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33"/>
  </p:notesMasterIdLst>
  <p:handoutMasterIdLst>
    <p:handoutMasterId r:id="rId34"/>
  </p:handoutMasterIdLst>
  <p:sldIdLst>
    <p:sldId id="369" r:id="rId2"/>
    <p:sldId id="395" r:id="rId3"/>
    <p:sldId id="404" r:id="rId4"/>
    <p:sldId id="396" r:id="rId5"/>
    <p:sldId id="397" r:id="rId6"/>
    <p:sldId id="398" r:id="rId7"/>
    <p:sldId id="440" r:id="rId8"/>
    <p:sldId id="400" r:id="rId9"/>
    <p:sldId id="401" r:id="rId10"/>
    <p:sldId id="402" r:id="rId11"/>
    <p:sldId id="405" r:id="rId12"/>
    <p:sldId id="403" r:id="rId13"/>
    <p:sldId id="432" r:id="rId14"/>
    <p:sldId id="433" r:id="rId15"/>
    <p:sldId id="435" r:id="rId16"/>
    <p:sldId id="436" r:id="rId17"/>
    <p:sldId id="434" r:id="rId18"/>
    <p:sldId id="411" r:id="rId19"/>
    <p:sldId id="412" r:id="rId20"/>
    <p:sldId id="413" r:id="rId21"/>
    <p:sldId id="426" r:id="rId22"/>
    <p:sldId id="418" r:id="rId23"/>
    <p:sldId id="419" r:id="rId24"/>
    <p:sldId id="420" r:id="rId25"/>
    <p:sldId id="441" r:id="rId26"/>
    <p:sldId id="443" r:id="rId27"/>
    <p:sldId id="442" r:id="rId28"/>
    <p:sldId id="437" r:id="rId29"/>
    <p:sldId id="409" r:id="rId30"/>
    <p:sldId id="410" r:id="rId31"/>
    <p:sldId id="439" r:id="rId32"/>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E32"/>
    <a:srgbClr val="FFFFFF"/>
    <a:srgbClr val="C75B12"/>
    <a:srgbClr val="E17000"/>
    <a:srgbClr val="5B8F22"/>
    <a:srgbClr val="D2C295"/>
    <a:srgbClr val="A79E70"/>
    <a:srgbClr val="4D4F53"/>
    <a:srgbClr val="0099CC"/>
    <a:srgbClr val="69BE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22" autoAdjust="0"/>
    <p:restoredTop sz="94660"/>
  </p:normalViewPr>
  <p:slideViewPr>
    <p:cSldViewPr snapToObjects="1" showGuides="1">
      <p:cViewPr varScale="1">
        <p:scale>
          <a:sx n="70" d="100"/>
          <a:sy n="70" d="100"/>
        </p:scale>
        <p:origin x="-1074" y="-96"/>
      </p:cViewPr>
      <p:guideLst>
        <p:guide orient="horz" pos="326"/>
        <p:guide orient="horz" pos="1294"/>
        <p:guide orient="horz" pos="3745"/>
        <p:guide orient="horz" pos="3980"/>
        <p:guide orient="horz" pos="1052"/>
        <p:guide orient="horz" pos="1741"/>
        <p:guide orient="horz" pos="4183"/>
        <p:guide orient="horz" pos="566"/>
        <p:guide orient="horz" pos="2808"/>
        <p:guide pos="2880"/>
        <p:guide pos="363"/>
        <p:guide pos="5396"/>
        <p:guide pos="282"/>
        <p:guide pos="3784"/>
        <p:guide pos="3736"/>
        <p:guide pos="2179"/>
        <p:guide pos="5464"/>
        <p:guide pos="3867"/>
      </p:guideLst>
    </p:cSldViewPr>
  </p:slideViewPr>
  <p:notesTextViewPr>
    <p:cViewPr>
      <p:scale>
        <a:sx n="1" d="1"/>
        <a:sy n="1" d="1"/>
      </p:scale>
      <p:origin x="0" y="0"/>
    </p:cViewPr>
  </p:notesTextViewPr>
  <p:sorterViewPr>
    <p:cViewPr>
      <p:scale>
        <a:sx n="100" d="100"/>
        <a:sy n="100" d="100"/>
      </p:scale>
      <p:origin x="0" y="4206"/>
    </p:cViewPr>
  </p:sorterViewPr>
  <p:notesViewPr>
    <p:cSldViewPr snapToObjects="1" showGuides="1">
      <p:cViewPr varScale="1">
        <p:scale>
          <a:sx n="85" d="100"/>
          <a:sy n="85" d="100"/>
        </p:scale>
        <p:origin x="-31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dLbl>
              <c:idx val="0"/>
              <c:layout>
                <c:manualLayout>
                  <c:x val="-0.24257491500831119"/>
                  <c:y val="-6.2200686452655023E-2"/>
                </c:manualLayout>
              </c:layout>
              <c:showLegendKey val="0"/>
              <c:showVal val="0"/>
              <c:showCatName val="1"/>
              <c:showSerName val="0"/>
              <c:showPercent val="1"/>
              <c:showBubbleSize val="0"/>
            </c:dLbl>
            <c:dLbl>
              <c:idx val="1"/>
              <c:layout>
                <c:manualLayout>
                  <c:x val="0.16473166919065527"/>
                  <c:y val="-0.10771761222154923"/>
                </c:manualLayout>
              </c:layout>
              <c:showLegendKey val="0"/>
              <c:showVal val="0"/>
              <c:showCatName val="1"/>
              <c:showSerName val="0"/>
              <c:showPercent val="1"/>
              <c:showBubbleSize val="0"/>
            </c:dLbl>
            <c:dLbl>
              <c:idx val="2"/>
              <c:layout>
                <c:manualLayout>
                  <c:x val="8.5970549657822137E-2"/>
                  <c:y val="0.16098207159841696"/>
                </c:manualLayout>
              </c:layout>
              <c:showLegendKey val="0"/>
              <c:showVal val="0"/>
              <c:showCatName val="1"/>
              <c:showSerName val="0"/>
              <c:showPercent val="1"/>
              <c:showBubbleSize val="0"/>
            </c:dLbl>
            <c:showLegendKey val="0"/>
            <c:showVal val="0"/>
            <c:showCatName val="1"/>
            <c:showSerName val="0"/>
            <c:showPercent val="1"/>
            <c:showBubbleSize val="0"/>
            <c:showLeaderLines val="1"/>
          </c:dLbls>
          <c:cat>
            <c:strRef>
              <c:f>Sheet1!$A$3:$A$7</c:f>
              <c:strCache>
                <c:ptCount val="5"/>
                <c:pt idx="0">
                  <c:v>Photon Science</c:v>
                </c:pt>
                <c:pt idx="1">
                  <c:v>Particle Physics</c:v>
                </c:pt>
                <c:pt idx="2">
                  <c:v>WFO</c:v>
                </c:pt>
                <c:pt idx="3">
                  <c:v>Medical Imaging</c:v>
                </c:pt>
                <c:pt idx="4">
                  <c:v>National Security</c:v>
                </c:pt>
              </c:strCache>
            </c:strRef>
          </c:cat>
          <c:val>
            <c:numRef>
              <c:f>Sheet1!$C$3:$C$7</c:f>
              <c:numCache>
                <c:formatCode>General</c:formatCode>
                <c:ptCount val="5"/>
                <c:pt idx="0">
                  <c:v>60</c:v>
                </c:pt>
                <c:pt idx="1">
                  <c:v>18</c:v>
                </c:pt>
                <c:pt idx="2">
                  <c:v>20</c:v>
                </c:pt>
                <c:pt idx="3">
                  <c:v>1</c:v>
                </c:pt>
                <c:pt idx="4">
                  <c:v>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2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EBF33E-D9A7-42CC-B598-9AD8356CBB5A}" type="datetimeFigureOut">
              <a:rPr lang="en-US" smtClean="0"/>
              <a:pPr/>
              <a:t>10/4/2017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EAAB5D-0CC4-45A8-B4B6-0B8B738A4E3F}" type="slidenum">
              <a:rPr lang="en-US" smtClean="0"/>
              <a:pPr/>
              <a:t>‹#›</a:t>
            </a:fld>
            <a:endParaRPr lang="en-US"/>
          </a:p>
        </p:txBody>
      </p:sp>
    </p:spTree>
    <p:extLst>
      <p:ext uri="{BB962C8B-B14F-4D97-AF65-F5344CB8AC3E}">
        <p14:creationId xmlns:p14="http://schemas.microsoft.com/office/powerpoint/2010/main" val="21707445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B58700-9FA2-48CE-AC88-D71D45EB490A}" type="datetimeFigureOut">
              <a:rPr lang="en-US" smtClean="0"/>
              <a:pPr/>
              <a:t>10/4/2017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9BC4E5-2BC1-4F43-85DD-A1B8F74CB7EB}" type="slidenum">
              <a:rPr lang="en-US" smtClean="0"/>
              <a:pPr/>
              <a:t>‹#›</a:t>
            </a:fld>
            <a:endParaRPr lang="en-US" dirty="0"/>
          </a:p>
        </p:txBody>
      </p:sp>
    </p:spTree>
    <p:extLst>
      <p:ext uri="{BB962C8B-B14F-4D97-AF65-F5344CB8AC3E}">
        <p14:creationId xmlns:p14="http://schemas.microsoft.com/office/powerpoint/2010/main" val="14090042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29</a:t>
            </a:fld>
            <a:endParaRPr lang="en-US" dirty="0"/>
          </a:p>
        </p:txBody>
      </p:sp>
    </p:spTree>
    <p:extLst>
      <p:ext uri="{BB962C8B-B14F-4D97-AF65-F5344CB8AC3E}">
        <p14:creationId xmlns:p14="http://schemas.microsoft.com/office/powerpoint/2010/main" val="43080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31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13</a:t>
            </a:fld>
            <a:endParaRPr lang="en-US" dirty="0"/>
          </a:p>
        </p:txBody>
      </p:sp>
    </p:spTree>
    <p:extLst>
      <p:ext uri="{BB962C8B-B14F-4D97-AF65-F5344CB8AC3E}">
        <p14:creationId xmlns:p14="http://schemas.microsoft.com/office/powerpoint/2010/main" val="2236684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14</a:t>
            </a:fld>
            <a:endParaRPr lang="en-US" dirty="0"/>
          </a:p>
        </p:txBody>
      </p:sp>
    </p:spTree>
    <p:extLst>
      <p:ext uri="{BB962C8B-B14F-4D97-AF65-F5344CB8AC3E}">
        <p14:creationId xmlns:p14="http://schemas.microsoft.com/office/powerpoint/2010/main" val="223668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735" eaLnBrk="0" hangingPunct="0">
              <a:defRPr>
                <a:solidFill>
                  <a:schemeClr val="tx1"/>
                </a:solidFill>
                <a:latin typeface="Arial" pitchFamily="34" charset="0"/>
                <a:ea typeface="ＭＳ Ｐゴシック" pitchFamily="34" charset="-128"/>
              </a:defRPr>
            </a:lvl1pPr>
            <a:lvl2pPr marL="740650" indent="-284865" defTabSz="914735" eaLnBrk="0" hangingPunct="0">
              <a:defRPr>
                <a:solidFill>
                  <a:schemeClr val="tx1"/>
                </a:solidFill>
                <a:latin typeface="Arial" pitchFamily="34" charset="0"/>
                <a:ea typeface="ＭＳ Ｐゴシック" pitchFamily="34" charset="-128"/>
              </a:defRPr>
            </a:lvl2pPr>
            <a:lvl3pPr marL="1139461" indent="-227892" defTabSz="914735" eaLnBrk="0" hangingPunct="0">
              <a:defRPr>
                <a:solidFill>
                  <a:schemeClr val="tx1"/>
                </a:solidFill>
                <a:latin typeface="Arial" pitchFamily="34" charset="0"/>
                <a:ea typeface="ＭＳ Ｐゴシック" pitchFamily="34" charset="-128"/>
              </a:defRPr>
            </a:lvl3pPr>
            <a:lvl4pPr marL="1595246" indent="-227892" defTabSz="914735" eaLnBrk="0" hangingPunct="0">
              <a:defRPr>
                <a:solidFill>
                  <a:schemeClr val="tx1"/>
                </a:solidFill>
                <a:latin typeface="Arial" pitchFamily="34" charset="0"/>
                <a:ea typeface="ＭＳ Ｐゴシック" pitchFamily="34" charset="-128"/>
              </a:defRPr>
            </a:lvl4pPr>
            <a:lvl5pPr marL="2051031" indent="-227892" defTabSz="914735" eaLnBrk="0" hangingPunct="0">
              <a:defRPr>
                <a:solidFill>
                  <a:schemeClr val="tx1"/>
                </a:solidFill>
                <a:latin typeface="Arial" pitchFamily="34" charset="0"/>
                <a:ea typeface="ＭＳ Ｐゴシック" pitchFamily="34" charset="-128"/>
              </a:defRPr>
            </a:lvl5pPr>
            <a:lvl6pPr marL="2506816" indent="-227892" defTabSz="91473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62600" indent="-227892" defTabSz="91473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18385" indent="-227892" defTabSz="91473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74169" indent="-227892" defTabSz="91473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975A12D-D3AD-4782-B70B-8ABC6408D412}" type="slidenum">
              <a:rPr lang="en-US" altLang="en-US" smtClean="0"/>
              <a:pPr eaLnBrk="1" hangingPunct="1"/>
              <a:t>17</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5EC6006-F0DC-43F6-AE2D-CCC38145074C}" type="slidenum">
              <a:rPr lang="en-US" smtClean="0"/>
              <a:pPr>
                <a:defRPr/>
              </a:pPr>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22</a:t>
            </a:fld>
            <a:endParaRPr lang="en-US" dirty="0"/>
          </a:p>
        </p:txBody>
      </p:sp>
    </p:spTree>
    <p:extLst>
      <p:ext uri="{BB962C8B-B14F-4D97-AF65-F5344CB8AC3E}">
        <p14:creationId xmlns:p14="http://schemas.microsoft.com/office/powerpoint/2010/main" val="43080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23</a:t>
            </a:fld>
            <a:endParaRPr lang="en-US" dirty="0"/>
          </a:p>
        </p:txBody>
      </p:sp>
    </p:spTree>
    <p:extLst>
      <p:ext uri="{BB962C8B-B14F-4D97-AF65-F5344CB8AC3E}">
        <p14:creationId xmlns:p14="http://schemas.microsoft.com/office/powerpoint/2010/main" val="430805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76">
              <a:defRPr/>
            </a:pPr>
            <a:r>
              <a:rPr lang="en-US" dirty="0" smtClean="0"/>
              <a:t>The architecture also features a dedicated control interface and all the required support electronics to perform configuration, calibration and readout of the matrix. The information from the pixel is readout multiplexing the columns on a single buffered analog output. The acquisition and the readout phase are non-overlapped and are controlled by a single periodic signal (ACQ) whose period defines the integration time. This signal is synchronized to the LCLS beam trigger. During the active part of the ACQ period the charge from the pixels is integrated and sampled. During the inactive period stored data are readout and the system is reset. To minimize power consumption a power pulsing scheme is implemented, reducing the power consumption of the various sections of the ASIC during their respective idle states. In frame and global calibration techniques have been implemented in the design. More details on these and other features implemented in the architecture will be reported at the meeting.  </a:t>
            </a:r>
          </a:p>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24</a:t>
            </a:fld>
            <a:endParaRPr lang="en-US" dirty="0"/>
          </a:p>
        </p:txBody>
      </p:sp>
    </p:spTree>
    <p:extLst>
      <p:ext uri="{BB962C8B-B14F-4D97-AF65-F5344CB8AC3E}">
        <p14:creationId xmlns:p14="http://schemas.microsoft.com/office/powerpoint/2010/main" val="1844936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5EC6006-F0DC-43F6-AE2D-CCC38145074C}" type="slidenum">
              <a:rPr lang="en-US" smtClean="0"/>
              <a:pPr>
                <a:defRPr/>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blipFill dpi="0" rotWithShape="1">
            <a:blip r:embed="rId2">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8434" y="6196867"/>
            <a:ext cx="2275566" cy="66113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4019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646170"/>
            <a:ext cx="7989887" cy="218770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42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43500"/>
            <a:ext cx="9158400" cy="6868800"/>
          </a:xfrm>
          <a:prstGeom prst="rect">
            <a:avLst/>
          </a:prstGeom>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7" name="Slide Number Placeholder 7"/>
          <p:cNvSpPr txBox="1">
            <a:spLocks/>
          </p:cNvSpPr>
          <p:nvPr userDrawn="1"/>
        </p:nvSpPr>
        <p:spPr>
          <a:xfrm>
            <a:off x="228600" y="6334231"/>
            <a:ext cx="2438400" cy="539750"/>
          </a:xfrm>
          <a:prstGeom prst="rect">
            <a:avLst/>
          </a:prstGeom>
        </p:spPr>
        <p:txBody>
          <a:bodyPr vert="horz" lIns="72000" tIns="57600" rIns="72000" bIns="45720" rtlCol="0" anchor="ctr"/>
          <a:lstStyle>
            <a:defPPr>
              <a:defRPr lang="en-US"/>
            </a:defPPr>
            <a:lvl1pPr marL="0" algn="l" defTabSz="914400" rtl="0" eaLnBrk="1" latinLnBrk="0" hangingPunct="1">
              <a:defRPr sz="1100" b="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HEPIC - 2017</a:t>
            </a:r>
            <a:endParaRPr lang="en-US" dirty="0"/>
          </a:p>
        </p:txBody>
      </p: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lvl2pPr>
              <a:buSzPct val="120000"/>
              <a:defRPr/>
            </a:lvl2pPr>
            <a:lvl3pPr>
              <a:buSzPct val="120000"/>
              <a:defRPr/>
            </a:lvl3pPr>
            <a:lvl4pPr>
              <a:buSzPct val="120000"/>
              <a:defRPr/>
            </a:lvl4pPr>
            <a:lvl5pPr>
              <a:buSzPct val="1200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6696461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lvl2pPr>
              <a:buSzPct val="120000"/>
              <a:defRPr/>
            </a:lvl2pPr>
            <a:lvl3pPr>
              <a:buSzPct val="120000"/>
              <a:defRPr/>
            </a:lvl3pPr>
            <a:lvl4pPr>
              <a:buSzPct val="120000"/>
              <a:defRPr/>
            </a:lvl4pPr>
            <a:lvl5pPr>
              <a:buSzPct val="1200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5954724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p:spPr>
        <p:txBody>
          <a:bodyPr lIns="432000"/>
          <a:lstStyle>
            <a:lvl1pPr>
              <a:defRPr b="1" baseline="0">
                <a:solidFill>
                  <a:srgbClr val="FF0000"/>
                </a:solidFill>
              </a:defRPr>
            </a:lvl1pPr>
          </a:lstStyle>
          <a:p>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***INSTRUCTIONS ON HOW TO APPLY IMAGE MASKING TO SLIDE LAYOUT***</a:t>
            </a:r>
            <a:br>
              <a:rPr lang="en-CA" dirty="0" smtClean="0"/>
            </a:br>
            <a:r>
              <a:rPr lang="en-CA" dirty="0" smtClean="0"/>
              <a:t>STEP 1: Click icon to insert image</a:t>
            </a:r>
            <a:br>
              <a:rPr lang="en-CA" dirty="0" smtClean="0"/>
            </a:br>
            <a:r>
              <a:rPr lang="en-CA" dirty="0" smtClean="0"/>
              <a:t>STEP 2: Once image is inserted, right-click image, and choose ‘Send to Back’</a:t>
            </a:r>
          </a:p>
        </p:txBody>
      </p:sp>
      <p:sp>
        <p:nvSpPr>
          <p:cNvPr id="4" name="Title 3"/>
          <p:cNvSpPr>
            <a:spLocks noGrp="1"/>
          </p:cNvSpPr>
          <p:nvPr>
            <p:ph type="title"/>
          </p:nvPr>
        </p:nvSpPr>
        <p:spPr/>
        <p:txBody>
          <a:bodyPr/>
          <a:lstStyle/>
          <a:p>
            <a:r>
              <a:rPr lang="en-US" smtClean="0"/>
              <a:t>Click to edit Master title style</a:t>
            </a:r>
            <a:endParaRPr lang="en-CA" dirty="0"/>
          </a:p>
        </p:txBody>
      </p:sp>
    </p:spTree>
    <p:extLst>
      <p:ext uri="{BB962C8B-B14F-4D97-AF65-F5344CB8AC3E}">
        <p14:creationId xmlns:p14="http://schemas.microsoft.com/office/powerpoint/2010/main" val="1276916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2438" y="128588"/>
            <a:ext cx="8096250" cy="746125"/>
          </a:xfrm>
        </p:spPr>
        <p:txBody>
          <a:bodyPr/>
          <a:lstStyle/>
          <a:p>
            <a:r>
              <a:rPr lang="en-US" smtClean="0"/>
              <a:t>Click to edit Master title style</a:t>
            </a:r>
            <a:endParaRPr lang="en-US"/>
          </a:p>
        </p:txBody>
      </p:sp>
    </p:spTree>
    <p:extLst>
      <p:ext uri="{BB962C8B-B14F-4D97-AF65-F5344CB8AC3E}">
        <p14:creationId xmlns:p14="http://schemas.microsoft.com/office/powerpoint/2010/main" val="3402027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4" r:id="rId3"/>
    <p:sldLayoutId id="2147483671" r:id="rId4"/>
    <p:sldLayoutId id="2147483672" r:id="rId5"/>
    <p:sldLayoutId id="2147483673" r:id="rId6"/>
    <p:sldLayoutId id="2147483675" r:id="rId7"/>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29.jpeg"/><Relationship Id="rId3" Type="http://schemas.microsoft.com/office/2007/relationships/hdphoto" Target="../media/hdphoto3.wdp"/><Relationship Id="rId7" Type="http://schemas.openxmlformats.org/officeDocument/2006/relationships/image" Target="../media/image52.jpeg"/><Relationship Id="rId12" Type="http://schemas.openxmlformats.org/officeDocument/2006/relationships/image" Target="../media/image56.jpeg"/><Relationship Id="rId2"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28.jpeg"/><Relationship Id="rId5" Type="http://schemas.openxmlformats.org/officeDocument/2006/relationships/image" Target="../media/image51.png"/><Relationship Id="rId10" Type="http://schemas.openxmlformats.org/officeDocument/2006/relationships/image" Target="../media/image55.jpeg"/><Relationship Id="rId4" Type="http://schemas.openxmlformats.org/officeDocument/2006/relationships/image" Target="../media/image50.png"/><Relationship Id="rId9"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pn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395176" y="2438400"/>
            <a:ext cx="8001001" cy="990601"/>
          </a:xfrm>
        </p:spPr>
        <p:txBody>
          <a:bodyPr>
            <a:noAutofit/>
          </a:bodyPr>
          <a:lstStyle/>
          <a:p>
            <a:r>
              <a:rPr lang="en-US" sz="4000" dirty="0" smtClean="0"/>
              <a:t>Application Specific Integrated Circuits and System-on-Chips </a:t>
            </a:r>
            <a:br>
              <a:rPr lang="en-US" sz="4000" dirty="0" smtClean="0"/>
            </a:br>
            <a:r>
              <a:rPr lang="en-US" sz="4000" dirty="0" smtClean="0"/>
              <a:t>at SLAC</a:t>
            </a:r>
            <a:endParaRPr lang="en-US" sz="4000" dirty="0"/>
          </a:p>
        </p:txBody>
      </p:sp>
      <p:sp>
        <p:nvSpPr>
          <p:cNvPr id="3" name="TextBox 2"/>
          <p:cNvSpPr txBox="1"/>
          <p:nvPr/>
        </p:nvSpPr>
        <p:spPr>
          <a:xfrm>
            <a:off x="3724102" y="6658502"/>
            <a:ext cx="184666" cy="369332"/>
          </a:xfrm>
          <a:prstGeom prst="rect">
            <a:avLst/>
          </a:prstGeom>
          <a:noFill/>
        </p:spPr>
        <p:txBody>
          <a:bodyPr wrap="none" rtlCol="0">
            <a:spAutoFit/>
          </a:bodyPr>
          <a:lstStyle/>
          <a:p>
            <a:endParaRPr lang="en-US" dirty="0"/>
          </a:p>
        </p:txBody>
      </p:sp>
      <p:sp>
        <p:nvSpPr>
          <p:cNvPr id="5" name="Text Box 5"/>
          <p:cNvSpPr txBox="1">
            <a:spLocks noChangeArrowheads="1"/>
          </p:cNvSpPr>
          <p:nvPr/>
        </p:nvSpPr>
        <p:spPr bwMode="auto">
          <a:xfrm>
            <a:off x="6553200" y="5742340"/>
            <a:ext cx="2438400" cy="915635"/>
          </a:xfrm>
          <a:prstGeom prst="rect">
            <a:avLst/>
          </a:prstGeom>
          <a:noFill/>
          <a:ln w="9525">
            <a:noFill/>
            <a:miter lim="800000"/>
            <a:headEnd/>
            <a:tailEnd/>
          </a:ln>
        </p:spPr>
        <p:txBody>
          <a:bodyPr wrap="square">
            <a:spAutoFit/>
          </a:bodyPr>
          <a:lstStyle/>
          <a:p>
            <a:pPr algn="ctr">
              <a:defRPr/>
            </a:pPr>
            <a:endParaRPr lang="en-US" sz="1050" baseline="30000" dirty="0"/>
          </a:p>
          <a:p>
            <a:pPr algn="ctr">
              <a:defRPr/>
            </a:pPr>
            <a:r>
              <a:rPr lang="en-US" sz="1050" b="1" i="1" dirty="0" smtClean="0">
                <a:solidFill>
                  <a:srgbClr val="C00000"/>
                </a:solidFill>
              </a:rPr>
              <a:t>TID - AIR</a:t>
            </a:r>
            <a:r>
              <a:rPr lang="en-US" sz="1050" b="1" i="1" dirty="0" smtClean="0"/>
              <a:t> </a:t>
            </a:r>
            <a:r>
              <a:rPr lang="en-US" sz="1050" b="1" i="1" dirty="0"/>
              <a:t>Integrated Circuits Dept.</a:t>
            </a:r>
          </a:p>
          <a:p>
            <a:pPr algn="ctr">
              <a:defRPr/>
            </a:pPr>
            <a:r>
              <a:rPr lang="en-US" b="1" dirty="0" smtClean="0"/>
              <a:t>              </a:t>
            </a:r>
            <a:endParaRPr lang="en-US" b="1" dirty="0"/>
          </a:p>
          <a:p>
            <a:pPr>
              <a:defRPr/>
            </a:pPr>
            <a:endParaRPr lang="en-US" dirty="0"/>
          </a:p>
        </p:txBody>
      </p:sp>
      <p:sp>
        <p:nvSpPr>
          <p:cNvPr id="7" name="Subtitle 5"/>
          <p:cNvSpPr txBox="1">
            <a:spLocks/>
          </p:cNvSpPr>
          <p:nvPr/>
        </p:nvSpPr>
        <p:spPr>
          <a:xfrm>
            <a:off x="395176" y="4764078"/>
            <a:ext cx="1814624" cy="303213"/>
          </a:xfrm>
          <a:prstGeom prst="rect">
            <a:avLst/>
          </a:prstGeom>
        </p:spPr>
        <p:txBody>
          <a:bodyPr vert="horz" lIns="0" tIns="0" rIns="0" bIns="0" rtlCol="0">
            <a:noAutofit/>
          </a:bodyPr>
          <a:lstStyle/>
          <a:p>
            <a:pPr marL="0" marR="0" lvl="0" indent="0" algn="l" defTabSz="914400" rtl="0" eaLnBrk="1" fontAlgn="auto" latinLnBrk="0" hangingPunct="1">
              <a:lnSpc>
                <a:spcPct val="110000"/>
              </a:lnSpc>
              <a:spcBef>
                <a:spcPts val="0"/>
              </a:spcBef>
              <a:spcAft>
                <a:spcPts val="300"/>
              </a:spcAft>
              <a:buClr>
                <a:schemeClr val="tx1"/>
              </a:buClr>
              <a:buSzTx/>
              <a:buFont typeface="Arial" pitchFamily="34" charset="0"/>
              <a:buNone/>
              <a:tabLst/>
              <a:defRPr/>
            </a:pPr>
            <a:r>
              <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dragone@slac.stanford.edu) </a:t>
            </a:r>
            <a:endParaRPr kumimoji="0" lang="en-CA"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 name="Subtitle 5"/>
          <p:cNvSpPr txBox="1">
            <a:spLocks/>
          </p:cNvSpPr>
          <p:nvPr/>
        </p:nvSpPr>
        <p:spPr>
          <a:xfrm>
            <a:off x="304800" y="4038600"/>
            <a:ext cx="6096000" cy="4572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Clr>
                <a:schemeClr val="tx1"/>
              </a:buClr>
              <a:buFont typeface="Arial" pitchFamily="34" charset="0"/>
              <a:buNone/>
              <a:defRPr sz="1600" b="0" kern="1200" baseline="0">
                <a:solidFill>
                  <a:schemeClr val="tx1"/>
                </a:solidFill>
                <a:latin typeface="Arial" pitchFamily="34" charset="0"/>
                <a:ea typeface="+mn-ea"/>
                <a:cs typeface="Arial" pitchFamily="34" charset="0"/>
              </a:defRPr>
            </a:lvl1pPr>
            <a:lvl2pPr marL="457200" indent="0" algn="ctr" defTabSz="914400" rtl="0" eaLnBrk="1" latinLnBrk="0" hangingPunct="1">
              <a:lnSpc>
                <a:spcPct val="120000"/>
              </a:lnSpc>
              <a:spcBef>
                <a:spcPts val="0"/>
              </a:spcBef>
              <a:spcAft>
                <a:spcPts val="0"/>
              </a:spcAft>
              <a:buClr>
                <a:schemeClr val="bg2"/>
              </a:buClr>
              <a:buSzPct val="120000"/>
              <a:buFont typeface="Arial" pitchFamily="34" charset="0"/>
              <a:buNone/>
              <a:defRPr sz="22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lnSpc>
                <a:spcPct val="120000"/>
              </a:lnSpc>
              <a:spcBef>
                <a:spcPts val="0"/>
              </a:spcBef>
              <a:buClr>
                <a:schemeClr val="bg2"/>
              </a:buClr>
              <a:buSzPct val="120000"/>
              <a:buFont typeface="Arial" pitchFamily="34" charset="0"/>
              <a:buNone/>
              <a:defRPr sz="20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lnSpc>
                <a:spcPct val="120000"/>
              </a:lnSpc>
              <a:spcBef>
                <a:spcPts val="0"/>
              </a:spcBef>
              <a:buClr>
                <a:schemeClr val="bg2"/>
              </a:buClr>
              <a:buSzPct val="120000"/>
              <a:buFont typeface="Arial" pitchFamily="34" charset="0"/>
              <a:buNone/>
              <a:defRPr sz="18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lnSpc>
                <a:spcPct val="120000"/>
              </a:lnSpc>
              <a:spcBef>
                <a:spcPts val="0"/>
              </a:spcBef>
              <a:buClr>
                <a:schemeClr val="bg2"/>
              </a:buClr>
              <a:buSzPct val="12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t>A. Dragone</a:t>
            </a:r>
          </a:p>
          <a:p>
            <a:r>
              <a:rPr lang="en-US" sz="1200" i="1" dirty="0">
                <a:solidFill>
                  <a:srgbClr val="C00000"/>
                </a:solidFill>
              </a:rPr>
              <a:t>TID - AIR</a:t>
            </a:r>
            <a:r>
              <a:rPr lang="en-US" sz="1200" i="1" dirty="0"/>
              <a:t> Integrated Circuits </a:t>
            </a:r>
            <a:r>
              <a:rPr lang="en-US" sz="1200" i="1" dirty="0" smtClean="0"/>
              <a:t>Department Head.</a:t>
            </a:r>
            <a:endParaRPr lang="en-US" sz="1200" i="1" dirty="0"/>
          </a:p>
          <a:p>
            <a:r>
              <a:rPr lang="en-US" sz="1200" dirty="0" smtClean="0"/>
              <a:t> </a:t>
            </a:r>
            <a:endParaRPr lang="en-CA" sz="1200" dirty="0" smtClean="0"/>
          </a:p>
        </p:txBody>
      </p:sp>
    </p:spTree>
    <p:extLst>
      <p:ext uri="{BB962C8B-B14F-4D97-AF65-F5344CB8AC3E}">
        <p14:creationId xmlns:p14="http://schemas.microsoft.com/office/powerpoint/2010/main" val="702832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Title 2"/>
          <p:cNvSpPr>
            <a:spLocks noGrp="1"/>
          </p:cNvSpPr>
          <p:nvPr>
            <p:ph type="title"/>
          </p:nvPr>
        </p:nvSpPr>
        <p:spPr/>
        <p:txBody>
          <a:bodyPr/>
          <a:lstStyle/>
          <a:p>
            <a:r>
              <a:rPr lang="en-US" dirty="0" smtClean="0"/>
              <a:t>Projects areas and statistics</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77148703"/>
              </p:ext>
            </p:extLst>
          </p:nvPr>
        </p:nvGraphicFramePr>
        <p:xfrm>
          <a:off x="-152400" y="1714221"/>
          <a:ext cx="5453063"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5181600" y="2590800"/>
            <a:ext cx="3608680" cy="369332"/>
          </a:xfrm>
          <a:prstGeom prst="rect">
            <a:avLst/>
          </a:prstGeom>
          <a:noFill/>
        </p:spPr>
        <p:txBody>
          <a:bodyPr wrap="none" rtlCol="0">
            <a:spAutoFit/>
          </a:bodyPr>
          <a:lstStyle/>
          <a:p>
            <a:r>
              <a:rPr lang="en-US" dirty="0" smtClean="0"/>
              <a:t>Statistics over the last 15 designs</a:t>
            </a:r>
            <a:endParaRPr lang="en-US" dirty="0"/>
          </a:p>
        </p:txBody>
      </p:sp>
      <p:sp>
        <p:nvSpPr>
          <p:cNvPr id="6" name="Content Placeholder 3"/>
          <p:cNvSpPr>
            <a:spLocks noGrp="1"/>
          </p:cNvSpPr>
          <p:nvPr>
            <p:ph sz="quarter" idx="14"/>
          </p:nvPr>
        </p:nvSpPr>
        <p:spPr>
          <a:xfrm>
            <a:off x="5300663" y="3352800"/>
            <a:ext cx="3691037" cy="1828800"/>
          </a:xfrm>
        </p:spPr>
        <p:txBody>
          <a:bodyPr>
            <a:normAutofit/>
          </a:bodyPr>
          <a:lstStyle/>
          <a:p>
            <a:pPr marL="285750" indent="-285750">
              <a:buFont typeface="Arial" pitchFamily="34" charset="0"/>
              <a:buChar char="•"/>
              <a:defRPr/>
            </a:pPr>
            <a:r>
              <a:rPr lang="en-US" sz="1100" dirty="0" smtClean="0"/>
              <a:t>Average number of iteration per design</a:t>
            </a:r>
          </a:p>
          <a:p>
            <a:pPr>
              <a:defRPr/>
            </a:pPr>
            <a:r>
              <a:rPr lang="en-US" sz="1600" dirty="0">
                <a:solidFill>
                  <a:srgbClr val="981E32"/>
                </a:solidFill>
              </a:rPr>
              <a:t>                         </a:t>
            </a:r>
            <a:r>
              <a:rPr lang="en-US" sz="1600" dirty="0" smtClean="0">
                <a:solidFill>
                  <a:srgbClr val="981E32"/>
                </a:solidFill>
              </a:rPr>
              <a:t>   1.2</a:t>
            </a:r>
            <a:endParaRPr lang="en-US" sz="1100" dirty="0"/>
          </a:p>
          <a:p>
            <a:pPr marL="285750" indent="-285750">
              <a:buFont typeface="Arial" pitchFamily="34" charset="0"/>
              <a:buChar char="•"/>
              <a:defRPr/>
            </a:pPr>
            <a:r>
              <a:rPr lang="en-US" sz="1100" dirty="0" smtClean="0"/>
              <a:t>Average design time per ASIC (including testing)</a:t>
            </a:r>
            <a:endParaRPr lang="en-US" sz="900" dirty="0" smtClean="0"/>
          </a:p>
          <a:p>
            <a:pPr>
              <a:defRPr/>
            </a:pPr>
            <a:r>
              <a:rPr lang="en-US" sz="1200" dirty="0">
                <a:solidFill>
                  <a:srgbClr val="981E32"/>
                </a:solidFill>
              </a:rPr>
              <a:t> </a:t>
            </a:r>
            <a:r>
              <a:rPr lang="en-US" sz="1200" dirty="0" smtClean="0">
                <a:solidFill>
                  <a:srgbClr val="981E32"/>
                </a:solidFill>
              </a:rPr>
              <a:t>           8 months design and characterization </a:t>
            </a:r>
          </a:p>
          <a:p>
            <a:pPr>
              <a:defRPr/>
            </a:pPr>
            <a:r>
              <a:rPr lang="en-US" sz="1200" dirty="0" smtClean="0">
                <a:solidFill>
                  <a:srgbClr val="981E32"/>
                </a:solidFill>
              </a:rPr>
              <a:t>                      + 2 months fabrication</a:t>
            </a:r>
          </a:p>
          <a:p>
            <a:pPr marL="285750" indent="-285750">
              <a:buFont typeface="Arial" pitchFamily="34" charset="0"/>
              <a:buChar char="•"/>
              <a:defRPr/>
            </a:pPr>
            <a:r>
              <a:rPr lang="en-US" sz="1100" dirty="0"/>
              <a:t>Average </a:t>
            </a:r>
            <a:r>
              <a:rPr lang="en-US" sz="1100" dirty="0" smtClean="0"/>
              <a:t>number of designers per ASIC</a:t>
            </a:r>
            <a:endParaRPr lang="en-US" sz="900" dirty="0"/>
          </a:p>
          <a:p>
            <a:pPr>
              <a:defRPr/>
            </a:pPr>
            <a:r>
              <a:rPr lang="en-US" sz="1200" dirty="0">
                <a:solidFill>
                  <a:srgbClr val="981E32"/>
                </a:solidFill>
              </a:rPr>
              <a:t>            </a:t>
            </a:r>
            <a:r>
              <a:rPr lang="en-US" sz="1200" dirty="0" smtClean="0">
                <a:solidFill>
                  <a:srgbClr val="981E32"/>
                </a:solidFill>
              </a:rPr>
              <a:t>                          2.5</a:t>
            </a:r>
            <a:endParaRPr lang="en-US" sz="1200" dirty="0">
              <a:solidFill>
                <a:srgbClr val="981E32"/>
              </a:solidFill>
            </a:endParaRPr>
          </a:p>
          <a:p>
            <a:pPr>
              <a:defRPr/>
            </a:pPr>
            <a:endParaRPr lang="en-US" sz="1200" dirty="0" smtClean="0"/>
          </a:p>
        </p:txBody>
      </p:sp>
    </p:spTree>
    <p:extLst>
      <p:ext uri="{BB962C8B-B14F-4D97-AF65-F5344CB8AC3E}">
        <p14:creationId xmlns:p14="http://schemas.microsoft.com/office/powerpoint/2010/main" val="294158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p:cNvSpPr>
            <a:spLocks noGrp="1"/>
          </p:cNvSpPr>
          <p:nvPr>
            <p:ph type="title"/>
          </p:nvPr>
        </p:nvSpPr>
        <p:spPr/>
        <p:txBody>
          <a:bodyPr/>
          <a:lstStyle/>
          <a:p>
            <a:r>
              <a:rPr lang="en-US" dirty="0" smtClean="0"/>
              <a:t>List of current projects</a:t>
            </a:r>
            <a:endParaRPr lang="en-US" dirty="0"/>
          </a:p>
        </p:txBody>
      </p:sp>
      <p:sp>
        <p:nvSpPr>
          <p:cNvPr id="5" name="Content Placeholder 3"/>
          <p:cNvSpPr>
            <a:spLocks noGrp="1"/>
          </p:cNvSpPr>
          <p:nvPr>
            <p:ph sz="quarter" idx="14"/>
          </p:nvPr>
        </p:nvSpPr>
        <p:spPr>
          <a:xfrm>
            <a:off x="456103" y="1447800"/>
            <a:ext cx="8153400" cy="4775200"/>
          </a:xfrm>
        </p:spPr>
        <p:txBody>
          <a:bodyPr>
            <a:noAutofit/>
          </a:bodyPr>
          <a:lstStyle/>
          <a:p>
            <a:pPr marL="171450" indent="-171450" algn="just">
              <a:buClr>
                <a:srgbClr val="8E0000"/>
              </a:buClr>
              <a:buFont typeface="Arial" panose="020B0604020202020204" pitchFamily="34" charset="0"/>
              <a:buChar char="•"/>
            </a:pPr>
            <a:r>
              <a:rPr lang="en-US" sz="1600" dirty="0" smtClean="0"/>
              <a:t>Particle Physics:  </a:t>
            </a:r>
            <a:endParaRPr lang="en-US" sz="1600" dirty="0"/>
          </a:p>
          <a:p>
            <a:pPr marL="695326" lvl="2" indent="-234950" algn="just">
              <a:buClr>
                <a:srgbClr val="8E0000"/>
              </a:buClr>
            </a:pPr>
            <a:r>
              <a:rPr lang="en-US" sz="1200" dirty="0" smtClean="0">
                <a:solidFill>
                  <a:srgbClr val="981E32"/>
                </a:solidFill>
              </a:rPr>
              <a:t>HGTD:</a:t>
            </a:r>
            <a:r>
              <a:rPr lang="en-US" sz="1200" dirty="0" smtClean="0"/>
              <a:t> high granularity timing ASIC with sub-ns resolution for ATLAS upgrade (collaboration with UCSC, Omega group, SMU)</a:t>
            </a:r>
          </a:p>
          <a:p>
            <a:pPr marL="695326" lvl="2" indent="-234950" algn="just">
              <a:buClr>
                <a:srgbClr val="8E0000"/>
              </a:buClr>
            </a:pPr>
            <a:r>
              <a:rPr lang="en-US" sz="1200" dirty="0" smtClean="0">
                <a:solidFill>
                  <a:srgbClr val="981E32"/>
                </a:solidFill>
              </a:rPr>
              <a:t>CHESS and COOL:</a:t>
            </a:r>
            <a:r>
              <a:rPr lang="en-US" sz="1200" dirty="0" smtClean="0"/>
              <a:t> HR-MAPS R&amp;D for </a:t>
            </a:r>
            <a:r>
              <a:rPr lang="en-US" sz="1200" dirty="0"/>
              <a:t>ATLAS upgrade (collaboration with </a:t>
            </a:r>
            <a:r>
              <a:rPr lang="en-US" sz="1200" dirty="0" smtClean="0"/>
              <a:t>UCSC)</a:t>
            </a:r>
            <a:endParaRPr lang="en-US" sz="1200" dirty="0"/>
          </a:p>
          <a:p>
            <a:pPr marL="695326" lvl="2" indent="-234950" algn="just">
              <a:buClr>
                <a:srgbClr val="8E0000"/>
              </a:buClr>
            </a:pPr>
            <a:r>
              <a:rPr lang="en-US" sz="1200" dirty="0" smtClean="0">
                <a:solidFill>
                  <a:srgbClr val="981E32"/>
                </a:solidFill>
              </a:rPr>
              <a:t>CRYO:</a:t>
            </a:r>
            <a:r>
              <a:rPr lang="en-US" sz="1200" dirty="0"/>
              <a:t> </a:t>
            </a:r>
            <a:r>
              <a:rPr lang="en-CA" sz="1200" dirty="0"/>
              <a:t>a waveform digitizer for cold </a:t>
            </a:r>
            <a:r>
              <a:rPr lang="en-CA" sz="1200" dirty="0" smtClean="0"/>
              <a:t>experiments. </a:t>
            </a:r>
            <a:r>
              <a:rPr lang="en-CA" sz="1200" dirty="0" err="1" smtClean="0"/>
              <a:t>SoC</a:t>
            </a:r>
            <a:r>
              <a:rPr lang="en-CA" sz="1200" dirty="0" smtClean="0"/>
              <a:t> single chip solution for </a:t>
            </a:r>
            <a:r>
              <a:rPr lang="en-CA" sz="1200" dirty="0" err="1" smtClean="0"/>
              <a:t>nEXO</a:t>
            </a:r>
            <a:r>
              <a:rPr lang="en-CA" sz="1200" dirty="0" smtClean="0"/>
              <a:t> (risk mitigation version for DUNE)</a:t>
            </a:r>
            <a:endParaRPr lang="en-US" sz="1200" dirty="0"/>
          </a:p>
          <a:p>
            <a:pPr marL="695326" lvl="2" indent="-234950" algn="just">
              <a:buClr>
                <a:srgbClr val="8E0000"/>
              </a:buClr>
            </a:pPr>
            <a:endParaRPr lang="en-US" sz="1200" dirty="0"/>
          </a:p>
          <a:p>
            <a:pPr marL="171450" indent="-171450" algn="just">
              <a:buClr>
                <a:srgbClr val="8E0000"/>
              </a:buClr>
              <a:buFont typeface="Arial" panose="020B0604020202020204" pitchFamily="34" charset="0"/>
              <a:buChar char="•"/>
            </a:pPr>
            <a:r>
              <a:rPr lang="en-US" sz="1600" dirty="0" smtClean="0"/>
              <a:t>Photon Science:  </a:t>
            </a:r>
          </a:p>
          <a:p>
            <a:pPr marL="695326" lvl="2" indent="-234950" algn="just">
              <a:buClr>
                <a:srgbClr val="8E0000"/>
              </a:buClr>
            </a:pPr>
            <a:r>
              <a:rPr lang="en-US" sz="1200" dirty="0" smtClean="0">
                <a:solidFill>
                  <a:srgbClr val="981E32"/>
                </a:solidFill>
              </a:rPr>
              <a:t>ePixHR10k, ePixHR250s, </a:t>
            </a:r>
            <a:r>
              <a:rPr lang="en-US" sz="1200" dirty="0" err="1" smtClean="0">
                <a:solidFill>
                  <a:srgbClr val="981E32"/>
                </a:solidFill>
              </a:rPr>
              <a:t>ePixHiZ</a:t>
            </a:r>
            <a:r>
              <a:rPr lang="en-US" sz="1200" dirty="0" smtClean="0">
                <a:solidFill>
                  <a:srgbClr val="981E32"/>
                </a:solidFill>
              </a:rPr>
              <a:t>, </a:t>
            </a:r>
            <a:r>
              <a:rPr lang="en-US" sz="1200" dirty="0" err="1" smtClean="0">
                <a:solidFill>
                  <a:srgbClr val="981E32"/>
                </a:solidFill>
              </a:rPr>
              <a:t>ePix</a:t>
            </a:r>
            <a:r>
              <a:rPr lang="el-GR" sz="1200" dirty="0" smtClean="0">
                <a:solidFill>
                  <a:srgbClr val="981E32"/>
                </a:solidFill>
              </a:rPr>
              <a:t>Δ</a:t>
            </a:r>
            <a:r>
              <a:rPr lang="en-US" sz="1200" dirty="0" smtClean="0">
                <a:solidFill>
                  <a:srgbClr val="981E32"/>
                </a:solidFill>
              </a:rPr>
              <a:t>:</a:t>
            </a:r>
            <a:r>
              <a:rPr lang="en-US" sz="1200" dirty="0" smtClean="0"/>
              <a:t> </a:t>
            </a:r>
            <a:r>
              <a:rPr lang="en-CA" sz="1200" dirty="0" smtClean="0"/>
              <a:t>three new pixel signal processors for high rate cameras at LCLS-II</a:t>
            </a:r>
          </a:p>
          <a:p>
            <a:pPr marL="695326" lvl="2" indent="-234950" algn="just">
              <a:buClr>
                <a:srgbClr val="8E0000"/>
              </a:buClr>
            </a:pPr>
            <a:r>
              <a:rPr lang="en-US" sz="1200" dirty="0" err="1" smtClean="0">
                <a:solidFill>
                  <a:srgbClr val="981E32"/>
                </a:solidFill>
              </a:rPr>
              <a:t>tPix</a:t>
            </a:r>
            <a:r>
              <a:rPr lang="en-US" sz="1200" dirty="0" smtClean="0">
                <a:solidFill>
                  <a:srgbClr val="981E32"/>
                </a:solidFill>
              </a:rPr>
              <a:t>:</a:t>
            </a:r>
            <a:r>
              <a:rPr lang="en-US" sz="1200" dirty="0" smtClean="0"/>
              <a:t> </a:t>
            </a:r>
            <a:r>
              <a:rPr lang="en-CA" sz="1200" dirty="0" smtClean="0"/>
              <a:t>sub-ns timing ASIC for momentum spectrometers at LCLS</a:t>
            </a:r>
            <a:endParaRPr lang="en-CA" sz="1200" dirty="0"/>
          </a:p>
          <a:p>
            <a:pPr marL="695326" lvl="2" indent="-234950" algn="just">
              <a:buClr>
                <a:srgbClr val="8E0000"/>
              </a:buClr>
            </a:pPr>
            <a:r>
              <a:rPr lang="en-US" sz="1200" dirty="0" smtClean="0">
                <a:solidFill>
                  <a:srgbClr val="981E32"/>
                </a:solidFill>
              </a:rPr>
              <a:t>cPix</a:t>
            </a:r>
            <a:r>
              <a:rPr lang="en-US" sz="1200" baseline="30000" dirty="0" smtClean="0">
                <a:solidFill>
                  <a:srgbClr val="981E32"/>
                </a:solidFill>
              </a:rPr>
              <a:t>2</a:t>
            </a:r>
            <a:r>
              <a:rPr lang="en-US" sz="1200" dirty="0" smtClean="0">
                <a:solidFill>
                  <a:srgbClr val="981E32"/>
                </a:solidFill>
              </a:rPr>
              <a:t>:</a:t>
            </a:r>
            <a:r>
              <a:rPr lang="en-US" sz="1200" dirty="0" smtClean="0"/>
              <a:t> </a:t>
            </a:r>
            <a:r>
              <a:rPr lang="en-CA" sz="1200" dirty="0" smtClean="0"/>
              <a:t>a dual gate, colored counter for synchrotron time-resolved applications</a:t>
            </a:r>
            <a:endParaRPr lang="en-CA" sz="1200" dirty="0"/>
          </a:p>
          <a:p>
            <a:pPr marL="695326" lvl="2" indent="-234950" algn="just">
              <a:buClr>
                <a:srgbClr val="8E0000"/>
              </a:buClr>
            </a:pPr>
            <a:endParaRPr lang="en-CA" sz="1200" dirty="0" smtClean="0"/>
          </a:p>
          <a:p>
            <a:pPr marL="171450" indent="-171450" algn="just">
              <a:buClr>
                <a:srgbClr val="8E0000"/>
              </a:buClr>
              <a:buFont typeface="Arial" panose="020B0604020202020204" pitchFamily="34" charset="0"/>
              <a:buChar char="•"/>
            </a:pPr>
            <a:r>
              <a:rPr lang="en-US" sz="1600" dirty="0" smtClean="0"/>
              <a:t>Medical Imaging / Neuroscience:  </a:t>
            </a:r>
            <a:endParaRPr lang="en-US" sz="1600" dirty="0"/>
          </a:p>
          <a:p>
            <a:pPr marL="695326" lvl="2" indent="-234950" algn="just">
              <a:buClr>
                <a:srgbClr val="8E0000"/>
              </a:buClr>
            </a:pPr>
            <a:r>
              <a:rPr lang="en-US" sz="1200" dirty="0" smtClean="0"/>
              <a:t>20ps resolution </a:t>
            </a:r>
            <a:r>
              <a:rPr lang="en-US" sz="1200" dirty="0" err="1" smtClean="0"/>
              <a:t>SoC</a:t>
            </a:r>
            <a:r>
              <a:rPr lang="en-US" sz="1200" dirty="0" smtClean="0"/>
              <a:t> for </a:t>
            </a:r>
            <a:r>
              <a:rPr lang="en-US" sz="1200" dirty="0" err="1" smtClean="0"/>
              <a:t>SiPM</a:t>
            </a:r>
            <a:r>
              <a:rPr lang="en-US" sz="1200" dirty="0" smtClean="0"/>
              <a:t> based TOF PET (collaboration with Stanford and DEI </a:t>
            </a:r>
            <a:r>
              <a:rPr lang="en-US" sz="1200" dirty="0" err="1" smtClean="0"/>
              <a:t>Poliba</a:t>
            </a:r>
            <a:r>
              <a:rPr lang="en-US" sz="1200" dirty="0" smtClean="0"/>
              <a:t>)</a:t>
            </a:r>
          </a:p>
          <a:p>
            <a:pPr marL="695326" lvl="2" indent="-234950" algn="just">
              <a:buClr>
                <a:srgbClr val="8E0000"/>
              </a:buClr>
            </a:pPr>
            <a:r>
              <a:rPr lang="en-US" sz="1200" dirty="0" smtClean="0"/>
              <a:t>Multichannel active </a:t>
            </a:r>
            <a:r>
              <a:rPr lang="en-US" sz="1200" dirty="0" err="1" smtClean="0"/>
              <a:t>neuroprobes</a:t>
            </a:r>
            <a:endParaRPr lang="en-US" sz="1200" dirty="0" smtClean="0"/>
          </a:p>
          <a:p>
            <a:pPr marL="460376" lvl="2" indent="0" algn="just">
              <a:buClr>
                <a:srgbClr val="8E0000"/>
              </a:buClr>
              <a:buNone/>
            </a:pPr>
            <a:endParaRPr lang="en-US" sz="1200" dirty="0" smtClean="0"/>
          </a:p>
          <a:p>
            <a:pPr marL="171450" indent="-171450" algn="just">
              <a:buClr>
                <a:srgbClr val="8E0000"/>
              </a:buClr>
              <a:buFont typeface="Arial" panose="020B0604020202020204" pitchFamily="34" charset="0"/>
              <a:buChar char="•"/>
            </a:pPr>
            <a:r>
              <a:rPr lang="en-US" sz="1600" dirty="0" smtClean="0"/>
              <a:t>Collaboration with Industry:  </a:t>
            </a:r>
            <a:endParaRPr lang="en-US" sz="1600" dirty="0"/>
          </a:p>
          <a:p>
            <a:pPr marL="695326" lvl="2" indent="-234950" algn="just">
              <a:buClr>
                <a:srgbClr val="8E0000"/>
              </a:buClr>
            </a:pPr>
            <a:r>
              <a:rPr lang="en-US" sz="1200" dirty="0" smtClean="0">
                <a:solidFill>
                  <a:srgbClr val="981E32"/>
                </a:solidFill>
              </a:rPr>
              <a:t>OSPAD:</a:t>
            </a:r>
            <a:r>
              <a:rPr lang="en-US" sz="1200" dirty="0" smtClean="0"/>
              <a:t> A Time Correlated Single Photon Counting ASIC for 3D sensing application</a:t>
            </a:r>
            <a:endParaRPr lang="en-US" sz="1200" dirty="0"/>
          </a:p>
          <a:p>
            <a:pPr marL="695326" lvl="2" indent="-234950" algn="just">
              <a:buClr>
                <a:srgbClr val="8E0000"/>
              </a:buClr>
            </a:pPr>
            <a:r>
              <a:rPr lang="en-US" sz="1200" dirty="0" smtClean="0">
                <a:solidFill>
                  <a:srgbClr val="981E32"/>
                </a:solidFill>
              </a:rPr>
              <a:t>RXASIC:</a:t>
            </a:r>
            <a:r>
              <a:rPr lang="en-US" sz="1200" dirty="0" smtClean="0"/>
              <a:t> </a:t>
            </a:r>
            <a:r>
              <a:rPr lang="en-US" sz="1200" dirty="0"/>
              <a:t>A </a:t>
            </a:r>
            <a:r>
              <a:rPr lang="en-US" sz="1200" dirty="0" smtClean="0"/>
              <a:t>front-end for GPR applications</a:t>
            </a:r>
            <a:endParaRPr lang="en-US" sz="1200" dirty="0"/>
          </a:p>
          <a:p>
            <a:pPr marL="695326" lvl="2" indent="-234950" algn="just">
              <a:buClr>
                <a:srgbClr val="8E0000"/>
              </a:buClr>
            </a:pPr>
            <a:r>
              <a:rPr lang="en-US" sz="1200" dirty="0" smtClean="0">
                <a:solidFill>
                  <a:srgbClr val="981E32"/>
                </a:solidFill>
              </a:rPr>
              <a:t>Lib-V:</a:t>
            </a:r>
            <a:r>
              <a:rPr lang="en-US" sz="1200" dirty="0" smtClean="0"/>
              <a:t> A library of peripherals and interfaces for the RISC-V ecosystem</a:t>
            </a:r>
            <a:endParaRPr lang="en-US" sz="1200" dirty="0"/>
          </a:p>
          <a:p>
            <a:pPr marL="695326" lvl="2" indent="-234950" algn="just">
              <a:buClr>
                <a:srgbClr val="8E0000"/>
              </a:buClr>
            </a:pPr>
            <a:endParaRPr lang="en-US" sz="1200" dirty="0" smtClean="0"/>
          </a:p>
        </p:txBody>
      </p:sp>
    </p:spTree>
    <p:extLst>
      <p:ext uri="{BB962C8B-B14F-4D97-AF65-F5344CB8AC3E}">
        <p14:creationId xmlns:p14="http://schemas.microsoft.com/office/powerpoint/2010/main" val="600862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p:cNvSpPr>
            <a:spLocks noGrp="1"/>
          </p:cNvSpPr>
          <p:nvPr>
            <p:ph type="title"/>
          </p:nvPr>
        </p:nvSpPr>
        <p:spPr>
          <a:xfrm>
            <a:off x="2133600" y="3064571"/>
            <a:ext cx="5562600" cy="753033"/>
          </a:xfrm>
        </p:spPr>
        <p:txBody>
          <a:bodyPr/>
          <a:lstStyle/>
          <a:p>
            <a:r>
              <a:rPr lang="en-US" sz="4000" dirty="0" smtClean="0"/>
              <a:t>Projects Highlights …</a:t>
            </a:r>
            <a:endParaRPr lang="en-US" sz="4000" dirty="0"/>
          </a:p>
        </p:txBody>
      </p:sp>
    </p:spTree>
    <p:extLst>
      <p:ext uri="{BB962C8B-B14F-4D97-AF65-F5344CB8AC3E}">
        <p14:creationId xmlns:p14="http://schemas.microsoft.com/office/powerpoint/2010/main" val="3398315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13</a:t>
            </a:fld>
            <a:endParaRPr lang="en-US" dirty="0"/>
          </a:p>
        </p:txBody>
      </p:sp>
      <p:sp>
        <p:nvSpPr>
          <p:cNvPr id="3" name="Title 2"/>
          <p:cNvSpPr>
            <a:spLocks noGrp="1"/>
          </p:cNvSpPr>
          <p:nvPr>
            <p:ph type="title"/>
          </p:nvPr>
        </p:nvSpPr>
        <p:spPr/>
        <p:txBody>
          <a:bodyPr/>
          <a:lstStyle/>
          <a:p>
            <a:r>
              <a:rPr lang="en-US" sz="2000" dirty="0" smtClean="0"/>
              <a:t>Timing ASICs</a:t>
            </a:r>
            <a:endParaRPr lang="en-US" sz="1600" dirty="0"/>
          </a:p>
        </p:txBody>
      </p:sp>
      <p:sp>
        <p:nvSpPr>
          <p:cNvPr id="15" name="Rectangle 14"/>
          <p:cNvSpPr/>
          <p:nvPr/>
        </p:nvSpPr>
        <p:spPr>
          <a:xfrm>
            <a:off x="7048500" y="2956530"/>
            <a:ext cx="1752600" cy="246221"/>
          </a:xfrm>
          <a:prstGeom prst="rect">
            <a:avLst/>
          </a:prstGeom>
        </p:spPr>
        <p:txBody>
          <a:bodyPr wrap="square">
            <a:spAutoFit/>
          </a:bodyPr>
          <a:lstStyle/>
          <a:p>
            <a:r>
              <a:rPr lang="en-US" sz="1000" b="1" dirty="0" err="1" smtClean="0"/>
              <a:t>tPix</a:t>
            </a:r>
            <a:r>
              <a:rPr lang="en-US" sz="1000" b="1" dirty="0" smtClean="0"/>
              <a:t> pixel architecture</a:t>
            </a:r>
            <a:endParaRPr lang="en-US" sz="1000" b="1" dirty="0"/>
          </a:p>
        </p:txBody>
      </p:sp>
      <p:pic>
        <p:nvPicPr>
          <p:cNvPr id="1027" name="Picture 3" descr="tPix_pixe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00800" y="1473185"/>
            <a:ext cx="2297779" cy="139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154634" y="1306112"/>
            <a:ext cx="7958569" cy="707886"/>
          </a:xfrm>
          <a:prstGeom prst="rect">
            <a:avLst/>
          </a:prstGeom>
        </p:spPr>
        <p:txBody>
          <a:bodyPr wrap="square">
            <a:spAutoFit/>
          </a:bodyPr>
          <a:lstStyle/>
          <a:p>
            <a:r>
              <a:rPr lang="en-US" dirty="0" err="1">
                <a:solidFill>
                  <a:srgbClr val="C00000"/>
                </a:solidFill>
              </a:rPr>
              <a:t>tPix</a:t>
            </a:r>
            <a:r>
              <a:rPr lang="en-US" dirty="0">
                <a:solidFill>
                  <a:srgbClr val="C00000"/>
                </a:solidFill>
              </a:rPr>
              <a:t>, a fast timing pixel ASIC with </a:t>
            </a:r>
            <a:r>
              <a:rPr lang="en-US" dirty="0" smtClean="0">
                <a:solidFill>
                  <a:srgbClr val="C00000"/>
                </a:solidFill>
              </a:rPr>
              <a:t>sub-ns resolution:</a:t>
            </a:r>
          </a:p>
          <a:p>
            <a:pPr marL="742950" lvl="1" indent="-285750">
              <a:buFont typeface="Arial" panose="020B0604020202020204" pitchFamily="34" charset="0"/>
              <a:buChar char="•"/>
            </a:pPr>
            <a:r>
              <a:rPr lang="en-US" sz="1100" dirty="0" smtClean="0"/>
              <a:t>Second Prototype designed, fabricated and in characterization </a:t>
            </a:r>
            <a:endParaRPr lang="en-US" sz="1100" dirty="0"/>
          </a:p>
          <a:p>
            <a:pPr marL="742950" lvl="1" indent="-285750">
              <a:buFont typeface="Arial" panose="020B0604020202020204" pitchFamily="34" charset="0"/>
              <a:buChar char="•"/>
            </a:pPr>
            <a:r>
              <a:rPr lang="en-US" sz="1100" dirty="0" smtClean="0"/>
              <a:t>Improved performance with respect to the first version (resolution measured at ~78ps)</a:t>
            </a:r>
            <a:endParaRPr lang="en-US" sz="1050" dirty="0"/>
          </a:p>
        </p:txBody>
      </p:sp>
      <p:pic>
        <p:nvPicPr>
          <p:cNvPr id="4" name="Picture 2" descr="C:\Users\dragone\AppData\Local\Microsoft\Windows\Temporary Internet Files\Content.Outlook\BWOUYTJD\pixel2.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8745" r="6632"/>
          <a:stretch/>
        </p:blipFill>
        <p:spPr bwMode="auto">
          <a:xfrm>
            <a:off x="2569850" y="2362200"/>
            <a:ext cx="3593334" cy="20390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7"/>
          <p:cNvSpPr txBox="1">
            <a:spLocks noChangeArrowheads="1"/>
          </p:cNvSpPr>
          <p:nvPr/>
        </p:nvSpPr>
        <p:spPr bwMode="auto">
          <a:xfrm>
            <a:off x="5791200" y="3085366"/>
            <a:ext cx="3276600" cy="1615827"/>
          </a:xfrm>
          <a:prstGeom prst="rect">
            <a:avLst/>
          </a:prstGeom>
          <a:noFill/>
          <a:ln w="9525">
            <a:noFill/>
            <a:miter lim="800000"/>
            <a:headEnd/>
            <a:tailEnd/>
          </a:ln>
        </p:spPr>
        <p:txBody>
          <a:bodyPr wrap="square">
            <a:spAutoFit/>
          </a:bodyPr>
          <a:lstStyle/>
          <a:p>
            <a:pPr algn="just"/>
            <a:endParaRPr lang="en-US" sz="1100" dirty="0"/>
          </a:p>
          <a:p>
            <a:pPr marL="455613" lvl="1" indent="-285750" algn="just">
              <a:buFont typeface="Arial" pitchFamily="34" charset="0"/>
              <a:buChar char="•"/>
            </a:pPr>
            <a:r>
              <a:rPr lang="en-US" sz="1100" dirty="0" smtClean="0">
                <a:solidFill>
                  <a:srgbClr val="000000"/>
                </a:solidFill>
              </a:rPr>
              <a:t>Expanding the capabilities for </a:t>
            </a:r>
            <a:r>
              <a:rPr lang="en-US" sz="1100" dirty="0">
                <a:solidFill>
                  <a:srgbClr val="C00000"/>
                </a:solidFill>
              </a:rPr>
              <a:t>fast high granularity hit encoding with time tagging</a:t>
            </a:r>
            <a:r>
              <a:rPr lang="en-US" sz="1100" dirty="0" smtClean="0">
                <a:solidFill>
                  <a:srgbClr val="000000"/>
                </a:solidFill>
              </a:rPr>
              <a:t> </a:t>
            </a:r>
          </a:p>
          <a:p>
            <a:pPr marL="912813" lvl="2" indent="-285750" algn="just">
              <a:buFont typeface="Arial" pitchFamily="34" charset="0"/>
              <a:buChar char="•"/>
            </a:pPr>
            <a:r>
              <a:rPr lang="en-US" sz="1100" dirty="0" smtClean="0">
                <a:solidFill>
                  <a:srgbClr val="000000"/>
                </a:solidFill>
              </a:rPr>
              <a:t>adding position encoding </a:t>
            </a:r>
          </a:p>
          <a:p>
            <a:pPr marL="912813" lvl="2" indent="-285750" algn="just">
              <a:buFont typeface="Arial" pitchFamily="34" charset="0"/>
              <a:buChar char="•"/>
            </a:pPr>
            <a:r>
              <a:rPr lang="en-US" sz="1100" dirty="0" smtClean="0">
                <a:solidFill>
                  <a:srgbClr val="000000"/>
                </a:solidFill>
              </a:rPr>
              <a:t>adding a </a:t>
            </a:r>
            <a:r>
              <a:rPr lang="en-US" sz="1100" dirty="0" err="1" smtClean="0">
                <a:solidFill>
                  <a:srgbClr val="000000"/>
                </a:solidFill>
              </a:rPr>
              <a:t>sparsified</a:t>
            </a:r>
            <a:r>
              <a:rPr lang="en-US" sz="1100" dirty="0" smtClean="0">
                <a:solidFill>
                  <a:srgbClr val="000000"/>
                </a:solidFill>
              </a:rPr>
              <a:t> continuous readout</a:t>
            </a:r>
          </a:p>
          <a:p>
            <a:pPr marL="455613" lvl="1" indent="-285750" algn="just">
              <a:buFont typeface="Arial" pitchFamily="34" charset="0"/>
              <a:buChar char="•"/>
            </a:pPr>
            <a:endParaRPr lang="en-US" sz="1100" dirty="0">
              <a:solidFill>
                <a:srgbClr val="000000"/>
              </a:solidFill>
            </a:endParaRPr>
          </a:p>
          <a:p>
            <a:pPr algn="just">
              <a:buFont typeface="Arial" pitchFamily="34" charset="0"/>
              <a:buChar char="•"/>
            </a:pPr>
            <a:endParaRPr lang="en-US" sz="1100" dirty="0"/>
          </a:p>
          <a:p>
            <a:pPr algn="just"/>
            <a:endParaRPr lang="en-US" sz="1100" dirty="0">
              <a:solidFill>
                <a:srgbClr val="000000"/>
              </a:solidFill>
            </a:endParaRPr>
          </a:p>
        </p:txBody>
      </p:sp>
      <p:sp>
        <p:nvSpPr>
          <p:cNvPr id="23" name="Rectangle 22"/>
          <p:cNvSpPr/>
          <p:nvPr/>
        </p:nvSpPr>
        <p:spPr>
          <a:xfrm>
            <a:off x="102479" y="4266458"/>
            <a:ext cx="7958569" cy="869469"/>
          </a:xfrm>
          <a:prstGeom prst="rect">
            <a:avLst/>
          </a:prstGeom>
        </p:spPr>
        <p:txBody>
          <a:bodyPr wrap="square">
            <a:spAutoFit/>
          </a:bodyPr>
          <a:lstStyle/>
          <a:p>
            <a:r>
              <a:rPr lang="en-US" dirty="0" err="1" smtClean="0">
                <a:solidFill>
                  <a:srgbClr val="C00000"/>
                </a:solidFill>
              </a:rPr>
              <a:t>Altiroc</a:t>
            </a:r>
            <a:r>
              <a:rPr lang="en-US" dirty="0" smtClean="0">
                <a:solidFill>
                  <a:srgbClr val="C00000"/>
                </a:solidFill>
              </a:rPr>
              <a:t>: Readout ASIC for ATLAS HGTD detector </a:t>
            </a:r>
          </a:p>
          <a:p>
            <a:pPr marL="742950" lvl="1" indent="-285750">
              <a:buFont typeface="Arial" panose="020B0604020202020204" pitchFamily="34" charset="0"/>
              <a:buChar char="•"/>
            </a:pPr>
            <a:r>
              <a:rPr lang="en-US" sz="1100" dirty="0" smtClean="0"/>
              <a:t>Design in collaboration with Omega group (France), UCSC, SMU </a:t>
            </a:r>
            <a:endParaRPr lang="en-US" sz="1100" dirty="0"/>
          </a:p>
          <a:p>
            <a:pPr marL="742950" lvl="1" indent="-285750">
              <a:buFont typeface="Arial" panose="020B0604020202020204" pitchFamily="34" charset="0"/>
              <a:buChar char="•"/>
            </a:pPr>
            <a:r>
              <a:rPr lang="en-US" sz="1100" dirty="0" smtClean="0"/>
              <a:t>Analog section of the pixel designed fabricated and successfully tested</a:t>
            </a:r>
          </a:p>
          <a:p>
            <a:pPr marL="742950" lvl="1" indent="-285750">
              <a:buFont typeface="Arial" panose="020B0604020202020204" pitchFamily="34" charset="0"/>
              <a:buChar char="•"/>
            </a:pPr>
            <a:r>
              <a:rPr lang="en-US" sz="1050" dirty="0" smtClean="0"/>
              <a:t>Prototype of the full pixel chain under design (TDCs (20ps) + FIFO designed by SLAC)</a:t>
            </a:r>
            <a:endParaRPr lang="en-US" sz="1050" dirty="0"/>
          </a:p>
        </p:txBody>
      </p:sp>
      <p:pic>
        <p:nvPicPr>
          <p:cNvPr id="25" name="Picture 24"/>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2143446" y="5219420"/>
            <a:ext cx="3810000" cy="142428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295900" y="5243165"/>
            <a:ext cx="1752600" cy="246221"/>
          </a:xfrm>
          <a:prstGeom prst="rect">
            <a:avLst/>
          </a:prstGeom>
        </p:spPr>
        <p:txBody>
          <a:bodyPr wrap="square">
            <a:spAutoFit/>
          </a:bodyPr>
          <a:lstStyle/>
          <a:p>
            <a:r>
              <a:rPr lang="en-US" sz="1000" b="1" dirty="0" smtClean="0"/>
              <a:t>SLAC </a:t>
            </a:r>
            <a:endParaRPr lang="en-US" sz="1000" b="1" dirty="0"/>
          </a:p>
        </p:txBody>
      </p:sp>
      <p:sp>
        <p:nvSpPr>
          <p:cNvPr id="27" name="Rectangle 26"/>
          <p:cNvSpPr/>
          <p:nvPr/>
        </p:nvSpPr>
        <p:spPr>
          <a:xfrm>
            <a:off x="2143446" y="5354030"/>
            <a:ext cx="1752600" cy="246221"/>
          </a:xfrm>
          <a:prstGeom prst="rect">
            <a:avLst/>
          </a:prstGeom>
        </p:spPr>
        <p:txBody>
          <a:bodyPr wrap="square">
            <a:spAutoFit/>
          </a:bodyPr>
          <a:lstStyle/>
          <a:p>
            <a:r>
              <a:rPr lang="en-US" sz="1000" b="1" dirty="0" smtClean="0"/>
              <a:t>Omega</a:t>
            </a:r>
            <a:endParaRPr lang="en-US" sz="1000" b="1" dirty="0"/>
          </a:p>
        </p:txBody>
      </p:sp>
      <p:sp>
        <p:nvSpPr>
          <p:cNvPr id="28" name="TextBox 7"/>
          <p:cNvSpPr txBox="1">
            <a:spLocks noChangeArrowheads="1"/>
          </p:cNvSpPr>
          <p:nvPr/>
        </p:nvSpPr>
        <p:spPr bwMode="auto">
          <a:xfrm>
            <a:off x="134942" y="5462204"/>
            <a:ext cx="1617658" cy="938719"/>
          </a:xfrm>
          <a:prstGeom prst="rect">
            <a:avLst/>
          </a:prstGeom>
          <a:noFill/>
          <a:ln w="9525">
            <a:noFill/>
            <a:miter lim="800000"/>
            <a:headEnd/>
            <a:tailEnd/>
          </a:ln>
        </p:spPr>
        <p:txBody>
          <a:bodyPr wrap="square">
            <a:spAutoFit/>
          </a:bodyPr>
          <a:lstStyle/>
          <a:p>
            <a:pPr algn="just"/>
            <a:endParaRPr lang="en-US" sz="1100" dirty="0"/>
          </a:p>
          <a:p>
            <a:pPr algn="just">
              <a:buFont typeface="Arial" pitchFamily="34" charset="0"/>
              <a:buChar char="•"/>
            </a:pPr>
            <a:r>
              <a:rPr lang="en-US" sz="1100" dirty="0">
                <a:solidFill>
                  <a:srgbClr val="C00000"/>
                </a:solidFill>
              </a:rPr>
              <a:t> </a:t>
            </a:r>
            <a:r>
              <a:rPr lang="en-US" sz="1100" dirty="0" smtClean="0">
                <a:solidFill>
                  <a:srgbClr val="C00000"/>
                </a:solidFill>
              </a:rPr>
              <a:t> Future plan </a:t>
            </a:r>
            <a:endParaRPr lang="en-US" sz="1100" dirty="0" smtClean="0"/>
          </a:p>
          <a:p>
            <a:pPr marL="455613" lvl="1" indent="-285750" algn="just">
              <a:buFont typeface="Arial" pitchFamily="34" charset="0"/>
              <a:buChar char="•"/>
            </a:pPr>
            <a:r>
              <a:rPr lang="en-US" sz="1100" dirty="0" smtClean="0">
                <a:solidFill>
                  <a:srgbClr val="000000"/>
                </a:solidFill>
              </a:rPr>
              <a:t>Submit 4x4 pixel prototype in Q2 2018</a:t>
            </a:r>
            <a:endParaRPr lang="en-US" sz="1100" dirty="0">
              <a:solidFill>
                <a:srgbClr val="000000"/>
              </a:solidFill>
            </a:endParaRPr>
          </a:p>
        </p:txBody>
      </p:sp>
      <p:pic>
        <p:nvPicPr>
          <p:cNvPr id="14" name="Picture 2" descr="C:\Users\dragone\AppData\Local\Microsoft\Windows\Temporary Internet Files\Content.Outlook\O4BX5YUL\20150630_155222_resized.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21743" y="2410240"/>
            <a:ext cx="2215508" cy="158502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170881" y="4164726"/>
            <a:ext cx="2908373" cy="1938992"/>
          </a:xfrm>
          <a:prstGeom prst="rect">
            <a:avLst/>
          </a:prstGeom>
          <a:ln>
            <a:solidFill>
              <a:schemeClr val="accent1"/>
            </a:solidFill>
          </a:ln>
        </p:spPr>
        <p:txBody>
          <a:bodyPr wrap="square">
            <a:spAutoFit/>
          </a:bodyPr>
          <a:lstStyle/>
          <a:p>
            <a:r>
              <a:rPr lang="en-US" sz="1200" dirty="0" err="1" smtClean="0">
                <a:solidFill>
                  <a:srgbClr val="C00000"/>
                </a:solidFill>
              </a:rPr>
              <a:t>tSPAD</a:t>
            </a:r>
            <a:r>
              <a:rPr lang="en-US" sz="1200" dirty="0" smtClean="0">
                <a:solidFill>
                  <a:srgbClr val="C00000"/>
                </a:solidFill>
              </a:rPr>
              <a:t> variant (with Stanford):</a:t>
            </a:r>
            <a:r>
              <a:rPr lang="en-US" sz="1200" dirty="0" smtClean="0"/>
              <a:t> </a:t>
            </a:r>
          </a:p>
          <a:p>
            <a:r>
              <a:rPr lang="en-US" sz="1200" dirty="0" err="1" smtClean="0"/>
              <a:t>tPix</a:t>
            </a:r>
            <a:r>
              <a:rPr lang="en-US" sz="1200" dirty="0" smtClean="0"/>
              <a:t> version with integrated SPADs (monolithic) for sub100ps resolutions on large arrays</a:t>
            </a:r>
          </a:p>
          <a:p>
            <a:endParaRPr lang="en-US" sz="1200" dirty="0"/>
          </a:p>
          <a:p>
            <a:r>
              <a:rPr lang="en-US" sz="1000" dirty="0" smtClean="0"/>
              <a:t>SPAD Single-Photon Avalanche Diode</a:t>
            </a:r>
          </a:p>
          <a:p>
            <a:endParaRPr lang="en-US" sz="1000" dirty="0" smtClean="0"/>
          </a:p>
          <a:p>
            <a:pPr marL="171450" indent="-171450">
              <a:buFontTx/>
              <a:buChar char="-"/>
            </a:pPr>
            <a:r>
              <a:rPr lang="en-US" sz="1000" dirty="0" smtClean="0"/>
              <a:t>PN junction biased in Geiger mode</a:t>
            </a:r>
          </a:p>
          <a:p>
            <a:pPr marL="171450" indent="-171450">
              <a:buFontTx/>
              <a:buChar char="-"/>
            </a:pPr>
            <a:r>
              <a:rPr lang="en-US" sz="1000" dirty="0" smtClean="0"/>
              <a:t>avalanche multiplication</a:t>
            </a:r>
          </a:p>
          <a:p>
            <a:pPr marL="171450" indent="-171450">
              <a:buFontTx/>
              <a:buChar char="-"/>
            </a:pPr>
            <a:r>
              <a:rPr lang="en-US" sz="1000" dirty="0" smtClean="0"/>
              <a:t>fast timing</a:t>
            </a:r>
          </a:p>
          <a:p>
            <a:pPr marL="171450" indent="-171450">
              <a:buFontTx/>
              <a:buChar char="-"/>
            </a:pPr>
            <a:r>
              <a:rPr lang="en-US" sz="1000" dirty="0" smtClean="0"/>
              <a:t>can be built in standard HVCMOS</a:t>
            </a:r>
            <a:endParaRPr lang="en-US" sz="1000" dirty="0"/>
          </a:p>
        </p:txBody>
      </p:sp>
    </p:spTree>
    <p:extLst>
      <p:ext uri="{BB962C8B-B14F-4D97-AF65-F5344CB8AC3E}">
        <p14:creationId xmlns:p14="http://schemas.microsoft.com/office/powerpoint/2010/main" val="1468285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p:cNvSpPr>
            <a:spLocks noGrp="1"/>
          </p:cNvSpPr>
          <p:nvPr>
            <p:ph type="title"/>
          </p:nvPr>
        </p:nvSpPr>
        <p:spPr/>
        <p:txBody>
          <a:bodyPr/>
          <a:lstStyle/>
          <a:p>
            <a:r>
              <a:rPr lang="en-US" sz="2000" dirty="0" smtClean="0"/>
              <a:t>Monolithic ASICs</a:t>
            </a:r>
            <a:endParaRPr lang="en-US" sz="1600" dirty="0"/>
          </a:p>
        </p:txBody>
      </p:sp>
      <p:sp>
        <p:nvSpPr>
          <p:cNvPr id="15" name="Rectangle 14"/>
          <p:cNvSpPr/>
          <p:nvPr/>
        </p:nvSpPr>
        <p:spPr>
          <a:xfrm>
            <a:off x="6629400" y="2962255"/>
            <a:ext cx="1752600" cy="246221"/>
          </a:xfrm>
          <a:prstGeom prst="rect">
            <a:avLst/>
          </a:prstGeom>
        </p:spPr>
        <p:txBody>
          <a:bodyPr wrap="square">
            <a:spAutoFit/>
          </a:bodyPr>
          <a:lstStyle/>
          <a:p>
            <a:r>
              <a:rPr lang="en-US" sz="1000" b="1" dirty="0" smtClean="0"/>
              <a:t>CHESS-II prototype</a:t>
            </a:r>
            <a:endParaRPr lang="en-US" sz="1000" b="1" dirty="0"/>
          </a:p>
        </p:txBody>
      </p:sp>
      <p:sp>
        <p:nvSpPr>
          <p:cNvPr id="22" name="Rectangle 21"/>
          <p:cNvSpPr/>
          <p:nvPr/>
        </p:nvSpPr>
        <p:spPr>
          <a:xfrm>
            <a:off x="181176" y="1524333"/>
            <a:ext cx="7958569" cy="1038746"/>
          </a:xfrm>
          <a:prstGeom prst="rect">
            <a:avLst/>
          </a:prstGeom>
        </p:spPr>
        <p:txBody>
          <a:bodyPr wrap="square">
            <a:spAutoFit/>
          </a:bodyPr>
          <a:lstStyle/>
          <a:p>
            <a:r>
              <a:rPr lang="en-US" dirty="0">
                <a:solidFill>
                  <a:srgbClr val="C00000"/>
                </a:solidFill>
              </a:rPr>
              <a:t>HV-CMOS strip detectors </a:t>
            </a:r>
            <a:r>
              <a:rPr lang="en-US" dirty="0" smtClean="0">
                <a:solidFill>
                  <a:srgbClr val="C00000"/>
                </a:solidFill>
              </a:rPr>
              <a:t>CHESS (with UCSC):</a:t>
            </a:r>
          </a:p>
          <a:p>
            <a:pPr marL="742950" lvl="1" indent="-285750">
              <a:buFont typeface="Arial" panose="020B0604020202020204" pitchFamily="34" charset="0"/>
              <a:buChar char="•"/>
            </a:pPr>
            <a:r>
              <a:rPr lang="en-US" sz="1100" dirty="0" smtClean="0"/>
              <a:t>CHESS-II prototype designed fabricated and in characterization </a:t>
            </a:r>
            <a:endParaRPr lang="en-US" sz="1100" dirty="0"/>
          </a:p>
          <a:p>
            <a:pPr marL="742950" lvl="1" indent="-285750">
              <a:buFont typeface="Arial" panose="020B0604020202020204" pitchFamily="34" charset="0"/>
              <a:buChar char="•"/>
            </a:pPr>
            <a:r>
              <a:rPr lang="en-US" sz="1100" dirty="0" smtClean="0"/>
              <a:t>SLAC responsible for the full architecture (pixel UCSC)</a:t>
            </a:r>
          </a:p>
          <a:p>
            <a:pPr marL="742950" lvl="1" indent="-285750">
              <a:buFont typeface="Arial" panose="020B0604020202020204" pitchFamily="34" charset="0"/>
              <a:buChar char="•"/>
            </a:pPr>
            <a:r>
              <a:rPr lang="en-US" sz="1100" dirty="0" smtClean="0"/>
              <a:t>Concept proven.</a:t>
            </a:r>
          </a:p>
          <a:p>
            <a:pPr marL="742950" lvl="1" indent="-285750">
              <a:buFont typeface="Arial" panose="020B0604020202020204" pitchFamily="34" charset="0"/>
              <a:buChar char="•"/>
            </a:pPr>
            <a:r>
              <a:rPr lang="en-US" sz="1100" dirty="0" smtClean="0"/>
              <a:t>SLAC section successfully tested</a:t>
            </a:r>
            <a:endParaRPr lang="en-US" sz="1050" dirty="0"/>
          </a:p>
        </p:txBody>
      </p:sp>
      <p:sp>
        <p:nvSpPr>
          <p:cNvPr id="19" name="TextBox 7"/>
          <p:cNvSpPr txBox="1">
            <a:spLocks noChangeArrowheads="1"/>
          </p:cNvSpPr>
          <p:nvPr/>
        </p:nvSpPr>
        <p:spPr bwMode="auto">
          <a:xfrm>
            <a:off x="5334000" y="3124200"/>
            <a:ext cx="3703482" cy="1446550"/>
          </a:xfrm>
          <a:prstGeom prst="rect">
            <a:avLst/>
          </a:prstGeom>
          <a:noFill/>
          <a:ln w="9525">
            <a:noFill/>
            <a:miter lim="800000"/>
            <a:headEnd/>
            <a:tailEnd/>
          </a:ln>
        </p:spPr>
        <p:txBody>
          <a:bodyPr wrap="square">
            <a:spAutoFit/>
          </a:bodyPr>
          <a:lstStyle/>
          <a:p>
            <a:pPr algn="just"/>
            <a:endParaRPr lang="en-US" sz="1100" dirty="0"/>
          </a:p>
          <a:p>
            <a:pPr algn="just">
              <a:buFont typeface="Arial" pitchFamily="34" charset="0"/>
              <a:buChar char="•"/>
            </a:pPr>
            <a:r>
              <a:rPr lang="en-US" sz="1100" dirty="0">
                <a:solidFill>
                  <a:srgbClr val="C00000"/>
                </a:solidFill>
              </a:rPr>
              <a:t> </a:t>
            </a:r>
            <a:r>
              <a:rPr lang="en-US" sz="1100" dirty="0" smtClean="0">
                <a:solidFill>
                  <a:srgbClr val="C00000"/>
                </a:solidFill>
              </a:rPr>
              <a:t> Future plan </a:t>
            </a:r>
            <a:endParaRPr lang="en-US" sz="1100" dirty="0" smtClean="0"/>
          </a:p>
          <a:p>
            <a:pPr marL="455613" lvl="1" indent="-285750" algn="just">
              <a:buFont typeface="Arial" pitchFamily="34" charset="0"/>
              <a:buChar char="•"/>
            </a:pPr>
            <a:r>
              <a:rPr lang="en-US" sz="1100" dirty="0" smtClean="0">
                <a:solidFill>
                  <a:srgbClr val="000000"/>
                </a:solidFill>
              </a:rPr>
              <a:t>Complete pixel characterization</a:t>
            </a:r>
          </a:p>
          <a:p>
            <a:pPr marL="455613" lvl="1" indent="-285750" algn="just">
              <a:buFont typeface="Arial" pitchFamily="34" charset="0"/>
              <a:buChar char="•"/>
            </a:pPr>
            <a:r>
              <a:rPr lang="en-US" sz="1100" dirty="0" smtClean="0">
                <a:solidFill>
                  <a:srgbClr val="000000"/>
                </a:solidFill>
              </a:rPr>
              <a:t>Fabricate a second prototype (no funds at the moment)</a:t>
            </a:r>
          </a:p>
          <a:p>
            <a:pPr marL="455613" lvl="1" indent="-285750" algn="just">
              <a:buFont typeface="Arial" pitchFamily="34" charset="0"/>
              <a:buChar char="•"/>
            </a:pPr>
            <a:endParaRPr lang="en-US" sz="1100" dirty="0">
              <a:solidFill>
                <a:srgbClr val="000000"/>
              </a:solidFill>
            </a:endParaRPr>
          </a:p>
          <a:p>
            <a:pPr algn="just">
              <a:buFont typeface="Arial" pitchFamily="34" charset="0"/>
              <a:buChar char="•"/>
            </a:pPr>
            <a:endParaRPr lang="en-US" sz="1100" dirty="0"/>
          </a:p>
          <a:p>
            <a:pPr algn="just"/>
            <a:endParaRPr lang="en-US" sz="1100" dirty="0">
              <a:solidFill>
                <a:srgbClr val="000000"/>
              </a:solidFill>
            </a:endParaRPr>
          </a:p>
        </p:txBody>
      </p:sp>
      <p:sp>
        <p:nvSpPr>
          <p:cNvPr id="23" name="Rectangle 22"/>
          <p:cNvSpPr/>
          <p:nvPr/>
        </p:nvSpPr>
        <p:spPr>
          <a:xfrm>
            <a:off x="156931" y="4590030"/>
            <a:ext cx="7958569" cy="538609"/>
          </a:xfrm>
          <a:prstGeom prst="rect">
            <a:avLst/>
          </a:prstGeom>
        </p:spPr>
        <p:txBody>
          <a:bodyPr wrap="square">
            <a:spAutoFit/>
          </a:bodyPr>
          <a:lstStyle/>
          <a:p>
            <a:r>
              <a:rPr lang="en-US" dirty="0">
                <a:solidFill>
                  <a:srgbClr val="C00000"/>
                </a:solidFill>
              </a:rPr>
              <a:t>Monolithic HR-full CMOS detectors </a:t>
            </a:r>
            <a:r>
              <a:rPr lang="en-US" dirty="0" smtClean="0">
                <a:solidFill>
                  <a:srgbClr val="C00000"/>
                </a:solidFill>
              </a:rPr>
              <a:t>– COOL (ATLAS outer pixel upgrade) </a:t>
            </a:r>
          </a:p>
          <a:p>
            <a:pPr marL="742950" lvl="1" indent="-285750">
              <a:buFont typeface="Arial" panose="020B0604020202020204" pitchFamily="34" charset="0"/>
              <a:buChar char="•"/>
            </a:pPr>
            <a:r>
              <a:rPr lang="en-US" sz="1100" dirty="0" smtClean="0"/>
              <a:t>Test structure fabricated and in characterization </a:t>
            </a:r>
            <a:endParaRPr lang="en-US" sz="1100" dirty="0"/>
          </a:p>
        </p:txBody>
      </p:sp>
      <p:sp>
        <p:nvSpPr>
          <p:cNvPr id="28" name="TextBox 7"/>
          <p:cNvSpPr txBox="1">
            <a:spLocks noChangeArrowheads="1"/>
          </p:cNvSpPr>
          <p:nvPr/>
        </p:nvSpPr>
        <p:spPr bwMode="auto">
          <a:xfrm>
            <a:off x="3382287" y="6102549"/>
            <a:ext cx="5036081" cy="600164"/>
          </a:xfrm>
          <a:prstGeom prst="rect">
            <a:avLst/>
          </a:prstGeom>
          <a:noFill/>
          <a:ln w="9525">
            <a:noFill/>
            <a:miter lim="800000"/>
            <a:headEnd/>
            <a:tailEnd/>
          </a:ln>
        </p:spPr>
        <p:txBody>
          <a:bodyPr wrap="square">
            <a:spAutoFit/>
          </a:bodyPr>
          <a:lstStyle/>
          <a:p>
            <a:pPr algn="just"/>
            <a:endParaRPr lang="en-US" sz="1100" dirty="0"/>
          </a:p>
          <a:p>
            <a:pPr algn="just">
              <a:buFont typeface="Arial" pitchFamily="34" charset="0"/>
              <a:buChar char="•"/>
            </a:pPr>
            <a:r>
              <a:rPr lang="en-US" sz="1100" dirty="0">
                <a:solidFill>
                  <a:srgbClr val="C00000"/>
                </a:solidFill>
              </a:rPr>
              <a:t> </a:t>
            </a:r>
            <a:r>
              <a:rPr lang="en-US" sz="1100" dirty="0" smtClean="0">
                <a:solidFill>
                  <a:srgbClr val="C00000"/>
                </a:solidFill>
              </a:rPr>
              <a:t> Future plan </a:t>
            </a:r>
            <a:endParaRPr lang="en-US" sz="1100" dirty="0" smtClean="0"/>
          </a:p>
          <a:p>
            <a:pPr marL="455613" lvl="1" indent="-285750" algn="just">
              <a:buFont typeface="Arial" pitchFamily="34" charset="0"/>
              <a:buChar char="•"/>
            </a:pPr>
            <a:r>
              <a:rPr lang="en-US" sz="1100" dirty="0" smtClean="0">
                <a:solidFill>
                  <a:srgbClr val="000000"/>
                </a:solidFill>
              </a:rPr>
              <a:t>Design a full architecture prototype (small pixel matrix) </a:t>
            </a:r>
            <a:endParaRPr lang="en-US" sz="1100" dirty="0">
              <a:solidFill>
                <a:srgbClr val="000000"/>
              </a:solidFill>
            </a:endParaRPr>
          </a:p>
        </p:txBody>
      </p:sp>
      <p:pic>
        <p:nvPicPr>
          <p:cNvPr id="14" name="Picture 13" descr="C:\Users\pietroc\AppData\Local\Microsoft\Windows\Temporary Internet Files\Content.Outlook\NI6LVG61\20160909_15121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26275" y="1443796"/>
            <a:ext cx="2739875" cy="154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2772" y="2667000"/>
            <a:ext cx="4700612" cy="176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07575" y="5100930"/>
            <a:ext cx="1775503" cy="160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8" name="Table 17"/>
          <p:cNvGraphicFramePr>
            <a:graphicFrameLocks noGrp="1"/>
          </p:cNvGraphicFramePr>
          <p:nvPr>
            <p:extLst>
              <p:ext uri="{D42A27DB-BD31-4B8C-83A1-F6EECF244321}">
                <p14:modId xmlns:p14="http://schemas.microsoft.com/office/powerpoint/2010/main" val="1248638757"/>
              </p:ext>
            </p:extLst>
          </p:nvPr>
        </p:nvGraphicFramePr>
        <p:xfrm>
          <a:off x="4792130" y="5145638"/>
          <a:ext cx="2404082" cy="1133475"/>
        </p:xfrm>
        <a:graphic>
          <a:graphicData uri="http://schemas.openxmlformats.org/drawingml/2006/table">
            <a:tbl>
              <a:tblPr/>
              <a:tblGrid>
                <a:gridCol w="1191638"/>
                <a:gridCol w="108228"/>
                <a:gridCol w="1104216"/>
              </a:tblGrid>
              <a:tr h="126253">
                <a:tc>
                  <a:txBody>
                    <a:bodyPr/>
                    <a:lstStyle/>
                    <a:p>
                      <a:pPr algn="l" fontAlgn="b"/>
                      <a:r>
                        <a:rPr lang="en-US" sz="1000" b="1" i="0" u="none" strike="noStrike" dirty="0" smtClean="0">
                          <a:solidFill>
                            <a:schemeClr val="tx1"/>
                          </a:solidFill>
                          <a:latin typeface="+mn-lt"/>
                        </a:rPr>
                        <a:t>Tentative goals</a:t>
                      </a:r>
                      <a:endParaRPr lang="en-US" sz="1000" b="1" i="0" u="none" strike="noStrike" dirty="0">
                        <a:solidFill>
                          <a:schemeClr val="tx1"/>
                        </a:solidFill>
                        <a:latin typeface="+mn-lt"/>
                      </a:endParaRPr>
                    </a:p>
                  </a:txBody>
                  <a:tcPr marL="9525" marR="9525" marT="9525" marB="0" anchor="b">
                    <a:lnL>
                      <a:noFill/>
                    </a:lnL>
                    <a:lnR>
                      <a:noFill/>
                    </a:lnR>
                    <a:lnT>
                      <a:noFill/>
                    </a:lnT>
                    <a:lnB>
                      <a:noFill/>
                    </a:lnB>
                  </a:tcPr>
                </a:tc>
                <a:tc>
                  <a:txBody>
                    <a:bodyPr/>
                    <a:lstStyle/>
                    <a:p>
                      <a:pPr algn="l" fontAlgn="b"/>
                      <a:endParaRPr lang="en-US" sz="100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r>
                        <a:rPr lang="en-US" sz="1000" b="1" i="0" u="none" strike="noStrike" dirty="0" smtClean="0">
                          <a:solidFill>
                            <a:srgbClr val="C00000"/>
                          </a:solidFill>
                          <a:latin typeface="+mn-lt"/>
                        </a:rPr>
                        <a:t>COOL-1</a:t>
                      </a:r>
                      <a:endParaRPr lang="en-US" sz="1000" b="1" i="0" u="none" strike="noStrike" dirty="0">
                        <a:solidFill>
                          <a:srgbClr val="C00000"/>
                        </a:solidFill>
                        <a:latin typeface="+mn-lt"/>
                      </a:endParaRPr>
                    </a:p>
                  </a:txBody>
                  <a:tcPr marL="9525" marR="9525" marT="9525" marB="0" anchor="b">
                    <a:lnL>
                      <a:noFill/>
                    </a:lnL>
                    <a:lnR>
                      <a:noFill/>
                    </a:lnR>
                    <a:lnT>
                      <a:noFill/>
                    </a:lnT>
                    <a:lnB>
                      <a:noFill/>
                    </a:lnB>
                  </a:tcPr>
                </a:tc>
              </a:tr>
              <a:tr h="126253">
                <a:tc>
                  <a:txBody>
                    <a:bodyPr/>
                    <a:lstStyle/>
                    <a:p>
                      <a:pPr algn="l" fontAlgn="b"/>
                      <a:r>
                        <a:rPr lang="en-US" sz="1000" b="1" i="0" u="none" strike="noStrike" dirty="0">
                          <a:solidFill>
                            <a:srgbClr val="C00000"/>
                          </a:solidFill>
                          <a:latin typeface="+mn-lt"/>
                        </a:rPr>
                        <a:t>Pixel size</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00" b="0" i="0" u="none" strike="noStrike" dirty="0" smtClean="0">
                          <a:solidFill>
                            <a:srgbClr val="000000"/>
                          </a:solidFill>
                          <a:latin typeface="+mn-lt"/>
                        </a:rPr>
                        <a:t>250x50 </a:t>
                      </a:r>
                      <a:r>
                        <a:rPr lang="en-US" sz="1000" dirty="0" smtClean="0">
                          <a:latin typeface="+mn-lt"/>
                        </a:rPr>
                        <a:t>µ</a:t>
                      </a:r>
                      <a:r>
                        <a:rPr lang="en-US" sz="1000" b="0" i="0" u="none" strike="noStrike" dirty="0" smtClean="0">
                          <a:solidFill>
                            <a:srgbClr val="000000"/>
                          </a:solidFill>
                          <a:latin typeface="+mn-lt"/>
                        </a:rPr>
                        <a:t>m</a:t>
                      </a:r>
                      <a:r>
                        <a:rPr lang="en-US" sz="1000" b="0" i="0" u="none" strike="noStrike" baseline="30000" dirty="0" smtClean="0">
                          <a:solidFill>
                            <a:srgbClr val="000000"/>
                          </a:solidFill>
                          <a:latin typeface="+mn-lt"/>
                        </a:rPr>
                        <a:t>2</a:t>
                      </a:r>
                      <a:endParaRPr lang="en-US" sz="1000" b="0" i="0" u="none" strike="noStrike" baseline="30000" dirty="0">
                        <a:solidFill>
                          <a:srgbClr val="000000"/>
                        </a:solidFill>
                        <a:latin typeface="+mn-lt"/>
                      </a:endParaRPr>
                    </a:p>
                  </a:txBody>
                  <a:tcPr marL="9525" marR="9525" marT="9525" marB="0" anchor="b">
                    <a:lnL>
                      <a:noFill/>
                    </a:lnL>
                    <a:lnR>
                      <a:noFill/>
                    </a:lnR>
                    <a:lnT>
                      <a:noFill/>
                    </a:lnT>
                    <a:lnB>
                      <a:noFill/>
                    </a:lnB>
                  </a:tcPr>
                </a:tc>
              </a:tr>
              <a:tr h="126253">
                <a:tc>
                  <a:txBody>
                    <a:bodyPr/>
                    <a:lstStyle/>
                    <a:p>
                      <a:pPr algn="l" fontAlgn="b"/>
                      <a:r>
                        <a:rPr lang="en-US" sz="1000" b="1" i="0" u="none" strike="noStrike" dirty="0">
                          <a:solidFill>
                            <a:srgbClr val="C00000"/>
                          </a:solidFill>
                          <a:latin typeface="+mn-lt"/>
                        </a:rPr>
                        <a:t>Array</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00" b="0" i="0" u="none" strike="noStrike" dirty="0" smtClean="0">
                          <a:solidFill>
                            <a:srgbClr val="000000"/>
                          </a:solidFill>
                          <a:latin typeface="+mn-lt"/>
                        </a:rPr>
                        <a:t>320x80</a:t>
                      </a:r>
                      <a:endParaRPr lang="en-US" sz="1000" b="0" i="0" u="none" strike="noStrike" dirty="0">
                        <a:solidFill>
                          <a:srgbClr val="000000"/>
                        </a:solidFill>
                        <a:latin typeface="+mn-lt"/>
                      </a:endParaRPr>
                    </a:p>
                  </a:txBody>
                  <a:tcPr marL="9525" marR="9525" marT="9525" marB="0" anchor="b">
                    <a:lnL>
                      <a:noFill/>
                    </a:lnL>
                    <a:lnR>
                      <a:noFill/>
                    </a:lnR>
                    <a:lnT>
                      <a:noFill/>
                    </a:lnT>
                    <a:lnB>
                      <a:noFill/>
                    </a:lnB>
                  </a:tcPr>
                </a:tc>
              </a:tr>
              <a:tr h="132417">
                <a:tc>
                  <a:txBody>
                    <a:bodyPr/>
                    <a:lstStyle/>
                    <a:p>
                      <a:pPr algn="l" fontAlgn="b"/>
                      <a:r>
                        <a:rPr lang="en-US" sz="1000" b="1" i="0" u="none" strike="noStrike" dirty="0">
                          <a:solidFill>
                            <a:srgbClr val="C00000"/>
                          </a:solidFill>
                          <a:latin typeface="+mn-lt"/>
                        </a:rPr>
                        <a:t>Full Size</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00" b="0" i="0" u="none" strike="noStrike" dirty="0" smtClean="0">
                          <a:solidFill>
                            <a:srgbClr val="000000"/>
                          </a:solidFill>
                          <a:latin typeface="+mn-lt"/>
                        </a:rPr>
                        <a:t>reticles</a:t>
                      </a:r>
                      <a:endParaRPr lang="en-US" sz="1000" b="0" i="0" u="none" strike="noStrike" dirty="0">
                        <a:solidFill>
                          <a:srgbClr val="000000"/>
                        </a:solidFill>
                        <a:latin typeface="+mn-lt"/>
                      </a:endParaRPr>
                    </a:p>
                  </a:txBody>
                  <a:tcPr marL="9525" marR="9525" marT="9525" marB="0" anchor="b">
                    <a:lnL>
                      <a:noFill/>
                    </a:lnL>
                    <a:lnR>
                      <a:noFill/>
                    </a:lnR>
                    <a:lnT>
                      <a:noFill/>
                    </a:lnT>
                    <a:lnB>
                      <a:noFill/>
                    </a:lnB>
                  </a:tcPr>
                </a:tc>
              </a:tr>
              <a:tr h="126253">
                <a:tc>
                  <a:txBody>
                    <a:bodyPr/>
                    <a:lstStyle/>
                    <a:p>
                      <a:pPr algn="l" fontAlgn="b"/>
                      <a:r>
                        <a:rPr lang="en-US" sz="1000" b="1" i="0" u="none" strike="noStrike" dirty="0" smtClean="0">
                          <a:solidFill>
                            <a:srgbClr val="C00000"/>
                          </a:solidFill>
                          <a:latin typeface="+mn-lt"/>
                        </a:rPr>
                        <a:t>Max. Signal</a:t>
                      </a:r>
                      <a:endParaRPr lang="en-US" sz="100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00" b="0" i="0" u="none" strike="noStrike" dirty="0" smtClean="0">
                          <a:solidFill>
                            <a:srgbClr val="000000"/>
                          </a:solidFill>
                          <a:latin typeface="+mn-lt"/>
                        </a:rPr>
                        <a:t>~10ke</a:t>
                      </a:r>
                      <a:r>
                        <a:rPr lang="en-US" sz="1000" b="0" i="0" u="none" strike="noStrike" baseline="30000" dirty="0" smtClean="0">
                          <a:solidFill>
                            <a:srgbClr val="000000"/>
                          </a:solidFill>
                          <a:latin typeface="+mn-lt"/>
                        </a:rPr>
                        <a:t>-</a:t>
                      </a:r>
                      <a:endParaRPr lang="en-US" sz="1000" b="0" i="0" u="none" strike="noStrike" baseline="30000" dirty="0">
                        <a:solidFill>
                          <a:srgbClr val="000000"/>
                        </a:solidFill>
                        <a:latin typeface="+mn-lt"/>
                      </a:endParaRPr>
                    </a:p>
                  </a:txBody>
                  <a:tcPr marL="9525" marR="9525" marT="9525" marB="0" anchor="b">
                    <a:lnL>
                      <a:noFill/>
                    </a:lnL>
                    <a:lnR>
                      <a:noFill/>
                    </a:lnR>
                    <a:lnT>
                      <a:noFill/>
                    </a:lnT>
                    <a:lnB>
                      <a:noFill/>
                    </a:lnB>
                  </a:tcPr>
                </a:tc>
              </a:tr>
              <a:tr h="126253">
                <a:tc>
                  <a:txBody>
                    <a:bodyPr/>
                    <a:lstStyle/>
                    <a:p>
                      <a:pPr algn="l" fontAlgn="b"/>
                      <a:r>
                        <a:rPr lang="en-US" sz="1000" b="1" i="0" u="none" strike="noStrike" dirty="0">
                          <a:solidFill>
                            <a:srgbClr val="C00000"/>
                          </a:solidFill>
                          <a:latin typeface="+mn-lt"/>
                        </a:rPr>
                        <a:t>Effective ENC</a:t>
                      </a:r>
                    </a:p>
                  </a:txBody>
                  <a:tcPr marL="9525" marR="9525" marT="9525" marB="0" anchor="b">
                    <a:lnL>
                      <a:noFill/>
                    </a:lnL>
                    <a:lnR>
                      <a:noFill/>
                    </a:lnR>
                    <a:lnT>
                      <a:noFill/>
                    </a:lnT>
                    <a:lnB>
                      <a:noFill/>
                    </a:lnB>
                  </a:tcPr>
                </a:tc>
                <a:tc>
                  <a:txBody>
                    <a:bodyPr/>
                    <a:lstStyle/>
                    <a:p>
                      <a:pPr algn="l" fontAlgn="b"/>
                      <a:endParaRPr lang="en-US" sz="10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00" b="0" i="0" u="none" strike="noStrike" dirty="0" smtClean="0">
                          <a:solidFill>
                            <a:srgbClr val="000000"/>
                          </a:solidFill>
                          <a:latin typeface="+mn-lt"/>
                        </a:rPr>
                        <a:t>&lt;120e</a:t>
                      </a:r>
                      <a:r>
                        <a:rPr lang="en-US" sz="1000" b="0" i="0" u="none" strike="noStrike" baseline="30000" dirty="0" smtClean="0">
                          <a:solidFill>
                            <a:srgbClr val="000000"/>
                          </a:solidFill>
                          <a:latin typeface="+mn-lt"/>
                        </a:rPr>
                        <a:t>-</a:t>
                      </a:r>
                      <a:r>
                        <a:rPr lang="en-US" sz="1000" b="0" i="0" u="none" strike="noStrike" dirty="0" smtClean="0">
                          <a:solidFill>
                            <a:srgbClr val="000000"/>
                          </a:solidFill>
                          <a:latin typeface="+mn-lt"/>
                        </a:rPr>
                        <a:t> </a:t>
                      </a:r>
                      <a:endParaRPr lang="en-US" sz="1000" b="0" i="0" u="none" strike="noStrike" dirty="0">
                        <a:solidFill>
                          <a:schemeClr val="bg1">
                            <a:lumMod val="50000"/>
                          </a:schemeClr>
                        </a:solidFill>
                        <a:latin typeface="+mn-lt"/>
                      </a:endParaRPr>
                    </a:p>
                  </a:txBody>
                  <a:tcPr marL="9525" marR="9525" marT="9525" marB="0" anchor="b">
                    <a:lnL>
                      <a:noFill/>
                    </a:lnL>
                    <a:lnR>
                      <a:noFill/>
                    </a:lnR>
                    <a:lnT>
                      <a:noFill/>
                    </a:lnT>
                    <a:lnB>
                      <a:noFill/>
                    </a:lnB>
                  </a:tcPr>
                </a:tc>
              </a:tr>
              <a:tr h="105212">
                <a:tc>
                  <a:txBody>
                    <a:bodyPr/>
                    <a:lstStyle/>
                    <a:p>
                      <a:pPr algn="l" fontAlgn="b"/>
                      <a:r>
                        <a:rPr lang="en-US" sz="1000" b="1" i="0" u="none" strike="noStrike" dirty="0" smtClean="0">
                          <a:solidFill>
                            <a:srgbClr val="C00000"/>
                          </a:solidFill>
                          <a:latin typeface="+mn-lt"/>
                        </a:rPr>
                        <a:t>DC Current  cons.</a:t>
                      </a:r>
                      <a:endParaRPr lang="en-US" sz="100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endParaRPr lang="en-US" sz="10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00" b="0" i="0" u="none" strike="noStrike" dirty="0" smtClean="0">
                          <a:solidFill>
                            <a:srgbClr val="000000"/>
                          </a:solidFill>
                          <a:latin typeface="+mn-lt"/>
                        </a:rPr>
                        <a:t>~ 20</a:t>
                      </a:r>
                      <a:r>
                        <a:rPr lang="en-US" sz="1000" dirty="0" smtClean="0"/>
                        <a:t>µ</a:t>
                      </a:r>
                      <a:r>
                        <a:rPr lang="en-US" sz="1000" b="0" i="0" u="none" strike="noStrike" dirty="0" smtClean="0">
                          <a:solidFill>
                            <a:srgbClr val="000000"/>
                          </a:solidFill>
                          <a:latin typeface="+mn-lt"/>
                        </a:rPr>
                        <a:t>A/pix </a:t>
                      </a:r>
                      <a:endParaRPr lang="en-US" sz="1000" b="0" i="0" u="none" strike="noStrike" dirty="0">
                        <a:solidFill>
                          <a:srgbClr val="000000"/>
                        </a:solidFill>
                        <a:latin typeface="+mn-lt"/>
                      </a:endParaRP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2338682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15</a:t>
            </a:fld>
            <a:endParaRPr lang="en-US" dirty="0"/>
          </a:p>
        </p:txBody>
      </p:sp>
      <p:sp>
        <p:nvSpPr>
          <p:cNvPr id="3" name="Title 2"/>
          <p:cNvSpPr>
            <a:spLocks noGrp="1"/>
          </p:cNvSpPr>
          <p:nvPr>
            <p:ph type="title"/>
          </p:nvPr>
        </p:nvSpPr>
        <p:spPr/>
        <p:txBody>
          <a:bodyPr/>
          <a:lstStyle/>
          <a:p>
            <a:r>
              <a:rPr lang="en-US" sz="2000" u="sng" dirty="0" smtClean="0"/>
              <a:t>L-Foundry</a:t>
            </a:r>
            <a:r>
              <a:rPr lang="en-US" sz="2000" dirty="0" smtClean="0"/>
              <a:t> 25x25um</a:t>
            </a:r>
            <a:r>
              <a:rPr lang="en-US" sz="2000" baseline="30000" dirty="0" smtClean="0"/>
              <a:t>2</a:t>
            </a:r>
            <a:r>
              <a:rPr lang="en-US" sz="2000" dirty="0" smtClean="0"/>
              <a:t> pixel imager for LCLS:</a:t>
            </a:r>
            <a:endParaRPr lang="en-US" sz="2000"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1342157"/>
            <a:ext cx="3886200" cy="3875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4278282" y="1659681"/>
            <a:ext cx="2107971" cy="156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3"/>
          <p:cNvSpPr>
            <a:spLocks noGrp="1"/>
          </p:cNvSpPr>
          <p:nvPr>
            <p:ph sz="quarter" idx="14"/>
          </p:nvPr>
        </p:nvSpPr>
        <p:spPr>
          <a:xfrm>
            <a:off x="5486400" y="1358745"/>
            <a:ext cx="3543696" cy="2392553"/>
          </a:xfrm>
        </p:spPr>
        <p:txBody>
          <a:bodyPr>
            <a:normAutofit fontScale="92500"/>
          </a:bodyPr>
          <a:lstStyle/>
          <a:p>
            <a:pPr marL="1143000" lvl="1" indent="-285750">
              <a:buClr>
                <a:schemeClr val="bg2"/>
              </a:buClr>
              <a:buFont typeface="Arial"/>
              <a:buChar char="•"/>
            </a:pPr>
            <a:r>
              <a:rPr lang="en-US" sz="1800" dirty="0" smtClean="0"/>
              <a:t>Prototype 64x32 </a:t>
            </a:r>
          </a:p>
          <a:p>
            <a:pPr lvl="4"/>
            <a:r>
              <a:rPr lang="en-US" sz="1400" dirty="0"/>
              <a:t>Purpose: to evaluate technology for X-ray application</a:t>
            </a:r>
          </a:p>
          <a:p>
            <a:pPr lvl="4"/>
            <a:r>
              <a:rPr lang="en-US" sz="1400" dirty="0"/>
              <a:t>Pixel size 25x25 um</a:t>
            </a:r>
            <a:r>
              <a:rPr lang="en-US" sz="1400" baseline="30000" dirty="0"/>
              <a:t>2</a:t>
            </a:r>
            <a:r>
              <a:rPr lang="en-US" sz="1400" dirty="0"/>
              <a:t> </a:t>
            </a:r>
          </a:p>
          <a:p>
            <a:pPr lvl="4"/>
            <a:r>
              <a:rPr lang="en-US" sz="1400" dirty="0"/>
              <a:t>Integration &lt;10us</a:t>
            </a:r>
          </a:p>
          <a:p>
            <a:pPr lvl="4"/>
            <a:r>
              <a:rPr lang="en-US" sz="1400" dirty="0"/>
              <a:t>Energy range: 250 – 2,000 eV</a:t>
            </a:r>
          </a:p>
          <a:p>
            <a:pPr lvl="4"/>
            <a:r>
              <a:rPr lang="en-US" sz="1400" dirty="0"/>
              <a:t>Full scale: 200 photons</a:t>
            </a:r>
          </a:p>
          <a:p>
            <a:pPr lvl="4"/>
            <a:r>
              <a:rPr lang="en-US" sz="1400" dirty="0"/>
              <a:t>Noise 20e- (at room temperature, lower if cooled)</a:t>
            </a:r>
          </a:p>
        </p:txBody>
      </p:sp>
      <p:pic>
        <p:nvPicPr>
          <p:cNvPr id="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5799" y="3783129"/>
            <a:ext cx="4418445" cy="2868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3"/>
          <p:cNvSpPr txBox="1">
            <a:spLocks/>
          </p:cNvSpPr>
          <p:nvPr/>
        </p:nvSpPr>
        <p:spPr>
          <a:xfrm>
            <a:off x="4540600" y="3496889"/>
            <a:ext cx="2482364" cy="314326"/>
          </a:xfrm>
          <a:prstGeom prst="rect">
            <a:avLst/>
          </a:prstGeom>
        </p:spPr>
        <p:txBody>
          <a:bodyPr/>
          <a:lstStyle>
            <a:defPPr>
              <a:defRPr lang="en-US"/>
            </a:defPPr>
            <a:lvl1pPr marL="0" algn="l" defTabSz="914400" rtl="0" eaLnBrk="1" latinLnBrk="0" hangingPunct="1">
              <a:defRPr sz="11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 Models are not  verified yet</a:t>
            </a:r>
          </a:p>
        </p:txBody>
      </p:sp>
      <p:sp>
        <p:nvSpPr>
          <p:cNvPr id="10" name="Rectangle 9"/>
          <p:cNvSpPr/>
          <p:nvPr/>
        </p:nvSpPr>
        <p:spPr>
          <a:xfrm>
            <a:off x="5381914" y="4190999"/>
            <a:ext cx="3657600" cy="246221"/>
          </a:xfrm>
          <a:prstGeom prst="rect">
            <a:avLst/>
          </a:prstGeom>
        </p:spPr>
        <p:txBody>
          <a:bodyPr wrap="square">
            <a:spAutoFit/>
          </a:bodyPr>
          <a:lstStyle/>
          <a:p>
            <a:r>
              <a:rPr lang="en-US" sz="1000" b="1" dirty="0" smtClean="0">
                <a:solidFill>
                  <a:srgbClr val="C00000"/>
                </a:solidFill>
              </a:rPr>
              <a:t>Pixel response</a:t>
            </a:r>
            <a:endParaRPr lang="en-US" sz="1000" b="1" dirty="0">
              <a:solidFill>
                <a:srgbClr val="C00000"/>
              </a:solidFill>
            </a:endParaRPr>
          </a:p>
        </p:txBody>
      </p:sp>
      <p:sp>
        <p:nvSpPr>
          <p:cNvPr id="12" name="Rectangle 11"/>
          <p:cNvSpPr/>
          <p:nvPr/>
        </p:nvSpPr>
        <p:spPr>
          <a:xfrm>
            <a:off x="533400" y="5293355"/>
            <a:ext cx="3657600" cy="261610"/>
          </a:xfrm>
          <a:prstGeom prst="rect">
            <a:avLst/>
          </a:prstGeom>
        </p:spPr>
        <p:txBody>
          <a:bodyPr wrap="square">
            <a:spAutoFit/>
          </a:bodyPr>
          <a:lstStyle/>
          <a:p>
            <a:r>
              <a:rPr lang="en-US" sz="1100" b="1" dirty="0" smtClean="0">
                <a:solidFill>
                  <a:srgbClr val="C00000"/>
                </a:solidFill>
              </a:rPr>
              <a:t>Pixel layout: </a:t>
            </a:r>
            <a:r>
              <a:rPr lang="en-US" sz="1100" b="1" dirty="0" err="1" smtClean="0">
                <a:solidFill>
                  <a:srgbClr val="C00000"/>
                </a:solidFill>
              </a:rPr>
              <a:t>ePix</a:t>
            </a:r>
            <a:r>
              <a:rPr lang="en-US" sz="1100" b="1" dirty="0" smtClean="0">
                <a:solidFill>
                  <a:srgbClr val="C00000"/>
                </a:solidFill>
              </a:rPr>
              <a:t>-like architecture CSA+CDS</a:t>
            </a:r>
            <a:endParaRPr lang="en-US" sz="1100" b="1" dirty="0">
              <a:solidFill>
                <a:srgbClr val="C00000"/>
              </a:solidFill>
            </a:endParaRPr>
          </a:p>
        </p:txBody>
      </p:sp>
      <p:sp>
        <p:nvSpPr>
          <p:cNvPr id="13" name="Footer Placeholder 3"/>
          <p:cNvSpPr txBox="1">
            <a:spLocks/>
          </p:cNvSpPr>
          <p:nvPr/>
        </p:nvSpPr>
        <p:spPr>
          <a:xfrm>
            <a:off x="564078" y="5744768"/>
            <a:ext cx="2895600" cy="314326"/>
          </a:xfrm>
          <a:prstGeom prst="rect">
            <a:avLst/>
          </a:prstGeom>
        </p:spPr>
        <p:txBody>
          <a:bodyPr/>
          <a:lstStyle>
            <a:defPPr>
              <a:defRPr lang="en-US"/>
            </a:defPPr>
            <a:lvl1pPr marL="0" algn="l" defTabSz="914400" rtl="0" eaLnBrk="1" latinLnBrk="0" hangingPunct="1">
              <a:defRPr sz="11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smtClean="0"/>
              <a:t>ASIC arrived in June 2017</a:t>
            </a:r>
          </a:p>
          <a:p>
            <a:endParaRPr lang="en-US" sz="1800" dirty="0" smtClean="0"/>
          </a:p>
        </p:txBody>
      </p:sp>
    </p:spTree>
    <p:extLst>
      <p:ext uri="{BB962C8B-B14F-4D97-AF65-F5344CB8AC3E}">
        <p14:creationId xmlns:p14="http://schemas.microsoft.com/office/powerpoint/2010/main" val="1171343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dragone\Downloads\ePixM_Histogram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56225" y="1295401"/>
            <a:ext cx="3759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dragone\AppData\Local\Microsoft\Windows\Temporary Internet Files\Content.Outlook\BWOUYTJD\IMG_306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62200" y="1798952"/>
            <a:ext cx="2907857" cy="175772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5BD36294-2849-48A8-8531-5354CF3095D2}" type="slidenum">
              <a:rPr lang="en-US" smtClean="0"/>
              <a:pPr/>
              <a:t>16</a:t>
            </a:fld>
            <a:endParaRPr lang="en-US" dirty="0"/>
          </a:p>
        </p:txBody>
      </p:sp>
      <p:sp>
        <p:nvSpPr>
          <p:cNvPr id="3" name="Title 2"/>
          <p:cNvSpPr>
            <a:spLocks noGrp="1"/>
          </p:cNvSpPr>
          <p:nvPr>
            <p:ph type="title"/>
          </p:nvPr>
        </p:nvSpPr>
        <p:spPr/>
        <p:txBody>
          <a:bodyPr/>
          <a:lstStyle/>
          <a:p>
            <a:r>
              <a:rPr lang="en-US" dirty="0" smtClean="0"/>
              <a:t>Prototype results</a:t>
            </a:r>
            <a:endParaRPr lang="en-US" dirty="0"/>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2578" y="4419600"/>
            <a:ext cx="2889250" cy="216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276600" y="4203524"/>
            <a:ext cx="1676940" cy="204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77763" y="3926525"/>
            <a:ext cx="4160682" cy="276999"/>
          </a:xfrm>
          <a:prstGeom prst="rect">
            <a:avLst/>
          </a:prstGeom>
          <a:noFill/>
        </p:spPr>
        <p:txBody>
          <a:bodyPr wrap="square" rtlCol="0">
            <a:spAutoFit/>
          </a:bodyPr>
          <a:lstStyle/>
          <a:p>
            <a:r>
              <a:rPr lang="en-US" sz="1200" dirty="0" smtClean="0"/>
              <a:t>Preliminary board noise dominating (work in progress)</a:t>
            </a:r>
            <a:endParaRPr lang="en-US" sz="1200" dirty="0"/>
          </a:p>
        </p:txBody>
      </p:sp>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600" y="1798952"/>
            <a:ext cx="2841186" cy="4445477"/>
          </a:xfrm>
          <a:prstGeom prst="rect">
            <a:avLst/>
          </a:prstGeom>
        </p:spPr>
      </p:pic>
      <p:sp>
        <p:nvSpPr>
          <p:cNvPr id="10" name="TextBox 9"/>
          <p:cNvSpPr txBox="1"/>
          <p:nvPr/>
        </p:nvSpPr>
        <p:spPr>
          <a:xfrm>
            <a:off x="678729" y="6232733"/>
            <a:ext cx="1572866" cy="276999"/>
          </a:xfrm>
          <a:prstGeom prst="rect">
            <a:avLst/>
          </a:prstGeom>
          <a:noFill/>
        </p:spPr>
        <p:txBody>
          <a:bodyPr wrap="none" rtlCol="0">
            <a:spAutoFit/>
          </a:bodyPr>
          <a:lstStyle/>
          <a:p>
            <a:pPr algn="ctr"/>
            <a:r>
              <a:rPr lang="en-US" sz="1200" dirty="0" smtClean="0"/>
              <a:t>Fe55 live acquisition</a:t>
            </a:r>
            <a:endParaRPr lang="en-US" sz="1200" dirty="0"/>
          </a:p>
        </p:txBody>
      </p:sp>
      <p:sp>
        <p:nvSpPr>
          <p:cNvPr id="11" name="TextBox 10"/>
          <p:cNvSpPr txBox="1"/>
          <p:nvPr/>
        </p:nvSpPr>
        <p:spPr>
          <a:xfrm>
            <a:off x="2913464" y="6294819"/>
            <a:ext cx="2403222" cy="276999"/>
          </a:xfrm>
          <a:prstGeom prst="rect">
            <a:avLst/>
          </a:prstGeom>
          <a:noFill/>
        </p:spPr>
        <p:txBody>
          <a:bodyPr wrap="none" rtlCol="0">
            <a:spAutoFit/>
          </a:bodyPr>
          <a:lstStyle/>
          <a:p>
            <a:pPr algn="ctr"/>
            <a:r>
              <a:rPr lang="en-US" sz="1200" dirty="0" err="1" smtClean="0"/>
              <a:t>ePixM</a:t>
            </a:r>
            <a:r>
              <a:rPr lang="en-US" sz="1200" dirty="0" smtClean="0"/>
              <a:t> LF 25um 64x32 prototype</a:t>
            </a:r>
            <a:endParaRPr lang="en-US" sz="1200" dirty="0"/>
          </a:p>
        </p:txBody>
      </p:sp>
      <p:sp>
        <p:nvSpPr>
          <p:cNvPr id="12" name="TextBox 11"/>
          <p:cNvSpPr txBox="1"/>
          <p:nvPr/>
        </p:nvSpPr>
        <p:spPr>
          <a:xfrm>
            <a:off x="5961803" y="6575672"/>
            <a:ext cx="1909625" cy="276999"/>
          </a:xfrm>
          <a:prstGeom prst="rect">
            <a:avLst/>
          </a:prstGeom>
          <a:noFill/>
        </p:spPr>
        <p:txBody>
          <a:bodyPr wrap="none" rtlCol="0">
            <a:spAutoFit/>
          </a:bodyPr>
          <a:lstStyle/>
          <a:p>
            <a:pPr algn="ctr"/>
            <a:r>
              <a:rPr lang="en-US" sz="1200" dirty="0" smtClean="0"/>
              <a:t>G. Blaj and F. Abu-Nimeh</a:t>
            </a:r>
            <a:endParaRPr lang="en-US" sz="1200" dirty="0"/>
          </a:p>
        </p:txBody>
      </p:sp>
    </p:spTree>
    <p:extLst>
      <p:ext uri="{BB962C8B-B14F-4D97-AF65-F5344CB8AC3E}">
        <p14:creationId xmlns:p14="http://schemas.microsoft.com/office/powerpoint/2010/main" val="4201500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sz="2000" dirty="0"/>
              <a:t>Cryogenic System-On-Chips ASICs</a:t>
            </a:r>
            <a:endParaRPr lang="en-US" altLang="en-US" sz="2000" dirty="0" smtClean="0"/>
          </a:p>
        </p:txBody>
      </p:sp>
      <p:sp>
        <p:nvSpPr>
          <p:cNvPr id="19" name="Rectangle 39"/>
          <p:cNvSpPr>
            <a:spLocks noChangeArrowheads="1"/>
          </p:cNvSpPr>
          <p:nvPr/>
        </p:nvSpPr>
        <p:spPr bwMode="auto">
          <a:xfrm>
            <a:off x="5410200" y="5410200"/>
            <a:ext cx="3352800" cy="52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indent="0" eaLnBrk="1" hangingPunct="1">
              <a:spcBef>
                <a:spcPct val="20000"/>
              </a:spcBef>
              <a:buClr>
                <a:srgbClr val="990000"/>
              </a:buClr>
              <a:buSzPct val="85000"/>
            </a:pPr>
            <a:r>
              <a:rPr lang="en-US" altLang="en-US" sz="1400" dirty="0">
                <a:solidFill>
                  <a:srgbClr val="C00000"/>
                </a:solidFill>
                <a:latin typeface="+mn-lt"/>
                <a:ea typeface="+mn-ea"/>
              </a:rPr>
              <a:t>Future </a:t>
            </a:r>
            <a:r>
              <a:rPr lang="en-US" altLang="en-US" sz="1400" dirty="0" smtClean="0">
                <a:solidFill>
                  <a:srgbClr val="C00000"/>
                </a:solidFill>
                <a:latin typeface="+mn-lt"/>
                <a:ea typeface="+mn-ea"/>
              </a:rPr>
              <a:t>plans:</a:t>
            </a:r>
            <a:endParaRPr lang="en-US" altLang="en-US" sz="1400" dirty="0">
              <a:solidFill>
                <a:srgbClr val="C00000"/>
              </a:solidFill>
              <a:latin typeface="+mn-lt"/>
              <a:ea typeface="+mn-ea"/>
            </a:endParaRPr>
          </a:p>
          <a:p>
            <a:pPr marL="285750" indent="-285750" eaLnBrk="1" hangingPunct="1">
              <a:spcBef>
                <a:spcPct val="20000"/>
              </a:spcBef>
              <a:buClr>
                <a:srgbClr val="990000"/>
              </a:buClr>
              <a:buSzPct val="85000"/>
              <a:buFont typeface="Arial" panose="020B0604020202020204" pitchFamily="34" charset="0"/>
              <a:buChar char="•"/>
            </a:pPr>
            <a:r>
              <a:rPr lang="en-US" altLang="en-US" sz="1400" dirty="0" smtClean="0">
                <a:latin typeface="+mn-lt"/>
                <a:ea typeface="+mn-ea"/>
              </a:rPr>
              <a:t>Complete </a:t>
            </a:r>
            <a:r>
              <a:rPr lang="en-US" altLang="en-US" sz="1400" dirty="0">
                <a:latin typeface="+mn-lt"/>
                <a:ea typeface="+mn-ea"/>
              </a:rPr>
              <a:t>the design and fabricated by the beginning of 2018</a:t>
            </a:r>
          </a:p>
        </p:txBody>
      </p:sp>
      <p:sp>
        <p:nvSpPr>
          <p:cNvPr id="26" name="Slide Number Placeholder 1"/>
          <p:cNvSpPr>
            <a:spLocks noGrp="1"/>
          </p:cNvSpPr>
          <p:nvPr>
            <p:ph type="sldNum" sz="quarter" idx="4294967295"/>
          </p:nvPr>
        </p:nvSpPr>
        <p:spPr bwMode="auto">
          <a:xfrm>
            <a:off x="8566150" y="6318250"/>
            <a:ext cx="319088" cy="5397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1D493094-1132-4F36-BA9E-43E8EDA58A4C}" type="slidenum">
              <a:rPr lang="en-US" smtClean="0"/>
              <a:pPr fontAlgn="base">
                <a:spcBef>
                  <a:spcPct val="0"/>
                </a:spcBef>
                <a:spcAft>
                  <a:spcPct val="0"/>
                </a:spcAft>
              </a:pPr>
              <a:t>17</a:t>
            </a:fld>
            <a:endParaRPr lang="en-US" dirty="0" smtClean="0"/>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 y="2732809"/>
            <a:ext cx="4038600" cy="235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096769" y="2683073"/>
            <a:ext cx="1797030" cy="307777"/>
          </a:xfrm>
          <a:prstGeom prst="rect">
            <a:avLst/>
          </a:prstGeom>
          <a:noFill/>
        </p:spPr>
        <p:txBody>
          <a:bodyPr wrap="none" rtlCol="0">
            <a:spAutoFit/>
          </a:bodyPr>
          <a:lstStyle/>
          <a:p>
            <a:r>
              <a:rPr lang="en-US" sz="1400" dirty="0" smtClean="0">
                <a:solidFill>
                  <a:srgbClr val="C00000"/>
                </a:solidFill>
              </a:rPr>
              <a:t>Overall Architecture:</a:t>
            </a:r>
            <a:endParaRPr lang="en-US" sz="1400" dirty="0">
              <a:solidFill>
                <a:srgbClr val="C00000"/>
              </a:solidFill>
            </a:endParaRPr>
          </a:p>
        </p:txBody>
      </p:sp>
      <p:sp>
        <p:nvSpPr>
          <p:cNvPr id="23" name="Rectangle 22"/>
          <p:cNvSpPr/>
          <p:nvPr/>
        </p:nvSpPr>
        <p:spPr>
          <a:xfrm>
            <a:off x="5121859" y="2990850"/>
            <a:ext cx="3434378" cy="2092881"/>
          </a:xfrm>
          <a:prstGeom prst="rect">
            <a:avLst/>
          </a:prstGeom>
        </p:spPr>
        <p:txBody>
          <a:bodyPr wrap="square">
            <a:spAutoFit/>
          </a:bodyPr>
          <a:lstStyle/>
          <a:p>
            <a:pPr marL="171450" indent="-171450">
              <a:buClr>
                <a:srgbClr val="C00000"/>
              </a:buClr>
              <a:buFont typeface="Arial" panose="020B0604020202020204" pitchFamily="34" charset="0"/>
              <a:buChar char="•"/>
            </a:pPr>
            <a:r>
              <a:rPr lang="en-US" sz="1000" dirty="0" smtClean="0"/>
              <a:t>64 channels divided in 2 32 channel sections with a single data output </a:t>
            </a:r>
          </a:p>
          <a:p>
            <a:pPr marL="171450" indent="-171450">
              <a:buClr>
                <a:srgbClr val="C00000"/>
              </a:buClr>
              <a:buFont typeface="Arial" panose="020B0604020202020204" pitchFamily="34" charset="0"/>
              <a:buChar char="•"/>
            </a:pPr>
            <a:r>
              <a:rPr lang="en-US" sz="1000" dirty="0" smtClean="0"/>
              <a:t>Distributed supply regulation on-chip</a:t>
            </a:r>
            <a:endParaRPr lang="en-US" sz="1000" dirty="0"/>
          </a:p>
          <a:p>
            <a:pPr marL="171450" indent="-171450">
              <a:buClr>
                <a:srgbClr val="C00000"/>
              </a:buClr>
              <a:buFont typeface="Arial" panose="020B0604020202020204" pitchFamily="34" charset="0"/>
              <a:buChar char="•"/>
            </a:pPr>
            <a:r>
              <a:rPr lang="en-US" sz="1000" dirty="0" smtClean="0"/>
              <a:t>4x1 multiplexing of channels into a single ADC with a dedicated LDO</a:t>
            </a:r>
            <a:endParaRPr lang="en-US" sz="1000" dirty="0"/>
          </a:p>
          <a:p>
            <a:pPr marL="171450" indent="-171450">
              <a:buClr>
                <a:srgbClr val="C00000"/>
              </a:buClr>
              <a:buFont typeface="Arial" panose="020B0604020202020204" pitchFamily="34" charset="0"/>
              <a:buChar char="•"/>
            </a:pPr>
            <a:r>
              <a:rPr lang="en-US" sz="1000" dirty="0" smtClean="0"/>
              <a:t>8MSPS 12b SAR ADC (2 MSPS/</a:t>
            </a:r>
            <a:r>
              <a:rPr lang="en-US" sz="1000" dirty="0" err="1" smtClean="0"/>
              <a:t>ch</a:t>
            </a:r>
            <a:r>
              <a:rPr lang="en-US" sz="1000" dirty="0" smtClean="0"/>
              <a:t>)</a:t>
            </a:r>
          </a:p>
          <a:p>
            <a:pPr marL="171450" indent="-171450">
              <a:buClr>
                <a:srgbClr val="C00000"/>
              </a:buClr>
              <a:buFont typeface="Arial" panose="020B0604020202020204" pitchFamily="34" charset="0"/>
              <a:buChar char="•"/>
            </a:pPr>
            <a:r>
              <a:rPr lang="en-US" sz="1000" dirty="0" smtClean="0"/>
              <a:t>12b/14b custom data encoding</a:t>
            </a:r>
          </a:p>
          <a:p>
            <a:pPr marL="171450" indent="-171450">
              <a:buClr>
                <a:srgbClr val="C00000"/>
              </a:buClr>
              <a:buFont typeface="Arial" panose="020B0604020202020204" pitchFamily="34" charset="0"/>
              <a:buChar char="•"/>
            </a:pPr>
            <a:r>
              <a:rPr lang="en-US" sz="1000" dirty="0" smtClean="0"/>
              <a:t>Serialization and LVDS data transmission at 896Mbps</a:t>
            </a:r>
          </a:p>
          <a:p>
            <a:pPr marL="171450" indent="-171450">
              <a:buClr>
                <a:srgbClr val="C00000"/>
              </a:buClr>
              <a:buFont typeface="Arial" panose="020B0604020202020204" pitchFamily="34" charset="0"/>
              <a:buChar char="•"/>
            </a:pPr>
            <a:r>
              <a:rPr lang="en-US" sz="1000" dirty="0" smtClean="0"/>
              <a:t>Digital domain isolated in DNW</a:t>
            </a:r>
          </a:p>
          <a:p>
            <a:pPr marL="171450" indent="-171450">
              <a:buClr>
                <a:srgbClr val="C00000"/>
              </a:buClr>
              <a:buFont typeface="Arial" panose="020B0604020202020204" pitchFamily="34" charset="0"/>
              <a:buChar char="•"/>
            </a:pPr>
            <a:r>
              <a:rPr lang="en-US" sz="1000" dirty="0" smtClean="0"/>
              <a:t>Dedicated slow control unit (SACI) an global registers to control functions and operative points (digitally assisted operation of analog sections)</a:t>
            </a:r>
          </a:p>
          <a:p>
            <a:pPr>
              <a:buClr>
                <a:srgbClr val="C00000"/>
              </a:buClr>
            </a:pPr>
            <a:endParaRPr lang="en-US" sz="1000" dirty="0"/>
          </a:p>
        </p:txBody>
      </p:sp>
      <p:sp>
        <p:nvSpPr>
          <p:cNvPr id="2" name="Rectangle 1"/>
          <p:cNvSpPr/>
          <p:nvPr/>
        </p:nvSpPr>
        <p:spPr>
          <a:xfrm>
            <a:off x="205016" y="1332577"/>
            <a:ext cx="8680221" cy="1200329"/>
          </a:xfrm>
          <a:prstGeom prst="rect">
            <a:avLst/>
          </a:prstGeom>
        </p:spPr>
        <p:txBody>
          <a:bodyPr wrap="square">
            <a:spAutoFit/>
          </a:bodyPr>
          <a:lstStyle/>
          <a:p>
            <a:r>
              <a:rPr lang="en-US" sz="1400" dirty="0" smtClean="0"/>
              <a:t>Waveform </a:t>
            </a:r>
            <a:r>
              <a:rPr lang="en-US" sz="1400" dirty="0"/>
              <a:t>digitizing ASIC for cryogenic operation optimized for the charge readout in </a:t>
            </a:r>
            <a:r>
              <a:rPr lang="en-US" sz="1400" dirty="0" smtClean="0"/>
              <a:t>TPC experiments in noble liquids </a:t>
            </a:r>
          </a:p>
          <a:p>
            <a:pPr marL="1085850" lvl="2" indent="-171450">
              <a:buFont typeface="Arial" panose="020B0604020202020204" pitchFamily="34" charset="0"/>
              <a:buChar char="•"/>
            </a:pPr>
            <a:r>
              <a:rPr lang="en-US" sz="1100" dirty="0" smtClean="0"/>
              <a:t>Use </a:t>
            </a:r>
            <a:r>
              <a:rPr lang="en-US" sz="1100" dirty="0"/>
              <a:t>a </a:t>
            </a:r>
            <a:r>
              <a:rPr lang="en-US" sz="1100" dirty="0" err="1"/>
              <a:t>SoC</a:t>
            </a:r>
            <a:r>
              <a:rPr lang="en-US" sz="1100" dirty="0"/>
              <a:t> approach (single ASIC with analog and digital </a:t>
            </a:r>
            <a:r>
              <a:rPr lang="en-US" sz="1100" dirty="0" smtClean="0"/>
              <a:t>functionalities)</a:t>
            </a:r>
          </a:p>
          <a:p>
            <a:pPr marL="1085850" lvl="2" indent="-171450">
              <a:buFont typeface="Arial" panose="020B0604020202020204" pitchFamily="34" charset="0"/>
              <a:buChar char="•"/>
            </a:pPr>
            <a:r>
              <a:rPr lang="en-US" sz="1100" dirty="0" smtClean="0"/>
              <a:t>With </a:t>
            </a:r>
            <a:r>
              <a:rPr lang="en-US" sz="1100" dirty="0"/>
              <a:t>minimal number of IO/s </a:t>
            </a:r>
            <a:r>
              <a:rPr lang="en-US" sz="1100" dirty="0" smtClean="0"/>
              <a:t>Digitally </a:t>
            </a:r>
            <a:r>
              <a:rPr lang="en-US" sz="1100" dirty="0"/>
              <a:t>Assisted (highly programmable in functionalities and operative points across a large range of </a:t>
            </a:r>
            <a:r>
              <a:rPr lang="en-US" sz="1100" dirty="0" smtClean="0"/>
              <a:t>temperatures)</a:t>
            </a:r>
          </a:p>
          <a:p>
            <a:pPr marL="1085850" lvl="2" indent="-171450">
              <a:buFont typeface="Arial" panose="020B0604020202020204" pitchFamily="34" charset="0"/>
              <a:buChar char="•"/>
            </a:pPr>
            <a:r>
              <a:rPr lang="en-US" sz="1100" dirty="0" smtClean="0"/>
              <a:t>On </a:t>
            </a:r>
            <a:r>
              <a:rPr lang="en-US" sz="1100" dirty="0"/>
              <a:t>chip regulated</a:t>
            </a:r>
          </a:p>
        </p:txBody>
      </p:sp>
      <p:sp>
        <p:nvSpPr>
          <p:cNvPr id="24" name="TextBox 23"/>
          <p:cNvSpPr txBox="1"/>
          <p:nvPr/>
        </p:nvSpPr>
        <p:spPr>
          <a:xfrm>
            <a:off x="571929" y="5257800"/>
            <a:ext cx="4491935" cy="954107"/>
          </a:xfrm>
          <a:prstGeom prst="rect">
            <a:avLst/>
          </a:prstGeom>
          <a:noFill/>
        </p:spPr>
        <p:txBody>
          <a:bodyPr wrap="none" rtlCol="0">
            <a:spAutoFit/>
          </a:bodyPr>
          <a:lstStyle/>
          <a:p>
            <a:r>
              <a:rPr lang="en-US" sz="1400" dirty="0" smtClean="0">
                <a:solidFill>
                  <a:srgbClr val="C00000"/>
                </a:solidFill>
              </a:rPr>
              <a:t>Achievements:</a:t>
            </a:r>
          </a:p>
          <a:p>
            <a:pPr marL="285750" indent="-285750">
              <a:buFont typeface="Arial" panose="020B0604020202020204" pitchFamily="34" charset="0"/>
              <a:buChar char="•"/>
            </a:pPr>
            <a:r>
              <a:rPr lang="en-US" sz="1400" dirty="0" smtClean="0"/>
              <a:t>0.13um technology characterized at 160K and 80K</a:t>
            </a:r>
          </a:p>
          <a:p>
            <a:pPr marL="285750" indent="-285750">
              <a:buFont typeface="Arial" panose="020B0604020202020204" pitchFamily="34" charset="0"/>
              <a:buChar char="•"/>
            </a:pPr>
            <a:r>
              <a:rPr lang="en-US" sz="1400" dirty="0" smtClean="0"/>
              <a:t>12b 8MSPS ADC design completed </a:t>
            </a:r>
          </a:p>
          <a:p>
            <a:pPr marL="285750" indent="-285750">
              <a:buFont typeface="Arial" panose="020B0604020202020204" pitchFamily="34" charset="0"/>
              <a:buChar char="•"/>
            </a:pPr>
            <a:r>
              <a:rPr lang="en-US" sz="1400" dirty="0" smtClean="0"/>
              <a:t>Full readout digital back-end design completed</a:t>
            </a:r>
            <a:endParaRPr lang="en-US" sz="1400" dirty="0"/>
          </a:p>
        </p:txBody>
      </p:sp>
    </p:spTree>
    <p:extLst>
      <p:ext uri="{BB962C8B-B14F-4D97-AF65-F5344CB8AC3E}">
        <p14:creationId xmlns:p14="http://schemas.microsoft.com/office/powerpoint/2010/main" val="4113632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p:cNvSpPr>
            <a:spLocks noGrp="1"/>
          </p:cNvSpPr>
          <p:nvPr>
            <p:ph type="title"/>
          </p:nvPr>
        </p:nvSpPr>
        <p:spPr/>
        <p:txBody>
          <a:bodyPr/>
          <a:lstStyle/>
          <a:p>
            <a:r>
              <a:rPr lang="en-US" dirty="0" err="1" smtClean="0"/>
              <a:t>ePix</a:t>
            </a:r>
            <a:r>
              <a:rPr lang="en-US" dirty="0" smtClean="0"/>
              <a:t> Detectors for LCLS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24161744"/>
              </p:ext>
            </p:extLst>
          </p:nvPr>
        </p:nvGraphicFramePr>
        <p:xfrm>
          <a:off x="588874" y="2487147"/>
          <a:ext cx="4030066" cy="3087675"/>
        </p:xfrm>
        <a:graphic>
          <a:graphicData uri="http://schemas.openxmlformats.org/drawingml/2006/table">
            <a:tbl>
              <a:tblPr/>
              <a:tblGrid>
                <a:gridCol w="1286866"/>
                <a:gridCol w="1096060"/>
                <a:gridCol w="1647140"/>
              </a:tblGrid>
              <a:tr h="249327">
                <a:tc>
                  <a:txBody>
                    <a:bodyPr/>
                    <a:lstStyle/>
                    <a:p>
                      <a:pPr algn="l" fontAlgn="b"/>
                      <a:endParaRPr lang="en-US" sz="900" b="1" i="0" u="none" strike="noStrike" dirty="0">
                        <a:solidFill>
                          <a:srgbClr val="C00000"/>
                        </a:solidFill>
                        <a:latin typeface="+mn-lt"/>
                      </a:endParaRPr>
                    </a:p>
                  </a:txBody>
                  <a:tcPr marL="9525" marR="9525" marT="9525" marB="0">
                    <a:lnL>
                      <a:noFill/>
                    </a:lnL>
                    <a:lnR>
                      <a:noFill/>
                    </a:lnR>
                    <a:lnT>
                      <a:noFill/>
                    </a:lnT>
                    <a:lnB>
                      <a:noFill/>
                    </a:lnB>
                  </a:tcPr>
                </a:tc>
                <a:tc>
                  <a:txBody>
                    <a:bodyPr/>
                    <a:lstStyle/>
                    <a:p>
                      <a:pPr algn="l" fontAlgn="b"/>
                      <a:r>
                        <a:rPr lang="en-US" sz="900" b="1" i="0" u="none" strike="noStrike" dirty="0" smtClean="0">
                          <a:solidFill>
                            <a:srgbClr val="C00000"/>
                          </a:solidFill>
                          <a:latin typeface="+mn-lt"/>
                        </a:rPr>
                        <a:t>ePix100</a:t>
                      </a:r>
                      <a:endParaRPr lang="en-US" sz="900" b="1" i="0" u="none" strike="noStrike" dirty="0">
                        <a:solidFill>
                          <a:srgbClr val="C00000"/>
                        </a:solidFill>
                        <a:latin typeface="+mn-lt"/>
                      </a:endParaRPr>
                    </a:p>
                  </a:txBody>
                  <a:tcPr marL="9525" marR="9525" marT="9525" marB="0">
                    <a:lnL>
                      <a:noFill/>
                    </a:lnL>
                    <a:lnR>
                      <a:noFill/>
                    </a:lnR>
                    <a:lnT>
                      <a:noFill/>
                    </a:lnT>
                    <a:lnB>
                      <a:noFill/>
                    </a:lnB>
                  </a:tcPr>
                </a:tc>
                <a:tc>
                  <a:txBody>
                    <a:bodyPr/>
                    <a:lstStyle/>
                    <a:p>
                      <a:pPr algn="l" fontAlgn="b"/>
                      <a:r>
                        <a:rPr lang="en-US" sz="900" b="1" i="0" u="none" strike="noStrike" dirty="0" smtClean="0">
                          <a:solidFill>
                            <a:srgbClr val="C00000"/>
                          </a:solidFill>
                          <a:latin typeface="+mn-lt"/>
                        </a:rPr>
                        <a:t>ePix10k</a:t>
                      </a:r>
                      <a:endParaRPr lang="en-US" sz="1100" b="1" i="0" u="none" strike="noStrike" dirty="0">
                        <a:solidFill>
                          <a:schemeClr val="tx1"/>
                        </a:solidFill>
                        <a:latin typeface="+mn-lt"/>
                      </a:endParaRPr>
                    </a:p>
                  </a:txBody>
                  <a:tcPr marL="9525" marR="9525" marT="9525" marB="0">
                    <a:lnL>
                      <a:noFill/>
                    </a:lnL>
                    <a:lnR>
                      <a:noFill/>
                    </a:lnR>
                    <a:lnT>
                      <a:noFill/>
                    </a:lnT>
                    <a:lnB>
                      <a:noFill/>
                    </a:lnB>
                  </a:tcPr>
                </a:tc>
              </a:tr>
              <a:tr h="235638">
                <a:tc>
                  <a:txBody>
                    <a:bodyPr/>
                    <a:lstStyle/>
                    <a:p>
                      <a:pPr algn="l" fontAlgn="b"/>
                      <a:r>
                        <a:rPr lang="en-US" sz="900" b="1" i="0" u="none" strike="noStrike" dirty="0" smtClean="0">
                          <a:solidFill>
                            <a:srgbClr val="C00000"/>
                          </a:solidFill>
                          <a:latin typeface="+mn-lt"/>
                        </a:rPr>
                        <a:t>Technology </a:t>
                      </a:r>
                      <a:endParaRPr lang="en-US" sz="900" b="1" i="0" u="none" strike="noStrike" dirty="0">
                        <a:solidFill>
                          <a:srgbClr val="C00000"/>
                        </a:solidFill>
                        <a:latin typeface="+mn-lt"/>
                      </a:endParaRP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Hybrid</a:t>
                      </a:r>
                      <a:r>
                        <a:rPr lang="en-US" sz="900" b="0" i="0" u="none" strike="noStrike" baseline="0" dirty="0" smtClean="0">
                          <a:solidFill>
                            <a:srgbClr val="000000"/>
                          </a:solidFill>
                          <a:latin typeface="+mn-lt"/>
                        </a:rPr>
                        <a:t> pixel Detector</a:t>
                      </a:r>
                      <a:endParaRPr lang="en-US" sz="900" b="0" i="0" u="none" strike="noStrike" dirty="0">
                        <a:solidFill>
                          <a:srgbClr val="000000"/>
                        </a:solidFill>
                        <a:latin typeface="+mn-lt"/>
                      </a:endParaRP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Hybrid</a:t>
                      </a:r>
                      <a:r>
                        <a:rPr lang="en-US" sz="900" b="0" i="0" u="none" strike="noStrike" baseline="0" dirty="0" smtClean="0">
                          <a:solidFill>
                            <a:srgbClr val="000000"/>
                          </a:solidFill>
                          <a:latin typeface="+mn-lt"/>
                        </a:rPr>
                        <a:t> pixel Detector</a:t>
                      </a:r>
                      <a:endParaRPr lang="en-US" sz="900" b="0" i="0" u="none" strike="noStrike" dirty="0">
                        <a:solidFill>
                          <a:srgbClr val="000000"/>
                        </a:solidFill>
                        <a:latin typeface="+mn-lt"/>
                      </a:endParaRPr>
                    </a:p>
                  </a:txBody>
                  <a:tcPr marL="9525" marR="9525" marT="9525" marB="0">
                    <a:lnL>
                      <a:noFill/>
                    </a:lnL>
                    <a:lnR>
                      <a:noFill/>
                    </a:lnR>
                    <a:lnT>
                      <a:noFill/>
                    </a:lnT>
                    <a:lnB>
                      <a:noFill/>
                    </a:lnB>
                  </a:tcPr>
                </a:tc>
              </a:tr>
              <a:tr h="60294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1" i="0" u="none" strike="noStrike" dirty="0" smtClean="0">
                          <a:solidFill>
                            <a:srgbClr val="C00000"/>
                          </a:solidFill>
                          <a:latin typeface="+mn-lt"/>
                        </a:rPr>
                        <a:t>Mode of Operation</a:t>
                      </a: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Integrating</a:t>
                      </a:r>
                      <a:endParaRPr lang="en-US" sz="900" b="0" i="0" u="none" strike="noStrike" dirty="0">
                        <a:solidFill>
                          <a:srgbClr val="000000"/>
                        </a:solidFill>
                        <a:latin typeface="+mn-lt"/>
                      </a:endParaRP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Integrating</a:t>
                      </a:r>
                      <a:r>
                        <a:rPr lang="en-US" sz="900" b="0" i="0" u="none" strike="noStrike" baseline="0" dirty="0" smtClean="0">
                          <a:solidFill>
                            <a:srgbClr val="000000"/>
                          </a:solidFill>
                          <a:latin typeface="+mn-lt"/>
                        </a:rPr>
                        <a:t> </a:t>
                      </a:r>
                      <a:r>
                        <a:rPr lang="en-US" sz="900" b="0" i="0" u="none" strike="noStrike" dirty="0" smtClean="0">
                          <a:solidFill>
                            <a:srgbClr val="000000"/>
                          </a:solidFill>
                          <a:latin typeface="+mn-lt"/>
                        </a:rPr>
                        <a:t>with:</a:t>
                      </a:r>
                    </a:p>
                    <a:p>
                      <a:pPr marL="171450" indent="-171450" algn="l" fontAlgn="b">
                        <a:buFont typeface="Arial" panose="020B0604020202020204" pitchFamily="34" charset="0"/>
                        <a:buChar char="•"/>
                      </a:pPr>
                      <a:r>
                        <a:rPr lang="en-US" sz="800" b="0" i="0" u="none" strike="noStrike" dirty="0" smtClean="0">
                          <a:solidFill>
                            <a:srgbClr val="000000"/>
                          </a:solidFill>
                          <a:latin typeface="+mn-lt"/>
                        </a:rPr>
                        <a:t>auto-ranging high</a:t>
                      </a:r>
                      <a:r>
                        <a:rPr lang="en-US" sz="800" b="0" i="0" u="none" strike="noStrike" baseline="0" dirty="0" smtClean="0">
                          <a:solidFill>
                            <a:srgbClr val="000000"/>
                          </a:solidFill>
                          <a:latin typeface="+mn-lt"/>
                        </a:rPr>
                        <a:t> to low</a:t>
                      </a:r>
                    </a:p>
                    <a:p>
                      <a:pPr marL="171450" marR="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800" b="0" i="0" u="none" strike="noStrike" dirty="0" smtClean="0">
                          <a:solidFill>
                            <a:srgbClr val="000000"/>
                          </a:solidFill>
                          <a:latin typeface="+mn-lt"/>
                        </a:rPr>
                        <a:t>auto-ranging medium</a:t>
                      </a:r>
                      <a:r>
                        <a:rPr lang="en-US" sz="800" b="0" i="0" u="none" strike="noStrike" baseline="0" dirty="0" smtClean="0">
                          <a:solidFill>
                            <a:srgbClr val="000000"/>
                          </a:solidFill>
                          <a:latin typeface="+mn-lt"/>
                        </a:rPr>
                        <a:t> to low</a:t>
                      </a:r>
                      <a:endParaRPr lang="en-US" sz="800" b="0" i="0" u="none" strike="noStrike" dirty="0" smtClean="0">
                        <a:solidFill>
                          <a:srgbClr val="000000"/>
                        </a:solidFill>
                        <a:latin typeface="+mn-lt"/>
                      </a:endParaRPr>
                    </a:p>
                    <a:p>
                      <a:pPr marL="171450" indent="-171450" algn="l" fontAlgn="b">
                        <a:buFont typeface="Arial" panose="020B0604020202020204" pitchFamily="34" charset="0"/>
                        <a:buChar char="•"/>
                      </a:pPr>
                      <a:r>
                        <a:rPr lang="en-US" sz="800" b="0" i="0" u="none" strike="noStrike" dirty="0" smtClean="0">
                          <a:solidFill>
                            <a:srgbClr val="000000"/>
                          </a:solidFill>
                          <a:latin typeface="+mn-lt"/>
                        </a:rPr>
                        <a:t>fixed high gain</a:t>
                      </a:r>
                    </a:p>
                    <a:p>
                      <a:pPr marL="171450" indent="-171450" algn="l" fontAlgn="b">
                        <a:buFont typeface="Arial" panose="020B0604020202020204" pitchFamily="34" charset="0"/>
                        <a:buChar char="•"/>
                      </a:pPr>
                      <a:r>
                        <a:rPr lang="en-US" sz="800" b="0" i="0" u="none" strike="noStrike" dirty="0" smtClean="0">
                          <a:solidFill>
                            <a:srgbClr val="000000"/>
                          </a:solidFill>
                          <a:latin typeface="+mn-lt"/>
                        </a:rPr>
                        <a:t>fixed</a:t>
                      </a:r>
                      <a:r>
                        <a:rPr lang="en-US" sz="800" b="0" i="0" u="none" strike="noStrike" baseline="0" dirty="0" smtClean="0">
                          <a:solidFill>
                            <a:srgbClr val="000000"/>
                          </a:solidFill>
                          <a:latin typeface="+mn-lt"/>
                        </a:rPr>
                        <a:t> medium gain</a:t>
                      </a:r>
                      <a:endParaRPr lang="en-US" sz="800" b="0" i="0" u="none" strike="noStrike" dirty="0" smtClean="0">
                        <a:solidFill>
                          <a:srgbClr val="000000"/>
                        </a:solidFill>
                        <a:latin typeface="+mn-lt"/>
                      </a:endParaRPr>
                    </a:p>
                    <a:p>
                      <a:pPr marL="171450" indent="-171450" algn="l" fontAlgn="b">
                        <a:buFont typeface="Arial" panose="020B0604020202020204" pitchFamily="34" charset="0"/>
                        <a:buChar char="•"/>
                      </a:pPr>
                      <a:r>
                        <a:rPr lang="en-US" sz="800" b="0" i="0" u="none" strike="noStrike" dirty="0" smtClean="0">
                          <a:solidFill>
                            <a:srgbClr val="000000"/>
                          </a:solidFill>
                          <a:latin typeface="+mn-lt"/>
                        </a:rPr>
                        <a:t>fixed low gain</a:t>
                      </a:r>
                      <a:endParaRPr lang="en-US" sz="800" b="0" i="0" u="none" strike="noStrike" dirty="0">
                        <a:solidFill>
                          <a:srgbClr val="000000"/>
                        </a:solidFill>
                        <a:latin typeface="+mn-lt"/>
                      </a:endParaRPr>
                    </a:p>
                  </a:txBody>
                  <a:tcPr marL="9525" marR="9525" marT="9525" marB="0">
                    <a:lnL>
                      <a:noFill/>
                    </a:lnL>
                    <a:lnR>
                      <a:noFill/>
                    </a:lnR>
                    <a:lnT>
                      <a:noFill/>
                    </a:lnT>
                    <a:lnB>
                      <a:noFill/>
                    </a:lnB>
                  </a:tcPr>
                </a:tc>
              </a:tr>
              <a:tr h="166089">
                <a:tc>
                  <a:txBody>
                    <a:bodyPr/>
                    <a:lstStyle/>
                    <a:p>
                      <a:pPr algn="l" fontAlgn="b"/>
                      <a:r>
                        <a:rPr lang="en-US" sz="900" b="1" i="0" u="none" strike="noStrike" dirty="0">
                          <a:solidFill>
                            <a:srgbClr val="C00000"/>
                          </a:solidFill>
                          <a:latin typeface="+mn-lt"/>
                        </a:rPr>
                        <a:t>Pixel size</a:t>
                      </a: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50x50 </a:t>
                      </a:r>
                      <a:r>
                        <a:rPr lang="en-US" sz="900" dirty="0" smtClean="0">
                          <a:latin typeface="+mn-lt"/>
                        </a:rPr>
                        <a:t>µ</a:t>
                      </a:r>
                      <a:r>
                        <a:rPr lang="en-US" sz="900" b="0" i="0" u="none" strike="noStrike" dirty="0" smtClean="0">
                          <a:solidFill>
                            <a:srgbClr val="000000"/>
                          </a:solidFill>
                          <a:latin typeface="+mn-lt"/>
                        </a:rPr>
                        <a:t>m</a:t>
                      </a:r>
                      <a:r>
                        <a:rPr lang="en-US" sz="900" b="0" i="0" u="none" strike="noStrike" baseline="30000" dirty="0" smtClean="0">
                          <a:solidFill>
                            <a:srgbClr val="000000"/>
                          </a:solidFill>
                          <a:latin typeface="+mn-lt"/>
                        </a:rPr>
                        <a:t>2</a:t>
                      </a:r>
                      <a:endParaRPr lang="en-US" sz="900" b="0" i="0" u="none" strike="noStrike" baseline="30000" dirty="0">
                        <a:solidFill>
                          <a:srgbClr val="000000"/>
                        </a:solidFill>
                        <a:latin typeface="+mn-lt"/>
                      </a:endParaRP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100x100 </a:t>
                      </a:r>
                      <a:r>
                        <a:rPr lang="en-US" sz="900" dirty="0" smtClean="0">
                          <a:latin typeface="+mn-lt"/>
                        </a:rPr>
                        <a:t>µ</a:t>
                      </a:r>
                      <a:r>
                        <a:rPr lang="en-US" sz="900" b="0" i="0" u="none" strike="noStrike" dirty="0" smtClean="0">
                          <a:solidFill>
                            <a:srgbClr val="000000"/>
                          </a:solidFill>
                          <a:latin typeface="+mn-lt"/>
                        </a:rPr>
                        <a:t>m</a:t>
                      </a:r>
                      <a:r>
                        <a:rPr lang="en-US" sz="900" b="0" i="0" u="none" strike="noStrike" baseline="30000" dirty="0" smtClean="0">
                          <a:solidFill>
                            <a:srgbClr val="000000"/>
                          </a:solidFill>
                          <a:latin typeface="+mn-lt"/>
                        </a:rPr>
                        <a:t>2</a:t>
                      </a:r>
                      <a:endParaRPr lang="en-US" sz="900" b="0" i="0" u="none" strike="noStrike" dirty="0">
                        <a:solidFill>
                          <a:srgbClr val="000000"/>
                        </a:solidFill>
                        <a:latin typeface="+mn-lt"/>
                      </a:endParaRPr>
                    </a:p>
                  </a:txBody>
                  <a:tcPr marL="9525" marR="9525" marT="9525" marB="0">
                    <a:lnL>
                      <a:noFill/>
                    </a:lnL>
                    <a:lnR>
                      <a:noFill/>
                    </a:lnR>
                    <a:lnT>
                      <a:noFill/>
                    </a:lnT>
                    <a:lnB>
                      <a:noFill/>
                    </a:lnB>
                  </a:tcPr>
                </a:tc>
              </a:tr>
              <a:tr h="166089">
                <a:tc>
                  <a:txBody>
                    <a:bodyPr/>
                    <a:lstStyle/>
                    <a:p>
                      <a:pPr algn="l" fontAlgn="b"/>
                      <a:r>
                        <a:rPr lang="en-US" sz="900" b="1" i="0" u="none" strike="noStrike" dirty="0" smtClean="0">
                          <a:solidFill>
                            <a:srgbClr val="C00000"/>
                          </a:solidFill>
                          <a:latin typeface="+mn-lt"/>
                        </a:rPr>
                        <a:t>Module size</a:t>
                      </a:r>
                      <a:endParaRPr lang="en-US" sz="900" b="1" i="0" u="none" strike="noStrike" dirty="0">
                        <a:solidFill>
                          <a:srgbClr val="C00000"/>
                        </a:solidFill>
                        <a:latin typeface="+mn-lt"/>
                      </a:endParaRPr>
                    </a:p>
                  </a:txBody>
                  <a:tcPr marL="9525" marR="9525" marT="9525" marB="0">
                    <a:lnL>
                      <a:noFill/>
                    </a:lnL>
                    <a:lnR>
                      <a:noFill/>
                    </a:lnR>
                    <a:lnT>
                      <a:noFill/>
                    </a:lnT>
                    <a:lnB>
                      <a:noFill/>
                    </a:lnB>
                  </a:tcPr>
                </a:tc>
                <a:tc>
                  <a:txBody>
                    <a:bodyPr/>
                    <a:lstStyle/>
                    <a:p>
                      <a:pPr algn="l" fontAlgn="b"/>
                      <a:r>
                        <a:rPr lang="de-DE" sz="900" dirty="0" smtClean="0"/>
                        <a:t>540 kpixel</a:t>
                      </a:r>
                      <a:endParaRPr lang="en-US" sz="900" b="0" i="0" u="none" strike="noStrike" dirty="0">
                        <a:solidFill>
                          <a:srgbClr val="000000"/>
                        </a:solidFill>
                        <a:latin typeface="+mn-lt"/>
                      </a:endParaRPr>
                    </a:p>
                  </a:txBody>
                  <a:tcPr marL="9525" marR="9525" marT="9525" marB="0">
                    <a:lnL>
                      <a:noFill/>
                    </a:lnL>
                    <a:lnR>
                      <a:noFill/>
                    </a:lnR>
                    <a:lnT>
                      <a:noFill/>
                    </a:lnT>
                    <a:lnB>
                      <a:noFill/>
                    </a:lnB>
                  </a:tcPr>
                </a:tc>
                <a:tc>
                  <a:txBody>
                    <a:bodyPr/>
                    <a:lstStyle/>
                    <a:p>
                      <a:pPr algn="l" fontAlgn="b"/>
                      <a:r>
                        <a:rPr lang="de-DE" sz="900" dirty="0" smtClean="0"/>
                        <a:t>135 kpixel</a:t>
                      </a:r>
                      <a:endParaRPr lang="en-US" sz="900" b="0" i="0" u="none" strike="noStrike" dirty="0">
                        <a:solidFill>
                          <a:srgbClr val="000000"/>
                        </a:solidFill>
                        <a:latin typeface="+mn-lt"/>
                      </a:endParaRPr>
                    </a:p>
                  </a:txBody>
                  <a:tcPr marL="9525" marR="9525" marT="9525" marB="0">
                    <a:lnL>
                      <a:noFill/>
                    </a:lnL>
                    <a:lnR>
                      <a:noFill/>
                    </a:lnR>
                    <a:lnT>
                      <a:noFill/>
                    </a:lnT>
                    <a:lnB>
                      <a:noFill/>
                    </a:lnB>
                  </a:tcPr>
                </a:tc>
              </a:tr>
              <a:tr h="291726">
                <a:tc>
                  <a:txBody>
                    <a:bodyPr/>
                    <a:lstStyle/>
                    <a:p>
                      <a:pPr algn="l" fontAlgn="b"/>
                      <a:r>
                        <a:rPr lang="en-US" sz="900" b="1" i="0" u="none" strike="noStrike" dirty="0">
                          <a:solidFill>
                            <a:srgbClr val="C00000"/>
                          </a:solidFill>
                          <a:latin typeface="+mn-lt"/>
                        </a:rPr>
                        <a:t>Frame rate</a:t>
                      </a:r>
                    </a:p>
                  </a:txBody>
                  <a:tcPr marL="9525" marR="9525" marT="9525" marB="0">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latin typeface="+mn-lt"/>
                        </a:rPr>
                        <a:t>120Hz (240 </a:t>
                      </a:r>
                      <a:r>
                        <a:rPr lang="en-US" sz="900" b="0" i="0" u="none" strike="noStrike" dirty="0" smtClean="0">
                          <a:solidFill>
                            <a:schemeClr val="tx1"/>
                          </a:solidFill>
                          <a:latin typeface="+mn-lt"/>
                        </a:rPr>
                        <a:t>Hz</a:t>
                      </a:r>
                      <a:r>
                        <a:rPr lang="en-US" sz="900" b="0" i="0" u="none" strike="noStrike" dirty="0">
                          <a:solidFill>
                            <a:schemeClr val="tx1"/>
                          </a:solidFill>
                          <a:latin typeface="+mn-lt"/>
                        </a:rPr>
                        <a:t>)</a:t>
                      </a:r>
                      <a:endParaRPr lang="en-US" sz="900" b="0" i="0" u="none" strike="noStrike" dirty="0" smtClean="0">
                        <a:solidFill>
                          <a:schemeClr val="tx1"/>
                        </a:solidFill>
                        <a:latin typeface="+mn-lt"/>
                      </a:endParaRPr>
                    </a:p>
                  </a:txBody>
                  <a:tcPr marL="9525" marR="9525" marT="9525" marB="0">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latin typeface="+mn-lt"/>
                        </a:rPr>
                        <a:t>120Hz (240 </a:t>
                      </a:r>
                      <a:r>
                        <a:rPr lang="en-US" sz="900" b="0" i="0" u="none" strike="noStrike" dirty="0" smtClean="0">
                          <a:solidFill>
                            <a:schemeClr val="tx1"/>
                          </a:solidFill>
                          <a:latin typeface="+mn-lt"/>
                        </a:rPr>
                        <a:t>Hz)</a:t>
                      </a:r>
                    </a:p>
                  </a:txBody>
                  <a:tcPr marL="9525" marR="9525" marT="9525" marB="0">
                    <a:lnL>
                      <a:noFill/>
                    </a:lnL>
                    <a:lnR>
                      <a:noFill/>
                    </a:lnR>
                    <a:lnT>
                      <a:noFill/>
                    </a:lnT>
                    <a:lnB>
                      <a:noFill/>
                    </a:lnB>
                  </a:tcPr>
                </a:tc>
              </a:tr>
              <a:tr h="506637">
                <a:tc>
                  <a:txBody>
                    <a:bodyPr/>
                    <a:lstStyle/>
                    <a:p>
                      <a:pPr algn="l" fontAlgn="b"/>
                      <a:r>
                        <a:rPr lang="en-US" sz="900" b="1" i="0" u="none" strike="noStrike" dirty="0">
                          <a:solidFill>
                            <a:srgbClr val="C00000"/>
                          </a:solidFill>
                          <a:latin typeface="+mn-lt"/>
                        </a:rPr>
                        <a:t>Range</a:t>
                      </a: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800 </a:t>
                      </a:r>
                      <a:r>
                        <a:rPr lang="en-US" sz="900" b="0" i="0" u="none" strike="noStrike" dirty="0" err="1" smtClean="0">
                          <a:solidFill>
                            <a:srgbClr val="000000"/>
                          </a:solidFill>
                          <a:latin typeface="+mn-lt"/>
                        </a:rPr>
                        <a:t>keV</a:t>
                      </a:r>
                      <a:endParaRPr lang="en-US" sz="900" b="0" i="0" u="none" strike="noStrike" baseline="30000" dirty="0">
                        <a:solidFill>
                          <a:srgbClr val="000000"/>
                        </a:solidFill>
                        <a:latin typeface="+mn-lt"/>
                      </a:endParaRPr>
                    </a:p>
                  </a:txBody>
                  <a:tcPr marL="9525" marR="9525" marT="9525" marB="0">
                    <a:lnL>
                      <a:noFill/>
                    </a:lnL>
                    <a:lnR>
                      <a:noFill/>
                    </a:lnR>
                    <a:lnT>
                      <a:noFill/>
                    </a:lnT>
                    <a:lnB>
                      <a:noFill/>
                    </a:lnB>
                  </a:tcPr>
                </a:tc>
                <a:tc>
                  <a:txBody>
                    <a:bodyPr/>
                    <a:lstStyle/>
                    <a:p>
                      <a:pPr marL="0" indent="0" algn="l" defTabSz="914400" rtl="0" eaLnBrk="1" fontAlgn="b" latinLnBrk="0" hangingPunct="1">
                        <a:buFont typeface="Arial" panose="020B0604020202020204" pitchFamily="34" charset="0"/>
                        <a:buNone/>
                      </a:pPr>
                      <a:r>
                        <a:rPr lang="en-US" sz="900" b="0" i="0" u="none" strike="noStrike" kern="1200" dirty="0" smtClean="0">
                          <a:solidFill>
                            <a:srgbClr val="000000"/>
                          </a:solidFill>
                          <a:latin typeface="+mn-lt"/>
                          <a:ea typeface="+mn-ea"/>
                          <a:cs typeface="+mn-cs"/>
                        </a:rPr>
                        <a:t>Auto-ranging: 80000 </a:t>
                      </a:r>
                      <a:r>
                        <a:rPr lang="en-US" sz="900" b="0" i="0" u="none" strike="noStrike" kern="1200" dirty="0" err="1" smtClean="0">
                          <a:solidFill>
                            <a:srgbClr val="000000"/>
                          </a:solidFill>
                          <a:latin typeface="+mn-lt"/>
                          <a:ea typeface="+mn-ea"/>
                          <a:cs typeface="+mn-cs"/>
                        </a:rPr>
                        <a:t>keV</a:t>
                      </a:r>
                      <a:endParaRPr lang="en-US" sz="900" b="0" i="0" u="none" strike="noStrike" kern="1200" dirty="0" smtClean="0">
                        <a:solidFill>
                          <a:srgbClr val="000000"/>
                        </a:solidFill>
                        <a:latin typeface="+mn-lt"/>
                        <a:ea typeface="+mn-ea"/>
                        <a:cs typeface="+mn-cs"/>
                      </a:endParaRPr>
                    </a:p>
                    <a:p>
                      <a:pPr marL="0" indent="0" algn="l" defTabSz="914400" rtl="0" eaLnBrk="1" fontAlgn="b" latinLnBrk="0" hangingPunct="1">
                        <a:buFont typeface="Arial" panose="020B0604020202020204" pitchFamily="34" charset="0"/>
                        <a:buNone/>
                      </a:pPr>
                      <a:r>
                        <a:rPr lang="en-US" sz="900" b="0" i="0" u="none" strike="noStrike" kern="1200" dirty="0" smtClean="0">
                          <a:solidFill>
                            <a:srgbClr val="000000"/>
                          </a:solidFill>
                          <a:latin typeface="+mn-lt"/>
                          <a:ea typeface="+mn-ea"/>
                          <a:cs typeface="+mn-cs"/>
                        </a:rPr>
                        <a:t>Fixed high gain: 800 </a:t>
                      </a:r>
                      <a:r>
                        <a:rPr lang="en-US" sz="900" b="0" i="0" u="none" strike="noStrike" kern="1200" dirty="0" err="1" smtClean="0">
                          <a:solidFill>
                            <a:srgbClr val="000000"/>
                          </a:solidFill>
                          <a:latin typeface="+mn-lt"/>
                          <a:ea typeface="+mn-ea"/>
                          <a:cs typeface="+mn-cs"/>
                        </a:rPr>
                        <a:t>keV</a:t>
                      </a:r>
                      <a:endParaRPr lang="en-US" sz="900" b="0" i="0" u="none" strike="noStrike" kern="1200" dirty="0" smtClean="0">
                        <a:solidFill>
                          <a:srgbClr val="000000"/>
                        </a:solidFill>
                        <a:latin typeface="+mn-lt"/>
                        <a:ea typeface="+mn-ea"/>
                        <a:cs typeface="+mn-cs"/>
                      </a:endParaRPr>
                    </a:p>
                    <a:p>
                      <a:pPr marL="0" marR="0" indent="0" algn="l"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900" b="0" i="0" u="none" strike="noStrike" kern="1200" dirty="0" smtClean="0">
                          <a:solidFill>
                            <a:srgbClr val="000000"/>
                          </a:solidFill>
                          <a:latin typeface="+mn-lt"/>
                          <a:ea typeface="+mn-ea"/>
                          <a:cs typeface="+mn-cs"/>
                        </a:rPr>
                        <a:t>Fixed medium gain: 2400 </a:t>
                      </a:r>
                      <a:r>
                        <a:rPr lang="en-US" sz="900" b="0" i="0" u="none" strike="noStrike" kern="1200" dirty="0" err="1" smtClean="0">
                          <a:solidFill>
                            <a:srgbClr val="000000"/>
                          </a:solidFill>
                          <a:latin typeface="+mn-lt"/>
                          <a:ea typeface="+mn-ea"/>
                          <a:cs typeface="+mn-cs"/>
                        </a:rPr>
                        <a:t>keV</a:t>
                      </a:r>
                      <a:endParaRPr lang="en-US" sz="900" b="0" i="0" u="none" strike="noStrike" kern="1200" dirty="0" smtClean="0">
                        <a:solidFill>
                          <a:srgbClr val="000000"/>
                        </a:solidFill>
                        <a:latin typeface="+mn-lt"/>
                        <a:ea typeface="+mn-ea"/>
                        <a:cs typeface="+mn-cs"/>
                      </a:endParaRPr>
                    </a:p>
                    <a:p>
                      <a:pPr marL="0" marR="0" indent="0" algn="l"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900" b="0" i="0" u="none" strike="noStrike" kern="1200" dirty="0" smtClean="0">
                          <a:solidFill>
                            <a:srgbClr val="000000"/>
                          </a:solidFill>
                          <a:latin typeface="+mn-lt"/>
                          <a:ea typeface="+mn-ea"/>
                          <a:cs typeface="+mn-cs"/>
                        </a:rPr>
                        <a:t>Fixed low gain: 80000 </a:t>
                      </a:r>
                      <a:r>
                        <a:rPr lang="en-US" sz="900" b="0" i="0" u="none" strike="noStrike" kern="1200" dirty="0" err="1" smtClean="0">
                          <a:solidFill>
                            <a:srgbClr val="000000"/>
                          </a:solidFill>
                          <a:latin typeface="+mn-lt"/>
                          <a:ea typeface="+mn-ea"/>
                          <a:cs typeface="+mn-cs"/>
                        </a:rPr>
                        <a:t>keV</a:t>
                      </a:r>
                      <a:endParaRPr lang="en-US" sz="900" b="0" i="0" u="none" strike="noStrike" kern="1200" dirty="0" smtClean="0">
                        <a:solidFill>
                          <a:srgbClr val="000000"/>
                        </a:solidFill>
                        <a:latin typeface="+mn-lt"/>
                        <a:ea typeface="+mn-ea"/>
                        <a:cs typeface="+mn-cs"/>
                      </a:endParaRPr>
                    </a:p>
                  </a:txBody>
                  <a:tcPr marL="9525" marR="9525" marT="9525" marB="0">
                    <a:lnL>
                      <a:noFill/>
                    </a:lnL>
                    <a:lnR>
                      <a:noFill/>
                    </a:lnR>
                    <a:lnT>
                      <a:noFill/>
                    </a:lnT>
                    <a:lnB>
                      <a:noFill/>
                    </a:lnB>
                  </a:tcPr>
                </a:tc>
              </a:tr>
              <a:tr h="166089">
                <a:tc>
                  <a:txBody>
                    <a:bodyPr/>
                    <a:lstStyle/>
                    <a:p>
                      <a:pPr algn="l" fontAlgn="b"/>
                      <a:r>
                        <a:rPr lang="en-US" sz="900" b="1" i="0" u="none" strike="noStrike" dirty="0" smtClean="0">
                          <a:solidFill>
                            <a:srgbClr val="C00000"/>
                          </a:solidFill>
                          <a:latin typeface="+mn-lt"/>
                        </a:rPr>
                        <a:t>Noise </a:t>
                      </a:r>
                      <a:r>
                        <a:rPr lang="en-US" sz="900" b="1" i="0" u="none" strike="noStrike" dirty="0" err="1" smtClean="0">
                          <a:solidFill>
                            <a:srgbClr val="C00000"/>
                          </a:solidFill>
                          <a:latin typeface="+mn-lt"/>
                        </a:rPr>
                        <a:t>r.m.s</a:t>
                      </a:r>
                      <a:r>
                        <a:rPr lang="en-US" sz="900" b="1" i="0" u="none" strike="noStrike" dirty="0" smtClean="0">
                          <a:solidFill>
                            <a:srgbClr val="C00000"/>
                          </a:solidFill>
                          <a:latin typeface="+mn-lt"/>
                        </a:rPr>
                        <a:t>.</a:t>
                      </a:r>
                      <a:endParaRPr lang="en-US" sz="900" b="1" i="0" u="none" strike="noStrike" dirty="0">
                        <a:solidFill>
                          <a:srgbClr val="C00000"/>
                        </a:solidFill>
                        <a:latin typeface="+mn-lt"/>
                      </a:endParaRP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 150eV</a:t>
                      </a:r>
                      <a:endParaRPr lang="en-US" sz="900" b="0" i="0" u="none" strike="noStrike" dirty="0">
                        <a:solidFill>
                          <a:schemeClr val="bg1">
                            <a:lumMod val="50000"/>
                          </a:schemeClr>
                        </a:solidFill>
                        <a:latin typeface="+mn-lt"/>
                      </a:endParaRP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 370eV (H-L), ~ 540eV (M-L)</a:t>
                      </a:r>
                      <a:endParaRPr lang="en-US" sz="900" b="0" i="0" u="none" strike="noStrike" dirty="0">
                        <a:solidFill>
                          <a:schemeClr val="bg1">
                            <a:lumMod val="50000"/>
                          </a:schemeClr>
                        </a:solidFill>
                        <a:latin typeface="+mn-lt"/>
                      </a:endParaRPr>
                    </a:p>
                  </a:txBody>
                  <a:tcPr marL="9525" marR="9525" marT="9525" marB="0">
                    <a:lnL>
                      <a:noFill/>
                    </a:lnL>
                    <a:lnR>
                      <a:noFill/>
                    </a:lnR>
                    <a:lnT>
                      <a:noFill/>
                    </a:lnT>
                    <a:lnB>
                      <a:noFill/>
                    </a:lnB>
                  </a:tcPr>
                </a:tc>
              </a:tr>
              <a:tr h="166089">
                <a:tc>
                  <a:txBody>
                    <a:bodyPr/>
                    <a:lstStyle/>
                    <a:p>
                      <a:pPr algn="l" fontAlgn="b"/>
                      <a:r>
                        <a:rPr lang="en-US" sz="900" b="1" i="0" u="none" strike="noStrike" dirty="0" smtClean="0">
                          <a:solidFill>
                            <a:srgbClr val="C00000"/>
                          </a:solidFill>
                          <a:latin typeface="+mn-lt"/>
                        </a:rPr>
                        <a:t>ASIC DC Power  cons.</a:t>
                      </a:r>
                      <a:endParaRPr lang="en-US" sz="900" b="1" i="0" u="none" strike="noStrike" dirty="0">
                        <a:solidFill>
                          <a:srgbClr val="C00000"/>
                        </a:solidFill>
                        <a:latin typeface="+mn-lt"/>
                      </a:endParaRPr>
                    </a:p>
                  </a:txBody>
                  <a:tcPr marL="9525" marR="9525" marT="9525" marB="0">
                    <a:lnL>
                      <a:noFill/>
                    </a:lnL>
                    <a:lnR>
                      <a:noFill/>
                    </a:lnR>
                    <a:lnT>
                      <a:noFill/>
                    </a:lnT>
                    <a:lnB>
                      <a:noFill/>
                    </a:lnB>
                  </a:tcPr>
                </a:tc>
                <a:tc>
                  <a:txBody>
                    <a:bodyPr/>
                    <a:lstStyle/>
                    <a:p>
                      <a:pPr algn="l" fontAlgn="b"/>
                      <a:r>
                        <a:rPr lang="en-US" sz="900" b="0" i="0" u="none" strike="noStrike" dirty="0" smtClean="0">
                          <a:solidFill>
                            <a:srgbClr val="C00000"/>
                          </a:solidFill>
                          <a:latin typeface="+mn-lt"/>
                        </a:rPr>
                        <a:t>11</a:t>
                      </a:r>
                      <a:r>
                        <a:rPr lang="en-US" sz="900" dirty="0" smtClean="0">
                          <a:solidFill>
                            <a:srgbClr val="C00000"/>
                          </a:solidFill>
                        </a:rPr>
                        <a:t>µ</a:t>
                      </a:r>
                      <a:r>
                        <a:rPr lang="en-US" sz="900" b="0" i="0" u="none" strike="noStrike" dirty="0" smtClean="0">
                          <a:solidFill>
                            <a:srgbClr val="C00000"/>
                          </a:solidFill>
                          <a:latin typeface="+mn-lt"/>
                        </a:rPr>
                        <a:t>W/pix </a:t>
                      </a:r>
                      <a:endParaRPr lang="en-US" sz="900" b="0" i="0" u="none" strike="noStrike" dirty="0">
                        <a:solidFill>
                          <a:srgbClr val="C00000"/>
                        </a:solidFill>
                        <a:latin typeface="+mn-lt"/>
                      </a:endParaRPr>
                    </a:p>
                  </a:txBody>
                  <a:tcPr marL="9525" marR="9525" marT="9525" marB="0">
                    <a:lnL>
                      <a:noFill/>
                    </a:lnL>
                    <a:lnR>
                      <a:noFill/>
                    </a:lnR>
                    <a:lnT>
                      <a:noFill/>
                    </a:lnT>
                    <a:lnB>
                      <a:noFill/>
                    </a:lnB>
                  </a:tcPr>
                </a:tc>
                <a:tc>
                  <a:txBody>
                    <a:bodyPr/>
                    <a:lstStyle/>
                    <a:p>
                      <a:pPr algn="l" fontAlgn="b"/>
                      <a:r>
                        <a:rPr lang="en-US" sz="900" b="0" i="0" u="none" strike="noStrike" dirty="0" smtClean="0">
                          <a:solidFill>
                            <a:srgbClr val="C00000"/>
                          </a:solidFill>
                          <a:latin typeface="+mn-lt"/>
                        </a:rPr>
                        <a:t>13</a:t>
                      </a:r>
                      <a:r>
                        <a:rPr lang="en-US" sz="900" dirty="0" smtClean="0">
                          <a:solidFill>
                            <a:srgbClr val="C00000"/>
                          </a:solidFill>
                        </a:rPr>
                        <a:t>µ</a:t>
                      </a:r>
                      <a:r>
                        <a:rPr lang="en-US" sz="900" b="0" i="0" u="none" strike="noStrike" dirty="0" smtClean="0">
                          <a:solidFill>
                            <a:srgbClr val="C00000"/>
                          </a:solidFill>
                          <a:latin typeface="+mn-lt"/>
                        </a:rPr>
                        <a:t>W/pix </a:t>
                      </a:r>
                      <a:endParaRPr lang="en-US" sz="900" b="0" i="0" u="none" strike="noStrike" dirty="0">
                        <a:solidFill>
                          <a:srgbClr val="C00000"/>
                        </a:solidFill>
                        <a:latin typeface="+mn-lt"/>
                      </a:endParaRPr>
                    </a:p>
                  </a:txBody>
                  <a:tcPr marL="9525" marR="9525" marT="9525" marB="0">
                    <a:lnL>
                      <a:noFill/>
                    </a:lnL>
                    <a:lnR>
                      <a:noFill/>
                    </a:lnR>
                    <a:lnT>
                      <a:noFill/>
                    </a:lnT>
                    <a:lnB>
                      <a:noFill/>
                    </a:lnB>
                  </a:tcPr>
                </a:tc>
              </a:tr>
              <a:tr h="166089">
                <a:tc>
                  <a:txBody>
                    <a:bodyPr/>
                    <a:lstStyle/>
                    <a:p>
                      <a:pPr algn="l" fontAlgn="b"/>
                      <a:r>
                        <a:rPr lang="en-US" sz="900" b="1" i="0" u="none" strike="noStrike" dirty="0">
                          <a:solidFill>
                            <a:srgbClr val="C00000"/>
                          </a:solidFill>
                          <a:latin typeface="+mn-lt"/>
                        </a:rPr>
                        <a:t>Power </a:t>
                      </a:r>
                      <a:r>
                        <a:rPr lang="en-US" sz="900" b="1" i="0" u="none" strike="noStrike" dirty="0" smtClean="0">
                          <a:solidFill>
                            <a:srgbClr val="C00000"/>
                          </a:solidFill>
                          <a:latin typeface="+mn-lt"/>
                        </a:rPr>
                        <a:t>pulsing (PP)</a:t>
                      </a:r>
                      <a:endParaRPr lang="en-US" sz="900" b="1" i="0" u="none" strike="noStrike" dirty="0">
                        <a:solidFill>
                          <a:srgbClr val="C00000"/>
                        </a:solidFill>
                        <a:latin typeface="+mn-lt"/>
                      </a:endParaRP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Yes </a:t>
                      </a:r>
                      <a:endParaRPr lang="en-US" sz="900" b="0" i="0" u="none" strike="noStrike" dirty="0">
                        <a:solidFill>
                          <a:srgbClr val="000000"/>
                        </a:solidFill>
                        <a:latin typeface="+mn-lt"/>
                      </a:endParaRP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Yes</a:t>
                      </a:r>
                      <a:endParaRPr lang="en-US" sz="900" b="0" i="0" u="none" strike="noStrike" dirty="0">
                        <a:solidFill>
                          <a:srgbClr val="000000"/>
                        </a:solidFill>
                        <a:latin typeface="+mn-lt"/>
                      </a:endParaRPr>
                    </a:p>
                  </a:txBody>
                  <a:tcPr marL="9525" marR="9525" marT="9525" marB="0">
                    <a:lnL>
                      <a:noFill/>
                    </a:lnL>
                    <a:lnR>
                      <a:noFill/>
                    </a:lnR>
                    <a:lnT>
                      <a:noFill/>
                    </a:lnT>
                    <a:lnB>
                      <a:noFill/>
                    </a:lnB>
                  </a:tcPr>
                </a:tc>
              </a:tr>
              <a:tr h="166089">
                <a:tc>
                  <a:txBody>
                    <a:bodyPr/>
                    <a:lstStyle/>
                    <a:p>
                      <a:pPr algn="l" fontAlgn="b"/>
                      <a:r>
                        <a:rPr lang="en-US" sz="900" b="1" i="0" u="none" strike="noStrike" dirty="0" smtClean="0">
                          <a:solidFill>
                            <a:srgbClr val="C00000"/>
                          </a:solidFill>
                          <a:latin typeface="+mn-lt"/>
                        </a:rPr>
                        <a:t>PP Power  cons.</a:t>
                      </a:r>
                      <a:endParaRPr lang="en-US" sz="900" b="1" i="0" u="none" strike="noStrike" dirty="0">
                        <a:solidFill>
                          <a:srgbClr val="C00000"/>
                        </a:solidFill>
                        <a:latin typeface="+mn-lt"/>
                      </a:endParaRPr>
                    </a:p>
                  </a:txBody>
                  <a:tcPr marL="9525" marR="9525" marT="9525" marB="0">
                    <a:lnL>
                      <a:noFill/>
                    </a:lnL>
                    <a:lnR>
                      <a:noFill/>
                    </a:lnR>
                    <a:lnT>
                      <a:noFill/>
                    </a:lnT>
                    <a:lnB>
                      <a:noFill/>
                    </a:lnB>
                  </a:tcPr>
                </a:tc>
                <a:tc>
                  <a:txBody>
                    <a:bodyPr/>
                    <a:lstStyle/>
                    <a:p>
                      <a:pPr algn="l" fontAlgn="b"/>
                      <a:r>
                        <a:rPr lang="en-US" sz="900" b="0" i="0" u="none" strike="noStrike" dirty="0" smtClean="0">
                          <a:solidFill>
                            <a:srgbClr val="000000"/>
                          </a:solidFill>
                          <a:latin typeface="+mn-lt"/>
                        </a:rPr>
                        <a:t>&lt; 5</a:t>
                      </a:r>
                      <a:r>
                        <a:rPr lang="en-US" sz="900" dirty="0" smtClean="0"/>
                        <a:t>µ</a:t>
                      </a:r>
                      <a:r>
                        <a:rPr lang="en-US" sz="900" b="0" i="0" u="none" strike="noStrike" dirty="0" smtClean="0">
                          <a:solidFill>
                            <a:srgbClr val="000000"/>
                          </a:solidFill>
                          <a:latin typeface="+mn-lt"/>
                        </a:rPr>
                        <a:t>W/pix @ 120Hz </a:t>
                      </a:r>
                      <a:endParaRPr lang="en-US" sz="900" b="0" i="0" u="none" strike="noStrike" dirty="0">
                        <a:solidFill>
                          <a:srgbClr val="000000"/>
                        </a:solidFill>
                        <a:latin typeface="+mn-lt"/>
                      </a:endParaRPr>
                    </a:p>
                  </a:txBody>
                  <a:tcPr marL="9525" marR="9525" marT="9525" marB="0">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latin typeface="+mn-lt"/>
                        </a:rPr>
                        <a:t>&lt; 6</a:t>
                      </a:r>
                      <a:r>
                        <a:rPr lang="en-US" sz="900" dirty="0" smtClean="0"/>
                        <a:t>µ</a:t>
                      </a:r>
                      <a:r>
                        <a:rPr lang="en-US" sz="900" b="0" i="0" u="none" strike="noStrike" dirty="0" smtClean="0">
                          <a:solidFill>
                            <a:srgbClr val="000000"/>
                          </a:solidFill>
                          <a:latin typeface="+mn-lt"/>
                        </a:rPr>
                        <a:t>W/pix @ 120Hz </a:t>
                      </a:r>
                    </a:p>
                  </a:txBody>
                  <a:tcPr marL="9525" marR="9525" marT="9525" marB="0">
                    <a:lnL>
                      <a:noFill/>
                    </a:lnL>
                    <a:lnR>
                      <a:noFill/>
                    </a:lnR>
                    <a:lnT>
                      <a:noFill/>
                    </a:lnT>
                    <a:lnB>
                      <a:noFill/>
                    </a:lnB>
                  </a:tcPr>
                </a:tc>
              </a:tr>
            </a:tbl>
          </a:graphicData>
        </a:graphic>
      </p:graphicFrame>
      <p:sp>
        <p:nvSpPr>
          <p:cNvPr id="8" name="Rectangle 7"/>
          <p:cNvSpPr/>
          <p:nvPr/>
        </p:nvSpPr>
        <p:spPr>
          <a:xfrm>
            <a:off x="4755864" y="5240634"/>
            <a:ext cx="4251586" cy="246221"/>
          </a:xfrm>
          <a:prstGeom prst="rect">
            <a:avLst/>
          </a:prstGeom>
        </p:spPr>
        <p:txBody>
          <a:bodyPr wrap="square">
            <a:spAutoFit/>
          </a:bodyPr>
          <a:lstStyle/>
          <a:p>
            <a:r>
              <a:rPr lang="de-DE" sz="1000" dirty="0" smtClean="0"/>
              <a:t>ePix cameras module : ePix10k </a:t>
            </a:r>
            <a:r>
              <a:rPr lang="de-DE" sz="1000" dirty="0"/>
              <a:t>(</a:t>
            </a:r>
            <a:r>
              <a:rPr lang="de-DE" sz="1000" dirty="0" smtClean="0"/>
              <a:t>135 kpixel</a:t>
            </a:r>
            <a:r>
              <a:rPr lang="de-DE" sz="1000" dirty="0"/>
              <a:t>) and </a:t>
            </a:r>
            <a:r>
              <a:rPr lang="de-DE" sz="1000" dirty="0" smtClean="0"/>
              <a:t>ePix100 (540 kpixel</a:t>
            </a:r>
            <a:r>
              <a:rPr lang="de-DE" sz="1000" dirty="0"/>
              <a:t>)</a:t>
            </a:r>
            <a:endParaRPr lang="en-US" sz="1000" dirty="0"/>
          </a:p>
        </p:txBody>
      </p:sp>
      <p:sp>
        <p:nvSpPr>
          <p:cNvPr id="9" name="TextBox 8"/>
          <p:cNvSpPr txBox="1"/>
          <p:nvPr/>
        </p:nvSpPr>
        <p:spPr>
          <a:xfrm>
            <a:off x="228600" y="1371600"/>
            <a:ext cx="8778850" cy="1169551"/>
          </a:xfrm>
          <a:prstGeom prst="rect">
            <a:avLst/>
          </a:prstGeom>
          <a:noFill/>
        </p:spPr>
        <p:txBody>
          <a:bodyPr wrap="square" rtlCol="0">
            <a:spAutoFit/>
          </a:bodyPr>
          <a:lstStyle/>
          <a:p>
            <a:pPr indent="-285750">
              <a:buClr>
                <a:schemeClr val="bg2"/>
              </a:buClr>
              <a:buFont typeface="Arial"/>
              <a:buChar char="•"/>
            </a:pPr>
            <a:r>
              <a:rPr lang="en-US" sz="1400" dirty="0" smtClean="0"/>
              <a:t>Series of hybrid pixel detectors based on a common platform fully integrated with LCLS</a:t>
            </a:r>
          </a:p>
          <a:p>
            <a:pPr indent="-285750">
              <a:buClr>
                <a:schemeClr val="bg2"/>
              </a:buClr>
              <a:buFont typeface="Arial"/>
              <a:buChar char="•"/>
            </a:pPr>
            <a:r>
              <a:rPr lang="en-US" sz="1400" dirty="0" smtClean="0"/>
              <a:t>Targeted for applications in the tender (2-5keV) and hard (5-12keV) regime at LCLS</a:t>
            </a:r>
          </a:p>
          <a:p>
            <a:pPr marL="285750" indent="-285750">
              <a:buClr>
                <a:schemeClr val="bg2"/>
              </a:buClr>
              <a:buFont typeface="Arial"/>
              <a:buChar char="•"/>
            </a:pPr>
            <a:r>
              <a:rPr lang="en-US" sz="1400" dirty="0" smtClean="0"/>
              <a:t>Two variants developed for LCLS (ePix100 and ePix10k), </a:t>
            </a:r>
          </a:p>
          <a:p>
            <a:pPr marL="285750" indent="-285750">
              <a:buClr>
                <a:schemeClr val="bg2"/>
              </a:buClr>
              <a:buFont typeface="Arial"/>
              <a:buChar char="•"/>
            </a:pPr>
            <a:r>
              <a:rPr lang="en-US" sz="1400" dirty="0" smtClean="0"/>
              <a:t>Several other </a:t>
            </a:r>
            <a:r>
              <a:rPr lang="en-US" sz="1400" dirty="0"/>
              <a:t>developed (</a:t>
            </a:r>
            <a:r>
              <a:rPr lang="en-US" sz="1400" dirty="0" err="1"/>
              <a:t>tPix</a:t>
            </a:r>
            <a:r>
              <a:rPr lang="en-US" sz="1400" dirty="0"/>
              <a:t>, </a:t>
            </a:r>
            <a:r>
              <a:rPr lang="en-US" sz="1400" dirty="0" err="1" smtClean="0"/>
              <a:t>ePixS</a:t>
            </a:r>
            <a:r>
              <a:rPr lang="en-US" sz="1400" dirty="0" smtClean="0"/>
              <a:t>, cPix</a:t>
            </a:r>
            <a:r>
              <a:rPr lang="en-US" sz="1400" baseline="30000" dirty="0" smtClean="0"/>
              <a:t>2</a:t>
            </a:r>
            <a:r>
              <a:rPr lang="en-US" sz="1400" dirty="0" smtClean="0"/>
              <a:t>) or </a:t>
            </a:r>
            <a:r>
              <a:rPr lang="en-US" sz="1400" dirty="0"/>
              <a:t>under study (ePix10, </a:t>
            </a:r>
            <a:r>
              <a:rPr lang="en-US" sz="1400" dirty="0" err="1"/>
              <a:t>ePixF</a:t>
            </a:r>
            <a:r>
              <a:rPr lang="en-US" sz="1400" dirty="0"/>
              <a:t>, </a:t>
            </a:r>
            <a:r>
              <a:rPr lang="en-US" sz="1400" dirty="0" err="1"/>
              <a:t>ePix</a:t>
            </a:r>
            <a:r>
              <a:rPr lang="el-GR" sz="1400" dirty="0"/>
              <a:t>Δ</a:t>
            </a:r>
            <a:r>
              <a:rPr lang="en-US" sz="1400" dirty="0" smtClean="0"/>
              <a:t>) that might be useful for LCLS</a:t>
            </a:r>
          </a:p>
        </p:txBody>
      </p:sp>
      <p:sp>
        <p:nvSpPr>
          <p:cNvPr id="10" name="TextBox 9"/>
          <p:cNvSpPr txBox="1"/>
          <p:nvPr/>
        </p:nvSpPr>
        <p:spPr>
          <a:xfrm>
            <a:off x="622265" y="5715000"/>
            <a:ext cx="8103570" cy="738664"/>
          </a:xfrm>
          <a:prstGeom prst="rect">
            <a:avLst/>
          </a:prstGeom>
          <a:noFill/>
        </p:spPr>
        <p:txBody>
          <a:bodyPr wrap="square" rtlCol="0">
            <a:spAutoFit/>
          </a:bodyPr>
          <a:lstStyle/>
          <a:p>
            <a:pPr marL="285750" indent="-285750">
              <a:buClr>
                <a:schemeClr val="bg2"/>
              </a:buClr>
              <a:buFont typeface="Arial"/>
              <a:buChar char="•"/>
            </a:pPr>
            <a:r>
              <a:rPr lang="en-US" sz="1400" dirty="0" smtClean="0"/>
              <a:t>ePix100 specifications are matched to the requirements of XPCS experiments and for Wavelength Dispersive Spectrometers setups</a:t>
            </a:r>
          </a:p>
          <a:p>
            <a:pPr indent="-285750">
              <a:buClr>
                <a:schemeClr val="bg2"/>
              </a:buClr>
              <a:buFont typeface="Arial"/>
              <a:buChar char="•"/>
            </a:pPr>
            <a:r>
              <a:rPr lang="en-US" sz="1400" dirty="0" smtClean="0"/>
              <a:t>ePix10k specifications are matched to the requirements of X-ray Diffraction experiments</a:t>
            </a:r>
          </a:p>
        </p:txBody>
      </p:sp>
      <p:pic>
        <p:nvPicPr>
          <p:cNvPr id="11"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a:fillRect/>
          </a:stretch>
        </p:blipFill>
        <p:spPr bwMode="auto">
          <a:xfrm>
            <a:off x="4755864" y="2557417"/>
            <a:ext cx="4083336" cy="255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620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Straight Arrow Connector 75"/>
          <p:cNvCxnSpPr/>
          <p:nvPr/>
        </p:nvCxnSpPr>
        <p:spPr>
          <a:xfrm flipV="1">
            <a:off x="2438400" y="3418137"/>
            <a:ext cx="1063370" cy="154522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6318251"/>
            <a:ext cx="9144000" cy="534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0" y="5867399"/>
            <a:ext cx="9144000" cy="9857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dragone\Desktop\meeting\LDAC\091415\Bare Tree with Love Birds.bmp"/>
          <p:cNvPicPr>
            <a:picLocks noChangeAspect="1" noChangeArrowheads="1"/>
          </p:cNvPicPr>
          <p:nvPr/>
        </p:nvPicPr>
        <p:blipFill>
          <a:blip r:embed="rId2"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backgroundRemoval t="10000" b="90000" l="10000" r="90000"/>
                    </a14:imgEffect>
                    <a14:imgEffect>
                      <a14:artisticCutout trans="46000"/>
                    </a14:imgEffect>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914400" y="1066800"/>
            <a:ext cx="7315200" cy="578632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p:cNvSpPr>
            <a:spLocks noGrp="1"/>
          </p:cNvSpPr>
          <p:nvPr>
            <p:ph type="title"/>
          </p:nvPr>
        </p:nvSpPr>
        <p:spPr/>
        <p:txBody>
          <a:bodyPr/>
          <a:lstStyle/>
          <a:p>
            <a:r>
              <a:rPr lang="en-US" dirty="0" smtClean="0"/>
              <a:t>SLAC AIR X-ray Detectors family tree </a:t>
            </a:r>
            <a:endParaRPr lang="en-US" sz="1000" dirty="0"/>
          </a:p>
        </p:txBody>
      </p:sp>
      <p:sp>
        <p:nvSpPr>
          <p:cNvPr id="10" name="TextBox 9"/>
          <p:cNvSpPr txBox="1"/>
          <p:nvPr/>
        </p:nvSpPr>
        <p:spPr>
          <a:xfrm>
            <a:off x="3044492" y="6351413"/>
            <a:ext cx="2826415" cy="369332"/>
          </a:xfrm>
          <a:prstGeom prst="rect">
            <a:avLst/>
          </a:prstGeom>
          <a:noFill/>
        </p:spPr>
        <p:txBody>
          <a:bodyPr wrap="none" rtlCol="0">
            <a:spAutoFit/>
          </a:bodyPr>
          <a:lstStyle/>
          <a:p>
            <a:r>
              <a:rPr lang="en-US" dirty="0" smtClean="0">
                <a:solidFill>
                  <a:schemeClr val="bg1"/>
                </a:solidFill>
              </a:rPr>
              <a:t>LCLS - Controls and Data</a:t>
            </a:r>
            <a:endParaRPr lang="en-US" sz="1000" dirty="0">
              <a:solidFill>
                <a:schemeClr val="bg1"/>
              </a:solidFill>
            </a:endParaRPr>
          </a:p>
        </p:txBody>
      </p:sp>
      <p:pic>
        <p:nvPicPr>
          <p:cNvPr id="13"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0695" y="5077216"/>
            <a:ext cx="1003883" cy="73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bwMode="auto">
          <a:xfrm>
            <a:off x="3800774" y="4353763"/>
            <a:ext cx="87114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C:\Users\dragone\Desktop\ePix100A\20140812_131937.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016297" y="3464052"/>
            <a:ext cx="808705" cy="57606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ragone\Desktop\epix10kpix\pics\A036 - 20140107_113400.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694469" y="2501925"/>
            <a:ext cx="412145" cy="5276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ragone\Desktop\ePixS\DSC01431.jp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438400" y="3218423"/>
            <a:ext cx="681925" cy="731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PSD_data\Literature\Our Paper\HallPoster\ePix100.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273171" y="2407309"/>
            <a:ext cx="743126" cy="71688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descr="C:\Users\dragone\AppData\Local\Microsoft\Windows\Temporary Internet Files\Content.Outlook\O4BX5YUL\20150630_155222_resized.jp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5638800" y="2719336"/>
            <a:ext cx="633759" cy="45628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3760962" y="5791200"/>
            <a:ext cx="1268238"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644734" y="5080264"/>
            <a:ext cx="125580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935301" y="4190750"/>
            <a:ext cx="889701" cy="25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Arc 29"/>
          <p:cNvSpPr/>
          <p:nvPr/>
        </p:nvSpPr>
        <p:spPr>
          <a:xfrm>
            <a:off x="3644734" y="3243936"/>
            <a:ext cx="1461880" cy="804061"/>
          </a:xfrm>
          <a:prstGeom prst="arc">
            <a:avLst>
              <a:gd name="adj1" fmla="val 10502127"/>
              <a:gd name="adj2" fmla="val 180938"/>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a:off x="1981200" y="1981200"/>
            <a:ext cx="4953000" cy="3657600"/>
          </a:xfrm>
          <a:prstGeom prst="arc">
            <a:avLst>
              <a:gd name="adj1" fmla="val 10502127"/>
              <a:gd name="adj2" fmla="val 180938"/>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0" name="Picture 39" descr="ePix10kp.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flipH="1">
            <a:off x="1394856" y="3092082"/>
            <a:ext cx="430729" cy="419100"/>
          </a:xfrm>
          <a:prstGeom prst="rect">
            <a:avLst/>
          </a:prstGeom>
        </p:spPr>
      </p:pic>
      <p:pic>
        <p:nvPicPr>
          <p:cNvPr id="41" name="Picture 40" descr="ePix10kp.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flipH="1">
            <a:off x="2348633" y="1790700"/>
            <a:ext cx="430729" cy="419100"/>
          </a:xfrm>
          <a:prstGeom prst="rect">
            <a:avLst/>
          </a:prstGeom>
        </p:spPr>
      </p:pic>
      <p:pic>
        <p:nvPicPr>
          <p:cNvPr id="42" name="Picture 41" descr="ePix10kp.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flipH="1">
            <a:off x="4813835" y="1534058"/>
            <a:ext cx="430729" cy="419100"/>
          </a:xfrm>
          <a:prstGeom prst="rect">
            <a:avLst/>
          </a:prstGeom>
        </p:spPr>
      </p:pic>
      <p:pic>
        <p:nvPicPr>
          <p:cNvPr id="43" name="Picture 42" descr="ePix10kp.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flipH="1">
            <a:off x="6718835" y="2346653"/>
            <a:ext cx="430729" cy="419100"/>
          </a:xfrm>
          <a:prstGeom prst="rect">
            <a:avLst/>
          </a:prstGeom>
        </p:spPr>
      </p:pic>
      <p:pic>
        <p:nvPicPr>
          <p:cNvPr id="44" name="Picture 43" descr="ePix10kp.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flipH="1">
            <a:off x="7149564" y="3408313"/>
            <a:ext cx="430729" cy="419100"/>
          </a:xfrm>
          <a:prstGeom prst="rect">
            <a:avLst/>
          </a:prstGeom>
        </p:spPr>
      </p:pic>
      <p:sp>
        <p:nvSpPr>
          <p:cNvPr id="46" name="TextBox 31"/>
          <p:cNvSpPr txBox="1">
            <a:spLocks noChangeArrowheads="1"/>
          </p:cNvSpPr>
          <p:nvPr/>
        </p:nvSpPr>
        <p:spPr bwMode="auto">
          <a:xfrm>
            <a:off x="4900541" y="5181600"/>
            <a:ext cx="1345196" cy="707886"/>
          </a:xfrm>
          <a:prstGeom prst="rect">
            <a:avLst/>
          </a:prstGeom>
          <a:noFill/>
          <a:ln w="9525">
            <a:noFill/>
            <a:miter lim="800000"/>
            <a:headEnd/>
            <a:tailEnd/>
          </a:ln>
        </p:spPr>
        <p:txBody>
          <a:bodyPr wrap="square">
            <a:spAutoFit/>
          </a:bodyPr>
          <a:lstStyle/>
          <a:p>
            <a:r>
              <a:rPr lang="en-US" sz="800" b="1" dirty="0" smtClean="0">
                <a:solidFill>
                  <a:srgbClr val="981E32"/>
                </a:solidFill>
              </a:rPr>
              <a:t>Common Camera DAQ:</a:t>
            </a:r>
            <a:endParaRPr lang="en-US" sz="800" b="1" dirty="0">
              <a:solidFill>
                <a:srgbClr val="981E32"/>
              </a:solidFill>
            </a:endParaRPr>
          </a:p>
          <a:p>
            <a:pPr algn="just">
              <a:buClr>
                <a:srgbClr val="981E32"/>
              </a:buClr>
              <a:buFont typeface="Arial" pitchFamily="34" charset="0"/>
              <a:buChar char="•"/>
            </a:pPr>
            <a:r>
              <a:rPr lang="en-US" sz="800" dirty="0" smtClean="0">
                <a:solidFill>
                  <a:srgbClr val="C00000"/>
                </a:solidFill>
              </a:rPr>
              <a:t> </a:t>
            </a:r>
            <a:r>
              <a:rPr lang="en-US" sz="800" dirty="0" smtClean="0"/>
              <a:t>PGP/ATACA based</a:t>
            </a:r>
          </a:p>
          <a:p>
            <a:pPr algn="just">
              <a:buClr>
                <a:srgbClr val="981E32"/>
              </a:buClr>
              <a:buFont typeface="Arial" pitchFamily="34" charset="0"/>
              <a:buChar char="•"/>
            </a:pPr>
            <a:r>
              <a:rPr lang="en-US" sz="800" dirty="0" smtClean="0">
                <a:solidFill>
                  <a:srgbClr val="C00000"/>
                </a:solidFill>
              </a:rPr>
              <a:t> </a:t>
            </a:r>
            <a:r>
              <a:rPr lang="en-US" sz="800" dirty="0" smtClean="0"/>
              <a:t>from 1Gb/s to 80Gb/s</a:t>
            </a:r>
            <a:endParaRPr lang="en-US" sz="800" dirty="0"/>
          </a:p>
          <a:p>
            <a:pPr algn="just">
              <a:buFont typeface="Arial" pitchFamily="34" charset="0"/>
              <a:buChar char="•"/>
            </a:pPr>
            <a:endParaRPr lang="en-US" sz="800" dirty="0"/>
          </a:p>
          <a:p>
            <a:pPr algn="just">
              <a:buFont typeface="Arial" pitchFamily="34" charset="0"/>
              <a:buChar char="•"/>
            </a:pPr>
            <a:endParaRPr lang="en-US" sz="800" dirty="0"/>
          </a:p>
        </p:txBody>
      </p:sp>
      <p:sp>
        <p:nvSpPr>
          <p:cNvPr id="47" name="TextBox 31"/>
          <p:cNvSpPr txBox="1">
            <a:spLocks noChangeArrowheads="1"/>
          </p:cNvSpPr>
          <p:nvPr/>
        </p:nvSpPr>
        <p:spPr bwMode="auto">
          <a:xfrm>
            <a:off x="4945068" y="5684101"/>
            <a:ext cx="1989131" cy="338554"/>
          </a:xfrm>
          <a:prstGeom prst="rect">
            <a:avLst/>
          </a:prstGeom>
          <a:noFill/>
          <a:ln w="9525">
            <a:noFill/>
            <a:miter lim="800000"/>
            <a:headEnd/>
            <a:tailEnd/>
          </a:ln>
        </p:spPr>
        <p:txBody>
          <a:bodyPr wrap="square">
            <a:spAutoFit/>
          </a:bodyPr>
          <a:lstStyle/>
          <a:p>
            <a:r>
              <a:rPr lang="en-US" sz="800" b="1" dirty="0" smtClean="0"/>
              <a:t>Standard Interface and Protocol</a:t>
            </a:r>
            <a:endParaRPr lang="en-US" sz="800" dirty="0"/>
          </a:p>
          <a:p>
            <a:pPr algn="just">
              <a:buFont typeface="Arial" pitchFamily="34" charset="0"/>
              <a:buChar char="•"/>
            </a:pPr>
            <a:endParaRPr lang="en-US" sz="800" dirty="0"/>
          </a:p>
        </p:txBody>
      </p:sp>
      <p:sp>
        <p:nvSpPr>
          <p:cNvPr id="48" name="TextBox 31"/>
          <p:cNvSpPr txBox="1">
            <a:spLocks noChangeArrowheads="1"/>
          </p:cNvSpPr>
          <p:nvPr/>
        </p:nvSpPr>
        <p:spPr bwMode="auto">
          <a:xfrm>
            <a:off x="4900541" y="4963363"/>
            <a:ext cx="1989131" cy="338554"/>
          </a:xfrm>
          <a:prstGeom prst="rect">
            <a:avLst/>
          </a:prstGeom>
          <a:noFill/>
          <a:ln w="9525">
            <a:noFill/>
            <a:miter lim="800000"/>
            <a:headEnd/>
            <a:tailEnd/>
          </a:ln>
        </p:spPr>
        <p:txBody>
          <a:bodyPr wrap="square">
            <a:spAutoFit/>
          </a:bodyPr>
          <a:lstStyle/>
          <a:p>
            <a:r>
              <a:rPr lang="en-US" sz="800" b="1" dirty="0" smtClean="0"/>
              <a:t>Standard Interface and Protocol</a:t>
            </a:r>
            <a:endParaRPr lang="en-US" sz="800" dirty="0"/>
          </a:p>
          <a:p>
            <a:pPr algn="just">
              <a:buFont typeface="Arial" pitchFamily="34" charset="0"/>
              <a:buChar char="•"/>
            </a:pPr>
            <a:endParaRPr lang="en-US" sz="800" dirty="0"/>
          </a:p>
        </p:txBody>
      </p:sp>
      <p:sp>
        <p:nvSpPr>
          <p:cNvPr id="49" name="TextBox 31"/>
          <p:cNvSpPr txBox="1">
            <a:spLocks noChangeArrowheads="1"/>
          </p:cNvSpPr>
          <p:nvPr/>
        </p:nvSpPr>
        <p:spPr bwMode="auto">
          <a:xfrm>
            <a:off x="2892415" y="4016202"/>
            <a:ext cx="1236935" cy="461665"/>
          </a:xfrm>
          <a:prstGeom prst="rect">
            <a:avLst/>
          </a:prstGeom>
          <a:noFill/>
          <a:ln w="9525">
            <a:noFill/>
            <a:miter lim="800000"/>
            <a:headEnd/>
            <a:tailEnd/>
          </a:ln>
        </p:spPr>
        <p:txBody>
          <a:bodyPr wrap="square">
            <a:spAutoFit/>
          </a:bodyPr>
          <a:lstStyle/>
          <a:p>
            <a:pPr algn="ctr"/>
            <a:r>
              <a:rPr lang="en-US" sz="800" b="1" dirty="0" smtClean="0"/>
              <a:t>Standard Interface </a:t>
            </a:r>
          </a:p>
          <a:p>
            <a:pPr algn="ctr"/>
            <a:r>
              <a:rPr lang="en-US" sz="800" b="1" dirty="0" smtClean="0"/>
              <a:t>and Protocol</a:t>
            </a:r>
            <a:endParaRPr lang="en-US" sz="800" dirty="0"/>
          </a:p>
          <a:p>
            <a:pPr algn="ctr">
              <a:buFont typeface="Arial" pitchFamily="34" charset="0"/>
              <a:buChar char="•"/>
            </a:pPr>
            <a:endParaRPr lang="en-US" sz="800" dirty="0"/>
          </a:p>
        </p:txBody>
      </p:sp>
      <p:sp>
        <p:nvSpPr>
          <p:cNvPr id="51" name="TextBox 31"/>
          <p:cNvSpPr txBox="1">
            <a:spLocks noChangeArrowheads="1"/>
          </p:cNvSpPr>
          <p:nvPr/>
        </p:nvSpPr>
        <p:spPr bwMode="auto">
          <a:xfrm>
            <a:off x="5052975" y="3666883"/>
            <a:ext cx="662026" cy="707886"/>
          </a:xfrm>
          <a:prstGeom prst="rect">
            <a:avLst/>
          </a:prstGeom>
          <a:noFill/>
          <a:ln w="9525">
            <a:noFill/>
            <a:miter lim="800000"/>
            <a:headEnd/>
            <a:tailEnd/>
          </a:ln>
        </p:spPr>
        <p:txBody>
          <a:bodyPr wrap="square">
            <a:spAutoFit/>
          </a:bodyPr>
          <a:lstStyle/>
          <a:p>
            <a:pPr algn="ctr"/>
            <a:r>
              <a:rPr lang="en-US" sz="800" b="1" dirty="0" smtClean="0"/>
              <a:t>Standard Interface and Protocol</a:t>
            </a:r>
            <a:endParaRPr lang="en-US" sz="800" dirty="0"/>
          </a:p>
          <a:p>
            <a:pPr algn="ctr">
              <a:buFont typeface="Arial" pitchFamily="34" charset="0"/>
              <a:buChar char="•"/>
            </a:pPr>
            <a:endParaRPr lang="en-US" sz="800" dirty="0"/>
          </a:p>
        </p:txBody>
      </p:sp>
      <p:sp>
        <p:nvSpPr>
          <p:cNvPr id="52" name="TextBox 31"/>
          <p:cNvSpPr txBox="1">
            <a:spLocks noChangeArrowheads="1"/>
          </p:cNvSpPr>
          <p:nvPr/>
        </p:nvSpPr>
        <p:spPr bwMode="auto">
          <a:xfrm>
            <a:off x="6603187" y="3848987"/>
            <a:ext cx="662026" cy="707886"/>
          </a:xfrm>
          <a:prstGeom prst="rect">
            <a:avLst/>
          </a:prstGeom>
          <a:noFill/>
          <a:ln w="9525">
            <a:noFill/>
            <a:miter lim="800000"/>
            <a:headEnd/>
            <a:tailEnd/>
          </a:ln>
        </p:spPr>
        <p:txBody>
          <a:bodyPr wrap="square">
            <a:spAutoFit/>
          </a:bodyPr>
          <a:lstStyle/>
          <a:p>
            <a:pPr algn="ctr"/>
            <a:r>
              <a:rPr lang="en-US" sz="800" b="1" dirty="0" smtClean="0"/>
              <a:t>Standard Interface and Protocol</a:t>
            </a:r>
            <a:endParaRPr lang="en-US" sz="800" dirty="0"/>
          </a:p>
          <a:p>
            <a:pPr algn="ctr">
              <a:buFont typeface="Arial" pitchFamily="34" charset="0"/>
              <a:buChar char="•"/>
            </a:pPr>
            <a:endParaRPr lang="en-US" sz="800" dirty="0"/>
          </a:p>
        </p:txBody>
      </p:sp>
      <p:sp>
        <p:nvSpPr>
          <p:cNvPr id="53" name="TextBox 31"/>
          <p:cNvSpPr txBox="1">
            <a:spLocks noChangeArrowheads="1"/>
          </p:cNvSpPr>
          <p:nvPr/>
        </p:nvSpPr>
        <p:spPr bwMode="auto">
          <a:xfrm>
            <a:off x="4813835" y="4489286"/>
            <a:ext cx="1345196" cy="338554"/>
          </a:xfrm>
          <a:prstGeom prst="rect">
            <a:avLst/>
          </a:prstGeom>
          <a:noFill/>
          <a:ln w="9525">
            <a:noFill/>
            <a:miter lim="800000"/>
            <a:headEnd/>
            <a:tailEnd/>
          </a:ln>
        </p:spPr>
        <p:txBody>
          <a:bodyPr wrap="square">
            <a:spAutoFit/>
          </a:bodyPr>
          <a:lstStyle/>
          <a:p>
            <a:r>
              <a:rPr lang="en-US" sz="800" b="1" dirty="0" smtClean="0">
                <a:solidFill>
                  <a:srgbClr val="981E32"/>
                </a:solidFill>
              </a:rPr>
              <a:t>Compact / Modular Camera Modules</a:t>
            </a:r>
            <a:endParaRPr lang="en-US" sz="800" b="1" dirty="0">
              <a:solidFill>
                <a:srgbClr val="981E32"/>
              </a:solidFill>
            </a:endParaRPr>
          </a:p>
        </p:txBody>
      </p:sp>
      <p:sp>
        <p:nvSpPr>
          <p:cNvPr id="54" name="TextBox 31"/>
          <p:cNvSpPr txBox="1">
            <a:spLocks noChangeArrowheads="1"/>
          </p:cNvSpPr>
          <p:nvPr/>
        </p:nvSpPr>
        <p:spPr bwMode="auto">
          <a:xfrm>
            <a:off x="3935301" y="3291397"/>
            <a:ext cx="1345196" cy="215444"/>
          </a:xfrm>
          <a:prstGeom prst="rect">
            <a:avLst/>
          </a:prstGeom>
          <a:noFill/>
          <a:ln w="9525">
            <a:noFill/>
            <a:miter lim="800000"/>
            <a:headEnd/>
            <a:tailEnd/>
          </a:ln>
        </p:spPr>
        <p:txBody>
          <a:bodyPr wrap="square">
            <a:spAutoFit/>
          </a:bodyPr>
          <a:lstStyle/>
          <a:p>
            <a:r>
              <a:rPr lang="en-US" sz="800" b="1" dirty="0" smtClean="0">
                <a:solidFill>
                  <a:srgbClr val="981E32"/>
                </a:solidFill>
              </a:rPr>
              <a:t>Camera Head</a:t>
            </a:r>
            <a:endParaRPr lang="en-US" sz="800" b="1" dirty="0">
              <a:solidFill>
                <a:srgbClr val="981E32"/>
              </a:solidFill>
            </a:endParaRPr>
          </a:p>
        </p:txBody>
      </p:sp>
      <p:sp>
        <p:nvSpPr>
          <p:cNvPr id="55" name="TextBox 31"/>
          <p:cNvSpPr txBox="1">
            <a:spLocks noChangeArrowheads="1"/>
          </p:cNvSpPr>
          <p:nvPr/>
        </p:nvSpPr>
        <p:spPr bwMode="auto">
          <a:xfrm>
            <a:off x="4129350" y="2090063"/>
            <a:ext cx="1345196" cy="215444"/>
          </a:xfrm>
          <a:prstGeom prst="rect">
            <a:avLst/>
          </a:prstGeom>
          <a:noFill/>
          <a:ln w="9525">
            <a:noFill/>
            <a:miter lim="800000"/>
            <a:headEnd/>
            <a:tailEnd/>
          </a:ln>
        </p:spPr>
        <p:txBody>
          <a:bodyPr wrap="square">
            <a:spAutoFit/>
          </a:bodyPr>
          <a:lstStyle/>
          <a:p>
            <a:r>
              <a:rPr lang="en-US" sz="800" b="1" dirty="0" smtClean="0">
                <a:solidFill>
                  <a:srgbClr val="981E32"/>
                </a:solidFill>
              </a:rPr>
              <a:t>ASICs</a:t>
            </a:r>
            <a:endParaRPr lang="en-US" sz="800" b="1" dirty="0">
              <a:solidFill>
                <a:srgbClr val="981E32"/>
              </a:solidFill>
            </a:endParaRPr>
          </a:p>
        </p:txBody>
      </p:sp>
      <p:sp>
        <p:nvSpPr>
          <p:cNvPr id="56" name="TextBox 31"/>
          <p:cNvSpPr txBox="1">
            <a:spLocks noChangeArrowheads="1"/>
          </p:cNvSpPr>
          <p:nvPr/>
        </p:nvSpPr>
        <p:spPr bwMode="auto">
          <a:xfrm>
            <a:off x="4038792" y="1313886"/>
            <a:ext cx="1345196" cy="215444"/>
          </a:xfrm>
          <a:prstGeom prst="rect">
            <a:avLst/>
          </a:prstGeom>
          <a:noFill/>
          <a:ln w="9525">
            <a:noFill/>
            <a:miter lim="800000"/>
            <a:headEnd/>
            <a:tailEnd/>
          </a:ln>
        </p:spPr>
        <p:txBody>
          <a:bodyPr wrap="square">
            <a:spAutoFit/>
          </a:bodyPr>
          <a:lstStyle/>
          <a:p>
            <a:r>
              <a:rPr lang="en-US" sz="800" b="1" dirty="0" smtClean="0">
                <a:solidFill>
                  <a:srgbClr val="981E32"/>
                </a:solidFill>
              </a:rPr>
              <a:t>Sensors</a:t>
            </a:r>
            <a:endParaRPr lang="en-US" sz="800" b="1" dirty="0">
              <a:solidFill>
                <a:srgbClr val="981E32"/>
              </a:solidFill>
            </a:endParaRPr>
          </a:p>
        </p:txBody>
      </p:sp>
      <p:sp>
        <p:nvSpPr>
          <p:cNvPr id="58" name="TextBox 31"/>
          <p:cNvSpPr txBox="1">
            <a:spLocks noChangeArrowheads="1"/>
          </p:cNvSpPr>
          <p:nvPr/>
        </p:nvSpPr>
        <p:spPr bwMode="auto">
          <a:xfrm>
            <a:off x="838201" y="2116481"/>
            <a:ext cx="1510432" cy="954107"/>
          </a:xfrm>
          <a:prstGeom prst="rect">
            <a:avLst/>
          </a:prstGeom>
          <a:noFill/>
          <a:ln w="9525">
            <a:noFill/>
            <a:miter lim="800000"/>
            <a:headEnd/>
            <a:tailEnd/>
          </a:ln>
        </p:spPr>
        <p:txBody>
          <a:bodyPr wrap="square">
            <a:spAutoFit/>
          </a:bodyPr>
          <a:lstStyle/>
          <a:p>
            <a:r>
              <a:rPr lang="en-US" sz="800" b="1" dirty="0" err="1" smtClean="0">
                <a:solidFill>
                  <a:srgbClr val="981E32"/>
                </a:solidFill>
              </a:rPr>
              <a:t>ePixS</a:t>
            </a:r>
            <a:r>
              <a:rPr lang="en-US" sz="800" b="1" dirty="0" smtClean="0">
                <a:solidFill>
                  <a:srgbClr val="981E32"/>
                </a:solidFill>
              </a:rPr>
              <a:t>:</a:t>
            </a:r>
            <a:endParaRPr lang="en-US" sz="800" b="1" dirty="0">
              <a:solidFill>
                <a:srgbClr val="981E32"/>
              </a:solidFill>
            </a:endParaRPr>
          </a:p>
          <a:p>
            <a:pPr algn="just">
              <a:buClr>
                <a:srgbClr val="981E32"/>
              </a:buClr>
              <a:buFont typeface="Arial" pitchFamily="34" charset="0"/>
              <a:buChar char="•"/>
            </a:pPr>
            <a:r>
              <a:rPr lang="en-US" sz="800" dirty="0" smtClean="0">
                <a:solidFill>
                  <a:srgbClr val="C00000"/>
                </a:solidFill>
              </a:rPr>
              <a:t> </a:t>
            </a:r>
            <a:r>
              <a:rPr lang="en-US" sz="800" dirty="0" smtClean="0"/>
              <a:t>Multichannel spectroscopy</a:t>
            </a:r>
          </a:p>
          <a:p>
            <a:pPr algn="just">
              <a:buClr>
                <a:srgbClr val="981E32"/>
              </a:buClr>
              <a:buFont typeface="Arial" pitchFamily="34" charset="0"/>
              <a:buChar char="•"/>
            </a:pPr>
            <a:r>
              <a:rPr lang="en-US" sz="800" dirty="0" smtClean="0"/>
              <a:t> Noise 12e- </a:t>
            </a:r>
            <a:r>
              <a:rPr lang="en-US" sz="800" dirty="0" err="1" smtClean="0"/>
              <a:t>r.m.s</a:t>
            </a:r>
            <a:r>
              <a:rPr lang="en-US" sz="800" dirty="0" smtClean="0"/>
              <a:t>.</a:t>
            </a:r>
          </a:p>
          <a:p>
            <a:pPr algn="just">
              <a:buClr>
                <a:srgbClr val="981E32"/>
              </a:buClr>
              <a:buFont typeface="Arial" pitchFamily="34" charset="0"/>
              <a:buChar char="•"/>
            </a:pPr>
            <a:r>
              <a:rPr lang="en-US" sz="800" dirty="0"/>
              <a:t> </a:t>
            </a:r>
            <a:r>
              <a:rPr lang="en-US" sz="800" dirty="0" smtClean="0"/>
              <a:t>Max Signal 80keV</a:t>
            </a:r>
          </a:p>
          <a:p>
            <a:pPr algn="just">
              <a:buClr>
                <a:srgbClr val="981E32"/>
              </a:buClr>
              <a:buFont typeface="Arial" pitchFamily="34" charset="0"/>
              <a:buChar char="•"/>
            </a:pPr>
            <a:r>
              <a:rPr lang="en-US" sz="800" dirty="0" smtClean="0">
                <a:solidFill>
                  <a:srgbClr val="C00000"/>
                </a:solidFill>
              </a:rPr>
              <a:t> </a:t>
            </a:r>
            <a:r>
              <a:rPr lang="en-US" sz="800" dirty="0" smtClean="0"/>
              <a:t>Pix size 500umx500um</a:t>
            </a:r>
            <a:endParaRPr lang="en-US" sz="800" dirty="0"/>
          </a:p>
          <a:p>
            <a:pPr algn="just">
              <a:buFont typeface="Arial" pitchFamily="34" charset="0"/>
              <a:buChar char="•"/>
            </a:pPr>
            <a:endParaRPr lang="en-US" sz="800" dirty="0"/>
          </a:p>
          <a:p>
            <a:pPr algn="just">
              <a:buFont typeface="Arial" pitchFamily="34" charset="0"/>
              <a:buChar char="•"/>
            </a:pPr>
            <a:endParaRPr lang="en-US" sz="800" dirty="0"/>
          </a:p>
        </p:txBody>
      </p:sp>
      <p:sp>
        <p:nvSpPr>
          <p:cNvPr id="59" name="TextBox 31"/>
          <p:cNvSpPr txBox="1">
            <a:spLocks noChangeArrowheads="1"/>
          </p:cNvSpPr>
          <p:nvPr/>
        </p:nvSpPr>
        <p:spPr bwMode="auto">
          <a:xfrm>
            <a:off x="2779362" y="1292364"/>
            <a:ext cx="1345196" cy="830997"/>
          </a:xfrm>
          <a:prstGeom prst="rect">
            <a:avLst/>
          </a:prstGeom>
          <a:noFill/>
          <a:ln w="9525">
            <a:noFill/>
            <a:miter lim="800000"/>
            <a:headEnd/>
            <a:tailEnd/>
          </a:ln>
        </p:spPr>
        <p:txBody>
          <a:bodyPr wrap="square">
            <a:spAutoFit/>
          </a:bodyPr>
          <a:lstStyle/>
          <a:p>
            <a:r>
              <a:rPr lang="en-US" sz="800" b="1" dirty="0" smtClean="0">
                <a:solidFill>
                  <a:srgbClr val="981E32"/>
                </a:solidFill>
              </a:rPr>
              <a:t>ePix100:</a:t>
            </a:r>
            <a:endParaRPr lang="en-US" sz="800" b="1" dirty="0">
              <a:solidFill>
                <a:srgbClr val="981E32"/>
              </a:solidFill>
            </a:endParaRPr>
          </a:p>
          <a:p>
            <a:pPr algn="just">
              <a:buClr>
                <a:srgbClr val="981E32"/>
              </a:buClr>
              <a:buFont typeface="Arial" pitchFamily="34" charset="0"/>
              <a:buChar char="•"/>
            </a:pPr>
            <a:r>
              <a:rPr lang="en-US" sz="800" dirty="0" smtClean="0">
                <a:solidFill>
                  <a:srgbClr val="C00000"/>
                </a:solidFill>
              </a:rPr>
              <a:t> </a:t>
            </a:r>
            <a:r>
              <a:rPr lang="en-US" sz="800" dirty="0" smtClean="0"/>
              <a:t>Energy</a:t>
            </a:r>
          </a:p>
          <a:p>
            <a:pPr algn="just">
              <a:buClr>
                <a:srgbClr val="981E32"/>
              </a:buClr>
              <a:buFont typeface="Arial" pitchFamily="34" charset="0"/>
              <a:buChar char="•"/>
            </a:pPr>
            <a:r>
              <a:rPr lang="en-US" sz="800" dirty="0">
                <a:solidFill>
                  <a:srgbClr val="C00000"/>
                </a:solidFill>
              </a:rPr>
              <a:t> </a:t>
            </a:r>
            <a:r>
              <a:rPr lang="en-US" sz="800" dirty="0" smtClean="0"/>
              <a:t>Noise 50e- </a:t>
            </a:r>
            <a:r>
              <a:rPr lang="en-US" sz="800" dirty="0" err="1" smtClean="0"/>
              <a:t>r.m.s</a:t>
            </a:r>
            <a:r>
              <a:rPr lang="en-US" sz="800" dirty="0" smtClean="0"/>
              <a:t>.</a:t>
            </a:r>
          </a:p>
          <a:p>
            <a:pPr algn="just">
              <a:buClr>
                <a:srgbClr val="981E32"/>
              </a:buClr>
              <a:buFont typeface="Arial" pitchFamily="34" charset="0"/>
              <a:buChar char="•"/>
            </a:pPr>
            <a:r>
              <a:rPr lang="en-US" sz="800" dirty="0"/>
              <a:t> </a:t>
            </a:r>
            <a:r>
              <a:rPr lang="en-US" sz="800" dirty="0" smtClean="0"/>
              <a:t>Max Signal 800keV</a:t>
            </a:r>
          </a:p>
          <a:p>
            <a:pPr algn="just">
              <a:buClr>
                <a:srgbClr val="981E32"/>
              </a:buClr>
              <a:buFont typeface="Arial" pitchFamily="34" charset="0"/>
              <a:buChar char="•"/>
            </a:pPr>
            <a:r>
              <a:rPr lang="en-US" sz="800" dirty="0" smtClean="0">
                <a:solidFill>
                  <a:srgbClr val="C00000"/>
                </a:solidFill>
              </a:rPr>
              <a:t> </a:t>
            </a:r>
            <a:r>
              <a:rPr lang="en-US" sz="800" dirty="0" smtClean="0"/>
              <a:t>Pix size 50umx50um</a:t>
            </a:r>
          </a:p>
          <a:p>
            <a:pPr algn="just">
              <a:buClr>
                <a:srgbClr val="981E32"/>
              </a:buClr>
              <a:buFont typeface="Arial" pitchFamily="34" charset="0"/>
              <a:buChar char="•"/>
            </a:pPr>
            <a:r>
              <a:rPr lang="en-US" sz="800" dirty="0"/>
              <a:t> </a:t>
            </a:r>
            <a:r>
              <a:rPr lang="en-US" sz="800" dirty="0" smtClean="0"/>
              <a:t>28M transistors</a:t>
            </a:r>
            <a:endParaRPr lang="en-US" sz="800" dirty="0"/>
          </a:p>
        </p:txBody>
      </p:sp>
      <p:sp>
        <p:nvSpPr>
          <p:cNvPr id="60" name="TextBox 31"/>
          <p:cNvSpPr txBox="1">
            <a:spLocks noChangeArrowheads="1"/>
          </p:cNvSpPr>
          <p:nvPr/>
        </p:nvSpPr>
        <p:spPr bwMode="auto">
          <a:xfrm>
            <a:off x="5489710" y="1313886"/>
            <a:ext cx="1345196" cy="707886"/>
          </a:xfrm>
          <a:prstGeom prst="rect">
            <a:avLst/>
          </a:prstGeom>
          <a:noFill/>
          <a:ln w="9525">
            <a:noFill/>
            <a:miter lim="800000"/>
            <a:headEnd/>
            <a:tailEnd/>
          </a:ln>
        </p:spPr>
        <p:txBody>
          <a:bodyPr wrap="square">
            <a:spAutoFit/>
          </a:bodyPr>
          <a:lstStyle/>
          <a:p>
            <a:r>
              <a:rPr lang="en-US" sz="800" b="1" dirty="0" smtClean="0">
                <a:solidFill>
                  <a:srgbClr val="981E32"/>
                </a:solidFill>
              </a:rPr>
              <a:t>ePix10k:</a:t>
            </a:r>
            <a:endParaRPr lang="en-US" sz="800" b="1" dirty="0">
              <a:solidFill>
                <a:srgbClr val="981E32"/>
              </a:solidFill>
            </a:endParaRPr>
          </a:p>
          <a:p>
            <a:pPr algn="just">
              <a:buClr>
                <a:srgbClr val="981E32"/>
              </a:buClr>
              <a:buFont typeface="Arial" pitchFamily="34" charset="0"/>
              <a:buChar char="•"/>
            </a:pPr>
            <a:r>
              <a:rPr lang="en-US" sz="800" dirty="0" smtClean="0">
                <a:solidFill>
                  <a:srgbClr val="C00000"/>
                </a:solidFill>
              </a:rPr>
              <a:t> </a:t>
            </a:r>
            <a:r>
              <a:rPr lang="en-US" sz="800" dirty="0"/>
              <a:t>Energy</a:t>
            </a:r>
          </a:p>
          <a:p>
            <a:pPr algn="just">
              <a:buClr>
                <a:srgbClr val="981E32"/>
              </a:buClr>
              <a:buFont typeface="Arial" pitchFamily="34" charset="0"/>
              <a:buChar char="•"/>
            </a:pPr>
            <a:r>
              <a:rPr lang="en-US" sz="800" dirty="0" smtClean="0"/>
              <a:t> Noise 120e- </a:t>
            </a:r>
            <a:r>
              <a:rPr lang="en-US" sz="800" dirty="0" err="1" smtClean="0"/>
              <a:t>r.m.s</a:t>
            </a:r>
            <a:r>
              <a:rPr lang="en-US" sz="800" dirty="0" smtClean="0"/>
              <a:t>.</a:t>
            </a:r>
          </a:p>
          <a:p>
            <a:pPr algn="just">
              <a:buClr>
                <a:srgbClr val="981E32"/>
              </a:buClr>
              <a:buFont typeface="Arial" pitchFamily="34" charset="0"/>
              <a:buChar char="•"/>
            </a:pPr>
            <a:r>
              <a:rPr lang="en-US" sz="800" dirty="0"/>
              <a:t> </a:t>
            </a:r>
            <a:r>
              <a:rPr lang="en-US" sz="800" dirty="0" smtClean="0"/>
              <a:t>Max Signal 80000keV</a:t>
            </a:r>
          </a:p>
          <a:p>
            <a:pPr algn="just">
              <a:buClr>
                <a:srgbClr val="981E32"/>
              </a:buClr>
              <a:buFont typeface="Arial" pitchFamily="34" charset="0"/>
              <a:buChar char="•"/>
            </a:pPr>
            <a:r>
              <a:rPr lang="en-US" sz="800" dirty="0" smtClean="0">
                <a:solidFill>
                  <a:srgbClr val="C00000"/>
                </a:solidFill>
              </a:rPr>
              <a:t> </a:t>
            </a:r>
            <a:r>
              <a:rPr lang="en-US" sz="800" dirty="0" smtClean="0"/>
              <a:t>Pix size 100umx100um</a:t>
            </a:r>
          </a:p>
        </p:txBody>
      </p:sp>
      <p:sp>
        <p:nvSpPr>
          <p:cNvPr id="61" name="TextBox 31"/>
          <p:cNvSpPr txBox="1">
            <a:spLocks noChangeArrowheads="1"/>
          </p:cNvSpPr>
          <p:nvPr/>
        </p:nvSpPr>
        <p:spPr bwMode="auto">
          <a:xfrm>
            <a:off x="7210196" y="2613773"/>
            <a:ext cx="1345196" cy="707886"/>
          </a:xfrm>
          <a:prstGeom prst="rect">
            <a:avLst/>
          </a:prstGeom>
          <a:noFill/>
          <a:ln w="9525">
            <a:noFill/>
            <a:miter lim="800000"/>
            <a:headEnd/>
            <a:tailEnd/>
          </a:ln>
        </p:spPr>
        <p:txBody>
          <a:bodyPr wrap="square">
            <a:spAutoFit/>
          </a:bodyPr>
          <a:lstStyle/>
          <a:p>
            <a:r>
              <a:rPr lang="en-US" sz="800" b="1" dirty="0" err="1" smtClean="0">
                <a:solidFill>
                  <a:srgbClr val="981E32"/>
                </a:solidFill>
              </a:rPr>
              <a:t>tPix</a:t>
            </a:r>
            <a:r>
              <a:rPr lang="en-US" sz="800" b="1" dirty="0" smtClean="0">
                <a:solidFill>
                  <a:srgbClr val="981E32"/>
                </a:solidFill>
              </a:rPr>
              <a:t> :</a:t>
            </a:r>
            <a:endParaRPr lang="en-US" sz="800" b="1" dirty="0">
              <a:solidFill>
                <a:srgbClr val="981E32"/>
              </a:solidFill>
            </a:endParaRPr>
          </a:p>
          <a:p>
            <a:pPr algn="just">
              <a:buClr>
                <a:srgbClr val="981E32"/>
              </a:buClr>
              <a:buFont typeface="Arial" pitchFamily="34" charset="0"/>
              <a:buChar char="•"/>
            </a:pPr>
            <a:r>
              <a:rPr lang="en-US" sz="800" dirty="0" smtClean="0">
                <a:solidFill>
                  <a:srgbClr val="C00000"/>
                </a:solidFill>
              </a:rPr>
              <a:t> </a:t>
            </a:r>
            <a:r>
              <a:rPr lang="en-US" sz="800" dirty="0" smtClean="0"/>
              <a:t>Timing 100ps/1ns.</a:t>
            </a:r>
          </a:p>
          <a:p>
            <a:pPr algn="just">
              <a:buClr>
                <a:srgbClr val="981E32"/>
              </a:buClr>
              <a:buFont typeface="Arial" pitchFamily="34" charset="0"/>
              <a:buChar char="•"/>
            </a:pPr>
            <a:r>
              <a:rPr lang="en-US" sz="800" dirty="0"/>
              <a:t> </a:t>
            </a:r>
            <a:r>
              <a:rPr lang="en-US" sz="800" dirty="0" smtClean="0"/>
              <a:t>Window 1us/10us</a:t>
            </a:r>
          </a:p>
          <a:p>
            <a:pPr algn="just">
              <a:buClr>
                <a:srgbClr val="981E32"/>
              </a:buClr>
              <a:buFont typeface="Arial" pitchFamily="34" charset="0"/>
              <a:buChar char="•"/>
            </a:pPr>
            <a:r>
              <a:rPr lang="en-US" sz="800" dirty="0" smtClean="0">
                <a:solidFill>
                  <a:srgbClr val="C00000"/>
                </a:solidFill>
              </a:rPr>
              <a:t> </a:t>
            </a:r>
            <a:r>
              <a:rPr lang="en-US" sz="800" dirty="0" smtClean="0"/>
              <a:t>Pix size 100umx100um</a:t>
            </a:r>
          </a:p>
          <a:p>
            <a:pPr algn="just">
              <a:buClr>
                <a:srgbClr val="981E32"/>
              </a:buClr>
              <a:buFont typeface="Arial" pitchFamily="34" charset="0"/>
              <a:buChar char="•"/>
            </a:pPr>
            <a:r>
              <a:rPr lang="en-US" sz="800" dirty="0"/>
              <a:t> </a:t>
            </a:r>
            <a:r>
              <a:rPr lang="en-US" sz="800" dirty="0" smtClean="0"/>
              <a:t>84M transistors</a:t>
            </a:r>
          </a:p>
        </p:txBody>
      </p:sp>
      <p:sp>
        <p:nvSpPr>
          <p:cNvPr id="62" name="TextBox 31"/>
          <p:cNvSpPr txBox="1">
            <a:spLocks noChangeArrowheads="1"/>
          </p:cNvSpPr>
          <p:nvPr/>
        </p:nvSpPr>
        <p:spPr bwMode="auto">
          <a:xfrm>
            <a:off x="7149564" y="4556873"/>
            <a:ext cx="1735518" cy="584775"/>
          </a:xfrm>
          <a:prstGeom prst="rect">
            <a:avLst/>
          </a:prstGeom>
          <a:noFill/>
          <a:ln w="9525">
            <a:noFill/>
            <a:miter lim="800000"/>
            <a:headEnd/>
            <a:tailEnd/>
          </a:ln>
        </p:spPr>
        <p:txBody>
          <a:bodyPr wrap="square">
            <a:spAutoFit/>
          </a:bodyPr>
          <a:lstStyle/>
          <a:p>
            <a:r>
              <a:rPr lang="en-US" sz="800" b="1" dirty="0" smtClean="0">
                <a:solidFill>
                  <a:srgbClr val="981E32"/>
                </a:solidFill>
              </a:rPr>
              <a:t>cPix</a:t>
            </a:r>
            <a:r>
              <a:rPr lang="en-US" sz="800" b="1" baseline="30000" dirty="0">
                <a:solidFill>
                  <a:srgbClr val="981E32"/>
                </a:solidFill>
              </a:rPr>
              <a:t>2</a:t>
            </a:r>
            <a:r>
              <a:rPr lang="en-US" sz="800" b="1" dirty="0" smtClean="0">
                <a:solidFill>
                  <a:srgbClr val="981E32"/>
                </a:solidFill>
              </a:rPr>
              <a:t> :</a:t>
            </a:r>
            <a:endParaRPr lang="en-US" sz="800" b="1" dirty="0">
              <a:solidFill>
                <a:srgbClr val="981E32"/>
              </a:solidFill>
            </a:endParaRPr>
          </a:p>
          <a:p>
            <a:pPr algn="just">
              <a:buClr>
                <a:srgbClr val="981E32"/>
              </a:buClr>
              <a:buFont typeface="Arial" pitchFamily="34" charset="0"/>
              <a:buChar char="•"/>
            </a:pPr>
            <a:r>
              <a:rPr lang="en-US" sz="800" dirty="0" smtClean="0">
                <a:solidFill>
                  <a:srgbClr val="C00000"/>
                </a:solidFill>
              </a:rPr>
              <a:t> </a:t>
            </a:r>
            <a:r>
              <a:rPr lang="en-US" sz="800" dirty="0" smtClean="0"/>
              <a:t>Counting dual gate dual color</a:t>
            </a:r>
          </a:p>
          <a:p>
            <a:pPr algn="just">
              <a:buClr>
                <a:srgbClr val="981E32"/>
              </a:buClr>
              <a:buFont typeface="Arial" pitchFamily="34" charset="0"/>
              <a:buChar char="•"/>
            </a:pPr>
            <a:r>
              <a:rPr lang="en-US" sz="800" dirty="0"/>
              <a:t> </a:t>
            </a:r>
            <a:r>
              <a:rPr lang="en-US" sz="800" dirty="0" smtClean="0"/>
              <a:t>Pix size 100umx100um</a:t>
            </a:r>
          </a:p>
          <a:p>
            <a:pPr algn="just">
              <a:buClr>
                <a:srgbClr val="981E32"/>
              </a:buClr>
              <a:buFont typeface="Arial" pitchFamily="34" charset="0"/>
              <a:buChar char="•"/>
            </a:pPr>
            <a:r>
              <a:rPr lang="en-US" sz="800" dirty="0"/>
              <a:t> </a:t>
            </a:r>
            <a:r>
              <a:rPr lang="en-US" sz="800" dirty="0" smtClean="0"/>
              <a:t>Counting Rate 13MHz</a:t>
            </a:r>
          </a:p>
        </p:txBody>
      </p:sp>
      <p:sp>
        <p:nvSpPr>
          <p:cNvPr id="63" name="TextBox 31"/>
          <p:cNvSpPr txBox="1">
            <a:spLocks noChangeArrowheads="1"/>
          </p:cNvSpPr>
          <p:nvPr/>
        </p:nvSpPr>
        <p:spPr bwMode="auto">
          <a:xfrm>
            <a:off x="272892" y="4108675"/>
            <a:ext cx="1936908" cy="584775"/>
          </a:xfrm>
          <a:prstGeom prst="rect">
            <a:avLst/>
          </a:prstGeom>
          <a:noFill/>
          <a:ln w="9525">
            <a:noFill/>
            <a:miter lim="800000"/>
            <a:headEnd/>
            <a:tailEnd/>
          </a:ln>
        </p:spPr>
        <p:txBody>
          <a:bodyPr wrap="square">
            <a:spAutoFit/>
          </a:bodyPr>
          <a:lstStyle/>
          <a:p>
            <a:r>
              <a:rPr lang="en-US" sz="800" b="1" dirty="0" err="1" smtClean="0">
                <a:solidFill>
                  <a:srgbClr val="981E32"/>
                </a:solidFill>
              </a:rPr>
              <a:t>ePix</a:t>
            </a:r>
            <a:r>
              <a:rPr lang="en-US" sz="800" b="1" dirty="0" smtClean="0">
                <a:solidFill>
                  <a:srgbClr val="981E32"/>
                </a:solidFill>
              </a:rPr>
              <a:t> Sensors:</a:t>
            </a:r>
            <a:endParaRPr lang="en-US" sz="800" b="1" dirty="0">
              <a:solidFill>
                <a:srgbClr val="981E32"/>
              </a:solidFill>
            </a:endParaRPr>
          </a:p>
          <a:p>
            <a:pPr algn="just">
              <a:buClr>
                <a:srgbClr val="981E32"/>
              </a:buClr>
              <a:buFont typeface="Arial" pitchFamily="34" charset="0"/>
              <a:buChar char="•"/>
            </a:pPr>
            <a:r>
              <a:rPr lang="en-US" sz="800" dirty="0" smtClean="0">
                <a:solidFill>
                  <a:srgbClr val="C00000"/>
                </a:solidFill>
              </a:rPr>
              <a:t> </a:t>
            </a:r>
            <a:r>
              <a:rPr lang="en-US" sz="800" dirty="0" smtClean="0"/>
              <a:t>Multiple variants 50um/100um pitch.</a:t>
            </a:r>
          </a:p>
          <a:p>
            <a:pPr algn="just">
              <a:buClr>
                <a:srgbClr val="981E32"/>
              </a:buClr>
              <a:buFont typeface="Arial" pitchFamily="34" charset="0"/>
              <a:buChar char="•"/>
            </a:pPr>
            <a:r>
              <a:rPr lang="en-US" sz="800" dirty="0"/>
              <a:t> </a:t>
            </a:r>
            <a:r>
              <a:rPr lang="en-US" sz="800" dirty="0" smtClean="0"/>
              <a:t>Multiple thicknesses</a:t>
            </a:r>
          </a:p>
          <a:p>
            <a:pPr algn="just">
              <a:buClr>
                <a:srgbClr val="981E32"/>
              </a:buClr>
              <a:buFont typeface="Arial" pitchFamily="34" charset="0"/>
              <a:buChar char="•"/>
            </a:pPr>
            <a:r>
              <a:rPr lang="en-US" sz="800" dirty="0" smtClean="0">
                <a:solidFill>
                  <a:srgbClr val="C00000"/>
                </a:solidFill>
              </a:rPr>
              <a:t> </a:t>
            </a:r>
            <a:r>
              <a:rPr lang="en-US" sz="800" dirty="0" smtClean="0"/>
              <a:t>Active edges</a:t>
            </a:r>
          </a:p>
        </p:txBody>
      </p:sp>
      <p:cxnSp>
        <p:nvCxnSpPr>
          <p:cNvPr id="35" name="Straight Arrow Connector 34"/>
          <p:cNvCxnSpPr/>
          <p:nvPr/>
        </p:nvCxnSpPr>
        <p:spPr>
          <a:xfrm flipV="1">
            <a:off x="838201" y="3584010"/>
            <a:ext cx="457199" cy="43681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104560" y="2593534"/>
            <a:ext cx="457199" cy="65211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endCxn id="20" idx="0"/>
          </p:cNvCxnSpPr>
          <p:nvPr/>
        </p:nvCxnSpPr>
        <p:spPr>
          <a:xfrm>
            <a:off x="3581593" y="2057663"/>
            <a:ext cx="63141" cy="34964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5181600" y="1994034"/>
            <a:ext cx="646781" cy="5995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6333152" y="2993461"/>
            <a:ext cx="87704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6272559" y="4202930"/>
            <a:ext cx="850535" cy="4905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9" name="TextBox 31"/>
          <p:cNvSpPr txBox="1">
            <a:spLocks noChangeArrowheads="1"/>
          </p:cNvSpPr>
          <p:nvPr/>
        </p:nvSpPr>
        <p:spPr bwMode="auto">
          <a:xfrm>
            <a:off x="1295400" y="4976215"/>
            <a:ext cx="2015223" cy="707886"/>
          </a:xfrm>
          <a:prstGeom prst="rect">
            <a:avLst/>
          </a:prstGeom>
          <a:noFill/>
          <a:ln w="9525">
            <a:noFill/>
            <a:miter lim="800000"/>
            <a:headEnd/>
            <a:tailEnd/>
          </a:ln>
        </p:spPr>
        <p:txBody>
          <a:bodyPr wrap="square">
            <a:spAutoFit/>
          </a:bodyPr>
          <a:lstStyle/>
          <a:p>
            <a:r>
              <a:rPr lang="en-US" sz="800" b="1" dirty="0" smtClean="0">
                <a:solidFill>
                  <a:srgbClr val="981E32"/>
                </a:solidFill>
              </a:rPr>
              <a:t>Several </a:t>
            </a:r>
            <a:r>
              <a:rPr lang="en-US" sz="800" b="1" dirty="0">
                <a:solidFill>
                  <a:srgbClr val="981E32"/>
                </a:solidFill>
              </a:rPr>
              <a:t>new variants </a:t>
            </a:r>
            <a:r>
              <a:rPr lang="en-US" sz="800" b="1" dirty="0" smtClean="0">
                <a:solidFill>
                  <a:srgbClr val="981E32"/>
                </a:solidFill>
              </a:rPr>
              <a:t>(new branches)</a:t>
            </a:r>
          </a:p>
          <a:p>
            <a:r>
              <a:rPr lang="en-US" sz="800" b="1" dirty="0" smtClean="0">
                <a:solidFill>
                  <a:srgbClr val="981E32"/>
                </a:solidFill>
              </a:rPr>
              <a:t>under study:</a:t>
            </a:r>
            <a:endParaRPr lang="en-US" sz="800" b="1" dirty="0">
              <a:solidFill>
                <a:srgbClr val="981E32"/>
              </a:solidFill>
            </a:endParaRPr>
          </a:p>
          <a:p>
            <a:pPr algn="just">
              <a:buClr>
                <a:srgbClr val="981E32"/>
              </a:buClr>
              <a:buFont typeface="Arial" pitchFamily="34" charset="0"/>
              <a:buChar char="•"/>
            </a:pPr>
            <a:r>
              <a:rPr lang="en-US" sz="800" dirty="0" smtClean="0">
                <a:solidFill>
                  <a:srgbClr val="C00000"/>
                </a:solidFill>
              </a:rPr>
              <a:t> </a:t>
            </a:r>
            <a:r>
              <a:rPr lang="en-US" sz="800" dirty="0" smtClean="0"/>
              <a:t>ePix10 </a:t>
            </a:r>
          </a:p>
          <a:p>
            <a:pPr algn="just">
              <a:buClr>
                <a:srgbClr val="981E32"/>
              </a:buClr>
              <a:buFont typeface="Arial" pitchFamily="34" charset="0"/>
              <a:buChar char="•"/>
            </a:pPr>
            <a:r>
              <a:rPr lang="en-US" sz="800" dirty="0"/>
              <a:t> </a:t>
            </a:r>
            <a:r>
              <a:rPr lang="en-US" sz="800" dirty="0" err="1" smtClean="0"/>
              <a:t>ePixF</a:t>
            </a:r>
            <a:endParaRPr lang="en-US" sz="800" dirty="0" smtClean="0"/>
          </a:p>
          <a:p>
            <a:pPr algn="just">
              <a:buClr>
                <a:srgbClr val="981E32"/>
              </a:buClr>
              <a:buFont typeface="Arial" pitchFamily="34" charset="0"/>
              <a:buChar char="•"/>
            </a:pPr>
            <a:r>
              <a:rPr lang="en-US" sz="800" dirty="0" smtClean="0"/>
              <a:t> </a:t>
            </a:r>
            <a:r>
              <a:rPr lang="en-US" sz="800" dirty="0" err="1" smtClean="0"/>
              <a:t>ePix</a:t>
            </a:r>
            <a:r>
              <a:rPr lang="el-GR" sz="800" dirty="0" smtClean="0"/>
              <a:t>Δ</a:t>
            </a:r>
            <a:endParaRPr lang="en-US" sz="800" dirty="0"/>
          </a:p>
        </p:txBody>
      </p:sp>
      <p:pic>
        <p:nvPicPr>
          <p:cNvPr id="1026" name="Picture 2" descr="C:\Users\dragone\AppData\Local\Microsoft\Windows\Temporary Internet Files\Content.Outlook\O4BX5YUL\20151020_112221.jpg"/>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5942648" y="3570797"/>
            <a:ext cx="629062" cy="537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398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1"/>
          <p:cNvSpPr>
            <a:spLocks noGrp="1"/>
          </p:cNvSpPr>
          <p:nvPr>
            <p:ph type="sldNum" sz="quarter" idx="4294967295"/>
          </p:nvPr>
        </p:nvSpPr>
        <p:spPr bwMode="auto">
          <a:xfrm>
            <a:off x="8566150" y="6318250"/>
            <a:ext cx="319088"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fld id="{1706E219-F406-4EE6-9B05-9481C9D901BD}" type="slidenum">
              <a:rPr lang="en-US" altLang="en-US" sz="1100" smtClean="0"/>
              <a:pPr eaLnBrk="1" fontAlgn="base" hangingPunct="1">
                <a:lnSpc>
                  <a:spcPct val="100000"/>
                </a:lnSpc>
                <a:spcBef>
                  <a:spcPct val="0"/>
                </a:spcBef>
                <a:spcAft>
                  <a:spcPct val="0"/>
                </a:spcAft>
                <a:buClrTx/>
                <a:buFontTx/>
                <a:buNone/>
              </a:pPr>
              <a:t>2</a:t>
            </a:fld>
            <a:endParaRPr lang="en-US" altLang="en-US" sz="1100" dirty="0" smtClean="0"/>
          </a:p>
        </p:txBody>
      </p:sp>
      <p:sp>
        <p:nvSpPr>
          <p:cNvPr id="35" name="Content Placeholder 3"/>
          <p:cNvSpPr>
            <a:spLocks noGrp="1"/>
          </p:cNvSpPr>
          <p:nvPr>
            <p:ph sz="quarter" idx="14"/>
          </p:nvPr>
        </p:nvSpPr>
        <p:spPr>
          <a:xfrm>
            <a:off x="274638" y="4876800"/>
            <a:ext cx="8610600" cy="1684338"/>
          </a:xfrm>
        </p:spPr>
        <p:txBody>
          <a:bodyPr>
            <a:normAutofit lnSpcReduction="10000"/>
          </a:bodyPr>
          <a:lstStyle/>
          <a:p>
            <a:pPr marL="285750" indent="-285750">
              <a:buFont typeface="Arial" pitchFamily="34" charset="0"/>
              <a:buChar char="•"/>
              <a:defRPr/>
            </a:pPr>
            <a:r>
              <a:rPr lang="en-US" sz="1100" dirty="0" smtClean="0"/>
              <a:t>Key role in several instrumentation projects</a:t>
            </a:r>
          </a:p>
          <a:p>
            <a:pPr marL="285750" indent="-285750">
              <a:buFont typeface="Arial" pitchFamily="34" charset="0"/>
              <a:buChar char="•"/>
              <a:defRPr/>
            </a:pPr>
            <a:r>
              <a:rPr lang="en-US" sz="1100" dirty="0" smtClean="0"/>
              <a:t>Team </a:t>
            </a:r>
            <a:r>
              <a:rPr lang="en-US" sz="1100" dirty="0"/>
              <a:t>of 10 ASIC designers </a:t>
            </a:r>
            <a:r>
              <a:rPr lang="en-US" sz="1100" dirty="0" smtClean="0"/>
              <a:t>(probably the largest </a:t>
            </a:r>
            <a:r>
              <a:rPr lang="en-US" sz="1100" dirty="0"/>
              <a:t>team in the DoE laboratories</a:t>
            </a:r>
            <a:r>
              <a:rPr lang="en-US" sz="1100" dirty="0" smtClean="0"/>
              <a:t>)</a:t>
            </a:r>
            <a:r>
              <a:rPr lang="en-US" sz="1100" dirty="0"/>
              <a:t> </a:t>
            </a:r>
            <a:r>
              <a:rPr lang="en-US" sz="1100" dirty="0" smtClean="0"/>
              <a:t>with complementary </a:t>
            </a:r>
            <a:r>
              <a:rPr lang="en-US" sz="1100" dirty="0"/>
              <a:t>expertise (critical mass</a:t>
            </a:r>
            <a:r>
              <a:rPr lang="en-US" sz="1100" dirty="0" smtClean="0"/>
              <a:t>) + 2 visiting/student positions</a:t>
            </a:r>
            <a:endParaRPr lang="en-US" sz="1100" dirty="0"/>
          </a:p>
          <a:p>
            <a:pPr marL="285750" indent="-285750">
              <a:buFont typeface="Arial" pitchFamily="34" charset="0"/>
              <a:buChar char="•"/>
              <a:defRPr/>
            </a:pPr>
            <a:r>
              <a:rPr lang="en-US" sz="1100" dirty="0" smtClean="0"/>
              <a:t>Close connection with the scientist and the experiments</a:t>
            </a:r>
          </a:p>
          <a:p>
            <a:pPr marL="285750" indent="-285750">
              <a:buFont typeface="Arial" pitchFamily="34" charset="0"/>
              <a:buChar char="•"/>
              <a:defRPr/>
            </a:pPr>
            <a:r>
              <a:rPr lang="en-US" sz="1100" dirty="0" smtClean="0"/>
              <a:t>Close collaboration with multiple groups </a:t>
            </a:r>
            <a:r>
              <a:rPr lang="en-US" sz="1100" dirty="0"/>
              <a:t>(Stanford </a:t>
            </a:r>
            <a:r>
              <a:rPr lang="en-US" sz="1100" dirty="0" smtClean="0"/>
              <a:t>EE, UCSC</a:t>
            </a:r>
            <a:r>
              <a:rPr lang="en-US" sz="1100" dirty="0"/>
              <a:t>, UCD, University of Oregon, UTA, UNM, Bonn University, Stanford SPF, Stanford School of Medicine (</a:t>
            </a:r>
            <a:r>
              <a:rPr lang="en-US" sz="1100" dirty="0" smtClean="0"/>
              <a:t>3 groups</a:t>
            </a:r>
            <a:r>
              <a:rPr lang="en-US" sz="1100" dirty="0"/>
              <a:t>), University of Sherbrook CA , Polytechnic Institute of Bari, DESY, </a:t>
            </a:r>
            <a:r>
              <a:rPr lang="en-US" sz="1100" dirty="0" err="1" smtClean="0"/>
              <a:t>EuXFEL</a:t>
            </a:r>
            <a:r>
              <a:rPr lang="en-US" sz="1100" dirty="0" smtClean="0"/>
              <a:t>)</a:t>
            </a:r>
          </a:p>
          <a:p>
            <a:pPr marL="285750" indent="-285750">
              <a:buFont typeface="Arial" pitchFamily="34" charset="0"/>
              <a:buChar char="•"/>
              <a:defRPr/>
            </a:pPr>
            <a:r>
              <a:rPr lang="en-US" sz="1100" dirty="0" smtClean="0"/>
              <a:t>Vast area of expertise bridging the knowledge required to successfully design instrumentation for several fields: HEP, BES-Photon Science, Space, Medical Imaging, National Security and innovative industrial application (WFO/CRADA)</a:t>
            </a:r>
          </a:p>
          <a:p>
            <a:pPr>
              <a:defRPr/>
            </a:pPr>
            <a:endParaRPr lang="en-US" sz="1100" dirty="0" smtClean="0"/>
          </a:p>
        </p:txBody>
      </p:sp>
      <p:pic>
        <p:nvPicPr>
          <p:cNvPr id="1026" name="Picture 2" descr="C:\Users\dragone\Desktop\NVESD\IC Departmen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1" y="152401"/>
            <a:ext cx="2362200" cy="7694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78641" y="1524000"/>
            <a:ext cx="4210846" cy="237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4114800" y="2286000"/>
            <a:ext cx="14478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48200" y="4114800"/>
            <a:ext cx="4349964" cy="738664"/>
          </a:xfrm>
          <a:prstGeom prst="rect">
            <a:avLst/>
          </a:prstGeom>
          <a:noFill/>
        </p:spPr>
        <p:txBody>
          <a:bodyPr wrap="square" rtlCol="0">
            <a:spAutoFit/>
          </a:bodyPr>
          <a:lstStyle/>
          <a:p>
            <a:pPr algn="ctr"/>
            <a:r>
              <a:rPr lang="en-US" dirty="0" smtClean="0"/>
              <a:t>TID-AIR IC Department</a:t>
            </a:r>
          </a:p>
          <a:p>
            <a:pPr algn="ctr"/>
            <a:r>
              <a:rPr lang="en-US" sz="1200" dirty="0" smtClean="0"/>
              <a:t>A. Gupta, F. Abu-Nimeh, A. Pena Perez, B. Markovic, H. Ali, D. Freytag, A. Dragone, P. Caragiulo, X. Xu, C. Tamma</a:t>
            </a:r>
            <a:endParaRPr lang="en-US" sz="1200" dirty="0"/>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0" y="1476738"/>
            <a:ext cx="4142574" cy="310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2802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p:cNvSpPr>
            <a:spLocks noGrp="1"/>
          </p:cNvSpPr>
          <p:nvPr>
            <p:ph type="title"/>
          </p:nvPr>
        </p:nvSpPr>
        <p:spPr/>
        <p:txBody>
          <a:bodyPr/>
          <a:lstStyle/>
          <a:p>
            <a:r>
              <a:rPr lang="en-US" dirty="0" smtClean="0"/>
              <a:t>The </a:t>
            </a:r>
            <a:r>
              <a:rPr lang="en-US" dirty="0" err="1" smtClean="0"/>
              <a:t>ePix</a:t>
            </a:r>
            <a:r>
              <a:rPr lang="en-US" dirty="0" smtClean="0"/>
              <a:t> paradigm</a:t>
            </a:r>
            <a:endParaRPr lang="en-US" dirty="0"/>
          </a:p>
        </p:txBody>
      </p:sp>
      <p:sp>
        <p:nvSpPr>
          <p:cNvPr id="5" name="Rectangle 4"/>
          <p:cNvSpPr/>
          <p:nvPr/>
        </p:nvSpPr>
        <p:spPr>
          <a:xfrm>
            <a:off x="304800" y="1467756"/>
            <a:ext cx="8580282" cy="923330"/>
          </a:xfrm>
          <a:prstGeom prst="rect">
            <a:avLst/>
          </a:prstGeom>
        </p:spPr>
        <p:txBody>
          <a:bodyPr wrap="square">
            <a:spAutoFit/>
          </a:bodyPr>
          <a:lstStyle/>
          <a:p>
            <a:pPr marL="0" lvl="2" algn="just"/>
            <a:r>
              <a:rPr lang="en-US" sz="1200" dirty="0" smtClean="0"/>
              <a:t>Because of this modular approach at every level of abstraction,</a:t>
            </a:r>
            <a:r>
              <a:rPr lang="en-US" sz="1200" dirty="0"/>
              <a:t> </a:t>
            </a:r>
            <a:r>
              <a:rPr lang="en-US" sz="1200" dirty="0" smtClean="0"/>
              <a:t>it </a:t>
            </a:r>
            <a:r>
              <a:rPr lang="en-US" sz="1200" dirty="0"/>
              <a:t>represents an optimized cost effective plan with minimized development time and large possibility of expansion to fulfill new experiment opportunities as they arise</a:t>
            </a:r>
          </a:p>
          <a:p>
            <a:pPr marL="0" lvl="2" algn="just"/>
            <a:r>
              <a:rPr lang="en-US" sz="1400" dirty="0" smtClean="0"/>
              <a:t> </a:t>
            </a:r>
            <a:endParaRPr lang="en-US" sz="900" dirty="0"/>
          </a:p>
          <a:p>
            <a:pPr marL="0" lvl="2" algn="just"/>
            <a:r>
              <a:rPr lang="en-US" sz="1600" b="1" dirty="0" err="1" smtClean="0">
                <a:solidFill>
                  <a:srgbClr val="981E32"/>
                </a:solidFill>
              </a:rPr>
              <a:t>ePix</a:t>
            </a:r>
            <a:r>
              <a:rPr lang="en-US" sz="1600" b="1" dirty="0" smtClean="0">
                <a:solidFill>
                  <a:srgbClr val="981E32"/>
                </a:solidFill>
              </a:rPr>
              <a:t> </a:t>
            </a:r>
            <a:r>
              <a:rPr lang="en-US" sz="1600" b="1" dirty="0">
                <a:solidFill>
                  <a:srgbClr val="981E32"/>
                </a:solidFill>
              </a:rPr>
              <a:t>architecture </a:t>
            </a:r>
            <a:r>
              <a:rPr lang="en-US" sz="1600" b="1" dirty="0" smtClean="0">
                <a:solidFill>
                  <a:srgbClr val="981E32"/>
                </a:solidFill>
              </a:rPr>
              <a:t>is extremely:</a:t>
            </a:r>
          </a:p>
        </p:txBody>
      </p:sp>
      <p:sp>
        <p:nvSpPr>
          <p:cNvPr id="7" name="TextBox 6"/>
          <p:cNvSpPr txBox="1"/>
          <p:nvPr/>
        </p:nvSpPr>
        <p:spPr>
          <a:xfrm>
            <a:off x="304800" y="2527358"/>
            <a:ext cx="8580282" cy="3600986"/>
          </a:xfrm>
          <a:prstGeom prst="rect">
            <a:avLst/>
          </a:prstGeom>
          <a:noFill/>
        </p:spPr>
        <p:txBody>
          <a:bodyPr wrap="square" rtlCol="0">
            <a:spAutoFit/>
          </a:bodyPr>
          <a:lstStyle/>
          <a:p>
            <a:pPr indent="-285750">
              <a:buClr>
                <a:schemeClr val="bg2"/>
              </a:buClr>
              <a:buFont typeface="Arial"/>
              <a:buChar char="•"/>
            </a:pPr>
            <a:r>
              <a:rPr lang="en-US" sz="1200" dirty="0" smtClean="0"/>
              <a:t>Versatile</a:t>
            </a:r>
          </a:p>
          <a:p>
            <a:pPr lvl="1" indent="-171450">
              <a:buClr>
                <a:schemeClr val="bg2"/>
              </a:buClr>
              <a:buFont typeface="Arial"/>
              <a:buChar char="•"/>
            </a:pPr>
            <a:r>
              <a:rPr lang="en-US" sz="1200" dirty="0" smtClean="0"/>
              <a:t>Variants can be easily implemented by designing only few parts (</a:t>
            </a:r>
            <a:r>
              <a:rPr lang="en-US" sz="1200" dirty="0" smtClean="0">
                <a:solidFill>
                  <a:srgbClr val="C00000"/>
                </a:solidFill>
              </a:rPr>
              <a:t>LCLS detectors need to be disposable</a:t>
            </a:r>
            <a:r>
              <a:rPr lang="en-US" sz="1200" dirty="0" smtClean="0"/>
              <a:t>!)</a:t>
            </a:r>
          </a:p>
          <a:p>
            <a:pPr lvl="1" indent="-171450">
              <a:buClr>
                <a:schemeClr val="bg2"/>
              </a:buClr>
              <a:buFont typeface="Arial"/>
              <a:buChar char="•"/>
            </a:pPr>
            <a:endParaRPr lang="en-US" sz="1200" dirty="0" smtClean="0"/>
          </a:p>
          <a:p>
            <a:pPr indent="-285750">
              <a:buClr>
                <a:schemeClr val="bg2"/>
              </a:buClr>
              <a:buFont typeface="Arial"/>
              <a:buChar char="•"/>
            </a:pPr>
            <a:r>
              <a:rPr lang="en-US" sz="1200" dirty="0" smtClean="0"/>
              <a:t>Scalable</a:t>
            </a:r>
          </a:p>
          <a:p>
            <a:pPr lvl="1" indent="-171450">
              <a:buClr>
                <a:schemeClr val="bg2"/>
              </a:buClr>
              <a:buFont typeface="Arial"/>
              <a:buChar char="•"/>
            </a:pPr>
            <a:r>
              <a:rPr lang="en-US" sz="1200" dirty="0" smtClean="0"/>
              <a:t>In size: multiple module can be connected together</a:t>
            </a:r>
          </a:p>
          <a:p>
            <a:pPr lvl="1" indent="-171450">
              <a:buClr>
                <a:schemeClr val="bg2"/>
              </a:buClr>
              <a:buFont typeface="Arial"/>
              <a:buChar char="•"/>
            </a:pPr>
            <a:r>
              <a:rPr lang="en-US" sz="1200" dirty="0" smtClean="0"/>
              <a:t>In shape: multiple modules can be arranged in different configuration</a:t>
            </a:r>
          </a:p>
          <a:p>
            <a:pPr lvl="1" indent="-171450">
              <a:buClr>
                <a:schemeClr val="bg2"/>
              </a:buClr>
              <a:buFont typeface="Arial"/>
              <a:buChar char="•"/>
            </a:pPr>
            <a:r>
              <a:rPr lang="en-US" sz="1200" dirty="0" smtClean="0"/>
              <a:t>In functionalities: modules of different kind can be used with a single detector</a:t>
            </a:r>
          </a:p>
          <a:p>
            <a:pPr lvl="1" indent="-171450">
              <a:buClr>
                <a:schemeClr val="bg2"/>
              </a:buClr>
              <a:buFont typeface="Arial"/>
              <a:buChar char="•"/>
            </a:pPr>
            <a:r>
              <a:rPr lang="en-US" sz="1200" dirty="0" smtClean="0"/>
              <a:t>In performances: upgrading selectively parts, performance can be incrementally improved (speed, triggers, ROI etc.)</a:t>
            </a:r>
          </a:p>
          <a:p>
            <a:pPr lvl="1" indent="-171450">
              <a:buClr>
                <a:schemeClr val="bg2"/>
              </a:buClr>
              <a:buFont typeface="Arial"/>
              <a:buChar char="•"/>
            </a:pPr>
            <a:endParaRPr lang="en-US" sz="1200" dirty="0" smtClean="0"/>
          </a:p>
          <a:p>
            <a:pPr indent="-285750">
              <a:buClr>
                <a:schemeClr val="bg2"/>
              </a:buClr>
              <a:buFont typeface="Arial"/>
              <a:buChar char="•"/>
            </a:pPr>
            <a:r>
              <a:rPr lang="en-US" sz="1200" dirty="0" smtClean="0"/>
              <a:t>Cost effective</a:t>
            </a:r>
          </a:p>
          <a:p>
            <a:pPr lvl="1" indent="-171450">
              <a:buClr>
                <a:schemeClr val="bg2"/>
              </a:buClr>
              <a:buFont typeface="Arial"/>
              <a:buChar char="•"/>
            </a:pPr>
            <a:r>
              <a:rPr lang="en-US" sz="1200" dirty="0" smtClean="0"/>
              <a:t>Each variant leverages on the precedent ones (use of previous implementation, gained knowledge etc.)</a:t>
            </a:r>
          </a:p>
          <a:p>
            <a:pPr lvl="1" indent="-171450">
              <a:buClr>
                <a:schemeClr val="bg2"/>
              </a:buClr>
              <a:buFont typeface="Arial"/>
              <a:buChar char="•"/>
            </a:pPr>
            <a:endParaRPr lang="en-US" sz="1200" dirty="0"/>
          </a:p>
          <a:p>
            <a:pPr indent="-285750">
              <a:buClr>
                <a:schemeClr val="bg2"/>
              </a:buClr>
              <a:buFont typeface="Arial"/>
              <a:buChar char="•"/>
            </a:pPr>
            <a:r>
              <a:rPr lang="en-US" sz="1200" dirty="0" smtClean="0"/>
              <a:t>Efficient in terms of development time</a:t>
            </a:r>
          </a:p>
          <a:p>
            <a:pPr lvl="1" indent="-171450">
              <a:buClr>
                <a:schemeClr val="bg2"/>
              </a:buClr>
              <a:buFont typeface="Arial"/>
              <a:buChar char="•"/>
            </a:pPr>
            <a:r>
              <a:rPr lang="en-US" sz="1200" dirty="0" smtClean="0"/>
              <a:t>Leveraging on precedent implementation new variants can be released in a short time</a:t>
            </a:r>
          </a:p>
          <a:p>
            <a:pPr lvl="1" indent="-171450">
              <a:buClr>
                <a:schemeClr val="bg2"/>
              </a:buClr>
              <a:buFont typeface="Arial"/>
              <a:buChar char="•"/>
            </a:pPr>
            <a:endParaRPr lang="en-US" sz="1200" dirty="0" smtClean="0"/>
          </a:p>
          <a:p>
            <a:pPr indent="-285750">
              <a:buClr>
                <a:schemeClr val="bg2"/>
              </a:buClr>
              <a:buFont typeface="Arial"/>
              <a:buChar char="•"/>
            </a:pPr>
            <a:r>
              <a:rPr lang="en-US" sz="1200" dirty="0" smtClean="0"/>
              <a:t>Power efficient</a:t>
            </a:r>
          </a:p>
          <a:p>
            <a:pPr lvl="1" indent="-171450">
              <a:buClr>
                <a:schemeClr val="bg2"/>
              </a:buClr>
              <a:buFont typeface="Arial"/>
              <a:buChar char="•"/>
            </a:pPr>
            <a:r>
              <a:rPr lang="en-US" sz="1200" dirty="0" smtClean="0"/>
              <a:t>Deep level modularity leads to design time interleaved functionality that can be then be turned off when not needed</a:t>
            </a:r>
          </a:p>
          <a:p>
            <a:pPr lvl="1" indent="-171450">
              <a:buClr>
                <a:schemeClr val="bg2"/>
              </a:buClr>
              <a:buFont typeface="Arial"/>
              <a:buChar char="•"/>
            </a:pPr>
            <a:endParaRPr lang="en-US" sz="1200" dirty="0" smtClean="0"/>
          </a:p>
          <a:p>
            <a:pPr indent="-171450">
              <a:buClr>
                <a:schemeClr val="bg2"/>
              </a:buClr>
              <a:buFont typeface="Arial"/>
              <a:buChar char="•"/>
            </a:pPr>
            <a:r>
              <a:rPr lang="en-US" sz="1200" dirty="0"/>
              <a:t> </a:t>
            </a:r>
            <a:r>
              <a:rPr lang="en-US" sz="1200" dirty="0" smtClean="0"/>
              <a:t>Fully integrated into LCLS system</a:t>
            </a:r>
            <a:endParaRPr lang="en-US" sz="1200" dirty="0"/>
          </a:p>
        </p:txBody>
      </p:sp>
    </p:spTree>
    <p:extLst>
      <p:ext uri="{BB962C8B-B14F-4D97-AF65-F5344CB8AC3E}">
        <p14:creationId xmlns:p14="http://schemas.microsoft.com/office/powerpoint/2010/main" val="4173757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Title 119"/>
          <p:cNvSpPr>
            <a:spLocks noGrp="1"/>
          </p:cNvSpPr>
          <p:nvPr>
            <p:ph type="title"/>
          </p:nvPr>
        </p:nvSpPr>
        <p:spPr>
          <a:xfrm>
            <a:off x="355600" y="128588"/>
            <a:ext cx="8102600" cy="754062"/>
          </a:xfrm>
        </p:spPr>
        <p:txBody>
          <a:bodyPr/>
          <a:lstStyle/>
          <a:p>
            <a:r>
              <a:rPr lang="en-US" dirty="0" smtClean="0"/>
              <a:t>The </a:t>
            </a:r>
            <a:r>
              <a:rPr lang="en-US" dirty="0" err="1" smtClean="0"/>
              <a:t>ePix</a:t>
            </a:r>
            <a:r>
              <a:rPr lang="en-US" dirty="0" smtClean="0"/>
              <a:t> </a:t>
            </a:r>
            <a:r>
              <a:rPr lang="en-US" dirty="0"/>
              <a:t>family:</a:t>
            </a:r>
            <a:endParaRPr lang="en-US" dirty="0" smtClean="0"/>
          </a:p>
        </p:txBody>
      </p:sp>
      <p:sp>
        <p:nvSpPr>
          <p:cNvPr id="38920" name="Slide Number Placeholder 6"/>
          <p:cNvSpPr>
            <a:spLocks noGrp="1"/>
          </p:cNvSpPr>
          <p:nvPr>
            <p:ph type="sldNum" sz="quarter" idx="4294967295"/>
          </p:nvPr>
        </p:nvSpPr>
        <p:spPr bwMode="auto">
          <a:xfrm>
            <a:off x="8566150" y="6318250"/>
            <a:ext cx="319088" cy="5397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8B0095EB-79D0-4B4E-ACC0-EA33F7911B24}" type="slidenum">
              <a:rPr lang="en-US" smtClean="0"/>
              <a:pPr fontAlgn="base">
                <a:spcBef>
                  <a:spcPct val="0"/>
                </a:spcBef>
                <a:spcAft>
                  <a:spcPct val="0"/>
                </a:spcAft>
              </a:pPr>
              <a:t>21</a:t>
            </a:fld>
            <a:endParaRPr lang="en-US" smtClean="0"/>
          </a:p>
        </p:txBody>
      </p:sp>
      <p:sp>
        <p:nvSpPr>
          <p:cNvPr id="101" name="TextBox 100"/>
          <p:cNvSpPr txBox="1"/>
          <p:nvPr/>
        </p:nvSpPr>
        <p:spPr>
          <a:xfrm>
            <a:off x="3308977" y="1333500"/>
            <a:ext cx="1571800" cy="738664"/>
          </a:xfrm>
          <a:prstGeom prst="rect">
            <a:avLst/>
          </a:prstGeom>
          <a:noFill/>
        </p:spPr>
        <p:txBody>
          <a:bodyPr wrap="square">
            <a:spAutoFit/>
          </a:bodyPr>
          <a:lstStyle/>
          <a:p>
            <a:pPr>
              <a:defRPr/>
            </a:pPr>
            <a:r>
              <a:rPr lang="en-US" sz="1050" dirty="0" smtClean="0">
                <a:solidFill>
                  <a:srgbClr val="C00000"/>
                </a:solidFill>
              </a:rPr>
              <a:t>Pixel Matrix</a:t>
            </a:r>
            <a:r>
              <a:rPr lang="en-US" sz="1050" dirty="0" smtClean="0"/>
              <a:t>: fully analog. </a:t>
            </a:r>
          </a:p>
          <a:p>
            <a:pPr>
              <a:defRPr/>
            </a:pPr>
            <a:r>
              <a:rPr lang="en-US" sz="1050" dirty="0" smtClean="0"/>
              <a:t>Different designs for each detector variants</a:t>
            </a:r>
          </a:p>
        </p:txBody>
      </p:sp>
      <p:sp>
        <p:nvSpPr>
          <p:cNvPr id="102" name="TextBox 101"/>
          <p:cNvSpPr txBox="1"/>
          <p:nvPr/>
        </p:nvSpPr>
        <p:spPr>
          <a:xfrm>
            <a:off x="700325" y="5337602"/>
            <a:ext cx="2006600" cy="253916"/>
          </a:xfrm>
          <a:prstGeom prst="rect">
            <a:avLst/>
          </a:prstGeom>
          <a:noFill/>
        </p:spPr>
        <p:txBody>
          <a:bodyPr wrap="square">
            <a:spAutoFit/>
          </a:bodyPr>
          <a:lstStyle/>
          <a:p>
            <a:pPr>
              <a:defRPr/>
            </a:pPr>
            <a:r>
              <a:rPr lang="en-US" sz="1050" dirty="0" smtClean="0">
                <a:solidFill>
                  <a:srgbClr val="C00000"/>
                </a:solidFill>
              </a:rPr>
              <a:t>Balcony (</a:t>
            </a:r>
            <a:r>
              <a:rPr lang="en-US" sz="1050" dirty="0" err="1" smtClean="0">
                <a:solidFill>
                  <a:srgbClr val="C00000"/>
                </a:solidFill>
              </a:rPr>
              <a:t>ePix</a:t>
            </a:r>
            <a:r>
              <a:rPr lang="en-US" sz="1050" dirty="0" smtClean="0">
                <a:solidFill>
                  <a:srgbClr val="C00000"/>
                </a:solidFill>
              </a:rPr>
              <a:t> platform)</a:t>
            </a:r>
            <a:r>
              <a:rPr lang="en-US" sz="1050" dirty="0" smtClean="0"/>
              <a:t>: </a:t>
            </a:r>
            <a:endParaRPr lang="en-US" sz="1050" dirty="0"/>
          </a:p>
        </p:txBody>
      </p:sp>
      <p:sp>
        <p:nvSpPr>
          <p:cNvPr id="123" name="Left Brace 122"/>
          <p:cNvSpPr/>
          <p:nvPr/>
        </p:nvSpPr>
        <p:spPr>
          <a:xfrm>
            <a:off x="4651432" y="5296486"/>
            <a:ext cx="245736" cy="587102"/>
          </a:xfrm>
          <a:prstGeom prst="leftBrace">
            <a:avLst>
              <a:gd name="adj1" fmla="val 2619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Left Brace 123"/>
          <p:cNvSpPr/>
          <p:nvPr/>
        </p:nvSpPr>
        <p:spPr>
          <a:xfrm>
            <a:off x="4628264" y="5973232"/>
            <a:ext cx="268904" cy="460398"/>
          </a:xfrm>
          <a:prstGeom prst="leftBrace">
            <a:avLst>
              <a:gd name="adj1" fmla="val 2737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Left Brace 124"/>
          <p:cNvSpPr/>
          <p:nvPr/>
        </p:nvSpPr>
        <p:spPr>
          <a:xfrm>
            <a:off x="4628265" y="1333500"/>
            <a:ext cx="252512" cy="3095746"/>
          </a:xfrm>
          <a:prstGeom prst="leftBrace">
            <a:avLst>
              <a:gd name="adj1" fmla="val 3150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Left Brace 125"/>
          <p:cNvSpPr/>
          <p:nvPr/>
        </p:nvSpPr>
        <p:spPr>
          <a:xfrm>
            <a:off x="2296386" y="4599164"/>
            <a:ext cx="252512" cy="1934436"/>
          </a:xfrm>
          <a:prstGeom prst="leftBrace">
            <a:avLst>
              <a:gd name="adj1" fmla="val 4309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TextBox 126"/>
          <p:cNvSpPr txBox="1"/>
          <p:nvPr/>
        </p:nvSpPr>
        <p:spPr>
          <a:xfrm>
            <a:off x="2621664" y="5805011"/>
            <a:ext cx="2006600" cy="738664"/>
          </a:xfrm>
          <a:prstGeom prst="rect">
            <a:avLst/>
          </a:prstGeom>
          <a:noFill/>
        </p:spPr>
        <p:txBody>
          <a:bodyPr wrap="square">
            <a:spAutoFit/>
          </a:bodyPr>
          <a:lstStyle/>
          <a:p>
            <a:pPr>
              <a:defRPr/>
            </a:pPr>
            <a:r>
              <a:rPr lang="en-US" sz="1050" dirty="0" smtClean="0">
                <a:solidFill>
                  <a:srgbClr val="C00000"/>
                </a:solidFill>
              </a:rPr>
              <a:t>Digital BE</a:t>
            </a:r>
            <a:r>
              <a:rPr lang="en-US" sz="1050" dirty="0" smtClean="0"/>
              <a:t>: </a:t>
            </a:r>
            <a:endParaRPr lang="en-US" sz="1050" dirty="0"/>
          </a:p>
          <a:p>
            <a:pPr marL="171450" indent="-171450">
              <a:buFont typeface="Arial" pitchFamily="34" charset="0"/>
              <a:buChar char="•"/>
              <a:defRPr/>
            </a:pPr>
            <a:r>
              <a:rPr lang="en-US" sz="1050" dirty="0" smtClean="0"/>
              <a:t>Controls Configuratio</a:t>
            </a:r>
            <a:r>
              <a:rPr lang="en-US" sz="1050" dirty="0"/>
              <a:t>n</a:t>
            </a:r>
            <a:endParaRPr lang="en-US" sz="1050" dirty="0" smtClean="0"/>
          </a:p>
          <a:p>
            <a:pPr marL="171450" indent="-171450">
              <a:buFont typeface="Arial" pitchFamily="34" charset="0"/>
              <a:buChar char="•"/>
              <a:defRPr/>
            </a:pPr>
            <a:r>
              <a:rPr lang="en-US" sz="1050" dirty="0" smtClean="0"/>
              <a:t>Controls Acquisition and Readout</a:t>
            </a:r>
          </a:p>
        </p:txBody>
      </p:sp>
      <p:sp>
        <p:nvSpPr>
          <p:cNvPr id="130" name="Left Brace 129"/>
          <p:cNvSpPr/>
          <p:nvPr/>
        </p:nvSpPr>
        <p:spPr>
          <a:xfrm>
            <a:off x="4651431" y="4495799"/>
            <a:ext cx="237541" cy="685285"/>
          </a:xfrm>
          <a:prstGeom prst="leftBrace">
            <a:avLst>
              <a:gd name="adj1" fmla="val 2989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TextBox 131"/>
          <p:cNvSpPr txBox="1"/>
          <p:nvPr/>
        </p:nvSpPr>
        <p:spPr>
          <a:xfrm>
            <a:off x="2621665" y="4730961"/>
            <a:ext cx="2006600" cy="1223412"/>
          </a:xfrm>
          <a:prstGeom prst="rect">
            <a:avLst/>
          </a:prstGeom>
          <a:noFill/>
        </p:spPr>
        <p:txBody>
          <a:bodyPr wrap="square">
            <a:spAutoFit/>
          </a:bodyPr>
          <a:lstStyle/>
          <a:p>
            <a:pPr>
              <a:defRPr/>
            </a:pPr>
            <a:r>
              <a:rPr lang="en-US" sz="1050" dirty="0" smtClean="0">
                <a:solidFill>
                  <a:srgbClr val="C00000"/>
                </a:solidFill>
              </a:rPr>
              <a:t>Analog BE</a:t>
            </a:r>
            <a:r>
              <a:rPr lang="en-US" sz="1050" dirty="0" smtClean="0"/>
              <a:t>: </a:t>
            </a:r>
            <a:endParaRPr lang="en-US" sz="1050" dirty="0"/>
          </a:p>
          <a:p>
            <a:pPr marL="171450" indent="-171450">
              <a:buFont typeface="Arial" pitchFamily="34" charset="0"/>
              <a:buChar char="•"/>
              <a:defRPr/>
            </a:pPr>
            <a:r>
              <a:rPr lang="en-US" sz="1050" dirty="0" smtClean="0"/>
              <a:t>Bias</a:t>
            </a:r>
          </a:p>
          <a:p>
            <a:pPr marL="171450" indent="-171450">
              <a:buFont typeface="Arial" pitchFamily="34" charset="0"/>
              <a:buChar char="•"/>
              <a:defRPr/>
            </a:pPr>
            <a:r>
              <a:rPr lang="en-US" sz="1050" dirty="0"/>
              <a:t>Provides Calibration and Monitoring support </a:t>
            </a:r>
            <a:endParaRPr lang="en-US" sz="1050" dirty="0" smtClean="0"/>
          </a:p>
          <a:p>
            <a:pPr marL="171450" indent="-171450">
              <a:buFont typeface="Arial" pitchFamily="34" charset="0"/>
              <a:buChar char="•"/>
              <a:defRPr/>
            </a:pPr>
            <a:r>
              <a:rPr lang="en-US" sz="1050" dirty="0" smtClean="0"/>
              <a:t>Analog </a:t>
            </a:r>
            <a:r>
              <a:rPr lang="en-US" sz="1050" smtClean="0"/>
              <a:t>Multiplexing and Buffering</a:t>
            </a:r>
            <a:endParaRPr lang="en-US" sz="1050" dirty="0"/>
          </a:p>
          <a:p>
            <a:pPr marL="171450" indent="-171450">
              <a:buFont typeface="Arial" pitchFamily="34" charset="0"/>
              <a:buChar char="•"/>
              <a:defRPr/>
            </a:pPr>
            <a:endParaRPr lang="en-US" sz="1050" dirty="0"/>
          </a:p>
        </p:txBody>
      </p:sp>
      <p:cxnSp>
        <p:nvCxnSpPr>
          <p:cNvPr id="38976" name="Straight Arrow Connector 38975"/>
          <p:cNvCxnSpPr>
            <a:stCxn id="101" idx="2"/>
          </p:cNvCxnSpPr>
          <p:nvPr/>
        </p:nvCxnSpPr>
        <p:spPr>
          <a:xfrm>
            <a:off x="4094877" y="2072164"/>
            <a:ext cx="461456" cy="8358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20" name="Table 119"/>
          <p:cNvGraphicFramePr>
            <a:graphicFrameLocks noGrp="1"/>
          </p:cNvGraphicFramePr>
          <p:nvPr>
            <p:extLst>
              <p:ext uri="{D42A27DB-BD31-4B8C-83A1-F6EECF244321}">
                <p14:modId xmlns:p14="http://schemas.microsoft.com/office/powerpoint/2010/main" val="1618303430"/>
              </p:ext>
            </p:extLst>
          </p:nvPr>
        </p:nvGraphicFramePr>
        <p:xfrm>
          <a:off x="173424" y="1362100"/>
          <a:ext cx="3179375" cy="2657424"/>
        </p:xfrm>
        <a:graphic>
          <a:graphicData uri="http://schemas.openxmlformats.org/drawingml/2006/table">
            <a:tbl>
              <a:tblPr/>
              <a:tblGrid>
                <a:gridCol w="975491"/>
                <a:gridCol w="70285"/>
                <a:gridCol w="990600"/>
                <a:gridCol w="1142999"/>
              </a:tblGrid>
              <a:tr h="166089">
                <a:tc>
                  <a:txBody>
                    <a:bodyPr/>
                    <a:lstStyle/>
                    <a:p>
                      <a:pPr algn="l" fontAlgn="b"/>
                      <a:endParaRPr lang="en-US" sz="80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endParaRPr lang="en-US" sz="80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r>
                        <a:rPr lang="en-US" sz="800" b="1" i="0" u="none" strike="noStrike" dirty="0" smtClean="0">
                          <a:solidFill>
                            <a:srgbClr val="C00000"/>
                          </a:solidFill>
                          <a:latin typeface="+mn-lt"/>
                        </a:rPr>
                        <a:t>ePix100a</a:t>
                      </a:r>
                      <a:endParaRPr lang="en-US" sz="80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r>
                        <a:rPr lang="en-US" sz="800" b="1" i="0" u="none" strike="noStrike" dirty="0" smtClean="0">
                          <a:solidFill>
                            <a:srgbClr val="C00000"/>
                          </a:solidFill>
                          <a:latin typeface="+mn-lt"/>
                        </a:rPr>
                        <a:t>ePix10kp</a:t>
                      </a:r>
                      <a:endParaRPr lang="en-US" sz="800" b="1" i="0" u="none" strike="noStrike" dirty="0">
                        <a:solidFill>
                          <a:srgbClr val="C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Mode of Operation</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INT</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INT-with auto-ranging</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Technology</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0.25 </a:t>
                      </a:r>
                      <a:r>
                        <a:rPr lang="en-US" sz="800" dirty="0" smtClean="0">
                          <a:latin typeface="+mn-lt"/>
                        </a:rPr>
                        <a:t>µ</a:t>
                      </a:r>
                      <a:r>
                        <a:rPr lang="en-US" sz="800" b="0" i="0" u="none" strike="noStrike" dirty="0" smtClean="0">
                          <a:solidFill>
                            <a:srgbClr val="000000"/>
                          </a:solidFill>
                          <a:latin typeface="+mn-lt"/>
                        </a:rPr>
                        <a:t>m</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0.25 </a:t>
                      </a:r>
                      <a:r>
                        <a:rPr lang="en-US" sz="800" dirty="0" smtClean="0">
                          <a:latin typeface="+mn-lt"/>
                        </a:rPr>
                        <a:t>µ</a:t>
                      </a:r>
                      <a:r>
                        <a:rPr lang="en-US" sz="800" b="0" i="0" u="none" strike="noStrike" dirty="0" smtClean="0">
                          <a:solidFill>
                            <a:srgbClr val="000000"/>
                          </a:solidFill>
                          <a:latin typeface="+mn-lt"/>
                        </a:rPr>
                        <a:t>m</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Pixel size</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50x50 </a:t>
                      </a:r>
                      <a:r>
                        <a:rPr lang="en-US" sz="800" dirty="0" smtClean="0">
                          <a:latin typeface="+mn-lt"/>
                        </a:rPr>
                        <a:t>µ</a:t>
                      </a:r>
                      <a:r>
                        <a:rPr lang="en-US" sz="800" b="0" i="0" u="none" strike="noStrike" dirty="0" smtClean="0">
                          <a:solidFill>
                            <a:srgbClr val="000000"/>
                          </a:solidFill>
                          <a:latin typeface="+mn-lt"/>
                        </a:rPr>
                        <a:t>m</a:t>
                      </a:r>
                      <a:r>
                        <a:rPr lang="en-US" sz="800" b="0" i="0" u="none" strike="noStrike" baseline="30000" dirty="0" smtClean="0">
                          <a:solidFill>
                            <a:srgbClr val="000000"/>
                          </a:solidFill>
                          <a:latin typeface="+mn-lt"/>
                        </a:rPr>
                        <a:t>2</a:t>
                      </a:r>
                      <a:endParaRPr lang="en-US" sz="800" b="0" i="0" u="none" strike="noStrike" baseline="30000"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100x100 </a:t>
                      </a:r>
                      <a:r>
                        <a:rPr lang="en-US" sz="800" dirty="0" smtClean="0">
                          <a:latin typeface="+mn-lt"/>
                        </a:rPr>
                        <a:t>µ</a:t>
                      </a:r>
                      <a:r>
                        <a:rPr lang="en-US" sz="800" b="0" i="0" u="none" strike="noStrike" dirty="0" smtClean="0">
                          <a:solidFill>
                            <a:srgbClr val="000000"/>
                          </a:solidFill>
                          <a:latin typeface="+mn-lt"/>
                        </a:rPr>
                        <a:t>m</a:t>
                      </a:r>
                      <a:r>
                        <a:rPr lang="en-US" sz="800" b="0" i="0" u="none" strike="noStrike" baseline="30000" dirty="0" smtClean="0">
                          <a:solidFill>
                            <a:srgbClr val="000000"/>
                          </a:solidFill>
                          <a:latin typeface="+mn-lt"/>
                        </a:rPr>
                        <a:t>2</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Array</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352x384</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48x48</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Full Size</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Full Reticle</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~5x5 mm</a:t>
                      </a:r>
                      <a:r>
                        <a:rPr lang="en-US" sz="800" b="0" i="0" u="none" strike="noStrike" baseline="30000" dirty="0" smtClean="0">
                          <a:solidFill>
                            <a:srgbClr val="000000"/>
                          </a:solidFill>
                          <a:latin typeface="+mn-lt"/>
                        </a:rPr>
                        <a:t>2</a:t>
                      </a:r>
                      <a:endParaRPr lang="en-US" sz="800" b="0" i="0" u="none" strike="noStrike" baseline="30000"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Frame rate</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smtClean="0">
                          <a:solidFill>
                            <a:schemeClr val="tx1"/>
                          </a:solidFill>
                          <a:latin typeface="+mn-lt"/>
                        </a:rPr>
                        <a:t>120Hz (240Hz)</a:t>
                      </a:r>
                      <a:endParaRPr lang="en-US" sz="800" b="0" i="0" u="none" strike="noStrike" dirty="0">
                        <a:solidFill>
                          <a:schemeClr val="tx1"/>
                        </a:solidFill>
                        <a:latin typeface="+mn-lt"/>
                      </a:endParaRPr>
                    </a:p>
                  </a:txBody>
                  <a:tcPr marL="9525" marR="9525" marT="9525" marB="0" anchor="b">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smtClean="0">
                          <a:solidFill>
                            <a:schemeClr val="tx1"/>
                          </a:solidFill>
                          <a:latin typeface="+mn-lt"/>
                        </a:rPr>
                        <a:t>120Hz (240Hz)</a:t>
                      </a:r>
                      <a:endParaRPr lang="en-US" sz="800" b="0" i="0" u="none" strike="noStrike" dirty="0">
                        <a:solidFill>
                          <a:schemeClr val="tx1"/>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Range</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220ke</a:t>
                      </a:r>
                      <a:r>
                        <a:rPr lang="en-US" sz="800" b="0" i="0" u="none" strike="noStrike" baseline="30000" dirty="0" smtClean="0">
                          <a:solidFill>
                            <a:srgbClr val="000000"/>
                          </a:solidFill>
                          <a:latin typeface="+mn-lt"/>
                        </a:rPr>
                        <a:t>-</a:t>
                      </a:r>
                      <a:endParaRPr lang="en-US" sz="800" b="0" i="0" u="none" strike="noStrike" baseline="30000"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22Me</a:t>
                      </a:r>
                      <a:r>
                        <a:rPr lang="en-US" sz="800" b="0" i="0" u="none" strike="noStrike" baseline="30000" dirty="0" smtClean="0">
                          <a:solidFill>
                            <a:srgbClr val="000000"/>
                          </a:solidFill>
                          <a:latin typeface="+mn-lt"/>
                        </a:rPr>
                        <a:t>-</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Effective ENC</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chemeClr val="tx1"/>
                          </a:solidFill>
                          <a:latin typeface="+mn-lt"/>
                        </a:rPr>
                        <a:t>50e</a:t>
                      </a:r>
                      <a:r>
                        <a:rPr lang="en-US" sz="800" b="0" i="0" u="none" strike="noStrike" baseline="30000" dirty="0" smtClean="0">
                          <a:solidFill>
                            <a:schemeClr val="tx1"/>
                          </a:solidFill>
                          <a:latin typeface="+mn-lt"/>
                        </a:rPr>
                        <a:t>-</a:t>
                      </a:r>
                      <a:endParaRPr lang="en-US" sz="800" b="0" i="0" u="none" strike="noStrike" dirty="0">
                        <a:solidFill>
                          <a:schemeClr val="tx1"/>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chemeClr val="tx1"/>
                          </a:solidFill>
                          <a:latin typeface="+mn-lt"/>
                        </a:rPr>
                        <a:t>140e</a:t>
                      </a:r>
                      <a:r>
                        <a:rPr lang="en-US" sz="800" b="0" i="0" u="none" strike="noStrike" baseline="30000" dirty="0" smtClean="0">
                          <a:solidFill>
                            <a:schemeClr val="tx1"/>
                          </a:solidFill>
                          <a:latin typeface="+mn-lt"/>
                        </a:rPr>
                        <a:t>-</a:t>
                      </a:r>
                      <a:endParaRPr lang="en-US" sz="800" b="0" i="0" u="none" strike="noStrike" dirty="0">
                        <a:solidFill>
                          <a:schemeClr val="tx1"/>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FE Gain</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6.5</a:t>
                      </a:r>
                      <a:r>
                        <a:rPr lang="en-US" sz="800" dirty="0" smtClean="0"/>
                        <a:t>µ</a:t>
                      </a:r>
                      <a:r>
                        <a:rPr lang="en-US" sz="800" b="0" i="0" u="none" strike="noStrike" dirty="0" smtClean="0">
                          <a:solidFill>
                            <a:srgbClr val="000000"/>
                          </a:solidFill>
                          <a:latin typeface="+mn-lt"/>
                        </a:rPr>
                        <a:t>V/e</a:t>
                      </a:r>
                      <a:r>
                        <a:rPr lang="en-US" sz="800" b="0" i="0" u="none" strike="noStrike" baseline="30000" dirty="0" smtClean="0">
                          <a:solidFill>
                            <a:srgbClr val="000000"/>
                          </a:solidFill>
                          <a:latin typeface="+mn-lt"/>
                        </a:rPr>
                        <a:t>-</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latin typeface="+mn-lt"/>
                        </a:rPr>
                        <a:t>6.5</a:t>
                      </a:r>
                      <a:r>
                        <a:rPr lang="en-US" sz="800" dirty="0" smtClean="0"/>
                        <a:t>µ</a:t>
                      </a:r>
                      <a:r>
                        <a:rPr lang="en-US" sz="800" b="0" i="0" u="none" strike="noStrike" dirty="0" smtClean="0">
                          <a:solidFill>
                            <a:srgbClr val="000000"/>
                          </a:solidFill>
                          <a:latin typeface="+mn-lt"/>
                        </a:rPr>
                        <a:t>V/e</a:t>
                      </a:r>
                      <a:r>
                        <a:rPr lang="en-US" sz="800" b="0" i="0" u="none" strike="noStrike" baseline="30000" dirty="0" smtClean="0">
                          <a:solidFill>
                            <a:srgbClr val="000000"/>
                          </a:solidFill>
                          <a:latin typeface="+mn-lt"/>
                        </a:rPr>
                        <a:t>-</a:t>
                      </a:r>
                      <a:r>
                        <a:rPr lang="en-US" sz="800" b="0" i="0" u="none" strike="noStrike" dirty="0" smtClean="0">
                          <a:solidFill>
                            <a:srgbClr val="000000"/>
                          </a:solidFill>
                          <a:latin typeface="+mn-lt"/>
                        </a:rPr>
                        <a:t>, 64nV/e</a:t>
                      </a:r>
                      <a:r>
                        <a:rPr lang="en-US" sz="800" b="0" i="0" u="none" strike="noStrike" baseline="30000" dirty="0" smtClean="0">
                          <a:solidFill>
                            <a:srgbClr val="000000"/>
                          </a:solidFill>
                          <a:latin typeface="+mn-lt"/>
                        </a:rPr>
                        <a:t>-</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Polarity</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a:solidFill>
                            <a:srgbClr val="000000"/>
                          </a:solidFill>
                          <a:latin typeface="+mn-lt"/>
                        </a:rPr>
                        <a:t>positive</a:t>
                      </a:r>
                    </a:p>
                  </a:txBody>
                  <a:tcPr marL="9525" marR="9525" marT="9525" marB="0" anchor="b">
                    <a:lnL>
                      <a:noFill/>
                    </a:lnL>
                    <a:lnR>
                      <a:noFill/>
                    </a:lnR>
                    <a:lnT>
                      <a:noFill/>
                    </a:lnT>
                    <a:lnB>
                      <a:noFill/>
                    </a:lnB>
                  </a:tcPr>
                </a:tc>
                <a:tc>
                  <a:txBody>
                    <a:bodyPr/>
                    <a:lstStyle/>
                    <a:p>
                      <a:pPr algn="l" fontAlgn="b"/>
                      <a:r>
                        <a:rPr lang="en-US" sz="800" b="0" i="0" u="none" strike="noStrike" dirty="0">
                          <a:solidFill>
                            <a:srgbClr val="000000"/>
                          </a:solidFill>
                          <a:latin typeface="+mn-lt"/>
                        </a:rPr>
                        <a:t>positive</a:t>
                      </a: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Filtering</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LP + CDS</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LP + CDS</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S/N</a:t>
                      </a: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44</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16</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smtClean="0">
                          <a:solidFill>
                            <a:srgbClr val="C00000"/>
                          </a:solidFill>
                          <a:latin typeface="+mn-lt"/>
                        </a:rPr>
                        <a:t>DC Power  cons.</a:t>
                      </a:r>
                      <a:endParaRPr lang="en-US" sz="80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11</a:t>
                      </a:r>
                      <a:r>
                        <a:rPr lang="en-US" sz="800" dirty="0" smtClean="0"/>
                        <a:t>µ</a:t>
                      </a:r>
                      <a:r>
                        <a:rPr lang="en-US" sz="800" b="0" i="0" u="none" strike="noStrike" dirty="0" smtClean="0">
                          <a:solidFill>
                            <a:srgbClr val="000000"/>
                          </a:solidFill>
                          <a:latin typeface="+mn-lt"/>
                        </a:rPr>
                        <a:t>W/pix </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11</a:t>
                      </a:r>
                      <a:r>
                        <a:rPr lang="en-US" sz="800" dirty="0" smtClean="0"/>
                        <a:t>µ</a:t>
                      </a:r>
                      <a:r>
                        <a:rPr lang="en-US" sz="800" b="0" i="0" u="none" strike="noStrike" dirty="0" smtClean="0">
                          <a:solidFill>
                            <a:srgbClr val="000000"/>
                          </a:solidFill>
                          <a:latin typeface="+mn-lt"/>
                        </a:rPr>
                        <a:t>W/pix </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a:solidFill>
                            <a:srgbClr val="C00000"/>
                          </a:solidFill>
                          <a:latin typeface="+mn-lt"/>
                        </a:rPr>
                        <a:t>Power </a:t>
                      </a:r>
                      <a:r>
                        <a:rPr lang="en-US" sz="800" b="1" i="0" u="none" strike="noStrike" dirty="0" smtClean="0">
                          <a:solidFill>
                            <a:srgbClr val="C00000"/>
                          </a:solidFill>
                          <a:latin typeface="+mn-lt"/>
                        </a:rPr>
                        <a:t>pulsing </a:t>
                      </a:r>
                      <a:endParaRPr lang="en-US" sz="80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endParaRPr lang="en-US" sz="80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Yes </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Yes</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800" b="1" i="0" u="none" strike="noStrike" dirty="0" smtClean="0">
                          <a:solidFill>
                            <a:srgbClr val="C00000"/>
                          </a:solidFill>
                          <a:latin typeface="+mn-lt"/>
                        </a:rPr>
                        <a:t>PP Power  cons.</a:t>
                      </a:r>
                      <a:endParaRPr lang="en-US" sz="80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800" b="0" i="0" u="none" strike="noStrike" dirty="0" smtClean="0">
                          <a:solidFill>
                            <a:srgbClr val="000000"/>
                          </a:solidFill>
                          <a:latin typeface="+mn-lt"/>
                        </a:rPr>
                        <a:t>5</a:t>
                      </a:r>
                      <a:r>
                        <a:rPr lang="en-US" sz="800" dirty="0" smtClean="0"/>
                        <a:t>µ</a:t>
                      </a:r>
                      <a:r>
                        <a:rPr lang="en-US" sz="800" b="0" i="0" u="none" strike="noStrike" dirty="0" smtClean="0">
                          <a:solidFill>
                            <a:srgbClr val="000000"/>
                          </a:solidFill>
                          <a:latin typeface="+mn-lt"/>
                        </a:rPr>
                        <a:t>W/pix @ 120Hz </a:t>
                      </a:r>
                      <a:endParaRPr lang="en-US" sz="80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latin typeface="+mn-lt"/>
                        </a:rPr>
                        <a:t>5</a:t>
                      </a:r>
                      <a:r>
                        <a:rPr lang="en-US" sz="800" dirty="0" smtClean="0"/>
                        <a:t>µ</a:t>
                      </a:r>
                      <a:r>
                        <a:rPr lang="en-US" sz="800" b="0" i="0" u="none" strike="noStrike" dirty="0" smtClean="0">
                          <a:solidFill>
                            <a:srgbClr val="000000"/>
                          </a:solidFill>
                          <a:latin typeface="+mn-lt"/>
                        </a:rPr>
                        <a:t>W/pix @ 120Hz </a:t>
                      </a:r>
                    </a:p>
                  </a:txBody>
                  <a:tcPr marL="9525" marR="9525" marT="9525" marB="0" anchor="b">
                    <a:lnL>
                      <a:noFill/>
                    </a:lnL>
                    <a:lnR>
                      <a:noFill/>
                    </a:lnR>
                    <a:lnT>
                      <a:noFill/>
                    </a:lnT>
                    <a:lnB>
                      <a:noFill/>
                    </a:lnB>
                  </a:tcPr>
                </a:tc>
              </a:tr>
            </a:tbl>
          </a:graphicData>
        </a:graphic>
      </p:graphicFrame>
      <p:sp>
        <p:nvSpPr>
          <p:cNvPr id="117" name="Rectangle 116"/>
          <p:cNvSpPr/>
          <p:nvPr/>
        </p:nvSpPr>
        <p:spPr>
          <a:xfrm rot="5400000">
            <a:off x="7952102" y="5785026"/>
            <a:ext cx="304800" cy="68580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 name="Rectangle 117"/>
          <p:cNvSpPr/>
          <p:nvPr/>
        </p:nvSpPr>
        <p:spPr bwMode="auto">
          <a:xfrm>
            <a:off x="6313802" y="1394001"/>
            <a:ext cx="2133600" cy="388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 name="Rectangle 118"/>
          <p:cNvSpPr/>
          <p:nvPr/>
        </p:nvSpPr>
        <p:spPr bwMode="auto">
          <a:xfrm>
            <a:off x="6085202" y="1698801"/>
            <a:ext cx="2133600" cy="388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 name="Rectangle 134"/>
          <p:cNvSpPr/>
          <p:nvPr/>
        </p:nvSpPr>
        <p:spPr bwMode="auto">
          <a:xfrm>
            <a:off x="6009002" y="1775001"/>
            <a:ext cx="2133600" cy="40227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 name="Rectangle 135"/>
          <p:cNvSpPr/>
          <p:nvPr/>
        </p:nvSpPr>
        <p:spPr bwMode="auto">
          <a:xfrm>
            <a:off x="6085202" y="18512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 name="Rectangle 138"/>
          <p:cNvSpPr/>
          <p:nvPr/>
        </p:nvSpPr>
        <p:spPr bwMode="auto">
          <a:xfrm>
            <a:off x="6085202" y="22322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 name="Rectangle 142"/>
          <p:cNvSpPr/>
          <p:nvPr/>
        </p:nvSpPr>
        <p:spPr bwMode="auto">
          <a:xfrm>
            <a:off x="6085202" y="26132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 name="Rectangle 145"/>
          <p:cNvSpPr/>
          <p:nvPr/>
        </p:nvSpPr>
        <p:spPr bwMode="auto">
          <a:xfrm>
            <a:off x="6085202" y="30704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Rectangle 146"/>
          <p:cNvSpPr/>
          <p:nvPr/>
        </p:nvSpPr>
        <p:spPr bwMode="auto">
          <a:xfrm>
            <a:off x="6085202" y="38324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 name="Rectangle 148"/>
          <p:cNvSpPr/>
          <p:nvPr/>
        </p:nvSpPr>
        <p:spPr bwMode="auto">
          <a:xfrm>
            <a:off x="6085202" y="42896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5" name="Straight Connector 234"/>
          <p:cNvCxnSpPr/>
          <p:nvPr/>
        </p:nvCxnSpPr>
        <p:spPr bwMode="auto">
          <a:xfrm flipH="1">
            <a:off x="6313802" y="19274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bwMode="auto">
          <a:xfrm flipH="1">
            <a:off x="6313802" y="23084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bwMode="auto">
          <a:xfrm flipH="1">
            <a:off x="6313802" y="26894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bwMode="auto">
          <a:xfrm flipH="1">
            <a:off x="6313802" y="31466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bwMode="auto">
          <a:xfrm flipH="1">
            <a:off x="6313802" y="39086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bwMode="auto">
          <a:xfrm flipH="1">
            <a:off x="6313802" y="43658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bwMode="auto">
          <a:xfrm>
            <a:off x="6542402" y="1927401"/>
            <a:ext cx="0" cy="3200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2" name="Rectangle 241"/>
          <p:cNvSpPr/>
          <p:nvPr/>
        </p:nvSpPr>
        <p:spPr bwMode="auto">
          <a:xfrm>
            <a:off x="6694802" y="18512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3" name="Rectangle 242"/>
          <p:cNvSpPr/>
          <p:nvPr/>
        </p:nvSpPr>
        <p:spPr bwMode="auto">
          <a:xfrm>
            <a:off x="6694802" y="22322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4" name="Rectangle 243"/>
          <p:cNvSpPr/>
          <p:nvPr/>
        </p:nvSpPr>
        <p:spPr bwMode="auto">
          <a:xfrm>
            <a:off x="6694802" y="26132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 name="Rectangle 244"/>
          <p:cNvSpPr/>
          <p:nvPr/>
        </p:nvSpPr>
        <p:spPr bwMode="auto">
          <a:xfrm>
            <a:off x="6694802" y="30704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6" name="Rectangle 245"/>
          <p:cNvSpPr/>
          <p:nvPr/>
        </p:nvSpPr>
        <p:spPr bwMode="auto">
          <a:xfrm>
            <a:off x="6694802" y="38324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7" name="Rectangle 246"/>
          <p:cNvSpPr/>
          <p:nvPr/>
        </p:nvSpPr>
        <p:spPr bwMode="auto">
          <a:xfrm>
            <a:off x="6694802" y="42896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48" name="Straight Connector 247"/>
          <p:cNvCxnSpPr/>
          <p:nvPr/>
        </p:nvCxnSpPr>
        <p:spPr bwMode="auto">
          <a:xfrm flipH="1">
            <a:off x="6923402" y="19274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bwMode="auto">
          <a:xfrm flipH="1">
            <a:off x="6923402" y="23084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bwMode="auto">
          <a:xfrm flipH="1">
            <a:off x="6923402" y="26894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bwMode="auto">
          <a:xfrm flipH="1">
            <a:off x="6923402" y="31466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bwMode="auto">
          <a:xfrm flipH="1">
            <a:off x="6923402" y="39086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bwMode="auto">
          <a:xfrm flipH="1">
            <a:off x="6923402" y="43658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bwMode="auto">
          <a:xfrm>
            <a:off x="7152002" y="1927401"/>
            <a:ext cx="0" cy="3200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Rectangle 254"/>
          <p:cNvSpPr/>
          <p:nvPr/>
        </p:nvSpPr>
        <p:spPr bwMode="auto">
          <a:xfrm>
            <a:off x="6161402" y="4670601"/>
            <a:ext cx="457200" cy="304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 name="Rectangle 255"/>
          <p:cNvSpPr/>
          <p:nvPr/>
        </p:nvSpPr>
        <p:spPr bwMode="auto">
          <a:xfrm>
            <a:off x="6771002" y="4670601"/>
            <a:ext cx="457200" cy="304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7" name="Rectangle 256"/>
          <p:cNvSpPr/>
          <p:nvPr/>
        </p:nvSpPr>
        <p:spPr bwMode="auto">
          <a:xfrm>
            <a:off x="7533002" y="18512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 name="Rectangle 257"/>
          <p:cNvSpPr/>
          <p:nvPr/>
        </p:nvSpPr>
        <p:spPr bwMode="auto">
          <a:xfrm>
            <a:off x="7533002" y="22322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9" name="Rectangle 258"/>
          <p:cNvSpPr/>
          <p:nvPr/>
        </p:nvSpPr>
        <p:spPr bwMode="auto">
          <a:xfrm>
            <a:off x="7533002" y="26132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 name="Rectangle 259"/>
          <p:cNvSpPr/>
          <p:nvPr/>
        </p:nvSpPr>
        <p:spPr bwMode="auto">
          <a:xfrm>
            <a:off x="7533002" y="30704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1" name="Rectangle 260"/>
          <p:cNvSpPr/>
          <p:nvPr/>
        </p:nvSpPr>
        <p:spPr bwMode="auto">
          <a:xfrm>
            <a:off x="7533002" y="38324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 name="Rectangle 261"/>
          <p:cNvSpPr/>
          <p:nvPr/>
        </p:nvSpPr>
        <p:spPr bwMode="auto">
          <a:xfrm>
            <a:off x="7533002" y="4289601"/>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63" name="Straight Connector 262"/>
          <p:cNvCxnSpPr/>
          <p:nvPr/>
        </p:nvCxnSpPr>
        <p:spPr bwMode="auto">
          <a:xfrm flipH="1">
            <a:off x="7761602" y="19274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bwMode="auto">
          <a:xfrm flipH="1">
            <a:off x="7761602" y="23084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bwMode="auto">
          <a:xfrm flipH="1">
            <a:off x="7761602" y="26894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bwMode="auto">
          <a:xfrm flipH="1">
            <a:off x="7761602" y="31466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bwMode="auto">
          <a:xfrm flipH="1">
            <a:off x="7761602" y="39086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bwMode="auto">
          <a:xfrm flipH="1">
            <a:off x="7761602" y="436580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bwMode="auto">
          <a:xfrm>
            <a:off x="7990202" y="1927401"/>
            <a:ext cx="0" cy="3200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0" name="Rectangle 269"/>
          <p:cNvSpPr/>
          <p:nvPr/>
        </p:nvSpPr>
        <p:spPr bwMode="auto">
          <a:xfrm>
            <a:off x="7609202" y="4670601"/>
            <a:ext cx="457200" cy="304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1" name="Rectangle 270"/>
          <p:cNvSpPr/>
          <p:nvPr/>
        </p:nvSpPr>
        <p:spPr bwMode="auto">
          <a:xfrm>
            <a:off x="6086790" y="5470701"/>
            <a:ext cx="1981200" cy="2286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72" name="Straight Connector 271"/>
          <p:cNvCxnSpPr/>
          <p:nvPr/>
        </p:nvCxnSpPr>
        <p:spPr bwMode="auto">
          <a:xfrm>
            <a:off x="6161402" y="3375201"/>
            <a:ext cx="0" cy="381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bwMode="auto">
          <a:xfrm>
            <a:off x="6771002" y="3375201"/>
            <a:ext cx="0" cy="381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bwMode="auto">
          <a:xfrm>
            <a:off x="7609202" y="3375201"/>
            <a:ext cx="0" cy="381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bwMode="auto">
          <a:xfrm flipH="1">
            <a:off x="7228202" y="2003601"/>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bwMode="auto">
          <a:xfrm flipH="1">
            <a:off x="7228202" y="2384601"/>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bwMode="auto">
          <a:xfrm flipH="1">
            <a:off x="7228202" y="2765601"/>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bwMode="auto">
          <a:xfrm flipH="1">
            <a:off x="7228202" y="3222801"/>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bwMode="auto">
          <a:xfrm flipH="1">
            <a:off x="7228202" y="3984801"/>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bwMode="auto">
          <a:xfrm flipH="1">
            <a:off x="7228202" y="4442001"/>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1" name="TextBox 95"/>
          <p:cNvSpPr txBox="1">
            <a:spLocks noChangeArrowheads="1"/>
          </p:cNvSpPr>
          <p:nvPr/>
        </p:nvSpPr>
        <p:spPr bwMode="auto">
          <a:xfrm rot="-5400000">
            <a:off x="5616890" y="3386313"/>
            <a:ext cx="482600" cy="307975"/>
          </a:xfrm>
          <a:prstGeom prst="rect">
            <a:avLst/>
          </a:prstGeom>
          <a:noFill/>
          <a:ln w="9525">
            <a:noFill/>
            <a:miter lim="800000"/>
            <a:headEnd/>
            <a:tailEnd/>
          </a:ln>
        </p:spPr>
        <p:txBody>
          <a:bodyPr wrap="none">
            <a:spAutoFit/>
          </a:bodyPr>
          <a:lstStyle/>
          <a:p>
            <a:r>
              <a:rPr lang="en-US" sz="1400"/>
              <a:t>352</a:t>
            </a:r>
          </a:p>
        </p:txBody>
      </p:sp>
      <p:sp>
        <p:nvSpPr>
          <p:cNvPr id="282" name="TextBox 96"/>
          <p:cNvSpPr txBox="1">
            <a:spLocks noChangeArrowheads="1"/>
          </p:cNvSpPr>
          <p:nvPr/>
        </p:nvSpPr>
        <p:spPr bwMode="auto">
          <a:xfrm>
            <a:off x="6847202" y="1394001"/>
            <a:ext cx="384175" cy="307975"/>
          </a:xfrm>
          <a:prstGeom prst="rect">
            <a:avLst/>
          </a:prstGeom>
          <a:noFill/>
          <a:ln w="9525">
            <a:noFill/>
            <a:miter lim="800000"/>
            <a:headEnd/>
            <a:tailEnd/>
          </a:ln>
        </p:spPr>
        <p:txBody>
          <a:bodyPr wrap="none">
            <a:spAutoFit/>
          </a:bodyPr>
          <a:lstStyle/>
          <a:p>
            <a:r>
              <a:rPr lang="en-US" sz="1400"/>
              <a:t>96</a:t>
            </a:r>
          </a:p>
        </p:txBody>
      </p:sp>
      <p:cxnSp>
        <p:nvCxnSpPr>
          <p:cNvPr id="283" name="Straight Arrow Connector 282"/>
          <p:cNvCxnSpPr/>
          <p:nvPr/>
        </p:nvCxnSpPr>
        <p:spPr bwMode="auto">
          <a:xfrm flipV="1">
            <a:off x="8371202" y="5280201"/>
            <a:ext cx="228600" cy="38100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84" name="TextBox 99"/>
          <p:cNvSpPr txBox="1">
            <a:spLocks noChangeArrowheads="1"/>
          </p:cNvSpPr>
          <p:nvPr/>
        </p:nvSpPr>
        <p:spPr bwMode="auto">
          <a:xfrm rot="-3658698">
            <a:off x="8532334" y="5444507"/>
            <a:ext cx="284162" cy="307975"/>
          </a:xfrm>
          <a:prstGeom prst="rect">
            <a:avLst/>
          </a:prstGeom>
          <a:noFill/>
          <a:ln w="9525">
            <a:noFill/>
            <a:miter lim="800000"/>
            <a:headEnd/>
            <a:tailEnd/>
          </a:ln>
        </p:spPr>
        <p:txBody>
          <a:bodyPr wrap="none">
            <a:spAutoFit/>
          </a:bodyPr>
          <a:lstStyle/>
          <a:p>
            <a:r>
              <a:rPr lang="en-US" sz="1400"/>
              <a:t>4</a:t>
            </a:r>
          </a:p>
        </p:txBody>
      </p:sp>
      <p:sp>
        <p:nvSpPr>
          <p:cNvPr id="285" name="TextBox 100"/>
          <p:cNvSpPr txBox="1">
            <a:spLocks noChangeArrowheads="1"/>
          </p:cNvSpPr>
          <p:nvPr/>
        </p:nvSpPr>
        <p:spPr bwMode="auto">
          <a:xfrm>
            <a:off x="6161402" y="4670601"/>
            <a:ext cx="458788" cy="276225"/>
          </a:xfrm>
          <a:prstGeom prst="rect">
            <a:avLst/>
          </a:prstGeom>
          <a:noFill/>
          <a:ln w="9525">
            <a:noFill/>
            <a:miter lim="800000"/>
            <a:headEnd/>
            <a:tailEnd/>
          </a:ln>
        </p:spPr>
        <p:txBody>
          <a:bodyPr wrap="none">
            <a:spAutoFit/>
          </a:bodyPr>
          <a:lstStyle/>
          <a:p>
            <a:r>
              <a:rPr lang="en-US" sz="1200"/>
              <a:t>Buf.</a:t>
            </a:r>
          </a:p>
        </p:txBody>
      </p:sp>
      <p:sp>
        <p:nvSpPr>
          <p:cNvPr id="286" name="TextBox 101"/>
          <p:cNvSpPr txBox="1">
            <a:spLocks noChangeArrowheads="1"/>
          </p:cNvSpPr>
          <p:nvPr/>
        </p:nvSpPr>
        <p:spPr bwMode="auto">
          <a:xfrm>
            <a:off x="6771002" y="4670601"/>
            <a:ext cx="458788" cy="276225"/>
          </a:xfrm>
          <a:prstGeom prst="rect">
            <a:avLst/>
          </a:prstGeom>
          <a:noFill/>
          <a:ln w="9525">
            <a:noFill/>
            <a:miter lim="800000"/>
            <a:headEnd/>
            <a:tailEnd/>
          </a:ln>
        </p:spPr>
        <p:txBody>
          <a:bodyPr wrap="none">
            <a:spAutoFit/>
          </a:bodyPr>
          <a:lstStyle/>
          <a:p>
            <a:r>
              <a:rPr lang="en-US" sz="1200"/>
              <a:t>Buf.</a:t>
            </a:r>
          </a:p>
        </p:txBody>
      </p:sp>
      <p:sp>
        <p:nvSpPr>
          <p:cNvPr id="287" name="TextBox 102"/>
          <p:cNvSpPr txBox="1">
            <a:spLocks noChangeArrowheads="1"/>
          </p:cNvSpPr>
          <p:nvPr/>
        </p:nvSpPr>
        <p:spPr bwMode="auto">
          <a:xfrm>
            <a:off x="7609202" y="4670601"/>
            <a:ext cx="458788" cy="276225"/>
          </a:xfrm>
          <a:prstGeom prst="rect">
            <a:avLst/>
          </a:prstGeom>
          <a:noFill/>
          <a:ln w="9525">
            <a:noFill/>
            <a:miter lim="800000"/>
            <a:headEnd/>
            <a:tailEnd/>
          </a:ln>
        </p:spPr>
        <p:txBody>
          <a:bodyPr wrap="none">
            <a:spAutoFit/>
          </a:bodyPr>
          <a:lstStyle/>
          <a:p>
            <a:r>
              <a:rPr lang="en-US" sz="1200"/>
              <a:t>Buf.</a:t>
            </a:r>
          </a:p>
        </p:txBody>
      </p:sp>
      <p:sp>
        <p:nvSpPr>
          <p:cNvPr id="288" name="Rectangle 287"/>
          <p:cNvSpPr/>
          <p:nvPr/>
        </p:nvSpPr>
        <p:spPr bwMode="auto">
          <a:xfrm>
            <a:off x="5247002" y="1851201"/>
            <a:ext cx="304800" cy="2667000"/>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89" name="Straight Connector 288"/>
          <p:cNvCxnSpPr/>
          <p:nvPr/>
        </p:nvCxnSpPr>
        <p:spPr bwMode="auto">
          <a:xfrm flipH="1">
            <a:off x="5551802" y="1927401"/>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bwMode="auto">
          <a:xfrm flipH="1">
            <a:off x="5551802" y="2308401"/>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bwMode="auto">
          <a:xfrm flipH="1">
            <a:off x="5551802" y="2689401"/>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bwMode="auto">
          <a:xfrm flipH="1">
            <a:off x="5551802" y="3146601"/>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bwMode="auto">
          <a:xfrm flipH="1">
            <a:off x="5551802" y="3908601"/>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bwMode="auto">
          <a:xfrm flipH="1">
            <a:off x="5551802" y="4365801"/>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5" name="Rectangle 294"/>
          <p:cNvSpPr/>
          <p:nvPr/>
        </p:nvSpPr>
        <p:spPr bwMode="auto">
          <a:xfrm>
            <a:off x="5323202" y="5127801"/>
            <a:ext cx="457200" cy="304800"/>
          </a:xfrm>
          <a:prstGeom prst="rect">
            <a:avLst/>
          </a:prstGeom>
          <a:solidFill>
            <a:srgbClr val="FF5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 name="TextBox 139"/>
          <p:cNvSpPr txBox="1">
            <a:spLocks noChangeArrowheads="1"/>
          </p:cNvSpPr>
          <p:nvPr/>
        </p:nvSpPr>
        <p:spPr bwMode="auto">
          <a:xfrm>
            <a:off x="5323202" y="5127801"/>
            <a:ext cx="609600" cy="230188"/>
          </a:xfrm>
          <a:prstGeom prst="rect">
            <a:avLst/>
          </a:prstGeom>
          <a:noFill/>
          <a:ln w="9525">
            <a:noFill/>
            <a:miter lim="800000"/>
            <a:headEnd/>
            <a:tailEnd/>
          </a:ln>
        </p:spPr>
        <p:txBody>
          <a:bodyPr>
            <a:spAutoFit/>
          </a:bodyPr>
          <a:lstStyle/>
          <a:p>
            <a:r>
              <a:rPr lang="en-US" sz="900"/>
              <a:t>Temp</a:t>
            </a:r>
          </a:p>
        </p:txBody>
      </p:sp>
      <p:sp>
        <p:nvSpPr>
          <p:cNvPr id="297" name="TextBox 140"/>
          <p:cNvSpPr txBox="1">
            <a:spLocks noChangeArrowheads="1"/>
          </p:cNvSpPr>
          <p:nvPr/>
        </p:nvSpPr>
        <p:spPr bwMode="auto">
          <a:xfrm rot="-5400000">
            <a:off x="4791390" y="3068813"/>
            <a:ext cx="1219200" cy="307975"/>
          </a:xfrm>
          <a:prstGeom prst="rect">
            <a:avLst/>
          </a:prstGeom>
          <a:noFill/>
          <a:ln w="9525">
            <a:noFill/>
            <a:miter lim="800000"/>
            <a:headEnd/>
            <a:tailEnd/>
          </a:ln>
        </p:spPr>
        <p:txBody>
          <a:bodyPr wrap="none">
            <a:spAutoFit/>
          </a:bodyPr>
          <a:lstStyle/>
          <a:p>
            <a:r>
              <a:rPr lang="en-US" sz="1400"/>
              <a:t>Row selector</a:t>
            </a:r>
          </a:p>
        </p:txBody>
      </p:sp>
      <p:sp>
        <p:nvSpPr>
          <p:cNvPr id="298" name="TextBox 141"/>
          <p:cNvSpPr txBox="1">
            <a:spLocks noChangeArrowheads="1"/>
          </p:cNvSpPr>
          <p:nvPr/>
        </p:nvSpPr>
        <p:spPr bwMode="auto">
          <a:xfrm>
            <a:off x="6593202" y="5469114"/>
            <a:ext cx="1120775" cy="230187"/>
          </a:xfrm>
          <a:prstGeom prst="rect">
            <a:avLst/>
          </a:prstGeom>
          <a:noFill/>
          <a:ln w="9525">
            <a:noFill/>
            <a:miter lim="800000"/>
            <a:headEnd/>
            <a:tailEnd/>
          </a:ln>
        </p:spPr>
        <p:txBody>
          <a:bodyPr wrap="none">
            <a:spAutoFit/>
          </a:bodyPr>
          <a:lstStyle/>
          <a:p>
            <a:r>
              <a:rPr lang="en-US" sz="900"/>
              <a:t>Diff. Analog Buffer</a:t>
            </a:r>
          </a:p>
        </p:txBody>
      </p:sp>
      <p:sp>
        <p:nvSpPr>
          <p:cNvPr id="299" name="TextBox 298"/>
          <p:cNvSpPr txBox="1"/>
          <p:nvPr/>
        </p:nvSpPr>
        <p:spPr bwMode="auto">
          <a:xfrm>
            <a:off x="7761602" y="5975526"/>
            <a:ext cx="762000" cy="254000"/>
          </a:xfrm>
          <a:prstGeom prst="rect">
            <a:avLst/>
          </a:prstGeom>
          <a:noFill/>
          <a:effectLst/>
        </p:spPr>
        <p:txBody>
          <a:bodyPr>
            <a:spAutoFit/>
          </a:bodyPr>
          <a:lstStyle/>
          <a:p>
            <a:pPr>
              <a:defRPr/>
            </a:pPr>
            <a:r>
              <a:rPr lang="en-US" sz="1050" dirty="0"/>
              <a:t>CMD unit</a:t>
            </a:r>
          </a:p>
        </p:txBody>
      </p:sp>
      <p:sp>
        <p:nvSpPr>
          <p:cNvPr id="300" name="Rectangle 299"/>
          <p:cNvSpPr/>
          <p:nvPr/>
        </p:nvSpPr>
        <p:spPr bwMode="auto">
          <a:xfrm rot="5400000">
            <a:off x="7266302" y="5861226"/>
            <a:ext cx="304800" cy="533400"/>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 name="TextBox 147"/>
          <p:cNvSpPr txBox="1">
            <a:spLocks noChangeArrowheads="1"/>
          </p:cNvSpPr>
          <p:nvPr/>
        </p:nvSpPr>
        <p:spPr bwMode="auto">
          <a:xfrm>
            <a:off x="7075802" y="5975526"/>
            <a:ext cx="609600" cy="214313"/>
          </a:xfrm>
          <a:prstGeom prst="rect">
            <a:avLst/>
          </a:prstGeom>
          <a:noFill/>
          <a:ln w="9525">
            <a:noFill/>
            <a:miter lim="800000"/>
            <a:headEnd/>
            <a:tailEnd/>
          </a:ln>
        </p:spPr>
        <p:txBody>
          <a:bodyPr>
            <a:spAutoFit/>
          </a:bodyPr>
          <a:lstStyle/>
          <a:p>
            <a:pPr algn="ctr"/>
            <a:r>
              <a:rPr lang="en-US" sz="800"/>
              <a:t>   SACI</a:t>
            </a:r>
          </a:p>
        </p:txBody>
      </p:sp>
      <p:sp>
        <p:nvSpPr>
          <p:cNvPr id="302" name="Rectangle 301"/>
          <p:cNvSpPr/>
          <p:nvPr/>
        </p:nvSpPr>
        <p:spPr bwMode="auto">
          <a:xfrm>
            <a:off x="5247002" y="4670601"/>
            <a:ext cx="457200" cy="3048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3" name="TextBox 149"/>
          <p:cNvSpPr txBox="1">
            <a:spLocks noChangeArrowheads="1"/>
          </p:cNvSpPr>
          <p:nvPr/>
        </p:nvSpPr>
        <p:spPr bwMode="auto">
          <a:xfrm>
            <a:off x="5247002" y="4670601"/>
            <a:ext cx="609600" cy="276225"/>
          </a:xfrm>
          <a:prstGeom prst="rect">
            <a:avLst/>
          </a:prstGeom>
          <a:noFill/>
          <a:ln w="9525">
            <a:noFill/>
            <a:miter lim="800000"/>
            <a:headEnd/>
            <a:tailEnd/>
          </a:ln>
        </p:spPr>
        <p:txBody>
          <a:bodyPr>
            <a:spAutoFit/>
          </a:bodyPr>
          <a:lstStyle/>
          <a:p>
            <a:r>
              <a:rPr lang="en-US" sz="1200"/>
              <a:t>Bias</a:t>
            </a:r>
          </a:p>
        </p:txBody>
      </p:sp>
      <p:sp>
        <p:nvSpPr>
          <p:cNvPr id="304" name="Freeform 44"/>
          <p:cNvSpPr>
            <a:spLocks/>
          </p:cNvSpPr>
          <p:nvPr/>
        </p:nvSpPr>
        <p:spPr bwMode="auto">
          <a:xfrm rot="-5400000">
            <a:off x="5467664" y="5723114"/>
            <a:ext cx="288925" cy="793750"/>
          </a:xfrm>
          <a:custGeom>
            <a:avLst/>
            <a:gdLst>
              <a:gd name="T0" fmla="*/ 2147483647 w 187"/>
              <a:gd name="T1" fmla="*/ 2147483647 h 947"/>
              <a:gd name="T2" fmla="*/ 0 w 187"/>
              <a:gd name="T3" fmla="*/ 2147483647 h 947"/>
              <a:gd name="T4" fmla="*/ 0 w 187"/>
              <a:gd name="T5" fmla="*/ 0 h 947"/>
              <a:gd name="T6" fmla="*/ 2147483647 w 187"/>
              <a:gd name="T7" fmla="*/ 0 h 947"/>
              <a:gd name="T8" fmla="*/ 2147483647 w 187"/>
              <a:gd name="T9" fmla="*/ 2147483647 h 947"/>
              <a:gd name="T10" fmla="*/ 2147483647 w 187"/>
              <a:gd name="T11" fmla="*/ 2147483647 h 947"/>
              <a:gd name="T12" fmla="*/ 0 60000 65536"/>
              <a:gd name="T13" fmla="*/ 0 60000 65536"/>
              <a:gd name="T14" fmla="*/ 0 60000 65536"/>
              <a:gd name="T15" fmla="*/ 0 60000 65536"/>
              <a:gd name="T16" fmla="*/ 0 60000 65536"/>
              <a:gd name="T17" fmla="*/ 0 60000 65536"/>
              <a:gd name="T18" fmla="*/ 0 w 187"/>
              <a:gd name="T19" fmla="*/ 0 h 947"/>
              <a:gd name="T20" fmla="*/ 187 w 187"/>
              <a:gd name="T21" fmla="*/ 947 h 947"/>
            </a:gdLst>
            <a:ahLst/>
            <a:cxnLst>
              <a:cxn ang="T12">
                <a:pos x="T0" y="T1"/>
              </a:cxn>
              <a:cxn ang="T13">
                <a:pos x="T2" y="T3"/>
              </a:cxn>
              <a:cxn ang="T14">
                <a:pos x="T4" y="T5"/>
              </a:cxn>
              <a:cxn ang="T15">
                <a:pos x="T6" y="T7"/>
              </a:cxn>
              <a:cxn ang="T16">
                <a:pos x="T8" y="T9"/>
              </a:cxn>
              <a:cxn ang="T17">
                <a:pos x="T10" y="T11"/>
              </a:cxn>
            </a:cxnLst>
            <a:rect l="T18" t="T19" r="T20" b="T21"/>
            <a:pathLst>
              <a:path w="187" h="947">
                <a:moveTo>
                  <a:pt x="92" y="947"/>
                </a:moveTo>
                <a:lnTo>
                  <a:pt x="0" y="947"/>
                </a:lnTo>
                <a:lnTo>
                  <a:pt x="0" y="0"/>
                </a:lnTo>
                <a:lnTo>
                  <a:pt x="187" y="0"/>
                </a:lnTo>
                <a:lnTo>
                  <a:pt x="187" y="947"/>
                </a:lnTo>
                <a:lnTo>
                  <a:pt x="92" y="947"/>
                </a:lnTo>
              </a:path>
            </a:pathLst>
          </a:custGeom>
          <a:solidFill>
            <a:schemeClr val="accent2"/>
          </a:solidFill>
          <a:ln w="0">
            <a:noFill/>
            <a:prstDash val="solid"/>
            <a:round/>
            <a:headEnd/>
            <a:tailEnd/>
          </a:ln>
        </p:spPr>
        <p:txBody>
          <a:bodyPr/>
          <a:lstStyle/>
          <a:p>
            <a:endParaRPr lang="en-US"/>
          </a:p>
        </p:txBody>
      </p:sp>
      <p:sp>
        <p:nvSpPr>
          <p:cNvPr id="305" name="TextBox 177"/>
          <p:cNvSpPr txBox="1">
            <a:spLocks noChangeArrowheads="1"/>
          </p:cNvSpPr>
          <p:nvPr/>
        </p:nvSpPr>
        <p:spPr bwMode="auto">
          <a:xfrm>
            <a:off x="5205727" y="5975526"/>
            <a:ext cx="879475" cy="215900"/>
          </a:xfrm>
          <a:prstGeom prst="rect">
            <a:avLst/>
          </a:prstGeom>
          <a:noFill/>
          <a:ln w="9525">
            <a:noFill/>
            <a:miter lim="800000"/>
            <a:headEnd/>
            <a:tailEnd/>
          </a:ln>
        </p:spPr>
        <p:txBody>
          <a:bodyPr wrap="none">
            <a:spAutoFit/>
          </a:bodyPr>
          <a:lstStyle/>
          <a:p>
            <a:r>
              <a:rPr lang="en-US" sz="800"/>
              <a:t>Analog Monitor</a:t>
            </a:r>
          </a:p>
        </p:txBody>
      </p:sp>
      <p:sp>
        <p:nvSpPr>
          <p:cNvPr id="306" name="Rectangle 305"/>
          <p:cNvSpPr/>
          <p:nvPr/>
        </p:nvSpPr>
        <p:spPr>
          <a:xfrm>
            <a:off x="5094602" y="1317801"/>
            <a:ext cx="3733800" cy="518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7" name="Straight Connector 306"/>
          <p:cNvCxnSpPr/>
          <p:nvPr/>
        </p:nvCxnSpPr>
        <p:spPr bwMode="auto">
          <a:xfrm flipH="1">
            <a:off x="6313802" y="5127801"/>
            <a:ext cx="167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bwMode="auto">
          <a:xfrm flipH="1">
            <a:off x="6313802" y="5127801"/>
            <a:ext cx="0" cy="342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9" name="Freeform 44"/>
          <p:cNvSpPr>
            <a:spLocks/>
          </p:cNvSpPr>
          <p:nvPr/>
        </p:nvSpPr>
        <p:spPr bwMode="auto">
          <a:xfrm rot="-5400000">
            <a:off x="6397939" y="5678664"/>
            <a:ext cx="288925" cy="914400"/>
          </a:xfrm>
          <a:custGeom>
            <a:avLst/>
            <a:gdLst>
              <a:gd name="T0" fmla="*/ 2147483647 w 187"/>
              <a:gd name="T1" fmla="*/ 2147483647 h 947"/>
              <a:gd name="T2" fmla="*/ 0 w 187"/>
              <a:gd name="T3" fmla="*/ 2147483647 h 947"/>
              <a:gd name="T4" fmla="*/ 0 w 187"/>
              <a:gd name="T5" fmla="*/ 0 h 947"/>
              <a:gd name="T6" fmla="*/ 2147483647 w 187"/>
              <a:gd name="T7" fmla="*/ 0 h 947"/>
              <a:gd name="T8" fmla="*/ 2147483647 w 187"/>
              <a:gd name="T9" fmla="*/ 2147483647 h 947"/>
              <a:gd name="T10" fmla="*/ 2147483647 w 187"/>
              <a:gd name="T11" fmla="*/ 2147483647 h 947"/>
              <a:gd name="T12" fmla="*/ 0 60000 65536"/>
              <a:gd name="T13" fmla="*/ 0 60000 65536"/>
              <a:gd name="T14" fmla="*/ 0 60000 65536"/>
              <a:gd name="T15" fmla="*/ 0 60000 65536"/>
              <a:gd name="T16" fmla="*/ 0 60000 65536"/>
              <a:gd name="T17" fmla="*/ 0 60000 65536"/>
              <a:gd name="T18" fmla="*/ 0 w 187"/>
              <a:gd name="T19" fmla="*/ 0 h 947"/>
              <a:gd name="T20" fmla="*/ 187 w 187"/>
              <a:gd name="T21" fmla="*/ 947 h 947"/>
            </a:gdLst>
            <a:ahLst/>
            <a:cxnLst>
              <a:cxn ang="T12">
                <a:pos x="T0" y="T1"/>
              </a:cxn>
              <a:cxn ang="T13">
                <a:pos x="T2" y="T3"/>
              </a:cxn>
              <a:cxn ang="T14">
                <a:pos x="T4" y="T5"/>
              </a:cxn>
              <a:cxn ang="T15">
                <a:pos x="T6" y="T7"/>
              </a:cxn>
              <a:cxn ang="T16">
                <a:pos x="T8" y="T9"/>
              </a:cxn>
              <a:cxn ang="T17">
                <a:pos x="T10" y="T11"/>
              </a:cxn>
            </a:cxnLst>
            <a:rect l="T18" t="T19" r="T20" b="T21"/>
            <a:pathLst>
              <a:path w="187" h="947">
                <a:moveTo>
                  <a:pt x="92" y="947"/>
                </a:moveTo>
                <a:lnTo>
                  <a:pt x="0" y="947"/>
                </a:lnTo>
                <a:lnTo>
                  <a:pt x="0" y="0"/>
                </a:lnTo>
                <a:lnTo>
                  <a:pt x="187" y="0"/>
                </a:lnTo>
                <a:lnTo>
                  <a:pt x="187" y="947"/>
                </a:lnTo>
                <a:lnTo>
                  <a:pt x="92" y="947"/>
                </a:lnTo>
              </a:path>
            </a:pathLst>
          </a:custGeom>
          <a:solidFill>
            <a:srgbClr val="0070C0"/>
          </a:solidFill>
          <a:ln w="0">
            <a:noFill/>
            <a:prstDash val="solid"/>
            <a:round/>
            <a:headEnd/>
            <a:tailEnd/>
          </a:ln>
        </p:spPr>
        <p:txBody>
          <a:bodyPr/>
          <a:lstStyle/>
          <a:p>
            <a:endParaRPr lang="en-US"/>
          </a:p>
        </p:txBody>
      </p:sp>
      <p:sp>
        <p:nvSpPr>
          <p:cNvPr id="310" name="TextBox 177"/>
          <p:cNvSpPr txBox="1">
            <a:spLocks noChangeArrowheads="1"/>
          </p:cNvSpPr>
          <p:nvPr/>
        </p:nvSpPr>
        <p:spPr bwMode="auto">
          <a:xfrm>
            <a:off x="6085202" y="5991401"/>
            <a:ext cx="946150" cy="215900"/>
          </a:xfrm>
          <a:prstGeom prst="rect">
            <a:avLst/>
          </a:prstGeom>
          <a:noFill/>
          <a:ln w="9525">
            <a:noFill/>
            <a:miter lim="800000"/>
            <a:headEnd/>
            <a:tailEnd/>
          </a:ln>
        </p:spPr>
        <p:txBody>
          <a:bodyPr wrap="none">
            <a:spAutoFit/>
          </a:bodyPr>
          <a:lstStyle/>
          <a:p>
            <a:r>
              <a:rPr lang="en-US" sz="800"/>
              <a:t>Global Registers</a:t>
            </a:r>
          </a:p>
        </p:txBody>
      </p:sp>
      <p:cxnSp>
        <p:nvCxnSpPr>
          <p:cNvPr id="311" name="Straight Connector 310"/>
          <p:cNvCxnSpPr/>
          <p:nvPr/>
        </p:nvCxnSpPr>
        <p:spPr>
          <a:xfrm flipV="1">
            <a:off x="5029200" y="4599163"/>
            <a:ext cx="3856038" cy="1"/>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13" name="Rectangle 312"/>
          <p:cNvSpPr/>
          <p:nvPr/>
        </p:nvSpPr>
        <p:spPr bwMode="auto">
          <a:xfrm rot="5400000">
            <a:off x="7209152" y="4694414"/>
            <a:ext cx="190500" cy="1219200"/>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4" name="TextBox 141"/>
          <p:cNvSpPr txBox="1">
            <a:spLocks noChangeArrowheads="1"/>
          </p:cNvSpPr>
          <p:nvPr/>
        </p:nvSpPr>
        <p:spPr bwMode="auto">
          <a:xfrm>
            <a:off x="6771002" y="5202414"/>
            <a:ext cx="1017588" cy="230187"/>
          </a:xfrm>
          <a:prstGeom prst="rect">
            <a:avLst/>
          </a:prstGeom>
          <a:noFill/>
          <a:ln w="9525">
            <a:noFill/>
            <a:miter lim="800000"/>
            <a:headEnd/>
            <a:tailEnd/>
          </a:ln>
        </p:spPr>
        <p:txBody>
          <a:bodyPr wrap="none">
            <a:spAutoFit/>
          </a:bodyPr>
          <a:lstStyle/>
          <a:p>
            <a:r>
              <a:rPr lang="en-US" sz="900"/>
              <a:t>Column selector</a:t>
            </a:r>
          </a:p>
        </p:txBody>
      </p:sp>
    </p:spTree>
    <p:extLst>
      <p:ext uri="{BB962C8B-B14F-4D97-AF65-F5344CB8AC3E}">
        <p14:creationId xmlns:p14="http://schemas.microsoft.com/office/powerpoint/2010/main" val="3517978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ePix100a highlights</a:t>
            </a:r>
            <a:endParaRPr lang="en-US" dirty="0"/>
          </a:p>
        </p:txBody>
      </p:sp>
      <p:pic>
        <p:nvPicPr>
          <p:cNvPr id="22" name="Picture 5"/>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10178" y="4953229"/>
            <a:ext cx="5015287" cy="1600200"/>
          </a:xfrm>
          <a:prstGeom prst="rect">
            <a:avLst/>
          </a:prstGeom>
          <a:noFill/>
          <a:ln w="9525">
            <a:noFill/>
            <a:miter lim="800000"/>
            <a:headEnd/>
            <a:tailEnd/>
          </a:ln>
        </p:spPr>
      </p:pic>
      <p:sp>
        <p:nvSpPr>
          <p:cNvPr id="24" name="TextBox 67"/>
          <p:cNvSpPr txBox="1">
            <a:spLocks noChangeArrowheads="1"/>
          </p:cNvSpPr>
          <p:nvPr/>
        </p:nvSpPr>
        <p:spPr bwMode="auto">
          <a:xfrm>
            <a:off x="304800" y="1312866"/>
            <a:ext cx="8763000" cy="523220"/>
          </a:xfrm>
          <a:prstGeom prst="rect">
            <a:avLst/>
          </a:prstGeom>
          <a:noFill/>
          <a:ln w="9525">
            <a:noFill/>
            <a:miter lim="800000"/>
            <a:headEnd/>
            <a:tailEnd/>
          </a:ln>
        </p:spPr>
        <p:txBody>
          <a:bodyPr wrap="square">
            <a:spAutoFit/>
          </a:bodyPr>
          <a:lstStyle/>
          <a:p>
            <a:r>
              <a:rPr lang="en-US" sz="1400" b="1" dirty="0" smtClean="0"/>
              <a:t>ePix100</a:t>
            </a:r>
            <a:r>
              <a:rPr lang="en-US" sz="1400" dirty="0" smtClean="0"/>
              <a:t> </a:t>
            </a:r>
            <a:r>
              <a:rPr lang="en-US" sz="1400" dirty="0"/>
              <a:t>is optimized for </a:t>
            </a:r>
            <a:r>
              <a:rPr lang="en-US" sz="1400" b="1" dirty="0" smtClean="0"/>
              <a:t>low </a:t>
            </a:r>
            <a:r>
              <a:rPr lang="en-US" sz="1400" b="1" dirty="0"/>
              <a:t>noise</a:t>
            </a:r>
            <a:r>
              <a:rPr lang="en-US" sz="1400" dirty="0"/>
              <a:t> applications. It has pixels of 50µmx50µm size arranged in a 352x384 matrix. A resolution of </a:t>
            </a:r>
            <a:r>
              <a:rPr lang="en-US" sz="1400" dirty="0" smtClean="0"/>
              <a:t>40e</a:t>
            </a:r>
            <a:r>
              <a:rPr lang="en-US" sz="1400" baseline="30000" dirty="0" smtClean="0"/>
              <a:t>-</a:t>
            </a:r>
            <a:r>
              <a:rPr lang="en-US" sz="1400" dirty="0" smtClean="0"/>
              <a:t> </a:t>
            </a:r>
            <a:r>
              <a:rPr lang="en-US" sz="1400" dirty="0" err="1"/>
              <a:t>r.m.s</a:t>
            </a:r>
            <a:r>
              <a:rPr lang="en-US" sz="1400" dirty="0"/>
              <a:t>. and a signal range of 35fC (100 photons at 8keV) has been achieved. </a:t>
            </a:r>
          </a:p>
        </p:txBody>
      </p:sp>
      <p:sp>
        <p:nvSpPr>
          <p:cNvPr id="25" name="TextBox 24"/>
          <p:cNvSpPr txBox="1">
            <a:spLocks noChangeArrowheads="1"/>
          </p:cNvSpPr>
          <p:nvPr/>
        </p:nvSpPr>
        <p:spPr bwMode="auto">
          <a:xfrm>
            <a:off x="1591023" y="4725473"/>
            <a:ext cx="2590800" cy="307777"/>
          </a:xfrm>
          <a:prstGeom prst="rect">
            <a:avLst/>
          </a:prstGeom>
          <a:noFill/>
          <a:ln w="9525">
            <a:noFill/>
            <a:miter lim="800000"/>
            <a:headEnd/>
            <a:tailEnd/>
          </a:ln>
        </p:spPr>
        <p:txBody>
          <a:bodyPr wrap="square">
            <a:spAutoFit/>
          </a:bodyPr>
          <a:lstStyle/>
          <a:p>
            <a:r>
              <a:rPr lang="en-US" sz="1400" dirty="0" smtClean="0">
                <a:solidFill>
                  <a:srgbClr val="C00000"/>
                </a:solidFill>
              </a:rPr>
              <a:t>ePix100 Pixel architecture:</a:t>
            </a:r>
          </a:p>
        </p:txBody>
      </p:sp>
      <p:sp>
        <p:nvSpPr>
          <p:cNvPr id="13" name="TextBox 12"/>
          <p:cNvSpPr txBox="1"/>
          <p:nvPr/>
        </p:nvSpPr>
        <p:spPr>
          <a:xfrm>
            <a:off x="4784848" y="6413691"/>
            <a:ext cx="4259835" cy="307777"/>
          </a:xfrm>
          <a:prstGeom prst="rect">
            <a:avLst/>
          </a:prstGeom>
          <a:noFill/>
        </p:spPr>
        <p:txBody>
          <a:bodyPr wrap="square" rtlCol="0">
            <a:spAutoFit/>
          </a:bodyPr>
          <a:lstStyle/>
          <a:p>
            <a:r>
              <a:rPr lang="en-US" sz="1400" dirty="0" smtClean="0">
                <a:solidFill>
                  <a:srgbClr val="C00000"/>
                </a:solidFill>
              </a:rPr>
              <a:t>18% of this year Hard X-ray experiments at LCLS</a:t>
            </a:r>
            <a:endParaRPr lang="en-US" sz="1400" dirty="0">
              <a:solidFill>
                <a:srgbClr val="C00000"/>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00799" y="2133600"/>
            <a:ext cx="2128473" cy="2360127"/>
          </a:xfrm>
          <a:prstGeom prst="rect">
            <a:avLst/>
          </a:prstGeom>
        </p:spPr>
      </p:pic>
      <p:sp>
        <p:nvSpPr>
          <p:cNvPr id="18" name="TextBox 17"/>
          <p:cNvSpPr txBox="1"/>
          <p:nvPr/>
        </p:nvSpPr>
        <p:spPr>
          <a:xfrm>
            <a:off x="6248400" y="4876800"/>
            <a:ext cx="2128474" cy="954107"/>
          </a:xfrm>
          <a:prstGeom prst="rect">
            <a:avLst/>
          </a:prstGeom>
          <a:solidFill>
            <a:schemeClr val="bg1"/>
          </a:solidFill>
        </p:spPr>
        <p:txBody>
          <a:bodyPr wrap="square" rtlCol="0">
            <a:spAutoFit/>
          </a:bodyPr>
          <a:lstStyle/>
          <a:p>
            <a:pPr algn="ctr"/>
            <a:r>
              <a:rPr lang="en-US" sz="1400" b="1" i="1" dirty="0">
                <a:solidFill>
                  <a:srgbClr val="000000"/>
                </a:solidFill>
              </a:rPr>
              <a:t>Atomic-scale dynamics in liquids and glasses</a:t>
            </a:r>
            <a:r>
              <a:rPr lang="en-US" sz="1400" dirty="0">
                <a:solidFill>
                  <a:srgbClr val="000000"/>
                </a:solidFill>
              </a:rPr>
              <a:t>. </a:t>
            </a:r>
          </a:p>
          <a:p>
            <a:pPr algn="ctr"/>
            <a:r>
              <a:rPr lang="en-US" sz="1400" dirty="0"/>
              <a:t>PI P. </a:t>
            </a:r>
            <a:r>
              <a:rPr lang="en-US" sz="1400" dirty="0" err="1"/>
              <a:t>Fuoss</a:t>
            </a:r>
            <a:endParaRPr lang="en-US" sz="14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800" y="2279333"/>
            <a:ext cx="2209800" cy="242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4800" y="2098497"/>
            <a:ext cx="3241638"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a:spLocks noChangeArrowheads="1"/>
          </p:cNvSpPr>
          <p:nvPr/>
        </p:nvSpPr>
        <p:spPr bwMode="auto">
          <a:xfrm>
            <a:off x="310178" y="2029950"/>
            <a:ext cx="2590800" cy="307777"/>
          </a:xfrm>
          <a:prstGeom prst="rect">
            <a:avLst/>
          </a:prstGeom>
          <a:noFill/>
          <a:ln w="9525">
            <a:noFill/>
            <a:miter lim="800000"/>
            <a:headEnd/>
            <a:tailEnd/>
          </a:ln>
        </p:spPr>
        <p:txBody>
          <a:bodyPr wrap="square">
            <a:spAutoFit/>
          </a:bodyPr>
          <a:lstStyle/>
          <a:p>
            <a:r>
              <a:rPr lang="en-US" sz="1400" dirty="0" smtClean="0">
                <a:solidFill>
                  <a:srgbClr val="C00000"/>
                </a:solidFill>
              </a:rPr>
              <a:t>ePix100a:</a:t>
            </a:r>
          </a:p>
        </p:txBody>
      </p:sp>
    </p:spTree>
    <p:extLst>
      <p:ext uri="{BB962C8B-B14F-4D97-AF65-F5344CB8AC3E}">
        <p14:creationId xmlns:p14="http://schemas.microsoft.com/office/powerpoint/2010/main" val="12326486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dragone\Desktop\ePix100A\20140731_14204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588267"/>
            <a:ext cx="2961382" cy="16657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biLevel thresh="75000"/>
            <a:extLst>
              <a:ext uri="{28A0092B-C50C-407E-A947-70E740481C1C}">
                <a14:useLocalDpi xmlns:a14="http://schemas.microsoft.com/office/drawing/2010/main"/>
              </a:ext>
            </a:extLst>
          </a:blip>
          <a:srcRect/>
          <a:stretch>
            <a:fillRect/>
          </a:stretch>
        </p:blipFill>
        <p:spPr bwMode="auto">
          <a:xfrm>
            <a:off x="6019800" y="4495800"/>
            <a:ext cx="30480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876315" y="4909082"/>
            <a:ext cx="4572000" cy="16668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ePix10k highlights</a:t>
            </a:r>
            <a:endParaRPr lang="en-US" dirty="0"/>
          </a:p>
        </p:txBody>
      </p:sp>
      <p:sp>
        <p:nvSpPr>
          <p:cNvPr id="24" name="TextBox 67"/>
          <p:cNvSpPr txBox="1">
            <a:spLocks noChangeArrowheads="1"/>
          </p:cNvSpPr>
          <p:nvPr/>
        </p:nvSpPr>
        <p:spPr bwMode="auto">
          <a:xfrm>
            <a:off x="228600" y="1290935"/>
            <a:ext cx="8763000" cy="738664"/>
          </a:xfrm>
          <a:prstGeom prst="rect">
            <a:avLst/>
          </a:prstGeom>
          <a:noFill/>
          <a:ln w="9525">
            <a:noFill/>
            <a:miter lim="800000"/>
            <a:headEnd/>
            <a:tailEnd/>
          </a:ln>
        </p:spPr>
        <p:txBody>
          <a:bodyPr wrap="square">
            <a:spAutoFit/>
          </a:bodyPr>
          <a:lstStyle/>
          <a:p>
            <a:r>
              <a:rPr lang="en-US" sz="1400" b="1" dirty="0" smtClean="0"/>
              <a:t>ePix10k</a:t>
            </a:r>
            <a:r>
              <a:rPr lang="en-US" sz="1400" dirty="0" smtClean="0"/>
              <a:t> </a:t>
            </a:r>
            <a:r>
              <a:rPr lang="en-US" sz="1400" dirty="0"/>
              <a:t>is optimized for </a:t>
            </a:r>
            <a:r>
              <a:rPr lang="en-US" sz="1400" b="1" dirty="0"/>
              <a:t>high dynamic range</a:t>
            </a:r>
            <a:r>
              <a:rPr lang="en-US" sz="1400" dirty="0"/>
              <a:t> applications. It has pixels of 100µmx100µm size arranged in a </a:t>
            </a:r>
            <a:r>
              <a:rPr lang="en-US" sz="1400" dirty="0" smtClean="0"/>
              <a:t>176x192 </a:t>
            </a:r>
            <a:r>
              <a:rPr lang="en-US" sz="1400" dirty="0"/>
              <a:t>matrix. A resolution of less than </a:t>
            </a:r>
            <a:r>
              <a:rPr lang="en-US" sz="1400" dirty="0" smtClean="0"/>
              <a:t>100e</a:t>
            </a:r>
            <a:r>
              <a:rPr lang="en-US" sz="1400" baseline="30000" dirty="0" smtClean="0"/>
              <a:t>-</a:t>
            </a:r>
            <a:r>
              <a:rPr lang="en-US" sz="1400" dirty="0" smtClean="0"/>
              <a:t> </a:t>
            </a:r>
            <a:r>
              <a:rPr lang="en-US" sz="1400" dirty="0" err="1"/>
              <a:t>r.m.s</a:t>
            </a:r>
            <a:r>
              <a:rPr lang="en-US" sz="1400" dirty="0"/>
              <a:t>. and a signal range of 3.5pC (10k photons at 8keV) has been achieved</a:t>
            </a:r>
            <a:r>
              <a:rPr lang="en-US" sz="1400" dirty="0" smtClean="0"/>
              <a:t>.</a:t>
            </a:r>
            <a:endParaRPr lang="en-US" sz="1400" dirty="0"/>
          </a:p>
        </p:txBody>
      </p:sp>
      <p:sp>
        <p:nvSpPr>
          <p:cNvPr id="25" name="TextBox 24"/>
          <p:cNvSpPr txBox="1">
            <a:spLocks noChangeArrowheads="1"/>
          </p:cNvSpPr>
          <p:nvPr/>
        </p:nvSpPr>
        <p:spPr bwMode="auto">
          <a:xfrm>
            <a:off x="2049052" y="4664519"/>
            <a:ext cx="3810000" cy="276999"/>
          </a:xfrm>
          <a:prstGeom prst="rect">
            <a:avLst/>
          </a:prstGeom>
          <a:noFill/>
          <a:ln w="9525">
            <a:noFill/>
            <a:miter lim="800000"/>
            <a:headEnd/>
            <a:tailEnd/>
          </a:ln>
        </p:spPr>
        <p:txBody>
          <a:bodyPr wrap="square">
            <a:spAutoFit/>
          </a:bodyPr>
          <a:lstStyle/>
          <a:p>
            <a:r>
              <a:rPr lang="en-US" sz="1200" dirty="0" smtClean="0">
                <a:solidFill>
                  <a:srgbClr val="C00000"/>
                </a:solidFill>
              </a:rPr>
              <a:t>ePix10k Pixel architecture with auto-ranging:</a:t>
            </a:r>
          </a:p>
        </p:txBody>
      </p:sp>
      <p:sp>
        <p:nvSpPr>
          <p:cNvPr id="22" name="Content Placeholder 4"/>
          <p:cNvSpPr>
            <a:spLocks noGrp="1"/>
          </p:cNvSpPr>
          <p:nvPr>
            <p:ph sz="quarter" idx="4294967295"/>
          </p:nvPr>
        </p:nvSpPr>
        <p:spPr>
          <a:xfrm>
            <a:off x="6162136" y="4206186"/>
            <a:ext cx="2763328" cy="1066800"/>
          </a:xfrm>
          <a:prstGeom prst="rect">
            <a:avLst/>
          </a:prstGeom>
        </p:spPr>
        <p:txBody>
          <a:bodyPr>
            <a:normAutofit/>
          </a:bodyPr>
          <a:lstStyle/>
          <a:p>
            <a:pPr algn="ctr"/>
            <a:r>
              <a:rPr lang="en-US" sz="800" dirty="0" smtClean="0"/>
              <a:t>Linearity measurements at LCLS, Cu </a:t>
            </a:r>
            <a:r>
              <a:rPr lang="en-US" sz="800" dirty="0"/>
              <a:t>k fluorescence, Low gain </a:t>
            </a:r>
            <a:r>
              <a:rPr lang="en-US" sz="800" dirty="0" smtClean="0"/>
              <a:t>mode (K. Nishimura, S. Herrmann, G. Carini)</a:t>
            </a:r>
            <a:endParaRPr lang="en-US" sz="800" dirty="0"/>
          </a:p>
        </p:txBody>
      </p:sp>
      <p:pic>
        <p:nvPicPr>
          <p:cNvPr id="26" name="Picture 25" descr="r51_linearity_comp_0_80_prof.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63316" y="2433577"/>
            <a:ext cx="2570685" cy="1743338"/>
          </a:xfrm>
          <a:prstGeom prst="rect">
            <a:avLst/>
          </a:prstGeom>
        </p:spPr>
      </p:pic>
      <p:sp>
        <p:nvSpPr>
          <p:cNvPr id="28" name="TextBox 27"/>
          <p:cNvSpPr txBox="1"/>
          <p:nvPr/>
        </p:nvSpPr>
        <p:spPr>
          <a:xfrm>
            <a:off x="6934200" y="3672786"/>
            <a:ext cx="1391728" cy="215444"/>
          </a:xfrm>
          <a:prstGeom prst="rect">
            <a:avLst/>
          </a:prstGeom>
          <a:noFill/>
        </p:spPr>
        <p:txBody>
          <a:bodyPr wrap="none" rtlCol="0">
            <a:spAutoFit/>
          </a:bodyPr>
          <a:lstStyle/>
          <a:p>
            <a:r>
              <a:rPr lang="en-US" sz="800" dirty="0" smtClean="0">
                <a:solidFill>
                  <a:srgbClr val="A4001D"/>
                </a:solidFill>
              </a:rPr>
              <a:t>Linearity better than 0.7 %</a:t>
            </a:r>
            <a:endParaRPr lang="en-US" sz="800" dirty="0">
              <a:solidFill>
                <a:srgbClr val="A4001D"/>
              </a:solidFill>
            </a:endParaRPr>
          </a:p>
        </p:txBody>
      </p:sp>
      <p:sp>
        <p:nvSpPr>
          <p:cNvPr id="30" name="TextBox 29"/>
          <p:cNvSpPr txBox="1"/>
          <p:nvPr/>
        </p:nvSpPr>
        <p:spPr>
          <a:xfrm>
            <a:off x="6248400" y="2295077"/>
            <a:ext cx="2590800" cy="276999"/>
          </a:xfrm>
          <a:prstGeom prst="rect">
            <a:avLst/>
          </a:prstGeom>
          <a:solidFill>
            <a:schemeClr val="bg1"/>
          </a:solidFill>
        </p:spPr>
        <p:txBody>
          <a:bodyPr wrap="square" rtlCol="0">
            <a:spAutoFit/>
          </a:bodyPr>
          <a:lstStyle/>
          <a:p>
            <a:r>
              <a:rPr lang="en-US" sz="1200" dirty="0" smtClean="0">
                <a:solidFill>
                  <a:srgbClr val="C00000"/>
                </a:solidFill>
              </a:rPr>
              <a:t>More than 10,000 8keV photons</a:t>
            </a:r>
            <a:endParaRPr lang="en-US" sz="1200" dirty="0">
              <a:solidFill>
                <a:srgbClr val="C00000"/>
              </a:solidFill>
            </a:endParaRPr>
          </a:p>
        </p:txBody>
      </p:sp>
      <p:sp>
        <p:nvSpPr>
          <p:cNvPr id="17" name="TextBox 67"/>
          <p:cNvSpPr txBox="1">
            <a:spLocks noChangeArrowheads="1"/>
          </p:cNvSpPr>
          <p:nvPr/>
        </p:nvSpPr>
        <p:spPr bwMode="auto">
          <a:xfrm>
            <a:off x="7162800" y="4739586"/>
            <a:ext cx="1250408" cy="246221"/>
          </a:xfrm>
          <a:prstGeom prst="rect">
            <a:avLst/>
          </a:prstGeom>
          <a:noFill/>
          <a:ln w="9525">
            <a:noFill/>
            <a:miter lim="800000"/>
            <a:headEnd/>
            <a:tailEnd/>
          </a:ln>
        </p:spPr>
        <p:txBody>
          <a:bodyPr wrap="square">
            <a:spAutoFit/>
          </a:bodyPr>
          <a:lstStyle/>
          <a:p>
            <a:r>
              <a:rPr lang="en-US" sz="1000" dirty="0" smtClean="0">
                <a:solidFill>
                  <a:srgbClr val="C00000"/>
                </a:solidFill>
              </a:rPr>
              <a:t>Auto-range</a:t>
            </a:r>
            <a:endParaRPr lang="en-US" sz="1000" i="1" dirty="0">
              <a:solidFill>
                <a:srgbClr val="C00000"/>
              </a:solidFill>
            </a:endParaRPr>
          </a:p>
        </p:txBody>
      </p:sp>
      <p:pic>
        <p:nvPicPr>
          <p:cNvPr id="18" name="Picture 17" descr="ePix10ka_ARHL_Droplet_Histogram.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61355" y="2057400"/>
            <a:ext cx="3613964" cy="2607799"/>
          </a:xfrm>
          <a:prstGeom prst="rect">
            <a:avLst/>
          </a:prstGeom>
        </p:spPr>
      </p:pic>
    </p:spTree>
    <p:extLst>
      <p:ext uri="{BB962C8B-B14F-4D97-AF65-F5344CB8AC3E}">
        <p14:creationId xmlns:p14="http://schemas.microsoft.com/office/powerpoint/2010/main" val="4233379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p:cNvSpPr>
            <a:spLocks noGrp="1"/>
          </p:cNvSpPr>
          <p:nvPr>
            <p:ph type="title"/>
          </p:nvPr>
        </p:nvSpPr>
        <p:spPr/>
        <p:txBody>
          <a:bodyPr/>
          <a:lstStyle/>
          <a:p>
            <a:r>
              <a:rPr lang="en-US" dirty="0" err="1" smtClean="0"/>
              <a:t>ePixS</a:t>
            </a:r>
            <a:r>
              <a:rPr lang="en-US" dirty="0" smtClean="0"/>
              <a:t> highlights</a:t>
            </a:r>
            <a:endParaRPr lang="en-US" dirty="0"/>
          </a:p>
        </p:txBody>
      </p:sp>
      <p:graphicFrame>
        <p:nvGraphicFramePr>
          <p:cNvPr id="27" name="Table 26"/>
          <p:cNvGraphicFramePr>
            <a:graphicFrameLocks noGrp="1"/>
          </p:cNvGraphicFramePr>
          <p:nvPr>
            <p:extLst>
              <p:ext uri="{D42A27DB-BD31-4B8C-83A1-F6EECF244321}">
                <p14:modId xmlns:p14="http://schemas.microsoft.com/office/powerpoint/2010/main" val="3992442633"/>
              </p:ext>
            </p:extLst>
          </p:nvPr>
        </p:nvGraphicFramePr>
        <p:xfrm>
          <a:off x="284327" y="1278479"/>
          <a:ext cx="2590800" cy="2555097"/>
        </p:xfrm>
        <a:graphic>
          <a:graphicData uri="http://schemas.openxmlformats.org/drawingml/2006/table">
            <a:tbl>
              <a:tblPr/>
              <a:tblGrid>
                <a:gridCol w="1163276"/>
                <a:gridCol w="360724"/>
                <a:gridCol w="1066800"/>
              </a:tblGrid>
              <a:tr h="166089">
                <a:tc>
                  <a:txBody>
                    <a:bodyPr/>
                    <a:lstStyle/>
                    <a:p>
                      <a:pPr algn="l" fontAlgn="b"/>
                      <a:endParaRPr lang="en-US" sz="105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endParaRPr lang="en-US" sz="105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r>
                        <a:rPr lang="en-US" sz="1050" b="1" i="0" u="none" strike="noStrike" dirty="0" err="1" smtClean="0">
                          <a:solidFill>
                            <a:srgbClr val="C00000"/>
                          </a:solidFill>
                          <a:latin typeface="+mn-lt"/>
                        </a:rPr>
                        <a:t>ePixS</a:t>
                      </a:r>
                      <a:endParaRPr lang="en-US" sz="1050" b="1" i="0" u="none" strike="noStrike" dirty="0">
                        <a:solidFill>
                          <a:srgbClr val="C00000"/>
                        </a:solidFill>
                        <a:latin typeface="+mn-lt"/>
                      </a:endParaRPr>
                    </a:p>
                  </a:txBody>
                  <a:tcPr marL="9525" marR="9525" marT="9525" marB="0" anchor="b">
                    <a:lnL>
                      <a:noFill/>
                    </a:lnL>
                    <a:lnR>
                      <a:noFill/>
                    </a:lnR>
                    <a:lnT>
                      <a:noFill/>
                    </a:lnT>
                    <a:lnB>
                      <a:noFill/>
                    </a:lnB>
                  </a:tcPr>
                </a:tc>
              </a:tr>
              <a:tr h="166089">
                <a:tc>
                  <a:txBody>
                    <a:bodyPr/>
                    <a:lstStyle/>
                    <a:p>
                      <a:pPr algn="l" fontAlgn="b"/>
                      <a:r>
                        <a:rPr lang="en-US" sz="1050" b="1" i="0" u="none" strike="noStrike" dirty="0">
                          <a:solidFill>
                            <a:srgbClr val="C00000"/>
                          </a:solidFill>
                          <a:latin typeface="+mn-lt"/>
                        </a:rPr>
                        <a:t>Mode of Operation</a:t>
                      </a: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Integrating</a:t>
                      </a:r>
                      <a:endParaRPr lang="en-US" sz="105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1050" b="1" i="0" u="none" strike="noStrike" dirty="0">
                          <a:solidFill>
                            <a:srgbClr val="C00000"/>
                          </a:solidFill>
                          <a:latin typeface="+mn-lt"/>
                        </a:rPr>
                        <a:t>Technology</a:t>
                      </a: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0.25 </a:t>
                      </a:r>
                      <a:r>
                        <a:rPr lang="en-US" sz="1050" dirty="0" smtClean="0">
                          <a:latin typeface="+mn-lt"/>
                        </a:rPr>
                        <a:t>µ</a:t>
                      </a:r>
                      <a:r>
                        <a:rPr lang="en-US" sz="1050" b="0" i="0" u="none" strike="noStrike" dirty="0" smtClean="0">
                          <a:solidFill>
                            <a:srgbClr val="000000"/>
                          </a:solidFill>
                          <a:latin typeface="+mn-lt"/>
                        </a:rPr>
                        <a:t>m</a:t>
                      </a:r>
                      <a:endParaRPr lang="en-US" sz="105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1050" b="1" i="0" u="none" strike="noStrike" dirty="0">
                          <a:solidFill>
                            <a:srgbClr val="C00000"/>
                          </a:solidFill>
                          <a:latin typeface="+mn-lt"/>
                        </a:rPr>
                        <a:t>Pixel size</a:t>
                      </a: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500x500 </a:t>
                      </a:r>
                      <a:r>
                        <a:rPr lang="en-US" sz="1050" dirty="0" smtClean="0">
                          <a:latin typeface="+mn-lt"/>
                        </a:rPr>
                        <a:t>µ</a:t>
                      </a:r>
                      <a:r>
                        <a:rPr lang="en-US" sz="1050" b="0" i="0" u="none" strike="noStrike" dirty="0" smtClean="0">
                          <a:solidFill>
                            <a:srgbClr val="000000"/>
                          </a:solidFill>
                          <a:latin typeface="+mn-lt"/>
                        </a:rPr>
                        <a:t>m</a:t>
                      </a:r>
                      <a:r>
                        <a:rPr lang="en-US" sz="1050" b="0" i="0" u="none" strike="noStrike" baseline="30000" dirty="0" smtClean="0">
                          <a:solidFill>
                            <a:srgbClr val="000000"/>
                          </a:solidFill>
                          <a:latin typeface="+mn-lt"/>
                        </a:rPr>
                        <a:t>2</a:t>
                      </a:r>
                      <a:endParaRPr lang="en-US" sz="1050" b="0" i="0" u="none" strike="noStrike" baseline="30000"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1050" b="1" i="0" u="none" strike="noStrike" dirty="0">
                          <a:solidFill>
                            <a:srgbClr val="C00000"/>
                          </a:solidFill>
                          <a:latin typeface="+mn-lt"/>
                        </a:rPr>
                        <a:t>Array</a:t>
                      </a: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10x10</a:t>
                      </a:r>
                      <a:endParaRPr lang="en-US" sz="105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1050" b="1" i="0" u="none" strike="noStrike" dirty="0">
                          <a:solidFill>
                            <a:srgbClr val="C00000"/>
                          </a:solidFill>
                          <a:latin typeface="+mn-lt"/>
                        </a:rPr>
                        <a:t>Frame rate</a:t>
                      </a: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30kHz </a:t>
                      </a:r>
                      <a:endParaRPr lang="en-US" sz="1050" b="0" i="0" u="none" strike="noStrike" dirty="0">
                        <a:solidFill>
                          <a:schemeClr val="bg1">
                            <a:lumMod val="50000"/>
                          </a:schemeClr>
                        </a:solidFill>
                        <a:latin typeface="+mn-lt"/>
                      </a:endParaRPr>
                    </a:p>
                  </a:txBody>
                  <a:tcPr marL="9525" marR="9525" marT="9525" marB="0" anchor="b">
                    <a:lnL>
                      <a:noFill/>
                    </a:lnL>
                    <a:lnR>
                      <a:noFill/>
                    </a:lnR>
                    <a:lnT>
                      <a:noFill/>
                    </a:lnT>
                    <a:lnB>
                      <a:noFill/>
                    </a:lnB>
                  </a:tcPr>
                </a:tc>
              </a:tr>
              <a:tr h="190992">
                <a:tc>
                  <a:txBody>
                    <a:bodyPr/>
                    <a:lstStyle/>
                    <a:p>
                      <a:pPr algn="l" fontAlgn="b"/>
                      <a:r>
                        <a:rPr lang="en-US" sz="1050" b="1" i="0" u="none" strike="noStrike" dirty="0">
                          <a:solidFill>
                            <a:srgbClr val="C00000"/>
                          </a:solidFill>
                          <a:latin typeface="+mn-lt"/>
                        </a:rPr>
                        <a:t>Range</a:t>
                      </a: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22ke</a:t>
                      </a:r>
                      <a:r>
                        <a:rPr lang="en-US" sz="1050" b="0" i="0" u="none" strike="noStrike" baseline="30000" dirty="0" smtClean="0">
                          <a:solidFill>
                            <a:srgbClr val="000000"/>
                          </a:solidFill>
                          <a:latin typeface="+mn-lt"/>
                        </a:rPr>
                        <a:t>-</a:t>
                      </a:r>
                      <a:endParaRPr lang="en-US" sz="1050" b="0" i="0" u="none" strike="noStrike" baseline="30000"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1050" b="1" i="0" u="none" strike="noStrike" dirty="0">
                          <a:solidFill>
                            <a:srgbClr val="C00000"/>
                          </a:solidFill>
                          <a:latin typeface="+mn-lt"/>
                        </a:rPr>
                        <a:t>Effective ENC</a:t>
                      </a: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8e</a:t>
                      </a:r>
                      <a:r>
                        <a:rPr lang="en-US" sz="1050" b="0" i="0" u="none" strike="noStrike" baseline="30000" dirty="0" smtClean="0">
                          <a:solidFill>
                            <a:srgbClr val="000000"/>
                          </a:solidFill>
                          <a:latin typeface="+mn-lt"/>
                        </a:rPr>
                        <a:t>-</a:t>
                      </a:r>
                      <a:r>
                        <a:rPr lang="en-US" sz="1050" b="0" i="0" u="none" strike="noStrike" dirty="0" smtClean="0">
                          <a:solidFill>
                            <a:srgbClr val="000000"/>
                          </a:solidFill>
                          <a:latin typeface="+mn-lt"/>
                        </a:rPr>
                        <a:t> </a:t>
                      </a:r>
                      <a:r>
                        <a:rPr lang="en-US" sz="1050" b="0" i="0" u="none" strike="noStrike" baseline="0" dirty="0" smtClean="0">
                          <a:solidFill>
                            <a:schemeClr val="bg1">
                              <a:lumMod val="50000"/>
                            </a:schemeClr>
                          </a:solidFill>
                          <a:latin typeface="+mn-lt"/>
                        </a:rPr>
                        <a:t> </a:t>
                      </a:r>
                      <a:r>
                        <a:rPr lang="en-US" sz="1050" b="0" i="0" u="none" strike="noStrike" baseline="0" dirty="0" err="1" smtClean="0">
                          <a:solidFill>
                            <a:schemeClr val="tx1"/>
                          </a:solidFill>
                          <a:latin typeface="+mn-lt"/>
                        </a:rPr>
                        <a:t>r.m.s</a:t>
                      </a:r>
                      <a:r>
                        <a:rPr lang="en-US" sz="1050" b="0" i="0" u="none" strike="noStrike" baseline="0" dirty="0" smtClean="0">
                          <a:solidFill>
                            <a:schemeClr val="tx1"/>
                          </a:solidFill>
                          <a:latin typeface="+mn-lt"/>
                        </a:rPr>
                        <a:t>.</a:t>
                      </a:r>
                      <a:endParaRPr lang="en-US" sz="1050" b="0" i="0" u="none" strike="noStrike" dirty="0">
                        <a:solidFill>
                          <a:schemeClr val="tx1"/>
                        </a:solidFill>
                        <a:latin typeface="+mn-lt"/>
                      </a:endParaRPr>
                    </a:p>
                  </a:txBody>
                  <a:tcPr marL="9525" marR="9525" marT="9525" marB="0" anchor="b">
                    <a:lnL>
                      <a:noFill/>
                    </a:lnL>
                    <a:lnR>
                      <a:noFill/>
                    </a:lnR>
                    <a:lnT>
                      <a:noFill/>
                    </a:lnT>
                    <a:lnB>
                      <a:noFill/>
                    </a:lnB>
                  </a:tcPr>
                </a:tc>
              </a:tr>
              <a:tr h="166089">
                <a:tc>
                  <a:txBody>
                    <a:bodyPr/>
                    <a:lstStyle/>
                    <a:p>
                      <a:pPr algn="l" fontAlgn="b"/>
                      <a:r>
                        <a:rPr lang="en-US" sz="1050" b="1" i="0" u="none" strike="noStrike" dirty="0">
                          <a:solidFill>
                            <a:srgbClr val="C00000"/>
                          </a:solidFill>
                          <a:latin typeface="+mn-lt"/>
                        </a:rPr>
                        <a:t>FE Gain</a:t>
                      </a: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65</a:t>
                      </a:r>
                      <a:r>
                        <a:rPr lang="en-US" sz="1050" dirty="0" smtClean="0"/>
                        <a:t>µ</a:t>
                      </a:r>
                      <a:r>
                        <a:rPr lang="en-US" sz="1050" b="0" i="0" u="none" strike="noStrike" dirty="0" smtClean="0">
                          <a:solidFill>
                            <a:srgbClr val="000000"/>
                          </a:solidFill>
                          <a:latin typeface="+mn-lt"/>
                        </a:rPr>
                        <a:t>V/e</a:t>
                      </a:r>
                      <a:r>
                        <a:rPr lang="en-US" sz="1050" b="0" i="0" u="none" strike="noStrike" baseline="30000" dirty="0" smtClean="0">
                          <a:solidFill>
                            <a:srgbClr val="000000"/>
                          </a:solidFill>
                          <a:latin typeface="+mn-lt"/>
                        </a:rPr>
                        <a:t>-</a:t>
                      </a:r>
                      <a:endParaRPr lang="en-US" sz="105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1050" b="1" i="0" u="none" strike="noStrike" dirty="0">
                          <a:solidFill>
                            <a:srgbClr val="C00000"/>
                          </a:solidFill>
                          <a:latin typeface="+mn-lt"/>
                        </a:rPr>
                        <a:t>Polarity</a:t>
                      </a: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a:solidFill>
                            <a:srgbClr val="000000"/>
                          </a:solidFill>
                          <a:latin typeface="+mn-lt"/>
                        </a:rPr>
                        <a:t>positive</a:t>
                      </a:r>
                    </a:p>
                  </a:txBody>
                  <a:tcPr marL="9525" marR="9525" marT="9525" marB="0" anchor="b">
                    <a:lnL>
                      <a:noFill/>
                    </a:lnL>
                    <a:lnR>
                      <a:noFill/>
                    </a:lnR>
                    <a:lnT>
                      <a:noFill/>
                    </a:lnT>
                    <a:lnB>
                      <a:noFill/>
                    </a:lnB>
                  </a:tcPr>
                </a:tc>
              </a:tr>
              <a:tr h="166089">
                <a:tc>
                  <a:txBody>
                    <a:bodyPr/>
                    <a:lstStyle/>
                    <a:p>
                      <a:pPr algn="l" fontAlgn="b"/>
                      <a:r>
                        <a:rPr lang="en-US" sz="1050" b="1" i="0" u="none" strike="noStrike" dirty="0">
                          <a:solidFill>
                            <a:srgbClr val="C00000"/>
                          </a:solidFill>
                          <a:latin typeface="+mn-lt"/>
                        </a:rPr>
                        <a:t>Filtering</a:t>
                      </a: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LP + CDS</a:t>
                      </a:r>
                      <a:endParaRPr lang="en-US" sz="105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1050" b="1" i="0" u="none" strike="noStrike" dirty="0">
                          <a:solidFill>
                            <a:srgbClr val="C00000"/>
                          </a:solidFill>
                          <a:latin typeface="+mn-lt"/>
                        </a:rPr>
                        <a:t>S/N</a:t>
                      </a: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1000</a:t>
                      </a:r>
                      <a:endParaRPr lang="en-US" sz="105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1050" b="1" i="0" u="none" strike="noStrike" dirty="0" smtClean="0">
                          <a:solidFill>
                            <a:srgbClr val="C00000"/>
                          </a:solidFill>
                          <a:latin typeface="+mn-lt"/>
                        </a:rPr>
                        <a:t>DC Power</a:t>
                      </a:r>
                      <a:r>
                        <a:rPr lang="en-US" sz="1050" b="1" i="0" u="none" strike="noStrike" baseline="0" dirty="0" smtClean="0">
                          <a:solidFill>
                            <a:srgbClr val="C00000"/>
                          </a:solidFill>
                          <a:latin typeface="+mn-lt"/>
                        </a:rPr>
                        <a:t> </a:t>
                      </a:r>
                      <a:r>
                        <a:rPr lang="en-US" sz="1050" b="1" i="0" u="none" strike="noStrike" dirty="0" smtClean="0">
                          <a:solidFill>
                            <a:srgbClr val="C00000"/>
                          </a:solidFill>
                          <a:latin typeface="+mn-lt"/>
                        </a:rPr>
                        <a:t>cons</a:t>
                      </a:r>
                      <a:endParaRPr lang="en-US" sz="105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endParaRPr lang="en-US" sz="1050" b="0" i="0" u="none" strike="noStrike" dirty="0">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~250</a:t>
                      </a:r>
                      <a:r>
                        <a:rPr lang="en-US" sz="1050" dirty="0" smtClean="0"/>
                        <a:t>µ</a:t>
                      </a:r>
                      <a:r>
                        <a:rPr lang="en-US" sz="1050" b="0" i="0" u="none" strike="noStrike" dirty="0" smtClean="0">
                          <a:solidFill>
                            <a:srgbClr val="000000"/>
                          </a:solidFill>
                          <a:latin typeface="+mn-lt"/>
                        </a:rPr>
                        <a:t>W/pix </a:t>
                      </a:r>
                      <a:endParaRPr lang="en-US" sz="1050" b="0" i="0" u="none" strike="noStrike" dirty="0">
                        <a:solidFill>
                          <a:srgbClr val="000000"/>
                        </a:solidFill>
                        <a:latin typeface="+mn-lt"/>
                      </a:endParaRPr>
                    </a:p>
                  </a:txBody>
                  <a:tcPr marL="9525" marR="9525" marT="9525" marB="0" anchor="b">
                    <a:lnL>
                      <a:noFill/>
                    </a:lnL>
                    <a:lnR>
                      <a:noFill/>
                    </a:lnR>
                    <a:lnT>
                      <a:noFill/>
                    </a:lnT>
                    <a:lnB>
                      <a:noFill/>
                    </a:lnB>
                  </a:tcPr>
                </a:tc>
              </a:tr>
              <a:tr h="166089">
                <a:tc>
                  <a:txBody>
                    <a:bodyPr/>
                    <a:lstStyle/>
                    <a:p>
                      <a:pPr algn="l" fontAlgn="b"/>
                      <a:r>
                        <a:rPr lang="en-US" sz="1050" b="1" i="0" u="none" strike="noStrike" dirty="0">
                          <a:solidFill>
                            <a:srgbClr val="C00000"/>
                          </a:solidFill>
                          <a:latin typeface="+mn-lt"/>
                        </a:rPr>
                        <a:t>Power </a:t>
                      </a:r>
                      <a:r>
                        <a:rPr lang="en-US" sz="1050" b="1" i="0" u="none" strike="noStrike" dirty="0" smtClean="0">
                          <a:solidFill>
                            <a:srgbClr val="C00000"/>
                          </a:solidFill>
                          <a:latin typeface="+mn-lt"/>
                        </a:rPr>
                        <a:t>pulsing </a:t>
                      </a:r>
                      <a:endParaRPr lang="en-US" sz="1050" b="1" i="0" u="none" strike="noStrike" dirty="0">
                        <a:solidFill>
                          <a:srgbClr val="C00000"/>
                        </a:solidFill>
                        <a:latin typeface="+mn-lt"/>
                      </a:endParaRPr>
                    </a:p>
                  </a:txBody>
                  <a:tcPr marL="9525" marR="9525" marT="9525" marB="0" anchor="b">
                    <a:lnL>
                      <a:noFill/>
                    </a:lnL>
                    <a:lnR>
                      <a:noFill/>
                    </a:lnR>
                    <a:lnT>
                      <a:noFill/>
                    </a:lnT>
                    <a:lnB>
                      <a:noFill/>
                    </a:lnB>
                  </a:tcPr>
                </a:tc>
                <a:tc>
                  <a:txBody>
                    <a:bodyPr/>
                    <a:lstStyle/>
                    <a:p>
                      <a:pPr algn="l" fontAlgn="b"/>
                      <a:endParaRPr lang="en-US" sz="1050" b="0" i="0" u="none" strike="noStrike">
                        <a:solidFill>
                          <a:srgbClr val="000000"/>
                        </a:solidFill>
                        <a:latin typeface="+mn-lt"/>
                      </a:endParaRPr>
                    </a:p>
                  </a:txBody>
                  <a:tcPr marL="9525" marR="9525" marT="9525" marB="0" anchor="b">
                    <a:lnL>
                      <a:noFill/>
                    </a:lnL>
                    <a:lnR>
                      <a:noFill/>
                    </a:lnR>
                    <a:lnT>
                      <a:noFill/>
                    </a:lnT>
                    <a:lnB>
                      <a:noFill/>
                    </a:lnB>
                  </a:tcPr>
                </a:tc>
                <a:tc>
                  <a:txBody>
                    <a:bodyPr/>
                    <a:lstStyle/>
                    <a:p>
                      <a:pPr algn="l" fontAlgn="b"/>
                      <a:r>
                        <a:rPr lang="en-US" sz="1050" b="0" i="0" u="none" strike="noStrike" dirty="0" smtClean="0">
                          <a:solidFill>
                            <a:srgbClr val="000000"/>
                          </a:solidFill>
                          <a:latin typeface="+mn-lt"/>
                        </a:rPr>
                        <a:t>Yes </a:t>
                      </a:r>
                      <a:endParaRPr lang="en-US" sz="1050" b="0" i="0" u="none" strike="noStrike" dirty="0">
                        <a:solidFill>
                          <a:srgbClr val="000000"/>
                        </a:solidFill>
                        <a:latin typeface="+mn-lt"/>
                      </a:endParaRPr>
                    </a:p>
                  </a:txBody>
                  <a:tcPr marL="9525" marR="9525" marT="9525" marB="0" anchor="b">
                    <a:lnL>
                      <a:noFill/>
                    </a:lnL>
                    <a:lnR>
                      <a:noFill/>
                    </a:lnR>
                    <a:lnT>
                      <a:noFill/>
                    </a:lnT>
                    <a:lnB>
                      <a:noFill/>
                    </a:lnB>
                  </a:tcPr>
                </a:tc>
              </a:tr>
            </a:tbl>
          </a:graphicData>
        </a:graphic>
      </p:graphicFrame>
      <p:sp>
        <p:nvSpPr>
          <p:cNvPr id="29" name="Rectangle 28"/>
          <p:cNvSpPr/>
          <p:nvPr/>
        </p:nvSpPr>
        <p:spPr>
          <a:xfrm>
            <a:off x="600579" y="6254136"/>
            <a:ext cx="1958293" cy="276999"/>
          </a:xfrm>
          <a:prstGeom prst="rect">
            <a:avLst/>
          </a:prstGeom>
        </p:spPr>
        <p:txBody>
          <a:bodyPr wrap="none">
            <a:spAutoFit/>
          </a:bodyPr>
          <a:lstStyle/>
          <a:p>
            <a:pPr fontAlgn="b"/>
            <a:r>
              <a:rPr lang="en-US" sz="1200" b="1" dirty="0" smtClean="0"/>
              <a:t>Image of the </a:t>
            </a:r>
            <a:r>
              <a:rPr lang="en-US" sz="1200" b="1" dirty="0" err="1" smtClean="0"/>
              <a:t>ePixS</a:t>
            </a:r>
            <a:r>
              <a:rPr lang="en-US" sz="1200" b="1" dirty="0" smtClean="0"/>
              <a:t> </a:t>
            </a:r>
            <a:r>
              <a:rPr lang="en-US" sz="1200" b="1" dirty="0"/>
              <a:t>ASIC</a:t>
            </a:r>
          </a:p>
        </p:txBody>
      </p:sp>
      <p:pic>
        <p:nvPicPr>
          <p:cNvPr id="30" name="Picture 2" descr="C:\Users\dragone\Desktop\ePixS\DSC0143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84326" y="3959720"/>
            <a:ext cx="2611273" cy="22708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00401" y="1371601"/>
            <a:ext cx="2682436"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96000" y="1447800"/>
            <a:ext cx="2874238"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3048000" y="4191000"/>
            <a:ext cx="3352800" cy="2031325"/>
          </a:xfrm>
          <a:prstGeom prst="rect">
            <a:avLst/>
          </a:prstGeom>
        </p:spPr>
        <p:txBody>
          <a:bodyPr wrap="square">
            <a:spAutoFit/>
          </a:bodyPr>
          <a:lstStyle/>
          <a:p>
            <a:r>
              <a:rPr lang="en-US" sz="1400" dirty="0"/>
              <a:t>The spectrum </a:t>
            </a:r>
            <a:r>
              <a:rPr lang="en-US" sz="1400" dirty="0" smtClean="0"/>
              <a:t>shown </a:t>
            </a:r>
            <a:r>
              <a:rPr lang="en-US" sz="1400" dirty="0"/>
              <a:t>is the cumulative spectrum of 200 channels and shows a resolution of </a:t>
            </a:r>
            <a:r>
              <a:rPr lang="en-US" sz="1400" dirty="0" smtClean="0"/>
              <a:t>215eV </a:t>
            </a:r>
            <a:r>
              <a:rPr lang="en-US" sz="1400" dirty="0"/>
              <a:t>FWHM</a:t>
            </a:r>
            <a:r>
              <a:rPr lang="en-US" sz="1400" dirty="0" smtClean="0"/>
              <a:t>.</a:t>
            </a:r>
          </a:p>
          <a:p>
            <a:endParaRPr lang="en-US" sz="1400" dirty="0"/>
          </a:p>
          <a:p>
            <a:r>
              <a:rPr lang="en-US" sz="1400" b="1" dirty="0" smtClean="0"/>
              <a:t>Noise is dominated by sensor leakage current and the low activity of the source did not allow us to reduce the integration time below 160us </a:t>
            </a:r>
            <a:endParaRPr lang="en-US" sz="1400" b="1" dirty="0"/>
          </a:p>
        </p:txBody>
      </p:sp>
      <p:pic>
        <p:nvPicPr>
          <p:cNvPr id="31" name="Content Placeholder 4"/>
          <p:cNvPicPr>
            <a:picLocks noGrp="1" noChangeAspect="1"/>
          </p:cNvPicPr>
          <p:nvPr>
            <p:ph sz="quarter" idx="14"/>
          </p:nvPr>
        </p:nvPicPr>
        <p:blipFill>
          <a:blip r:embed="rId6" cstate="print">
            <a:extLst>
              <a:ext uri="{28A0092B-C50C-407E-A947-70E740481C1C}">
                <a14:useLocalDpi xmlns:a14="http://schemas.microsoft.com/office/drawing/2010/main"/>
              </a:ext>
            </a:extLst>
          </a:blip>
          <a:srcRect t="1434" b="1434"/>
          <a:stretch>
            <a:fillRect/>
          </a:stretch>
        </p:blipFill>
        <p:spPr>
          <a:xfrm>
            <a:off x="6315644" y="4899810"/>
            <a:ext cx="2569438" cy="1605084"/>
          </a:xfrm>
        </p:spPr>
      </p:pic>
      <p:cxnSp>
        <p:nvCxnSpPr>
          <p:cNvPr id="6" name="Straight Arrow Connector 5"/>
          <p:cNvCxnSpPr/>
          <p:nvPr/>
        </p:nvCxnSpPr>
        <p:spPr>
          <a:xfrm flipV="1">
            <a:off x="5882837" y="3581400"/>
            <a:ext cx="432807"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6280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p:cNvGrpSpPr/>
          <p:nvPr/>
        </p:nvGrpSpPr>
        <p:grpSpPr>
          <a:xfrm>
            <a:off x="5150973" y="1349990"/>
            <a:ext cx="3734264" cy="4875332"/>
            <a:chOff x="266700" y="1257300"/>
            <a:chExt cx="3734264" cy="5105400"/>
          </a:xfrm>
        </p:grpSpPr>
        <p:sp>
          <p:nvSpPr>
            <p:cNvPr id="134" name="Rectangle 133"/>
            <p:cNvSpPr/>
            <p:nvPr/>
          </p:nvSpPr>
          <p:spPr>
            <a:xfrm rot="5400000">
              <a:off x="3124200" y="5486400"/>
              <a:ext cx="304800" cy="68580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7" name="Rectangle 136"/>
            <p:cNvSpPr/>
            <p:nvPr/>
          </p:nvSpPr>
          <p:spPr bwMode="auto">
            <a:xfrm>
              <a:off x="1485900" y="1333500"/>
              <a:ext cx="2133600" cy="388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8" name="Rectangle 137"/>
            <p:cNvSpPr/>
            <p:nvPr/>
          </p:nvSpPr>
          <p:spPr bwMode="auto">
            <a:xfrm>
              <a:off x="1257300" y="1638300"/>
              <a:ext cx="2133600" cy="388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0" name="Rectangle 139"/>
            <p:cNvSpPr/>
            <p:nvPr/>
          </p:nvSpPr>
          <p:spPr bwMode="auto">
            <a:xfrm>
              <a:off x="1181100" y="1714500"/>
              <a:ext cx="2133600" cy="3886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1" name="Rectangle 140"/>
            <p:cNvSpPr/>
            <p:nvPr/>
          </p:nvSpPr>
          <p:spPr bwMode="auto">
            <a:xfrm>
              <a:off x="1257300" y="17907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2" name="Rectangle 141"/>
            <p:cNvSpPr/>
            <p:nvPr/>
          </p:nvSpPr>
          <p:spPr bwMode="auto">
            <a:xfrm>
              <a:off x="1257300" y="21717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4" name="Rectangle 143"/>
            <p:cNvSpPr/>
            <p:nvPr/>
          </p:nvSpPr>
          <p:spPr bwMode="auto">
            <a:xfrm>
              <a:off x="1257300" y="25527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5" name="Rectangle 144"/>
            <p:cNvSpPr/>
            <p:nvPr/>
          </p:nvSpPr>
          <p:spPr bwMode="auto">
            <a:xfrm>
              <a:off x="1257300" y="30099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8" name="Rectangle 147"/>
            <p:cNvSpPr/>
            <p:nvPr/>
          </p:nvSpPr>
          <p:spPr bwMode="auto">
            <a:xfrm>
              <a:off x="1257300" y="37719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0" name="Rectangle 149"/>
            <p:cNvSpPr/>
            <p:nvPr/>
          </p:nvSpPr>
          <p:spPr bwMode="auto">
            <a:xfrm>
              <a:off x="1257300" y="42291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1" name="Straight Connector 150"/>
            <p:cNvCxnSpPr/>
            <p:nvPr/>
          </p:nvCxnSpPr>
          <p:spPr bwMode="auto">
            <a:xfrm flipH="1">
              <a:off x="1485900" y="18669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bwMode="auto">
            <a:xfrm flipH="1">
              <a:off x="1485900" y="22479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auto">
            <a:xfrm flipH="1">
              <a:off x="1485900" y="26289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bwMode="auto">
            <a:xfrm flipH="1">
              <a:off x="1485900" y="30861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bwMode="auto">
            <a:xfrm flipH="1">
              <a:off x="1485900" y="38481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bwMode="auto">
            <a:xfrm flipH="1">
              <a:off x="1485900" y="43053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auto">
            <a:xfrm>
              <a:off x="1714500" y="1866900"/>
              <a:ext cx="0" cy="3276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Rectangle 157"/>
            <p:cNvSpPr/>
            <p:nvPr/>
          </p:nvSpPr>
          <p:spPr bwMode="auto">
            <a:xfrm>
              <a:off x="1866900" y="17907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9" name="Rectangle 158"/>
            <p:cNvSpPr/>
            <p:nvPr/>
          </p:nvSpPr>
          <p:spPr bwMode="auto">
            <a:xfrm>
              <a:off x="1866900" y="21717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0" name="Rectangle 159"/>
            <p:cNvSpPr/>
            <p:nvPr/>
          </p:nvSpPr>
          <p:spPr bwMode="auto">
            <a:xfrm>
              <a:off x="1866900" y="25527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1" name="Rectangle 160"/>
            <p:cNvSpPr/>
            <p:nvPr/>
          </p:nvSpPr>
          <p:spPr bwMode="auto">
            <a:xfrm>
              <a:off x="1866900" y="30099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2" name="Rectangle 161"/>
            <p:cNvSpPr/>
            <p:nvPr/>
          </p:nvSpPr>
          <p:spPr bwMode="auto">
            <a:xfrm>
              <a:off x="1866900" y="37719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3" name="Rectangle 162"/>
            <p:cNvSpPr/>
            <p:nvPr/>
          </p:nvSpPr>
          <p:spPr bwMode="auto">
            <a:xfrm>
              <a:off x="1866900" y="42291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4" name="Straight Connector 163"/>
            <p:cNvCxnSpPr/>
            <p:nvPr/>
          </p:nvCxnSpPr>
          <p:spPr bwMode="auto">
            <a:xfrm flipH="1">
              <a:off x="2095500" y="18669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auto">
            <a:xfrm flipH="1">
              <a:off x="2095500" y="22479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auto">
            <a:xfrm flipH="1">
              <a:off x="2095500" y="26289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auto">
            <a:xfrm flipH="1">
              <a:off x="2095500" y="30861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auto">
            <a:xfrm flipH="1">
              <a:off x="2095500" y="38481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auto">
            <a:xfrm flipH="1">
              <a:off x="2095500" y="43053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auto">
            <a:xfrm>
              <a:off x="2324100" y="1866900"/>
              <a:ext cx="0" cy="3276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Rectangle 170"/>
            <p:cNvSpPr/>
            <p:nvPr/>
          </p:nvSpPr>
          <p:spPr bwMode="auto">
            <a:xfrm>
              <a:off x="1333500" y="4610100"/>
              <a:ext cx="457200" cy="304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2" name="Rectangle 171"/>
            <p:cNvSpPr/>
            <p:nvPr/>
          </p:nvSpPr>
          <p:spPr bwMode="auto">
            <a:xfrm>
              <a:off x="1943100" y="4610100"/>
              <a:ext cx="457200" cy="304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3" name="Rectangle 172"/>
            <p:cNvSpPr/>
            <p:nvPr/>
          </p:nvSpPr>
          <p:spPr bwMode="auto">
            <a:xfrm>
              <a:off x="1333500" y="4914900"/>
              <a:ext cx="457200" cy="304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4" name="Rectangle 173"/>
            <p:cNvSpPr/>
            <p:nvPr/>
          </p:nvSpPr>
          <p:spPr bwMode="auto">
            <a:xfrm>
              <a:off x="1943100" y="4914900"/>
              <a:ext cx="457200" cy="304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5" name="Rectangle 174"/>
            <p:cNvSpPr/>
            <p:nvPr/>
          </p:nvSpPr>
          <p:spPr bwMode="auto">
            <a:xfrm>
              <a:off x="2705100" y="17907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6" name="Rectangle 175"/>
            <p:cNvSpPr/>
            <p:nvPr/>
          </p:nvSpPr>
          <p:spPr bwMode="auto">
            <a:xfrm>
              <a:off x="2705100" y="21717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7" name="Rectangle 176"/>
            <p:cNvSpPr/>
            <p:nvPr/>
          </p:nvSpPr>
          <p:spPr bwMode="auto">
            <a:xfrm>
              <a:off x="2705100" y="25527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8" name="Rectangle 177"/>
            <p:cNvSpPr/>
            <p:nvPr/>
          </p:nvSpPr>
          <p:spPr bwMode="auto">
            <a:xfrm>
              <a:off x="2705100" y="30099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9" name="Rectangle 178"/>
            <p:cNvSpPr/>
            <p:nvPr/>
          </p:nvSpPr>
          <p:spPr bwMode="auto">
            <a:xfrm>
              <a:off x="2705100" y="37719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0" name="Rectangle 179"/>
            <p:cNvSpPr/>
            <p:nvPr/>
          </p:nvSpPr>
          <p:spPr bwMode="auto">
            <a:xfrm>
              <a:off x="2705100" y="4229100"/>
              <a:ext cx="2286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81" name="Straight Connector 180"/>
            <p:cNvCxnSpPr/>
            <p:nvPr/>
          </p:nvCxnSpPr>
          <p:spPr bwMode="auto">
            <a:xfrm flipH="1">
              <a:off x="2933700" y="18669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auto">
            <a:xfrm flipH="1">
              <a:off x="2933700" y="22479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auto">
            <a:xfrm flipH="1">
              <a:off x="2933700" y="26289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auto">
            <a:xfrm flipH="1">
              <a:off x="2933700" y="30861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flipH="1">
              <a:off x="2933700" y="38481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bwMode="auto">
            <a:xfrm flipH="1">
              <a:off x="2933700" y="4305300"/>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auto">
            <a:xfrm>
              <a:off x="3162300" y="1866900"/>
              <a:ext cx="0" cy="3276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Rectangle 187"/>
            <p:cNvSpPr/>
            <p:nvPr/>
          </p:nvSpPr>
          <p:spPr bwMode="auto">
            <a:xfrm>
              <a:off x="2781300" y="4610100"/>
              <a:ext cx="457200" cy="304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9" name="Rectangle 188"/>
            <p:cNvSpPr/>
            <p:nvPr/>
          </p:nvSpPr>
          <p:spPr bwMode="auto">
            <a:xfrm>
              <a:off x="2781300" y="4914900"/>
              <a:ext cx="457200" cy="304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0" name="Rectangle 189"/>
            <p:cNvSpPr/>
            <p:nvPr/>
          </p:nvSpPr>
          <p:spPr bwMode="auto">
            <a:xfrm>
              <a:off x="1257300" y="5295900"/>
              <a:ext cx="1981200" cy="2286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91" name="Straight Connector 190"/>
            <p:cNvCxnSpPr/>
            <p:nvPr/>
          </p:nvCxnSpPr>
          <p:spPr bwMode="auto">
            <a:xfrm>
              <a:off x="1333500" y="3314700"/>
              <a:ext cx="0" cy="381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auto">
            <a:xfrm>
              <a:off x="1943100" y="3314700"/>
              <a:ext cx="0" cy="381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auto">
            <a:xfrm>
              <a:off x="2781300" y="3314700"/>
              <a:ext cx="0" cy="381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auto">
            <a:xfrm flipH="1">
              <a:off x="2400300" y="1943100"/>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auto">
            <a:xfrm flipH="1">
              <a:off x="2400300" y="2324100"/>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bwMode="auto">
            <a:xfrm flipH="1">
              <a:off x="2400300" y="2705100"/>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auto">
            <a:xfrm flipH="1">
              <a:off x="2400300" y="3162300"/>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auto">
            <a:xfrm flipH="1">
              <a:off x="2400300" y="3924300"/>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auto">
            <a:xfrm flipH="1">
              <a:off x="2400300" y="4381500"/>
              <a:ext cx="228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0" name="TextBox 95"/>
            <p:cNvSpPr txBox="1">
              <a:spLocks noChangeArrowheads="1"/>
            </p:cNvSpPr>
            <p:nvPr/>
          </p:nvSpPr>
          <p:spPr bwMode="auto">
            <a:xfrm rot="16200000">
              <a:off x="777385" y="3325744"/>
              <a:ext cx="505609" cy="307777"/>
            </a:xfrm>
            <a:prstGeom prst="rect">
              <a:avLst/>
            </a:prstGeom>
            <a:noFill/>
            <a:ln w="9525">
              <a:noFill/>
              <a:miter lim="800000"/>
              <a:headEnd/>
              <a:tailEnd/>
            </a:ln>
          </p:spPr>
          <p:txBody>
            <a:bodyPr wrap="none">
              <a:spAutoFit/>
            </a:bodyPr>
            <a:lstStyle/>
            <a:p>
              <a:r>
                <a:rPr lang="en-US" sz="1400" dirty="0" smtClean="0"/>
                <a:t>176</a:t>
              </a:r>
              <a:endParaRPr lang="en-US" sz="1400" dirty="0"/>
            </a:p>
          </p:txBody>
        </p:sp>
        <p:sp>
          <p:nvSpPr>
            <p:cNvPr id="201" name="TextBox 96"/>
            <p:cNvSpPr txBox="1">
              <a:spLocks noChangeArrowheads="1"/>
            </p:cNvSpPr>
            <p:nvPr/>
          </p:nvSpPr>
          <p:spPr bwMode="auto">
            <a:xfrm>
              <a:off x="2019300" y="1333500"/>
              <a:ext cx="383438" cy="322301"/>
            </a:xfrm>
            <a:prstGeom prst="rect">
              <a:avLst/>
            </a:prstGeom>
            <a:noFill/>
            <a:ln w="9525">
              <a:noFill/>
              <a:miter lim="800000"/>
              <a:headEnd/>
              <a:tailEnd/>
            </a:ln>
          </p:spPr>
          <p:txBody>
            <a:bodyPr wrap="none">
              <a:spAutoFit/>
            </a:bodyPr>
            <a:lstStyle/>
            <a:p>
              <a:r>
                <a:rPr lang="en-US" sz="1400" dirty="0" smtClean="0"/>
                <a:t>32</a:t>
              </a:r>
              <a:endParaRPr lang="en-US" sz="1400" dirty="0"/>
            </a:p>
          </p:txBody>
        </p:sp>
        <p:cxnSp>
          <p:nvCxnSpPr>
            <p:cNvPr id="202" name="Straight Arrow Connector 201"/>
            <p:cNvCxnSpPr/>
            <p:nvPr/>
          </p:nvCxnSpPr>
          <p:spPr bwMode="auto">
            <a:xfrm flipV="1">
              <a:off x="3543300" y="5219700"/>
              <a:ext cx="228600" cy="38100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03" name="TextBox 99"/>
            <p:cNvSpPr txBox="1">
              <a:spLocks noChangeArrowheads="1"/>
            </p:cNvSpPr>
            <p:nvPr/>
          </p:nvSpPr>
          <p:spPr bwMode="auto">
            <a:xfrm rot="17941302">
              <a:off x="3698348" y="5383769"/>
              <a:ext cx="297456" cy="307777"/>
            </a:xfrm>
            <a:prstGeom prst="rect">
              <a:avLst/>
            </a:prstGeom>
            <a:noFill/>
            <a:ln w="9525">
              <a:noFill/>
              <a:miter lim="800000"/>
              <a:headEnd/>
              <a:tailEnd/>
            </a:ln>
          </p:spPr>
          <p:txBody>
            <a:bodyPr wrap="none">
              <a:spAutoFit/>
            </a:bodyPr>
            <a:lstStyle/>
            <a:p>
              <a:r>
                <a:rPr lang="en-US" sz="1400" dirty="0"/>
                <a:t>6</a:t>
              </a:r>
            </a:p>
          </p:txBody>
        </p:sp>
        <p:sp>
          <p:nvSpPr>
            <p:cNvPr id="204" name="TextBox 100"/>
            <p:cNvSpPr txBox="1">
              <a:spLocks noChangeArrowheads="1"/>
            </p:cNvSpPr>
            <p:nvPr/>
          </p:nvSpPr>
          <p:spPr bwMode="auto">
            <a:xfrm>
              <a:off x="1333500" y="4609674"/>
              <a:ext cx="381836" cy="276963"/>
            </a:xfrm>
            <a:prstGeom prst="rect">
              <a:avLst/>
            </a:prstGeom>
            <a:noFill/>
            <a:ln w="9525">
              <a:noFill/>
              <a:miter lim="800000"/>
              <a:headEnd/>
              <a:tailEnd/>
            </a:ln>
          </p:spPr>
          <p:txBody>
            <a:bodyPr wrap="none">
              <a:spAutoFit/>
            </a:bodyPr>
            <a:lstStyle/>
            <a:p>
              <a:r>
                <a:rPr lang="el-GR" sz="1200"/>
                <a:t>ΣΔ</a:t>
              </a:r>
              <a:endParaRPr lang="en-US" sz="1200" dirty="0"/>
            </a:p>
          </p:txBody>
        </p:sp>
        <p:sp>
          <p:nvSpPr>
            <p:cNvPr id="205" name="TextBox 101"/>
            <p:cNvSpPr txBox="1">
              <a:spLocks noChangeArrowheads="1"/>
            </p:cNvSpPr>
            <p:nvPr/>
          </p:nvSpPr>
          <p:spPr bwMode="auto">
            <a:xfrm>
              <a:off x="1943100" y="4609674"/>
              <a:ext cx="381836" cy="276963"/>
            </a:xfrm>
            <a:prstGeom prst="rect">
              <a:avLst/>
            </a:prstGeom>
            <a:noFill/>
            <a:ln w="9525">
              <a:noFill/>
              <a:miter lim="800000"/>
              <a:headEnd/>
              <a:tailEnd/>
            </a:ln>
          </p:spPr>
          <p:txBody>
            <a:bodyPr wrap="none">
              <a:spAutoFit/>
            </a:bodyPr>
            <a:lstStyle/>
            <a:p>
              <a:r>
                <a:rPr lang="el-GR" sz="1200"/>
                <a:t>ΣΔ</a:t>
              </a:r>
              <a:endParaRPr lang="en-US" sz="1200" dirty="0"/>
            </a:p>
          </p:txBody>
        </p:sp>
        <p:sp>
          <p:nvSpPr>
            <p:cNvPr id="206" name="TextBox 102"/>
            <p:cNvSpPr txBox="1">
              <a:spLocks noChangeArrowheads="1"/>
            </p:cNvSpPr>
            <p:nvPr/>
          </p:nvSpPr>
          <p:spPr bwMode="auto">
            <a:xfrm>
              <a:off x="2781300" y="4609674"/>
              <a:ext cx="381836" cy="276963"/>
            </a:xfrm>
            <a:prstGeom prst="rect">
              <a:avLst/>
            </a:prstGeom>
            <a:noFill/>
            <a:ln w="9525">
              <a:noFill/>
              <a:miter lim="800000"/>
              <a:headEnd/>
              <a:tailEnd/>
            </a:ln>
          </p:spPr>
          <p:txBody>
            <a:bodyPr wrap="none">
              <a:spAutoFit/>
            </a:bodyPr>
            <a:lstStyle/>
            <a:p>
              <a:r>
                <a:rPr lang="el-GR" sz="1200"/>
                <a:t>ΣΔ</a:t>
              </a:r>
              <a:endParaRPr lang="en-US" sz="1200" dirty="0"/>
            </a:p>
          </p:txBody>
        </p:sp>
        <p:sp>
          <p:nvSpPr>
            <p:cNvPr id="207" name="TextBox 103"/>
            <p:cNvSpPr txBox="1">
              <a:spLocks noChangeArrowheads="1"/>
            </p:cNvSpPr>
            <p:nvPr/>
          </p:nvSpPr>
          <p:spPr bwMode="auto">
            <a:xfrm>
              <a:off x="1333500" y="4914435"/>
              <a:ext cx="609599" cy="276963"/>
            </a:xfrm>
            <a:prstGeom prst="rect">
              <a:avLst/>
            </a:prstGeom>
            <a:noFill/>
            <a:ln w="9525">
              <a:noFill/>
              <a:miter lim="800000"/>
              <a:headEnd/>
              <a:tailEnd/>
            </a:ln>
          </p:spPr>
          <p:txBody>
            <a:bodyPr>
              <a:spAutoFit/>
            </a:bodyPr>
            <a:lstStyle/>
            <a:p>
              <a:r>
                <a:rPr lang="en-US" sz="1200" dirty="0"/>
                <a:t>DEC</a:t>
              </a:r>
            </a:p>
          </p:txBody>
        </p:sp>
        <p:sp>
          <p:nvSpPr>
            <p:cNvPr id="208" name="TextBox 104"/>
            <p:cNvSpPr txBox="1">
              <a:spLocks noChangeArrowheads="1"/>
            </p:cNvSpPr>
            <p:nvPr/>
          </p:nvSpPr>
          <p:spPr bwMode="auto">
            <a:xfrm>
              <a:off x="1943100" y="4914435"/>
              <a:ext cx="609599" cy="276963"/>
            </a:xfrm>
            <a:prstGeom prst="rect">
              <a:avLst/>
            </a:prstGeom>
            <a:noFill/>
            <a:ln w="9525">
              <a:noFill/>
              <a:miter lim="800000"/>
              <a:headEnd/>
              <a:tailEnd/>
            </a:ln>
          </p:spPr>
          <p:txBody>
            <a:bodyPr>
              <a:spAutoFit/>
            </a:bodyPr>
            <a:lstStyle/>
            <a:p>
              <a:r>
                <a:rPr lang="en-US" sz="1200" dirty="0"/>
                <a:t>DEC</a:t>
              </a:r>
            </a:p>
          </p:txBody>
        </p:sp>
        <p:sp>
          <p:nvSpPr>
            <p:cNvPr id="209" name="TextBox 105"/>
            <p:cNvSpPr txBox="1">
              <a:spLocks noChangeArrowheads="1"/>
            </p:cNvSpPr>
            <p:nvPr/>
          </p:nvSpPr>
          <p:spPr bwMode="auto">
            <a:xfrm>
              <a:off x="2781300" y="4914435"/>
              <a:ext cx="609599" cy="276963"/>
            </a:xfrm>
            <a:prstGeom prst="rect">
              <a:avLst/>
            </a:prstGeom>
            <a:noFill/>
            <a:ln w="9525">
              <a:noFill/>
              <a:miter lim="800000"/>
              <a:headEnd/>
              <a:tailEnd/>
            </a:ln>
          </p:spPr>
          <p:txBody>
            <a:bodyPr>
              <a:spAutoFit/>
            </a:bodyPr>
            <a:lstStyle/>
            <a:p>
              <a:r>
                <a:rPr lang="en-US" sz="1200" dirty="0"/>
                <a:t>DEC</a:t>
              </a:r>
            </a:p>
          </p:txBody>
        </p:sp>
        <p:sp>
          <p:nvSpPr>
            <p:cNvPr id="210" name="Rectangle 209"/>
            <p:cNvSpPr/>
            <p:nvPr/>
          </p:nvSpPr>
          <p:spPr bwMode="auto">
            <a:xfrm>
              <a:off x="419100" y="1790700"/>
              <a:ext cx="304800" cy="2667000"/>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211" name="Straight Connector 210"/>
            <p:cNvCxnSpPr/>
            <p:nvPr/>
          </p:nvCxnSpPr>
          <p:spPr bwMode="auto">
            <a:xfrm flipH="1">
              <a:off x="723900" y="18669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bwMode="auto">
            <a:xfrm flipH="1">
              <a:off x="723900" y="22479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bwMode="auto">
            <a:xfrm flipH="1">
              <a:off x="723900" y="26289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bwMode="auto">
            <a:xfrm flipH="1">
              <a:off x="723900" y="30861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bwMode="auto">
            <a:xfrm flipH="1">
              <a:off x="723900" y="38481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bwMode="auto">
            <a:xfrm flipH="1">
              <a:off x="723900" y="43053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bwMode="auto">
            <a:xfrm>
              <a:off x="495300" y="5372100"/>
              <a:ext cx="457200" cy="3048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8" name="Rectangle 217"/>
            <p:cNvSpPr/>
            <p:nvPr/>
          </p:nvSpPr>
          <p:spPr bwMode="auto">
            <a:xfrm>
              <a:off x="495300" y="5676900"/>
              <a:ext cx="457200" cy="304800"/>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9" name="TextBox 136"/>
            <p:cNvSpPr txBox="1">
              <a:spLocks noChangeArrowheads="1"/>
            </p:cNvSpPr>
            <p:nvPr/>
          </p:nvSpPr>
          <p:spPr bwMode="auto">
            <a:xfrm>
              <a:off x="495300" y="5371575"/>
              <a:ext cx="381836" cy="276963"/>
            </a:xfrm>
            <a:prstGeom prst="rect">
              <a:avLst/>
            </a:prstGeom>
            <a:noFill/>
            <a:ln w="9525">
              <a:noFill/>
              <a:miter lim="800000"/>
              <a:headEnd/>
              <a:tailEnd/>
            </a:ln>
          </p:spPr>
          <p:txBody>
            <a:bodyPr wrap="none">
              <a:spAutoFit/>
            </a:bodyPr>
            <a:lstStyle/>
            <a:p>
              <a:r>
                <a:rPr lang="el-GR" sz="1200"/>
                <a:t>ΣΔ</a:t>
              </a:r>
              <a:endParaRPr lang="en-US" sz="1200" dirty="0"/>
            </a:p>
          </p:txBody>
        </p:sp>
        <p:sp>
          <p:nvSpPr>
            <p:cNvPr id="220" name="TextBox 137"/>
            <p:cNvSpPr txBox="1">
              <a:spLocks noChangeArrowheads="1"/>
            </p:cNvSpPr>
            <p:nvPr/>
          </p:nvSpPr>
          <p:spPr bwMode="auto">
            <a:xfrm>
              <a:off x="495300" y="5676336"/>
              <a:ext cx="609599" cy="276963"/>
            </a:xfrm>
            <a:prstGeom prst="rect">
              <a:avLst/>
            </a:prstGeom>
            <a:noFill/>
            <a:ln w="9525">
              <a:noFill/>
              <a:miter lim="800000"/>
              <a:headEnd/>
              <a:tailEnd/>
            </a:ln>
          </p:spPr>
          <p:txBody>
            <a:bodyPr>
              <a:spAutoFit/>
            </a:bodyPr>
            <a:lstStyle/>
            <a:p>
              <a:r>
                <a:rPr lang="en-US" sz="1200" dirty="0"/>
                <a:t>DEC</a:t>
              </a:r>
            </a:p>
          </p:txBody>
        </p:sp>
        <p:sp>
          <p:nvSpPr>
            <p:cNvPr id="221" name="Rectangle 220"/>
            <p:cNvSpPr/>
            <p:nvPr/>
          </p:nvSpPr>
          <p:spPr bwMode="auto">
            <a:xfrm>
              <a:off x="495300" y="5067300"/>
              <a:ext cx="457200" cy="304800"/>
            </a:xfrm>
            <a:prstGeom prst="rect">
              <a:avLst/>
            </a:prstGeom>
            <a:solidFill>
              <a:srgbClr val="FF5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2" name="TextBox 139"/>
            <p:cNvSpPr txBox="1">
              <a:spLocks noChangeArrowheads="1"/>
            </p:cNvSpPr>
            <p:nvPr/>
          </p:nvSpPr>
          <p:spPr bwMode="auto">
            <a:xfrm>
              <a:off x="495300" y="5066815"/>
              <a:ext cx="609599" cy="230802"/>
            </a:xfrm>
            <a:prstGeom prst="rect">
              <a:avLst/>
            </a:prstGeom>
            <a:noFill/>
            <a:ln w="9525">
              <a:noFill/>
              <a:miter lim="800000"/>
              <a:headEnd/>
              <a:tailEnd/>
            </a:ln>
          </p:spPr>
          <p:txBody>
            <a:bodyPr>
              <a:spAutoFit/>
            </a:bodyPr>
            <a:lstStyle/>
            <a:p>
              <a:r>
                <a:rPr lang="en-US" sz="900" dirty="0"/>
                <a:t>Temp</a:t>
              </a:r>
            </a:p>
          </p:txBody>
        </p:sp>
        <p:sp>
          <p:nvSpPr>
            <p:cNvPr id="223" name="TextBox 140"/>
            <p:cNvSpPr txBox="1">
              <a:spLocks noChangeArrowheads="1"/>
            </p:cNvSpPr>
            <p:nvPr/>
          </p:nvSpPr>
          <p:spPr bwMode="auto">
            <a:xfrm rot="16200000">
              <a:off x="-37034" y="3008676"/>
              <a:ext cx="1220047" cy="307777"/>
            </a:xfrm>
            <a:prstGeom prst="rect">
              <a:avLst/>
            </a:prstGeom>
            <a:noFill/>
            <a:ln w="9525">
              <a:noFill/>
              <a:miter lim="800000"/>
              <a:headEnd/>
              <a:tailEnd/>
            </a:ln>
          </p:spPr>
          <p:txBody>
            <a:bodyPr wrap="none">
              <a:spAutoFit/>
            </a:bodyPr>
            <a:lstStyle/>
            <a:p>
              <a:r>
                <a:rPr lang="en-US" sz="1400" dirty="0"/>
                <a:t>Row selector</a:t>
              </a:r>
            </a:p>
          </p:txBody>
        </p:sp>
        <p:sp>
          <p:nvSpPr>
            <p:cNvPr id="224" name="TextBox 141"/>
            <p:cNvSpPr txBox="1">
              <a:spLocks noChangeArrowheads="1"/>
            </p:cNvSpPr>
            <p:nvPr/>
          </p:nvSpPr>
          <p:spPr bwMode="auto">
            <a:xfrm>
              <a:off x="1943100" y="5295385"/>
              <a:ext cx="665567" cy="230802"/>
            </a:xfrm>
            <a:prstGeom prst="rect">
              <a:avLst/>
            </a:prstGeom>
            <a:noFill/>
            <a:ln w="9525">
              <a:noFill/>
              <a:miter lim="800000"/>
              <a:headEnd/>
              <a:tailEnd/>
            </a:ln>
          </p:spPr>
          <p:txBody>
            <a:bodyPr wrap="none">
              <a:spAutoFit/>
            </a:bodyPr>
            <a:lstStyle/>
            <a:p>
              <a:r>
                <a:rPr lang="en-US" sz="900" dirty="0" err="1"/>
                <a:t>Serializer</a:t>
              </a:r>
              <a:endParaRPr lang="en-US" sz="900" dirty="0"/>
            </a:p>
          </p:txBody>
        </p:sp>
        <p:sp>
          <p:nvSpPr>
            <p:cNvPr id="225" name="Rectangle 224"/>
            <p:cNvSpPr/>
            <p:nvPr/>
          </p:nvSpPr>
          <p:spPr bwMode="auto">
            <a:xfrm>
              <a:off x="419100" y="6057900"/>
              <a:ext cx="3276600" cy="228600"/>
            </a:xfrm>
            <a:prstGeom prst="rect">
              <a:avLst/>
            </a:prstGeom>
            <a:solidFill>
              <a:srgbClr val="FF99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6" name="TextBox 143"/>
            <p:cNvSpPr txBox="1">
              <a:spLocks noChangeArrowheads="1"/>
            </p:cNvSpPr>
            <p:nvPr/>
          </p:nvSpPr>
          <p:spPr bwMode="auto">
            <a:xfrm>
              <a:off x="1485900" y="6057286"/>
              <a:ext cx="1300356" cy="230802"/>
            </a:xfrm>
            <a:prstGeom prst="rect">
              <a:avLst/>
            </a:prstGeom>
            <a:noFill/>
            <a:ln w="9525">
              <a:noFill/>
              <a:miter lim="800000"/>
              <a:headEnd/>
              <a:tailEnd/>
            </a:ln>
          </p:spPr>
          <p:txBody>
            <a:bodyPr wrap="none">
              <a:spAutoFit/>
            </a:bodyPr>
            <a:lstStyle/>
            <a:p>
              <a:r>
                <a:rPr lang="en-US" sz="900"/>
                <a:t>LVDS Output Buffers</a:t>
              </a:r>
            </a:p>
          </p:txBody>
        </p:sp>
        <p:sp>
          <p:nvSpPr>
            <p:cNvPr id="227" name="TextBox 226"/>
            <p:cNvSpPr txBox="1"/>
            <p:nvPr/>
          </p:nvSpPr>
          <p:spPr bwMode="auto">
            <a:xfrm>
              <a:off x="2933700" y="5676900"/>
              <a:ext cx="762000" cy="254000"/>
            </a:xfrm>
            <a:prstGeom prst="rect">
              <a:avLst/>
            </a:prstGeom>
            <a:noFill/>
            <a:effectLst/>
          </p:spPr>
          <p:txBody>
            <a:bodyPr>
              <a:spAutoFit/>
            </a:bodyPr>
            <a:lstStyle/>
            <a:p>
              <a:pPr>
                <a:defRPr/>
              </a:pPr>
              <a:r>
                <a:rPr lang="en-US" sz="1050" dirty="0"/>
                <a:t>CMD unit</a:t>
              </a:r>
            </a:p>
          </p:txBody>
        </p:sp>
        <p:sp>
          <p:nvSpPr>
            <p:cNvPr id="228" name="Rectangle 227"/>
            <p:cNvSpPr/>
            <p:nvPr/>
          </p:nvSpPr>
          <p:spPr bwMode="auto">
            <a:xfrm rot="5400000">
              <a:off x="2438400" y="5562600"/>
              <a:ext cx="304800" cy="533400"/>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9" name="TextBox 147"/>
            <p:cNvSpPr txBox="1">
              <a:spLocks noChangeArrowheads="1"/>
            </p:cNvSpPr>
            <p:nvPr/>
          </p:nvSpPr>
          <p:spPr bwMode="auto">
            <a:xfrm>
              <a:off x="2247900" y="5676336"/>
              <a:ext cx="609600" cy="215416"/>
            </a:xfrm>
            <a:prstGeom prst="rect">
              <a:avLst/>
            </a:prstGeom>
            <a:noFill/>
            <a:ln w="9525">
              <a:noFill/>
              <a:miter lim="800000"/>
              <a:headEnd/>
              <a:tailEnd/>
            </a:ln>
          </p:spPr>
          <p:txBody>
            <a:bodyPr>
              <a:spAutoFit/>
            </a:bodyPr>
            <a:lstStyle/>
            <a:p>
              <a:pPr algn="ctr"/>
              <a:r>
                <a:rPr lang="en-US" sz="800"/>
                <a:t>   SACI</a:t>
              </a:r>
            </a:p>
          </p:txBody>
        </p:sp>
        <p:sp>
          <p:nvSpPr>
            <p:cNvPr id="230" name="Rectangle 229"/>
            <p:cNvSpPr/>
            <p:nvPr/>
          </p:nvSpPr>
          <p:spPr bwMode="auto">
            <a:xfrm>
              <a:off x="419100" y="4610100"/>
              <a:ext cx="457200" cy="3048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1" name="TextBox 149"/>
            <p:cNvSpPr txBox="1">
              <a:spLocks noChangeArrowheads="1"/>
            </p:cNvSpPr>
            <p:nvPr/>
          </p:nvSpPr>
          <p:spPr bwMode="auto">
            <a:xfrm>
              <a:off x="419100" y="4609674"/>
              <a:ext cx="609599" cy="276963"/>
            </a:xfrm>
            <a:prstGeom prst="rect">
              <a:avLst/>
            </a:prstGeom>
            <a:noFill/>
            <a:ln w="9525">
              <a:noFill/>
              <a:miter lim="800000"/>
              <a:headEnd/>
              <a:tailEnd/>
            </a:ln>
          </p:spPr>
          <p:txBody>
            <a:bodyPr>
              <a:spAutoFit/>
            </a:bodyPr>
            <a:lstStyle/>
            <a:p>
              <a:r>
                <a:rPr lang="en-US" sz="1200"/>
                <a:t>Bias</a:t>
              </a:r>
            </a:p>
          </p:txBody>
        </p:sp>
        <p:sp>
          <p:nvSpPr>
            <p:cNvPr id="232" name="Freeform 44"/>
            <p:cNvSpPr>
              <a:spLocks/>
            </p:cNvSpPr>
            <p:nvPr/>
          </p:nvSpPr>
          <p:spPr bwMode="auto">
            <a:xfrm rot="16200000">
              <a:off x="1569977" y="5363658"/>
              <a:ext cx="289047" cy="914402"/>
            </a:xfrm>
            <a:custGeom>
              <a:avLst/>
              <a:gdLst>
                <a:gd name="T0" fmla="*/ 2147483647 w 187"/>
                <a:gd name="T1" fmla="*/ 2147483647 h 947"/>
                <a:gd name="T2" fmla="*/ 0 w 187"/>
                <a:gd name="T3" fmla="*/ 2147483647 h 947"/>
                <a:gd name="T4" fmla="*/ 0 w 187"/>
                <a:gd name="T5" fmla="*/ 0 h 947"/>
                <a:gd name="T6" fmla="*/ 2147483647 w 187"/>
                <a:gd name="T7" fmla="*/ 0 h 947"/>
                <a:gd name="T8" fmla="*/ 2147483647 w 187"/>
                <a:gd name="T9" fmla="*/ 2147483647 h 947"/>
                <a:gd name="T10" fmla="*/ 2147483647 w 187"/>
                <a:gd name="T11" fmla="*/ 2147483647 h 947"/>
                <a:gd name="T12" fmla="*/ 0 60000 65536"/>
                <a:gd name="T13" fmla="*/ 0 60000 65536"/>
                <a:gd name="T14" fmla="*/ 0 60000 65536"/>
                <a:gd name="T15" fmla="*/ 0 60000 65536"/>
                <a:gd name="T16" fmla="*/ 0 60000 65536"/>
                <a:gd name="T17" fmla="*/ 0 60000 65536"/>
                <a:gd name="T18" fmla="*/ 0 w 187"/>
                <a:gd name="T19" fmla="*/ 0 h 947"/>
                <a:gd name="T20" fmla="*/ 187 w 187"/>
                <a:gd name="T21" fmla="*/ 947 h 947"/>
              </a:gdLst>
              <a:ahLst/>
              <a:cxnLst>
                <a:cxn ang="T12">
                  <a:pos x="T0" y="T1"/>
                </a:cxn>
                <a:cxn ang="T13">
                  <a:pos x="T2" y="T3"/>
                </a:cxn>
                <a:cxn ang="T14">
                  <a:pos x="T4" y="T5"/>
                </a:cxn>
                <a:cxn ang="T15">
                  <a:pos x="T6" y="T7"/>
                </a:cxn>
                <a:cxn ang="T16">
                  <a:pos x="T8" y="T9"/>
                </a:cxn>
                <a:cxn ang="T17">
                  <a:pos x="T10" y="T11"/>
                </a:cxn>
              </a:cxnLst>
              <a:rect l="T18" t="T19" r="T20" b="T21"/>
              <a:pathLst>
                <a:path w="187" h="947">
                  <a:moveTo>
                    <a:pt x="92" y="947"/>
                  </a:moveTo>
                  <a:lnTo>
                    <a:pt x="0" y="947"/>
                  </a:lnTo>
                  <a:lnTo>
                    <a:pt x="0" y="0"/>
                  </a:lnTo>
                  <a:lnTo>
                    <a:pt x="187" y="0"/>
                  </a:lnTo>
                  <a:lnTo>
                    <a:pt x="187" y="947"/>
                  </a:lnTo>
                  <a:lnTo>
                    <a:pt x="92" y="947"/>
                  </a:lnTo>
                </a:path>
              </a:pathLst>
            </a:custGeom>
            <a:solidFill>
              <a:srgbClr val="0070C0"/>
            </a:solidFill>
            <a:ln w="0">
              <a:noFill/>
              <a:prstDash val="solid"/>
              <a:round/>
              <a:headEnd/>
              <a:tailEnd/>
            </a:ln>
          </p:spPr>
          <p:txBody>
            <a:bodyPr/>
            <a:lstStyle/>
            <a:p>
              <a:endParaRPr lang="en-US"/>
            </a:p>
          </p:txBody>
        </p:sp>
        <p:sp>
          <p:nvSpPr>
            <p:cNvPr id="233" name="TextBox 177"/>
            <p:cNvSpPr txBox="1">
              <a:spLocks noChangeArrowheads="1"/>
            </p:cNvSpPr>
            <p:nvPr/>
          </p:nvSpPr>
          <p:spPr bwMode="auto">
            <a:xfrm>
              <a:off x="1257300" y="5676336"/>
              <a:ext cx="946093" cy="215416"/>
            </a:xfrm>
            <a:prstGeom prst="rect">
              <a:avLst/>
            </a:prstGeom>
            <a:noFill/>
            <a:ln w="9525">
              <a:noFill/>
              <a:miter lim="800000"/>
              <a:headEnd/>
              <a:tailEnd/>
            </a:ln>
          </p:spPr>
          <p:txBody>
            <a:bodyPr wrap="none">
              <a:spAutoFit/>
            </a:bodyPr>
            <a:lstStyle/>
            <a:p>
              <a:r>
                <a:rPr lang="en-US" sz="800"/>
                <a:t>Global Registers</a:t>
              </a:r>
            </a:p>
          </p:txBody>
        </p:sp>
        <p:sp>
          <p:nvSpPr>
            <p:cNvPr id="234" name="Rectangle 233"/>
            <p:cNvSpPr/>
            <p:nvPr/>
          </p:nvSpPr>
          <p:spPr>
            <a:xfrm>
              <a:off x="266700" y="1257300"/>
              <a:ext cx="3733800" cy="510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8919" name="Title 119"/>
          <p:cNvSpPr>
            <a:spLocks noGrp="1"/>
          </p:cNvSpPr>
          <p:nvPr>
            <p:ph type="title"/>
          </p:nvPr>
        </p:nvSpPr>
        <p:spPr>
          <a:xfrm>
            <a:off x="355600" y="128588"/>
            <a:ext cx="8102600" cy="754062"/>
          </a:xfrm>
        </p:spPr>
        <p:txBody>
          <a:bodyPr/>
          <a:lstStyle/>
          <a:p>
            <a:r>
              <a:rPr lang="en-US" dirty="0" err="1" smtClean="0"/>
              <a:t>ePixHR</a:t>
            </a:r>
            <a:r>
              <a:rPr lang="en-US" dirty="0" smtClean="0"/>
              <a:t> ASICs architecture</a:t>
            </a:r>
          </a:p>
        </p:txBody>
      </p:sp>
      <p:sp>
        <p:nvSpPr>
          <p:cNvPr id="38920" name="Slide Number Placeholder 6"/>
          <p:cNvSpPr>
            <a:spLocks noGrp="1"/>
          </p:cNvSpPr>
          <p:nvPr>
            <p:ph type="sldNum" sz="quarter" idx="4294967295"/>
          </p:nvPr>
        </p:nvSpPr>
        <p:spPr bwMode="auto">
          <a:xfrm>
            <a:off x="8566150" y="6318250"/>
            <a:ext cx="319088" cy="53975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8B0095EB-79D0-4B4E-ACC0-EA33F7911B24}" type="slidenum">
              <a:rPr lang="en-US" smtClean="0"/>
              <a:pPr fontAlgn="base">
                <a:spcBef>
                  <a:spcPct val="0"/>
                </a:spcBef>
                <a:spcAft>
                  <a:spcPct val="0"/>
                </a:spcAft>
              </a:pPr>
              <a:t>25</a:t>
            </a:fld>
            <a:endParaRPr lang="en-US" smtClean="0"/>
          </a:p>
        </p:txBody>
      </p:sp>
      <p:sp>
        <p:nvSpPr>
          <p:cNvPr id="101" name="TextBox 100"/>
          <p:cNvSpPr txBox="1"/>
          <p:nvPr/>
        </p:nvSpPr>
        <p:spPr>
          <a:xfrm>
            <a:off x="1510486" y="1738966"/>
            <a:ext cx="1571800" cy="738664"/>
          </a:xfrm>
          <a:prstGeom prst="rect">
            <a:avLst/>
          </a:prstGeom>
          <a:noFill/>
        </p:spPr>
        <p:txBody>
          <a:bodyPr wrap="square">
            <a:spAutoFit/>
          </a:bodyPr>
          <a:lstStyle/>
          <a:p>
            <a:pPr>
              <a:defRPr/>
            </a:pPr>
            <a:r>
              <a:rPr lang="en-US" sz="1050" dirty="0" smtClean="0">
                <a:solidFill>
                  <a:srgbClr val="C00000"/>
                </a:solidFill>
              </a:rPr>
              <a:t>Pixel Matrix</a:t>
            </a:r>
            <a:r>
              <a:rPr lang="en-US" sz="1050" dirty="0" smtClean="0"/>
              <a:t>: fully analog. </a:t>
            </a:r>
          </a:p>
          <a:p>
            <a:pPr>
              <a:defRPr/>
            </a:pPr>
            <a:r>
              <a:rPr lang="en-US" sz="1050" dirty="0" smtClean="0"/>
              <a:t>Different designs for each detector variants</a:t>
            </a:r>
          </a:p>
        </p:txBody>
      </p:sp>
      <p:sp>
        <p:nvSpPr>
          <p:cNvPr id="102" name="TextBox 101"/>
          <p:cNvSpPr txBox="1"/>
          <p:nvPr/>
        </p:nvSpPr>
        <p:spPr>
          <a:xfrm>
            <a:off x="700325" y="5337602"/>
            <a:ext cx="2006600" cy="415498"/>
          </a:xfrm>
          <a:prstGeom prst="rect">
            <a:avLst/>
          </a:prstGeom>
          <a:noFill/>
        </p:spPr>
        <p:txBody>
          <a:bodyPr wrap="square">
            <a:spAutoFit/>
          </a:bodyPr>
          <a:lstStyle/>
          <a:p>
            <a:pPr>
              <a:defRPr/>
            </a:pPr>
            <a:r>
              <a:rPr lang="en-US" sz="1050" dirty="0" smtClean="0">
                <a:solidFill>
                  <a:srgbClr val="C00000"/>
                </a:solidFill>
              </a:rPr>
              <a:t>Balcony (</a:t>
            </a:r>
            <a:r>
              <a:rPr lang="en-US" sz="1050" dirty="0" err="1" smtClean="0">
                <a:solidFill>
                  <a:srgbClr val="C00000"/>
                </a:solidFill>
              </a:rPr>
              <a:t>ePix</a:t>
            </a:r>
            <a:r>
              <a:rPr lang="en-US" sz="1050" dirty="0" smtClean="0">
                <a:solidFill>
                  <a:srgbClr val="C00000"/>
                </a:solidFill>
              </a:rPr>
              <a:t> platform)</a:t>
            </a:r>
          </a:p>
          <a:p>
            <a:pPr>
              <a:defRPr/>
            </a:pPr>
            <a:r>
              <a:rPr lang="en-US" sz="1050" dirty="0" smtClean="0">
                <a:solidFill>
                  <a:srgbClr val="C00000"/>
                </a:solidFill>
              </a:rPr>
              <a:t>Back-End</a:t>
            </a:r>
            <a:r>
              <a:rPr lang="en-US" sz="1050" dirty="0" smtClean="0"/>
              <a:t>: </a:t>
            </a:r>
            <a:endParaRPr lang="en-US" sz="1050" dirty="0"/>
          </a:p>
        </p:txBody>
      </p:sp>
      <p:cxnSp>
        <p:nvCxnSpPr>
          <p:cNvPr id="10" name="Straight Connector 9"/>
          <p:cNvCxnSpPr/>
          <p:nvPr/>
        </p:nvCxnSpPr>
        <p:spPr>
          <a:xfrm flipH="1">
            <a:off x="4804576" y="4495800"/>
            <a:ext cx="42672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5989172" y="5141669"/>
            <a:ext cx="3082604"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4859201" y="5942069"/>
            <a:ext cx="1108396"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993583" y="5145058"/>
            <a:ext cx="0" cy="73853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23" name="Left Brace 122"/>
          <p:cNvSpPr/>
          <p:nvPr/>
        </p:nvSpPr>
        <p:spPr>
          <a:xfrm>
            <a:off x="4651432" y="5296486"/>
            <a:ext cx="245736" cy="587102"/>
          </a:xfrm>
          <a:prstGeom prst="leftBrace">
            <a:avLst>
              <a:gd name="adj1" fmla="val 2619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Left Brace 123"/>
          <p:cNvSpPr/>
          <p:nvPr/>
        </p:nvSpPr>
        <p:spPr>
          <a:xfrm>
            <a:off x="4628264" y="5973232"/>
            <a:ext cx="268904" cy="460398"/>
          </a:xfrm>
          <a:prstGeom prst="leftBrace">
            <a:avLst>
              <a:gd name="adj1" fmla="val 2737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Left Brace 124"/>
          <p:cNvSpPr/>
          <p:nvPr/>
        </p:nvSpPr>
        <p:spPr>
          <a:xfrm>
            <a:off x="4628265" y="1333500"/>
            <a:ext cx="252512" cy="3095746"/>
          </a:xfrm>
          <a:prstGeom prst="leftBrace">
            <a:avLst>
              <a:gd name="adj1" fmla="val 3150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Left Brace 125"/>
          <p:cNvSpPr/>
          <p:nvPr/>
        </p:nvSpPr>
        <p:spPr>
          <a:xfrm>
            <a:off x="2296386" y="4388731"/>
            <a:ext cx="252512" cy="2177332"/>
          </a:xfrm>
          <a:prstGeom prst="leftBrace">
            <a:avLst>
              <a:gd name="adj1" fmla="val 4309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TextBox 126"/>
          <p:cNvSpPr txBox="1"/>
          <p:nvPr/>
        </p:nvSpPr>
        <p:spPr>
          <a:xfrm>
            <a:off x="2670959" y="5725207"/>
            <a:ext cx="2006600" cy="900246"/>
          </a:xfrm>
          <a:prstGeom prst="rect">
            <a:avLst/>
          </a:prstGeom>
          <a:noFill/>
        </p:spPr>
        <p:txBody>
          <a:bodyPr wrap="square">
            <a:spAutoFit/>
          </a:bodyPr>
          <a:lstStyle/>
          <a:p>
            <a:pPr>
              <a:defRPr/>
            </a:pPr>
            <a:r>
              <a:rPr lang="en-US" sz="1050" dirty="0" smtClean="0">
                <a:solidFill>
                  <a:srgbClr val="C00000"/>
                </a:solidFill>
              </a:rPr>
              <a:t>Digital BE section</a:t>
            </a:r>
            <a:r>
              <a:rPr lang="en-US" sz="1050" dirty="0" smtClean="0"/>
              <a:t>: </a:t>
            </a:r>
            <a:endParaRPr lang="en-US" sz="1050" dirty="0"/>
          </a:p>
          <a:p>
            <a:pPr marL="171450" indent="-171450">
              <a:buFont typeface="Arial" pitchFamily="34" charset="0"/>
              <a:buChar char="•"/>
              <a:defRPr/>
            </a:pPr>
            <a:r>
              <a:rPr lang="en-US" sz="1050" dirty="0" smtClean="0"/>
              <a:t>Controls Configuratio</a:t>
            </a:r>
            <a:r>
              <a:rPr lang="en-US" sz="1050" dirty="0"/>
              <a:t>n</a:t>
            </a:r>
            <a:endParaRPr lang="en-US" sz="1050" dirty="0" smtClean="0"/>
          </a:p>
          <a:p>
            <a:pPr marL="171450" indent="-171450">
              <a:buFont typeface="Arial" pitchFamily="34" charset="0"/>
              <a:buChar char="•"/>
              <a:defRPr/>
            </a:pPr>
            <a:r>
              <a:rPr lang="en-US" sz="1050" dirty="0" smtClean="0"/>
              <a:t>Controls Acquisition and Readout</a:t>
            </a:r>
          </a:p>
          <a:p>
            <a:pPr marL="171450" indent="-171450">
              <a:buFont typeface="Arial" pitchFamily="34" charset="0"/>
              <a:buChar char="•"/>
              <a:defRPr/>
            </a:pPr>
            <a:r>
              <a:rPr lang="en-US" sz="1050" dirty="0" smtClean="0"/>
              <a:t>Serialize digital data</a:t>
            </a:r>
          </a:p>
        </p:txBody>
      </p:sp>
      <p:cxnSp>
        <p:nvCxnSpPr>
          <p:cNvPr id="128" name="Straight Connector 127"/>
          <p:cNvCxnSpPr/>
          <p:nvPr/>
        </p:nvCxnSpPr>
        <p:spPr>
          <a:xfrm flipH="1">
            <a:off x="4804576" y="5257275"/>
            <a:ext cx="1108396"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912972" y="4495800"/>
            <a:ext cx="0" cy="8001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30" name="Left Brace 129"/>
          <p:cNvSpPr/>
          <p:nvPr/>
        </p:nvSpPr>
        <p:spPr>
          <a:xfrm>
            <a:off x="4651431" y="4495799"/>
            <a:ext cx="237541" cy="685285"/>
          </a:xfrm>
          <a:prstGeom prst="leftBrace">
            <a:avLst>
              <a:gd name="adj1" fmla="val 2989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TextBox 130"/>
          <p:cNvSpPr txBox="1"/>
          <p:nvPr/>
        </p:nvSpPr>
        <p:spPr>
          <a:xfrm>
            <a:off x="2670959" y="5181556"/>
            <a:ext cx="2006600" cy="577081"/>
          </a:xfrm>
          <a:prstGeom prst="rect">
            <a:avLst/>
          </a:prstGeom>
          <a:noFill/>
        </p:spPr>
        <p:txBody>
          <a:bodyPr wrap="square">
            <a:spAutoFit/>
          </a:bodyPr>
          <a:lstStyle/>
          <a:p>
            <a:pPr>
              <a:defRPr/>
            </a:pPr>
            <a:r>
              <a:rPr lang="en-US" sz="1050" dirty="0" smtClean="0">
                <a:solidFill>
                  <a:srgbClr val="C00000"/>
                </a:solidFill>
              </a:rPr>
              <a:t>Mixed Signal BE section</a:t>
            </a:r>
            <a:r>
              <a:rPr lang="en-US" sz="1050" dirty="0" smtClean="0"/>
              <a:t>: </a:t>
            </a:r>
            <a:endParaRPr lang="en-US" sz="1050" dirty="0"/>
          </a:p>
          <a:p>
            <a:pPr marL="171450" indent="-171450">
              <a:buFont typeface="Arial" pitchFamily="34" charset="0"/>
              <a:buChar char="•"/>
              <a:defRPr/>
            </a:pPr>
            <a:r>
              <a:rPr lang="en-US" sz="1050" dirty="0" smtClean="0"/>
              <a:t>Performs Analog to Digital Conversion</a:t>
            </a:r>
          </a:p>
        </p:txBody>
      </p:sp>
      <p:sp>
        <p:nvSpPr>
          <p:cNvPr id="132" name="TextBox 131"/>
          <p:cNvSpPr txBox="1"/>
          <p:nvPr/>
        </p:nvSpPr>
        <p:spPr>
          <a:xfrm>
            <a:off x="2670959" y="4388731"/>
            <a:ext cx="2006600" cy="900246"/>
          </a:xfrm>
          <a:prstGeom prst="rect">
            <a:avLst/>
          </a:prstGeom>
          <a:noFill/>
        </p:spPr>
        <p:txBody>
          <a:bodyPr wrap="square">
            <a:spAutoFit/>
          </a:bodyPr>
          <a:lstStyle/>
          <a:p>
            <a:pPr>
              <a:defRPr/>
            </a:pPr>
            <a:r>
              <a:rPr lang="en-US" sz="1050" dirty="0" smtClean="0">
                <a:solidFill>
                  <a:srgbClr val="C00000"/>
                </a:solidFill>
              </a:rPr>
              <a:t>Analog BE section</a:t>
            </a:r>
            <a:r>
              <a:rPr lang="en-US" sz="1050" dirty="0" smtClean="0"/>
              <a:t>: </a:t>
            </a:r>
            <a:endParaRPr lang="en-US" sz="1050" dirty="0"/>
          </a:p>
          <a:p>
            <a:pPr marL="171450" indent="-171450">
              <a:buFont typeface="Arial" pitchFamily="34" charset="0"/>
              <a:buChar char="•"/>
              <a:defRPr/>
            </a:pPr>
            <a:r>
              <a:rPr lang="en-US" sz="1050" dirty="0" smtClean="0"/>
              <a:t>Bias</a:t>
            </a:r>
          </a:p>
          <a:p>
            <a:pPr marL="171450" indent="-171450">
              <a:buFont typeface="Arial" pitchFamily="34" charset="0"/>
              <a:buChar char="•"/>
              <a:defRPr/>
            </a:pPr>
            <a:r>
              <a:rPr lang="en-US" sz="1050" dirty="0"/>
              <a:t>Provides Calibration and Monitoring support </a:t>
            </a:r>
          </a:p>
          <a:p>
            <a:pPr marL="171450" indent="-171450">
              <a:buFont typeface="Arial" pitchFamily="34" charset="0"/>
              <a:buChar char="•"/>
              <a:defRPr/>
            </a:pPr>
            <a:endParaRPr lang="en-US" sz="1050" dirty="0"/>
          </a:p>
        </p:txBody>
      </p:sp>
      <p:cxnSp>
        <p:nvCxnSpPr>
          <p:cNvPr id="38976" name="Straight Arrow Connector 38975"/>
          <p:cNvCxnSpPr>
            <a:stCxn id="101" idx="2"/>
          </p:cNvCxnSpPr>
          <p:nvPr/>
        </p:nvCxnSpPr>
        <p:spPr>
          <a:xfrm>
            <a:off x="2296386" y="2477630"/>
            <a:ext cx="1970814" cy="4037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5105400" y="4388731"/>
            <a:ext cx="3886200" cy="20448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Arrow Connector 134"/>
          <p:cNvCxnSpPr/>
          <p:nvPr/>
        </p:nvCxnSpPr>
        <p:spPr>
          <a:xfrm flipV="1">
            <a:off x="5621457" y="6346898"/>
            <a:ext cx="271388" cy="219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5207683" y="6563367"/>
            <a:ext cx="1571800" cy="253916"/>
          </a:xfrm>
          <a:prstGeom prst="rect">
            <a:avLst/>
          </a:prstGeom>
          <a:noFill/>
        </p:spPr>
        <p:txBody>
          <a:bodyPr wrap="square">
            <a:spAutoFit/>
          </a:bodyPr>
          <a:lstStyle/>
          <a:p>
            <a:pPr>
              <a:defRPr/>
            </a:pPr>
            <a:r>
              <a:rPr lang="en-US" sz="1050" dirty="0" smtClean="0">
                <a:solidFill>
                  <a:srgbClr val="C00000"/>
                </a:solidFill>
              </a:rPr>
              <a:t>New Section</a:t>
            </a:r>
            <a:endParaRPr lang="en-US" sz="1050" dirty="0" smtClean="0"/>
          </a:p>
        </p:txBody>
      </p:sp>
      <p:sp>
        <p:nvSpPr>
          <p:cNvPr id="143" name="TextBox 142"/>
          <p:cNvSpPr txBox="1"/>
          <p:nvPr/>
        </p:nvSpPr>
        <p:spPr>
          <a:xfrm>
            <a:off x="5392819" y="1356776"/>
            <a:ext cx="1084181" cy="553998"/>
          </a:xfrm>
          <a:prstGeom prst="rect">
            <a:avLst/>
          </a:prstGeom>
          <a:noFill/>
        </p:spPr>
        <p:txBody>
          <a:bodyPr wrap="square" rtlCol="0">
            <a:spAutoFit/>
          </a:bodyPr>
          <a:lstStyle/>
          <a:p>
            <a:r>
              <a:rPr lang="en-US" sz="1000" dirty="0" smtClean="0"/>
              <a:t>HR10k Sensor: </a:t>
            </a:r>
            <a:r>
              <a:rPr lang="en-US" sz="1000" u="sng" dirty="0" smtClean="0"/>
              <a:t>32x6=192</a:t>
            </a:r>
            <a:r>
              <a:rPr lang="en-US" sz="1000" dirty="0" smtClean="0"/>
              <a:t> columns</a:t>
            </a:r>
            <a:endParaRPr lang="en-US" sz="1000" dirty="0"/>
          </a:p>
        </p:txBody>
      </p:sp>
      <p:sp>
        <p:nvSpPr>
          <p:cNvPr id="139" name="Footer Placeholder 5"/>
          <p:cNvSpPr txBox="1">
            <a:spLocks/>
          </p:cNvSpPr>
          <p:nvPr/>
        </p:nvSpPr>
        <p:spPr bwMode="auto">
          <a:xfrm>
            <a:off x="228600" y="6543675"/>
            <a:ext cx="4724401" cy="314325"/>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2017 SSRL/LCLS Users' Meeting </a:t>
            </a:r>
          </a:p>
        </p:txBody>
      </p:sp>
    </p:spTree>
    <p:extLst>
      <p:ext uri="{BB962C8B-B14F-4D97-AF65-F5344CB8AC3E}">
        <p14:creationId xmlns:p14="http://schemas.microsoft.com/office/powerpoint/2010/main" val="4228357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87211" y="1295401"/>
            <a:ext cx="5576363" cy="5201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1"/>
          </p:nvPr>
        </p:nvSpPr>
        <p:spPr/>
        <p:txBody>
          <a:bodyPr/>
          <a:lstStyle/>
          <a:p>
            <a:fld id="{5BD36294-2849-48A8-8531-5354CF3095D2}" type="slidenum">
              <a:rPr lang="en-US" smtClean="0"/>
              <a:pPr/>
              <a:t>26</a:t>
            </a:fld>
            <a:endParaRPr lang="en-US" dirty="0"/>
          </a:p>
        </p:txBody>
      </p:sp>
      <p:cxnSp>
        <p:nvCxnSpPr>
          <p:cNvPr id="6" name="Straight Arrow Connector 5"/>
          <p:cNvCxnSpPr/>
          <p:nvPr/>
        </p:nvCxnSpPr>
        <p:spPr>
          <a:xfrm flipV="1">
            <a:off x="1600200" y="5181600"/>
            <a:ext cx="0" cy="106411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51726" y="5559766"/>
            <a:ext cx="835485" cy="307777"/>
          </a:xfrm>
          <a:prstGeom prst="rect">
            <a:avLst/>
          </a:prstGeom>
          <a:noFill/>
        </p:spPr>
        <p:txBody>
          <a:bodyPr wrap="none" rtlCol="0">
            <a:spAutoFit/>
          </a:bodyPr>
          <a:lstStyle/>
          <a:p>
            <a:r>
              <a:rPr lang="en-US" sz="1400" dirty="0" smtClean="0"/>
              <a:t>1400µm</a:t>
            </a:r>
            <a:endParaRPr lang="en-US" sz="1400" dirty="0"/>
          </a:p>
        </p:txBody>
      </p:sp>
      <p:cxnSp>
        <p:nvCxnSpPr>
          <p:cNvPr id="9" name="Straight Arrow Connector 8"/>
          <p:cNvCxnSpPr/>
          <p:nvPr/>
        </p:nvCxnSpPr>
        <p:spPr>
          <a:xfrm>
            <a:off x="1752600" y="6553200"/>
            <a:ext cx="4648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58957" y="6497208"/>
            <a:ext cx="835485" cy="307777"/>
          </a:xfrm>
          <a:prstGeom prst="rect">
            <a:avLst/>
          </a:prstGeom>
          <a:noFill/>
        </p:spPr>
        <p:txBody>
          <a:bodyPr wrap="none" rtlCol="0">
            <a:spAutoFit/>
          </a:bodyPr>
          <a:lstStyle/>
          <a:p>
            <a:r>
              <a:rPr lang="en-US" sz="1400" dirty="0" smtClean="0"/>
              <a:t>6400µm</a:t>
            </a:r>
            <a:endParaRPr lang="en-US" sz="1400" dirty="0"/>
          </a:p>
        </p:txBody>
      </p:sp>
      <p:cxnSp>
        <p:nvCxnSpPr>
          <p:cNvPr id="14" name="Straight Arrow Connector 13"/>
          <p:cNvCxnSpPr/>
          <p:nvPr/>
        </p:nvCxnSpPr>
        <p:spPr>
          <a:xfrm>
            <a:off x="1676400" y="1219200"/>
            <a:ext cx="56388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08918" y="948470"/>
            <a:ext cx="835485" cy="307777"/>
          </a:xfrm>
          <a:prstGeom prst="rect">
            <a:avLst/>
          </a:prstGeom>
          <a:noFill/>
        </p:spPr>
        <p:txBody>
          <a:bodyPr wrap="none" rtlCol="0">
            <a:spAutoFit/>
          </a:bodyPr>
          <a:lstStyle/>
          <a:p>
            <a:r>
              <a:rPr lang="en-US" sz="1400" dirty="0" smtClean="0"/>
              <a:t>7900µm</a:t>
            </a:r>
            <a:endParaRPr lang="en-US" sz="1400" dirty="0"/>
          </a:p>
        </p:txBody>
      </p:sp>
      <p:cxnSp>
        <p:nvCxnSpPr>
          <p:cNvPr id="17" name="Straight Arrow Connector 16"/>
          <p:cNvCxnSpPr/>
          <p:nvPr/>
        </p:nvCxnSpPr>
        <p:spPr>
          <a:xfrm flipV="1">
            <a:off x="1599072" y="3429001"/>
            <a:ext cx="0" cy="17526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51726" y="3999011"/>
            <a:ext cx="835485" cy="307777"/>
          </a:xfrm>
          <a:prstGeom prst="rect">
            <a:avLst/>
          </a:prstGeom>
          <a:noFill/>
        </p:spPr>
        <p:txBody>
          <a:bodyPr wrap="none" rtlCol="0">
            <a:spAutoFit/>
          </a:bodyPr>
          <a:lstStyle/>
          <a:p>
            <a:r>
              <a:rPr lang="en-US" sz="1400" dirty="0" smtClean="0"/>
              <a:t>2700µm</a:t>
            </a:r>
            <a:endParaRPr lang="en-US" sz="1400" dirty="0"/>
          </a:p>
        </p:txBody>
      </p:sp>
      <p:cxnSp>
        <p:nvCxnSpPr>
          <p:cNvPr id="20" name="Straight Arrow Connector 19"/>
          <p:cNvCxnSpPr/>
          <p:nvPr/>
        </p:nvCxnSpPr>
        <p:spPr>
          <a:xfrm flipV="1">
            <a:off x="685800" y="1219200"/>
            <a:ext cx="0" cy="5334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674" y="3999966"/>
            <a:ext cx="835485" cy="307777"/>
          </a:xfrm>
          <a:prstGeom prst="rect">
            <a:avLst/>
          </a:prstGeom>
          <a:noFill/>
        </p:spPr>
        <p:txBody>
          <a:bodyPr wrap="none" rtlCol="0">
            <a:spAutoFit/>
          </a:bodyPr>
          <a:lstStyle/>
          <a:p>
            <a:r>
              <a:rPr lang="en-US" sz="1400" dirty="0" smtClean="0"/>
              <a:t>7800µm</a:t>
            </a:r>
            <a:endParaRPr lang="en-US" sz="1400" dirty="0"/>
          </a:p>
        </p:txBody>
      </p:sp>
      <p:sp>
        <p:nvSpPr>
          <p:cNvPr id="19" name="Rounded Rectangle 18"/>
          <p:cNvSpPr/>
          <p:nvPr/>
        </p:nvSpPr>
        <p:spPr>
          <a:xfrm>
            <a:off x="1725849" y="5161766"/>
            <a:ext cx="2283069" cy="24843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32 Sigma Delta Digital Output Multiplexer</a:t>
            </a:r>
            <a:endParaRPr lang="en-US" sz="800" b="1" dirty="0"/>
          </a:p>
        </p:txBody>
      </p:sp>
      <p:sp>
        <p:nvSpPr>
          <p:cNvPr id="22" name="Rounded Rectangle 21"/>
          <p:cNvSpPr/>
          <p:nvPr/>
        </p:nvSpPr>
        <p:spPr>
          <a:xfrm>
            <a:off x="5410200" y="6019800"/>
            <a:ext cx="685799" cy="155727"/>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t>Encoder + </a:t>
            </a:r>
            <a:r>
              <a:rPr lang="en-US" sz="600" b="1" dirty="0" err="1" smtClean="0"/>
              <a:t>Serializer</a:t>
            </a:r>
            <a:endParaRPr lang="en-US" sz="600" b="1" dirty="0"/>
          </a:p>
        </p:txBody>
      </p:sp>
      <p:sp>
        <p:nvSpPr>
          <p:cNvPr id="24" name="Rounded Rectangle 23"/>
          <p:cNvSpPr/>
          <p:nvPr/>
        </p:nvSpPr>
        <p:spPr>
          <a:xfrm>
            <a:off x="3124200" y="6019800"/>
            <a:ext cx="242719" cy="155727"/>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500" b="1" dirty="0" smtClean="0"/>
              <a:t>PLL</a:t>
            </a:r>
            <a:endParaRPr lang="en-US" sz="500" b="1" dirty="0"/>
          </a:p>
        </p:txBody>
      </p:sp>
      <p:sp>
        <p:nvSpPr>
          <p:cNvPr id="25" name="Rounded Rectangle 24"/>
          <p:cNvSpPr/>
          <p:nvPr/>
        </p:nvSpPr>
        <p:spPr>
          <a:xfrm rot="5400000">
            <a:off x="2094767" y="5296636"/>
            <a:ext cx="685799" cy="106533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 b="1" dirty="0" smtClean="0"/>
              <a:t>Configuration, Calibration and Digital Monitors</a:t>
            </a:r>
            <a:endParaRPr lang="en-US" sz="600" b="1" dirty="0"/>
          </a:p>
        </p:txBody>
      </p:sp>
      <p:sp>
        <p:nvSpPr>
          <p:cNvPr id="26" name="Rounded Rectangle 25"/>
          <p:cNvSpPr/>
          <p:nvPr/>
        </p:nvSpPr>
        <p:spPr>
          <a:xfrm rot="5400000">
            <a:off x="3235570" y="5222633"/>
            <a:ext cx="533399" cy="106094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 b="1" dirty="0" smtClean="0"/>
              <a:t>DACs and Analog Monitors</a:t>
            </a:r>
            <a:endParaRPr lang="en-US" sz="600" b="1" dirty="0"/>
          </a:p>
        </p:txBody>
      </p:sp>
      <p:sp>
        <p:nvSpPr>
          <p:cNvPr id="27" name="Rounded Rectangle 26"/>
          <p:cNvSpPr/>
          <p:nvPr/>
        </p:nvSpPr>
        <p:spPr>
          <a:xfrm rot="5400000">
            <a:off x="4358241" y="5419675"/>
            <a:ext cx="515814" cy="93784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 b="1" dirty="0" smtClean="0"/>
              <a:t>Bias Circuits</a:t>
            </a:r>
            <a:endParaRPr lang="en-US" sz="600" b="1" dirty="0"/>
          </a:p>
        </p:txBody>
      </p:sp>
      <p:sp>
        <p:nvSpPr>
          <p:cNvPr id="28" name="Rounded Rectangle 27"/>
          <p:cNvSpPr/>
          <p:nvPr/>
        </p:nvSpPr>
        <p:spPr>
          <a:xfrm>
            <a:off x="3366919" y="6015819"/>
            <a:ext cx="685799" cy="155727"/>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smtClean="0"/>
              <a:t>Encoder + </a:t>
            </a:r>
            <a:r>
              <a:rPr lang="en-US" sz="600" b="1" dirty="0" err="1" smtClean="0"/>
              <a:t>Serializer</a:t>
            </a:r>
            <a:endParaRPr lang="en-US" sz="600" b="1" dirty="0"/>
          </a:p>
        </p:txBody>
      </p:sp>
      <p:sp>
        <p:nvSpPr>
          <p:cNvPr id="29" name="Rounded Rectangle 28"/>
          <p:cNvSpPr/>
          <p:nvPr/>
        </p:nvSpPr>
        <p:spPr>
          <a:xfrm>
            <a:off x="5426869" y="5810734"/>
            <a:ext cx="685799" cy="155727"/>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err="1" smtClean="0"/>
              <a:t>Refence</a:t>
            </a:r>
            <a:r>
              <a:rPr lang="en-US" sz="600" b="1" dirty="0" smtClean="0"/>
              <a:t> Generation</a:t>
            </a:r>
            <a:endParaRPr lang="en-US" sz="600" b="1" dirty="0"/>
          </a:p>
        </p:txBody>
      </p:sp>
      <p:sp>
        <p:nvSpPr>
          <p:cNvPr id="30" name="Rounded Rectangle 29"/>
          <p:cNvSpPr/>
          <p:nvPr/>
        </p:nvSpPr>
        <p:spPr>
          <a:xfrm>
            <a:off x="4012573" y="5161765"/>
            <a:ext cx="2388227" cy="24843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32 Sigma Delta Digital Output Multiplexer</a:t>
            </a:r>
            <a:endParaRPr lang="en-US" sz="800" b="1" dirty="0"/>
          </a:p>
        </p:txBody>
      </p:sp>
      <p:sp>
        <p:nvSpPr>
          <p:cNvPr id="31" name="Rounded Rectangle 30"/>
          <p:cNvSpPr/>
          <p:nvPr/>
        </p:nvSpPr>
        <p:spPr>
          <a:xfrm rot="5400000">
            <a:off x="3222148" y="1959452"/>
            <a:ext cx="1709103" cy="4648200"/>
          </a:xfrm>
          <a:prstGeom prst="roundRect">
            <a:avLst>
              <a:gd name="adj" fmla="val 22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smtClean="0"/>
              <a:t>64 x Sigma Delta</a:t>
            </a:r>
            <a:endParaRPr lang="en-US" sz="3200" b="1" dirty="0"/>
          </a:p>
        </p:txBody>
      </p:sp>
      <p:sp>
        <p:nvSpPr>
          <p:cNvPr id="32" name="Rounded Rectangle 31"/>
          <p:cNvSpPr/>
          <p:nvPr/>
        </p:nvSpPr>
        <p:spPr>
          <a:xfrm rot="5400000">
            <a:off x="3260248" y="-288448"/>
            <a:ext cx="1709104" cy="4876800"/>
          </a:xfrm>
          <a:prstGeom prst="roundRect">
            <a:avLst>
              <a:gd name="adj" fmla="val 22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dirty="0" err="1" smtClean="0"/>
              <a:t>ePixM</a:t>
            </a:r>
            <a:r>
              <a:rPr lang="en-US" sz="3200" b="1" dirty="0" smtClean="0"/>
              <a:t> bottom</a:t>
            </a:r>
          </a:p>
          <a:p>
            <a:pPr algn="ctr"/>
            <a:endParaRPr lang="en-US" sz="2000" b="1" dirty="0"/>
          </a:p>
        </p:txBody>
      </p:sp>
      <p:sp>
        <p:nvSpPr>
          <p:cNvPr id="33" name="Rounded Rectangle 32"/>
          <p:cNvSpPr/>
          <p:nvPr/>
        </p:nvSpPr>
        <p:spPr>
          <a:xfrm>
            <a:off x="6400800" y="3047999"/>
            <a:ext cx="914400" cy="3127527"/>
          </a:xfrm>
          <a:prstGeom prst="roundRect">
            <a:avLst>
              <a:gd name="adj" fmla="val 22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b"/>
          <a:lstStyle/>
          <a:p>
            <a:pPr algn="ctr"/>
            <a:r>
              <a:rPr lang="en-US" b="1" dirty="0" smtClean="0">
                <a:solidFill>
                  <a:schemeClr val="bg1"/>
                </a:solidFill>
              </a:rPr>
              <a:t>Test Structures</a:t>
            </a:r>
            <a:endParaRPr lang="en-US" b="1" dirty="0">
              <a:solidFill>
                <a:schemeClr val="bg1"/>
              </a:solidFill>
            </a:endParaRPr>
          </a:p>
        </p:txBody>
      </p:sp>
      <p:sp>
        <p:nvSpPr>
          <p:cNvPr id="35" name="Rounded Rectangle 34"/>
          <p:cNvSpPr/>
          <p:nvPr/>
        </p:nvSpPr>
        <p:spPr>
          <a:xfrm rot="5400000">
            <a:off x="3864451" y="892653"/>
            <a:ext cx="424495" cy="4648200"/>
          </a:xfrm>
          <a:prstGeom prst="roundRect">
            <a:avLst>
              <a:gd name="adj" fmla="val 22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err="1" smtClean="0"/>
              <a:t>ePixM</a:t>
            </a:r>
            <a:r>
              <a:rPr lang="en-US" sz="2800" b="1" dirty="0" smtClean="0"/>
              <a:t> Interface</a:t>
            </a:r>
            <a:endParaRPr lang="en-US" sz="2800" b="1" dirty="0"/>
          </a:p>
        </p:txBody>
      </p:sp>
      <p:sp>
        <p:nvSpPr>
          <p:cNvPr id="36" name="Title 2"/>
          <p:cNvSpPr>
            <a:spLocks noGrp="1"/>
          </p:cNvSpPr>
          <p:nvPr>
            <p:ph type="title"/>
          </p:nvPr>
        </p:nvSpPr>
        <p:spPr>
          <a:xfrm>
            <a:off x="451822" y="129091"/>
            <a:ext cx="8103570" cy="753033"/>
          </a:xfrm>
        </p:spPr>
        <p:txBody>
          <a:bodyPr/>
          <a:lstStyle/>
          <a:p>
            <a:r>
              <a:rPr lang="en-US" dirty="0" smtClean="0"/>
              <a:t>HR back-end prototype</a:t>
            </a:r>
            <a:endParaRPr lang="en-US" dirty="0"/>
          </a:p>
        </p:txBody>
      </p:sp>
    </p:spTree>
    <p:extLst>
      <p:ext uri="{BB962C8B-B14F-4D97-AF65-F5344CB8AC3E}">
        <p14:creationId xmlns:p14="http://schemas.microsoft.com/office/powerpoint/2010/main" val="1385958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37000" y="1447800"/>
            <a:ext cx="5097685" cy="348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2000" dirty="0" smtClean="0"/>
              <a:t>Performed first tests! – Linearity Test at &gt;5kHz frame rate</a:t>
            </a:r>
            <a:endParaRPr lang="en-US" sz="2000" dirty="0"/>
          </a:p>
        </p:txBody>
      </p:sp>
      <p:pic>
        <p:nvPicPr>
          <p:cNvPr id="1026" name="Picture 2" descr="C:\Users\dragone\Desktop\ldac2017\A062 - 20170907_123317.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14400" y="1295400"/>
            <a:ext cx="2209800" cy="19872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dragone\AppData\Local\Microsoft\Windows\Temporary Internet Files\Content.Outlook\BWOUYTJD\IMG_8810.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3733800"/>
            <a:ext cx="3556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3295201"/>
            <a:ext cx="3167855" cy="307777"/>
          </a:xfrm>
          <a:prstGeom prst="rect">
            <a:avLst/>
          </a:prstGeom>
          <a:noFill/>
        </p:spPr>
        <p:txBody>
          <a:bodyPr wrap="none" rtlCol="0">
            <a:spAutoFit/>
          </a:bodyPr>
          <a:lstStyle/>
          <a:p>
            <a:r>
              <a:rPr lang="en-US" sz="1400" dirty="0" smtClean="0"/>
              <a:t>HR back-end arrived on 09/</a:t>
            </a:r>
            <a:r>
              <a:rPr lang="en-US" sz="1400" dirty="0" smtClean="0">
                <a:solidFill>
                  <a:srgbClr val="C00000"/>
                </a:solidFill>
              </a:rPr>
              <a:t>09</a:t>
            </a:r>
            <a:r>
              <a:rPr lang="en-US" sz="1400" dirty="0" smtClean="0"/>
              <a:t>/2017 !!</a:t>
            </a:r>
            <a:endParaRPr lang="en-US" sz="1400" dirty="0"/>
          </a:p>
        </p:txBody>
      </p:sp>
      <p:cxnSp>
        <p:nvCxnSpPr>
          <p:cNvPr id="8" name="Straight Connector 7"/>
          <p:cNvCxnSpPr/>
          <p:nvPr/>
        </p:nvCxnSpPr>
        <p:spPr>
          <a:xfrm flipV="1">
            <a:off x="5257800" y="1447800"/>
            <a:ext cx="0" cy="304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162800" y="1447800"/>
            <a:ext cx="0" cy="304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62600" y="1524000"/>
            <a:ext cx="1313180" cy="261610"/>
          </a:xfrm>
          <a:prstGeom prst="rect">
            <a:avLst/>
          </a:prstGeom>
          <a:noFill/>
        </p:spPr>
        <p:txBody>
          <a:bodyPr wrap="none" rtlCol="0">
            <a:spAutoFit/>
          </a:bodyPr>
          <a:lstStyle/>
          <a:p>
            <a:r>
              <a:rPr lang="en-US" sz="1100" dirty="0" smtClean="0"/>
              <a:t>Operational range</a:t>
            </a:r>
            <a:endParaRPr lang="en-US" sz="1100" dirty="0"/>
          </a:p>
        </p:txBody>
      </p:sp>
      <p:sp>
        <p:nvSpPr>
          <p:cNvPr id="11" name="TextBox 10"/>
          <p:cNvSpPr txBox="1"/>
          <p:nvPr/>
        </p:nvSpPr>
        <p:spPr>
          <a:xfrm>
            <a:off x="4267200" y="5234802"/>
            <a:ext cx="4343400" cy="1015663"/>
          </a:xfrm>
          <a:prstGeom prst="rect">
            <a:avLst/>
          </a:prstGeom>
          <a:noFill/>
        </p:spPr>
        <p:txBody>
          <a:bodyPr wrap="square" rtlCol="0">
            <a:spAutoFit/>
          </a:bodyPr>
          <a:lstStyle/>
          <a:p>
            <a:pPr algn="ctr"/>
            <a:r>
              <a:rPr lang="en-US" sz="2000" dirty="0" smtClean="0">
                <a:solidFill>
                  <a:schemeClr val="accent6">
                    <a:lumMod val="75000"/>
                  </a:schemeClr>
                </a:solidFill>
              </a:rPr>
              <a:t>&gt;5kHz frame rate demonstrated</a:t>
            </a:r>
          </a:p>
          <a:p>
            <a:pPr algn="ctr"/>
            <a:r>
              <a:rPr lang="en-US" sz="2000" dirty="0" smtClean="0">
                <a:solidFill>
                  <a:schemeClr val="accent6">
                    <a:lumMod val="75000"/>
                  </a:schemeClr>
                </a:solidFill>
              </a:rPr>
              <a:t>major risk retired</a:t>
            </a:r>
          </a:p>
          <a:p>
            <a:pPr algn="ctr"/>
            <a:endParaRPr lang="en-US" sz="2000" dirty="0">
              <a:solidFill>
                <a:schemeClr val="accent6">
                  <a:lumMod val="75000"/>
                </a:schemeClr>
              </a:solidFill>
            </a:endParaRPr>
          </a:p>
        </p:txBody>
      </p:sp>
      <p:sp>
        <p:nvSpPr>
          <p:cNvPr id="15" name="TextBox 14"/>
          <p:cNvSpPr txBox="1"/>
          <p:nvPr/>
        </p:nvSpPr>
        <p:spPr>
          <a:xfrm>
            <a:off x="2184685" y="6412870"/>
            <a:ext cx="3866764" cy="261610"/>
          </a:xfrm>
          <a:prstGeom prst="rect">
            <a:avLst/>
          </a:prstGeom>
          <a:noFill/>
        </p:spPr>
        <p:txBody>
          <a:bodyPr wrap="none" rtlCol="0">
            <a:spAutoFit/>
          </a:bodyPr>
          <a:lstStyle/>
          <a:p>
            <a:r>
              <a:rPr lang="en-US" sz="1100" dirty="0" smtClean="0"/>
              <a:t>P. Caragiulo, C. Tamma, D. Doering…… on a </a:t>
            </a:r>
            <a:r>
              <a:rPr lang="en-US" sz="1100" dirty="0" err="1" smtClean="0"/>
              <a:t>sunday</a:t>
            </a:r>
            <a:r>
              <a:rPr lang="en-US" sz="1100" dirty="0" smtClean="0"/>
              <a:t> night</a:t>
            </a:r>
            <a:endParaRPr lang="en-US" sz="1100" dirty="0"/>
          </a:p>
        </p:txBody>
      </p:sp>
      <p:sp>
        <p:nvSpPr>
          <p:cNvPr id="16" name="Slide Number Placeholder 1"/>
          <p:cNvSpPr>
            <a:spLocks noGrp="1"/>
          </p:cNvSpPr>
          <p:nvPr>
            <p:ph type="sldNum" sz="quarter" idx="11"/>
          </p:nvPr>
        </p:nvSpPr>
        <p:spPr>
          <a:xfrm>
            <a:off x="8566150" y="6318251"/>
            <a:ext cx="318932" cy="539750"/>
          </a:xfrm>
        </p:spPr>
        <p:txBody>
          <a:bodyPr/>
          <a:lstStyle/>
          <a:p>
            <a:fld id="{5BD36294-2849-48A8-8531-5354CF3095D2}" type="slidenum">
              <a:rPr lang="en-US" smtClean="0"/>
              <a:pPr/>
              <a:t>27</a:t>
            </a:fld>
            <a:endParaRPr lang="en-US" dirty="0"/>
          </a:p>
        </p:txBody>
      </p:sp>
    </p:spTree>
    <p:extLst>
      <p:ext uri="{BB962C8B-B14F-4D97-AF65-F5344CB8AC3E}">
        <p14:creationId xmlns:p14="http://schemas.microsoft.com/office/powerpoint/2010/main" val="467358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28</a:t>
            </a:fld>
            <a:endParaRPr lang="en-US" dirty="0"/>
          </a:p>
        </p:txBody>
      </p:sp>
      <p:sp>
        <p:nvSpPr>
          <p:cNvPr id="3" name="Title 2"/>
          <p:cNvSpPr>
            <a:spLocks noGrp="1"/>
          </p:cNvSpPr>
          <p:nvPr>
            <p:ph type="title"/>
          </p:nvPr>
        </p:nvSpPr>
        <p:spPr/>
        <p:txBody>
          <a:bodyPr/>
          <a:lstStyle/>
          <a:p>
            <a:r>
              <a:rPr lang="en-US" dirty="0" smtClean="0"/>
              <a:t>Medical Imaging /  Neuroscience</a:t>
            </a:r>
            <a:endParaRPr lang="en-US" dirty="0"/>
          </a:p>
        </p:txBody>
      </p:sp>
      <p:pic>
        <p:nvPicPr>
          <p:cNvPr id="5"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6200000">
            <a:off x="6690807" y="462576"/>
            <a:ext cx="421376" cy="3786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6623426" y="1625153"/>
            <a:ext cx="651815" cy="2865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41460" y="1447982"/>
            <a:ext cx="4458644" cy="523220"/>
          </a:xfrm>
          <a:prstGeom prst="rect">
            <a:avLst/>
          </a:prstGeom>
          <a:noFill/>
        </p:spPr>
        <p:txBody>
          <a:bodyPr wrap="square" rtlCol="0">
            <a:spAutoFit/>
          </a:bodyPr>
          <a:lstStyle/>
          <a:p>
            <a:pPr lvl="1">
              <a:buClr>
                <a:schemeClr val="bg2"/>
              </a:buClr>
            </a:pPr>
            <a:r>
              <a:rPr lang="en-US" sz="1400" b="1" dirty="0" smtClean="0">
                <a:solidFill>
                  <a:srgbClr val="981E32"/>
                </a:solidFill>
              </a:rPr>
              <a:t>Spike</a:t>
            </a:r>
            <a:r>
              <a:rPr lang="en-US" sz="1400" dirty="0" smtClean="0"/>
              <a:t>: a 2/4 prong active probe with 1024 recording channels (with Sensor department)</a:t>
            </a:r>
          </a:p>
        </p:txBody>
      </p:sp>
      <p:pic>
        <p:nvPicPr>
          <p:cNvPr id="8" name="Picture 3" descr="Two and a Dim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25333" y="3733800"/>
            <a:ext cx="3048000" cy="266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264994" y="2057399"/>
            <a:ext cx="4267961" cy="1326297"/>
          </a:xfrm>
          <a:prstGeom prst="rect">
            <a:avLst/>
          </a:prstGeom>
        </p:spPr>
      </p:pic>
      <p:cxnSp>
        <p:nvCxnSpPr>
          <p:cNvPr id="11" name="Straight Connector 10"/>
          <p:cNvCxnSpPr/>
          <p:nvPr/>
        </p:nvCxnSpPr>
        <p:spPr>
          <a:xfrm>
            <a:off x="4724400" y="1295400"/>
            <a:ext cx="0" cy="5410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uppo 8"/>
          <p:cNvGrpSpPr/>
          <p:nvPr/>
        </p:nvGrpSpPr>
        <p:grpSpPr>
          <a:xfrm>
            <a:off x="2327796" y="5684142"/>
            <a:ext cx="2258524" cy="552925"/>
            <a:chOff x="5588950" y="53803"/>
            <a:chExt cx="3327576" cy="801859"/>
          </a:xfrm>
        </p:grpSpPr>
        <p:pic>
          <p:nvPicPr>
            <p:cNvPr id="14"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5674" y="178270"/>
              <a:ext cx="2500852" cy="531431"/>
            </a:xfrm>
            <a:prstGeom prst="rect">
              <a:avLst/>
            </a:prstGeom>
          </p:spPr>
        </p:pic>
        <p:pic>
          <p:nvPicPr>
            <p:cNvPr id="15" name="Immagin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8950" y="53803"/>
              <a:ext cx="786213" cy="801859"/>
            </a:xfrm>
            <a:prstGeom prst="rect">
              <a:avLst/>
            </a:prstGeom>
          </p:spPr>
        </p:pic>
      </p:gr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2522" t="37835" r="16385" b="41216"/>
          <a:stretch/>
        </p:blipFill>
        <p:spPr>
          <a:xfrm>
            <a:off x="228600" y="5749487"/>
            <a:ext cx="1930216" cy="568764"/>
          </a:xfrm>
          <a:prstGeom prst="rect">
            <a:avLst/>
          </a:prstGeom>
        </p:spPr>
      </p:pic>
      <p:sp>
        <p:nvSpPr>
          <p:cNvPr id="16" name="Content Placeholder 3"/>
          <p:cNvSpPr>
            <a:spLocks noGrp="1"/>
          </p:cNvSpPr>
          <p:nvPr/>
        </p:nvSpPr>
        <p:spPr>
          <a:xfrm>
            <a:off x="295253" y="3478887"/>
            <a:ext cx="4429147" cy="2017294"/>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2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spcAft>
                <a:spcPts val="0"/>
              </a:spcAft>
              <a:buFont typeface="Arial" panose="020B0604020202020204" pitchFamily="34" charset="0"/>
              <a:buChar char="•"/>
            </a:pPr>
            <a:r>
              <a:rPr lang="en-US" sz="1050" dirty="0" smtClean="0"/>
              <a:t>Electronics Time Resolution 	10 – 20 </a:t>
            </a:r>
            <a:r>
              <a:rPr lang="en-US" sz="1050" dirty="0" err="1" smtClean="0"/>
              <a:t>ps</a:t>
            </a:r>
            <a:r>
              <a:rPr lang="en-US" sz="1050" dirty="0" smtClean="0"/>
              <a:t> (FWHM)</a:t>
            </a:r>
          </a:p>
          <a:p>
            <a:pPr marL="342900" indent="-342900">
              <a:spcAft>
                <a:spcPts val="0"/>
              </a:spcAft>
              <a:buFont typeface="Arial" panose="020B0604020202020204" pitchFamily="34" charset="0"/>
              <a:buChar char="•"/>
            </a:pPr>
            <a:r>
              <a:rPr lang="en-US" sz="1050" dirty="0" smtClean="0"/>
              <a:t>TDC Time Window		~ 5ns</a:t>
            </a:r>
          </a:p>
          <a:p>
            <a:pPr marL="342900" indent="-342900">
              <a:spcAft>
                <a:spcPts val="0"/>
              </a:spcAft>
              <a:buFont typeface="Arial" panose="020B0604020202020204" pitchFamily="34" charset="0"/>
              <a:buChar char="•"/>
            </a:pPr>
            <a:r>
              <a:rPr lang="en-US" sz="1050" dirty="0" smtClean="0"/>
              <a:t>Max Charge 		1300 </a:t>
            </a:r>
            <a:r>
              <a:rPr lang="en-US" sz="1050" dirty="0" err="1" smtClean="0"/>
              <a:t>pC</a:t>
            </a:r>
            <a:endParaRPr lang="en-US" sz="1050" dirty="0" smtClean="0"/>
          </a:p>
          <a:p>
            <a:pPr marL="342900" indent="-342900">
              <a:spcAft>
                <a:spcPts val="0"/>
              </a:spcAft>
              <a:buFont typeface="Arial" panose="020B0604020202020204" pitchFamily="34" charset="0"/>
              <a:buChar char="•"/>
            </a:pPr>
            <a:r>
              <a:rPr lang="en-US" sz="1050" dirty="0" smtClean="0"/>
              <a:t>Max Hit Rate		25K cps</a:t>
            </a:r>
          </a:p>
          <a:p>
            <a:pPr marL="342900" indent="-342900">
              <a:spcAft>
                <a:spcPts val="0"/>
              </a:spcAft>
              <a:buFont typeface="Arial" panose="020B0604020202020204" pitchFamily="34" charset="0"/>
              <a:buChar char="•"/>
            </a:pPr>
            <a:r>
              <a:rPr lang="en-US" sz="1050" dirty="0" smtClean="0"/>
              <a:t>Charge Resolution		Single photon</a:t>
            </a:r>
          </a:p>
          <a:p>
            <a:pPr marL="342900" indent="-342900">
              <a:spcAft>
                <a:spcPts val="0"/>
              </a:spcAft>
              <a:buFont typeface="Arial" panose="020B0604020202020204" pitchFamily="34" charset="0"/>
              <a:buChar char="•"/>
            </a:pPr>
            <a:r>
              <a:rPr lang="en-US" sz="1050" dirty="0" smtClean="0"/>
              <a:t>Output Data Rate/CH		100 KHz</a:t>
            </a:r>
          </a:p>
          <a:p>
            <a:pPr marL="342900" indent="-342900">
              <a:spcAft>
                <a:spcPts val="0"/>
              </a:spcAft>
              <a:buFont typeface="Arial" panose="020B0604020202020204" pitchFamily="34" charset="0"/>
              <a:buChar char="•"/>
            </a:pPr>
            <a:r>
              <a:rPr lang="en-US" sz="1050" dirty="0" err="1" smtClean="0"/>
              <a:t>SiPM</a:t>
            </a:r>
            <a:r>
              <a:rPr lang="en-US" sz="1050" dirty="0" smtClean="0"/>
              <a:t>/Scintillator		1:1 coupling</a:t>
            </a:r>
          </a:p>
          <a:p>
            <a:pPr marL="342900" indent="-342900">
              <a:spcAft>
                <a:spcPts val="0"/>
              </a:spcAft>
              <a:buFont typeface="Arial" panose="020B0604020202020204" pitchFamily="34" charset="0"/>
              <a:buChar char="•"/>
            </a:pPr>
            <a:r>
              <a:rPr lang="en-US" sz="1050" dirty="0" smtClean="0"/>
              <a:t>Resolve Event Across		4 pixels</a:t>
            </a:r>
          </a:p>
          <a:p>
            <a:pPr marL="342900" indent="-342900">
              <a:spcAft>
                <a:spcPts val="0"/>
              </a:spcAft>
              <a:buFont typeface="Arial" panose="020B0604020202020204" pitchFamily="34" charset="0"/>
              <a:buChar char="•"/>
            </a:pPr>
            <a:r>
              <a:rPr lang="en-US" sz="1050" dirty="0" smtClean="0"/>
              <a:t>AFE Interface		AC &amp; Differential</a:t>
            </a:r>
          </a:p>
          <a:p>
            <a:pPr marL="342900" indent="-342900">
              <a:spcAft>
                <a:spcPts val="0"/>
              </a:spcAft>
              <a:buFont typeface="Arial" panose="020B0604020202020204" pitchFamily="34" charset="0"/>
              <a:buChar char="•"/>
            </a:pPr>
            <a:r>
              <a:rPr lang="en-US" sz="1050" dirty="0" smtClean="0"/>
              <a:t># of Channels		64</a:t>
            </a:r>
          </a:p>
        </p:txBody>
      </p:sp>
      <p:sp>
        <p:nvSpPr>
          <p:cNvPr id="17" name="Rectangle 16"/>
          <p:cNvSpPr/>
          <p:nvPr/>
        </p:nvSpPr>
        <p:spPr>
          <a:xfrm>
            <a:off x="152400" y="1457081"/>
            <a:ext cx="4572000" cy="307777"/>
          </a:xfrm>
          <a:prstGeom prst="rect">
            <a:avLst/>
          </a:prstGeom>
        </p:spPr>
        <p:txBody>
          <a:bodyPr>
            <a:spAutoFit/>
          </a:bodyPr>
          <a:lstStyle/>
          <a:p>
            <a:r>
              <a:rPr lang="en-US" sz="1400" b="1" dirty="0">
                <a:solidFill>
                  <a:srgbClr val="981E32"/>
                </a:solidFill>
              </a:rPr>
              <a:t>20ps resolution </a:t>
            </a:r>
            <a:r>
              <a:rPr lang="en-US" sz="1400" b="1" dirty="0" err="1">
                <a:solidFill>
                  <a:srgbClr val="981E32"/>
                </a:solidFill>
              </a:rPr>
              <a:t>SoC</a:t>
            </a:r>
            <a:r>
              <a:rPr lang="en-US" sz="1400" b="1" dirty="0">
                <a:solidFill>
                  <a:srgbClr val="981E32"/>
                </a:solidFill>
              </a:rPr>
              <a:t> for </a:t>
            </a:r>
            <a:r>
              <a:rPr lang="en-US" sz="1400" b="1" dirty="0" err="1">
                <a:solidFill>
                  <a:srgbClr val="981E32"/>
                </a:solidFill>
              </a:rPr>
              <a:t>SiPM</a:t>
            </a:r>
            <a:r>
              <a:rPr lang="en-US" sz="1400" b="1" dirty="0">
                <a:solidFill>
                  <a:srgbClr val="981E32"/>
                </a:solidFill>
              </a:rPr>
              <a:t> based TOF PET</a:t>
            </a:r>
          </a:p>
        </p:txBody>
      </p:sp>
    </p:spTree>
    <p:extLst>
      <p:ext uri="{BB962C8B-B14F-4D97-AF65-F5344CB8AC3E}">
        <p14:creationId xmlns:p14="http://schemas.microsoft.com/office/powerpoint/2010/main" val="68912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1822" y="129091"/>
            <a:ext cx="8103570" cy="753033"/>
          </a:xfrm>
        </p:spPr>
        <p:txBody>
          <a:bodyPr/>
          <a:lstStyle/>
          <a:p>
            <a:pPr>
              <a:defRPr/>
            </a:pPr>
            <a:r>
              <a:rPr lang="en-US" kern="0" dirty="0" smtClean="0"/>
              <a:t>OSPAD ASIC for </a:t>
            </a:r>
            <a:r>
              <a:rPr lang="en-US" kern="0" dirty="0" err="1" smtClean="0"/>
              <a:t>ToF</a:t>
            </a:r>
            <a:r>
              <a:rPr lang="en-US" kern="0" dirty="0" smtClean="0"/>
              <a:t> real-time </a:t>
            </a:r>
            <a:r>
              <a:rPr lang="en-US" kern="0" dirty="0" err="1" smtClean="0"/>
              <a:t>histogramming</a:t>
            </a:r>
            <a:r>
              <a:rPr lang="en-US" kern="0" dirty="0" smtClean="0"/>
              <a:t> (CRADA)</a:t>
            </a:r>
            <a:endParaRPr lang="en-US" dirty="0"/>
          </a:p>
        </p:txBody>
      </p:sp>
      <p:sp>
        <p:nvSpPr>
          <p:cNvPr id="9" name="TextBox 8"/>
          <p:cNvSpPr txBox="1"/>
          <p:nvPr/>
        </p:nvSpPr>
        <p:spPr>
          <a:xfrm>
            <a:off x="1219200" y="1295400"/>
            <a:ext cx="1905000" cy="307777"/>
          </a:xfrm>
          <a:prstGeom prst="rect">
            <a:avLst/>
          </a:prstGeom>
          <a:noFill/>
        </p:spPr>
        <p:txBody>
          <a:bodyPr wrap="square" rtlCol="0">
            <a:spAutoFit/>
          </a:bodyPr>
          <a:lstStyle/>
          <a:p>
            <a:r>
              <a:rPr lang="en-US" sz="1400" b="1" dirty="0" smtClean="0">
                <a:solidFill>
                  <a:srgbClr val="C00000"/>
                </a:solidFill>
              </a:rPr>
              <a:t>Block Diagram: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07392" y="1713215"/>
            <a:ext cx="2879208"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304897" y="1676399"/>
            <a:ext cx="3352606" cy="49768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60187" y="1368622"/>
            <a:ext cx="1219200" cy="307777"/>
          </a:xfrm>
          <a:prstGeom prst="rect">
            <a:avLst/>
          </a:prstGeom>
          <a:noFill/>
        </p:spPr>
        <p:txBody>
          <a:bodyPr wrap="square" rtlCol="0">
            <a:spAutoFit/>
          </a:bodyPr>
          <a:lstStyle/>
          <a:p>
            <a:r>
              <a:rPr lang="en-US" sz="1400" b="1" dirty="0" smtClean="0">
                <a:solidFill>
                  <a:srgbClr val="C00000"/>
                </a:solidFill>
              </a:rPr>
              <a:t>Layout:</a:t>
            </a:r>
          </a:p>
        </p:txBody>
      </p:sp>
      <p:sp>
        <p:nvSpPr>
          <p:cNvPr id="13" name="TextBox 12"/>
          <p:cNvSpPr txBox="1"/>
          <p:nvPr/>
        </p:nvSpPr>
        <p:spPr>
          <a:xfrm>
            <a:off x="4114800" y="5473005"/>
            <a:ext cx="4800600" cy="1384995"/>
          </a:xfrm>
          <a:prstGeom prst="rect">
            <a:avLst/>
          </a:prstGeom>
          <a:noFill/>
        </p:spPr>
        <p:txBody>
          <a:bodyPr wrap="square" rtlCol="0">
            <a:spAutoFit/>
          </a:bodyPr>
          <a:lstStyle/>
          <a:p>
            <a:r>
              <a:rPr lang="en-US" sz="1200" b="1" dirty="0" smtClean="0">
                <a:solidFill>
                  <a:srgbClr val="C00000"/>
                </a:solidFill>
              </a:rPr>
              <a:t>80</a:t>
            </a:r>
            <a:r>
              <a:rPr lang="en-US" sz="1200" b="1" dirty="0" smtClean="0"/>
              <a:t> macro-pixels with </a:t>
            </a:r>
            <a:r>
              <a:rPr lang="en-US" sz="1200" b="1" dirty="0" smtClean="0">
                <a:solidFill>
                  <a:srgbClr val="C00000"/>
                </a:solidFill>
              </a:rPr>
              <a:t>32</a:t>
            </a:r>
            <a:r>
              <a:rPr lang="en-US" sz="1200" b="1" dirty="0" smtClean="0"/>
              <a:t> SPADs each</a:t>
            </a:r>
          </a:p>
          <a:p>
            <a:endParaRPr lang="en-US" sz="1200" b="1" dirty="0"/>
          </a:p>
          <a:p>
            <a:r>
              <a:rPr lang="en-US" sz="1200" b="1" dirty="0" smtClean="0"/>
              <a:t>Photon Counting: </a:t>
            </a:r>
            <a:r>
              <a:rPr lang="en-US" sz="1200" b="1" dirty="0" smtClean="0">
                <a:solidFill>
                  <a:srgbClr val="C00000"/>
                </a:solidFill>
              </a:rPr>
              <a:t>20bit</a:t>
            </a:r>
            <a:r>
              <a:rPr lang="en-US" sz="1200" b="1" dirty="0" smtClean="0"/>
              <a:t> counter for each SPAD </a:t>
            </a:r>
          </a:p>
          <a:p>
            <a:endParaRPr lang="en-US" sz="1200" b="1" dirty="0"/>
          </a:p>
          <a:p>
            <a:r>
              <a:rPr lang="en-US" sz="1200" b="1" dirty="0" smtClean="0"/>
              <a:t>Photon Timing: </a:t>
            </a:r>
            <a:r>
              <a:rPr lang="en-US" sz="1200" b="1" dirty="0" smtClean="0">
                <a:solidFill>
                  <a:srgbClr val="C00000"/>
                </a:solidFill>
              </a:rPr>
              <a:t>10bit</a:t>
            </a:r>
            <a:r>
              <a:rPr lang="en-US" sz="1200" b="1" dirty="0" smtClean="0"/>
              <a:t>, </a:t>
            </a:r>
            <a:r>
              <a:rPr lang="en-US" sz="1200" b="1" dirty="0" smtClean="0">
                <a:solidFill>
                  <a:srgbClr val="C00000"/>
                </a:solidFill>
              </a:rPr>
              <a:t>1ns</a:t>
            </a:r>
            <a:r>
              <a:rPr lang="en-US" sz="1200" b="1" dirty="0" smtClean="0"/>
              <a:t> resolution </a:t>
            </a:r>
            <a:r>
              <a:rPr lang="en-US" sz="1200" b="1" dirty="0" smtClean="0">
                <a:solidFill>
                  <a:srgbClr val="C00000"/>
                </a:solidFill>
              </a:rPr>
              <a:t>TDC</a:t>
            </a:r>
            <a:r>
              <a:rPr lang="en-US" sz="1200" b="1" dirty="0" smtClean="0"/>
              <a:t> and in-chip </a:t>
            </a:r>
            <a:r>
              <a:rPr lang="en-US" sz="1200" b="1" dirty="0" smtClean="0">
                <a:solidFill>
                  <a:srgbClr val="C00000"/>
                </a:solidFill>
              </a:rPr>
              <a:t>1024 bin</a:t>
            </a:r>
            <a:r>
              <a:rPr lang="en-US" sz="1200" b="1" dirty="0" smtClean="0"/>
              <a:t>, </a:t>
            </a:r>
            <a:r>
              <a:rPr lang="en-US" sz="1200" b="1" dirty="0" smtClean="0">
                <a:solidFill>
                  <a:srgbClr val="C00000"/>
                </a:solidFill>
              </a:rPr>
              <a:t>10bit</a:t>
            </a:r>
            <a:r>
              <a:rPr lang="en-US" sz="1200" b="1" dirty="0" smtClean="0"/>
              <a:t> depth </a:t>
            </a:r>
            <a:r>
              <a:rPr lang="en-US" sz="1200" b="1" dirty="0" smtClean="0">
                <a:solidFill>
                  <a:srgbClr val="C00000"/>
                </a:solidFill>
              </a:rPr>
              <a:t>Histogram</a:t>
            </a:r>
            <a:r>
              <a:rPr lang="en-US" sz="1200" b="1" dirty="0" smtClean="0"/>
              <a:t> unit per pixel  </a:t>
            </a:r>
            <a:endParaRPr lang="en-US" sz="1200" b="1" dirty="0">
              <a:solidFill>
                <a:srgbClr val="C00000"/>
              </a:solidFill>
            </a:endParaRPr>
          </a:p>
          <a:p>
            <a:endParaRPr lang="en-US" sz="1200" b="1" dirty="0" smtClean="0">
              <a:solidFill>
                <a:srgbClr val="C00000"/>
              </a:solidFill>
            </a:endParaRPr>
          </a:p>
        </p:txBody>
      </p:sp>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568542" y="1368622"/>
            <a:ext cx="1315179" cy="1274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5879387" y="1828800"/>
            <a:ext cx="1588213"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7239000" y="2895600"/>
            <a:ext cx="1859401" cy="762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45848" y="3785765"/>
            <a:ext cx="1745751" cy="1323439"/>
          </a:xfrm>
          <a:prstGeom prst="rect">
            <a:avLst/>
          </a:prstGeom>
          <a:noFill/>
        </p:spPr>
        <p:txBody>
          <a:bodyPr wrap="square" rtlCol="0">
            <a:spAutoFit/>
          </a:bodyPr>
          <a:lstStyle/>
          <a:p>
            <a:r>
              <a:rPr lang="en-US" sz="800" b="1" dirty="0" smtClean="0"/>
              <a:t>Technology: </a:t>
            </a:r>
            <a:r>
              <a:rPr lang="en-US" sz="800" b="1" dirty="0" smtClean="0">
                <a:solidFill>
                  <a:srgbClr val="C00000"/>
                </a:solidFill>
              </a:rPr>
              <a:t>TSMC 0.13µm HV</a:t>
            </a:r>
          </a:p>
          <a:p>
            <a:endParaRPr lang="en-US" sz="800" b="1" dirty="0"/>
          </a:p>
          <a:p>
            <a:r>
              <a:rPr lang="en-US" sz="800" b="1" dirty="0" smtClean="0"/>
              <a:t>Breakdown Voltage (</a:t>
            </a:r>
            <a:r>
              <a:rPr lang="en-US" sz="800" b="1" dirty="0" err="1" smtClean="0"/>
              <a:t>Vbd</a:t>
            </a:r>
            <a:r>
              <a:rPr lang="en-US" sz="800" b="1" dirty="0" smtClean="0"/>
              <a:t>): </a:t>
            </a:r>
            <a:r>
              <a:rPr lang="en-US" sz="800" b="1" dirty="0" smtClean="0">
                <a:solidFill>
                  <a:srgbClr val="C00000"/>
                </a:solidFill>
              </a:rPr>
              <a:t>34V</a:t>
            </a:r>
          </a:p>
          <a:p>
            <a:endParaRPr lang="en-US" sz="800" b="1" dirty="0"/>
          </a:p>
          <a:p>
            <a:r>
              <a:rPr lang="en-US" sz="800" b="1" dirty="0" smtClean="0"/>
              <a:t>Active Area Diameter: </a:t>
            </a:r>
            <a:r>
              <a:rPr lang="en-US" sz="800" b="1" dirty="0" smtClean="0">
                <a:solidFill>
                  <a:srgbClr val="C00000"/>
                </a:solidFill>
              </a:rPr>
              <a:t>20µm</a:t>
            </a:r>
          </a:p>
          <a:p>
            <a:endParaRPr lang="en-US" sz="800" b="1" dirty="0">
              <a:solidFill>
                <a:srgbClr val="C00000"/>
              </a:solidFill>
            </a:endParaRPr>
          </a:p>
          <a:p>
            <a:r>
              <a:rPr lang="en-US" sz="800" b="1" dirty="0" smtClean="0"/>
              <a:t>Dark Count Rate (DCR):</a:t>
            </a:r>
            <a:r>
              <a:rPr lang="en-US" sz="800" b="1" dirty="0" smtClean="0">
                <a:solidFill>
                  <a:srgbClr val="C00000"/>
                </a:solidFill>
              </a:rPr>
              <a:t> 1k cps</a:t>
            </a:r>
          </a:p>
          <a:p>
            <a:endParaRPr lang="en-US" sz="800" b="1" dirty="0">
              <a:solidFill>
                <a:srgbClr val="C00000"/>
              </a:solidFill>
            </a:endParaRPr>
          </a:p>
          <a:p>
            <a:r>
              <a:rPr lang="en-US" sz="800" b="1" dirty="0" smtClean="0"/>
              <a:t>Photon Detection Efficiency (PDE) @ 850nm:</a:t>
            </a:r>
            <a:r>
              <a:rPr lang="en-US" sz="800" b="1" dirty="0" smtClean="0">
                <a:solidFill>
                  <a:srgbClr val="C00000"/>
                </a:solidFill>
              </a:rPr>
              <a:t> Few %</a:t>
            </a:r>
          </a:p>
        </p:txBody>
      </p:sp>
    </p:spTree>
    <p:extLst>
      <p:ext uri="{BB962C8B-B14F-4D97-AF65-F5344CB8AC3E}">
        <p14:creationId xmlns:p14="http://schemas.microsoft.com/office/powerpoint/2010/main" val="3716708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1"/>
          <p:cNvSpPr>
            <a:spLocks noGrp="1"/>
          </p:cNvSpPr>
          <p:nvPr>
            <p:ph type="sldNum" sz="quarter" idx="4294967295"/>
          </p:nvPr>
        </p:nvSpPr>
        <p:spPr bwMode="auto">
          <a:xfrm>
            <a:off x="8566150" y="6318250"/>
            <a:ext cx="319088"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fld id="{1706E219-F406-4EE6-9B05-9481C9D901BD}" type="slidenum">
              <a:rPr lang="en-US" altLang="en-US" sz="1100" smtClean="0"/>
              <a:pPr eaLnBrk="1" fontAlgn="base" hangingPunct="1">
                <a:lnSpc>
                  <a:spcPct val="100000"/>
                </a:lnSpc>
                <a:spcBef>
                  <a:spcPct val="0"/>
                </a:spcBef>
                <a:spcAft>
                  <a:spcPct val="0"/>
                </a:spcAft>
                <a:buClrTx/>
                <a:buFontTx/>
                <a:buNone/>
              </a:pPr>
              <a:t>3</a:t>
            </a:fld>
            <a:endParaRPr lang="en-US" altLang="en-US" sz="1100" dirty="0" smtClean="0"/>
          </a:p>
        </p:txBody>
      </p:sp>
      <p:sp>
        <p:nvSpPr>
          <p:cNvPr id="35" name="Content Placeholder 3"/>
          <p:cNvSpPr>
            <a:spLocks noGrp="1"/>
          </p:cNvSpPr>
          <p:nvPr>
            <p:ph sz="quarter" idx="14"/>
          </p:nvPr>
        </p:nvSpPr>
        <p:spPr>
          <a:xfrm>
            <a:off x="3048000" y="5652916"/>
            <a:ext cx="1706562" cy="762000"/>
          </a:xfrm>
        </p:spPr>
        <p:txBody>
          <a:bodyPr>
            <a:normAutofit/>
          </a:bodyPr>
          <a:lstStyle/>
          <a:p>
            <a:pPr marL="285750" indent="-285750">
              <a:buFont typeface="Arial" pitchFamily="34" charset="0"/>
              <a:buChar char="•"/>
              <a:defRPr/>
            </a:pPr>
            <a:r>
              <a:rPr lang="en-US" sz="1100" dirty="0" smtClean="0"/>
              <a:t>Test systems design</a:t>
            </a:r>
          </a:p>
          <a:p>
            <a:pPr marL="285750" indent="-285750">
              <a:buFont typeface="Arial" pitchFamily="34" charset="0"/>
              <a:buChar char="•"/>
              <a:defRPr/>
            </a:pPr>
            <a:r>
              <a:rPr lang="en-US" sz="1100" dirty="0" smtClean="0"/>
              <a:t>Firmware support</a:t>
            </a:r>
          </a:p>
          <a:p>
            <a:pPr marL="285750" indent="-285750">
              <a:buFont typeface="Arial" pitchFamily="34" charset="0"/>
              <a:buChar char="•"/>
              <a:defRPr/>
            </a:pPr>
            <a:r>
              <a:rPr lang="en-US" sz="1100" dirty="0" smtClean="0"/>
              <a:t>GUI integration</a:t>
            </a:r>
          </a:p>
          <a:p>
            <a:pPr>
              <a:defRPr/>
            </a:pPr>
            <a:endParaRPr lang="en-US" sz="1100" dirty="0" smtClean="0"/>
          </a:p>
        </p:txBody>
      </p:sp>
      <p:pic>
        <p:nvPicPr>
          <p:cNvPr id="1026" name="Picture 2" descr="C:\Users\dragone\Desktop\NVESD\IC Departmen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1" y="152401"/>
            <a:ext cx="2362200" cy="7694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81000" y="1752600"/>
            <a:ext cx="4648200" cy="262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638800" y="1522288"/>
            <a:ext cx="3035747" cy="2369880"/>
          </a:xfrm>
          <a:prstGeom prst="rect">
            <a:avLst/>
          </a:prstGeom>
          <a:noFill/>
        </p:spPr>
        <p:txBody>
          <a:bodyPr wrap="square" rtlCol="0">
            <a:spAutoFit/>
          </a:bodyPr>
          <a:lstStyle/>
          <a:p>
            <a:pPr marL="287338" indent="-287338">
              <a:spcAft>
                <a:spcPts val="600"/>
              </a:spcAft>
              <a:buClr>
                <a:schemeClr val="bg2"/>
              </a:buClr>
              <a:buFont typeface="Arial"/>
              <a:buChar char="•"/>
            </a:pPr>
            <a:r>
              <a:rPr lang="en-US" sz="1600" dirty="0" smtClean="0"/>
              <a:t>Provides engineering for SLAC directorates</a:t>
            </a:r>
          </a:p>
          <a:p>
            <a:pPr marL="287338" lvl="1" indent="-287338">
              <a:spcAft>
                <a:spcPts val="600"/>
              </a:spcAft>
              <a:buClr>
                <a:schemeClr val="bg2"/>
              </a:buClr>
              <a:buFont typeface="Arial"/>
              <a:buChar char="•"/>
            </a:pPr>
            <a:r>
              <a:rPr lang="en-US" sz="1600" dirty="0" smtClean="0"/>
              <a:t>All </a:t>
            </a:r>
            <a:r>
              <a:rPr lang="en-US" sz="1600" i="1" dirty="0" smtClean="0"/>
              <a:t>SLAC internal developed </a:t>
            </a:r>
            <a:r>
              <a:rPr lang="en-US" sz="1600" dirty="0" smtClean="0"/>
              <a:t>LCLS/LCLS-II detectors</a:t>
            </a:r>
          </a:p>
          <a:p>
            <a:pPr marL="287338" lvl="1" indent="-287338">
              <a:spcAft>
                <a:spcPts val="600"/>
              </a:spcAft>
              <a:buClr>
                <a:schemeClr val="bg2"/>
              </a:buClr>
              <a:buFont typeface="Arial"/>
              <a:buChar char="•"/>
            </a:pPr>
            <a:r>
              <a:rPr lang="en-US" sz="1600" dirty="0" smtClean="0"/>
              <a:t>HEP: ATLAS, CDMS, HPS, etc.</a:t>
            </a:r>
          </a:p>
          <a:p>
            <a:pPr marL="287338" lvl="1" indent="-287338">
              <a:spcAft>
                <a:spcPts val="600"/>
              </a:spcAft>
              <a:buClr>
                <a:schemeClr val="bg2"/>
              </a:buClr>
              <a:buFont typeface="Arial"/>
              <a:buChar char="•"/>
            </a:pPr>
            <a:r>
              <a:rPr lang="en-US" sz="1600" dirty="0" smtClean="0"/>
              <a:t>LSST, CMB, Fermi, etc.</a:t>
            </a:r>
          </a:p>
          <a:p>
            <a:pPr marL="287338" lvl="1" indent="-287338">
              <a:spcAft>
                <a:spcPts val="600"/>
              </a:spcAft>
              <a:buClr>
                <a:schemeClr val="bg2"/>
              </a:buClr>
              <a:buFont typeface="Arial"/>
              <a:buChar char="•"/>
            </a:pPr>
            <a:r>
              <a:rPr lang="en-US" sz="1600" dirty="0" smtClean="0"/>
              <a:t>Startups, other institutions</a:t>
            </a:r>
          </a:p>
        </p:txBody>
      </p:sp>
      <p:cxnSp>
        <p:nvCxnSpPr>
          <p:cNvPr id="4" name="Straight Arrow Connector 3"/>
          <p:cNvCxnSpPr/>
          <p:nvPr/>
        </p:nvCxnSpPr>
        <p:spPr>
          <a:xfrm flipV="1">
            <a:off x="4114800" y="2286000"/>
            <a:ext cx="1447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13027" y="4702174"/>
            <a:ext cx="2397174" cy="646331"/>
          </a:xfrm>
          <a:prstGeom prst="rect">
            <a:avLst/>
          </a:prstGeom>
          <a:noFill/>
          <a:ln>
            <a:solidFill>
              <a:schemeClr val="accent1"/>
            </a:solidFill>
          </a:ln>
        </p:spPr>
        <p:txBody>
          <a:bodyPr wrap="square" rtlCol="0">
            <a:spAutoFit/>
          </a:bodyPr>
          <a:lstStyle/>
          <a:p>
            <a:r>
              <a:rPr lang="en-US" sz="1200" dirty="0" smtClean="0"/>
              <a:t>24 </a:t>
            </a:r>
            <a:r>
              <a:rPr lang="en-US" sz="1200" dirty="0"/>
              <a:t>e</a:t>
            </a:r>
            <a:r>
              <a:rPr lang="en-US" sz="1200" dirty="0" smtClean="0"/>
              <a:t>lectronics design engineers, </a:t>
            </a:r>
          </a:p>
          <a:p>
            <a:r>
              <a:rPr lang="en-US" sz="1200" dirty="0" smtClean="0"/>
              <a:t>test engineers, layout techs, </a:t>
            </a:r>
          </a:p>
          <a:p>
            <a:r>
              <a:rPr lang="en-US" sz="1200" dirty="0" smtClean="0"/>
              <a:t>and assembly techs</a:t>
            </a:r>
          </a:p>
        </p:txBody>
      </p:sp>
      <p:cxnSp>
        <p:nvCxnSpPr>
          <p:cNvPr id="6" name="Straight Arrow Connector 5"/>
          <p:cNvCxnSpPr/>
          <p:nvPr/>
        </p:nvCxnSpPr>
        <p:spPr>
          <a:xfrm>
            <a:off x="2590800" y="4376074"/>
            <a:ext cx="457200" cy="272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35" idx="0"/>
          </p:cNvCxnSpPr>
          <p:nvPr/>
        </p:nvCxnSpPr>
        <p:spPr>
          <a:xfrm>
            <a:off x="3901281" y="5410200"/>
            <a:ext cx="0" cy="2427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752600" y="4419602"/>
            <a:ext cx="1219200" cy="12191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8599" y="4619159"/>
            <a:ext cx="910827" cy="646331"/>
          </a:xfrm>
          <a:prstGeom prst="rect">
            <a:avLst/>
          </a:prstGeom>
          <a:noFill/>
          <a:ln>
            <a:solidFill>
              <a:schemeClr val="accent1"/>
            </a:solidFill>
          </a:ln>
        </p:spPr>
        <p:txBody>
          <a:bodyPr wrap="none" rtlCol="0">
            <a:spAutoFit/>
          </a:bodyPr>
          <a:lstStyle/>
          <a:p>
            <a:r>
              <a:rPr lang="en-US" sz="1200" dirty="0" smtClean="0"/>
              <a:t>9 detector </a:t>
            </a:r>
          </a:p>
          <a:p>
            <a:r>
              <a:rPr lang="en-US" sz="1200" dirty="0"/>
              <a:t>e</a:t>
            </a:r>
            <a:r>
              <a:rPr lang="en-US" sz="1200" dirty="0" smtClean="0"/>
              <a:t>ngineers/</a:t>
            </a:r>
          </a:p>
          <a:p>
            <a:r>
              <a:rPr lang="en-US" sz="1200" dirty="0"/>
              <a:t>s</a:t>
            </a:r>
            <a:r>
              <a:rPr lang="en-US" sz="1200" dirty="0" smtClean="0"/>
              <a:t>cientists</a:t>
            </a:r>
            <a:endParaRPr lang="en-US" sz="1200" dirty="0"/>
          </a:p>
        </p:txBody>
      </p:sp>
      <p:cxnSp>
        <p:nvCxnSpPr>
          <p:cNvPr id="19" name="Straight Arrow Connector 18"/>
          <p:cNvCxnSpPr/>
          <p:nvPr/>
        </p:nvCxnSpPr>
        <p:spPr>
          <a:xfrm flipH="1">
            <a:off x="914400" y="4376074"/>
            <a:ext cx="76200" cy="2430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Content Placeholder 3"/>
          <p:cNvSpPr txBox="1">
            <a:spLocks/>
          </p:cNvSpPr>
          <p:nvPr/>
        </p:nvSpPr>
        <p:spPr>
          <a:xfrm>
            <a:off x="304800" y="5638800"/>
            <a:ext cx="1706562" cy="762000"/>
          </a:xfrm>
          <a:prstGeom prst="rect">
            <a:avLst/>
          </a:prstGeom>
        </p:spPr>
        <p:txBody>
          <a:bodyPr vert="horz" lIns="0" tIns="0" rIns="0" bIns="0" rtlCol="0">
            <a:normAutofit fontScale="92500" lnSpcReduction="20000"/>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2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itchFamily="34" charset="0"/>
              <a:buChar char="•"/>
              <a:defRPr/>
            </a:pPr>
            <a:r>
              <a:rPr lang="en-US" sz="1100" dirty="0" smtClean="0"/>
              <a:t>Device simulation</a:t>
            </a:r>
          </a:p>
          <a:p>
            <a:pPr marL="285750" indent="-285750">
              <a:buFont typeface="Arial" pitchFamily="34" charset="0"/>
              <a:buChar char="•"/>
              <a:defRPr/>
            </a:pPr>
            <a:r>
              <a:rPr lang="en-US" sz="1100" dirty="0" smtClean="0"/>
              <a:t>Advanced interconnection</a:t>
            </a:r>
          </a:p>
          <a:p>
            <a:pPr marL="285750" indent="-285750">
              <a:buFont typeface="Arial" pitchFamily="34" charset="0"/>
              <a:buChar char="•"/>
              <a:defRPr/>
            </a:pPr>
            <a:r>
              <a:rPr lang="en-US" sz="1100" dirty="0" smtClean="0"/>
              <a:t>System Characterization</a:t>
            </a:r>
          </a:p>
          <a:p>
            <a:pPr>
              <a:defRPr/>
            </a:pPr>
            <a:endParaRPr lang="en-US" sz="1100" dirty="0" smtClean="0"/>
          </a:p>
        </p:txBody>
      </p:sp>
      <p:cxnSp>
        <p:nvCxnSpPr>
          <p:cNvPr id="24" name="Straight Arrow Connector 23"/>
          <p:cNvCxnSpPr/>
          <p:nvPr/>
        </p:nvCxnSpPr>
        <p:spPr>
          <a:xfrm>
            <a:off x="914400" y="5334000"/>
            <a:ext cx="152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158081" y="4419602"/>
            <a:ext cx="480220" cy="11429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6440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itle 1"/>
          <p:cNvSpPr>
            <a:spLocks noGrp="1"/>
          </p:cNvSpPr>
          <p:nvPr>
            <p:ph type="title"/>
          </p:nvPr>
        </p:nvSpPr>
        <p:spPr/>
        <p:txBody>
          <a:bodyPr/>
          <a:lstStyle/>
          <a:p>
            <a:r>
              <a:rPr lang="en-US" altLang="en-US" dirty="0" smtClean="0">
                <a:latin typeface="Arial" charset="0"/>
                <a:cs typeface="Arial" charset="0"/>
              </a:rPr>
              <a:t>Other CRADA and WFO projects</a:t>
            </a:r>
          </a:p>
        </p:txBody>
      </p:sp>
      <p:sp>
        <p:nvSpPr>
          <p:cNvPr id="27655" name="Slide Number Placeholder 3"/>
          <p:cNvSpPr>
            <a:spLocks noGrp="1"/>
          </p:cNvSpPr>
          <p:nvPr>
            <p:ph type="sldNum" sz="quarter" idx="4294967295"/>
          </p:nvPr>
        </p:nvSpPr>
        <p:spPr bwMode="auto">
          <a:xfrm>
            <a:off x="8566150" y="6318250"/>
            <a:ext cx="319088"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77EE0087-37D4-4BD1-8AF2-2E6ED3A8B233}" type="slidenum">
              <a:rPr lang="en-US" altLang="en-US" smtClean="0"/>
              <a:pPr eaLnBrk="1" fontAlgn="base" hangingPunct="1">
                <a:spcBef>
                  <a:spcPct val="0"/>
                </a:spcBef>
                <a:spcAft>
                  <a:spcPct val="0"/>
                </a:spcAft>
              </a:pPr>
              <a:t>30</a:t>
            </a:fld>
            <a:endParaRPr lang="en-US" altLang="en-US"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7615" y="2011491"/>
            <a:ext cx="5255899" cy="2277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1360752"/>
            <a:ext cx="8610600" cy="584775"/>
          </a:xfrm>
          <a:prstGeom prst="rect">
            <a:avLst/>
          </a:prstGeom>
          <a:noFill/>
        </p:spPr>
        <p:txBody>
          <a:bodyPr wrap="square" rtlCol="0">
            <a:spAutoFit/>
          </a:bodyPr>
          <a:lstStyle/>
          <a:p>
            <a:r>
              <a:rPr lang="en-US" sz="1600" b="1" dirty="0" smtClean="0">
                <a:solidFill>
                  <a:srgbClr val="981E32"/>
                </a:solidFill>
              </a:rPr>
              <a:t>40GHz Waveform sampler for Ground Penetrating Radar </a:t>
            </a:r>
            <a:r>
              <a:rPr lang="en-US" sz="1600" b="1" dirty="0">
                <a:solidFill>
                  <a:srgbClr val="981E32"/>
                </a:solidFill>
              </a:rPr>
              <a:t>in Improvised Explosive Devices (IED) detection</a:t>
            </a:r>
          </a:p>
        </p:txBody>
      </p:sp>
      <p:sp>
        <p:nvSpPr>
          <p:cNvPr id="3" name="TextBox 2"/>
          <p:cNvSpPr txBox="1"/>
          <p:nvPr/>
        </p:nvSpPr>
        <p:spPr>
          <a:xfrm>
            <a:off x="239689" y="4823753"/>
            <a:ext cx="8582168" cy="338554"/>
          </a:xfrm>
          <a:prstGeom prst="rect">
            <a:avLst/>
          </a:prstGeom>
          <a:noFill/>
        </p:spPr>
        <p:txBody>
          <a:bodyPr wrap="square" rtlCol="0">
            <a:spAutoFit/>
          </a:bodyPr>
          <a:lstStyle/>
          <a:p>
            <a:r>
              <a:rPr lang="en-US" sz="1600" b="1" dirty="0" smtClean="0">
                <a:solidFill>
                  <a:srgbClr val="981E32"/>
                </a:solidFill>
              </a:rPr>
              <a:t>CPUs and GPUs based on RISC open core ISA and analog peripheral libraries (Lib-V)</a:t>
            </a:r>
            <a:endParaRPr lang="en-US" sz="1600" b="1" dirty="0">
              <a:solidFill>
                <a:srgbClr val="981E32"/>
              </a:solidFill>
            </a:endParaRPr>
          </a:p>
        </p:txBody>
      </p:sp>
      <p:sp>
        <p:nvSpPr>
          <p:cNvPr id="7" name="Content Placeholder 3"/>
          <p:cNvSpPr>
            <a:spLocks noGrp="1"/>
          </p:cNvSpPr>
          <p:nvPr>
            <p:ph sz="quarter" idx="14"/>
          </p:nvPr>
        </p:nvSpPr>
        <p:spPr>
          <a:xfrm>
            <a:off x="358124" y="5257800"/>
            <a:ext cx="8311178" cy="762000"/>
          </a:xfrm>
        </p:spPr>
        <p:txBody>
          <a:bodyPr>
            <a:noAutofit/>
          </a:bodyPr>
          <a:lstStyle/>
          <a:p>
            <a:pPr marL="285750" indent="-285750">
              <a:buFont typeface="Arial" pitchFamily="34" charset="0"/>
              <a:buChar char="•"/>
              <a:defRPr/>
            </a:pPr>
            <a:r>
              <a:rPr lang="en-US" sz="1600" dirty="0" smtClean="0"/>
              <a:t>CRADA with private company designing </a:t>
            </a:r>
            <a:r>
              <a:rPr lang="en-US" sz="1600" dirty="0" err="1" smtClean="0"/>
              <a:t>SoC</a:t>
            </a:r>
            <a:r>
              <a:rPr lang="en-US" sz="1600" dirty="0" smtClean="0"/>
              <a:t> based on open core RISC architectures</a:t>
            </a:r>
          </a:p>
          <a:p>
            <a:pPr marL="742950" lvl="1" indent="-285750">
              <a:defRPr/>
            </a:pPr>
            <a:r>
              <a:rPr lang="en-US" sz="1200" dirty="0" smtClean="0"/>
              <a:t>SLAC designs libraries of analog peripherals IPs, I/</a:t>
            </a:r>
            <a:r>
              <a:rPr lang="en-US" sz="1200" dirty="0" err="1" smtClean="0"/>
              <a:t>Os</a:t>
            </a:r>
            <a:r>
              <a:rPr lang="en-US" sz="1200" dirty="0" smtClean="0"/>
              <a:t> and microprocessors assisting blocks.</a:t>
            </a:r>
          </a:p>
          <a:p>
            <a:pPr marL="742950" lvl="1" indent="-285750">
              <a:defRPr/>
            </a:pPr>
            <a:r>
              <a:rPr lang="en-US" sz="1200" dirty="0" smtClean="0"/>
              <a:t>Collaboration on the design of  CPUs and GPUs for SLAC next generation cameras</a:t>
            </a:r>
          </a:p>
          <a:p>
            <a:pPr>
              <a:defRPr/>
            </a:pPr>
            <a:endParaRPr lang="en-US" sz="2000" dirty="0" smtClean="0"/>
          </a:p>
        </p:txBody>
      </p:sp>
      <p:pic>
        <p:nvPicPr>
          <p:cNvPr id="10"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81524"/>
            <a:ext cx="3287373" cy="25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495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lstStyle/>
          <a:p>
            <a:r>
              <a:rPr lang="en-CA" dirty="0" smtClean="0"/>
              <a:t>Conclusion</a:t>
            </a:r>
            <a:endParaRPr lang="en-CA" dirty="0"/>
          </a:p>
        </p:txBody>
      </p:sp>
      <p:sp>
        <p:nvSpPr>
          <p:cNvPr id="30" name="Content Placeholder 29"/>
          <p:cNvSpPr>
            <a:spLocks noGrp="1"/>
          </p:cNvSpPr>
          <p:nvPr>
            <p:ph sz="quarter" idx="14"/>
          </p:nvPr>
        </p:nvSpPr>
        <p:spPr>
          <a:xfrm>
            <a:off x="533400" y="1456944"/>
            <a:ext cx="8108950" cy="4861306"/>
          </a:xfrm>
        </p:spPr>
        <p:txBody>
          <a:bodyPr>
            <a:normAutofit/>
          </a:bodyPr>
          <a:lstStyle/>
          <a:p>
            <a:pPr lvl="1"/>
            <a:r>
              <a:rPr lang="en-US" sz="2000" dirty="0" smtClean="0"/>
              <a:t>AIR Integrated Circuits at SLAC develop state-of-the-art ASICs for </a:t>
            </a:r>
            <a:r>
              <a:rPr lang="en-US" sz="2000" dirty="0"/>
              <a:t>processing of signals </a:t>
            </a:r>
            <a:r>
              <a:rPr lang="en-US" sz="2000" dirty="0" smtClean="0"/>
              <a:t>in sensing applications</a:t>
            </a:r>
          </a:p>
          <a:p>
            <a:pPr lvl="1"/>
            <a:endParaRPr lang="en-US" sz="2000" dirty="0" smtClean="0"/>
          </a:p>
          <a:p>
            <a:pPr lvl="1"/>
            <a:r>
              <a:rPr lang="en-US" sz="2000" dirty="0" smtClean="0"/>
              <a:t>Large group we diversified skills and tools covering all aspects of ASIC  and </a:t>
            </a:r>
            <a:r>
              <a:rPr lang="en-US" sz="2000" dirty="0" err="1" smtClean="0"/>
              <a:t>SoC</a:t>
            </a:r>
            <a:r>
              <a:rPr lang="en-US" sz="2000" dirty="0" smtClean="0"/>
              <a:t> designs (devices with ~100M transistor developed completely in house)</a:t>
            </a:r>
          </a:p>
          <a:p>
            <a:pPr lvl="1"/>
            <a:endParaRPr lang="en-US" sz="2000" dirty="0"/>
          </a:p>
          <a:p>
            <a:pPr lvl="1"/>
            <a:r>
              <a:rPr lang="en-US" sz="2000" dirty="0" smtClean="0"/>
              <a:t>Already collaborating with several institution within the HEP community as well as industrial partners </a:t>
            </a:r>
          </a:p>
          <a:p>
            <a:pPr lvl="1"/>
            <a:endParaRPr lang="en-US" sz="2000" dirty="0" smtClean="0"/>
          </a:p>
          <a:p>
            <a:pPr lvl="1"/>
            <a:r>
              <a:rPr lang="en-US" sz="2000" dirty="0" smtClean="0"/>
              <a:t>How can we increase more collaborations? Can labs become hubs by establishing synergies with smaller groups?</a:t>
            </a:r>
            <a:endParaRPr lang="en-US" sz="2000" dirty="0"/>
          </a:p>
          <a:p>
            <a:pPr marL="233362" lvl="1" indent="0">
              <a:buNone/>
            </a:pPr>
            <a:endParaRPr lang="en-US" sz="2000" dirty="0" smtClean="0"/>
          </a:p>
          <a:p>
            <a:pPr lvl="1"/>
            <a:endParaRPr lang="en-US" sz="2000" dirty="0" smtClean="0"/>
          </a:p>
          <a:p>
            <a:pPr marL="233362" lvl="1" indent="0">
              <a:buNone/>
            </a:pPr>
            <a:endParaRPr lang="en-US" sz="2000" dirty="0" smtClean="0"/>
          </a:p>
          <a:p>
            <a:pPr lvl="1"/>
            <a:endParaRPr lang="en-US" sz="2000" dirty="0" smtClean="0"/>
          </a:p>
          <a:p>
            <a:endParaRPr lang="en-US" sz="2000" dirty="0" smtClean="0"/>
          </a:p>
          <a:p>
            <a:endParaRPr lang="en-CA" sz="2000" dirty="0" smtClean="0"/>
          </a:p>
          <a:p>
            <a:pPr lvl="1"/>
            <a:endParaRPr lang="en-US" sz="2000" dirty="0"/>
          </a:p>
        </p:txBody>
      </p:sp>
      <p:sp>
        <p:nvSpPr>
          <p:cNvPr id="7" name="Slide Number Placeholder 6"/>
          <p:cNvSpPr>
            <a:spLocks noGrp="1"/>
          </p:cNvSpPr>
          <p:nvPr>
            <p:ph type="sldNum" sz="quarter" idx="4294967295"/>
          </p:nvPr>
        </p:nvSpPr>
        <p:spPr>
          <a:xfrm>
            <a:off x="8566150" y="6318250"/>
            <a:ext cx="319088" cy="539750"/>
          </a:xfrm>
          <a:prstGeom prst="rect">
            <a:avLst/>
          </a:prstGeom>
        </p:spPr>
        <p:txBody>
          <a:bodyPr/>
          <a:lstStyle/>
          <a:p>
            <a:fld id="{5BD36294-2849-48A8-8531-5354CF3095D2}" type="slidenum">
              <a:rPr lang="en-US" smtClean="0"/>
              <a:pPr/>
              <a:t>31</a:t>
            </a:fld>
            <a:endParaRPr lang="en-US" dirty="0"/>
          </a:p>
        </p:txBody>
      </p:sp>
    </p:spTree>
    <p:extLst>
      <p:ext uri="{BB962C8B-B14F-4D97-AF65-F5344CB8AC3E}">
        <p14:creationId xmlns:p14="http://schemas.microsoft.com/office/powerpoint/2010/main" val="640161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latin typeface="Arial" charset="0"/>
                <a:cs typeface="Arial" charset="0"/>
              </a:rPr>
              <a:t>Areas of expertise</a:t>
            </a:r>
          </a:p>
        </p:txBody>
      </p:sp>
      <p:sp>
        <p:nvSpPr>
          <p:cNvPr id="17412" name="Slide Number Placeholder 1"/>
          <p:cNvSpPr>
            <a:spLocks noGrp="1"/>
          </p:cNvSpPr>
          <p:nvPr>
            <p:ph type="sldNum" sz="quarter" idx="4294967295"/>
          </p:nvPr>
        </p:nvSpPr>
        <p:spPr bwMode="auto">
          <a:xfrm>
            <a:off x="8566150" y="6318250"/>
            <a:ext cx="319088"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fld id="{1706E219-F406-4EE6-9B05-9481C9D901BD}" type="slidenum">
              <a:rPr lang="en-US" altLang="en-US" sz="1100" smtClean="0"/>
              <a:pPr eaLnBrk="1" fontAlgn="base" hangingPunct="1">
                <a:lnSpc>
                  <a:spcPct val="100000"/>
                </a:lnSpc>
                <a:spcBef>
                  <a:spcPct val="0"/>
                </a:spcBef>
                <a:spcAft>
                  <a:spcPct val="0"/>
                </a:spcAft>
                <a:buClrTx/>
                <a:buFontTx/>
                <a:buNone/>
              </a:pPr>
              <a:t>4</a:t>
            </a:fld>
            <a:endParaRPr lang="en-US" altLang="en-US" sz="1100" smtClean="0"/>
          </a:p>
        </p:txBody>
      </p:sp>
      <p:sp>
        <p:nvSpPr>
          <p:cNvPr id="35" name="Content Placeholder 3"/>
          <p:cNvSpPr>
            <a:spLocks noGrp="1"/>
          </p:cNvSpPr>
          <p:nvPr>
            <p:ph sz="quarter" idx="14"/>
          </p:nvPr>
        </p:nvSpPr>
        <p:spPr>
          <a:xfrm>
            <a:off x="609600" y="1390650"/>
            <a:ext cx="8153400" cy="4927600"/>
          </a:xfrm>
        </p:spPr>
        <p:txBody>
          <a:bodyPr>
            <a:normAutofit fontScale="92500" lnSpcReduction="10000"/>
          </a:bodyPr>
          <a:lstStyle/>
          <a:p>
            <a:pPr marL="171450" indent="-171450" algn="just">
              <a:buClr>
                <a:srgbClr val="8E0000"/>
              </a:buClr>
              <a:buFont typeface="Arial" panose="020B0604020202020204" pitchFamily="34" charset="0"/>
              <a:buChar char="•"/>
            </a:pPr>
            <a:r>
              <a:rPr lang="en-US" sz="1500" dirty="0"/>
              <a:t>Conceptual design of novel architectures</a:t>
            </a:r>
          </a:p>
          <a:p>
            <a:pPr marL="171450" indent="-171450" algn="just">
              <a:buClr>
                <a:srgbClr val="8E0000"/>
              </a:buClr>
              <a:buFont typeface="Arial" panose="020B0604020202020204" pitchFamily="34" charset="0"/>
              <a:buChar char="•"/>
            </a:pPr>
            <a:r>
              <a:rPr lang="en-US" sz="1500" dirty="0"/>
              <a:t>System modeling and simulation</a:t>
            </a:r>
          </a:p>
          <a:p>
            <a:pPr marL="171450" indent="-171450" algn="just">
              <a:buClr>
                <a:srgbClr val="8E0000"/>
              </a:buClr>
              <a:buFont typeface="Arial" panose="020B0604020202020204" pitchFamily="34" charset="0"/>
              <a:buChar char="•"/>
            </a:pPr>
            <a:r>
              <a:rPr lang="en-US" sz="1500" dirty="0"/>
              <a:t>Implementation of mixed-signal </a:t>
            </a:r>
            <a:r>
              <a:rPr lang="en-US" sz="1500" dirty="0" err="1" smtClean="0"/>
              <a:t>SoC</a:t>
            </a:r>
            <a:r>
              <a:rPr lang="en-US" sz="1500" dirty="0" smtClean="0"/>
              <a:t> architectures</a:t>
            </a:r>
            <a:r>
              <a:rPr lang="en-US" sz="1500" dirty="0"/>
              <a:t>:  </a:t>
            </a:r>
            <a:endParaRPr lang="en-US" sz="1500" dirty="0" smtClean="0"/>
          </a:p>
          <a:p>
            <a:pPr marL="461963" lvl="1" indent="-234950" algn="just">
              <a:buClr>
                <a:srgbClr val="8E0000"/>
              </a:buClr>
            </a:pPr>
            <a:r>
              <a:rPr lang="en-US" sz="1300" dirty="0" smtClean="0"/>
              <a:t>full custom </a:t>
            </a:r>
            <a:r>
              <a:rPr lang="en-US" sz="1300" dirty="0"/>
              <a:t>or digital-on-top </a:t>
            </a:r>
            <a:r>
              <a:rPr lang="en-US" sz="1300" dirty="0" smtClean="0"/>
              <a:t>flow, </a:t>
            </a:r>
            <a:r>
              <a:rPr lang="en-US" sz="1300" dirty="0"/>
              <a:t>low noise, low power, pixel or channel based, multi-voltage domains, designed for </a:t>
            </a:r>
            <a:r>
              <a:rPr lang="en-US" sz="1300" dirty="0" smtClean="0"/>
              <a:t>testability</a:t>
            </a:r>
          </a:p>
          <a:p>
            <a:pPr marL="171450" indent="-171450" algn="just">
              <a:buClr>
                <a:srgbClr val="8E0000"/>
              </a:buClr>
              <a:buFont typeface="Arial" panose="020B0604020202020204" pitchFamily="34" charset="0"/>
              <a:buChar char="•"/>
            </a:pPr>
            <a:r>
              <a:rPr lang="en-US" sz="1500" dirty="0"/>
              <a:t>Custom design of IP blocks</a:t>
            </a:r>
          </a:p>
          <a:p>
            <a:pPr lvl="1">
              <a:defRPr/>
            </a:pPr>
            <a:r>
              <a:rPr lang="en-US" altLang="en-US" sz="1300" dirty="0" smtClean="0"/>
              <a:t>Analog</a:t>
            </a:r>
            <a:r>
              <a:rPr lang="en-US" altLang="en-US" sz="1300" dirty="0"/>
              <a:t>: </a:t>
            </a:r>
            <a:endParaRPr lang="en-US" altLang="en-US" sz="1300" dirty="0" smtClean="0"/>
          </a:p>
          <a:p>
            <a:pPr lvl="2">
              <a:defRPr/>
            </a:pPr>
            <a:r>
              <a:rPr lang="en-US" altLang="en-US" sz="900" dirty="0"/>
              <a:t>ultra low noise, low power analog front-ends (amplification and optimal filtering), </a:t>
            </a:r>
          </a:p>
          <a:p>
            <a:pPr lvl="2">
              <a:defRPr/>
            </a:pPr>
            <a:r>
              <a:rPr lang="en-US" altLang="en-US" sz="900" dirty="0"/>
              <a:t>high density circuits (pixels)</a:t>
            </a:r>
          </a:p>
          <a:p>
            <a:pPr lvl="2">
              <a:defRPr/>
            </a:pPr>
            <a:r>
              <a:rPr lang="en-US" altLang="en-US" sz="900" dirty="0"/>
              <a:t>high speed custom </a:t>
            </a:r>
            <a:r>
              <a:rPr lang="en-US" altLang="en-US" sz="900" dirty="0" smtClean="0"/>
              <a:t>interfaces</a:t>
            </a:r>
            <a:endParaRPr lang="en-US" altLang="en-US" sz="900" dirty="0"/>
          </a:p>
          <a:p>
            <a:pPr lvl="1">
              <a:defRPr/>
            </a:pPr>
            <a:r>
              <a:rPr lang="en-US" altLang="en-US" sz="1300" dirty="0"/>
              <a:t>Digital: </a:t>
            </a:r>
            <a:endParaRPr lang="en-US" altLang="en-US" sz="1300" dirty="0" smtClean="0"/>
          </a:p>
          <a:p>
            <a:pPr lvl="2">
              <a:defRPr/>
            </a:pPr>
            <a:r>
              <a:rPr lang="en-US" altLang="en-US" sz="900" dirty="0"/>
              <a:t>custom as well as full synthesis from HDL language to synthetized circuit generation </a:t>
            </a:r>
          </a:p>
          <a:p>
            <a:pPr lvl="2">
              <a:defRPr/>
            </a:pPr>
            <a:r>
              <a:rPr lang="en-US" altLang="en-US" sz="900" dirty="0"/>
              <a:t>auto placement and layout and full integrated </a:t>
            </a:r>
            <a:r>
              <a:rPr lang="en-US" altLang="en-US" sz="900" dirty="0" smtClean="0"/>
              <a:t>verification\</a:t>
            </a:r>
            <a:endParaRPr lang="en-US" altLang="en-US" sz="900" dirty="0"/>
          </a:p>
          <a:p>
            <a:pPr lvl="1">
              <a:defRPr/>
            </a:pPr>
            <a:r>
              <a:rPr lang="en-US" altLang="en-US" sz="1300" dirty="0" smtClean="0"/>
              <a:t>Mixed Signal with System </a:t>
            </a:r>
            <a:r>
              <a:rPr lang="en-US" altLang="en-US" sz="1300" dirty="0"/>
              <a:t>on </a:t>
            </a:r>
            <a:r>
              <a:rPr lang="en-US" altLang="en-US" sz="1300" dirty="0" smtClean="0"/>
              <a:t>Chip approach: </a:t>
            </a:r>
          </a:p>
          <a:p>
            <a:pPr lvl="2">
              <a:defRPr/>
            </a:pPr>
            <a:r>
              <a:rPr lang="en-US" altLang="en-US" sz="900" dirty="0" smtClean="0"/>
              <a:t>Full digital and analog on same ASIC with minimal I/</a:t>
            </a:r>
            <a:r>
              <a:rPr lang="en-US" altLang="en-US" sz="900" dirty="0" err="1" smtClean="0"/>
              <a:t>Os</a:t>
            </a:r>
            <a:r>
              <a:rPr lang="en-US" altLang="en-US" sz="900" dirty="0" smtClean="0"/>
              <a:t> </a:t>
            </a:r>
          </a:p>
          <a:p>
            <a:pPr lvl="2">
              <a:defRPr/>
            </a:pPr>
            <a:r>
              <a:rPr lang="en-US" altLang="en-US" sz="900" dirty="0" smtClean="0"/>
              <a:t>Signal </a:t>
            </a:r>
            <a:r>
              <a:rPr lang="en-US" altLang="en-US" sz="900" dirty="0"/>
              <a:t>converters ADCs, DACs, TDCs</a:t>
            </a:r>
          </a:p>
          <a:p>
            <a:pPr lvl="2">
              <a:defRPr/>
            </a:pPr>
            <a:r>
              <a:rPr lang="en-US" altLang="en-US" sz="900" dirty="0"/>
              <a:t>Embedded Digital Signal Processors </a:t>
            </a:r>
            <a:r>
              <a:rPr lang="en-US" altLang="en-US" sz="900" dirty="0" smtClean="0"/>
              <a:t>custom </a:t>
            </a:r>
            <a:r>
              <a:rPr lang="en-US" altLang="en-US" sz="900" dirty="0"/>
              <a:t>and IP </a:t>
            </a:r>
            <a:r>
              <a:rPr lang="en-US" altLang="en-US" sz="900" dirty="0" smtClean="0"/>
              <a:t>based</a:t>
            </a:r>
          </a:p>
          <a:p>
            <a:pPr lvl="1">
              <a:defRPr/>
            </a:pPr>
            <a:r>
              <a:rPr lang="en-US" altLang="en-US" sz="1300" dirty="0"/>
              <a:t>Monolithic technologies: </a:t>
            </a:r>
            <a:endParaRPr lang="en-US" altLang="en-US" sz="1300" dirty="0" smtClean="0"/>
          </a:p>
          <a:p>
            <a:pPr lvl="2">
              <a:defRPr/>
            </a:pPr>
            <a:r>
              <a:rPr lang="en-US" sz="1000" dirty="0"/>
              <a:t>CMOS sensors in standard technologies for light (Imagers, SPADs, </a:t>
            </a:r>
            <a:r>
              <a:rPr lang="en-US" sz="1000" dirty="0" err="1"/>
              <a:t>SiPM</a:t>
            </a:r>
            <a:r>
              <a:rPr lang="en-US" sz="1000" dirty="0"/>
              <a:t>), temperature, magnetic.</a:t>
            </a:r>
          </a:p>
          <a:p>
            <a:pPr lvl="2">
              <a:defRPr/>
            </a:pPr>
            <a:r>
              <a:rPr lang="en-US" altLang="en-US" sz="1000" dirty="0" smtClean="0"/>
              <a:t>Integrating </a:t>
            </a:r>
            <a:r>
              <a:rPr lang="en-US" altLang="en-US" sz="1000" dirty="0"/>
              <a:t>sensors on read-out ASICs: Imagers, MAPs, High Resistivity MAPS, SPADs, </a:t>
            </a:r>
            <a:r>
              <a:rPr lang="en-US" altLang="en-US" sz="1000" dirty="0" err="1"/>
              <a:t>SiPMs</a:t>
            </a:r>
            <a:r>
              <a:rPr lang="en-US" altLang="en-US" sz="1000" dirty="0" smtClean="0"/>
              <a:t>.</a:t>
            </a:r>
            <a:endParaRPr lang="en-US" altLang="en-US" sz="1000" dirty="0"/>
          </a:p>
          <a:p>
            <a:pPr lvl="1">
              <a:defRPr/>
            </a:pPr>
            <a:r>
              <a:rPr lang="en-US" altLang="en-US" sz="1300" dirty="0" smtClean="0"/>
              <a:t>ASIC in extreme conditions: </a:t>
            </a:r>
          </a:p>
          <a:p>
            <a:pPr lvl="2">
              <a:defRPr/>
            </a:pPr>
            <a:r>
              <a:rPr lang="en-US" altLang="en-US" sz="1000" dirty="0" smtClean="0"/>
              <a:t>Cryogenic operation down </a:t>
            </a:r>
            <a:r>
              <a:rPr lang="en-US" altLang="en-US" sz="1000" dirty="0"/>
              <a:t>to below </a:t>
            </a:r>
            <a:r>
              <a:rPr lang="en-US" altLang="en-US" sz="1000" dirty="0" err="1"/>
              <a:t>LAr</a:t>
            </a:r>
            <a:r>
              <a:rPr lang="en-US" altLang="en-US" sz="1000" dirty="0"/>
              <a:t> temperatures. Circuit design for </a:t>
            </a:r>
            <a:r>
              <a:rPr lang="en-US" altLang="en-US" sz="1000" dirty="0" err="1"/>
              <a:t>LXe</a:t>
            </a:r>
            <a:r>
              <a:rPr lang="en-US" altLang="en-US" sz="1000" dirty="0"/>
              <a:t> </a:t>
            </a:r>
            <a:r>
              <a:rPr lang="en-US" altLang="en-US" sz="1000" dirty="0" smtClean="0"/>
              <a:t>applications. </a:t>
            </a:r>
          </a:p>
          <a:p>
            <a:pPr lvl="2">
              <a:defRPr/>
            </a:pPr>
            <a:r>
              <a:rPr lang="en-US" altLang="en-US" sz="1000" dirty="0" smtClean="0"/>
              <a:t>Rad-Hard design </a:t>
            </a:r>
          </a:p>
          <a:p>
            <a:pPr lvl="2">
              <a:defRPr/>
            </a:pPr>
            <a:r>
              <a:rPr lang="en-US" altLang="en-US" sz="1000" dirty="0" smtClean="0"/>
              <a:t>Space.</a:t>
            </a:r>
            <a:endParaRPr lang="en-US" altLang="en-US" sz="1400" dirty="0" smtClean="0"/>
          </a:p>
          <a:p>
            <a:pPr lvl="1">
              <a:defRPr/>
            </a:pPr>
            <a:r>
              <a:rPr lang="en-US" altLang="en-US" sz="1400" dirty="0" smtClean="0"/>
              <a:t>High-Precision fast </a:t>
            </a:r>
            <a:r>
              <a:rPr lang="en-US" altLang="en-US" sz="1400" dirty="0"/>
              <a:t>timing circuits </a:t>
            </a:r>
            <a:r>
              <a:rPr lang="en-US" altLang="en-US" sz="1400" dirty="0" smtClean="0"/>
              <a:t>(down to 20 </a:t>
            </a:r>
            <a:r>
              <a:rPr lang="en-US" altLang="en-US" sz="1400" dirty="0" err="1"/>
              <a:t>psec</a:t>
            </a:r>
            <a:r>
              <a:rPr lang="en-US" altLang="en-US" sz="1400" dirty="0" smtClean="0"/>
              <a:t>)</a:t>
            </a:r>
          </a:p>
          <a:p>
            <a:pPr lvl="1">
              <a:defRPr/>
            </a:pPr>
            <a:r>
              <a:rPr lang="en-US" altLang="en-US" sz="1400" dirty="0" smtClean="0"/>
              <a:t>Power </a:t>
            </a:r>
            <a:r>
              <a:rPr lang="en-US" altLang="en-US" sz="1400" dirty="0"/>
              <a:t>management and energy harvesting circuits</a:t>
            </a:r>
            <a:endParaRPr lang="en-US" altLang="en-US" sz="1400" dirty="0" smtClean="0"/>
          </a:p>
          <a:p>
            <a:pPr marL="233362" lvl="1" indent="0">
              <a:buNone/>
              <a:defRPr/>
            </a:pPr>
            <a:endParaRPr lang="en-US" sz="1600" dirty="0" smtClean="0"/>
          </a:p>
        </p:txBody>
      </p:sp>
    </p:spTree>
    <p:extLst>
      <p:ext uri="{BB962C8B-B14F-4D97-AF65-F5344CB8AC3E}">
        <p14:creationId xmlns:p14="http://schemas.microsoft.com/office/powerpoint/2010/main" val="2810276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latin typeface="Arial" charset="0"/>
                <a:cs typeface="Arial" charset="0"/>
              </a:rPr>
              <a:t>Technologies</a:t>
            </a:r>
          </a:p>
        </p:txBody>
      </p:sp>
      <p:sp>
        <p:nvSpPr>
          <p:cNvPr id="17412" name="Slide Number Placeholder 1"/>
          <p:cNvSpPr>
            <a:spLocks noGrp="1"/>
          </p:cNvSpPr>
          <p:nvPr>
            <p:ph type="sldNum" sz="quarter" idx="4294967295"/>
          </p:nvPr>
        </p:nvSpPr>
        <p:spPr bwMode="auto">
          <a:xfrm>
            <a:off x="8566150" y="6318250"/>
            <a:ext cx="319088"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120000"/>
              </a:lnSpc>
              <a:spcAft>
                <a:spcPts val="300"/>
              </a:spcAft>
              <a:buClr>
                <a:schemeClr val="tx1"/>
              </a:buClr>
              <a:buFont typeface="Arial" charset="0"/>
              <a:defRPr sz="2400">
                <a:solidFill>
                  <a:schemeClr val="tx1"/>
                </a:solidFill>
                <a:latin typeface="Arial" charset="0"/>
                <a:cs typeface="Arial" charset="0"/>
              </a:defRPr>
            </a:lvl1pPr>
            <a:lvl2pPr marL="742950" indent="-285750" eaLnBrk="0" hangingPunct="0">
              <a:lnSpc>
                <a:spcPct val="120000"/>
              </a:lnSpc>
              <a:buClr>
                <a:schemeClr val="bg2"/>
              </a:buClr>
              <a:buSzPct val="100000"/>
              <a:buFont typeface="Arial" charset="0"/>
              <a:buChar char="•"/>
              <a:defRPr sz="2200">
                <a:solidFill>
                  <a:schemeClr val="tx1"/>
                </a:solidFill>
                <a:latin typeface="Arial" charset="0"/>
                <a:cs typeface="Arial" charset="0"/>
              </a:defRPr>
            </a:lvl2pPr>
            <a:lvl3pPr marL="1143000" indent="-228600" eaLnBrk="0" hangingPunct="0">
              <a:lnSpc>
                <a:spcPct val="120000"/>
              </a:lnSpc>
              <a:buClr>
                <a:schemeClr val="bg2"/>
              </a:buClr>
              <a:buSzPct val="100000"/>
              <a:buFont typeface="Arial" charset="0"/>
              <a:buChar char="-"/>
              <a:defRPr sz="2000">
                <a:solidFill>
                  <a:schemeClr val="tx1"/>
                </a:solidFill>
                <a:latin typeface="Arial" charset="0"/>
                <a:cs typeface="Arial" charset="0"/>
              </a:defRPr>
            </a:lvl3pPr>
            <a:lvl4pPr marL="1600200" indent="-228600" eaLnBrk="0" hangingPunct="0">
              <a:lnSpc>
                <a:spcPct val="120000"/>
              </a:lnSpc>
              <a:buClr>
                <a:schemeClr val="bg2"/>
              </a:buClr>
              <a:buSzPct val="100000"/>
              <a:buFont typeface="Arial" charset="0"/>
              <a:buChar char="•"/>
              <a:defRPr>
                <a:solidFill>
                  <a:schemeClr val="tx1"/>
                </a:solidFill>
                <a:latin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cs typeface="Arial" charset="0"/>
              </a:defRPr>
            </a:lvl9pPr>
          </a:lstStyle>
          <a:p>
            <a:pPr eaLnBrk="1" fontAlgn="base" hangingPunct="1">
              <a:lnSpc>
                <a:spcPct val="100000"/>
              </a:lnSpc>
              <a:spcBef>
                <a:spcPct val="0"/>
              </a:spcBef>
              <a:spcAft>
                <a:spcPct val="0"/>
              </a:spcAft>
              <a:buClrTx/>
              <a:buFontTx/>
              <a:buNone/>
            </a:pPr>
            <a:fld id="{1706E219-F406-4EE6-9B05-9481C9D901BD}" type="slidenum">
              <a:rPr lang="en-US" altLang="en-US" sz="1100" smtClean="0"/>
              <a:pPr eaLnBrk="1" fontAlgn="base" hangingPunct="1">
                <a:lnSpc>
                  <a:spcPct val="100000"/>
                </a:lnSpc>
                <a:spcBef>
                  <a:spcPct val="0"/>
                </a:spcBef>
                <a:spcAft>
                  <a:spcPct val="0"/>
                </a:spcAft>
                <a:buClrTx/>
                <a:buFontTx/>
                <a:buNone/>
              </a:pPr>
              <a:t>5</a:t>
            </a:fld>
            <a:endParaRPr lang="en-US" altLang="en-US" sz="1100" smtClean="0"/>
          </a:p>
        </p:txBody>
      </p:sp>
      <p:sp>
        <p:nvSpPr>
          <p:cNvPr id="35" name="Content Placeholder 3"/>
          <p:cNvSpPr>
            <a:spLocks noGrp="1"/>
          </p:cNvSpPr>
          <p:nvPr>
            <p:ph sz="quarter" idx="14"/>
          </p:nvPr>
        </p:nvSpPr>
        <p:spPr>
          <a:xfrm>
            <a:off x="304799" y="1447800"/>
            <a:ext cx="8440695" cy="4809422"/>
          </a:xfrm>
        </p:spPr>
        <p:txBody>
          <a:bodyPr>
            <a:normAutofit/>
          </a:bodyPr>
          <a:lstStyle/>
          <a:p>
            <a:pPr lvl="1">
              <a:defRPr/>
            </a:pPr>
            <a:r>
              <a:rPr lang="en-US" altLang="en-US" sz="1400" dirty="0" smtClean="0"/>
              <a:t>Skills and tools to design at every technology node</a:t>
            </a:r>
            <a:endParaRPr lang="en-US" altLang="en-US" sz="1000" dirty="0"/>
          </a:p>
          <a:p>
            <a:pPr lvl="2">
              <a:defRPr/>
            </a:pPr>
            <a:endParaRPr lang="en-US" altLang="en-US" sz="1000" dirty="0"/>
          </a:p>
          <a:p>
            <a:pPr lvl="1">
              <a:defRPr/>
            </a:pPr>
            <a:r>
              <a:rPr lang="en-US" altLang="en-US" sz="1400" dirty="0"/>
              <a:t>Chip delivery in various ASIC-technologies </a:t>
            </a:r>
            <a:r>
              <a:rPr lang="en-US" altLang="en-US" sz="1400" dirty="0" smtClean="0"/>
              <a:t>(250</a:t>
            </a:r>
            <a:r>
              <a:rPr lang="en-US" altLang="en-US" sz="1400" dirty="0"/>
              <a:t>, 180</a:t>
            </a:r>
            <a:r>
              <a:rPr lang="en-US" altLang="en-US" sz="1400" dirty="0" smtClean="0"/>
              <a:t>, 180HV </a:t>
            </a:r>
            <a:r>
              <a:rPr lang="en-US" altLang="en-US" sz="1400" dirty="0"/>
              <a:t>130, </a:t>
            </a:r>
            <a:r>
              <a:rPr lang="en-US" altLang="en-US" sz="1400" dirty="0" smtClean="0"/>
              <a:t>130HV, 65</a:t>
            </a:r>
            <a:r>
              <a:rPr lang="en-US" altLang="en-US" sz="1400" dirty="0"/>
              <a:t>, 40 nm) at TSMC, </a:t>
            </a:r>
            <a:r>
              <a:rPr lang="en-US" altLang="en-US" sz="1400" dirty="0" smtClean="0"/>
              <a:t>IBM/GLOBALFOUNDRIES</a:t>
            </a:r>
            <a:r>
              <a:rPr lang="en-US" altLang="en-US" sz="1400" dirty="0"/>
              <a:t>, AMS, </a:t>
            </a:r>
            <a:r>
              <a:rPr lang="en-US" altLang="en-US" sz="1400" dirty="0" err="1"/>
              <a:t>LFoundry</a:t>
            </a:r>
            <a:r>
              <a:rPr lang="en-US" altLang="en-US" sz="1400" dirty="0"/>
              <a:t>, </a:t>
            </a:r>
            <a:r>
              <a:rPr lang="en-US" altLang="en-US" sz="1400" dirty="0" err="1" smtClean="0"/>
              <a:t>TowerJazz</a:t>
            </a:r>
            <a:r>
              <a:rPr lang="en-US" altLang="en-US" sz="1400" dirty="0" smtClean="0"/>
              <a:t>, UMC</a:t>
            </a:r>
            <a:endParaRPr lang="en-US" altLang="en-US" sz="1400" dirty="0"/>
          </a:p>
          <a:p>
            <a:pPr lvl="1">
              <a:defRPr/>
            </a:pPr>
            <a:endParaRPr lang="en-US" altLang="en-US" sz="1400" dirty="0" smtClean="0"/>
          </a:p>
          <a:p>
            <a:pPr lvl="1">
              <a:defRPr/>
            </a:pPr>
            <a:r>
              <a:rPr lang="en-US" altLang="en-US" sz="1400" dirty="0" smtClean="0"/>
              <a:t>Advanced interconnection </a:t>
            </a:r>
            <a:r>
              <a:rPr lang="en-US" altLang="en-US" sz="1400" dirty="0"/>
              <a:t>service for prototypes and </a:t>
            </a:r>
            <a:r>
              <a:rPr lang="en-US" altLang="en-US" sz="1400" dirty="0" smtClean="0"/>
              <a:t>volume (with AIR-Sensors Dept.)</a:t>
            </a:r>
            <a:endParaRPr lang="en-US" altLang="en-US" sz="1400" dirty="0"/>
          </a:p>
          <a:p>
            <a:pPr lvl="1">
              <a:defRPr/>
            </a:pPr>
            <a:endParaRPr lang="en-US" altLang="en-US" sz="1400" dirty="0" smtClean="0"/>
          </a:p>
          <a:p>
            <a:pPr lvl="1">
              <a:defRPr/>
            </a:pPr>
            <a:r>
              <a:rPr lang="en-US" altLang="en-US" sz="1400" dirty="0" smtClean="0"/>
              <a:t>Production test cards (with AIR Advance Electronics Dept.)</a:t>
            </a:r>
            <a:endParaRPr lang="en-US" altLang="en-US" sz="1400" dirty="0"/>
          </a:p>
        </p:txBody>
      </p:sp>
      <p:pic>
        <p:nvPicPr>
          <p:cNvPr id="6" name="Picture 2" descr="http://www.lorentzsolution.com/rev4/wp-content/uploads/2014/10/Captur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81800" y="5851331"/>
            <a:ext cx="1724038" cy="345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mms.businesswire.com/media/20150407005480/en/461377/5/Logo_frei.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66282" y="4678884"/>
            <a:ext cx="2318560" cy="7316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http://www.underconsideration.com/brandnew/archives/am5_logo.gif"/>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52364" b="5708"/>
          <a:stretch/>
        </p:blipFill>
        <p:spPr bwMode="auto">
          <a:xfrm>
            <a:off x="838200" y="3516425"/>
            <a:ext cx="1752600" cy="1571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69559" y="5725478"/>
            <a:ext cx="1751670" cy="72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24600" y="3175750"/>
            <a:ext cx="1400962" cy="112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33800" y="3810000"/>
            <a:ext cx="1809750" cy="143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s://www6.slac.stanford.edu/sites/www6.slac.stanford.edu/files/SLAC_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90600" y="5319206"/>
            <a:ext cx="1796039" cy="5337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28600" y="5852958"/>
            <a:ext cx="3443171" cy="577081"/>
          </a:xfrm>
          <a:prstGeom prst="rect">
            <a:avLst/>
          </a:prstGeom>
          <a:noFill/>
        </p:spPr>
        <p:txBody>
          <a:bodyPr wrap="square" rtlCol="0">
            <a:spAutoFit/>
          </a:bodyPr>
          <a:lstStyle/>
          <a:p>
            <a:pPr algn="ctr"/>
            <a:r>
              <a:rPr lang="en-US" sz="1050" i="1" dirty="0" smtClean="0"/>
              <a:t>In house process for CMOS sensors designed in AIR and fabricated on-campus at  Stanford Nanofabrication Lab by AIR engineers</a:t>
            </a:r>
            <a:endParaRPr lang="en-US" sz="1050" i="1" dirty="0"/>
          </a:p>
        </p:txBody>
      </p:sp>
    </p:spTree>
    <p:extLst>
      <p:ext uri="{BB962C8B-B14F-4D97-AF65-F5344CB8AC3E}">
        <p14:creationId xmlns:p14="http://schemas.microsoft.com/office/powerpoint/2010/main" val="3804373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p:cNvSpPr>
            <a:spLocks noGrp="1"/>
          </p:cNvSpPr>
          <p:nvPr>
            <p:ph type="title"/>
          </p:nvPr>
        </p:nvSpPr>
        <p:spPr/>
        <p:txBody>
          <a:bodyPr/>
          <a:lstStyle/>
          <a:p>
            <a:r>
              <a:rPr lang="en-US" dirty="0" smtClean="0"/>
              <a:t>Facilities and Tools</a:t>
            </a:r>
            <a:endParaRPr lang="en-US" dirty="0"/>
          </a:p>
        </p:txBody>
      </p:sp>
      <p:pic>
        <p:nvPicPr>
          <p:cNvPr id="10" name="Picture 4" descr="C:\Users\dragone\Desktop\NVESD\ASIC Group Photos\IMG_1185.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381001" y="4114800"/>
            <a:ext cx="83820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dragone\Desktop\NVESD\ASIC Group Photos\IMG_347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5038" y="1752600"/>
            <a:ext cx="2647963" cy="198597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a:spLocks noGrp="1"/>
          </p:cNvSpPr>
          <p:nvPr>
            <p:ph sz="quarter" idx="14"/>
          </p:nvPr>
        </p:nvSpPr>
        <p:spPr>
          <a:xfrm>
            <a:off x="304799" y="1447800"/>
            <a:ext cx="8440695" cy="4809422"/>
          </a:xfrm>
        </p:spPr>
        <p:txBody>
          <a:bodyPr>
            <a:normAutofit/>
          </a:bodyPr>
          <a:lstStyle/>
          <a:p>
            <a:pPr marL="233362" lvl="1" indent="0">
              <a:buNone/>
              <a:defRPr/>
            </a:pPr>
            <a:r>
              <a:rPr lang="en-US" altLang="en-US" sz="1400" b="1" dirty="0" smtClean="0">
                <a:solidFill>
                  <a:srgbClr val="981E32"/>
                </a:solidFill>
              </a:rPr>
              <a:t>Design Center</a:t>
            </a:r>
            <a:endParaRPr lang="en-US" altLang="en-US" sz="1000" b="1" dirty="0">
              <a:solidFill>
                <a:srgbClr val="981E32"/>
              </a:solidFill>
            </a:endParaRPr>
          </a:p>
          <a:p>
            <a:pPr lvl="2">
              <a:defRPr/>
            </a:pPr>
            <a:endParaRPr lang="en-US" altLang="en-US" sz="1000" dirty="0"/>
          </a:p>
          <a:p>
            <a:pPr lvl="1">
              <a:defRPr/>
            </a:pPr>
            <a:r>
              <a:rPr lang="en-US" altLang="en-US" sz="1400" dirty="0"/>
              <a:t>Dedicated CAD workstations </a:t>
            </a:r>
          </a:p>
          <a:p>
            <a:pPr lvl="1">
              <a:defRPr/>
            </a:pPr>
            <a:r>
              <a:rPr lang="en-US" altLang="en-US" sz="1400" dirty="0"/>
              <a:t>State-of-the-art CAD tools for:</a:t>
            </a:r>
          </a:p>
          <a:p>
            <a:pPr lvl="2">
              <a:defRPr/>
            </a:pPr>
            <a:r>
              <a:rPr lang="en-US" altLang="en-US" sz="1200" dirty="0"/>
              <a:t>Behavioral Modeling (</a:t>
            </a:r>
            <a:r>
              <a:rPr lang="en-US" altLang="en-US" sz="1200" dirty="0" err="1" smtClean="0"/>
              <a:t>Matlab</a:t>
            </a:r>
            <a:r>
              <a:rPr lang="en-US" altLang="en-US" sz="1200" dirty="0" smtClean="0"/>
              <a:t>, Simulink)</a:t>
            </a:r>
            <a:endParaRPr lang="en-US" altLang="en-US" sz="1200" dirty="0"/>
          </a:p>
          <a:p>
            <a:pPr lvl="2">
              <a:defRPr/>
            </a:pPr>
            <a:r>
              <a:rPr lang="en-US" altLang="en-US" sz="1200" dirty="0"/>
              <a:t>Schematic Entry and Layout (</a:t>
            </a:r>
            <a:r>
              <a:rPr lang="en-US" altLang="en-US" sz="1200" dirty="0" smtClean="0"/>
              <a:t>Cadence, </a:t>
            </a:r>
            <a:r>
              <a:rPr lang="en-US" altLang="en-US" sz="1200" dirty="0"/>
              <a:t>Mentor Graphics, </a:t>
            </a:r>
            <a:r>
              <a:rPr lang="en-US" altLang="en-US" sz="1200" dirty="0" smtClean="0"/>
              <a:t>Tanner EDA)</a:t>
            </a:r>
            <a:endParaRPr lang="en-US" altLang="en-US" sz="1200" dirty="0"/>
          </a:p>
          <a:p>
            <a:pPr lvl="2">
              <a:defRPr/>
            </a:pPr>
            <a:r>
              <a:rPr lang="en-US" altLang="en-US" sz="1200" dirty="0"/>
              <a:t>Simulation (</a:t>
            </a:r>
            <a:r>
              <a:rPr lang="en-US" altLang="en-US" sz="1200" dirty="0" err="1" smtClean="0"/>
              <a:t>HSpice</a:t>
            </a:r>
            <a:r>
              <a:rPr lang="en-US" altLang="en-US" sz="1200" dirty="0"/>
              <a:t>, </a:t>
            </a:r>
            <a:r>
              <a:rPr lang="en-US" altLang="en-US" sz="1200" dirty="0" err="1" smtClean="0"/>
              <a:t>Spectre</a:t>
            </a:r>
            <a:r>
              <a:rPr lang="en-US" altLang="en-US" sz="1200" dirty="0" smtClean="0"/>
              <a:t>, HSIM, </a:t>
            </a:r>
            <a:r>
              <a:rPr lang="en-US" altLang="en-US" sz="1200" dirty="0" err="1" smtClean="0"/>
              <a:t>NanoSim</a:t>
            </a:r>
            <a:r>
              <a:rPr lang="en-US" altLang="en-US" sz="1200" dirty="0"/>
              <a:t>, AFS)</a:t>
            </a:r>
          </a:p>
          <a:p>
            <a:pPr lvl="2">
              <a:defRPr/>
            </a:pPr>
            <a:r>
              <a:rPr lang="en-US" altLang="en-US" sz="1200" dirty="0"/>
              <a:t>Verification (</a:t>
            </a:r>
            <a:r>
              <a:rPr lang="en-US" altLang="en-US" sz="1200" dirty="0" err="1"/>
              <a:t>Assura</a:t>
            </a:r>
            <a:r>
              <a:rPr lang="en-US" altLang="en-US" sz="1200" dirty="0"/>
              <a:t>, </a:t>
            </a:r>
            <a:r>
              <a:rPr lang="en-US" altLang="en-US" sz="1200" dirty="0" err="1"/>
              <a:t>Calibre</a:t>
            </a:r>
            <a:r>
              <a:rPr lang="en-US" altLang="en-US" sz="1200" dirty="0"/>
              <a:t>)</a:t>
            </a:r>
          </a:p>
          <a:p>
            <a:pPr lvl="2">
              <a:defRPr/>
            </a:pPr>
            <a:r>
              <a:rPr lang="en-US" altLang="en-US" sz="1200" dirty="0"/>
              <a:t>Digital design and synthesis (</a:t>
            </a:r>
            <a:r>
              <a:rPr lang="en-US" altLang="en-US" sz="1200" dirty="0" err="1"/>
              <a:t>Modelsim</a:t>
            </a:r>
            <a:r>
              <a:rPr lang="en-US" altLang="en-US" sz="1200" dirty="0"/>
              <a:t>, Synopsys Design </a:t>
            </a:r>
            <a:r>
              <a:rPr lang="en-US" altLang="en-US" sz="1200" dirty="0" smtClean="0"/>
              <a:t>Compiler</a:t>
            </a:r>
            <a:r>
              <a:rPr lang="en-US" altLang="en-US" sz="1200" dirty="0"/>
              <a:t>)</a:t>
            </a:r>
          </a:p>
          <a:p>
            <a:pPr lvl="2">
              <a:defRPr/>
            </a:pPr>
            <a:r>
              <a:rPr lang="en-US" altLang="en-US" sz="1200" dirty="0"/>
              <a:t>Digital-on-top integration (Encounter, </a:t>
            </a:r>
            <a:r>
              <a:rPr lang="en-US" altLang="en-US" sz="1200" dirty="0" smtClean="0"/>
              <a:t>Liberate)</a:t>
            </a:r>
            <a:endParaRPr lang="en-US" altLang="en-US" sz="1200" dirty="0"/>
          </a:p>
          <a:p>
            <a:pPr lvl="2">
              <a:defRPr/>
            </a:pPr>
            <a:r>
              <a:rPr lang="en-US" altLang="en-US" sz="1200" dirty="0"/>
              <a:t>Device parameter extraction (</a:t>
            </a:r>
            <a:r>
              <a:rPr lang="en-US" altLang="en-US" sz="1200" dirty="0" err="1"/>
              <a:t>Keysight</a:t>
            </a:r>
            <a:r>
              <a:rPr lang="en-US" altLang="en-US" sz="1200" dirty="0"/>
              <a:t> MBP, </a:t>
            </a:r>
            <a:r>
              <a:rPr lang="en-US" altLang="en-US" sz="1200" dirty="0" err="1"/>
              <a:t>WaferPro</a:t>
            </a:r>
            <a:r>
              <a:rPr lang="en-US" altLang="en-US" sz="1200" dirty="0"/>
              <a:t>)</a:t>
            </a:r>
            <a:endParaRPr lang="en-US" altLang="en-US" sz="1400" dirty="0"/>
          </a:p>
        </p:txBody>
      </p:sp>
    </p:spTree>
    <p:extLst>
      <p:ext uri="{BB962C8B-B14F-4D97-AF65-F5344CB8AC3E}">
        <p14:creationId xmlns:p14="http://schemas.microsoft.com/office/powerpoint/2010/main" val="2610813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a:t>
            </a:fld>
            <a:endParaRPr lang="en-US" dirty="0"/>
          </a:p>
        </p:txBody>
      </p:sp>
      <p:sp>
        <p:nvSpPr>
          <p:cNvPr id="3" name="Title 2"/>
          <p:cNvSpPr>
            <a:spLocks noGrp="1"/>
          </p:cNvSpPr>
          <p:nvPr>
            <p:ph type="title"/>
          </p:nvPr>
        </p:nvSpPr>
        <p:spPr/>
        <p:txBody>
          <a:bodyPr/>
          <a:lstStyle/>
          <a:p>
            <a:r>
              <a:rPr lang="en-US" dirty="0"/>
              <a:t>Facilities and Tools</a:t>
            </a:r>
          </a:p>
        </p:txBody>
      </p:sp>
      <p:pic>
        <p:nvPicPr>
          <p:cNvPr id="7" name="Picture 3" descr="C:\Users\dragone\Desktop\NVESD\ASIC Group Photos\IMG_11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3505200"/>
            <a:ext cx="6127750" cy="258010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sz="quarter" idx="14"/>
          </p:nvPr>
        </p:nvSpPr>
        <p:spPr>
          <a:xfrm>
            <a:off x="304799" y="1447800"/>
            <a:ext cx="5715001" cy="4809422"/>
          </a:xfrm>
        </p:spPr>
        <p:txBody>
          <a:bodyPr>
            <a:normAutofit/>
          </a:bodyPr>
          <a:lstStyle/>
          <a:p>
            <a:pPr marL="233362" lvl="1" indent="0">
              <a:buNone/>
              <a:defRPr/>
            </a:pPr>
            <a:r>
              <a:rPr lang="en-US" altLang="en-US" sz="1400" b="1" dirty="0" smtClean="0">
                <a:solidFill>
                  <a:srgbClr val="981E32"/>
                </a:solidFill>
              </a:rPr>
              <a:t>Testing labs</a:t>
            </a:r>
            <a:endParaRPr lang="en-US" altLang="en-US" sz="1000" b="1" dirty="0">
              <a:solidFill>
                <a:srgbClr val="981E32"/>
              </a:solidFill>
            </a:endParaRPr>
          </a:p>
          <a:p>
            <a:pPr lvl="2">
              <a:defRPr/>
            </a:pPr>
            <a:endParaRPr lang="en-US" altLang="en-US" sz="1000" dirty="0"/>
          </a:p>
          <a:p>
            <a:pPr lvl="1">
              <a:defRPr/>
            </a:pPr>
            <a:r>
              <a:rPr lang="en-US" altLang="en-US" sz="1400" dirty="0" smtClean="0"/>
              <a:t>Fully equipped with state-of-the-art testing instrumentation </a:t>
            </a:r>
          </a:p>
          <a:p>
            <a:pPr lvl="1">
              <a:defRPr/>
            </a:pPr>
            <a:r>
              <a:rPr lang="en-US" altLang="en-US" sz="1400" dirty="0" smtClean="0"/>
              <a:t>Dedicated test setup for transistor modelling and parameter extraction</a:t>
            </a:r>
          </a:p>
          <a:p>
            <a:pPr lvl="1">
              <a:defRPr/>
            </a:pPr>
            <a:r>
              <a:rPr lang="en-US" altLang="en-US" sz="1400" dirty="0" smtClean="0"/>
              <a:t>Setup for cryogenic measurements</a:t>
            </a:r>
          </a:p>
        </p:txBody>
      </p:sp>
      <p:pic>
        <p:nvPicPr>
          <p:cNvPr id="10" name="Picture 2" descr="C:\Users\dragone\Desktop\NVESD\ASIC Group Photos\IMG_34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00200"/>
            <a:ext cx="29464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03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lum bright="70000" contrast="-70000"/>
            <a:extLst>
              <a:ext uri="{28A0092B-C50C-407E-A947-70E740481C1C}">
                <a14:useLocalDpi xmlns:a14="http://schemas.microsoft.com/office/drawing/2010/main"/>
              </a:ext>
            </a:extLst>
          </a:blip>
          <a:stretch>
            <a:fillRect/>
          </a:stretch>
        </p:blipFill>
        <p:spPr>
          <a:xfrm>
            <a:off x="0" y="1539324"/>
            <a:ext cx="9144000" cy="5318676"/>
          </a:xfrm>
          <a:prstGeom prst="rect">
            <a:avLst/>
          </a:prstGeom>
        </p:spPr>
      </p:pic>
      <p:sp>
        <p:nvSpPr>
          <p:cNvPr id="44" name="TextBox 43"/>
          <p:cNvSpPr txBox="1"/>
          <p:nvPr/>
        </p:nvSpPr>
        <p:spPr>
          <a:xfrm rot="5400000">
            <a:off x="-2398002" y="3952767"/>
            <a:ext cx="5209989" cy="200055"/>
          </a:xfrm>
          <a:prstGeom prst="rect">
            <a:avLst/>
          </a:prstGeom>
          <a:solidFill>
            <a:srgbClr val="981E32"/>
          </a:solidFill>
        </p:spPr>
        <p:txBody>
          <a:bodyPr wrap="square" rtlCol="0">
            <a:spAutoFit/>
          </a:bodyPr>
          <a:lstStyle/>
          <a:p>
            <a:pPr algn="ctr"/>
            <a:endParaRPr lang="en-US" sz="700" b="1" dirty="0">
              <a:solidFill>
                <a:schemeClr val="bg1"/>
              </a:solidFill>
            </a:endParaRPr>
          </a:p>
        </p:txBody>
      </p:sp>
      <p:sp>
        <p:nvSpPr>
          <p:cNvPr id="2" name="Slide Number Placeholder 1"/>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p:cNvSpPr>
            <a:spLocks noGrp="1"/>
          </p:cNvSpPr>
          <p:nvPr>
            <p:ph type="title"/>
          </p:nvPr>
        </p:nvSpPr>
        <p:spPr/>
        <p:txBody>
          <a:bodyPr/>
          <a:lstStyle/>
          <a:p>
            <a:r>
              <a:rPr lang="en-US" dirty="0" smtClean="0"/>
              <a:t>History: 33 years of ASICs for science at SLAC</a:t>
            </a:r>
            <a:endParaRPr lang="en-US" dirty="0"/>
          </a:p>
        </p:txBody>
      </p:sp>
      <p:sp>
        <p:nvSpPr>
          <p:cNvPr id="7" name="TextBox 6"/>
          <p:cNvSpPr txBox="1"/>
          <p:nvPr/>
        </p:nvSpPr>
        <p:spPr>
          <a:xfrm rot="5400000">
            <a:off x="8963" y="5870760"/>
            <a:ext cx="396071" cy="200055"/>
          </a:xfrm>
          <a:prstGeom prst="rect">
            <a:avLst/>
          </a:prstGeom>
          <a:solidFill>
            <a:srgbClr val="981E32"/>
          </a:solidFill>
        </p:spPr>
        <p:txBody>
          <a:bodyPr wrap="square" rtlCol="0">
            <a:spAutoFit/>
          </a:bodyPr>
          <a:lstStyle/>
          <a:p>
            <a:pPr algn="ctr"/>
            <a:r>
              <a:rPr lang="en-US" sz="700" b="1" dirty="0" smtClean="0">
                <a:solidFill>
                  <a:schemeClr val="bg1"/>
                </a:solidFill>
              </a:rPr>
              <a:t>1993</a:t>
            </a:r>
            <a:endParaRPr lang="en-US" sz="700" b="1" dirty="0">
              <a:solidFill>
                <a:schemeClr val="bg1"/>
              </a:solidFill>
            </a:endParaRPr>
          </a:p>
        </p:txBody>
      </p:sp>
      <p:sp>
        <p:nvSpPr>
          <p:cNvPr id="9" name="TextBox 8"/>
          <p:cNvSpPr txBox="1"/>
          <p:nvPr/>
        </p:nvSpPr>
        <p:spPr>
          <a:xfrm rot="5400000">
            <a:off x="8960" y="4725972"/>
            <a:ext cx="396071" cy="200055"/>
          </a:xfrm>
          <a:prstGeom prst="rect">
            <a:avLst/>
          </a:prstGeom>
          <a:solidFill>
            <a:srgbClr val="981E32"/>
          </a:solidFill>
        </p:spPr>
        <p:txBody>
          <a:bodyPr wrap="square" rtlCol="0">
            <a:spAutoFit/>
          </a:bodyPr>
          <a:lstStyle/>
          <a:p>
            <a:pPr algn="ctr"/>
            <a:r>
              <a:rPr lang="en-US" sz="700" b="1" dirty="0" smtClean="0">
                <a:solidFill>
                  <a:schemeClr val="bg1"/>
                </a:solidFill>
              </a:rPr>
              <a:t>2008</a:t>
            </a:r>
            <a:endParaRPr lang="en-US" sz="700" b="1" dirty="0">
              <a:solidFill>
                <a:schemeClr val="bg1"/>
              </a:solidFill>
            </a:endParaRPr>
          </a:p>
        </p:txBody>
      </p:sp>
      <p:sp>
        <p:nvSpPr>
          <p:cNvPr id="10" name="TextBox 9"/>
          <p:cNvSpPr txBox="1"/>
          <p:nvPr/>
        </p:nvSpPr>
        <p:spPr>
          <a:xfrm rot="5400000">
            <a:off x="8969" y="3439271"/>
            <a:ext cx="396071" cy="200055"/>
          </a:xfrm>
          <a:prstGeom prst="rect">
            <a:avLst/>
          </a:prstGeom>
          <a:solidFill>
            <a:srgbClr val="981E32"/>
          </a:solidFill>
        </p:spPr>
        <p:txBody>
          <a:bodyPr wrap="square" rtlCol="0">
            <a:spAutoFit/>
          </a:bodyPr>
          <a:lstStyle/>
          <a:p>
            <a:pPr algn="ctr"/>
            <a:r>
              <a:rPr lang="en-US" sz="700" b="1" dirty="0" smtClean="0">
                <a:solidFill>
                  <a:schemeClr val="bg1"/>
                </a:solidFill>
              </a:rPr>
              <a:t>2012</a:t>
            </a:r>
            <a:endParaRPr lang="en-US" sz="700" b="1" dirty="0">
              <a:solidFill>
                <a:schemeClr val="bg1"/>
              </a:solidFill>
            </a:endParaRPr>
          </a:p>
        </p:txBody>
      </p:sp>
      <p:sp>
        <p:nvSpPr>
          <p:cNvPr id="11" name="TextBox 10"/>
          <p:cNvSpPr txBox="1"/>
          <p:nvPr/>
        </p:nvSpPr>
        <p:spPr>
          <a:xfrm rot="5400000">
            <a:off x="8969" y="2916940"/>
            <a:ext cx="396071" cy="200055"/>
          </a:xfrm>
          <a:prstGeom prst="rect">
            <a:avLst/>
          </a:prstGeom>
          <a:solidFill>
            <a:srgbClr val="981E32"/>
          </a:solidFill>
        </p:spPr>
        <p:txBody>
          <a:bodyPr wrap="square" rtlCol="0">
            <a:spAutoFit/>
          </a:bodyPr>
          <a:lstStyle/>
          <a:p>
            <a:pPr algn="ctr"/>
            <a:r>
              <a:rPr lang="en-US" sz="700" b="1" dirty="0" smtClean="0">
                <a:solidFill>
                  <a:schemeClr val="bg1"/>
                </a:solidFill>
              </a:rPr>
              <a:t>2013</a:t>
            </a:r>
            <a:endParaRPr lang="en-US" sz="700" b="1" dirty="0">
              <a:solidFill>
                <a:schemeClr val="bg1"/>
              </a:solidFill>
            </a:endParaRPr>
          </a:p>
        </p:txBody>
      </p:sp>
      <p:sp>
        <p:nvSpPr>
          <p:cNvPr id="12" name="TextBox 11"/>
          <p:cNvSpPr txBox="1"/>
          <p:nvPr/>
        </p:nvSpPr>
        <p:spPr>
          <a:xfrm rot="5400000">
            <a:off x="8969" y="2454911"/>
            <a:ext cx="396071" cy="200055"/>
          </a:xfrm>
          <a:prstGeom prst="rect">
            <a:avLst/>
          </a:prstGeom>
          <a:solidFill>
            <a:srgbClr val="981E32"/>
          </a:solidFill>
        </p:spPr>
        <p:txBody>
          <a:bodyPr wrap="square" rtlCol="0">
            <a:spAutoFit/>
          </a:bodyPr>
          <a:lstStyle/>
          <a:p>
            <a:pPr algn="ctr"/>
            <a:r>
              <a:rPr lang="en-US" sz="700" b="1" dirty="0" smtClean="0">
                <a:solidFill>
                  <a:schemeClr val="bg1"/>
                </a:solidFill>
              </a:rPr>
              <a:t>2014</a:t>
            </a:r>
            <a:endParaRPr lang="en-US" sz="700" b="1" dirty="0">
              <a:solidFill>
                <a:schemeClr val="bg1"/>
              </a:solidFill>
            </a:endParaRPr>
          </a:p>
        </p:txBody>
      </p:sp>
      <p:sp>
        <p:nvSpPr>
          <p:cNvPr id="13" name="TextBox 12"/>
          <p:cNvSpPr txBox="1"/>
          <p:nvPr/>
        </p:nvSpPr>
        <p:spPr>
          <a:xfrm rot="5400000">
            <a:off x="8968" y="1999968"/>
            <a:ext cx="396071" cy="200055"/>
          </a:xfrm>
          <a:prstGeom prst="rect">
            <a:avLst/>
          </a:prstGeom>
          <a:solidFill>
            <a:srgbClr val="981E32"/>
          </a:solidFill>
        </p:spPr>
        <p:txBody>
          <a:bodyPr wrap="square" rtlCol="0">
            <a:spAutoFit/>
          </a:bodyPr>
          <a:lstStyle/>
          <a:p>
            <a:pPr algn="ctr"/>
            <a:r>
              <a:rPr lang="en-US" sz="700" b="1" dirty="0" smtClean="0">
                <a:solidFill>
                  <a:schemeClr val="bg1"/>
                </a:solidFill>
              </a:rPr>
              <a:t>2015</a:t>
            </a:r>
            <a:endParaRPr lang="en-US" sz="700" b="1" dirty="0">
              <a:solidFill>
                <a:schemeClr val="bg1"/>
              </a:solidFill>
            </a:endParaRPr>
          </a:p>
        </p:txBody>
      </p:sp>
      <p:sp>
        <p:nvSpPr>
          <p:cNvPr id="15" name="TextBox 14"/>
          <p:cNvSpPr txBox="1"/>
          <p:nvPr/>
        </p:nvSpPr>
        <p:spPr>
          <a:xfrm rot="5400000">
            <a:off x="8967" y="1545808"/>
            <a:ext cx="396071" cy="200055"/>
          </a:xfrm>
          <a:prstGeom prst="rect">
            <a:avLst/>
          </a:prstGeom>
          <a:solidFill>
            <a:srgbClr val="981E32"/>
          </a:solidFill>
        </p:spPr>
        <p:txBody>
          <a:bodyPr wrap="square" rtlCol="0">
            <a:spAutoFit/>
          </a:bodyPr>
          <a:lstStyle/>
          <a:p>
            <a:pPr algn="ctr"/>
            <a:r>
              <a:rPr lang="en-US" sz="700" b="1" dirty="0" smtClean="0">
                <a:solidFill>
                  <a:schemeClr val="bg1"/>
                </a:solidFill>
              </a:rPr>
              <a:t>2016</a:t>
            </a:r>
            <a:endParaRPr lang="en-US" sz="700" b="1" dirty="0">
              <a:solidFill>
                <a:schemeClr val="bg1"/>
              </a:solidFill>
            </a:endParaRPr>
          </a:p>
        </p:txBody>
      </p:sp>
      <p:sp>
        <p:nvSpPr>
          <p:cNvPr id="17" name="TextBox 16"/>
          <p:cNvSpPr txBox="1"/>
          <p:nvPr/>
        </p:nvSpPr>
        <p:spPr>
          <a:xfrm rot="5400000">
            <a:off x="8962" y="5340342"/>
            <a:ext cx="396071" cy="200055"/>
          </a:xfrm>
          <a:prstGeom prst="rect">
            <a:avLst/>
          </a:prstGeom>
          <a:solidFill>
            <a:srgbClr val="981E32"/>
          </a:solidFill>
        </p:spPr>
        <p:txBody>
          <a:bodyPr wrap="square" rtlCol="0">
            <a:spAutoFit/>
          </a:bodyPr>
          <a:lstStyle/>
          <a:p>
            <a:pPr algn="ctr"/>
            <a:r>
              <a:rPr lang="en-US" sz="700" b="1" dirty="0" smtClean="0">
                <a:solidFill>
                  <a:schemeClr val="bg1"/>
                </a:solidFill>
              </a:rPr>
              <a:t>2003</a:t>
            </a:r>
            <a:endParaRPr lang="en-US" sz="700" b="1" dirty="0">
              <a:solidFill>
                <a:schemeClr val="bg1"/>
              </a:solidFill>
            </a:endParaRPr>
          </a:p>
        </p:txBody>
      </p:sp>
      <p:pic>
        <p:nvPicPr>
          <p:cNvPr id="3074" name="Picture 2" descr="C:\Users\dragone\Downloads\20170130_155749.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9600" y="6306046"/>
            <a:ext cx="476147" cy="44957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rot="5400000">
            <a:off x="8969" y="6440254"/>
            <a:ext cx="396071" cy="200055"/>
          </a:xfrm>
          <a:prstGeom prst="rect">
            <a:avLst/>
          </a:prstGeom>
          <a:solidFill>
            <a:srgbClr val="981E32"/>
          </a:solidFill>
        </p:spPr>
        <p:txBody>
          <a:bodyPr wrap="square" rtlCol="0">
            <a:spAutoFit/>
          </a:bodyPr>
          <a:lstStyle/>
          <a:p>
            <a:pPr algn="ctr"/>
            <a:r>
              <a:rPr lang="en-US" sz="700" b="1" dirty="0" smtClean="0">
                <a:solidFill>
                  <a:schemeClr val="bg1"/>
                </a:solidFill>
              </a:rPr>
              <a:t>1984</a:t>
            </a:r>
            <a:endParaRPr lang="en-US" sz="700" b="1" dirty="0">
              <a:solidFill>
                <a:schemeClr val="bg1"/>
              </a:solidFill>
            </a:endParaRPr>
          </a:p>
        </p:txBody>
      </p:sp>
      <p:pic>
        <p:nvPicPr>
          <p:cNvPr id="20" name="Picture 7"/>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012855" y="5741005"/>
            <a:ext cx="457200" cy="45956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8" name="Rectangle 17"/>
          <p:cNvSpPr/>
          <p:nvPr/>
        </p:nvSpPr>
        <p:spPr>
          <a:xfrm>
            <a:off x="4621873" y="5843829"/>
            <a:ext cx="4572000" cy="253916"/>
          </a:xfrm>
          <a:prstGeom prst="rect">
            <a:avLst/>
          </a:prstGeom>
        </p:spPr>
        <p:txBody>
          <a:bodyPr>
            <a:spAutoFit/>
          </a:bodyPr>
          <a:lstStyle/>
          <a:p>
            <a:r>
              <a:rPr lang="en-US" sz="1000" b="1" i="1" dirty="0" smtClean="0"/>
              <a:t>WASU </a:t>
            </a:r>
            <a:r>
              <a:rPr lang="en-US" sz="800" i="1" dirty="0"/>
              <a:t>A 900MHz Analog Memory Integrated Circuit for Waveform Acquisition</a:t>
            </a:r>
          </a:p>
        </p:txBody>
      </p:sp>
      <p:sp>
        <p:nvSpPr>
          <p:cNvPr id="22" name="Rectangle 21"/>
          <p:cNvSpPr/>
          <p:nvPr/>
        </p:nvSpPr>
        <p:spPr>
          <a:xfrm>
            <a:off x="1143000" y="6403873"/>
            <a:ext cx="4572000" cy="253916"/>
          </a:xfrm>
          <a:prstGeom prst="rect">
            <a:avLst/>
          </a:prstGeom>
        </p:spPr>
        <p:txBody>
          <a:bodyPr>
            <a:spAutoFit/>
          </a:bodyPr>
          <a:lstStyle/>
          <a:p>
            <a:r>
              <a:rPr lang="en-US" sz="1000" b="1" i="1" dirty="0" err="1" smtClean="0"/>
              <a:t>MicroPlex</a:t>
            </a:r>
            <a:r>
              <a:rPr lang="en-US" sz="1000" b="1" i="1" dirty="0" smtClean="0"/>
              <a:t> </a:t>
            </a:r>
            <a:r>
              <a:rPr lang="en-US" sz="800" i="1" dirty="0" smtClean="0"/>
              <a:t>the first ASIC for Particle Physics experiments</a:t>
            </a:r>
            <a:endParaRPr lang="en-US" sz="800" i="1" dirty="0"/>
          </a:p>
        </p:txBody>
      </p:sp>
      <p:pic>
        <p:nvPicPr>
          <p:cNvPr id="30" name="Picture 1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0418" y="5196817"/>
            <a:ext cx="443583" cy="487107"/>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2" name="Rectangle 31"/>
          <p:cNvSpPr/>
          <p:nvPr/>
        </p:nvSpPr>
        <p:spPr>
          <a:xfrm>
            <a:off x="1680018" y="5313412"/>
            <a:ext cx="6886132" cy="246221"/>
          </a:xfrm>
          <a:prstGeom prst="rect">
            <a:avLst/>
          </a:prstGeom>
        </p:spPr>
        <p:txBody>
          <a:bodyPr wrap="square">
            <a:spAutoFit/>
          </a:bodyPr>
          <a:lstStyle/>
          <a:p>
            <a:r>
              <a:rPr lang="en-US" sz="1000" b="1" i="1" dirty="0" err="1" smtClean="0"/>
              <a:t>FermiLat</a:t>
            </a:r>
            <a:r>
              <a:rPr lang="en-US" sz="1000" b="1" i="1" dirty="0" smtClean="0"/>
              <a:t> </a:t>
            </a:r>
            <a:r>
              <a:rPr lang="en-US" sz="800" i="1" dirty="0" smtClean="0"/>
              <a:t>9 different designs for space. 16000 ASIC working in space since 2008 </a:t>
            </a:r>
            <a:r>
              <a:rPr lang="en-US" sz="800" dirty="0"/>
              <a:t>(in collaboration with GSFC, NRL, UCSC) </a:t>
            </a:r>
            <a:endParaRPr lang="en-US" sz="800" i="1" dirty="0"/>
          </a:p>
        </p:txBody>
      </p:sp>
      <p:sp>
        <p:nvSpPr>
          <p:cNvPr id="33" name="Rectangle 32"/>
          <p:cNvSpPr/>
          <p:nvPr/>
        </p:nvSpPr>
        <p:spPr>
          <a:xfrm>
            <a:off x="847672" y="1219200"/>
            <a:ext cx="7839127" cy="369332"/>
          </a:xfrm>
          <a:prstGeom prst="rect">
            <a:avLst/>
          </a:prstGeom>
        </p:spPr>
        <p:txBody>
          <a:bodyPr wrap="square">
            <a:spAutoFit/>
          </a:bodyPr>
          <a:lstStyle/>
          <a:p>
            <a:r>
              <a:rPr lang="en-US" b="1" i="1" dirty="0" smtClean="0"/>
              <a:t>More than 80 successful design. To name a few….</a:t>
            </a:r>
            <a:endParaRPr lang="en-US" sz="1400" i="1" dirty="0"/>
          </a:p>
        </p:txBody>
      </p:sp>
      <p:pic>
        <p:nvPicPr>
          <p:cNvPr id="34" name="Picture 13" descr="New Image.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83154" y="4572000"/>
            <a:ext cx="609600" cy="50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5" name="Rectangle 34"/>
          <p:cNvSpPr/>
          <p:nvPr/>
        </p:nvSpPr>
        <p:spPr>
          <a:xfrm>
            <a:off x="3600177" y="4702889"/>
            <a:ext cx="5303682" cy="246221"/>
          </a:xfrm>
          <a:prstGeom prst="rect">
            <a:avLst/>
          </a:prstGeom>
        </p:spPr>
        <p:txBody>
          <a:bodyPr wrap="square">
            <a:spAutoFit/>
          </a:bodyPr>
          <a:lstStyle/>
          <a:p>
            <a:r>
              <a:rPr lang="en-US" sz="1000" b="1" i="1" dirty="0" err="1" smtClean="0"/>
              <a:t>kPix</a:t>
            </a:r>
            <a:r>
              <a:rPr lang="en-US" sz="1000" b="1" i="1" dirty="0" smtClean="0"/>
              <a:t> </a:t>
            </a:r>
            <a:r>
              <a:rPr lang="en-US" altLang="en-US" sz="800" i="1" dirty="0">
                <a:ea typeface="Verdana" panose="020B0604030504040204" pitchFamily="34" charset="0"/>
                <a:cs typeface="Verdana" panose="020B0604030504040204" pitchFamily="34" charset="0"/>
              </a:rPr>
              <a:t>An Array of Self </a:t>
            </a:r>
            <a:r>
              <a:rPr lang="en-US" altLang="en-US" sz="800" i="1" dirty="0">
                <a:solidFill>
                  <a:srgbClr val="1C1C1C"/>
                </a:solidFill>
                <a:ea typeface="Verdana" panose="020B0604030504040204" pitchFamily="34" charset="0"/>
                <a:cs typeface="Verdana" panose="020B0604030504040204" pitchFamily="34" charset="0"/>
              </a:rPr>
              <a:t>Triggered</a:t>
            </a:r>
            <a:r>
              <a:rPr lang="en-US" altLang="en-US" sz="800" i="1" dirty="0">
                <a:ea typeface="Verdana" panose="020B0604030504040204" pitchFamily="34" charset="0"/>
                <a:cs typeface="Verdana" panose="020B0604030504040204" pitchFamily="34" charset="0"/>
              </a:rPr>
              <a:t> Charge Sensitive Cells Generating Digital Time and Amplitude Information</a:t>
            </a:r>
            <a:endParaRPr lang="en-US" sz="800" i="1" dirty="0"/>
          </a:p>
        </p:txBody>
      </p:sp>
      <p:pic>
        <p:nvPicPr>
          <p:cNvPr id="36" name="Picture 1" descr="C:\Users\dragone\Desktop\ldac\IMG_1761.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876800" y="3844187"/>
            <a:ext cx="685800" cy="571500"/>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7" name="Rectangle 36"/>
          <p:cNvSpPr/>
          <p:nvPr/>
        </p:nvSpPr>
        <p:spPr>
          <a:xfrm>
            <a:off x="5692709" y="4006826"/>
            <a:ext cx="2856093" cy="246221"/>
          </a:xfrm>
          <a:prstGeom prst="rect">
            <a:avLst/>
          </a:prstGeom>
        </p:spPr>
        <p:txBody>
          <a:bodyPr wrap="square">
            <a:spAutoFit/>
          </a:bodyPr>
          <a:lstStyle/>
          <a:p>
            <a:r>
              <a:rPr lang="en-US" sz="1000" b="1" i="1" dirty="0" err="1" smtClean="0"/>
              <a:t>eLine</a:t>
            </a:r>
            <a:r>
              <a:rPr lang="en-US" sz="1000" b="1" i="1" dirty="0" smtClean="0"/>
              <a:t> family </a:t>
            </a:r>
            <a:r>
              <a:rPr lang="en-US" sz="800" i="1" dirty="0" smtClean="0">
                <a:solidFill>
                  <a:srgbClr val="1C1C1C"/>
                </a:solidFill>
              </a:rPr>
              <a:t>first generation ASICs </a:t>
            </a:r>
            <a:r>
              <a:rPr lang="en-US" sz="800" i="1" dirty="0">
                <a:solidFill>
                  <a:srgbClr val="1C1C1C"/>
                </a:solidFill>
              </a:rPr>
              <a:t>for LCLS Detectors</a:t>
            </a:r>
            <a:endParaRPr lang="en-US" sz="800" i="1" dirty="0"/>
          </a:p>
        </p:txBody>
      </p:sp>
      <p:sp>
        <p:nvSpPr>
          <p:cNvPr id="38" name="Rectangle 37"/>
          <p:cNvSpPr/>
          <p:nvPr/>
        </p:nvSpPr>
        <p:spPr>
          <a:xfrm>
            <a:off x="2286000" y="3456514"/>
            <a:ext cx="5303682" cy="246221"/>
          </a:xfrm>
          <a:prstGeom prst="rect">
            <a:avLst/>
          </a:prstGeom>
        </p:spPr>
        <p:txBody>
          <a:bodyPr wrap="square">
            <a:spAutoFit/>
          </a:bodyPr>
          <a:lstStyle/>
          <a:p>
            <a:r>
              <a:rPr lang="en-US" sz="1000" b="1" i="1" dirty="0" err="1" smtClean="0"/>
              <a:t>ePix</a:t>
            </a:r>
            <a:r>
              <a:rPr lang="en-US" sz="1000" b="1" i="1" dirty="0" smtClean="0"/>
              <a:t> family  </a:t>
            </a:r>
            <a:r>
              <a:rPr lang="en-US" altLang="en-US" sz="800" i="1" dirty="0" smtClean="0">
                <a:ea typeface="Verdana" panose="020B0604030504040204" pitchFamily="34" charset="0"/>
                <a:cs typeface="Verdana" panose="020B0604030504040204" pitchFamily="34" charset="0"/>
              </a:rPr>
              <a:t>second generation ASICs for LCLS Detectors</a:t>
            </a:r>
            <a:endParaRPr lang="en-US" sz="800" i="1" dirty="0"/>
          </a:p>
        </p:txBody>
      </p:sp>
      <p:sp>
        <p:nvSpPr>
          <p:cNvPr id="39" name="TextBox 38"/>
          <p:cNvSpPr txBox="1"/>
          <p:nvPr/>
        </p:nvSpPr>
        <p:spPr>
          <a:xfrm rot="5400000">
            <a:off x="8959" y="4029909"/>
            <a:ext cx="396071" cy="200055"/>
          </a:xfrm>
          <a:prstGeom prst="rect">
            <a:avLst/>
          </a:prstGeom>
          <a:solidFill>
            <a:srgbClr val="981E32"/>
          </a:solidFill>
        </p:spPr>
        <p:txBody>
          <a:bodyPr wrap="square" rtlCol="0">
            <a:spAutoFit/>
          </a:bodyPr>
          <a:lstStyle/>
          <a:p>
            <a:pPr algn="ctr"/>
            <a:r>
              <a:rPr lang="en-US" sz="700" b="1" dirty="0" smtClean="0">
                <a:solidFill>
                  <a:schemeClr val="bg1"/>
                </a:solidFill>
              </a:rPr>
              <a:t>2011</a:t>
            </a:r>
            <a:endParaRPr lang="en-US" sz="700" b="1" dirty="0">
              <a:solidFill>
                <a:schemeClr val="bg1"/>
              </a:solidFill>
            </a:endParaRPr>
          </a:p>
        </p:txBody>
      </p:sp>
      <p:pic>
        <p:nvPicPr>
          <p:cNvPr id="40" name="Picture 2" descr="C:\PSD_data\Literature\Our Paper\HallPoster\ePix100.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262730" y="3236421"/>
            <a:ext cx="834576" cy="69548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 name="Picture 7" descr="C:\Users\dragone\AppData\Local\Microsoft\Windows\Temporary Internet Files\Content.Outlook\O4BX5YUL\20150630_155222_resized.jp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485697" y="2743200"/>
            <a:ext cx="633759" cy="4562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dragone\AppData\Local\Microsoft\Windows\Temporary Internet Files\Content.Outlook\O4BX5YUL\20151020_112221.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5334000" y="2211074"/>
            <a:ext cx="629062" cy="53787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C:\Users\pietroc\AppData\Local\Microsoft\Windows\Temporary Internet Files\Content.Outlook\NI6LVG61\20160909_151213.jpg"/>
          <p:cNvPicPr/>
          <p:nvPr/>
        </p:nvPicPr>
        <p:blipFill>
          <a:blip r:embed="rId11" cstate="print">
            <a:extLst>
              <a:ext uri="{28A0092B-C50C-407E-A947-70E740481C1C}">
                <a14:useLocalDpi xmlns:a14="http://schemas.microsoft.com/office/drawing/2010/main"/>
              </a:ext>
            </a:extLst>
          </a:blip>
          <a:srcRect/>
          <a:stretch>
            <a:fillRect/>
          </a:stretch>
        </p:blipFill>
        <p:spPr bwMode="auto">
          <a:xfrm>
            <a:off x="7162800" y="1588532"/>
            <a:ext cx="929557" cy="626857"/>
          </a:xfrm>
          <a:prstGeom prst="rect">
            <a:avLst/>
          </a:prstGeom>
          <a:noFill/>
          <a:ln>
            <a:noFill/>
          </a:ln>
          <a:extLst/>
        </p:spPr>
      </p:pic>
      <p:sp>
        <p:nvSpPr>
          <p:cNvPr id="45" name="Rectangle 44"/>
          <p:cNvSpPr/>
          <p:nvPr/>
        </p:nvSpPr>
        <p:spPr>
          <a:xfrm>
            <a:off x="4256032" y="2893856"/>
            <a:ext cx="5303682" cy="246221"/>
          </a:xfrm>
          <a:prstGeom prst="rect">
            <a:avLst/>
          </a:prstGeom>
        </p:spPr>
        <p:txBody>
          <a:bodyPr wrap="square">
            <a:spAutoFit/>
          </a:bodyPr>
          <a:lstStyle/>
          <a:p>
            <a:r>
              <a:rPr lang="en-US" sz="1000" b="1" i="1" dirty="0" err="1" smtClean="0"/>
              <a:t>tPix</a:t>
            </a:r>
            <a:r>
              <a:rPr lang="en-US" sz="1000" b="1" i="1" dirty="0" smtClean="0"/>
              <a:t> family  </a:t>
            </a:r>
            <a:r>
              <a:rPr lang="en-US" sz="800" i="1" dirty="0">
                <a:ea typeface="Verdana" panose="020B0604030504040204" pitchFamily="34" charset="0"/>
                <a:cs typeface="Verdana" panose="020B0604030504040204" pitchFamily="34" charset="0"/>
              </a:rPr>
              <a:t>a</a:t>
            </a:r>
            <a:r>
              <a:rPr lang="en-US" altLang="en-US" sz="800" i="1" dirty="0" smtClean="0">
                <a:ea typeface="Verdana" panose="020B0604030504040204" pitchFamily="34" charset="0"/>
                <a:cs typeface="Verdana" panose="020B0604030504040204" pitchFamily="34" charset="0"/>
              </a:rPr>
              <a:t> </a:t>
            </a:r>
            <a:r>
              <a:rPr lang="en-US" altLang="en-US" sz="800" i="1" dirty="0">
                <a:ea typeface="Verdana" panose="020B0604030504040204" pitchFamily="34" charset="0"/>
                <a:cs typeface="Verdana" panose="020B0604030504040204" pitchFamily="34" charset="0"/>
              </a:rPr>
              <a:t>spatial and time resolving front-end ASIC for </a:t>
            </a:r>
            <a:r>
              <a:rPr lang="en-US" altLang="en-US" sz="800" i="1" dirty="0" smtClean="0">
                <a:ea typeface="Verdana" panose="020B0604030504040204" pitchFamily="34" charset="0"/>
                <a:cs typeface="Verdana" panose="020B0604030504040204" pitchFamily="34" charset="0"/>
              </a:rPr>
              <a:t>momentum spectroscopy</a:t>
            </a:r>
            <a:endParaRPr lang="en-US" sz="800" i="1" dirty="0"/>
          </a:p>
        </p:txBody>
      </p:sp>
      <p:sp>
        <p:nvSpPr>
          <p:cNvPr id="46" name="Rectangle 45"/>
          <p:cNvSpPr/>
          <p:nvPr/>
        </p:nvSpPr>
        <p:spPr>
          <a:xfrm>
            <a:off x="877329" y="2356903"/>
            <a:ext cx="5303682" cy="246221"/>
          </a:xfrm>
          <a:prstGeom prst="rect">
            <a:avLst/>
          </a:prstGeom>
        </p:spPr>
        <p:txBody>
          <a:bodyPr wrap="square">
            <a:spAutoFit/>
          </a:bodyPr>
          <a:lstStyle/>
          <a:p>
            <a:r>
              <a:rPr lang="en-US" sz="1000" b="1" i="1" dirty="0" smtClean="0"/>
              <a:t>cPix</a:t>
            </a:r>
            <a:r>
              <a:rPr lang="en-US" sz="1000" b="1" i="1" baseline="30000" dirty="0" smtClean="0"/>
              <a:t>2</a:t>
            </a:r>
            <a:r>
              <a:rPr lang="en-US" sz="1000" b="1" i="1" dirty="0" smtClean="0"/>
              <a:t>  </a:t>
            </a:r>
            <a:r>
              <a:rPr lang="en-US" altLang="en-US" sz="800" i="1" dirty="0">
                <a:ea typeface="Verdana" panose="020B0604030504040204" pitchFamily="34" charset="0"/>
                <a:cs typeface="Verdana" panose="020B0604030504040204" pitchFamily="34" charset="0"/>
              </a:rPr>
              <a:t>a photon counting front-end ASIC for high repetition rate pump probe experiments</a:t>
            </a:r>
            <a:endParaRPr lang="en-US" sz="800" i="1" dirty="0"/>
          </a:p>
        </p:txBody>
      </p:sp>
      <p:sp>
        <p:nvSpPr>
          <p:cNvPr id="47" name="Rectangle 46"/>
          <p:cNvSpPr/>
          <p:nvPr/>
        </p:nvSpPr>
        <p:spPr>
          <a:xfrm>
            <a:off x="3840318" y="1772468"/>
            <a:ext cx="5303682" cy="246221"/>
          </a:xfrm>
          <a:prstGeom prst="rect">
            <a:avLst/>
          </a:prstGeom>
        </p:spPr>
        <p:txBody>
          <a:bodyPr wrap="square">
            <a:spAutoFit/>
          </a:bodyPr>
          <a:lstStyle/>
          <a:p>
            <a:r>
              <a:rPr lang="en-US" sz="1000" b="1" i="1" dirty="0" smtClean="0"/>
              <a:t>CHESS </a:t>
            </a:r>
            <a:r>
              <a:rPr lang="en-US" altLang="en-US" sz="800" i="1" dirty="0" smtClean="0">
                <a:ea typeface="Verdana" panose="020B0604030504040204" pitchFamily="34" charset="0"/>
                <a:cs typeface="Verdana" panose="020B0604030504040204" pitchFamily="34" charset="0"/>
              </a:rPr>
              <a:t>first generation monolithic ASIC for ATLAS strips</a:t>
            </a:r>
            <a:endParaRPr lang="en-US" sz="800" i="1" dirty="0"/>
          </a:p>
        </p:txBody>
      </p:sp>
    </p:spTree>
    <p:extLst>
      <p:ext uri="{BB962C8B-B14F-4D97-AF65-F5344CB8AC3E}">
        <p14:creationId xmlns:p14="http://schemas.microsoft.com/office/powerpoint/2010/main" val="2626317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ragone\Desktop\sri\count.png"/>
          <p:cNvPicPr>
            <a:picLocks noChangeAspect="1" noChangeArrowheads="1"/>
          </p:cNvPicPr>
          <p:nvPr/>
        </p:nvPicPr>
        <p:blipFill>
          <a:blip r:embed="rId2" cstate="print">
            <a:extLst>
              <a:ext uri="{28A0092B-C50C-407E-A947-70E740481C1C}">
                <a14:useLocalDpi xmlns:a14="http://schemas.microsoft.com/office/drawing/2010/main"/>
              </a:ext>
            </a:extLst>
          </a:blip>
          <a:srcRect l="4494" t="2115" b="5049"/>
          <a:stretch>
            <a:fillRect/>
          </a:stretch>
        </p:blipFill>
        <p:spPr bwMode="auto">
          <a:xfrm>
            <a:off x="1089" y="1345490"/>
            <a:ext cx="6781800" cy="5259220"/>
          </a:xfrm>
          <a:prstGeom prst="rect">
            <a:avLst/>
          </a:prstGeom>
          <a:noFill/>
        </p:spPr>
      </p:pic>
      <p:sp>
        <p:nvSpPr>
          <p:cNvPr id="29" name="Rectangle 28"/>
          <p:cNvSpPr/>
          <p:nvPr/>
        </p:nvSpPr>
        <p:spPr>
          <a:xfrm>
            <a:off x="4968152" y="3292072"/>
            <a:ext cx="746847" cy="16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449389" y="2898963"/>
            <a:ext cx="646611" cy="16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450478" y="3210544"/>
            <a:ext cx="341811" cy="16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763589" y="3886200"/>
            <a:ext cx="341811" cy="16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582489" y="3250490"/>
            <a:ext cx="2971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582489" y="355529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20589" y="2869490"/>
            <a:ext cx="17145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030289" y="4088690"/>
            <a:ext cx="152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582489" y="3250490"/>
            <a:ext cx="609462" cy="246221"/>
          </a:xfrm>
          <a:prstGeom prst="rect">
            <a:avLst/>
          </a:prstGeom>
          <a:noFill/>
        </p:spPr>
        <p:txBody>
          <a:bodyPr wrap="none" rtlCol="0">
            <a:spAutoFit/>
          </a:bodyPr>
          <a:lstStyle/>
          <a:p>
            <a:r>
              <a:rPr lang="en-US" sz="1000" dirty="0"/>
              <a:t>0.25µm</a:t>
            </a:r>
          </a:p>
        </p:txBody>
      </p:sp>
      <p:sp>
        <p:nvSpPr>
          <p:cNvPr id="12" name="TextBox 11"/>
          <p:cNvSpPr txBox="1"/>
          <p:nvPr/>
        </p:nvSpPr>
        <p:spPr>
          <a:xfrm>
            <a:off x="3620589" y="2886401"/>
            <a:ext cx="609462" cy="246221"/>
          </a:xfrm>
          <a:prstGeom prst="rect">
            <a:avLst/>
          </a:prstGeom>
          <a:noFill/>
        </p:spPr>
        <p:txBody>
          <a:bodyPr wrap="none" rtlCol="0">
            <a:spAutoFit/>
          </a:bodyPr>
          <a:lstStyle/>
          <a:p>
            <a:r>
              <a:rPr lang="en-US" sz="1000" dirty="0" smtClean="0"/>
              <a:t>0.13µm</a:t>
            </a:r>
            <a:endParaRPr lang="en-US" sz="1000" dirty="0"/>
          </a:p>
        </p:txBody>
      </p:sp>
      <p:sp>
        <p:nvSpPr>
          <p:cNvPr id="5" name="Oval 4"/>
          <p:cNvSpPr/>
          <p:nvPr/>
        </p:nvSpPr>
        <p:spPr>
          <a:xfrm>
            <a:off x="1791789" y="2100262"/>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91789" y="2214562"/>
            <a:ext cx="76200" cy="76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791789" y="2328862"/>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791789" y="2438400"/>
            <a:ext cx="76200" cy="76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44189" y="2030640"/>
            <a:ext cx="840295" cy="215444"/>
          </a:xfrm>
          <a:prstGeom prst="rect">
            <a:avLst/>
          </a:prstGeom>
          <a:noFill/>
        </p:spPr>
        <p:txBody>
          <a:bodyPr wrap="none" rtlCol="0">
            <a:spAutoFit/>
          </a:bodyPr>
          <a:lstStyle/>
          <a:p>
            <a:r>
              <a:rPr lang="en-US" sz="800" dirty="0" smtClean="0"/>
              <a:t>PS Integrating</a:t>
            </a:r>
            <a:endParaRPr lang="en-US" sz="800" dirty="0"/>
          </a:p>
        </p:txBody>
      </p:sp>
      <p:sp>
        <p:nvSpPr>
          <p:cNvPr id="19" name="TextBox 18"/>
          <p:cNvSpPr txBox="1"/>
          <p:nvPr/>
        </p:nvSpPr>
        <p:spPr>
          <a:xfrm>
            <a:off x="1944188" y="2144940"/>
            <a:ext cx="659155" cy="215444"/>
          </a:xfrm>
          <a:prstGeom prst="rect">
            <a:avLst/>
          </a:prstGeom>
          <a:noFill/>
        </p:spPr>
        <p:txBody>
          <a:bodyPr wrap="none" rtlCol="0">
            <a:spAutoFit/>
          </a:bodyPr>
          <a:lstStyle/>
          <a:p>
            <a:r>
              <a:rPr lang="en-US" sz="800" dirty="0" smtClean="0"/>
              <a:t>PS Timing</a:t>
            </a:r>
            <a:endParaRPr lang="en-US" sz="800" dirty="0"/>
          </a:p>
        </p:txBody>
      </p:sp>
      <p:sp>
        <p:nvSpPr>
          <p:cNvPr id="20" name="TextBox 19"/>
          <p:cNvSpPr txBox="1"/>
          <p:nvPr/>
        </p:nvSpPr>
        <p:spPr>
          <a:xfrm>
            <a:off x="1944187" y="2258435"/>
            <a:ext cx="914033" cy="215444"/>
          </a:xfrm>
          <a:prstGeom prst="rect">
            <a:avLst/>
          </a:prstGeom>
          <a:noFill/>
        </p:spPr>
        <p:txBody>
          <a:bodyPr wrap="none" rtlCol="0">
            <a:spAutoFit/>
          </a:bodyPr>
          <a:lstStyle/>
          <a:p>
            <a:r>
              <a:rPr lang="en-US" sz="800" dirty="0" smtClean="0"/>
              <a:t>HEP Integrating</a:t>
            </a:r>
            <a:endParaRPr lang="en-US" sz="800" dirty="0"/>
          </a:p>
        </p:txBody>
      </p:sp>
      <p:sp>
        <p:nvSpPr>
          <p:cNvPr id="22" name="TextBox 21"/>
          <p:cNvSpPr txBox="1"/>
          <p:nvPr/>
        </p:nvSpPr>
        <p:spPr>
          <a:xfrm>
            <a:off x="1944189" y="2366157"/>
            <a:ext cx="423514" cy="215444"/>
          </a:xfrm>
          <a:prstGeom prst="rect">
            <a:avLst/>
          </a:prstGeom>
          <a:noFill/>
        </p:spPr>
        <p:txBody>
          <a:bodyPr wrap="none" rtlCol="0">
            <a:spAutoFit/>
          </a:bodyPr>
          <a:lstStyle/>
          <a:p>
            <a:r>
              <a:rPr lang="en-US" sz="800" dirty="0" smtClean="0"/>
              <a:t>WFO</a:t>
            </a:r>
            <a:endParaRPr lang="en-US" sz="800" dirty="0"/>
          </a:p>
        </p:txBody>
      </p:sp>
      <p:cxnSp>
        <p:nvCxnSpPr>
          <p:cNvPr id="7" name="Straight Connector 6"/>
          <p:cNvCxnSpPr/>
          <p:nvPr/>
        </p:nvCxnSpPr>
        <p:spPr>
          <a:xfrm flipH="1">
            <a:off x="4742310" y="2793290"/>
            <a:ext cx="1600200" cy="152400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96889" y="3555290"/>
            <a:ext cx="53340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p:cNvSpPr>
            <a:spLocks noGrp="1"/>
          </p:cNvSpPr>
          <p:nvPr>
            <p:ph type="title"/>
          </p:nvPr>
        </p:nvSpPr>
        <p:spPr/>
        <p:txBody>
          <a:bodyPr/>
          <a:lstStyle/>
          <a:p>
            <a:r>
              <a:rPr lang="en-US" u="sng" dirty="0" smtClean="0"/>
              <a:t>Partial</a:t>
            </a:r>
            <a:r>
              <a:rPr lang="en-US" dirty="0" smtClean="0"/>
              <a:t> hints on complexity</a:t>
            </a:r>
            <a:endParaRPr lang="en-US" dirty="0"/>
          </a:p>
        </p:txBody>
      </p:sp>
      <p:sp>
        <p:nvSpPr>
          <p:cNvPr id="9" name="TextBox 8"/>
          <p:cNvSpPr txBox="1"/>
          <p:nvPr/>
        </p:nvSpPr>
        <p:spPr>
          <a:xfrm>
            <a:off x="6792363" y="1466056"/>
            <a:ext cx="2293797" cy="2462213"/>
          </a:xfrm>
          <a:prstGeom prst="rect">
            <a:avLst/>
          </a:prstGeom>
          <a:noFill/>
        </p:spPr>
        <p:txBody>
          <a:bodyPr wrap="square" rtlCol="0">
            <a:spAutoFit/>
          </a:bodyPr>
          <a:lstStyle/>
          <a:p>
            <a:pPr algn="just"/>
            <a:r>
              <a:rPr lang="en-US" sz="1100" dirty="0" smtClean="0"/>
              <a:t>In the world of Microprocessors the transistor count is a measurement of complexity and performance.</a:t>
            </a:r>
          </a:p>
          <a:p>
            <a:pPr algn="just"/>
            <a:endParaRPr lang="en-US" sz="1100" dirty="0"/>
          </a:p>
          <a:p>
            <a:pPr algn="just"/>
            <a:r>
              <a:rPr lang="en-US" sz="1100" dirty="0" smtClean="0"/>
              <a:t>This is only partially true in our field as performances are mostly related to the performance of the analog blocks . Still the transistor count can be used as a hint of the complexity of these designs the possibilities within a specific technology and the development resources required.</a:t>
            </a:r>
            <a:endParaRPr lang="en-US" sz="1100" dirty="0"/>
          </a:p>
        </p:txBody>
      </p:sp>
      <p:graphicFrame>
        <p:nvGraphicFramePr>
          <p:cNvPr id="23" name="Table 22"/>
          <p:cNvGraphicFramePr>
            <a:graphicFrameLocks noGrp="1"/>
          </p:cNvGraphicFramePr>
          <p:nvPr>
            <p:extLst>
              <p:ext uri="{D42A27DB-BD31-4B8C-83A1-F6EECF244321}">
                <p14:modId xmlns:p14="http://schemas.microsoft.com/office/powerpoint/2010/main" val="1931527803"/>
              </p:ext>
            </p:extLst>
          </p:nvPr>
        </p:nvGraphicFramePr>
        <p:xfrm>
          <a:off x="4487313" y="4572000"/>
          <a:ext cx="4544536" cy="1121664"/>
        </p:xfrm>
        <a:graphic>
          <a:graphicData uri="http://schemas.openxmlformats.org/drawingml/2006/table">
            <a:tbl>
              <a:tblPr firstRow="1" firstCol="1" bandRow="1">
                <a:tableStyleId>{5C22544A-7EE6-4342-B048-85BDC9FD1C3A}</a:tableStyleId>
              </a:tblPr>
              <a:tblGrid>
                <a:gridCol w="978535"/>
                <a:gridCol w="746601"/>
                <a:gridCol w="685800"/>
                <a:gridCol w="762000"/>
                <a:gridCol w="914400"/>
                <a:gridCol w="457200"/>
              </a:tblGrid>
              <a:tr h="0">
                <a:tc>
                  <a:txBody>
                    <a:bodyPr/>
                    <a:lstStyle/>
                    <a:p>
                      <a:pPr marL="0" marR="0" algn="ctr">
                        <a:lnSpc>
                          <a:spcPct val="115000"/>
                        </a:lnSpc>
                        <a:spcBef>
                          <a:spcPts val="0"/>
                        </a:spcBef>
                        <a:spcAft>
                          <a:spcPts val="0"/>
                        </a:spcAft>
                      </a:pPr>
                      <a:r>
                        <a:rPr lang="en-US" sz="800" dirty="0">
                          <a:effectLst/>
                        </a:rPr>
                        <a:t> </a:t>
                      </a:r>
                      <a:r>
                        <a:rPr lang="en-US" sz="800" dirty="0" smtClean="0">
                          <a:effectLst/>
                        </a:rPr>
                        <a:t>SLAC pixel ASICS</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a:effectLst/>
                        </a:rPr>
                        <a:t>Function</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a:effectLst/>
                        </a:rPr>
                        <a:t>Transistor Count</a:t>
                      </a:r>
                      <a:endParaRPr lang="en-US" sz="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a:effectLst/>
                        </a:rPr>
                        <a:t>Technology</a:t>
                      </a:r>
                      <a:endParaRPr lang="en-US" sz="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a:effectLst/>
                        </a:rPr>
                        <a:t>Pixel size</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a:effectLst/>
                        </a:rPr>
                        <a:t>Area</a:t>
                      </a:r>
                      <a:endParaRPr lang="en-US" sz="8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800" dirty="0" err="1" smtClean="0">
                          <a:effectLst/>
                        </a:rPr>
                        <a:t>kPix</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a:effectLst/>
                        </a:rPr>
                        <a:t>Integrating</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a:effectLst/>
                        </a:rPr>
                        <a:t>2.6M</a:t>
                      </a:r>
                      <a:endParaRPr lang="en-US" sz="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a:effectLst/>
                        </a:rPr>
                        <a:t>0.25 </a:t>
                      </a:r>
                      <a:r>
                        <a:rPr lang="en-US" sz="800" dirty="0" smtClean="0"/>
                        <a:t>µ</a:t>
                      </a:r>
                      <a:r>
                        <a:rPr lang="en-US" sz="800" dirty="0" smtClean="0">
                          <a:effectLst/>
                        </a:rPr>
                        <a:t>m</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smtClean="0">
                          <a:effectLst/>
                        </a:rPr>
                        <a:t>200</a:t>
                      </a:r>
                      <a:r>
                        <a:rPr lang="en-US" sz="800" dirty="0" smtClean="0"/>
                        <a:t>µ</a:t>
                      </a:r>
                      <a:r>
                        <a:rPr lang="en-US" sz="800" dirty="0" smtClean="0">
                          <a:effectLst/>
                        </a:rPr>
                        <a:t>mx500</a:t>
                      </a:r>
                      <a:r>
                        <a:rPr lang="en-US" sz="800" dirty="0" smtClean="0"/>
                        <a:t>µ</a:t>
                      </a:r>
                      <a:r>
                        <a:rPr lang="en-US" sz="800" dirty="0" smtClean="0">
                          <a:effectLst/>
                        </a:rPr>
                        <a:t>m</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a:effectLst/>
                        </a:rPr>
                        <a:t>½ FR</a:t>
                      </a:r>
                      <a:endParaRPr lang="en-US" sz="8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800" dirty="0">
                          <a:effectLst/>
                        </a:rPr>
                        <a:t>CSPAD </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a:effectLst/>
                        </a:rPr>
                        <a:t>Integrating</a:t>
                      </a:r>
                      <a:endParaRPr lang="en-US" sz="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a:effectLst/>
                        </a:rPr>
                        <a:t>17.3M</a:t>
                      </a:r>
                      <a:endParaRPr lang="en-US" sz="8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a:effectLst/>
                        </a:rPr>
                        <a:t>0.25 </a:t>
                      </a:r>
                      <a:r>
                        <a:rPr lang="en-US" sz="800" dirty="0" smtClean="0"/>
                        <a:t>µ</a:t>
                      </a:r>
                      <a:r>
                        <a:rPr lang="en-US" sz="800" dirty="0" smtClean="0">
                          <a:effectLst/>
                        </a:rPr>
                        <a:t>m</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smtClean="0">
                          <a:effectLst/>
                        </a:rPr>
                        <a:t>110</a:t>
                      </a:r>
                      <a:r>
                        <a:rPr lang="en-US" sz="800" dirty="0" smtClean="0"/>
                        <a:t>µ</a:t>
                      </a:r>
                      <a:r>
                        <a:rPr lang="en-US" sz="800" dirty="0" smtClean="0">
                          <a:effectLst/>
                        </a:rPr>
                        <a:t>mx110</a:t>
                      </a:r>
                      <a:r>
                        <a:rPr lang="en-US" sz="800" dirty="0" smtClean="0"/>
                        <a:t>µ</a:t>
                      </a:r>
                      <a:r>
                        <a:rPr lang="en-US" sz="800" dirty="0" smtClean="0">
                          <a:effectLst/>
                        </a:rPr>
                        <a:t>m</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a:effectLst/>
                        </a:rPr>
                        <a:t>FR</a:t>
                      </a:r>
                      <a:endParaRPr lang="en-US" sz="8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800" dirty="0" smtClean="0">
                          <a:effectLst/>
                        </a:rPr>
                        <a:t>ePix10k</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smtClean="0">
                          <a:effectLst/>
                        </a:rPr>
                        <a:t>Integrating</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smtClean="0">
                          <a:effectLst/>
                        </a:rPr>
                        <a:t>18M</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smtClean="0">
                          <a:effectLst/>
                        </a:rPr>
                        <a:t>0.25 </a:t>
                      </a:r>
                      <a:r>
                        <a:rPr lang="en-US" sz="800" dirty="0" smtClean="0"/>
                        <a:t>µ</a:t>
                      </a:r>
                      <a:r>
                        <a:rPr lang="en-US" sz="800" dirty="0" smtClean="0">
                          <a:effectLst/>
                        </a:rPr>
                        <a:t>m</a:t>
                      </a:r>
                      <a:endParaRPr lang="en-US" sz="800" dirty="0">
                        <a:effectLst/>
                        <a:latin typeface="Calibri"/>
                        <a:ea typeface="Calibri"/>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800" kern="1200" dirty="0" smtClean="0">
                          <a:solidFill>
                            <a:schemeClr val="dk1"/>
                          </a:solidFill>
                          <a:effectLst/>
                          <a:latin typeface="+mn-lt"/>
                          <a:ea typeface="+mn-ea"/>
                          <a:cs typeface="+mn-cs"/>
                        </a:rPr>
                        <a:t>100µmx100µm</a:t>
                      </a:r>
                    </a:p>
                  </a:txBody>
                  <a:tcPr marL="68580" marR="68580" marT="0" marB="0"/>
                </a:tc>
                <a:tc>
                  <a:txBody>
                    <a:bodyPr/>
                    <a:lstStyle/>
                    <a:p>
                      <a:pPr marL="0" marR="0">
                        <a:lnSpc>
                          <a:spcPct val="115000"/>
                        </a:lnSpc>
                        <a:spcBef>
                          <a:spcPts val="0"/>
                        </a:spcBef>
                        <a:spcAft>
                          <a:spcPts val="0"/>
                        </a:spcAft>
                      </a:pPr>
                      <a:r>
                        <a:rPr lang="en-US" sz="800">
                          <a:effectLst/>
                        </a:rPr>
                        <a:t>FR</a:t>
                      </a:r>
                      <a:endParaRPr lang="en-US" sz="80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800" dirty="0" smtClean="0">
                          <a:effectLst/>
                        </a:rPr>
                        <a:t>ePix100</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a:effectLst/>
                        </a:rPr>
                        <a:t>Integrating</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a:effectLst/>
                        </a:rPr>
                        <a:t>28M</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a:effectLst/>
                        </a:rPr>
                        <a:t>0.25 </a:t>
                      </a:r>
                      <a:r>
                        <a:rPr lang="en-US" sz="800" dirty="0" smtClean="0"/>
                        <a:t>µ</a:t>
                      </a:r>
                      <a:r>
                        <a:rPr lang="en-US" sz="800" dirty="0" smtClean="0">
                          <a:effectLst/>
                        </a:rPr>
                        <a:t>m</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smtClean="0">
                          <a:effectLst/>
                        </a:rPr>
                        <a:t>50</a:t>
                      </a:r>
                      <a:r>
                        <a:rPr lang="en-US" sz="800" dirty="0" smtClean="0"/>
                        <a:t>µ</a:t>
                      </a:r>
                      <a:r>
                        <a:rPr lang="en-US" sz="800" dirty="0" smtClean="0">
                          <a:effectLst/>
                        </a:rPr>
                        <a:t>mx50</a:t>
                      </a:r>
                      <a:r>
                        <a:rPr lang="en-US" sz="800" dirty="0" smtClean="0"/>
                        <a:t>µ</a:t>
                      </a:r>
                      <a:r>
                        <a:rPr lang="en-US" sz="800" dirty="0" smtClean="0">
                          <a:effectLst/>
                        </a:rPr>
                        <a:t>m</a:t>
                      </a:r>
                      <a:endParaRPr lang="en-US" sz="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800" dirty="0">
                          <a:effectLst/>
                        </a:rPr>
                        <a:t>FR</a:t>
                      </a:r>
                      <a:endParaRPr lang="en-US" sz="8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800" dirty="0" err="1" smtClean="0">
                          <a:effectLst/>
                        </a:rPr>
                        <a:t>tPix</a:t>
                      </a:r>
                      <a:endParaRPr lang="en-US" sz="800" dirty="0">
                        <a:effectLst/>
                        <a:latin typeface="Calibri"/>
                        <a:ea typeface="Calibri"/>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800" kern="1200" dirty="0" smtClean="0">
                          <a:solidFill>
                            <a:schemeClr val="dk1"/>
                          </a:solidFill>
                          <a:effectLst/>
                          <a:latin typeface="+mn-lt"/>
                          <a:ea typeface="+mn-ea"/>
                          <a:cs typeface="+mn-cs"/>
                        </a:rPr>
                        <a:t>Timing</a:t>
                      </a:r>
                      <a:endParaRPr lang="en-US" sz="800" kern="1200" dirty="0">
                        <a:solidFill>
                          <a:schemeClr val="dk1"/>
                        </a:solidFill>
                        <a:effectLst/>
                        <a:latin typeface="+mn-lt"/>
                        <a:ea typeface="+mn-ea"/>
                        <a:cs typeface="+mn-cs"/>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800" kern="1200" dirty="0" smtClean="0">
                          <a:solidFill>
                            <a:schemeClr val="dk1"/>
                          </a:solidFill>
                          <a:effectLst/>
                          <a:latin typeface="+mn-lt"/>
                          <a:ea typeface="+mn-ea"/>
                          <a:cs typeface="+mn-cs"/>
                        </a:rPr>
                        <a:t>80M</a:t>
                      </a:r>
                      <a:endParaRPr lang="en-US" sz="800" kern="1200" dirty="0">
                        <a:solidFill>
                          <a:schemeClr val="dk1"/>
                        </a:solidFill>
                        <a:effectLst/>
                        <a:latin typeface="+mn-lt"/>
                        <a:ea typeface="+mn-ea"/>
                        <a:cs typeface="+mn-cs"/>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800" kern="1200" dirty="0" smtClean="0">
                          <a:solidFill>
                            <a:schemeClr val="dk1"/>
                          </a:solidFill>
                          <a:effectLst/>
                          <a:latin typeface="+mn-lt"/>
                          <a:ea typeface="+mn-ea"/>
                          <a:cs typeface="+mn-cs"/>
                        </a:rPr>
                        <a:t>0.13 µm</a:t>
                      </a:r>
                      <a:endParaRPr lang="en-US" sz="800" kern="1200" dirty="0">
                        <a:solidFill>
                          <a:schemeClr val="dk1"/>
                        </a:solidFill>
                        <a:effectLst/>
                        <a:latin typeface="+mn-lt"/>
                        <a:ea typeface="+mn-ea"/>
                        <a:cs typeface="+mn-cs"/>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800" kern="1200" dirty="0" smtClean="0">
                          <a:solidFill>
                            <a:schemeClr val="dk1"/>
                          </a:solidFill>
                          <a:effectLst/>
                          <a:latin typeface="+mn-lt"/>
                          <a:ea typeface="+mn-ea"/>
                          <a:cs typeface="+mn-cs"/>
                        </a:rPr>
                        <a:t>100µmx100µm</a:t>
                      </a: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800" kern="1200" dirty="0" smtClean="0">
                          <a:solidFill>
                            <a:schemeClr val="dk1"/>
                          </a:solidFill>
                          <a:effectLst/>
                          <a:latin typeface="+mn-lt"/>
                          <a:ea typeface="+mn-ea"/>
                          <a:cs typeface="+mn-cs"/>
                        </a:rPr>
                        <a:t>FR</a:t>
                      </a:r>
                    </a:p>
                  </a:txBody>
                  <a:tcPr marL="68580" marR="68580" marT="0" marB="0"/>
                </a:tc>
              </a:tr>
              <a:tr h="0">
                <a:tc>
                  <a:txBody>
                    <a:bodyPr/>
                    <a:lstStyle/>
                    <a:p>
                      <a:pPr marL="0" marR="0">
                        <a:lnSpc>
                          <a:spcPct val="115000"/>
                        </a:lnSpc>
                        <a:spcBef>
                          <a:spcPts val="0"/>
                        </a:spcBef>
                        <a:spcAft>
                          <a:spcPts val="0"/>
                        </a:spcAft>
                      </a:pPr>
                      <a:r>
                        <a:rPr lang="en-US" sz="800" dirty="0" smtClean="0">
                          <a:effectLst/>
                          <a:latin typeface="+mn-lt"/>
                          <a:ea typeface="+mn-ea"/>
                          <a:cs typeface="+mn-cs"/>
                        </a:rPr>
                        <a:t>OSPAD</a:t>
                      </a:r>
                      <a:endParaRPr lang="en-US" sz="800" dirty="0">
                        <a:effectLst/>
                        <a:latin typeface="Calibri"/>
                        <a:ea typeface="Calibri"/>
                        <a:cs typeface="Times New Roman"/>
                      </a:endParaRPr>
                    </a:p>
                  </a:txBody>
                  <a:tcPr marL="68580" marR="68580" marT="0" marB="0"/>
                </a:tc>
                <a:tc>
                  <a:txBody>
                    <a:bodyPr/>
                    <a:lstStyle/>
                    <a:p>
                      <a:pPr marL="0" marR="0" algn="l" defTabSz="914400" rtl="0" eaLnBrk="1" latinLnBrk="0" hangingPunct="1">
                        <a:lnSpc>
                          <a:spcPct val="115000"/>
                        </a:lnSpc>
                        <a:spcBef>
                          <a:spcPts val="0"/>
                        </a:spcBef>
                        <a:spcAft>
                          <a:spcPts val="0"/>
                        </a:spcAft>
                      </a:pPr>
                      <a:r>
                        <a:rPr lang="en-US" sz="800" kern="1200" dirty="0" smtClean="0">
                          <a:solidFill>
                            <a:schemeClr val="dk1"/>
                          </a:solidFill>
                          <a:effectLst/>
                          <a:latin typeface="+mn-lt"/>
                          <a:ea typeface="+mn-ea"/>
                          <a:cs typeface="+mn-cs"/>
                        </a:rPr>
                        <a:t>3D sensing</a:t>
                      </a:r>
                      <a:endParaRPr lang="en-US" sz="800" kern="1200" dirty="0">
                        <a:solidFill>
                          <a:schemeClr val="dk1"/>
                        </a:solidFill>
                        <a:effectLst/>
                        <a:latin typeface="+mn-lt"/>
                        <a:ea typeface="+mn-ea"/>
                        <a:cs typeface="+mn-cs"/>
                      </a:endParaRPr>
                    </a:p>
                  </a:txBody>
                  <a:tcPr marL="68580" marR="68580" marT="0" marB="0"/>
                </a:tc>
                <a:tc>
                  <a:txBody>
                    <a:bodyPr/>
                    <a:lstStyle/>
                    <a:p>
                      <a:pPr marL="0" marR="0" algn="l" defTabSz="914400" rtl="0" eaLnBrk="1" latinLnBrk="0" hangingPunct="1">
                        <a:lnSpc>
                          <a:spcPct val="115000"/>
                        </a:lnSpc>
                        <a:spcBef>
                          <a:spcPts val="0"/>
                        </a:spcBef>
                        <a:spcAft>
                          <a:spcPts val="0"/>
                        </a:spcAft>
                      </a:pPr>
                      <a:r>
                        <a:rPr lang="en-US" sz="800" kern="1200" dirty="0" smtClean="0">
                          <a:solidFill>
                            <a:schemeClr val="dk1"/>
                          </a:solidFill>
                          <a:effectLst/>
                          <a:latin typeface="+mn-lt"/>
                          <a:ea typeface="+mn-ea"/>
                          <a:cs typeface="+mn-cs"/>
                        </a:rPr>
                        <a:t>28M</a:t>
                      </a:r>
                      <a:endParaRPr lang="en-US" sz="800" kern="1200" dirty="0">
                        <a:solidFill>
                          <a:schemeClr val="dk1"/>
                        </a:solidFill>
                        <a:effectLst/>
                        <a:latin typeface="+mn-lt"/>
                        <a:ea typeface="+mn-ea"/>
                        <a:cs typeface="+mn-cs"/>
                      </a:endParaRPr>
                    </a:p>
                  </a:txBody>
                  <a:tcPr marL="68580" marR="68580" marT="0" marB="0"/>
                </a:tc>
                <a:tc>
                  <a:txBody>
                    <a:bodyPr/>
                    <a:lstStyle/>
                    <a:p>
                      <a:pPr marL="0" marR="0" algn="l" defTabSz="914400" rtl="0" eaLnBrk="1" latinLnBrk="0" hangingPunct="1">
                        <a:lnSpc>
                          <a:spcPct val="115000"/>
                        </a:lnSpc>
                        <a:spcBef>
                          <a:spcPts val="0"/>
                        </a:spcBef>
                        <a:spcAft>
                          <a:spcPts val="0"/>
                        </a:spcAft>
                      </a:pPr>
                      <a:r>
                        <a:rPr lang="en-US" sz="800" kern="1200" dirty="0" smtClean="0">
                          <a:solidFill>
                            <a:schemeClr val="dk1"/>
                          </a:solidFill>
                          <a:effectLst/>
                          <a:latin typeface="+mn-lt"/>
                          <a:ea typeface="+mn-ea"/>
                          <a:cs typeface="+mn-cs"/>
                        </a:rPr>
                        <a:t>0.13 µm</a:t>
                      </a:r>
                      <a:endParaRPr lang="en-US" sz="800" kern="1200" dirty="0">
                        <a:solidFill>
                          <a:schemeClr val="dk1"/>
                        </a:solidFill>
                        <a:effectLst/>
                        <a:latin typeface="+mn-lt"/>
                        <a:ea typeface="+mn-ea"/>
                        <a:cs typeface="+mn-cs"/>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800" kern="1200" dirty="0" smtClean="0">
                          <a:solidFill>
                            <a:schemeClr val="dk1"/>
                          </a:solidFill>
                          <a:effectLst/>
                          <a:latin typeface="+mn-lt"/>
                          <a:ea typeface="+mn-ea"/>
                          <a:cs typeface="+mn-cs"/>
                        </a:rPr>
                        <a:t>100µmx100µm</a:t>
                      </a: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800" dirty="0" smtClean="0">
                          <a:effectLst/>
                        </a:rPr>
                        <a:t>½ </a:t>
                      </a:r>
                      <a:r>
                        <a:rPr lang="en-US" sz="800" kern="1200" dirty="0" smtClean="0">
                          <a:solidFill>
                            <a:schemeClr val="dk1"/>
                          </a:solidFill>
                          <a:effectLst/>
                          <a:latin typeface="+mn-lt"/>
                          <a:ea typeface="+mn-ea"/>
                          <a:cs typeface="+mn-cs"/>
                        </a:rPr>
                        <a:t>FR</a:t>
                      </a:r>
                    </a:p>
                  </a:txBody>
                  <a:tcPr marL="68580" marR="68580" marT="0" marB="0"/>
                </a:tc>
              </a:tr>
            </a:tbl>
          </a:graphicData>
        </a:graphic>
      </p:graphicFrame>
      <p:sp>
        <p:nvSpPr>
          <p:cNvPr id="24" name="Rectangle 3"/>
          <p:cNvSpPr>
            <a:spLocks noChangeArrowheads="1"/>
          </p:cNvSpPr>
          <p:nvPr/>
        </p:nvSpPr>
        <p:spPr bwMode="auto">
          <a:xfrm>
            <a:off x="1703388" y="26971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Oval 31"/>
          <p:cNvSpPr/>
          <p:nvPr/>
        </p:nvSpPr>
        <p:spPr>
          <a:xfrm>
            <a:off x="6019800" y="3064273"/>
            <a:ext cx="45719" cy="4571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017956" y="2982318"/>
            <a:ext cx="325730" cy="184666"/>
          </a:xfrm>
          <a:prstGeom prst="rect">
            <a:avLst/>
          </a:prstGeom>
          <a:noFill/>
        </p:spPr>
        <p:txBody>
          <a:bodyPr wrap="none" rtlCol="0">
            <a:spAutoFit/>
          </a:bodyPr>
          <a:lstStyle/>
          <a:p>
            <a:r>
              <a:rPr lang="en-US" sz="600" b="1" dirty="0" err="1" smtClean="0">
                <a:solidFill>
                  <a:schemeClr val="accent5"/>
                </a:solidFill>
              </a:rPr>
              <a:t>tPix</a:t>
            </a:r>
            <a:endParaRPr lang="en-US" sz="600" b="1" dirty="0">
              <a:solidFill>
                <a:schemeClr val="accent5"/>
              </a:solidFill>
            </a:endParaRPr>
          </a:p>
        </p:txBody>
      </p:sp>
      <p:sp>
        <p:nvSpPr>
          <p:cNvPr id="35" name="Oval 34"/>
          <p:cNvSpPr/>
          <p:nvPr/>
        </p:nvSpPr>
        <p:spPr>
          <a:xfrm>
            <a:off x="6393268" y="3322531"/>
            <a:ext cx="45719" cy="4571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36" name="TextBox 35"/>
          <p:cNvSpPr txBox="1"/>
          <p:nvPr/>
        </p:nvSpPr>
        <p:spPr>
          <a:xfrm>
            <a:off x="6393268" y="3240576"/>
            <a:ext cx="456935" cy="184666"/>
          </a:xfrm>
          <a:prstGeom prst="rect">
            <a:avLst/>
          </a:prstGeom>
          <a:noFill/>
        </p:spPr>
        <p:txBody>
          <a:bodyPr wrap="square" rtlCol="0">
            <a:spAutoFit/>
          </a:bodyPr>
          <a:lstStyle/>
          <a:p>
            <a:r>
              <a:rPr lang="en-US" sz="600" b="1" dirty="0" smtClean="0">
                <a:solidFill>
                  <a:schemeClr val="accent6">
                    <a:lumMod val="75000"/>
                  </a:schemeClr>
                </a:solidFill>
              </a:rPr>
              <a:t>OSPAD</a:t>
            </a:r>
            <a:endParaRPr lang="en-US" sz="600" b="1" dirty="0">
              <a:solidFill>
                <a:schemeClr val="accent6">
                  <a:lumMod val="75000"/>
                </a:schemeClr>
              </a:solidFill>
            </a:endParaRPr>
          </a:p>
        </p:txBody>
      </p:sp>
      <p:sp>
        <p:nvSpPr>
          <p:cNvPr id="37" name="Oval 36"/>
          <p:cNvSpPr/>
          <p:nvPr/>
        </p:nvSpPr>
        <p:spPr>
          <a:xfrm>
            <a:off x="6056898" y="3486333"/>
            <a:ext cx="45719" cy="45719"/>
          </a:xfrm>
          <a:prstGeom prst="ellipse">
            <a:avLst/>
          </a:prstGeom>
          <a:solidFill>
            <a:srgbClr val="981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045757" y="3404378"/>
            <a:ext cx="325730" cy="184666"/>
          </a:xfrm>
          <a:prstGeom prst="rect">
            <a:avLst/>
          </a:prstGeom>
          <a:noFill/>
        </p:spPr>
        <p:txBody>
          <a:bodyPr wrap="none" rtlCol="0">
            <a:spAutoFit/>
          </a:bodyPr>
          <a:lstStyle/>
          <a:p>
            <a:r>
              <a:rPr lang="en-US" sz="600" b="1" dirty="0" err="1" smtClean="0">
                <a:solidFill>
                  <a:srgbClr val="981E32"/>
                </a:solidFill>
              </a:rPr>
              <a:t>tPix</a:t>
            </a:r>
            <a:endParaRPr lang="en-US" sz="600" b="1" dirty="0">
              <a:solidFill>
                <a:srgbClr val="981E32"/>
              </a:solidFill>
            </a:endParaRPr>
          </a:p>
        </p:txBody>
      </p:sp>
    </p:spTree>
    <p:extLst>
      <p:ext uri="{BB962C8B-B14F-4D97-AF65-F5344CB8AC3E}">
        <p14:creationId xmlns:p14="http://schemas.microsoft.com/office/powerpoint/2010/main" val="21083854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CHECK" val="0"/>
  <p:tag name="ARTICULATE_PROJECT_OPEN" val="0"/>
</p:tagLst>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SLAC_PPT_052412</Template>
  <TotalTime>0</TotalTime>
  <Words>3336</Words>
  <Application>Microsoft Office PowerPoint</Application>
  <PresentationFormat>On-screen Show (4:3)</PresentationFormat>
  <Paragraphs>677</Paragraphs>
  <Slides>31</Slides>
  <Notes>11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Blank</vt:lpstr>
      <vt:lpstr>Application Specific Integrated Circuits and System-on-Chips  at SLAC</vt:lpstr>
      <vt:lpstr>PowerPoint Presentation</vt:lpstr>
      <vt:lpstr>PowerPoint Presentation</vt:lpstr>
      <vt:lpstr>Areas of expertise</vt:lpstr>
      <vt:lpstr>Technologies</vt:lpstr>
      <vt:lpstr>Facilities and Tools</vt:lpstr>
      <vt:lpstr>Facilities and Tools</vt:lpstr>
      <vt:lpstr>History: 33 years of ASICs for science at SLAC</vt:lpstr>
      <vt:lpstr>Partial hints on complexity</vt:lpstr>
      <vt:lpstr>Projects areas and statistics</vt:lpstr>
      <vt:lpstr>List of current projects</vt:lpstr>
      <vt:lpstr>Projects Highlights …</vt:lpstr>
      <vt:lpstr>Timing ASICs</vt:lpstr>
      <vt:lpstr>Monolithic ASICs</vt:lpstr>
      <vt:lpstr>L-Foundry 25x25um2 pixel imager for LCLS:</vt:lpstr>
      <vt:lpstr>Prototype results</vt:lpstr>
      <vt:lpstr>Cryogenic System-On-Chips ASICs</vt:lpstr>
      <vt:lpstr>ePix Detectors for LCLS</vt:lpstr>
      <vt:lpstr>SLAC AIR X-ray Detectors family tree </vt:lpstr>
      <vt:lpstr>The ePix paradigm</vt:lpstr>
      <vt:lpstr>The ePix family:</vt:lpstr>
      <vt:lpstr>ePix100a highlights</vt:lpstr>
      <vt:lpstr>ePix10k highlights</vt:lpstr>
      <vt:lpstr>ePixS highlights</vt:lpstr>
      <vt:lpstr>ePixHR ASICs architecture</vt:lpstr>
      <vt:lpstr>HR back-end prototype</vt:lpstr>
      <vt:lpstr>Performed first tests! – Linearity Test at &gt;5kHz frame rate</vt:lpstr>
      <vt:lpstr>Medical Imaging /  Neuroscience</vt:lpstr>
      <vt:lpstr>OSPAD ASIC for ToF real-time histogramming (CRADA)</vt:lpstr>
      <vt:lpstr>Other CRADA and WFO projects</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2013-09-13T22:24:54Z</dcterms:created>
  <dcterms:modified xsi:type="dcterms:W3CDTF">2017-10-04T20:58:20Z</dcterms:modified>
</cp:coreProperties>
</file>