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58" r:id="rId6"/>
    <p:sldId id="269" r:id="rId7"/>
    <p:sldId id="259" r:id="rId8"/>
    <p:sldId id="268" r:id="rId9"/>
    <p:sldId id="260" r:id="rId10"/>
    <p:sldId id="261" r:id="rId11"/>
    <p:sldId id="262" r:id="rId12"/>
    <p:sldId id="263" r:id="rId13"/>
    <p:sldId id="266" r:id="rId14"/>
  </p:sldIdLst>
  <p:sldSz cx="10160000" cy="7620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76" y="-7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0C792-62D1-403D-960E-AF5391C1F77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474A-C28C-45D5-82CA-1062D3C7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77240" y="4777740"/>
            <a:ext cx="6217920" cy="4526280"/>
          </a:xfrm>
          <a:prstGeom prst="rect">
            <a:avLst/>
          </a:prstGeom>
        </p:spPr>
        <p:txBody>
          <a:bodyPr lIns="101866" tIns="101866" rIns="101866" bIns="101866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000" b="0" strike="noStrike" spc="-1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2324160"/>
            <a:ext cx="924516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5063760"/>
            <a:ext cx="924516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000" b="0" strike="noStrike" spc="-1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2324160"/>
            <a:ext cx="451152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94800" y="2324160"/>
            <a:ext cx="451152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94800" y="5063760"/>
            <a:ext cx="451152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5063760"/>
            <a:ext cx="451152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000" b="0" strike="noStrike" spc="-1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2324160"/>
            <a:ext cx="9245160" cy="5244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2324160"/>
            <a:ext cx="9245160" cy="5244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1792800" y="2323800"/>
            <a:ext cx="6573240" cy="524484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1792800" y="2323800"/>
            <a:ext cx="6573240" cy="524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r>
              <a:rPr lang="en-US" sz="4000" b="0" strike="noStrike" spc="-1" dirty="0" smtClean="0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Click to edit Master title style</a:t>
            </a:r>
            <a:endParaRPr lang="en-US" sz="3000" b="0" strike="noStrike" spc="-1" dirty="0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2324160"/>
            <a:ext cx="9245160" cy="5244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r>
              <a:rPr lang="en-US" sz="4000" b="0" strike="noStrike" spc="-1" dirty="0" smtClean="0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Click to edit Master title style</a:t>
            </a:r>
            <a:endParaRPr lang="en-US" sz="3000" b="0" strike="noStrike" spc="-1" dirty="0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2324160"/>
            <a:ext cx="9245160" cy="5244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6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Click to edit Master text styles</a:t>
            </a:r>
            <a:endParaRPr lang="en-US" sz="26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36600" lvl="1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-"/>
            </a:pP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Second level</a:t>
            </a:r>
            <a:endParaRPr lang="en-US" sz="24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681200" lvl="2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SzPct val="75000"/>
              <a:buFont typeface="Palatino"/>
              <a:buChar char="•"/>
            </a:pPr>
            <a:r>
              <a:rPr lang="en-US" sz="22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Third level</a:t>
            </a:r>
            <a:endParaRPr lang="en-US" sz="22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2125800" lvl="3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SzPct val="75000"/>
              <a:buFont typeface="Palatino"/>
              <a:buChar char="-"/>
            </a:pP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Fourth level</a:t>
            </a:r>
            <a:endParaRPr lang="en-US" sz="20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2570040" lvl="4" indent="-525240">
              <a:lnSpc>
                <a:spcPct val="100000"/>
              </a:lnSpc>
              <a:spcBef>
                <a:spcPts val="799"/>
              </a:spcBef>
              <a:buClr>
                <a:srgbClr val="004080"/>
              </a:buClr>
              <a:buSzPct val="50000"/>
              <a:buFont typeface="Palatino"/>
              <a:buChar char="•"/>
            </a:pPr>
            <a:r>
              <a:rPr lang="en-US" sz="18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Fifth level</a:t>
            </a:r>
            <a:endParaRPr lang="en-US" sz="18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26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r>
              <a:rPr lang="en-US" sz="4000" b="0" strike="noStrike" spc="-1" dirty="0" smtClean="0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Click to edit Master title style</a:t>
            </a:r>
            <a:endParaRPr lang="en-US" sz="3000" b="0" strike="noStrike" spc="-1" dirty="0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2324160"/>
            <a:ext cx="4511520" cy="5244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6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Click to edit Master text styles</a:t>
            </a:r>
            <a:endParaRPr lang="en-US" sz="26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36600" lvl="1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-"/>
            </a:pP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Second level</a:t>
            </a:r>
            <a:endParaRPr lang="en-US" sz="24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681200" lvl="2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SzPct val="75000"/>
              <a:buFont typeface="Palatino"/>
              <a:buChar char="•"/>
            </a:pPr>
            <a:r>
              <a:rPr lang="en-US" sz="22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Third level</a:t>
            </a:r>
            <a:endParaRPr lang="en-US" sz="22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2125800" lvl="3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SzPct val="75000"/>
              <a:buFont typeface="Palatino"/>
              <a:buChar char="-"/>
            </a:pP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Fourth level</a:t>
            </a:r>
            <a:endParaRPr lang="en-US" sz="20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2570040" lvl="4" indent="-525240">
              <a:lnSpc>
                <a:spcPct val="100000"/>
              </a:lnSpc>
              <a:spcBef>
                <a:spcPts val="799"/>
              </a:spcBef>
              <a:buClr>
                <a:srgbClr val="004080"/>
              </a:buClr>
              <a:buSzPct val="50000"/>
              <a:buFont typeface="Palatino"/>
              <a:buChar char="•"/>
            </a:pPr>
            <a:r>
              <a:rPr lang="en-US" sz="18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Fifth level</a:t>
            </a:r>
            <a:endParaRPr lang="en-US" sz="18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26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94800" y="2324160"/>
            <a:ext cx="4511520" cy="5244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000" b="0" strike="noStrike" spc="-1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1320840"/>
            <a:ext cx="9245160" cy="4061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000" b="0" strike="noStrike" spc="-1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2324160"/>
            <a:ext cx="451152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5063760"/>
            <a:ext cx="451152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94800" y="2324160"/>
            <a:ext cx="4511520" cy="5244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000" b="0" strike="noStrike" spc="-1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2324160"/>
            <a:ext cx="4511520" cy="5244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94800" y="2324160"/>
            <a:ext cx="451152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94800" y="5063760"/>
            <a:ext cx="451152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000" b="0" strike="noStrike" spc="-1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2324160"/>
            <a:ext cx="451152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94800" y="2324160"/>
            <a:ext cx="451152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5063760"/>
            <a:ext cx="9245160" cy="250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4"/>
          <a:stretch/>
        </p:blipFill>
        <p:spPr>
          <a:xfrm>
            <a:off x="0" y="0"/>
            <a:ext cx="10159560" cy="101556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4064040" y="507960"/>
            <a:ext cx="642600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uphemia UCAS Italic"/>
                <a:ea typeface="ヒラギノ角ゴ Pro W3"/>
              </a:rPr>
              <a:t>University of California, Santa Barbara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1320840"/>
            <a:ext cx="9245160" cy="87588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Click to edit Master title style</a:t>
            </a:r>
            <a:endParaRPr lang="en-US" sz="4000" b="0" strike="noStrike" spc="-1" dirty="0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2324160"/>
            <a:ext cx="9245160" cy="5244840"/>
          </a:xfrm>
          <a:prstGeom prst="rect">
            <a:avLst/>
          </a:prstGeom>
        </p:spPr>
        <p:txBody>
          <a:bodyPr lIns="50760" tIns="50760" rIns="50760" bIns="50760"/>
          <a:lstStyle/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6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Click to edit Master text styles</a:t>
            </a:r>
            <a:endParaRPr lang="en-US" sz="26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36600" lvl="1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-"/>
            </a:pPr>
            <a:r>
              <a:rPr lang="en-US" sz="24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Second level</a:t>
            </a:r>
            <a:endParaRPr lang="en-US" sz="24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681200" lvl="2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SzPct val="75000"/>
              <a:buFont typeface="Palatino"/>
              <a:buChar char="•"/>
            </a:pPr>
            <a:r>
              <a:rPr lang="en-US" sz="22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Third level</a:t>
            </a:r>
            <a:endParaRPr lang="en-US" sz="22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2125800" lvl="3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SzPct val="75000"/>
              <a:buFont typeface="Palatino"/>
              <a:buChar char="-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Fourth level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2570040" lvl="4" indent="-525240">
              <a:lnSpc>
                <a:spcPct val="100000"/>
              </a:lnSpc>
              <a:spcBef>
                <a:spcPts val="799"/>
              </a:spcBef>
              <a:buClr>
                <a:srgbClr val="004080"/>
              </a:buClr>
              <a:buSzPct val="50000"/>
              <a:buFont typeface="Palatino"/>
              <a:buChar char="•"/>
            </a:pPr>
            <a:r>
              <a:rPr lang="en-US" sz="18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Fifth level</a:t>
            </a:r>
            <a:endParaRPr lang="en-US" sz="18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>
        <a:defRPr sz="2400"/>
      </a:lvl1pPr>
      <a:lvl2pPr>
        <a:defRPr sz="2000"/>
      </a:lvl2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Shape 1"/>
          <p:cNvSpPr txBox="1"/>
          <p:nvPr/>
        </p:nvSpPr>
        <p:spPr>
          <a:xfrm>
            <a:off x="457200" y="1701720"/>
            <a:ext cx="9245160" cy="149832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en-US" sz="3000" b="0" strike="noStrike" spc="-1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UCSB R&amp;D Efforts for HEP</a:t>
            </a:r>
            <a:endParaRPr lang="en-US" sz="3000" b="0" strike="noStrike" spc="-1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39" name="TextShape 2"/>
          <p:cNvSpPr txBox="1"/>
          <p:nvPr/>
        </p:nvSpPr>
        <p:spPr>
          <a:xfrm>
            <a:off x="203040" y="3505320"/>
            <a:ext cx="9816840" cy="175212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marL="26676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F.Brewer, M. Miller</a:t>
            </a:r>
            <a:endParaRPr lang="en-US" sz="2400" b="0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306360" y="5410080"/>
            <a:ext cx="9816840" cy="17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 marL="266760" algn="ctr"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Supported by DOE, CERN Exploratory Funding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57200" y="1320840"/>
            <a:ext cx="9245160" cy="87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0" strike="noStrike" spc="-1" dirty="0" smtClean="0">
                <a:solidFill>
                  <a:srgbClr val="727272"/>
                </a:solidFill>
                <a:uFill>
                  <a:solidFill>
                    <a:srgbClr val="FFFFFF"/>
                  </a:solidFill>
                </a:uFill>
                <a:latin typeface="Futura"/>
              </a:rPr>
              <a:t>Oscillators/Clocks</a:t>
            </a:r>
            <a:endParaRPr lang="en-US" sz="3000" b="0" strike="noStrike" spc="-1" dirty="0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457200" y="2324160"/>
            <a:ext cx="4511520" cy="5244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Take advantage of pulse-pulse interactions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Soft coupling cycle to cycle averages out noise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Pulse</a:t>
            </a:r>
            <a:r>
              <a:rPr lang="en-US" sz="26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 </a:t>
            </a:r>
            <a:r>
              <a:rPr lang="en-US" sz="26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Ring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Very small area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More stable than current starved </a:t>
            </a:r>
            <a:r>
              <a:rPr lang="en-US" sz="22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inverter, Low Flicker Noise, Cheap</a:t>
            </a:r>
            <a:endParaRPr lang="en-US" sz="22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&lt;-</a:t>
            </a: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100dBc </a:t>
            </a: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phase noise @10MHz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Transmission-Line Stabilized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Performance near that of crystal oscillators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~100dBc phase noise @ &lt; 1MHz 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Traveling-wave design reduces the impact of noise at any given </a:t>
            </a:r>
            <a:r>
              <a:rPr lang="en-US" sz="22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transistor</a:t>
            </a:r>
            <a:endParaRPr lang="en-US" sz="2200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4068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Both have uniform 12-24 tap poly-phase </a:t>
            </a:r>
            <a:r>
              <a:rPr lang="en-US" sz="22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output, both very hardened</a:t>
            </a:r>
            <a:endParaRPr lang="en-US" sz="22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5212440" y="2196720"/>
            <a:ext cx="4754520" cy="2375280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3"/>
          <a:stretch/>
        </p:blipFill>
        <p:spPr>
          <a:xfrm>
            <a:off x="5303520" y="4754880"/>
            <a:ext cx="2175840" cy="129960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4"/>
          <a:stretch/>
        </p:blipFill>
        <p:spPr>
          <a:xfrm>
            <a:off x="7680960" y="4909680"/>
            <a:ext cx="2327040" cy="231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1320840"/>
            <a:ext cx="9245160" cy="87588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Potential to Share</a:t>
            </a:r>
            <a:endParaRPr lang="en-US" sz="4000" b="0" strike="noStrike" spc="-1" dirty="0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457200" y="2324160"/>
            <a:ext cx="9245160" cy="52448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High Performance Digital/Timing/IO IP</a:t>
            </a:r>
            <a:endParaRPr lang="en-US" sz="24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With process/application tuning</a:t>
            </a: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: (</a:t>
            </a:r>
            <a:r>
              <a:rPr lang="en-US" sz="24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easy technology tuning</a:t>
            </a: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)</a:t>
            </a:r>
            <a:endParaRPr lang="en-US" sz="24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36600" lvl="1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-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Pulse gates are standard cells so can use P&amp;R tools with </a:t>
            </a: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custom </a:t>
            </a: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interconnect constraints for medium scale IP.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36600" lvl="1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-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Pads are very technology specific, but likely needed for any high speed design (&gt;300MHz IO/pin).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Link IP is tough in </a:t>
            </a: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practice</a:t>
            </a: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: (</a:t>
            </a:r>
            <a:r>
              <a:rPr lang="en-US" sz="24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hard technology, environment and use-case tuning</a:t>
            </a: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)</a:t>
            </a:r>
            <a:endParaRPr lang="en-US" sz="24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36600" lvl="1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-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Fiber is potentially much easier if willing to go slower!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681200" lvl="2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SzPct val="75000"/>
              <a:buFont typeface="Palatino"/>
              <a:buChar char="•"/>
            </a:pPr>
            <a:r>
              <a:rPr lang="en-US" sz="2000" b="0" strike="noStrike" spc="-1" dirty="0" err="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Vcel</a:t>
            </a: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 and APD TID is likely serious problem.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36600" lvl="1" indent="-525240">
              <a:spcBef>
                <a:spcPts val="1134"/>
              </a:spcBef>
              <a:buClr>
                <a:srgbClr val="004080"/>
              </a:buClr>
              <a:buFont typeface="Palatino"/>
              <a:buChar char="-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Preliminary studies suggest </a:t>
            </a: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at least ~30</a:t>
            </a: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% performance left on the table with generic </a:t>
            </a: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designs, far more if consider mitigation overhead.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1320840"/>
            <a:ext cx="9245160" cy="87588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 dirty="0" smtClean="0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Share IP (Cont’d)</a:t>
            </a:r>
            <a:endParaRPr lang="en-US" sz="4000" b="0" strike="noStrike" spc="-1" dirty="0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457200" y="2324160"/>
            <a:ext cx="9245160" cy="52448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Timing IP (</a:t>
            </a:r>
            <a:r>
              <a:rPr lang="en-US" sz="2400" b="0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Medium Complexity, requires Variability Mitigation</a:t>
            </a: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)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V</a:t>
            </a: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oltage to delay (1.1pS jitter)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Pulse/Edge Arbiter (1.2pS)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err="1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Vernier</a:t>
            </a:r>
            <a:r>
              <a:rPr lang="en-US" sz="2400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 </a:t>
            </a: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Digital Delay (16_17: 1.2pS digital resolution)</a:t>
            </a:r>
            <a:endParaRPr lang="en-US" sz="2400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These can be used to make:</a:t>
            </a:r>
            <a:endParaRPr lang="en-US" sz="2400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err="1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Arb</a:t>
            </a: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. </a:t>
            </a:r>
            <a:r>
              <a:rPr lang="en-US" sz="2400" spc="-1" dirty="0" err="1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Asynch</a:t>
            </a: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/Synch Sequential Circuits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Digital Time of Arrival with ~1pS resolution (130nm)</a:t>
            </a:r>
            <a:endParaRPr lang="en-US" sz="2400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Low power/footprint Digital links w. cable compensation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PLL/DLL/Coupled Clocks</a:t>
            </a:r>
          </a:p>
        </p:txBody>
      </p:sp>
    </p:spTree>
    <p:extLst>
      <p:ext uri="{BB962C8B-B14F-4D97-AF65-F5344CB8AC3E}">
        <p14:creationId xmlns:p14="http://schemas.microsoft.com/office/powerpoint/2010/main" val="39607838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1320840"/>
            <a:ext cx="9245160" cy="87588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 dirty="0" smtClean="0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Other Technologies</a:t>
            </a:r>
            <a:endParaRPr lang="en-US" sz="4000" b="0" strike="noStrike" spc="-1" dirty="0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457200" y="2324160"/>
            <a:ext cx="9245160" cy="52448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65nm Differential Pad IP (TSMC/INFN Pisa)</a:t>
            </a:r>
          </a:p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130nm TSMC (1.2V) Pulse Gates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20% slower than IBM 8rf (1.5V) 130nm</a:t>
            </a: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65nm TSMC Pulse Gate study (14 GHz Rapidity)</a:t>
            </a:r>
          </a:p>
          <a:p>
            <a:pPr marL="266760">
              <a:spcBef>
                <a:spcPts val="1001"/>
              </a:spcBef>
              <a:buClr>
                <a:srgbClr val="004080"/>
              </a:buClr>
            </a:pPr>
            <a:endParaRPr lang="en-US" sz="2000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  <a:ea typeface="ヒラギノ角ゴ Pro W3"/>
            </a:endParaRP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Recent Collaboration with Prof. </a:t>
            </a:r>
            <a:r>
              <a:rPr lang="en-US" sz="2400" b="0" strike="noStrike" spc="-1" dirty="0" err="1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Buckwalter</a:t>
            </a: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 (UCSB)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22nm (Global FDSOI) 4-phase TM pulse clock at 14GHz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Pulse width allows direct N-path filter drive at 56GB/s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Plan to measure dynamics and arbitration resolution in 22nm</a:t>
            </a: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.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Gate Re-implementation in 22 + Full-Custom TM-line layout</a:t>
            </a:r>
            <a:endParaRPr lang="en-US" sz="2000" b="0" strike="noStrike" spc="-1" dirty="0" smtClean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  <a:ea typeface="ヒラギノ角ゴ Pro W3"/>
            </a:endParaRP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72433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1320840"/>
            <a:ext cx="9245160" cy="87588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Our IP</a:t>
            </a:r>
            <a:endParaRPr lang="en-US" sz="4000" b="0" strike="noStrike" spc="-1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457200" y="2324160"/>
            <a:ext cx="9245160" cy="52448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Pulse-gate cell library</a:t>
            </a:r>
            <a:endParaRPr lang="en-US" sz="24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High-speed accurate timing cells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92000" indent="-525240">
              <a:spcBef>
                <a:spcPts val="1417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Used to make</a:t>
            </a:r>
            <a:endParaRPr lang="en-US" sz="24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Clocks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SERDES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Parallel PRBS sources/checker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Pads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HSTL 2.5GHz single ended</a:t>
            </a:r>
            <a:endParaRPr lang="en-US" sz="18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Differential edge (7+Gb/s)</a:t>
            </a:r>
            <a:endParaRPr lang="en-US" sz="18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Trinary</a:t>
            </a:r>
            <a:r>
              <a:rPr lang="en-US" sz="18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 pulse (4Gb/s)</a:t>
            </a:r>
            <a:endParaRPr lang="en-US" sz="18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266760"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Vast majority of IP is specific to 8rf (130nm CMOS), also pad and some cell designs in TSMC </a:t>
            </a: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65nm, Recent forays into 22nm FDSOI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142999"/>
            <a:ext cx="3631760" cy="28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TextShape 1"/>
          <p:cNvSpPr txBox="1"/>
          <p:nvPr/>
        </p:nvSpPr>
        <p:spPr>
          <a:xfrm>
            <a:off x="457200" y="1320840"/>
            <a:ext cx="9245160" cy="87588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 dirty="0" smtClean="0">
                <a:solidFill>
                  <a:srgbClr val="004080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Pulse Gate Library</a:t>
            </a:r>
            <a:endParaRPr lang="en-US" sz="4000" b="0" strike="noStrike" spc="-1" dirty="0">
              <a:solidFill>
                <a:srgbClr val="727272"/>
              </a:solidFill>
              <a:uFill>
                <a:solidFill>
                  <a:srgbClr val="FFFFFF"/>
                </a:solidFill>
              </a:uFill>
              <a:latin typeface="Futura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457200" y="2324160"/>
            <a:ext cx="9245160" cy="52448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Rad-Hard Design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Latch-up Surround Implants/TID Model</a:t>
            </a: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6.4ux10u+4ux pitch</a:t>
            </a: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NMOS Pull-down guarded fire, self reset, output taps</a:t>
            </a:r>
            <a:endParaRPr lang="en-US" sz="2400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And/Or/AOI/OAI/XOR/RS-latch/</a:t>
            </a:r>
            <a:r>
              <a:rPr lang="en-US" sz="2000" spc="-1" dirty="0" err="1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Arb</a:t>
            </a: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/Delay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30pS delay; 2-5pS variance; 130pS rapidity</a:t>
            </a: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Verilog-A models</a:t>
            </a: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Timing insensitive to pulse amplitude or width; regenerated pulse width from internal timing.</a:t>
            </a:r>
            <a:endParaRPr lang="en-US" sz="2400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Gates similar to Intel P4, composition rules differ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Low-order complexity timing verify</a:t>
            </a:r>
          </a:p>
        </p:txBody>
      </p:sp>
    </p:spTree>
    <p:extLst>
      <p:ext uri="{BB962C8B-B14F-4D97-AF65-F5344CB8AC3E}">
        <p14:creationId xmlns:p14="http://schemas.microsoft.com/office/powerpoint/2010/main" val="14342842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2"/>
          <p:cNvSpPr txBox="1"/>
          <p:nvPr/>
        </p:nvSpPr>
        <p:spPr>
          <a:xfrm>
            <a:off x="423709" y="2057400"/>
            <a:ext cx="9075891" cy="25146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pPr marL="792000" indent="-525240">
              <a:lnSpc>
                <a:spcPct val="100000"/>
              </a:lnSpc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  <a:ea typeface="ヒラギノ角ゴ Pro W3"/>
              </a:rPr>
              <a:t>Pulses interact by repulsion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Weak attraction for large time separation</a:t>
            </a: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Exploit to ‘nudge’ timing away from critical events</a:t>
            </a:r>
          </a:p>
          <a:p>
            <a:pPr marL="792000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4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Forces uniform timing around loops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Can couple loops to create </a:t>
            </a:r>
            <a:r>
              <a:rPr lang="en-US" sz="2000" spc="-1" dirty="0" err="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V</a:t>
            </a:r>
            <a:r>
              <a:rPr lang="en-US" sz="2000" b="0" strike="noStrike" spc="-1" dirty="0" err="1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ernier</a:t>
            </a:r>
            <a:r>
              <a:rPr lang="en-US" sz="2000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 timing</a:t>
            </a:r>
          </a:p>
          <a:p>
            <a:pPr marL="1249200" lvl="1" indent="-525240">
              <a:spcBef>
                <a:spcPts val="1001"/>
              </a:spcBef>
              <a:buClr>
                <a:srgbClr val="004080"/>
              </a:buClr>
              <a:buFont typeface="Palatino"/>
              <a:buChar char="•"/>
            </a:pPr>
            <a:r>
              <a:rPr lang="en-US" sz="2000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Injection Locking/DLL/PLL</a:t>
            </a: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000" b="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13769" tIns="113769" rIns="113769" bIns="113769" anchor="t" anchorCtr="0">
            <a:noAutofit/>
          </a:bodyPr>
          <a:lstStyle/>
          <a:p>
            <a:pPr rtl="0"/>
            <a:r>
              <a:rPr lang="en" dirty="0"/>
              <a:t>Pulse </a:t>
            </a:r>
            <a:r>
              <a:rPr lang="en" dirty="0" smtClean="0"/>
              <a:t>Dynamics</a:t>
            </a:r>
            <a:endParaRPr lang="en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6811" y="4852279"/>
            <a:ext cx="5342329" cy="2145576"/>
            <a:chOff x="1956410" y="5342060"/>
            <a:chExt cx="5342329" cy="2145576"/>
          </a:xfrm>
        </p:grpSpPr>
        <p:sp>
          <p:nvSpPr>
            <p:cNvPr id="164" name="Shape 164"/>
            <p:cNvSpPr/>
            <p:nvPr/>
          </p:nvSpPr>
          <p:spPr>
            <a:xfrm>
              <a:off x="4019139" y="5796740"/>
              <a:ext cx="1099000" cy="711334"/>
            </a:xfrm>
            <a:prstGeom prst="flowChartAlternateProcess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13769" tIns="113769" rIns="113769" bIns="113769" anchor="ctr" anchorCtr="0">
              <a:noAutofit/>
            </a:bodyPr>
            <a:lstStyle/>
            <a:p>
              <a:r>
                <a:rPr lang="en" dirty="0" smtClean="0"/>
                <a:t>GATE</a:t>
              </a:r>
              <a:endParaRPr lang="en" dirty="0"/>
            </a:p>
          </p:txBody>
        </p:sp>
        <p:cxnSp>
          <p:nvCxnSpPr>
            <p:cNvPr id="165" name="Shape 165"/>
            <p:cNvCxnSpPr/>
            <p:nvPr/>
          </p:nvCxnSpPr>
          <p:spPr>
            <a:xfrm>
              <a:off x="3269139" y="6152407"/>
              <a:ext cx="750000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66" name="Shape 166"/>
            <p:cNvCxnSpPr/>
            <p:nvPr/>
          </p:nvCxnSpPr>
          <p:spPr>
            <a:xfrm>
              <a:off x="5118139" y="6152407"/>
              <a:ext cx="750000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7" name="Group 6"/>
            <p:cNvGrpSpPr/>
            <p:nvPr/>
          </p:nvGrpSpPr>
          <p:grpSpPr>
            <a:xfrm>
              <a:off x="1956410" y="5342060"/>
              <a:ext cx="1312729" cy="1166014"/>
              <a:chOff x="1923393" y="3659463"/>
              <a:chExt cx="1312729" cy="116601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923393" y="3659463"/>
                <a:ext cx="802565" cy="1166014"/>
              </a:xfrm>
              <a:custGeom>
                <a:avLst/>
                <a:gdLst>
                  <a:gd name="connsiteX0" fmla="*/ 0 w 802565"/>
                  <a:gd name="connsiteY0" fmla="*/ 1091213 h 1166014"/>
                  <a:gd name="connsiteX1" fmla="*/ 173421 w 802565"/>
                  <a:gd name="connsiteY1" fmla="*/ 996620 h 1166014"/>
                  <a:gd name="connsiteX2" fmla="*/ 331076 w 802565"/>
                  <a:gd name="connsiteY2" fmla="*/ 161047 h 1166014"/>
                  <a:gd name="connsiteX3" fmla="*/ 520262 w 802565"/>
                  <a:gd name="connsiteY3" fmla="*/ 82220 h 1166014"/>
                  <a:gd name="connsiteX4" fmla="*/ 772510 w 802565"/>
                  <a:gd name="connsiteY4" fmla="*/ 1075447 h 1166014"/>
                  <a:gd name="connsiteX5" fmla="*/ 788276 w 802565"/>
                  <a:gd name="connsiteY5" fmla="*/ 1059682 h 116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2565" h="1166014">
                    <a:moveTo>
                      <a:pt x="0" y="1091213"/>
                    </a:moveTo>
                    <a:cubicBezTo>
                      <a:pt x="59121" y="1121430"/>
                      <a:pt x="118242" y="1151648"/>
                      <a:pt x="173421" y="996620"/>
                    </a:cubicBezTo>
                    <a:cubicBezTo>
                      <a:pt x="228600" y="841592"/>
                      <a:pt x="273269" y="313447"/>
                      <a:pt x="331076" y="161047"/>
                    </a:cubicBezTo>
                    <a:cubicBezTo>
                      <a:pt x="388883" y="8647"/>
                      <a:pt x="446690" y="-70180"/>
                      <a:pt x="520262" y="82220"/>
                    </a:cubicBezTo>
                    <a:cubicBezTo>
                      <a:pt x="593834" y="234620"/>
                      <a:pt x="727841" y="912537"/>
                      <a:pt x="772510" y="1075447"/>
                    </a:cubicBezTo>
                    <a:cubicBezTo>
                      <a:pt x="817179" y="1238357"/>
                      <a:pt x="802727" y="1149019"/>
                      <a:pt x="788276" y="1059682"/>
                    </a:cubicBezTo>
                  </a:path>
                </a:pathLst>
              </a:cu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2433557" y="3659463"/>
                <a:ext cx="802565" cy="1166014"/>
              </a:xfrm>
              <a:custGeom>
                <a:avLst/>
                <a:gdLst>
                  <a:gd name="connsiteX0" fmla="*/ 0 w 802565"/>
                  <a:gd name="connsiteY0" fmla="*/ 1091213 h 1166014"/>
                  <a:gd name="connsiteX1" fmla="*/ 173421 w 802565"/>
                  <a:gd name="connsiteY1" fmla="*/ 996620 h 1166014"/>
                  <a:gd name="connsiteX2" fmla="*/ 331076 w 802565"/>
                  <a:gd name="connsiteY2" fmla="*/ 161047 h 1166014"/>
                  <a:gd name="connsiteX3" fmla="*/ 520262 w 802565"/>
                  <a:gd name="connsiteY3" fmla="*/ 82220 h 1166014"/>
                  <a:gd name="connsiteX4" fmla="*/ 772510 w 802565"/>
                  <a:gd name="connsiteY4" fmla="*/ 1075447 h 1166014"/>
                  <a:gd name="connsiteX5" fmla="*/ 788276 w 802565"/>
                  <a:gd name="connsiteY5" fmla="*/ 1059682 h 116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2565" h="1166014">
                    <a:moveTo>
                      <a:pt x="0" y="1091213"/>
                    </a:moveTo>
                    <a:cubicBezTo>
                      <a:pt x="59121" y="1121430"/>
                      <a:pt x="118242" y="1151648"/>
                      <a:pt x="173421" y="996620"/>
                    </a:cubicBezTo>
                    <a:cubicBezTo>
                      <a:pt x="228600" y="841592"/>
                      <a:pt x="273269" y="313447"/>
                      <a:pt x="331076" y="161047"/>
                    </a:cubicBezTo>
                    <a:cubicBezTo>
                      <a:pt x="388883" y="8647"/>
                      <a:pt x="446690" y="-70180"/>
                      <a:pt x="520262" y="82220"/>
                    </a:cubicBezTo>
                    <a:cubicBezTo>
                      <a:pt x="593834" y="234620"/>
                      <a:pt x="727841" y="912537"/>
                      <a:pt x="772510" y="1075447"/>
                    </a:cubicBezTo>
                    <a:cubicBezTo>
                      <a:pt x="817179" y="1238357"/>
                      <a:pt x="802727" y="1149019"/>
                      <a:pt x="788276" y="1059682"/>
                    </a:cubicBezTo>
                  </a:path>
                </a:pathLst>
              </a:cu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hape 167"/>
              <p:cNvCxnSpPr/>
              <p:nvPr/>
            </p:nvCxnSpPr>
            <p:spPr>
              <a:xfrm>
                <a:off x="2080291" y="4419600"/>
                <a:ext cx="645666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</p:grpSp>
        <p:cxnSp>
          <p:nvCxnSpPr>
            <p:cNvPr id="175" name="Shape 175"/>
            <p:cNvCxnSpPr/>
            <p:nvPr/>
          </p:nvCxnSpPr>
          <p:spPr>
            <a:xfrm>
              <a:off x="2124501" y="7312111"/>
              <a:ext cx="3847266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176" name="Shape 176"/>
            <p:cNvCxnSpPr/>
            <p:nvPr/>
          </p:nvCxnSpPr>
          <p:spPr>
            <a:xfrm flipH="1">
              <a:off x="2113834" y="6809703"/>
              <a:ext cx="10667" cy="677333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dot"/>
              <a:round/>
              <a:headEnd type="none" w="lg" len="lg"/>
              <a:tailEnd type="none" w="lg" len="lg"/>
            </a:ln>
          </p:spPr>
        </p:cxnSp>
        <p:cxnSp>
          <p:nvCxnSpPr>
            <p:cNvPr id="177" name="Shape 177"/>
            <p:cNvCxnSpPr/>
            <p:nvPr/>
          </p:nvCxnSpPr>
          <p:spPr>
            <a:xfrm flipH="1">
              <a:off x="5961100" y="6739110"/>
              <a:ext cx="10667" cy="677333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dot"/>
              <a:round/>
              <a:headEnd type="none" w="lg" len="lg"/>
              <a:tailEnd type="none" w="lg" len="lg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3067479" y="6810303"/>
              <a:ext cx="1739098" cy="677333"/>
            </a:xfrm>
            <a:prstGeom prst="rect">
              <a:avLst/>
            </a:prstGeom>
            <a:noFill/>
            <a:ln>
              <a:noFill/>
            </a:ln>
          </p:spPr>
          <p:txBody>
            <a:bodyPr lIns="113769" tIns="113769" rIns="113769" bIns="113769" anchor="t" anchorCtr="0">
              <a:noAutofit/>
            </a:bodyPr>
            <a:lstStyle/>
            <a:p>
              <a:r>
                <a:rPr lang="en" sz="2200" b="1" dirty="0" smtClean="0"/>
                <a:t>Gate Delay</a:t>
              </a:r>
              <a:endParaRPr lang="en" sz="2200" b="1" baseline="-250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04202" y="5368336"/>
              <a:ext cx="1494537" cy="1166014"/>
              <a:chOff x="3280663" y="2840799"/>
              <a:chExt cx="1494537" cy="1166014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3280663" y="2840799"/>
                <a:ext cx="802565" cy="1166014"/>
              </a:xfrm>
              <a:custGeom>
                <a:avLst/>
                <a:gdLst>
                  <a:gd name="connsiteX0" fmla="*/ 0 w 802565"/>
                  <a:gd name="connsiteY0" fmla="*/ 1091213 h 1166014"/>
                  <a:gd name="connsiteX1" fmla="*/ 173421 w 802565"/>
                  <a:gd name="connsiteY1" fmla="*/ 996620 h 1166014"/>
                  <a:gd name="connsiteX2" fmla="*/ 331076 w 802565"/>
                  <a:gd name="connsiteY2" fmla="*/ 161047 h 1166014"/>
                  <a:gd name="connsiteX3" fmla="*/ 520262 w 802565"/>
                  <a:gd name="connsiteY3" fmla="*/ 82220 h 1166014"/>
                  <a:gd name="connsiteX4" fmla="*/ 772510 w 802565"/>
                  <a:gd name="connsiteY4" fmla="*/ 1075447 h 1166014"/>
                  <a:gd name="connsiteX5" fmla="*/ 788276 w 802565"/>
                  <a:gd name="connsiteY5" fmla="*/ 1059682 h 116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2565" h="1166014">
                    <a:moveTo>
                      <a:pt x="0" y="1091213"/>
                    </a:moveTo>
                    <a:cubicBezTo>
                      <a:pt x="59121" y="1121430"/>
                      <a:pt x="118242" y="1151648"/>
                      <a:pt x="173421" y="996620"/>
                    </a:cubicBezTo>
                    <a:cubicBezTo>
                      <a:pt x="228600" y="841592"/>
                      <a:pt x="273269" y="313447"/>
                      <a:pt x="331076" y="161047"/>
                    </a:cubicBezTo>
                    <a:cubicBezTo>
                      <a:pt x="388883" y="8647"/>
                      <a:pt x="446690" y="-70180"/>
                      <a:pt x="520262" y="82220"/>
                    </a:cubicBezTo>
                    <a:cubicBezTo>
                      <a:pt x="593834" y="234620"/>
                      <a:pt x="727841" y="912537"/>
                      <a:pt x="772510" y="1075447"/>
                    </a:cubicBezTo>
                    <a:cubicBezTo>
                      <a:pt x="817179" y="1238357"/>
                      <a:pt x="802727" y="1149019"/>
                      <a:pt x="788276" y="1059682"/>
                    </a:cubicBezTo>
                  </a:path>
                </a:pathLst>
              </a:cu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972635" y="2840799"/>
                <a:ext cx="802565" cy="1166014"/>
              </a:xfrm>
              <a:custGeom>
                <a:avLst/>
                <a:gdLst>
                  <a:gd name="connsiteX0" fmla="*/ 0 w 802565"/>
                  <a:gd name="connsiteY0" fmla="*/ 1091213 h 1166014"/>
                  <a:gd name="connsiteX1" fmla="*/ 173421 w 802565"/>
                  <a:gd name="connsiteY1" fmla="*/ 996620 h 1166014"/>
                  <a:gd name="connsiteX2" fmla="*/ 331076 w 802565"/>
                  <a:gd name="connsiteY2" fmla="*/ 161047 h 1166014"/>
                  <a:gd name="connsiteX3" fmla="*/ 520262 w 802565"/>
                  <a:gd name="connsiteY3" fmla="*/ 82220 h 1166014"/>
                  <a:gd name="connsiteX4" fmla="*/ 772510 w 802565"/>
                  <a:gd name="connsiteY4" fmla="*/ 1075447 h 1166014"/>
                  <a:gd name="connsiteX5" fmla="*/ 788276 w 802565"/>
                  <a:gd name="connsiteY5" fmla="*/ 1059682 h 116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2565" h="1166014">
                    <a:moveTo>
                      <a:pt x="0" y="1091213"/>
                    </a:moveTo>
                    <a:cubicBezTo>
                      <a:pt x="59121" y="1121430"/>
                      <a:pt x="118242" y="1151648"/>
                      <a:pt x="173421" y="996620"/>
                    </a:cubicBezTo>
                    <a:cubicBezTo>
                      <a:pt x="228600" y="841592"/>
                      <a:pt x="273269" y="313447"/>
                      <a:pt x="331076" y="161047"/>
                    </a:cubicBezTo>
                    <a:cubicBezTo>
                      <a:pt x="388883" y="8647"/>
                      <a:pt x="446690" y="-70180"/>
                      <a:pt x="520262" y="82220"/>
                    </a:cubicBezTo>
                    <a:cubicBezTo>
                      <a:pt x="593834" y="234620"/>
                      <a:pt x="727841" y="912537"/>
                      <a:pt x="772510" y="1075447"/>
                    </a:cubicBezTo>
                    <a:cubicBezTo>
                      <a:pt x="817179" y="1238357"/>
                      <a:pt x="802727" y="1149019"/>
                      <a:pt x="788276" y="1059682"/>
                    </a:cubicBezTo>
                  </a:path>
                </a:pathLst>
              </a:cu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hape 167"/>
              <p:cNvCxnSpPr/>
              <p:nvPr/>
            </p:nvCxnSpPr>
            <p:spPr>
              <a:xfrm>
                <a:off x="3437561" y="3600936"/>
                <a:ext cx="804239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</p:grpSp>
      </p:grpSp>
      <p:pic>
        <p:nvPicPr>
          <p:cNvPr id="61" name="Shape 209" descr="delay_sep_pul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000" y="4878555"/>
            <a:ext cx="3452683" cy="2268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06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57200" y="1320840"/>
            <a:ext cx="9245160" cy="87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0" strike="noStrike" spc="-1">
                <a:solidFill>
                  <a:srgbClr val="727272"/>
                </a:solidFill>
                <a:uFill>
                  <a:solidFill>
                    <a:srgbClr val="FFFFFF"/>
                  </a:solidFill>
                </a:uFill>
                <a:latin typeface="Futura"/>
              </a:rPr>
              <a:t>Timing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203200" y="2146560"/>
            <a:ext cx="4511520" cy="5244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Cells use pulse-encoding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Asynchronous (local timed)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Can be used synchronously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Timing Accuracy ~1ps</a:t>
            </a:r>
          </a:p>
          <a:p>
            <a:pPr marL="838800" lvl="1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Upper: </a:t>
            </a:r>
          </a:p>
          <a:p>
            <a:pPr marL="1270800" lvl="2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145ps delay (analog tuned)</a:t>
            </a:r>
          </a:p>
          <a:p>
            <a:pPr marL="1270800" lvl="2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External source</a:t>
            </a:r>
          </a:p>
          <a:p>
            <a:pPr marL="1270800" lvl="2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 internal logic stages in chain, not counting I/O</a:t>
            </a:r>
          </a:p>
          <a:p>
            <a:pPr marL="838800" lvl="1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Lower:</a:t>
            </a:r>
          </a:p>
          <a:p>
            <a:pPr marL="1270800" lvl="2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3GHz Oscillators </a:t>
            </a:r>
            <a:r>
              <a:rPr lang="en-US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accumulate ~150ps </a:t>
            </a:r>
            <a:r>
              <a:rPr lang="en-US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total</a:t>
            </a:r>
            <a:r>
              <a:rPr lang="en-US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 </a:t>
            </a:r>
            <a:r>
              <a:rPr lang="en-US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jitter </a:t>
            </a:r>
            <a:r>
              <a:rPr lang="en-US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over</a:t>
            </a:r>
            <a:r>
              <a:rPr lang="en-US" b="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 </a:t>
            </a:r>
            <a:r>
              <a:rPr lang="en-US" b="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20us</a:t>
            </a:r>
          </a:p>
        </p:txBody>
      </p:sp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4968720" y="2146560"/>
            <a:ext cx="4733640" cy="288264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3"/>
          <a:stretch/>
        </p:blipFill>
        <p:spPr>
          <a:xfrm>
            <a:off x="4968720" y="5042938"/>
            <a:ext cx="4733640" cy="23484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52832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95345"/>
            <a:ext cx="5994400" cy="275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" y="1066800"/>
            <a:ext cx="4971393" cy="37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0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1320840"/>
            <a:ext cx="9245160" cy="87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0" strike="noStrike" spc="-1">
                <a:solidFill>
                  <a:srgbClr val="727272"/>
                </a:solidFill>
                <a:uFill>
                  <a:solidFill>
                    <a:srgbClr val="FFFFFF"/>
                  </a:solidFill>
                </a:uFill>
                <a:latin typeface="Futura"/>
              </a:rPr>
              <a:t>Serial Links &amp; I/O</a:t>
            </a:r>
          </a:p>
        </p:txBody>
      </p:sp>
      <p:sp>
        <p:nvSpPr>
          <p:cNvPr id="48" name="TextShape 2"/>
          <p:cNvSpPr txBox="1"/>
          <p:nvPr/>
        </p:nvSpPr>
        <p:spPr>
          <a:xfrm>
            <a:off x="457200" y="2324160"/>
            <a:ext cx="4511520" cy="5244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High-speed serial operates at the upper limits of a logic family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Pulse-based implementations of I/O have operated at &gt; 5Gbps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Implementation of a traditional-style binary link operates at speeds of 6.5+ GBPS in 130nm</a:t>
            </a:r>
          </a:p>
        </p:txBody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5120640" y="2377440"/>
            <a:ext cx="4663440" cy="3509280"/>
          </a:xfrm>
          <a:prstGeom prst="rect">
            <a:avLst/>
          </a:prstGeom>
          <a:ln>
            <a:noFill/>
          </a:ln>
        </p:spPr>
      </p:pic>
      <p:sp>
        <p:nvSpPr>
          <p:cNvPr id="50" name="TextShape 3"/>
          <p:cNvSpPr txBox="1"/>
          <p:nvPr/>
        </p:nvSpPr>
        <p:spPr>
          <a:xfrm>
            <a:off x="5212080" y="6035040"/>
            <a:ext cx="29743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6.6Gbps operation @1.15v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15363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6838" y="2324100"/>
            <a:ext cx="2727325" cy="5245100"/>
          </a:xfrm>
          <a:prstGeom prst="rect">
            <a:avLst/>
          </a:prstGeom>
        </p:spPr>
      </p:pic>
      <p:pic>
        <p:nvPicPr>
          <p:cNvPr id="15364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713" y="2324100"/>
            <a:ext cx="3965575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1320840"/>
            <a:ext cx="9245160" cy="87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0" strike="noStrike" spc="-1">
                <a:solidFill>
                  <a:srgbClr val="727272"/>
                </a:solidFill>
                <a:uFill>
                  <a:solidFill>
                    <a:srgbClr val="FFFFFF"/>
                  </a:solidFill>
                </a:uFill>
                <a:latin typeface="Futura"/>
              </a:rPr>
              <a:t>Asynchronous Low Power Links</a:t>
            </a:r>
          </a:p>
        </p:txBody>
      </p:sp>
      <p:sp>
        <p:nvSpPr>
          <p:cNvPr id="52" name="TextShape 2"/>
          <p:cNvSpPr txBox="1"/>
          <p:nvPr/>
        </p:nvSpPr>
        <p:spPr>
          <a:xfrm>
            <a:off x="4389120" y="2324160"/>
            <a:ext cx="5317200" cy="5244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3-level Differential Pulse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130nm results: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1.35GBPS @0.75V (8.9pJ/bit)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4.3GBPS @1.6V (12.6pJ/bit)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Useful for chip-chip</a:t>
            </a:r>
          </a:p>
        </p:txBody>
      </p:sp>
      <p:pic>
        <p:nvPicPr>
          <p:cNvPr id="53" name="Picture 52"/>
          <p:cNvPicPr/>
          <p:nvPr/>
        </p:nvPicPr>
        <p:blipFill>
          <a:blip r:embed="rId2"/>
          <a:stretch/>
        </p:blipFill>
        <p:spPr>
          <a:xfrm>
            <a:off x="604800" y="2196720"/>
            <a:ext cx="3615480" cy="2009520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3"/>
          <a:stretch/>
        </p:blipFill>
        <p:spPr>
          <a:xfrm>
            <a:off x="579600" y="4297680"/>
            <a:ext cx="3626640" cy="202788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4"/>
          <a:stretch/>
        </p:blipFill>
        <p:spPr>
          <a:xfrm>
            <a:off x="5212080" y="5082120"/>
            <a:ext cx="4114800" cy="253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Pages>0</Pages>
  <Words>633</Words>
  <Application>Microsoft Office PowerPoint</Application>
  <PresentationFormat>Custom</PresentationFormat>
  <Paragraphs>100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Pulse Dynamics</vt:lpstr>
      <vt:lpstr>PowerPoint Presentation</vt:lpstr>
      <vt:lpstr>PowerPoint Presentation</vt:lpstr>
      <vt:lpstr>PowerPoint Presentation</vt:lpstr>
      <vt:lpstr>Layout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Understanding Architectural Tradeoffs in MEMS Closed-Loop Feedback Control </dc:title>
  <dc:subject/>
  <dc:creator/>
  <dc:description/>
  <cp:lastModifiedBy>forrest</cp:lastModifiedBy>
  <cp:revision>83</cp:revision>
  <dcterms:modified xsi:type="dcterms:W3CDTF">2017-10-04T20:24:18Z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