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61" r:id="rId13"/>
    <p:sldId id="259" r:id="rId14"/>
    <p:sldId id="26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53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C7045-9FBC-4707-8A13-27668448E8B2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6473E-DF19-46B0-9BE1-FBDFC8C64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1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473E-DF19-46B0-9BE1-FBDFC8C64F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9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6473E-DF19-46B0-9BE1-FBDFC8C64F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3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C6FB-EB65-4C28-B40A-D22525F08E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8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1260475"/>
            <a:ext cx="6046787" cy="3402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8863F-2A01-41EC-AF0F-0B9B64C849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0715-AE6F-4B4F-9EEE-FC54D3E63845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97A3-CB5E-4861-A8D7-435C62F24E50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6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FBE1-3704-4D21-A99F-A844A0F0817A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B54A-5877-44D4-B598-FEB1BD9E58BE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7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BF1D-BA9B-4E2F-B8F8-390D23CFED07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88B2-2282-4086-AFA8-8AA92CDCD775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5C61-FF5E-4CDA-BC56-E78E3CE65D90}" type="datetime1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5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A04-D896-4F0E-B9A3-6846A2DD1F42}" type="datetime1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1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24C5-07E8-4C53-B614-13FA206350A9}" type="datetime1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3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1183-9C26-4414-A066-EBAEB72CF50E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7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6EC5C-9103-4F55-84C6-8A4553FD544E}" type="datetime1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3AD4-AA2A-4409-865D-5202A6727BF0}" type="datetime1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70C1-62A3-4AF3-A2F6-71D8813E8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8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14363"/>
            <a:ext cx="9144000" cy="2387600"/>
          </a:xfrm>
        </p:spPr>
        <p:txBody>
          <a:bodyPr/>
          <a:lstStyle/>
          <a:p>
            <a:r>
              <a:rPr lang="en-US" dirty="0" smtClean="0"/>
              <a:t> Electronics </a:t>
            </a:r>
            <a:r>
              <a:rPr lang="en-US" dirty="0" smtClean="0"/>
              <a:t>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with emphasis on 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Mitch Newcomer</a:t>
            </a:r>
          </a:p>
          <a:p>
            <a:r>
              <a:rPr lang="en-US" dirty="0" smtClean="0"/>
              <a:t>Representing work of  Rick Van Berg*</a:t>
            </a:r>
          </a:p>
          <a:p>
            <a:r>
              <a:rPr lang="en-US" dirty="0" err="1" smtClean="0"/>
              <a:t>Nandor</a:t>
            </a:r>
            <a:r>
              <a:rPr lang="en-US" dirty="0" smtClean="0"/>
              <a:t> </a:t>
            </a:r>
            <a:r>
              <a:rPr lang="en-US" dirty="0" err="1" smtClean="0"/>
              <a:t>Dressnandt</a:t>
            </a:r>
            <a:r>
              <a:rPr lang="en-US" dirty="0" smtClean="0"/>
              <a:t>, Paul Keener, Adrian </a:t>
            </a:r>
            <a:r>
              <a:rPr lang="en-US" dirty="0" err="1" smtClean="0"/>
              <a:t>Nikolica</a:t>
            </a:r>
            <a:r>
              <a:rPr lang="en-US" dirty="0" smtClean="0"/>
              <a:t>, Zichen </a:t>
            </a:r>
            <a:r>
              <a:rPr lang="en-US" dirty="0" smtClean="0"/>
              <a:t>Tang</a:t>
            </a:r>
          </a:p>
          <a:p>
            <a:r>
              <a:rPr lang="en-US" dirty="0" smtClean="0"/>
              <a:t>Bill </a:t>
            </a:r>
            <a:r>
              <a:rPr lang="en-US" dirty="0" err="1" smtClean="0"/>
              <a:t>Ashmanskas</a:t>
            </a:r>
            <a:r>
              <a:rPr lang="en-US" dirty="0" smtClean="0"/>
              <a:t> Engineer/Physicist , Ben Rosser (GS)</a:t>
            </a:r>
            <a:endParaRPr lang="en-US" dirty="0" smtClean="0"/>
          </a:p>
          <a:p>
            <a:r>
              <a:rPr lang="en-US" dirty="0" smtClean="0"/>
              <a:t>            Brig Williams   HEP,  PI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778500"/>
            <a:ext cx="681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Penn Instrumentation Group Leader:   Inception  till Retirement in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ight Arrow 82"/>
          <p:cNvSpPr/>
          <p:nvPr/>
        </p:nvSpPr>
        <p:spPr>
          <a:xfrm>
            <a:off x="10544130" y="1081577"/>
            <a:ext cx="807270" cy="85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5X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51" y="42747"/>
            <a:ext cx="5638542" cy="69890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AMAC V2 feature Diagram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222838" y="3876907"/>
            <a:ext cx="2689781" cy="83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 smtClean="0">
                <a:solidFill>
                  <a:schemeClr val="accent2">
                    <a:lumMod val="50000"/>
                  </a:schemeClr>
                </a:solidFill>
              </a:rPr>
              <a:t>Internal Clock </a:t>
            </a:r>
            <a:r>
              <a:rPr lang="en-US" sz="1801" b="1" dirty="0" smtClean="0"/>
              <a:t>Programmable  Ring Oscillator (~40MHz)</a:t>
            </a:r>
            <a:endParaRPr lang="en-US" sz="1801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844745" y="1166411"/>
            <a:ext cx="4748407" cy="919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Register interface</a:t>
            </a:r>
            <a:endParaRPr lang="en-US" sz="1801" dirty="0"/>
          </a:p>
        </p:txBody>
      </p:sp>
      <p:sp>
        <p:nvSpPr>
          <p:cNvPr id="9" name="Rounded Rectangle 8"/>
          <p:cNvSpPr/>
          <p:nvPr/>
        </p:nvSpPr>
        <p:spPr>
          <a:xfrm>
            <a:off x="2972431" y="2085956"/>
            <a:ext cx="1711294" cy="3832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1" dirty="0"/>
              <a:t>Autonomous </a:t>
            </a:r>
          </a:p>
          <a:p>
            <a:pPr algn="ctr"/>
            <a:r>
              <a:rPr lang="en-US" sz="1801" b="1" dirty="0"/>
              <a:t>Monitor</a:t>
            </a:r>
          </a:p>
          <a:p>
            <a:pPr algn="ctr"/>
            <a:r>
              <a:rPr lang="en-US" sz="1801" b="1" dirty="0"/>
              <a:t>10 Bit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41070" y="5042409"/>
            <a:ext cx="1033659" cy="632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HV Bias I to V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03549" y="5342799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557695" y="4410112"/>
            <a:ext cx="1033659" cy="437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5</a:t>
            </a:r>
            <a:r>
              <a:rPr lang="en-US" sz="1801" dirty="0" smtClean="0"/>
              <a:t>X </a:t>
            </a:r>
            <a:r>
              <a:rPr lang="en-US" sz="1801" dirty="0"/>
              <a:t>NTC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01082" y="4628983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13283" y="3432621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99729" y="3699903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613283" y="3963494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182746" y="5356809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204897" y="4628983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36555" y="3218035"/>
            <a:ext cx="133119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 err="1"/>
              <a:t>Vsense</a:t>
            </a:r>
            <a:r>
              <a:rPr lang="en-US" sz="1801" dirty="0"/>
              <a:t> </a:t>
            </a:r>
            <a:r>
              <a:rPr lang="en-US" sz="1801" dirty="0" err="1"/>
              <a:t>ext</a:t>
            </a:r>
            <a:r>
              <a:rPr lang="en-US" sz="1801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8896" y="3483851"/>
            <a:ext cx="69322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 err="1"/>
              <a:t>Vreg</a:t>
            </a:r>
            <a:r>
              <a:rPr lang="en-US" sz="1801" dirty="0"/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831845" y="5292737"/>
            <a:ext cx="1377093" cy="548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Adjustable Band Gap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591160" y="2690709"/>
            <a:ext cx="1890167" cy="656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Comparator Outputs</a:t>
            </a:r>
            <a:endParaRPr lang="en-US" sz="1400" dirty="0"/>
          </a:p>
        </p:txBody>
      </p:sp>
      <p:sp>
        <p:nvSpPr>
          <p:cNvPr id="29" name="Rounded Rectangle 28"/>
          <p:cNvSpPr/>
          <p:nvPr/>
        </p:nvSpPr>
        <p:spPr>
          <a:xfrm>
            <a:off x="6466761" y="2436831"/>
            <a:ext cx="2891892" cy="121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End of Ramp</a:t>
            </a:r>
            <a:endParaRPr lang="en-US" sz="2000" b="1" dirty="0"/>
          </a:p>
          <a:p>
            <a:pPr algn="ctr"/>
            <a:r>
              <a:rPr lang="en-US" sz="2000" dirty="0"/>
              <a:t>Limits / Flags / Decisions</a:t>
            </a:r>
          </a:p>
          <a:p>
            <a:pPr algn="ctr"/>
            <a:endParaRPr lang="en-US" sz="1801" dirty="0"/>
          </a:p>
        </p:txBody>
      </p:sp>
      <p:sp>
        <p:nvSpPr>
          <p:cNvPr id="32" name="Up-Down Arrow 31"/>
          <p:cNvSpPr/>
          <p:nvPr/>
        </p:nvSpPr>
        <p:spPr>
          <a:xfrm>
            <a:off x="6816673" y="2023808"/>
            <a:ext cx="323618" cy="430370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4" name="Up Arrow 33"/>
          <p:cNvSpPr/>
          <p:nvPr/>
        </p:nvSpPr>
        <p:spPr>
          <a:xfrm>
            <a:off x="8288539" y="2011453"/>
            <a:ext cx="407819" cy="438364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6" name="Rounded Rectangle 35"/>
          <p:cNvSpPr/>
          <p:nvPr/>
        </p:nvSpPr>
        <p:spPr>
          <a:xfrm>
            <a:off x="2131582" y="1135821"/>
            <a:ext cx="2531573" cy="791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HV </a:t>
            </a:r>
            <a:r>
              <a:rPr lang="en-US" sz="1801" dirty="0" err="1" smtClean="0"/>
              <a:t>Chrg</a:t>
            </a:r>
            <a:r>
              <a:rPr lang="en-US" sz="1801" dirty="0" smtClean="0"/>
              <a:t>. Pump Control</a:t>
            </a:r>
          </a:p>
          <a:p>
            <a:pPr algn="ctr"/>
            <a:r>
              <a:rPr lang="en-US" sz="1801" i="1" dirty="0"/>
              <a:t>f</a:t>
            </a:r>
            <a:r>
              <a:rPr lang="en-US" sz="1801" i="1" dirty="0" smtClean="0"/>
              <a:t>or</a:t>
            </a:r>
            <a:r>
              <a:rPr lang="en-US" sz="1801" dirty="0" smtClean="0"/>
              <a:t> Sensor Bias SW.</a:t>
            </a:r>
            <a:endParaRPr lang="en-US" sz="1801" dirty="0"/>
          </a:p>
        </p:txBody>
      </p:sp>
      <p:sp>
        <p:nvSpPr>
          <p:cNvPr id="41" name="Left Arrow 40"/>
          <p:cNvSpPr/>
          <p:nvPr/>
        </p:nvSpPr>
        <p:spPr>
          <a:xfrm>
            <a:off x="4663155" y="1385123"/>
            <a:ext cx="1193403" cy="350727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778784" y="1516155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767911" y="1746024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07379" y="998720"/>
            <a:ext cx="845103" cy="923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 err="1"/>
              <a:t>Pwr</a:t>
            </a:r>
            <a:r>
              <a:rPr lang="en-US" sz="1801" dirty="0"/>
              <a:t> up</a:t>
            </a:r>
          </a:p>
          <a:p>
            <a:endParaRPr lang="en-US" sz="1801" dirty="0"/>
          </a:p>
          <a:p>
            <a:r>
              <a:rPr lang="en-US" sz="1801" dirty="0" smtClean="0"/>
              <a:t> On </a:t>
            </a:r>
            <a:endParaRPr lang="en-US" sz="1801" dirty="0"/>
          </a:p>
        </p:txBody>
      </p:sp>
      <p:sp>
        <p:nvSpPr>
          <p:cNvPr id="45" name="TextBox 44"/>
          <p:cNvSpPr txBox="1"/>
          <p:nvPr/>
        </p:nvSpPr>
        <p:spPr>
          <a:xfrm>
            <a:off x="1270544" y="1346405"/>
            <a:ext cx="52867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 smtClean="0"/>
              <a:t>Off </a:t>
            </a:r>
            <a:endParaRPr lang="en-US" sz="1801" dirty="0"/>
          </a:p>
        </p:txBody>
      </p:sp>
      <p:sp>
        <p:nvSpPr>
          <p:cNvPr id="46" name="Rounded Rectangle 45"/>
          <p:cNvSpPr/>
          <p:nvPr/>
        </p:nvSpPr>
        <p:spPr>
          <a:xfrm>
            <a:off x="1197467" y="2001897"/>
            <a:ext cx="4992922" cy="4330669"/>
          </a:xfrm>
          <a:prstGeom prst="round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3" name="Up Arrow 52"/>
          <p:cNvSpPr/>
          <p:nvPr/>
        </p:nvSpPr>
        <p:spPr>
          <a:xfrm rot="10800000">
            <a:off x="9889211" y="2023810"/>
            <a:ext cx="407819" cy="435273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4" name="TextBox 53"/>
          <p:cNvSpPr txBox="1"/>
          <p:nvPr/>
        </p:nvSpPr>
        <p:spPr>
          <a:xfrm>
            <a:off x="2271452" y="5918640"/>
            <a:ext cx="2506776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/>
              <a:t>Sensitive Analog Domain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266890" y="1068469"/>
            <a:ext cx="1277913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Regulator</a:t>
            </a:r>
          </a:p>
          <a:p>
            <a:r>
              <a:rPr lang="en-US" sz="1801" dirty="0" smtClean="0"/>
              <a:t>Controls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4655445" y="5530034"/>
            <a:ext cx="1700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4825504" y="4512748"/>
            <a:ext cx="1989676" cy="548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Core </a:t>
            </a:r>
            <a:r>
              <a:rPr lang="en-US" sz="1801" dirty="0" smtClean="0"/>
              <a:t>Voltage LDO </a:t>
            </a:r>
            <a:r>
              <a:rPr lang="en-US" sz="1801" dirty="0"/>
              <a:t>Regulator</a:t>
            </a:r>
          </a:p>
        </p:txBody>
      </p:sp>
      <p:sp>
        <p:nvSpPr>
          <p:cNvPr id="67" name="Right Arrow 66"/>
          <p:cNvSpPr/>
          <p:nvPr/>
        </p:nvSpPr>
        <p:spPr>
          <a:xfrm>
            <a:off x="6815180" y="4694432"/>
            <a:ext cx="546809" cy="21371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8" name="Left Arrow 67"/>
          <p:cNvSpPr/>
          <p:nvPr/>
        </p:nvSpPr>
        <p:spPr>
          <a:xfrm>
            <a:off x="4577740" y="4670648"/>
            <a:ext cx="249070" cy="254633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6286147" y="5061569"/>
            <a:ext cx="0" cy="256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686528" y="5272310"/>
            <a:ext cx="2601033" cy="646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/>
              <a:t>2</a:t>
            </a:r>
            <a:r>
              <a:rPr lang="en-US" sz="1801" baseline="30000" dirty="0"/>
              <a:t>nd</a:t>
            </a:r>
            <a:r>
              <a:rPr lang="en-US" sz="1801" dirty="0"/>
              <a:t> Independent</a:t>
            </a:r>
          </a:p>
          <a:p>
            <a:r>
              <a:rPr lang="en-US" sz="1801" dirty="0" smtClean="0"/>
              <a:t>Bandgap for  internal LDO</a:t>
            </a:r>
            <a:endParaRPr lang="en-US" sz="1801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1457519" y="3030069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9805340" y="2450286"/>
            <a:ext cx="1806692" cy="1153479"/>
            <a:chOff x="9901851" y="3367025"/>
            <a:chExt cx="2175251" cy="1153479"/>
          </a:xfrm>
        </p:grpSpPr>
        <p:sp>
          <p:nvSpPr>
            <p:cNvPr id="49" name="Rectangle 48"/>
            <p:cNvSpPr/>
            <p:nvPr/>
          </p:nvSpPr>
          <p:spPr>
            <a:xfrm>
              <a:off x="9901851" y="3367025"/>
              <a:ext cx="1002890" cy="11534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1" dirty="0"/>
                <a:t>8 Bit </a:t>
              </a:r>
              <a:r>
                <a:rPr lang="en-US" sz="1801" b="1" dirty="0"/>
                <a:t>D/A</a:t>
              </a: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10926338" y="3363821"/>
              <a:ext cx="1143805" cy="11577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5X</a:t>
              </a:r>
              <a:endParaRPr lang="en-US" sz="28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775642" y="3370778"/>
              <a:ext cx="176399" cy="11438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rot="5400000" flipV="1">
            <a:off x="10033578" y="1009505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V="1">
            <a:off x="9761480" y="1005692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9567729" y="530139"/>
            <a:ext cx="2015552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 smtClean="0"/>
              <a:t>Digital Status Input</a:t>
            </a:r>
            <a:endParaRPr lang="en-US" sz="1801" dirty="0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10583666" y="1903735"/>
            <a:ext cx="352798" cy="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166818" y="5289382"/>
            <a:ext cx="516436" cy="53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9" name="Up Arrow 58"/>
          <p:cNvSpPr/>
          <p:nvPr/>
        </p:nvSpPr>
        <p:spPr>
          <a:xfrm rot="10800000">
            <a:off x="6455720" y="768127"/>
            <a:ext cx="407819" cy="435273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0" name="Up Arrow 59"/>
          <p:cNvSpPr/>
          <p:nvPr/>
        </p:nvSpPr>
        <p:spPr>
          <a:xfrm rot="10800000" flipV="1">
            <a:off x="7936081" y="739914"/>
            <a:ext cx="407819" cy="435273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TextBox 3"/>
          <p:cNvSpPr txBox="1"/>
          <p:nvPr/>
        </p:nvSpPr>
        <p:spPr>
          <a:xfrm>
            <a:off x="5866134" y="432698"/>
            <a:ext cx="121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LVDS Input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56639" y="405903"/>
            <a:ext cx="210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LVDS tristate output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38966" y="2301672"/>
            <a:ext cx="179085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 smtClean="0"/>
              <a:t>DC </a:t>
            </a:r>
            <a:r>
              <a:rPr lang="en-US" sz="1801" dirty="0" err="1" smtClean="0"/>
              <a:t>DC</a:t>
            </a:r>
            <a:r>
              <a:rPr lang="en-US" sz="1801" dirty="0" smtClean="0"/>
              <a:t> input  V, I</a:t>
            </a:r>
            <a:endParaRPr lang="en-US" sz="1801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935511" y="3168362"/>
            <a:ext cx="2060645" cy="18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77780" y="2799267"/>
            <a:ext cx="179085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 smtClean="0"/>
              <a:t>DC </a:t>
            </a:r>
            <a:r>
              <a:rPr lang="en-US" sz="1801" dirty="0" err="1" smtClean="0"/>
              <a:t>DC</a:t>
            </a:r>
            <a:r>
              <a:rPr lang="en-US" sz="1801" dirty="0" smtClean="0"/>
              <a:t> </a:t>
            </a:r>
            <a:r>
              <a:rPr lang="en-US" sz="1801" dirty="0" err="1" smtClean="0"/>
              <a:t>outputV</a:t>
            </a:r>
            <a:r>
              <a:rPr lang="en-US" sz="1801" dirty="0" smtClean="0"/>
              <a:t>, I</a:t>
            </a:r>
            <a:endParaRPr lang="en-US" sz="1801" dirty="0"/>
          </a:p>
        </p:txBody>
      </p:sp>
      <p:sp>
        <p:nvSpPr>
          <p:cNvPr id="81" name="TextBox 80"/>
          <p:cNvSpPr txBox="1"/>
          <p:nvPr/>
        </p:nvSpPr>
        <p:spPr>
          <a:xfrm>
            <a:off x="1200740" y="3765857"/>
            <a:ext cx="179085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 smtClean="0"/>
              <a:t>Internal Temp</a:t>
            </a:r>
            <a:endParaRPr lang="en-US" sz="1801" dirty="0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929446" y="2664764"/>
            <a:ext cx="2060645" cy="18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0956523" y="1704159"/>
            <a:ext cx="69322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 smtClean="0"/>
              <a:t>LAM </a:t>
            </a:r>
            <a:endParaRPr lang="en-US" sz="1801" dirty="0"/>
          </a:p>
        </p:txBody>
      </p:sp>
      <p:sp>
        <p:nvSpPr>
          <p:cNvPr id="86" name="Right Arrow 85"/>
          <p:cNvSpPr/>
          <p:nvPr/>
        </p:nvSpPr>
        <p:spPr>
          <a:xfrm flipH="1">
            <a:off x="4699808" y="4075295"/>
            <a:ext cx="3535674" cy="206287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7" name="Right Arrow 86"/>
          <p:cNvSpPr/>
          <p:nvPr/>
        </p:nvSpPr>
        <p:spPr>
          <a:xfrm rot="16200000">
            <a:off x="8662624" y="2880909"/>
            <a:ext cx="1750856" cy="19394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5" name="Straight Arrow Connector 4"/>
          <p:cNvCxnSpPr>
            <a:stCxn id="7" idx="3"/>
          </p:cNvCxnSpPr>
          <p:nvPr/>
        </p:nvCxnSpPr>
        <p:spPr>
          <a:xfrm flipV="1">
            <a:off x="10912619" y="4281582"/>
            <a:ext cx="438781" cy="1194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367172" y="4108859"/>
            <a:ext cx="53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AMAC  V2  Status  meeting   August 22, 2017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BAB-C5FB-464B-B46E-95090FFB7B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19"/>
          <p:cNvSpPr/>
          <p:nvPr/>
        </p:nvSpPr>
        <p:spPr>
          <a:xfrm>
            <a:off x="9543344" y="1149249"/>
            <a:ext cx="1075122" cy="416332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4421294" y="3060295"/>
            <a:ext cx="948267" cy="8974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76758" y="2515750"/>
            <a:ext cx="16933" cy="5418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31283" y="2515750"/>
            <a:ext cx="16933" cy="5418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48217" y="2790958"/>
            <a:ext cx="558802" cy="29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300766" y="2789672"/>
            <a:ext cx="58445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154588" y="3344733"/>
            <a:ext cx="2921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154585" y="3673437"/>
            <a:ext cx="305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>
            <a:off x="4028286" y="3071854"/>
            <a:ext cx="558802" cy="29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313230" y="3516550"/>
            <a:ext cx="558802" cy="2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12408" y="3891867"/>
            <a:ext cx="266693" cy="1187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008311" y="3808719"/>
            <a:ext cx="292348" cy="107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>
            <a:off x="4378407" y="2505650"/>
            <a:ext cx="558802" cy="29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>
            <a:off x="4894926" y="2516498"/>
            <a:ext cx="558802" cy="29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988060" y="2238589"/>
            <a:ext cx="184773" cy="2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656367" y="2229626"/>
            <a:ext cx="184773" cy="2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840288" y="2173554"/>
            <a:ext cx="172569" cy="547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501491" y="2792656"/>
            <a:ext cx="0" cy="7238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028738" y="3256109"/>
            <a:ext cx="828782" cy="97934"/>
            <a:chOff x="4112423" y="1862373"/>
            <a:chExt cx="589735" cy="5906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444117" y="1914645"/>
              <a:ext cx="25804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112423" y="1918446"/>
              <a:ext cx="184773" cy="29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296346" y="1862373"/>
              <a:ext cx="172568" cy="547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rot="16200000">
            <a:off x="2561302" y="3570579"/>
            <a:ext cx="516468" cy="68027"/>
            <a:chOff x="4112423" y="1862373"/>
            <a:chExt cx="516467" cy="68027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4444117" y="1927410"/>
              <a:ext cx="184773" cy="29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112423" y="1918446"/>
              <a:ext cx="184773" cy="29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296346" y="1862373"/>
              <a:ext cx="172568" cy="547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648831" y="3290820"/>
            <a:ext cx="516468" cy="59063"/>
            <a:chOff x="4112423" y="1862373"/>
            <a:chExt cx="516467" cy="59063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4444117" y="1915835"/>
              <a:ext cx="184773" cy="29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112423" y="1918446"/>
              <a:ext cx="184773" cy="29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296346" y="1862373"/>
              <a:ext cx="172568" cy="547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rot="5400000">
            <a:off x="3090904" y="3234565"/>
            <a:ext cx="184773" cy="219175"/>
            <a:chOff x="4764959" y="1974010"/>
            <a:chExt cx="184773" cy="21917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4764959" y="2059184"/>
              <a:ext cx="184773" cy="29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764959" y="2105019"/>
              <a:ext cx="184773" cy="29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857345" y="2108011"/>
              <a:ext cx="0" cy="851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857345" y="1974010"/>
              <a:ext cx="0" cy="851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2818056" y="3344150"/>
            <a:ext cx="2867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16535" y="3422165"/>
            <a:ext cx="969995" cy="386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1" b="1" dirty="0"/>
              <a:t>Programmable</a:t>
            </a:r>
            <a:r>
              <a:rPr lang="en-US" sz="1001" dirty="0"/>
              <a:t> Voltage Ref.</a:t>
            </a:r>
            <a:r>
              <a:rPr lang="en-US" sz="800" dirty="0"/>
              <a:t> </a:t>
            </a:r>
            <a:endParaRPr lang="en-US" sz="24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862774" y="3881532"/>
            <a:ext cx="266693" cy="1187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027589" y="3347228"/>
            <a:ext cx="0" cy="717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2323778" y="2892874"/>
            <a:ext cx="322524" cy="307524"/>
            <a:chOff x="4772443" y="1529433"/>
            <a:chExt cx="322523" cy="307523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4939316" y="1722235"/>
              <a:ext cx="0" cy="102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99258" y="1836956"/>
              <a:ext cx="801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772443" y="1529433"/>
              <a:ext cx="322523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/>
                <a:t>S1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43907" y="2934750"/>
            <a:ext cx="324128" cy="307524"/>
            <a:chOff x="4772443" y="1529433"/>
            <a:chExt cx="324127" cy="307523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4939316" y="1722235"/>
              <a:ext cx="0" cy="102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899258" y="1836956"/>
              <a:ext cx="801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772443" y="1529433"/>
              <a:ext cx="324127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S2</a:t>
              </a:r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2694750" y="3896763"/>
            <a:ext cx="266693" cy="1187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827959" y="3808805"/>
            <a:ext cx="6148" cy="1404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 rot="16200000">
            <a:off x="2402137" y="3420608"/>
            <a:ext cx="261610" cy="349505"/>
            <a:chOff x="4803206" y="1487452"/>
            <a:chExt cx="261611" cy="349504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4939316" y="1722235"/>
              <a:ext cx="0" cy="102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899258" y="1836956"/>
              <a:ext cx="801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5400000">
              <a:off x="4771948" y="1518710"/>
              <a:ext cx="324127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S3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56319" y="1826004"/>
            <a:ext cx="503664" cy="307208"/>
            <a:chOff x="4712460" y="1529747"/>
            <a:chExt cx="503663" cy="307209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4939316" y="1722235"/>
              <a:ext cx="0" cy="102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899258" y="1836956"/>
              <a:ext cx="801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4712460" y="1529747"/>
              <a:ext cx="503663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Reset</a:t>
              </a:r>
            </a:p>
          </p:txBody>
        </p:sp>
      </p:grpSp>
      <p:cxnSp>
        <p:nvCxnSpPr>
          <p:cNvPr id="83" name="Straight Connector 82"/>
          <p:cNvCxnSpPr/>
          <p:nvPr/>
        </p:nvCxnSpPr>
        <p:spPr>
          <a:xfrm flipV="1">
            <a:off x="1995296" y="3802042"/>
            <a:ext cx="6148" cy="1404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7335" y="2906338"/>
            <a:ext cx="1447832" cy="538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/>
              <a:t>~80 - 120mV</a:t>
            </a:r>
          </a:p>
          <a:p>
            <a:r>
              <a:rPr lang="en-US" sz="1100" b="1" dirty="0"/>
              <a:t>Band Gap Referenced</a:t>
            </a:r>
            <a:endParaRPr lang="en-US" sz="1801" b="1" dirty="0"/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/>
          </p:nvPr>
        </p:nvGraphicFramePr>
        <p:xfrm>
          <a:off x="1083429" y="1706477"/>
          <a:ext cx="2565401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081"/>
                <a:gridCol w="343328"/>
                <a:gridCol w="391406"/>
                <a:gridCol w="510148"/>
                <a:gridCol w="807438"/>
              </a:tblGrid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</a:t>
                      </a:r>
                      <a:r>
                        <a:rPr lang="en-US" sz="1100" u="none" strike="noStrike" dirty="0" smtClean="0">
                          <a:effectLst/>
                        </a:rPr>
                        <a:t>Switched Capacitor Integrator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Ramp Cycle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</a:t>
                      </a: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1023  X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S1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Reset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 Charge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 Dump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Off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 </a:t>
                      </a:r>
                      <a:r>
                        <a:rPr lang="en-US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  </a:t>
                      </a:r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 Reset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Off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Off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" name="Rectangle 91"/>
          <p:cNvSpPr/>
          <p:nvPr/>
        </p:nvSpPr>
        <p:spPr>
          <a:xfrm>
            <a:off x="1087266" y="1696502"/>
            <a:ext cx="2561564" cy="1114990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3" name="Rectangle 92"/>
          <p:cNvSpPr/>
          <p:nvPr/>
        </p:nvSpPr>
        <p:spPr>
          <a:xfrm>
            <a:off x="1088139" y="2426901"/>
            <a:ext cx="2561564" cy="376603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9" name="Isosceles Triangle 98"/>
          <p:cNvSpPr/>
          <p:nvPr/>
        </p:nvSpPr>
        <p:spPr>
          <a:xfrm rot="5400000">
            <a:off x="7496761" y="2183273"/>
            <a:ext cx="948267" cy="8974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7230052" y="2796417"/>
            <a:ext cx="305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8388697" y="2639527"/>
            <a:ext cx="558802" cy="29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Isosceles Triangle 104"/>
          <p:cNvSpPr/>
          <p:nvPr/>
        </p:nvSpPr>
        <p:spPr>
          <a:xfrm rot="5400000">
            <a:off x="7487406" y="3973685"/>
            <a:ext cx="948267" cy="8974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106" name="Straight Connector 105"/>
          <p:cNvCxnSpPr/>
          <p:nvPr/>
        </p:nvCxnSpPr>
        <p:spPr>
          <a:xfrm flipH="1">
            <a:off x="6483595" y="4304783"/>
            <a:ext cx="105151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8379340" y="4429940"/>
            <a:ext cx="558802" cy="29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762025" y="2982372"/>
            <a:ext cx="91442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..</a:t>
            </a:r>
          </a:p>
        </p:txBody>
      </p:sp>
      <p:cxnSp>
        <p:nvCxnSpPr>
          <p:cNvPr id="113" name="Elbow Connector 112"/>
          <p:cNvCxnSpPr/>
          <p:nvPr/>
        </p:nvCxnSpPr>
        <p:spPr>
          <a:xfrm rot="16200000" flipH="1">
            <a:off x="5784197" y="3610027"/>
            <a:ext cx="777017" cy="615461"/>
          </a:xfrm>
          <a:prstGeom prst="bentConnector3">
            <a:avLst>
              <a:gd name="adj1" fmla="val 99688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5400000" flipH="1" flipV="1">
            <a:off x="5676513" y="2708929"/>
            <a:ext cx="990583" cy="624324"/>
          </a:xfrm>
          <a:prstGeom prst="bentConnector3">
            <a:avLst>
              <a:gd name="adj1" fmla="val 101224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5874822" y="2410392"/>
            <a:ext cx="0" cy="27968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 rot="5400000">
            <a:off x="5291595" y="3234256"/>
            <a:ext cx="1721497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/>
              <a:t>Ramp Reference</a:t>
            </a:r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5875630" y="1851454"/>
            <a:ext cx="0" cy="6341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7375459" y="1816161"/>
            <a:ext cx="1279709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>
                <a:solidFill>
                  <a:srgbClr val="0070C0"/>
                </a:solidFill>
              </a:rPr>
              <a:t>comparator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398342" y="3638563"/>
            <a:ext cx="1279709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>
                <a:solidFill>
                  <a:srgbClr val="0070C0"/>
                </a:solidFill>
              </a:rPr>
              <a:t>comparator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332586" y="2668763"/>
            <a:ext cx="1043522" cy="3136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i="1"/>
              <a:t>Vsense i</a:t>
            </a:r>
            <a:endParaRPr lang="en-US" sz="1801"/>
          </a:p>
        </p:txBody>
      </p:sp>
      <p:sp>
        <p:nvSpPr>
          <p:cNvPr id="88" name="Rounded Rectangle 87"/>
          <p:cNvSpPr/>
          <p:nvPr/>
        </p:nvSpPr>
        <p:spPr>
          <a:xfrm>
            <a:off x="6332584" y="4417211"/>
            <a:ext cx="1043522" cy="3136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i="1" dirty="0" err="1"/>
              <a:t>Vsense</a:t>
            </a:r>
            <a:r>
              <a:rPr lang="en-US" sz="1801" i="1" dirty="0"/>
              <a:t> j</a:t>
            </a:r>
            <a:endParaRPr lang="en-US" sz="1801" dirty="0"/>
          </a:p>
        </p:txBody>
      </p:sp>
      <p:cxnSp>
        <p:nvCxnSpPr>
          <p:cNvPr id="89" name="Straight Connector 88"/>
          <p:cNvCxnSpPr>
            <a:endCxn id="88" idx="3"/>
          </p:cNvCxnSpPr>
          <p:nvPr/>
        </p:nvCxnSpPr>
        <p:spPr>
          <a:xfrm flipH="1">
            <a:off x="7376105" y="4574013"/>
            <a:ext cx="1460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6348039" y="2522733"/>
            <a:ext cx="121051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947499" y="2437977"/>
            <a:ext cx="2379406" cy="373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10 bit Counter Latch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947499" y="4230454"/>
            <a:ext cx="2379406" cy="373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/>
              <a:t>10 bit Counter Latch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8509609" y="2530815"/>
            <a:ext cx="31728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>
                <a:solidFill>
                  <a:schemeClr val="bg1"/>
                </a:solidFill>
              </a:rPr>
              <a:t>Ramp Counter           Bus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052210" y="4261369"/>
            <a:ext cx="1418720" cy="731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470646" y="4265653"/>
            <a:ext cx="1431330" cy="737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469732" y="4253829"/>
            <a:ext cx="0" cy="7385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050438" y="4160370"/>
            <a:ext cx="3015189" cy="1019778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050437" y="5074305"/>
            <a:ext cx="0" cy="105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3469301" y="5064107"/>
            <a:ext cx="0" cy="105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4901975" y="5074305"/>
            <a:ext cx="0" cy="105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037301" y="4233632"/>
            <a:ext cx="3028325" cy="40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138" idx="1"/>
          </p:cNvCxnSpPr>
          <p:nvPr/>
        </p:nvCxnSpPr>
        <p:spPr>
          <a:xfrm flipV="1">
            <a:off x="1973448" y="4992454"/>
            <a:ext cx="3083713" cy="7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456021" y="4924135"/>
            <a:ext cx="580608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1" dirty="0"/>
              <a:t>~1ms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911893" y="4935283"/>
            <a:ext cx="580608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1" dirty="0"/>
              <a:t>~1ms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698519" y="486192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0V</a:t>
            </a:r>
            <a:endParaRPr lang="en-US" sz="1801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532366" y="4129083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~1.1V</a:t>
            </a:r>
            <a:endParaRPr lang="en-US" sz="1801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1937872" y="5216923"/>
            <a:ext cx="3214034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Counter Driven Ramp Reference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013599" y="4093244"/>
            <a:ext cx="550151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1" b="1" dirty="0"/>
              <a:t>1023</a:t>
            </a:r>
            <a:endParaRPr lang="en-US" sz="1801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5057161" y="4838501"/>
            <a:ext cx="276038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1" b="1" dirty="0"/>
              <a:t>0</a:t>
            </a:r>
            <a:endParaRPr lang="en-US" sz="1801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4970478" y="3910211"/>
            <a:ext cx="635769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dirty="0"/>
              <a:t>Count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161271" y="96909"/>
            <a:ext cx="7153547" cy="1080654"/>
          </a:xfrm>
        </p:spPr>
        <p:txBody>
          <a:bodyPr/>
          <a:lstStyle/>
          <a:p>
            <a:r>
              <a:rPr lang="en-US" b="1" dirty="0" smtClean="0"/>
              <a:t>Autonomous Monitoring Cycle    </a:t>
            </a:r>
            <a:endParaRPr lang="en-US" b="1" dirty="0"/>
          </a:p>
        </p:txBody>
      </p:sp>
      <p:grpSp>
        <p:nvGrpSpPr>
          <p:cNvPr id="56" name="Group 55"/>
          <p:cNvGrpSpPr/>
          <p:nvPr/>
        </p:nvGrpSpPr>
        <p:grpSpPr>
          <a:xfrm>
            <a:off x="7143980" y="317114"/>
            <a:ext cx="4343048" cy="1017251"/>
            <a:chOff x="7174502" y="760117"/>
            <a:chExt cx="4343048" cy="1017251"/>
          </a:xfrm>
        </p:grpSpPr>
        <p:sp>
          <p:nvSpPr>
            <p:cNvPr id="2" name="Rectangle 1"/>
            <p:cNvSpPr/>
            <p:nvPr/>
          </p:nvSpPr>
          <p:spPr>
            <a:xfrm>
              <a:off x="8419627" y="760117"/>
              <a:ext cx="3097922" cy="821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438540" y="1300651"/>
              <a:ext cx="988921" cy="2714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66293" y="1282223"/>
              <a:ext cx="958917" cy="36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1" dirty="0"/>
                <a:t>S1 S2 S3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8658741" y="1581230"/>
              <a:ext cx="0" cy="1851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8947499" y="1581230"/>
              <a:ext cx="0" cy="1851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9236085" y="1572149"/>
              <a:ext cx="0" cy="1851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0700426" y="1362208"/>
              <a:ext cx="817124" cy="2099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734045" y="1282511"/>
              <a:ext cx="749885" cy="36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1" dirty="0"/>
                <a:t>RESET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11100553" y="1592252"/>
              <a:ext cx="0" cy="1851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9654118" y="1260465"/>
              <a:ext cx="915635" cy="36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1" dirty="0"/>
                <a:t>D0 …D9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747957" y="877153"/>
              <a:ext cx="2284856" cy="369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1" dirty="0"/>
                <a:t>Counter / Switch Logic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174502" y="1011633"/>
              <a:ext cx="1099874" cy="3210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1" dirty="0"/>
                <a:t>Ring </a:t>
              </a:r>
              <a:r>
                <a:rPr lang="en-US" sz="1801" dirty="0" err="1"/>
                <a:t>Osc</a:t>
              </a:r>
              <a:endParaRPr lang="en-US" sz="1801" dirty="0"/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rot="16200000">
              <a:off x="8357394" y="1102675"/>
              <a:ext cx="0" cy="1851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5724772" y="5312575"/>
            <a:ext cx="3347904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i="1" dirty="0"/>
              <a:t>Easy to add  monitor comparators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20713" y="2906337"/>
            <a:ext cx="622286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1" dirty="0"/>
              <a:t>Q </a:t>
            </a:r>
            <a:r>
              <a:rPr lang="en-US" sz="1801" dirty="0" err="1"/>
              <a:t>inj</a:t>
            </a:r>
            <a:endParaRPr lang="en-US" sz="1801" dirty="0"/>
          </a:p>
        </p:txBody>
      </p:sp>
      <p:sp>
        <p:nvSpPr>
          <p:cNvPr id="82" name="TextBox 81"/>
          <p:cNvSpPr txBox="1"/>
          <p:nvPr/>
        </p:nvSpPr>
        <p:spPr>
          <a:xfrm>
            <a:off x="4917232" y="2814492"/>
            <a:ext cx="545342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1" b="1" dirty="0"/>
              <a:t>10pF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811522" y="3368491"/>
            <a:ext cx="83744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dirty="0"/>
              <a:t>~100fF</a:t>
            </a:r>
          </a:p>
        </p:txBody>
      </p:sp>
      <p:grpSp>
        <p:nvGrpSpPr>
          <p:cNvPr id="134" name="Group 133"/>
          <p:cNvGrpSpPr/>
          <p:nvPr/>
        </p:nvGrpSpPr>
        <p:grpSpPr>
          <a:xfrm rot="5400000" flipH="1">
            <a:off x="3286938" y="3558606"/>
            <a:ext cx="516468" cy="68027"/>
            <a:chOff x="4112423" y="1862373"/>
            <a:chExt cx="516467" cy="68027"/>
          </a:xfrm>
        </p:grpSpPr>
        <p:cxnSp>
          <p:nvCxnSpPr>
            <p:cNvPr id="137" name="Straight Connector 136"/>
            <p:cNvCxnSpPr/>
            <p:nvPr/>
          </p:nvCxnSpPr>
          <p:spPr>
            <a:xfrm flipV="1">
              <a:off x="4444117" y="1927410"/>
              <a:ext cx="184773" cy="29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4112423" y="1918446"/>
              <a:ext cx="184773" cy="29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4296346" y="1862373"/>
              <a:ext cx="172568" cy="547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Straight Connector 140"/>
          <p:cNvCxnSpPr/>
          <p:nvPr/>
        </p:nvCxnSpPr>
        <p:spPr>
          <a:xfrm>
            <a:off x="3377144" y="3897735"/>
            <a:ext cx="266693" cy="1187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3519063" y="3809778"/>
            <a:ext cx="6148" cy="1404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266750" y="3344188"/>
            <a:ext cx="48747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/>
          <p:cNvGrpSpPr/>
          <p:nvPr/>
        </p:nvGrpSpPr>
        <p:grpSpPr>
          <a:xfrm rot="5400000" flipH="1">
            <a:off x="3683577" y="3385807"/>
            <a:ext cx="261610" cy="364823"/>
            <a:chOff x="4813310" y="1472134"/>
            <a:chExt cx="261611" cy="364822"/>
          </a:xfrm>
        </p:grpSpPr>
        <p:cxnSp>
          <p:nvCxnSpPr>
            <p:cNvPr id="147" name="Straight Connector 146"/>
            <p:cNvCxnSpPr/>
            <p:nvPr/>
          </p:nvCxnSpPr>
          <p:spPr>
            <a:xfrm flipV="1">
              <a:off x="4939316" y="1722235"/>
              <a:ext cx="0" cy="102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4899258" y="1836956"/>
              <a:ext cx="801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 rot="5400000">
              <a:off x="4782854" y="1502590"/>
              <a:ext cx="322523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/>
                <a:t>S1</a:t>
              </a: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AMAC  V2  Status  meeting   August 22, 2017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E404-F01F-4B1D-8760-E0FE39B7E958}" type="slidenum">
              <a:rPr lang="en-US" smtClean="0"/>
              <a:t>11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61842" y="894771"/>
            <a:ext cx="451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Reference Ramp for   A/D  Conversion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68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/>
          <a:lstStyle/>
          <a:p>
            <a:r>
              <a:rPr lang="en-US" b="1" u="sng" dirty="0" smtClean="0"/>
              <a:t>ASIC Design tools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292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Cadence platform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Analog &amp; simple digital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Virtuoso  schematic / layout editor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Spectre</a:t>
            </a:r>
            <a:r>
              <a:rPr lang="en-US" dirty="0" smtClean="0"/>
              <a:t> (analog or mixed A&amp;D)   NC-Verilog (digital)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Synthesis Mixed A&amp;D  (digital on top flow)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dirty="0" smtClean="0"/>
              <a:t> </a:t>
            </a:r>
            <a:r>
              <a:rPr lang="en-US" dirty="0"/>
              <a:t>RTL </a:t>
            </a:r>
            <a:r>
              <a:rPr lang="en-US" dirty="0" smtClean="0"/>
              <a:t>compiler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rc</a:t>
            </a:r>
            <a:r>
              <a:rPr lang="en-US" dirty="0"/>
              <a:t> </a:t>
            </a:r>
            <a:r>
              <a:rPr lang="en-US" dirty="0" smtClean="0"/>
              <a:t>..</a:t>
            </a:r>
            <a:r>
              <a:rPr lang="en-US" dirty="0" smtClean="0">
                <a:sym typeface="Wingdings" panose="05000000000000000000" pitchFamily="2" charset="2"/>
              </a:rPr>
              <a:t> Genus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Encounter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Innovus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P&amp;R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7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Multi- Institutional Project Management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3701"/>
            <a:ext cx="10515600" cy="45339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SVN-</a:t>
            </a:r>
            <a:r>
              <a:rPr lang="en-US" dirty="0" smtClean="0"/>
              <a:t>  project repository for current and  previous designs</a:t>
            </a:r>
          </a:p>
          <a:p>
            <a:pPr marL="0" indent="0">
              <a:buNone/>
            </a:pPr>
            <a:r>
              <a:rPr lang="en-US" b="1" dirty="0" smtClean="0"/>
              <a:t>GIT-  </a:t>
            </a:r>
            <a:r>
              <a:rPr lang="en-US" dirty="0" smtClean="0"/>
              <a:t> for present  ATLAS Strips readout “star chips”.  Using </a:t>
            </a:r>
            <a:r>
              <a:rPr lang="en-US" dirty="0" err="1" smtClean="0"/>
              <a:t>gitlab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repository at CERN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Cliosoft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dirty="0" smtClean="0"/>
              <a:t>  </a:t>
            </a:r>
            <a:r>
              <a:rPr lang="en-US" dirty="0" smtClean="0"/>
              <a:t>Intend use </a:t>
            </a:r>
            <a:r>
              <a:rPr lang="en-US" dirty="0" smtClean="0"/>
              <a:t> </a:t>
            </a:r>
            <a:r>
              <a:rPr lang="en-US" dirty="0" smtClean="0"/>
              <a:t>for future designs</a:t>
            </a:r>
            <a:r>
              <a:rPr lang="en-US" dirty="0" smtClean="0"/>
              <a:t>.  </a:t>
            </a:r>
            <a:r>
              <a:rPr lang="en-US" dirty="0" smtClean="0"/>
              <a:t>Requires multi- institution conversion for present chip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3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925"/>
            <a:ext cx="10515600" cy="58737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Verification tools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4449"/>
            <a:ext cx="10515600" cy="5224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Spectre</a:t>
            </a:r>
            <a:r>
              <a:rPr lang="en-US" dirty="0" smtClean="0"/>
              <a:t>  for Analog,  Confirmation of fast digital Macros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Digital</a:t>
            </a:r>
            <a:r>
              <a:rPr lang="en-US" dirty="0" smtClean="0"/>
              <a:t> </a:t>
            </a:r>
            <a:r>
              <a:rPr lang="en-US" dirty="0" smtClean="0"/>
              <a:t>Verilog</a:t>
            </a:r>
          </a:p>
          <a:p>
            <a:pPr marL="0" indent="0">
              <a:buNone/>
            </a:pPr>
            <a:r>
              <a:rPr lang="en-US" dirty="0" smtClean="0"/>
              <a:t>Code Coverage tools</a:t>
            </a:r>
          </a:p>
          <a:p>
            <a:pPr marL="0" indent="0">
              <a:buNone/>
            </a:pPr>
            <a:r>
              <a:rPr lang="en-US" dirty="0" smtClean="0"/>
              <a:t>Incisive    (NC – Verilog)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System simulation / verification  tools   (Chip/hybrid/modules)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 </a:t>
            </a:r>
          </a:p>
          <a:p>
            <a:r>
              <a:rPr lang="en-US" b="1" dirty="0" err="1" smtClean="0"/>
              <a:t>Cocotb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Coroutine</a:t>
            </a:r>
            <a:r>
              <a:rPr lang="en-US" dirty="0"/>
              <a:t> Co-simulation Test Bench) </a:t>
            </a:r>
            <a:r>
              <a:rPr lang="en-US" dirty="0" smtClean="0"/>
              <a:t>an </a:t>
            </a:r>
            <a:r>
              <a:rPr lang="en-US" dirty="0"/>
              <a:t>open-source</a:t>
            </a:r>
          </a:p>
          <a:p>
            <a:pPr marL="0" indent="0">
              <a:buNone/>
            </a:pPr>
            <a:r>
              <a:rPr lang="en-US" dirty="0" smtClean="0"/>
              <a:t>verification </a:t>
            </a:r>
            <a:r>
              <a:rPr lang="en-US" dirty="0"/>
              <a:t>framework for writing </a:t>
            </a:r>
            <a:r>
              <a:rPr lang="en-US" dirty="0" smtClean="0"/>
              <a:t>test bench </a:t>
            </a:r>
            <a:r>
              <a:rPr lang="en-US" dirty="0"/>
              <a:t>code entirely in Python.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liminates  cumbersome  System Verilog (UVM) </a:t>
            </a:r>
            <a:r>
              <a:rPr lang="en-US" dirty="0" smtClean="0"/>
              <a:t>frameworks.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0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738"/>
            <a:ext cx="10515600" cy="66357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CERN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9314"/>
            <a:ext cx="10515600" cy="56911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We should acknowledge the </a:t>
            </a:r>
            <a:r>
              <a:rPr lang="en-US" dirty="0" smtClean="0"/>
              <a:t>huge </a:t>
            </a:r>
            <a:r>
              <a:rPr lang="en-US" dirty="0" smtClean="0"/>
              <a:t>contributions and accessibility of the CERN Micro Electronics group in bringing along the Experimental community in the development and successful exploitation of CMOS technology.  </a:t>
            </a:r>
            <a:endParaRPr lang="en-US" sz="1100" dirty="0" smtClean="0"/>
          </a:p>
          <a:p>
            <a:r>
              <a:rPr lang="en-US" dirty="0" smtClean="0"/>
              <a:t>Validation of the radiation tolerance of the sub-micron CMOS technologies.</a:t>
            </a:r>
          </a:p>
          <a:p>
            <a:r>
              <a:rPr lang="en-US" dirty="0" smtClean="0"/>
              <a:t>Frame Contracts:  Provide reliable access to common / relevant technologies negotiated with reasonable costs and multi-institutional access as a priority. </a:t>
            </a:r>
          </a:p>
          <a:p>
            <a:r>
              <a:rPr lang="en-US" dirty="0" smtClean="0"/>
              <a:t>Uniform design kits:  facilitate multi-institutional design  </a:t>
            </a:r>
          </a:p>
          <a:p>
            <a:r>
              <a:rPr lang="en-US" dirty="0" smtClean="0"/>
              <a:t>Shared IP:  speeds designs &amp; designers along and  helps minimize the number of submission cycles for improved cost and schedule performance.   </a:t>
            </a:r>
          </a:p>
          <a:p>
            <a:r>
              <a:rPr lang="en-US" dirty="0" smtClean="0"/>
              <a:t>Training: PCB design, ASIC design flows   </a:t>
            </a:r>
            <a:endParaRPr lang="en-US" sz="900" dirty="0" smtClean="0"/>
          </a:p>
          <a:p>
            <a:pPr marL="0" indent="0">
              <a:buNone/>
            </a:pPr>
            <a:r>
              <a:rPr lang="en-US" sz="900" dirty="0" smtClean="0"/>
              <a:t>  </a:t>
            </a:r>
          </a:p>
          <a:p>
            <a:pPr marL="0" indent="0">
              <a:buNone/>
            </a:pPr>
            <a:r>
              <a:rPr lang="en-US" sz="3000" dirty="0"/>
              <a:t>T</a:t>
            </a:r>
            <a:r>
              <a:rPr lang="en-US" dirty="0"/>
              <a:t>he example </a:t>
            </a:r>
            <a:r>
              <a:rPr lang="en-US" dirty="0" smtClean="0"/>
              <a:t>set by CERN Micro E </a:t>
            </a:r>
            <a:r>
              <a:rPr lang="en-US" dirty="0"/>
              <a:t>has </a:t>
            </a:r>
            <a:r>
              <a:rPr lang="en-US" dirty="0" smtClean="0"/>
              <a:t>been enabling for many groups, an </a:t>
            </a:r>
            <a:r>
              <a:rPr lang="en-US" dirty="0"/>
              <a:t>encouragement for an open HEP design community allowing the science potential to take priority over institutional ownership of designs and know how.     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1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lum contras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7" b="20249"/>
          <a:stretch/>
        </p:blipFill>
        <p:spPr>
          <a:xfrm>
            <a:off x="8483600" y="1843085"/>
            <a:ext cx="3390900" cy="4570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81946"/>
            <a:ext cx="10515600" cy="841375"/>
          </a:xfrm>
        </p:spPr>
        <p:txBody>
          <a:bodyPr/>
          <a:lstStyle/>
          <a:p>
            <a:r>
              <a:rPr lang="en-US" b="1" u="sng" dirty="0" smtClean="0"/>
              <a:t>Penn’s  Instrumentation Group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044931"/>
            <a:ext cx="11531600" cy="5434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&gt; 40 Years system and front end electronics design:</a:t>
            </a:r>
          </a:p>
          <a:p>
            <a:pPr marL="0" indent="0">
              <a:buNone/>
            </a:pPr>
            <a:r>
              <a:rPr lang="en-US" b="1" dirty="0" smtClean="0"/>
              <a:t>Large scale High </a:t>
            </a:r>
            <a:r>
              <a:rPr lang="en-US" b="1" dirty="0" smtClean="0"/>
              <a:t>Energy</a:t>
            </a:r>
            <a:r>
              <a:rPr lang="en-US" b="1" dirty="0"/>
              <a:t> </a:t>
            </a:r>
            <a:r>
              <a:rPr lang="en-US" b="1" dirty="0" smtClean="0"/>
              <a:t>&amp;</a:t>
            </a:r>
            <a:r>
              <a:rPr lang="en-US" b="1" dirty="0" smtClean="0"/>
              <a:t> </a:t>
            </a:r>
            <a:r>
              <a:rPr lang="en-US" b="1" dirty="0" smtClean="0"/>
              <a:t>Neutrino Detector systems</a:t>
            </a:r>
          </a:p>
          <a:p>
            <a:pPr marL="0" indent="0">
              <a:buNone/>
            </a:pPr>
            <a:r>
              <a:rPr lang="en-US" b="1" dirty="0" smtClean="0"/>
              <a:t>Medical Imaging  ( PET,  Hadron Therapy Imaging)</a:t>
            </a:r>
          </a:p>
          <a:p>
            <a:pPr marL="0" indent="0">
              <a:buNone/>
            </a:pPr>
            <a:endParaRPr lang="en-US" sz="1100" b="1" dirty="0" smtClean="0"/>
          </a:p>
          <a:p>
            <a:r>
              <a:rPr lang="en-US" sz="2600" b="1" dirty="0" smtClean="0"/>
              <a:t>System </a:t>
            </a:r>
            <a:r>
              <a:rPr lang="en-US" sz="2600" b="1" dirty="0"/>
              <a:t>Architecture Design</a:t>
            </a:r>
            <a:endParaRPr lang="en-US" sz="2600" b="1" dirty="0" smtClean="0"/>
          </a:p>
          <a:p>
            <a:r>
              <a:rPr lang="en-US" sz="2600" b="1" dirty="0" smtClean="0"/>
              <a:t>Sensor signal processing, Environmental monitoring</a:t>
            </a:r>
          </a:p>
          <a:p>
            <a:r>
              <a:rPr lang="en-US" sz="2600" b="1" dirty="0" smtClean="0"/>
              <a:t>Data </a:t>
            </a:r>
            <a:r>
              <a:rPr lang="en-US" sz="2600" b="1" dirty="0" err="1" smtClean="0"/>
              <a:t>Aquisition</a:t>
            </a:r>
            <a:endParaRPr lang="en-US" sz="2600" b="1" dirty="0" smtClean="0"/>
          </a:p>
          <a:p>
            <a:r>
              <a:rPr lang="en-US" sz="2600" b="1" dirty="0"/>
              <a:t>I</a:t>
            </a:r>
            <a:r>
              <a:rPr lang="en-US" sz="2600" b="1" dirty="0" smtClean="0"/>
              <a:t>mportance of detector mounted ASICs realized early on:   </a:t>
            </a:r>
          </a:p>
          <a:p>
            <a:pPr marL="0" indent="0">
              <a:buNone/>
            </a:pPr>
            <a:r>
              <a:rPr lang="en-US" sz="2600" b="1" dirty="0" smtClean="0"/>
              <a:t>     </a:t>
            </a:r>
            <a:r>
              <a:rPr lang="en-US" sz="2600" b="1" dirty="0" smtClean="0">
                <a:sym typeface="Wingdings" panose="05000000000000000000" pitchFamily="2" charset="2"/>
              </a:rPr>
              <a:t></a:t>
            </a:r>
            <a:r>
              <a:rPr lang="en-US" sz="2600" b="1" dirty="0" smtClean="0"/>
              <a:t>Penn organized ASIC conference in 1987.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365125"/>
            <a:ext cx="10515600" cy="815975"/>
          </a:xfrm>
        </p:spPr>
        <p:txBody>
          <a:bodyPr/>
          <a:lstStyle/>
          <a:p>
            <a:r>
              <a:rPr lang="en-US" b="1" u="sng" dirty="0" smtClean="0"/>
              <a:t>ASIC related Projects accomplishments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81100"/>
            <a:ext cx="11150600" cy="5016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Helped </a:t>
            </a:r>
            <a:r>
              <a:rPr lang="en-US" dirty="0"/>
              <a:t>Establish the  University program with Cadence with early 1990’s. </a:t>
            </a:r>
            <a:endParaRPr lang="en-US" dirty="0" smtClean="0"/>
          </a:p>
          <a:p>
            <a:r>
              <a:rPr lang="en-US" dirty="0" smtClean="0"/>
              <a:t>1989-90  </a:t>
            </a:r>
            <a:r>
              <a:rPr lang="en-US" dirty="0"/>
              <a:t>collaborated with Fermilab  in the design of two “semi-custom” analog </a:t>
            </a:r>
            <a:r>
              <a:rPr lang="en-US" dirty="0" smtClean="0"/>
              <a:t>bipolar </a:t>
            </a:r>
            <a:r>
              <a:rPr lang="en-US" dirty="0"/>
              <a:t>ASICs for E781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Low noise CMOS Silicon Strip readout ASIC,  1993.   (S. </a:t>
            </a:r>
            <a:r>
              <a:rPr lang="en-US" dirty="0" err="1" smtClean="0"/>
              <a:t>Tedja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Wire </a:t>
            </a:r>
            <a:r>
              <a:rPr lang="en-US" dirty="0"/>
              <a:t>chamber readout </a:t>
            </a:r>
            <a:r>
              <a:rPr lang="en-US" dirty="0" smtClean="0"/>
              <a:t>ASICs: SDC(SSC)1992, COT (CDF) 1997 bipolar ;</a:t>
            </a:r>
          </a:p>
          <a:p>
            <a:r>
              <a:rPr lang="en-US" dirty="0" smtClean="0"/>
              <a:t>ATLAS TRT (LHC) 2002, bi-CMOS;  GLUEX (CEBAF) 2004 250nm CMOS.  </a:t>
            </a:r>
          </a:p>
          <a:p>
            <a:r>
              <a:rPr lang="en-US" dirty="0" smtClean="0"/>
              <a:t>Sudbury </a:t>
            </a:r>
            <a:r>
              <a:rPr lang="en-US" dirty="0"/>
              <a:t>Neutrino </a:t>
            </a:r>
            <a:r>
              <a:rPr lang="en-US" dirty="0" smtClean="0"/>
              <a:t>Observatory, SNO </a:t>
            </a:r>
            <a:r>
              <a:rPr lang="en-US" dirty="0"/>
              <a:t>(</a:t>
            </a:r>
            <a:r>
              <a:rPr lang="en-US" dirty="0" smtClean="0"/>
              <a:t>1997) Complete Electronics Chain: including </a:t>
            </a:r>
            <a:r>
              <a:rPr lang="en-US" dirty="0"/>
              <a:t>2 </a:t>
            </a:r>
            <a:r>
              <a:rPr lang="en-US" dirty="0" smtClean="0"/>
              <a:t>PMT readout </a:t>
            </a:r>
            <a:r>
              <a:rPr lang="en-US" dirty="0" smtClean="0"/>
              <a:t>bipolar ASICs &amp; collaborative design of the QUSN7 CMOS readout chip, </a:t>
            </a:r>
            <a:r>
              <a:rPr lang="en-US" dirty="0" smtClean="0"/>
              <a:t>20 PCB designs, Backplane, Crates, supplies.</a:t>
            </a:r>
          </a:p>
          <a:p>
            <a:r>
              <a:rPr lang="en-US" dirty="0" smtClean="0"/>
              <a:t>ATLAS TRT DTMROC - Digital Time Measurement Read Out Chip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CERN, Krakow, Penn  2002    (250nm CMOS)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377825"/>
            <a:ext cx="11049000" cy="727075"/>
          </a:xfrm>
        </p:spPr>
        <p:txBody>
          <a:bodyPr>
            <a:noAutofit/>
          </a:bodyPr>
          <a:lstStyle/>
          <a:p>
            <a:r>
              <a:rPr lang="en-US" b="1" u="sng" dirty="0" smtClean="0"/>
              <a:t>Recent:  Analog Design Work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308100"/>
            <a:ext cx="109728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Advanced Detectors and LHC Upgrade  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b="1" dirty="0" smtClean="0"/>
              <a:t>Fast Amp</a:t>
            </a:r>
            <a:r>
              <a:rPr lang="en-US" dirty="0" smtClean="0"/>
              <a:t> - 4 channel (prototyping) amplifier for 2 to 50pF sensor readout</a:t>
            </a:r>
          </a:p>
          <a:p>
            <a:pPr marL="0" indent="0">
              <a:buNone/>
            </a:pPr>
            <a:r>
              <a:rPr lang="en-US" dirty="0" smtClean="0"/>
              <a:t>	         300ps rise time.  5 to 200fC differential Outputs, 180nm </a:t>
            </a:r>
            <a:r>
              <a:rPr lang="en-US" dirty="0" err="1" smtClean="0"/>
              <a:t>SiGe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b="1" dirty="0" smtClean="0"/>
              <a:t>ATLAS Upgrade Liquid Argon</a:t>
            </a:r>
            <a:r>
              <a:rPr lang="en-US" dirty="0" smtClean="0"/>
              <a:t> (collaboration with BNL for ATLAS -  </a:t>
            </a:r>
          </a:p>
          <a:p>
            <a:r>
              <a:rPr lang="en-US" dirty="0" smtClean="0"/>
              <a:t>Preamp/Shaper: </a:t>
            </a:r>
            <a:r>
              <a:rPr lang="en-US" dirty="0" err="1" smtClean="0"/>
              <a:t>SiGe</a:t>
            </a:r>
            <a:r>
              <a:rPr lang="en-US" dirty="0" smtClean="0"/>
              <a:t> Bipolar: 8WL (2009), IHP (2011), GF 7WL (2015) </a:t>
            </a:r>
          </a:p>
          <a:p>
            <a:r>
              <a:rPr lang="en-US" dirty="0" smtClean="0"/>
              <a:t>Programmable (2-16ns), 10 bit DN  analog delay IHP(2011)</a:t>
            </a:r>
          </a:p>
          <a:p>
            <a:r>
              <a:rPr lang="en-US" dirty="0" smtClean="0"/>
              <a:t>Pulser block, optimized Band Gap for BNL’s 65nm Preamp/Shaper (2016)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8300"/>
            <a:ext cx="10515600" cy="763588"/>
          </a:xfrm>
        </p:spPr>
        <p:txBody>
          <a:bodyPr/>
          <a:lstStyle/>
          <a:p>
            <a:r>
              <a:rPr lang="en-US" b="1" u="sng" dirty="0" smtClean="0"/>
              <a:t>Recent: Design Services &amp; Prototyping 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524000"/>
            <a:ext cx="110744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Cold ASIC work with FNAL (65nm CMOS) for DUNE  </a:t>
            </a:r>
            <a:r>
              <a:rPr lang="en-US" sz="3200" dirty="0" smtClean="0"/>
              <a:t>-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Provided Liberty timing files for &gt;100 Digital Library Cells revised by FNAL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2600" dirty="0" smtClean="0"/>
              <a:t>(Increased length to reduce hot electron effects at LAr temperatures. )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 </a:t>
            </a:r>
            <a:r>
              <a:rPr lang="en-US" dirty="0" smtClean="0"/>
              <a:t>Design and measurement of a 65nm </a:t>
            </a:r>
            <a:r>
              <a:rPr lang="en-US" dirty="0" smtClean="0"/>
              <a:t>tiny chip (2017) with ring oscillators, 32 Flip-flops  to measure timing characteristics gate delay setup &amp; hold times etc.</a:t>
            </a:r>
            <a:r>
              <a:rPr lang="en-US" sz="2600" dirty="0" smtClean="0"/>
              <a:t>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892175"/>
          </a:xfrm>
        </p:spPr>
        <p:txBody>
          <a:bodyPr/>
          <a:lstStyle/>
          <a:p>
            <a:r>
              <a:rPr lang="en-US" b="1" u="sng" dirty="0" smtClean="0"/>
              <a:t>Current: ATLAS Strips Upgrade Electronics 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   ( UCSC, CERN, DESY, RAL, UCL, Freiburg, Liverpool, Penn ,  +..)  </a:t>
            </a:r>
          </a:p>
          <a:p>
            <a:pPr marL="0" indent="0">
              <a:buNone/>
            </a:pPr>
            <a:r>
              <a:rPr lang="en-US" sz="500" dirty="0" smtClean="0"/>
              <a:t>              </a:t>
            </a:r>
          </a:p>
          <a:p>
            <a:r>
              <a:rPr lang="en-US" sz="3300" dirty="0" smtClean="0"/>
              <a:t>L</a:t>
            </a:r>
            <a:r>
              <a:rPr lang="en-US" sz="3100" dirty="0" smtClean="0"/>
              <a:t>eadership Role in defining Strips Readout Architecture.</a:t>
            </a:r>
          </a:p>
          <a:p>
            <a:r>
              <a:rPr lang="en-US" dirty="0" smtClean="0"/>
              <a:t>Responsible for “Star” sensor  Readout approach for front end ASICs.</a:t>
            </a:r>
          </a:p>
          <a:p>
            <a:r>
              <a:rPr lang="en-US" dirty="0" smtClean="0"/>
              <a:t>Fast cluster finder,  LVDS I/O, ADC  for   256 </a:t>
            </a:r>
            <a:r>
              <a:rPr lang="en-US" dirty="0" err="1" smtClean="0"/>
              <a:t>ch.</a:t>
            </a:r>
            <a:r>
              <a:rPr lang="en-US" dirty="0" smtClean="0"/>
              <a:t> ABCstar FEC </a:t>
            </a:r>
          </a:p>
          <a:p>
            <a:r>
              <a:rPr lang="en-US" b="1" dirty="0" smtClean="0"/>
              <a:t>HCC star  </a:t>
            </a:r>
            <a:r>
              <a:rPr lang="en-US" dirty="0"/>
              <a:t>- </a:t>
            </a:r>
            <a:r>
              <a:rPr lang="en-US" dirty="0" smtClean="0"/>
              <a:t>(fabrication plan  </a:t>
            </a:r>
            <a:r>
              <a:rPr lang="en-US" dirty="0"/>
              <a:t>Feb 2018</a:t>
            </a:r>
            <a:r>
              <a:rPr lang="en-US" dirty="0" smtClean="0"/>
              <a:t>)	</a:t>
            </a:r>
          </a:p>
          <a:p>
            <a:pPr lvl="1"/>
            <a:r>
              <a:rPr lang="en-US" dirty="0" smtClean="0"/>
              <a:t>6b/8b  </a:t>
            </a:r>
            <a:r>
              <a:rPr lang="en-US" dirty="0" smtClean="0"/>
              <a:t>Trigger / Storage </a:t>
            </a:r>
            <a:r>
              <a:rPr lang="en-US" dirty="0" smtClean="0"/>
              <a:t>Control protocol  </a:t>
            </a:r>
          </a:p>
          <a:p>
            <a:pPr lvl="1"/>
            <a:r>
              <a:rPr lang="en-US" dirty="0" smtClean="0"/>
              <a:t>160Mbps input channels for up to 11 ABCstar ASICs.</a:t>
            </a:r>
          </a:p>
          <a:p>
            <a:pPr lvl="1"/>
            <a:r>
              <a:rPr lang="en-US" dirty="0" smtClean="0"/>
              <a:t> Output data formatting/module readout </a:t>
            </a:r>
            <a:r>
              <a:rPr lang="en-US" dirty="0"/>
              <a:t> </a:t>
            </a:r>
            <a:r>
              <a:rPr lang="en-US" dirty="0" smtClean="0"/>
              <a:t>@ 640Mbps </a:t>
            </a:r>
          </a:p>
          <a:p>
            <a:pPr lvl="1"/>
            <a:r>
              <a:rPr lang="en-US" dirty="0" smtClean="0"/>
              <a:t>Scaled LVDS  I/O </a:t>
            </a:r>
          </a:p>
          <a:p>
            <a:r>
              <a:rPr lang="en-US" b="1" dirty="0" smtClean="0"/>
              <a:t>AMAC Autonomous Monitoring and Control ASIC </a:t>
            </a:r>
            <a:r>
              <a:rPr lang="en-US" dirty="0" smtClean="0"/>
              <a:t>(MPW* Nov 2017) </a:t>
            </a:r>
          </a:p>
          <a:p>
            <a:pPr lvl="1"/>
            <a:r>
              <a:rPr lang="en-US" dirty="0" smtClean="0"/>
              <a:t>Multi-drop Scaled LVDS,  Tristate Scaled LVDS  Drivers</a:t>
            </a:r>
          </a:p>
          <a:p>
            <a:pPr lvl="1"/>
            <a:r>
              <a:rPr lang="en-US" dirty="0" smtClean="0"/>
              <a:t>14 simultaneous monitored quantities  temp/voltage/current (1ms rep rate)</a:t>
            </a:r>
          </a:p>
          <a:p>
            <a:pPr lvl="1"/>
            <a:r>
              <a:rPr lang="en-US" dirty="0" smtClean="0"/>
              <a:t>Automatic  out of limit warning</a:t>
            </a:r>
          </a:p>
          <a:p>
            <a:pPr lvl="1"/>
            <a:r>
              <a:rPr lang="en-US" dirty="0" smtClean="0"/>
              <a:t>Programmable </a:t>
            </a:r>
            <a:r>
              <a:rPr lang="en-US" dirty="0" smtClean="0"/>
              <a:t>Interlock </a:t>
            </a:r>
            <a:r>
              <a:rPr lang="en-US" dirty="0" smtClean="0"/>
              <a:t>functionality</a:t>
            </a:r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HEPIC  2017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B70C1-62A3-4AF3-A2F6-71D8813E8C41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0476" y="5710019"/>
            <a:ext cx="433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Nov </a:t>
            </a:r>
            <a:r>
              <a:rPr lang="en-US" i="1" dirty="0"/>
              <a:t>MPW </a:t>
            </a:r>
            <a:r>
              <a:rPr lang="en-US" i="1" dirty="0" err="1" smtClean="0"/>
              <a:t>os</a:t>
            </a:r>
            <a:r>
              <a:rPr lang="en-US" i="1" dirty="0" smtClean="0"/>
              <a:t> last </a:t>
            </a:r>
            <a:r>
              <a:rPr lang="en-US" i="1" dirty="0"/>
              <a:t>scheduled GF130 </a:t>
            </a:r>
            <a:r>
              <a:rPr lang="en-US" i="1" dirty="0" smtClean="0"/>
              <a:t>MPW.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703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HCCstar Top </a:t>
            </a:r>
            <a:r>
              <a:rPr lang="en-US" dirty="0" smtClean="0"/>
              <a:t>Level Block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31" y="1492770"/>
            <a:ext cx="6471138" cy="501704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Week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893B-EA24-4D0E-A74E-C1609DAA30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3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HCCstar Control </a:t>
            </a:r>
            <a:r>
              <a:rPr lang="en-US" dirty="0" smtClean="0"/>
              <a:t>Path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9" y="1406769"/>
            <a:ext cx="9395503" cy="528497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September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Week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893B-EA24-4D0E-A74E-C1609DAA30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of 11  HCCstar Input Channels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7412"/>
            <a:ext cx="10515600" cy="432776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 September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ITk Week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893B-EA24-4D0E-A74E-C1609DAA30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4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936</Words>
  <Application>Microsoft Office PowerPoint</Application>
  <PresentationFormat>Widescreen</PresentationFormat>
  <Paragraphs>236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 Electronics design with emphasis on ASICs</vt:lpstr>
      <vt:lpstr>Penn’s  Instrumentation Group</vt:lpstr>
      <vt:lpstr>ASIC related Projects accomplishments</vt:lpstr>
      <vt:lpstr>Recent:  Analog Design Work</vt:lpstr>
      <vt:lpstr>Recent: Design Services &amp; Prototyping  </vt:lpstr>
      <vt:lpstr>Current: ATLAS Strips Upgrade Electronics  </vt:lpstr>
      <vt:lpstr>HCCstar Top Level Block Diagram</vt:lpstr>
      <vt:lpstr>HCCstar Control Path</vt:lpstr>
      <vt:lpstr>1 of 11  HCCstar Input Channels</vt:lpstr>
      <vt:lpstr>AMAC V2 feature Diagram</vt:lpstr>
      <vt:lpstr>Autonomous Monitoring Cycle    </vt:lpstr>
      <vt:lpstr>ASIC Design tools</vt:lpstr>
      <vt:lpstr>Multi- Institutional Project Management</vt:lpstr>
      <vt:lpstr>Verification tools</vt:lpstr>
      <vt:lpstr>CERN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ASIC design at Penn</dc:title>
  <dc:creator>Mitch</dc:creator>
  <cp:lastModifiedBy>Mitch</cp:lastModifiedBy>
  <cp:revision>54</cp:revision>
  <dcterms:created xsi:type="dcterms:W3CDTF">2017-10-02T01:38:07Z</dcterms:created>
  <dcterms:modified xsi:type="dcterms:W3CDTF">2017-10-04T17:45:25Z</dcterms:modified>
</cp:coreProperties>
</file>