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64" r:id="rId3"/>
    <p:sldId id="288" r:id="rId4"/>
    <p:sldId id="289" r:id="rId5"/>
    <p:sldId id="283" r:id="rId6"/>
    <p:sldId id="284" r:id="rId7"/>
    <p:sldId id="285" r:id="rId8"/>
    <p:sldId id="286" r:id="rId9"/>
    <p:sldId id="282" r:id="rId10"/>
    <p:sldId id="274" r:id="rId11"/>
  </p:sldIdLst>
  <p:sldSz cx="9144000" cy="6858000" type="screen4x3"/>
  <p:notesSz cx="69850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F22"/>
    <a:srgbClr val="981E32"/>
    <a:srgbClr val="FFFFFF"/>
    <a:srgbClr val="C75B12"/>
    <a:srgbClr val="E17000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Objects="1" showGuides="1">
      <p:cViewPr>
        <p:scale>
          <a:sx n="90" d="100"/>
          <a:sy n="90" d="100"/>
        </p:scale>
        <p:origin x="-3114" y="-690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0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3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3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74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0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2" tIns="46476" rIns="92952" bIns="464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1" y="4409758"/>
            <a:ext cx="5588000" cy="4177665"/>
          </a:xfrm>
          <a:prstGeom prst="rect">
            <a:avLst/>
          </a:prstGeom>
        </p:spPr>
        <p:txBody>
          <a:bodyPr vert="horz" lIns="92952" tIns="46476" rIns="92952" bIns="464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3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3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michaelw@slac.stanford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rtnerships.slac.stanford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3200" dirty="0" smtClean="0"/>
              <a:t>Partnering with SLAC</a:t>
            </a:r>
            <a:endParaRPr lang="en-CA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468630"/>
          </a:xfrm>
        </p:spPr>
        <p:txBody>
          <a:bodyPr/>
          <a:lstStyle/>
          <a:p>
            <a:r>
              <a:rPr lang="en-CA" dirty="0" smtClean="0"/>
              <a:t>Mike Willardson, Research Partnerships &amp; Technology Commercialization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sz="2000" dirty="0" smtClean="0"/>
              <a:t> Brief overview of </a:t>
            </a:r>
            <a:r>
              <a:rPr lang="en-CA" sz="2000" dirty="0" smtClean="0"/>
              <a:t>agreements, IP </a:t>
            </a:r>
            <a:r>
              <a:rPr lang="en-CA" sz="2000" dirty="0" smtClean="0"/>
              <a:t>rights, </a:t>
            </a:r>
            <a:r>
              <a:rPr lang="en-CA" sz="2000" dirty="0" smtClean="0"/>
              <a:t>and other considerations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80" y="499783"/>
            <a:ext cx="8103570" cy="1743633"/>
          </a:xfrm>
        </p:spPr>
        <p:txBody>
          <a:bodyPr/>
          <a:lstStyle/>
          <a:p>
            <a:r>
              <a:rPr lang="en-CA" dirty="0" smtClean="0"/>
              <a:t>Questions? 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Mike Willardson</a:t>
            </a:r>
            <a:br>
              <a:rPr lang="en-CA" dirty="0" smtClean="0"/>
            </a:br>
            <a:r>
              <a:rPr lang="en-CA" dirty="0" smtClean="0">
                <a:hlinkClick r:id="rId4"/>
              </a:rPr>
              <a:t>michaelw@slac.stanford.edu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x3580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4132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62580" y="129091"/>
            <a:ext cx="8103570" cy="753033"/>
          </a:xfrm>
        </p:spPr>
        <p:txBody>
          <a:bodyPr/>
          <a:lstStyle/>
          <a:p>
            <a:r>
              <a:rPr lang="en-CA" dirty="0" smtClean="0"/>
              <a:t>Research Partnerships &amp; Technology Commercialization (RP&amp;TC)</a:t>
            </a:r>
            <a:endParaRPr lang="en-CA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Our mission: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Identify and manage SLAC-developed </a:t>
            </a:r>
            <a:r>
              <a:rPr lang="en-US" sz="1600" dirty="0"/>
              <a:t>intellectual property and </a:t>
            </a:r>
            <a:r>
              <a:rPr lang="en-US" sz="1600" dirty="0" smtClean="0"/>
              <a:t>establish </a:t>
            </a:r>
            <a:r>
              <a:rPr lang="en-US" sz="1600" dirty="0"/>
              <a:t>new research and licensing relationships with the private </a:t>
            </a:r>
            <a:r>
              <a:rPr lang="en-US" sz="1600" dirty="0" smtClean="0"/>
              <a:t>sector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Explore potential </a:t>
            </a:r>
            <a:r>
              <a:rPr lang="en-US" sz="1600" dirty="0"/>
              <a:t>funding opportunities from non-governmental entities, patent and commercialize SLAC technologies and help facilitate agreements for working with </a:t>
            </a:r>
            <a:r>
              <a:rPr lang="en-US" sz="1600" dirty="0" smtClean="0"/>
              <a:t>industry </a:t>
            </a:r>
          </a:p>
          <a:p>
            <a:r>
              <a:rPr lang="en-US" sz="2000" dirty="0" smtClean="0"/>
              <a:t>Accomplishing </a:t>
            </a:r>
            <a:r>
              <a:rPr lang="en-US" sz="2000" dirty="0" smtClean="0"/>
              <a:t>our mission requires successful partnering: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814" y="3536885"/>
            <a:ext cx="2207356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559428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https://partnerships.slac.stanford.edu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Partnership Scenarios at SLAC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Commercial entity wants to access SLAC expertise, technology and/or resources to advance their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Small business would like to partner with SLAC on SBIR (Small Business Innovation Research)/STTR (Small Business Technology Transfer)</a:t>
            </a:r>
          </a:p>
          <a:p>
            <a:pPr marL="800100" lvl="1" indent="-342900"/>
            <a:r>
              <a:rPr lang="en-US" sz="2100" dirty="0" smtClean="0"/>
              <a:t>Objectives of these programs include:</a:t>
            </a:r>
          </a:p>
          <a:p>
            <a:pPr lvl="3"/>
            <a:r>
              <a:rPr lang="en-US" sz="1600" dirty="0"/>
              <a:t>Stimulate technological innovation</a:t>
            </a:r>
          </a:p>
          <a:p>
            <a:pPr lvl="3"/>
            <a:r>
              <a:rPr lang="en-US" sz="1600" dirty="0"/>
              <a:t>Use small business to meet Federal R/R&amp;D needs</a:t>
            </a:r>
          </a:p>
          <a:p>
            <a:pPr lvl="3"/>
            <a:r>
              <a:rPr lang="en-US" sz="1600" dirty="0"/>
              <a:t>Foster and encourage participation by the socially and economically disadvantaged small </a:t>
            </a:r>
            <a:r>
              <a:rPr lang="en-US" sz="1600" dirty="0" smtClean="0"/>
              <a:t>businesses</a:t>
            </a:r>
          </a:p>
          <a:p>
            <a:pPr lvl="3"/>
            <a:r>
              <a:rPr lang="en-US" sz="1600" dirty="0" smtClean="0"/>
              <a:t>Increase </a:t>
            </a:r>
            <a:r>
              <a:rPr lang="en-US" sz="1600" dirty="0"/>
              <a:t>private sector commercialization of innovations derived from Federal R/R&amp;D, thereby increasing competition, productivity, and economic growth</a:t>
            </a:r>
          </a:p>
          <a:p>
            <a:pPr lvl="3"/>
            <a:r>
              <a:rPr lang="en-US" sz="1600" dirty="0" smtClean="0"/>
              <a:t>Stimulate </a:t>
            </a:r>
            <a:r>
              <a:rPr lang="en-US" sz="1600" dirty="0"/>
              <a:t>and foster scientific and technological innovation through cooperative research and development carried out between small business concerns and research institutions </a:t>
            </a:r>
          </a:p>
          <a:p>
            <a:pPr lvl="3"/>
            <a:r>
              <a:rPr lang="en-US" sz="1600" dirty="0"/>
              <a:t>Foster technology transfer between small business concerns and research </a:t>
            </a:r>
            <a:r>
              <a:rPr lang="en-US" sz="1600" dirty="0" smtClean="0"/>
              <a:t>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Commercial entity joins a broad collaboration which also includes SLAC</a:t>
            </a:r>
            <a:endParaRPr lang="en-US" dirty="0"/>
          </a:p>
          <a:p>
            <a:pPr marL="1033463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Considerations for SLAC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SLAC is authorized to partner with the private sector, in consideration of a few criteria: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SLAC, as a taxpayer funded entity, cannot compete directly with industry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Preference should be given to small business firms located in the United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Fairness of opportunity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 projects must be in alignment with our mission and not unduly impact ongoing lab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753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Agreements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CRADA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Collaborative development of IP</a:t>
            </a:r>
          </a:p>
          <a:p>
            <a:pPr marL="800100" lvl="1" indent="-342900"/>
            <a:r>
              <a:rPr lang="en-US" sz="1600" dirty="0" smtClean="0"/>
              <a:t>Each party typically retains their own solely-developed IP</a:t>
            </a:r>
          </a:p>
          <a:p>
            <a:pPr marL="800100" lvl="1" indent="-342900"/>
            <a:r>
              <a:rPr lang="en-US" sz="1600" dirty="0" smtClean="0"/>
              <a:t>Jointly developed IP is jointly owned</a:t>
            </a:r>
          </a:p>
          <a:p>
            <a:pPr marL="800100" lvl="1" indent="-342900"/>
            <a:r>
              <a:rPr lang="en-US" sz="1600" dirty="0" smtClean="0"/>
              <a:t>Government gets minimum rights to any IP developed under CRADA</a:t>
            </a:r>
          </a:p>
          <a:p>
            <a:pPr marL="800100" lvl="1" indent="-342900"/>
            <a:r>
              <a:rPr lang="en-US" sz="1600" dirty="0" smtClean="0"/>
              <a:t>Reporting/electing of IP to DOE is required</a:t>
            </a:r>
          </a:p>
          <a:p>
            <a:pPr marL="800100" lvl="1" indent="-342900"/>
            <a:r>
              <a:rPr lang="en-US" sz="1600" dirty="0" smtClean="0"/>
              <a:t>More restrictive in terms of negotiable IP terms</a:t>
            </a:r>
          </a:p>
          <a:p>
            <a:pPr marL="342900" indent="-342900"/>
            <a:r>
              <a:rPr lang="en-US" sz="1800" dirty="0" smtClean="0"/>
              <a:t>SPP (WFO)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SLAC developed, sponsor funded projects</a:t>
            </a:r>
          </a:p>
          <a:p>
            <a:pPr marL="800100" lvl="1" indent="-342900"/>
            <a:r>
              <a:rPr lang="en-US" sz="1600" dirty="0" smtClean="0"/>
              <a:t>Sponsor has an option to retain title</a:t>
            </a:r>
            <a:endParaRPr lang="en-US" sz="1600" dirty="0" smtClean="0"/>
          </a:p>
          <a:p>
            <a:pPr marL="800100" lvl="1" indent="-342900"/>
            <a:r>
              <a:rPr lang="en-US" sz="1600" dirty="0" smtClean="0"/>
              <a:t>Government gets minimum rights</a:t>
            </a:r>
          </a:p>
          <a:p>
            <a:pPr marL="800100" lvl="1" indent="-342900"/>
            <a:r>
              <a:rPr lang="en-US" sz="1600" dirty="0" smtClean="0"/>
              <a:t>Generally speaking, allows for greater flexibility in terms of IP rights</a:t>
            </a:r>
            <a:endParaRPr lang="en-US" sz="1400" dirty="0" smtClean="0"/>
          </a:p>
          <a:p>
            <a:pPr marL="342900" indent="-342900"/>
            <a:r>
              <a:rPr lang="en-US" sz="1800" dirty="0" smtClean="0"/>
              <a:t>User Agreements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Proprietary and Nonproprietary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Results must be published if </a:t>
            </a:r>
            <a:r>
              <a:rPr lang="en-US" sz="1600" dirty="0" smtClean="0"/>
              <a:t>nonproprietary, </a:t>
            </a:r>
            <a:r>
              <a:rPr lang="en-US" sz="1600" dirty="0" smtClean="0"/>
              <a:t>some IP allocation options exist in prop </a:t>
            </a:r>
            <a:r>
              <a:rPr lang="en-US" sz="1600" dirty="0" smtClean="0"/>
              <a:t>agreement</a:t>
            </a:r>
          </a:p>
          <a:p>
            <a:r>
              <a:rPr lang="en-US" sz="1900" dirty="0" smtClean="0"/>
              <a:t>License Agreements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License to SLAC-developed patents, software or technical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Negotiated through Stanford and facilitated by SLAC</a:t>
            </a:r>
            <a:endParaRPr lang="en-US" sz="2000" dirty="0" smtClean="0"/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8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and Intellectual Property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4700016"/>
          </a:xfrm>
        </p:spPr>
        <p:txBody>
          <a:bodyPr>
            <a:normAutofit fontScale="92500"/>
          </a:bodyPr>
          <a:lstStyle/>
          <a:p>
            <a:r>
              <a:rPr lang="en-US" sz="1700" dirty="0" smtClean="0"/>
              <a:t>DOE by </a:t>
            </a:r>
            <a:r>
              <a:rPr lang="en-US" sz="1700" dirty="0" smtClean="0"/>
              <a:t>default has </a:t>
            </a:r>
            <a:r>
              <a:rPr lang="en-US" sz="1700" dirty="0" smtClean="0"/>
              <a:t>title to all technical data and software created at SLAC, in accordance with our M&amp;O contract and federal regulations</a:t>
            </a:r>
          </a:p>
          <a:p>
            <a:pPr marL="800100" lvl="1" indent="-342900"/>
            <a:r>
              <a:rPr lang="en-US" sz="1500" dirty="0" smtClean="0"/>
              <a:t>Exceptions for third party proprietary data</a:t>
            </a:r>
            <a:endParaRPr lang="en-US" sz="1700" dirty="0" smtClean="0"/>
          </a:p>
          <a:p>
            <a:r>
              <a:rPr lang="en-US" sz="1700" dirty="0" smtClean="0"/>
              <a:t>In accordance with our M&amp;O agreement </a:t>
            </a:r>
            <a:r>
              <a:rPr lang="en-US" sz="1700" dirty="0" smtClean="0"/>
              <a:t>terms and DOE class patent waivers, </a:t>
            </a:r>
            <a:r>
              <a:rPr lang="en-US" sz="1700" dirty="0" smtClean="0"/>
              <a:t>SLAC/Stanford is granted </a:t>
            </a:r>
            <a:r>
              <a:rPr lang="en-US" sz="1700" dirty="0" smtClean="0"/>
              <a:t>particular rights in </a:t>
            </a:r>
            <a:r>
              <a:rPr lang="en-US" sz="1700" dirty="0" smtClean="0"/>
              <a:t>IP</a:t>
            </a:r>
          </a:p>
          <a:p>
            <a:pPr marL="800100" lvl="1" indent="-342900"/>
            <a:r>
              <a:rPr lang="en-US" sz="1500" dirty="0" smtClean="0"/>
              <a:t>Right to elect title to subject patents (DOE acquires title by default in the absence of election)</a:t>
            </a:r>
          </a:p>
          <a:p>
            <a:pPr marL="800100" lvl="1" indent="-342900"/>
            <a:r>
              <a:rPr lang="en-US" sz="1500" dirty="0" smtClean="0"/>
              <a:t>The right to assert title to scientific and technical and publications, and the right to request permission to assert title to software and technical content (drawings, </a:t>
            </a:r>
            <a:r>
              <a:rPr lang="en-US" sz="1500" dirty="0" err="1" smtClean="0"/>
              <a:t>etc</a:t>
            </a:r>
            <a:r>
              <a:rPr lang="en-US" sz="1500" dirty="0" smtClean="0"/>
              <a:t>)</a:t>
            </a:r>
          </a:p>
          <a:p>
            <a:pPr marL="800100" lvl="1" indent="-342900"/>
            <a:r>
              <a:rPr lang="en-US" sz="1500" dirty="0" smtClean="0"/>
              <a:t>The right to withhold proprietary third party information for limited duration</a:t>
            </a:r>
          </a:p>
          <a:p>
            <a:pPr marL="800100" lvl="1" indent="-342900"/>
            <a:r>
              <a:rPr lang="en-US" sz="1500" dirty="0" smtClean="0"/>
              <a:t>The right to allocate or negotiate IP rights under CRADAs/SPP/User Agreements</a:t>
            </a:r>
          </a:p>
          <a:p>
            <a:r>
              <a:rPr lang="en-US" sz="1700" dirty="0" smtClean="0"/>
              <a:t>Each category of IP comes with varying administrative rules</a:t>
            </a:r>
            <a:endParaRPr lang="en-US" sz="1900" dirty="0" smtClean="0"/>
          </a:p>
          <a:p>
            <a:pPr marL="800100" lvl="1" indent="-342900"/>
            <a:r>
              <a:rPr lang="en-US" sz="1500" dirty="0" smtClean="0"/>
              <a:t>Patents (Subject Patents and otherwise)</a:t>
            </a:r>
          </a:p>
          <a:p>
            <a:pPr marL="800100" lvl="1" indent="-342900"/>
            <a:r>
              <a:rPr lang="en-US" sz="1500" dirty="0" smtClean="0"/>
              <a:t>Software and Technical Content</a:t>
            </a:r>
          </a:p>
          <a:p>
            <a:pPr marL="800100" lvl="1" indent="-342900"/>
            <a:r>
              <a:rPr lang="en-US" sz="1500" dirty="0" smtClean="0"/>
              <a:t>Scientific and Technical Articles (non-software)</a:t>
            </a:r>
          </a:p>
          <a:p>
            <a:pPr marL="800100" lvl="1" indent="-342900"/>
            <a:r>
              <a:rPr lang="en-US" sz="1500" dirty="0" smtClean="0"/>
              <a:t>Restricted and limited rights data (third party data)</a:t>
            </a:r>
          </a:p>
          <a:p>
            <a:pPr marL="800100" lvl="1" indent="-342900"/>
            <a:r>
              <a:rPr lang="en-US" sz="1500" dirty="0" smtClean="0"/>
              <a:t>SLAC private use data</a:t>
            </a:r>
          </a:p>
          <a:p>
            <a:pPr marL="800100" lvl="1" indent="-342900"/>
            <a:r>
              <a:rPr lang="en-US" sz="1500" dirty="0" smtClean="0"/>
              <a:t>Trademarks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01505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issues in CRADAs and SPP Agreements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Partner wants unrestricted right to all 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Partner needs to provide SLAC with proprietary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Openness in research policy can conflict with objectives of partner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Absence of typical commercial terms (mutual indemnification,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Other government rights</a:t>
            </a:r>
          </a:p>
          <a:p>
            <a:pPr marL="800100" lvl="1" indent="-342900"/>
            <a:r>
              <a:rPr lang="en-US" sz="1600" dirty="0" smtClean="0"/>
              <a:t>“March In” rights</a:t>
            </a:r>
          </a:p>
          <a:p>
            <a:pPr marL="800100" lvl="1" indent="-342900"/>
            <a:r>
              <a:rPr lang="en-US" sz="1600" dirty="0" smtClean="0"/>
              <a:t>US Competitiveness</a:t>
            </a:r>
          </a:p>
          <a:p>
            <a:pPr marL="800100" lvl="1" indent="-342900"/>
            <a:r>
              <a:rPr lang="en-US" sz="1600" dirty="0" smtClean="0"/>
              <a:t>Royalty Free license</a:t>
            </a:r>
          </a:p>
          <a:p>
            <a:pPr marL="800100" lvl="1" indent="-342900"/>
            <a:r>
              <a:rPr lang="en-US" sz="1600" dirty="0" smtClean="0"/>
              <a:t>Right to inspect SLAC technical </a:t>
            </a:r>
            <a:r>
              <a:rPr lang="en-US" sz="1600" dirty="0" smtClean="0"/>
              <a:t>data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4099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62580" y="129091"/>
            <a:ext cx="8103570" cy="753033"/>
          </a:xfrm>
        </p:spPr>
        <p:txBody>
          <a:bodyPr/>
          <a:lstStyle/>
          <a:p>
            <a:r>
              <a:rPr lang="en-CA" dirty="0" smtClean="0"/>
              <a:t>The Special Case of Software</a:t>
            </a:r>
            <a:endParaRPr lang="en-CA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/>
              <a:t>DOE encourages the </a:t>
            </a:r>
            <a:r>
              <a:rPr lang="en-US" sz="1900" dirty="0" smtClean="0"/>
              <a:t>release </a:t>
            </a:r>
            <a:r>
              <a:rPr lang="en-US" sz="1900" dirty="0"/>
              <a:t>of software developed at the </a:t>
            </a:r>
            <a:r>
              <a:rPr lang="en-US" sz="1900" dirty="0" smtClean="0"/>
              <a:t>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Strong preference for releasing as Open Source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‘Software’ includes newly created software as well as derivate works of other released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‘Release’ means dissemination to any recipient outside of SLAC </a:t>
            </a:r>
          </a:p>
          <a:p>
            <a:endParaRPr lang="en-US" sz="1600" dirty="0" smtClean="0"/>
          </a:p>
          <a:p>
            <a:r>
              <a:rPr lang="en-US" sz="1900" dirty="0" smtClean="0"/>
              <a:t>Does SLAC have to release software?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 are not required to release software developed at SLAC. Per DOE order, we decide when software is “useful beyond our boundaries”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When we do release software, our M&amp;O contract specifies the requirements to do so</a:t>
            </a:r>
          </a:p>
          <a:p>
            <a:endParaRPr lang="en-US" sz="1500" dirty="0"/>
          </a:p>
          <a:p>
            <a:r>
              <a:rPr lang="en-US" sz="1900" dirty="0"/>
              <a:t>Per the M&amp;O contract, DOE </a:t>
            </a:r>
            <a:r>
              <a:rPr lang="en-US" sz="1900" dirty="0" smtClean="0"/>
              <a:t>authorizes the release of software by four fundamental routes: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Release as Open Source Software (OSS) under an approved OSS license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Release under a commercial royalty bearing license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Release to specific recipient under an existing agreement (e.g. CRADA or SPP)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Designate as unrestricted releasable software and provide to DOE for free public dissemination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r>
              <a:rPr lang="en-US" sz="1800" dirty="0" smtClean="0"/>
              <a:t>Each of these mechanisms require differing levels of pre- and post- activities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Focus on IP and Industry Partners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3096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Monetizing existing partnerships </a:t>
            </a:r>
            <a:r>
              <a:rPr lang="en-US" sz="1800" dirty="0" smtClean="0"/>
              <a:t>by increasing level of collaboration</a:t>
            </a:r>
            <a:endParaRPr lang="en-US" sz="1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Establishing more comprehensive partnerships (CRADA + IP license model)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Increasing level of up-front communication with our business partners</a:t>
            </a:r>
          </a:p>
          <a:p>
            <a:pPr marL="914400" lvl="1" indent="-457200"/>
            <a:r>
              <a:rPr lang="en-US" sz="1600" dirty="0" smtClean="0"/>
              <a:t>Setting of expectations up front for any new agreements</a:t>
            </a:r>
          </a:p>
          <a:p>
            <a:pPr marL="914400" lvl="1" indent="-457200"/>
            <a:r>
              <a:rPr lang="en-US" sz="1600" dirty="0" smtClean="0"/>
              <a:t>Identify complex issues and address them early and often</a:t>
            </a:r>
          </a:p>
          <a:p>
            <a:pPr marL="914400" lvl="1" indent="-457200"/>
            <a:r>
              <a:rPr lang="en-US" sz="1600" dirty="0" smtClean="0"/>
              <a:t>Educate partners on our constraints as an FFRDC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Participating in DOE programs and consortia to leverage capabilities of other labs/entities to increase the value proposition of partnering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Participating in lab-wide working groups to identify process/policy improvements to lower the barriers to partnering</a:t>
            </a:r>
          </a:p>
          <a:p>
            <a:pPr marL="457200" indent="-457200"/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905</Words>
  <Application>Microsoft Office PowerPoint</Application>
  <PresentationFormat>On-screen Show (4:3)</PresentationFormat>
  <Paragraphs>101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Partnering with SLAC</vt:lpstr>
      <vt:lpstr>Research Partnerships &amp; Technology Commercialization (RP&amp;TC)</vt:lpstr>
      <vt:lpstr>Typical Partnership Scenarios at SLAC</vt:lpstr>
      <vt:lpstr>Partnership Considerations for SLAC</vt:lpstr>
      <vt:lpstr>Types of Agreements</vt:lpstr>
      <vt:lpstr>DOE and Intellectual Property</vt:lpstr>
      <vt:lpstr>IP issues in CRADAs and SPP Agreements</vt:lpstr>
      <vt:lpstr>The Special Case of Software</vt:lpstr>
      <vt:lpstr>Current Focus on IP and Industry Partners</vt:lpstr>
      <vt:lpstr>Questions?   Mike Willardson michaelw@slac.stanford.edu x3580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2017-10-05T19:59:06Z</dcterms:modified>
</cp:coreProperties>
</file>