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9" r:id="rId2"/>
    <p:sldId id="264" r:id="rId3"/>
    <p:sldId id="288" r:id="rId4"/>
    <p:sldId id="289" r:id="rId5"/>
    <p:sldId id="283" r:id="rId6"/>
    <p:sldId id="284" r:id="rId7"/>
    <p:sldId id="285" r:id="rId8"/>
    <p:sldId id="286" r:id="rId9"/>
    <p:sldId id="282" r:id="rId10"/>
    <p:sldId id="274" r:id="rId11"/>
  </p:sldIdLst>
  <p:sldSz cx="9144000" cy="6858000" type="screen4x3"/>
  <p:notesSz cx="6985000" cy="9283700"/>
  <p:custDataLst>
    <p:tags r:id="rId14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B8F22"/>
    <a:srgbClr val="981E32"/>
    <a:srgbClr val="FFFFFF"/>
    <a:srgbClr val="C75B12"/>
    <a:srgbClr val="E17000"/>
    <a:srgbClr val="D2C295"/>
    <a:srgbClr val="A79E70"/>
    <a:srgbClr val="4D4F53"/>
    <a:srgbClr val="0099CC"/>
    <a:srgbClr val="69BE2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napVertSplitter="1" vertBarState="minimized" horzBarState="maximized">
    <p:restoredLeft sz="15620"/>
    <p:restoredTop sz="94660"/>
  </p:normalViewPr>
  <p:slideViewPr>
    <p:cSldViewPr snapToObjects="1" showGuides="1">
      <p:cViewPr>
        <p:scale>
          <a:sx n="90" d="100"/>
          <a:sy n="90" d="100"/>
        </p:scale>
        <p:origin x="-3114" y="-690"/>
      </p:cViewPr>
      <p:guideLst>
        <p:guide orient="horz" pos="326"/>
        <p:guide orient="horz" pos="1294"/>
        <p:guide orient="horz" pos="3745"/>
        <p:guide orient="horz" pos="3980"/>
        <p:guide orient="horz" pos="1052"/>
        <p:guide orient="horz" pos="1741"/>
        <p:guide orient="horz" pos="4183"/>
        <p:guide orient="horz" pos="566"/>
        <p:guide orient="horz" pos="2808"/>
        <p:guide pos="2880"/>
        <p:guide pos="363"/>
        <p:guide pos="5396"/>
        <p:guide pos="282"/>
        <p:guide pos="3784"/>
        <p:guide pos="3736"/>
        <p:guide pos="2179"/>
        <p:guide pos="5464"/>
        <p:guide pos="3867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Objects="1" showGuides="1">
      <p:cViewPr varScale="1">
        <p:scale>
          <a:sx n="85" d="100"/>
          <a:sy n="85" d="100"/>
        </p:scale>
        <p:origin x="-3138" y="-90"/>
      </p:cViewPr>
      <p:guideLst>
        <p:guide orient="horz" pos="2924"/>
        <p:guide pos="22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6833" cy="464185"/>
          </a:xfrm>
          <a:prstGeom prst="rect">
            <a:avLst/>
          </a:prstGeom>
        </p:spPr>
        <p:txBody>
          <a:bodyPr vert="horz" lIns="92952" tIns="46476" rIns="92952" bIns="46476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56552" y="0"/>
            <a:ext cx="3026833" cy="464185"/>
          </a:xfrm>
          <a:prstGeom prst="rect">
            <a:avLst/>
          </a:prstGeom>
        </p:spPr>
        <p:txBody>
          <a:bodyPr vert="horz" lIns="92952" tIns="46476" rIns="92952" bIns="46476" rtlCol="0"/>
          <a:lstStyle>
            <a:lvl1pPr algn="r">
              <a:defRPr sz="1200"/>
            </a:lvl1pPr>
          </a:lstStyle>
          <a:p>
            <a:fld id="{4FEBF33E-D9A7-42CC-B598-9AD8356CBB5A}" type="datetimeFigureOut">
              <a:rPr lang="en-US" smtClean="0"/>
              <a:pPr/>
              <a:t>10/4/2017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7903"/>
            <a:ext cx="3026833" cy="464185"/>
          </a:xfrm>
          <a:prstGeom prst="rect">
            <a:avLst/>
          </a:prstGeom>
        </p:spPr>
        <p:txBody>
          <a:bodyPr vert="horz" lIns="92952" tIns="46476" rIns="92952" bIns="46476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56552" y="8817903"/>
            <a:ext cx="3026833" cy="464185"/>
          </a:xfrm>
          <a:prstGeom prst="rect">
            <a:avLst/>
          </a:prstGeom>
        </p:spPr>
        <p:txBody>
          <a:bodyPr vert="horz" lIns="92952" tIns="46476" rIns="92952" bIns="46476" rtlCol="0" anchor="b"/>
          <a:lstStyle>
            <a:lvl1pPr algn="r">
              <a:defRPr sz="1200"/>
            </a:lvl1pPr>
          </a:lstStyle>
          <a:p>
            <a:fld id="{4CEAAB5D-0CC4-45A8-B4B6-0B8B738A4E3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287492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6833" cy="464185"/>
          </a:xfrm>
          <a:prstGeom prst="rect">
            <a:avLst/>
          </a:prstGeom>
        </p:spPr>
        <p:txBody>
          <a:bodyPr vert="horz" lIns="92952" tIns="46476" rIns="92952" bIns="46476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552" y="0"/>
            <a:ext cx="3026833" cy="464185"/>
          </a:xfrm>
          <a:prstGeom prst="rect">
            <a:avLst/>
          </a:prstGeom>
        </p:spPr>
        <p:txBody>
          <a:bodyPr vert="horz" lIns="92952" tIns="46476" rIns="92952" bIns="46476" rtlCol="0"/>
          <a:lstStyle>
            <a:lvl1pPr algn="r">
              <a:defRPr sz="1200"/>
            </a:lvl1pPr>
          </a:lstStyle>
          <a:p>
            <a:fld id="{C3B58700-9FA2-48CE-AC88-D71D45EB490A}" type="datetimeFigureOut">
              <a:rPr lang="en-US" smtClean="0"/>
              <a:pPr/>
              <a:t>10/4/2017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1575" y="695325"/>
            <a:ext cx="4641850" cy="3481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2" tIns="46476" rIns="92952" bIns="46476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1" y="4409758"/>
            <a:ext cx="5588000" cy="4177665"/>
          </a:xfrm>
          <a:prstGeom prst="rect">
            <a:avLst/>
          </a:prstGeom>
        </p:spPr>
        <p:txBody>
          <a:bodyPr vert="horz" lIns="92952" tIns="46476" rIns="92952" bIns="46476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7903"/>
            <a:ext cx="3026833" cy="464185"/>
          </a:xfrm>
          <a:prstGeom prst="rect">
            <a:avLst/>
          </a:prstGeom>
        </p:spPr>
        <p:txBody>
          <a:bodyPr vert="horz" lIns="92952" tIns="46476" rIns="92952" bIns="46476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552" y="8817903"/>
            <a:ext cx="3026833" cy="464185"/>
          </a:xfrm>
          <a:prstGeom prst="rect">
            <a:avLst/>
          </a:prstGeom>
        </p:spPr>
        <p:txBody>
          <a:bodyPr vert="horz" lIns="92952" tIns="46476" rIns="92952" bIns="46476" rtlCol="0" anchor="b"/>
          <a:lstStyle>
            <a:lvl1pPr algn="r">
              <a:defRPr sz="1200"/>
            </a:lvl1pPr>
          </a:lstStyle>
          <a:p>
            <a:fld id="{FE9BC4E5-2BC1-4F43-85DD-A1B8F74CB7E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900429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9BC4E5-2BC1-4F43-85DD-A1B8F74CB7EB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9BC4E5-2BC1-4F43-85DD-A1B8F74CB7EB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9BC4E5-2BC1-4F43-85DD-A1B8F74CB7EB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9BC4E5-2BC1-4F43-85DD-A1B8F74CB7EB}" type="slidenum">
              <a:rPr lang="en-US" smtClean="0"/>
              <a:pPr/>
              <a:t>10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68434" y="6196867"/>
            <a:ext cx="2275566" cy="661133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40195"/>
            <a:ext cx="1973584" cy="71780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7213" y="536575"/>
            <a:ext cx="8008937" cy="2246313"/>
          </a:xfrm>
        </p:spPr>
        <p:txBody>
          <a:bodyPr anchor="b" anchorCtr="0">
            <a:noAutofit/>
          </a:bodyPr>
          <a:lstStyle>
            <a:lvl1pPr>
              <a:defRPr sz="43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57213" y="3646170"/>
            <a:ext cx="7989887" cy="2187702"/>
          </a:xfrm>
        </p:spPr>
        <p:txBody>
          <a:bodyPr>
            <a:noAutofit/>
          </a:bodyPr>
          <a:lstStyle>
            <a:lvl1pPr marL="0" indent="0" algn="l">
              <a:lnSpc>
                <a:spcPct val="110000"/>
              </a:lnSpc>
              <a:buNone/>
              <a:defRPr sz="1600" b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CA" dirty="0" smtClean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1" hasCustomPrompt="1"/>
          </p:nvPr>
        </p:nvSpPr>
        <p:spPr>
          <a:xfrm>
            <a:off x="557213" y="2755011"/>
            <a:ext cx="8008937" cy="635889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4200" b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CA" dirty="0" smtClean="0"/>
              <a:t>Click to edit Master subtitle style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43500"/>
            <a:ext cx="9158400" cy="686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87518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252728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" y="934933"/>
            <a:ext cx="8685251" cy="202691"/>
          </a:xfrm>
          <a:prstGeom prst="rect">
            <a:avLst/>
          </a:prstGeom>
        </p:spPr>
      </p:pic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BD36294-2849-48A8-8531-5354CF3095D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 dirty="0"/>
          </a:p>
        </p:txBody>
      </p:sp>
      <p:sp>
        <p:nvSpPr>
          <p:cNvPr id="16" name="Content Placeholder 15"/>
          <p:cNvSpPr>
            <a:spLocks noGrp="1"/>
          </p:cNvSpPr>
          <p:nvPr>
            <p:ph sz="quarter" idx="14"/>
          </p:nvPr>
        </p:nvSpPr>
        <p:spPr>
          <a:xfrm>
            <a:off x="457200" y="1243584"/>
            <a:ext cx="8108950" cy="5065522"/>
          </a:xfrm>
        </p:spPr>
        <p:txBody>
          <a:bodyPr/>
          <a:lstStyle>
            <a:lvl1pPr>
              <a:buClr>
                <a:srgbClr val="981E32"/>
              </a:buClr>
              <a:defRPr/>
            </a:lvl1pPr>
            <a:lvl2pPr>
              <a:buClr>
                <a:srgbClr val="981E32"/>
              </a:buClr>
              <a:buSzPct val="120000"/>
              <a:defRPr/>
            </a:lvl2pPr>
            <a:lvl3pPr>
              <a:buClr>
                <a:srgbClr val="981E32"/>
              </a:buClr>
              <a:buSzPct val="120000"/>
              <a:defRPr b="0"/>
            </a:lvl3pPr>
            <a:lvl4pPr>
              <a:buClr>
                <a:srgbClr val="981E32"/>
              </a:buClr>
              <a:buSzPct val="120000"/>
              <a:defRPr/>
            </a:lvl4pPr>
            <a:lvl5pPr>
              <a:buClr>
                <a:srgbClr val="981E32"/>
              </a:buClr>
              <a:buSzPct val="120000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5032379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252728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" y="934933"/>
            <a:ext cx="8685251" cy="202691"/>
          </a:xfrm>
          <a:prstGeom prst="rect">
            <a:avLst/>
          </a:prstGeom>
        </p:spPr>
      </p:pic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BD36294-2849-48A8-8531-5354CF3095D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 dirty="0"/>
          </a:p>
        </p:txBody>
      </p:sp>
      <p:sp>
        <p:nvSpPr>
          <p:cNvPr id="16" name="Content Placeholder 15"/>
          <p:cNvSpPr>
            <a:spLocks noGrp="1"/>
          </p:cNvSpPr>
          <p:nvPr>
            <p:ph sz="quarter" idx="14"/>
          </p:nvPr>
        </p:nvSpPr>
        <p:spPr>
          <a:xfrm>
            <a:off x="457200" y="1243584"/>
            <a:ext cx="3886200" cy="5065522"/>
          </a:xfrm>
        </p:spPr>
        <p:txBody>
          <a:bodyPr/>
          <a:lstStyle>
            <a:lvl1pPr>
              <a:buClr>
                <a:srgbClr val="981E32"/>
              </a:buClr>
              <a:defRPr/>
            </a:lvl1pPr>
            <a:lvl2pPr>
              <a:buClr>
                <a:srgbClr val="981E32"/>
              </a:buClr>
              <a:buSzPct val="120000"/>
              <a:defRPr/>
            </a:lvl2pPr>
            <a:lvl3pPr>
              <a:buClr>
                <a:srgbClr val="981E32"/>
              </a:buClr>
              <a:buSzPct val="120000"/>
              <a:defRPr/>
            </a:lvl3pPr>
            <a:lvl4pPr>
              <a:buClr>
                <a:srgbClr val="981E32"/>
              </a:buClr>
              <a:buSzPct val="120000"/>
              <a:defRPr/>
            </a:lvl4pPr>
            <a:lvl5pPr>
              <a:buClr>
                <a:srgbClr val="981E32"/>
              </a:buClr>
              <a:buSzPct val="120000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CA" dirty="0"/>
          </a:p>
        </p:txBody>
      </p:sp>
      <p:sp>
        <p:nvSpPr>
          <p:cNvPr id="11" name="Content Placeholder 15"/>
          <p:cNvSpPr>
            <a:spLocks noGrp="1"/>
          </p:cNvSpPr>
          <p:nvPr>
            <p:ph sz="quarter" idx="15"/>
          </p:nvPr>
        </p:nvSpPr>
        <p:spPr>
          <a:xfrm>
            <a:off x="4648200" y="1252729"/>
            <a:ext cx="3886200" cy="5065522"/>
          </a:xfrm>
        </p:spPr>
        <p:txBody>
          <a:bodyPr/>
          <a:lstStyle>
            <a:lvl1pPr>
              <a:buClr>
                <a:srgbClr val="981E32"/>
              </a:buClr>
              <a:defRPr/>
            </a:lvl1pPr>
            <a:lvl2pPr>
              <a:buClr>
                <a:srgbClr val="981E32"/>
              </a:buClr>
              <a:buSzPct val="120000"/>
              <a:defRPr/>
            </a:lvl2pPr>
            <a:lvl3pPr>
              <a:buClr>
                <a:srgbClr val="981E32"/>
              </a:buClr>
              <a:buSzPct val="120000"/>
              <a:defRPr/>
            </a:lvl3pPr>
            <a:lvl4pPr>
              <a:buClr>
                <a:srgbClr val="981E32"/>
              </a:buClr>
              <a:buSzPct val="120000"/>
              <a:defRPr/>
            </a:lvl4pPr>
            <a:lvl5pPr>
              <a:buClr>
                <a:srgbClr val="981E32"/>
              </a:buClr>
              <a:buSzPct val="120000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5032379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line head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252728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" y="934933"/>
            <a:ext cx="8685251" cy="202691"/>
          </a:xfrm>
          <a:prstGeom prst="rect">
            <a:avLst/>
          </a:prstGeom>
        </p:spPr>
      </p:pic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BD36294-2849-48A8-8531-5354CF3095D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 dirty="0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5"/>
          </p:nvPr>
        </p:nvSpPr>
        <p:spPr>
          <a:xfrm>
            <a:off x="3646488" y="1252728"/>
            <a:ext cx="2442340" cy="2481072"/>
          </a:xfrm>
        </p:spPr>
        <p:txBody>
          <a:bodyPr/>
          <a:lstStyle/>
          <a:p>
            <a:r>
              <a:rPr lang="en-US" dirty="0" smtClean="0"/>
              <a:t>Click icon to add picture</a:t>
            </a:r>
            <a:endParaRPr lang="en-CA" dirty="0"/>
          </a:p>
        </p:txBody>
      </p:sp>
      <p:sp>
        <p:nvSpPr>
          <p:cNvPr id="11" name="Picture Placeholder 4"/>
          <p:cNvSpPr>
            <a:spLocks noGrp="1"/>
          </p:cNvSpPr>
          <p:nvPr>
            <p:ph type="pic" sz="quarter" idx="16"/>
          </p:nvPr>
        </p:nvSpPr>
        <p:spPr>
          <a:xfrm>
            <a:off x="3646488" y="3886200"/>
            <a:ext cx="2442340" cy="2432050"/>
          </a:xfrm>
        </p:spPr>
        <p:txBody>
          <a:bodyPr/>
          <a:lstStyle/>
          <a:p>
            <a:r>
              <a:rPr lang="en-US" dirty="0" smtClean="0"/>
              <a:t>Click icon to add picture</a:t>
            </a:r>
            <a:endParaRPr lang="en-CA" dirty="0"/>
          </a:p>
        </p:txBody>
      </p:sp>
      <p:sp>
        <p:nvSpPr>
          <p:cNvPr id="13" name="Picture Placeholder 4"/>
          <p:cNvSpPr>
            <a:spLocks noGrp="1"/>
          </p:cNvSpPr>
          <p:nvPr>
            <p:ph type="pic" sz="quarter" idx="17"/>
          </p:nvPr>
        </p:nvSpPr>
        <p:spPr>
          <a:xfrm>
            <a:off x="6242954" y="1243584"/>
            <a:ext cx="2442340" cy="5065522"/>
          </a:xfrm>
        </p:spPr>
        <p:txBody>
          <a:bodyPr/>
          <a:lstStyle/>
          <a:p>
            <a:r>
              <a:rPr lang="en-US" dirty="0" smtClean="0"/>
              <a:t>Click icon to add picture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8"/>
          </p:nvPr>
        </p:nvSpPr>
        <p:spPr>
          <a:xfrm>
            <a:off x="457200" y="1243584"/>
            <a:ext cx="3013075" cy="5065522"/>
          </a:xfrm>
        </p:spPr>
        <p:txBody>
          <a:bodyPr/>
          <a:lstStyle>
            <a:lvl2pPr>
              <a:buSzPct val="120000"/>
              <a:defRPr/>
            </a:lvl2pPr>
            <a:lvl3pPr>
              <a:buSzPct val="120000"/>
              <a:defRPr/>
            </a:lvl3pPr>
            <a:lvl4pPr>
              <a:buSzPct val="120000"/>
              <a:defRPr/>
            </a:lvl4pPr>
            <a:lvl5pPr>
              <a:buSzPct val="120000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6696461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Chart on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252728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" y="934933"/>
            <a:ext cx="8685251" cy="202691"/>
          </a:xfrm>
          <a:prstGeom prst="rect">
            <a:avLst/>
          </a:prstGeom>
        </p:spPr>
      </p:pic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BD36294-2849-48A8-8531-5354CF3095D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 dirty="0"/>
          </a:p>
        </p:txBody>
      </p:sp>
      <p:sp>
        <p:nvSpPr>
          <p:cNvPr id="3" name="Chart Placeholder 2"/>
          <p:cNvSpPr>
            <a:spLocks noGrp="1"/>
          </p:cNvSpPr>
          <p:nvPr>
            <p:ph type="chart" sz="quarter" idx="15"/>
          </p:nvPr>
        </p:nvSpPr>
        <p:spPr>
          <a:xfrm>
            <a:off x="6007100" y="1243584"/>
            <a:ext cx="2667000" cy="5065522"/>
          </a:xfrm>
        </p:spPr>
        <p:txBody>
          <a:bodyPr/>
          <a:lstStyle/>
          <a:p>
            <a:r>
              <a:rPr lang="en-US" dirty="0" smtClean="0"/>
              <a:t>Click icon to add chart</a:t>
            </a:r>
            <a:endParaRPr lang="en-C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6"/>
          </p:nvPr>
        </p:nvSpPr>
        <p:spPr>
          <a:xfrm>
            <a:off x="457200" y="1243584"/>
            <a:ext cx="5484812" cy="5065522"/>
          </a:xfrm>
        </p:spPr>
        <p:txBody>
          <a:bodyPr/>
          <a:lstStyle>
            <a:lvl2pPr>
              <a:buSzPct val="120000"/>
              <a:defRPr/>
            </a:lvl2pPr>
            <a:lvl3pPr>
              <a:buSzPct val="120000"/>
              <a:defRPr/>
            </a:lvl3pPr>
            <a:lvl4pPr>
              <a:buSzPct val="120000"/>
              <a:defRPr/>
            </a:lvl4pPr>
            <a:lvl5pPr>
              <a:buSzPct val="120000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5954724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9144000" cy="6858000"/>
          </a:xfrm>
        </p:spPr>
        <p:txBody>
          <a:bodyPr lIns="432000"/>
          <a:lstStyle>
            <a:lvl1pPr>
              <a:defRPr b="1" baseline="0">
                <a:solidFill>
                  <a:srgbClr val="FF0000"/>
                </a:solidFill>
              </a:defRPr>
            </a:lvl1pPr>
          </a:lstStyle>
          <a:p>
            <a:r>
              <a:rPr lang="en-CA" dirty="0" smtClean="0"/>
              <a:t/>
            </a:r>
            <a:br>
              <a:rPr lang="en-CA" dirty="0" smtClean="0"/>
            </a:br>
            <a:r>
              <a:rPr lang="en-CA" dirty="0" smtClean="0"/>
              <a:t/>
            </a:r>
            <a:br>
              <a:rPr lang="en-CA" dirty="0" smtClean="0"/>
            </a:br>
            <a:r>
              <a:rPr lang="en-CA" dirty="0" smtClean="0"/>
              <a:t/>
            </a:r>
            <a:br>
              <a:rPr lang="en-CA" dirty="0" smtClean="0"/>
            </a:br>
            <a:r>
              <a:rPr lang="en-CA" dirty="0" smtClean="0"/>
              <a:t/>
            </a:r>
            <a:br>
              <a:rPr lang="en-CA" dirty="0" smtClean="0"/>
            </a:br>
            <a:r>
              <a:rPr lang="en-CA" dirty="0" smtClean="0"/>
              <a:t/>
            </a:r>
            <a:br>
              <a:rPr lang="en-CA" dirty="0" smtClean="0"/>
            </a:br>
            <a:r>
              <a:rPr lang="en-CA" dirty="0" smtClean="0"/>
              <a:t/>
            </a:r>
            <a:br>
              <a:rPr lang="en-CA" dirty="0" smtClean="0"/>
            </a:br>
            <a:r>
              <a:rPr lang="en-CA" dirty="0" smtClean="0"/>
              <a:t>***INSTRUCTIONS ON HOW TO APPLY IMAGE MASKING TO SLIDE LAYOUT***</a:t>
            </a:r>
            <a:br>
              <a:rPr lang="en-CA" dirty="0" smtClean="0"/>
            </a:br>
            <a:r>
              <a:rPr lang="en-CA" dirty="0" smtClean="0"/>
              <a:t>STEP 1: Click icon to insert image</a:t>
            </a:r>
            <a:br>
              <a:rPr lang="en-CA" dirty="0" smtClean="0"/>
            </a:br>
            <a:r>
              <a:rPr lang="en-CA" dirty="0" smtClean="0"/>
              <a:t>STEP 2: Once image is inserted, right-click image, and choose ‘Send to Back’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276916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1822" y="129091"/>
            <a:ext cx="8103570" cy="753033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43584"/>
            <a:ext cx="8109919" cy="50292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66150" y="6318251"/>
            <a:ext cx="318932" cy="539750"/>
          </a:xfrm>
          <a:prstGeom prst="rect">
            <a:avLst/>
          </a:prstGeom>
        </p:spPr>
        <p:txBody>
          <a:bodyPr vert="horz" lIns="72000" tIns="57600" rIns="72000" bIns="45720" rtlCol="0" anchor="ctr"/>
          <a:lstStyle>
            <a:lvl1pPr algn="l">
              <a:defRPr sz="1100" b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BD36294-2849-48A8-8531-5354CF3095D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15313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70" r:id="rId2"/>
    <p:sldLayoutId id="2147483674" r:id="rId3"/>
    <p:sldLayoutId id="2147483671" r:id="rId4"/>
    <p:sldLayoutId id="2147483672" r:id="rId5"/>
    <p:sldLayoutId id="2147483673" r:id="rId6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2400" b="1" kern="1200">
          <a:solidFill>
            <a:schemeClr val="bg2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0" indent="0" algn="l" defTabSz="914400" rtl="0" eaLnBrk="1" latinLnBrk="0" hangingPunct="1">
        <a:lnSpc>
          <a:spcPct val="120000"/>
        </a:lnSpc>
        <a:spcBef>
          <a:spcPts val="0"/>
        </a:spcBef>
        <a:spcAft>
          <a:spcPts val="300"/>
        </a:spcAft>
        <a:buClr>
          <a:schemeClr val="tx1"/>
        </a:buClr>
        <a:buFont typeface="Arial" pitchFamily="34" charset="0"/>
        <a:buNone/>
        <a:defRPr sz="2400" b="0" kern="1200" baseline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457200" indent="-223838" algn="l" defTabSz="914400" rtl="0" eaLnBrk="1" latinLnBrk="0" hangingPunct="1">
        <a:lnSpc>
          <a:spcPct val="120000"/>
        </a:lnSpc>
        <a:spcBef>
          <a:spcPts val="0"/>
        </a:spcBef>
        <a:spcAft>
          <a:spcPts val="0"/>
        </a:spcAft>
        <a:buClr>
          <a:schemeClr val="bg2"/>
        </a:buClr>
        <a:buSzPct val="120000"/>
        <a:buFont typeface="Arial" pitchFamily="34" charset="0"/>
        <a:buChar char="•"/>
        <a:defRPr sz="2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690563" indent="-233363" algn="l" defTabSz="914400" rtl="0" eaLnBrk="1" latinLnBrk="0" hangingPunct="1">
        <a:lnSpc>
          <a:spcPct val="120000"/>
        </a:lnSpc>
        <a:spcBef>
          <a:spcPts val="0"/>
        </a:spcBef>
        <a:buClr>
          <a:schemeClr val="bg2"/>
        </a:buClr>
        <a:buSzPct val="120000"/>
        <a:buFont typeface="Arial" pitchFamily="34" charset="0"/>
        <a:buChar char="-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914400" indent="-223838" algn="l" defTabSz="914400" rtl="0" eaLnBrk="1" latinLnBrk="0" hangingPunct="1">
        <a:lnSpc>
          <a:spcPct val="120000"/>
        </a:lnSpc>
        <a:spcBef>
          <a:spcPts val="0"/>
        </a:spcBef>
        <a:buClr>
          <a:schemeClr val="bg2"/>
        </a:buClr>
        <a:buSzPct val="120000"/>
        <a:buFont typeface="Arial" pitchFamily="34" charset="0"/>
        <a:buChar char="•"/>
        <a:defRPr sz="1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1147763" indent="-233363" algn="l" defTabSz="914400" rtl="0" eaLnBrk="1" latinLnBrk="0" hangingPunct="1">
        <a:lnSpc>
          <a:spcPct val="120000"/>
        </a:lnSpc>
        <a:spcBef>
          <a:spcPts val="0"/>
        </a:spcBef>
        <a:buClr>
          <a:schemeClr val="bg2"/>
        </a:buClr>
        <a:buSzPct val="120000"/>
        <a:buFont typeface="Arial" pitchFamily="34" charset="0"/>
        <a:buChar char="-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4" Type="http://schemas.openxmlformats.org/officeDocument/2006/relationships/hyperlink" Target="mailto:michaelw@slac.stanford.edu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partnerships.slac.stanford.edu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sz="3200" dirty="0" smtClean="0"/>
              <a:t>Partnering with SLAC</a:t>
            </a:r>
            <a:endParaRPr lang="en-CA" sz="3200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557213" y="3646170"/>
            <a:ext cx="7989887" cy="468630"/>
          </a:xfrm>
        </p:spPr>
        <p:txBody>
          <a:bodyPr/>
          <a:lstStyle/>
          <a:p>
            <a:r>
              <a:rPr lang="en-CA" dirty="0" smtClean="0"/>
              <a:t>Mike Willardson, Research Partnerships &amp; Technology Commercialization</a:t>
            </a:r>
            <a:endParaRPr lang="en-CA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CA" sz="2000" dirty="0" smtClean="0"/>
              <a:t> Brief overview of </a:t>
            </a:r>
            <a:r>
              <a:rPr lang="en-CA" sz="2000" dirty="0" smtClean="0"/>
              <a:t>agreements, IP </a:t>
            </a:r>
            <a:r>
              <a:rPr lang="en-CA" sz="2000" dirty="0" smtClean="0"/>
              <a:t>rights, </a:t>
            </a:r>
            <a:r>
              <a:rPr lang="en-CA" sz="2000" dirty="0" smtClean="0"/>
              <a:t>and other considerations</a:t>
            </a:r>
            <a:endParaRPr lang="en-CA" dirty="0"/>
          </a:p>
        </p:txBody>
      </p:sp>
      <p:sp>
        <p:nvSpPr>
          <p:cNvPr id="3" name="TextBox 2"/>
          <p:cNvSpPr txBox="1"/>
          <p:nvPr/>
        </p:nvSpPr>
        <p:spPr>
          <a:xfrm>
            <a:off x="3724102" y="6658502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3776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Placeholder 1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43997" cy="685799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380" y="499783"/>
            <a:ext cx="8103570" cy="1743633"/>
          </a:xfrm>
        </p:spPr>
        <p:txBody>
          <a:bodyPr/>
          <a:lstStyle/>
          <a:p>
            <a:r>
              <a:rPr lang="en-CA" dirty="0" smtClean="0"/>
              <a:t>Questions? </a:t>
            </a:r>
            <a:br>
              <a:rPr lang="en-CA" dirty="0" smtClean="0"/>
            </a:br>
            <a:r>
              <a:rPr lang="en-CA" dirty="0"/>
              <a:t/>
            </a:r>
            <a:br>
              <a:rPr lang="en-CA" dirty="0"/>
            </a:br>
            <a:r>
              <a:rPr lang="en-CA" dirty="0" smtClean="0"/>
              <a:t>Mike Willardson</a:t>
            </a:r>
            <a:br>
              <a:rPr lang="en-CA" dirty="0" smtClean="0"/>
            </a:br>
            <a:r>
              <a:rPr lang="en-CA" dirty="0" smtClean="0">
                <a:hlinkClick r:id="rId4"/>
              </a:rPr>
              <a:t>michaelw@slac.stanford.edu</a:t>
            </a:r>
            <a:r>
              <a:rPr lang="en-CA" dirty="0" smtClean="0"/>
              <a:t/>
            </a:r>
            <a:br>
              <a:rPr lang="en-CA" dirty="0" smtClean="0"/>
            </a:br>
            <a:r>
              <a:rPr lang="en-CA" dirty="0" smtClean="0"/>
              <a:t>x3580</a:t>
            </a:r>
            <a:endParaRPr lang="en-CA" sz="1600" dirty="0"/>
          </a:p>
        </p:txBody>
      </p:sp>
    </p:spTree>
    <p:extLst>
      <p:ext uri="{BB962C8B-B14F-4D97-AF65-F5344CB8AC3E}">
        <p14:creationId xmlns:p14="http://schemas.microsoft.com/office/powerpoint/2010/main" val="3413230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462580" y="129091"/>
            <a:ext cx="8103570" cy="753033"/>
          </a:xfrm>
        </p:spPr>
        <p:txBody>
          <a:bodyPr/>
          <a:lstStyle/>
          <a:p>
            <a:r>
              <a:rPr lang="en-CA" dirty="0" smtClean="0"/>
              <a:t>Research Partnerships &amp; Technology Commercialization (RP&amp;TC)</a:t>
            </a:r>
            <a:endParaRPr lang="en-CA" dirty="0"/>
          </a:p>
        </p:txBody>
      </p:sp>
      <p:sp>
        <p:nvSpPr>
          <p:cNvPr id="30" name="Content Placeholder 29"/>
          <p:cNvSpPr>
            <a:spLocks noGrp="1"/>
          </p:cNvSpPr>
          <p:nvPr>
            <p:ph sz="quarter" idx="14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Our mission: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 dirty="0" smtClean="0"/>
              <a:t>Identify and manage SLAC-developed </a:t>
            </a:r>
            <a:r>
              <a:rPr lang="en-US" sz="1600" dirty="0"/>
              <a:t>intellectual property and </a:t>
            </a:r>
            <a:r>
              <a:rPr lang="en-US" sz="1600" dirty="0" smtClean="0"/>
              <a:t>establish </a:t>
            </a:r>
            <a:r>
              <a:rPr lang="en-US" sz="1600" dirty="0"/>
              <a:t>new research and licensing relationships with the private </a:t>
            </a:r>
            <a:r>
              <a:rPr lang="en-US" sz="1600" dirty="0" smtClean="0"/>
              <a:t>sector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 dirty="0" smtClean="0"/>
              <a:t>Explore potential </a:t>
            </a:r>
            <a:r>
              <a:rPr lang="en-US" sz="1600" dirty="0"/>
              <a:t>funding opportunities from non-governmental entities, patent and commercialize SLAC technologies and help facilitate agreements for working with </a:t>
            </a:r>
            <a:r>
              <a:rPr lang="en-US" sz="1600" dirty="0" smtClean="0"/>
              <a:t>industry </a:t>
            </a:r>
          </a:p>
          <a:p>
            <a:r>
              <a:rPr lang="en-US" sz="2000" dirty="0" smtClean="0"/>
              <a:t>Accomplishing </a:t>
            </a:r>
            <a:r>
              <a:rPr lang="en-US" sz="2000" dirty="0" smtClean="0"/>
              <a:t>our mission requires successful partnering:</a:t>
            </a:r>
          </a:p>
          <a:p>
            <a:pPr lvl="1"/>
            <a:endParaRPr lang="en-US" dirty="0"/>
          </a:p>
        </p:txBody>
      </p:sp>
      <p:pic>
        <p:nvPicPr>
          <p:cNvPr id="5" name="Picture 4"/>
          <p:cNvPicPr>
            <a:picLocks noGrp="1"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2814" y="3536885"/>
            <a:ext cx="2207356" cy="2057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209800" y="5594285"/>
            <a:ext cx="4114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hlinkClick r:id="rId4"/>
              </a:rPr>
              <a:t>https://partnerships.slac.stanford.edu</a:t>
            </a:r>
            <a:r>
              <a:rPr lang="en-US" dirty="0" smtClean="0">
                <a:hlinkClick r:id="rId4"/>
              </a:rPr>
              <a:t>/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1245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Typical Partnership Scenarios at SLAC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4"/>
          </p:nvPr>
        </p:nvSpPr>
        <p:spPr/>
        <p:txBody>
          <a:bodyPr>
            <a:normAutofit fontScale="85000" lnSpcReduction="1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Commercial entity wants to access SLAC expertise, technology and/or resources to advance their technology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Small business would like to partner with SLAC on SBIR (Small Business Innovation Research)/STTR (Small Business Technology Transfer)</a:t>
            </a:r>
          </a:p>
          <a:p>
            <a:pPr marL="800100" lvl="1" indent="-342900"/>
            <a:r>
              <a:rPr lang="en-US" sz="2100" dirty="0" smtClean="0"/>
              <a:t>Objectives of these programs include:</a:t>
            </a:r>
          </a:p>
          <a:p>
            <a:pPr lvl="3"/>
            <a:r>
              <a:rPr lang="en-US" sz="1600" dirty="0"/>
              <a:t>Stimulate technological innovation</a:t>
            </a:r>
          </a:p>
          <a:p>
            <a:pPr lvl="3"/>
            <a:r>
              <a:rPr lang="en-US" sz="1600" dirty="0"/>
              <a:t>Use small business to meet Federal R/R&amp;D needs</a:t>
            </a:r>
          </a:p>
          <a:p>
            <a:pPr lvl="3"/>
            <a:r>
              <a:rPr lang="en-US" sz="1600" dirty="0"/>
              <a:t>Foster and encourage participation by the socially and economically disadvantaged small </a:t>
            </a:r>
            <a:r>
              <a:rPr lang="en-US" sz="1600" dirty="0" smtClean="0"/>
              <a:t>businesses</a:t>
            </a:r>
          </a:p>
          <a:p>
            <a:pPr lvl="3"/>
            <a:r>
              <a:rPr lang="en-US" sz="1600" dirty="0" smtClean="0"/>
              <a:t>Increase </a:t>
            </a:r>
            <a:r>
              <a:rPr lang="en-US" sz="1600" dirty="0"/>
              <a:t>private sector commercialization of innovations derived from Federal R/R&amp;D, thereby increasing competition, productivity, and economic growth</a:t>
            </a:r>
          </a:p>
          <a:p>
            <a:pPr lvl="3"/>
            <a:r>
              <a:rPr lang="en-US" sz="1600" dirty="0" smtClean="0"/>
              <a:t>Stimulate </a:t>
            </a:r>
            <a:r>
              <a:rPr lang="en-US" sz="1600" dirty="0"/>
              <a:t>and foster scientific and technological innovation through cooperative research and development carried out between small business concerns and research institutions </a:t>
            </a:r>
          </a:p>
          <a:p>
            <a:pPr lvl="3"/>
            <a:r>
              <a:rPr lang="en-US" sz="1600" dirty="0"/>
              <a:t>Foster technology transfer between small business concerns and research </a:t>
            </a:r>
            <a:r>
              <a:rPr lang="en-US" sz="1600" dirty="0" smtClean="0"/>
              <a:t>institutions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Commercial entity joins a broad collaboration which also includes SLAC</a:t>
            </a:r>
            <a:endParaRPr lang="en-US" dirty="0"/>
          </a:p>
          <a:p>
            <a:pPr marL="1033463" lvl="2" indent="-34290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2514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Partnership Considerations for SLAC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en-US" dirty="0" smtClean="0"/>
              <a:t>SLAC is authorized to partner with the private sector, in consideration of a few criteria: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SLAC, as a taxpayer funded entity, cannot compete directly with industry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Preference should be given to small business firms located in the United States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Fairness of opportunity requirements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All projects must be in alignment with our mission and not unduly impact ongoing lab programs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9175321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Agreements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1800" dirty="0" smtClean="0"/>
              <a:t>CRADA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 smtClean="0"/>
              <a:t>Collaborative development of IP</a:t>
            </a:r>
          </a:p>
          <a:p>
            <a:pPr marL="800100" lvl="1" indent="-342900"/>
            <a:r>
              <a:rPr lang="en-US" sz="1600" dirty="0" smtClean="0"/>
              <a:t>Each party typically retains their own solely-developed IP</a:t>
            </a:r>
          </a:p>
          <a:p>
            <a:pPr marL="800100" lvl="1" indent="-342900"/>
            <a:r>
              <a:rPr lang="en-US" sz="1600" dirty="0" smtClean="0"/>
              <a:t>Jointly developed IP is jointly owned</a:t>
            </a:r>
          </a:p>
          <a:p>
            <a:pPr marL="800100" lvl="1" indent="-342900"/>
            <a:r>
              <a:rPr lang="en-US" sz="1600" dirty="0" smtClean="0"/>
              <a:t>Government gets minimum rights to any IP developed under CRADA</a:t>
            </a:r>
          </a:p>
          <a:p>
            <a:pPr marL="800100" lvl="1" indent="-342900"/>
            <a:r>
              <a:rPr lang="en-US" sz="1600" dirty="0" smtClean="0"/>
              <a:t>Reporting/electing of IP to DOE is required</a:t>
            </a:r>
          </a:p>
          <a:p>
            <a:pPr marL="800100" lvl="1" indent="-342900"/>
            <a:r>
              <a:rPr lang="en-US" sz="1600" dirty="0" smtClean="0"/>
              <a:t>More restrictive in terms of negotiable IP terms</a:t>
            </a:r>
          </a:p>
          <a:p>
            <a:pPr marL="342900" indent="-342900"/>
            <a:r>
              <a:rPr lang="en-US" sz="1800" dirty="0" smtClean="0"/>
              <a:t>SPP (WFO)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 smtClean="0"/>
              <a:t>SLAC developed, sponsor funded projects</a:t>
            </a:r>
          </a:p>
          <a:p>
            <a:pPr marL="800100" lvl="1" indent="-342900"/>
            <a:r>
              <a:rPr lang="en-US" sz="1600" dirty="0" smtClean="0"/>
              <a:t>Sponsor has an option to retain title</a:t>
            </a:r>
            <a:endParaRPr lang="en-US" sz="1600" dirty="0" smtClean="0"/>
          </a:p>
          <a:p>
            <a:pPr marL="800100" lvl="1" indent="-342900"/>
            <a:r>
              <a:rPr lang="en-US" sz="1600" dirty="0" smtClean="0"/>
              <a:t>Government gets minimum rights</a:t>
            </a:r>
          </a:p>
          <a:p>
            <a:pPr marL="800100" lvl="1" indent="-342900"/>
            <a:r>
              <a:rPr lang="en-US" sz="1600" dirty="0" smtClean="0"/>
              <a:t>Generally speaking, allows for greater flexibility in terms of IP rights</a:t>
            </a:r>
            <a:endParaRPr lang="en-US" sz="1400" dirty="0" smtClean="0"/>
          </a:p>
          <a:p>
            <a:pPr marL="342900" indent="-342900"/>
            <a:r>
              <a:rPr lang="en-US" sz="1800" dirty="0" smtClean="0"/>
              <a:t>User Agreements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 dirty="0" smtClean="0"/>
              <a:t>Proprietary and Nonproprietary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 dirty="0" smtClean="0"/>
              <a:t>Results must be published if </a:t>
            </a:r>
            <a:r>
              <a:rPr lang="en-US" sz="1600" dirty="0" smtClean="0"/>
              <a:t>nonproprietary, </a:t>
            </a:r>
            <a:r>
              <a:rPr lang="en-US" sz="1600" dirty="0" smtClean="0"/>
              <a:t>some IP allocation options exist in prop </a:t>
            </a:r>
            <a:r>
              <a:rPr lang="en-US" sz="1600" dirty="0" smtClean="0"/>
              <a:t>agreement</a:t>
            </a:r>
          </a:p>
          <a:p>
            <a:r>
              <a:rPr lang="en-US" sz="1900" dirty="0" smtClean="0"/>
              <a:t>License Agreements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 dirty="0" smtClean="0"/>
              <a:t>License to SLAC-developed patents, software or technical data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 dirty="0" smtClean="0"/>
              <a:t>Negotiated through Stanford and facilitated by SLAC</a:t>
            </a:r>
            <a:endParaRPr lang="en-US" sz="2000" dirty="0" smtClean="0"/>
          </a:p>
          <a:p>
            <a:pPr marL="800100" lvl="1" indent="-34290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97850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DOE and Intellectual Property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>
          <a:xfrm>
            <a:off x="457200" y="1243584"/>
            <a:ext cx="8108950" cy="4700016"/>
          </a:xfrm>
        </p:spPr>
        <p:txBody>
          <a:bodyPr>
            <a:normAutofit fontScale="92500"/>
          </a:bodyPr>
          <a:lstStyle/>
          <a:p>
            <a:r>
              <a:rPr lang="en-US" sz="1700" dirty="0" smtClean="0"/>
              <a:t>DOE by </a:t>
            </a:r>
            <a:r>
              <a:rPr lang="en-US" sz="1700" dirty="0" smtClean="0"/>
              <a:t>default has </a:t>
            </a:r>
            <a:r>
              <a:rPr lang="en-US" sz="1700" dirty="0" smtClean="0"/>
              <a:t>title to all technical data and software created at SLAC, in accordance with our M&amp;O contract and federal regulations</a:t>
            </a:r>
          </a:p>
          <a:p>
            <a:pPr marL="800100" lvl="1" indent="-342900"/>
            <a:r>
              <a:rPr lang="en-US" sz="1500" dirty="0" smtClean="0"/>
              <a:t>Exceptions for third party proprietary data</a:t>
            </a:r>
            <a:endParaRPr lang="en-US" sz="1700" dirty="0" smtClean="0"/>
          </a:p>
          <a:p>
            <a:r>
              <a:rPr lang="en-US" sz="1700" dirty="0" smtClean="0"/>
              <a:t>In accordance with our M&amp;O agreement </a:t>
            </a:r>
            <a:r>
              <a:rPr lang="en-US" sz="1700" dirty="0" smtClean="0"/>
              <a:t>terms and DOE class patent waivers, </a:t>
            </a:r>
            <a:r>
              <a:rPr lang="en-US" sz="1700" dirty="0" smtClean="0"/>
              <a:t>SLAC/Stanford is granted </a:t>
            </a:r>
            <a:r>
              <a:rPr lang="en-US" sz="1700" dirty="0" smtClean="0"/>
              <a:t>particular rights in </a:t>
            </a:r>
            <a:r>
              <a:rPr lang="en-US" sz="1700" dirty="0" smtClean="0"/>
              <a:t>IP</a:t>
            </a:r>
          </a:p>
          <a:p>
            <a:pPr marL="800100" lvl="1" indent="-342900"/>
            <a:r>
              <a:rPr lang="en-US" sz="1500" dirty="0" smtClean="0"/>
              <a:t>Right to elect title to subject patents (DOE acquires title by default in the absence of election)</a:t>
            </a:r>
          </a:p>
          <a:p>
            <a:pPr marL="800100" lvl="1" indent="-342900"/>
            <a:r>
              <a:rPr lang="en-US" sz="1500" dirty="0" smtClean="0"/>
              <a:t>The right to assert title to scientific and technical and publications, and the right to request permission to assert title to software and technical content (drawings, </a:t>
            </a:r>
            <a:r>
              <a:rPr lang="en-US" sz="1500" dirty="0" err="1" smtClean="0"/>
              <a:t>etc</a:t>
            </a:r>
            <a:r>
              <a:rPr lang="en-US" sz="1500" dirty="0" smtClean="0"/>
              <a:t>)</a:t>
            </a:r>
          </a:p>
          <a:p>
            <a:pPr marL="800100" lvl="1" indent="-342900"/>
            <a:r>
              <a:rPr lang="en-US" sz="1500" dirty="0" smtClean="0"/>
              <a:t>The right to withhold proprietary third party information for limited duration</a:t>
            </a:r>
          </a:p>
          <a:p>
            <a:pPr marL="800100" lvl="1" indent="-342900"/>
            <a:r>
              <a:rPr lang="en-US" sz="1500" dirty="0" smtClean="0"/>
              <a:t>The right to allocate or negotiate IP rights under CRADAs/SPP/User Agreements</a:t>
            </a:r>
          </a:p>
          <a:p>
            <a:r>
              <a:rPr lang="en-US" sz="1700" dirty="0" smtClean="0"/>
              <a:t>Each category of IP comes with varying administrative rules</a:t>
            </a:r>
            <a:endParaRPr lang="en-US" sz="1900" dirty="0" smtClean="0"/>
          </a:p>
          <a:p>
            <a:pPr marL="800100" lvl="1" indent="-342900"/>
            <a:r>
              <a:rPr lang="en-US" sz="1500" dirty="0" smtClean="0"/>
              <a:t>Patents (Subject Patents and otherwise)</a:t>
            </a:r>
          </a:p>
          <a:p>
            <a:pPr marL="800100" lvl="1" indent="-342900"/>
            <a:r>
              <a:rPr lang="en-US" sz="1500" dirty="0" smtClean="0"/>
              <a:t>Software and Technical Content</a:t>
            </a:r>
          </a:p>
          <a:p>
            <a:pPr marL="800100" lvl="1" indent="-342900"/>
            <a:r>
              <a:rPr lang="en-US" sz="1500" dirty="0" smtClean="0"/>
              <a:t>Scientific and Technical Articles (non-software)</a:t>
            </a:r>
          </a:p>
          <a:p>
            <a:pPr marL="800100" lvl="1" indent="-342900"/>
            <a:r>
              <a:rPr lang="en-US" sz="1500" dirty="0" smtClean="0"/>
              <a:t>Restricted and limited rights data (third party data)</a:t>
            </a:r>
          </a:p>
          <a:p>
            <a:pPr marL="800100" lvl="1" indent="-342900"/>
            <a:r>
              <a:rPr lang="en-US" sz="1500" dirty="0" smtClean="0"/>
              <a:t>SLAC private use data</a:t>
            </a:r>
          </a:p>
          <a:p>
            <a:pPr marL="800100" lvl="1" indent="-342900"/>
            <a:r>
              <a:rPr lang="en-US" sz="1500" dirty="0" smtClean="0"/>
              <a:t>Trademarks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900" dirty="0"/>
          </a:p>
        </p:txBody>
      </p:sp>
    </p:spTree>
    <p:extLst>
      <p:ext uri="{BB962C8B-B14F-4D97-AF65-F5344CB8AC3E}">
        <p14:creationId xmlns:p14="http://schemas.microsoft.com/office/powerpoint/2010/main" val="10150522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IP issues in CRADAs and SPP Agreements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/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Partner wants unrestricted right to all IP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Partner needs to provide SLAC with proprietary information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Openness in research policy can conflict with objectives of partner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Absence of typical commercial terms (mutual indemnification, </a:t>
            </a:r>
            <a:r>
              <a:rPr lang="en-US" sz="2000" dirty="0" err="1" smtClean="0"/>
              <a:t>etc</a:t>
            </a:r>
            <a:r>
              <a:rPr lang="en-US" sz="2000" dirty="0" smtClean="0"/>
              <a:t>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Other government rights</a:t>
            </a:r>
          </a:p>
          <a:p>
            <a:pPr marL="800100" lvl="1" indent="-342900"/>
            <a:r>
              <a:rPr lang="en-US" sz="1600" dirty="0" smtClean="0"/>
              <a:t>“March In” rights</a:t>
            </a:r>
          </a:p>
          <a:p>
            <a:pPr marL="800100" lvl="1" indent="-342900"/>
            <a:r>
              <a:rPr lang="en-US" sz="1600" dirty="0" smtClean="0"/>
              <a:t>US Competitiveness</a:t>
            </a:r>
          </a:p>
          <a:p>
            <a:pPr marL="800100" lvl="1" indent="-342900"/>
            <a:r>
              <a:rPr lang="en-US" sz="1600" dirty="0" smtClean="0"/>
              <a:t>Royalty Free license</a:t>
            </a:r>
          </a:p>
          <a:p>
            <a:pPr marL="800100" lvl="1" indent="-342900"/>
            <a:r>
              <a:rPr lang="en-US" sz="1600" dirty="0" smtClean="0"/>
              <a:t>Right to inspect SLAC technical </a:t>
            </a:r>
            <a:r>
              <a:rPr lang="en-US" sz="1600" dirty="0" smtClean="0"/>
              <a:t>data</a:t>
            </a:r>
            <a:endParaRPr 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21409935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462580" y="129091"/>
            <a:ext cx="8103570" cy="753033"/>
          </a:xfrm>
        </p:spPr>
        <p:txBody>
          <a:bodyPr/>
          <a:lstStyle/>
          <a:p>
            <a:r>
              <a:rPr lang="en-CA" dirty="0" smtClean="0"/>
              <a:t>The Special Case of Software</a:t>
            </a:r>
            <a:endParaRPr lang="en-CA" dirty="0"/>
          </a:p>
        </p:txBody>
      </p:sp>
      <p:sp>
        <p:nvSpPr>
          <p:cNvPr id="30" name="Content Placeholder 29"/>
          <p:cNvSpPr>
            <a:spLocks noGrp="1"/>
          </p:cNvSpPr>
          <p:nvPr>
            <p:ph sz="quarter" idx="14"/>
          </p:nvPr>
        </p:nvSpPr>
        <p:spPr/>
        <p:txBody>
          <a:bodyPr>
            <a:normAutofit lnSpcReduction="10000"/>
          </a:bodyPr>
          <a:lstStyle/>
          <a:p>
            <a:r>
              <a:rPr lang="en-US" sz="1900" dirty="0"/>
              <a:t>DOE encourages the </a:t>
            </a:r>
            <a:r>
              <a:rPr lang="en-US" sz="1900" dirty="0" smtClean="0"/>
              <a:t>release </a:t>
            </a:r>
            <a:r>
              <a:rPr lang="en-US" sz="1900" dirty="0"/>
              <a:t>of software developed at the </a:t>
            </a:r>
            <a:r>
              <a:rPr lang="en-US" sz="1900" dirty="0" smtClean="0"/>
              <a:t>Labs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Strong preference for releasing as Open Source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‘Software’ includes newly created software as well as derivate works of other released software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‘Release’ means dissemination to any recipient outside of SLAC </a:t>
            </a:r>
          </a:p>
          <a:p>
            <a:endParaRPr lang="en-US" sz="1600" dirty="0" smtClean="0"/>
          </a:p>
          <a:p>
            <a:r>
              <a:rPr lang="en-US" sz="1900" dirty="0" smtClean="0"/>
              <a:t>Does SLAC have to release software?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We are not required to release software developed at SLAC. Per DOE order, we decide when software is “useful beyond our boundaries”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When we do release software, our M&amp;O contract specifies the requirements to do so</a:t>
            </a:r>
          </a:p>
          <a:p>
            <a:endParaRPr lang="en-US" sz="1500" dirty="0"/>
          </a:p>
          <a:p>
            <a:r>
              <a:rPr lang="en-US" sz="1900" dirty="0"/>
              <a:t>Per the M&amp;O contract, DOE </a:t>
            </a:r>
            <a:r>
              <a:rPr lang="en-US" sz="1900" dirty="0" smtClean="0"/>
              <a:t>authorizes the release of software by four fundamental routes: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200" dirty="0" smtClean="0"/>
              <a:t>Release as Open Source Software (OSS) under an approved OSS license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200" dirty="0" smtClean="0"/>
              <a:t>Release under a commercial royalty bearing license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200" dirty="0" smtClean="0"/>
              <a:t>Release to specific recipient under an existing agreement (e.g. CRADA or SPP)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200" dirty="0" smtClean="0"/>
              <a:t>Designate as unrestricted releasable software and provide to DOE for free public dissemination</a:t>
            </a:r>
          </a:p>
          <a:p>
            <a:pPr marL="800100" lvl="1" indent="-342900">
              <a:buFont typeface="+mj-lt"/>
              <a:buAutoNum type="arabicPeriod"/>
            </a:pPr>
            <a:endParaRPr lang="en-US" sz="1400" dirty="0" smtClean="0"/>
          </a:p>
          <a:p>
            <a:r>
              <a:rPr lang="en-US" sz="1800" dirty="0" smtClean="0"/>
              <a:t>Each of these mechanisms require differing levels of pre- and post- activities</a:t>
            </a:r>
          </a:p>
          <a:p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3804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Focus on IP and Industry Partners</a:t>
            </a:r>
            <a:endParaRPr lang="en-US" dirty="0"/>
          </a:p>
        </p:txBody>
      </p:sp>
      <p:sp>
        <p:nvSpPr>
          <p:cNvPr id="5" name="Content Placeholder 3"/>
          <p:cNvSpPr>
            <a:spLocks noGrp="1"/>
          </p:cNvSpPr>
          <p:nvPr>
            <p:ph sz="quarter" idx="14"/>
          </p:nvPr>
        </p:nvSpPr>
        <p:spPr>
          <a:xfrm>
            <a:off x="457200" y="1243584"/>
            <a:ext cx="8108950" cy="5309616"/>
          </a:xfrm>
        </p:spPr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1800" dirty="0" smtClean="0"/>
              <a:t>Monetizing existing partnerships </a:t>
            </a:r>
            <a:r>
              <a:rPr lang="en-US" sz="1800" dirty="0" smtClean="0"/>
              <a:t>by increasing level of collaboration</a:t>
            </a:r>
            <a:endParaRPr lang="en-US" sz="1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1800" dirty="0" smtClean="0"/>
              <a:t>Establishing more comprehensive partnerships (CRADA + IP license model)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1800" dirty="0" smtClean="0"/>
              <a:t>Increasing level of up-front communication with our business partners</a:t>
            </a:r>
          </a:p>
          <a:p>
            <a:pPr marL="914400" lvl="1" indent="-457200"/>
            <a:r>
              <a:rPr lang="en-US" sz="1600" dirty="0" smtClean="0"/>
              <a:t>Setting of expectations up front for any new agreements</a:t>
            </a:r>
          </a:p>
          <a:p>
            <a:pPr marL="914400" lvl="1" indent="-457200"/>
            <a:r>
              <a:rPr lang="en-US" sz="1600" dirty="0" smtClean="0"/>
              <a:t>Identify complex issues and address them early and often</a:t>
            </a:r>
          </a:p>
          <a:p>
            <a:pPr marL="914400" lvl="1" indent="-457200"/>
            <a:r>
              <a:rPr lang="en-US" sz="1600" dirty="0" smtClean="0"/>
              <a:t>Educate partners on our constraints as an FFRDC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1800" dirty="0" smtClean="0"/>
              <a:t>Participating in DOE programs and consortia to leverage capabilities of other labs/entities to increase the value proposition of partnering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1800" dirty="0" smtClean="0"/>
              <a:t>Participating in lab-wide working groups to identify process/policy improvements to lower the barriers to partnering</a:t>
            </a:r>
          </a:p>
          <a:p>
            <a:pPr marL="457200" indent="-457200"/>
            <a:endParaRPr lang="en-US" sz="18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6865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ESENTER_VERSION" val="6"/>
  <p:tag name="ARTICULATE_PROJECT_CHECK" val="0"/>
  <p:tag name="ARTICULATE_PROJECT_OPEN" val="0"/>
</p:tagLst>
</file>

<file path=ppt/theme/theme1.xml><?xml version="1.0" encoding="utf-8"?>
<a:theme xmlns:a="http://schemas.openxmlformats.org/drawingml/2006/main" name="Blank">
  <a:themeElements>
    <a:clrScheme name="SLAC_RevisedPalette_2012">
      <a:dk1>
        <a:srgbClr val="000000"/>
      </a:dk1>
      <a:lt1>
        <a:sysClr val="window" lastClr="FFFFFF"/>
      </a:lt1>
      <a:dk2>
        <a:srgbClr val="E17000"/>
      </a:dk2>
      <a:lt2>
        <a:srgbClr val="A4001D"/>
      </a:lt2>
      <a:accent1>
        <a:srgbClr val="A4001D"/>
      </a:accent1>
      <a:accent2>
        <a:srgbClr val="E17000"/>
      </a:accent2>
      <a:accent3>
        <a:srgbClr val="4D4F53"/>
      </a:accent3>
      <a:accent4>
        <a:srgbClr val="545455"/>
      </a:accent4>
      <a:accent5>
        <a:srgbClr val="0099CC"/>
      </a:accent5>
      <a:accent6>
        <a:srgbClr val="69BE28"/>
      </a:accent6>
      <a:hlink>
        <a:srgbClr val="A4001D"/>
      </a:hlink>
      <a:folHlink>
        <a:srgbClr val="A4001D"/>
      </a:folHlink>
    </a:clrScheme>
    <a:fontScheme name="TH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SLAC_PPT_052412</Template>
  <TotalTime>0</TotalTime>
  <Words>905</Words>
  <Application>Microsoft Office PowerPoint</Application>
  <PresentationFormat>On-screen Show (4:3)</PresentationFormat>
  <Paragraphs>101</Paragraphs>
  <Slides>10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Blank</vt:lpstr>
      <vt:lpstr>Partnering with SLAC</vt:lpstr>
      <vt:lpstr>Research Partnerships &amp; Technology Commercialization (RP&amp;TC)</vt:lpstr>
      <vt:lpstr>Typical Partnership Scenarios at SLAC</vt:lpstr>
      <vt:lpstr>Partnership Considerations for SLAC</vt:lpstr>
      <vt:lpstr>Types of Agreements</vt:lpstr>
      <vt:lpstr>DOE and Intellectual Property</vt:lpstr>
      <vt:lpstr>IP issues in CRADAs and SPP Agreements</vt:lpstr>
      <vt:lpstr>The Special Case of Software</vt:lpstr>
      <vt:lpstr>Current Focus on IP and Industry Partners</vt:lpstr>
      <vt:lpstr>Questions?   Mike Willardson michaelw@slac.stanford.edu x3580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2012-06-11T23:50:00Z</dcterms:created>
  <dcterms:modified xsi:type="dcterms:W3CDTF">2017-10-05T19:59:06Z</dcterms:modified>
</cp:coreProperties>
</file>