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40" r:id="rId5"/>
    <p:sldId id="485" r:id="rId6"/>
    <p:sldId id="511" r:id="rId7"/>
    <p:sldId id="343" r:id="rId8"/>
    <p:sldId id="346" r:id="rId9"/>
    <p:sldId id="415" r:id="rId10"/>
    <p:sldId id="352" r:id="rId11"/>
    <p:sldId id="413" r:id="rId12"/>
    <p:sldId id="468" r:id="rId13"/>
    <p:sldId id="470" r:id="rId14"/>
    <p:sldId id="471" r:id="rId15"/>
    <p:sldId id="474" r:id="rId16"/>
    <p:sldId id="466" r:id="rId17"/>
    <p:sldId id="461" r:id="rId18"/>
    <p:sldId id="399" r:id="rId19"/>
    <p:sldId id="423" r:id="rId20"/>
    <p:sldId id="442" r:id="rId21"/>
    <p:sldId id="507" r:id="rId22"/>
    <p:sldId id="510" r:id="rId23"/>
    <p:sldId id="508" r:id="rId24"/>
    <p:sldId id="486" r:id="rId25"/>
    <p:sldId id="505" r:id="rId26"/>
    <p:sldId id="509" r:id="rId27"/>
    <p:sldId id="487" r:id="rId28"/>
    <p:sldId id="489" r:id="rId29"/>
    <p:sldId id="490" r:id="rId30"/>
    <p:sldId id="504" r:id="rId31"/>
    <p:sldId id="492" r:id="rId32"/>
    <p:sldId id="493" r:id="rId33"/>
    <p:sldId id="495" r:id="rId34"/>
    <p:sldId id="506" r:id="rId35"/>
    <p:sldId id="512" r:id="rId36"/>
    <p:sldId id="402" r:id="rId37"/>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2726E204-A13A-4F2D-8F4A-159A6CDE150D}">
          <p14:sldIdLst>
            <p14:sldId id="340"/>
            <p14:sldId id="485"/>
            <p14:sldId id="511"/>
            <p14:sldId id="343"/>
            <p14:sldId id="346"/>
            <p14:sldId id="415"/>
            <p14:sldId id="352"/>
            <p14:sldId id="413"/>
            <p14:sldId id="468"/>
            <p14:sldId id="470"/>
            <p14:sldId id="471"/>
            <p14:sldId id="474"/>
            <p14:sldId id="466"/>
            <p14:sldId id="461"/>
            <p14:sldId id="399"/>
            <p14:sldId id="423"/>
            <p14:sldId id="442"/>
            <p14:sldId id="507"/>
            <p14:sldId id="510"/>
            <p14:sldId id="508"/>
            <p14:sldId id="486"/>
            <p14:sldId id="505"/>
            <p14:sldId id="509"/>
            <p14:sldId id="487"/>
            <p14:sldId id="489"/>
            <p14:sldId id="490"/>
            <p14:sldId id="504"/>
            <p14:sldId id="492"/>
            <p14:sldId id="493"/>
            <p14:sldId id="495"/>
            <p14:sldId id="506"/>
            <p14:sldId id="512"/>
            <p14:sldId id="402"/>
          </p14:sldIdLst>
        </p14:section>
      </p14:sectionLst>
    </p:ext>
    <p:ext uri="{EFAFB233-063F-42B5-8137-9DF3F51BA10A}">
      <p15:sldGuideLst xmlns:p15="http://schemas.microsoft.com/office/powerpoint/2012/main">
        <p15:guide id="2" pos="3840" userDrawn="1">
          <p15:clr>
            <a:srgbClr val="A4A3A4"/>
          </p15:clr>
        </p15:guide>
        <p15:guide id="3" pos="216" userDrawn="1">
          <p15:clr>
            <a:srgbClr val="A4A3A4"/>
          </p15:clr>
        </p15:guide>
        <p15:guide id="7" orient="horz" pos="4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 Kittrell" initials="KK" lastIdx="3" clrIdx="0">
    <p:extLst/>
  </p:cmAuthor>
  <p:cmAuthor id="2" name="Leila Amiri [C]" initials="LA[" lastIdx="7" clrIdx="1">
    <p:extLst/>
  </p:cmAuthor>
  <p:cmAuthor id="3" name="Kellie DiNaro"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F8F"/>
    <a:srgbClr val="F4F4F4"/>
    <a:srgbClr val="757575"/>
    <a:srgbClr val="525252"/>
    <a:srgbClr val="BBBBBB"/>
    <a:srgbClr val="2EA6DE"/>
    <a:srgbClr val="E21D38"/>
    <a:srgbClr val="E31837"/>
    <a:srgbClr val="6A6A6A"/>
    <a:srgbClr val="2DA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2674" autoAdjust="0"/>
  </p:normalViewPr>
  <p:slideViewPr>
    <p:cSldViewPr snapToGrid="0" showGuides="1">
      <p:cViewPr varScale="1">
        <p:scale>
          <a:sx n="111" d="100"/>
          <a:sy n="111" d="100"/>
        </p:scale>
        <p:origin x="336" y="96"/>
      </p:cViewPr>
      <p:guideLst>
        <p:guide pos="3840"/>
        <p:guide pos="216"/>
        <p:guide orient="horz" pos="40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4" d="100"/>
          <a:sy n="84"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Responses</c:v>
                </c:pt>
              </c:strCache>
            </c:strRef>
          </c:tx>
          <c:dPt>
            <c:idx val="0"/>
            <c:bubble3D val="0"/>
            <c:spPr>
              <a:solidFill>
                <a:schemeClr val="accent2"/>
              </a:solidFill>
            </c:spPr>
            <c:extLst>
              <c:ext xmlns:c16="http://schemas.microsoft.com/office/drawing/2014/chart" uri="{C3380CC4-5D6E-409C-BE32-E72D297353CC}">
                <c16:uniqueId val="{00000001-1845-4957-AA7A-AFC1C3B0C7CC}"/>
              </c:ext>
            </c:extLst>
          </c:dPt>
          <c:dPt>
            <c:idx val="1"/>
            <c:bubble3D val="0"/>
            <c:spPr>
              <a:solidFill>
                <a:schemeClr val="accent3">
                  <a:lumMod val="75000"/>
                </a:schemeClr>
              </a:solidFill>
            </c:spPr>
            <c:extLst>
              <c:ext xmlns:c16="http://schemas.microsoft.com/office/drawing/2014/chart" uri="{C3380CC4-5D6E-409C-BE32-E72D297353CC}">
                <c16:uniqueId val="{00000003-1845-4957-AA7A-AFC1C3B0C7CC}"/>
              </c:ext>
            </c:extLst>
          </c:dPt>
          <c:dPt>
            <c:idx val="2"/>
            <c:bubble3D val="0"/>
            <c:spPr>
              <a:solidFill>
                <a:schemeClr val="accent6"/>
              </a:solidFill>
            </c:spPr>
            <c:extLst>
              <c:ext xmlns:c16="http://schemas.microsoft.com/office/drawing/2014/chart" uri="{C3380CC4-5D6E-409C-BE32-E72D297353CC}">
                <c16:uniqueId val="{00000005-1845-4957-AA7A-AFC1C3B0C7CC}"/>
              </c:ext>
            </c:extLst>
          </c:dPt>
          <c:dPt>
            <c:idx val="3"/>
            <c:bubble3D val="0"/>
            <c:spPr>
              <a:solidFill>
                <a:schemeClr val="accent5"/>
              </a:solidFill>
            </c:spPr>
            <c:extLst>
              <c:ext xmlns:c16="http://schemas.microsoft.com/office/drawing/2014/chart" uri="{C3380CC4-5D6E-409C-BE32-E72D297353CC}">
                <c16:uniqueId val="{00000007-1845-4957-AA7A-AFC1C3B0C7CC}"/>
              </c:ext>
            </c:extLst>
          </c:dPt>
          <c:dPt>
            <c:idx val="4"/>
            <c:bubble3D val="0"/>
            <c:spPr>
              <a:solidFill>
                <a:schemeClr val="accent4">
                  <a:lumMod val="75000"/>
                </a:schemeClr>
              </a:solidFill>
            </c:spPr>
            <c:extLst>
              <c:ext xmlns:c16="http://schemas.microsoft.com/office/drawing/2014/chart" uri="{C3380CC4-5D6E-409C-BE32-E72D297353CC}">
                <c16:uniqueId val="{00000009-1845-4957-AA7A-AFC1C3B0C7CC}"/>
              </c:ext>
            </c:extLst>
          </c:dPt>
          <c:dPt>
            <c:idx val="5"/>
            <c:bubble3D val="0"/>
            <c:spPr>
              <a:solidFill>
                <a:srgbClr val="F2B800"/>
              </a:solidFill>
            </c:spPr>
            <c:extLst>
              <c:ext xmlns:c16="http://schemas.microsoft.com/office/drawing/2014/chart" uri="{C3380CC4-5D6E-409C-BE32-E72D297353CC}">
                <c16:uniqueId val="{0000000B-1845-4957-AA7A-AFC1C3B0C7CC}"/>
              </c:ext>
            </c:extLst>
          </c:dPt>
          <c:dPt>
            <c:idx val="7"/>
            <c:bubble3D val="0"/>
            <c:spPr>
              <a:solidFill>
                <a:schemeClr val="tx1">
                  <a:lumMod val="50000"/>
                  <a:lumOff val="50000"/>
                </a:schemeClr>
              </a:solidFill>
            </c:spPr>
            <c:extLst>
              <c:ext xmlns:c16="http://schemas.microsoft.com/office/drawing/2014/chart" uri="{C3380CC4-5D6E-409C-BE32-E72D297353CC}">
                <c16:uniqueId val="{0000000D-1845-4957-AA7A-AFC1C3B0C7CC}"/>
              </c:ext>
            </c:extLst>
          </c:dPt>
          <c:dPt>
            <c:idx val="8"/>
            <c:bubble3D val="0"/>
            <c:spPr>
              <a:solidFill>
                <a:schemeClr val="accent6">
                  <a:lumMod val="60000"/>
                  <a:lumOff val="40000"/>
                </a:schemeClr>
              </a:solidFill>
            </c:spPr>
            <c:extLst>
              <c:ext xmlns:c16="http://schemas.microsoft.com/office/drawing/2014/chart" uri="{C3380CC4-5D6E-409C-BE32-E72D297353CC}">
                <c16:uniqueId val="{0000000F-1845-4957-AA7A-AFC1C3B0C7CC}"/>
              </c:ext>
            </c:extLst>
          </c:dPt>
          <c:dLbls>
            <c:dLbl>
              <c:idx val="0"/>
              <c:layout>
                <c:manualLayout>
                  <c:x val="-0.22732154363857429"/>
                  <c:y val="9.8427603539916725E-2"/>
                </c:manualLayout>
              </c:layout>
              <c:spPr>
                <a:noFill/>
                <a:ln>
                  <a:noFill/>
                </a:ln>
                <a:effectLst/>
              </c:spPr>
              <c:txPr>
                <a:bodyPr wrap="square" lIns="38100" tIns="19050" rIns="38100" bIns="19050" anchor="ctr">
                  <a:spAutoFit/>
                </a:bodyPr>
                <a:lstStyle/>
                <a:p>
                  <a:pPr>
                    <a:defRPr>
                      <a:solidFill>
                        <a:schemeClr val="bg1"/>
                      </a:solidFill>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845-4957-AA7A-AFC1C3B0C7CC}"/>
                </c:ext>
              </c:extLst>
            </c:dLbl>
            <c:dLbl>
              <c:idx val="1"/>
              <c:layout>
                <c:manualLayout>
                  <c:x val="-0.11516273662480692"/>
                  <c:y val="-0.21443217776216369"/>
                </c:manualLayout>
              </c:layout>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845-4957-AA7A-AFC1C3B0C7CC}"/>
                </c:ext>
              </c:extLst>
            </c:dLbl>
            <c:dLbl>
              <c:idx val="2"/>
              <c:layout>
                <c:manualLayout>
                  <c:x val="0.18056152228760938"/>
                  <c:y val="-0.16990527746182368"/>
                </c:manualLayout>
              </c:layout>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845-4957-AA7A-AFC1C3B0C7CC}"/>
                </c:ext>
              </c:extLst>
            </c:dLbl>
            <c:dLbl>
              <c:idx val="4"/>
              <c:layout>
                <c:manualLayout>
                  <c:x val="-2.142184755974556E-2"/>
                  <c:y val="0"/>
                </c:manualLayout>
              </c:layout>
              <c:tx>
                <c:rich>
                  <a:bodyPr/>
                  <a:lstStyle/>
                  <a:p>
                    <a:r>
                      <a:rPr lang="en-US"/>
                      <a:t>SOC integration
8%</a:t>
                    </a:r>
                  </a:p>
                </c:rich>
              </c:tx>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845-4957-AA7A-AFC1C3B0C7CC}"/>
                </c:ext>
              </c:extLst>
            </c:dLbl>
            <c:dLbl>
              <c:idx val="5"/>
              <c:layout>
                <c:manualLayout>
                  <c:x val="-9.4109510924039567E-3"/>
                  <c:y val="3.4566935759474351E-2"/>
                </c:manualLayout>
              </c:layout>
              <c:tx>
                <c:rich>
                  <a:bodyPr/>
                  <a:lstStyle/>
                  <a:p>
                    <a:pPr algn="ctr">
                      <a:defRPr/>
                    </a:pPr>
                    <a:r>
                      <a:rPr lang="en-US"/>
                      <a:t>SOC signoff
2%</a:t>
                    </a:r>
                  </a:p>
                </c:rich>
              </c:tx>
              <c:sp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845-4957-AA7A-AFC1C3B0C7CC}"/>
                </c:ext>
              </c:extLst>
            </c:dLbl>
            <c:dLbl>
              <c:idx val="6"/>
              <c:layout>
                <c:manualLayout>
                  <c:x val="1.5635223953025038E-2"/>
                  <c:y val="1.4061126410633607E-2"/>
                </c:manualLayout>
              </c:layout>
              <c:tx>
                <c:rich>
                  <a:bodyPr/>
                  <a:lstStyle/>
                  <a:p>
                    <a:r>
                      <a:rPr lang="en-US" dirty="0"/>
                      <a:t>IP/package</a:t>
                    </a:r>
                  </a:p>
                  <a:p>
                    <a:r>
                      <a:rPr lang="en-US" dirty="0"/>
                      <a:t> co-design
4%</a:t>
                    </a:r>
                  </a:p>
                </c:rich>
              </c:tx>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1845-4957-AA7A-AFC1C3B0C7CC}"/>
                </c:ext>
              </c:extLst>
            </c:dLbl>
            <c:dLbl>
              <c:idx val="7"/>
              <c:layout>
                <c:manualLayout>
                  <c:x val="4.6944078078806697E-2"/>
                  <c:y val="5.8551120867375898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845-4957-AA7A-AFC1C3B0C7CC}"/>
                </c:ext>
              </c:extLst>
            </c:dLbl>
            <c:dLbl>
              <c:idx val="8"/>
              <c:layout>
                <c:manualLayout>
                  <c:x val="1.8126178704399983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845-4957-AA7A-AFC1C3B0C7CC}"/>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9"/>
                <c:pt idx="0">
                  <c:v>AMS Verification</c:v>
                </c:pt>
                <c:pt idx="1">
                  <c:v>AMS IP modeling</c:v>
                </c:pt>
                <c:pt idx="2">
                  <c:v>SOC Verification</c:v>
                </c:pt>
                <c:pt idx="3">
                  <c:v>SOC floorplanning</c:v>
                </c:pt>
                <c:pt idx="4">
                  <c:v>SOC Integration</c:v>
                </c:pt>
                <c:pt idx="5">
                  <c:v>SOC Signoff</c:v>
                </c:pt>
                <c:pt idx="6">
                  <c:v>IP/Package co-design</c:v>
                </c:pt>
                <c:pt idx="7">
                  <c:v>Don’t know</c:v>
                </c:pt>
                <c:pt idx="8">
                  <c:v>Other </c:v>
                </c:pt>
              </c:strCache>
            </c:strRef>
          </c:cat>
          <c:val>
            <c:numRef>
              <c:f>Sheet1!$B$2:$B$10</c:f>
              <c:numCache>
                <c:formatCode>General</c:formatCode>
                <c:ptCount val="9"/>
                <c:pt idx="0">
                  <c:v>207</c:v>
                </c:pt>
                <c:pt idx="1">
                  <c:v>105</c:v>
                </c:pt>
                <c:pt idx="2">
                  <c:v>108</c:v>
                </c:pt>
                <c:pt idx="3">
                  <c:v>26</c:v>
                </c:pt>
                <c:pt idx="4">
                  <c:v>47</c:v>
                </c:pt>
                <c:pt idx="5">
                  <c:v>14</c:v>
                </c:pt>
                <c:pt idx="6">
                  <c:v>20</c:v>
                </c:pt>
                <c:pt idx="7">
                  <c:v>32</c:v>
                </c:pt>
                <c:pt idx="8">
                  <c:v>13</c:v>
                </c:pt>
              </c:numCache>
            </c:numRef>
          </c:val>
          <c:extLst>
            <c:ext xmlns:c16="http://schemas.microsoft.com/office/drawing/2014/chart" uri="{C3380CC4-5D6E-409C-BE32-E72D297353CC}">
              <c16:uniqueId val="{00000011-1845-4957-AA7A-AFC1C3B0C7CC}"/>
            </c:ext>
          </c:extLst>
        </c:ser>
        <c:dLbls>
          <c:showLegendKey val="0"/>
          <c:showVal val="1"/>
          <c:showCatName val="0"/>
          <c:showSerName val="0"/>
          <c:showPercent val="0"/>
          <c:showBubbleSize val="0"/>
          <c:showLeaderLines val="0"/>
        </c:dLbls>
        <c:firstSliceAng val="0"/>
      </c:pieChart>
    </c:plotArea>
    <c:plotVisOnly val="1"/>
    <c:dispBlanksAs val="zero"/>
    <c:showDLblsOverMax val="0"/>
  </c:chart>
  <c:txPr>
    <a:bodyPr/>
    <a:lstStyle/>
    <a:p>
      <a:pPr>
        <a:defRPr sz="1400">
          <a:solidFill>
            <a:schemeClr val="tx1"/>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83494-8679-4535-AB3A-4DEC6F80B34F}" type="doc">
      <dgm:prSet loTypeId="urn:microsoft.com/office/officeart/2005/8/layout/venn1" loCatId="relationship" qsTypeId="urn:microsoft.com/office/officeart/2005/8/quickstyle/simple4" qsCatId="simple" csTypeId="urn:microsoft.com/office/officeart/2005/8/colors/accent6_2" csCatId="accent6" phldr="1"/>
      <dgm:spPr/>
    </dgm:pt>
    <dgm:pt modelId="{9406129B-E780-41C9-9937-C2A38E62F437}">
      <dgm:prSet phldrT="[Text]"/>
      <dgm:spPr>
        <a:solidFill>
          <a:srgbClr val="FFFFCC"/>
        </a:solidFill>
        <a:effectLst>
          <a:outerShdw blurRad="50800" dist="38100" dir="2700000" algn="tl" rotWithShape="0">
            <a:prstClr val="black">
              <a:alpha val="40000"/>
            </a:prstClr>
          </a:outerShdw>
        </a:effectLst>
      </dgm:spPr>
      <dgm:t>
        <a:bodyPr/>
        <a:lstStyle/>
        <a:p>
          <a:r>
            <a:rPr lang="en-US" b="1" i="0" dirty="0">
              <a:effectLst/>
            </a:rPr>
            <a:t>Assertion, Coverage and Metric-Driven Methodology  </a:t>
          </a:r>
        </a:p>
      </dgm:t>
    </dgm:pt>
    <dgm:pt modelId="{942F0698-F5B1-4D49-9CD3-AE3D9677BB00}" type="parTrans" cxnId="{2514DE5C-7B87-4E27-8B64-0B585E52CB8B}">
      <dgm:prSet/>
      <dgm:spPr/>
      <dgm:t>
        <a:bodyPr/>
        <a:lstStyle/>
        <a:p>
          <a:endParaRPr lang="en-US" b="0" i="0">
            <a:effectLst>
              <a:outerShdw blurRad="38100" dist="38100" dir="2700000" algn="tl">
                <a:srgbClr val="000000">
                  <a:alpha val="43137"/>
                </a:srgbClr>
              </a:outerShdw>
            </a:effectLst>
          </a:endParaRPr>
        </a:p>
      </dgm:t>
    </dgm:pt>
    <dgm:pt modelId="{2A2651F8-E22A-4F49-BEAE-B26A8FEE9545}" type="sibTrans" cxnId="{2514DE5C-7B87-4E27-8B64-0B585E52CB8B}">
      <dgm:prSet/>
      <dgm:spPr/>
      <dgm:t>
        <a:bodyPr/>
        <a:lstStyle/>
        <a:p>
          <a:endParaRPr lang="en-US" b="0" i="0">
            <a:effectLst>
              <a:outerShdw blurRad="38100" dist="38100" dir="2700000" algn="tl">
                <a:srgbClr val="000000">
                  <a:alpha val="43137"/>
                </a:srgbClr>
              </a:outerShdw>
            </a:effectLst>
          </a:endParaRPr>
        </a:p>
      </dgm:t>
    </dgm:pt>
    <dgm:pt modelId="{E08965F5-91DA-43B0-82CE-77D17DDE19F3}">
      <dgm:prSet phldrT="[Text]" custT="1"/>
      <dgm:spPr>
        <a:solidFill>
          <a:srgbClr val="FF9900">
            <a:alpha val="60000"/>
          </a:srgbClr>
        </a:solidFill>
        <a:effectLst>
          <a:outerShdw blurRad="50800" dist="38100" dir="2700000" algn="tl" rotWithShape="0">
            <a:prstClr val="black">
              <a:alpha val="40000"/>
            </a:prstClr>
          </a:outerShdw>
        </a:effectLst>
      </dgm:spPr>
      <dgm:t>
        <a:bodyPr/>
        <a:lstStyle/>
        <a:p>
          <a:r>
            <a:rPr lang="en-US" sz="2000" b="1" i="0" u="none" dirty="0">
              <a:effectLst/>
            </a:rPr>
            <a:t>Behavioral Modeling</a:t>
          </a:r>
        </a:p>
      </dgm:t>
    </dgm:pt>
    <dgm:pt modelId="{AFCCC5C7-489B-485A-8F3A-1B96FB1FBA67}" type="parTrans" cxnId="{AD0B1B18-EA35-4542-8943-C560A63B8110}">
      <dgm:prSet/>
      <dgm:spPr/>
      <dgm:t>
        <a:bodyPr/>
        <a:lstStyle/>
        <a:p>
          <a:endParaRPr lang="en-US" b="0" i="0">
            <a:effectLst>
              <a:outerShdw blurRad="38100" dist="38100" dir="2700000" algn="tl">
                <a:srgbClr val="000000">
                  <a:alpha val="43137"/>
                </a:srgbClr>
              </a:outerShdw>
            </a:effectLst>
          </a:endParaRPr>
        </a:p>
      </dgm:t>
    </dgm:pt>
    <dgm:pt modelId="{247B4D20-AA9E-4CE1-AA42-430BC44AFA9D}" type="sibTrans" cxnId="{AD0B1B18-EA35-4542-8943-C560A63B8110}">
      <dgm:prSet/>
      <dgm:spPr/>
      <dgm:t>
        <a:bodyPr/>
        <a:lstStyle/>
        <a:p>
          <a:endParaRPr lang="en-US" b="0" i="0">
            <a:effectLst>
              <a:outerShdw blurRad="38100" dist="38100" dir="2700000" algn="tl">
                <a:srgbClr val="000000">
                  <a:alpha val="43137"/>
                </a:srgbClr>
              </a:outerShdw>
            </a:effectLst>
          </a:endParaRPr>
        </a:p>
      </dgm:t>
    </dgm:pt>
    <dgm:pt modelId="{E573BDA7-7743-4007-A0F1-33190B847677}">
      <dgm:prSet phldrT="[Text]"/>
      <dgm:spPr>
        <a:solidFill>
          <a:srgbClr val="336699">
            <a:alpha val="49804"/>
          </a:srgbClr>
        </a:solidFill>
        <a:effectLst>
          <a:outerShdw blurRad="50800" dist="38100" dir="2700000" algn="tl" rotWithShape="0">
            <a:prstClr val="black">
              <a:alpha val="40000"/>
            </a:prstClr>
          </a:outerShdw>
        </a:effectLst>
      </dgm:spPr>
      <dgm:t>
        <a:bodyPr/>
        <a:lstStyle/>
        <a:p>
          <a:r>
            <a:rPr lang="en-US" b="1" i="0" dirty="0">
              <a:effectLst/>
            </a:rPr>
            <a:t>Simulation</a:t>
          </a:r>
        </a:p>
      </dgm:t>
    </dgm:pt>
    <dgm:pt modelId="{A7908F9D-C541-46C6-AFD0-1E1473BD5D68}" type="parTrans" cxnId="{21ACD140-3E9B-4F9C-899F-667F48137551}">
      <dgm:prSet/>
      <dgm:spPr/>
      <dgm:t>
        <a:bodyPr/>
        <a:lstStyle/>
        <a:p>
          <a:endParaRPr lang="en-US" b="0" i="0">
            <a:effectLst>
              <a:outerShdw blurRad="38100" dist="38100" dir="2700000" algn="tl">
                <a:srgbClr val="000000">
                  <a:alpha val="43137"/>
                </a:srgbClr>
              </a:outerShdw>
            </a:effectLst>
          </a:endParaRPr>
        </a:p>
      </dgm:t>
    </dgm:pt>
    <dgm:pt modelId="{0070B31B-4534-47A7-A210-DF5A2D2F5878}" type="sibTrans" cxnId="{21ACD140-3E9B-4F9C-899F-667F48137551}">
      <dgm:prSet/>
      <dgm:spPr/>
      <dgm:t>
        <a:bodyPr/>
        <a:lstStyle/>
        <a:p>
          <a:endParaRPr lang="en-US" b="0" i="0">
            <a:effectLst>
              <a:outerShdw blurRad="38100" dist="38100" dir="2700000" algn="tl">
                <a:srgbClr val="000000">
                  <a:alpha val="43137"/>
                </a:srgbClr>
              </a:outerShdw>
            </a:effectLst>
          </a:endParaRPr>
        </a:p>
      </dgm:t>
    </dgm:pt>
    <dgm:pt modelId="{59C396BA-40C2-41D4-84EC-1615FA0EC734}" type="pres">
      <dgm:prSet presAssocID="{F8683494-8679-4535-AB3A-4DEC6F80B34F}" presName="compositeShape" presStyleCnt="0">
        <dgm:presLayoutVars>
          <dgm:chMax val="7"/>
          <dgm:dir/>
          <dgm:resizeHandles val="exact"/>
        </dgm:presLayoutVars>
      </dgm:prSet>
      <dgm:spPr/>
    </dgm:pt>
    <dgm:pt modelId="{C31C3A3F-87F8-406D-9AC9-6A02126E3706}" type="pres">
      <dgm:prSet presAssocID="{9406129B-E780-41C9-9937-C2A38E62F437}" presName="circ1" presStyleLbl="vennNode1" presStyleIdx="0" presStyleCnt="3"/>
      <dgm:spPr/>
    </dgm:pt>
    <dgm:pt modelId="{97B2FEF4-4329-4906-B609-33CA9F412098}" type="pres">
      <dgm:prSet presAssocID="{9406129B-E780-41C9-9937-C2A38E62F437}" presName="circ1Tx" presStyleLbl="revTx" presStyleIdx="0" presStyleCnt="0">
        <dgm:presLayoutVars>
          <dgm:chMax val="0"/>
          <dgm:chPref val="0"/>
          <dgm:bulletEnabled val="1"/>
        </dgm:presLayoutVars>
      </dgm:prSet>
      <dgm:spPr/>
    </dgm:pt>
    <dgm:pt modelId="{369BEB1F-3775-4F84-9A2A-A1940FBFC892}" type="pres">
      <dgm:prSet presAssocID="{E08965F5-91DA-43B0-82CE-77D17DDE19F3}" presName="circ2" presStyleLbl="vennNode1" presStyleIdx="1" presStyleCnt="3"/>
      <dgm:spPr/>
    </dgm:pt>
    <dgm:pt modelId="{D5315D77-A62F-493C-927D-98BA110D7DD8}" type="pres">
      <dgm:prSet presAssocID="{E08965F5-91DA-43B0-82CE-77D17DDE19F3}" presName="circ2Tx" presStyleLbl="revTx" presStyleIdx="0" presStyleCnt="0">
        <dgm:presLayoutVars>
          <dgm:chMax val="0"/>
          <dgm:chPref val="0"/>
          <dgm:bulletEnabled val="1"/>
        </dgm:presLayoutVars>
      </dgm:prSet>
      <dgm:spPr/>
    </dgm:pt>
    <dgm:pt modelId="{26153216-E193-40FC-8E0D-94BD1413913D}" type="pres">
      <dgm:prSet presAssocID="{E573BDA7-7743-4007-A0F1-33190B847677}" presName="circ3" presStyleLbl="vennNode1" presStyleIdx="2" presStyleCnt="3" custLinFactNeighborY="0"/>
      <dgm:spPr/>
    </dgm:pt>
    <dgm:pt modelId="{71CEB437-886A-4A96-9BC0-6744AD3109F6}" type="pres">
      <dgm:prSet presAssocID="{E573BDA7-7743-4007-A0F1-33190B847677}" presName="circ3Tx" presStyleLbl="revTx" presStyleIdx="0" presStyleCnt="0">
        <dgm:presLayoutVars>
          <dgm:chMax val="0"/>
          <dgm:chPref val="0"/>
          <dgm:bulletEnabled val="1"/>
        </dgm:presLayoutVars>
      </dgm:prSet>
      <dgm:spPr/>
    </dgm:pt>
  </dgm:ptLst>
  <dgm:cxnLst>
    <dgm:cxn modelId="{C65F11DC-E159-44EA-AEAF-B41DD20F23CB}" type="presOf" srcId="{E08965F5-91DA-43B0-82CE-77D17DDE19F3}" destId="{D5315D77-A62F-493C-927D-98BA110D7DD8}" srcOrd="1" destOrd="0" presId="urn:microsoft.com/office/officeart/2005/8/layout/venn1"/>
    <dgm:cxn modelId="{21ACD140-3E9B-4F9C-899F-667F48137551}" srcId="{F8683494-8679-4535-AB3A-4DEC6F80B34F}" destId="{E573BDA7-7743-4007-A0F1-33190B847677}" srcOrd="2" destOrd="0" parTransId="{A7908F9D-C541-46C6-AFD0-1E1473BD5D68}" sibTransId="{0070B31B-4534-47A7-A210-DF5A2D2F5878}"/>
    <dgm:cxn modelId="{277F78A4-844B-4DC7-985C-BC3FBBA19614}" type="presOf" srcId="{E573BDA7-7743-4007-A0F1-33190B847677}" destId="{26153216-E193-40FC-8E0D-94BD1413913D}" srcOrd="0" destOrd="0" presId="urn:microsoft.com/office/officeart/2005/8/layout/venn1"/>
    <dgm:cxn modelId="{EA0F6190-7C34-4C35-84BD-49A473F0F6CE}" type="presOf" srcId="{F8683494-8679-4535-AB3A-4DEC6F80B34F}" destId="{59C396BA-40C2-41D4-84EC-1615FA0EC734}" srcOrd="0" destOrd="0" presId="urn:microsoft.com/office/officeart/2005/8/layout/venn1"/>
    <dgm:cxn modelId="{2514DE5C-7B87-4E27-8B64-0B585E52CB8B}" srcId="{F8683494-8679-4535-AB3A-4DEC6F80B34F}" destId="{9406129B-E780-41C9-9937-C2A38E62F437}" srcOrd="0" destOrd="0" parTransId="{942F0698-F5B1-4D49-9CD3-AE3D9677BB00}" sibTransId="{2A2651F8-E22A-4F49-BEAE-B26A8FEE9545}"/>
    <dgm:cxn modelId="{0D0B4319-DD86-4694-9055-612381B77365}" type="presOf" srcId="{9406129B-E780-41C9-9937-C2A38E62F437}" destId="{97B2FEF4-4329-4906-B609-33CA9F412098}" srcOrd="1" destOrd="0" presId="urn:microsoft.com/office/officeart/2005/8/layout/venn1"/>
    <dgm:cxn modelId="{0A598BD0-AEEB-486C-A303-A4D5449373F5}" type="presOf" srcId="{E573BDA7-7743-4007-A0F1-33190B847677}" destId="{71CEB437-886A-4A96-9BC0-6744AD3109F6}" srcOrd="1" destOrd="0" presId="urn:microsoft.com/office/officeart/2005/8/layout/venn1"/>
    <dgm:cxn modelId="{2DEB8919-C1C4-49B6-8EC9-FCF2F7DA3F0D}" type="presOf" srcId="{9406129B-E780-41C9-9937-C2A38E62F437}" destId="{C31C3A3F-87F8-406D-9AC9-6A02126E3706}" srcOrd="0" destOrd="0" presId="urn:microsoft.com/office/officeart/2005/8/layout/venn1"/>
    <dgm:cxn modelId="{66CCF29D-AC96-44DF-B45E-91B02F10E49A}" type="presOf" srcId="{E08965F5-91DA-43B0-82CE-77D17DDE19F3}" destId="{369BEB1F-3775-4F84-9A2A-A1940FBFC892}" srcOrd="0" destOrd="0" presId="urn:microsoft.com/office/officeart/2005/8/layout/venn1"/>
    <dgm:cxn modelId="{AD0B1B18-EA35-4542-8943-C560A63B8110}" srcId="{F8683494-8679-4535-AB3A-4DEC6F80B34F}" destId="{E08965F5-91DA-43B0-82CE-77D17DDE19F3}" srcOrd="1" destOrd="0" parTransId="{AFCCC5C7-489B-485A-8F3A-1B96FB1FBA67}" sibTransId="{247B4D20-AA9E-4CE1-AA42-430BC44AFA9D}"/>
    <dgm:cxn modelId="{CE46A3E1-3D90-419A-8199-5FA073FB95CB}" type="presParOf" srcId="{59C396BA-40C2-41D4-84EC-1615FA0EC734}" destId="{C31C3A3F-87F8-406D-9AC9-6A02126E3706}" srcOrd="0" destOrd="0" presId="urn:microsoft.com/office/officeart/2005/8/layout/venn1"/>
    <dgm:cxn modelId="{033479A8-7989-413F-8F6E-7C4FA0EB018D}" type="presParOf" srcId="{59C396BA-40C2-41D4-84EC-1615FA0EC734}" destId="{97B2FEF4-4329-4906-B609-33CA9F412098}" srcOrd="1" destOrd="0" presId="urn:microsoft.com/office/officeart/2005/8/layout/venn1"/>
    <dgm:cxn modelId="{C482017A-3691-448E-8FD8-C83965860E71}" type="presParOf" srcId="{59C396BA-40C2-41D4-84EC-1615FA0EC734}" destId="{369BEB1F-3775-4F84-9A2A-A1940FBFC892}" srcOrd="2" destOrd="0" presId="urn:microsoft.com/office/officeart/2005/8/layout/venn1"/>
    <dgm:cxn modelId="{5377D381-1356-4E29-B799-D4F912752FE5}" type="presParOf" srcId="{59C396BA-40C2-41D4-84EC-1615FA0EC734}" destId="{D5315D77-A62F-493C-927D-98BA110D7DD8}" srcOrd="3" destOrd="0" presId="urn:microsoft.com/office/officeart/2005/8/layout/venn1"/>
    <dgm:cxn modelId="{971A8973-F7D0-4D4B-8A36-D1D3D1A23BBC}" type="presParOf" srcId="{59C396BA-40C2-41D4-84EC-1615FA0EC734}" destId="{26153216-E193-40FC-8E0D-94BD1413913D}" srcOrd="4" destOrd="0" presId="urn:microsoft.com/office/officeart/2005/8/layout/venn1"/>
    <dgm:cxn modelId="{2C6FB024-E3B4-4867-AD55-DD566D0087C1}" type="presParOf" srcId="{59C396BA-40C2-41D4-84EC-1615FA0EC734}" destId="{71CEB437-886A-4A96-9BC0-6744AD3109F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D661E3-F547-4A93-9CBB-DB927EDBFC0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CBEB778-5DA4-4C12-B041-4E2078A922BC}">
      <dgm:prSet custT="1"/>
      <dgm:spPr>
        <a:solidFill>
          <a:srgbClr val="4A95B0"/>
        </a:solidFill>
      </dgm:spPr>
      <dgm:t>
        <a:bodyPr/>
        <a:lstStyle/>
        <a:p>
          <a:pPr rtl="0"/>
          <a:r>
            <a:rPr lang="en-US" sz="1100" b="1" dirty="0"/>
            <a:t>Plan</a:t>
          </a:r>
        </a:p>
      </dgm:t>
    </dgm:pt>
    <dgm:pt modelId="{246D9E62-A8CE-4FAC-A775-CC82A8190777}" type="parTrans" cxnId="{7B65500B-E7F9-4E13-9E0E-98A5AA98CC2A}">
      <dgm:prSet/>
      <dgm:spPr/>
      <dgm:t>
        <a:bodyPr/>
        <a:lstStyle/>
        <a:p>
          <a:endParaRPr lang="en-US" sz="3200" b="1"/>
        </a:p>
      </dgm:t>
    </dgm:pt>
    <dgm:pt modelId="{8DA63C75-7A2C-4FA2-9DB2-AEAB9773F9F3}" type="sibTrans" cxnId="{7B65500B-E7F9-4E13-9E0E-98A5AA98CC2A}">
      <dgm:prSet custT="1">
        <dgm:style>
          <a:lnRef idx="3">
            <a:schemeClr val="accent1"/>
          </a:lnRef>
          <a:fillRef idx="0">
            <a:schemeClr val="accent1"/>
          </a:fillRef>
          <a:effectRef idx="2">
            <a:schemeClr val="accent1"/>
          </a:effectRef>
          <a:fontRef idx="minor">
            <a:schemeClr val="tx1"/>
          </a:fontRef>
        </dgm:style>
      </dgm:prSet>
      <dgm:spPr>
        <a:ln>
          <a:solidFill>
            <a:srgbClr val="4A95B0"/>
          </a:solidFill>
        </a:ln>
      </dgm:spPr>
      <dgm:t>
        <a:bodyPr/>
        <a:lstStyle/>
        <a:p>
          <a:endParaRPr lang="en-US" sz="1000" b="1"/>
        </a:p>
      </dgm:t>
    </dgm:pt>
    <dgm:pt modelId="{9A74931C-DFF3-4AD9-B49A-4A7D55273D7B}">
      <dgm:prSet custT="1"/>
      <dgm:spPr>
        <a:solidFill>
          <a:srgbClr val="4A95B0"/>
        </a:solidFill>
      </dgm:spPr>
      <dgm:t>
        <a:bodyPr/>
        <a:lstStyle/>
        <a:p>
          <a:pPr rtl="0"/>
          <a:r>
            <a:rPr lang="en-US" sz="1100" b="1" dirty="0"/>
            <a:t>Construct</a:t>
          </a:r>
        </a:p>
      </dgm:t>
    </dgm:pt>
    <dgm:pt modelId="{2FA49BDE-B36B-49E2-A1CF-4118142BBE03}" type="parTrans" cxnId="{FFF2B802-4700-4A37-AF72-5CF3A53302B4}">
      <dgm:prSet/>
      <dgm:spPr/>
      <dgm:t>
        <a:bodyPr/>
        <a:lstStyle/>
        <a:p>
          <a:endParaRPr lang="en-US" sz="3200" b="1"/>
        </a:p>
      </dgm:t>
    </dgm:pt>
    <dgm:pt modelId="{51A72167-F97E-43F3-985F-6EB928F4E041}" type="sibTrans" cxnId="{FFF2B802-4700-4A37-AF72-5CF3A53302B4}">
      <dgm:prSet custT="1">
        <dgm:style>
          <a:lnRef idx="3">
            <a:schemeClr val="accent1"/>
          </a:lnRef>
          <a:fillRef idx="0">
            <a:schemeClr val="accent1"/>
          </a:fillRef>
          <a:effectRef idx="2">
            <a:schemeClr val="accent1"/>
          </a:effectRef>
          <a:fontRef idx="minor">
            <a:schemeClr val="tx1"/>
          </a:fontRef>
        </dgm:style>
      </dgm:prSet>
      <dgm:spPr>
        <a:ln>
          <a:solidFill>
            <a:srgbClr val="4A95B0"/>
          </a:solidFill>
        </a:ln>
      </dgm:spPr>
      <dgm:t>
        <a:bodyPr/>
        <a:lstStyle/>
        <a:p>
          <a:endParaRPr lang="en-US" sz="1000" b="1"/>
        </a:p>
      </dgm:t>
    </dgm:pt>
    <dgm:pt modelId="{E35E7AD5-2E87-4E1C-8ED8-9B219EBC61B2}">
      <dgm:prSet custT="1"/>
      <dgm:spPr>
        <a:solidFill>
          <a:srgbClr val="4A95B0"/>
        </a:solidFill>
      </dgm:spPr>
      <dgm:t>
        <a:bodyPr/>
        <a:lstStyle/>
        <a:p>
          <a:pPr rtl="0"/>
          <a:r>
            <a:rPr lang="en-US" sz="1100" b="1" dirty="0"/>
            <a:t>Execute</a:t>
          </a:r>
        </a:p>
      </dgm:t>
    </dgm:pt>
    <dgm:pt modelId="{FE35A6A2-B1EB-41CF-B751-29D1551F529F}" type="parTrans" cxnId="{F44A18EB-AA94-4971-BD4D-5BCC10353536}">
      <dgm:prSet/>
      <dgm:spPr/>
      <dgm:t>
        <a:bodyPr/>
        <a:lstStyle/>
        <a:p>
          <a:endParaRPr lang="en-US" sz="3200" b="1"/>
        </a:p>
      </dgm:t>
    </dgm:pt>
    <dgm:pt modelId="{E197E241-3912-4891-B9B1-8F691822A129}" type="sibTrans" cxnId="{F44A18EB-AA94-4971-BD4D-5BCC10353536}">
      <dgm:prSet custT="1">
        <dgm:style>
          <a:lnRef idx="3">
            <a:schemeClr val="accent1"/>
          </a:lnRef>
          <a:fillRef idx="0">
            <a:schemeClr val="accent1"/>
          </a:fillRef>
          <a:effectRef idx="2">
            <a:schemeClr val="accent1"/>
          </a:effectRef>
          <a:fontRef idx="minor">
            <a:schemeClr val="tx1"/>
          </a:fontRef>
        </dgm:style>
      </dgm:prSet>
      <dgm:spPr>
        <a:ln>
          <a:solidFill>
            <a:srgbClr val="4A95B0"/>
          </a:solidFill>
        </a:ln>
      </dgm:spPr>
      <dgm:t>
        <a:bodyPr/>
        <a:lstStyle/>
        <a:p>
          <a:endParaRPr lang="en-US" sz="1000" b="1"/>
        </a:p>
      </dgm:t>
    </dgm:pt>
    <dgm:pt modelId="{37FF6778-B4C7-4FBB-8B21-619B88C72286}">
      <dgm:prSet custT="1"/>
      <dgm:spPr>
        <a:solidFill>
          <a:srgbClr val="4A95B0"/>
        </a:solidFill>
      </dgm:spPr>
      <dgm:t>
        <a:bodyPr/>
        <a:lstStyle/>
        <a:p>
          <a:pPr rtl="0"/>
          <a:r>
            <a:rPr lang="en-US" sz="1100" b="1" dirty="0"/>
            <a:t>Measure, </a:t>
          </a:r>
        </a:p>
        <a:p>
          <a:pPr rtl="0"/>
          <a:r>
            <a:rPr lang="en-US" sz="1100" b="1" dirty="0"/>
            <a:t>Analyze</a:t>
          </a:r>
        </a:p>
      </dgm:t>
    </dgm:pt>
    <dgm:pt modelId="{1DCCD506-EBE9-4EC4-B578-8D3AA0C05FE2}" type="parTrans" cxnId="{77A6CC18-C5D1-454D-B866-98F40DE9306B}">
      <dgm:prSet/>
      <dgm:spPr/>
      <dgm:t>
        <a:bodyPr/>
        <a:lstStyle/>
        <a:p>
          <a:endParaRPr lang="en-US" sz="3200" b="1"/>
        </a:p>
      </dgm:t>
    </dgm:pt>
    <dgm:pt modelId="{9D702BE8-10D0-45CA-BB4A-6B6A0ECFE44F}" type="sibTrans" cxnId="{77A6CC18-C5D1-454D-B866-98F40DE9306B}">
      <dgm:prSet custT="1">
        <dgm:style>
          <a:lnRef idx="3">
            <a:schemeClr val="accent1"/>
          </a:lnRef>
          <a:fillRef idx="0">
            <a:schemeClr val="accent1"/>
          </a:fillRef>
          <a:effectRef idx="2">
            <a:schemeClr val="accent1"/>
          </a:effectRef>
          <a:fontRef idx="minor">
            <a:schemeClr val="tx1"/>
          </a:fontRef>
        </dgm:style>
      </dgm:prSet>
      <dgm:spPr>
        <a:ln>
          <a:solidFill>
            <a:srgbClr val="4A95B0"/>
          </a:solidFill>
        </a:ln>
      </dgm:spPr>
      <dgm:t>
        <a:bodyPr/>
        <a:lstStyle/>
        <a:p>
          <a:endParaRPr lang="en-US" sz="1000" b="1"/>
        </a:p>
      </dgm:t>
    </dgm:pt>
    <dgm:pt modelId="{F4146C6E-EFBB-4992-A4DD-84F8DDDADB02}" type="pres">
      <dgm:prSet presAssocID="{22D661E3-F547-4A93-9CBB-DB927EDBFC01}" presName="cycle" presStyleCnt="0">
        <dgm:presLayoutVars>
          <dgm:dir/>
          <dgm:resizeHandles val="exact"/>
        </dgm:presLayoutVars>
      </dgm:prSet>
      <dgm:spPr/>
    </dgm:pt>
    <dgm:pt modelId="{335AE42D-DA62-43F3-805D-9272C411E443}" type="pres">
      <dgm:prSet presAssocID="{4CBEB778-5DA4-4C12-B041-4E2078A922BC}" presName="node" presStyleLbl="node1" presStyleIdx="0" presStyleCnt="4" custRadScaleRad="96285" custRadScaleInc="1843">
        <dgm:presLayoutVars>
          <dgm:bulletEnabled val="1"/>
        </dgm:presLayoutVars>
      </dgm:prSet>
      <dgm:spPr/>
    </dgm:pt>
    <dgm:pt modelId="{CDC200C7-5B10-4723-9A03-2F9CC75B5828}" type="pres">
      <dgm:prSet presAssocID="{4CBEB778-5DA4-4C12-B041-4E2078A922BC}" presName="spNode" presStyleCnt="0"/>
      <dgm:spPr/>
    </dgm:pt>
    <dgm:pt modelId="{F6B7A236-B10A-426E-B06D-4006FA1181A3}" type="pres">
      <dgm:prSet presAssocID="{8DA63C75-7A2C-4FA2-9DB2-AEAB9773F9F3}" presName="sibTrans" presStyleLbl="sibTrans1D1" presStyleIdx="0" presStyleCnt="4"/>
      <dgm:spPr/>
    </dgm:pt>
    <dgm:pt modelId="{676D2B90-3A82-459E-9DEF-ACFE452BF103}" type="pres">
      <dgm:prSet presAssocID="{9A74931C-DFF3-4AD9-B49A-4A7D55273D7B}" presName="node" presStyleLbl="node1" presStyleIdx="1" presStyleCnt="4" custRadScaleRad="115861" custRadScaleInc="-8">
        <dgm:presLayoutVars>
          <dgm:bulletEnabled val="1"/>
        </dgm:presLayoutVars>
      </dgm:prSet>
      <dgm:spPr/>
    </dgm:pt>
    <dgm:pt modelId="{24CD01B3-5C87-4999-9520-836111C6766B}" type="pres">
      <dgm:prSet presAssocID="{9A74931C-DFF3-4AD9-B49A-4A7D55273D7B}" presName="spNode" presStyleCnt="0"/>
      <dgm:spPr/>
    </dgm:pt>
    <dgm:pt modelId="{8CFEC4FE-9B55-4160-8B0C-855C562FF27D}" type="pres">
      <dgm:prSet presAssocID="{51A72167-F97E-43F3-985F-6EB928F4E041}" presName="sibTrans" presStyleLbl="sibTrans1D1" presStyleIdx="1" presStyleCnt="4"/>
      <dgm:spPr/>
    </dgm:pt>
    <dgm:pt modelId="{291D5A09-611C-4DAE-8BFD-4B53F3F85E58}" type="pres">
      <dgm:prSet presAssocID="{E35E7AD5-2E87-4E1C-8ED8-9B219EBC61B2}" presName="node" presStyleLbl="node1" presStyleIdx="2" presStyleCnt="4">
        <dgm:presLayoutVars>
          <dgm:bulletEnabled val="1"/>
        </dgm:presLayoutVars>
      </dgm:prSet>
      <dgm:spPr/>
    </dgm:pt>
    <dgm:pt modelId="{06A3757A-619F-4ADF-9CFB-C77C4ED1FA4D}" type="pres">
      <dgm:prSet presAssocID="{E35E7AD5-2E87-4E1C-8ED8-9B219EBC61B2}" presName="spNode" presStyleCnt="0"/>
      <dgm:spPr/>
    </dgm:pt>
    <dgm:pt modelId="{1A8893D5-741F-4F89-A525-798903696A3C}" type="pres">
      <dgm:prSet presAssocID="{E197E241-3912-4891-B9B1-8F691822A129}" presName="sibTrans" presStyleLbl="sibTrans1D1" presStyleIdx="2" presStyleCnt="4"/>
      <dgm:spPr/>
    </dgm:pt>
    <dgm:pt modelId="{681E4B21-BD52-4636-A7D2-D6E16146036F}" type="pres">
      <dgm:prSet presAssocID="{37FF6778-B4C7-4FBB-8B21-619B88C72286}" presName="node" presStyleLbl="node1" presStyleIdx="3" presStyleCnt="4" custRadScaleRad="112088">
        <dgm:presLayoutVars>
          <dgm:bulletEnabled val="1"/>
        </dgm:presLayoutVars>
      </dgm:prSet>
      <dgm:spPr/>
    </dgm:pt>
    <dgm:pt modelId="{119A8773-0745-4A89-9838-BDD386D84FB4}" type="pres">
      <dgm:prSet presAssocID="{37FF6778-B4C7-4FBB-8B21-619B88C72286}" presName="spNode" presStyleCnt="0"/>
      <dgm:spPr/>
    </dgm:pt>
    <dgm:pt modelId="{F000BC5C-D7D7-4AF5-808C-8F70894A9892}" type="pres">
      <dgm:prSet presAssocID="{9D702BE8-10D0-45CA-BB4A-6B6A0ECFE44F}" presName="sibTrans" presStyleLbl="sibTrans1D1" presStyleIdx="3" presStyleCnt="4"/>
      <dgm:spPr/>
    </dgm:pt>
  </dgm:ptLst>
  <dgm:cxnLst>
    <dgm:cxn modelId="{ED823B77-C447-41F0-8D63-4FD7110773D2}" type="presOf" srcId="{22D661E3-F547-4A93-9CBB-DB927EDBFC01}" destId="{F4146C6E-EFBB-4992-A4DD-84F8DDDADB02}" srcOrd="0" destOrd="0" presId="urn:microsoft.com/office/officeart/2005/8/layout/cycle5"/>
    <dgm:cxn modelId="{A2CDD556-0F0C-4A83-BE10-500612F25B9A}" type="presOf" srcId="{8DA63C75-7A2C-4FA2-9DB2-AEAB9773F9F3}" destId="{F6B7A236-B10A-426E-B06D-4006FA1181A3}" srcOrd="0" destOrd="0" presId="urn:microsoft.com/office/officeart/2005/8/layout/cycle5"/>
    <dgm:cxn modelId="{7B65500B-E7F9-4E13-9E0E-98A5AA98CC2A}" srcId="{22D661E3-F547-4A93-9CBB-DB927EDBFC01}" destId="{4CBEB778-5DA4-4C12-B041-4E2078A922BC}" srcOrd="0" destOrd="0" parTransId="{246D9E62-A8CE-4FAC-A775-CC82A8190777}" sibTransId="{8DA63C75-7A2C-4FA2-9DB2-AEAB9773F9F3}"/>
    <dgm:cxn modelId="{0CA78284-5E99-4594-A974-8BCB174C2154}" type="presOf" srcId="{E35E7AD5-2E87-4E1C-8ED8-9B219EBC61B2}" destId="{291D5A09-611C-4DAE-8BFD-4B53F3F85E58}" srcOrd="0" destOrd="0" presId="urn:microsoft.com/office/officeart/2005/8/layout/cycle5"/>
    <dgm:cxn modelId="{77A6CC18-C5D1-454D-B866-98F40DE9306B}" srcId="{22D661E3-F547-4A93-9CBB-DB927EDBFC01}" destId="{37FF6778-B4C7-4FBB-8B21-619B88C72286}" srcOrd="3" destOrd="0" parTransId="{1DCCD506-EBE9-4EC4-B578-8D3AA0C05FE2}" sibTransId="{9D702BE8-10D0-45CA-BB4A-6B6A0ECFE44F}"/>
    <dgm:cxn modelId="{78F3E5CE-9C8E-42C0-8257-00D041E6AF2B}" type="presOf" srcId="{9D702BE8-10D0-45CA-BB4A-6B6A0ECFE44F}" destId="{F000BC5C-D7D7-4AF5-808C-8F70894A9892}" srcOrd="0" destOrd="0" presId="urn:microsoft.com/office/officeart/2005/8/layout/cycle5"/>
    <dgm:cxn modelId="{5C243C56-D6DE-4657-B661-EE02DD3E32BC}" type="presOf" srcId="{9A74931C-DFF3-4AD9-B49A-4A7D55273D7B}" destId="{676D2B90-3A82-459E-9DEF-ACFE452BF103}" srcOrd="0" destOrd="0" presId="urn:microsoft.com/office/officeart/2005/8/layout/cycle5"/>
    <dgm:cxn modelId="{B5D009DF-1DD3-45CF-BF9E-740FFC323A92}" type="presOf" srcId="{4CBEB778-5DA4-4C12-B041-4E2078A922BC}" destId="{335AE42D-DA62-43F3-805D-9272C411E443}" srcOrd="0" destOrd="0" presId="urn:microsoft.com/office/officeart/2005/8/layout/cycle5"/>
    <dgm:cxn modelId="{FFF2B802-4700-4A37-AF72-5CF3A53302B4}" srcId="{22D661E3-F547-4A93-9CBB-DB927EDBFC01}" destId="{9A74931C-DFF3-4AD9-B49A-4A7D55273D7B}" srcOrd="1" destOrd="0" parTransId="{2FA49BDE-B36B-49E2-A1CF-4118142BBE03}" sibTransId="{51A72167-F97E-43F3-985F-6EB928F4E041}"/>
    <dgm:cxn modelId="{5F1A40CF-3EE9-45AD-96DA-E20B380F278A}" type="presOf" srcId="{51A72167-F97E-43F3-985F-6EB928F4E041}" destId="{8CFEC4FE-9B55-4160-8B0C-855C562FF27D}" srcOrd="0" destOrd="0" presId="urn:microsoft.com/office/officeart/2005/8/layout/cycle5"/>
    <dgm:cxn modelId="{615D5886-0D0D-4E51-808A-F775E3C8DEF8}" type="presOf" srcId="{37FF6778-B4C7-4FBB-8B21-619B88C72286}" destId="{681E4B21-BD52-4636-A7D2-D6E16146036F}" srcOrd="0" destOrd="0" presId="urn:microsoft.com/office/officeart/2005/8/layout/cycle5"/>
    <dgm:cxn modelId="{C74242C8-2B21-4B56-B4CC-97F785BFE7B6}" type="presOf" srcId="{E197E241-3912-4891-B9B1-8F691822A129}" destId="{1A8893D5-741F-4F89-A525-798903696A3C}" srcOrd="0" destOrd="0" presId="urn:microsoft.com/office/officeart/2005/8/layout/cycle5"/>
    <dgm:cxn modelId="{F44A18EB-AA94-4971-BD4D-5BCC10353536}" srcId="{22D661E3-F547-4A93-9CBB-DB927EDBFC01}" destId="{E35E7AD5-2E87-4E1C-8ED8-9B219EBC61B2}" srcOrd="2" destOrd="0" parTransId="{FE35A6A2-B1EB-41CF-B751-29D1551F529F}" sibTransId="{E197E241-3912-4891-B9B1-8F691822A129}"/>
    <dgm:cxn modelId="{AE4B86EF-421E-4EEB-991C-D70E9B7FE750}" type="presParOf" srcId="{F4146C6E-EFBB-4992-A4DD-84F8DDDADB02}" destId="{335AE42D-DA62-43F3-805D-9272C411E443}" srcOrd="0" destOrd="0" presId="urn:microsoft.com/office/officeart/2005/8/layout/cycle5"/>
    <dgm:cxn modelId="{C5C48C84-3F21-4DE8-86F7-22CDB86DC0D9}" type="presParOf" srcId="{F4146C6E-EFBB-4992-A4DD-84F8DDDADB02}" destId="{CDC200C7-5B10-4723-9A03-2F9CC75B5828}" srcOrd="1" destOrd="0" presId="urn:microsoft.com/office/officeart/2005/8/layout/cycle5"/>
    <dgm:cxn modelId="{74782647-D00C-42E3-91A3-3817B3C07D2C}" type="presParOf" srcId="{F4146C6E-EFBB-4992-A4DD-84F8DDDADB02}" destId="{F6B7A236-B10A-426E-B06D-4006FA1181A3}" srcOrd="2" destOrd="0" presId="urn:microsoft.com/office/officeart/2005/8/layout/cycle5"/>
    <dgm:cxn modelId="{3704D519-8B8F-45F2-B2EB-849A7FB2EE29}" type="presParOf" srcId="{F4146C6E-EFBB-4992-A4DD-84F8DDDADB02}" destId="{676D2B90-3A82-459E-9DEF-ACFE452BF103}" srcOrd="3" destOrd="0" presId="urn:microsoft.com/office/officeart/2005/8/layout/cycle5"/>
    <dgm:cxn modelId="{AD4226A1-71A6-475C-B7ED-63D253F78522}" type="presParOf" srcId="{F4146C6E-EFBB-4992-A4DD-84F8DDDADB02}" destId="{24CD01B3-5C87-4999-9520-836111C6766B}" srcOrd="4" destOrd="0" presId="urn:microsoft.com/office/officeart/2005/8/layout/cycle5"/>
    <dgm:cxn modelId="{F519C3C9-EB0E-4C01-89FE-29A373CDC0BE}" type="presParOf" srcId="{F4146C6E-EFBB-4992-A4DD-84F8DDDADB02}" destId="{8CFEC4FE-9B55-4160-8B0C-855C562FF27D}" srcOrd="5" destOrd="0" presId="urn:microsoft.com/office/officeart/2005/8/layout/cycle5"/>
    <dgm:cxn modelId="{DBD46B29-31AF-4A45-9953-EE64D7093D8B}" type="presParOf" srcId="{F4146C6E-EFBB-4992-A4DD-84F8DDDADB02}" destId="{291D5A09-611C-4DAE-8BFD-4B53F3F85E58}" srcOrd="6" destOrd="0" presId="urn:microsoft.com/office/officeart/2005/8/layout/cycle5"/>
    <dgm:cxn modelId="{A078E875-FB53-4358-8EED-D9E0F270350F}" type="presParOf" srcId="{F4146C6E-EFBB-4992-A4DD-84F8DDDADB02}" destId="{06A3757A-619F-4ADF-9CFB-C77C4ED1FA4D}" srcOrd="7" destOrd="0" presId="urn:microsoft.com/office/officeart/2005/8/layout/cycle5"/>
    <dgm:cxn modelId="{6C06A275-C4A5-4033-B932-A47DE5E8AEFF}" type="presParOf" srcId="{F4146C6E-EFBB-4992-A4DD-84F8DDDADB02}" destId="{1A8893D5-741F-4F89-A525-798903696A3C}" srcOrd="8" destOrd="0" presId="urn:microsoft.com/office/officeart/2005/8/layout/cycle5"/>
    <dgm:cxn modelId="{3A5B4BCE-6631-40A8-B8E0-41B1CB54CA85}" type="presParOf" srcId="{F4146C6E-EFBB-4992-A4DD-84F8DDDADB02}" destId="{681E4B21-BD52-4636-A7D2-D6E16146036F}" srcOrd="9" destOrd="0" presId="urn:microsoft.com/office/officeart/2005/8/layout/cycle5"/>
    <dgm:cxn modelId="{3D4054C9-2855-4CDA-9F14-9BB90C97E743}" type="presParOf" srcId="{F4146C6E-EFBB-4992-A4DD-84F8DDDADB02}" destId="{119A8773-0745-4A89-9838-BDD386D84FB4}" srcOrd="10" destOrd="0" presId="urn:microsoft.com/office/officeart/2005/8/layout/cycle5"/>
    <dgm:cxn modelId="{F848F320-B2F8-431B-9129-2A055311C32E}" type="presParOf" srcId="{F4146C6E-EFBB-4992-A4DD-84F8DDDADB02}" destId="{F000BC5C-D7D7-4AF5-808C-8F70894A9892}"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A949C7-32E7-2548-A41F-411AFBC0D243}" type="doc">
      <dgm:prSet loTypeId="urn:microsoft.com/office/officeart/2005/8/layout/matrix2" loCatId="matrix" qsTypeId="urn:microsoft.com/office/officeart/2005/8/quickstyle/3D3" qsCatId="3D" csTypeId="urn:microsoft.com/office/officeart/2005/8/colors/colorful5" csCatId="colorful" phldr="1"/>
      <dgm:spPr/>
      <dgm:t>
        <a:bodyPr/>
        <a:lstStyle/>
        <a:p>
          <a:endParaRPr lang="en-US"/>
        </a:p>
      </dgm:t>
    </dgm:pt>
    <dgm:pt modelId="{F735D551-775B-4A4A-BE12-D06802F71C01}">
      <dgm:prSet phldrT="[Text]" custT="1"/>
      <dgm:spPr/>
      <dgm:t>
        <a:bodyPr/>
        <a:lstStyle/>
        <a:p>
          <a:r>
            <a:rPr lang="en-US" sz="1800" dirty="0"/>
            <a:t>SV+AMS</a:t>
          </a:r>
        </a:p>
        <a:p>
          <a:r>
            <a:rPr lang="en-US" sz="1800" dirty="0"/>
            <a:t>Electrical to Real connect modules</a:t>
          </a:r>
        </a:p>
      </dgm:t>
    </dgm:pt>
    <dgm:pt modelId="{4808A38D-BC6F-6444-A949-1720D192D5D2}" type="parTrans" cxnId="{A58F7FA2-202E-4D49-ADBF-4A4849D23BEE}">
      <dgm:prSet/>
      <dgm:spPr/>
      <dgm:t>
        <a:bodyPr/>
        <a:lstStyle/>
        <a:p>
          <a:endParaRPr lang="en-US"/>
        </a:p>
      </dgm:t>
    </dgm:pt>
    <dgm:pt modelId="{40473E77-205D-9342-9400-6D57F840AF5B}" type="sibTrans" cxnId="{A58F7FA2-202E-4D49-ADBF-4A4849D23BEE}">
      <dgm:prSet/>
      <dgm:spPr/>
      <dgm:t>
        <a:bodyPr/>
        <a:lstStyle/>
        <a:p>
          <a:endParaRPr lang="en-US"/>
        </a:p>
      </dgm:t>
    </dgm:pt>
    <dgm:pt modelId="{2A5F852E-1FDC-7748-9AAF-EDF7D5C841F7}">
      <dgm:prSet phldrT="[Text]" custT="1"/>
      <dgm:spPr/>
      <dgm:t>
        <a:bodyPr/>
        <a:lstStyle/>
        <a:p>
          <a:r>
            <a:rPr lang="en-US" sz="1800" dirty="0"/>
            <a:t>Test-bench </a:t>
          </a:r>
        </a:p>
        <a:p>
          <a:r>
            <a:rPr lang="en-US" sz="1800" dirty="0"/>
            <a:t>and IP reuse </a:t>
          </a:r>
        </a:p>
      </dgm:t>
    </dgm:pt>
    <dgm:pt modelId="{A8F510CD-01F6-F74B-BAB4-6E67BC69AC93}" type="parTrans" cxnId="{3F575198-C418-744D-B93B-2C4C78FF2FF0}">
      <dgm:prSet/>
      <dgm:spPr/>
      <dgm:t>
        <a:bodyPr/>
        <a:lstStyle/>
        <a:p>
          <a:endParaRPr lang="en-US"/>
        </a:p>
      </dgm:t>
    </dgm:pt>
    <dgm:pt modelId="{51DD7DCF-855B-9147-8F86-5CBFC67B6F63}" type="sibTrans" cxnId="{3F575198-C418-744D-B93B-2C4C78FF2FF0}">
      <dgm:prSet/>
      <dgm:spPr/>
      <dgm:t>
        <a:bodyPr/>
        <a:lstStyle/>
        <a:p>
          <a:endParaRPr lang="en-US"/>
        </a:p>
      </dgm:t>
    </dgm:pt>
    <dgm:pt modelId="{C4EFA5D9-548F-4246-890E-E8590FD2E3FE}">
      <dgm:prSet phldrT="[Text]" custT="1"/>
      <dgm:spPr/>
      <dgm:t>
        <a:bodyPr/>
        <a:lstStyle/>
        <a:p>
          <a:r>
            <a:rPr lang="en-US" sz="1800" dirty="0"/>
            <a:t>RNM</a:t>
          </a:r>
        </a:p>
        <a:p>
          <a:r>
            <a:rPr lang="en-US" sz="1800" dirty="0"/>
            <a:t>Modelling</a:t>
          </a:r>
        </a:p>
      </dgm:t>
    </dgm:pt>
    <dgm:pt modelId="{699D3FF6-1702-5B49-AC27-0FBCD5E8172E}" type="parTrans" cxnId="{ADDD4350-91BF-5F48-A484-9400B8B65BA0}">
      <dgm:prSet/>
      <dgm:spPr/>
      <dgm:t>
        <a:bodyPr/>
        <a:lstStyle/>
        <a:p>
          <a:endParaRPr lang="en-US"/>
        </a:p>
      </dgm:t>
    </dgm:pt>
    <dgm:pt modelId="{DC51ABF7-74EA-3242-BD58-1EE4C1A5F8A4}" type="sibTrans" cxnId="{ADDD4350-91BF-5F48-A484-9400B8B65BA0}">
      <dgm:prSet/>
      <dgm:spPr/>
      <dgm:t>
        <a:bodyPr/>
        <a:lstStyle/>
        <a:p>
          <a:endParaRPr lang="en-US"/>
        </a:p>
      </dgm:t>
    </dgm:pt>
    <dgm:pt modelId="{7EA43C94-2C2E-1E47-A1A1-F993E33983A7}">
      <dgm:prSet phldrT="[Text]" custT="1"/>
      <dgm:spPr/>
      <dgm:t>
        <a:bodyPr/>
        <a:lstStyle/>
        <a:p>
          <a:r>
            <a:rPr lang="en-US" sz="1800" dirty="0"/>
            <a:t>Low power</a:t>
          </a:r>
        </a:p>
        <a:p>
          <a:r>
            <a:rPr lang="en-US" sz="1800" dirty="0"/>
            <a:t>intent design and verification</a:t>
          </a:r>
        </a:p>
        <a:p>
          <a:r>
            <a:rPr lang="en-US" sz="1800" dirty="0"/>
            <a:t>(IEEW1801 or CPF)</a:t>
          </a:r>
        </a:p>
      </dgm:t>
    </dgm:pt>
    <dgm:pt modelId="{AA57CAFE-00AA-1F46-80AA-7B92EDA565B2}" type="parTrans" cxnId="{981838CB-37A6-A743-A42D-F216507D793A}">
      <dgm:prSet/>
      <dgm:spPr/>
      <dgm:t>
        <a:bodyPr/>
        <a:lstStyle/>
        <a:p>
          <a:endParaRPr lang="en-US"/>
        </a:p>
      </dgm:t>
    </dgm:pt>
    <dgm:pt modelId="{DC71E51A-EFB3-704B-A0B8-91C906C4CFC9}" type="sibTrans" cxnId="{981838CB-37A6-A743-A42D-F216507D793A}">
      <dgm:prSet/>
      <dgm:spPr/>
      <dgm:t>
        <a:bodyPr/>
        <a:lstStyle/>
        <a:p>
          <a:endParaRPr lang="en-US"/>
        </a:p>
      </dgm:t>
    </dgm:pt>
    <dgm:pt modelId="{843E29D2-7264-8541-9E7B-9C769E4360CD}" type="pres">
      <dgm:prSet presAssocID="{23A949C7-32E7-2548-A41F-411AFBC0D243}" presName="matrix" presStyleCnt="0">
        <dgm:presLayoutVars>
          <dgm:chMax val="1"/>
          <dgm:dir/>
          <dgm:resizeHandles val="exact"/>
        </dgm:presLayoutVars>
      </dgm:prSet>
      <dgm:spPr/>
    </dgm:pt>
    <dgm:pt modelId="{E9AF3395-55B0-944A-9A86-CC083D2A82E4}" type="pres">
      <dgm:prSet presAssocID="{23A949C7-32E7-2548-A41F-411AFBC0D243}" presName="axisShape" presStyleLbl="bgShp" presStyleIdx="0" presStyleCnt="1"/>
      <dgm:spPr>
        <a:solidFill>
          <a:srgbClr val="FF2600"/>
        </a:solidFill>
      </dgm:spPr>
    </dgm:pt>
    <dgm:pt modelId="{07B2F240-BEB4-1A49-BC3B-CA9F88974E75}" type="pres">
      <dgm:prSet presAssocID="{23A949C7-32E7-2548-A41F-411AFBC0D243}" presName="rect1" presStyleLbl="node1" presStyleIdx="0" presStyleCnt="4">
        <dgm:presLayoutVars>
          <dgm:chMax val="0"/>
          <dgm:chPref val="0"/>
          <dgm:bulletEnabled val="1"/>
        </dgm:presLayoutVars>
      </dgm:prSet>
      <dgm:spPr/>
    </dgm:pt>
    <dgm:pt modelId="{E4333282-973C-354A-8684-E951692BB6BC}" type="pres">
      <dgm:prSet presAssocID="{23A949C7-32E7-2548-A41F-411AFBC0D243}" presName="rect2" presStyleLbl="node1" presStyleIdx="1" presStyleCnt="4">
        <dgm:presLayoutVars>
          <dgm:chMax val="0"/>
          <dgm:chPref val="0"/>
          <dgm:bulletEnabled val="1"/>
        </dgm:presLayoutVars>
      </dgm:prSet>
      <dgm:spPr/>
    </dgm:pt>
    <dgm:pt modelId="{262C4F7A-A7F2-5F43-9656-C5AA3FEF715E}" type="pres">
      <dgm:prSet presAssocID="{23A949C7-32E7-2548-A41F-411AFBC0D243}" presName="rect3" presStyleLbl="node1" presStyleIdx="2" presStyleCnt="4">
        <dgm:presLayoutVars>
          <dgm:chMax val="0"/>
          <dgm:chPref val="0"/>
          <dgm:bulletEnabled val="1"/>
        </dgm:presLayoutVars>
      </dgm:prSet>
      <dgm:spPr/>
    </dgm:pt>
    <dgm:pt modelId="{0B325078-553D-9E47-A2B8-793F454D8FC7}" type="pres">
      <dgm:prSet presAssocID="{23A949C7-32E7-2548-A41F-411AFBC0D243}" presName="rect4" presStyleLbl="node1" presStyleIdx="3" presStyleCnt="4">
        <dgm:presLayoutVars>
          <dgm:chMax val="0"/>
          <dgm:chPref val="0"/>
          <dgm:bulletEnabled val="1"/>
        </dgm:presLayoutVars>
      </dgm:prSet>
      <dgm:spPr/>
    </dgm:pt>
  </dgm:ptLst>
  <dgm:cxnLst>
    <dgm:cxn modelId="{ADDD4350-91BF-5F48-A484-9400B8B65BA0}" srcId="{23A949C7-32E7-2548-A41F-411AFBC0D243}" destId="{C4EFA5D9-548F-4246-890E-E8590FD2E3FE}" srcOrd="2" destOrd="0" parTransId="{699D3FF6-1702-5B49-AC27-0FBCD5E8172E}" sibTransId="{DC51ABF7-74EA-3242-BD58-1EE4C1A5F8A4}"/>
    <dgm:cxn modelId="{B022667A-6396-4213-A0EC-E345987FA4F9}" type="presOf" srcId="{2A5F852E-1FDC-7748-9AAF-EDF7D5C841F7}" destId="{E4333282-973C-354A-8684-E951692BB6BC}" srcOrd="0" destOrd="0" presId="urn:microsoft.com/office/officeart/2005/8/layout/matrix2"/>
    <dgm:cxn modelId="{C3BD101B-697E-4CB4-96E3-C5941FEC0003}" type="presOf" srcId="{7EA43C94-2C2E-1E47-A1A1-F993E33983A7}" destId="{0B325078-553D-9E47-A2B8-793F454D8FC7}" srcOrd="0" destOrd="0" presId="urn:microsoft.com/office/officeart/2005/8/layout/matrix2"/>
    <dgm:cxn modelId="{70A74254-D1F4-4E70-9C3D-AA3709FC7833}" type="presOf" srcId="{23A949C7-32E7-2548-A41F-411AFBC0D243}" destId="{843E29D2-7264-8541-9E7B-9C769E4360CD}" srcOrd="0" destOrd="0" presId="urn:microsoft.com/office/officeart/2005/8/layout/matrix2"/>
    <dgm:cxn modelId="{3F575198-C418-744D-B93B-2C4C78FF2FF0}" srcId="{23A949C7-32E7-2548-A41F-411AFBC0D243}" destId="{2A5F852E-1FDC-7748-9AAF-EDF7D5C841F7}" srcOrd="1" destOrd="0" parTransId="{A8F510CD-01F6-F74B-BAB4-6E67BC69AC93}" sibTransId="{51DD7DCF-855B-9147-8F86-5CBFC67B6F63}"/>
    <dgm:cxn modelId="{A58F7FA2-202E-4D49-ADBF-4A4849D23BEE}" srcId="{23A949C7-32E7-2548-A41F-411AFBC0D243}" destId="{F735D551-775B-4A4A-BE12-D06802F71C01}" srcOrd="0" destOrd="0" parTransId="{4808A38D-BC6F-6444-A949-1720D192D5D2}" sibTransId="{40473E77-205D-9342-9400-6D57F840AF5B}"/>
    <dgm:cxn modelId="{61CB5088-D610-4389-908F-5F3401F98B3A}" type="presOf" srcId="{F735D551-775B-4A4A-BE12-D06802F71C01}" destId="{07B2F240-BEB4-1A49-BC3B-CA9F88974E75}" srcOrd="0" destOrd="0" presId="urn:microsoft.com/office/officeart/2005/8/layout/matrix2"/>
    <dgm:cxn modelId="{981838CB-37A6-A743-A42D-F216507D793A}" srcId="{23A949C7-32E7-2548-A41F-411AFBC0D243}" destId="{7EA43C94-2C2E-1E47-A1A1-F993E33983A7}" srcOrd="3" destOrd="0" parTransId="{AA57CAFE-00AA-1F46-80AA-7B92EDA565B2}" sibTransId="{DC71E51A-EFB3-704B-A0B8-91C906C4CFC9}"/>
    <dgm:cxn modelId="{8149372D-803D-438A-8EF9-F2A5C5B1BB26}" type="presOf" srcId="{C4EFA5D9-548F-4246-890E-E8590FD2E3FE}" destId="{262C4F7A-A7F2-5F43-9656-C5AA3FEF715E}" srcOrd="0" destOrd="0" presId="urn:microsoft.com/office/officeart/2005/8/layout/matrix2"/>
    <dgm:cxn modelId="{0A7CA21C-953F-495C-A71C-8CF70AAA986F}" type="presParOf" srcId="{843E29D2-7264-8541-9E7B-9C769E4360CD}" destId="{E9AF3395-55B0-944A-9A86-CC083D2A82E4}" srcOrd="0" destOrd="0" presId="urn:microsoft.com/office/officeart/2005/8/layout/matrix2"/>
    <dgm:cxn modelId="{95FCD12B-F94F-4FCD-9CDE-D57E65E45FA8}" type="presParOf" srcId="{843E29D2-7264-8541-9E7B-9C769E4360CD}" destId="{07B2F240-BEB4-1A49-BC3B-CA9F88974E75}" srcOrd="1" destOrd="0" presId="urn:microsoft.com/office/officeart/2005/8/layout/matrix2"/>
    <dgm:cxn modelId="{DA4A05D9-F7D6-4E28-BCA4-0C1ABCE6C469}" type="presParOf" srcId="{843E29D2-7264-8541-9E7B-9C769E4360CD}" destId="{E4333282-973C-354A-8684-E951692BB6BC}" srcOrd="2" destOrd="0" presId="urn:microsoft.com/office/officeart/2005/8/layout/matrix2"/>
    <dgm:cxn modelId="{A2A3DD50-EE40-4E57-BFEC-D9548BB76B16}" type="presParOf" srcId="{843E29D2-7264-8541-9E7B-9C769E4360CD}" destId="{262C4F7A-A7F2-5F43-9656-C5AA3FEF715E}" srcOrd="3" destOrd="0" presId="urn:microsoft.com/office/officeart/2005/8/layout/matrix2"/>
    <dgm:cxn modelId="{8CCDA577-C414-4B17-AA50-F74C758CBE4D}" type="presParOf" srcId="{843E29D2-7264-8541-9E7B-9C769E4360CD}" destId="{0B325078-553D-9E47-A2B8-793F454D8FC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C3A3F-87F8-406D-9AC9-6A02126E3706}">
      <dsp:nvSpPr>
        <dsp:cNvPr id="0" name=""/>
        <dsp:cNvSpPr/>
      </dsp:nvSpPr>
      <dsp:spPr>
        <a:xfrm>
          <a:off x="1837943" y="51053"/>
          <a:ext cx="2450592" cy="2450592"/>
        </a:xfrm>
        <a:prstGeom prst="ellipse">
          <a:avLst/>
        </a:prstGeom>
        <a:solidFill>
          <a:srgbClr val="FFFFCC"/>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rPr>
            <a:t>Assertion, Coverage and Metric-Driven Methodology  </a:t>
          </a:r>
        </a:p>
      </dsp:txBody>
      <dsp:txXfrm>
        <a:off x="2164689" y="479907"/>
        <a:ext cx="1797100" cy="1102766"/>
      </dsp:txXfrm>
    </dsp:sp>
    <dsp:sp modelId="{369BEB1F-3775-4F84-9A2A-A1940FBFC892}">
      <dsp:nvSpPr>
        <dsp:cNvPr id="0" name=""/>
        <dsp:cNvSpPr/>
      </dsp:nvSpPr>
      <dsp:spPr>
        <a:xfrm>
          <a:off x="2722199" y="1582674"/>
          <a:ext cx="2450592" cy="2450592"/>
        </a:xfrm>
        <a:prstGeom prst="ellipse">
          <a:avLst/>
        </a:prstGeom>
        <a:solidFill>
          <a:srgbClr val="FF9900">
            <a:alpha val="60000"/>
          </a:srgb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effectLst/>
            </a:rPr>
            <a:t>Behavioral Modeling</a:t>
          </a:r>
        </a:p>
      </dsp:txBody>
      <dsp:txXfrm>
        <a:off x="3471672" y="2215743"/>
        <a:ext cx="1470355" cy="1347825"/>
      </dsp:txXfrm>
    </dsp:sp>
    <dsp:sp modelId="{26153216-E193-40FC-8E0D-94BD1413913D}">
      <dsp:nvSpPr>
        <dsp:cNvPr id="0" name=""/>
        <dsp:cNvSpPr/>
      </dsp:nvSpPr>
      <dsp:spPr>
        <a:xfrm>
          <a:off x="953688" y="1582674"/>
          <a:ext cx="2450592" cy="2450592"/>
        </a:xfrm>
        <a:prstGeom prst="ellipse">
          <a:avLst/>
        </a:prstGeom>
        <a:solidFill>
          <a:srgbClr val="336699">
            <a:alpha val="49804"/>
          </a:srgb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rPr>
            <a:t>Simulation</a:t>
          </a:r>
        </a:p>
      </dsp:txBody>
      <dsp:txXfrm>
        <a:off x="1184452" y="2215743"/>
        <a:ext cx="1470355" cy="1347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AE42D-DA62-43F3-805D-9272C411E443}">
      <dsp:nvSpPr>
        <dsp:cNvPr id="0" name=""/>
        <dsp:cNvSpPr/>
      </dsp:nvSpPr>
      <dsp:spPr>
        <a:xfrm>
          <a:off x="1388501" y="34773"/>
          <a:ext cx="863311" cy="561152"/>
        </a:xfrm>
        <a:prstGeom prst="roundRect">
          <a:avLst/>
        </a:prstGeom>
        <a:solidFill>
          <a:srgbClr val="4A95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Plan</a:t>
          </a:r>
        </a:p>
      </dsp:txBody>
      <dsp:txXfrm>
        <a:off x="1415894" y="62166"/>
        <a:ext cx="808525" cy="506366"/>
      </dsp:txXfrm>
    </dsp:sp>
    <dsp:sp modelId="{F6B7A236-B10A-426E-B06D-4006FA1181A3}">
      <dsp:nvSpPr>
        <dsp:cNvPr id="0" name=""/>
        <dsp:cNvSpPr/>
      </dsp:nvSpPr>
      <dsp:spPr>
        <a:xfrm>
          <a:off x="1084213" y="399785"/>
          <a:ext cx="1855275" cy="1855275"/>
        </a:xfrm>
        <a:custGeom>
          <a:avLst/>
          <a:gdLst/>
          <a:ahLst/>
          <a:cxnLst/>
          <a:rect l="0" t="0" r="0" b="0"/>
          <a:pathLst>
            <a:path>
              <a:moveTo>
                <a:pt x="1313584" y="84099"/>
              </a:moveTo>
              <a:arcTo wR="927637" hR="927637" stAng="17675142" swAng="1818389"/>
            </a:path>
          </a:pathLst>
        </a:custGeom>
        <a:noFill/>
        <a:ln w="19050" cap="flat" cmpd="sng" algn="ctr">
          <a:solidFill>
            <a:srgbClr val="4A95B0"/>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676D2B90-3A82-459E-9DEF-ACFE452BF103}">
      <dsp:nvSpPr>
        <dsp:cNvPr id="0" name=""/>
        <dsp:cNvSpPr/>
      </dsp:nvSpPr>
      <dsp:spPr>
        <a:xfrm>
          <a:off x="2454652" y="927862"/>
          <a:ext cx="863311" cy="561152"/>
        </a:xfrm>
        <a:prstGeom prst="roundRect">
          <a:avLst/>
        </a:prstGeom>
        <a:solidFill>
          <a:srgbClr val="4A95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Construct</a:t>
          </a:r>
        </a:p>
      </dsp:txBody>
      <dsp:txXfrm>
        <a:off x="2482045" y="955255"/>
        <a:ext cx="808525" cy="506366"/>
      </dsp:txXfrm>
    </dsp:sp>
    <dsp:sp modelId="{8CFEC4FE-9B55-4160-8B0C-855C562FF27D}">
      <dsp:nvSpPr>
        <dsp:cNvPr id="0" name=""/>
        <dsp:cNvSpPr/>
      </dsp:nvSpPr>
      <dsp:spPr>
        <a:xfrm>
          <a:off x="1063193" y="209283"/>
          <a:ext cx="1855275" cy="1855275"/>
        </a:xfrm>
        <a:custGeom>
          <a:avLst/>
          <a:gdLst/>
          <a:ahLst/>
          <a:cxnLst/>
          <a:rect l="0" t="0" r="0" b="0"/>
          <a:pathLst>
            <a:path>
              <a:moveTo>
                <a:pt x="1711418" y="1423822"/>
              </a:moveTo>
              <a:arcTo wR="927637" hR="927637" stAng="1940189" swAng="1910834"/>
            </a:path>
          </a:pathLst>
        </a:custGeom>
        <a:noFill/>
        <a:ln w="19050" cap="flat" cmpd="sng" algn="ctr">
          <a:solidFill>
            <a:srgbClr val="4A95B0"/>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291D5A09-611C-4DAE-8BFD-4B53F3F85E58}">
      <dsp:nvSpPr>
        <dsp:cNvPr id="0" name=""/>
        <dsp:cNvSpPr/>
      </dsp:nvSpPr>
      <dsp:spPr>
        <a:xfrm>
          <a:off x="1379882" y="1855545"/>
          <a:ext cx="863311" cy="561152"/>
        </a:xfrm>
        <a:prstGeom prst="roundRect">
          <a:avLst/>
        </a:prstGeom>
        <a:solidFill>
          <a:srgbClr val="4A95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Execute</a:t>
          </a:r>
        </a:p>
      </dsp:txBody>
      <dsp:txXfrm>
        <a:off x="1407275" y="1882938"/>
        <a:ext cx="808525" cy="506366"/>
      </dsp:txXfrm>
    </dsp:sp>
    <dsp:sp modelId="{1A8893D5-741F-4F89-A525-798903696A3C}">
      <dsp:nvSpPr>
        <dsp:cNvPr id="0" name=""/>
        <dsp:cNvSpPr/>
      </dsp:nvSpPr>
      <dsp:spPr>
        <a:xfrm>
          <a:off x="746029" y="222046"/>
          <a:ext cx="1855275" cy="1855275"/>
        </a:xfrm>
        <a:custGeom>
          <a:avLst/>
          <a:gdLst/>
          <a:ahLst/>
          <a:cxnLst/>
          <a:rect l="0" t="0" r="0" b="0"/>
          <a:pathLst>
            <a:path>
              <a:moveTo>
                <a:pt x="489807" y="1745449"/>
              </a:moveTo>
              <a:arcTo wR="927637" hR="927637" stAng="7089789" swAng="1840644"/>
            </a:path>
          </a:pathLst>
        </a:custGeom>
        <a:noFill/>
        <a:ln w="19050" cap="flat" cmpd="sng" algn="ctr">
          <a:solidFill>
            <a:srgbClr val="4A95B0"/>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681E4B21-BD52-4636-A7D2-D6E16146036F}">
      <dsp:nvSpPr>
        <dsp:cNvPr id="0" name=""/>
        <dsp:cNvSpPr/>
      </dsp:nvSpPr>
      <dsp:spPr>
        <a:xfrm>
          <a:off x="340112" y="927907"/>
          <a:ext cx="863311" cy="561152"/>
        </a:xfrm>
        <a:prstGeom prst="roundRect">
          <a:avLst/>
        </a:prstGeom>
        <a:solidFill>
          <a:srgbClr val="4A95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Measure, </a:t>
          </a:r>
        </a:p>
        <a:p>
          <a:pPr marL="0" lvl="0" indent="0" algn="ctr" defTabSz="488950" rtl="0">
            <a:lnSpc>
              <a:spcPct val="90000"/>
            </a:lnSpc>
            <a:spcBef>
              <a:spcPct val="0"/>
            </a:spcBef>
            <a:spcAft>
              <a:spcPct val="35000"/>
            </a:spcAft>
            <a:buNone/>
          </a:pPr>
          <a:r>
            <a:rPr lang="en-US" sz="1100" b="1" kern="1200" dirty="0"/>
            <a:t>Analyze</a:t>
          </a:r>
        </a:p>
      </dsp:txBody>
      <dsp:txXfrm>
        <a:off x="367505" y="955300"/>
        <a:ext cx="808525" cy="506366"/>
      </dsp:txXfrm>
    </dsp:sp>
    <dsp:sp modelId="{F000BC5C-D7D7-4AF5-808C-8F70894A9892}">
      <dsp:nvSpPr>
        <dsp:cNvPr id="0" name=""/>
        <dsp:cNvSpPr/>
      </dsp:nvSpPr>
      <dsp:spPr>
        <a:xfrm>
          <a:off x="727894" y="382578"/>
          <a:ext cx="1855275" cy="1855275"/>
        </a:xfrm>
        <a:custGeom>
          <a:avLst/>
          <a:gdLst/>
          <a:ahLst/>
          <a:cxnLst/>
          <a:rect l="0" t="0" r="0" b="0"/>
          <a:pathLst>
            <a:path>
              <a:moveTo>
                <a:pt x="157058" y="411188"/>
              </a:moveTo>
              <a:arcTo wR="927637" hR="927637" stAng="12829820" swAng="1796889"/>
            </a:path>
          </a:pathLst>
        </a:custGeom>
        <a:noFill/>
        <a:ln w="19050" cap="flat" cmpd="sng" algn="ctr">
          <a:solidFill>
            <a:srgbClr val="4A95B0"/>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F3395-55B0-944A-9A86-CC083D2A82E4}">
      <dsp:nvSpPr>
        <dsp:cNvPr id="0" name=""/>
        <dsp:cNvSpPr/>
      </dsp:nvSpPr>
      <dsp:spPr>
        <a:xfrm>
          <a:off x="1354313" y="0"/>
          <a:ext cx="5417256" cy="5417256"/>
        </a:xfrm>
        <a:prstGeom prst="quadArrow">
          <a:avLst>
            <a:gd name="adj1" fmla="val 2000"/>
            <a:gd name="adj2" fmla="val 4000"/>
            <a:gd name="adj3" fmla="val 5000"/>
          </a:avLst>
        </a:prstGeom>
        <a:solidFill>
          <a:srgbClr val="FF2600"/>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07B2F240-BEB4-1A49-BC3B-CA9F88974E75}">
      <dsp:nvSpPr>
        <dsp:cNvPr id="0" name=""/>
        <dsp:cNvSpPr/>
      </dsp:nvSpPr>
      <dsp:spPr>
        <a:xfrm>
          <a:off x="1706435" y="352121"/>
          <a:ext cx="2166902" cy="2166902"/>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SV+AMS</a:t>
          </a:r>
        </a:p>
        <a:p>
          <a:pPr marL="0" lvl="0" indent="0" algn="ctr" defTabSz="800100">
            <a:lnSpc>
              <a:spcPct val="90000"/>
            </a:lnSpc>
            <a:spcBef>
              <a:spcPct val="0"/>
            </a:spcBef>
            <a:spcAft>
              <a:spcPct val="35000"/>
            </a:spcAft>
            <a:buNone/>
          </a:pPr>
          <a:r>
            <a:rPr lang="en-US" sz="1800" kern="1200" dirty="0"/>
            <a:t>Electrical to Real connect modules</a:t>
          </a:r>
        </a:p>
      </dsp:txBody>
      <dsp:txXfrm>
        <a:off x="1812214" y="457900"/>
        <a:ext cx="1955344" cy="1955344"/>
      </dsp:txXfrm>
    </dsp:sp>
    <dsp:sp modelId="{E4333282-973C-354A-8684-E951692BB6BC}">
      <dsp:nvSpPr>
        <dsp:cNvPr id="0" name=""/>
        <dsp:cNvSpPr/>
      </dsp:nvSpPr>
      <dsp:spPr>
        <a:xfrm>
          <a:off x="4252545" y="352121"/>
          <a:ext cx="2166902" cy="2166902"/>
        </a:xfrm>
        <a:prstGeom prst="roundRect">
          <a:avLst/>
        </a:prstGeom>
        <a:solidFill>
          <a:schemeClr val="accent5">
            <a:hueOff val="-2464128"/>
            <a:satOff val="-12219"/>
            <a:lumOff val="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Test-bench </a:t>
          </a:r>
        </a:p>
        <a:p>
          <a:pPr marL="0" lvl="0" indent="0" algn="ctr" defTabSz="800100">
            <a:lnSpc>
              <a:spcPct val="90000"/>
            </a:lnSpc>
            <a:spcBef>
              <a:spcPct val="0"/>
            </a:spcBef>
            <a:spcAft>
              <a:spcPct val="35000"/>
            </a:spcAft>
            <a:buNone/>
          </a:pPr>
          <a:r>
            <a:rPr lang="en-US" sz="1800" kern="1200" dirty="0"/>
            <a:t>and IP reuse </a:t>
          </a:r>
        </a:p>
      </dsp:txBody>
      <dsp:txXfrm>
        <a:off x="4358324" y="457900"/>
        <a:ext cx="1955344" cy="1955344"/>
      </dsp:txXfrm>
    </dsp:sp>
    <dsp:sp modelId="{262C4F7A-A7F2-5F43-9656-C5AA3FEF715E}">
      <dsp:nvSpPr>
        <dsp:cNvPr id="0" name=""/>
        <dsp:cNvSpPr/>
      </dsp:nvSpPr>
      <dsp:spPr>
        <a:xfrm>
          <a:off x="1706435" y="2898231"/>
          <a:ext cx="2166902" cy="2166902"/>
        </a:xfrm>
        <a:prstGeom prst="roundRect">
          <a:avLst/>
        </a:prstGeom>
        <a:solidFill>
          <a:schemeClr val="accent5">
            <a:hueOff val="-4928256"/>
            <a:satOff val="-24437"/>
            <a:lumOff val="941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RNM</a:t>
          </a:r>
        </a:p>
        <a:p>
          <a:pPr marL="0" lvl="0" indent="0" algn="ctr" defTabSz="800100">
            <a:lnSpc>
              <a:spcPct val="90000"/>
            </a:lnSpc>
            <a:spcBef>
              <a:spcPct val="0"/>
            </a:spcBef>
            <a:spcAft>
              <a:spcPct val="35000"/>
            </a:spcAft>
            <a:buNone/>
          </a:pPr>
          <a:r>
            <a:rPr lang="en-US" sz="1800" kern="1200" dirty="0"/>
            <a:t>Modelling</a:t>
          </a:r>
        </a:p>
      </dsp:txBody>
      <dsp:txXfrm>
        <a:off x="1812214" y="3004010"/>
        <a:ext cx="1955344" cy="1955344"/>
      </dsp:txXfrm>
    </dsp:sp>
    <dsp:sp modelId="{0B325078-553D-9E47-A2B8-793F454D8FC7}">
      <dsp:nvSpPr>
        <dsp:cNvPr id="0" name=""/>
        <dsp:cNvSpPr/>
      </dsp:nvSpPr>
      <dsp:spPr>
        <a:xfrm>
          <a:off x="4252545" y="2898231"/>
          <a:ext cx="2166902" cy="2166902"/>
        </a:xfrm>
        <a:prstGeom prst="roundRect">
          <a:avLst/>
        </a:prstGeom>
        <a:solidFill>
          <a:schemeClr val="accent5">
            <a:hueOff val="-7392384"/>
            <a:satOff val="-36656"/>
            <a:lumOff val="1411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Low power</a:t>
          </a:r>
        </a:p>
        <a:p>
          <a:pPr marL="0" lvl="0" indent="0" algn="ctr" defTabSz="800100">
            <a:lnSpc>
              <a:spcPct val="90000"/>
            </a:lnSpc>
            <a:spcBef>
              <a:spcPct val="0"/>
            </a:spcBef>
            <a:spcAft>
              <a:spcPct val="35000"/>
            </a:spcAft>
            <a:buNone/>
          </a:pPr>
          <a:r>
            <a:rPr lang="en-US" sz="1800" kern="1200" dirty="0"/>
            <a:t>intent design and verification</a:t>
          </a:r>
        </a:p>
        <a:p>
          <a:pPr marL="0" lvl="0" indent="0" algn="ctr" defTabSz="800100">
            <a:lnSpc>
              <a:spcPct val="90000"/>
            </a:lnSpc>
            <a:spcBef>
              <a:spcPct val="0"/>
            </a:spcBef>
            <a:spcAft>
              <a:spcPct val="35000"/>
            </a:spcAft>
            <a:buNone/>
          </a:pPr>
          <a:r>
            <a:rPr lang="en-US" sz="1800" kern="1200" dirty="0"/>
            <a:t>(IEEW1801 or CPF)</a:t>
          </a:r>
        </a:p>
      </dsp:txBody>
      <dsp:txXfrm>
        <a:off x="4358324" y="3004010"/>
        <a:ext cx="1955344" cy="195534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p:cNvSpPr txBox="1"/>
          <p:nvPr/>
        </p:nvSpPr>
        <p:spPr bwMode="gray">
          <a:xfrm>
            <a:off x="133945" y="8918556"/>
            <a:ext cx="331795" cy="237071"/>
          </a:xfrm>
          <a:prstGeom prst="rect">
            <a:avLst/>
          </a:prstGeom>
          <a:noFill/>
        </p:spPr>
        <p:txBody>
          <a:bodyPr wrap="none" lIns="97618" tIns="48809" rIns="97618" bIns="48809" rtlCol="0">
            <a:spAutoFit/>
          </a:bodyPr>
          <a:lstStyle/>
          <a:p>
            <a:pPr algn="r"/>
            <a:fld id="{2B7AF141-2B95-496E-A444-1A6308939B01}" type="slidenum">
              <a:rPr lang="en-US" sz="900">
                <a:solidFill>
                  <a:schemeClr val="accent3"/>
                </a:solidFill>
              </a:rPr>
              <a:pPr algn="r"/>
              <a:t>‹#›</a:t>
            </a:fld>
            <a:endParaRPr lang="en-US" sz="900" dirty="0">
              <a:solidFill>
                <a:schemeClr val="accent3"/>
              </a:solidFill>
            </a:endParaRPr>
          </a:p>
        </p:txBody>
      </p:sp>
      <p:sp>
        <p:nvSpPr>
          <p:cNvPr id="7" name="TextBox 6"/>
          <p:cNvSpPr txBox="1"/>
          <p:nvPr/>
        </p:nvSpPr>
        <p:spPr bwMode="gray">
          <a:xfrm>
            <a:off x="387841" y="8918556"/>
            <a:ext cx="3945636" cy="239368"/>
          </a:xfrm>
          <a:prstGeom prst="rect">
            <a:avLst/>
          </a:prstGeom>
          <a:noFill/>
        </p:spPr>
        <p:txBody>
          <a:bodyPr wrap="none" lIns="97618" tIns="48809" rIns="97618" bIns="48809" rtlCol="0">
            <a:spAutoFit/>
          </a:bodyPr>
          <a:lstStyle/>
          <a:p>
            <a:pPr>
              <a:defRPr/>
            </a:pPr>
            <a:r>
              <a:rPr lang="en-US" sz="900" dirty="0">
                <a:solidFill>
                  <a:schemeClr val="bg1">
                    <a:lumMod val="75000"/>
                  </a:schemeClr>
                </a:solidFill>
              </a:rPr>
              <a:t>© 2016 Cadence Design Systems, Inc. Cadence confidential.  Internal use only.</a:t>
            </a:r>
          </a:p>
        </p:txBody>
      </p:sp>
      <p:pic>
        <p:nvPicPr>
          <p:cNvPr id="8"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61918" y="8879418"/>
            <a:ext cx="1265184" cy="230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64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p:nvSpPr>
        <p:spPr bwMode="gray">
          <a:xfrm>
            <a:off x="133945" y="8918556"/>
            <a:ext cx="331795" cy="237071"/>
          </a:xfrm>
          <a:prstGeom prst="rect">
            <a:avLst/>
          </a:prstGeom>
          <a:noFill/>
        </p:spPr>
        <p:txBody>
          <a:bodyPr wrap="none" lIns="97618" tIns="48809" rIns="97618" bIns="48809" rtlCol="0">
            <a:spAutoFit/>
          </a:bodyPr>
          <a:lstStyle/>
          <a:p>
            <a:pPr algn="r"/>
            <a:fld id="{2B7AF141-2B95-496E-A444-1A6308939B01}" type="slidenum">
              <a:rPr lang="en-US" sz="900">
                <a:solidFill>
                  <a:schemeClr val="accent3"/>
                </a:solidFill>
              </a:rPr>
              <a:pPr algn="r"/>
              <a:t>‹#›</a:t>
            </a:fld>
            <a:endParaRPr lang="en-US" sz="900" dirty="0">
              <a:solidFill>
                <a:schemeClr val="accent3"/>
              </a:solidFill>
            </a:endParaRPr>
          </a:p>
        </p:txBody>
      </p:sp>
      <p:sp>
        <p:nvSpPr>
          <p:cNvPr id="9" name="TextBox 8"/>
          <p:cNvSpPr txBox="1"/>
          <p:nvPr/>
        </p:nvSpPr>
        <p:spPr bwMode="gray">
          <a:xfrm>
            <a:off x="387841" y="8918556"/>
            <a:ext cx="3945636" cy="239368"/>
          </a:xfrm>
          <a:prstGeom prst="rect">
            <a:avLst/>
          </a:prstGeom>
          <a:noFill/>
        </p:spPr>
        <p:txBody>
          <a:bodyPr wrap="none" lIns="97618" tIns="48809" rIns="97618" bIns="48809" rtlCol="0">
            <a:spAutoFit/>
          </a:bodyPr>
          <a:lstStyle/>
          <a:p>
            <a:pPr>
              <a:defRPr/>
            </a:pPr>
            <a:r>
              <a:rPr lang="en-US" sz="900" dirty="0">
                <a:solidFill>
                  <a:schemeClr val="bg1">
                    <a:lumMod val="75000"/>
                  </a:schemeClr>
                </a:solidFill>
              </a:rPr>
              <a:t>© 2016 Cadence Design Systems, Inc. Cadence confidential.  Internal use only.</a:t>
            </a:r>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61918" y="8879418"/>
            <a:ext cx="1265184" cy="2306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570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125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966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089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4847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080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403225"/>
            <a:ext cx="6143625" cy="3455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24813" y="8751384"/>
            <a:ext cx="3003634" cy="461015"/>
          </a:xfrm>
          <a:prstGeom prst="rect">
            <a:avLst/>
          </a:prstGeom>
        </p:spPr>
        <p:txBody>
          <a:bodyPr lIns="90470" tIns="45234" rIns="90470" bIns="45234"/>
          <a:lstStyle/>
          <a:p>
            <a:fld id="{A57DF92A-E2D7-4947-9249-9A7477BB6BE8}" type="slidenum">
              <a:rPr lang="en-US">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91830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1038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31036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25813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xfrm>
            <a:off x="384175" y="8758238"/>
            <a:ext cx="2079625" cy="320675"/>
          </a:xfrm>
          <a:prstGeom prst="rect">
            <a:avLst/>
          </a:prstGeom>
          <a:ln/>
        </p:spPr>
        <p:txBody>
          <a:bodyPr/>
          <a:lstStyle/>
          <a:p>
            <a:r>
              <a:rPr lang="en-US" dirty="0"/>
              <a:t>Virtuoso AMS Designer</a:t>
            </a:r>
          </a:p>
        </p:txBody>
      </p:sp>
      <p:sp>
        <p:nvSpPr>
          <p:cNvPr id="5" name="Rectangle 7"/>
          <p:cNvSpPr>
            <a:spLocks noGrp="1" noChangeArrowheads="1"/>
          </p:cNvSpPr>
          <p:nvPr>
            <p:ph type="sldNum" sz="quarter" idx="5"/>
          </p:nvPr>
        </p:nvSpPr>
        <p:spPr>
          <a:xfrm>
            <a:off x="5437188" y="8758238"/>
            <a:ext cx="1155700" cy="320675"/>
          </a:xfrm>
          <a:prstGeom prst="rect">
            <a:avLst/>
          </a:prstGeom>
          <a:ln/>
        </p:spPr>
        <p:txBody>
          <a:bodyPr/>
          <a:lstStyle/>
          <a:p>
            <a:fld id="{5AD8C4B0-92D6-40EA-AB33-F2DBFBD93EED}" type="slidenum">
              <a:rPr lang="en-US"/>
              <a:pPr/>
              <a:t>21</a:t>
            </a:fld>
            <a:endParaRPr lang="en-US"/>
          </a:p>
        </p:txBody>
      </p:sp>
      <p:sp>
        <p:nvSpPr>
          <p:cNvPr id="1330178" name="Rectangle 2"/>
          <p:cNvSpPr>
            <a:spLocks noGrp="1" noRot="1" noChangeAspect="1" noChangeArrowheads="1" noTextEdit="1"/>
          </p:cNvSpPr>
          <p:nvPr>
            <p:ph type="sldImg"/>
          </p:nvPr>
        </p:nvSpPr>
        <p:spPr>
          <a:ln/>
        </p:spPr>
      </p:sp>
      <p:sp>
        <p:nvSpPr>
          <p:cNvPr id="1330179" name="Rectangle 3"/>
          <p:cNvSpPr>
            <a:spLocks noGrp="1" noChangeArrowheads="1"/>
          </p:cNvSpPr>
          <p:nvPr>
            <p:ph type="body" idx="1"/>
          </p:nvPr>
        </p:nvSpPr>
        <p:spPr/>
        <p:txBody>
          <a:bodyPr/>
          <a:lstStyle/>
          <a:p>
            <a:pPr marL="111125" lvl="1" indent="0">
              <a:buNone/>
            </a:pPr>
            <a:endParaRPr lang="en-US" dirty="0"/>
          </a:p>
        </p:txBody>
      </p:sp>
    </p:spTree>
    <p:extLst>
      <p:ext uri="{BB962C8B-B14F-4D97-AF65-F5344CB8AC3E}">
        <p14:creationId xmlns:p14="http://schemas.microsoft.com/office/powerpoint/2010/main" val="248491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0"/>
            <a:ext cx="8128000" cy="4572000"/>
          </a:xfrm>
        </p:spPr>
      </p:sp>
      <p:sp>
        <p:nvSpPr>
          <p:cNvPr id="3" name="Notes Placeholder 2"/>
          <p:cNvSpPr>
            <a:spLocks noGrp="1"/>
          </p:cNvSpPr>
          <p:nvPr>
            <p:ph type="body" idx="1"/>
          </p:nvPr>
        </p:nvSpPr>
        <p:spPr/>
        <p:txBody>
          <a:bodyPr/>
          <a:lstStyle/>
          <a:p>
            <a:r>
              <a:rPr lang="en-GB" dirty="0"/>
              <a:t>This is the demo story as animation</a:t>
            </a:r>
            <a:r>
              <a:rPr lang="en-GB" baseline="0" dirty="0"/>
              <a:t> </a:t>
            </a:r>
          </a:p>
          <a:p>
            <a:endParaRPr lang="en-US" dirty="0"/>
          </a:p>
        </p:txBody>
      </p:sp>
    </p:spTree>
    <p:extLst>
      <p:ext uri="{BB962C8B-B14F-4D97-AF65-F5344CB8AC3E}">
        <p14:creationId xmlns:p14="http://schemas.microsoft.com/office/powerpoint/2010/main" val="4062538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509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27778" y="8661324"/>
            <a:ext cx="3004820" cy="455691"/>
          </a:xfrm>
          <a:prstGeom prst="rect">
            <a:avLst/>
          </a:prstGeom>
          <a:noFill/>
          <a:ln w="9525">
            <a:noFill/>
            <a:miter lim="800000"/>
            <a:headEnd/>
            <a:tailEnd/>
          </a:ln>
        </p:spPr>
        <p:txBody>
          <a:bodyPr lIns="89921" tIns="44960" rIns="89921" bIns="44960" anchor="b"/>
          <a:lstStyle/>
          <a:p>
            <a:pPr algn="r"/>
            <a:fld id="{A63C2419-FF3E-4723-8516-65DB94019F3F}" type="slidenum">
              <a:rPr lang="en-US"/>
              <a:pPr algn="r"/>
              <a:t>23</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693420" y="4574386"/>
            <a:ext cx="5547360" cy="4102814"/>
          </a:xfrm>
          <a:noFill/>
          <a:ln/>
        </p:spPr>
        <p:txBody>
          <a:bodyPr/>
          <a:lstStyle/>
          <a:p>
            <a:endParaRPr lang="en-US" dirty="0">
              <a:latin typeface="Arial" charset="0"/>
            </a:endParaRPr>
          </a:p>
        </p:txBody>
      </p:sp>
    </p:spTree>
    <p:extLst>
      <p:ext uri="{BB962C8B-B14F-4D97-AF65-F5344CB8AC3E}">
        <p14:creationId xmlns:p14="http://schemas.microsoft.com/office/powerpoint/2010/main" val="2489130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20688"/>
            <a:ext cx="6400800" cy="3600450"/>
          </a:xfrm>
        </p:spPr>
      </p:sp>
      <p:sp>
        <p:nvSpPr>
          <p:cNvPr id="3" name="Notes Placeholder 2"/>
          <p:cNvSpPr>
            <a:spLocks noGrp="1"/>
          </p:cNvSpPr>
          <p:nvPr>
            <p:ph type="body" idx="1"/>
          </p:nvPr>
        </p:nvSpPr>
        <p:spPr/>
        <p:txBody>
          <a:bodyPr/>
          <a:lstStyle/>
          <a:p>
            <a:r>
              <a:rPr lang="en-US" dirty="0"/>
              <a:t>With IC6.1.7</a:t>
            </a:r>
            <a:r>
              <a:rPr lang="en-US" baseline="0" dirty="0"/>
              <a:t>, we released a new set of “ADEs” with the names: Explorer, Assembler and Verifier. </a:t>
            </a:r>
          </a:p>
          <a:p>
            <a:r>
              <a:rPr lang="en-US" baseline="0" dirty="0"/>
              <a:t>These products will allow us to better align our products to the way our customers want to use them and second, establish what it means to do Analog Verification. Explorer is the “interactive” tool and is built to be lightweight and high performance. When working on a single test bench.</a:t>
            </a:r>
          </a:p>
          <a:p>
            <a:endParaRPr lang="en-US" baseline="0" dirty="0"/>
          </a:p>
          <a:p>
            <a:r>
              <a:rPr lang="en-US" baseline="0" dirty="0"/>
              <a:t>The Assembler is built upon the strength of our ADE XL tool for running multiple tests simultaneously and brings some of the current GXL variation tools (such as optimization and worst case corners) to the mainstream designers. For advanced node customers, we </a:t>
            </a:r>
          </a:p>
          <a:p>
            <a:r>
              <a:rPr lang="en-US" baseline="0" dirty="0"/>
              <a:t>offer the Variation Option on top of the Assembler to provide foundry certified variation technology for FinFETs. </a:t>
            </a:r>
          </a:p>
          <a:p>
            <a:endParaRPr lang="en-US" baseline="0" dirty="0"/>
          </a:p>
          <a:p>
            <a:r>
              <a:rPr lang="en-US" baseline="0" dirty="0"/>
              <a:t>And finally Verifier will give you the tools you need to replace disconnected analog functional verification methodologies with a slick, well integrated Virtuoso solution. </a:t>
            </a:r>
          </a:p>
        </p:txBody>
      </p:sp>
    </p:spTree>
    <p:extLst>
      <p:ext uri="{BB962C8B-B14F-4D97-AF65-F5344CB8AC3E}">
        <p14:creationId xmlns:p14="http://schemas.microsoft.com/office/powerpoint/2010/main" val="4286019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074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071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952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txBox="1">
            <a:spLocks noGrp="1"/>
          </p:cNvSpPr>
          <p:nvPr>
            <p:ph type="body" idx="1"/>
          </p:nvPr>
        </p:nvSpPr>
        <p:spPr>
          <a:xfrm>
            <a:off x="702628" y="4481532"/>
            <a:ext cx="5621020" cy="463604"/>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4507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004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achieve these result all by ourselves.</a:t>
            </a:r>
          </a:p>
          <a:p>
            <a:endParaRPr lang="en-US" dirty="0"/>
          </a:p>
          <a:p>
            <a:r>
              <a:rPr lang="en-US" dirty="0"/>
              <a:t>Our ecosystem is stronger than ever!</a:t>
            </a:r>
          </a:p>
          <a:p>
            <a:endParaRPr lang="en-US" dirty="0"/>
          </a:p>
          <a:p>
            <a:r>
              <a:rPr lang="en-US" dirty="0"/>
              <a:t>Great support</a:t>
            </a:r>
            <a:r>
              <a:rPr lang="en-US" baseline="0" dirty="0"/>
              <a:t> for innovation from IP companies and foundries. </a:t>
            </a:r>
            <a:endParaRPr lang="en-US" dirty="0"/>
          </a:p>
        </p:txBody>
      </p:sp>
    </p:spTree>
    <p:extLst>
      <p:ext uri="{BB962C8B-B14F-4D97-AF65-F5344CB8AC3E}">
        <p14:creationId xmlns:p14="http://schemas.microsoft.com/office/powerpoint/2010/main" val="42669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04" indent="-111104" defTabSz="914305">
              <a:buFont typeface="Arial" pitchFamily="34" charset="0"/>
              <a:buChar char=" "/>
              <a:defRPr/>
            </a:pPr>
            <a:endParaRPr lang="en-US" dirty="0"/>
          </a:p>
        </p:txBody>
      </p:sp>
    </p:spTree>
    <p:extLst>
      <p:ext uri="{BB962C8B-B14F-4D97-AF65-F5344CB8AC3E}">
        <p14:creationId xmlns:p14="http://schemas.microsoft.com/office/powerpoint/2010/main" val="199944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6704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t="1668" b="25277"/>
          <a:stretch/>
        </p:blipFill>
        <p:spPr>
          <a:xfrm>
            <a:off x="-1" y="-1"/>
            <a:ext cx="12202510" cy="3863099"/>
          </a:xfrm>
          <a:prstGeom prst="rect">
            <a:avLst/>
          </a:prstGeom>
        </p:spPr>
      </p:pic>
      <p:grpSp>
        <p:nvGrpSpPr>
          <p:cNvPr id="4" name="Group 3"/>
          <p:cNvGrpSpPr/>
          <p:nvPr userDrawn="1"/>
        </p:nvGrpSpPr>
        <p:grpSpPr>
          <a:xfrm>
            <a:off x="0" y="3863098"/>
            <a:ext cx="12202509" cy="1336614"/>
            <a:chOff x="0" y="3863098"/>
            <a:chExt cx="12202509" cy="1336609"/>
          </a:xfrm>
        </p:grpSpPr>
        <p:sp>
          <p:nvSpPr>
            <p:cNvPr id="9" name="Rectangle 8"/>
            <p:cNvSpPr/>
            <p:nvPr userDrawn="1"/>
          </p:nvSpPr>
          <p:spPr>
            <a:xfrm>
              <a:off x="0" y="3863098"/>
              <a:ext cx="12202509" cy="133660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3863098"/>
              <a:ext cx="143144" cy="13366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479611" y="5555711"/>
            <a:ext cx="1484417" cy="281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692477" y="4106038"/>
            <a:ext cx="10972800" cy="850726"/>
          </a:xfrm>
        </p:spPr>
        <p:txBody>
          <a:bodyPr anchor="ctr">
            <a:noAutofit/>
          </a:bodyPr>
          <a:lstStyle>
            <a:lvl1pPr marL="0" algn="l" defTabSz="914400" rtl="0" eaLnBrk="1" latinLnBrk="0" hangingPunct="1">
              <a:lnSpc>
                <a:spcPct val="88000"/>
              </a:lnSpc>
              <a:defRPr lang="en-US" sz="3400" kern="1200" dirty="0">
                <a:solidFill>
                  <a:schemeClr val="bg1"/>
                </a:solidFill>
                <a:latin typeface="+mn-lt"/>
                <a:ea typeface="+mn-ea"/>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708025" y="5591175"/>
            <a:ext cx="9223165" cy="482040"/>
          </a:xfrm>
          <a:prstGeom prst="rect">
            <a:avLst/>
          </a:prstGeom>
        </p:spPr>
        <p:txBody>
          <a:bodyPr/>
          <a:lstStyle>
            <a:lvl1pPr marL="0" indent="0" algn="l">
              <a:spcBef>
                <a:spcPts val="0"/>
              </a:spcBef>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Tree>
    <p:extLst>
      <p:ext uri="{BB962C8B-B14F-4D97-AF65-F5344CB8AC3E}">
        <p14:creationId xmlns:p14="http://schemas.microsoft.com/office/powerpoint/2010/main" val="1356779124"/>
      </p:ext>
    </p:extLst>
  </p:cSld>
  <p:clrMapOvr>
    <a:masterClrMapping/>
  </p:clrMapOvr>
  <p:transition>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8" userDrawn="1">
          <p15:clr>
            <a:srgbClr val="FBAE40"/>
          </p15:clr>
        </p15:guide>
        <p15:guide id="4" pos="71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11204" y="481355"/>
            <a:ext cx="447675" cy="3429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6"/>
          <p:cNvSpPr>
            <a:spLocks noGrp="1"/>
          </p:cNvSpPr>
          <p:nvPr>
            <p:ph type="body" sz="quarter" idx="10"/>
          </p:nvPr>
        </p:nvSpPr>
        <p:spPr>
          <a:xfrm>
            <a:off x="596266" y="1372746"/>
            <a:ext cx="10877550" cy="771525"/>
          </a:xfrm>
          <a:prstGeom prst="rect">
            <a:avLst/>
          </a:prstGeom>
        </p:spPr>
        <p:txBody>
          <a:bodyPr wrap="square" anchor="b">
            <a:noAutofit/>
          </a:bodyPr>
          <a:lstStyle>
            <a:lvl1pPr marL="0" indent="0" algn="ctr">
              <a:lnSpc>
                <a:spcPct val="96000"/>
              </a:lnSpc>
              <a:spcBef>
                <a:spcPts val="0"/>
              </a:spcBef>
              <a:buNone/>
              <a:defRPr lang="en-US" sz="1800" kern="1200" dirty="0">
                <a:solidFill>
                  <a:schemeClr val="accent1"/>
                </a:solidFill>
                <a:latin typeface="+mn-lt"/>
                <a:ea typeface="+mn-ea"/>
                <a:cs typeface="+mn-cs"/>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marL="0" lvl="0" indent="0" algn="ctr" defTabSz="914400" rtl="0" eaLnBrk="1" latinLnBrk="0" hangingPunct="1">
              <a:lnSpc>
                <a:spcPts val="2200"/>
              </a:lnSpc>
              <a:spcBef>
                <a:spcPts val="0"/>
              </a:spcBef>
              <a:buClr>
                <a:schemeClr val="accent5"/>
              </a:buClr>
              <a:buFont typeface="Arial" panose="020B0604020202020204" pitchFamily="34" charset="0"/>
              <a:buNone/>
            </a:pPr>
            <a:r>
              <a:rPr lang="en-US" dirty="0"/>
              <a:t>Edit Master text styles</a:t>
            </a:r>
          </a:p>
        </p:txBody>
      </p:sp>
      <p:sp>
        <p:nvSpPr>
          <p:cNvPr id="343" name="Content Placeholder 342"/>
          <p:cNvSpPr>
            <a:spLocks noGrp="1"/>
          </p:cNvSpPr>
          <p:nvPr>
            <p:ph sz="quarter" idx="12" hasCustomPrompt="1"/>
          </p:nvPr>
        </p:nvSpPr>
        <p:spPr>
          <a:xfrm>
            <a:off x="5472533" y="2357482"/>
            <a:ext cx="1125016" cy="553466"/>
          </a:xfrm>
          <a:prstGeom prst="rect">
            <a:avLst/>
          </a:prstGeom>
        </p:spPr>
        <p:txBody>
          <a:bodyPr anchor="ctr"/>
          <a:lstStyle>
            <a:lvl1pPr marL="0" indent="0" algn="ctr">
              <a:buNone/>
              <a:defRPr sz="12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Insert logo</a:t>
            </a:r>
          </a:p>
        </p:txBody>
      </p:sp>
      <p:sp>
        <p:nvSpPr>
          <p:cNvPr id="8" name="Text Placeholder 6"/>
          <p:cNvSpPr>
            <a:spLocks noGrp="1"/>
          </p:cNvSpPr>
          <p:nvPr>
            <p:ph type="body" sz="quarter" idx="13"/>
          </p:nvPr>
        </p:nvSpPr>
        <p:spPr>
          <a:xfrm>
            <a:off x="596266" y="3124159"/>
            <a:ext cx="10877550" cy="771525"/>
          </a:xfrm>
          <a:prstGeom prst="rect">
            <a:avLst/>
          </a:prstGeom>
        </p:spPr>
        <p:txBody>
          <a:bodyPr wrap="square" anchor="b">
            <a:noAutofit/>
          </a:bodyPr>
          <a:lstStyle>
            <a:lvl1pPr marL="0" indent="0" algn="ctr">
              <a:lnSpc>
                <a:spcPct val="96000"/>
              </a:lnSpc>
              <a:spcBef>
                <a:spcPts val="0"/>
              </a:spcBef>
              <a:buNone/>
              <a:defRPr lang="en-US" sz="1800" kern="1200" dirty="0">
                <a:solidFill>
                  <a:schemeClr val="accent1"/>
                </a:solidFill>
                <a:latin typeface="+mn-lt"/>
                <a:ea typeface="+mn-ea"/>
                <a:cs typeface="+mn-cs"/>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marL="0" lvl="0" indent="0" algn="ctr" defTabSz="914400" rtl="0" eaLnBrk="1" latinLnBrk="0" hangingPunct="1">
              <a:lnSpc>
                <a:spcPts val="2200"/>
              </a:lnSpc>
              <a:spcBef>
                <a:spcPts val="0"/>
              </a:spcBef>
              <a:buClr>
                <a:schemeClr val="accent5"/>
              </a:buClr>
              <a:buFont typeface="Arial" panose="020B0604020202020204" pitchFamily="34" charset="0"/>
              <a:buNone/>
            </a:pPr>
            <a:r>
              <a:rPr lang="en-US" dirty="0"/>
              <a:t>Edit Master text styles</a:t>
            </a:r>
          </a:p>
        </p:txBody>
      </p:sp>
      <p:sp>
        <p:nvSpPr>
          <p:cNvPr id="10" name="Content Placeholder 342"/>
          <p:cNvSpPr>
            <a:spLocks noGrp="1"/>
          </p:cNvSpPr>
          <p:nvPr>
            <p:ph sz="quarter" idx="14" hasCustomPrompt="1"/>
          </p:nvPr>
        </p:nvSpPr>
        <p:spPr>
          <a:xfrm>
            <a:off x="5472533" y="4108895"/>
            <a:ext cx="1125016" cy="553466"/>
          </a:xfrm>
          <a:prstGeom prst="rect">
            <a:avLst/>
          </a:prstGeom>
        </p:spPr>
        <p:txBody>
          <a:bodyPr anchor="ctr"/>
          <a:lstStyle>
            <a:lvl1pPr marL="0" indent="0" algn="ctr">
              <a:buNone/>
              <a:defRPr sz="12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Insert logo</a:t>
            </a:r>
          </a:p>
        </p:txBody>
      </p:sp>
      <p:sp>
        <p:nvSpPr>
          <p:cNvPr id="11" name="Text Placeholder 6"/>
          <p:cNvSpPr>
            <a:spLocks noGrp="1"/>
          </p:cNvSpPr>
          <p:nvPr>
            <p:ph type="body" sz="quarter" idx="15"/>
          </p:nvPr>
        </p:nvSpPr>
        <p:spPr>
          <a:xfrm>
            <a:off x="596266" y="4875572"/>
            <a:ext cx="10877550" cy="771525"/>
          </a:xfrm>
          <a:prstGeom prst="rect">
            <a:avLst/>
          </a:prstGeom>
        </p:spPr>
        <p:txBody>
          <a:bodyPr wrap="square" anchor="b">
            <a:noAutofit/>
          </a:bodyPr>
          <a:lstStyle>
            <a:lvl1pPr marL="0" indent="0" algn="ctr">
              <a:lnSpc>
                <a:spcPts val="2200"/>
              </a:lnSpc>
              <a:spcBef>
                <a:spcPts val="0"/>
              </a:spcBef>
              <a:buNone/>
              <a:defRPr sz="18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Edit Master text styles</a:t>
            </a:r>
          </a:p>
        </p:txBody>
      </p:sp>
      <p:sp>
        <p:nvSpPr>
          <p:cNvPr id="12" name="Content Placeholder 342"/>
          <p:cNvSpPr>
            <a:spLocks noGrp="1"/>
          </p:cNvSpPr>
          <p:nvPr>
            <p:ph sz="quarter" idx="16" hasCustomPrompt="1"/>
          </p:nvPr>
        </p:nvSpPr>
        <p:spPr>
          <a:xfrm>
            <a:off x="5472533" y="5860307"/>
            <a:ext cx="1125016" cy="553466"/>
          </a:xfrm>
          <a:prstGeom prst="rect">
            <a:avLst/>
          </a:prstGeom>
        </p:spPr>
        <p:txBody>
          <a:bodyPr anchor="ctr"/>
          <a:lstStyle>
            <a:lvl1pPr marL="0" indent="0" algn="ctr">
              <a:buNone/>
              <a:defRPr sz="12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Insert logo</a:t>
            </a:r>
          </a:p>
        </p:txBody>
      </p:sp>
    </p:spTree>
    <p:extLst>
      <p:ext uri="{BB962C8B-B14F-4D97-AF65-F5344CB8AC3E}">
        <p14:creationId xmlns:p14="http://schemas.microsoft.com/office/powerpoint/2010/main" val="326977551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gu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133"/>
          <a:stretch/>
        </p:blipFill>
        <p:spPr>
          <a:xfrm>
            <a:off x="0" y="1"/>
            <a:ext cx="12190413" cy="3418933"/>
          </a:xfrm>
          <a:prstGeom prst="rect">
            <a:avLst/>
          </a:prstGeom>
        </p:spPr>
      </p:pic>
      <p:grpSp>
        <p:nvGrpSpPr>
          <p:cNvPr id="2" name="Group 1"/>
          <p:cNvGrpSpPr/>
          <p:nvPr userDrawn="1"/>
        </p:nvGrpSpPr>
        <p:grpSpPr>
          <a:xfrm>
            <a:off x="-10511" y="3418934"/>
            <a:ext cx="12213020" cy="1330014"/>
            <a:chOff x="-10511" y="3418934"/>
            <a:chExt cx="12213020" cy="880364"/>
          </a:xfrm>
        </p:grpSpPr>
        <p:sp>
          <p:nvSpPr>
            <p:cNvPr id="76" name="Rectangle 75"/>
            <p:cNvSpPr/>
            <p:nvPr userDrawn="1"/>
          </p:nvSpPr>
          <p:spPr>
            <a:xfrm>
              <a:off x="95250" y="3418934"/>
              <a:ext cx="12107259" cy="8803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userDrawn="1"/>
          </p:nvSpPr>
          <p:spPr>
            <a:xfrm>
              <a:off x="-10511" y="3418934"/>
              <a:ext cx="157655" cy="880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p:cNvSpPr>
            <a:spLocks noGrp="1"/>
          </p:cNvSpPr>
          <p:nvPr>
            <p:ph type="title" hasCustomPrompt="1"/>
          </p:nvPr>
        </p:nvSpPr>
        <p:spPr>
          <a:xfrm>
            <a:off x="716970" y="3572614"/>
            <a:ext cx="10740461" cy="1022655"/>
          </a:xfrm>
        </p:spPr>
        <p:txBody>
          <a:bodyPr anchor="ctr" anchorCtr="0">
            <a:noAutofit/>
          </a:bodyPr>
          <a:lstStyle>
            <a:lvl1pPr>
              <a:defRPr sz="3400" baseline="0">
                <a:solidFill>
                  <a:srgbClr val="FFFFFF"/>
                </a:solidFill>
              </a:defRPr>
            </a:lvl1pPr>
          </a:lstStyle>
          <a:p>
            <a:r>
              <a:rPr lang="en-US" dirty="0"/>
              <a:t>Section Title</a:t>
            </a:r>
          </a:p>
        </p:txBody>
      </p:sp>
    </p:spTree>
    <p:extLst>
      <p:ext uri="{BB962C8B-B14F-4D97-AF65-F5344CB8AC3E}">
        <p14:creationId xmlns:p14="http://schemas.microsoft.com/office/powerpoint/2010/main" val="38725947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Slide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0" y="433"/>
            <a:ext cx="12192000" cy="4273295"/>
          </a:xfrm>
          <a:prstGeom prst="rect">
            <a:avLst/>
          </a:prstGeom>
        </p:spPr>
      </p:pic>
      <p:grpSp>
        <p:nvGrpSpPr>
          <p:cNvPr id="8" name="Group 7"/>
          <p:cNvGrpSpPr/>
          <p:nvPr userDrawn="1"/>
        </p:nvGrpSpPr>
        <p:grpSpPr>
          <a:xfrm>
            <a:off x="-10511" y="3418934"/>
            <a:ext cx="12213020" cy="1330014"/>
            <a:chOff x="-10511" y="3418934"/>
            <a:chExt cx="12213020" cy="880364"/>
          </a:xfrm>
        </p:grpSpPr>
        <p:sp>
          <p:nvSpPr>
            <p:cNvPr id="9" name="Rectangle 8"/>
            <p:cNvSpPr/>
            <p:nvPr userDrawn="1"/>
          </p:nvSpPr>
          <p:spPr>
            <a:xfrm>
              <a:off x="95250" y="3418934"/>
              <a:ext cx="12107259" cy="8803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10511" y="3418934"/>
              <a:ext cx="157655" cy="880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p:cNvSpPr>
            <a:spLocks noGrp="1"/>
          </p:cNvSpPr>
          <p:nvPr>
            <p:ph type="title" hasCustomPrompt="1"/>
          </p:nvPr>
        </p:nvSpPr>
        <p:spPr>
          <a:xfrm>
            <a:off x="713232" y="3572614"/>
            <a:ext cx="10744200" cy="1022655"/>
          </a:xfrm>
        </p:spPr>
        <p:txBody>
          <a:bodyPr anchor="ctr" anchorCtr="0">
            <a:noAutofit/>
          </a:bodyPr>
          <a:lstStyle>
            <a:lvl1pPr>
              <a:defRPr sz="3400" baseline="0">
                <a:solidFill>
                  <a:srgbClr val="FFFFFF"/>
                </a:solidFill>
              </a:defRPr>
            </a:lvl1pPr>
          </a:lstStyle>
          <a:p>
            <a:r>
              <a:rPr lang="en-US" dirty="0"/>
              <a:t>Section Title</a:t>
            </a:r>
          </a:p>
        </p:txBody>
      </p:sp>
    </p:spTree>
    <p:extLst>
      <p:ext uri="{BB962C8B-B14F-4D97-AF65-F5344CB8AC3E}">
        <p14:creationId xmlns:p14="http://schemas.microsoft.com/office/powerpoint/2010/main" val="16365764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gue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2" y="-1"/>
            <a:ext cx="12202511" cy="3461529"/>
          </a:xfrm>
          <a:prstGeom prst="rect">
            <a:avLst/>
          </a:prstGeom>
        </p:spPr>
      </p:pic>
      <p:grpSp>
        <p:nvGrpSpPr>
          <p:cNvPr id="74" name="Group 73"/>
          <p:cNvGrpSpPr/>
          <p:nvPr userDrawn="1"/>
        </p:nvGrpSpPr>
        <p:grpSpPr>
          <a:xfrm>
            <a:off x="-10511" y="3418934"/>
            <a:ext cx="12213020" cy="1330014"/>
            <a:chOff x="-10511" y="3418934"/>
            <a:chExt cx="12213020" cy="880364"/>
          </a:xfrm>
        </p:grpSpPr>
        <p:sp>
          <p:nvSpPr>
            <p:cNvPr id="75" name="Rectangle 74"/>
            <p:cNvSpPr/>
            <p:nvPr userDrawn="1"/>
          </p:nvSpPr>
          <p:spPr>
            <a:xfrm>
              <a:off x="95250" y="3418934"/>
              <a:ext cx="12107259" cy="8803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userDrawn="1"/>
          </p:nvSpPr>
          <p:spPr>
            <a:xfrm>
              <a:off x="-10511" y="3418934"/>
              <a:ext cx="157655" cy="880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713232" y="3572614"/>
            <a:ext cx="10744200" cy="1022655"/>
          </a:xfrm>
        </p:spPr>
        <p:txBody>
          <a:bodyPr anchor="ctr" anchorCtr="0">
            <a:noAutofit/>
          </a:bodyPr>
          <a:lstStyle>
            <a:lvl1pPr>
              <a:defRPr sz="3400" baseline="0">
                <a:solidFill>
                  <a:srgbClr val="FFFFFF"/>
                </a:solidFill>
              </a:defRPr>
            </a:lvl1pPr>
          </a:lstStyle>
          <a:p>
            <a:r>
              <a:rPr lang="en-US" dirty="0"/>
              <a:t>Section Title</a:t>
            </a:r>
          </a:p>
        </p:txBody>
      </p:sp>
    </p:spTree>
    <p:extLst>
      <p:ext uri="{BB962C8B-B14F-4D97-AF65-F5344CB8AC3E}">
        <p14:creationId xmlns:p14="http://schemas.microsoft.com/office/powerpoint/2010/main" val="15052617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86374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085703" y="3243122"/>
            <a:ext cx="4007894" cy="759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a:xfrm>
            <a:off x="525821" y="5580304"/>
            <a:ext cx="11127658" cy="644664"/>
          </a:xfrm>
          <a:prstGeom prst="rect">
            <a:avLst/>
          </a:prstGeom>
        </p:spPr>
        <p:txBody>
          <a:bodyPr wrap="square">
            <a:spAutoFit/>
          </a:bodyPr>
          <a:lstStyle/>
          <a:p>
            <a:pPr algn="ctr">
              <a:lnSpc>
                <a:spcPts val="1100"/>
              </a:lnSpc>
            </a:pPr>
            <a:r>
              <a:rPr lang="en-US" sz="800" i="1" dirty="0">
                <a:solidFill>
                  <a:schemeClr val="tx1">
                    <a:lumMod val="50000"/>
                    <a:lumOff val="50000"/>
                  </a:schemeClr>
                </a:solidFill>
              </a:rPr>
              <a:t>© 2017 Cadence Design Systems, Inc. All rights reserved worldwide. Cadence, the Cadence logo, and the other Cadence marks found at www.cadence.com/go/trademarks are trademarks or registered trademarks of Cadence Design Systems, Inc.</a:t>
            </a:r>
            <a:r>
              <a:rPr lang="en-US" sz="800" dirty="0">
                <a:solidFill>
                  <a:schemeClr val="tx1">
                    <a:lumMod val="50000"/>
                    <a:lumOff val="50000"/>
                  </a:schemeClr>
                </a:solidFill>
              </a:rPr>
              <a:t> </a:t>
            </a:r>
            <a:r>
              <a:rPr lang="en-US" sz="800" i="1" dirty="0">
                <a:solidFill>
                  <a:schemeClr val="tx1">
                    <a:lumMod val="50000"/>
                    <a:lumOff val="50000"/>
                  </a:schemeClr>
                </a:solidFill>
              </a:rPr>
              <a:t>ARM and AMBA are registered trademarks of ARM Limited (or its subsidiaries) in the EU and/or elsewhere. All rights reserved.</a:t>
            </a:r>
            <a:r>
              <a:rPr lang="en-US" sz="800" dirty="0">
                <a:solidFill>
                  <a:schemeClr val="tx1">
                    <a:lumMod val="50000"/>
                    <a:lumOff val="50000"/>
                  </a:schemeClr>
                </a:solidFill>
              </a:rPr>
              <a:t> </a:t>
            </a:r>
            <a:r>
              <a:rPr lang="en-US" sz="800" i="1" dirty="0">
                <a:solidFill>
                  <a:schemeClr val="tx1">
                    <a:lumMod val="50000"/>
                    <a:lumOff val="50000"/>
                  </a:schemeClr>
                </a:solidFill>
              </a:rPr>
              <a:t>PCI Express, </a:t>
            </a:r>
            <a:r>
              <a:rPr lang="en-US" sz="800" i="1" dirty="0" err="1">
                <a:solidFill>
                  <a:schemeClr val="tx1">
                    <a:lumMod val="50000"/>
                    <a:lumOff val="50000"/>
                  </a:schemeClr>
                </a:solidFill>
              </a:rPr>
              <a:t>PCIe</a:t>
            </a:r>
            <a:r>
              <a:rPr lang="en-US" sz="800" i="1" dirty="0">
                <a:solidFill>
                  <a:schemeClr val="tx1">
                    <a:lumMod val="50000"/>
                    <a:lumOff val="50000"/>
                  </a:schemeClr>
                </a:solidFill>
              </a:rPr>
              <a:t>, and M-</a:t>
            </a:r>
            <a:r>
              <a:rPr lang="en-US" sz="800" i="1" dirty="0" err="1">
                <a:solidFill>
                  <a:schemeClr val="tx1">
                    <a:lumMod val="50000"/>
                    <a:lumOff val="50000"/>
                  </a:schemeClr>
                </a:solidFill>
              </a:rPr>
              <a:t>PCIe</a:t>
            </a:r>
            <a:r>
              <a:rPr lang="en-US" sz="800" i="1" dirty="0">
                <a:solidFill>
                  <a:schemeClr val="tx1">
                    <a:lumMod val="50000"/>
                    <a:lumOff val="50000"/>
                  </a:schemeClr>
                </a:solidFill>
              </a:rPr>
              <a:t> are trademarks and/or registered trademarks of PCI-SIG.</a:t>
            </a:r>
            <a:r>
              <a:rPr lang="en-US" sz="800" dirty="0">
                <a:solidFill>
                  <a:schemeClr val="tx1">
                    <a:lumMod val="50000"/>
                    <a:lumOff val="50000"/>
                  </a:schemeClr>
                </a:solidFill>
              </a:rPr>
              <a:t> </a:t>
            </a:r>
            <a:br>
              <a:rPr lang="en-US" sz="800" dirty="0">
                <a:solidFill>
                  <a:schemeClr val="tx1">
                    <a:lumMod val="50000"/>
                    <a:lumOff val="50000"/>
                  </a:schemeClr>
                </a:solidFill>
              </a:rPr>
            </a:br>
            <a:r>
              <a:rPr lang="en-US" sz="800" i="1" dirty="0">
                <a:solidFill>
                  <a:schemeClr val="tx1">
                    <a:lumMod val="50000"/>
                    <a:lumOff val="50000"/>
                  </a:schemeClr>
                </a:solidFill>
              </a:rPr>
              <a:t>MIPI is a registered trademark and M-PHY and </a:t>
            </a:r>
            <a:r>
              <a:rPr lang="en-US" sz="800" i="1" dirty="0" err="1">
                <a:solidFill>
                  <a:schemeClr val="tx1">
                    <a:lumMod val="50000"/>
                    <a:lumOff val="50000"/>
                  </a:schemeClr>
                </a:solidFill>
              </a:rPr>
              <a:t>SoundWire</a:t>
            </a:r>
            <a:r>
              <a:rPr lang="en-US" sz="800" i="1" dirty="0">
                <a:solidFill>
                  <a:schemeClr val="tx1">
                    <a:lumMod val="50000"/>
                    <a:lumOff val="50000"/>
                  </a:schemeClr>
                </a:solidFill>
              </a:rPr>
              <a:t> are trademarks owned by MIPI </a:t>
            </a:r>
            <a:r>
              <a:rPr lang="en-US" sz="800" i="1" dirty="0" err="1">
                <a:solidFill>
                  <a:schemeClr val="tx1">
                    <a:lumMod val="50000"/>
                    <a:lumOff val="50000"/>
                  </a:schemeClr>
                </a:solidFill>
              </a:rPr>
              <a:t>Allliance</a:t>
            </a:r>
            <a:r>
              <a:rPr lang="en-US" sz="800" i="1" dirty="0">
                <a:solidFill>
                  <a:schemeClr val="tx1">
                    <a:lumMod val="50000"/>
                    <a:lumOff val="50000"/>
                  </a:schemeClr>
                </a:solidFill>
              </a:rPr>
              <a:t>. </a:t>
            </a:r>
            <a:r>
              <a:rPr lang="en-US" sz="800" i="1" dirty="0" err="1">
                <a:solidFill>
                  <a:schemeClr val="tx1">
                    <a:lumMod val="50000"/>
                    <a:lumOff val="50000"/>
                  </a:schemeClr>
                </a:solidFill>
              </a:rPr>
              <a:t>SystemC</a:t>
            </a:r>
            <a:r>
              <a:rPr lang="en-US" sz="800" i="1" dirty="0">
                <a:solidFill>
                  <a:schemeClr val="tx1">
                    <a:lumMod val="50000"/>
                    <a:lumOff val="50000"/>
                  </a:schemeClr>
                </a:solidFill>
              </a:rPr>
              <a:t> is a trademark of </a:t>
            </a:r>
            <a:r>
              <a:rPr lang="en-US" sz="800" i="1" dirty="0" err="1">
                <a:solidFill>
                  <a:schemeClr val="tx1">
                    <a:lumMod val="50000"/>
                    <a:lumOff val="50000"/>
                  </a:schemeClr>
                </a:solidFill>
              </a:rPr>
              <a:t>Accellera</a:t>
            </a:r>
            <a:r>
              <a:rPr lang="en-US" sz="800" i="1" dirty="0">
                <a:solidFill>
                  <a:schemeClr val="tx1">
                    <a:lumMod val="50000"/>
                    <a:lumOff val="50000"/>
                  </a:schemeClr>
                </a:solidFill>
              </a:rPr>
              <a:t> Systems Initiative Inc. USB Type-C is a trademark of USB Implementers Forum.</a:t>
            </a:r>
            <a:r>
              <a:rPr lang="en-US" sz="800" dirty="0">
                <a:solidFill>
                  <a:schemeClr val="tx1">
                    <a:lumMod val="50000"/>
                    <a:lumOff val="50000"/>
                  </a:schemeClr>
                </a:solidFill>
              </a:rPr>
              <a:t> </a:t>
            </a:r>
            <a:br>
              <a:rPr lang="en-US" sz="800" dirty="0">
                <a:solidFill>
                  <a:schemeClr val="tx1">
                    <a:lumMod val="50000"/>
                    <a:lumOff val="50000"/>
                  </a:schemeClr>
                </a:solidFill>
              </a:rPr>
            </a:br>
            <a:r>
              <a:rPr lang="en-US" sz="800" i="1" dirty="0">
                <a:solidFill>
                  <a:schemeClr val="tx1">
                    <a:lumMod val="50000"/>
                    <a:lumOff val="50000"/>
                  </a:schemeClr>
                </a:solidFill>
              </a:rPr>
              <a:t>All other trademarks are the property of their respective owners.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7998350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p:cNvGrpSpPr/>
          <p:nvPr userDrawn="1"/>
        </p:nvGrpSpPr>
        <p:grpSpPr>
          <a:xfrm>
            <a:off x="1588" y="0"/>
            <a:ext cx="12188825" cy="6858000"/>
            <a:chOff x="1588" y="0"/>
            <a:chExt cx="12188825" cy="6858000"/>
          </a:xfrm>
        </p:grpSpPr>
        <p:cxnSp>
          <p:nvCxnSpPr>
            <p:cNvPr id="4" name="Straight Connector 3"/>
            <p:cNvCxnSpPr/>
            <p:nvPr/>
          </p:nvCxnSpPr>
          <p:spPr>
            <a:xfrm>
              <a:off x="304800" y="0"/>
              <a:ext cx="0"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88" y="1022089"/>
              <a:ext cx="12188825" cy="0"/>
            </a:xfrm>
            <a:prstGeom prst="line">
              <a:avLst/>
            </a:prstGeom>
            <a:ln w="3175" cap="rnd">
              <a:solidFill>
                <a:srgbClr val="00B0F0">
                  <a:alpha val="30000"/>
                </a:srgb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88" y="678335"/>
              <a:ext cx="12188825" cy="0"/>
            </a:xfrm>
            <a:prstGeom prst="line">
              <a:avLst/>
            </a:prstGeom>
            <a:ln w="3175" cap="rnd">
              <a:solidFill>
                <a:srgbClr val="00B0F0">
                  <a:alpha val="30000"/>
                </a:srgb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88" y="334581"/>
              <a:ext cx="121888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88" y="6523138"/>
              <a:ext cx="121888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88" y="1203064"/>
              <a:ext cx="121888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87200" y="0"/>
              <a:ext cx="0"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129148" y="1203063"/>
              <a:ext cx="9933707" cy="5320075"/>
              <a:chOff x="1129148" y="-9173"/>
              <a:chExt cx="9933707" cy="6866280"/>
            </a:xfrm>
          </p:grpSpPr>
          <p:grpSp>
            <p:nvGrpSpPr>
              <p:cNvPr id="36" name="Group 35"/>
              <p:cNvGrpSpPr/>
              <p:nvPr/>
            </p:nvGrpSpPr>
            <p:grpSpPr>
              <a:xfrm>
                <a:off x="10909198" y="-9173"/>
                <a:ext cx="153657" cy="6866280"/>
                <a:chOff x="10910514" y="-9173"/>
                <a:chExt cx="153657" cy="6866280"/>
              </a:xfrm>
            </p:grpSpPr>
            <p:cxnSp>
              <p:nvCxnSpPr>
                <p:cNvPr id="67" name="Straight Connector 66"/>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9931193" y="-9173"/>
                <a:ext cx="153657" cy="6866280"/>
                <a:chOff x="10910514" y="-9173"/>
                <a:chExt cx="153657" cy="6866280"/>
              </a:xfrm>
            </p:grpSpPr>
            <p:cxnSp>
              <p:nvCxnSpPr>
                <p:cNvPr id="65" name="Straight Connector 64"/>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8953188" y="-9173"/>
                <a:ext cx="153657" cy="6866280"/>
                <a:chOff x="10910514" y="-9173"/>
                <a:chExt cx="153657" cy="6866280"/>
              </a:xfrm>
            </p:grpSpPr>
            <p:cxnSp>
              <p:nvCxnSpPr>
                <p:cNvPr id="63" name="Straight Connector 62"/>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7975183" y="-9173"/>
                <a:ext cx="153657" cy="6866280"/>
                <a:chOff x="10910514" y="-9173"/>
                <a:chExt cx="153657" cy="6866280"/>
              </a:xfrm>
            </p:grpSpPr>
            <p:cxnSp>
              <p:nvCxnSpPr>
                <p:cNvPr id="61" name="Straight Connector 60"/>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997178" y="-9173"/>
                <a:ext cx="153657" cy="6866280"/>
                <a:chOff x="10910514" y="-9173"/>
                <a:chExt cx="153657" cy="6866280"/>
              </a:xfrm>
            </p:grpSpPr>
            <p:cxnSp>
              <p:nvCxnSpPr>
                <p:cNvPr id="59" name="Straight Connector 58"/>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019173" y="-9173"/>
                <a:ext cx="153657" cy="6866280"/>
                <a:chOff x="10910514" y="-9173"/>
                <a:chExt cx="153657" cy="6866280"/>
              </a:xfrm>
            </p:grpSpPr>
            <p:cxnSp>
              <p:nvCxnSpPr>
                <p:cNvPr id="57" name="Straight Connector 56"/>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041168" y="-9173"/>
                <a:ext cx="153657" cy="6866280"/>
                <a:chOff x="10910514" y="-9173"/>
                <a:chExt cx="153657" cy="6866280"/>
              </a:xfrm>
            </p:grpSpPr>
            <p:cxnSp>
              <p:nvCxnSpPr>
                <p:cNvPr id="55" name="Straight Connector 54"/>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063163" y="-9173"/>
                <a:ext cx="153657" cy="6866280"/>
                <a:chOff x="10910514" y="-9173"/>
                <a:chExt cx="153657" cy="6866280"/>
              </a:xfrm>
            </p:grpSpPr>
            <p:cxnSp>
              <p:nvCxnSpPr>
                <p:cNvPr id="53" name="Straight Connector 52"/>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3085158" y="-9173"/>
                <a:ext cx="153657" cy="6866280"/>
                <a:chOff x="10910514" y="-9173"/>
                <a:chExt cx="153657" cy="6866280"/>
              </a:xfrm>
            </p:grpSpPr>
            <p:cxnSp>
              <p:nvCxnSpPr>
                <p:cNvPr id="51" name="Straight Connector 50"/>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107153" y="-9173"/>
                <a:ext cx="153657" cy="6866280"/>
                <a:chOff x="10910514" y="-9173"/>
                <a:chExt cx="153657" cy="6866280"/>
              </a:xfrm>
            </p:grpSpPr>
            <p:cxnSp>
              <p:nvCxnSpPr>
                <p:cNvPr id="49" name="Straight Connector 48"/>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1129148" y="-9173"/>
                <a:ext cx="153657" cy="6866280"/>
                <a:chOff x="10910514" y="-9173"/>
                <a:chExt cx="153657" cy="6866280"/>
              </a:xfrm>
            </p:grpSpPr>
            <p:cxnSp>
              <p:nvCxnSpPr>
                <p:cNvPr id="47" name="Straight Connector 46"/>
                <p:cNvCxnSpPr/>
                <p:nvPr/>
              </p:nvCxnSpPr>
              <p:spPr>
                <a:xfrm>
                  <a:off x="11064171"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910514" y="-9173"/>
                  <a:ext cx="0" cy="6866280"/>
                </a:xfrm>
                <a:prstGeom prst="line">
                  <a:avLst/>
                </a:prstGeom>
                <a:ln>
                  <a:solidFill>
                    <a:srgbClr val="81CAEC"/>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716974" y="1203063"/>
              <a:ext cx="10758055" cy="5320075"/>
              <a:chOff x="716974" y="-9173"/>
              <a:chExt cx="10758055" cy="6866280"/>
            </a:xfrm>
          </p:grpSpPr>
          <p:cxnSp>
            <p:nvCxnSpPr>
              <p:cNvPr id="24" name="Straight Connector 23"/>
              <p:cNvCxnSpPr/>
              <p:nvPr/>
            </p:nvCxnSpPr>
            <p:spPr>
              <a:xfrm>
                <a:off x="716974"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94979"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72984"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650989"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28994"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06999"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85004"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63009"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41014"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519019"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497024"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475029" y="-9173"/>
                <a:ext cx="0" cy="6866280"/>
              </a:xfrm>
              <a:prstGeom prst="line">
                <a:avLst/>
              </a:prstGeom>
              <a:ln w="3175" cap="rnd">
                <a:solidFill>
                  <a:schemeClr val="accent1">
                    <a:alpha val="30000"/>
                  </a:schemeClr>
                </a:solidFill>
                <a:prstDash val="sysDash"/>
                <a:round/>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304800" y="1646404"/>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4800" y="208974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4800" y="253308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 y="297642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 y="341976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 y="386310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800" y="430644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4800" y="474978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04800" y="519312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 y="5636463"/>
              <a:ext cx="1158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4800" y="6079803"/>
              <a:ext cx="115824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44779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age Top Bar">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2242457"/>
          </a:xfrm>
          <a:prstGeom prst="rect">
            <a:avLst/>
          </a:prstGeom>
        </p:spPr>
        <p:txBody>
          <a:bodyPr anchor="ctr"/>
          <a:lstStyle>
            <a:lvl1pPr marL="0" indent="0" algn="ctr">
              <a:buNone/>
              <a:defRPr/>
            </a:lvl1pPr>
          </a:lstStyle>
          <a:p>
            <a:r>
              <a:rPr lang="en-US" dirty="0"/>
              <a:t>Click to add Image</a:t>
            </a:r>
          </a:p>
        </p:txBody>
      </p:sp>
      <p:sp>
        <p:nvSpPr>
          <p:cNvPr id="6" name="Title 1"/>
          <p:cNvSpPr>
            <a:spLocks noGrp="1"/>
          </p:cNvSpPr>
          <p:nvPr>
            <p:ph type="title"/>
          </p:nvPr>
        </p:nvSpPr>
        <p:spPr>
          <a:xfrm>
            <a:off x="274320" y="274320"/>
            <a:ext cx="11612880" cy="556591"/>
          </a:xfrm>
        </p:spPr>
        <p:txBody>
          <a:bodyPr/>
          <a:lstStyle>
            <a:lvl1pPr>
              <a:defRPr>
                <a:solidFill>
                  <a:schemeClr val="bg1"/>
                </a:solidFill>
              </a:defRPr>
            </a:lvl1pPr>
          </a:lstStyle>
          <a:p>
            <a:r>
              <a:rPr lang="en-US" dirty="0"/>
              <a:t>Click to edit Master title style</a:t>
            </a:r>
          </a:p>
        </p:txBody>
      </p:sp>
      <p:sp>
        <p:nvSpPr>
          <p:cNvPr id="7" name="Content Placeholder 2"/>
          <p:cNvSpPr>
            <a:spLocks noGrp="1"/>
          </p:cNvSpPr>
          <p:nvPr>
            <p:ph idx="11" hasCustomPrompt="1"/>
          </p:nvPr>
        </p:nvSpPr>
        <p:spPr>
          <a:xfrm>
            <a:off x="274320" y="764651"/>
            <a:ext cx="11612880" cy="357809"/>
          </a:xfrm>
          <a:prstGeom prst="rect">
            <a:avLst/>
          </a:prstGeom>
        </p:spPr>
        <p:txBody>
          <a:bodyPr/>
          <a:lstStyle>
            <a:lvl1pPr marL="0" indent="0">
              <a:buClr>
                <a:schemeClr val="accent5"/>
              </a:buClr>
              <a:buNone/>
              <a:defRPr sz="2000" baseline="0">
                <a:solidFill>
                  <a:schemeClr val="accent1"/>
                </a:solidFill>
                <a:latin typeface="+mn-lt"/>
                <a:cs typeface="Arial" panose="020B0604020202020204" pitchFamily="34" charset="0"/>
              </a:defRPr>
            </a:lvl1pPr>
            <a:lvl2pPr marL="685800" indent="-228600">
              <a:buFont typeface="Arial" panose="020B0604020202020204" pitchFamily="34" charset="0"/>
              <a:buChar char="–"/>
              <a:defRPr sz="2000">
                <a:solidFill>
                  <a:srgbClr val="6A6A6A"/>
                </a:solidFill>
                <a:latin typeface="+mn-lt"/>
                <a:cs typeface="Arial" panose="020B0604020202020204" pitchFamily="34" charset="0"/>
              </a:defRPr>
            </a:lvl2pPr>
            <a:lvl3pPr marL="1143000" indent="-228600">
              <a:buFont typeface="Arial" panose="020B0604020202020204" pitchFamily="34" charset="0"/>
              <a:buChar char="–"/>
              <a:defRPr sz="1600">
                <a:solidFill>
                  <a:srgbClr val="6A6A6A"/>
                </a:solidFill>
                <a:latin typeface="+mn-lt"/>
                <a:cs typeface="Arial" panose="020B0604020202020204" pitchFamily="34" charset="0"/>
              </a:defRPr>
            </a:lvl3pPr>
            <a:lvl4pPr marL="1371600" indent="-228600">
              <a:buFont typeface="Arial" panose="020B0604020202020204" pitchFamily="34" charset="0"/>
              <a:buChar char="–"/>
              <a:defRPr sz="1200">
                <a:solidFill>
                  <a:srgbClr val="6A6A6A"/>
                </a:solidFill>
                <a:latin typeface="+mn-lt"/>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subtitle text styles</a:t>
            </a:r>
          </a:p>
        </p:txBody>
      </p:sp>
    </p:spTree>
    <p:extLst>
      <p:ext uri="{BB962C8B-B14F-4D97-AF65-F5344CB8AC3E}">
        <p14:creationId xmlns:p14="http://schemas.microsoft.com/office/powerpoint/2010/main" val="3019759570"/>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410086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274320"/>
            <a:ext cx="11612880"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274320" y="1188720"/>
            <a:ext cx="11612880" cy="5120640"/>
          </a:xfrm>
          <a:prstGeom prst="rect">
            <a:avLst/>
          </a:prstGeom>
        </p:spPr>
        <p:txBody>
          <a:bodyPr/>
          <a:lstStyle>
            <a:lvl1pPr>
              <a:buClr>
                <a:srgbClr val="E31837"/>
              </a:buClr>
              <a:defRPr sz="2400">
                <a:latin typeface="+mn-lt"/>
                <a:cs typeface="Arial" panose="020B0604020202020204" pitchFamily="34" charset="0"/>
              </a:defRPr>
            </a:lvl1pPr>
            <a:lvl2pPr marL="685800" indent="-228600">
              <a:buFont typeface="Arial" panose="020B0604020202020204" pitchFamily="34" charset="0"/>
              <a:buChar char="–"/>
              <a:defRPr sz="2000">
                <a:solidFill>
                  <a:srgbClr val="6A6A6A"/>
                </a:solidFill>
                <a:latin typeface="+mn-lt"/>
                <a:cs typeface="Arial" panose="020B0604020202020204" pitchFamily="34" charset="0"/>
              </a:defRPr>
            </a:lvl2pPr>
            <a:lvl3pPr marL="1143000" indent="-228600">
              <a:buFont typeface="Arial" panose="020B0604020202020204" pitchFamily="34" charset="0"/>
              <a:buChar char="–"/>
              <a:defRPr sz="1600">
                <a:solidFill>
                  <a:srgbClr val="6A6A6A"/>
                </a:solidFill>
                <a:latin typeface="+mn-lt"/>
                <a:cs typeface="Arial" panose="020B0604020202020204" pitchFamily="34" charset="0"/>
              </a:defRPr>
            </a:lvl3pPr>
            <a:lvl4pPr marL="1371600" indent="-228600">
              <a:buFont typeface="Arial" panose="020B0604020202020204" pitchFamily="34" charset="0"/>
              <a:buChar char="–"/>
              <a:defRPr sz="1200">
                <a:solidFill>
                  <a:srgbClr val="6A6A6A"/>
                </a:solidFill>
                <a:latin typeface="+mn-lt"/>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5316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3870325"/>
          </a:xfrm>
          <a:solidFill>
            <a:schemeClr val="accent1">
              <a:lumMod val="20000"/>
              <a:lumOff val="80000"/>
            </a:schemeClr>
          </a:solidFill>
        </p:spPr>
        <p:txBody>
          <a:bodyPr tIns="822960" rIns="0" anchor="ctr"/>
          <a:lstStyle>
            <a:lvl1pPr marL="0" indent="0" algn="ctr">
              <a:buNone/>
              <a:defRPr/>
            </a:lvl1pPr>
          </a:lstStyle>
          <a:p>
            <a:r>
              <a:rPr lang="en-US" dirty="0"/>
              <a:t>Insert Picture</a:t>
            </a:r>
          </a:p>
        </p:txBody>
      </p:sp>
      <p:grpSp>
        <p:nvGrpSpPr>
          <p:cNvPr id="4" name="Group 3"/>
          <p:cNvGrpSpPr/>
          <p:nvPr userDrawn="1"/>
        </p:nvGrpSpPr>
        <p:grpSpPr>
          <a:xfrm>
            <a:off x="0" y="3869686"/>
            <a:ext cx="12202509" cy="1330026"/>
            <a:chOff x="0" y="3863098"/>
            <a:chExt cx="12202509" cy="1336609"/>
          </a:xfrm>
        </p:grpSpPr>
        <p:sp>
          <p:nvSpPr>
            <p:cNvPr id="9" name="Rectangle 8"/>
            <p:cNvSpPr/>
            <p:nvPr userDrawn="1"/>
          </p:nvSpPr>
          <p:spPr>
            <a:xfrm>
              <a:off x="0" y="3863098"/>
              <a:ext cx="12202509" cy="133660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3863098"/>
              <a:ext cx="143144" cy="13366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479611" y="5555711"/>
            <a:ext cx="1484417" cy="281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hasCustomPrompt="1"/>
          </p:nvPr>
        </p:nvSpPr>
        <p:spPr>
          <a:xfrm>
            <a:off x="692477" y="4106038"/>
            <a:ext cx="10972800" cy="850726"/>
          </a:xfrm>
        </p:spPr>
        <p:txBody>
          <a:bodyPr anchor="ctr">
            <a:noAutofit/>
          </a:bodyPr>
          <a:lstStyle>
            <a:lvl1pPr marL="0" algn="l" defTabSz="914400" rtl="0" eaLnBrk="1" latinLnBrk="0" hangingPunct="1">
              <a:lnSpc>
                <a:spcPct val="88000"/>
              </a:lnSpc>
              <a:defRPr lang="en-US" sz="3400" kern="1200" dirty="0">
                <a:solidFill>
                  <a:schemeClr val="bg1"/>
                </a:solidFill>
                <a:latin typeface="Arial" panose="020B0604020202020204" pitchFamily="34" charset="0"/>
                <a:ea typeface="+mn-ea"/>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708025" y="5591175"/>
            <a:ext cx="9223165" cy="482040"/>
          </a:xfrm>
          <a:prstGeom prst="rect">
            <a:avLst/>
          </a:prstGeom>
        </p:spPr>
        <p:txBody>
          <a:bodyPr/>
          <a:lstStyle>
            <a:lvl1pPr marL="0" indent="0" algn="l">
              <a:spcBef>
                <a:spcPts val="0"/>
              </a:spcBef>
              <a:buNone/>
              <a:defRPr sz="1600">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Tree>
    <p:extLst>
      <p:ext uri="{BB962C8B-B14F-4D97-AF65-F5344CB8AC3E}">
        <p14:creationId xmlns:p14="http://schemas.microsoft.com/office/powerpoint/2010/main" val="3119453639"/>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itle 3"/>
          <p:cNvSpPr>
            <a:spLocks noGrp="1"/>
          </p:cNvSpPr>
          <p:nvPr>
            <p:ph type="title"/>
          </p:nvPr>
        </p:nvSpPr>
        <p:spPr>
          <a:xfrm>
            <a:off x="440266" y="303252"/>
            <a:ext cx="11319935" cy="1030464"/>
          </a:xfrm>
        </p:spPr>
        <p:txBody>
          <a:bodyPr anchor="t"/>
          <a:lstStyle/>
          <a:p>
            <a:r>
              <a:rPr lang="en-US"/>
              <a:t>Click to edit Master title style</a:t>
            </a:r>
          </a:p>
        </p:txBody>
      </p:sp>
    </p:spTree>
    <p:extLst>
      <p:ext uri="{BB962C8B-B14F-4D97-AF65-F5344CB8AC3E}">
        <p14:creationId xmlns:p14="http://schemas.microsoft.com/office/powerpoint/2010/main" val="7500397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40266" y="1498600"/>
            <a:ext cx="11319935" cy="4766770"/>
          </a:xfrm>
          <a:prstGeom prst="rect">
            <a:avLst/>
          </a:prstGeom>
        </p:spPr>
        <p:txBody>
          <a:bodyPr>
            <a:noAutofit/>
          </a:bodyPr>
          <a:lstStyle>
            <a:lvl1pPr marL="234950" indent="-234950">
              <a:lnSpc>
                <a:spcPct val="90000"/>
              </a:lnSpc>
              <a:spcAft>
                <a:spcPts val="300"/>
              </a:spcAft>
              <a:buClr>
                <a:schemeClr val="accent3"/>
              </a:buClr>
              <a:buFont typeface="Arial" pitchFamily="34" charset="0"/>
              <a:buChar char="•"/>
              <a:tabLst>
                <a:tab pos="166688" algn="l"/>
                <a:tab pos="234950" algn="l"/>
              </a:tabLst>
              <a:defRPr sz="2400">
                <a:solidFill>
                  <a:schemeClr val="tx1"/>
                </a:solidFill>
              </a:defRPr>
            </a:lvl1pPr>
            <a:lvl2pPr marL="568325" indent="-228600">
              <a:lnSpc>
                <a:spcPct val="90000"/>
              </a:lnSpc>
              <a:spcBef>
                <a:spcPts val="0"/>
              </a:spcBef>
              <a:spcAft>
                <a:spcPts val="300"/>
              </a:spcAft>
              <a:buClr>
                <a:schemeClr val="tx2"/>
              </a:buClr>
              <a:buFont typeface="Arial" pitchFamily="34" charset="0"/>
              <a:buChar char="–"/>
              <a:defRPr sz="2000">
                <a:solidFill>
                  <a:schemeClr val="tx2"/>
                </a:solidFill>
              </a:defRPr>
            </a:lvl2pPr>
            <a:lvl3pPr marL="858838" indent="-230188">
              <a:lnSpc>
                <a:spcPct val="90000"/>
              </a:lnSpc>
              <a:spcBef>
                <a:spcPts val="0"/>
              </a:spcBef>
              <a:spcAft>
                <a:spcPts val="150"/>
              </a:spcAft>
              <a:buClr>
                <a:schemeClr val="tx2"/>
              </a:buClr>
              <a:buFont typeface="Arial" pitchFamily="34" charset="0"/>
              <a:buChar char="–"/>
              <a:defRPr sz="1600">
                <a:solidFill>
                  <a:schemeClr val="tx2"/>
                </a:solidFill>
              </a:defRPr>
            </a:lvl3pPr>
            <a:lvl4pPr marL="1081088" indent="-223838">
              <a:lnSpc>
                <a:spcPct val="90000"/>
              </a:lnSpc>
              <a:spcBef>
                <a:spcPts val="0"/>
              </a:spcBef>
              <a:spcAft>
                <a:spcPts val="150"/>
              </a:spcAft>
              <a:buClr>
                <a:schemeClr val="tx2"/>
              </a:buClr>
              <a:buFont typeface="Arial" pitchFamily="34" charset="0"/>
              <a:buChar char="–"/>
              <a:defRPr sz="1200">
                <a:solidFill>
                  <a:schemeClr val="tx2"/>
                </a:solidFill>
              </a:defRPr>
            </a:lvl4pPr>
            <a:lvl5pPr marL="1316038" indent="-227013">
              <a:spcBef>
                <a:spcPts val="0"/>
              </a:spcBef>
              <a:spcAft>
                <a:spcPts val="150"/>
              </a:spcAft>
              <a:buClr>
                <a:schemeClr val="tx2"/>
              </a:buClr>
              <a:buFont typeface="Arial" pitchFamily="34" charset="0"/>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440267" y="303252"/>
            <a:ext cx="11319933" cy="1030464"/>
          </a:xfrm>
        </p:spPr>
        <p:txBody>
          <a:bodyPr anchor="t"/>
          <a:lstStyle/>
          <a:p>
            <a:r>
              <a:rPr lang="en-US"/>
              <a:t>Click to edit Master title style</a:t>
            </a:r>
            <a:endParaRPr lang="en-US" dirty="0"/>
          </a:p>
        </p:txBody>
      </p:sp>
    </p:spTree>
    <p:extLst>
      <p:ext uri="{BB962C8B-B14F-4D97-AF65-F5344CB8AC3E}">
        <p14:creationId xmlns:p14="http://schemas.microsoft.com/office/powerpoint/2010/main" val="242291234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4" name="Title 3"/>
          <p:cNvSpPr>
            <a:spLocks noGrp="1"/>
          </p:cNvSpPr>
          <p:nvPr>
            <p:ph type="title"/>
          </p:nvPr>
        </p:nvSpPr>
        <p:spPr>
          <a:xfrm>
            <a:off x="440266" y="303252"/>
            <a:ext cx="11319935" cy="1030464"/>
          </a:xfrm>
        </p:spPr>
        <p:txBody>
          <a:bodyPr anchor="t"/>
          <a:lstStyle/>
          <a:p>
            <a:r>
              <a:rPr lang="en-US"/>
              <a:t>Click to edit Master title style</a:t>
            </a:r>
          </a:p>
        </p:txBody>
      </p:sp>
    </p:spTree>
    <p:extLst>
      <p:ext uri="{BB962C8B-B14F-4D97-AF65-F5344CB8AC3E}">
        <p14:creationId xmlns:p14="http://schemas.microsoft.com/office/powerpoint/2010/main" val="10066537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40266" y="1498600"/>
            <a:ext cx="11319935" cy="4766770"/>
          </a:xfrm>
          <a:prstGeom prst="rect">
            <a:avLst/>
          </a:prstGeom>
        </p:spPr>
        <p:txBody>
          <a:bodyPr>
            <a:noAutofit/>
          </a:bodyPr>
          <a:lstStyle>
            <a:lvl1pPr marL="234950" indent="-234950">
              <a:lnSpc>
                <a:spcPct val="90000"/>
              </a:lnSpc>
              <a:spcAft>
                <a:spcPts val="300"/>
              </a:spcAft>
              <a:buClr>
                <a:schemeClr val="accent3"/>
              </a:buClr>
              <a:buFont typeface="Arial" pitchFamily="34" charset="0"/>
              <a:buChar char="•"/>
              <a:tabLst>
                <a:tab pos="166688" algn="l"/>
                <a:tab pos="234950" algn="l"/>
              </a:tabLst>
              <a:defRPr sz="2400">
                <a:solidFill>
                  <a:schemeClr val="tx1"/>
                </a:solidFill>
              </a:defRPr>
            </a:lvl1pPr>
            <a:lvl2pPr marL="568325" indent="-228600">
              <a:lnSpc>
                <a:spcPct val="90000"/>
              </a:lnSpc>
              <a:spcBef>
                <a:spcPts val="0"/>
              </a:spcBef>
              <a:spcAft>
                <a:spcPts val="300"/>
              </a:spcAft>
              <a:buClr>
                <a:schemeClr val="tx2"/>
              </a:buClr>
              <a:buFont typeface="Arial" pitchFamily="34" charset="0"/>
              <a:buChar char="–"/>
              <a:defRPr sz="2000">
                <a:solidFill>
                  <a:schemeClr val="tx2"/>
                </a:solidFill>
              </a:defRPr>
            </a:lvl2pPr>
            <a:lvl3pPr marL="858838" indent="-230188">
              <a:lnSpc>
                <a:spcPct val="90000"/>
              </a:lnSpc>
              <a:spcBef>
                <a:spcPts val="0"/>
              </a:spcBef>
              <a:spcAft>
                <a:spcPts val="150"/>
              </a:spcAft>
              <a:buClr>
                <a:schemeClr val="tx2"/>
              </a:buClr>
              <a:buFont typeface="Arial" pitchFamily="34" charset="0"/>
              <a:buChar char="–"/>
              <a:defRPr sz="1600">
                <a:solidFill>
                  <a:schemeClr val="tx2"/>
                </a:solidFill>
              </a:defRPr>
            </a:lvl3pPr>
            <a:lvl4pPr marL="1081088" indent="-223838">
              <a:lnSpc>
                <a:spcPct val="90000"/>
              </a:lnSpc>
              <a:spcBef>
                <a:spcPts val="0"/>
              </a:spcBef>
              <a:spcAft>
                <a:spcPts val="150"/>
              </a:spcAft>
              <a:buClr>
                <a:schemeClr val="tx2"/>
              </a:buClr>
              <a:buFont typeface="Arial" pitchFamily="34" charset="0"/>
              <a:buChar char="–"/>
              <a:defRPr sz="1200">
                <a:solidFill>
                  <a:schemeClr val="tx2"/>
                </a:solidFill>
              </a:defRPr>
            </a:lvl4pPr>
            <a:lvl5pPr marL="1316038" indent="-227013">
              <a:spcBef>
                <a:spcPts val="0"/>
              </a:spcBef>
              <a:spcAft>
                <a:spcPts val="150"/>
              </a:spcAft>
              <a:buClr>
                <a:schemeClr val="tx2"/>
              </a:buClr>
              <a:buFont typeface="Arial" pitchFamily="34" charset="0"/>
              <a:buChar cha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440267" y="303252"/>
            <a:ext cx="11319933" cy="1030464"/>
          </a:xfrm>
        </p:spPr>
        <p:txBody>
          <a:bodyPr anchor="t"/>
          <a:lstStyle/>
          <a:p>
            <a:r>
              <a:rPr lang="en-US"/>
              <a:t>Click to edit Master title style</a:t>
            </a:r>
            <a:endParaRPr lang="en-US" dirty="0"/>
          </a:p>
        </p:txBody>
      </p:sp>
    </p:spTree>
    <p:extLst>
      <p:ext uri="{BB962C8B-B14F-4D97-AF65-F5344CB8AC3E}">
        <p14:creationId xmlns:p14="http://schemas.microsoft.com/office/powerpoint/2010/main" val="41905407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92895" y="287816"/>
            <a:ext cx="11612880" cy="476836"/>
          </a:xfrm>
        </p:spPr>
        <p:txBody>
          <a:bodyPr/>
          <a:lstStyle>
            <a:lvl1pPr>
              <a:defRPr sz="2800"/>
            </a:lvl1pPr>
          </a:lstStyle>
          <a:p>
            <a:r>
              <a:rPr lang="en-US" dirty="0"/>
              <a:t>Click to edit Master title style</a:t>
            </a:r>
          </a:p>
        </p:txBody>
      </p:sp>
      <p:sp>
        <p:nvSpPr>
          <p:cNvPr id="8" name="Text Placeholder 7"/>
          <p:cNvSpPr>
            <a:spLocks noGrp="1"/>
          </p:cNvSpPr>
          <p:nvPr>
            <p:ph type="body" sz="quarter" idx="11" hasCustomPrompt="1"/>
          </p:nvPr>
        </p:nvSpPr>
        <p:spPr>
          <a:xfrm>
            <a:off x="288132" y="764651"/>
            <a:ext cx="11618119" cy="369332"/>
          </a:xfrm>
          <a:prstGeom prst="rect">
            <a:avLst/>
          </a:prstGeom>
        </p:spPr>
        <p:txBody>
          <a:bodyPr lIns="0">
            <a:spAutoFit/>
          </a:bodyPr>
          <a:lstStyle>
            <a:lvl1pPr marL="0" indent="0">
              <a:buNone/>
              <a:defRPr sz="20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Edit subtitle text styles</a:t>
            </a:r>
          </a:p>
        </p:txBody>
      </p:sp>
    </p:spTree>
    <p:extLst>
      <p:ext uri="{BB962C8B-B14F-4D97-AF65-F5344CB8AC3E}">
        <p14:creationId xmlns:p14="http://schemas.microsoft.com/office/powerpoint/2010/main" val="25104945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895" y="287816"/>
            <a:ext cx="11594304" cy="476836"/>
          </a:xfrm>
        </p:spPr>
        <p:txBody>
          <a:bodyPr/>
          <a:lstStyle>
            <a:lvl1pPr>
              <a:lnSpc>
                <a:spcPct val="88000"/>
              </a:lnSpc>
              <a:defRPr sz="2800"/>
            </a:lvl1pPr>
          </a:lstStyle>
          <a:p>
            <a:r>
              <a:rPr lang="en-US" dirty="0"/>
              <a:t>Click to edit Master title style</a:t>
            </a:r>
          </a:p>
        </p:txBody>
      </p:sp>
      <p:sp>
        <p:nvSpPr>
          <p:cNvPr id="73" name="Text Placeholder 72"/>
          <p:cNvSpPr>
            <a:spLocks noGrp="1"/>
          </p:cNvSpPr>
          <p:nvPr>
            <p:ph type="body" sz="quarter" idx="11" hasCustomPrompt="1"/>
          </p:nvPr>
        </p:nvSpPr>
        <p:spPr>
          <a:xfrm>
            <a:off x="288132" y="764651"/>
            <a:ext cx="11598275" cy="369332"/>
          </a:xfrm>
          <a:prstGeom prst="rect">
            <a:avLst/>
          </a:prstGeom>
        </p:spPr>
        <p:txBody>
          <a:bodyPr lIns="0">
            <a:spAutoFit/>
          </a:bodyPr>
          <a:lstStyle>
            <a:lvl1pPr marL="0" indent="0">
              <a:buNone/>
              <a:defRPr sz="2000">
                <a:solidFill>
                  <a:schemeClr val="accent1"/>
                </a:solidFill>
              </a:defRPr>
            </a:lvl1pPr>
            <a:lvl2pPr marL="457200" indent="0">
              <a:buNone/>
              <a:defRPr sz="2000">
                <a:solidFill>
                  <a:schemeClr val="accent1"/>
                </a:solidFill>
              </a:defRPr>
            </a:lvl2pPr>
            <a:lvl3pPr marL="914400" indent="0">
              <a:buNone/>
              <a:defRPr sz="2000">
                <a:solidFill>
                  <a:schemeClr val="accent1"/>
                </a:solidFill>
              </a:defRPr>
            </a:lvl3pPr>
            <a:lvl4pPr marL="1371600" indent="0">
              <a:buNone/>
              <a:defRPr sz="2000">
                <a:solidFill>
                  <a:schemeClr val="accent1"/>
                </a:solidFill>
              </a:defRPr>
            </a:lvl4pPr>
            <a:lvl5pPr marL="1828800" indent="0">
              <a:buNone/>
              <a:defRPr sz="2000">
                <a:solidFill>
                  <a:schemeClr val="accent1"/>
                </a:solidFill>
              </a:defRPr>
            </a:lvl5pPr>
          </a:lstStyle>
          <a:p>
            <a:pPr lvl="0"/>
            <a:r>
              <a:rPr lang="en-US" dirty="0"/>
              <a:t>Edit subtitle text styles</a:t>
            </a:r>
          </a:p>
        </p:txBody>
      </p:sp>
      <p:sp>
        <p:nvSpPr>
          <p:cNvPr id="5" name="Content Placeholder 4"/>
          <p:cNvSpPr>
            <a:spLocks noGrp="1"/>
          </p:cNvSpPr>
          <p:nvPr>
            <p:ph sz="quarter" idx="12"/>
          </p:nvPr>
        </p:nvSpPr>
        <p:spPr>
          <a:xfrm>
            <a:off x="288131" y="1591764"/>
            <a:ext cx="11598275" cy="4488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6831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5" name="Title 1"/>
          <p:cNvSpPr>
            <a:spLocks noGrp="1"/>
          </p:cNvSpPr>
          <p:nvPr>
            <p:ph type="title"/>
          </p:nvPr>
        </p:nvSpPr>
        <p:spPr>
          <a:xfrm>
            <a:off x="292895" y="287816"/>
            <a:ext cx="11594305" cy="476836"/>
          </a:xfrm>
        </p:spPr>
        <p:txBody>
          <a:bodyPr/>
          <a:lstStyle>
            <a:lvl1pPr>
              <a:defRPr sz="2800"/>
            </a:lvl1pPr>
          </a:lstStyle>
          <a:p>
            <a:r>
              <a:rPr lang="en-US" dirty="0"/>
              <a:t>Click to edit Master title style</a:t>
            </a:r>
          </a:p>
        </p:txBody>
      </p:sp>
      <p:sp>
        <p:nvSpPr>
          <p:cNvPr id="279" name="Text Placeholder 278"/>
          <p:cNvSpPr>
            <a:spLocks noGrp="1"/>
          </p:cNvSpPr>
          <p:nvPr>
            <p:ph type="body" sz="quarter" idx="12" hasCustomPrompt="1"/>
          </p:nvPr>
        </p:nvSpPr>
        <p:spPr>
          <a:xfrm>
            <a:off x="288132" y="764651"/>
            <a:ext cx="11599068" cy="369332"/>
          </a:xfrm>
          <a:prstGeom prst="rect">
            <a:avLst/>
          </a:prstGeom>
        </p:spPr>
        <p:txBody>
          <a:bodyPr lIns="0">
            <a:spAutoFit/>
          </a:bodyPr>
          <a:lstStyle>
            <a:lvl1pPr marL="0" indent="0">
              <a:buNone/>
              <a:defRPr sz="2000">
                <a:solidFill>
                  <a:schemeClr val="accent1"/>
                </a:solidFill>
              </a:defRPr>
            </a:lvl1pPr>
            <a:lvl2pPr marL="457200" indent="0">
              <a:buNone/>
              <a:defRPr sz="2000">
                <a:solidFill>
                  <a:schemeClr val="accent1"/>
                </a:solidFill>
              </a:defRPr>
            </a:lvl2pPr>
            <a:lvl3pPr marL="914400" indent="0">
              <a:buNone/>
              <a:defRPr sz="2000">
                <a:solidFill>
                  <a:schemeClr val="accent1"/>
                </a:solidFill>
              </a:defRPr>
            </a:lvl3pPr>
            <a:lvl4pPr marL="1371600" indent="0">
              <a:buNone/>
              <a:defRPr sz="2000">
                <a:solidFill>
                  <a:schemeClr val="accent1"/>
                </a:solidFill>
              </a:defRPr>
            </a:lvl4pPr>
            <a:lvl5pPr marL="1828800" indent="0">
              <a:buNone/>
              <a:defRPr sz="2000">
                <a:solidFill>
                  <a:schemeClr val="accent1"/>
                </a:solidFill>
              </a:defRPr>
            </a:lvl5pPr>
          </a:lstStyle>
          <a:p>
            <a:pPr lvl="0"/>
            <a:r>
              <a:rPr lang="en-US" dirty="0"/>
              <a:t>Edit subtitle text styles</a:t>
            </a:r>
          </a:p>
        </p:txBody>
      </p:sp>
      <p:sp>
        <p:nvSpPr>
          <p:cNvPr id="6" name="Content Placeholder 5"/>
          <p:cNvSpPr>
            <a:spLocks noGrp="1"/>
          </p:cNvSpPr>
          <p:nvPr>
            <p:ph sz="quarter" idx="13"/>
          </p:nvPr>
        </p:nvSpPr>
        <p:spPr>
          <a:xfrm>
            <a:off x="288132" y="1591762"/>
            <a:ext cx="5669280" cy="44883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172830" y="1591762"/>
            <a:ext cx="5714370" cy="448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2832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5" name="Title 1"/>
          <p:cNvSpPr>
            <a:spLocks noGrp="1"/>
          </p:cNvSpPr>
          <p:nvPr>
            <p:ph type="title"/>
          </p:nvPr>
        </p:nvSpPr>
        <p:spPr>
          <a:xfrm>
            <a:off x="292895" y="287816"/>
            <a:ext cx="11594305" cy="476836"/>
          </a:xfrm>
        </p:spPr>
        <p:txBody>
          <a:bodyPr/>
          <a:lstStyle>
            <a:lvl1pPr>
              <a:defRPr sz="2800"/>
            </a:lvl1pPr>
          </a:lstStyle>
          <a:p>
            <a:r>
              <a:rPr lang="en-US" dirty="0"/>
              <a:t>Click to edit Master title style</a:t>
            </a:r>
          </a:p>
        </p:txBody>
      </p:sp>
      <p:sp>
        <p:nvSpPr>
          <p:cNvPr id="279" name="Text Placeholder 278"/>
          <p:cNvSpPr>
            <a:spLocks noGrp="1"/>
          </p:cNvSpPr>
          <p:nvPr>
            <p:ph type="body" sz="quarter" idx="12" hasCustomPrompt="1"/>
          </p:nvPr>
        </p:nvSpPr>
        <p:spPr>
          <a:xfrm>
            <a:off x="288132" y="764651"/>
            <a:ext cx="11599068" cy="369332"/>
          </a:xfrm>
          <a:prstGeom prst="rect">
            <a:avLst/>
          </a:prstGeom>
        </p:spPr>
        <p:txBody>
          <a:bodyPr lIns="0">
            <a:spAutoFit/>
          </a:bodyPr>
          <a:lstStyle>
            <a:lvl1pPr marL="0" indent="0">
              <a:buNone/>
              <a:defRPr sz="2000">
                <a:solidFill>
                  <a:schemeClr val="accent1"/>
                </a:solidFill>
              </a:defRPr>
            </a:lvl1pPr>
            <a:lvl2pPr marL="457200" indent="0">
              <a:buNone/>
              <a:defRPr sz="2000">
                <a:solidFill>
                  <a:schemeClr val="accent1"/>
                </a:solidFill>
              </a:defRPr>
            </a:lvl2pPr>
            <a:lvl3pPr marL="914400" indent="0">
              <a:buNone/>
              <a:defRPr sz="2000">
                <a:solidFill>
                  <a:schemeClr val="accent1"/>
                </a:solidFill>
              </a:defRPr>
            </a:lvl3pPr>
            <a:lvl4pPr marL="1371600" indent="0">
              <a:buNone/>
              <a:defRPr sz="2000">
                <a:solidFill>
                  <a:schemeClr val="accent1"/>
                </a:solidFill>
              </a:defRPr>
            </a:lvl4pPr>
            <a:lvl5pPr marL="1828800" indent="0">
              <a:buNone/>
              <a:defRPr sz="2000">
                <a:solidFill>
                  <a:schemeClr val="accent1"/>
                </a:solidFill>
              </a:defRPr>
            </a:lvl5pPr>
          </a:lstStyle>
          <a:p>
            <a:pPr lvl="0"/>
            <a:r>
              <a:rPr lang="en-US" dirty="0"/>
              <a:t>Edit subtitle text styles</a:t>
            </a:r>
          </a:p>
        </p:txBody>
      </p:sp>
      <p:sp>
        <p:nvSpPr>
          <p:cNvPr id="6" name="Content Placeholder 5"/>
          <p:cNvSpPr>
            <a:spLocks noGrp="1"/>
          </p:cNvSpPr>
          <p:nvPr>
            <p:ph sz="quarter" idx="15"/>
          </p:nvPr>
        </p:nvSpPr>
        <p:spPr>
          <a:xfrm>
            <a:off x="288133" y="1588294"/>
            <a:ext cx="3769518" cy="44918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6"/>
          </p:nvPr>
        </p:nvSpPr>
        <p:spPr>
          <a:xfrm>
            <a:off x="4190632" y="1588294"/>
            <a:ext cx="3784967" cy="44918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7"/>
          </p:nvPr>
        </p:nvSpPr>
        <p:spPr>
          <a:xfrm>
            <a:off x="8108160" y="1588294"/>
            <a:ext cx="3774278" cy="44918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1127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Content and Half Image">
    <p:spTree>
      <p:nvGrpSpPr>
        <p:cNvPr id="1" name=""/>
        <p:cNvGrpSpPr/>
        <p:nvPr/>
      </p:nvGrpSpPr>
      <p:grpSpPr>
        <a:xfrm>
          <a:off x="0" y="0"/>
          <a:ext cx="0" cy="0"/>
          <a:chOff x="0" y="0"/>
          <a:chExt cx="0" cy="0"/>
        </a:xfrm>
      </p:grpSpPr>
      <p:sp>
        <p:nvSpPr>
          <p:cNvPr id="2" name="Title 1"/>
          <p:cNvSpPr>
            <a:spLocks noGrp="1"/>
          </p:cNvSpPr>
          <p:nvPr>
            <p:ph type="title"/>
          </p:nvPr>
        </p:nvSpPr>
        <p:spPr>
          <a:xfrm>
            <a:off x="292895" y="287816"/>
            <a:ext cx="4752990" cy="476836"/>
          </a:xfrm>
        </p:spPr>
        <p:txBody>
          <a:bodyPr wrap="square">
            <a:noAutofit/>
          </a:bodyPr>
          <a:lstStyle>
            <a:lvl1pPr>
              <a:defRPr sz="2800"/>
            </a:lvl1pPr>
          </a:lstStyle>
          <a:p>
            <a:r>
              <a:rPr lang="en-US" dirty="0"/>
              <a:t>Click to edit Master title style</a:t>
            </a:r>
          </a:p>
        </p:txBody>
      </p:sp>
      <p:sp>
        <p:nvSpPr>
          <p:cNvPr id="72" name="Content Placeholder 71"/>
          <p:cNvSpPr>
            <a:spLocks noGrp="1"/>
          </p:cNvSpPr>
          <p:nvPr>
            <p:ph sz="quarter" idx="10"/>
          </p:nvPr>
        </p:nvSpPr>
        <p:spPr>
          <a:xfrm>
            <a:off x="5607050" y="0"/>
            <a:ext cx="6584950" cy="6858000"/>
          </a:xfrm>
          <a:prstGeom prst="rect">
            <a:avLst/>
          </a:prstGeom>
          <a:solidFill>
            <a:schemeClr val="accent1">
              <a:lumMod val="20000"/>
              <a:lumOff val="80000"/>
            </a:schemeClr>
          </a:solidFill>
        </p:spPr>
        <p:txBody>
          <a:bodyPr anchor="ctr"/>
          <a:lstStyle>
            <a:lvl1pPr marL="0" indent="0" algn="ctr">
              <a:spcBef>
                <a:spcPts val="0"/>
              </a:spcBef>
              <a:buNone/>
              <a:defRPr>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74" name="Text Placeholder 73"/>
          <p:cNvSpPr>
            <a:spLocks noGrp="1"/>
          </p:cNvSpPr>
          <p:nvPr>
            <p:ph type="body" sz="quarter" idx="11" hasCustomPrompt="1"/>
          </p:nvPr>
        </p:nvSpPr>
        <p:spPr>
          <a:xfrm>
            <a:off x="288133" y="764651"/>
            <a:ext cx="4753036" cy="295466"/>
          </a:xfrm>
          <a:prstGeom prst="rect">
            <a:avLst/>
          </a:prstGeom>
        </p:spPr>
        <p:txBody>
          <a:bodyPr wrap="square" lIns="0">
            <a:sp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subtitle text styles</a:t>
            </a:r>
          </a:p>
        </p:txBody>
      </p:sp>
      <p:sp>
        <p:nvSpPr>
          <p:cNvPr id="4" name="Content Placeholder 3"/>
          <p:cNvSpPr>
            <a:spLocks noGrp="1"/>
          </p:cNvSpPr>
          <p:nvPr>
            <p:ph sz="quarter" idx="12"/>
          </p:nvPr>
        </p:nvSpPr>
        <p:spPr>
          <a:xfrm>
            <a:off x="288132" y="1591762"/>
            <a:ext cx="4753035" cy="448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84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 Chart">
    <p:spTree>
      <p:nvGrpSpPr>
        <p:cNvPr id="1" name=""/>
        <p:cNvGrpSpPr/>
        <p:nvPr/>
      </p:nvGrpSpPr>
      <p:grpSpPr>
        <a:xfrm>
          <a:off x="0" y="0"/>
          <a:ext cx="0" cy="0"/>
          <a:chOff x="0" y="0"/>
          <a:chExt cx="0" cy="0"/>
        </a:xfrm>
      </p:grpSpPr>
      <p:sp>
        <p:nvSpPr>
          <p:cNvPr id="75" name="Content Placeholder 74"/>
          <p:cNvSpPr>
            <a:spLocks noGrp="1"/>
          </p:cNvSpPr>
          <p:nvPr>
            <p:ph sz="quarter" idx="12"/>
          </p:nvPr>
        </p:nvSpPr>
        <p:spPr>
          <a:xfrm>
            <a:off x="304800" y="1646238"/>
            <a:ext cx="11582400" cy="4433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88132" y="764651"/>
            <a:ext cx="11582400" cy="369332"/>
          </a:xfrm>
          <a:prstGeom prst="rect">
            <a:avLst/>
          </a:prstGeom>
        </p:spPr>
        <p:txBody>
          <a:bodyPr lIns="0">
            <a:spAutoFit/>
          </a:bodyPr>
          <a:lstStyle>
            <a:lvl1pPr marL="0" indent="0">
              <a:buNone/>
              <a:defRPr sz="2000">
                <a:solidFill>
                  <a:schemeClr val="accent1"/>
                </a:solidFill>
              </a:defRPr>
            </a:lvl1pPr>
            <a:lvl2pPr marL="457200" indent="0">
              <a:buNone/>
              <a:defRPr sz="2000">
                <a:solidFill>
                  <a:schemeClr val="accent1"/>
                </a:solidFill>
              </a:defRPr>
            </a:lvl2pPr>
            <a:lvl3pPr marL="914400" indent="0">
              <a:buNone/>
              <a:defRPr sz="2000">
                <a:solidFill>
                  <a:schemeClr val="accent1"/>
                </a:solidFill>
              </a:defRPr>
            </a:lvl3pPr>
            <a:lvl4pPr marL="1371600" indent="0">
              <a:buNone/>
              <a:defRPr sz="2000">
                <a:solidFill>
                  <a:schemeClr val="accent1"/>
                </a:solidFill>
              </a:defRPr>
            </a:lvl4pPr>
            <a:lvl5pPr marL="1828800" indent="0">
              <a:buNone/>
              <a:defRPr sz="2000">
                <a:solidFill>
                  <a:schemeClr val="accent1"/>
                </a:solidFill>
              </a:defRPr>
            </a:lvl5pPr>
          </a:lstStyle>
          <a:p>
            <a:pPr lvl="0"/>
            <a:r>
              <a:rPr lang="en-US" dirty="0"/>
              <a:t>Edit Master text styles</a:t>
            </a:r>
          </a:p>
        </p:txBody>
      </p:sp>
    </p:spTree>
    <p:extLst>
      <p:ext uri="{BB962C8B-B14F-4D97-AF65-F5344CB8AC3E}">
        <p14:creationId xmlns:p14="http://schemas.microsoft.com/office/powerpoint/2010/main" val="23578679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Layou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72163" y="1624355"/>
            <a:ext cx="447675" cy="3429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Placeholder 6"/>
          <p:cNvSpPr>
            <a:spLocks noGrp="1"/>
          </p:cNvSpPr>
          <p:nvPr>
            <p:ph type="body" sz="quarter" idx="10"/>
          </p:nvPr>
        </p:nvSpPr>
        <p:spPr>
          <a:xfrm>
            <a:off x="657226" y="2326077"/>
            <a:ext cx="10877550" cy="771525"/>
          </a:xfrm>
          <a:prstGeom prst="rect">
            <a:avLst/>
          </a:prstGeom>
        </p:spPr>
        <p:txBody>
          <a:bodyPr wrap="square" anchor="b">
            <a:noAutofit/>
          </a:bodyPr>
          <a:lstStyle>
            <a:lvl1pPr marL="0" indent="0" algn="ctr">
              <a:lnSpc>
                <a:spcPts val="2200"/>
              </a:lnSpc>
              <a:spcBef>
                <a:spcPts val="0"/>
              </a:spcBef>
              <a:buNone/>
              <a:defRPr sz="18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Edit Master text styles</a:t>
            </a:r>
          </a:p>
        </p:txBody>
      </p:sp>
      <p:sp>
        <p:nvSpPr>
          <p:cNvPr id="9" name="Text Placeholder 8"/>
          <p:cNvSpPr>
            <a:spLocks noGrp="1"/>
          </p:cNvSpPr>
          <p:nvPr>
            <p:ph type="body" sz="quarter" idx="11"/>
          </p:nvPr>
        </p:nvSpPr>
        <p:spPr>
          <a:xfrm>
            <a:off x="2400300" y="3319488"/>
            <a:ext cx="7391400" cy="543605"/>
          </a:xfrm>
          <a:prstGeom prst="rect">
            <a:avLst/>
          </a:prstGeom>
        </p:spPr>
        <p:txBody>
          <a:bodyPr/>
          <a:lstStyle>
            <a:lvl1pPr marL="0" indent="0" algn="ctr">
              <a:lnSpc>
                <a:spcPct val="110000"/>
              </a:lnSpc>
              <a:spcBef>
                <a:spcPts val="0"/>
              </a:spcBef>
              <a:buNone/>
              <a:defRPr sz="1600">
                <a:solidFill>
                  <a:schemeClr val="accent4"/>
                </a:solidFill>
              </a:defRPr>
            </a:lvl1pPr>
            <a:lvl2pPr marL="457200" indent="0" algn="ctr">
              <a:buNone/>
              <a:defRPr>
                <a:solidFill>
                  <a:schemeClr val="accent2"/>
                </a:solidFill>
              </a:defRPr>
            </a:lvl2pPr>
            <a:lvl3pPr marL="914400" indent="0" algn="ctr">
              <a:buNone/>
              <a:defRPr>
                <a:solidFill>
                  <a:schemeClr val="accent2"/>
                </a:solidFill>
              </a:defRPr>
            </a:lvl3pPr>
            <a:lvl4pPr marL="1371600" indent="0" algn="ctr">
              <a:buNone/>
              <a:defRPr>
                <a:solidFill>
                  <a:schemeClr val="accent2"/>
                </a:solidFill>
              </a:defRPr>
            </a:lvl4pPr>
            <a:lvl5pPr marL="1828800" indent="0" algn="ctr">
              <a:buNone/>
              <a:defRPr>
                <a:solidFill>
                  <a:schemeClr val="accent2"/>
                </a:solidFill>
              </a:defRPr>
            </a:lvl5pPr>
          </a:lstStyle>
          <a:p>
            <a:pPr lvl="0"/>
            <a:r>
              <a:rPr lang="en-US" dirty="0"/>
              <a:t>Edit Master text styles</a:t>
            </a:r>
          </a:p>
        </p:txBody>
      </p:sp>
      <p:sp>
        <p:nvSpPr>
          <p:cNvPr id="343" name="Content Placeholder 342"/>
          <p:cNvSpPr>
            <a:spLocks noGrp="1"/>
          </p:cNvSpPr>
          <p:nvPr>
            <p:ph sz="quarter" idx="12" hasCustomPrompt="1"/>
          </p:nvPr>
        </p:nvSpPr>
        <p:spPr>
          <a:xfrm>
            <a:off x="5194822" y="4306427"/>
            <a:ext cx="1802353" cy="886691"/>
          </a:xfrm>
          <a:prstGeom prst="rect">
            <a:avLst/>
          </a:prstGeom>
        </p:spPr>
        <p:txBody>
          <a:bodyPr anchor="ctr"/>
          <a:lstStyle>
            <a:lvl1pPr marL="0" indent="0" algn="ctr">
              <a:buNone/>
              <a:defRPr sz="120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Insert logo</a:t>
            </a:r>
          </a:p>
        </p:txBody>
      </p:sp>
    </p:spTree>
    <p:extLst>
      <p:ext uri="{BB962C8B-B14F-4D97-AF65-F5344CB8AC3E}">
        <p14:creationId xmlns:p14="http://schemas.microsoft.com/office/powerpoint/2010/main" val="18293989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304800" y="6523138"/>
            <a:ext cx="412174"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spAutoFit/>
          </a:bodyPr>
          <a:lstStyle/>
          <a:p>
            <a:pPr algn="l"/>
            <a:fld id="{25E2CCA8-B4D3-4F52-8B85-347F7AA801A3}" type="slidenum">
              <a:rPr lang="en-US" sz="800" smtClean="0">
                <a:solidFill>
                  <a:schemeClr val="accent1">
                    <a:lumMod val="60000"/>
                    <a:lumOff val="40000"/>
                  </a:schemeClr>
                </a:solidFill>
                <a:latin typeface="+mn-lt"/>
              </a:rPr>
              <a:pPr algn="l"/>
              <a:t>‹#›</a:t>
            </a:fld>
            <a:endParaRPr lang="en-US" sz="800" dirty="0">
              <a:solidFill>
                <a:schemeClr val="accent1">
                  <a:lumMod val="60000"/>
                  <a:lumOff val="40000"/>
                </a:schemeClr>
              </a:solidFill>
              <a:latin typeface="+mn-lt"/>
            </a:endParaRPr>
          </a:p>
        </p:txBody>
      </p:sp>
      <p:sp>
        <p:nvSpPr>
          <p:cNvPr id="3" name="Rectangle 2"/>
          <p:cNvSpPr/>
          <p:nvPr userDrawn="1"/>
        </p:nvSpPr>
        <p:spPr>
          <a:xfrm>
            <a:off x="716971" y="6523138"/>
            <a:ext cx="4410047"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spAutoFit/>
          </a:bodyPr>
          <a:lstStyle/>
          <a:p>
            <a:r>
              <a:rPr lang="en-US" sz="800" dirty="0">
                <a:solidFill>
                  <a:schemeClr val="accent1">
                    <a:lumMod val="60000"/>
                    <a:lumOff val="40000"/>
                  </a:schemeClr>
                </a:solidFill>
                <a:latin typeface="+mn-lt"/>
                <a:cs typeface="Arial" panose="020B0604020202020204" pitchFamily="34" charset="0"/>
              </a:rPr>
              <a:t>© 2017 Cadence Design Systems, Inc. All rights</a:t>
            </a:r>
            <a:r>
              <a:rPr lang="en-US" sz="800" baseline="0" dirty="0">
                <a:solidFill>
                  <a:schemeClr val="accent1">
                    <a:lumMod val="60000"/>
                    <a:lumOff val="40000"/>
                  </a:schemeClr>
                </a:solidFill>
                <a:latin typeface="+mn-lt"/>
                <a:cs typeface="Arial" panose="020B0604020202020204" pitchFamily="34" charset="0"/>
              </a:rPr>
              <a:t> reserved.</a:t>
            </a:r>
            <a:endParaRPr lang="en-US" sz="800" dirty="0">
              <a:solidFill>
                <a:schemeClr val="accent1">
                  <a:lumMod val="60000"/>
                  <a:lumOff val="40000"/>
                </a:schemeClr>
              </a:solidFill>
              <a:latin typeface="+mn-lt"/>
              <a:cs typeface="Arial" panose="020B0604020202020204" pitchFamily="34" charset="0"/>
            </a:endParaRPr>
          </a:p>
        </p:txBody>
      </p:sp>
      <p:sp>
        <p:nvSpPr>
          <p:cNvPr id="2" name="Title Placeholder 1"/>
          <p:cNvSpPr>
            <a:spLocks noGrp="1"/>
          </p:cNvSpPr>
          <p:nvPr>
            <p:ph type="title"/>
          </p:nvPr>
        </p:nvSpPr>
        <p:spPr>
          <a:xfrm>
            <a:off x="292895" y="287815"/>
            <a:ext cx="11582400" cy="399413"/>
          </a:xfrm>
          <a:prstGeom prst="rect">
            <a:avLst/>
          </a:prstGeom>
        </p:spPr>
        <p:txBody>
          <a:bodyPr vert="horz" lIns="0" tIns="45720" rIns="0" bIns="45720" rtlCol="0" anchor="t">
            <a:noAutofit/>
          </a:bodyPr>
          <a:lstStyle/>
          <a:p>
            <a:r>
              <a:rPr lang="en-US" dirty="0"/>
              <a:t>Click to edit Master title style</a:t>
            </a:r>
          </a:p>
        </p:txBody>
      </p:sp>
      <p:sp>
        <p:nvSpPr>
          <p:cNvPr id="204" name="Text Placeholder 203"/>
          <p:cNvSpPr>
            <a:spLocks noGrp="1"/>
          </p:cNvSpPr>
          <p:nvPr>
            <p:ph type="body" idx="1"/>
          </p:nvPr>
        </p:nvSpPr>
        <p:spPr>
          <a:xfrm>
            <a:off x="283369" y="1582106"/>
            <a:ext cx="11591925" cy="4497692"/>
          </a:xfrm>
          <a:prstGeom prst="rect">
            <a:avLst/>
          </a:prstGeom>
        </p:spPr>
        <p:txBody>
          <a:bodyPr vert="horz" lIns="0" tIns="0" rIns="9144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632652093"/>
      </p:ext>
    </p:extLst>
  </p:cSld>
  <p:clrMap bg1="lt1" tx1="dk1" bg2="lt2" tx2="dk2" accent1="accent1" accent2="accent2" accent3="accent3" accent4="accent4" accent5="accent5" accent6="accent6" hlink="hlink" folHlink="folHlink"/>
  <p:sldLayoutIdLst>
    <p:sldLayoutId id="2147483656" r:id="rId1"/>
    <p:sldLayoutId id="2147483670" r:id="rId2"/>
    <p:sldLayoutId id="2147483654" r:id="rId3"/>
    <p:sldLayoutId id="2147483650" r:id="rId4"/>
    <p:sldLayoutId id="2147483652" r:id="rId5"/>
    <p:sldLayoutId id="2147483665" r:id="rId6"/>
    <p:sldLayoutId id="2147483669" r:id="rId7"/>
    <p:sldLayoutId id="2147483666" r:id="rId8"/>
    <p:sldLayoutId id="2147483674" r:id="rId9"/>
    <p:sldLayoutId id="2147483667" r:id="rId10"/>
    <p:sldLayoutId id="2147483651" r:id="rId11"/>
    <p:sldLayoutId id="2147483663" r:id="rId12"/>
    <p:sldLayoutId id="2147483664" r:id="rId13"/>
    <p:sldLayoutId id="2147483655" r:id="rId14"/>
    <p:sldLayoutId id="2147483657" r:id="rId15"/>
    <p:sldLayoutId id="2147483668" r:id="rId16"/>
    <p:sldLayoutId id="2147483671" r:id="rId17"/>
    <p:sldLayoutId id="2147483672" r:id="rId18"/>
    <p:sldLayoutId id="2147483676" r:id="rId19"/>
    <p:sldLayoutId id="2147483677" r:id="rId20"/>
    <p:sldLayoutId id="2147483678" r:id="rId21"/>
    <p:sldLayoutId id="2147483679" r:id="rId22"/>
    <p:sldLayoutId id="2147483680" r:id="rId23"/>
  </p:sldLayoutIdLst>
  <p:transition>
    <p:fade/>
  </p:transition>
  <p:hf hdr="0" ftr="0" dt="0"/>
  <p:txStyles>
    <p:titleStyle>
      <a:lvl1pPr marL="0" indent="0" algn="l" defTabSz="914400" rtl="0" eaLnBrk="1" latinLnBrk="0" hangingPunct="1">
        <a:lnSpc>
          <a:spcPct val="88000"/>
        </a:lnSpc>
        <a:spcBef>
          <a:spcPct val="0"/>
        </a:spcBef>
        <a:buFont typeface="Arial" panose="020B0604020202020204" pitchFamily="34" charset="0"/>
        <a:buNone/>
        <a:defRPr sz="2800" b="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6000"/>
        </a:lnSpc>
        <a:spcBef>
          <a:spcPts val="1200"/>
        </a:spcBef>
        <a:buClr>
          <a:schemeClr val="accent5"/>
        </a:buClr>
        <a:buFont typeface="Arial" panose="020B0604020202020204" pitchFamily="34" charset="0"/>
        <a:buChar char="•"/>
        <a:defRPr sz="2600" kern="1200">
          <a:solidFill>
            <a:schemeClr val="accent2"/>
          </a:solidFill>
          <a:latin typeface="+mn-lt"/>
          <a:ea typeface="+mn-ea"/>
          <a:cs typeface="+mn-cs"/>
        </a:defRPr>
      </a:lvl1pPr>
      <a:lvl2pPr marL="457200" indent="-228600" algn="l" defTabSz="914400" rtl="0" eaLnBrk="1" latinLnBrk="0" hangingPunct="1">
        <a:lnSpc>
          <a:spcPct val="107000"/>
        </a:lnSpc>
        <a:spcBef>
          <a:spcPts val="900"/>
        </a:spcBef>
        <a:buClr>
          <a:schemeClr val="accent2"/>
        </a:buClr>
        <a:buFont typeface="Arial" panose="020B0604020202020204" pitchFamily="34" charset="0"/>
        <a:buChar char="–"/>
        <a:defRPr sz="2100" kern="1200">
          <a:solidFill>
            <a:schemeClr val="accent2"/>
          </a:solidFill>
          <a:latin typeface="+mn-lt"/>
          <a:ea typeface="+mn-ea"/>
          <a:cs typeface="+mn-cs"/>
        </a:defRPr>
      </a:lvl2pPr>
      <a:lvl3pPr marL="628650" indent="-171450" algn="l" defTabSz="914400" rtl="0" eaLnBrk="1" latinLnBrk="0" hangingPunct="1">
        <a:lnSpc>
          <a:spcPct val="110000"/>
        </a:lnSpc>
        <a:spcBef>
          <a:spcPts val="600"/>
        </a:spcBef>
        <a:buClr>
          <a:schemeClr val="accent2"/>
        </a:buClr>
        <a:buFont typeface="Arial" panose="020B0604020202020204" pitchFamily="34" charset="0"/>
        <a:buChar char="•"/>
        <a:defRPr sz="1600" kern="1200">
          <a:solidFill>
            <a:schemeClr val="accent2"/>
          </a:solidFill>
          <a:latin typeface="+mn-lt"/>
          <a:ea typeface="+mn-ea"/>
          <a:cs typeface="+mn-cs"/>
        </a:defRPr>
      </a:lvl3pPr>
      <a:lvl4pPr marL="800100" indent="-171450" algn="l" defTabSz="914400" rtl="0" eaLnBrk="1" latinLnBrk="0" hangingPunct="1">
        <a:lnSpc>
          <a:spcPct val="114000"/>
        </a:lnSpc>
        <a:spcBef>
          <a:spcPts val="600"/>
        </a:spcBef>
        <a:buFont typeface="Arial" panose="020B0604020202020204" pitchFamily="34" charset="0"/>
        <a:buChar char="–"/>
        <a:defRPr sz="1300" kern="1200">
          <a:solidFill>
            <a:schemeClr val="accent2"/>
          </a:solidFill>
          <a:latin typeface="+mn-lt"/>
          <a:ea typeface="+mn-ea"/>
          <a:cs typeface="+mn-cs"/>
        </a:defRPr>
      </a:lvl4pPr>
      <a:lvl5pPr marL="0" marR="0" indent="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sz="1000" kern="1200">
          <a:solidFill>
            <a:schemeClr val="accent2"/>
          </a:solidFill>
          <a:latin typeface="+mn-lt"/>
          <a:ea typeface="+mn-ea"/>
          <a:cs typeface="+mn-cs"/>
        </a:defRPr>
      </a:lvl5pPr>
      <a:lvl6pPr marL="0" indent="0" algn="l" defTabSz="914400" rtl="0" eaLnBrk="1" latinLnBrk="0" hangingPunct="1">
        <a:lnSpc>
          <a:spcPct val="125000"/>
        </a:lnSpc>
        <a:spcBef>
          <a:spcPts val="600"/>
        </a:spcBef>
        <a:buFont typeface="Arial" panose="020B0604020202020204" pitchFamily="34" charset="0"/>
        <a:buChar char="​"/>
        <a:defRPr sz="800" kern="1200">
          <a:solidFill>
            <a:schemeClr val="accent2"/>
          </a:solidFill>
          <a:latin typeface="+mn-lt"/>
          <a:ea typeface="+mn-ea"/>
          <a:cs typeface="+mn-cs"/>
        </a:defRPr>
      </a:lvl6pPr>
      <a:lvl7pPr marL="0" indent="0" algn="l" defTabSz="914400" rtl="0" eaLnBrk="1" latinLnBrk="0" hangingPunct="1">
        <a:lnSpc>
          <a:spcPct val="88000"/>
        </a:lnSpc>
        <a:spcBef>
          <a:spcPts val="1200"/>
        </a:spcBef>
        <a:buFont typeface="Arial" panose="020B0604020202020204" pitchFamily="34" charset="0"/>
        <a:buChar char="​"/>
        <a:defRPr lang="en-US" sz="3400" kern="1200" dirty="0" smtClean="0">
          <a:solidFill>
            <a:schemeClr val="accent2"/>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90000"/>
        </a:lnSpc>
        <a:spcBef>
          <a:spcPts val="1200"/>
        </a:spcBef>
        <a:buFont typeface="Arial" panose="020B0604020202020204" pitchFamily="34" charset="0"/>
        <a:buChar char="​"/>
        <a:defRPr lang="en-US" sz="4200" kern="1200" baseline="0" dirty="0" smtClean="0">
          <a:solidFill>
            <a:schemeClr val="accent2"/>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86000"/>
        </a:lnSpc>
        <a:spcBef>
          <a:spcPts val="1200"/>
        </a:spcBef>
        <a:buFont typeface="Arial" panose="020B0604020202020204" pitchFamily="34" charset="0"/>
        <a:buChar char="​"/>
        <a:defRPr sz="5500" kern="12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tiff"/></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18" Type="http://schemas.openxmlformats.org/officeDocument/2006/relationships/image" Target="../media/image72.emf"/><Relationship Id="rId26" Type="http://schemas.openxmlformats.org/officeDocument/2006/relationships/image" Target="../media/image80.emf"/><Relationship Id="rId39" Type="http://schemas.openxmlformats.org/officeDocument/2006/relationships/image" Target="../media/image93.emf"/><Relationship Id="rId3" Type="http://schemas.openxmlformats.org/officeDocument/2006/relationships/image" Target="../media/image57.emf"/><Relationship Id="rId21" Type="http://schemas.openxmlformats.org/officeDocument/2006/relationships/image" Target="../media/image75.emf"/><Relationship Id="rId34" Type="http://schemas.openxmlformats.org/officeDocument/2006/relationships/image" Target="../media/image88.emf"/><Relationship Id="rId7" Type="http://schemas.openxmlformats.org/officeDocument/2006/relationships/image" Target="../media/image61.emf"/><Relationship Id="rId12" Type="http://schemas.openxmlformats.org/officeDocument/2006/relationships/image" Target="../media/image66.emf"/><Relationship Id="rId17" Type="http://schemas.openxmlformats.org/officeDocument/2006/relationships/image" Target="../media/image71.emf"/><Relationship Id="rId25" Type="http://schemas.openxmlformats.org/officeDocument/2006/relationships/image" Target="../media/image79.emf"/><Relationship Id="rId33" Type="http://schemas.openxmlformats.org/officeDocument/2006/relationships/image" Target="../media/image87.emf"/><Relationship Id="rId38" Type="http://schemas.openxmlformats.org/officeDocument/2006/relationships/image" Target="../media/image92.emf"/><Relationship Id="rId2" Type="http://schemas.openxmlformats.org/officeDocument/2006/relationships/notesSlide" Target="../notesSlides/notesSlide13.xml"/><Relationship Id="rId16" Type="http://schemas.openxmlformats.org/officeDocument/2006/relationships/image" Target="../media/image70.emf"/><Relationship Id="rId20" Type="http://schemas.openxmlformats.org/officeDocument/2006/relationships/image" Target="../media/image74.emf"/><Relationship Id="rId29" Type="http://schemas.openxmlformats.org/officeDocument/2006/relationships/image" Target="../media/image83.emf"/><Relationship Id="rId1" Type="http://schemas.openxmlformats.org/officeDocument/2006/relationships/slideLayout" Target="../slideLayouts/slideLayout3.xml"/><Relationship Id="rId6" Type="http://schemas.openxmlformats.org/officeDocument/2006/relationships/image" Target="../media/image60.emf"/><Relationship Id="rId11" Type="http://schemas.openxmlformats.org/officeDocument/2006/relationships/image" Target="../media/image65.emf"/><Relationship Id="rId24" Type="http://schemas.openxmlformats.org/officeDocument/2006/relationships/image" Target="../media/image78.emf"/><Relationship Id="rId32" Type="http://schemas.openxmlformats.org/officeDocument/2006/relationships/image" Target="../media/image86.emf"/><Relationship Id="rId37" Type="http://schemas.openxmlformats.org/officeDocument/2006/relationships/image" Target="../media/image91.emf"/><Relationship Id="rId40" Type="http://schemas.openxmlformats.org/officeDocument/2006/relationships/image" Target="../media/image94.emf"/><Relationship Id="rId5" Type="http://schemas.openxmlformats.org/officeDocument/2006/relationships/image" Target="../media/image59.emf"/><Relationship Id="rId15" Type="http://schemas.openxmlformats.org/officeDocument/2006/relationships/image" Target="../media/image69.emf"/><Relationship Id="rId23" Type="http://schemas.openxmlformats.org/officeDocument/2006/relationships/image" Target="../media/image77.emf"/><Relationship Id="rId28" Type="http://schemas.openxmlformats.org/officeDocument/2006/relationships/image" Target="../media/image82.emf"/><Relationship Id="rId36" Type="http://schemas.openxmlformats.org/officeDocument/2006/relationships/image" Target="../media/image90.emf"/><Relationship Id="rId10" Type="http://schemas.openxmlformats.org/officeDocument/2006/relationships/image" Target="../media/image64.emf"/><Relationship Id="rId19" Type="http://schemas.openxmlformats.org/officeDocument/2006/relationships/image" Target="../media/image73.emf"/><Relationship Id="rId31" Type="http://schemas.openxmlformats.org/officeDocument/2006/relationships/image" Target="../media/image85.emf"/><Relationship Id="rId4" Type="http://schemas.openxmlformats.org/officeDocument/2006/relationships/image" Target="../media/image58.emf"/><Relationship Id="rId9" Type="http://schemas.openxmlformats.org/officeDocument/2006/relationships/image" Target="../media/image63.emf"/><Relationship Id="rId14" Type="http://schemas.openxmlformats.org/officeDocument/2006/relationships/image" Target="../media/image68.emf"/><Relationship Id="rId22" Type="http://schemas.openxmlformats.org/officeDocument/2006/relationships/image" Target="../media/image76.emf"/><Relationship Id="rId27" Type="http://schemas.openxmlformats.org/officeDocument/2006/relationships/image" Target="../media/image81.emf"/><Relationship Id="rId30" Type="http://schemas.openxmlformats.org/officeDocument/2006/relationships/image" Target="../media/image84.emf"/><Relationship Id="rId35" Type="http://schemas.openxmlformats.org/officeDocument/2006/relationships/image" Target="../media/image89.emf"/></Relationships>
</file>

<file path=ppt/slides/_rels/slide16.xml.rels><?xml version="1.0" encoding="UTF-8" standalone="yes"?>
<Relationships xmlns="http://schemas.openxmlformats.org/package/2006/relationships"><Relationship Id="rId13" Type="http://schemas.openxmlformats.org/officeDocument/2006/relationships/image" Target="../media/image64.emf"/><Relationship Id="rId18" Type="http://schemas.openxmlformats.org/officeDocument/2006/relationships/image" Target="../media/image101.emf"/><Relationship Id="rId26" Type="http://schemas.openxmlformats.org/officeDocument/2006/relationships/image" Target="../media/image108.emf"/><Relationship Id="rId39" Type="http://schemas.openxmlformats.org/officeDocument/2006/relationships/image" Target="../media/image113.emf"/><Relationship Id="rId21" Type="http://schemas.openxmlformats.org/officeDocument/2006/relationships/image" Target="../media/image103.emf"/><Relationship Id="rId34" Type="http://schemas.openxmlformats.org/officeDocument/2006/relationships/image" Target="../media/image70.emf"/><Relationship Id="rId42" Type="http://schemas.openxmlformats.org/officeDocument/2006/relationships/image" Target="../media/image76.emf"/><Relationship Id="rId47" Type="http://schemas.openxmlformats.org/officeDocument/2006/relationships/image" Target="../media/image117.emf"/><Relationship Id="rId50" Type="http://schemas.openxmlformats.org/officeDocument/2006/relationships/image" Target="../media/image119.emf"/><Relationship Id="rId55" Type="http://schemas.openxmlformats.org/officeDocument/2006/relationships/image" Target="../media/image83.emf"/><Relationship Id="rId63" Type="http://schemas.openxmlformats.org/officeDocument/2006/relationships/image" Target="../media/image124.emf"/><Relationship Id="rId68" Type="http://schemas.openxmlformats.org/officeDocument/2006/relationships/image" Target="../media/image125.emf"/><Relationship Id="rId76" Type="http://schemas.openxmlformats.org/officeDocument/2006/relationships/image" Target="../media/image133.emf"/><Relationship Id="rId7" Type="http://schemas.openxmlformats.org/officeDocument/2006/relationships/image" Target="../media/image61.emf"/><Relationship Id="rId71" Type="http://schemas.openxmlformats.org/officeDocument/2006/relationships/image" Target="../media/image128.emf"/><Relationship Id="rId2" Type="http://schemas.openxmlformats.org/officeDocument/2006/relationships/notesSlide" Target="../notesSlides/notesSlide14.xml"/><Relationship Id="rId16" Type="http://schemas.openxmlformats.org/officeDocument/2006/relationships/image" Target="../media/image99.emf"/><Relationship Id="rId29" Type="http://schemas.openxmlformats.org/officeDocument/2006/relationships/image" Target="../media/image110.emf"/><Relationship Id="rId11" Type="http://schemas.openxmlformats.org/officeDocument/2006/relationships/image" Target="../media/image97.emf"/><Relationship Id="rId24" Type="http://schemas.openxmlformats.org/officeDocument/2006/relationships/image" Target="../media/image106.emf"/><Relationship Id="rId32" Type="http://schemas.openxmlformats.org/officeDocument/2006/relationships/image" Target="../media/image69.emf"/><Relationship Id="rId37" Type="http://schemas.openxmlformats.org/officeDocument/2006/relationships/image" Target="../media/image73.emf"/><Relationship Id="rId40" Type="http://schemas.openxmlformats.org/officeDocument/2006/relationships/image" Target="../media/image75.emf"/><Relationship Id="rId45" Type="http://schemas.openxmlformats.org/officeDocument/2006/relationships/image" Target="../media/image77.emf"/><Relationship Id="rId53" Type="http://schemas.openxmlformats.org/officeDocument/2006/relationships/image" Target="../media/image81.emf"/><Relationship Id="rId58" Type="http://schemas.openxmlformats.org/officeDocument/2006/relationships/image" Target="../media/image84.emf"/><Relationship Id="rId66" Type="http://schemas.openxmlformats.org/officeDocument/2006/relationships/image" Target="../media/image90.emf"/><Relationship Id="rId74" Type="http://schemas.openxmlformats.org/officeDocument/2006/relationships/image" Target="../media/image131.emf"/><Relationship Id="rId79" Type="http://schemas.openxmlformats.org/officeDocument/2006/relationships/image" Target="../media/image136.emf"/><Relationship Id="rId5" Type="http://schemas.openxmlformats.org/officeDocument/2006/relationships/image" Target="../media/image59.emf"/><Relationship Id="rId61" Type="http://schemas.openxmlformats.org/officeDocument/2006/relationships/image" Target="../media/image87.emf"/><Relationship Id="rId10" Type="http://schemas.openxmlformats.org/officeDocument/2006/relationships/image" Target="../media/image96.emf"/><Relationship Id="rId19" Type="http://schemas.openxmlformats.org/officeDocument/2006/relationships/image" Target="../media/image102.emf"/><Relationship Id="rId31" Type="http://schemas.openxmlformats.org/officeDocument/2006/relationships/image" Target="../media/image111.emf"/><Relationship Id="rId44" Type="http://schemas.openxmlformats.org/officeDocument/2006/relationships/image" Target="../media/image116.emf"/><Relationship Id="rId52" Type="http://schemas.openxmlformats.org/officeDocument/2006/relationships/image" Target="../media/image80.emf"/><Relationship Id="rId60" Type="http://schemas.openxmlformats.org/officeDocument/2006/relationships/image" Target="../media/image86.emf"/><Relationship Id="rId65" Type="http://schemas.openxmlformats.org/officeDocument/2006/relationships/image" Target="../media/image89.emf"/><Relationship Id="rId73" Type="http://schemas.openxmlformats.org/officeDocument/2006/relationships/image" Target="../media/image130.emf"/><Relationship Id="rId78" Type="http://schemas.openxmlformats.org/officeDocument/2006/relationships/image" Target="../media/image135.emf"/><Relationship Id="rId81" Type="http://schemas.openxmlformats.org/officeDocument/2006/relationships/image" Target="../media/image93.emf"/><Relationship Id="rId4" Type="http://schemas.openxmlformats.org/officeDocument/2006/relationships/image" Target="../media/image58.emf"/><Relationship Id="rId9" Type="http://schemas.openxmlformats.org/officeDocument/2006/relationships/image" Target="../media/image95.emf"/><Relationship Id="rId14" Type="http://schemas.openxmlformats.org/officeDocument/2006/relationships/image" Target="../media/image65.emf"/><Relationship Id="rId22" Type="http://schemas.openxmlformats.org/officeDocument/2006/relationships/image" Target="../media/image104.emf"/><Relationship Id="rId27" Type="http://schemas.openxmlformats.org/officeDocument/2006/relationships/image" Target="../media/image109.emf"/><Relationship Id="rId30" Type="http://schemas.openxmlformats.org/officeDocument/2006/relationships/image" Target="../media/image68.emf"/><Relationship Id="rId35" Type="http://schemas.openxmlformats.org/officeDocument/2006/relationships/image" Target="../media/image71.emf"/><Relationship Id="rId43" Type="http://schemas.openxmlformats.org/officeDocument/2006/relationships/image" Target="../media/image115.emf"/><Relationship Id="rId48" Type="http://schemas.openxmlformats.org/officeDocument/2006/relationships/image" Target="../media/image118.emf"/><Relationship Id="rId56" Type="http://schemas.openxmlformats.org/officeDocument/2006/relationships/image" Target="../media/image121.emf"/><Relationship Id="rId64" Type="http://schemas.openxmlformats.org/officeDocument/2006/relationships/image" Target="../media/image88.emf"/><Relationship Id="rId69" Type="http://schemas.openxmlformats.org/officeDocument/2006/relationships/image" Target="../media/image126.emf"/><Relationship Id="rId77" Type="http://schemas.openxmlformats.org/officeDocument/2006/relationships/image" Target="../media/image134.emf"/><Relationship Id="rId8" Type="http://schemas.openxmlformats.org/officeDocument/2006/relationships/image" Target="../media/image62.emf"/><Relationship Id="rId51" Type="http://schemas.openxmlformats.org/officeDocument/2006/relationships/image" Target="../media/image120.emf"/><Relationship Id="rId72" Type="http://schemas.openxmlformats.org/officeDocument/2006/relationships/image" Target="../media/image129.emf"/><Relationship Id="rId80" Type="http://schemas.openxmlformats.org/officeDocument/2006/relationships/image" Target="../media/image92.emf"/><Relationship Id="rId3" Type="http://schemas.openxmlformats.org/officeDocument/2006/relationships/image" Target="../media/image57.emf"/><Relationship Id="rId12" Type="http://schemas.openxmlformats.org/officeDocument/2006/relationships/image" Target="../media/image63.emf"/><Relationship Id="rId17" Type="http://schemas.openxmlformats.org/officeDocument/2006/relationships/image" Target="../media/image100.emf"/><Relationship Id="rId25" Type="http://schemas.openxmlformats.org/officeDocument/2006/relationships/image" Target="../media/image107.emf"/><Relationship Id="rId33" Type="http://schemas.openxmlformats.org/officeDocument/2006/relationships/image" Target="../media/image112.emf"/><Relationship Id="rId38" Type="http://schemas.openxmlformats.org/officeDocument/2006/relationships/image" Target="../media/image74.emf"/><Relationship Id="rId46" Type="http://schemas.openxmlformats.org/officeDocument/2006/relationships/image" Target="../media/image78.emf"/><Relationship Id="rId59" Type="http://schemas.openxmlformats.org/officeDocument/2006/relationships/image" Target="../media/image85.emf"/><Relationship Id="rId67" Type="http://schemas.openxmlformats.org/officeDocument/2006/relationships/image" Target="../media/image91.emf"/><Relationship Id="rId20" Type="http://schemas.openxmlformats.org/officeDocument/2006/relationships/image" Target="../media/image66.emf"/><Relationship Id="rId41" Type="http://schemas.openxmlformats.org/officeDocument/2006/relationships/image" Target="../media/image114.emf"/><Relationship Id="rId54" Type="http://schemas.openxmlformats.org/officeDocument/2006/relationships/image" Target="../media/image82.emf"/><Relationship Id="rId62" Type="http://schemas.openxmlformats.org/officeDocument/2006/relationships/image" Target="../media/image123.emf"/><Relationship Id="rId70" Type="http://schemas.openxmlformats.org/officeDocument/2006/relationships/image" Target="../media/image127.emf"/><Relationship Id="rId75" Type="http://schemas.openxmlformats.org/officeDocument/2006/relationships/image" Target="../media/image132.emf"/><Relationship Id="rId1" Type="http://schemas.openxmlformats.org/officeDocument/2006/relationships/slideLayout" Target="../slideLayouts/slideLayout3.xml"/><Relationship Id="rId6" Type="http://schemas.openxmlformats.org/officeDocument/2006/relationships/image" Target="../media/image60.emf"/><Relationship Id="rId15" Type="http://schemas.openxmlformats.org/officeDocument/2006/relationships/image" Target="../media/image98.emf"/><Relationship Id="rId23" Type="http://schemas.openxmlformats.org/officeDocument/2006/relationships/image" Target="../media/image105.emf"/><Relationship Id="rId28" Type="http://schemas.openxmlformats.org/officeDocument/2006/relationships/image" Target="../media/image67.emf"/><Relationship Id="rId36" Type="http://schemas.openxmlformats.org/officeDocument/2006/relationships/image" Target="../media/image72.emf"/><Relationship Id="rId49" Type="http://schemas.openxmlformats.org/officeDocument/2006/relationships/image" Target="../media/image79.emf"/><Relationship Id="rId57" Type="http://schemas.openxmlformats.org/officeDocument/2006/relationships/image" Target="../media/image122.emf"/></Relationships>
</file>

<file path=ppt/slides/_rels/slide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6.png"/><Relationship Id="rId4" Type="http://schemas.openxmlformats.org/officeDocument/2006/relationships/diagramLayout" Target="../diagrams/layout2.xml"/><Relationship Id="rId9" Type="http://schemas.openxmlformats.org/officeDocument/2006/relationships/image" Target="../media/image145.png"/></Relationships>
</file>

<file path=ppt/slides/_rels/slide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8.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9.xml"/><Relationship Id="rId6" Type="http://schemas.openxmlformats.org/officeDocument/2006/relationships/image" Target="../media/image159.jpg"/><Relationship Id="rId5" Type="http://schemas.openxmlformats.org/officeDocument/2006/relationships/image" Target="../media/image158.png"/><Relationship Id="rId4" Type="http://schemas.openxmlformats.org/officeDocument/2006/relationships/image" Target="../media/image157.png"/></Relationships>
</file>

<file path=ppt/slides/_rels/slide3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2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emf"/><Relationship Id="rId11" Type="http://schemas.openxmlformats.org/officeDocument/2006/relationships/image" Target="../media/image20.png"/><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42.gif"/><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Trends in CAD tools and services</a:t>
            </a:r>
          </a:p>
        </p:txBody>
      </p:sp>
      <p:sp>
        <p:nvSpPr>
          <p:cNvPr id="5" name="Subtitle 4"/>
          <p:cNvSpPr>
            <a:spLocks noGrp="1"/>
          </p:cNvSpPr>
          <p:nvPr>
            <p:ph type="subTitle" idx="1"/>
          </p:nvPr>
        </p:nvSpPr>
        <p:spPr/>
        <p:txBody>
          <a:bodyPr/>
          <a:lstStyle/>
          <a:p>
            <a:r>
              <a:rPr lang="en-US" dirty="0"/>
              <a:t>Mladen Nizic, Engineering Director</a:t>
            </a:r>
          </a:p>
          <a:p>
            <a:r>
              <a:rPr lang="en-US" dirty="0"/>
              <a:t>HEP-IC Workshop</a:t>
            </a:r>
          </a:p>
          <a:p>
            <a:r>
              <a:rPr lang="en-US" dirty="0"/>
              <a:t>Menlo Park, CA</a:t>
            </a:r>
          </a:p>
          <a:p>
            <a:r>
              <a:rPr lang="en-US" dirty="0"/>
              <a:t>October 5, 2017</a:t>
            </a:r>
          </a:p>
        </p:txBody>
      </p:sp>
    </p:spTree>
    <p:extLst>
      <p:ext uri="{BB962C8B-B14F-4D97-AF65-F5344CB8AC3E}">
        <p14:creationId xmlns:p14="http://schemas.microsoft.com/office/powerpoint/2010/main" val="1537992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4131" y="1215801"/>
            <a:ext cx="8454683" cy="5241270"/>
          </a:xfrm>
          <a:prstGeom prst="roundRect">
            <a:avLst>
              <a:gd name="adj" fmla="val 4061"/>
            </a:avLst>
          </a:prstGeom>
          <a:solidFill>
            <a:schemeClr val="bg1">
              <a:lumMod val="65000"/>
            </a:schemeClr>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tIns="91416" bIns="137124" rtlCol="0" anchor="b"/>
          <a:lstStyle/>
          <a:p>
            <a:r>
              <a:rPr lang="en-US" dirty="0"/>
              <a:t>	</a:t>
            </a:r>
            <a:endParaRPr lang="en-US" sz="2000" dirty="0"/>
          </a:p>
        </p:txBody>
      </p:sp>
      <p:sp>
        <p:nvSpPr>
          <p:cNvPr id="16" name="Rounded Rectangle 15"/>
          <p:cNvSpPr/>
          <p:nvPr/>
        </p:nvSpPr>
        <p:spPr>
          <a:xfrm>
            <a:off x="184465" y="1378398"/>
            <a:ext cx="2614418" cy="4473762"/>
          </a:xfrm>
          <a:prstGeom prst="roundRect">
            <a:avLst>
              <a:gd name="adj" fmla="val 12544"/>
            </a:avLst>
          </a:prstGeom>
          <a:gradFill flip="none" rotWithShape="1">
            <a:gsLst>
              <a:gs pos="0">
                <a:srgbClr val="E31837"/>
              </a:gs>
              <a:gs pos="100000">
                <a:srgbClr val="720C1B"/>
              </a:gs>
            </a:gsLst>
            <a:lin ang="5400000" scaled="1"/>
            <a:tileRect/>
          </a:gra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27425" tIns="91416" rIns="27425" rtlCol="0" anchor="t"/>
          <a:lstStyle/>
          <a:p>
            <a:pPr algn="ctr"/>
            <a:r>
              <a:rPr lang="en-US" b="1" dirty="0"/>
              <a:t>CHARACTERIZATION</a:t>
            </a:r>
          </a:p>
          <a:p>
            <a:pPr algn="ctr"/>
            <a:r>
              <a:rPr lang="en-US" sz="1600" b="1" dirty="0"/>
              <a:t>Liberate</a:t>
            </a:r>
            <a:r>
              <a:rPr lang="en-US" sz="1600" b="1" baseline="30000" dirty="0"/>
              <a:t>™</a:t>
            </a:r>
          </a:p>
          <a:p>
            <a:pPr algn="ctr"/>
            <a:r>
              <a:rPr lang="en-US" sz="1600" b="1" dirty="0"/>
              <a:t>Variety</a:t>
            </a:r>
          </a:p>
        </p:txBody>
      </p:sp>
      <p:sp>
        <p:nvSpPr>
          <p:cNvPr id="19" name="Title 18"/>
          <p:cNvSpPr>
            <a:spLocks noGrp="1"/>
          </p:cNvSpPr>
          <p:nvPr>
            <p:ph type="title"/>
          </p:nvPr>
        </p:nvSpPr>
        <p:spPr/>
        <p:txBody>
          <a:bodyPr/>
          <a:lstStyle/>
          <a:p>
            <a:r>
              <a:rPr lang="en-US" dirty="0"/>
              <a:t>Cadence custom IC and PCB design leadership</a:t>
            </a:r>
            <a:br>
              <a:rPr lang="en-US" dirty="0"/>
            </a:br>
            <a:r>
              <a:rPr lang="en-US" sz="2400" dirty="0">
                <a:solidFill>
                  <a:schemeClr val="accent1"/>
                </a:solidFill>
              </a:rPr>
              <a:t>Enabling smart product design from start to finish </a:t>
            </a:r>
            <a:endParaRPr lang="en-US" dirty="0">
              <a:solidFill>
                <a:schemeClr val="accent1"/>
              </a:solidFill>
            </a:endParaRPr>
          </a:p>
        </p:txBody>
      </p:sp>
      <p:sp>
        <p:nvSpPr>
          <p:cNvPr id="7" name="Rounded Rectangle 6"/>
          <p:cNvSpPr/>
          <p:nvPr/>
        </p:nvSpPr>
        <p:spPr>
          <a:xfrm>
            <a:off x="3991437" y="1378398"/>
            <a:ext cx="1626176" cy="4473762"/>
          </a:xfrm>
          <a:prstGeom prst="roundRect">
            <a:avLst>
              <a:gd name="adj" fmla="val 12544"/>
            </a:avLst>
          </a:prstGeom>
          <a:gradFill flip="none" rotWithShape="1">
            <a:gsLst>
              <a:gs pos="0">
                <a:srgbClr val="E31837"/>
              </a:gs>
              <a:gs pos="100000">
                <a:srgbClr val="720C1B"/>
              </a:gs>
            </a:gsLst>
            <a:lin ang="5400000" scaled="1"/>
            <a:tileRect/>
          </a:gra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27425" tIns="91416" rIns="27425" rtlCol="0" anchor="t"/>
          <a:lstStyle/>
          <a:p>
            <a:pPr algn="ctr"/>
            <a:r>
              <a:rPr lang="en-US" b="1" dirty="0"/>
              <a:t>PACKAGE</a:t>
            </a:r>
            <a:endParaRPr lang="en-US" b="1" baseline="30000" dirty="0"/>
          </a:p>
          <a:p>
            <a:pPr algn="ctr"/>
            <a:r>
              <a:rPr lang="en-US" sz="1600" b="1" dirty="0"/>
              <a:t>Allegro</a:t>
            </a:r>
            <a:r>
              <a:rPr lang="en-US" sz="1600" b="1" baseline="30000" dirty="0"/>
              <a:t>®</a:t>
            </a:r>
            <a:endParaRPr lang="en-US" sz="1600" b="1" dirty="0"/>
          </a:p>
          <a:p>
            <a:pPr algn="ctr"/>
            <a:r>
              <a:rPr lang="en-US" sz="1600" b="1" dirty="0"/>
              <a:t>Virtuoso</a:t>
            </a:r>
            <a:r>
              <a:rPr lang="en-US" sz="1600" b="1" baseline="30000" dirty="0"/>
              <a:t>®</a:t>
            </a:r>
            <a:endParaRPr lang="en-US" sz="1600" b="1" dirty="0"/>
          </a:p>
          <a:p>
            <a:pPr algn="ctr"/>
            <a:endParaRPr lang="en-US" dirty="0"/>
          </a:p>
        </p:txBody>
      </p:sp>
      <p:sp>
        <p:nvSpPr>
          <p:cNvPr id="8" name="Rounded Rectangle 7"/>
          <p:cNvSpPr/>
          <p:nvPr/>
        </p:nvSpPr>
        <p:spPr>
          <a:xfrm>
            <a:off x="2861969" y="1378398"/>
            <a:ext cx="1092642" cy="4473762"/>
          </a:xfrm>
          <a:prstGeom prst="roundRect">
            <a:avLst>
              <a:gd name="adj" fmla="val 13369"/>
            </a:avLst>
          </a:prstGeom>
          <a:gradFill flip="none" rotWithShape="1">
            <a:gsLst>
              <a:gs pos="0">
                <a:srgbClr val="E31837"/>
              </a:gs>
              <a:gs pos="100000">
                <a:srgbClr val="720C1B"/>
              </a:gs>
            </a:gsLst>
            <a:lin ang="5400000" scaled="1"/>
            <a:tileRect/>
          </a:gra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0" tIns="91416" rIns="0" rtlCol="0" anchor="t"/>
          <a:lstStyle/>
          <a:p>
            <a:pPr algn="ctr"/>
            <a:r>
              <a:rPr lang="en-US" b="1" dirty="0"/>
              <a:t>CHIP</a:t>
            </a:r>
            <a:endParaRPr lang="en-US" b="1" baseline="30000" dirty="0"/>
          </a:p>
          <a:p>
            <a:pPr algn="ctr"/>
            <a:r>
              <a:rPr lang="en-US" sz="1600" b="1" dirty="0"/>
              <a:t>Virtuoso</a:t>
            </a:r>
            <a:r>
              <a:rPr lang="en-US" sz="1600" b="1" baseline="30000" dirty="0"/>
              <a:t>®</a:t>
            </a:r>
          </a:p>
          <a:p>
            <a:pPr algn="ctr"/>
            <a:r>
              <a:rPr lang="en-US" sz="1600" b="1" dirty="0"/>
              <a:t>Spectre</a:t>
            </a:r>
            <a:r>
              <a:rPr lang="en-US" sz="1600" b="1" baseline="30000" dirty="0"/>
              <a:t>®</a:t>
            </a:r>
            <a:endParaRPr lang="en-US" sz="1600" b="1" dirty="0"/>
          </a:p>
          <a:p>
            <a:pPr algn="ctr"/>
            <a:endParaRPr lang="en-US" sz="1600" dirty="0"/>
          </a:p>
        </p:txBody>
      </p:sp>
      <p:sp>
        <p:nvSpPr>
          <p:cNvPr id="10" name="Rounded Rectangle 9"/>
          <p:cNvSpPr/>
          <p:nvPr/>
        </p:nvSpPr>
        <p:spPr>
          <a:xfrm>
            <a:off x="7237972" y="1378398"/>
            <a:ext cx="1288642" cy="4473762"/>
          </a:xfrm>
          <a:prstGeom prst="roundRect">
            <a:avLst>
              <a:gd name="adj" fmla="val 12544"/>
            </a:avLst>
          </a:prstGeom>
          <a:gradFill flip="none" rotWithShape="1">
            <a:gsLst>
              <a:gs pos="0">
                <a:srgbClr val="E31837"/>
              </a:gs>
              <a:gs pos="100000">
                <a:srgbClr val="720C1B"/>
              </a:gs>
            </a:gsLst>
            <a:lin ang="5400000" scaled="1"/>
            <a:tileRect/>
          </a:gra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27425" tIns="91416" rIns="27425" rtlCol="0" anchor="t"/>
          <a:lstStyle/>
          <a:p>
            <a:pPr algn="ctr"/>
            <a:r>
              <a:rPr lang="en-US" b="1" dirty="0"/>
              <a:t>ANALYSIS</a:t>
            </a:r>
            <a:endParaRPr lang="en-US" sz="1100" dirty="0"/>
          </a:p>
          <a:p>
            <a:pPr algn="ctr"/>
            <a:r>
              <a:rPr lang="en-US" sz="1600" b="1" dirty="0"/>
              <a:t>Sigrity</a:t>
            </a:r>
            <a:r>
              <a:rPr lang="en-US" sz="1600" b="1" baseline="30000" dirty="0"/>
              <a:t>™</a:t>
            </a:r>
            <a:endParaRPr lang="en-US" sz="1600" b="1" dirty="0"/>
          </a:p>
          <a:p>
            <a:pPr algn="ctr"/>
            <a:endParaRPr lang="en-US" dirty="0"/>
          </a:p>
        </p:txBody>
      </p:sp>
      <p:sp>
        <p:nvSpPr>
          <p:cNvPr id="37" name="TextBox 36"/>
          <p:cNvSpPr txBox="1"/>
          <p:nvPr/>
        </p:nvSpPr>
        <p:spPr>
          <a:xfrm>
            <a:off x="8765760" y="1378398"/>
            <a:ext cx="3261126" cy="1263056"/>
          </a:xfrm>
          <a:prstGeom prst="roundRect">
            <a:avLst/>
          </a:prstGeom>
          <a:solidFill>
            <a:srgbClr val="E01736"/>
          </a:solidFill>
        </p:spPr>
        <p:txBody>
          <a:bodyPr wrap="square" rtlCol="0" anchor="ctr">
            <a:noAutofit/>
          </a:bodyPr>
          <a:lstStyle/>
          <a:p>
            <a:pPr algn="ctr"/>
            <a:r>
              <a:rPr lang="en-US" sz="1999" b="1" dirty="0">
                <a:solidFill>
                  <a:srgbClr val="FFFFFF"/>
                </a:solidFill>
              </a:rPr>
              <a:t>Market Leadership for over 25 years</a:t>
            </a:r>
            <a:endParaRPr lang="en-US" sz="1999" dirty="0">
              <a:solidFill>
                <a:srgbClr val="FFFFFF"/>
              </a:solidFill>
            </a:endParaRPr>
          </a:p>
        </p:txBody>
      </p:sp>
      <p:sp>
        <p:nvSpPr>
          <p:cNvPr id="17" name="TextBox 16"/>
          <p:cNvSpPr txBox="1"/>
          <p:nvPr/>
        </p:nvSpPr>
        <p:spPr>
          <a:xfrm>
            <a:off x="8765760" y="5568165"/>
            <a:ext cx="3261126" cy="782909"/>
          </a:xfrm>
          <a:prstGeom prst="roundRect">
            <a:avLst/>
          </a:prstGeom>
          <a:solidFill>
            <a:srgbClr val="A5A5A5"/>
          </a:solidFill>
        </p:spPr>
        <p:txBody>
          <a:bodyPr wrap="square" rtlCol="0" anchor="ctr">
            <a:noAutofit/>
          </a:bodyPr>
          <a:lstStyle/>
          <a:p>
            <a:pPr algn="ctr"/>
            <a:r>
              <a:rPr lang="en-US" sz="1999" b="1" dirty="0">
                <a:solidFill>
                  <a:srgbClr val="FFFFFF"/>
                </a:solidFill>
              </a:rPr>
              <a:t>In excess of 70 different ecosystem partners</a:t>
            </a:r>
            <a:endParaRPr lang="en-US" sz="1999" dirty="0">
              <a:solidFill>
                <a:srgbClr val="FFFFFF"/>
              </a:solidFill>
            </a:endParaRPr>
          </a:p>
        </p:txBody>
      </p:sp>
      <p:sp>
        <p:nvSpPr>
          <p:cNvPr id="18" name="TextBox 17"/>
          <p:cNvSpPr txBox="1"/>
          <p:nvPr/>
        </p:nvSpPr>
        <p:spPr>
          <a:xfrm>
            <a:off x="8765760" y="2841068"/>
            <a:ext cx="3261126" cy="2589061"/>
          </a:xfrm>
          <a:prstGeom prst="roundRect">
            <a:avLst/>
          </a:prstGeom>
          <a:solidFill>
            <a:srgbClr val="0070C0"/>
          </a:solidFill>
        </p:spPr>
        <p:txBody>
          <a:bodyPr wrap="square" rtlCol="0" anchor="ctr">
            <a:noAutofit/>
          </a:bodyPr>
          <a:lstStyle/>
          <a:p>
            <a:pPr algn="ctr"/>
            <a:r>
              <a:rPr lang="en-US" sz="1999" b="1" dirty="0">
                <a:solidFill>
                  <a:srgbClr val="FFFFFF"/>
                </a:solidFill>
              </a:rPr>
              <a:t>Differentiated and</a:t>
            </a:r>
            <a:br>
              <a:rPr lang="en-US" sz="1999" b="1" dirty="0">
                <a:solidFill>
                  <a:srgbClr val="FFFFFF"/>
                </a:solidFill>
              </a:rPr>
            </a:br>
            <a:r>
              <a:rPr lang="en-US" sz="1999" b="1" dirty="0">
                <a:solidFill>
                  <a:srgbClr val="FFFFFF"/>
                </a:solidFill>
              </a:rPr>
              <a:t>comprehensive</a:t>
            </a:r>
            <a:br>
              <a:rPr lang="en-US" sz="1999" b="1" dirty="0">
                <a:solidFill>
                  <a:srgbClr val="FFFFFF"/>
                </a:solidFill>
              </a:rPr>
            </a:br>
            <a:r>
              <a:rPr lang="en-US" sz="1999" b="1" dirty="0">
                <a:solidFill>
                  <a:srgbClr val="FFFFFF"/>
                </a:solidFill>
              </a:rPr>
              <a:t>support for </a:t>
            </a:r>
            <a:r>
              <a:rPr lang="en-US" sz="1999" b="1" dirty="0" err="1">
                <a:solidFill>
                  <a:srgbClr val="FFFFFF"/>
                </a:solidFill>
              </a:rPr>
              <a:t>IoT</a:t>
            </a:r>
            <a:r>
              <a:rPr lang="en-US" sz="1999" b="1" dirty="0">
                <a:solidFill>
                  <a:srgbClr val="FFFFFF"/>
                </a:solidFill>
              </a:rPr>
              <a:t>, Automotive, and Aero/Defense designs</a:t>
            </a:r>
            <a:endParaRPr lang="en-US" sz="1999" dirty="0">
              <a:solidFill>
                <a:srgbClr val="FFFFFF"/>
              </a:solidFill>
            </a:endParaRPr>
          </a:p>
        </p:txBody>
      </p:sp>
      <p:sp>
        <p:nvSpPr>
          <p:cNvPr id="2" name="TextBox 1"/>
          <p:cNvSpPr txBox="1"/>
          <p:nvPr/>
        </p:nvSpPr>
        <p:spPr>
          <a:xfrm>
            <a:off x="157101" y="6013317"/>
            <a:ext cx="8412880" cy="461665"/>
          </a:xfrm>
          <a:prstGeom prst="rect">
            <a:avLst/>
          </a:prstGeom>
          <a:noFill/>
        </p:spPr>
        <p:txBody>
          <a:bodyPr wrap="none" rtlCol="0">
            <a:spAutoFit/>
          </a:bodyPr>
          <a:lstStyle/>
          <a:p>
            <a:pPr algn="ctr"/>
            <a:r>
              <a:rPr lang="en-US" sz="2400" b="1" dirty="0">
                <a:solidFill>
                  <a:schemeClr val="bg2"/>
                </a:solidFill>
              </a:rPr>
              <a:t>System Design Enablement via an Extensive Ecosystem</a:t>
            </a:r>
          </a:p>
        </p:txBody>
      </p:sp>
      <p:sp>
        <p:nvSpPr>
          <p:cNvPr id="20" name="Rounded Rectangle 19"/>
          <p:cNvSpPr/>
          <p:nvPr/>
        </p:nvSpPr>
        <p:spPr>
          <a:xfrm>
            <a:off x="5654440" y="1381458"/>
            <a:ext cx="1535961" cy="4473762"/>
          </a:xfrm>
          <a:prstGeom prst="roundRect">
            <a:avLst>
              <a:gd name="adj" fmla="val 12544"/>
            </a:avLst>
          </a:prstGeom>
          <a:gradFill flip="none" rotWithShape="1">
            <a:gsLst>
              <a:gs pos="0">
                <a:srgbClr val="E31837"/>
              </a:gs>
              <a:gs pos="100000">
                <a:srgbClr val="720C1B"/>
              </a:gs>
            </a:gsLst>
            <a:lin ang="5400000" scaled="1"/>
            <a:tileRect/>
          </a:gra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lIns="27425" tIns="91416" rIns="27425" rtlCol="0" anchor="t"/>
          <a:lstStyle/>
          <a:p>
            <a:pPr algn="ctr"/>
            <a:r>
              <a:rPr lang="en-US" b="1" dirty="0"/>
              <a:t>BOARD</a:t>
            </a:r>
            <a:endParaRPr lang="en-US" b="1" baseline="30000" dirty="0"/>
          </a:p>
          <a:p>
            <a:pPr algn="ctr"/>
            <a:r>
              <a:rPr lang="en-US" sz="1600" b="1" dirty="0"/>
              <a:t>Allegro</a:t>
            </a:r>
            <a:r>
              <a:rPr lang="en-US" sz="1600" b="1" baseline="30000" dirty="0"/>
              <a:t>®</a:t>
            </a:r>
            <a:endParaRPr lang="en-US" sz="1600" b="1" dirty="0"/>
          </a:p>
          <a:p>
            <a:pPr algn="ctr"/>
            <a:r>
              <a:rPr lang="en-US" sz="1600" b="1" dirty="0" err="1"/>
              <a:t>Pspice</a:t>
            </a:r>
            <a:r>
              <a:rPr lang="en-US" sz="1600" b="1" baseline="30000" dirty="0"/>
              <a:t>®</a:t>
            </a:r>
            <a:endParaRPr lang="en-US" sz="1600" b="1" dirty="0"/>
          </a:p>
          <a:p>
            <a:pPr algn="ctr"/>
            <a:r>
              <a:rPr lang="en-US" sz="1600" b="1" dirty="0" err="1"/>
              <a:t>OrCAD</a:t>
            </a:r>
            <a:r>
              <a:rPr lang="en-US" sz="1600" b="1" baseline="30000" dirty="0"/>
              <a:t>®</a:t>
            </a:r>
            <a:endParaRPr lang="en-US" sz="1600" b="1" dirty="0"/>
          </a:p>
          <a:p>
            <a:pPr algn="ctr"/>
            <a:endParaRPr lang="en-US" dirty="0"/>
          </a:p>
        </p:txBody>
      </p:sp>
      <p:sp>
        <p:nvSpPr>
          <p:cNvPr id="22" name="Rounded Rectangle 21"/>
          <p:cNvSpPr/>
          <p:nvPr/>
        </p:nvSpPr>
        <p:spPr>
          <a:xfrm>
            <a:off x="151972" y="2713438"/>
            <a:ext cx="8454683" cy="406552"/>
          </a:xfrm>
          <a:prstGeom prst="roundRect">
            <a:avLst/>
          </a:prstGeom>
          <a:solidFill>
            <a:srgbClr val="0070C0"/>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Mixed-signal</a:t>
            </a:r>
          </a:p>
        </p:txBody>
      </p:sp>
      <p:sp>
        <p:nvSpPr>
          <p:cNvPr id="23" name="Rounded Rectangle 22"/>
          <p:cNvSpPr/>
          <p:nvPr/>
        </p:nvSpPr>
        <p:spPr>
          <a:xfrm>
            <a:off x="151972" y="3236709"/>
            <a:ext cx="8454683" cy="406552"/>
          </a:xfrm>
          <a:prstGeom prst="roundRect">
            <a:avLst/>
          </a:prstGeom>
          <a:solidFill>
            <a:srgbClr val="0070C0"/>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Analog/RF</a:t>
            </a:r>
          </a:p>
        </p:txBody>
      </p:sp>
      <p:sp>
        <p:nvSpPr>
          <p:cNvPr id="25" name="Rounded Rectangle 24"/>
          <p:cNvSpPr/>
          <p:nvPr/>
        </p:nvSpPr>
        <p:spPr>
          <a:xfrm>
            <a:off x="2836726" y="4283251"/>
            <a:ext cx="5769929" cy="406552"/>
          </a:xfrm>
          <a:prstGeom prst="roundRect">
            <a:avLst/>
          </a:prstGeom>
          <a:solidFill>
            <a:srgbClr val="0070C0"/>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Photonics Support</a:t>
            </a:r>
          </a:p>
        </p:txBody>
      </p:sp>
      <p:sp>
        <p:nvSpPr>
          <p:cNvPr id="26" name="Rounded Rectangle 25"/>
          <p:cNvSpPr/>
          <p:nvPr/>
        </p:nvSpPr>
        <p:spPr>
          <a:xfrm>
            <a:off x="4008224" y="4806522"/>
            <a:ext cx="4598431" cy="406552"/>
          </a:xfrm>
          <a:prstGeom prst="roundRect">
            <a:avLst/>
          </a:prstGeom>
          <a:solidFill>
            <a:srgbClr val="0070C0"/>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Rigid-flex Board Enablement</a:t>
            </a:r>
          </a:p>
        </p:txBody>
      </p:sp>
      <p:sp>
        <p:nvSpPr>
          <p:cNvPr id="27" name="Rounded Rectangle 26"/>
          <p:cNvSpPr/>
          <p:nvPr/>
        </p:nvSpPr>
        <p:spPr>
          <a:xfrm>
            <a:off x="151972" y="3759980"/>
            <a:ext cx="8454683" cy="406552"/>
          </a:xfrm>
          <a:prstGeom prst="roundRect">
            <a:avLst/>
          </a:prstGeom>
          <a:solidFill>
            <a:srgbClr val="0070C0"/>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Advanced Node (16nm to 5nm)</a:t>
            </a:r>
          </a:p>
        </p:txBody>
      </p:sp>
      <p:sp>
        <p:nvSpPr>
          <p:cNvPr id="28" name="Rounded Rectangle 27"/>
          <p:cNvSpPr/>
          <p:nvPr/>
        </p:nvSpPr>
        <p:spPr>
          <a:xfrm>
            <a:off x="3986154" y="5329791"/>
            <a:ext cx="4620501" cy="406552"/>
          </a:xfrm>
          <a:prstGeom prst="roundRect">
            <a:avLst/>
          </a:prstGeom>
          <a:solidFill>
            <a:srgbClr val="0070C0"/>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Advanced Packaging</a:t>
            </a:r>
          </a:p>
        </p:txBody>
      </p:sp>
    </p:spTree>
    <p:extLst>
      <p:ext uri="{BB962C8B-B14F-4D97-AF65-F5344CB8AC3E}">
        <p14:creationId xmlns:p14="http://schemas.microsoft.com/office/powerpoint/2010/main" val="3574613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animBg="1"/>
      <p:bldP spid="22" grpId="0" animBg="1"/>
      <p:bldP spid="23"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bwMode="auto">
          <a:xfrm>
            <a:off x="4560854" y="1909240"/>
            <a:ext cx="693335" cy="485979"/>
          </a:xfrm>
          <a:prstGeom prst="roundRect">
            <a:avLst/>
          </a:prstGeom>
          <a:solidFill>
            <a:srgbClr val="2D2D2D"/>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1600" dirty="0">
              <a:solidFill>
                <a:schemeClr val="bg2"/>
              </a:solidFill>
              <a:latin typeface="Arial" charset="0"/>
            </a:endParaRPr>
          </a:p>
        </p:txBody>
      </p:sp>
      <p:sp>
        <p:nvSpPr>
          <p:cNvPr id="5" name="Rounded Rectangle 4"/>
          <p:cNvSpPr/>
          <p:nvPr/>
        </p:nvSpPr>
        <p:spPr bwMode="auto">
          <a:xfrm>
            <a:off x="1773996" y="1619587"/>
            <a:ext cx="6077741" cy="393147"/>
          </a:xfrm>
          <a:prstGeom prst="roundRect">
            <a:avLst/>
          </a:prstGeom>
          <a:solidFill>
            <a:srgbClr val="2D2D2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2"/>
                </a:solidFill>
                <a:latin typeface="Arial" charset="0"/>
              </a:rPr>
              <a:t>Cadence</a:t>
            </a:r>
            <a:r>
              <a:rPr lang="en-US" sz="1600" baseline="30000" dirty="0">
                <a:solidFill>
                  <a:schemeClr val="bg2"/>
                </a:solidFill>
                <a:latin typeface="Arial" charset="0"/>
              </a:rPr>
              <a:t>®</a:t>
            </a:r>
            <a:r>
              <a:rPr lang="en-US" sz="1600" dirty="0">
                <a:solidFill>
                  <a:schemeClr val="bg2"/>
                </a:solidFill>
                <a:latin typeface="Arial" charset="0"/>
              </a:rPr>
              <a:t> IP</a:t>
            </a:r>
          </a:p>
        </p:txBody>
      </p:sp>
      <p:sp>
        <p:nvSpPr>
          <p:cNvPr id="29" name="Rounded Rectangle 28"/>
          <p:cNvSpPr/>
          <p:nvPr/>
        </p:nvSpPr>
        <p:spPr bwMode="auto">
          <a:xfrm>
            <a:off x="1750432" y="2214557"/>
            <a:ext cx="6167574" cy="4142101"/>
          </a:xfrm>
          <a:prstGeom prst="roundRect">
            <a:avLst>
              <a:gd name="adj" fmla="val 0"/>
            </a:avLst>
          </a:prstGeom>
          <a:solidFill>
            <a:srgbClr val="2D2D2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1600" dirty="0">
              <a:solidFill>
                <a:srgbClr val="2D2D2D"/>
              </a:solidFill>
              <a:latin typeface="Arial" charset="0"/>
            </a:endParaRPr>
          </a:p>
        </p:txBody>
      </p:sp>
      <p:grpSp>
        <p:nvGrpSpPr>
          <p:cNvPr id="11" name="Group 10"/>
          <p:cNvGrpSpPr/>
          <p:nvPr/>
        </p:nvGrpSpPr>
        <p:grpSpPr>
          <a:xfrm>
            <a:off x="8149358" y="1356341"/>
            <a:ext cx="2326619" cy="5383373"/>
            <a:chOff x="-15983" y="726776"/>
            <a:chExt cx="2585208" cy="5613099"/>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3" y="4722445"/>
              <a:ext cx="2585208" cy="1617430"/>
            </a:xfrm>
            <a:prstGeom prst="rect">
              <a:avLst/>
            </a:prstGeom>
          </p:spPr>
        </p:pic>
        <p:grpSp>
          <p:nvGrpSpPr>
            <p:cNvPr id="4" name="Group 3"/>
            <p:cNvGrpSpPr/>
            <p:nvPr/>
          </p:nvGrpSpPr>
          <p:grpSpPr>
            <a:xfrm>
              <a:off x="946624" y="1858701"/>
              <a:ext cx="868246" cy="709054"/>
              <a:chOff x="835138" y="1391436"/>
              <a:chExt cx="868246" cy="709054"/>
            </a:xfrm>
          </p:grpSpPr>
          <p:pic>
            <p:nvPicPr>
              <p:cNvPr id="8" name="Picture 7"/>
              <p:cNvPicPr>
                <a:picLocks noChangeAspect="1"/>
              </p:cNvPicPr>
              <p:nvPr/>
            </p:nvPicPr>
            <p:blipFill>
              <a:blip r:embed="rId4"/>
              <a:stretch>
                <a:fillRect/>
              </a:stretch>
            </p:blipFill>
            <p:spPr>
              <a:xfrm rot="16200000">
                <a:off x="914734" y="1311840"/>
                <a:ext cx="709054" cy="868246"/>
              </a:xfrm>
              <a:prstGeom prst="rect">
                <a:avLst/>
              </a:prstGeom>
            </p:spPr>
          </p:pic>
          <p:sp>
            <p:nvSpPr>
              <p:cNvPr id="17" name="TextBox 16"/>
              <p:cNvSpPr txBox="1"/>
              <p:nvPr/>
            </p:nvSpPr>
            <p:spPr>
              <a:xfrm>
                <a:off x="1067064" y="1568870"/>
                <a:ext cx="461678" cy="385092"/>
              </a:xfrm>
              <a:prstGeom prst="rect">
                <a:avLst/>
              </a:prstGeom>
              <a:solidFill>
                <a:schemeClr val="bg1"/>
              </a:solidFill>
              <a:effectLst>
                <a:softEdge rad="63500"/>
              </a:effectLst>
            </p:spPr>
            <p:txBody>
              <a:bodyPr wrap="none" rtlCol="0">
                <a:spAutoFit/>
              </a:bodyPr>
              <a:lstStyle/>
              <a:p>
                <a:r>
                  <a:rPr lang="en-US" dirty="0">
                    <a:ln w="0"/>
                    <a:solidFill>
                      <a:srgbClr val="FF0000"/>
                    </a:solidFill>
                    <a:effectLst>
                      <a:outerShdw blurRad="38100" dist="19050" dir="2700000" algn="tl" rotWithShape="0">
                        <a:schemeClr val="dk1">
                          <a:alpha val="40000"/>
                        </a:schemeClr>
                      </a:outerShdw>
                    </a:effectLst>
                  </a:rPr>
                  <a:t>IC</a:t>
                </a:r>
              </a:p>
            </p:txBody>
          </p:sp>
        </p:grpSp>
        <p:grpSp>
          <p:nvGrpSpPr>
            <p:cNvPr id="2" name="Group 1"/>
            <p:cNvGrpSpPr/>
            <p:nvPr/>
          </p:nvGrpSpPr>
          <p:grpSpPr>
            <a:xfrm>
              <a:off x="523892" y="3225748"/>
              <a:ext cx="1728264" cy="1075364"/>
              <a:chOff x="406950" y="2691066"/>
              <a:chExt cx="1728264" cy="107536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950" y="2691066"/>
                <a:ext cx="1728264" cy="1075364"/>
              </a:xfrm>
              <a:prstGeom prst="rect">
                <a:avLst/>
              </a:prstGeom>
            </p:spPr>
          </p:pic>
          <p:sp>
            <p:nvSpPr>
              <p:cNvPr id="18" name="TextBox 17"/>
              <p:cNvSpPr txBox="1"/>
              <p:nvPr/>
            </p:nvSpPr>
            <p:spPr>
              <a:xfrm>
                <a:off x="704113" y="2977499"/>
                <a:ext cx="1202644" cy="385093"/>
              </a:xfrm>
              <a:prstGeom prst="rect">
                <a:avLst/>
              </a:prstGeom>
              <a:solidFill>
                <a:schemeClr val="bg1"/>
              </a:solidFill>
              <a:effectLst>
                <a:softEdge rad="63500"/>
              </a:effectLst>
            </p:spPr>
            <p:txBody>
              <a:bodyPr wrap="none" rtlCol="0">
                <a:spAutoFit/>
              </a:bodyPr>
              <a:lstStyle/>
              <a:p>
                <a:r>
                  <a:rPr lang="en-US" dirty="0">
                    <a:ln w="0"/>
                    <a:solidFill>
                      <a:srgbClr val="FF0000"/>
                    </a:solidFill>
                    <a:effectLst>
                      <a:outerShdw blurRad="38100" dist="19050" dir="2700000" algn="tl" rotWithShape="0">
                        <a:schemeClr val="dk1">
                          <a:alpha val="40000"/>
                        </a:schemeClr>
                      </a:outerShdw>
                    </a:effectLst>
                  </a:rPr>
                  <a:t>Package</a:t>
                </a:r>
              </a:p>
            </p:txBody>
          </p:sp>
        </p:grpSp>
        <p:sp>
          <p:nvSpPr>
            <p:cNvPr id="19" name="TextBox 18"/>
            <p:cNvSpPr txBox="1"/>
            <p:nvPr/>
          </p:nvSpPr>
          <p:spPr>
            <a:xfrm>
              <a:off x="838505" y="5130875"/>
              <a:ext cx="732416" cy="385093"/>
            </a:xfrm>
            <a:prstGeom prst="rect">
              <a:avLst/>
            </a:prstGeom>
            <a:solidFill>
              <a:schemeClr val="bg1"/>
            </a:solidFill>
            <a:effectLst>
              <a:softEdge rad="50800"/>
            </a:effectLst>
          </p:spPr>
          <p:txBody>
            <a:bodyPr wrap="none" rtlCol="0">
              <a:spAutoFit/>
            </a:bodyPr>
            <a:lstStyle/>
            <a:p>
              <a:r>
                <a:rPr lang="en-US" dirty="0">
                  <a:ln w="0"/>
                  <a:solidFill>
                    <a:srgbClr val="FF0000"/>
                  </a:solidFill>
                  <a:effectLst>
                    <a:outerShdw blurRad="38100" dist="19050" dir="2700000" algn="tl" rotWithShape="0">
                      <a:schemeClr val="dk1">
                        <a:alpha val="40000"/>
                      </a:schemeClr>
                    </a:outerShdw>
                  </a:effectLst>
                </a:rPr>
                <a:t>PCB</a:t>
              </a:r>
            </a:p>
          </p:txBody>
        </p:sp>
        <p:cxnSp>
          <p:nvCxnSpPr>
            <p:cNvPr id="15" name="Straight Arrow Connector 14"/>
            <p:cNvCxnSpPr/>
            <p:nvPr/>
          </p:nvCxnSpPr>
          <p:spPr>
            <a:xfrm flipH="1">
              <a:off x="1380739" y="2745860"/>
              <a:ext cx="7280" cy="467292"/>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354413" y="4241963"/>
              <a:ext cx="3" cy="432357"/>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62627" y="1367417"/>
              <a:ext cx="10921" cy="355678"/>
            </a:xfrm>
            <a:prstGeom prst="straightConnector1">
              <a:avLst/>
            </a:prstGeom>
            <a:ln w="38100">
              <a:solidFill>
                <a:schemeClr val="accent3"/>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6"/>
            <a:stretch>
              <a:fillRect/>
            </a:stretch>
          </p:blipFill>
          <p:spPr>
            <a:xfrm rot="16200000">
              <a:off x="884630" y="888269"/>
              <a:ext cx="433888" cy="309920"/>
            </a:xfrm>
            <a:prstGeom prst="rect">
              <a:avLst/>
            </a:prstGeom>
          </p:spPr>
        </p:pic>
        <p:pic>
          <p:nvPicPr>
            <p:cNvPr id="23" name="Picture 22"/>
            <p:cNvPicPr>
              <a:picLocks noChangeAspect="1"/>
            </p:cNvPicPr>
            <p:nvPr/>
          </p:nvPicPr>
          <p:blipFill>
            <a:blip r:embed="rId7"/>
            <a:stretch>
              <a:fillRect/>
            </a:stretch>
          </p:blipFill>
          <p:spPr>
            <a:xfrm>
              <a:off x="1325654" y="726776"/>
              <a:ext cx="318027" cy="248639"/>
            </a:xfrm>
            <a:prstGeom prst="rect">
              <a:avLst/>
            </a:prstGeom>
          </p:spPr>
        </p:pic>
        <p:pic>
          <p:nvPicPr>
            <p:cNvPr id="24" name="Picture 23"/>
            <p:cNvPicPr>
              <a:picLocks noChangeAspect="1"/>
            </p:cNvPicPr>
            <p:nvPr/>
          </p:nvPicPr>
          <p:blipFill>
            <a:blip r:embed="rId8"/>
            <a:stretch>
              <a:fillRect/>
            </a:stretch>
          </p:blipFill>
          <p:spPr>
            <a:xfrm>
              <a:off x="1454703" y="1032340"/>
              <a:ext cx="407980" cy="227833"/>
            </a:xfrm>
            <a:prstGeom prst="rect">
              <a:avLst/>
            </a:prstGeom>
          </p:spPr>
        </p:pic>
        <p:sp>
          <p:nvSpPr>
            <p:cNvPr id="25" name="TextBox 24"/>
            <p:cNvSpPr txBox="1"/>
            <p:nvPr/>
          </p:nvSpPr>
          <p:spPr>
            <a:xfrm>
              <a:off x="1166749" y="859922"/>
              <a:ext cx="447429" cy="385093"/>
            </a:xfrm>
            <a:prstGeom prst="rect">
              <a:avLst/>
            </a:prstGeom>
            <a:solidFill>
              <a:schemeClr val="bg1"/>
            </a:solidFill>
            <a:effectLst>
              <a:softEdge rad="63500"/>
            </a:effectLst>
          </p:spPr>
          <p:txBody>
            <a:bodyPr wrap="none" rtlCol="0">
              <a:spAutoFit/>
            </a:bodyPr>
            <a:lstStyle/>
            <a:p>
              <a:r>
                <a:rPr lang="en-US" dirty="0">
                  <a:ln w="0"/>
                  <a:solidFill>
                    <a:srgbClr val="FF0000"/>
                  </a:solidFill>
                  <a:effectLst>
                    <a:outerShdw blurRad="38100" dist="19050" dir="2700000" algn="tl" rotWithShape="0">
                      <a:schemeClr val="dk1">
                        <a:alpha val="40000"/>
                      </a:schemeClr>
                    </a:outerShdw>
                  </a:effectLst>
                </a:rPr>
                <a:t>IP</a:t>
              </a:r>
            </a:p>
          </p:txBody>
        </p:sp>
      </p:grpSp>
      <p:sp>
        <p:nvSpPr>
          <p:cNvPr id="3" name="Title 2"/>
          <p:cNvSpPr>
            <a:spLocks noGrp="1"/>
          </p:cNvSpPr>
          <p:nvPr>
            <p:ph type="title"/>
          </p:nvPr>
        </p:nvSpPr>
        <p:spPr/>
        <p:txBody>
          <a:bodyPr/>
          <a:lstStyle/>
          <a:p>
            <a:pPr>
              <a:lnSpc>
                <a:spcPct val="100000"/>
              </a:lnSpc>
            </a:pPr>
            <a:r>
              <a:rPr lang="en-US" dirty="0">
                <a:ln/>
                <a:solidFill>
                  <a:schemeClr val="tx2"/>
                </a:solidFill>
              </a:rPr>
              <a:t>Virtuoso</a:t>
            </a:r>
            <a:r>
              <a:rPr lang="en-US" baseline="30000" dirty="0"/>
              <a:t> </a:t>
            </a:r>
            <a:r>
              <a:rPr lang="en-US" dirty="0">
                <a:ln/>
                <a:solidFill>
                  <a:schemeClr val="tx2"/>
                </a:solidFill>
              </a:rPr>
              <a:t>System Design Platform</a:t>
            </a:r>
            <a:br>
              <a:rPr lang="en-US" dirty="0">
                <a:ln/>
                <a:solidFill>
                  <a:schemeClr val="tx2"/>
                </a:solidFill>
              </a:rPr>
            </a:br>
            <a:r>
              <a:rPr lang="en-US" sz="2400" dirty="0">
                <a:ln/>
                <a:solidFill>
                  <a:schemeClr val="accent2"/>
                </a:solidFill>
              </a:rPr>
              <a:t>Holistic solution eliminates the barrier between IC and package design teams</a:t>
            </a:r>
            <a:endParaRPr lang="en-US" dirty="0">
              <a:solidFill>
                <a:schemeClr val="tx2"/>
              </a:solidFill>
            </a:endParaRPr>
          </a:p>
        </p:txBody>
      </p:sp>
      <p:pic>
        <p:nvPicPr>
          <p:cNvPr id="12" name="Picture 11"/>
          <p:cNvPicPr>
            <a:picLocks noChangeAspect="1"/>
          </p:cNvPicPr>
          <p:nvPr/>
        </p:nvPicPr>
        <p:blipFill>
          <a:blip r:embed="rId9"/>
          <a:stretch>
            <a:fillRect/>
          </a:stretch>
        </p:blipFill>
        <p:spPr>
          <a:xfrm>
            <a:off x="1867917" y="2302386"/>
            <a:ext cx="5938617" cy="3952588"/>
          </a:xfrm>
          <a:prstGeom prst="rect">
            <a:avLst/>
          </a:prstGeom>
        </p:spPr>
      </p:pic>
      <p:sp>
        <p:nvSpPr>
          <p:cNvPr id="55" name="Freeform 54"/>
          <p:cNvSpPr/>
          <p:nvPr/>
        </p:nvSpPr>
        <p:spPr bwMode="auto">
          <a:xfrm>
            <a:off x="3154745" y="2514976"/>
            <a:ext cx="2981324" cy="3739999"/>
          </a:xfrm>
          <a:custGeom>
            <a:avLst/>
            <a:gdLst>
              <a:gd name="connsiteX0" fmla="*/ 0 w 3114261"/>
              <a:gd name="connsiteY0" fmla="*/ 0 h 3703982"/>
              <a:gd name="connsiteX1" fmla="*/ 1542553 w 3114261"/>
              <a:gd name="connsiteY1" fmla="*/ 0 h 3703982"/>
              <a:gd name="connsiteX2" fmla="*/ 1542553 w 3114261"/>
              <a:gd name="connsiteY2" fmla="*/ 1717481 h 3703982"/>
              <a:gd name="connsiteX3" fmla="*/ 3114261 w 3114261"/>
              <a:gd name="connsiteY3" fmla="*/ 1717481 h 3703982"/>
              <a:gd name="connsiteX4" fmla="*/ 3114261 w 3114261"/>
              <a:gd name="connsiteY4" fmla="*/ 3703982 h 3703982"/>
              <a:gd name="connsiteX5" fmla="*/ 1571708 w 3114261"/>
              <a:gd name="connsiteY5" fmla="*/ 3703982 h 3703982"/>
              <a:gd name="connsiteX6" fmla="*/ 1571708 w 3114261"/>
              <a:gd name="connsiteY6" fmla="*/ 3102479 h 3703982"/>
              <a:gd name="connsiteX7" fmla="*/ 0 w 3114261"/>
              <a:gd name="connsiteY7" fmla="*/ 3102479 h 3703982"/>
              <a:gd name="connsiteX0" fmla="*/ 0 w 3114261"/>
              <a:gd name="connsiteY0" fmla="*/ 0 h 3714273"/>
              <a:gd name="connsiteX1" fmla="*/ 1542553 w 3114261"/>
              <a:gd name="connsiteY1" fmla="*/ 0 h 3714273"/>
              <a:gd name="connsiteX2" fmla="*/ 1542553 w 3114261"/>
              <a:gd name="connsiteY2" fmla="*/ 1717481 h 3714273"/>
              <a:gd name="connsiteX3" fmla="*/ 3114261 w 3114261"/>
              <a:gd name="connsiteY3" fmla="*/ 1717481 h 3714273"/>
              <a:gd name="connsiteX4" fmla="*/ 3114261 w 3114261"/>
              <a:gd name="connsiteY4" fmla="*/ 3703982 h 3714273"/>
              <a:gd name="connsiteX5" fmla="*/ 1479446 w 3114261"/>
              <a:gd name="connsiteY5" fmla="*/ 3714273 h 3714273"/>
              <a:gd name="connsiteX6" fmla="*/ 1571708 w 3114261"/>
              <a:gd name="connsiteY6" fmla="*/ 3102479 h 3714273"/>
              <a:gd name="connsiteX7" fmla="*/ 0 w 3114261"/>
              <a:gd name="connsiteY7" fmla="*/ 3102479 h 3714273"/>
              <a:gd name="connsiteX8" fmla="*/ 0 w 3114261"/>
              <a:gd name="connsiteY8" fmla="*/ 0 h 3714273"/>
              <a:gd name="connsiteX0" fmla="*/ 0 w 3114261"/>
              <a:gd name="connsiteY0" fmla="*/ 0 h 3703982"/>
              <a:gd name="connsiteX1" fmla="*/ 1542553 w 3114261"/>
              <a:gd name="connsiteY1" fmla="*/ 0 h 3703982"/>
              <a:gd name="connsiteX2" fmla="*/ 1542553 w 3114261"/>
              <a:gd name="connsiteY2" fmla="*/ 1717481 h 3703982"/>
              <a:gd name="connsiteX3" fmla="*/ 3114261 w 3114261"/>
              <a:gd name="connsiteY3" fmla="*/ 1717481 h 3703982"/>
              <a:gd name="connsiteX4" fmla="*/ 3114261 w 3114261"/>
              <a:gd name="connsiteY4" fmla="*/ 3703982 h 3703982"/>
              <a:gd name="connsiteX5" fmla="*/ 1490301 w 3114261"/>
              <a:gd name="connsiteY5" fmla="*/ 3703982 h 3703982"/>
              <a:gd name="connsiteX6" fmla="*/ 1571708 w 3114261"/>
              <a:gd name="connsiteY6" fmla="*/ 3102479 h 3703982"/>
              <a:gd name="connsiteX7" fmla="*/ 0 w 3114261"/>
              <a:gd name="connsiteY7" fmla="*/ 3102479 h 3703982"/>
              <a:gd name="connsiteX8" fmla="*/ 0 w 3114261"/>
              <a:gd name="connsiteY8" fmla="*/ 0 h 3703982"/>
              <a:gd name="connsiteX0" fmla="*/ 0 w 3114261"/>
              <a:gd name="connsiteY0" fmla="*/ 0 h 3703982"/>
              <a:gd name="connsiteX1" fmla="*/ 1542553 w 3114261"/>
              <a:gd name="connsiteY1" fmla="*/ 0 h 3703982"/>
              <a:gd name="connsiteX2" fmla="*/ 1542553 w 3114261"/>
              <a:gd name="connsiteY2" fmla="*/ 1717481 h 3703982"/>
              <a:gd name="connsiteX3" fmla="*/ 3114261 w 3114261"/>
              <a:gd name="connsiteY3" fmla="*/ 1717481 h 3703982"/>
              <a:gd name="connsiteX4" fmla="*/ 3114261 w 3114261"/>
              <a:gd name="connsiteY4" fmla="*/ 3703982 h 3703982"/>
              <a:gd name="connsiteX5" fmla="*/ 1490301 w 3114261"/>
              <a:gd name="connsiteY5" fmla="*/ 3703982 h 3703982"/>
              <a:gd name="connsiteX6" fmla="*/ 1474020 w 3114261"/>
              <a:gd name="connsiteY6" fmla="*/ 3102479 h 3703982"/>
              <a:gd name="connsiteX7" fmla="*/ 0 w 3114261"/>
              <a:gd name="connsiteY7" fmla="*/ 3102479 h 3703982"/>
              <a:gd name="connsiteX8" fmla="*/ 0 w 3114261"/>
              <a:gd name="connsiteY8" fmla="*/ 0 h 3703982"/>
              <a:gd name="connsiteX0" fmla="*/ 0 w 3114261"/>
              <a:gd name="connsiteY0" fmla="*/ 0 h 3703982"/>
              <a:gd name="connsiteX1" fmla="*/ 1542553 w 3114261"/>
              <a:gd name="connsiteY1" fmla="*/ 0 h 3703982"/>
              <a:gd name="connsiteX2" fmla="*/ 1542553 w 3114261"/>
              <a:gd name="connsiteY2" fmla="*/ 1717481 h 3703982"/>
              <a:gd name="connsiteX3" fmla="*/ 3114261 w 3114261"/>
              <a:gd name="connsiteY3" fmla="*/ 1717481 h 3703982"/>
              <a:gd name="connsiteX4" fmla="*/ 3114261 w 3114261"/>
              <a:gd name="connsiteY4" fmla="*/ 3703982 h 3703982"/>
              <a:gd name="connsiteX5" fmla="*/ 1490301 w 3114261"/>
              <a:gd name="connsiteY5" fmla="*/ 3703982 h 3703982"/>
              <a:gd name="connsiteX6" fmla="*/ 1495728 w 3114261"/>
              <a:gd name="connsiteY6" fmla="*/ 3102479 h 3703982"/>
              <a:gd name="connsiteX7" fmla="*/ 0 w 3114261"/>
              <a:gd name="connsiteY7" fmla="*/ 3102479 h 3703982"/>
              <a:gd name="connsiteX8" fmla="*/ 0 w 3114261"/>
              <a:gd name="connsiteY8" fmla="*/ 0 h 3703982"/>
              <a:gd name="connsiteX0" fmla="*/ 0 w 3114261"/>
              <a:gd name="connsiteY0" fmla="*/ 0 h 3703982"/>
              <a:gd name="connsiteX1" fmla="*/ 1542553 w 3114261"/>
              <a:gd name="connsiteY1" fmla="*/ 0 h 3703982"/>
              <a:gd name="connsiteX2" fmla="*/ 1542553 w 3114261"/>
              <a:gd name="connsiteY2" fmla="*/ 1717481 h 3703982"/>
              <a:gd name="connsiteX3" fmla="*/ 3114261 w 3114261"/>
              <a:gd name="connsiteY3" fmla="*/ 1717481 h 3703982"/>
              <a:gd name="connsiteX4" fmla="*/ 3114261 w 3114261"/>
              <a:gd name="connsiteY4" fmla="*/ 3703982 h 3703982"/>
              <a:gd name="connsiteX5" fmla="*/ 1490301 w 3114261"/>
              <a:gd name="connsiteY5" fmla="*/ 3703982 h 3703982"/>
              <a:gd name="connsiteX6" fmla="*/ 1490301 w 3114261"/>
              <a:gd name="connsiteY6" fmla="*/ 3102479 h 3703982"/>
              <a:gd name="connsiteX7" fmla="*/ 0 w 3114261"/>
              <a:gd name="connsiteY7" fmla="*/ 3102479 h 3703982"/>
              <a:gd name="connsiteX8" fmla="*/ 0 w 3114261"/>
              <a:gd name="connsiteY8" fmla="*/ 0 h 37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261" h="3703982">
                <a:moveTo>
                  <a:pt x="0" y="0"/>
                </a:moveTo>
                <a:lnTo>
                  <a:pt x="1542553" y="0"/>
                </a:lnTo>
                <a:lnTo>
                  <a:pt x="1542553" y="1717481"/>
                </a:lnTo>
                <a:lnTo>
                  <a:pt x="3114261" y="1717481"/>
                </a:lnTo>
                <a:lnTo>
                  <a:pt x="3114261" y="3703982"/>
                </a:lnTo>
                <a:lnTo>
                  <a:pt x="1490301" y="3703982"/>
                </a:lnTo>
                <a:lnTo>
                  <a:pt x="1490301" y="3102479"/>
                </a:lnTo>
                <a:lnTo>
                  <a:pt x="0" y="3102479"/>
                </a:lnTo>
                <a:lnTo>
                  <a:pt x="0" y="0"/>
                </a:lnTo>
                <a:close/>
              </a:path>
            </a:pathLst>
          </a:custGeom>
          <a:noFill/>
          <a:ln w="28575" cap="flat" cmpd="sng" algn="ctr">
            <a:solidFill>
              <a:srgbClr val="E31837"/>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dirty="0">
              <a:latin typeface="Arial" charset="0"/>
            </a:endParaRPr>
          </a:p>
        </p:txBody>
      </p:sp>
      <p:sp>
        <p:nvSpPr>
          <p:cNvPr id="30" name="Freeform 29"/>
          <p:cNvSpPr/>
          <p:nvPr/>
        </p:nvSpPr>
        <p:spPr>
          <a:xfrm>
            <a:off x="4637053" y="2311884"/>
            <a:ext cx="3613567" cy="1367429"/>
          </a:xfrm>
          <a:custGeom>
            <a:avLst/>
            <a:gdLst>
              <a:gd name="connsiteX0" fmla="*/ 3619500 w 3619500"/>
              <a:gd name="connsiteY0" fmla="*/ 0 h 1390650"/>
              <a:gd name="connsiteX1" fmla="*/ 3619500 w 3619500"/>
              <a:gd name="connsiteY1" fmla="*/ 1390650 h 1390650"/>
              <a:gd name="connsiteX2" fmla="*/ 0 w 3619500"/>
              <a:gd name="connsiteY2" fmla="*/ 1390650 h 1390650"/>
            </a:gdLst>
            <a:ahLst/>
            <a:cxnLst>
              <a:cxn ang="0">
                <a:pos x="connsiteX0" y="connsiteY0"/>
              </a:cxn>
              <a:cxn ang="0">
                <a:pos x="connsiteX1" y="connsiteY1"/>
              </a:cxn>
              <a:cxn ang="0">
                <a:pos x="connsiteX2" y="connsiteY2"/>
              </a:cxn>
            </a:cxnLst>
            <a:rect l="l" t="t" r="r" b="b"/>
            <a:pathLst>
              <a:path w="3619500" h="1390650">
                <a:moveTo>
                  <a:pt x="3619500" y="0"/>
                </a:moveTo>
                <a:lnTo>
                  <a:pt x="3619500" y="1390650"/>
                </a:lnTo>
                <a:lnTo>
                  <a:pt x="0" y="1390650"/>
                </a:lnTo>
              </a:path>
            </a:pathLst>
          </a:custGeom>
          <a:noFill/>
          <a:ln w="38100">
            <a:solidFill>
              <a:srgbClr val="E31837"/>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95208" y="1408238"/>
            <a:ext cx="2377639" cy="923330"/>
          </a:xfrm>
          <a:prstGeom prst="rect">
            <a:avLst/>
          </a:prstGeom>
          <a:solidFill>
            <a:schemeClr val="bg1"/>
          </a:solidFill>
          <a:ln w="38100">
            <a:solidFill>
              <a:schemeClr val="accent3"/>
            </a:solidFill>
          </a:ln>
          <a:effectLst/>
        </p:spPr>
        <p:txBody>
          <a:bodyPr wrap="none" rtlCol="0">
            <a:spAutoFit/>
          </a:bodyPr>
          <a:lstStyle/>
          <a:p>
            <a:r>
              <a:rPr lang="en-US" dirty="0">
                <a:solidFill>
                  <a:srgbClr val="FF0000"/>
                </a:solidFill>
              </a:rPr>
              <a:t>Vertically integrated </a:t>
            </a:r>
            <a:br>
              <a:rPr lang="en-US" dirty="0">
                <a:solidFill>
                  <a:srgbClr val="FF0000"/>
                </a:solidFill>
              </a:rPr>
            </a:br>
            <a:r>
              <a:rPr lang="en-US" dirty="0">
                <a:solidFill>
                  <a:srgbClr val="FF0000"/>
                </a:solidFill>
              </a:rPr>
              <a:t>flow, from IC through </a:t>
            </a:r>
            <a:br>
              <a:rPr lang="en-US" dirty="0">
                <a:solidFill>
                  <a:srgbClr val="FF0000"/>
                </a:solidFill>
              </a:rPr>
            </a:br>
            <a:r>
              <a:rPr lang="en-US" dirty="0">
                <a:solidFill>
                  <a:srgbClr val="FF0000"/>
                </a:solidFill>
              </a:rPr>
              <a:t>package onto PCB</a:t>
            </a:r>
          </a:p>
        </p:txBody>
      </p:sp>
    </p:spTree>
    <p:extLst>
      <p:ext uri="{BB962C8B-B14F-4D97-AF65-F5344CB8AC3E}">
        <p14:creationId xmlns:p14="http://schemas.microsoft.com/office/powerpoint/2010/main" val="369703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11600" y="2011988"/>
            <a:ext cx="7758281" cy="3946340"/>
            <a:chOff x="310092" y="2011619"/>
            <a:chExt cx="7760302" cy="3947368"/>
          </a:xfrm>
        </p:grpSpPr>
        <p:sp>
          <p:nvSpPr>
            <p:cNvPr id="54" name="Rounded Rectangle 53"/>
            <p:cNvSpPr/>
            <p:nvPr/>
          </p:nvSpPr>
          <p:spPr>
            <a:xfrm>
              <a:off x="310092" y="2011619"/>
              <a:ext cx="7760302" cy="3947368"/>
            </a:xfrm>
            <a:prstGeom prst="roundRect">
              <a:avLst>
                <a:gd name="adj" fmla="val 4061"/>
              </a:avLst>
            </a:prstGeom>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sz="1799" dirty="0"/>
            </a:p>
          </p:txBody>
        </p:sp>
        <p:grpSp>
          <p:nvGrpSpPr>
            <p:cNvPr id="55" name="Group 54"/>
            <p:cNvGrpSpPr/>
            <p:nvPr/>
          </p:nvGrpSpPr>
          <p:grpSpPr>
            <a:xfrm>
              <a:off x="2511818" y="2095534"/>
              <a:ext cx="5378219" cy="507831"/>
              <a:chOff x="2820323" y="1594889"/>
              <a:chExt cx="5378219" cy="507831"/>
            </a:xfrm>
          </p:grpSpPr>
          <p:sp>
            <p:nvSpPr>
              <p:cNvPr id="59" name="Rectangle 1"/>
              <p:cNvSpPr/>
              <p:nvPr/>
            </p:nvSpPr>
            <p:spPr bwMode="auto">
              <a:xfrm flipV="1">
                <a:off x="6872136" y="1607169"/>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sz="1799" dirty="0"/>
              </a:p>
            </p:txBody>
          </p:sp>
          <p:sp>
            <p:nvSpPr>
              <p:cNvPr id="60" name="Rectangle 1"/>
              <p:cNvSpPr/>
              <p:nvPr/>
            </p:nvSpPr>
            <p:spPr bwMode="auto">
              <a:xfrm flipV="1">
                <a:off x="5521036" y="1607169"/>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sz="1799" dirty="0"/>
              </a:p>
            </p:txBody>
          </p:sp>
          <p:sp>
            <p:nvSpPr>
              <p:cNvPr id="61" name="Rectangle 1"/>
              <p:cNvSpPr/>
              <p:nvPr/>
            </p:nvSpPr>
            <p:spPr bwMode="auto">
              <a:xfrm flipV="1">
                <a:off x="4170681" y="1607464"/>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sz="1799" dirty="0"/>
              </a:p>
            </p:txBody>
          </p:sp>
          <p:sp>
            <p:nvSpPr>
              <p:cNvPr id="62" name="Rectangle 1"/>
              <p:cNvSpPr/>
              <p:nvPr/>
            </p:nvSpPr>
            <p:spPr bwMode="auto">
              <a:xfrm flipV="1">
                <a:off x="2820323" y="1608906"/>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sz="1799" dirty="0"/>
              </a:p>
            </p:txBody>
          </p:sp>
          <p:sp>
            <p:nvSpPr>
              <p:cNvPr id="63" name="TextBox 3"/>
              <p:cNvSpPr txBox="1"/>
              <p:nvPr/>
            </p:nvSpPr>
            <p:spPr>
              <a:xfrm>
                <a:off x="2916396" y="1594889"/>
                <a:ext cx="1133644" cy="5078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VIP</a:t>
                </a:r>
              </a:p>
              <a:p>
                <a:pPr algn="ctr"/>
                <a:r>
                  <a:rPr lang="en-US" sz="1100" dirty="0">
                    <a:latin typeface="Arial Narrow" panose="020B0606020202030204" pitchFamily="34" charset="0"/>
                  </a:rPr>
                  <a:t>VERIFICATION IP</a:t>
                </a:r>
              </a:p>
            </p:txBody>
          </p:sp>
          <p:sp>
            <p:nvSpPr>
              <p:cNvPr id="64" name="TextBox 28"/>
              <p:cNvSpPr txBox="1"/>
              <p:nvPr/>
            </p:nvSpPr>
            <p:spPr>
              <a:xfrm>
                <a:off x="6871391" y="1594889"/>
                <a:ext cx="1327151" cy="507831"/>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Perspec</a:t>
                </a:r>
                <a:r>
                  <a:rPr lang="en-US" sz="1600" b="1" baseline="30000" dirty="0"/>
                  <a:t>™</a:t>
                </a:r>
                <a:endParaRPr lang="en-US" sz="1600" b="1" dirty="0"/>
              </a:p>
              <a:p>
                <a:pPr algn="ctr"/>
                <a:r>
                  <a:rPr lang="en-US" sz="1100" dirty="0">
                    <a:latin typeface="Arial Narrow" panose="020B0606020202030204" pitchFamily="34" charset="0"/>
                  </a:rPr>
                  <a:t>SW-DRIVEN TEST</a:t>
                </a:r>
                <a:endParaRPr lang="en-US" sz="1100" b="1" dirty="0">
                  <a:solidFill>
                    <a:schemeClr val="tx2"/>
                  </a:solidFill>
                </a:endParaRPr>
              </a:p>
            </p:txBody>
          </p:sp>
          <p:sp>
            <p:nvSpPr>
              <p:cNvPr id="65" name="TextBox 20"/>
              <p:cNvSpPr txBox="1"/>
              <p:nvPr/>
            </p:nvSpPr>
            <p:spPr>
              <a:xfrm>
                <a:off x="4145477" y="1594889"/>
                <a:ext cx="1403804"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vManager</a:t>
                </a:r>
                <a:r>
                  <a:rPr lang="en-US" sz="1600" b="1" baseline="30000" dirty="0"/>
                  <a:t>™</a:t>
                </a:r>
              </a:p>
              <a:p>
                <a:pPr algn="ctr"/>
                <a:r>
                  <a:rPr lang="en-US" sz="1100" dirty="0">
                    <a:latin typeface="Arial Narrow" panose="020B0606020202030204" pitchFamily="34" charset="0"/>
                  </a:rPr>
                  <a:t>METRICS</a:t>
                </a:r>
              </a:p>
            </p:txBody>
          </p:sp>
          <p:sp>
            <p:nvSpPr>
              <p:cNvPr id="66" name="TextBox 27"/>
              <p:cNvSpPr txBox="1"/>
              <p:nvPr/>
            </p:nvSpPr>
            <p:spPr>
              <a:xfrm>
                <a:off x="5616475" y="1594889"/>
                <a:ext cx="1160735"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Indago</a:t>
                </a:r>
                <a:r>
                  <a:rPr lang="en-US" sz="1600" b="1" baseline="30000" dirty="0"/>
                  <a:t>™</a:t>
                </a:r>
                <a:endParaRPr lang="en-US" sz="1600" b="1" dirty="0"/>
              </a:p>
              <a:p>
                <a:pPr algn="ctr"/>
                <a:r>
                  <a:rPr lang="en-US" sz="1100" dirty="0">
                    <a:latin typeface="Arial Narrow" panose="020B0606020202030204" pitchFamily="34" charset="0"/>
                  </a:rPr>
                  <a:t>DEBUG</a:t>
                </a:r>
                <a:endParaRPr lang="en-US" sz="1100" b="1" dirty="0">
                  <a:solidFill>
                    <a:schemeClr val="tx2"/>
                  </a:solidFill>
                </a:endParaRPr>
              </a:p>
            </p:txBody>
          </p:sp>
        </p:grpSp>
        <p:sp>
          <p:nvSpPr>
            <p:cNvPr id="56" name="TextBox 13"/>
            <p:cNvSpPr txBox="1"/>
            <p:nvPr/>
          </p:nvSpPr>
          <p:spPr>
            <a:xfrm>
              <a:off x="498331" y="2301844"/>
              <a:ext cx="1832553"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65000"/>
                      <a:lumOff val="35000"/>
                    </a:schemeClr>
                  </a:solidFill>
                  <a:latin typeface="Arial Narrow" panose="020B0606020202030204" pitchFamily="34" charset="0"/>
                </a:rPr>
                <a:t>Uniform multi-engine verification</a:t>
              </a:r>
            </a:p>
          </p:txBody>
        </p:sp>
        <p:sp>
          <p:nvSpPr>
            <p:cNvPr id="57" name="TextBox 29"/>
            <p:cNvSpPr txBox="1"/>
            <p:nvPr/>
          </p:nvSpPr>
          <p:spPr>
            <a:xfrm>
              <a:off x="452281" y="2088302"/>
              <a:ext cx="1965474"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65000"/>
                      <a:lumOff val="35000"/>
                    </a:schemeClr>
                  </a:solidFill>
                </a:rPr>
                <a:t>Verification Fabric</a:t>
              </a:r>
            </a:p>
          </p:txBody>
        </p:sp>
        <p:sp>
          <p:nvSpPr>
            <p:cNvPr id="58" name="Rounded Rectangle 57"/>
            <p:cNvSpPr/>
            <p:nvPr/>
          </p:nvSpPr>
          <p:spPr>
            <a:xfrm>
              <a:off x="365657" y="2581354"/>
              <a:ext cx="7648675" cy="3291663"/>
            </a:xfrm>
            <a:prstGeom prst="roundRect">
              <a:avLst>
                <a:gd name="adj" fmla="val 4061"/>
              </a:avLst>
            </a:pr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sz="1799" dirty="0"/>
            </a:p>
          </p:txBody>
        </p:sp>
      </p:grpSp>
      <p:grpSp>
        <p:nvGrpSpPr>
          <p:cNvPr id="67" name="Group 66"/>
          <p:cNvGrpSpPr/>
          <p:nvPr/>
        </p:nvGrpSpPr>
        <p:grpSpPr>
          <a:xfrm>
            <a:off x="475505" y="2752185"/>
            <a:ext cx="7430468" cy="2971743"/>
            <a:chOff x="2391063" y="2185881"/>
            <a:chExt cx="6486520" cy="3156323"/>
          </a:xfrm>
        </p:grpSpPr>
        <p:sp>
          <p:nvSpPr>
            <p:cNvPr id="68" name="Rounded Rectangle 67"/>
            <p:cNvSpPr/>
            <p:nvPr/>
          </p:nvSpPr>
          <p:spPr>
            <a:xfrm>
              <a:off x="5688622" y="2185881"/>
              <a:ext cx="1540182" cy="3156323"/>
            </a:xfrm>
            <a:prstGeom prst="roundRect">
              <a:avLst>
                <a:gd name="adj" fmla="val 12544"/>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27418" tIns="91392" rIns="2741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799" b="1" dirty="0"/>
                <a:t>Palladium</a:t>
              </a:r>
              <a:r>
                <a:rPr lang="en-US" sz="1799" b="1" baseline="30000" dirty="0"/>
                <a:t>® </a:t>
              </a:r>
              <a:r>
                <a:rPr lang="en-US" sz="1799" b="1" dirty="0">
                  <a:latin typeface="Arial Black" panose="020B0A04020102020204" pitchFamily="34" charset="0"/>
                </a:rPr>
                <a:t>Z1</a:t>
              </a:r>
            </a:p>
            <a:p>
              <a:pPr algn="ctr"/>
              <a:r>
                <a:rPr lang="en-US" sz="1100" dirty="0"/>
                <a:t>EMULATION</a:t>
              </a:r>
            </a:p>
            <a:p>
              <a:pPr algn="ctr"/>
              <a:endParaRPr lang="en-US" sz="1799" dirty="0"/>
            </a:p>
          </p:txBody>
        </p:sp>
        <p:sp>
          <p:nvSpPr>
            <p:cNvPr id="69" name="Rounded Rectangle 68"/>
            <p:cNvSpPr/>
            <p:nvPr/>
          </p:nvSpPr>
          <p:spPr>
            <a:xfrm>
              <a:off x="4039843" y="2185881"/>
              <a:ext cx="1540182" cy="3156323"/>
            </a:xfrm>
            <a:prstGeom prst="roundRect">
              <a:avLst>
                <a:gd name="adj" fmla="val 12544"/>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27418" tIns="91392" rIns="2741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799" b="1" dirty="0">
                  <a:latin typeface="Arial Black" panose="020B0A04020102020204" pitchFamily="34" charset="0"/>
                </a:rPr>
                <a:t>X</a:t>
              </a:r>
              <a:r>
                <a:rPr lang="en-US" sz="1799" b="1" dirty="0"/>
                <a:t>celium</a:t>
              </a:r>
              <a:r>
                <a:rPr lang="en-US" sz="1799" b="1" baseline="30000" dirty="0"/>
                <a:t>™</a:t>
              </a:r>
            </a:p>
            <a:p>
              <a:pPr algn="ctr"/>
              <a:r>
                <a:rPr lang="en-US" sz="1100" dirty="0"/>
                <a:t>SIMULATION</a:t>
              </a:r>
            </a:p>
            <a:p>
              <a:pPr algn="ctr"/>
              <a:endParaRPr lang="en-US" sz="1799" dirty="0"/>
            </a:p>
          </p:txBody>
        </p:sp>
        <p:sp>
          <p:nvSpPr>
            <p:cNvPr id="70" name="Rounded Rectangle 69"/>
            <p:cNvSpPr/>
            <p:nvPr/>
          </p:nvSpPr>
          <p:spPr>
            <a:xfrm>
              <a:off x="2391063" y="2185881"/>
              <a:ext cx="1540182" cy="3156323"/>
            </a:xfrm>
            <a:prstGeom prst="roundRect">
              <a:avLst>
                <a:gd name="adj" fmla="val 13369"/>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0" tIns="91392" r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799" b="1" dirty="0"/>
                <a:t>JasperGold</a:t>
              </a:r>
              <a:r>
                <a:rPr lang="en-US" sz="1799" b="1" baseline="30000" dirty="0"/>
                <a:t>®</a:t>
              </a:r>
            </a:p>
            <a:p>
              <a:pPr algn="ctr"/>
              <a:r>
                <a:rPr lang="en-US" sz="1100" dirty="0"/>
                <a:t>FORMAL &amp; STATIC</a:t>
              </a:r>
            </a:p>
            <a:p>
              <a:pPr algn="ctr"/>
              <a:endParaRPr lang="en-US" sz="1600" dirty="0"/>
            </a:p>
          </p:txBody>
        </p:sp>
        <p:sp>
          <p:nvSpPr>
            <p:cNvPr id="71" name="Rounded Rectangle 70"/>
            <p:cNvSpPr/>
            <p:nvPr/>
          </p:nvSpPr>
          <p:spPr>
            <a:xfrm>
              <a:off x="7337401" y="2185881"/>
              <a:ext cx="1540182" cy="3156323"/>
            </a:xfrm>
            <a:prstGeom prst="roundRect">
              <a:avLst>
                <a:gd name="adj" fmla="val 12544"/>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27418" tIns="91392" rIns="2741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799" b="1" dirty="0"/>
                <a:t>Protium</a:t>
              </a:r>
              <a:r>
                <a:rPr lang="en-US" sz="1799" b="1" baseline="30000" dirty="0"/>
                <a:t>™ </a:t>
              </a:r>
              <a:r>
                <a:rPr lang="en-US" sz="1799" b="1" dirty="0">
                  <a:latin typeface="Arial Black" panose="020B0A04020102020204" pitchFamily="34" charset="0"/>
                </a:rPr>
                <a:t>S1</a:t>
              </a:r>
              <a:endParaRPr lang="en-US" sz="1799" b="1" baseline="30000" dirty="0">
                <a:latin typeface="Arial Black" panose="020B0A04020102020204" pitchFamily="34" charset="0"/>
              </a:endParaRPr>
            </a:p>
            <a:p>
              <a:pPr algn="ctr"/>
              <a:r>
                <a:rPr lang="en-US" sz="1100" dirty="0"/>
                <a:t>FPGA PROTOTYPE</a:t>
              </a:r>
            </a:p>
            <a:p>
              <a:pPr algn="ctr"/>
              <a:endParaRPr lang="en-US" sz="1799" dirty="0"/>
            </a:p>
          </p:txBody>
        </p:sp>
      </p:grpSp>
      <p:grpSp>
        <p:nvGrpSpPr>
          <p:cNvPr id="72" name="Group 71"/>
          <p:cNvGrpSpPr/>
          <p:nvPr/>
        </p:nvGrpSpPr>
        <p:grpSpPr>
          <a:xfrm>
            <a:off x="393304" y="3915102"/>
            <a:ext cx="7594375" cy="1649165"/>
            <a:chOff x="691002" y="3094157"/>
            <a:chExt cx="7598332" cy="1766289"/>
          </a:xfrm>
        </p:grpSpPr>
        <p:sp>
          <p:nvSpPr>
            <p:cNvPr id="73" name="Rounded Rectangle 72"/>
            <p:cNvSpPr/>
            <p:nvPr/>
          </p:nvSpPr>
          <p:spPr>
            <a:xfrm>
              <a:off x="691002" y="3094157"/>
              <a:ext cx="7598331" cy="358610"/>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Total throughput</a:t>
              </a:r>
            </a:p>
          </p:txBody>
        </p:sp>
        <p:sp>
          <p:nvSpPr>
            <p:cNvPr id="74" name="Rounded Rectangle 73"/>
            <p:cNvSpPr/>
            <p:nvPr/>
          </p:nvSpPr>
          <p:spPr>
            <a:xfrm>
              <a:off x="691003" y="3569215"/>
              <a:ext cx="7598331" cy="358610"/>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Metric-driven signoff</a:t>
              </a:r>
            </a:p>
          </p:txBody>
        </p:sp>
        <p:sp>
          <p:nvSpPr>
            <p:cNvPr id="75" name="Rounded Rectangle 74"/>
            <p:cNvSpPr/>
            <p:nvPr/>
          </p:nvSpPr>
          <p:spPr>
            <a:xfrm>
              <a:off x="691002" y="4026777"/>
              <a:ext cx="7598331" cy="358610"/>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Application-optimized</a:t>
              </a:r>
            </a:p>
          </p:txBody>
        </p:sp>
        <p:sp>
          <p:nvSpPr>
            <p:cNvPr id="76" name="Rounded Rectangle 75"/>
            <p:cNvSpPr/>
            <p:nvPr/>
          </p:nvSpPr>
          <p:spPr>
            <a:xfrm>
              <a:off x="691002" y="4501836"/>
              <a:ext cx="7598331" cy="358610"/>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ctr"/>
            <a:lstStyle/>
            <a:p>
              <a:pPr algn="ctr"/>
              <a:r>
                <a:rPr lang="en-US" b="1" dirty="0">
                  <a:solidFill>
                    <a:srgbClr val="EDEDED"/>
                  </a:solidFill>
                </a:rPr>
                <a:t>Cloud-centric architecture</a:t>
              </a:r>
            </a:p>
          </p:txBody>
        </p:sp>
      </p:grpSp>
      <p:sp>
        <p:nvSpPr>
          <p:cNvPr id="77" name="TextBox 76"/>
          <p:cNvSpPr txBox="1"/>
          <p:nvPr/>
        </p:nvSpPr>
        <p:spPr>
          <a:xfrm>
            <a:off x="8265037" y="2798634"/>
            <a:ext cx="3852824" cy="2430802"/>
          </a:xfrm>
          <a:prstGeom prst="rect">
            <a:avLst/>
          </a:prstGeom>
          <a:noFill/>
        </p:spPr>
        <p:txBody>
          <a:bodyPr wrap="square" rtlCol="0">
            <a:spAutoFit/>
          </a:bodyPr>
          <a:lstStyle/>
          <a:p>
            <a:pPr marL="285578" indent="-285578">
              <a:lnSpc>
                <a:spcPct val="150000"/>
              </a:lnSpc>
              <a:buFont typeface="Arial" panose="020B0604020202020204" pitchFamily="34" charset="0"/>
              <a:buChar char="•"/>
            </a:pPr>
            <a:r>
              <a:rPr lang="en-US" sz="1999" b="1" i="1" dirty="0">
                <a:solidFill>
                  <a:srgbClr val="FF0000"/>
                </a:solidFill>
                <a:latin typeface="Arial Black" panose="020B0A04020102020204" pitchFamily="34" charset="0"/>
              </a:rPr>
              <a:t>Fast</a:t>
            </a:r>
            <a:r>
              <a:rPr lang="en-US" sz="1999" b="1" dirty="0">
                <a:solidFill>
                  <a:srgbClr val="FF0000"/>
                </a:solidFill>
              </a:rPr>
              <a:t> best-in-class engines</a:t>
            </a:r>
          </a:p>
          <a:p>
            <a:pPr marL="285578" indent="-285578">
              <a:lnSpc>
                <a:spcPct val="150000"/>
              </a:lnSpc>
              <a:buFont typeface="Arial" panose="020B0604020202020204" pitchFamily="34" charset="0"/>
              <a:buChar char="•"/>
            </a:pPr>
            <a:endParaRPr lang="en-US" sz="1400" dirty="0"/>
          </a:p>
          <a:p>
            <a:pPr marL="285578" indent="-285578">
              <a:buFont typeface="Arial" panose="020B0604020202020204" pitchFamily="34" charset="0"/>
              <a:buChar char="•"/>
            </a:pPr>
            <a:r>
              <a:rPr lang="en-US" sz="1999" b="1" i="1" dirty="0">
                <a:solidFill>
                  <a:schemeClr val="accent1">
                    <a:lumMod val="75000"/>
                  </a:schemeClr>
                </a:solidFill>
                <a:latin typeface="Arial Black" panose="020B0A04020102020204" pitchFamily="34" charset="0"/>
              </a:rPr>
              <a:t>Smart </a:t>
            </a:r>
            <a:r>
              <a:rPr lang="en-US" sz="1999" b="1" dirty="0">
                <a:solidFill>
                  <a:schemeClr val="accent1">
                    <a:lumMod val="75000"/>
                  </a:schemeClr>
                </a:solidFill>
              </a:rPr>
              <a:t>flow-driven engine integrations</a:t>
            </a:r>
            <a:endParaRPr lang="en-US" sz="1999" dirty="0">
              <a:solidFill>
                <a:schemeClr val="accent1">
                  <a:lumMod val="75000"/>
                </a:schemeClr>
              </a:solidFill>
            </a:endParaRPr>
          </a:p>
          <a:p>
            <a:pPr>
              <a:lnSpc>
                <a:spcPct val="150000"/>
              </a:lnSpc>
            </a:pPr>
            <a:endParaRPr lang="en-US" sz="1400" dirty="0"/>
          </a:p>
          <a:p>
            <a:pPr marL="285578" indent="-285578">
              <a:buFont typeface="Arial" panose="020B0604020202020204" pitchFamily="34" charset="0"/>
              <a:buChar char="•"/>
            </a:pPr>
            <a:r>
              <a:rPr lang="en-US" sz="1999" b="1" i="1" dirty="0">
                <a:solidFill>
                  <a:srgbClr val="0070C0"/>
                </a:solidFill>
                <a:latin typeface="Arial Black" panose="020B0A04020102020204" pitchFamily="34" charset="0"/>
              </a:rPr>
              <a:t>Optimized</a:t>
            </a:r>
            <a:r>
              <a:rPr lang="en-US" sz="1999" b="1" dirty="0">
                <a:solidFill>
                  <a:srgbClr val="0070C0"/>
                </a:solidFill>
              </a:rPr>
              <a:t> comprehensive solutions</a:t>
            </a:r>
            <a:endParaRPr lang="en-US" sz="1999" dirty="0">
              <a:solidFill>
                <a:srgbClr val="0070C0"/>
              </a:solidFill>
            </a:endParaRPr>
          </a:p>
        </p:txBody>
      </p:sp>
      <p:pic>
        <p:nvPicPr>
          <p:cNvPr id="78" name="Picture 77"/>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959256" y="3500989"/>
            <a:ext cx="650382" cy="285861"/>
          </a:xfrm>
          <a:prstGeom prst="rect">
            <a:avLst/>
          </a:prstGeom>
          <a:effectLst>
            <a:glow rad="101600">
              <a:srgbClr val="FFFF00">
                <a:alpha val="40000"/>
              </a:srgbClr>
            </a:glow>
          </a:effectLst>
        </p:spPr>
      </p:pic>
      <p:pic>
        <p:nvPicPr>
          <p:cNvPr id="79" name="Picture 78"/>
          <p:cNvPicPr>
            <a:picLocks noChangeAspect="1"/>
          </p:cNvPicPr>
          <p:nvPr/>
        </p:nvPicPr>
        <p:blipFill>
          <a:blip r:embed="rId3">
            <a:duotone>
              <a:schemeClr val="accent3">
                <a:shade val="45000"/>
                <a:satMod val="135000"/>
              </a:schemeClr>
              <a:prstClr val="white"/>
            </a:duotone>
          </a:blip>
          <a:stretch>
            <a:fillRect/>
          </a:stretch>
        </p:blipFill>
        <p:spPr>
          <a:xfrm>
            <a:off x="6694463" y="3480638"/>
            <a:ext cx="650382" cy="285861"/>
          </a:xfrm>
          <a:prstGeom prst="rect">
            <a:avLst/>
          </a:prstGeom>
          <a:effectLst>
            <a:glow rad="101600">
              <a:srgbClr val="FFFF00">
                <a:alpha val="40000"/>
              </a:srgbClr>
            </a:glow>
          </a:effectLst>
        </p:spPr>
      </p:pic>
      <p:sp>
        <p:nvSpPr>
          <p:cNvPr id="34" name="Title 12"/>
          <p:cNvSpPr>
            <a:spLocks noGrp="1"/>
          </p:cNvSpPr>
          <p:nvPr>
            <p:ph type="title"/>
          </p:nvPr>
        </p:nvSpPr>
        <p:spPr>
          <a:xfrm>
            <a:off x="294407" y="287816"/>
            <a:ext cx="11609856" cy="476836"/>
          </a:xfrm>
        </p:spPr>
        <p:txBody>
          <a:bodyPr/>
          <a:lstStyle/>
          <a:p>
            <a:r>
              <a:rPr lang="en-US" dirty="0"/>
              <a:t>Cadence Verification Suite</a:t>
            </a:r>
            <a:br>
              <a:rPr lang="en-US" dirty="0"/>
            </a:br>
            <a:endParaRPr lang="en-US" dirty="0"/>
          </a:p>
        </p:txBody>
      </p:sp>
      <p:sp>
        <p:nvSpPr>
          <p:cNvPr id="35" name="Text Placeholder 2"/>
          <p:cNvSpPr txBox="1">
            <a:spLocks/>
          </p:cNvSpPr>
          <p:nvPr/>
        </p:nvSpPr>
        <p:spPr>
          <a:xfrm>
            <a:off x="291162" y="778148"/>
            <a:ext cx="11618119" cy="399981"/>
          </a:xfrm>
          <a:prstGeom prst="rect">
            <a:avLst/>
          </a:prstGeom>
        </p:spPr>
        <p:txBody>
          <a:bodyPr/>
          <a:lstStyle>
            <a:lvl1pPr marL="285750" indent="-285750" algn="l" defTabSz="914400" rtl="0" eaLnBrk="1" latinLnBrk="0" hangingPunct="1">
              <a:spcBef>
                <a:spcPct val="20000"/>
              </a:spcBef>
              <a:buClr>
                <a:schemeClr val="accent1"/>
              </a:buClr>
              <a:buFont typeface="Wingdings" pitchFamily="2" charset="2"/>
              <a:buChar char="§"/>
              <a:defRPr sz="2800" kern="1200">
                <a:solidFill>
                  <a:schemeClr val="tx2"/>
                </a:solidFill>
                <a:latin typeface="+mn-lt"/>
                <a:ea typeface="+mn-ea"/>
                <a:cs typeface="+mn-cs"/>
              </a:defRPr>
            </a:lvl1pPr>
            <a:lvl2pPr marL="628650" indent="-287338"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2pPr>
            <a:lvl3pPr marL="858838" indent="-230188"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089025" indent="-230188"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11275" indent="-22225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lumMod val="65000"/>
                    <a:lumOff val="35000"/>
                  </a:schemeClr>
                </a:solidFill>
              </a:rPr>
              <a:t>Technology innovation leadership: Fast, Smart, and Optimized</a:t>
            </a:r>
          </a:p>
        </p:txBody>
      </p:sp>
    </p:spTree>
    <p:extLst>
      <p:ext uri="{BB962C8B-B14F-4D97-AF65-F5344CB8AC3E}">
        <p14:creationId xmlns:p14="http://schemas.microsoft.com/office/powerpoint/2010/main" val="265800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nodeType="withEffect">
                                  <p:stCondLst>
                                    <p:cond delay="100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95" y="320089"/>
            <a:ext cx="11582400" cy="399413"/>
          </a:xfrm>
        </p:spPr>
        <p:txBody>
          <a:bodyPr/>
          <a:lstStyle/>
          <a:p>
            <a:pPr algn="l"/>
            <a:r>
              <a:rPr lang="en-US" b="1" dirty="0">
                <a:solidFill>
                  <a:srgbClr val="E31837"/>
                </a:solidFill>
              </a:rPr>
              <a:t>Palladium </a:t>
            </a:r>
            <a:r>
              <a:rPr lang="en-US" b="1" dirty="0">
                <a:solidFill>
                  <a:srgbClr val="E31837"/>
                </a:solidFill>
                <a:latin typeface="Arial Black" panose="020B0A04020102020204" pitchFamily="34" charset="0"/>
              </a:rPr>
              <a:t>Z1</a:t>
            </a:r>
            <a:r>
              <a:rPr lang="en-US" b="1" dirty="0">
                <a:solidFill>
                  <a:srgbClr val="E31837"/>
                </a:solidFill>
              </a:rPr>
              <a:t> </a:t>
            </a:r>
            <a:r>
              <a:rPr lang="en-US" dirty="0">
                <a:solidFill>
                  <a:srgbClr val="000000"/>
                </a:solidFill>
              </a:rPr>
              <a:t>Emulation</a:t>
            </a:r>
            <a:r>
              <a:rPr lang="en-US" sz="2800" b="1" dirty="0">
                <a:solidFill>
                  <a:srgbClr val="000000"/>
                </a:solidFill>
              </a:rPr>
              <a:t>  </a:t>
            </a:r>
            <a:r>
              <a:rPr lang="en-US" b="1" dirty="0">
                <a:solidFill>
                  <a:srgbClr val="000000"/>
                </a:solidFill>
              </a:rPr>
              <a:t> </a:t>
            </a:r>
            <a:r>
              <a:rPr lang="en-US" sz="1000" b="1" dirty="0">
                <a:solidFill>
                  <a:srgbClr val="000000"/>
                </a:solidFill>
              </a:rPr>
              <a:t> </a:t>
            </a:r>
            <a:r>
              <a:rPr lang="en-US" b="1" dirty="0">
                <a:solidFill>
                  <a:srgbClr val="000000"/>
                </a:solidFill>
                <a:latin typeface="Arial Black" panose="020B0A04020102020204" pitchFamily="34" charset="0"/>
              </a:rPr>
              <a:t>+ </a:t>
            </a:r>
            <a:r>
              <a:rPr lang="en-US" b="1" dirty="0">
                <a:solidFill>
                  <a:srgbClr val="000000"/>
                </a:solidFill>
              </a:rPr>
              <a:t> </a:t>
            </a:r>
            <a:r>
              <a:rPr lang="en-US" sz="2800" b="1" dirty="0">
                <a:solidFill>
                  <a:srgbClr val="000000"/>
                </a:solidFill>
              </a:rPr>
              <a:t> </a:t>
            </a:r>
            <a:r>
              <a:rPr lang="en-US" b="1" dirty="0">
                <a:solidFill>
                  <a:srgbClr val="E31837"/>
                </a:solidFill>
              </a:rPr>
              <a:t>Protium </a:t>
            </a:r>
            <a:r>
              <a:rPr lang="en-US" b="1" dirty="0">
                <a:solidFill>
                  <a:srgbClr val="E31837"/>
                </a:solidFill>
                <a:latin typeface="Arial Black" panose="020B0A04020102020204" pitchFamily="34" charset="0"/>
              </a:rPr>
              <a:t>S1 </a:t>
            </a:r>
            <a:r>
              <a:rPr lang="en-US" dirty="0">
                <a:solidFill>
                  <a:srgbClr val="000000"/>
                </a:solidFill>
              </a:rPr>
              <a:t>Prototyping</a:t>
            </a:r>
          </a:p>
        </p:txBody>
      </p:sp>
      <p:sp>
        <p:nvSpPr>
          <p:cNvPr id="33" name="Content Placeholder 5"/>
          <p:cNvSpPr>
            <a:spLocks noGrp="1"/>
          </p:cNvSpPr>
          <p:nvPr>
            <p:ph sz="half" idx="4294967295"/>
          </p:nvPr>
        </p:nvSpPr>
        <p:spPr>
          <a:xfrm>
            <a:off x="8910638" y="2762250"/>
            <a:ext cx="3281362" cy="1924050"/>
          </a:xfrm>
          <a:prstGeom prst="rect">
            <a:avLst/>
          </a:prstGeom>
        </p:spPr>
        <p:txBody>
          <a:bodyPr/>
          <a:lstStyle/>
          <a:p>
            <a:pPr marL="0" indent="0">
              <a:lnSpc>
                <a:spcPct val="150000"/>
              </a:lnSpc>
              <a:buClr>
                <a:schemeClr val="bg1"/>
              </a:buClr>
              <a:buNone/>
            </a:pPr>
            <a:r>
              <a:rPr lang="en-US" sz="2399" b="1" dirty="0">
                <a:solidFill>
                  <a:srgbClr val="E31837"/>
                </a:solidFill>
              </a:rPr>
              <a:t>Protium™ S1 </a:t>
            </a:r>
          </a:p>
          <a:p>
            <a:pPr>
              <a:buClr>
                <a:srgbClr val="FF0000"/>
              </a:buClr>
            </a:pPr>
            <a:r>
              <a:rPr lang="en-US" sz="1799" dirty="0">
                <a:solidFill>
                  <a:srgbClr val="3C3C3C"/>
                </a:solidFill>
              </a:rPr>
              <a:t>Highest performance</a:t>
            </a:r>
          </a:p>
          <a:p>
            <a:pPr>
              <a:buClr>
                <a:srgbClr val="FF0000"/>
              </a:buClr>
            </a:pPr>
            <a:r>
              <a:rPr lang="en-US" sz="1799" dirty="0">
                <a:solidFill>
                  <a:srgbClr val="3C3C3C"/>
                </a:solidFill>
              </a:rPr>
              <a:t>SW development</a:t>
            </a:r>
          </a:p>
          <a:p>
            <a:pPr>
              <a:buClr>
                <a:srgbClr val="FF0000"/>
              </a:buClr>
            </a:pPr>
            <a:r>
              <a:rPr lang="en-US" sz="1799" dirty="0">
                <a:solidFill>
                  <a:srgbClr val="3C3C3C"/>
                </a:solidFill>
              </a:rPr>
              <a:t>HW/SW regressions</a:t>
            </a:r>
          </a:p>
        </p:txBody>
      </p:sp>
      <p:sp>
        <p:nvSpPr>
          <p:cNvPr id="34" name="Content Placeholder 5"/>
          <p:cNvSpPr>
            <a:spLocks noGrp="1"/>
          </p:cNvSpPr>
          <p:nvPr>
            <p:ph sz="half" idx="4294967295"/>
          </p:nvPr>
        </p:nvSpPr>
        <p:spPr>
          <a:xfrm>
            <a:off x="33051" y="5682331"/>
            <a:ext cx="7151688" cy="500063"/>
          </a:xfrm>
          <a:prstGeom prst="rect">
            <a:avLst/>
          </a:prstGeom>
        </p:spPr>
        <p:txBody>
          <a:bodyPr anchor="ctr"/>
          <a:lstStyle/>
          <a:p>
            <a:pPr marL="0" indent="0" algn="ctr">
              <a:lnSpc>
                <a:spcPct val="150000"/>
              </a:lnSpc>
              <a:buClr>
                <a:schemeClr val="bg1"/>
              </a:buClr>
              <a:buNone/>
            </a:pPr>
            <a:r>
              <a:rPr lang="en-US" sz="2399" b="1" dirty="0">
                <a:solidFill>
                  <a:srgbClr val="3C3C3C"/>
                </a:solidFill>
              </a:rPr>
              <a:t>Congruency</a:t>
            </a:r>
            <a:r>
              <a:rPr lang="en-US" sz="2399" dirty="0">
                <a:solidFill>
                  <a:srgbClr val="3C3C3C"/>
                </a:solidFill>
              </a:rPr>
              <a:t> and </a:t>
            </a:r>
            <a:r>
              <a:rPr lang="en-US" sz="2399" b="1" dirty="0">
                <a:solidFill>
                  <a:srgbClr val="3C3C3C"/>
                </a:solidFill>
              </a:rPr>
              <a:t>common environment</a:t>
            </a:r>
          </a:p>
        </p:txBody>
      </p:sp>
      <p:sp>
        <p:nvSpPr>
          <p:cNvPr id="25" name="Content Placeholder 5"/>
          <p:cNvSpPr>
            <a:spLocks noGrp="1"/>
          </p:cNvSpPr>
          <p:nvPr>
            <p:ph sz="half" idx="4294967295"/>
          </p:nvPr>
        </p:nvSpPr>
        <p:spPr>
          <a:xfrm>
            <a:off x="561867" y="2762250"/>
            <a:ext cx="3281363" cy="1924050"/>
          </a:xfrm>
          <a:prstGeom prst="rect">
            <a:avLst/>
          </a:prstGeom>
        </p:spPr>
        <p:txBody>
          <a:bodyPr/>
          <a:lstStyle/>
          <a:p>
            <a:pPr marL="0" indent="0">
              <a:lnSpc>
                <a:spcPct val="150000"/>
              </a:lnSpc>
              <a:buClr>
                <a:schemeClr val="bg1"/>
              </a:buClr>
              <a:buNone/>
            </a:pPr>
            <a:r>
              <a:rPr lang="en-US" sz="2399" b="1" dirty="0">
                <a:solidFill>
                  <a:srgbClr val="E31837"/>
                </a:solidFill>
              </a:rPr>
              <a:t>Palladium</a:t>
            </a:r>
            <a:r>
              <a:rPr lang="en-US" sz="2399" b="1" baseline="30000" dirty="0">
                <a:solidFill>
                  <a:srgbClr val="E31837"/>
                </a:solidFill>
              </a:rPr>
              <a:t>®</a:t>
            </a:r>
            <a:r>
              <a:rPr lang="en-US" sz="2399" b="1" dirty="0">
                <a:solidFill>
                  <a:srgbClr val="E31837"/>
                </a:solidFill>
              </a:rPr>
              <a:t> Z1</a:t>
            </a:r>
          </a:p>
          <a:p>
            <a:pPr>
              <a:buClr>
                <a:srgbClr val="FF0000"/>
              </a:buClr>
            </a:pPr>
            <a:r>
              <a:rPr lang="en-US" sz="1799" dirty="0">
                <a:solidFill>
                  <a:srgbClr val="3C3C3C"/>
                </a:solidFill>
              </a:rPr>
              <a:t>Best debug</a:t>
            </a:r>
          </a:p>
          <a:p>
            <a:pPr>
              <a:buClr>
                <a:srgbClr val="FF0000"/>
              </a:buClr>
            </a:pPr>
            <a:r>
              <a:rPr lang="en-US" sz="1799" dirty="0">
                <a:solidFill>
                  <a:srgbClr val="3C3C3C"/>
                </a:solidFill>
              </a:rPr>
              <a:t>SoC acceleration, HW/SW</a:t>
            </a:r>
          </a:p>
          <a:p>
            <a:pPr>
              <a:buClr>
                <a:srgbClr val="FF0000"/>
              </a:buClr>
            </a:pPr>
            <a:r>
              <a:rPr lang="en-US" sz="1799" dirty="0">
                <a:solidFill>
                  <a:srgbClr val="3C3C3C"/>
                </a:solidFill>
              </a:rPr>
              <a:t>Power and perf. analysis</a:t>
            </a:r>
          </a:p>
        </p:txBody>
      </p:sp>
      <p:grpSp>
        <p:nvGrpSpPr>
          <p:cNvPr id="7" name="Group 6"/>
          <p:cNvGrpSpPr/>
          <p:nvPr/>
        </p:nvGrpSpPr>
        <p:grpSpPr>
          <a:xfrm>
            <a:off x="3818373" y="1100093"/>
            <a:ext cx="4715836" cy="4202376"/>
            <a:chOff x="4049791" y="1711513"/>
            <a:chExt cx="4140348" cy="3337978"/>
          </a:xfrm>
        </p:grpSpPr>
        <p:grpSp>
          <p:nvGrpSpPr>
            <p:cNvPr id="11" name="Group 10"/>
            <p:cNvGrpSpPr/>
            <p:nvPr/>
          </p:nvGrpSpPr>
          <p:grpSpPr>
            <a:xfrm>
              <a:off x="4049791" y="1931960"/>
              <a:ext cx="4140348" cy="3117531"/>
              <a:chOff x="775457" y="2093714"/>
              <a:chExt cx="4140348" cy="3117531"/>
            </a:xfrm>
          </p:grpSpPr>
          <p:grpSp>
            <p:nvGrpSpPr>
              <p:cNvPr id="3" name="Group 2"/>
              <p:cNvGrpSpPr/>
              <p:nvPr/>
            </p:nvGrpSpPr>
            <p:grpSpPr>
              <a:xfrm>
                <a:off x="1184575" y="2093714"/>
                <a:ext cx="3128887" cy="1544974"/>
                <a:chOff x="1298819" y="2311920"/>
                <a:chExt cx="3128887" cy="1544974"/>
              </a:xfrm>
            </p:grpSpPr>
            <p:sp>
              <p:nvSpPr>
                <p:cNvPr id="31" name="Bent-Up Arrow 30"/>
                <p:cNvSpPr/>
                <p:nvPr/>
              </p:nvSpPr>
              <p:spPr>
                <a:xfrm rot="10800000" flipH="1">
                  <a:off x="3367900" y="2870336"/>
                  <a:ext cx="1059806" cy="986558"/>
                </a:xfrm>
                <a:prstGeom prst="bentUpArrow">
                  <a:avLst>
                    <a:gd name="adj1" fmla="val 8578"/>
                    <a:gd name="adj2" fmla="val 12186"/>
                    <a:gd name="adj3" fmla="val 16837"/>
                  </a:avLst>
                </a:prstGeom>
                <a:solidFill>
                  <a:srgbClr val="999999"/>
                </a:solidFill>
                <a:ln>
                  <a:solidFill>
                    <a:srgbClr val="99999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fontAlgn="base">
                    <a:spcBef>
                      <a:spcPct val="0"/>
                    </a:spcBef>
                    <a:spcAft>
                      <a:spcPct val="0"/>
                    </a:spcAft>
                  </a:pPr>
                  <a:endParaRPr lang="en-US" sz="3599" dirty="0">
                    <a:solidFill>
                      <a:srgbClr val="FFFFFF"/>
                    </a:solidFill>
                  </a:endParaRPr>
                </a:p>
              </p:txBody>
            </p:sp>
            <p:sp>
              <p:nvSpPr>
                <p:cNvPr id="10" name="Right Arrow 9"/>
                <p:cNvSpPr/>
                <p:nvPr/>
              </p:nvSpPr>
              <p:spPr>
                <a:xfrm rot="5400000">
                  <a:off x="2670691" y="2405232"/>
                  <a:ext cx="412549" cy="225925"/>
                </a:xfrm>
                <a:prstGeom prst="rightArrow">
                  <a:avLst/>
                </a:prstGeom>
                <a:solidFill>
                  <a:schemeClr val="accent2"/>
                </a:solidFill>
                <a:ln w="3175" cap="flat" cmpd="sng" algn="ctr">
                  <a:solidFill>
                    <a:sysClr val="windowText" lastClr="000000">
                      <a:shade val="95000"/>
                      <a:satMod val="105000"/>
                      <a:alpha val="25000"/>
                    </a:sysClr>
                  </a:solidFill>
                  <a:prstDash val="solid"/>
                  <a:headEnd/>
                  <a:tailEnd/>
                </a:ln>
                <a:effectLst/>
              </p:spPr>
              <p:txBody>
                <a:bodyPr lIns="63351" tIns="31677" rIns="63351" bIns="31677"/>
                <a:lstStyle/>
                <a:p>
                  <a:pPr algn="ctr" fontAlgn="base">
                    <a:spcBef>
                      <a:spcPct val="0"/>
                    </a:spcBef>
                    <a:spcAft>
                      <a:spcPct val="0"/>
                    </a:spcAft>
                  </a:pPr>
                  <a:endParaRPr lang="en-US" sz="1400" b="1" dirty="0">
                    <a:solidFill>
                      <a:srgbClr val="000000"/>
                    </a:solidFill>
                    <a:ea typeface="ＭＳ 明朝" pitchFamily="49" charset="-128"/>
                    <a:cs typeface="Arial" charset="0"/>
                  </a:endParaRPr>
                </a:p>
              </p:txBody>
            </p:sp>
            <p:grpSp>
              <p:nvGrpSpPr>
                <p:cNvPr id="12" name="Group 11"/>
                <p:cNvGrpSpPr/>
                <p:nvPr/>
              </p:nvGrpSpPr>
              <p:grpSpPr>
                <a:xfrm>
                  <a:off x="1298819" y="2724471"/>
                  <a:ext cx="2261926" cy="636841"/>
                  <a:chOff x="3759916" y="1655903"/>
                  <a:chExt cx="3090997" cy="829698"/>
                </a:xfrm>
              </p:grpSpPr>
              <p:sp>
                <p:nvSpPr>
                  <p:cNvPr id="16" name="Bent-Up Arrow 15"/>
                  <p:cNvSpPr/>
                  <p:nvPr/>
                </p:nvSpPr>
                <p:spPr>
                  <a:xfrm rot="10800000">
                    <a:off x="3759916" y="1842001"/>
                    <a:ext cx="1428751" cy="643600"/>
                  </a:xfrm>
                  <a:prstGeom prst="bentUpArrow">
                    <a:avLst>
                      <a:gd name="adj1" fmla="val 17686"/>
                      <a:gd name="adj2" fmla="val 20459"/>
                      <a:gd name="adj3" fmla="val 29818"/>
                    </a:avLst>
                  </a:prstGeom>
                  <a:solidFill>
                    <a:srgbClr val="9999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fontAlgn="base">
                      <a:spcBef>
                        <a:spcPct val="0"/>
                      </a:spcBef>
                      <a:spcAft>
                        <a:spcPct val="0"/>
                      </a:spcAft>
                    </a:pPr>
                    <a:endParaRPr lang="en-US" sz="3599" dirty="0">
                      <a:solidFill>
                        <a:srgbClr val="FFFFFF"/>
                      </a:solidFill>
                    </a:endParaRPr>
                  </a:p>
                </p:txBody>
              </p:sp>
              <p:sp>
                <p:nvSpPr>
                  <p:cNvPr id="19" name="Flowchart: Alternate Process 16"/>
                  <p:cNvSpPr/>
                  <p:nvPr/>
                </p:nvSpPr>
                <p:spPr>
                  <a:xfrm>
                    <a:off x="4981930" y="1655903"/>
                    <a:ext cx="1868983" cy="452103"/>
                  </a:xfrm>
                  <a:prstGeom prst="flowChartAlternateProcess">
                    <a:avLst/>
                  </a:prstGeom>
                  <a:solidFill>
                    <a:srgbClr val="E31837"/>
                  </a:solidFill>
                  <a:ln/>
                  <a:effectLst/>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fontAlgn="base">
                      <a:spcBef>
                        <a:spcPct val="0"/>
                      </a:spcBef>
                      <a:spcAft>
                        <a:spcPct val="0"/>
                      </a:spcAft>
                    </a:pPr>
                    <a:r>
                      <a:rPr lang="en-US" b="1" dirty="0">
                        <a:solidFill>
                          <a:srgbClr val="FFFFFF"/>
                        </a:solidFill>
                      </a:rPr>
                      <a:t>Compile</a:t>
                    </a:r>
                  </a:p>
                </p:txBody>
              </p:sp>
            </p:grpSp>
          </p:grpSp>
          <p:pic>
            <p:nvPicPr>
              <p:cNvPr id="23" name="Picture 22"/>
              <p:cNvPicPr>
                <a:picLocks noChangeAspect="1"/>
              </p:cNvPicPr>
              <p:nvPr/>
            </p:nvPicPr>
            <p:blipFill>
              <a:blip r:embed="rId3"/>
              <a:stretch>
                <a:fillRect/>
              </a:stretch>
            </p:blipFill>
            <p:spPr>
              <a:xfrm>
                <a:off x="775457" y="3134356"/>
                <a:ext cx="1011429" cy="2076889"/>
              </a:xfrm>
              <a:prstGeom prst="rect">
                <a:avLst/>
              </a:prstGeom>
              <a:effectLst/>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9959" y="3589791"/>
                <a:ext cx="1535846" cy="1151885"/>
              </a:xfrm>
              <a:prstGeom prst="rect">
                <a:avLst/>
              </a:prstGeom>
              <a:effectLst/>
            </p:spPr>
          </p:pic>
          <p:pic>
            <p:nvPicPr>
              <p:cNvPr id="28" name="Content Placeholder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531217">
                <a:off x="2434330" y="3910946"/>
                <a:ext cx="763984" cy="517087"/>
              </a:xfrm>
              <a:prstGeom prst="rect">
                <a:avLst/>
              </a:prstGeom>
              <a:effectLst/>
            </p:spPr>
          </p:pic>
          <p:sp>
            <p:nvSpPr>
              <p:cNvPr id="30" name="TextBox 29"/>
              <p:cNvSpPr txBox="1"/>
              <p:nvPr/>
            </p:nvSpPr>
            <p:spPr>
              <a:xfrm>
                <a:off x="2217351" y="4529219"/>
                <a:ext cx="1071022" cy="415489"/>
              </a:xfrm>
              <a:prstGeom prst="rect">
                <a:avLst/>
              </a:prstGeom>
              <a:noFill/>
            </p:spPr>
            <p:txBody>
              <a:bodyPr wrap="none" rtlCol="0">
                <a:spAutoFit/>
              </a:bodyPr>
              <a:lstStyle/>
              <a:p>
                <a:pPr algn="ctr" fontAlgn="base">
                  <a:spcBef>
                    <a:spcPct val="0"/>
                  </a:spcBef>
                  <a:spcAft>
                    <a:spcPct val="0"/>
                  </a:spcAft>
                </a:pPr>
                <a:r>
                  <a:rPr lang="en-US" sz="1400" dirty="0">
                    <a:solidFill>
                      <a:srgbClr val="E31837"/>
                    </a:solidFill>
                  </a:rPr>
                  <a:t>SpeedBridge</a:t>
                </a:r>
              </a:p>
              <a:p>
                <a:pPr algn="ctr" fontAlgn="base">
                  <a:spcBef>
                    <a:spcPct val="0"/>
                  </a:spcBef>
                  <a:spcAft>
                    <a:spcPct val="0"/>
                  </a:spcAft>
                </a:pPr>
                <a:r>
                  <a:rPr lang="en-US" sz="1400" dirty="0">
                    <a:solidFill>
                      <a:srgbClr val="E31837"/>
                    </a:solidFill>
                  </a:rPr>
                  <a:t>Adapters</a:t>
                </a:r>
              </a:p>
            </p:txBody>
          </p:sp>
          <p:sp>
            <p:nvSpPr>
              <p:cNvPr id="5" name="Left-Right Arrow 4"/>
              <p:cNvSpPr/>
              <p:nvPr/>
            </p:nvSpPr>
            <p:spPr>
              <a:xfrm>
                <a:off x="1763824" y="4036486"/>
                <a:ext cx="805638" cy="160121"/>
              </a:xfrm>
              <a:prstGeom prst="leftRightArrow">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32" name="Left-Right Arrow 31"/>
              <p:cNvSpPr/>
              <p:nvPr/>
            </p:nvSpPr>
            <p:spPr>
              <a:xfrm>
                <a:off x="2961619" y="4041456"/>
                <a:ext cx="714870" cy="160121"/>
              </a:xfrm>
              <a:prstGeom prst="leftRightArrow">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cxnSp>
            <p:nvCxnSpPr>
              <p:cNvPr id="8" name="Elbow Connector 7"/>
              <p:cNvCxnSpPr>
                <a:endCxn id="23" idx="2"/>
              </p:cNvCxnSpPr>
              <p:nvPr/>
            </p:nvCxnSpPr>
            <p:spPr>
              <a:xfrm rot="10800000" flipV="1">
                <a:off x="1281172" y="4639190"/>
                <a:ext cx="2913804" cy="572055"/>
              </a:xfrm>
              <a:prstGeom prst="bentConnector4">
                <a:avLst>
                  <a:gd name="adj1" fmla="val -161"/>
                  <a:gd name="adj2" fmla="val 131741"/>
                </a:avLst>
              </a:prstGeom>
              <a:ln w="38100">
                <a:solidFill>
                  <a:srgbClr val="9999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AutoShape 10"/>
            <p:cNvSpPr>
              <a:spLocks noChangeArrowheads="1"/>
            </p:cNvSpPr>
            <p:nvPr/>
          </p:nvSpPr>
          <p:spPr bwMode="auto">
            <a:xfrm>
              <a:off x="5436534" y="1711513"/>
              <a:ext cx="1200918" cy="457181"/>
            </a:xfrm>
            <a:prstGeom prst="flowChartMagneticDisk">
              <a:avLst/>
            </a:prstGeom>
            <a:solidFill>
              <a:schemeClr val="accent2"/>
            </a:solidFill>
            <a:ln w="3175" cap="flat" cmpd="sng" algn="ctr">
              <a:solidFill>
                <a:srgbClr val="FFFFFF">
                  <a:alpha val="25000"/>
                </a:srgbClr>
              </a:solidFill>
              <a:prstDash val="solid"/>
              <a:headEnd/>
              <a:tailEnd/>
            </a:ln>
            <a:effectLst/>
          </p:spPr>
          <p:txBody>
            <a:bodyPr lIns="63351" tIns="45708" rIns="63351" bIns="31677"/>
            <a:lstStyle>
              <a:defPPr>
                <a:defRPr lang="en-US"/>
              </a:defPPr>
              <a:lvl1pPr algn="ctr" rtl="0" fontAlgn="base">
                <a:spcBef>
                  <a:spcPct val="0"/>
                </a:spcBef>
                <a:spcAft>
                  <a:spcPct val="0"/>
                </a:spcAft>
                <a:defRPr sz="1200" b="1" kern="1200">
                  <a:solidFill>
                    <a:schemeClr val="tx1"/>
                  </a:solidFill>
                  <a:latin typeface="Arial" charset="0"/>
                  <a:ea typeface="+mn-ea"/>
                  <a:cs typeface="+mn-cs"/>
                </a:defRPr>
              </a:lvl1pPr>
              <a:lvl2pPr marL="457200" algn="ctr" rtl="0" fontAlgn="base">
                <a:spcBef>
                  <a:spcPct val="0"/>
                </a:spcBef>
                <a:spcAft>
                  <a:spcPct val="0"/>
                </a:spcAft>
                <a:defRPr sz="1200" b="1" kern="1200">
                  <a:solidFill>
                    <a:schemeClr val="tx1"/>
                  </a:solidFill>
                  <a:latin typeface="Arial" charset="0"/>
                  <a:ea typeface="+mn-ea"/>
                  <a:cs typeface="+mn-cs"/>
                </a:defRPr>
              </a:lvl2pPr>
              <a:lvl3pPr marL="914400" algn="ctr" rtl="0" fontAlgn="base">
                <a:spcBef>
                  <a:spcPct val="0"/>
                </a:spcBef>
                <a:spcAft>
                  <a:spcPct val="0"/>
                </a:spcAft>
                <a:defRPr sz="1200" b="1" kern="1200">
                  <a:solidFill>
                    <a:schemeClr val="tx1"/>
                  </a:solidFill>
                  <a:latin typeface="Arial" charset="0"/>
                  <a:ea typeface="+mn-ea"/>
                  <a:cs typeface="+mn-cs"/>
                </a:defRPr>
              </a:lvl3pPr>
              <a:lvl4pPr marL="1371600" algn="ctr" rtl="0" fontAlgn="base">
                <a:spcBef>
                  <a:spcPct val="0"/>
                </a:spcBef>
                <a:spcAft>
                  <a:spcPct val="0"/>
                </a:spcAft>
                <a:defRPr sz="1200" b="1" kern="1200">
                  <a:solidFill>
                    <a:schemeClr val="tx1"/>
                  </a:solidFill>
                  <a:latin typeface="Arial" charset="0"/>
                  <a:ea typeface="+mn-ea"/>
                  <a:cs typeface="+mn-cs"/>
                </a:defRPr>
              </a:lvl4pPr>
              <a:lvl5pPr marL="1828800" algn="ctr" rtl="0" fontAlgn="base">
                <a:spcBef>
                  <a:spcPct val="0"/>
                </a:spcBef>
                <a:spcAft>
                  <a:spcPct val="0"/>
                </a:spcAft>
                <a:defRPr sz="1200" b="1" kern="1200">
                  <a:solidFill>
                    <a:schemeClr val="tx1"/>
                  </a:solidFill>
                  <a:latin typeface="Arial" charset="0"/>
                  <a:ea typeface="+mn-ea"/>
                  <a:cs typeface="+mn-cs"/>
                </a:defRPr>
              </a:lvl5pPr>
              <a:lvl6pPr marL="2286000" algn="l" defTabSz="914400" rtl="0" eaLnBrk="1" latinLnBrk="0" hangingPunct="1">
                <a:defRPr sz="1200" b="1" kern="1200">
                  <a:solidFill>
                    <a:schemeClr val="tx1"/>
                  </a:solidFill>
                  <a:latin typeface="Arial" charset="0"/>
                  <a:ea typeface="+mn-ea"/>
                  <a:cs typeface="+mn-cs"/>
                </a:defRPr>
              </a:lvl6pPr>
              <a:lvl7pPr marL="2743200" algn="l" defTabSz="914400" rtl="0" eaLnBrk="1" latinLnBrk="0" hangingPunct="1">
                <a:defRPr sz="1200" b="1" kern="1200">
                  <a:solidFill>
                    <a:schemeClr val="tx1"/>
                  </a:solidFill>
                  <a:latin typeface="Arial" charset="0"/>
                  <a:ea typeface="+mn-ea"/>
                  <a:cs typeface="+mn-cs"/>
                </a:defRPr>
              </a:lvl7pPr>
              <a:lvl8pPr marL="3200400" algn="l" defTabSz="914400" rtl="0" eaLnBrk="1" latinLnBrk="0" hangingPunct="1">
                <a:defRPr sz="1200" b="1" kern="1200">
                  <a:solidFill>
                    <a:schemeClr val="tx1"/>
                  </a:solidFill>
                  <a:latin typeface="Arial" charset="0"/>
                  <a:ea typeface="+mn-ea"/>
                  <a:cs typeface="+mn-cs"/>
                </a:defRPr>
              </a:lvl8pPr>
              <a:lvl9pPr marL="3657600" algn="l" defTabSz="914400" rtl="0" eaLnBrk="1" latinLnBrk="0" hangingPunct="1">
                <a:defRPr sz="1200" b="1" kern="1200">
                  <a:solidFill>
                    <a:schemeClr val="tx1"/>
                  </a:solidFill>
                  <a:latin typeface="Arial" charset="0"/>
                  <a:ea typeface="+mn-ea"/>
                  <a:cs typeface="+mn-cs"/>
                </a:defRPr>
              </a:lvl9pPr>
            </a:lstStyle>
            <a:p>
              <a:pPr>
                <a:defRPr/>
              </a:pPr>
              <a:r>
                <a:rPr lang="en-US" altLang="ja-JP" sz="1400" b="0" dirty="0">
                  <a:solidFill>
                    <a:srgbClr val="FFFFFF"/>
                  </a:solidFill>
                  <a:latin typeface="Arial" pitchFamily="34" charset="0"/>
                  <a:ea typeface="ＭＳ 明朝" pitchFamily="49" charset="-128"/>
                  <a:cs typeface="Arial" charset="0"/>
                </a:rPr>
                <a:t>RTL</a:t>
              </a:r>
            </a:p>
          </p:txBody>
        </p:sp>
      </p:grpSp>
    </p:spTree>
    <p:extLst>
      <p:ext uri="{BB962C8B-B14F-4D97-AF65-F5344CB8AC3E}">
        <p14:creationId xmlns:p14="http://schemas.microsoft.com/office/powerpoint/2010/main" val="373253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476" y="-9704"/>
            <a:ext cx="12214476" cy="6867704"/>
          </a:xfrm>
          <a:prstGeom prst="rect">
            <a:avLst/>
          </a:prstGeom>
        </p:spPr>
      </p:pic>
      <p:sp>
        <p:nvSpPr>
          <p:cNvPr id="49" name="Round Same Side Corner Rectangle 48"/>
          <p:cNvSpPr/>
          <p:nvPr/>
        </p:nvSpPr>
        <p:spPr>
          <a:xfrm>
            <a:off x="-188912" y="2390427"/>
            <a:ext cx="12506325" cy="2832023"/>
          </a:xfrm>
          <a:prstGeom prst="round2SameRect">
            <a:avLst>
              <a:gd name="adj1" fmla="val 0"/>
              <a:gd name="adj2" fmla="val 0"/>
            </a:avLst>
          </a:prstGeom>
          <a:solidFill>
            <a:schemeClr val="bg1">
              <a:alpha val="83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50" name="TextBox 49"/>
          <p:cNvSpPr txBox="1"/>
          <p:nvPr/>
        </p:nvSpPr>
        <p:spPr>
          <a:xfrm>
            <a:off x="8344334" y="2702678"/>
            <a:ext cx="3852824" cy="2107565"/>
          </a:xfrm>
          <a:prstGeom prst="rect">
            <a:avLst/>
          </a:prstGeom>
          <a:noFill/>
        </p:spPr>
        <p:txBody>
          <a:bodyPr wrap="square" rtlCol="0">
            <a:spAutoFit/>
          </a:bodyPr>
          <a:lstStyle/>
          <a:p>
            <a:pPr marL="166688" indent="-166688" fontAlgn="base">
              <a:lnSpc>
                <a:spcPct val="150000"/>
              </a:lnSpc>
              <a:spcBef>
                <a:spcPct val="0"/>
              </a:spcBef>
              <a:spcAft>
                <a:spcPct val="0"/>
              </a:spcAft>
              <a:buFont typeface="Arial" panose="020B0604020202020204" pitchFamily="34" charset="0"/>
              <a:buChar char="•"/>
            </a:pPr>
            <a:r>
              <a:rPr lang="en-US" sz="1999" b="1" dirty="0">
                <a:solidFill>
                  <a:srgbClr val="FF0000"/>
                </a:solidFill>
              </a:rPr>
              <a:t>Best-in-class core tools</a:t>
            </a:r>
            <a:endParaRPr lang="en-US" sz="1400" dirty="0">
              <a:solidFill>
                <a:srgbClr val="000000"/>
              </a:solidFill>
            </a:endParaRPr>
          </a:p>
          <a:p>
            <a:pPr marL="166688" indent="-166688" fontAlgn="base">
              <a:spcBef>
                <a:spcPct val="0"/>
              </a:spcBef>
              <a:spcAft>
                <a:spcPct val="0"/>
              </a:spcAft>
              <a:buFont typeface="Arial" panose="020B0604020202020204" pitchFamily="34" charset="0"/>
              <a:buChar char="•"/>
            </a:pPr>
            <a:endParaRPr lang="en-US" sz="1999" b="1" dirty="0">
              <a:solidFill>
                <a:srgbClr val="999999">
                  <a:lumMod val="75000"/>
                </a:srgbClr>
              </a:solidFill>
            </a:endParaRPr>
          </a:p>
          <a:p>
            <a:pPr marL="166688" indent="-166688" fontAlgn="base">
              <a:spcBef>
                <a:spcPct val="0"/>
              </a:spcBef>
              <a:spcAft>
                <a:spcPct val="0"/>
              </a:spcAft>
              <a:buFont typeface="Arial" panose="020B0604020202020204" pitchFamily="34" charset="0"/>
              <a:buChar char="•"/>
            </a:pPr>
            <a:r>
              <a:rPr lang="en-US" sz="1999" b="1" dirty="0">
                <a:solidFill>
                  <a:srgbClr val="6A6A6A"/>
                </a:solidFill>
              </a:rPr>
              <a:t>Common foundation engines</a:t>
            </a:r>
          </a:p>
          <a:p>
            <a:pPr marL="166688" indent="-166688" fontAlgn="base">
              <a:lnSpc>
                <a:spcPct val="150000"/>
              </a:lnSpc>
              <a:spcBef>
                <a:spcPct val="0"/>
              </a:spcBef>
              <a:spcAft>
                <a:spcPct val="0"/>
              </a:spcAft>
            </a:pPr>
            <a:endParaRPr lang="en-US" sz="1400" dirty="0">
              <a:solidFill>
                <a:srgbClr val="000000"/>
              </a:solidFill>
            </a:endParaRPr>
          </a:p>
          <a:p>
            <a:pPr marL="166688" indent="-166688" fontAlgn="base">
              <a:spcBef>
                <a:spcPct val="0"/>
              </a:spcBef>
              <a:spcAft>
                <a:spcPct val="0"/>
              </a:spcAft>
              <a:buFont typeface="Arial" panose="020B0604020202020204" pitchFamily="34" charset="0"/>
              <a:buChar char="•"/>
            </a:pPr>
            <a:r>
              <a:rPr lang="en-US" sz="1999" b="1" dirty="0">
                <a:solidFill>
                  <a:srgbClr val="09698D"/>
                </a:solidFill>
              </a:rPr>
              <a:t>Differentiated productivity</a:t>
            </a:r>
            <a:endParaRPr lang="en-US" sz="1999" dirty="0">
              <a:solidFill>
                <a:srgbClr val="09698D"/>
              </a:solidFill>
            </a:endParaRPr>
          </a:p>
        </p:txBody>
      </p:sp>
      <p:sp>
        <p:nvSpPr>
          <p:cNvPr id="4" name="Title 3"/>
          <p:cNvSpPr>
            <a:spLocks noGrp="1"/>
          </p:cNvSpPr>
          <p:nvPr>
            <p:ph type="title"/>
          </p:nvPr>
        </p:nvSpPr>
        <p:spPr/>
        <p:txBody>
          <a:bodyPr/>
          <a:lstStyle/>
          <a:p>
            <a:r>
              <a:rPr lang="en-US" sz="3000" dirty="0">
                <a:solidFill>
                  <a:srgbClr val="FFFFFF"/>
                </a:solidFill>
              </a:rPr>
              <a:t>Cadence </a:t>
            </a:r>
            <a:r>
              <a:rPr lang="en-US" sz="3000" b="1" dirty="0">
                <a:solidFill>
                  <a:srgbClr val="FFFFFF"/>
                </a:solidFill>
              </a:rPr>
              <a:t>Implementation</a:t>
            </a:r>
            <a:r>
              <a:rPr lang="en-US" sz="3000" dirty="0">
                <a:solidFill>
                  <a:srgbClr val="FFFFFF"/>
                </a:solidFill>
              </a:rPr>
              <a:t> Leadership</a:t>
            </a:r>
            <a:br>
              <a:rPr lang="en-US" dirty="0">
                <a:solidFill>
                  <a:srgbClr val="FFFFFF"/>
                </a:solidFill>
              </a:rPr>
            </a:br>
            <a:r>
              <a:rPr lang="en-US" sz="2400" dirty="0">
                <a:solidFill>
                  <a:srgbClr val="F6C107"/>
                </a:solidFill>
              </a:rPr>
              <a:t>Technology innovation leadership: </a:t>
            </a:r>
            <a:r>
              <a:rPr lang="en-US" sz="2400" b="1" i="1" dirty="0">
                <a:solidFill>
                  <a:srgbClr val="F6C107"/>
                </a:solidFill>
              </a:rPr>
              <a:t>Fast and Smart</a:t>
            </a:r>
            <a:endParaRPr lang="en-US" sz="2400" i="1" dirty="0">
              <a:solidFill>
                <a:srgbClr val="F6C107"/>
              </a:solidFill>
            </a:endParaRPr>
          </a:p>
        </p:txBody>
      </p:sp>
      <p:grpSp>
        <p:nvGrpSpPr>
          <p:cNvPr id="8" name="Group 7"/>
          <p:cNvGrpSpPr/>
          <p:nvPr/>
        </p:nvGrpSpPr>
        <p:grpSpPr>
          <a:xfrm>
            <a:off x="313086" y="1646672"/>
            <a:ext cx="7758281" cy="4343184"/>
            <a:chOff x="335562" y="1333716"/>
            <a:chExt cx="7758281" cy="4343184"/>
          </a:xfrm>
        </p:grpSpPr>
        <p:sp>
          <p:nvSpPr>
            <p:cNvPr id="20" name="Rounded Rectangle 26"/>
            <p:cNvSpPr/>
            <p:nvPr/>
          </p:nvSpPr>
          <p:spPr>
            <a:xfrm>
              <a:off x="335562" y="1333716"/>
              <a:ext cx="7758281" cy="4343184"/>
            </a:xfrm>
            <a:prstGeom prst="roundRect">
              <a:avLst>
                <a:gd name="adj" fmla="val 4061"/>
              </a:avLst>
            </a:prstGeom>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spcBef>
                  <a:spcPct val="0"/>
                </a:spcBef>
                <a:spcAft>
                  <a:spcPct val="0"/>
                </a:spcAft>
              </a:pPr>
              <a:endParaRPr lang="en-US" sz="1799" dirty="0">
                <a:solidFill>
                  <a:srgbClr val="FFFFFF"/>
                </a:solidFill>
              </a:endParaRPr>
            </a:p>
          </p:txBody>
        </p:sp>
        <p:sp>
          <p:nvSpPr>
            <p:cNvPr id="54" name="Rectangle 1"/>
            <p:cNvSpPr/>
            <p:nvPr/>
          </p:nvSpPr>
          <p:spPr bwMode="auto">
            <a:xfrm flipV="1">
              <a:off x="3862176" y="1417435"/>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416" bIns="137124"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spcBef>
                  <a:spcPct val="0"/>
                </a:spcBef>
                <a:spcAft>
                  <a:spcPct val="0"/>
                </a:spcAft>
              </a:pPr>
              <a:endParaRPr lang="en-US" dirty="0">
                <a:solidFill>
                  <a:srgbClr val="000000"/>
                </a:solidFill>
              </a:endParaRPr>
            </a:p>
          </p:txBody>
        </p:sp>
        <p:sp>
          <p:nvSpPr>
            <p:cNvPr id="55" name="Rectangle 1"/>
            <p:cNvSpPr/>
            <p:nvPr/>
          </p:nvSpPr>
          <p:spPr bwMode="auto">
            <a:xfrm flipV="1">
              <a:off x="5212531" y="1417140"/>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416" bIns="137124"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spcBef>
                  <a:spcPct val="0"/>
                </a:spcBef>
                <a:spcAft>
                  <a:spcPct val="0"/>
                </a:spcAft>
              </a:pPr>
              <a:endParaRPr lang="en-US" dirty="0">
                <a:solidFill>
                  <a:srgbClr val="000000"/>
                </a:solidFill>
              </a:endParaRPr>
            </a:p>
          </p:txBody>
        </p:sp>
        <p:sp>
          <p:nvSpPr>
            <p:cNvPr id="56" name="Rectangle 1"/>
            <p:cNvSpPr/>
            <p:nvPr/>
          </p:nvSpPr>
          <p:spPr bwMode="auto">
            <a:xfrm flipV="1">
              <a:off x="6563631" y="1417140"/>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416" bIns="137124"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spcBef>
                  <a:spcPct val="0"/>
                </a:spcBef>
                <a:spcAft>
                  <a:spcPct val="0"/>
                </a:spcAft>
              </a:pPr>
              <a:endParaRPr lang="en-US" dirty="0">
                <a:solidFill>
                  <a:srgbClr val="000000"/>
                </a:solidFill>
              </a:endParaRPr>
            </a:p>
          </p:txBody>
        </p:sp>
        <p:sp>
          <p:nvSpPr>
            <p:cNvPr id="57" name="Rectangle 1"/>
            <p:cNvSpPr/>
            <p:nvPr/>
          </p:nvSpPr>
          <p:spPr bwMode="auto">
            <a:xfrm flipV="1">
              <a:off x="2511818" y="1418877"/>
              <a:ext cx="1325153" cy="483538"/>
            </a:xfrm>
            <a:custGeom>
              <a:avLst/>
              <a:gdLst>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30866"/>
                <a:gd name="connsiteY0" fmla="*/ 0 h 330200"/>
                <a:gd name="connsiteX1" fmla="*/ 1430866 w 1430866"/>
                <a:gd name="connsiteY1" fmla="*/ 0 h 330200"/>
                <a:gd name="connsiteX2" fmla="*/ 1430866 w 1430866"/>
                <a:gd name="connsiteY2" fmla="*/ 330200 h 330200"/>
                <a:gd name="connsiteX3" fmla="*/ 0 w 1430866"/>
                <a:gd name="connsiteY3" fmla="*/ 330200 h 330200"/>
                <a:gd name="connsiteX4" fmla="*/ 0 w 1430866"/>
                <a:gd name="connsiteY4" fmla="*/ 0 h 330200"/>
                <a:gd name="connsiteX0" fmla="*/ 0 w 1442154"/>
                <a:gd name="connsiteY0" fmla="*/ 0 h 330200"/>
                <a:gd name="connsiteX1" fmla="*/ 1430866 w 1442154"/>
                <a:gd name="connsiteY1" fmla="*/ 0 h 330200"/>
                <a:gd name="connsiteX2" fmla="*/ 1430866 w 1442154"/>
                <a:gd name="connsiteY2" fmla="*/ 330200 h 330200"/>
                <a:gd name="connsiteX3" fmla="*/ 0 w 1442154"/>
                <a:gd name="connsiteY3" fmla="*/ 330200 h 330200"/>
                <a:gd name="connsiteX4" fmla="*/ 0 w 1442154"/>
                <a:gd name="connsiteY4" fmla="*/ 0 h 330200"/>
                <a:gd name="connsiteX0" fmla="*/ 0 w 1442154"/>
                <a:gd name="connsiteY0" fmla="*/ 0 h 386644"/>
                <a:gd name="connsiteX1" fmla="*/ 1430866 w 1442154"/>
                <a:gd name="connsiteY1" fmla="*/ 0 h 386644"/>
                <a:gd name="connsiteX2" fmla="*/ 1430866 w 1442154"/>
                <a:gd name="connsiteY2" fmla="*/ 330200 h 386644"/>
                <a:gd name="connsiteX3" fmla="*/ 0 w 1442154"/>
                <a:gd name="connsiteY3" fmla="*/ 330200 h 386644"/>
                <a:gd name="connsiteX4" fmla="*/ 0 w 1442154"/>
                <a:gd name="connsiteY4" fmla="*/ 0 h 386644"/>
                <a:gd name="connsiteX0" fmla="*/ 0 w 1442154"/>
                <a:gd name="connsiteY0" fmla="*/ 0 h 413232"/>
                <a:gd name="connsiteX1" fmla="*/ 1430866 w 1442154"/>
                <a:gd name="connsiteY1" fmla="*/ 0 h 413232"/>
                <a:gd name="connsiteX2" fmla="*/ 1430866 w 1442154"/>
                <a:gd name="connsiteY2" fmla="*/ 330200 h 413232"/>
                <a:gd name="connsiteX3" fmla="*/ 0 w 1442154"/>
                <a:gd name="connsiteY3" fmla="*/ 330200 h 413232"/>
                <a:gd name="connsiteX4" fmla="*/ 0 w 1442154"/>
                <a:gd name="connsiteY4" fmla="*/ 0 h 413232"/>
                <a:gd name="connsiteX0" fmla="*/ 0 w 1442154"/>
                <a:gd name="connsiteY0" fmla="*/ 0 h 400049"/>
                <a:gd name="connsiteX1" fmla="*/ 1430866 w 1442154"/>
                <a:gd name="connsiteY1" fmla="*/ 0 h 400049"/>
                <a:gd name="connsiteX2" fmla="*/ 1430866 w 1442154"/>
                <a:gd name="connsiteY2" fmla="*/ 330200 h 400049"/>
                <a:gd name="connsiteX3" fmla="*/ 0 w 1442154"/>
                <a:gd name="connsiteY3" fmla="*/ 330200 h 400049"/>
                <a:gd name="connsiteX4" fmla="*/ 0 w 1442154"/>
                <a:gd name="connsiteY4" fmla="*/ 0 h 400049"/>
                <a:gd name="connsiteX0" fmla="*/ 0 w 1433550"/>
                <a:gd name="connsiteY0" fmla="*/ 0 h 400049"/>
                <a:gd name="connsiteX1" fmla="*/ 1430866 w 1433550"/>
                <a:gd name="connsiteY1" fmla="*/ 0 h 400049"/>
                <a:gd name="connsiteX2" fmla="*/ 1430866 w 1433550"/>
                <a:gd name="connsiteY2" fmla="*/ 330200 h 400049"/>
                <a:gd name="connsiteX3" fmla="*/ 0 w 1433550"/>
                <a:gd name="connsiteY3" fmla="*/ 330200 h 400049"/>
                <a:gd name="connsiteX4" fmla="*/ 0 w 1433550"/>
                <a:gd name="connsiteY4" fmla="*/ 0 h 400049"/>
                <a:gd name="connsiteX0" fmla="*/ 0 w 1430866"/>
                <a:gd name="connsiteY0" fmla="*/ 0 h 400049"/>
                <a:gd name="connsiteX1" fmla="*/ 1430866 w 1430866"/>
                <a:gd name="connsiteY1" fmla="*/ 0 h 400049"/>
                <a:gd name="connsiteX2" fmla="*/ 1430866 w 1430866"/>
                <a:gd name="connsiteY2" fmla="*/ 330200 h 400049"/>
                <a:gd name="connsiteX3" fmla="*/ 0 w 1430866"/>
                <a:gd name="connsiteY3" fmla="*/ 330200 h 400049"/>
                <a:gd name="connsiteX4" fmla="*/ 0 w 1430866"/>
                <a:gd name="connsiteY4" fmla="*/ 0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866" h="400049">
                  <a:moveTo>
                    <a:pt x="0" y="0"/>
                  </a:moveTo>
                  <a:lnTo>
                    <a:pt x="1430866" y="0"/>
                  </a:lnTo>
                  <a:cubicBezTo>
                    <a:pt x="1430866" y="110067"/>
                    <a:pt x="1427225" y="205605"/>
                    <a:pt x="1430866" y="330200"/>
                  </a:cubicBezTo>
                  <a:cubicBezTo>
                    <a:pt x="1317978" y="423333"/>
                    <a:pt x="121355" y="423333"/>
                    <a:pt x="0" y="330200"/>
                  </a:cubicBezTo>
                  <a:lnTo>
                    <a:pt x="0" y="0"/>
                  </a:lnTo>
                  <a:close/>
                </a:path>
              </a:pathLst>
            </a:cu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416" bIns="137124"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spcBef>
                  <a:spcPct val="0"/>
                </a:spcBef>
                <a:spcAft>
                  <a:spcPct val="0"/>
                </a:spcAft>
              </a:pPr>
              <a:endParaRPr lang="en-US" dirty="0">
                <a:solidFill>
                  <a:srgbClr val="000000"/>
                </a:solidFill>
              </a:endParaRPr>
            </a:p>
          </p:txBody>
        </p:sp>
        <p:sp>
          <p:nvSpPr>
            <p:cNvPr id="38" name="Rounded Rectangle 38"/>
            <p:cNvSpPr/>
            <p:nvPr/>
          </p:nvSpPr>
          <p:spPr>
            <a:xfrm>
              <a:off x="391113" y="1903303"/>
              <a:ext cx="7646683" cy="3659297"/>
            </a:xfrm>
            <a:prstGeom prst="roundRect">
              <a:avLst>
                <a:gd name="adj" fmla="val 4061"/>
              </a:avLst>
            </a:prstGeom>
            <a:solidFill>
              <a:schemeClr val="bg1">
                <a:lumMod val="75000"/>
              </a:schemeClr>
            </a:solidFill>
            <a:ln/>
          </p:spPr>
          <p:style>
            <a:lnRef idx="1">
              <a:schemeClr val="accent4"/>
            </a:lnRef>
            <a:fillRef idx="2">
              <a:schemeClr val="accent4"/>
            </a:fillRef>
            <a:effectRef idx="1">
              <a:schemeClr val="accent4"/>
            </a:effectRef>
            <a:fontRef idx="minor">
              <a:schemeClr val="dk1"/>
            </a:fontRef>
          </p:style>
          <p:txBody>
            <a:bodyPr tIns="91392" bIns="137088" rtlCol="0" anchor="b"/>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spcBef>
                  <a:spcPct val="0"/>
                </a:spcBef>
                <a:spcAft>
                  <a:spcPct val="0"/>
                </a:spcAft>
              </a:pPr>
              <a:endParaRPr lang="en-US" sz="1799" dirty="0">
                <a:solidFill>
                  <a:srgbClr val="000000"/>
                </a:solidFill>
              </a:endParaRPr>
            </a:p>
          </p:txBody>
        </p:sp>
        <p:sp>
          <p:nvSpPr>
            <p:cNvPr id="27" name="Rounded Rectangle 43"/>
            <p:cNvSpPr/>
            <p:nvPr/>
          </p:nvSpPr>
          <p:spPr>
            <a:xfrm>
              <a:off x="6171053" y="2153063"/>
              <a:ext cx="1764316" cy="3257138"/>
            </a:xfrm>
            <a:prstGeom prst="roundRect">
              <a:avLst>
                <a:gd name="adj" fmla="val 12544"/>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27418" tIns="91392" rIns="2741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US" sz="1799" b="1">
                  <a:solidFill>
                    <a:srgbClr val="FFFFFF"/>
                  </a:solidFill>
                </a:rPr>
                <a:t>Pegasus</a:t>
              </a:r>
              <a:r>
                <a:rPr lang="en-US" sz="1799" b="1" baseline="30000">
                  <a:solidFill>
                    <a:srgbClr val="FFFFFF"/>
                  </a:solidFill>
                </a:rPr>
                <a:t>™</a:t>
              </a:r>
              <a:endParaRPr lang="en-US" sz="1799" b="1" baseline="30000" dirty="0">
                <a:solidFill>
                  <a:srgbClr val="FFFFFF"/>
                </a:solidFill>
                <a:latin typeface="Arial Black" panose="020B0A04020102020204" pitchFamily="34" charset="0"/>
              </a:endParaRPr>
            </a:p>
          </p:txBody>
        </p:sp>
        <p:sp>
          <p:nvSpPr>
            <p:cNvPr id="28" name="Rounded Rectangle 40"/>
            <p:cNvSpPr/>
            <p:nvPr/>
          </p:nvSpPr>
          <p:spPr>
            <a:xfrm>
              <a:off x="4289326" y="2153063"/>
              <a:ext cx="1764316" cy="3257138"/>
            </a:xfrm>
            <a:prstGeom prst="roundRect">
              <a:avLst>
                <a:gd name="adj" fmla="val 12544"/>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27418" tIns="91392" rIns="2741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US" sz="1799" b="1" dirty="0">
                  <a:solidFill>
                    <a:srgbClr val="FFFFFF"/>
                  </a:solidFill>
                </a:rPr>
                <a:t>Tempus</a:t>
              </a:r>
              <a:r>
                <a:rPr lang="en-US" sz="1799" b="1" baseline="30000" dirty="0">
                  <a:solidFill>
                    <a:srgbClr val="FFFFFF"/>
                  </a:solidFill>
                </a:rPr>
                <a:t>™</a:t>
              </a:r>
            </a:p>
            <a:p>
              <a:pPr algn="ctr" fontAlgn="base">
                <a:spcBef>
                  <a:spcPct val="0"/>
                </a:spcBef>
                <a:spcAft>
                  <a:spcPct val="0"/>
                </a:spcAft>
              </a:pPr>
              <a:r>
                <a:rPr lang="en-US" sz="1799" b="1" dirty="0">
                  <a:solidFill>
                    <a:srgbClr val="FFFFFF"/>
                  </a:solidFill>
                </a:rPr>
                <a:t>Voltus</a:t>
              </a:r>
              <a:r>
                <a:rPr lang="en-US" sz="1799" b="1" baseline="30000" dirty="0">
                  <a:solidFill>
                    <a:srgbClr val="FFFFFF"/>
                  </a:solidFill>
                </a:rPr>
                <a:t>™</a:t>
              </a:r>
            </a:p>
            <a:p>
              <a:pPr algn="ctr" fontAlgn="base">
                <a:spcBef>
                  <a:spcPct val="0"/>
                </a:spcBef>
                <a:spcAft>
                  <a:spcPct val="0"/>
                </a:spcAft>
              </a:pPr>
              <a:r>
                <a:rPr lang="en-US" sz="1799" b="1" dirty="0">
                  <a:solidFill>
                    <a:srgbClr val="FFFFFF"/>
                  </a:solidFill>
                </a:rPr>
                <a:t>Quantus</a:t>
              </a:r>
              <a:r>
                <a:rPr lang="en-US" sz="1799" b="1" baseline="30000" dirty="0">
                  <a:solidFill>
                    <a:srgbClr val="FFFFFF"/>
                  </a:solidFill>
                </a:rPr>
                <a:t>™</a:t>
              </a:r>
            </a:p>
            <a:p>
              <a:pPr algn="ctr" fontAlgn="base">
                <a:spcBef>
                  <a:spcPct val="0"/>
                </a:spcBef>
                <a:spcAft>
                  <a:spcPct val="0"/>
                </a:spcAft>
              </a:pPr>
              <a:endParaRPr lang="en-US" sz="1799" b="1" baseline="30000" dirty="0">
                <a:solidFill>
                  <a:srgbClr val="FFFFFF"/>
                </a:solidFill>
              </a:endParaRPr>
            </a:p>
          </p:txBody>
        </p:sp>
        <p:sp>
          <p:nvSpPr>
            <p:cNvPr id="29" name="Rounded Rectangle 42"/>
            <p:cNvSpPr/>
            <p:nvPr/>
          </p:nvSpPr>
          <p:spPr>
            <a:xfrm>
              <a:off x="511891" y="2153063"/>
              <a:ext cx="1764316" cy="3257138"/>
            </a:xfrm>
            <a:prstGeom prst="roundRect">
              <a:avLst>
                <a:gd name="adj" fmla="val 13369"/>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0" tIns="91392" rIns="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US" sz="1799" b="1" dirty="0">
                  <a:solidFill>
                    <a:srgbClr val="FFFFFF"/>
                  </a:solidFill>
                </a:rPr>
                <a:t>Genus</a:t>
              </a:r>
              <a:r>
                <a:rPr lang="en-US" sz="1799" b="1" baseline="30000" dirty="0">
                  <a:solidFill>
                    <a:srgbClr val="FFFFFF"/>
                  </a:solidFill>
                </a:rPr>
                <a:t>™</a:t>
              </a:r>
            </a:p>
            <a:p>
              <a:pPr algn="ctr" fontAlgn="base">
                <a:spcBef>
                  <a:spcPct val="0"/>
                </a:spcBef>
                <a:spcAft>
                  <a:spcPct val="0"/>
                </a:spcAft>
              </a:pPr>
              <a:r>
                <a:rPr lang="en-US" sz="1799" b="1" dirty="0">
                  <a:solidFill>
                    <a:srgbClr val="FFFFFF"/>
                  </a:solidFill>
                </a:rPr>
                <a:t>Modus</a:t>
              </a:r>
              <a:r>
                <a:rPr lang="en-US" sz="1799" b="1" baseline="30000" dirty="0">
                  <a:solidFill>
                    <a:srgbClr val="FFFFFF"/>
                  </a:solidFill>
                </a:rPr>
                <a:t>™</a:t>
              </a:r>
            </a:p>
            <a:p>
              <a:pPr algn="ctr" fontAlgn="base">
                <a:spcBef>
                  <a:spcPct val="0"/>
                </a:spcBef>
                <a:spcAft>
                  <a:spcPct val="0"/>
                </a:spcAft>
              </a:pPr>
              <a:r>
                <a:rPr lang="en-US" sz="1799" b="1" dirty="0">
                  <a:solidFill>
                    <a:srgbClr val="FFFFFF"/>
                  </a:solidFill>
                </a:rPr>
                <a:t>Joules</a:t>
              </a:r>
              <a:r>
                <a:rPr lang="en-US" sz="1799" b="1" baseline="30000" dirty="0">
                  <a:solidFill>
                    <a:srgbClr val="FFFFFF"/>
                  </a:solidFill>
                </a:rPr>
                <a:t>™</a:t>
              </a:r>
            </a:p>
            <a:p>
              <a:pPr algn="ctr" fontAlgn="base">
                <a:spcBef>
                  <a:spcPct val="0"/>
                </a:spcBef>
                <a:spcAft>
                  <a:spcPct val="0"/>
                </a:spcAft>
              </a:pPr>
              <a:endParaRPr lang="en-US" sz="1799" b="1" baseline="30000" dirty="0">
                <a:solidFill>
                  <a:srgbClr val="FFFFFF"/>
                </a:solidFill>
              </a:endParaRPr>
            </a:p>
          </p:txBody>
        </p:sp>
        <p:sp>
          <p:nvSpPr>
            <p:cNvPr id="31" name="Rounded Rectangle 41"/>
            <p:cNvSpPr/>
            <p:nvPr/>
          </p:nvSpPr>
          <p:spPr>
            <a:xfrm>
              <a:off x="2400609" y="2153063"/>
              <a:ext cx="1764316" cy="3257138"/>
            </a:xfrm>
            <a:prstGeom prst="roundRect">
              <a:avLst>
                <a:gd name="adj" fmla="val 12544"/>
              </a:avLst>
            </a:prstGeom>
            <a:gradFill flip="none" rotWithShape="1">
              <a:gsLst>
                <a:gs pos="0">
                  <a:srgbClr val="E31837"/>
                </a:gs>
                <a:gs pos="100000">
                  <a:srgbClr val="720C1B"/>
                </a:gs>
              </a:gsLst>
              <a:lin ang="5400000" scaled="1"/>
              <a:tileRect/>
            </a:gradFill>
          </p:spPr>
          <p:style>
            <a:lnRef idx="1">
              <a:schemeClr val="accent5"/>
            </a:lnRef>
            <a:fillRef idx="3">
              <a:schemeClr val="accent5"/>
            </a:fillRef>
            <a:effectRef idx="2">
              <a:schemeClr val="accent5"/>
            </a:effectRef>
            <a:fontRef idx="minor">
              <a:schemeClr val="lt1"/>
            </a:fontRef>
          </p:style>
          <p:txBody>
            <a:bodyPr lIns="27418" tIns="91392" rIns="2741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r>
                <a:rPr lang="en-US" sz="1799" b="1" dirty="0" err="1">
                  <a:solidFill>
                    <a:srgbClr val="FFFFFF"/>
                  </a:solidFill>
                </a:rPr>
                <a:t>Innovus</a:t>
              </a:r>
              <a:r>
                <a:rPr lang="en-US" sz="1799" b="1" baseline="30000" dirty="0">
                  <a:solidFill>
                    <a:srgbClr val="FFFFFF"/>
                  </a:solidFill>
                </a:rPr>
                <a:t>™</a:t>
              </a:r>
            </a:p>
          </p:txBody>
        </p:sp>
        <p:grpSp>
          <p:nvGrpSpPr>
            <p:cNvPr id="6" name="Group 5"/>
            <p:cNvGrpSpPr/>
            <p:nvPr/>
          </p:nvGrpSpPr>
          <p:grpSpPr>
            <a:xfrm>
              <a:off x="386675" y="3415187"/>
              <a:ext cx="7660599" cy="1807262"/>
              <a:chOff x="386675" y="3415187"/>
              <a:chExt cx="7660599" cy="1807262"/>
            </a:xfrm>
          </p:grpSpPr>
          <p:sp>
            <p:nvSpPr>
              <p:cNvPr id="14" name="Rounded Rectangle 45"/>
              <p:cNvSpPr/>
              <p:nvPr/>
            </p:nvSpPr>
            <p:spPr>
              <a:xfrm>
                <a:off x="409482" y="3415187"/>
                <a:ext cx="7637792" cy="377456"/>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t"/>
              <a:lstStyle/>
              <a:p>
                <a:pPr algn="ctr" fontAlgn="base">
                  <a:spcBef>
                    <a:spcPct val="0"/>
                  </a:spcBef>
                  <a:spcAft>
                    <a:spcPct val="0"/>
                  </a:spcAft>
                </a:pPr>
                <a:r>
                  <a:rPr lang="en-US" b="1" dirty="0">
                    <a:solidFill>
                      <a:srgbClr val="EDEDED"/>
                    </a:solidFill>
                  </a:rPr>
                  <a:t>Massively parallel for speed and capacity</a:t>
                </a:r>
              </a:p>
            </p:txBody>
          </p:sp>
          <p:sp>
            <p:nvSpPr>
              <p:cNvPr id="24" name="Rounded Rectangle 45"/>
              <p:cNvSpPr/>
              <p:nvPr/>
            </p:nvSpPr>
            <p:spPr>
              <a:xfrm>
                <a:off x="404442" y="3891789"/>
                <a:ext cx="7637792" cy="377456"/>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t"/>
              <a:lstStyle/>
              <a:p>
                <a:pPr algn="ctr" fontAlgn="base">
                  <a:spcBef>
                    <a:spcPct val="0"/>
                  </a:spcBef>
                  <a:spcAft>
                    <a:spcPct val="0"/>
                  </a:spcAft>
                </a:pPr>
                <a:r>
                  <a:rPr lang="en-US" b="1" dirty="0">
                    <a:solidFill>
                      <a:srgbClr val="EDEDED"/>
                    </a:solidFill>
                  </a:rPr>
                  <a:t>Best PPA and intelligent flows</a:t>
                </a:r>
              </a:p>
            </p:txBody>
          </p:sp>
          <p:sp>
            <p:nvSpPr>
              <p:cNvPr id="25" name="Rounded Rectangle 45"/>
              <p:cNvSpPr/>
              <p:nvPr/>
            </p:nvSpPr>
            <p:spPr>
              <a:xfrm>
                <a:off x="400004" y="4368391"/>
                <a:ext cx="7637792" cy="377456"/>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t"/>
              <a:lstStyle/>
              <a:p>
                <a:pPr algn="ctr" fontAlgn="base">
                  <a:spcBef>
                    <a:spcPct val="0"/>
                  </a:spcBef>
                  <a:spcAft>
                    <a:spcPct val="0"/>
                  </a:spcAft>
                </a:pPr>
                <a:r>
                  <a:rPr lang="en-US" b="1" dirty="0">
                    <a:solidFill>
                      <a:srgbClr val="EDEDED"/>
                    </a:solidFill>
                  </a:rPr>
                  <a:t>Rapid convergence and ECO</a:t>
                </a:r>
              </a:p>
            </p:txBody>
          </p:sp>
          <p:sp>
            <p:nvSpPr>
              <p:cNvPr id="26" name="Rounded Rectangle 45"/>
              <p:cNvSpPr/>
              <p:nvPr/>
            </p:nvSpPr>
            <p:spPr>
              <a:xfrm>
                <a:off x="386675" y="4844993"/>
                <a:ext cx="7637792" cy="377456"/>
              </a:xfrm>
              <a:prstGeom prst="roundRect">
                <a:avLst/>
              </a:prstGeom>
              <a:solidFill>
                <a:srgbClr val="0070C0"/>
              </a:solidFill>
              <a:ln>
                <a:solidFill>
                  <a:srgbClr val="EDEDED"/>
                </a:solidFill>
              </a:ln>
            </p:spPr>
            <p:style>
              <a:lnRef idx="1">
                <a:schemeClr val="accent6"/>
              </a:lnRef>
              <a:fillRef idx="3">
                <a:schemeClr val="accent6"/>
              </a:fillRef>
              <a:effectRef idx="2">
                <a:schemeClr val="accent6"/>
              </a:effectRef>
              <a:fontRef idx="minor">
                <a:schemeClr val="lt1"/>
              </a:fontRef>
            </p:style>
            <p:txBody>
              <a:bodyPr lIns="0" rIns="0" rtlCol="0" anchor="t"/>
              <a:lstStyle/>
              <a:p>
                <a:pPr algn="ctr" fontAlgn="base">
                  <a:spcBef>
                    <a:spcPct val="0"/>
                  </a:spcBef>
                  <a:spcAft>
                    <a:spcPct val="0"/>
                  </a:spcAft>
                </a:pPr>
                <a:r>
                  <a:rPr lang="en-US" b="1" dirty="0">
                    <a:solidFill>
                      <a:srgbClr val="EDEDED"/>
                    </a:solidFill>
                  </a:rPr>
                  <a:t>Fully integrated mixed signal</a:t>
                </a:r>
              </a:p>
            </p:txBody>
          </p:sp>
        </p:grpSp>
        <p:sp>
          <p:nvSpPr>
            <p:cNvPr id="58" name="TextBox 29"/>
            <p:cNvSpPr txBox="1"/>
            <p:nvPr/>
          </p:nvSpPr>
          <p:spPr>
            <a:xfrm>
              <a:off x="455942" y="1448133"/>
              <a:ext cx="2093843"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b="1" dirty="0">
                  <a:solidFill>
                    <a:srgbClr val="FFFFFF"/>
                  </a:solidFill>
                </a:rPr>
                <a:t>Implementation Fabric</a:t>
              </a:r>
            </a:p>
            <a:p>
              <a:pPr fontAlgn="base">
                <a:spcBef>
                  <a:spcPct val="0"/>
                </a:spcBef>
                <a:spcAft>
                  <a:spcPct val="0"/>
                </a:spcAft>
              </a:pPr>
              <a:r>
                <a:rPr lang="en-US" sz="1000" dirty="0">
                  <a:solidFill>
                    <a:srgbClr val="FFFFFF"/>
                  </a:solidFill>
                </a:rPr>
                <a:t>Common Engines, UI and Flows</a:t>
              </a:r>
              <a:endParaRPr lang="en-US" sz="1400" dirty="0">
                <a:solidFill>
                  <a:srgbClr val="FFFFFF"/>
                </a:solidFill>
              </a:endParaRPr>
            </a:p>
          </p:txBody>
        </p:sp>
        <p:sp>
          <p:nvSpPr>
            <p:cNvPr id="40" name="TextBox 39"/>
            <p:cNvSpPr txBox="1"/>
            <p:nvPr/>
          </p:nvSpPr>
          <p:spPr>
            <a:xfrm>
              <a:off x="2516606" y="3138831"/>
              <a:ext cx="1521570" cy="261610"/>
            </a:xfrm>
            <a:prstGeom prst="rect">
              <a:avLst/>
            </a:prstGeom>
            <a:noFill/>
          </p:spPr>
          <p:txBody>
            <a:bodyPr wrap="none" rtlCol="0">
              <a:spAutoFit/>
            </a:bodyPr>
            <a:lstStyle/>
            <a:p>
              <a:pPr algn="ctr" fontAlgn="base">
                <a:spcBef>
                  <a:spcPct val="0"/>
                </a:spcBef>
                <a:spcAft>
                  <a:spcPct val="0"/>
                </a:spcAft>
              </a:pPr>
              <a:r>
                <a:rPr lang="en-US" sz="1100" dirty="0">
                  <a:solidFill>
                    <a:srgbClr val="FFFFFF"/>
                  </a:solidFill>
                </a:rPr>
                <a:t>PLACE AND ROUTE</a:t>
              </a:r>
            </a:p>
          </p:txBody>
        </p:sp>
        <p:sp>
          <p:nvSpPr>
            <p:cNvPr id="41" name="TextBox 40"/>
            <p:cNvSpPr txBox="1"/>
            <p:nvPr/>
          </p:nvSpPr>
          <p:spPr>
            <a:xfrm>
              <a:off x="847992" y="3136818"/>
              <a:ext cx="1010213" cy="261610"/>
            </a:xfrm>
            <a:prstGeom prst="rect">
              <a:avLst/>
            </a:prstGeom>
            <a:noFill/>
          </p:spPr>
          <p:txBody>
            <a:bodyPr wrap="none" rtlCol="0">
              <a:spAutoFit/>
            </a:bodyPr>
            <a:lstStyle/>
            <a:p>
              <a:pPr algn="ctr" fontAlgn="base">
                <a:spcBef>
                  <a:spcPct val="0"/>
                </a:spcBef>
                <a:spcAft>
                  <a:spcPct val="0"/>
                </a:spcAft>
              </a:pPr>
              <a:r>
                <a:rPr lang="en-US" sz="1100" dirty="0">
                  <a:solidFill>
                    <a:srgbClr val="FFFFFF"/>
                  </a:solidFill>
                </a:rPr>
                <a:t>FRONT END</a:t>
              </a:r>
            </a:p>
          </p:txBody>
        </p:sp>
        <p:sp>
          <p:nvSpPr>
            <p:cNvPr id="43" name="TextBox 42"/>
            <p:cNvSpPr txBox="1"/>
            <p:nvPr/>
          </p:nvSpPr>
          <p:spPr>
            <a:xfrm>
              <a:off x="4318098" y="3145766"/>
              <a:ext cx="1723550" cy="261610"/>
            </a:xfrm>
            <a:prstGeom prst="rect">
              <a:avLst/>
            </a:prstGeom>
            <a:noFill/>
          </p:spPr>
          <p:txBody>
            <a:bodyPr wrap="none" rtlCol="0">
              <a:spAutoFit/>
            </a:bodyPr>
            <a:lstStyle/>
            <a:p>
              <a:pPr algn="ctr" fontAlgn="base">
                <a:spcBef>
                  <a:spcPct val="0"/>
                </a:spcBef>
                <a:spcAft>
                  <a:spcPct val="0"/>
                </a:spcAft>
              </a:pPr>
              <a:r>
                <a:rPr lang="en-US" sz="1100" dirty="0">
                  <a:solidFill>
                    <a:srgbClr val="FFFFFF"/>
                  </a:solidFill>
                </a:rPr>
                <a:t>ELECTRICAL SIGNOFF</a:t>
              </a:r>
            </a:p>
          </p:txBody>
        </p:sp>
        <p:pic>
          <p:nvPicPr>
            <p:cNvPr id="30" name="Picture 29"/>
            <p:cNvPicPr>
              <a:picLocks noChangeAspect="1"/>
            </p:cNvPicPr>
            <p:nvPr/>
          </p:nvPicPr>
          <p:blipFill>
            <a:blip r:embed="rId4">
              <a:duotone>
                <a:schemeClr val="accent3">
                  <a:shade val="45000"/>
                  <a:satMod val="135000"/>
                </a:schemeClr>
                <a:prstClr val="white"/>
              </a:duotone>
            </a:blip>
            <a:stretch>
              <a:fillRect/>
            </a:stretch>
          </p:blipFill>
          <p:spPr>
            <a:xfrm>
              <a:off x="6680224" y="2603413"/>
              <a:ext cx="671780" cy="295266"/>
            </a:xfrm>
            <a:prstGeom prst="rect">
              <a:avLst/>
            </a:prstGeom>
            <a:effectLst>
              <a:glow rad="101600">
                <a:srgbClr val="FFFF00">
                  <a:alpha val="40000"/>
                </a:srgbClr>
              </a:glow>
            </a:effectLst>
          </p:spPr>
        </p:pic>
        <p:sp>
          <p:nvSpPr>
            <p:cNvPr id="32" name="TextBox 31"/>
            <p:cNvSpPr txBox="1"/>
            <p:nvPr/>
          </p:nvSpPr>
          <p:spPr>
            <a:xfrm>
              <a:off x="6321280" y="3141531"/>
              <a:ext cx="1463862" cy="261610"/>
            </a:xfrm>
            <a:prstGeom prst="rect">
              <a:avLst/>
            </a:prstGeom>
            <a:noFill/>
          </p:spPr>
          <p:txBody>
            <a:bodyPr wrap="none" rtlCol="0">
              <a:spAutoFit/>
            </a:bodyPr>
            <a:lstStyle/>
            <a:p>
              <a:pPr algn="ctr" fontAlgn="base">
                <a:spcBef>
                  <a:spcPct val="0"/>
                </a:spcBef>
                <a:spcAft>
                  <a:spcPct val="0"/>
                </a:spcAft>
              </a:pPr>
              <a:r>
                <a:rPr lang="en-US" sz="1100" dirty="0">
                  <a:solidFill>
                    <a:srgbClr val="FFFFFF"/>
                  </a:solidFill>
                </a:rPr>
                <a:t>DRC/LVS SIGNOFF</a:t>
              </a:r>
            </a:p>
          </p:txBody>
        </p:sp>
        <p:sp>
          <p:nvSpPr>
            <p:cNvPr id="33" name="TextBox 3"/>
            <p:cNvSpPr txBox="1"/>
            <p:nvPr/>
          </p:nvSpPr>
          <p:spPr>
            <a:xfrm>
              <a:off x="2790315" y="1445921"/>
              <a:ext cx="768159" cy="49244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400" b="1" dirty="0">
                  <a:solidFill>
                    <a:srgbClr val="3C3C3C">
                      <a:lumMod val="75000"/>
                    </a:srgbClr>
                  </a:solidFill>
                  <a:latin typeface="Arial Narrow" panose="020B0606020202030204" pitchFamily="34" charset="0"/>
                </a:rPr>
                <a:t>Logical</a:t>
              </a:r>
            </a:p>
            <a:p>
              <a:pPr algn="ctr" fontAlgn="base">
                <a:spcBef>
                  <a:spcPct val="0"/>
                </a:spcBef>
                <a:spcAft>
                  <a:spcPct val="0"/>
                </a:spcAft>
              </a:pPr>
              <a:r>
                <a:rPr lang="en-US" sz="1200" dirty="0">
                  <a:solidFill>
                    <a:srgbClr val="3C3C3C">
                      <a:lumMod val="75000"/>
                    </a:srgbClr>
                  </a:solidFill>
                  <a:latin typeface="Arial Narrow" panose="020B0606020202030204" pitchFamily="34" charset="0"/>
                </a:rPr>
                <a:t>Conformal</a:t>
              </a:r>
            </a:p>
          </p:txBody>
        </p:sp>
        <p:sp>
          <p:nvSpPr>
            <p:cNvPr id="34" name="TextBox 3"/>
            <p:cNvSpPr txBox="1"/>
            <p:nvPr/>
          </p:nvSpPr>
          <p:spPr>
            <a:xfrm>
              <a:off x="4029841" y="1445200"/>
              <a:ext cx="989823" cy="49244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400" b="1" dirty="0">
                  <a:solidFill>
                    <a:srgbClr val="3C3C3C">
                      <a:lumMod val="75000"/>
                    </a:srgbClr>
                  </a:solidFill>
                  <a:latin typeface="Arial Narrow" panose="020B0606020202030204" pitchFamily="34" charset="0"/>
                </a:rPr>
                <a:t>Electrical</a:t>
              </a:r>
            </a:p>
            <a:p>
              <a:pPr algn="ctr" fontAlgn="base">
                <a:spcBef>
                  <a:spcPct val="0"/>
                </a:spcBef>
                <a:spcAft>
                  <a:spcPct val="0"/>
                </a:spcAft>
              </a:pPr>
              <a:r>
                <a:rPr lang="en-US" sz="1200" dirty="0">
                  <a:solidFill>
                    <a:srgbClr val="3C3C3C">
                      <a:lumMod val="75000"/>
                    </a:srgbClr>
                  </a:solidFill>
                  <a:latin typeface="Arial Narrow" panose="020B0606020202030204" pitchFamily="34" charset="0"/>
                </a:rPr>
                <a:t>Timing, Power</a:t>
              </a:r>
            </a:p>
          </p:txBody>
        </p:sp>
        <p:sp>
          <p:nvSpPr>
            <p:cNvPr id="42" name="TextBox 3"/>
            <p:cNvSpPr txBox="1"/>
            <p:nvPr/>
          </p:nvSpPr>
          <p:spPr>
            <a:xfrm>
              <a:off x="5333164" y="1445053"/>
              <a:ext cx="1083886" cy="49244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400" b="1" dirty="0">
                  <a:solidFill>
                    <a:srgbClr val="3C3C3C">
                      <a:lumMod val="75000"/>
                    </a:srgbClr>
                  </a:solidFill>
                  <a:latin typeface="Arial Narrow" panose="020B0606020202030204" pitchFamily="34" charset="0"/>
                </a:rPr>
                <a:t>PPA Engines</a:t>
              </a:r>
            </a:p>
            <a:p>
              <a:pPr algn="ctr" fontAlgn="base">
                <a:spcBef>
                  <a:spcPct val="0"/>
                </a:spcBef>
                <a:spcAft>
                  <a:spcPct val="0"/>
                </a:spcAft>
              </a:pPr>
              <a:r>
                <a:rPr lang="en-US" sz="1200" dirty="0">
                  <a:solidFill>
                    <a:srgbClr val="3C3C3C">
                      <a:lumMod val="75000"/>
                    </a:srgbClr>
                  </a:solidFill>
                  <a:latin typeface="Arial Narrow" panose="020B0606020202030204" pitchFamily="34" charset="0"/>
                </a:rPr>
                <a:t>Optimization</a:t>
              </a:r>
            </a:p>
          </p:txBody>
        </p:sp>
        <p:sp>
          <p:nvSpPr>
            <p:cNvPr id="44" name="TextBox 3"/>
            <p:cNvSpPr txBox="1"/>
            <p:nvPr/>
          </p:nvSpPr>
          <p:spPr>
            <a:xfrm>
              <a:off x="6834914" y="1445053"/>
              <a:ext cx="782586" cy="49244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400" b="1" dirty="0">
                  <a:solidFill>
                    <a:srgbClr val="3C3C3C">
                      <a:lumMod val="75000"/>
                    </a:srgbClr>
                  </a:solidFill>
                  <a:latin typeface="Arial Narrow" panose="020B0606020202030204" pitchFamily="34" charset="0"/>
                </a:rPr>
                <a:t>Physical</a:t>
              </a:r>
            </a:p>
            <a:p>
              <a:pPr algn="ctr" fontAlgn="base">
                <a:spcBef>
                  <a:spcPct val="0"/>
                </a:spcBef>
                <a:spcAft>
                  <a:spcPct val="0"/>
                </a:spcAft>
              </a:pPr>
              <a:r>
                <a:rPr lang="en-US" sz="1200" dirty="0">
                  <a:solidFill>
                    <a:srgbClr val="3C3C3C">
                      <a:lumMod val="75000"/>
                    </a:srgbClr>
                  </a:solidFill>
                  <a:latin typeface="Arial Narrow" panose="020B0606020202030204" pitchFamily="34" charset="0"/>
                </a:rPr>
                <a:t>DRC</a:t>
              </a:r>
            </a:p>
          </p:txBody>
        </p:sp>
      </p:grpSp>
      <p:sp>
        <p:nvSpPr>
          <p:cNvPr id="36" name="TextBox 35"/>
          <p:cNvSpPr txBox="1"/>
          <p:nvPr/>
        </p:nvSpPr>
        <p:spPr>
          <a:xfrm>
            <a:off x="385247" y="6486597"/>
            <a:ext cx="3504486" cy="246221"/>
          </a:xfrm>
          <a:prstGeom prst="rect">
            <a:avLst/>
          </a:prstGeom>
          <a:noFill/>
        </p:spPr>
        <p:txBody>
          <a:bodyPr wrap="none" rtlCol="0">
            <a:spAutoFit/>
          </a:bodyPr>
          <a:lstStyle/>
          <a:p>
            <a:pPr fontAlgn="base">
              <a:spcBef>
                <a:spcPct val="0"/>
              </a:spcBef>
              <a:spcAft>
                <a:spcPct val="0"/>
              </a:spcAft>
            </a:pPr>
            <a:r>
              <a:rPr lang="en-US" sz="1000" dirty="0">
                <a:solidFill>
                  <a:srgbClr val="FFFFFF">
                    <a:lumMod val="50000"/>
                  </a:srgbClr>
                </a:solidFill>
              </a:rPr>
              <a:t>© 2017 Cadence Design Systems, Inc.  All rights reserved.</a:t>
            </a:r>
          </a:p>
        </p:txBody>
      </p:sp>
    </p:spTree>
    <p:extLst>
      <p:ext uri="{BB962C8B-B14F-4D97-AF65-F5344CB8AC3E}">
        <p14:creationId xmlns:p14="http://schemas.microsoft.com/office/powerpoint/2010/main" val="32454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Arrow Connector 113"/>
          <p:cNvCxnSpPr/>
          <p:nvPr/>
        </p:nvCxnSpPr>
        <p:spPr>
          <a:xfrm>
            <a:off x="4255385" y="3812187"/>
            <a:ext cx="301787" cy="0"/>
          </a:xfrm>
          <a:prstGeom prst="straightConnector1">
            <a:avLst/>
          </a:prstGeom>
          <a:ln>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57172" y="3512479"/>
            <a:ext cx="1037252" cy="594388"/>
          </a:xfrm>
          <a:prstGeom prst="rect">
            <a:avLst/>
          </a:prstGeom>
          <a:solidFill>
            <a:srgbClr val="E87C1E"/>
          </a:solidFill>
          <a:ln w="28575" cap="flat" cmpd="sng" algn="ctr">
            <a:solidFill>
              <a:schemeClr val="accent3"/>
            </a:solidFill>
            <a:prstDash val="solid"/>
            <a:round/>
            <a:headEnd type="none" w="med" len="med"/>
            <a:tailEnd type="none" w="med" len="med"/>
          </a:ln>
          <a:effectLst/>
        </p:spPr>
        <p:txBody>
          <a:bodyPr vert="horz" wrap="square" lIns="68604" tIns="34302" rIns="68604" bIns="34302" numCol="1" rtlCol="0" anchor="ctr" anchorCtr="0" compatLnSpc="1">
            <a:prstTxWarp prst="textNoShape">
              <a:avLst/>
            </a:prstTxWarp>
          </a:bodyPr>
          <a:lstStyle/>
          <a:p>
            <a:pPr algn="ctr"/>
            <a:endParaRPr lang="en-US" sz="1050" b="1" dirty="0">
              <a:solidFill>
                <a:srgbClr val="043547"/>
              </a:solidFill>
              <a:sym typeface="Arial"/>
            </a:endParaRPr>
          </a:p>
          <a:p>
            <a:pPr algn="ctr"/>
            <a:r>
              <a:rPr lang="en-US" sz="1050" b="1" dirty="0">
                <a:solidFill>
                  <a:schemeClr val="bg1"/>
                </a:solidFill>
                <a:sym typeface="Arial"/>
              </a:rPr>
              <a:t>e.g., USB</a:t>
            </a:r>
          </a:p>
          <a:p>
            <a:pPr algn="ctr"/>
            <a:endParaRPr lang="en-US" sz="1050" b="1" dirty="0">
              <a:solidFill>
                <a:srgbClr val="043547"/>
              </a:solidFill>
              <a:sym typeface="Arial"/>
            </a:endParaRPr>
          </a:p>
        </p:txBody>
      </p:sp>
      <p:sp>
        <p:nvSpPr>
          <p:cNvPr id="16" name="TextBox 15"/>
          <p:cNvSpPr txBox="1"/>
          <p:nvPr/>
        </p:nvSpPr>
        <p:spPr>
          <a:xfrm>
            <a:off x="1101713" y="1818709"/>
            <a:ext cx="2947524" cy="3539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latinLnBrk="1" hangingPunct="0"/>
            <a:r>
              <a:rPr lang="en-US" sz="1700" dirty="0">
                <a:solidFill>
                  <a:schemeClr val="tx1">
                    <a:lumMod val="75000"/>
                    <a:lumOff val="25000"/>
                  </a:schemeClr>
                </a:solidFill>
                <a:ea typeface="Arial"/>
                <a:cs typeface="Arial"/>
                <a:sym typeface="Arial"/>
              </a:rPr>
              <a:t>Verification IP Tool Suite</a:t>
            </a:r>
          </a:p>
        </p:txBody>
      </p:sp>
      <p:cxnSp>
        <p:nvCxnSpPr>
          <p:cNvPr id="18" name="Straight Arrow Connector 17"/>
          <p:cNvCxnSpPr/>
          <p:nvPr/>
        </p:nvCxnSpPr>
        <p:spPr>
          <a:xfrm>
            <a:off x="5596329" y="3805678"/>
            <a:ext cx="341128" cy="1"/>
          </a:xfrm>
          <a:prstGeom prst="straightConnector1">
            <a:avLst/>
          </a:prstGeom>
          <a:ln>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762"/>
          <p:cNvSpPr>
            <a:spLocks noChangeArrowheads="1"/>
          </p:cNvSpPr>
          <p:nvPr/>
        </p:nvSpPr>
        <p:spPr bwMode="auto">
          <a:xfrm>
            <a:off x="11752263" y="4127500"/>
            <a:ext cx="146050"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496"/>
          <p:cNvSpPr>
            <a:spLocks noChangeArrowheads="1"/>
          </p:cNvSpPr>
          <p:nvPr/>
        </p:nvSpPr>
        <p:spPr bwMode="auto">
          <a:xfrm>
            <a:off x="6844465" y="2534608"/>
            <a:ext cx="4505265" cy="2144580"/>
          </a:xfrm>
          <a:prstGeom prst="rect">
            <a:avLst/>
          </a:prstGeom>
          <a:solidFill>
            <a:srgbClr val="EAEB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497"/>
          <p:cNvSpPr>
            <a:spLocks noChangeArrowheads="1"/>
          </p:cNvSpPr>
          <p:nvPr/>
        </p:nvSpPr>
        <p:spPr bwMode="auto">
          <a:xfrm>
            <a:off x="6844465" y="2534608"/>
            <a:ext cx="4505265" cy="2144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98"/>
          <p:cNvSpPr>
            <a:spLocks/>
          </p:cNvSpPr>
          <p:nvPr/>
        </p:nvSpPr>
        <p:spPr bwMode="auto">
          <a:xfrm>
            <a:off x="6840281" y="2531819"/>
            <a:ext cx="4513631" cy="2150158"/>
          </a:xfrm>
          <a:custGeom>
            <a:avLst/>
            <a:gdLst>
              <a:gd name="T0" fmla="*/ 2 w 2228"/>
              <a:gd name="T1" fmla="*/ 2 h 1061"/>
              <a:gd name="T2" fmla="*/ 2 w 2228"/>
              <a:gd name="T3" fmla="*/ 4 h 1061"/>
              <a:gd name="T4" fmla="*/ 2224 w 2228"/>
              <a:gd name="T5" fmla="*/ 4 h 1061"/>
              <a:gd name="T6" fmla="*/ 2224 w 2228"/>
              <a:gd name="T7" fmla="*/ 1057 h 1061"/>
              <a:gd name="T8" fmla="*/ 3 w 2228"/>
              <a:gd name="T9" fmla="*/ 1057 h 1061"/>
              <a:gd name="T10" fmla="*/ 3 w 2228"/>
              <a:gd name="T11" fmla="*/ 2 h 1061"/>
              <a:gd name="T12" fmla="*/ 2 w 2228"/>
              <a:gd name="T13" fmla="*/ 2 h 1061"/>
              <a:gd name="T14" fmla="*/ 2 w 2228"/>
              <a:gd name="T15" fmla="*/ 4 h 1061"/>
              <a:gd name="T16" fmla="*/ 2 w 2228"/>
              <a:gd name="T17" fmla="*/ 2 h 1061"/>
              <a:gd name="T18" fmla="*/ 0 w 2228"/>
              <a:gd name="T19" fmla="*/ 2 h 1061"/>
              <a:gd name="T20" fmla="*/ 0 w 2228"/>
              <a:gd name="T21" fmla="*/ 1059 h 1061"/>
              <a:gd name="T22" fmla="*/ 0 w 2228"/>
              <a:gd name="T23" fmla="*/ 1061 h 1061"/>
              <a:gd name="T24" fmla="*/ 2 w 2228"/>
              <a:gd name="T25" fmla="*/ 1061 h 1061"/>
              <a:gd name="T26" fmla="*/ 2226 w 2228"/>
              <a:gd name="T27" fmla="*/ 1061 h 1061"/>
              <a:gd name="T28" fmla="*/ 2227 w 2228"/>
              <a:gd name="T29" fmla="*/ 1061 h 1061"/>
              <a:gd name="T30" fmla="*/ 2228 w 2228"/>
              <a:gd name="T31" fmla="*/ 1059 h 1061"/>
              <a:gd name="T32" fmla="*/ 2228 w 2228"/>
              <a:gd name="T33" fmla="*/ 2 h 1061"/>
              <a:gd name="T34" fmla="*/ 2227 w 2228"/>
              <a:gd name="T35" fmla="*/ 1 h 1061"/>
              <a:gd name="T36" fmla="*/ 2226 w 2228"/>
              <a:gd name="T37" fmla="*/ 0 h 1061"/>
              <a:gd name="T38" fmla="*/ 2 w 2228"/>
              <a:gd name="T39" fmla="*/ 0 h 1061"/>
              <a:gd name="T40" fmla="*/ 0 w 2228"/>
              <a:gd name="T41" fmla="*/ 1 h 1061"/>
              <a:gd name="T42" fmla="*/ 0 w 2228"/>
              <a:gd name="T43" fmla="*/ 2 h 1061"/>
              <a:gd name="T44" fmla="*/ 2 w 2228"/>
              <a:gd name="T45" fmla="*/ 2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8" h="1061">
                <a:moveTo>
                  <a:pt x="2" y="2"/>
                </a:moveTo>
                <a:cubicBezTo>
                  <a:pt x="2" y="4"/>
                  <a:pt x="2" y="4"/>
                  <a:pt x="2" y="4"/>
                </a:cubicBezTo>
                <a:cubicBezTo>
                  <a:pt x="2224" y="4"/>
                  <a:pt x="2224" y="4"/>
                  <a:pt x="2224" y="4"/>
                </a:cubicBezTo>
                <a:cubicBezTo>
                  <a:pt x="2224" y="1057"/>
                  <a:pt x="2224" y="1057"/>
                  <a:pt x="2224" y="1057"/>
                </a:cubicBezTo>
                <a:cubicBezTo>
                  <a:pt x="3" y="1057"/>
                  <a:pt x="3" y="1057"/>
                  <a:pt x="3" y="1057"/>
                </a:cubicBezTo>
                <a:cubicBezTo>
                  <a:pt x="3" y="2"/>
                  <a:pt x="3" y="2"/>
                  <a:pt x="3" y="2"/>
                </a:cubicBezTo>
                <a:cubicBezTo>
                  <a:pt x="2" y="2"/>
                  <a:pt x="2" y="2"/>
                  <a:pt x="2" y="2"/>
                </a:cubicBezTo>
                <a:cubicBezTo>
                  <a:pt x="2" y="4"/>
                  <a:pt x="2" y="4"/>
                  <a:pt x="2" y="4"/>
                </a:cubicBezTo>
                <a:cubicBezTo>
                  <a:pt x="2" y="2"/>
                  <a:pt x="2" y="2"/>
                  <a:pt x="2" y="2"/>
                </a:cubicBezTo>
                <a:cubicBezTo>
                  <a:pt x="0" y="2"/>
                  <a:pt x="0" y="2"/>
                  <a:pt x="0" y="2"/>
                </a:cubicBezTo>
                <a:cubicBezTo>
                  <a:pt x="0" y="1059"/>
                  <a:pt x="0" y="1059"/>
                  <a:pt x="0" y="1059"/>
                </a:cubicBezTo>
                <a:cubicBezTo>
                  <a:pt x="0" y="1060"/>
                  <a:pt x="0" y="1060"/>
                  <a:pt x="0" y="1061"/>
                </a:cubicBezTo>
                <a:cubicBezTo>
                  <a:pt x="1" y="1061"/>
                  <a:pt x="1" y="1061"/>
                  <a:pt x="2" y="1061"/>
                </a:cubicBezTo>
                <a:cubicBezTo>
                  <a:pt x="2226" y="1061"/>
                  <a:pt x="2226" y="1061"/>
                  <a:pt x="2226" y="1061"/>
                </a:cubicBezTo>
                <a:cubicBezTo>
                  <a:pt x="2226" y="1061"/>
                  <a:pt x="2227" y="1061"/>
                  <a:pt x="2227" y="1061"/>
                </a:cubicBezTo>
                <a:cubicBezTo>
                  <a:pt x="2228" y="1060"/>
                  <a:pt x="2228" y="1060"/>
                  <a:pt x="2228" y="1059"/>
                </a:cubicBezTo>
                <a:cubicBezTo>
                  <a:pt x="2228" y="2"/>
                  <a:pt x="2228" y="2"/>
                  <a:pt x="2228" y="2"/>
                </a:cubicBezTo>
                <a:cubicBezTo>
                  <a:pt x="2228" y="1"/>
                  <a:pt x="2228" y="1"/>
                  <a:pt x="2227" y="1"/>
                </a:cubicBezTo>
                <a:cubicBezTo>
                  <a:pt x="2227" y="0"/>
                  <a:pt x="2226" y="0"/>
                  <a:pt x="2226" y="0"/>
                </a:cubicBezTo>
                <a:cubicBezTo>
                  <a:pt x="2" y="0"/>
                  <a:pt x="2" y="0"/>
                  <a:pt x="2" y="0"/>
                </a:cubicBezTo>
                <a:cubicBezTo>
                  <a:pt x="1" y="0"/>
                  <a:pt x="1" y="0"/>
                  <a:pt x="0" y="1"/>
                </a:cubicBezTo>
                <a:cubicBezTo>
                  <a:pt x="0" y="1"/>
                  <a:pt x="0" y="1"/>
                  <a:pt x="0" y="2"/>
                </a:cubicBezTo>
                <a:cubicBezTo>
                  <a:pt x="2" y="2"/>
                  <a:pt x="2" y="2"/>
                  <a:pt x="2" y="2"/>
                </a:cubicBezTo>
              </a:path>
            </a:pathLst>
          </a:custGeom>
          <a:solidFill>
            <a:srgbClr val="6B6B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52" name="Picture 4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5120" y="2958504"/>
            <a:ext cx="1404148"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Rectangle 500"/>
          <p:cNvSpPr>
            <a:spLocks noChangeArrowheads="1"/>
          </p:cNvSpPr>
          <p:nvPr/>
        </p:nvSpPr>
        <p:spPr bwMode="auto">
          <a:xfrm>
            <a:off x="9149386" y="2873446"/>
            <a:ext cx="1614700" cy="359754"/>
          </a:xfrm>
          <a:prstGeom prst="rect">
            <a:avLst/>
          </a:prstGeom>
          <a:solidFill>
            <a:srgbClr val="9395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501"/>
          <p:cNvSpPr>
            <a:spLocks noChangeArrowheads="1"/>
          </p:cNvSpPr>
          <p:nvPr/>
        </p:nvSpPr>
        <p:spPr bwMode="auto">
          <a:xfrm>
            <a:off x="9261595" y="2982209"/>
            <a:ext cx="142667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Applications Processor</a:t>
            </a:r>
            <a:endParaRPr kumimoji="0" lang="en-US" altLang="en-US" sz="1800" b="0" i="0" u="none" strike="noStrike" cap="none" normalizeH="0" baseline="0" dirty="0">
              <a:ln>
                <a:noFill/>
              </a:ln>
              <a:solidFill>
                <a:schemeClr val="tx2">
                  <a:lumMod val="40000"/>
                  <a:lumOff val="60000"/>
                </a:schemeClr>
              </a:solidFill>
              <a:effectLst/>
              <a:latin typeface="Arial" panose="020B0604020202020204" pitchFamily="34" charset="0"/>
            </a:endParaRPr>
          </a:p>
        </p:txBody>
      </p:sp>
      <p:pic>
        <p:nvPicPr>
          <p:cNvPr id="55" name="Picture 5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0698" y="3800719"/>
            <a:ext cx="561938" cy="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angle 523"/>
          <p:cNvSpPr>
            <a:spLocks noChangeArrowheads="1"/>
          </p:cNvSpPr>
          <p:nvPr/>
        </p:nvSpPr>
        <p:spPr bwMode="auto">
          <a:xfrm>
            <a:off x="9149386" y="3590165"/>
            <a:ext cx="782251" cy="750184"/>
          </a:xfrm>
          <a:prstGeom prst="rect">
            <a:avLst/>
          </a:prstGeom>
          <a:solidFill>
            <a:srgbClr val="9395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524"/>
          <p:cNvSpPr>
            <a:spLocks noChangeArrowheads="1"/>
          </p:cNvSpPr>
          <p:nvPr/>
        </p:nvSpPr>
        <p:spPr bwMode="auto">
          <a:xfrm>
            <a:off x="9298812" y="3823030"/>
            <a:ext cx="4776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Custom</a:t>
            </a:r>
            <a:b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b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Logic</a:t>
            </a:r>
            <a:endParaRPr kumimoji="0" lang="en-US" altLang="en-US" sz="1800" b="0" i="0" u="none" strike="noStrike" cap="none" normalizeH="0" baseline="0" dirty="0">
              <a:ln>
                <a:noFill/>
              </a:ln>
              <a:solidFill>
                <a:schemeClr val="tx2">
                  <a:lumMod val="40000"/>
                  <a:lumOff val="60000"/>
                </a:schemeClr>
              </a:solidFill>
              <a:effectLst/>
              <a:latin typeface="Arial" panose="020B0604020202020204" pitchFamily="34" charset="0"/>
            </a:endParaRPr>
          </a:p>
        </p:txBody>
      </p:sp>
      <p:pic>
        <p:nvPicPr>
          <p:cNvPr id="58" name="Picture 5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4624" y="3587376"/>
            <a:ext cx="779462" cy="752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5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8964" y="3869044"/>
            <a:ext cx="573093"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Rectangle 537"/>
          <p:cNvSpPr>
            <a:spLocks noChangeArrowheads="1"/>
          </p:cNvSpPr>
          <p:nvPr/>
        </p:nvSpPr>
        <p:spPr bwMode="auto">
          <a:xfrm>
            <a:off x="9984624" y="3590165"/>
            <a:ext cx="780856" cy="750184"/>
          </a:xfrm>
          <a:prstGeom prst="rect">
            <a:avLst/>
          </a:prstGeom>
          <a:solidFill>
            <a:srgbClr val="939598"/>
          </a:solidFill>
          <a:ln w="15875">
            <a:solidFill>
              <a:srgbClr val="FF0000"/>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538"/>
          <p:cNvSpPr>
            <a:spLocks noChangeArrowheads="1"/>
          </p:cNvSpPr>
          <p:nvPr/>
        </p:nvSpPr>
        <p:spPr bwMode="auto">
          <a:xfrm>
            <a:off x="10132659" y="3892749"/>
            <a:ext cx="430849"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Memory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2" name="Picture 54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2781" y="2529030"/>
            <a:ext cx="839421"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5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668" y="2529030"/>
            <a:ext cx="805955"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Rectangle 550"/>
          <p:cNvSpPr>
            <a:spLocks noChangeArrowheads="1"/>
          </p:cNvSpPr>
          <p:nvPr/>
        </p:nvSpPr>
        <p:spPr bwMode="auto">
          <a:xfrm>
            <a:off x="7384312" y="2354361"/>
            <a:ext cx="839421"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551"/>
          <p:cNvSpPr>
            <a:spLocks noChangeArrowheads="1"/>
          </p:cNvSpPr>
          <p:nvPr/>
        </p:nvSpPr>
        <p:spPr bwMode="auto">
          <a:xfrm>
            <a:off x="7425714" y="2450331"/>
            <a:ext cx="75661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dirty="0">
                <a:ln>
                  <a:noFill/>
                </a:ln>
                <a:solidFill>
                  <a:srgbClr val="FFFFFF"/>
                </a:solidFill>
                <a:effectLst/>
                <a:latin typeface="Arial" panose="020B0604020202020204" pitchFamily="34" charset="0"/>
              </a:rPr>
              <a:t>DDR/LPDDR</a:t>
            </a:r>
            <a:endParaRPr kumimoji="0" lang="en-US" altLang="en-US" sz="1800" b="0" i="0" u="none" strike="noStrike" cap="none" normalizeH="0" dirty="0">
              <a:ln>
                <a:noFill/>
              </a:ln>
              <a:solidFill>
                <a:schemeClr val="tx1"/>
              </a:solidFill>
              <a:effectLst/>
              <a:latin typeface="Arial" panose="020B0604020202020204" pitchFamily="34" charset="0"/>
            </a:endParaRPr>
          </a:p>
        </p:txBody>
      </p:sp>
      <p:pic>
        <p:nvPicPr>
          <p:cNvPr id="69" name="Picture 57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5939" y="2449550"/>
            <a:ext cx="400189"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 name="Picture 57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15939" y="2537397"/>
            <a:ext cx="400189" cy="153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57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15939" y="2529030"/>
            <a:ext cx="40018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 name="Rectangle 573"/>
          <p:cNvSpPr>
            <a:spLocks noChangeArrowheads="1"/>
          </p:cNvSpPr>
          <p:nvPr/>
        </p:nvSpPr>
        <p:spPr bwMode="auto">
          <a:xfrm>
            <a:off x="8312327" y="2356126"/>
            <a:ext cx="842209"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574"/>
          <p:cNvSpPr>
            <a:spLocks noChangeArrowheads="1"/>
          </p:cNvSpPr>
          <p:nvPr/>
        </p:nvSpPr>
        <p:spPr bwMode="auto">
          <a:xfrm>
            <a:off x="8604599" y="2473255"/>
            <a:ext cx="257665"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HBM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9" name="Picture 58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6556" y="2529030"/>
            <a:ext cx="670700"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 name="Rectangle 583"/>
          <p:cNvSpPr>
            <a:spLocks noChangeArrowheads="1"/>
          </p:cNvSpPr>
          <p:nvPr/>
        </p:nvSpPr>
        <p:spPr bwMode="auto">
          <a:xfrm>
            <a:off x="9238200" y="2356126"/>
            <a:ext cx="839421"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584"/>
          <p:cNvSpPr>
            <a:spLocks noChangeArrowheads="1"/>
          </p:cNvSpPr>
          <p:nvPr/>
        </p:nvSpPr>
        <p:spPr bwMode="auto">
          <a:xfrm>
            <a:off x="9355312" y="2404930"/>
            <a:ext cx="5963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SD, SDIO,</a:t>
            </a:r>
            <a:br>
              <a:rPr kumimoji="0" lang="en-US" altLang="en-US" sz="1000" b="1" i="0" u="none" strike="noStrike" cap="none" normalizeH="0" baseline="0" dirty="0">
                <a:ln>
                  <a:noFill/>
                </a:ln>
                <a:solidFill>
                  <a:srgbClr val="FFFFFF"/>
                </a:solidFill>
                <a:effectLst/>
                <a:latin typeface="Arial" panose="020B0604020202020204" pitchFamily="34" charset="0"/>
              </a:rPr>
            </a:br>
            <a:r>
              <a:rPr kumimoji="0" lang="en-US" altLang="en-US" sz="1000" b="1" i="0" u="none" strike="noStrike" cap="none" normalizeH="0" baseline="0" dirty="0">
                <a:ln>
                  <a:noFill/>
                </a:ln>
                <a:solidFill>
                  <a:srgbClr val="FFFFFF"/>
                </a:solidFill>
                <a:effectLst/>
                <a:latin typeface="Arial" panose="020B0604020202020204" pitchFamily="34" charset="0"/>
              </a:rPr>
              <a:t>eMMC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6" name="Rectangle 602"/>
          <p:cNvSpPr>
            <a:spLocks noChangeArrowheads="1"/>
          </p:cNvSpPr>
          <p:nvPr/>
        </p:nvSpPr>
        <p:spPr bwMode="auto">
          <a:xfrm>
            <a:off x="10161284" y="2356126"/>
            <a:ext cx="842209"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17" name="Rectangle 603"/>
          <p:cNvSpPr>
            <a:spLocks noChangeArrowheads="1"/>
          </p:cNvSpPr>
          <p:nvPr/>
        </p:nvSpPr>
        <p:spPr bwMode="auto">
          <a:xfrm>
            <a:off x="10233792" y="2404930"/>
            <a:ext cx="688514" cy="2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NAND, ONFI,</a:t>
            </a:r>
            <a:br>
              <a:rPr kumimoji="0" lang="en-US" altLang="en-US" sz="1000" b="1" i="0" u="none" strike="noStrike" cap="none" normalizeH="0" baseline="0" dirty="0">
                <a:ln>
                  <a:noFill/>
                </a:ln>
                <a:solidFill>
                  <a:srgbClr val="FFFFFF"/>
                </a:solidFill>
                <a:effectLst/>
                <a:latin typeface="Arial" panose="020B0604020202020204" pitchFamily="34" charset="0"/>
              </a:rPr>
            </a:br>
            <a:r>
              <a:rPr kumimoji="0" lang="en-US" altLang="en-US" sz="1000" b="1" i="0" u="none" strike="noStrike" cap="none" normalizeH="0" baseline="0" dirty="0">
                <a:ln>
                  <a:noFill/>
                </a:ln>
                <a:solidFill>
                  <a:srgbClr val="FFFFFF"/>
                </a:solidFill>
                <a:effectLst/>
                <a:latin typeface="Arial" panose="020B0604020202020204" pitchFamily="34" charset="0"/>
              </a:rPr>
              <a:t>Toggle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9" name="Picture 6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40281" y="2802332"/>
            <a:ext cx="8366" cy="349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 name="Picture 6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40281" y="2884601"/>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 name="Rectangle 625"/>
          <p:cNvSpPr>
            <a:spLocks noChangeArrowheads="1"/>
          </p:cNvSpPr>
          <p:nvPr/>
        </p:nvSpPr>
        <p:spPr bwMode="auto">
          <a:xfrm>
            <a:off x="6427543" y="2630170"/>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23" name="Rectangle 626"/>
          <p:cNvSpPr>
            <a:spLocks noChangeArrowheads="1"/>
          </p:cNvSpPr>
          <p:nvPr/>
        </p:nvSpPr>
        <p:spPr bwMode="auto">
          <a:xfrm>
            <a:off x="6558628" y="2748873"/>
            <a:ext cx="55075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FFFFFF"/>
                </a:solidFill>
                <a:effectLst/>
                <a:latin typeface="Arial" panose="020B0604020202020204" pitchFamily="34" charset="0"/>
              </a:rPr>
              <a:t>SerDes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5" name="Picture 63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40281" y="3234594"/>
            <a:ext cx="8366" cy="34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7" name="Picture 63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40281" y="3315470"/>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 name="Rectangle 638"/>
          <p:cNvSpPr>
            <a:spLocks noChangeArrowheads="1"/>
          </p:cNvSpPr>
          <p:nvPr/>
        </p:nvSpPr>
        <p:spPr bwMode="auto">
          <a:xfrm>
            <a:off x="6427543" y="3059643"/>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29" name="Rectangle 639"/>
          <p:cNvSpPr>
            <a:spLocks noChangeArrowheads="1"/>
          </p:cNvSpPr>
          <p:nvPr/>
        </p:nvSpPr>
        <p:spPr bwMode="auto">
          <a:xfrm>
            <a:off x="6678985" y="3166358"/>
            <a:ext cx="38624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FFFFFF"/>
                </a:solidFill>
                <a:effectLst/>
                <a:latin typeface="Arial" panose="020B0604020202020204" pitchFamily="34" charset="0"/>
              </a:rPr>
              <a:t>PCIe</a:t>
            </a:r>
            <a:endParaRPr kumimoji="0" lang="en-US" altLang="en-US" sz="1800" b="0" i="0" u="none" strike="noStrike" cap="none" normalizeH="0" baseline="30000" dirty="0">
              <a:ln>
                <a:noFill/>
              </a:ln>
              <a:solidFill>
                <a:schemeClr val="tx1"/>
              </a:solidFill>
              <a:effectLst/>
              <a:latin typeface="Arial" panose="020B0604020202020204" pitchFamily="34" charset="0"/>
            </a:endParaRPr>
          </a:p>
        </p:txBody>
      </p:sp>
      <p:pic>
        <p:nvPicPr>
          <p:cNvPr id="130" name="Picture 64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47254" y="3666858"/>
            <a:ext cx="393217" cy="348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64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0281" y="3666858"/>
            <a:ext cx="8366" cy="348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 name="Picture 64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47254" y="3747732"/>
            <a:ext cx="185454"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 name="Picture 64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40281" y="3747732"/>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 name="Rectangle 650"/>
          <p:cNvSpPr>
            <a:spLocks noChangeArrowheads="1"/>
          </p:cNvSpPr>
          <p:nvPr/>
        </p:nvSpPr>
        <p:spPr bwMode="auto">
          <a:xfrm>
            <a:off x="5975557" y="3471673"/>
            <a:ext cx="1264914" cy="54241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35" name="Rectangle 651"/>
          <p:cNvSpPr>
            <a:spLocks noChangeArrowheads="1"/>
          </p:cNvSpPr>
          <p:nvPr/>
        </p:nvSpPr>
        <p:spPr bwMode="auto">
          <a:xfrm>
            <a:off x="6422887" y="3665938"/>
            <a:ext cx="37025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USB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7" name="Picture 65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40281" y="4099120"/>
            <a:ext cx="8366" cy="34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9" name="Picture 65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40281" y="4179995"/>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 name="Rectangle 660"/>
          <p:cNvSpPr>
            <a:spLocks noChangeArrowheads="1"/>
          </p:cNvSpPr>
          <p:nvPr/>
        </p:nvSpPr>
        <p:spPr bwMode="auto">
          <a:xfrm>
            <a:off x="6427543" y="4121912"/>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41" name="Rectangle 661"/>
          <p:cNvSpPr>
            <a:spLocks noChangeArrowheads="1"/>
          </p:cNvSpPr>
          <p:nvPr/>
        </p:nvSpPr>
        <p:spPr bwMode="auto">
          <a:xfrm>
            <a:off x="6718551" y="4232069"/>
            <a:ext cx="230912"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MIPI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4" name="Picture 66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43188" y="4672216"/>
            <a:ext cx="846393"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 name="Picture 668"/>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085020" y="4886953"/>
            <a:ext cx="757152" cy="16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 name="Picture 67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085020" y="4672216"/>
            <a:ext cx="757152"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 name="Rectangle 672"/>
          <p:cNvSpPr>
            <a:spLocks noChangeArrowheads="1"/>
          </p:cNvSpPr>
          <p:nvPr/>
        </p:nvSpPr>
        <p:spPr bwMode="auto">
          <a:xfrm>
            <a:off x="10161284" y="4500706"/>
            <a:ext cx="842209" cy="375092"/>
          </a:xfrm>
          <a:prstGeom prst="rect">
            <a:avLst/>
          </a:prstGeom>
          <a:ln>
            <a:no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0" name="Rectangle 673"/>
          <p:cNvSpPr>
            <a:spLocks noChangeArrowheads="1"/>
          </p:cNvSpPr>
          <p:nvPr/>
        </p:nvSpPr>
        <p:spPr bwMode="auto">
          <a:xfrm>
            <a:off x="10277556" y="4545562"/>
            <a:ext cx="609666" cy="2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System</a:t>
            </a:r>
            <a:br>
              <a:rPr kumimoji="0" lang="en-US" altLang="en-US" sz="1000" b="1" i="0" u="none" strike="noStrike" cap="none" normalizeH="0" baseline="0" dirty="0">
                <a:ln>
                  <a:noFill/>
                </a:ln>
                <a:solidFill>
                  <a:srgbClr val="FFFFFF"/>
                </a:solidFill>
                <a:effectLst/>
                <a:latin typeface="Arial" panose="020B0604020202020204" pitchFamily="34" charset="0"/>
              </a:rPr>
            </a:br>
            <a:r>
              <a:rPr kumimoji="0" lang="en-US" altLang="en-US" sz="1000" b="1" i="0" u="none" strike="noStrike" cap="none" normalizeH="0" baseline="0" dirty="0">
                <a:ln>
                  <a:noFill/>
                </a:ln>
                <a:solidFill>
                  <a:srgbClr val="FFFFFF"/>
                </a:solidFill>
                <a:effectLst/>
                <a:latin typeface="Arial" panose="020B0604020202020204" pitchFamily="34" charset="0"/>
              </a:rPr>
              <a:t>Peripherals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3" name="Picture 69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185865" y="4672216"/>
            <a:ext cx="84220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69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424305" y="4680582"/>
            <a:ext cx="384851" cy="15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 name="Picture 69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424305" y="4595524"/>
            <a:ext cx="384851"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 name="Picture 69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424302" y="4672187"/>
            <a:ext cx="384851"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 name="Rectangle 698"/>
          <p:cNvSpPr>
            <a:spLocks noChangeArrowheads="1"/>
          </p:cNvSpPr>
          <p:nvPr/>
        </p:nvSpPr>
        <p:spPr bwMode="auto">
          <a:xfrm>
            <a:off x="8312325" y="4500678"/>
            <a:ext cx="842209" cy="376484"/>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8" name="Rectangle 699"/>
          <p:cNvSpPr>
            <a:spLocks noChangeArrowheads="1"/>
          </p:cNvSpPr>
          <p:nvPr/>
        </p:nvSpPr>
        <p:spPr bwMode="auto">
          <a:xfrm>
            <a:off x="8611637" y="4621336"/>
            <a:ext cx="243585"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PON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1" name="Picture 70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108947" y="4672187"/>
            <a:ext cx="84220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 name="Picture 705"/>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270695" y="4680553"/>
            <a:ext cx="539628" cy="15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70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270695" y="4595496"/>
            <a:ext cx="539628"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 name="Picture 707"/>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270695" y="4672187"/>
            <a:ext cx="539628"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 name="Rectangle 708"/>
          <p:cNvSpPr>
            <a:spLocks noChangeArrowheads="1"/>
          </p:cNvSpPr>
          <p:nvPr/>
        </p:nvSpPr>
        <p:spPr bwMode="auto">
          <a:xfrm>
            <a:off x="9238197" y="4500678"/>
            <a:ext cx="839421" cy="376484"/>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66" name="Rectangle 709"/>
          <p:cNvSpPr>
            <a:spLocks noChangeArrowheads="1"/>
          </p:cNvSpPr>
          <p:nvPr/>
        </p:nvSpPr>
        <p:spPr bwMode="auto">
          <a:xfrm>
            <a:off x="9458675" y="4621336"/>
            <a:ext cx="398465"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Display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9" name="Picture 718"/>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62779" y="4672187"/>
            <a:ext cx="839421"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 name="Picture 719"/>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393851" y="4680553"/>
            <a:ext cx="599586" cy="15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 name="Picture 720"/>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7393851" y="4595496"/>
            <a:ext cx="599586"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 name="Picture 721"/>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393851" y="4672187"/>
            <a:ext cx="599586"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 name="Rectangle 722"/>
          <p:cNvSpPr>
            <a:spLocks noChangeArrowheads="1"/>
          </p:cNvSpPr>
          <p:nvPr/>
        </p:nvSpPr>
        <p:spPr bwMode="auto">
          <a:xfrm>
            <a:off x="7389241" y="4500678"/>
            <a:ext cx="839421" cy="376484"/>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74" name="Rectangle 723"/>
          <p:cNvSpPr>
            <a:spLocks noChangeArrowheads="1"/>
          </p:cNvSpPr>
          <p:nvPr/>
        </p:nvSpPr>
        <p:spPr bwMode="auto">
          <a:xfrm>
            <a:off x="7580855" y="4621336"/>
            <a:ext cx="456193"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Ethernet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0" name="Rectangle 757"/>
          <p:cNvSpPr>
            <a:spLocks noChangeArrowheads="1"/>
          </p:cNvSpPr>
          <p:nvPr/>
        </p:nvSpPr>
        <p:spPr bwMode="auto">
          <a:xfrm>
            <a:off x="11381796" y="3776991"/>
            <a:ext cx="133861" cy="17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2" name="Rectangle 759"/>
          <p:cNvSpPr>
            <a:spLocks noChangeArrowheads="1"/>
          </p:cNvSpPr>
          <p:nvPr/>
        </p:nvSpPr>
        <p:spPr bwMode="auto">
          <a:xfrm>
            <a:off x="11482192" y="3776991"/>
            <a:ext cx="101791" cy="17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3" name="Rectangle 760"/>
          <p:cNvSpPr>
            <a:spLocks noChangeArrowheads="1"/>
          </p:cNvSpPr>
          <p:nvPr/>
        </p:nvSpPr>
        <p:spPr bwMode="auto">
          <a:xfrm>
            <a:off x="11521235" y="3776991"/>
            <a:ext cx="133861" cy="17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 name="Rectangle 761"/>
          <p:cNvSpPr>
            <a:spLocks noChangeArrowheads="1"/>
          </p:cNvSpPr>
          <p:nvPr/>
        </p:nvSpPr>
        <p:spPr bwMode="auto">
          <a:xfrm>
            <a:off x="11588166" y="3776991"/>
            <a:ext cx="107368" cy="17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4" name="Rectangle 772"/>
          <p:cNvSpPr>
            <a:spLocks noChangeArrowheads="1"/>
          </p:cNvSpPr>
          <p:nvPr/>
        </p:nvSpPr>
        <p:spPr bwMode="auto">
          <a:xfrm>
            <a:off x="11457093" y="4209251"/>
            <a:ext cx="142227" cy="171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17" name="Picture 775"/>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841449" y="2872035"/>
            <a:ext cx="744602" cy="263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 name="Rectangle 776"/>
          <p:cNvSpPr>
            <a:spLocks noChangeArrowheads="1"/>
          </p:cNvSpPr>
          <p:nvPr/>
        </p:nvSpPr>
        <p:spPr bwMode="auto">
          <a:xfrm>
            <a:off x="7357597" y="2873429"/>
            <a:ext cx="1724856" cy="1466895"/>
          </a:xfrm>
          <a:prstGeom prst="rect">
            <a:avLst/>
          </a:prstGeom>
          <a:solidFill>
            <a:srgbClr val="C7C8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Rectangle 787"/>
          <p:cNvSpPr>
            <a:spLocks noChangeArrowheads="1"/>
          </p:cNvSpPr>
          <p:nvPr/>
        </p:nvSpPr>
        <p:spPr bwMode="auto">
          <a:xfrm>
            <a:off x="7406400" y="3287562"/>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Rectangle 788"/>
          <p:cNvSpPr>
            <a:spLocks noChangeArrowheads="1"/>
          </p:cNvSpPr>
          <p:nvPr/>
        </p:nvSpPr>
        <p:spPr bwMode="auto">
          <a:xfrm>
            <a:off x="7743933" y="3308477"/>
            <a:ext cx="95218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Embedded DSP</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sp>
        <p:nvSpPr>
          <p:cNvPr id="221" name="Rectangle 799"/>
          <p:cNvSpPr>
            <a:spLocks noChangeArrowheads="1"/>
          </p:cNvSpPr>
          <p:nvPr/>
        </p:nvSpPr>
        <p:spPr bwMode="auto">
          <a:xfrm>
            <a:off x="7406400" y="4135349"/>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Rectangle 800"/>
          <p:cNvSpPr>
            <a:spLocks noChangeArrowheads="1"/>
          </p:cNvSpPr>
          <p:nvPr/>
        </p:nvSpPr>
        <p:spPr bwMode="auto">
          <a:xfrm>
            <a:off x="7594052" y="4141516"/>
            <a:ext cx="125194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Customer Optimized</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sp>
        <p:nvSpPr>
          <p:cNvPr id="223" name="Rectangle 817"/>
          <p:cNvSpPr>
            <a:spLocks noChangeArrowheads="1"/>
          </p:cNvSpPr>
          <p:nvPr/>
        </p:nvSpPr>
        <p:spPr bwMode="auto">
          <a:xfrm>
            <a:off x="7406400" y="3922007"/>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Rectangle 818"/>
          <p:cNvSpPr>
            <a:spLocks noChangeArrowheads="1"/>
          </p:cNvSpPr>
          <p:nvPr/>
        </p:nvSpPr>
        <p:spPr bwMode="auto">
          <a:xfrm>
            <a:off x="7606075" y="3942923"/>
            <a:ext cx="12279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Audio/Voice/Speech</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sp>
        <p:nvSpPr>
          <p:cNvPr id="225" name="Rectangle 836"/>
          <p:cNvSpPr>
            <a:spLocks noChangeArrowheads="1"/>
          </p:cNvSpPr>
          <p:nvPr/>
        </p:nvSpPr>
        <p:spPr bwMode="auto">
          <a:xfrm>
            <a:off x="7406400" y="3498114"/>
            <a:ext cx="1627249" cy="17011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Rectangle 837"/>
          <p:cNvSpPr>
            <a:spLocks noChangeArrowheads="1"/>
          </p:cNvSpPr>
          <p:nvPr/>
        </p:nvSpPr>
        <p:spPr bwMode="auto">
          <a:xfrm>
            <a:off x="7700652" y="3519030"/>
            <a:ext cx="103874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nSpc>
                <a:spcPct val="100000"/>
              </a:lnSpc>
              <a:buClrTx/>
              <a:buSzTx/>
              <a:buFontTx/>
              <a:buNone/>
              <a:tabLst/>
            </a:pPr>
            <a:r>
              <a:rPr lang="en-US" altLang="en-US" sz="1000" b="1" dirty="0">
                <a:solidFill>
                  <a:schemeClr val="bg2">
                    <a:lumMod val="75000"/>
                  </a:schemeClr>
                </a:solidFill>
              </a:rPr>
              <a:t>Communications</a:t>
            </a:r>
          </a:p>
        </p:txBody>
      </p:sp>
      <p:sp>
        <p:nvSpPr>
          <p:cNvPr id="227" name="Rectangle 851"/>
          <p:cNvSpPr>
            <a:spLocks noChangeArrowheads="1"/>
          </p:cNvSpPr>
          <p:nvPr/>
        </p:nvSpPr>
        <p:spPr bwMode="auto">
          <a:xfrm>
            <a:off x="7406400" y="3711455"/>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Rectangle 852"/>
          <p:cNvSpPr>
            <a:spLocks noChangeArrowheads="1"/>
          </p:cNvSpPr>
          <p:nvPr/>
        </p:nvSpPr>
        <p:spPr bwMode="auto">
          <a:xfrm>
            <a:off x="7765574" y="3732371"/>
            <a:ext cx="90890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Vision</a:t>
            </a:r>
            <a:r>
              <a:rPr kumimoji="0" lang="en-US" altLang="en-US" sz="1000" b="1" i="0" u="none" strike="noStrike" cap="none" normalizeH="0" dirty="0">
                <a:ln>
                  <a:noFill/>
                </a:ln>
                <a:solidFill>
                  <a:schemeClr val="bg2">
                    <a:lumMod val="75000"/>
                  </a:schemeClr>
                </a:solidFill>
                <a:effectLst/>
                <a:latin typeface="Arial" panose="020B0604020202020204" pitchFamily="34" charset="0"/>
              </a:rPr>
              <a:t>/Imaging</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pic>
        <p:nvPicPr>
          <p:cNvPr id="229" name="Picture 866"/>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776857" y="3315449"/>
            <a:ext cx="384851"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 name="Rectangle 867"/>
          <p:cNvSpPr>
            <a:spLocks noChangeArrowheads="1"/>
          </p:cNvSpPr>
          <p:nvPr/>
        </p:nvSpPr>
        <p:spPr bwMode="auto">
          <a:xfrm>
            <a:off x="9149383" y="3288956"/>
            <a:ext cx="1618883" cy="241229"/>
          </a:xfrm>
          <a:prstGeom prst="rect">
            <a:avLst/>
          </a:prstGeom>
          <a:solidFill>
            <a:srgbClr val="9395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868"/>
          <p:cNvSpPr>
            <a:spLocks noChangeArrowheads="1"/>
          </p:cNvSpPr>
          <p:nvPr/>
        </p:nvSpPr>
        <p:spPr bwMode="auto">
          <a:xfrm>
            <a:off x="9856338" y="3339154"/>
            <a:ext cx="2773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GPU</a:t>
            </a:r>
            <a:endParaRPr kumimoji="0" lang="en-US" altLang="en-US" sz="1800" b="0" i="0" u="none" strike="noStrike" cap="none" normalizeH="0" baseline="0" dirty="0">
              <a:ln>
                <a:noFill/>
              </a:ln>
              <a:solidFill>
                <a:schemeClr val="tx2">
                  <a:lumMod val="40000"/>
                  <a:lumOff val="60000"/>
                </a:schemeClr>
              </a:solidFill>
              <a:effectLst/>
              <a:latin typeface="Arial" panose="020B0604020202020204" pitchFamily="34" charset="0"/>
            </a:endParaRPr>
          </a:p>
        </p:txBody>
      </p:sp>
      <p:sp>
        <p:nvSpPr>
          <p:cNvPr id="232" name="Rectangle 871"/>
          <p:cNvSpPr>
            <a:spLocks noChangeArrowheads="1"/>
          </p:cNvSpPr>
          <p:nvPr/>
        </p:nvSpPr>
        <p:spPr bwMode="auto">
          <a:xfrm>
            <a:off x="7406400" y="3074220"/>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Rectangle 872"/>
          <p:cNvSpPr>
            <a:spLocks noChangeArrowheads="1"/>
          </p:cNvSpPr>
          <p:nvPr/>
        </p:nvSpPr>
        <p:spPr bwMode="auto">
          <a:xfrm>
            <a:off x="7646951" y="3095136"/>
            <a:ext cx="114614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chemeClr val="bg2">
                    <a:lumMod val="75000"/>
                  </a:schemeClr>
                </a:solidFill>
              </a:rPr>
              <a:t>Embedded Control</a:t>
            </a:r>
          </a:p>
        </p:txBody>
      </p:sp>
      <p:sp>
        <p:nvSpPr>
          <p:cNvPr id="238" name="Rectangle 872"/>
          <p:cNvSpPr>
            <a:spLocks noChangeArrowheads="1"/>
          </p:cNvSpPr>
          <p:nvPr/>
        </p:nvSpPr>
        <p:spPr bwMode="auto">
          <a:xfrm>
            <a:off x="7751147" y="2897016"/>
            <a:ext cx="83863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60000"/>
                    <a:lumOff val="40000"/>
                  </a:schemeClr>
                </a:solidFill>
                <a:effectLst/>
                <a:latin typeface="Arial" panose="020B0604020202020204" pitchFamily="34" charset="0"/>
              </a:rPr>
              <a:t>Tensilica DSP</a:t>
            </a:r>
            <a:endParaRPr kumimoji="0" lang="en-US" altLang="en-US" sz="1800" b="0" i="0" u="none" strike="noStrike" cap="none" normalizeH="0" baseline="0" dirty="0">
              <a:ln>
                <a:noFill/>
              </a:ln>
              <a:solidFill>
                <a:schemeClr val="tx2">
                  <a:lumMod val="60000"/>
                  <a:lumOff val="40000"/>
                </a:schemeClr>
              </a:solidFill>
              <a:effectLst/>
              <a:latin typeface="Arial" panose="020B0604020202020204" pitchFamily="34" charset="0"/>
            </a:endParaRPr>
          </a:p>
        </p:txBody>
      </p:sp>
      <p:sp>
        <p:nvSpPr>
          <p:cNvPr id="239" name="Rectangle 734"/>
          <p:cNvSpPr>
            <a:spLocks noChangeArrowheads="1"/>
          </p:cNvSpPr>
          <p:nvPr/>
        </p:nvSpPr>
        <p:spPr bwMode="auto">
          <a:xfrm>
            <a:off x="11062659" y="2802315"/>
            <a:ext cx="814322" cy="349991"/>
          </a:xfrm>
          <a:prstGeom prst="rect">
            <a:avLst/>
          </a:prstGeom>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0" name="Rectangle 741"/>
          <p:cNvSpPr>
            <a:spLocks noChangeArrowheads="1"/>
          </p:cNvSpPr>
          <p:nvPr/>
        </p:nvSpPr>
        <p:spPr bwMode="auto">
          <a:xfrm>
            <a:off x="11062659" y="3234575"/>
            <a:ext cx="814322" cy="348597"/>
          </a:xfrm>
          <a:prstGeom prst="rect">
            <a:avLst/>
          </a:prstGeom>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1" name="Rectangle 752"/>
          <p:cNvSpPr>
            <a:spLocks noChangeArrowheads="1"/>
          </p:cNvSpPr>
          <p:nvPr/>
        </p:nvSpPr>
        <p:spPr bwMode="auto">
          <a:xfrm>
            <a:off x="11062659" y="3666835"/>
            <a:ext cx="814322" cy="348597"/>
          </a:xfrm>
          <a:prstGeom prst="rect">
            <a:avLst/>
          </a:prstGeom>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2" name="Rectangle 766"/>
          <p:cNvSpPr>
            <a:spLocks noChangeArrowheads="1"/>
          </p:cNvSpPr>
          <p:nvPr/>
        </p:nvSpPr>
        <p:spPr bwMode="auto">
          <a:xfrm>
            <a:off x="11062659" y="4099095"/>
            <a:ext cx="814322" cy="348597"/>
          </a:xfrm>
          <a:prstGeom prst="rect">
            <a:avLst/>
          </a:prstGeom>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3" name="Rectangle 538"/>
          <p:cNvSpPr>
            <a:spLocks noChangeArrowheads="1"/>
          </p:cNvSpPr>
          <p:nvPr/>
        </p:nvSpPr>
        <p:spPr bwMode="auto">
          <a:xfrm>
            <a:off x="11353952" y="2886541"/>
            <a:ext cx="25648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rPr>
              <a:t>AFE</a:t>
            </a:r>
          </a:p>
        </p:txBody>
      </p:sp>
      <p:sp>
        <p:nvSpPr>
          <p:cNvPr id="244" name="Rectangle 538"/>
          <p:cNvSpPr>
            <a:spLocks noChangeArrowheads="1"/>
          </p:cNvSpPr>
          <p:nvPr/>
        </p:nvSpPr>
        <p:spPr bwMode="auto">
          <a:xfrm>
            <a:off x="11161453" y="3327999"/>
            <a:ext cx="62837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rPr>
              <a:t>ADC, DAC</a:t>
            </a:r>
          </a:p>
        </p:txBody>
      </p:sp>
      <p:sp>
        <p:nvSpPr>
          <p:cNvPr id="246" name="Rectangle 538"/>
          <p:cNvSpPr>
            <a:spLocks noChangeArrowheads="1"/>
          </p:cNvSpPr>
          <p:nvPr/>
        </p:nvSpPr>
        <p:spPr bwMode="auto">
          <a:xfrm>
            <a:off x="11206110" y="4191125"/>
            <a:ext cx="55463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rPr>
              <a:t>PLL/OSC</a:t>
            </a:r>
          </a:p>
        </p:txBody>
      </p:sp>
      <p:grpSp>
        <p:nvGrpSpPr>
          <p:cNvPr id="3" name="Group 2"/>
          <p:cNvGrpSpPr/>
          <p:nvPr/>
        </p:nvGrpSpPr>
        <p:grpSpPr>
          <a:xfrm>
            <a:off x="144708" y="2354361"/>
            <a:ext cx="4110677" cy="2549325"/>
            <a:chOff x="325683" y="2354361"/>
            <a:chExt cx="4110677" cy="2549325"/>
          </a:xfrm>
        </p:grpSpPr>
        <p:pic>
          <p:nvPicPr>
            <p:cNvPr id="118" name="Picture 117"/>
            <p:cNvPicPr>
              <a:picLocks noChangeAspect="1"/>
            </p:cNvPicPr>
            <p:nvPr/>
          </p:nvPicPr>
          <p:blipFill rotWithShape="1">
            <a:blip r:embed="rId40"/>
            <a:srcRect t="6969"/>
            <a:stretch/>
          </p:blipFill>
          <p:spPr>
            <a:xfrm>
              <a:off x="734984" y="2943089"/>
              <a:ext cx="3532172" cy="1858377"/>
            </a:xfrm>
            <a:prstGeom prst="rect">
              <a:avLst/>
            </a:prstGeom>
          </p:spPr>
        </p:pic>
        <p:sp>
          <p:nvSpPr>
            <p:cNvPr id="120" name="TextBox 119"/>
            <p:cNvSpPr txBox="1"/>
            <p:nvPr/>
          </p:nvSpPr>
          <p:spPr>
            <a:xfrm>
              <a:off x="1723594" y="2396454"/>
              <a:ext cx="1426364"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latinLnBrk="1" hangingPunct="0"/>
              <a:r>
                <a:rPr lang="en-US" sz="1400" dirty="0">
                  <a:solidFill>
                    <a:srgbClr val="E31837"/>
                  </a:solidFill>
                  <a:ea typeface="Arial"/>
                  <a:cs typeface="Arial"/>
                  <a:sym typeface="Arial"/>
                </a:rPr>
                <a:t>Memory </a:t>
              </a:r>
              <a:br>
                <a:rPr lang="en-US" sz="1400" dirty="0">
                  <a:solidFill>
                    <a:srgbClr val="E31837"/>
                  </a:solidFill>
                  <a:ea typeface="Arial"/>
                  <a:cs typeface="Arial"/>
                  <a:sym typeface="Arial"/>
                </a:rPr>
              </a:br>
              <a:r>
                <a:rPr lang="en-US" sz="1400" dirty="0">
                  <a:solidFill>
                    <a:srgbClr val="E31837"/>
                  </a:solidFill>
                  <a:ea typeface="Arial"/>
                  <a:cs typeface="Arial"/>
                  <a:sym typeface="Arial"/>
                </a:rPr>
                <a:t>Models</a:t>
              </a:r>
            </a:p>
          </p:txBody>
        </p:sp>
        <p:sp>
          <p:nvSpPr>
            <p:cNvPr id="124" name="TextBox 123"/>
            <p:cNvSpPr txBox="1"/>
            <p:nvPr/>
          </p:nvSpPr>
          <p:spPr>
            <a:xfrm>
              <a:off x="325683" y="2373037"/>
              <a:ext cx="1383512"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latinLnBrk="1" hangingPunct="0"/>
              <a:r>
                <a:rPr lang="en-US" sz="1400" dirty="0">
                  <a:solidFill>
                    <a:srgbClr val="E31837"/>
                  </a:solidFill>
                  <a:ea typeface="Arial"/>
                  <a:cs typeface="Arial"/>
                  <a:sym typeface="Arial"/>
                </a:rPr>
                <a:t>Simulation </a:t>
              </a:r>
              <a:br>
                <a:rPr lang="en-US" sz="1400" dirty="0">
                  <a:solidFill>
                    <a:srgbClr val="E31837"/>
                  </a:solidFill>
                  <a:ea typeface="Arial"/>
                  <a:cs typeface="Arial"/>
                  <a:sym typeface="Arial"/>
                </a:rPr>
              </a:br>
              <a:r>
                <a:rPr lang="en-US" sz="1400" dirty="0">
                  <a:solidFill>
                    <a:srgbClr val="E31837"/>
                  </a:solidFill>
                  <a:ea typeface="Arial"/>
                  <a:cs typeface="Arial"/>
                  <a:sym typeface="Arial"/>
                </a:rPr>
                <a:t>VIP</a:t>
              </a:r>
            </a:p>
          </p:txBody>
        </p:sp>
        <p:sp>
          <p:nvSpPr>
            <p:cNvPr id="126" name="TextBox 125"/>
            <p:cNvSpPr txBox="1"/>
            <p:nvPr/>
          </p:nvSpPr>
          <p:spPr>
            <a:xfrm>
              <a:off x="3037754" y="2381168"/>
              <a:ext cx="1398606"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latinLnBrk="1" hangingPunct="0"/>
              <a:r>
                <a:rPr lang="en-US" sz="1400" dirty="0">
                  <a:solidFill>
                    <a:srgbClr val="E31837"/>
                  </a:solidFill>
                  <a:ea typeface="Arial"/>
                  <a:cs typeface="Arial"/>
                  <a:sym typeface="Arial"/>
                </a:rPr>
                <a:t>Accelerated </a:t>
              </a:r>
              <a:br>
                <a:rPr lang="en-US" sz="1400" dirty="0">
                  <a:solidFill>
                    <a:srgbClr val="E31837"/>
                  </a:solidFill>
                  <a:ea typeface="Arial"/>
                  <a:cs typeface="Arial"/>
                  <a:sym typeface="Arial"/>
                </a:rPr>
              </a:br>
              <a:r>
                <a:rPr lang="en-US" sz="1400" dirty="0">
                  <a:solidFill>
                    <a:srgbClr val="E31837"/>
                  </a:solidFill>
                  <a:ea typeface="Arial"/>
                  <a:cs typeface="Arial"/>
                  <a:sym typeface="Arial"/>
                </a:rPr>
                <a:t>VIP</a:t>
              </a:r>
            </a:p>
          </p:txBody>
        </p:sp>
        <p:sp>
          <p:nvSpPr>
            <p:cNvPr id="2" name="Rectangle 1"/>
            <p:cNvSpPr/>
            <p:nvPr/>
          </p:nvSpPr>
          <p:spPr>
            <a:xfrm>
              <a:off x="514350" y="2354361"/>
              <a:ext cx="3922010" cy="2549325"/>
            </a:xfrm>
            <a:prstGeom prst="rect">
              <a:avLst/>
            </a:prstGeom>
            <a:noFill/>
            <a:ln>
              <a:solidFill>
                <a:srgbClr val="E318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p:cNvSpPr>
            <a:spLocks noGrp="1"/>
          </p:cNvSpPr>
          <p:nvPr>
            <p:ph type="title"/>
          </p:nvPr>
        </p:nvSpPr>
        <p:spPr/>
        <p:txBody>
          <a:bodyPr/>
          <a:lstStyle/>
          <a:p>
            <a:r>
              <a:rPr lang="en-US" dirty="0"/>
              <a:t>Verification IP</a:t>
            </a:r>
          </a:p>
        </p:txBody>
      </p:sp>
      <p:sp>
        <p:nvSpPr>
          <p:cNvPr id="7" name="Text Placeholder 6"/>
          <p:cNvSpPr>
            <a:spLocks noGrp="1"/>
          </p:cNvSpPr>
          <p:nvPr>
            <p:ph type="body" sz="quarter" idx="11"/>
          </p:nvPr>
        </p:nvSpPr>
        <p:spPr>
          <a:xfrm>
            <a:off x="288132" y="764651"/>
            <a:ext cx="11618119" cy="295466"/>
          </a:xfrm>
        </p:spPr>
        <p:txBody>
          <a:bodyPr/>
          <a:lstStyle/>
          <a:p>
            <a:r>
              <a:rPr lang="en-US" dirty="0"/>
              <a:t>Verifies that the standard IP block works as specified</a:t>
            </a:r>
          </a:p>
        </p:txBody>
      </p:sp>
      <p:sp>
        <p:nvSpPr>
          <p:cNvPr id="115" name="Rectangle 538"/>
          <p:cNvSpPr>
            <a:spLocks noChangeArrowheads="1"/>
          </p:cNvSpPr>
          <p:nvPr/>
        </p:nvSpPr>
        <p:spPr bwMode="auto">
          <a:xfrm>
            <a:off x="11101001" y="3764189"/>
            <a:ext cx="74058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rPr>
              <a:t>VT Monitors</a:t>
            </a:r>
          </a:p>
        </p:txBody>
      </p:sp>
    </p:spTree>
    <p:extLst>
      <p:ext uri="{BB962C8B-B14F-4D97-AF65-F5344CB8AC3E}">
        <p14:creationId xmlns:p14="http://schemas.microsoft.com/office/powerpoint/2010/main" val="32928428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Cadence Design IP Solution</a:t>
            </a:r>
          </a:p>
        </p:txBody>
      </p:sp>
      <p:sp>
        <p:nvSpPr>
          <p:cNvPr id="3" name="Text Placeholder 2"/>
          <p:cNvSpPr>
            <a:spLocks noGrp="1"/>
          </p:cNvSpPr>
          <p:nvPr>
            <p:ph type="body" sz="quarter" idx="11"/>
          </p:nvPr>
        </p:nvSpPr>
        <p:spPr>
          <a:xfrm>
            <a:off x="288132" y="764651"/>
            <a:ext cx="11618119" cy="297517"/>
          </a:xfrm>
        </p:spPr>
        <p:txBody>
          <a:bodyPr/>
          <a:lstStyle/>
          <a:p>
            <a:r>
              <a:rPr lang="en-US" dirty="0"/>
              <a:t>Broad portfolio of protocols and technology for leading-edge SoC development</a:t>
            </a:r>
          </a:p>
        </p:txBody>
      </p:sp>
      <p:sp>
        <p:nvSpPr>
          <p:cNvPr id="4" name="Content Placeholder 3"/>
          <p:cNvSpPr>
            <a:spLocks noGrp="1"/>
          </p:cNvSpPr>
          <p:nvPr>
            <p:ph sz="quarter" idx="4294967295"/>
          </p:nvPr>
        </p:nvSpPr>
        <p:spPr>
          <a:xfrm>
            <a:off x="288132" y="1592263"/>
            <a:ext cx="4752975" cy="4487862"/>
          </a:xfrm>
        </p:spPr>
        <p:txBody>
          <a:bodyPr/>
          <a:lstStyle/>
          <a:p>
            <a:r>
              <a:rPr lang="en-US" sz="2000" dirty="0"/>
              <a:t>SoC Development</a:t>
            </a:r>
          </a:p>
          <a:p>
            <a:pPr lvl="1"/>
            <a:r>
              <a:rPr lang="en-US" sz="1800" dirty="0"/>
              <a:t>Active in JEDEC, PCI-SIG, </a:t>
            </a:r>
            <a:br>
              <a:rPr lang="en-US" sz="1800" dirty="0"/>
            </a:br>
            <a:r>
              <a:rPr lang="en-US" sz="1800" dirty="0"/>
              <a:t>MIPI</a:t>
            </a:r>
            <a:r>
              <a:rPr lang="en-US" sz="1800" baseline="30000" dirty="0"/>
              <a:t>®</a:t>
            </a:r>
            <a:r>
              <a:rPr lang="en-US" sz="1800" dirty="0"/>
              <a:t> Alliance, USB-IF, and VESA</a:t>
            </a:r>
          </a:p>
          <a:p>
            <a:pPr lvl="1"/>
            <a:r>
              <a:rPr lang="en-US" sz="1800" dirty="0"/>
              <a:t>Developing IP for new standards</a:t>
            </a:r>
            <a:br>
              <a:rPr lang="en-US" sz="1800" dirty="0"/>
            </a:br>
            <a:r>
              <a:rPr lang="en-US" sz="1800" dirty="0"/>
              <a:t>early in lifecycle to enable market</a:t>
            </a:r>
          </a:p>
          <a:p>
            <a:r>
              <a:rPr lang="en-US" sz="2000" dirty="0"/>
              <a:t>Foundry relationships to gain early</a:t>
            </a:r>
            <a:br>
              <a:rPr lang="en-US" sz="2000" dirty="0"/>
            </a:br>
            <a:r>
              <a:rPr lang="en-US" sz="2000" dirty="0"/>
              <a:t>access to new process technology</a:t>
            </a:r>
          </a:p>
          <a:p>
            <a:r>
              <a:rPr lang="en-US" sz="2000" dirty="0"/>
              <a:t>Silicon-proven IP to reduce risk </a:t>
            </a:r>
            <a:br>
              <a:rPr lang="en-US" sz="2000" dirty="0"/>
            </a:br>
            <a:r>
              <a:rPr lang="en-US" sz="2000" dirty="0"/>
              <a:t>and ease of integration</a:t>
            </a:r>
          </a:p>
          <a:p>
            <a:r>
              <a:rPr lang="en-US" sz="2000" dirty="0"/>
              <a:t>&gt;750 engineers, with ~2 decades </a:t>
            </a:r>
            <a:br>
              <a:rPr lang="en-US" sz="2000" dirty="0"/>
            </a:br>
            <a:r>
              <a:rPr lang="en-US" sz="2000" dirty="0"/>
              <a:t>of experience developing IP </a:t>
            </a:r>
          </a:p>
        </p:txBody>
      </p:sp>
      <p:grpSp>
        <p:nvGrpSpPr>
          <p:cNvPr id="11" name="Group 10"/>
          <p:cNvGrpSpPr/>
          <p:nvPr/>
        </p:nvGrpSpPr>
        <p:grpSpPr>
          <a:xfrm>
            <a:off x="4390631" y="1651048"/>
            <a:ext cx="7377053" cy="4250897"/>
            <a:chOff x="4521260" y="1695260"/>
            <a:chExt cx="7377053" cy="4250897"/>
          </a:xfrm>
        </p:grpSpPr>
        <p:sp>
          <p:nvSpPr>
            <p:cNvPr id="1737" name="Rectangle 762"/>
            <p:cNvSpPr>
              <a:spLocks noChangeArrowheads="1"/>
            </p:cNvSpPr>
            <p:nvPr/>
          </p:nvSpPr>
          <p:spPr bwMode="auto">
            <a:xfrm>
              <a:off x="11752263" y="4127500"/>
              <a:ext cx="146050"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05" name="AutoShape 494"/>
            <p:cNvSpPr>
              <a:spLocks noChangeAspect="1" noChangeArrowheads="1" noTextEdit="1"/>
            </p:cNvSpPr>
            <p:nvPr/>
          </p:nvSpPr>
          <p:spPr bwMode="auto">
            <a:xfrm>
              <a:off x="6528114" y="2354717"/>
              <a:ext cx="5353050" cy="2548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9" name="Rectangle 496"/>
            <p:cNvSpPr>
              <a:spLocks noChangeArrowheads="1"/>
            </p:cNvSpPr>
            <p:nvPr/>
          </p:nvSpPr>
          <p:spPr bwMode="auto">
            <a:xfrm>
              <a:off x="6945038" y="2534608"/>
              <a:ext cx="4505265" cy="2144580"/>
            </a:xfrm>
            <a:prstGeom prst="rect">
              <a:avLst/>
            </a:prstGeom>
            <a:solidFill>
              <a:srgbClr val="EAEB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0" name="Rectangle 497"/>
            <p:cNvSpPr>
              <a:spLocks noChangeArrowheads="1"/>
            </p:cNvSpPr>
            <p:nvPr/>
          </p:nvSpPr>
          <p:spPr bwMode="auto">
            <a:xfrm>
              <a:off x="6945038" y="2534608"/>
              <a:ext cx="4505265" cy="2144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1" name="Freeform 498"/>
            <p:cNvSpPr>
              <a:spLocks/>
            </p:cNvSpPr>
            <p:nvPr/>
          </p:nvSpPr>
          <p:spPr bwMode="auto">
            <a:xfrm>
              <a:off x="6940854" y="2531819"/>
              <a:ext cx="4513631" cy="2150158"/>
            </a:xfrm>
            <a:custGeom>
              <a:avLst/>
              <a:gdLst>
                <a:gd name="T0" fmla="*/ 2 w 2228"/>
                <a:gd name="T1" fmla="*/ 2 h 1061"/>
                <a:gd name="T2" fmla="*/ 2 w 2228"/>
                <a:gd name="T3" fmla="*/ 4 h 1061"/>
                <a:gd name="T4" fmla="*/ 2224 w 2228"/>
                <a:gd name="T5" fmla="*/ 4 h 1061"/>
                <a:gd name="T6" fmla="*/ 2224 w 2228"/>
                <a:gd name="T7" fmla="*/ 1057 h 1061"/>
                <a:gd name="T8" fmla="*/ 3 w 2228"/>
                <a:gd name="T9" fmla="*/ 1057 h 1061"/>
                <a:gd name="T10" fmla="*/ 3 w 2228"/>
                <a:gd name="T11" fmla="*/ 2 h 1061"/>
                <a:gd name="T12" fmla="*/ 2 w 2228"/>
                <a:gd name="T13" fmla="*/ 2 h 1061"/>
                <a:gd name="T14" fmla="*/ 2 w 2228"/>
                <a:gd name="T15" fmla="*/ 4 h 1061"/>
                <a:gd name="T16" fmla="*/ 2 w 2228"/>
                <a:gd name="T17" fmla="*/ 2 h 1061"/>
                <a:gd name="T18" fmla="*/ 0 w 2228"/>
                <a:gd name="T19" fmla="*/ 2 h 1061"/>
                <a:gd name="T20" fmla="*/ 0 w 2228"/>
                <a:gd name="T21" fmla="*/ 1059 h 1061"/>
                <a:gd name="T22" fmla="*/ 0 w 2228"/>
                <a:gd name="T23" fmla="*/ 1061 h 1061"/>
                <a:gd name="T24" fmla="*/ 2 w 2228"/>
                <a:gd name="T25" fmla="*/ 1061 h 1061"/>
                <a:gd name="T26" fmla="*/ 2226 w 2228"/>
                <a:gd name="T27" fmla="*/ 1061 h 1061"/>
                <a:gd name="T28" fmla="*/ 2227 w 2228"/>
                <a:gd name="T29" fmla="*/ 1061 h 1061"/>
                <a:gd name="T30" fmla="*/ 2228 w 2228"/>
                <a:gd name="T31" fmla="*/ 1059 h 1061"/>
                <a:gd name="T32" fmla="*/ 2228 w 2228"/>
                <a:gd name="T33" fmla="*/ 2 h 1061"/>
                <a:gd name="T34" fmla="*/ 2227 w 2228"/>
                <a:gd name="T35" fmla="*/ 1 h 1061"/>
                <a:gd name="T36" fmla="*/ 2226 w 2228"/>
                <a:gd name="T37" fmla="*/ 0 h 1061"/>
                <a:gd name="T38" fmla="*/ 2 w 2228"/>
                <a:gd name="T39" fmla="*/ 0 h 1061"/>
                <a:gd name="T40" fmla="*/ 0 w 2228"/>
                <a:gd name="T41" fmla="*/ 1 h 1061"/>
                <a:gd name="T42" fmla="*/ 0 w 2228"/>
                <a:gd name="T43" fmla="*/ 2 h 1061"/>
                <a:gd name="T44" fmla="*/ 2 w 2228"/>
                <a:gd name="T45" fmla="*/ 2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8" h="1061">
                  <a:moveTo>
                    <a:pt x="2" y="2"/>
                  </a:moveTo>
                  <a:cubicBezTo>
                    <a:pt x="2" y="4"/>
                    <a:pt x="2" y="4"/>
                    <a:pt x="2" y="4"/>
                  </a:cubicBezTo>
                  <a:cubicBezTo>
                    <a:pt x="2224" y="4"/>
                    <a:pt x="2224" y="4"/>
                    <a:pt x="2224" y="4"/>
                  </a:cubicBezTo>
                  <a:cubicBezTo>
                    <a:pt x="2224" y="1057"/>
                    <a:pt x="2224" y="1057"/>
                    <a:pt x="2224" y="1057"/>
                  </a:cubicBezTo>
                  <a:cubicBezTo>
                    <a:pt x="3" y="1057"/>
                    <a:pt x="3" y="1057"/>
                    <a:pt x="3" y="1057"/>
                  </a:cubicBezTo>
                  <a:cubicBezTo>
                    <a:pt x="3" y="2"/>
                    <a:pt x="3" y="2"/>
                    <a:pt x="3" y="2"/>
                  </a:cubicBezTo>
                  <a:cubicBezTo>
                    <a:pt x="2" y="2"/>
                    <a:pt x="2" y="2"/>
                    <a:pt x="2" y="2"/>
                  </a:cubicBezTo>
                  <a:cubicBezTo>
                    <a:pt x="2" y="4"/>
                    <a:pt x="2" y="4"/>
                    <a:pt x="2" y="4"/>
                  </a:cubicBezTo>
                  <a:cubicBezTo>
                    <a:pt x="2" y="2"/>
                    <a:pt x="2" y="2"/>
                    <a:pt x="2" y="2"/>
                  </a:cubicBezTo>
                  <a:cubicBezTo>
                    <a:pt x="0" y="2"/>
                    <a:pt x="0" y="2"/>
                    <a:pt x="0" y="2"/>
                  </a:cubicBezTo>
                  <a:cubicBezTo>
                    <a:pt x="0" y="1059"/>
                    <a:pt x="0" y="1059"/>
                    <a:pt x="0" y="1059"/>
                  </a:cubicBezTo>
                  <a:cubicBezTo>
                    <a:pt x="0" y="1060"/>
                    <a:pt x="0" y="1060"/>
                    <a:pt x="0" y="1061"/>
                  </a:cubicBezTo>
                  <a:cubicBezTo>
                    <a:pt x="1" y="1061"/>
                    <a:pt x="1" y="1061"/>
                    <a:pt x="2" y="1061"/>
                  </a:cubicBezTo>
                  <a:cubicBezTo>
                    <a:pt x="2226" y="1061"/>
                    <a:pt x="2226" y="1061"/>
                    <a:pt x="2226" y="1061"/>
                  </a:cubicBezTo>
                  <a:cubicBezTo>
                    <a:pt x="2226" y="1061"/>
                    <a:pt x="2227" y="1061"/>
                    <a:pt x="2227" y="1061"/>
                  </a:cubicBezTo>
                  <a:cubicBezTo>
                    <a:pt x="2228" y="1060"/>
                    <a:pt x="2228" y="1060"/>
                    <a:pt x="2228" y="1059"/>
                  </a:cubicBezTo>
                  <a:cubicBezTo>
                    <a:pt x="2228" y="2"/>
                    <a:pt x="2228" y="2"/>
                    <a:pt x="2228" y="2"/>
                  </a:cubicBezTo>
                  <a:cubicBezTo>
                    <a:pt x="2228" y="1"/>
                    <a:pt x="2228" y="1"/>
                    <a:pt x="2227" y="1"/>
                  </a:cubicBezTo>
                  <a:cubicBezTo>
                    <a:pt x="2227" y="0"/>
                    <a:pt x="2226" y="0"/>
                    <a:pt x="2226" y="0"/>
                  </a:cubicBezTo>
                  <a:cubicBezTo>
                    <a:pt x="2" y="0"/>
                    <a:pt x="2" y="0"/>
                    <a:pt x="2" y="0"/>
                  </a:cubicBezTo>
                  <a:cubicBezTo>
                    <a:pt x="1" y="0"/>
                    <a:pt x="1" y="0"/>
                    <a:pt x="0" y="1"/>
                  </a:cubicBezTo>
                  <a:cubicBezTo>
                    <a:pt x="0" y="1"/>
                    <a:pt x="0" y="1"/>
                    <a:pt x="0" y="2"/>
                  </a:cubicBezTo>
                  <a:cubicBezTo>
                    <a:pt x="2" y="2"/>
                    <a:pt x="2" y="2"/>
                    <a:pt x="2" y="2"/>
                  </a:cubicBezTo>
                </a:path>
              </a:pathLst>
            </a:custGeom>
            <a:solidFill>
              <a:srgbClr val="6B6B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523" name="Picture 4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5693" y="2958504"/>
              <a:ext cx="1404148"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2" name="Rectangle 500"/>
            <p:cNvSpPr>
              <a:spLocks noChangeArrowheads="1"/>
            </p:cNvSpPr>
            <p:nvPr/>
          </p:nvSpPr>
          <p:spPr bwMode="auto">
            <a:xfrm>
              <a:off x="9249959" y="2873446"/>
              <a:ext cx="1614700" cy="359754"/>
            </a:xfrm>
            <a:prstGeom prst="rect">
              <a:avLst/>
            </a:prstGeom>
            <a:solidFill>
              <a:srgbClr val="C7C8CA"/>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913" name="Rectangle 501"/>
            <p:cNvSpPr>
              <a:spLocks noChangeArrowheads="1"/>
            </p:cNvSpPr>
            <p:nvPr/>
          </p:nvSpPr>
          <p:spPr bwMode="auto">
            <a:xfrm>
              <a:off x="9362168" y="2982209"/>
              <a:ext cx="142667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Applications Processor</a:t>
              </a:r>
              <a:endParaRPr kumimoji="0" lang="en-US" altLang="en-US" sz="1800" b="0" i="0" u="none" strike="noStrike" cap="none" normalizeH="0" baseline="0" dirty="0">
                <a:ln>
                  <a:noFill/>
                </a:ln>
                <a:solidFill>
                  <a:schemeClr val="tx2">
                    <a:lumMod val="40000"/>
                    <a:lumOff val="60000"/>
                  </a:schemeClr>
                </a:solidFill>
                <a:effectLst/>
                <a:latin typeface="Arial" panose="020B0604020202020204" pitchFamily="34" charset="0"/>
              </a:endParaRPr>
            </a:p>
          </p:txBody>
        </p:sp>
        <p:pic>
          <p:nvPicPr>
            <p:cNvPr id="1546" name="Picture 5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271" y="3800719"/>
              <a:ext cx="561938" cy="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8" name="Rectangle 523"/>
            <p:cNvSpPr>
              <a:spLocks noChangeArrowheads="1"/>
            </p:cNvSpPr>
            <p:nvPr/>
          </p:nvSpPr>
          <p:spPr bwMode="auto">
            <a:xfrm>
              <a:off x="9249959" y="3590165"/>
              <a:ext cx="782251" cy="750184"/>
            </a:xfrm>
            <a:prstGeom prst="rect">
              <a:avLst/>
            </a:prstGeom>
            <a:solidFill>
              <a:srgbClr val="C7C8CA"/>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519" name="Rectangle 524"/>
            <p:cNvSpPr>
              <a:spLocks noChangeArrowheads="1"/>
            </p:cNvSpPr>
            <p:nvPr/>
          </p:nvSpPr>
          <p:spPr bwMode="auto">
            <a:xfrm>
              <a:off x="9399385" y="3823030"/>
              <a:ext cx="4776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Custom</a:t>
              </a:r>
              <a:b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b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Logic</a:t>
              </a:r>
              <a:endParaRPr kumimoji="0" lang="en-US" altLang="en-US" sz="1800" b="0" i="0" u="none" strike="noStrike" cap="none" normalizeH="0" baseline="0" dirty="0">
                <a:ln>
                  <a:noFill/>
                </a:ln>
                <a:solidFill>
                  <a:schemeClr val="tx2">
                    <a:lumMod val="40000"/>
                    <a:lumOff val="60000"/>
                  </a:schemeClr>
                </a:solidFill>
                <a:effectLst/>
                <a:latin typeface="Arial" panose="020B0604020202020204" pitchFamily="34" charset="0"/>
              </a:endParaRPr>
            </a:p>
          </p:txBody>
        </p:sp>
        <p:pic>
          <p:nvPicPr>
            <p:cNvPr id="1559" name="Picture 5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5197" y="3587376"/>
              <a:ext cx="779462" cy="752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0" name="Picture 53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9537" y="3869044"/>
              <a:ext cx="573093"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1" name="Rectangle 537"/>
            <p:cNvSpPr>
              <a:spLocks noChangeArrowheads="1"/>
            </p:cNvSpPr>
            <p:nvPr/>
          </p:nvSpPr>
          <p:spPr bwMode="auto">
            <a:xfrm>
              <a:off x="10085197" y="3590165"/>
              <a:ext cx="780856" cy="750184"/>
            </a:xfrm>
            <a:prstGeom prst="rect">
              <a:avLst/>
            </a:prstGeom>
            <a:solidFill>
              <a:schemeClr val="tx1">
                <a:lumMod val="50000"/>
                <a:lumOff val="50000"/>
              </a:schemeClr>
            </a:solidFill>
            <a:ln w="15875">
              <a:solidFill>
                <a:srgbClr val="FF0000"/>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32" name="Rectangle 538"/>
            <p:cNvSpPr>
              <a:spLocks noChangeArrowheads="1"/>
            </p:cNvSpPr>
            <p:nvPr/>
          </p:nvSpPr>
          <p:spPr bwMode="auto">
            <a:xfrm>
              <a:off x="10233232" y="3892749"/>
              <a:ext cx="430849"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Memory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70" name="Picture 54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3354" y="2529030"/>
              <a:ext cx="839421"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3" name="Picture 5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241" y="2529030"/>
              <a:ext cx="805955"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 name="Rectangle 550"/>
            <p:cNvSpPr>
              <a:spLocks noChangeArrowheads="1"/>
            </p:cNvSpPr>
            <p:nvPr/>
          </p:nvSpPr>
          <p:spPr bwMode="auto">
            <a:xfrm>
              <a:off x="7358423" y="2354361"/>
              <a:ext cx="839421"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39" name="Rectangle 551"/>
            <p:cNvSpPr>
              <a:spLocks noChangeArrowheads="1"/>
            </p:cNvSpPr>
            <p:nvPr/>
          </p:nvSpPr>
          <p:spPr bwMode="auto">
            <a:xfrm>
              <a:off x="7399825" y="2450331"/>
              <a:ext cx="75661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dirty="0">
                  <a:ln>
                    <a:noFill/>
                  </a:ln>
                  <a:solidFill>
                    <a:srgbClr val="FFFFFF"/>
                  </a:solidFill>
                  <a:effectLst/>
                  <a:latin typeface="Arial" panose="020B0604020202020204" pitchFamily="34" charset="0"/>
                </a:rPr>
                <a:t>DDR/LPDDR</a:t>
              </a:r>
              <a:endParaRPr kumimoji="0" lang="en-US" altLang="en-US" sz="1800" b="0" i="0" u="none" strike="noStrike" cap="none" normalizeH="0" dirty="0">
                <a:ln>
                  <a:noFill/>
                </a:ln>
                <a:solidFill>
                  <a:schemeClr val="tx1"/>
                </a:solidFill>
                <a:effectLst/>
                <a:latin typeface="Arial" panose="020B0604020202020204" pitchFamily="34" charset="0"/>
              </a:endParaRPr>
            </a:p>
          </p:txBody>
        </p:sp>
        <p:pic>
          <p:nvPicPr>
            <p:cNvPr id="1591" name="Picture 56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86438" y="2356126"/>
              <a:ext cx="842209" cy="172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2" name="Picture 56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86438" y="2537397"/>
              <a:ext cx="842209" cy="19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3" name="Picture 56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86438" y="2529030"/>
              <a:ext cx="84220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4" name="Picture 57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6512" y="2449550"/>
              <a:ext cx="400189"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5" name="Picture 57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16512" y="2537397"/>
              <a:ext cx="400189" cy="153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6" name="Picture 57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16512" y="2529030"/>
              <a:ext cx="40018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 name="Rectangle 573"/>
            <p:cNvSpPr>
              <a:spLocks noChangeArrowheads="1"/>
            </p:cNvSpPr>
            <p:nvPr/>
          </p:nvSpPr>
          <p:spPr bwMode="auto">
            <a:xfrm>
              <a:off x="8286438" y="2356126"/>
              <a:ext cx="842209"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57" name="Rectangle 574"/>
            <p:cNvSpPr>
              <a:spLocks noChangeArrowheads="1"/>
            </p:cNvSpPr>
            <p:nvPr/>
          </p:nvSpPr>
          <p:spPr bwMode="auto">
            <a:xfrm>
              <a:off x="8578710" y="2473255"/>
              <a:ext cx="257665"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HBM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01" name="Picture 57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09522" y="2356126"/>
              <a:ext cx="842209" cy="172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2" name="Picture 57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09522" y="2537397"/>
              <a:ext cx="842209" cy="19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3" name="Picture 57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09522" y="2529030"/>
              <a:ext cx="84220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4" name="Picture 58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07129" y="2382619"/>
              <a:ext cx="670700" cy="14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5" name="Picture 58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307129" y="2537397"/>
              <a:ext cx="670700" cy="19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6" name="Picture 58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07129" y="2529030"/>
              <a:ext cx="670700"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2" name="Rectangle 583"/>
            <p:cNvSpPr>
              <a:spLocks noChangeArrowheads="1"/>
            </p:cNvSpPr>
            <p:nvPr/>
          </p:nvSpPr>
          <p:spPr bwMode="auto">
            <a:xfrm>
              <a:off x="9212311" y="2356126"/>
              <a:ext cx="839421"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63" name="Rectangle 584"/>
            <p:cNvSpPr>
              <a:spLocks noChangeArrowheads="1"/>
            </p:cNvSpPr>
            <p:nvPr/>
          </p:nvSpPr>
          <p:spPr bwMode="auto">
            <a:xfrm>
              <a:off x="9329423" y="2404930"/>
              <a:ext cx="5963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SD, SDIO,</a:t>
              </a:r>
              <a:br>
                <a:rPr kumimoji="0" lang="en-US" altLang="en-US" sz="1000" b="1" i="0" u="none" strike="noStrike" cap="none" normalizeH="0" baseline="0" dirty="0">
                  <a:ln>
                    <a:noFill/>
                  </a:ln>
                  <a:solidFill>
                    <a:srgbClr val="FFFFFF"/>
                  </a:solidFill>
                  <a:effectLst/>
                  <a:latin typeface="Arial" panose="020B0604020202020204" pitchFamily="34" charset="0"/>
                </a:rPr>
              </a:br>
              <a:r>
                <a:rPr kumimoji="0" lang="en-US" altLang="en-US" sz="1000" b="1" i="0" u="none" strike="noStrike" cap="none" normalizeH="0" baseline="0" dirty="0">
                  <a:ln>
                    <a:noFill/>
                  </a:ln>
                  <a:solidFill>
                    <a:srgbClr val="FFFFFF"/>
                  </a:solidFill>
                  <a:effectLst/>
                  <a:latin typeface="Arial" panose="020B0604020202020204" pitchFamily="34" charset="0"/>
                </a:rPr>
                <a:t>eMMC</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pic>
          <p:nvPicPr>
            <p:cNvPr id="1620" name="Picture 59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135395" y="2356126"/>
              <a:ext cx="842209" cy="172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1" name="Picture 59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135395" y="2537397"/>
              <a:ext cx="16733" cy="19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2" name="Picture 59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135395" y="2529030"/>
              <a:ext cx="16733"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3" name="Picture 59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149339" y="2382619"/>
              <a:ext cx="826872" cy="14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4" name="Picture 60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149339" y="2537397"/>
              <a:ext cx="826872" cy="19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5" name="Picture 60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149339" y="2529030"/>
              <a:ext cx="826872"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1" name="Rectangle 602"/>
            <p:cNvSpPr>
              <a:spLocks noChangeArrowheads="1"/>
            </p:cNvSpPr>
            <p:nvPr/>
          </p:nvSpPr>
          <p:spPr bwMode="auto">
            <a:xfrm>
              <a:off x="10135395" y="2356126"/>
              <a:ext cx="842209" cy="376487"/>
            </a:xfrm>
            <a:prstGeom prst="rect">
              <a:avLst/>
            </a:prstGeom>
            <a:solidFill>
              <a:srgbClr val="2EA6DE"/>
            </a:solidFill>
            <a:ln w="19050">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582" name="Rectangle 603"/>
            <p:cNvSpPr>
              <a:spLocks noChangeArrowheads="1"/>
            </p:cNvSpPr>
            <p:nvPr/>
          </p:nvSpPr>
          <p:spPr bwMode="auto">
            <a:xfrm>
              <a:off x="10207903" y="2404930"/>
              <a:ext cx="688514" cy="2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NAND, ONFI,</a:t>
              </a:r>
              <a:br>
                <a:rPr kumimoji="0" lang="en-US" altLang="en-US" sz="1000" b="1" i="0" u="none" strike="noStrike" cap="none" normalizeH="0" baseline="0" dirty="0">
                  <a:ln>
                    <a:noFill/>
                  </a:ln>
                  <a:solidFill>
                    <a:srgbClr val="FFFFFF"/>
                  </a:solidFill>
                  <a:effectLst/>
                  <a:latin typeface="Arial" panose="020B0604020202020204" pitchFamily="34" charset="0"/>
                </a:rPr>
              </a:br>
              <a:r>
                <a:rPr kumimoji="0" lang="en-US" altLang="en-US" sz="1000" b="1" i="0" u="none" strike="noStrike" cap="none" normalizeH="0" baseline="0" dirty="0">
                  <a:ln>
                    <a:noFill/>
                  </a:ln>
                  <a:solidFill>
                    <a:srgbClr val="FFFFFF"/>
                  </a:solidFill>
                  <a:effectLst/>
                  <a:latin typeface="Arial" panose="020B0604020202020204" pitchFamily="34" charset="0"/>
                </a:rPr>
                <a:t>Toggle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44" name="Picture 62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947827" y="2802332"/>
              <a:ext cx="393217" cy="349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5" name="Picture 62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940854" y="2802332"/>
              <a:ext cx="8366" cy="349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7" name="Picture 623"/>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947827" y="2884601"/>
              <a:ext cx="263539"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 name="Picture 62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940854" y="2884601"/>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0" name="Rectangle 625"/>
            <p:cNvSpPr>
              <a:spLocks noChangeArrowheads="1"/>
            </p:cNvSpPr>
            <p:nvPr/>
          </p:nvSpPr>
          <p:spPr bwMode="auto">
            <a:xfrm>
              <a:off x="6528116" y="2805121"/>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611" name="Rectangle 626"/>
            <p:cNvSpPr>
              <a:spLocks noChangeArrowheads="1"/>
            </p:cNvSpPr>
            <p:nvPr/>
          </p:nvSpPr>
          <p:spPr bwMode="auto">
            <a:xfrm>
              <a:off x="6659201" y="2913884"/>
              <a:ext cx="55075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FFFFFF"/>
                  </a:solidFill>
                  <a:effectLst/>
                  <a:latin typeface="Arial" panose="020B0604020202020204" pitchFamily="34" charset="0"/>
                </a:rPr>
                <a:t>SerDes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57" name="Picture 633"/>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947827" y="3234594"/>
              <a:ext cx="393217" cy="34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 name="Picture 63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940854" y="3234594"/>
              <a:ext cx="8366" cy="347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0" name="Picture 63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947827" y="3315470"/>
              <a:ext cx="207764"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1" name="Picture 63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940854" y="3315470"/>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 name="Rectangle 638"/>
            <p:cNvSpPr>
              <a:spLocks noChangeArrowheads="1"/>
            </p:cNvSpPr>
            <p:nvPr/>
          </p:nvSpPr>
          <p:spPr bwMode="auto">
            <a:xfrm>
              <a:off x="6528116" y="3234594"/>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618" name="Rectangle 639"/>
            <p:cNvSpPr>
              <a:spLocks noChangeArrowheads="1"/>
            </p:cNvSpPr>
            <p:nvPr/>
          </p:nvSpPr>
          <p:spPr bwMode="auto">
            <a:xfrm>
              <a:off x="6741458" y="3341309"/>
              <a:ext cx="38624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a:ln>
                    <a:noFill/>
                  </a:ln>
                  <a:solidFill>
                    <a:srgbClr val="FFFFFF"/>
                  </a:solidFill>
                  <a:effectLst/>
                  <a:latin typeface="Arial" panose="020B0604020202020204" pitchFamily="34" charset="0"/>
                </a:rPr>
                <a:t>PCIe</a:t>
              </a:r>
              <a:endParaRPr kumimoji="0" lang="en-US" altLang="en-US" sz="1800" b="0" i="0" u="none" strike="noStrike" cap="none" normalizeH="0" baseline="30000" dirty="0">
                <a:ln>
                  <a:noFill/>
                </a:ln>
                <a:solidFill>
                  <a:schemeClr val="tx1"/>
                </a:solidFill>
                <a:effectLst/>
                <a:latin typeface="Arial" panose="020B0604020202020204" pitchFamily="34" charset="0"/>
              </a:endParaRPr>
            </a:p>
          </p:txBody>
        </p:sp>
        <p:pic>
          <p:nvPicPr>
            <p:cNvPr id="1669" name="Picture 645"/>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947827" y="3666858"/>
              <a:ext cx="393217" cy="348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0" name="Picture 646"/>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940854" y="3666858"/>
              <a:ext cx="8366" cy="348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2" name="Picture 648"/>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947827" y="3747732"/>
              <a:ext cx="185454"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3" name="Picture 649"/>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940854" y="3747732"/>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9" name="Rectangle 650"/>
            <p:cNvSpPr>
              <a:spLocks noChangeArrowheads="1"/>
            </p:cNvSpPr>
            <p:nvPr/>
          </p:nvSpPr>
          <p:spPr bwMode="auto">
            <a:xfrm>
              <a:off x="6528116" y="3666858"/>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630" name="Rectangle 651"/>
            <p:cNvSpPr>
              <a:spLocks noChangeArrowheads="1"/>
            </p:cNvSpPr>
            <p:nvPr/>
          </p:nvSpPr>
          <p:spPr bwMode="auto">
            <a:xfrm>
              <a:off x="6815604" y="3777015"/>
              <a:ext cx="237953"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USB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79" name="Picture 655"/>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947827" y="4099120"/>
              <a:ext cx="393217" cy="34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0" name="Picture 656"/>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940854" y="4099120"/>
              <a:ext cx="8366" cy="34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2" name="Picture 658"/>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947827" y="4179995"/>
              <a:ext cx="184059"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3" name="Picture 659"/>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940854" y="4179995"/>
              <a:ext cx="8366" cy="241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3" name="Rectangle 660"/>
            <p:cNvSpPr>
              <a:spLocks noChangeArrowheads="1"/>
            </p:cNvSpPr>
            <p:nvPr/>
          </p:nvSpPr>
          <p:spPr bwMode="auto">
            <a:xfrm>
              <a:off x="6528116" y="4099120"/>
              <a:ext cx="812928" cy="348599"/>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634" name="Rectangle 661"/>
            <p:cNvSpPr>
              <a:spLocks noChangeArrowheads="1"/>
            </p:cNvSpPr>
            <p:nvPr/>
          </p:nvSpPr>
          <p:spPr bwMode="auto">
            <a:xfrm>
              <a:off x="6819124" y="4209277"/>
              <a:ext cx="230912"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MIPI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89" name="Picture 665"/>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143761" y="4680582"/>
              <a:ext cx="846393" cy="206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0" name="Picture 666"/>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143761" y="4507678"/>
              <a:ext cx="846393" cy="16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1" name="Picture 667"/>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143761" y="4672216"/>
              <a:ext cx="846393"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2" name="Picture 668"/>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0185593" y="4886953"/>
              <a:ext cx="757152" cy="16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3" name="Picture 669"/>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0185593" y="4680582"/>
              <a:ext cx="757152" cy="206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4" name="Picture 670"/>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185593" y="4525805"/>
              <a:ext cx="757152" cy="14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5" name="Picture 671"/>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0185593" y="4672216"/>
              <a:ext cx="757152"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 name="Rectangle 672"/>
            <p:cNvSpPr>
              <a:spLocks noChangeArrowheads="1"/>
            </p:cNvSpPr>
            <p:nvPr/>
          </p:nvSpPr>
          <p:spPr bwMode="auto">
            <a:xfrm>
              <a:off x="10135395" y="4500706"/>
              <a:ext cx="842209" cy="375092"/>
            </a:xfrm>
            <a:prstGeom prst="rect">
              <a:avLst/>
            </a:prstGeom>
            <a:ln>
              <a:no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39" name="Rectangle 673"/>
            <p:cNvSpPr>
              <a:spLocks noChangeArrowheads="1"/>
            </p:cNvSpPr>
            <p:nvPr/>
          </p:nvSpPr>
          <p:spPr bwMode="auto">
            <a:xfrm>
              <a:off x="10251667" y="4545562"/>
              <a:ext cx="609666" cy="2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System</a:t>
              </a:r>
              <a:br>
                <a:rPr kumimoji="0" lang="en-US" altLang="en-US" sz="1000" b="1" i="0" u="none" strike="noStrike" cap="none" normalizeH="0" baseline="0" dirty="0">
                  <a:ln>
                    <a:noFill/>
                  </a:ln>
                  <a:solidFill>
                    <a:srgbClr val="FFFFFF"/>
                  </a:solidFill>
                  <a:effectLst/>
                  <a:latin typeface="Arial" panose="020B0604020202020204" pitchFamily="34" charset="0"/>
                </a:rPr>
              </a:br>
              <a:r>
                <a:rPr kumimoji="0" lang="en-US" altLang="en-US" sz="1000" b="1" i="0" u="none" strike="noStrike" cap="none" normalizeH="0" baseline="0" dirty="0">
                  <a:ln>
                    <a:noFill/>
                  </a:ln>
                  <a:solidFill>
                    <a:srgbClr val="FFFFFF"/>
                  </a:solidFill>
                  <a:effectLst/>
                  <a:latin typeface="Arial" panose="020B0604020202020204" pitchFamily="34" charset="0"/>
                </a:rPr>
                <a:t>Peripherals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75" name="Picture 691"/>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286438" y="4680582"/>
              <a:ext cx="842209" cy="19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6" name="Picture 692"/>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8286438" y="4500706"/>
              <a:ext cx="842209" cy="17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7" name="Picture 693"/>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8286438" y="4672216"/>
              <a:ext cx="84220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4" name="Picture 694"/>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8524878" y="4680582"/>
              <a:ext cx="384851" cy="154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5" name="Picture 695"/>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8524878" y="4595524"/>
              <a:ext cx="384851"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1" name="Picture 697"/>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8524875" y="4672187"/>
              <a:ext cx="384851"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7" name="Rectangle 698"/>
            <p:cNvSpPr>
              <a:spLocks noChangeArrowheads="1"/>
            </p:cNvSpPr>
            <p:nvPr/>
          </p:nvSpPr>
          <p:spPr bwMode="auto">
            <a:xfrm>
              <a:off x="8286436" y="4500678"/>
              <a:ext cx="842209" cy="376484"/>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208" name="Rectangle 699"/>
            <p:cNvSpPr>
              <a:spLocks noChangeArrowheads="1"/>
            </p:cNvSpPr>
            <p:nvPr/>
          </p:nvSpPr>
          <p:spPr bwMode="auto">
            <a:xfrm>
              <a:off x="8585748" y="4621336"/>
              <a:ext cx="243585"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PON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26" name="Picture 702"/>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9209520" y="4680553"/>
              <a:ext cx="842209" cy="195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7" name="Picture 703"/>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9209520" y="4500678"/>
              <a:ext cx="842209" cy="174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8" name="Picture 704"/>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9209520" y="4672187"/>
              <a:ext cx="842209"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9" name="Picture 705"/>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9371268" y="4680553"/>
              <a:ext cx="539628" cy="15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0" name="Picture 706"/>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9371268" y="4595496"/>
              <a:ext cx="539628"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1" name="Picture 707"/>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9371268" y="4672187"/>
              <a:ext cx="539628"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1" name="Rectangle 708"/>
            <p:cNvSpPr>
              <a:spLocks noChangeArrowheads="1"/>
            </p:cNvSpPr>
            <p:nvPr/>
          </p:nvSpPr>
          <p:spPr bwMode="auto">
            <a:xfrm>
              <a:off x="9212308" y="4500678"/>
              <a:ext cx="839421" cy="376484"/>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212" name="Rectangle 709"/>
            <p:cNvSpPr>
              <a:spLocks noChangeArrowheads="1"/>
            </p:cNvSpPr>
            <p:nvPr/>
          </p:nvSpPr>
          <p:spPr bwMode="auto">
            <a:xfrm>
              <a:off x="9432786" y="4621336"/>
              <a:ext cx="398465"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Display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40" name="Picture 716"/>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7363352" y="4680553"/>
              <a:ext cx="839421" cy="195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 name="Picture 717"/>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7363352" y="4500678"/>
              <a:ext cx="839421" cy="174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 name="Picture 718"/>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7363352" y="4672187"/>
              <a:ext cx="839421"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3" name="Picture 719"/>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7494424" y="4680553"/>
              <a:ext cx="599586" cy="154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4" name="Picture 720"/>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7494424" y="4595496"/>
              <a:ext cx="599586" cy="79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5" name="Picture 721"/>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7494424" y="4672187"/>
              <a:ext cx="599586" cy="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 name="Rectangle 722"/>
            <p:cNvSpPr>
              <a:spLocks noChangeArrowheads="1"/>
            </p:cNvSpPr>
            <p:nvPr/>
          </p:nvSpPr>
          <p:spPr bwMode="auto">
            <a:xfrm>
              <a:off x="7363352" y="4500678"/>
              <a:ext cx="839421" cy="376484"/>
            </a:xfrm>
            <a:prstGeom prst="rect">
              <a:avLst/>
            </a:prstGeom>
            <a:solidFill>
              <a:srgbClr val="414042"/>
            </a:solidFill>
            <a:ln w="15875">
              <a:solidFill>
                <a:srgbClr val="E31837"/>
              </a:solidFill>
              <a:miter lim="800000"/>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1700" name="Rectangle 723"/>
            <p:cNvSpPr>
              <a:spLocks noChangeArrowheads="1"/>
            </p:cNvSpPr>
            <p:nvPr/>
          </p:nvSpPr>
          <p:spPr bwMode="auto">
            <a:xfrm>
              <a:off x="7554966" y="4621336"/>
              <a:ext cx="456193" cy="135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Ethernet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55" name="Picture 731"/>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11451693" y="2884584"/>
              <a:ext cx="210553"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6" name="Picture 732"/>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11298310" y="2884584"/>
              <a:ext cx="145016"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7" name="Picture 733"/>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11443327" y="2884584"/>
              <a:ext cx="8366"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08" name="Rectangle 734"/>
            <p:cNvSpPr>
              <a:spLocks noChangeArrowheads="1"/>
            </p:cNvSpPr>
            <p:nvPr/>
          </p:nvSpPr>
          <p:spPr bwMode="auto">
            <a:xfrm>
              <a:off x="11062659" y="2802315"/>
              <a:ext cx="814322" cy="349991"/>
            </a:xfrm>
            <a:prstGeom prst="rect">
              <a:avLst/>
            </a:prstGeom>
            <a:solidFill>
              <a:schemeClr val="accent3">
                <a:lumMod val="60000"/>
                <a:lumOff val="40000"/>
              </a:schemeClr>
            </a:solidFill>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09" name="Rectangle 735"/>
            <p:cNvSpPr>
              <a:spLocks noChangeArrowheads="1"/>
            </p:cNvSpPr>
            <p:nvPr/>
          </p:nvSpPr>
          <p:spPr bwMode="auto">
            <a:xfrm>
              <a:off x="11356875" y="2913866"/>
              <a:ext cx="25648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AFE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62" name="Picture 738"/>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11451693" y="3315449"/>
              <a:ext cx="372302"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3" name="Picture 739"/>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11133773" y="3315449"/>
              <a:ext cx="309554"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4" name="Picture 740"/>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11443327" y="3315449"/>
              <a:ext cx="8366"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2" name="Rectangle 741"/>
            <p:cNvSpPr>
              <a:spLocks noChangeArrowheads="1"/>
            </p:cNvSpPr>
            <p:nvPr/>
          </p:nvSpPr>
          <p:spPr bwMode="auto">
            <a:xfrm>
              <a:off x="11062659" y="3234575"/>
              <a:ext cx="814322" cy="348597"/>
            </a:xfrm>
            <a:prstGeom prst="rect">
              <a:avLst/>
            </a:prstGeom>
            <a:solidFill>
              <a:schemeClr val="accent3">
                <a:lumMod val="60000"/>
                <a:lumOff val="40000"/>
              </a:schemeClr>
            </a:solidFill>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pic>
          <p:nvPicPr>
            <p:cNvPr id="1774" name="Picture 750"/>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11080786" y="3747709"/>
              <a:ext cx="362540"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5" name="Picture 751"/>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11443327" y="3747709"/>
              <a:ext cx="8366"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 name="Rectangle 752"/>
            <p:cNvSpPr>
              <a:spLocks noChangeArrowheads="1"/>
            </p:cNvSpPr>
            <p:nvPr/>
          </p:nvSpPr>
          <p:spPr bwMode="auto">
            <a:xfrm>
              <a:off x="11062659" y="3666835"/>
              <a:ext cx="814322" cy="348597"/>
            </a:xfrm>
            <a:prstGeom prst="rect">
              <a:avLst/>
            </a:prstGeom>
            <a:solidFill>
              <a:schemeClr val="accent3">
                <a:lumMod val="60000"/>
                <a:lumOff val="40000"/>
              </a:schemeClr>
            </a:solidFill>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22" name="Rectangle 753"/>
            <p:cNvSpPr>
              <a:spLocks noChangeArrowheads="1"/>
            </p:cNvSpPr>
            <p:nvPr/>
          </p:nvSpPr>
          <p:spPr bwMode="auto">
            <a:xfrm>
              <a:off x="11099409" y="3776991"/>
              <a:ext cx="74058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VT Monitors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87" name="Picture 763"/>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11451693" y="4179969"/>
              <a:ext cx="344414"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8" name="Picture 764"/>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11164449" y="4179969"/>
              <a:ext cx="278877"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9" name="Picture 765"/>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11443327" y="4179969"/>
              <a:ext cx="8366"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8" name="Rectangle 766"/>
            <p:cNvSpPr>
              <a:spLocks noChangeArrowheads="1"/>
            </p:cNvSpPr>
            <p:nvPr/>
          </p:nvSpPr>
          <p:spPr bwMode="auto">
            <a:xfrm>
              <a:off x="11062659" y="4099095"/>
              <a:ext cx="814322" cy="348597"/>
            </a:xfrm>
            <a:prstGeom prst="rect">
              <a:avLst/>
            </a:prstGeom>
            <a:solidFill>
              <a:schemeClr val="accent3">
                <a:lumMod val="60000"/>
                <a:lumOff val="40000"/>
              </a:schemeClr>
            </a:solidFill>
            <a:ln>
              <a:no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39" name="Rectangle 767"/>
            <p:cNvSpPr>
              <a:spLocks noChangeArrowheads="1"/>
            </p:cNvSpPr>
            <p:nvPr/>
          </p:nvSpPr>
          <p:spPr bwMode="auto">
            <a:xfrm>
              <a:off x="11146100" y="4209251"/>
              <a:ext cx="62517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PLL / OSC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98" name="Picture 774"/>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7458170" y="2872035"/>
              <a:ext cx="1727645" cy="1468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9" name="Picture 775"/>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7942022" y="2872035"/>
              <a:ext cx="744602" cy="263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2" name="Rectangle 776"/>
            <p:cNvSpPr>
              <a:spLocks noChangeArrowheads="1"/>
            </p:cNvSpPr>
            <p:nvPr/>
          </p:nvSpPr>
          <p:spPr bwMode="auto">
            <a:xfrm>
              <a:off x="7458170" y="2873429"/>
              <a:ext cx="1724856" cy="1466895"/>
            </a:xfrm>
            <a:prstGeom prst="rect">
              <a:avLst/>
            </a:prstGeom>
            <a:solidFill>
              <a:srgbClr val="C7C8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9" name="Rectangle 787"/>
            <p:cNvSpPr>
              <a:spLocks noChangeArrowheads="1"/>
            </p:cNvSpPr>
            <p:nvPr/>
          </p:nvSpPr>
          <p:spPr bwMode="auto">
            <a:xfrm>
              <a:off x="7506973" y="3287562"/>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0" name="Rectangle 788"/>
            <p:cNvSpPr>
              <a:spLocks noChangeArrowheads="1"/>
            </p:cNvSpPr>
            <p:nvPr/>
          </p:nvSpPr>
          <p:spPr bwMode="auto">
            <a:xfrm>
              <a:off x="7844506" y="3308477"/>
              <a:ext cx="95218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Embedded DSP</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sp>
          <p:nvSpPr>
            <p:cNvPr id="1784" name="Rectangle 799"/>
            <p:cNvSpPr>
              <a:spLocks noChangeArrowheads="1"/>
            </p:cNvSpPr>
            <p:nvPr/>
          </p:nvSpPr>
          <p:spPr bwMode="auto">
            <a:xfrm>
              <a:off x="7506973" y="4135349"/>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5" name="Rectangle 800"/>
            <p:cNvSpPr>
              <a:spLocks noChangeArrowheads="1"/>
            </p:cNvSpPr>
            <p:nvPr/>
          </p:nvSpPr>
          <p:spPr bwMode="auto">
            <a:xfrm>
              <a:off x="7694625" y="4156264"/>
              <a:ext cx="125194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Customer Optimized</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sp>
          <p:nvSpPr>
            <p:cNvPr id="1807" name="Rectangle 817"/>
            <p:cNvSpPr>
              <a:spLocks noChangeArrowheads="1"/>
            </p:cNvSpPr>
            <p:nvPr/>
          </p:nvSpPr>
          <p:spPr bwMode="auto">
            <a:xfrm>
              <a:off x="7506973" y="3922007"/>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8" name="Rectangle 818"/>
            <p:cNvSpPr>
              <a:spLocks noChangeArrowheads="1"/>
            </p:cNvSpPr>
            <p:nvPr/>
          </p:nvSpPr>
          <p:spPr bwMode="auto">
            <a:xfrm>
              <a:off x="7706648" y="3942923"/>
              <a:ext cx="12279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Audio/Voice/Speech</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sp>
          <p:nvSpPr>
            <p:cNvPr id="1826" name="Rectangle 836"/>
            <p:cNvSpPr>
              <a:spLocks noChangeArrowheads="1"/>
            </p:cNvSpPr>
            <p:nvPr/>
          </p:nvSpPr>
          <p:spPr bwMode="auto">
            <a:xfrm>
              <a:off x="7506973" y="3498114"/>
              <a:ext cx="1627249" cy="17011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7" name="Rectangle 837"/>
            <p:cNvSpPr>
              <a:spLocks noChangeArrowheads="1"/>
            </p:cNvSpPr>
            <p:nvPr/>
          </p:nvSpPr>
          <p:spPr bwMode="auto">
            <a:xfrm>
              <a:off x="7801225" y="3519030"/>
              <a:ext cx="103874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nSpc>
                  <a:spcPct val="100000"/>
                </a:lnSpc>
                <a:buClrTx/>
                <a:buSzTx/>
                <a:buFontTx/>
                <a:buNone/>
                <a:tabLst/>
              </a:pPr>
              <a:r>
                <a:rPr lang="en-US" altLang="en-US" sz="1000" b="1" dirty="0">
                  <a:solidFill>
                    <a:schemeClr val="bg2">
                      <a:lumMod val="75000"/>
                    </a:schemeClr>
                  </a:solidFill>
                </a:rPr>
                <a:t>Communications</a:t>
              </a:r>
            </a:p>
          </p:txBody>
        </p:sp>
        <p:sp>
          <p:nvSpPr>
            <p:cNvPr id="1841" name="Rectangle 851"/>
            <p:cNvSpPr>
              <a:spLocks noChangeArrowheads="1"/>
            </p:cNvSpPr>
            <p:nvPr/>
          </p:nvSpPr>
          <p:spPr bwMode="auto">
            <a:xfrm>
              <a:off x="7506973" y="3711455"/>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2" name="Rectangle 852"/>
            <p:cNvSpPr>
              <a:spLocks noChangeArrowheads="1"/>
            </p:cNvSpPr>
            <p:nvPr/>
          </p:nvSpPr>
          <p:spPr bwMode="auto">
            <a:xfrm>
              <a:off x="7866147" y="3732371"/>
              <a:ext cx="90890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2">
                      <a:lumMod val="75000"/>
                    </a:schemeClr>
                  </a:solidFill>
                  <a:effectLst/>
                  <a:latin typeface="Arial" panose="020B0604020202020204" pitchFamily="34" charset="0"/>
                </a:rPr>
                <a:t>Vision</a:t>
              </a:r>
              <a:r>
                <a:rPr kumimoji="0" lang="en-US" altLang="en-US" sz="1000" b="1" i="0" u="none" strike="noStrike" cap="none" normalizeH="0" dirty="0">
                  <a:ln>
                    <a:noFill/>
                  </a:ln>
                  <a:solidFill>
                    <a:schemeClr val="bg2">
                      <a:lumMod val="75000"/>
                    </a:schemeClr>
                  </a:solidFill>
                  <a:effectLst/>
                  <a:latin typeface="Arial" panose="020B0604020202020204" pitchFamily="34" charset="0"/>
                </a:rPr>
                <a:t>/Imaging</a:t>
              </a:r>
              <a:endParaRPr kumimoji="0" lang="en-US" altLang="en-US" sz="1800" b="0" i="0" u="none" strike="noStrike" cap="none" normalizeH="0" baseline="0" dirty="0">
                <a:ln>
                  <a:noFill/>
                </a:ln>
                <a:solidFill>
                  <a:schemeClr val="bg2">
                    <a:lumMod val="75000"/>
                  </a:schemeClr>
                </a:solidFill>
                <a:effectLst/>
                <a:latin typeface="Arial" panose="020B0604020202020204" pitchFamily="34" charset="0"/>
              </a:endParaRPr>
            </a:p>
          </p:txBody>
        </p:sp>
        <p:pic>
          <p:nvPicPr>
            <p:cNvPr id="1890" name="Picture 866"/>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9877430" y="3315449"/>
              <a:ext cx="384851" cy="24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8" name="Rectangle 867"/>
            <p:cNvSpPr>
              <a:spLocks noChangeArrowheads="1"/>
            </p:cNvSpPr>
            <p:nvPr/>
          </p:nvSpPr>
          <p:spPr bwMode="auto">
            <a:xfrm>
              <a:off x="9249956" y="3288956"/>
              <a:ext cx="1618883" cy="241229"/>
            </a:xfrm>
            <a:prstGeom prst="rect">
              <a:avLst/>
            </a:prstGeom>
            <a:solidFill>
              <a:srgbClr val="C7C8CA"/>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89" name="Rectangle 868"/>
            <p:cNvSpPr>
              <a:spLocks noChangeArrowheads="1"/>
            </p:cNvSpPr>
            <p:nvPr/>
          </p:nvSpPr>
          <p:spPr bwMode="auto">
            <a:xfrm>
              <a:off x="9956911" y="3339154"/>
              <a:ext cx="2773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tx2">
                      <a:lumMod val="40000"/>
                      <a:lumOff val="60000"/>
                    </a:schemeClr>
                  </a:solidFill>
                  <a:effectLst/>
                  <a:latin typeface="Arial" panose="020B0604020202020204" pitchFamily="34" charset="0"/>
                </a:rPr>
                <a:t>GPU</a:t>
              </a:r>
              <a:endParaRPr kumimoji="0" lang="en-US" altLang="en-US" sz="1800" b="0" i="0" u="none" strike="noStrike" cap="none" normalizeH="0" baseline="0" dirty="0">
                <a:ln>
                  <a:noFill/>
                </a:ln>
                <a:solidFill>
                  <a:schemeClr val="tx2">
                    <a:lumMod val="40000"/>
                    <a:lumOff val="60000"/>
                  </a:schemeClr>
                </a:solidFill>
                <a:effectLst/>
                <a:latin typeface="Arial" panose="020B0604020202020204" pitchFamily="34" charset="0"/>
              </a:endParaRPr>
            </a:p>
          </p:txBody>
        </p:sp>
        <p:sp>
          <p:nvSpPr>
            <p:cNvPr id="1893" name="Rectangle 871"/>
            <p:cNvSpPr>
              <a:spLocks noChangeArrowheads="1"/>
            </p:cNvSpPr>
            <p:nvPr/>
          </p:nvSpPr>
          <p:spPr bwMode="auto">
            <a:xfrm>
              <a:off x="7506973" y="3074220"/>
              <a:ext cx="1627249" cy="16872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4" name="Rectangle 872"/>
            <p:cNvSpPr>
              <a:spLocks noChangeArrowheads="1"/>
            </p:cNvSpPr>
            <p:nvPr/>
          </p:nvSpPr>
          <p:spPr bwMode="auto">
            <a:xfrm>
              <a:off x="7747524" y="3095136"/>
              <a:ext cx="114614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chemeClr val="bg2">
                      <a:lumMod val="75000"/>
                    </a:schemeClr>
                  </a:solidFill>
                </a:rPr>
                <a:t>Embedded Control</a:t>
              </a:r>
            </a:p>
          </p:txBody>
        </p:sp>
        <p:sp>
          <p:nvSpPr>
            <p:cNvPr id="921" name="Line Callout 2 (Accent Bar) 920"/>
            <p:cNvSpPr/>
            <p:nvPr/>
          </p:nvSpPr>
          <p:spPr bwMode="auto">
            <a:xfrm flipH="1">
              <a:off x="4789255" y="1705407"/>
              <a:ext cx="2026348" cy="355467"/>
            </a:xfrm>
            <a:prstGeom prst="accentCallout2">
              <a:avLst>
                <a:gd name="adj1" fmla="val 18750"/>
                <a:gd name="adj2" fmla="val -8333"/>
                <a:gd name="adj3" fmla="val 18750"/>
                <a:gd name="adj4" fmla="val -16667"/>
                <a:gd name="adj5" fmla="val 184743"/>
                <a:gd name="adj6" fmla="val -49826"/>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73104" tIns="36552" rIns="73104" bIns="36552" numCol="1" rtlCol="0" anchor="ctr" anchorCtr="0" compatLnSpc="1">
              <a:prstTxWarp prst="textNoShape">
                <a:avLst/>
              </a:prstTxWarp>
            </a:bodyPr>
            <a:lstStyle/>
            <a:p>
              <a:pPr algn="ctr">
                <a:lnSpc>
                  <a:spcPts val="1500"/>
                </a:lnSpc>
              </a:pPr>
              <a:r>
                <a:rPr lang="en-US" sz="1400" b="1" kern="0" dirty="0">
                  <a:solidFill>
                    <a:schemeClr val="accent2"/>
                  </a:solidFill>
                </a:rPr>
                <a:t>Low-Latency DDR4 and LPDDR4 Interface</a:t>
              </a:r>
            </a:p>
          </p:txBody>
        </p:sp>
        <p:sp>
          <p:nvSpPr>
            <p:cNvPr id="922" name="Line Callout 2 (Accent Bar) 921"/>
            <p:cNvSpPr/>
            <p:nvPr/>
          </p:nvSpPr>
          <p:spPr bwMode="auto">
            <a:xfrm flipH="1">
              <a:off x="4521260" y="3022000"/>
              <a:ext cx="1325511" cy="355467"/>
            </a:xfrm>
            <a:prstGeom prst="accentCallout2">
              <a:avLst>
                <a:gd name="adj1" fmla="val 18750"/>
                <a:gd name="adj2" fmla="val -8333"/>
                <a:gd name="adj3" fmla="val 18750"/>
                <a:gd name="adj4" fmla="val -24572"/>
                <a:gd name="adj5" fmla="val 107036"/>
                <a:gd name="adj6" fmla="val -49826"/>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73104" tIns="36552" rIns="73104" bIns="36552" numCol="1" rtlCol="0" anchor="ctr" anchorCtr="0" compatLnSpc="1">
              <a:prstTxWarp prst="textNoShape">
                <a:avLst/>
              </a:prstTxWarp>
            </a:bodyPr>
            <a:lstStyle/>
            <a:p>
              <a:pPr algn="ctr">
                <a:lnSpc>
                  <a:spcPts val="1500"/>
                </a:lnSpc>
              </a:pPr>
              <a:r>
                <a:rPr lang="en-US" sz="1400" b="1" kern="0" dirty="0">
                  <a:solidFill>
                    <a:schemeClr val="accent2"/>
                  </a:solidFill>
                  <a:latin typeface="+mj-lt"/>
                </a:rPr>
                <a:t>High-Speed </a:t>
              </a:r>
              <a:br>
                <a:rPr lang="en-US" sz="1400" b="1" kern="0" dirty="0">
                  <a:solidFill>
                    <a:schemeClr val="accent2"/>
                  </a:solidFill>
                  <a:latin typeface="+mj-lt"/>
                </a:rPr>
              </a:br>
              <a:r>
                <a:rPr lang="en-US" sz="1400" b="1" kern="0" dirty="0">
                  <a:solidFill>
                    <a:schemeClr val="accent2"/>
                  </a:solidFill>
                  <a:latin typeface="+mj-lt"/>
                </a:rPr>
                <a:t>PCI Express 4.0</a:t>
              </a:r>
            </a:p>
          </p:txBody>
        </p:sp>
        <p:sp>
          <p:nvSpPr>
            <p:cNvPr id="923" name="Line Callout 2 (Accent Bar) 922"/>
            <p:cNvSpPr/>
            <p:nvPr/>
          </p:nvSpPr>
          <p:spPr bwMode="auto">
            <a:xfrm flipH="1">
              <a:off x="4789255" y="3747709"/>
              <a:ext cx="1037060" cy="778096"/>
            </a:xfrm>
            <a:prstGeom prst="accentCallout2">
              <a:avLst>
                <a:gd name="adj1" fmla="val 70409"/>
                <a:gd name="adj2" fmla="val -10489"/>
                <a:gd name="adj3" fmla="val 71885"/>
                <a:gd name="adj4" fmla="val -22416"/>
                <a:gd name="adj5" fmla="val 21754"/>
                <a:gd name="adj6" fmla="val -69710"/>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73104" tIns="36552" rIns="73104" bIns="36552" numCol="1" rtlCol="0" anchor="ctr" anchorCtr="0" compatLnSpc="1">
              <a:prstTxWarp prst="textNoShape">
                <a:avLst/>
              </a:prstTxWarp>
            </a:bodyPr>
            <a:lstStyle/>
            <a:p>
              <a:pPr algn="ctr">
                <a:lnSpc>
                  <a:spcPts val="1500"/>
                </a:lnSpc>
              </a:pPr>
              <a:r>
                <a:rPr lang="en-US" sz="1400" b="1" kern="0" dirty="0">
                  <a:solidFill>
                    <a:schemeClr val="accent2"/>
                  </a:solidFill>
                  <a:latin typeface="+mj-lt"/>
                </a:rPr>
                <a:t>Mobile-Optimized</a:t>
              </a:r>
              <a:br>
                <a:rPr lang="en-US" sz="1400" b="1" kern="0" dirty="0">
                  <a:solidFill>
                    <a:schemeClr val="accent2"/>
                  </a:solidFill>
                  <a:latin typeface="+mj-lt"/>
                </a:rPr>
              </a:br>
              <a:r>
                <a:rPr lang="en-US" sz="1400" b="1" kern="0" dirty="0">
                  <a:solidFill>
                    <a:schemeClr val="accent2"/>
                  </a:solidFill>
                  <a:latin typeface="+mj-lt"/>
                </a:rPr>
                <a:t>USB and PCIe</a:t>
              </a:r>
              <a:endParaRPr lang="en-US" sz="1100" dirty="0"/>
            </a:p>
          </p:txBody>
        </p:sp>
        <p:sp>
          <p:nvSpPr>
            <p:cNvPr id="924" name="Line Callout 2 (Accent Bar) 923"/>
            <p:cNvSpPr/>
            <p:nvPr/>
          </p:nvSpPr>
          <p:spPr bwMode="auto">
            <a:xfrm flipH="1">
              <a:off x="5846771" y="5140019"/>
              <a:ext cx="863870" cy="645337"/>
            </a:xfrm>
            <a:prstGeom prst="accentCallout2">
              <a:avLst>
                <a:gd name="adj1" fmla="val 70409"/>
                <a:gd name="adj2" fmla="val -10489"/>
                <a:gd name="adj3" fmla="val 71885"/>
                <a:gd name="adj4" fmla="val -22416"/>
                <a:gd name="adj5" fmla="val -38465"/>
                <a:gd name="adj6" fmla="val -83378"/>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73104" tIns="36552" rIns="73104" bIns="36552" numCol="1" rtlCol="0" anchor="ctr" anchorCtr="0" compatLnSpc="1">
              <a:prstTxWarp prst="textNoShape">
                <a:avLst/>
              </a:prstTxWarp>
            </a:bodyPr>
            <a:lstStyle/>
            <a:p>
              <a:pPr algn="ctr">
                <a:lnSpc>
                  <a:spcPts val="1500"/>
                </a:lnSpc>
              </a:pPr>
              <a:r>
                <a:rPr lang="en-US" sz="1400" b="1" kern="0" dirty="0">
                  <a:solidFill>
                    <a:schemeClr val="accent2"/>
                  </a:solidFill>
                  <a:latin typeface="+mj-lt"/>
                </a:rPr>
                <a:t>Complete Ethernet</a:t>
              </a:r>
              <a:br>
                <a:rPr lang="en-US" sz="1400" b="1" kern="0" dirty="0">
                  <a:solidFill>
                    <a:schemeClr val="accent2"/>
                  </a:solidFill>
                  <a:latin typeface="+mj-lt"/>
                </a:rPr>
              </a:br>
              <a:r>
                <a:rPr lang="en-US" sz="1400" b="1" kern="0" dirty="0">
                  <a:solidFill>
                    <a:schemeClr val="accent2"/>
                  </a:solidFill>
                  <a:latin typeface="+mj-lt"/>
                </a:rPr>
                <a:t>Portfolio</a:t>
              </a:r>
              <a:br>
                <a:rPr lang="en-US" sz="1400" b="1" kern="0" dirty="0">
                  <a:solidFill>
                    <a:schemeClr val="accent2"/>
                  </a:solidFill>
                  <a:latin typeface="+mj-lt"/>
                </a:rPr>
              </a:br>
              <a:endParaRPr lang="en-US" sz="1400" b="1" kern="0" dirty="0">
                <a:solidFill>
                  <a:schemeClr val="accent2"/>
                </a:solidFill>
                <a:latin typeface="+mj-lt"/>
              </a:endParaRPr>
            </a:p>
          </p:txBody>
        </p:sp>
        <p:sp>
          <p:nvSpPr>
            <p:cNvPr id="925" name="Line Callout 2 (Accent Bar) 924"/>
            <p:cNvSpPr/>
            <p:nvPr/>
          </p:nvSpPr>
          <p:spPr bwMode="auto">
            <a:xfrm flipH="1">
              <a:off x="8091221" y="1695260"/>
              <a:ext cx="1692931" cy="355467"/>
            </a:xfrm>
            <a:prstGeom prst="accentCallout2">
              <a:avLst>
                <a:gd name="adj1" fmla="val 18750"/>
                <a:gd name="adj2" fmla="val -8333"/>
                <a:gd name="adj3" fmla="val 18750"/>
                <a:gd name="adj4" fmla="val -16667"/>
                <a:gd name="adj5" fmla="val 184743"/>
                <a:gd name="adj6" fmla="val -49826"/>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73104" tIns="36552" rIns="73104" bIns="36552" numCol="1" rtlCol="0" anchor="ctr" anchorCtr="0" compatLnSpc="1">
              <a:prstTxWarp prst="textNoShape">
                <a:avLst/>
              </a:prstTxWarp>
            </a:bodyPr>
            <a:lstStyle/>
            <a:p>
              <a:pPr algn="ctr">
                <a:lnSpc>
                  <a:spcPts val="1500"/>
                </a:lnSpc>
              </a:pPr>
              <a:r>
                <a:rPr lang="en-US" sz="1400" b="1" kern="0" dirty="0">
                  <a:solidFill>
                    <a:schemeClr val="accent2"/>
                  </a:solidFill>
                </a:rPr>
                <a:t>High-Performance </a:t>
              </a:r>
              <a:br>
                <a:rPr lang="en-US" sz="1400" b="1" kern="0" dirty="0">
                  <a:solidFill>
                    <a:schemeClr val="accent2"/>
                  </a:solidFill>
                </a:rPr>
              </a:br>
              <a:r>
                <a:rPr lang="en-US" sz="1400" b="1" kern="0" dirty="0">
                  <a:solidFill>
                    <a:schemeClr val="accent2"/>
                  </a:solidFill>
                </a:rPr>
                <a:t>Flash Interface</a:t>
              </a:r>
            </a:p>
          </p:txBody>
        </p:sp>
        <p:sp>
          <p:nvSpPr>
            <p:cNvPr id="926" name="Line Callout 2 (Accent Bar) 925"/>
            <p:cNvSpPr/>
            <p:nvPr/>
          </p:nvSpPr>
          <p:spPr bwMode="auto">
            <a:xfrm flipH="1">
              <a:off x="8524875" y="5300820"/>
              <a:ext cx="1790120" cy="645337"/>
            </a:xfrm>
            <a:prstGeom prst="accentCallout2">
              <a:avLst>
                <a:gd name="adj1" fmla="val 70409"/>
                <a:gd name="adj2" fmla="val -10489"/>
                <a:gd name="adj3" fmla="val 70409"/>
                <a:gd name="adj4" fmla="val -22416"/>
                <a:gd name="adj5" fmla="val -96090"/>
                <a:gd name="adj6" fmla="val -52564"/>
              </a:avLst>
            </a:prstGeom>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73104" tIns="36552" rIns="73104" bIns="36552" numCol="1" rtlCol="0" anchor="ctr" anchorCtr="0" compatLnSpc="1">
              <a:prstTxWarp prst="textNoShape">
                <a:avLst/>
              </a:prstTxWarp>
            </a:bodyPr>
            <a:lstStyle/>
            <a:p>
              <a:pPr algn="ctr">
                <a:lnSpc>
                  <a:spcPts val="1500"/>
                </a:lnSpc>
              </a:pPr>
              <a:r>
                <a:rPr lang="en-US" sz="1400" b="1" kern="0" dirty="0">
                  <a:solidFill>
                    <a:schemeClr val="accent2"/>
                  </a:solidFill>
                  <a:latin typeface="+mj-lt"/>
                </a:rPr>
                <a:t>High-Accuracy Analog</a:t>
              </a:r>
              <a:br>
                <a:rPr lang="en-US" sz="1400" b="1" kern="0" dirty="0">
                  <a:solidFill>
                    <a:schemeClr val="accent2"/>
                  </a:solidFill>
                  <a:latin typeface="+mj-lt"/>
                </a:rPr>
              </a:br>
              <a:r>
                <a:rPr lang="en-US" sz="1400" b="1" kern="0" dirty="0">
                  <a:solidFill>
                    <a:schemeClr val="accent2"/>
                  </a:solidFill>
                  <a:latin typeface="+mj-lt"/>
                </a:rPr>
                <a:t>PLLs, AFEs</a:t>
              </a:r>
              <a:br>
                <a:rPr lang="en-US" sz="1400" b="1" kern="0" dirty="0">
                  <a:solidFill>
                    <a:schemeClr val="accent2"/>
                  </a:solidFill>
                  <a:latin typeface="+mj-lt"/>
                </a:rPr>
              </a:br>
              <a:endParaRPr lang="en-US" sz="1400" b="1" kern="0" dirty="0">
                <a:solidFill>
                  <a:schemeClr val="accent2"/>
                </a:solidFill>
                <a:latin typeface="+mj-lt"/>
              </a:endParaRPr>
            </a:p>
          </p:txBody>
        </p:sp>
        <p:sp>
          <p:nvSpPr>
            <p:cNvPr id="183" name="Rectangle 872"/>
            <p:cNvSpPr>
              <a:spLocks noChangeArrowheads="1"/>
            </p:cNvSpPr>
            <p:nvPr/>
          </p:nvSpPr>
          <p:spPr bwMode="auto">
            <a:xfrm>
              <a:off x="7851720" y="2897016"/>
              <a:ext cx="83863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effectLst/>
                  <a:latin typeface="Arial" panose="020B0604020202020204" pitchFamily="34" charset="0"/>
                </a:rPr>
                <a:t>Tensilica</a:t>
              </a:r>
              <a:r>
                <a:rPr kumimoji="0" lang="en-US" altLang="en-US" sz="1000" b="1" i="0" u="none" strike="noStrike" cap="none" normalizeH="0" baseline="0" dirty="0">
                  <a:ln>
                    <a:noFill/>
                  </a:ln>
                  <a:solidFill>
                    <a:schemeClr val="tx2">
                      <a:lumMod val="60000"/>
                      <a:lumOff val="40000"/>
                    </a:schemeClr>
                  </a:solidFill>
                  <a:effectLst/>
                  <a:latin typeface="Arial" panose="020B0604020202020204" pitchFamily="34" charset="0"/>
                </a:rPr>
                <a:t> </a:t>
              </a:r>
              <a:r>
                <a:rPr kumimoji="0" lang="en-US" altLang="en-US" sz="1000" b="1" i="0" u="none" strike="noStrike" cap="none" normalizeH="0" baseline="0" dirty="0">
                  <a:ln>
                    <a:noFill/>
                  </a:ln>
                  <a:effectLst/>
                  <a:latin typeface="Arial" panose="020B0604020202020204" pitchFamily="34" charset="0"/>
                </a:rPr>
                <a:t>DSP</a:t>
              </a:r>
              <a:endParaRPr kumimoji="0" lang="en-US" altLang="en-US" sz="1800" b="0" i="0" u="none" strike="noStrike" cap="none" normalizeH="0" baseline="0" dirty="0">
                <a:ln>
                  <a:noFill/>
                </a:ln>
                <a:effectLst/>
                <a:latin typeface="Arial" panose="020B0604020202020204" pitchFamily="34" charset="0"/>
              </a:endParaRPr>
            </a:p>
          </p:txBody>
        </p:sp>
      </p:grpSp>
      <p:sp>
        <p:nvSpPr>
          <p:cNvPr id="172" name="Rectangle 753"/>
          <p:cNvSpPr>
            <a:spLocks noChangeArrowheads="1"/>
          </p:cNvSpPr>
          <p:nvPr/>
        </p:nvSpPr>
        <p:spPr bwMode="auto">
          <a:xfrm>
            <a:off x="11020693" y="3277445"/>
            <a:ext cx="62837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Arial" panose="020B0604020202020204" pitchFamily="34" charset="0"/>
              </a:rPr>
              <a:t>ADC, DAC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0" name="Rectangle 400"/>
          <p:cNvSpPr>
            <a:spLocks noChangeArrowheads="1"/>
          </p:cNvSpPr>
          <p:nvPr/>
        </p:nvSpPr>
        <p:spPr bwMode="auto">
          <a:xfrm>
            <a:off x="10673022" y="628779"/>
            <a:ext cx="102759" cy="104804"/>
          </a:xfrm>
          <a:prstGeom prst="rect">
            <a:avLst/>
          </a:prstGeom>
          <a:solidFill>
            <a:srgbClr val="2EA6D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51" name="Rectangle 401"/>
          <p:cNvSpPr>
            <a:spLocks noChangeArrowheads="1"/>
          </p:cNvSpPr>
          <p:nvPr/>
        </p:nvSpPr>
        <p:spPr bwMode="auto">
          <a:xfrm>
            <a:off x="10673022" y="428875"/>
            <a:ext cx="102759" cy="104804"/>
          </a:xfrm>
          <a:prstGeom prst="rect">
            <a:avLst/>
          </a:prstGeom>
          <a:solidFill>
            <a:srgbClr val="41404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52" name="Rectangle 402"/>
          <p:cNvSpPr>
            <a:spLocks noChangeArrowheads="1"/>
          </p:cNvSpPr>
          <p:nvPr/>
        </p:nvSpPr>
        <p:spPr bwMode="auto">
          <a:xfrm>
            <a:off x="10673022" y="828682"/>
            <a:ext cx="102759" cy="102863"/>
          </a:xfrm>
          <a:prstGeom prst="rect">
            <a:avLst/>
          </a:prstGeom>
          <a:solidFill>
            <a:srgbClr val="E3183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53" name="Freeform 438"/>
          <p:cNvSpPr>
            <a:spLocks/>
          </p:cNvSpPr>
          <p:nvPr/>
        </p:nvSpPr>
        <p:spPr bwMode="auto">
          <a:xfrm>
            <a:off x="10665339" y="1218785"/>
            <a:ext cx="118125" cy="119360"/>
          </a:xfrm>
          <a:custGeom>
            <a:avLst/>
            <a:gdLst>
              <a:gd name="T0" fmla="*/ 8 w 123"/>
              <a:gd name="T1" fmla="*/ 7 h 123"/>
              <a:gd name="T2" fmla="*/ 8 w 123"/>
              <a:gd name="T3" fmla="*/ 15 h 123"/>
              <a:gd name="T4" fmla="*/ 108 w 123"/>
              <a:gd name="T5" fmla="*/ 15 h 123"/>
              <a:gd name="T6" fmla="*/ 108 w 123"/>
              <a:gd name="T7" fmla="*/ 107 h 123"/>
              <a:gd name="T8" fmla="*/ 15 w 123"/>
              <a:gd name="T9" fmla="*/ 107 h 123"/>
              <a:gd name="T10" fmla="*/ 15 w 123"/>
              <a:gd name="T11" fmla="*/ 7 h 123"/>
              <a:gd name="T12" fmla="*/ 8 w 123"/>
              <a:gd name="T13" fmla="*/ 7 h 123"/>
              <a:gd name="T14" fmla="*/ 8 w 123"/>
              <a:gd name="T15" fmla="*/ 15 h 123"/>
              <a:gd name="T16" fmla="*/ 8 w 123"/>
              <a:gd name="T17" fmla="*/ 7 h 123"/>
              <a:gd name="T18" fmla="*/ 0 w 123"/>
              <a:gd name="T19" fmla="*/ 7 h 123"/>
              <a:gd name="T20" fmla="*/ 0 w 123"/>
              <a:gd name="T21" fmla="*/ 123 h 123"/>
              <a:gd name="T22" fmla="*/ 123 w 123"/>
              <a:gd name="T23" fmla="*/ 123 h 123"/>
              <a:gd name="T24" fmla="*/ 123 w 123"/>
              <a:gd name="T25" fmla="*/ 0 h 123"/>
              <a:gd name="T26" fmla="*/ 0 w 123"/>
              <a:gd name="T27" fmla="*/ 0 h 123"/>
              <a:gd name="T28" fmla="*/ 0 w 123"/>
              <a:gd name="T29" fmla="*/ 7 h 123"/>
              <a:gd name="T30" fmla="*/ 8 w 123"/>
              <a:gd name="T31" fmla="*/ 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123">
                <a:moveTo>
                  <a:pt x="8" y="7"/>
                </a:moveTo>
                <a:lnTo>
                  <a:pt x="8" y="15"/>
                </a:lnTo>
                <a:lnTo>
                  <a:pt x="108" y="15"/>
                </a:lnTo>
                <a:lnTo>
                  <a:pt x="108" y="107"/>
                </a:lnTo>
                <a:lnTo>
                  <a:pt x="15" y="107"/>
                </a:lnTo>
                <a:lnTo>
                  <a:pt x="15" y="7"/>
                </a:lnTo>
                <a:lnTo>
                  <a:pt x="8" y="7"/>
                </a:lnTo>
                <a:lnTo>
                  <a:pt x="8" y="15"/>
                </a:lnTo>
                <a:lnTo>
                  <a:pt x="8" y="7"/>
                </a:lnTo>
                <a:lnTo>
                  <a:pt x="0" y="7"/>
                </a:lnTo>
                <a:lnTo>
                  <a:pt x="0" y="123"/>
                </a:lnTo>
                <a:lnTo>
                  <a:pt x="123" y="123"/>
                </a:lnTo>
                <a:lnTo>
                  <a:pt x="123" y="0"/>
                </a:lnTo>
                <a:lnTo>
                  <a:pt x="0" y="0"/>
                </a:lnTo>
                <a:lnTo>
                  <a:pt x="0" y="7"/>
                </a:lnTo>
                <a:lnTo>
                  <a:pt x="8" y="7"/>
                </a:lnTo>
                <a:close/>
              </a:path>
            </a:pathLst>
          </a:custGeom>
          <a:solidFill>
            <a:srgbClr val="E3183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54" name="Rectangle 453"/>
          <p:cNvSpPr>
            <a:spLocks noChangeArrowheads="1"/>
          </p:cNvSpPr>
          <p:nvPr/>
        </p:nvSpPr>
        <p:spPr bwMode="auto">
          <a:xfrm>
            <a:off x="10673022" y="1028586"/>
            <a:ext cx="102759" cy="101893"/>
          </a:xfrm>
          <a:prstGeom prst="rect">
            <a:avLst/>
          </a:prstGeom>
          <a:solidFill>
            <a:srgbClr val="C7C8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155" name="Rectangle 154"/>
          <p:cNvSpPr/>
          <p:nvPr/>
        </p:nvSpPr>
        <p:spPr>
          <a:xfrm>
            <a:off x="10795239" y="371094"/>
            <a:ext cx="713657" cy="215444"/>
          </a:xfrm>
          <a:prstGeom prst="rect">
            <a:avLst/>
          </a:prstGeom>
        </p:spPr>
        <p:txBody>
          <a:bodyPr wrap="none">
            <a:spAutoFit/>
          </a:bodyPr>
          <a:lstStyle/>
          <a:p>
            <a:r>
              <a:rPr lang="en-US" sz="800" dirty="0">
                <a:solidFill>
                  <a:schemeClr val="accent2"/>
                </a:solidFill>
              </a:rPr>
              <a:t>Interface IP</a:t>
            </a:r>
          </a:p>
        </p:txBody>
      </p:sp>
      <p:sp>
        <p:nvSpPr>
          <p:cNvPr id="156" name="Rectangle 155"/>
          <p:cNvSpPr/>
          <p:nvPr/>
        </p:nvSpPr>
        <p:spPr>
          <a:xfrm>
            <a:off x="10795239" y="547399"/>
            <a:ext cx="1051891" cy="215444"/>
          </a:xfrm>
          <a:prstGeom prst="rect">
            <a:avLst/>
          </a:prstGeom>
        </p:spPr>
        <p:txBody>
          <a:bodyPr wrap="none">
            <a:spAutoFit/>
          </a:bodyPr>
          <a:lstStyle/>
          <a:p>
            <a:r>
              <a:rPr lang="en-US" sz="800" dirty="0">
                <a:solidFill>
                  <a:schemeClr val="accent2"/>
                </a:solidFill>
              </a:rPr>
              <a:t>Denali</a:t>
            </a:r>
            <a:r>
              <a:rPr lang="en-US" sz="800" baseline="30000" dirty="0">
                <a:solidFill>
                  <a:schemeClr val="accent2"/>
                </a:solidFill>
              </a:rPr>
              <a:t>®</a:t>
            </a:r>
            <a:r>
              <a:rPr lang="en-US" sz="800" dirty="0">
                <a:solidFill>
                  <a:schemeClr val="accent2"/>
                </a:solidFill>
              </a:rPr>
              <a:t> Memory IP</a:t>
            </a:r>
          </a:p>
        </p:txBody>
      </p:sp>
      <p:sp>
        <p:nvSpPr>
          <p:cNvPr id="157" name="Rectangle 156"/>
          <p:cNvSpPr/>
          <p:nvPr/>
        </p:nvSpPr>
        <p:spPr>
          <a:xfrm>
            <a:off x="10795239" y="759918"/>
            <a:ext cx="633507" cy="215444"/>
          </a:xfrm>
          <a:prstGeom prst="rect">
            <a:avLst/>
          </a:prstGeom>
        </p:spPr>
        <p:txBody>
          <a:bodyPr wrap="none">
            <a:spAutoFit/>
          </a:bodyPr>
          <a:lstStyle/>
          <a:p>
            <a:r>
              <a:rPr lang="en-US" sz="800" dirty="0">
                <a:solidFill>
                  <a:schemeClr val="accent2"/>
                </a:solidFill>
              </a:rPr>
              <a:t>Analog IP</a:t>
            </a:r>
          </a:p>
        </p:txBody>
      </p:sp>
      <p:sp>
        <p:nvSpPr>
          <p:cNvPr id="158" name="Rectangle 157"/>
          <p:cNvSpPr/>
          <p:nvPr/>
        </p:nvSpPr>
        <p:spPr>
          <a:xfrm>
            <a:off x="10795239" y="966614"/>
            <a:ext cx="1258678" cy="215444"/>
          </a:xfrm>
          <a:prstGeom prst="rect">
            <a:avLst/>
          </a:prstGeom>
        </p:spPr>
        <p:txBody>
          <a:bodyPr wrap="none">
            <a:spAutoFit/>
          </a:bodyPr>
          <a:lstStyle/>
          <a:p>
            <a:r>
              <a:rPr lang="en-US" sz="800" dirty="0">
                <a:solidFill>
                  <a:schemeClr val="accent2"/>
                </a:solidFill>
              </a:rPr>
              <a:t>Tensilica</a:t>
            </a:r>
            <a:r>
              <a:rPr lang="en-US" sz="800" baseline="30000" dirty="0">
                <a:solidFill>
                  <a:schemeClr val="accent2"/>
                </a:solidFill>
              </a:rPr>
              <a:t>®</a:t>
            </a:r>
            <a:r>
              <a:rPr lang="en-US" sz="800" dirty="0">
                <a:solidFill>
                  <a:schemeClr val="accent2"/>
                </a:solidFill>
              </a:rPr>
              <a:t> Processor IP</a:t>
            </a:r>
          </a:p>
        </p:txBody>
      </p:sp>
      <p:sp>
        <p:nvSpPr>
          <p:cNvPr id="159" name="Rectangle 158"/>
          <p:cNvSpPr/>
          <p:nvPr/>
        </p:nvSpPr>
        <p:spPr>
          <a:xfrm>
            <a:off x="10795239" y="1179130"/>
            <a:ext cx="821059" cy="215444"/>
          </a:xfrm>
          <a:prstGeom prst="rect">
            <a:avLst/>
          </a:prstGeom>
        </p:spPr>
        <p:txBody>
          <a:bodyPr wrap="none">
            <a:spAutoFit/>
          </a:bodyPr>
          <a:lstStyle/>
          <a:p>
            <a:r>
              <a:rPr lang="en-US" sz="800" dirty="0">
                <a:solidFill>
                  <a:schemeClr val="accent2"/>
                </a:solidFill>
              </a:rPr>
              <a:t>Verification IP</a:t>
            </a:r>
          </a:p>
        </p:txBody>
      </p:sp>
    </p:spTree>
    <p:extLst>
      <p:ext uri="{BB962C8B-B14F-4D97-AF65-F5344CB8AC3E}">
        <p14:creationId xmlns:p14="http://schemas.microsoft.com/office/powerpoint/2010/main" val="23895556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b="3685"/>
          <a:stretch/>
        </p:blipFill>
        <p:spPr>
          <a:xfrm>
            <a:off x="5850001" y="-10391"/>
            <a:ext cx="6341999" cy="6868392"/>
          </a:xfrm>
        </p:spPr>
      </p:pic>
      <p:sp>
        <p:nvSpPr>
          <p:cNvPr id="7" name="Content Placeholder 6"/>
          <p:cNvSpPr>
            <a:spLocks noGrp="1"/>
          </p:cNvSpPr>
          <p:nvPr>
            <p:ph sz="quarter" idx="12"/>
          </p:nvPr>
        </p:nvSpPr>
        <p:spPr>
          <a:xfrm>
            <a:off x="292895" y="1039969"/>
            <a:ext cx="4953229" cy="4801433"/>
          </a:xfrm>
        </p:spPr>
        <p:txBody>
          <a:bodyPr/>
          <a:lstStyle/>
          <a:p>
            <a:pPr marL="0" indent="0">
              <a:lnSpc>
                <a:spcPts val="3400"/>
              </a:lnSpc>
              <a:buNone/>
            </a:pPr>
            <a:r>
              <a:rPr lang="en-US" dirty="0"/>
              <a:t>Innovation is central to all that we do. We work side by side with our customers, providing solutions and design expertise to help them achieve their goals. Our System Design Enablement strategy helps systems and semiconductor companies create the world’s most advanced electronic products. </a:t>
            </a:r>
          </a:p>
        </p:txBody>
      </p:sp>
      <p:sp>
        <p:nvSpPr>
          <p:cNvPr id="4" name="Title 6"/>
          <p:cNvSpPr>
            <a:spLocks noGrp="1"/>
          </p:cNvSpPr>
          <p:nvPr>
            <p:ph type="title"/>
          </p:nvPr>
        </p:nvSpPr>
        <p:spPr>
          <a:xfrm>
            <a:off x="292895" y="287816"/>
            <a:ext cx="4752990" cy="476836"/>
          </a:xfrm>
        </p:spPr>
        <p:txBody>
          <a:bodyPr/>
          <a:lstStyle/>
          <a:p>
            <a:r>
              <a:rPr lang="en-US" dirty="0"/>
              <a:t>Cadence</a:t>
            </a:r>
          </a:p>
        </p:txBody>
      </p:sp>
    </p:spTree>
    <p:extLst>
      <p:ext uri="{BB962C8B-B14F-4D97-AF65-F5344CB8AC3E}">
        <p14:creationId xmlns:p14="http://schemas.microsoft.com/office/powerpoint/2010/main" val="416507711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Mixed-signal Design Solution</a:t>
            </a:r>
          </a:p>
        </p:txBody>
      </p:sp>
      <p:sp>
        <p:nvSpPr>
          <p:cNvPr id="5" name="Subtitle 4"/>
          <p:cNvSpPr>
            <a:spLocks noGrp="1"/>
          </p:cNvSpPr>
          <p:nvPr>
            <p:ph type="subTitle" idx="1"/>
          </p:nvPr>
        </p:nvSpPr>
        <p:spPr/>
        <p:txBody>
          <a:bodyPr/>
          <a:lstStyle/>
          <a:p>
            <a:r>
              <a:rPr lang="en-US" dirty="0"/>
              <a:t>Mladen Nizic, Engineering Director</a:t>
            </a:r>
          </a:p>
          <a:p>
            <a:r>
              <a:rPr lang="en-US" dirty="0"/>
              <a:t>HEP-IC Workshop</a:t>
            </a:r>
          </a:p>
          <a:p>
            <a:r>
              <a:rPr lang="en-US" dirty="0"/>
              <a:t>Menlo Park, CA</a:t>
            </a:r>
          </a:p>
          <a:p>
            <a:r>
              <a:rPr lang="en-US" dirty="0"/>
              <a:t>October 5, 2017</a:t>
            </a:r>
          </a:p>
        </p:txBody>
      </p:sp>
    </p:spTree>
    <p:extLst>
      <p:ext uri="{BB962C8B-B14F-4D97-AF65-F5344CB8AC3E}">
        <p14:creationId xmlns:p14="http://schemas.microsoft.com/office/powerpoint/2010/main" val="1005851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200" b="1" dirty="0"/>
              <a:t>Biggest mixed-signal methodology challenges</a:t>
            </a:r>
            <a:br>
              <a:rPr lang="en-US" dirty="0"/>
            </a:br>
            <a:r>
              <a:rPr lang="en-US" altLang="ja-JP" sz="2400" dirty="0">
                <a:solidFill>
                  <a:srgbClr val="0000CC"/>
                </a:solidFill>
              </a:rPr>
              <a:t>Polling results from the Cadence mixed-signal seminar</a:t>
            </a:r>
          </a:p>
        </p:txBody>
      </p:sp>
      <p:graphicFrame>
        <p:nvGraphicFramePr>
          <p:cNvPr id="3" name="Chart 2"/>
          <p:cNvGraphicFramePr/>
          <p:nvPr>
            <p:extLst/>
          </p:nvPr>
        </p:nvGraphicFramePr>
        <p:xfrm>
          <a:off x="2316916" y="1640872"/>
          <a:ext cx="7707085" cy="5419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7832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r>
              <a:rPr lang="en-US" dirty="0"/>
              <a:t>Cadence Corporate and Technology Overview</a:t>
            </a:r>
          </a:p>
          <a:p>
            <a:r>
              <a:rPr lang="en-US" dirty="0"/>
              <a:t>Mixed-signal Solution</a:t>
            </a:r>
          </a:p>
          <a:p>
            <a:pPr lvl="1"/>
            <a:r>
              <a:rPr lang="en-US" dirty="0"/>
              <a:t>Verification</a:t>
            </a:r>
          </a:p>
          <a:p>
            <a:pPr lvl="1"/>
            <a:r>
              <a:rPr lang="en-US" dirty="0"/>
              <a:t>Low Power</a:t>
            </a:r>
          </a:p>
          <a:p>
            <a:pPr lvl="1"/>
            <a:r>
              <a:rPr lang="en-US" dirty="0"/>
              <a:t>Physical Implementation and Signoff</a:t>
            </a:r>
          </a:p>
          <a:p>
            <a:r>
              <a:rPr lang="en-US" dirty="0"/>
              <a:t>Summary</a:t>
            </a:r>
          </a:p>
        </p:txBody>
      </p:sp>
    </p:spTree>
    <p:extLst>
      <p:ext uri="{BB962C8B-B14F-4D97-AF65-F5344CB8AC3E}">
        <p14:creationId xmlns:p14="http://schemas.microsoft.com/office/powerpoint/2010/main" val="230093476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bwMode="auto">
          <a:xfrm>
            <a:off x="3873500" y="1270000"/>
            <a:ext cx="4846320" cy="4846320"/>
          </a:xfrm>
          <a:prstGeom prst="ellipse">
            <a:avLst/>
          </a:prstGeom>
          <a:solidFill>
            <a:srgbClr val="D2E3A7"/>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a:endParaRPr lang="en-US" dirty="0">
              <a:latin typeface="Arial" charset="0"/>
            </a:endParaRPr>
          </a:p>
        </p:txBody>
      </p:sp>
      <p:sp>
        <p:nvSpPr>
          <p:cNvPr id="26625" name="Title 1"/>
          <p:cNvSpPr>
            <a:spLocks noGrp="1"/>
          </p:cNvSpPr>
          <p:nvPr>
            <p:ph type="title"/>
          </p:nvPr>
        </p:nvSpPr>
        <p:spPr/>
        <p:txBody>
          <a:bodyPr/>
          <a:lstStyle/>
          <a:p>
            <a:pPr>
              <a:defRPr/>
            </a:pPr>
            <a:r>
              <a:rPr lang="en-US" b="1" spc="-30" dirty="0"/>
              <a:t>Elements of MS Verification Solution</a:t>
            </a:r>
          </a:p>
        </p:txBody>
      </p:sp>
      <p:sp>
        <p:nvSpPr>
          <p:cNvPr id="2" name="Text Placeholder 1"/>
          <p:cNvSpPr>
            <a:spLocks noGrp="1"/>
          </p:cNvSpPr>
          <p:nvPr>
            <p:ph type="body" sz="quarter" idx="11"/>
          </p:nvPr>
        </p:nvSpPr>
        <p:spPr/>
        <p:txBody>
          <a:bodyPr/>
          <a:lstStyle/>
          <a:p>
            <a:endParaRPr lang="en-US"/>
          </a:p>
        </p:txBody>
      </p:sp>
      <p:graphicFrame>
        <p:nvGraphicFramePr>
          <p:cNvPr id="8" name="Diagram 7"/>
          <p:cNvGraphicFramePr>
            <a:graphicFrameLocks noChangeAspect="1"/>
          </p:cNvGraphicFramePr>
          <p:nvPr/>
        </p:nvGraphicFramePr>
        <p:xfrm>
          <a:off x="3235415" y="1451184"/>
          <a:ext cx="6126480" cy="4084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6" name="TextBox 22"/>
          <p:cNvSpPr txBox="1">
            <a:spLocks noChangeArrowheads="1"/>
          </p:cNvSpPr>
          <p:nvPr/>
        </p:nvSpPr>
        <p:spPr bwMode="auto">
          <a:xfrm>
            <a:off x="1793874" y="4791077"/>
            <a:ext cx="2727326" cy="746125"/>
          </a:xfrm>
          <a:prstGeom prst="rect">
            <a:avLst/>
          </a:prstGeom>
          <a:solidFill>
            <a:srgbClr val="336699">
              <a:alpha val="50196"/>
            </a:srgbClr>
          </a:solidFill>
          <a:ln w="9525">
            <a:noFill/>
            <a:miter lim="800000"/>
            <a:headEnd/>
            <a:tailEnd/>
          </a:ln>
          <a:effectLst>
            <a:outerShdw blurRad="50800" dist="38100" dir="2700000" algn="tl" rotWithShape="0">
              <a:prstClr val="black">
                <a:alpha val="40000"/>
              </a:prstClr>
            </a:outerShdw>
          </a:effectLst>
        </p:spPr>
        <p:txBody>
          <a:bodyPr lIns="91440" tIns="45720" rIns="91440" bIns="45720"/>
          <a:lstStyle/>
          <a:p>
            <a:r>
              <a:rPr lang="en-US" sz="1600" i="1" dirty="0"/>
              <a:t>Continuous advancements in performance and features</a:t>
            </a:r>
          </a:p>
        </p:txBody>
      </p:sp>
      <p:sp>
        <p:nvSpPr>
          <p:cNvPr id="18437" name="TextBox 23"/>
          <p:cNvSpPr txBox="1">
            <a:spLocks noChangeArrowheads="1"/>
          </p:cNvSpPr>
          <p:nvPr/>
        </p:nvSpPr>
        <p:spPr bwMode="auto">
          <a:xfrm>
            <a:off x="7766050" y="4786314"/>
            <a:ext cx="2560320" cy="1309687"/>
          </a:xfrm>
          <a:prstGeom prst="rect">
            <a:avLst/>
          </a:prstGeom>
          <a:solidFill>
            <a:srgbClr val="FF9900">
              <a:alpha val="60000"/>
            </a:srgbClr>
          </a:solidFill>
          <a:ln w="9525">
            <a:noFill/>
            <a:miter lim="800000"/>
            <a:headEnd/>
            <a:tailEnd/>
          </a:ln>
          <a:effectLst>
            <a:outerShdw blurRad="50800" dist="38100" dir="2700000" algn="tl" rotWithShape="0">
              <a:prstClr val="black">
                <a:alpha val="40000"/>
              </a:prstClr>
            </a:outerShdw>
          </a:effectLst>
        </p:spPr>
        <p:txBody>
          <a:bodyPr lIns="91440" tIns="45720" rIns="91440" bIns="45720"/>
          <a:lstStyle/>
          <a:p>
            <a:r>
              <a:rPr lang="en-US" sz="1600" i="1" dirty="0"/>
              <a:t>Methodology, library and tools abstracting analog and mixed-signal functionality to higher level</a:t>
            </a:r>
            <a:endParaRPr lang="en-US" sz="1000" i="1" dirty="0">
              <a:solidFill>
                <a:srgbClr val="FF0000"/>
              </a:solidFill>
            </a:endParaRPr>
          </a:p>
        </p:txBody>
      </p:sp>
      <p:sp>
        <p:nvSpPr>
          <p:cNvPr id="18438" name="TextBox 24"/>
          <p:cNvSpPr txBox="1">
            <a:spLocks noChangeArrowheads="1"/>
          </p:cNvSpPr>
          <p:nvPr/>
        </p:nvSpPr>
        <p:spPr bwMode="auto">
          <a:xfrm>
            <a:off x="7277100" y="1262063"/>
            <a:ext cx="2560320" cy="1005840"/>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lIns="91440" tIns="45720" rIns="91440" bIns="45720"/>
          <a:lstStyle/>
          <a:p>
            <a:r>
              <a:rPr lang="en-US" sz="1600" i="1" dirty="0"/>
              <a:t>Automated, Digital-like Methodology applied on analog and mixed-signal</a:t>
            </a:r>
          </a:p>
        </p:txBody>
      </p:sp>
      <p:sp>
        <p:nvSpPr>
          <p:cNvPr id="11" name="TextBox 22"/>
          <p:cNvSpPr txBox="1">
            <a:spLocks noChangeArrowheads="1"/>
          </p:cNvSpPr>
          <p:nvPr/>
        </p:nvSpPr>
        <p:spPr bwMode="auto">
          <a:xfrm>
            <a:off x="1908174" y="1803400"/>
            <a:ext cx="2727326" cy="520700"/>
          </a:xfrm>
          <a:prstGeom prst="rect">
            <a:avLst/>
          </a:prstGeom>
          <a:solidFill>
            <a:srgbClr val="D2E3A7"/>
          </a:solidFill>
          <a:ln w="9525">
            <a:noFill/>
            <a:miter lim="800000"/>
            <a:headEnd/>
            <a:tailEnd/>
          </a:ln>
          <a:effectLst>
            <a:outerShdw blurRad="50800" dist="38100" dir="2700000" algn="tl" rotWithShape="0">
              <a:prstClr val="black">
                <a:alpha val="40000"/>
              </a:prstClr>
            </a:outerShdw>
          </a:effectLst>
        </p:spPr>
        <p:txBody>
          <a:bodyPr lIns="91440" tIns="45720" rIns="91440" bIns="45720"/>
          <a:lstStyle/>
          <a:p>
            <a:r>
              <a:rPr lang="en-US" sz="1600" i="1" dirty="0"/>
              <a:t>Integrated Environment </a:t>
            </a:r>
          </a:p>
        </p:txBody>
      </p:sp>
    </p:spTree>
    <p:extLst>
      <p:ext uri="{BB962C8B-B14F-4D97-AF65-F5344CB8AC3E}">
        <p14:creationId xmlns:p14="http://schemas.microsoft.com/office/powerpoint/2010/main" val="26116993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154" name="Rectangle 2"/>
          <p:cNvSpPr>
            <a:spLocks noGrp="1" noChangeArrowheads="1"/>
          </p:cNvSpPr>
          <p:nvPr>
            <p:ph type="title"/>
          </p:nvPr>
        </p:nvSpPr>
        <p:spPr>
          <a:xfrm>
            <a:off x="354286" y="303254"/>
            <a:ext cx="10809900" cy="446049"/>
          </a:xfrm>
        </p:spPr>
        <p:txBody>
          <a:bodyPr vert="horz" lIns="91440" tIns="45720" rIns="91440" bIns="45720" rtlCol="0" anchor="ctr" anchorCtr="0">
            <a:noAutofit/>
          </a:bodyPr>
          <a:lstStyle/>
          <a:p>
            <a:r>
              <a:rPr lang="en-US" dirty="0"/>
              <a:t>Spectre AMS Designer – Integrated Simulation Solution</a:t>
            </a:r>
          </a:p>
        </p:txBody>
      </p:sp>
      <p:sp>
        <p:nvSpPr>
          <p:cNvPr id="1329158" name="AutoShape 6"/>
          <p:cNvSpPr>
            <a:spLocks noChangeArrowheads="1"/>
          </p:cNvSpPr>
          <p:nvPr/>
        </p:nvSpPr>
        <p:spPr bwMode="auto">
          <a:xfrm>
            <a:off x="1621383" y="1749894"/>
            <a:ext cx="1371600" cy="457200"/>
          </a:xfrm>
          <a:prstGeom prst="roundRect">
            <a:avLst>
              <a:gd name="adj" fmla="val 347"/>
            </a:avLst>
          </a:prstGeom>
          <a:solidFill>
            <a:schemeClr val="accent3">
              <a:lumMod val="60000"/>
              <a:lumOff val="40000"/>
            </a:schemeClr>
          </a:solidFill>
          <a:ln>
            <a:noFill/>
          </a:ln>
          <a:effectLst>
            <a:outerShdw blurRad="50800" dist="38100" dir="2700000" algn="tl" rotWithShape="0">
              <a:prstClr val="black">
                <a:alpha val="40000"/>
              </a:prstClr>
            </a:outerShdw>
          </a:effectLst>
          <a:extLst/>
        </p:spPr>
        <p:txBody>
          <a:bodyPr wrap="square" lIns="0" tIns="0" rIns="0" bIns="0" anchor="ctr"/>
          <a:lstStyle/>
          <a:p>
            <a:pPr algn="ctr"/>
            <a:r>
              <a:rPr lang="en-US" dirty="0">
                <a:solidFill>
                  <a:schemeClr val="bg1"/>
                </a:solidFill>
                <a:latin typeface="+mj-lt"/>
              </a:rPr>
              <a:t>Verilog-A</a:t>
            </a:r>
          </a:p>
        </p:txBody>
      </p:sp>
      <p:sp>
        <p:nvSpPr>
          <p:cNvPr id="1329160" name="AutoShape 8"/>
          <p:cNvSpPr>
            <a:spLocks noChangeArrowheads="1"/>
          </p:cNvSpPr>
          <p:nvPr/>
        </p:nvSpPr>
        <p:spPr bwMode="auto">
          <a:xfrm>
            <a:off x="3536785" y="1749894"/>
            <a:ext cx="1371600" cy="457200"/>
          </a:xfrm>
          <a:prstGeom prst="roundRect">
            <a:avLst>
              <a:gd name="adj" fmla="val 347"/>
            </a:avLst>
          </a:prstGeom>
          <a:gradFill flip="none" rotWithShape="1">
            <a:gsLst>
              <a:gs pos="0">
                <a:srgbClr val="CC3300"/>
              </a:gs>
              <a:gs pos="100000">
                <a:srgbClr val="0000CC"/>
              </a:gs>
            </a:gsLst>
            <a:lin ang="2700000" scaled="1"/>
            <a:tileRect/>
          </a:gradFill>
          <a:ln>
            <a:noFill/>
          </a:ln>
          <a:effectLst>
            <a:outerShdw blurRad="50800" dist="38100" dir="2700000" algn="tl" rotWithShape="0">
              <a:prstClr val="black">
                <a:alpha val="40000"/>
              </a:prstClr>
            </a:outerShdw>
          </a:effectLst>
          <a:extLst/>
        </p:spPr>
        <p:txBody>
          <a:bodyPr wrap="none" lIns="0" tIns="0" rIns="0" bIns="0" anchor="ctr" anchorCtr="0"/>
          <a:lstStyle/>
          <a:p>
            <a:pPr algn="ctr"/>
            <a:r>
              <a:rPr lang="en-US" dirty="0">
                <a:solidFill>
                  <a:schemeClr val="bg1"/>
                </a:solidFill>
                <a:latin typeface="+mj-lt"/>
              </a:rPr>
              <a:t>Verilog-AMS</a:t>
            </a:r>
          </a:p>
        </p:txBody>
      </p:sp>
      <p:sp>
        <p:nvSpPr>
          <p:cNvPr id="1329161" name="AutoShape 9"/>
          <p:cNvSpPr>
            <a:spLocks noChangeArrowheads="1"/>
          </p:cNvSpPr>
          <p:nvPr/>
        </p:nvSpPr>
        <p:spPr bwMode="auto">
          <a:xfrm>
            <a:off x="5452187" y="1749894"/>
            <a:ext cx="1371600" cy="457200"/>
          </a:xfrm>
          <a:prstGeom prst="roundRect">
            <a:avLst>
              <a:gd name="adj" fmla="val 347"/>
            </a:avLst>
          </a:prstGeom>
          <a:gradFill flip="none" rotWithShape="1">
            <a:gsLst>
              <a:gs pos="0">
                <a:srgbClr val="CC3300"/>
              </a:gs>
              <a:gs pos="100000">
                <a:srgbClr val="0000CC"/>
              </a:gs>
            </a:gsLst>
            <a:lin ang="2700000" scaled="1"/>
            <a:tileRect/>
          </a:gradFill>
          <a:ln>
            <a:noFill/>
          </a:ln>
          <a:effectLst>
            <a:outerShdw blurRad="50800" dist="38100" dir="2700000" algn="tl" rotWithShape="0">
              <a:prstClr val="black">
                <a:alpha val="40000"/>
              </a:prstClr>
            </a:outerShdw>
          </a:effectLst>
          <a:extLst/>
        </p:spPr>
        <p:txBody>
          <a:bodyPr wrap="none" lIns="0" tIns="0" rIns="0" bIns="0" anchor="ctr" anchorCtr="0"/>
          <a:lstStyle/>
          <a:p>
            <a:pPr algn="ctr"/>
            <a:r>
              <a:rPr lang="en-US" dirty="0">
                <a:solidFill>
                  <a:schemeClr val="bg1"/>
                </a:solidFill>
                <a:latin typeface="+mj-lt"/>
              </a:rPr>
              <a:t>VHDL-AMS</a:t>
            </a:r>
          </a:p>
        </p:txBody>
      </p:sp>
      <p:sp>
        <p:nvSpPr>
          <p:cNvPr id="1329163" name="AutoShape 11"/>
          <p:cNvSpPr>
            <a:spLocks noChangeArrowheads="1"/>
          </p:cNvSpPr>
          <p:nvPr/>
        </p:nvSpPr>
        <p:spPr bwMode="auto">
          <a:xfrm>
            <a:off x="5448747" y="4861324"/>
            <a:ext cx="1371600" cy="457200"/>
          </a:xfrm>
          <a:prstGeom prst="roundRect">
            <a:avLst>
              <a:gd name="adj" fmla="val 347"/>
            </a:avLst>
          </a:prstGeom>
          <a:solidFill>
            <a:srgbClr val="3366FF"/>
          </a:solidFill>
          <a:ln>
            <a:noFill/>
          </a:ln>
          <a:effectLst>
            <a:outerShdw blurRad="50800" dist="38100" dir="2700000" algn="tl" rotWithShape="0">
              <a:prstClr val="black">
                <a:alpha val="40000"/>
              </a:prstClr>
            </a:outerShdw>
          </a:effectLst>
          <a:extLst/>
        </p:spPr>
        <p:txBody>
          <a:bodyPr wrap="square" lIns="0" tIns="0" rIns="0" bIns="0" anchor="ctr"/>
          <a:lstStyle/>
          <a:p>
            <a:pPr algn="ctr"/>
            <a:r>
              <a:rPr lang="en-US" dirty="0">
                <a:solidFill>
                  <a:schemeClr val="bg1"/>
                </a:solidFill>
                <a:latin typeface="+mj-lt"/>
              </a:rPr>
              <a:t>VHDL</a:t>
            </a:r>
          </a:p>
        </p:txBody>
      </p:sp>
      <p:sp>
        <p:nvSpPr>
          <p:cNvPr id="1329166" name="AutoShape 14"/>
          <p:cNvSpPr>
            <a:spLocks noChangeArrowheads="1"/>
          </p:cNvSpPr>
          <p:nvPr/>
        </p:nvSpPr>
        <p:spPr bwMode="auto">
          <a:xfrm>
            <a:off x="1621383" y="4861324"/>
            <a:ext cx="1371600" cy="457200"/>
          </a:xfrm>
          <a:prstGeom prst="roundRect">
            <a:avLst>
              <a:gd name="adj" fmla="val 347"/>
            </a:avLst>
          </a:prstGeom>
          <a:solidFill>
            <a:schemeClr val="accent3">
              <a:lumMod val="60000"/>
              <a:lumOff val="40000"/>
            </a:schemeClr>
          </a:solidFill>
          <a:ln>
            <a:noFill/>
          </a:ln>
          <a:effectLst>
            <a:outerShdw blurRad="50800" dist="38100" dir="2700000" algn="tl" rotWithShape="0">
              <a:prstClr val="black">
                <a:alpha val="40000"/>
              </a:prstClr>
            </a:outerShdw>
          </a:effectLst>
          <a:extLst/>
        </p:spPr>
        <p:txBody>
          <a:bodyPr wrap="square" lIns="0" tIns="0" rIns="0" bIns="0" anchor="ctr"/>
          <a:lstStyle/>
          <a:p>
            <a:pPr algn="ctr"/>
            <a:r>
              <a:rPr lang="en-US" dirty="0">
                <a:solidFill>
                  <a:schemeClr val="bg1"/>
                </a:solidFill>
                <a:latin typeface="+mj-lt"/>
              </a:rPr>
              <a:t>SPICE</a:t>
            </a:r>
          </a:p>
        </p:txBody>
      </p:sp>
      <p:sp>
        <p:nvSpPr>
          <p:cNvPr id="1329169" name="AutoShape 17"/>
          <p:cNvSpPr>
            <a:spLocks noChangeArrowheads="1"/>
          </p:cNvSpPr>
          <p:nvPr/>
        </p:nvSpPr>
        <p:spPr bwMode="auto">
          <a:xfrm>
            <a:off x="3535065" y="4861324"/>
            <a:ext cx="1371600" cy="457200"/>
          </a:xfrm>
          <a:prstGeom prst="roundRect">
            <a:avLst>
              <a:gd name="adj" fmla="val 347"/>
            </a:avLst>
          </a:prstGeom>
          <a:solidFill>
            <a:srgbClr val="3366FF"/>
          </a:solidFill>
          <a:ln>
            <a:noFill/>
          </a:ln>
          <a:effectLst>
            <a:outerShdw blurRad="50800" dist="38100" dir="2700000" algn="tl" rotWithShape="0">
              <a:prstClr val="black">
                <a:alpha val="40000"/>
              </a:prstClr>
            </a:outerShdw>
          </a:effectLst>
          <a:extLst/>
        </p:spPr>
        <p:txBody>
          <a:bodyPr wrap="square" lIns="0" tIns="0" rIns="0" bIns="0" anchor="ctr"/>
          <a:lstStyle/>
          <a:p>
            <a:pPr algn="ctr"/>
            <a:r>
              <a:rPr lang="en-US" dirty="0">
                <a:solidFill>
                  <a:schemeClr val="bg1"/>
                </a:solidFill>
                <a:latin typeface="+mj-lt"/>
              </a:rPr>
              <a:t>Verilog/SV</a:t>
            </a:r>
          </a:p>
        </p:txBody>
      </p:sp>
      <p:sp>
        <p:nvSpPr>
          <p:cNvPr id="1329172" name="AutoShape 20"/>
          <p:cNvSpPr>
            <a:spLocks noChangeArrowheads="1"/>
          </p:cNvSpPr>
          <p:nvPr/>
        </p:nvSpPr>
        <p:spPr bwMode="auto">
          <a:xfrm>
            <a:off x="7367590" y="1749894"/>
            <a:ext cx="1371600" cy="457200"/>
          </a:xfrm>
          <a:prstGeom prst="roundRect">
            <a:avLst>
              <a:gd name="adj" fmla="val 347"/>
            </a:avLst>
          </a:prstGeom>
          <a:solidFill>
            <a:srgbClr val="3366FF"/>
          </a:solidFill>
          <a:ln>
            <a:noFill/>
          </a:ln>
          <a:effectLst>
            <a:outerShdw blurRad="50800" dist="38100" dir="2700000" algn="tl" rotWithShape="0">
              <a:prstClr val="black">
                <a:alpha val="40000"/>
              </a:prstClr>
            </a:outerShdw>
          </a:effectLst>
          <a:extLst/>
        </p:spPr>
        <p:txBody>
          <a:bodyPr wrap="square" lIns="0" tIns="0" rIns="0" bIns="0" anchor="ctr"/>
          <a:lstStyle/>
          <a:p>
            <a:pPr algn="ctr"/>
            <a:r>
              <a:rPr lang="en-US" dirty="0" err="1">
                <a:solidFill>
                  <a:schemeClr val="bg1"/>
                </a:solidFill>
                <a:latin typeface="+mj-lt"/>
              </a:rPr>
              <a:t>SystemC</a:t>
            </a:r>
            <a:endParaRPr lang="en-US" dirty="0">
              <a:solidFill>
                <a:schemeClr val="bg1"/>
              </a:solidFill>
              <a:latin typeface="+mj-lt"/>
            </a:endParaRPr>
          </a:p>
        </p:txBody>
      </p:sp>
      <p:sp>
        <p:nvSpPr>
          <p:cNvPr id="1329187" name="AutoShape 35"/>
          <p:cNvSpPr>
            <a:spLocks noChangeArrowheads="1"/>
          </p:cNvSpPr>
          <p:nvPr/>
        </p:nvSpPr>
        <p:spPr bwMode="auto">
          <a:xfrm>
            <a:off x="1621382" y="2803552"/>
            <a:ext cx="7132320" cy="1463040"/>
          </a:xfrm>
          <a:prstGeom prst="roundRect">
            <a:avLst>
              <a:gd name="adj" fmla="val 120"/>
            </a:avLst>
          </a:prstGeom>
          <a:gradFill flip="none" rotWithShape="1">
            <a:gsLst>
              <a:gs pos="0">
                <a:srgbClr val="CC3300"/>
              </a:gs>
              <a:gs pos="100000">
                <a:srgbClr val="0000CC"/>
              </a:gs>
            </a:gsLst>
            <a:lin ang="0" scaled="1"/>
            <a:tileRect/>
          </a:gradFill>
          <a:ln>
            <a:noFill/>
          </a:ln>
          <a:effectLst>
            <a:outerShdw blurRad="50800" dist="38100" dir="2700000" algn="tl" rotWithShape="0">
              <a:prstClr val="black">
                <a:alpha val="40000"/>
              </a:prstClr>
            </a:outerShdw>
          </a:effectLst>
          <a:extLst/>
        </p:spPr>
        <p:txBody>
          <a:bodyPr wrap="none" lIns="0" rIns="0" anchor="t" anchorCtr="0"/>
          <a:lstStyle/>
          <a:p>
            <a:pPr algn="ctr"/>
            <a:r>
              <a:rPr lang="en-US" sz="2400" b="1" u="sng" dirty="0" err="1">
                <a:solidFill>
                  <a:schemeClr val="bg1"/>
                </a:solidFill>
                <a:latin typeface="+mj-lt"/>
              </a:rPr>
              <a:t>Spectre</a:t>
            </a:r>
            <a:r>
              <a:rPr lang="en-US" sz="2400" b="1" u="sng" dirty="0">
                <a:solidFill>
                  <a:schemeClr val="bg1"/>
                </a:solidFill>
                <a:latin typeface="+mj-lt"/>
              </a:rPr>
              <a:t> AMS Designer</a:t>
            </a:r>
          </a:p>
        </p:txBody>
      </p:sp>
      <p:sp>
        <p:nvSpPr>
          <p:cNvPr id="1329191" name="Text Box 39"/>
          <p:cNvSpPr txBox="1">
            <a:spLocks noChangeArrowheads="1"/>
          </p:cNvSpPr>
          <p:nvPr/>
        </p:nvSpPr>
        <p:spPr bwMode="auto">
          <a:xfrm>
            <a:off x="2389967" y="3321050"/>
            <a:ext cx="237744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no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buClr>
                <a:srgbClr val="000000"/>
              </a:buClr>
              <a:buSzPct val="100000"/>
              <a:buFont typeface="Arial" panose="020B0604020202020204" pitchFamily="34" charset="0"/>
              <a:buNone/>
            </a:pPr>
            <a:r>
              <a:rPr lang="en-GB" b="1" dirty="0">
                <a:solidFill>
                  <a:srgbClr val="FFFFFF"/>
                </a:solidFill>
                <a:latin typeface="+mj-lt"/>
                <a:ea typeface="宋体" panose="02010600030101010101" pitchFamily="2" charset="-122"/>
              </a:rPr>
              <a:t>Spectre Simulator</a:t>
            </a:r>
          </a:p>
          <a:p>
            <a:pPr>
              <a:buClr>
                <a:srgbClr val="000000"/>
              </a:buClr>
              <a:buSzPct val="100000"/>
              <a:buFont typeface="Arial" panose="020B0604020202020204" pitchFamily="34" charset="0"/>
              <a:buNone/>
            </a:pPr>
            <a:r>
              <a:rPr lang="en-GB" b="1" dirty="0">
                <a:solidFill>
                  <a:srgbClr val="FFFFFF"/>
                </a:solidFill>
                <a:latin typeface="+mj-lt"/>
                <a:ea typeface="宋体" panose="02010600030101010101" pitchFamily="2" charset="-122"/>
              </a:rPr>
              <a:t>Spectre XPS-MS</a:t>
            </a:r>
          </a:p>
          <a:p>
            <a:pPr>
              <a:buClr>
                <a:srgbClr val="000000"/>
              </a:buClr>
              <a:buSzPct val="100000"/>
              <a:buFont typeface="Arial" panose="020B0604020202020204" pitchFamily="34" charset="0"/>
              <a:buNone/>
            </a:pPr>
            <a:r>
              <a:rPr lang="en-GB" b="1" dirty="0">
                <a:solidFill>
                  <a:srgbClr val="FFFFFF"/>
                </a:solidFill>
                <a:latin typeface="+mj-lt"/>
                <a:ea typeface="宋体" panose="02010600030101010101" pitchFamily="2" charset="-122"/>
              </a:rPr>
              <a:t>Spectre APS </a:t>
            </a:r>
          </a:p>
        </p:txBody>
      </p:sp>
      <p:sp>
        <p:nvSpPr>
          <p:cNvPr id="1329194" name="Text Box 42"/>
          <p:cNvSpPr txBox="1">
            <a:spLocks noChangeArrowheads="1"/>
          </p:cNvSpPr>
          <p:nvPr/>
        </p:nvSpPr>
        <p:spPr bwMode="auto">
          <a:xfrm>
            <a:off x="5682917" y="3321050"/>
            <a:ext cx="228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buClr>
                <a:srgbClr val="000000"/>
              </a:buClr>
              <a:buSzPct val="100000"/>
              <a:buFont typeface="Arial" panose="020B0604020202020204" pitchFamily="34" charset="0"/>
              <a:buNone/>
            </a:pPr>
            <a:r>
              <a:rPr lang="en-GB" sz="2000" b="1" dirty="0">
                <a:solidFill>
                  <a:srgbClr val="FFFFFF"/>
                </a:solidFill>
                <a:latin typeface="+mj-lt"/>
                <a:ea typeface="宋体" panose="02010600030101010101" pitchFamily="2" charset="-122"/>
              </a:rPr>
              <a:t>Xcelium Simulator</a:t>
            </a:r>
          </a:p>
        </p:txBody>
      </p:sp>
      <p:sp>
        <p:nvSpPr>
          <p:cNvPr id="1329196" name="AutoShape 44"/>
          <p:cNvSpPr>
            <a:spLocks noChangeArrowheads="1"/>
          </p:cNvSpPr>
          <p:nvPr/>
        </p:nvSpPr>
        <p:spPr bwMode="auto">
          <a:xfrm>
            <a:off x="7362428" y="4861324"/>
            <a:ext cx="1371600" cy="457200"/>
          </a:xfrm>
          <a:prstGeom prst="roundRect">
            <a:avLst>
              <a:gd name="adj" fmla="val 347"/>
            </a:avLst>
          </a:prstGeom>
          <a:solidFill>
            <a:srgbClr val="3366FF"/>
          </a:solidFill>
          <a:ln>
            <a:noFill/>
          </a:ln>
          <a:effectLst>
            <a:outerShdw blurRad="50800" dist="38100" dir="2700000" algn="tl" rotWithShape="0">
              <a:prstClr val="black">
                <a:alpha val="40000"/>
              </a:prstClr>
            </a:outerShdw>
          </a:effectLst>
          <a:extLst/>
        </p:spPr>
        <p:txBody>
          <a:bodyPr wrap="square" lIns="0" tIns="0" rIns="0" bIns="0" anchor="ctr"/>
          <a:lstStyle/>
          <a:p>
            <a:pPr algn="ctr"/>
            <a:r>
              <a:rPr lang="en-GB">
                <a:solidFill>
                  <a:schemeClr val="bg1"/>
                </a:solidFill>
                <a:latin typeface="+mj-lt"/>
              </a:rPr>
              <a:t>Ansi-C/C++</a:t>
            </a:r>
            <a:endParaRPr lang="en-GB" dirty="0">
              <a:solidFill>
                <a:schemeClr val="bg1"/>
              </a:solidFill>
              <a:latin typeface="+mj-lt"/>
            </a:endParaRPr>
          </a:p>
        </p:txBody>
      </p:sp>
      <p:sp>
        <p:nvSpPr>
          <p:cNvPr id="1329201" name="AutoShape 49"/>
          <p:cNvSpPr>
            <a:spLocks noChangeArrowheads="1"/>
          </p:cNvSpPr>
          <p:nvPr/>
        </p:nvSpPr>
        <p:spPr bwMode="auto">
          <a:xfrm>
            <a:off x="9245860" y="2798859"/>
            <a:ext cx="1371600" cy="640080"/>
          </a:xfrm>
          <a:prstGeom prst="roundRect">
            <a:avLst>
              <a:gd name="adj" fmla="val 347"/>
            </a:avLst>
          </a:prstGeom>
          <a:solidFill>
            <a:srgbClr val="663300"/>
          </a:solidFill>
          <a:ln>
            <a:noFill/>
          </a:ln>
          <a:effectLst>
            <a:outerShdw blurRad="50800" dist="38100" dir="2700000" algn="tl" rotWithShape="0">
              <a:prstClr val="black">
                <a:alpha val="40000"/>
              </a:prstClr>
            </a:outerShdw>
          </a:effectLst>
          <a:extLst/>
        </p:spPr>
        <p:txBody>
          <a:bodyPr wrap="none" anchor="ctr"/>
          <a:lstStyle/>
          <a:p>
            <a:pPr algn="ctr"/>
            <a:r>
              <a:rPr lang="en-US">
                <a:solidFill>
                  <a:schemeClr val="bg1"/>
                </a:solidFill>
                <a:latin typeface="+mj-lt"/>
              </a:rPr>
              <a:t>MATLAB</a:t>
            </a:r>
            <a:endParaRPr lang="en-US" dirty="0">
              <a:solidFill>
                <a:schemeClr val="bg1"/>
              </a:solidFill>
              <a:latin typeface="+mj-lt"/>
            </a:endParaRPr>
          </a:p>
          <a:p>
            <a:pPr algn="ctr"/>
            <a:r>
              <a:rPr lang="en-US" dirty="0">
                <a:solidFill>
                  <a:schemeClr val="bg1"/>
                </a:solidFill>
                <a:latin typeface="+mj-lt"/>
              </a:rPr>
              <a:t>Simulink</a:t>
            </a:r>
          </a:p>
        </p:txBody>
      </p:sp>
      <p:sp>
        <p:nvSpPr>
          <p:cNvPr id="1329205" name="Text Box 53"/>
          <p:cNvSpPr txBox="1">
            <a:spLocks noChangeArrowheads="1"/>
          </p:cNvSpPr>
          <p:nvPr/>
        </p:nvSpPr>
        <p:spPr bwMode="auto">
          <a:xfrm>
            <a:off x="9269413" y="3626512"/>
            <a:ext cx="1371600" cy="640080"/>
          </a:xfrm>
          <a:prstGeom prst="rect">
            <a:avLst/>
          </a:prstGeom>
          <a:gradFill flip="none" rotWithShape="1">
            <a:gsLst>
              <a:gs pos="100000">
                <a:srgbClr val="CC3300"/>
              </a:gs>
              <a:gs pos="0">
                <a:srgbClr val="0000CC"/>
              </a:gs>
            </a:gsLst>
            <a:lin ang="5400000" scaled="0"/>
            <a:tileRect/>
          </a:gradFill>
          <a:ln>
            <a:noFill/>
          </a:ln>
          <a:effectLst>
            <a:outerShdw blurRad="50800" dist="38100" dir="2700000" algn="tl" rotWithShape="0">
              <a:prstClr val="black">
                <a:alpha val="40000"/>
              </a:prstClr>
            </a:outerShdw>
          </a:effectLst>
          <a:extLst/>
        </p:spPr>
        <p:txBody>
          <a:bodyPr wrap="square" lIns="0" tIns="0" rIns="0" bIns="0" anchor="ctr" anchorCtr="0"/>
          <a:lstStyle>
            <a:defPPr>
              <a:defRPr lang="en-US"/>
            </a:defPPr>
            <a:lvl1pPr algn="ctr">
              <a:defRPr>
                <a:solidFill>
                  <a:schemeClr val="bg1"/>
                </a:solidFill>
                <a:latin typeface="+mj-lt"/>
              </a:defRPr>
            </a:lvl1pPr>
          </a:lstStyle>
          <a:p>
            <a:r>
              <a:rPr lang="en-GB" dirty="0" err="1"/>
              <a:t>vManager</a:t>
            </a:r>
            <a:r>
              <a:rPr lang="en-GB" dirty="0"/>
              <a:t> Verifier</a:t>
            </a:r>
          </a:p>
        </p:txBody>
      </p:sp>
      <p:sp>
        <p:nvSpPr>
          <p:cNvPr id="3" name="TextBox 2"/>
          <p:cNvSpPr txBox="1"/>
          <p:nvPr/>
        </p:nvSpPr>
        <p:spPr>
          <a:xfrm>
            <a:off x="1200692" y="2986432"/>
            <a:ext cx="731520" cy="1097280"/>
          </a:xfrm>
          <a:prstGeom prst="rect">
            <a:avLst/>
          </a:prstGeom>
          <a:gradFill flip="none" rotWithShape="1">
            <a:gsLst>
              <a:gs pos="0">
                <a:schemeClr val="accent3">
                  <a:lumMod val="60000"/>
                  <a:lumOff val="40000"/>
                </a:schemeClr>
              </a:gs>
              <a:gs pos="100000">
                <a:srgbClr val="3366FF"/>
              </a:gs>
            </a:gsLst>
            <a:lin ang="0" scaled="1"/>
            <a:tileRect/>
          </a:gradFill>
          <a:ln>
            <a:noFill/>
          </a:ln>
          <a:effectLst>
            <a:outerShdw blurRad="50800" dist="38100" dir="2700000" algn="tl" rotWithShape="0">
              <a:prstClr val="black">
                <a:alpha val="40000"/>
              </a:prstClr>
            </a:outerShdw>
          </a:effectLst>
        </p:spPr>
        <p:txBody>
          <a:bodyPr wrap="square" lIns="0" tIns="0" rIns="0" bIns="0" anchor="ctr" anchorCtr="0"/>
          <a:lstStyle>
            <a:defPPr>
              <a:defRPr lang="en-US"/>
            </a:defPPr>
            <a:lvl1pPr algn="ctr">
              <a:defRPr sz="2400" b="1" u="sng">
                <a:solidFill>
                  <a:schemeClr val="bg1"/>
                </a:solidFill>
                <a:latin typeface="+mj-lt"/>
              </a:defRPr>
            </a:lvl1pPr>
          </a:lstStyle>
          <a:p>
            <a:r>
              <a:rPr lang="en-US" sz="1200" b="0" u="none" dirty="0"/>
              <a:t>Integrated AMS irun binding engine</a:t>
            </a:r>
          </a:p>
        </p:txBody>
      </p:sp>
      <p:sp>
        <p:nvSpPr>
          <p:cNvPr id="4" name="TextBox 3"/>
          <p:cNvSpPr txBox="1"/>
          <p:nvPr/>
        </p:nvSpPr>
        <p:spPr>
          <a:xfrm>
            <a:off x="550303" y="5663552"/>
            <a:ext cx="10265227" cy="400110"/>
          </a:xfrm>
          <a:prstGeom prst="rect">
            <a:avLst/>
          </a:prstGeom>
          <a:noFill/>
        </p:spPr>
        <p:txBody>
          <a:bodyPr wrap="square" rtlCol="0">
            <a:spAutoFit/>
          </a:bodyPr>
          <a:lstStyle/>
          <a:p>
            <a:r>
              <a:rPr lang="en-US" sz="2000" i="1" dirty="0">
                <a:solidFill>
                  <a:schemeClr val="tx2"/>
                </a:solidFill>
              </a:rPr>
              <a:t>Compatible with the Virtuoso interactive and </a:t>
            </a:r>
            <a:r>
              <a:rPr lang="en-US" sz="2000" i="1" dirty="0" err="1">
                <a:solidFill>
                  <a:schemeClr val="tx2"/>
                </a:solidFill>
              </a:rPr>
              <a:t>Xcelium</a:t>
            </a:r>
            <a:r>
              <a:rPr lang="en-US" sz="2000" i="1" dirty="0">
                <a:solidFill>
                  <a:schemeClr val="tx2"/>
                </a:solidFill>
              </a:rPr>
              <a:t> command line use models</a:t>
            </a:r>
          </a:p>
        </p:txBody>
      </p:sp>
      <p:cxnSp>
        <p:nvCxnSpPr>
          <p:cNvPr id="5" name="Straight Arrow Connector 4"/>
          <p:cNvCxnSpPr>
            <a:stCxn id="1329158" idx="2"/>
          </p:cNvCxnSpPr>
          <p:nvPr/>
        </p:nvCxnSpPr>
        <p:spPr>
          <a:xfrm flipH="1">
            <a:off x="2306473" y="2207094"/>
            <a:ext cx="710" cy="60456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329166" idx="0"/>
          </p:cNvCxnSpPr>
          <p:nvPr/>
        </p:nvCxnSpPr>
        <p:spPr>
          <a:xfrm flipH="1" flipV="1">
            <a:off x="2306473" y="4257716"/>
            <a:ext cx="710" cy="603608"/>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329169" idx="0"/>
          </p:cNvCxnSpPr>
          <p:nvPr/>
        </p:nvCxnSpPr>
        <p:spPr>
          <a:xfrm flipV="1">
            <a:off x="4220865" y="4257716"/>
            <a:ext cx="1720" cy="603608"/>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329163" idx="0"/>
          </p:cNvCxnSpPr>
          <p:nvPr/>
        </p:nvCxnSpPr>
        <p:spPr>
          <a:xfrm flipV="1">
            <a:off x="6134547" y="4257716"/>
            <a:ext cx="1720" cy="603608"/>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329196" idx="0"/>
          </p:cNvCxnSpPr>
          <p:nvPr/>
        </p:nvCxnSpPr>
        <p:spPr>
          <a:xfrm flipV="1">
            <a:off x="8048228" y="4257716"/>
            <a:ext cx="0" cy="603608"/>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329160" idx="2"/>
          </p:cNvCxnSpPr>
          <p:nvPr/>
        </p:nvCxnSpPr>
        <p:spPr>
          <a:xfrm flipH="1">
            <a:off x="4220155" y="2207094"/>
            <a:ext cx="2430" cy="60456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329161" idx="2"/>
          </p:cNvCxnSpPr>
          <p:nvPr/>
        </p:nvCxnSpPr>
        <p:spPr>
          <a:xfrm flipH="1">
            <a:off x="6134547" y="2207094"/>
            <a:ext cx="3440" cy="597729"/>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329172" idx="2"/>
          </p:cNvCxnSpPr>
          <p:nvPr/>
        </p:nvCxnSpPr>
        <p:spPr>
          <a:xfrm>
            <a:off x="8053390" y="2207094"/>
            <a:ext cx="1281" cy="591765"/>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Left-Right Arrow 19"/>
          <p:cNvSpPr/>
          <p:nvPr/>
        </p:nvSpPr>
        <p:spPr>
          <a:xfrm>
            <a:off x="8724862" y="3021855"/>
            <a:ext cx="548640" cy="182880"/>
          </a:xfrm>
          <a:prstGeom prst="leftRightArrow">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eft-Right Arrow 62"/>
          <p:cNvSpPr/>
          <p:nvPr/>
        </p:nvSpPr>
        <p:spPr>
          <a:xfrm>
            <a:off x="8728524" y="3855112"/>
            <a:ext cx="548640" cy="182880"/>
          </a:xfrm>
          <a:prstGeom prst="leftRightArrow">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04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normAutofit fontScale="90000"/>
          </a:bodyPr>
          <a:lstStyle/>
          <a:p>
            <a:r>
              <a:rPr lang="en-US" sz="3200" dirty="0"/>
              <a:t>Virtuoso ADE Verifier</a:t>
            </a:r>
            <a:br>
              <a:rPr lang="en-US" dirty="0"/>
            </a:br>
            <a:r>
              <a:rPr lang="en-GB" sz="2400" dirty="0"/>
              <a:t>Bringing verification planning to Analog</a:t>
            </a:r>
            <a:endParaRPr lang="en-US" sz="2400" dirty="0"/>
          </a:p>
        </p:txBody>
      </p:sp>
      <p:pic>
        <p:nvPicPr>
          <p:cNvPr id="38" name="Picture 37"/>
          <p:cNvPicPr>
            <a:picLocks noChangeAspect="1"/>
          </p:cNvPicPr>
          <p:nvPr/>
        </p:nvPicPr>
        <p:blipFill>
          <a:blip r:embed="rId3"/>
          <a:stretch>
            <a:fillRect/>
          </a:stretch>
        </p:blipFill>
        <p:spPr>
          <a:xfrm>
            <a:off x="2372854" y="3150823"/>
            <a:ext cx="4159707" cy="2305506"/>
          </a:xfrm>
          <a:prstGeom prst="rect">
            <a:avLst/>
          </a:prstGeom>
        </p:spPr>
      </p:pic>
      <p:grpSp>
        <p:nvGrpSpPr>
          <p:cNvPr id="11" name="Group 10"/>
          <p:cNvGrpSpPr/>
          <p:nvPr/>
        </p:nvGrpSpPr>
        <p:grpSpPr>
          <a:xfrm>
            <a:off x="3318116" y="1912002"/>
            <a:ext cx="1458908" cy="753680"/>
            <a:chOff x="4632359" y="341510"/>
            <a:chExt cx="2267110" cy="117120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359" y="341510"/>
              <a:ext cx="2267110" cy="1171201"/>
            </a:xfrm>
            <a:prstGeom prst="rect">
              <a:avLst/>
            </a:prstGeom>
          </p:spPr>
        </p:pic>
        <p:sp>
          <p:nvSpPr>
            <p:cNvPr id="6" name="TextBox 16"/>
            <p:cNvSpPr txBox="1"/>
            <p:nvPr/>
          </p:nvSpPr>
          <p:spPr>
            <a:xfrm>
              <a:off x="4891628" y="550217"/>
              <a:ext cx="1681111" cy="813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err="1">
                  <a:latin typeface="+mj-lt"/>
                </a:rPr>
                <a:t>SoC</a:t>
              </a:r>
              <a:endParaRPr lang="en-GB" sz="1400" b="1" dirty="0">
                <a:latin typeface="+mj-lt"/>
              </a:endParaRPr>
            </a:p>
            <a:p>
              <a:pPr algn="ctr"/>
              <a:r>
                <a:rPr lang="en-GB" sz="1400" b="1" dirty="0">
                  <a:latin typeface="+mj-lt"/>
                </a:rPr>
                <a:t>Planning</a:t>
              </a:r>
              <a:endParaRPr lang="en-US" sz="1400" b="1" dirty="0">
                <a:latin typeface="+mj-lt"/>
              </a:endParaRPr>
            </a:p>
          </p:txBody>
        </p:sp>
      </p:grpSp>
      <p:grpSp>
        <p:nvGrpSpPr>
          <p:cNvPr id="3" name="Group 2"/>
          <p:cNvGrpSpPr/>
          <p:nvPr/>
        </p:nvGrpSpPr>
        <p:grpSpPr>
          <a:xfrm>
            <a:off x="1971820" y="883283"/>
            <a:ext cx="1696433" cy="1366201"/>
            <a:chOff x="4629112" y="1175198"/>
            <a:chExt cx="2636218" cy="212304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9112" y="1175198"/>
              <a:ext cx="2636218" cy="1693770"/>
            </a:xfrm>
            <a:prstGeom prst="rect">
              <a:avLst/>
            </a:prstGeom>
          </p:spPr>
        </p:pic>
        <p:sp>
          <p:nvSpPr>
            <p:cNvPr id="25" name="TextBox 16"/>
            <p:cNvSpPr txBox="1"/>
            <p:nvPr/>
          </p:nvSpPr>
          <p:spPr>
            <a:xfrm>
              <a:off x="4703995" y="2867792"/>
              <a:ext cx="2123838" cy="4304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mj-lt"/>
                </a:rPr>
                <a:t>All stakeholders</a:t>
              </a:r>
              <a:endParaRPr lang="en-US" sz="1200" dirty="0">
                <a:latin typeface="+mj-lt"/>
              </a:endParaRPr>
            </a:p>
          </p:txBody>
        </p:sp>
      </p:grpSp>
      <p:cxnSp>
        <p:nvCxnSpPr>
          <p:cNvPr id="9" name="Straight Arrow Connector 10"/>
          <p:cNvCxnSpPr/>
          <p:nvPr/>
        </p:nvCxnSpPr>
        <p:spPr>
          <a:xfrm>
            <a:off x="4853185" y="2057741"/>
            <a:ext cx="1997179" cy="1313074"/>
          </a:xfrm>
          <a:prstGeom prst="curvedConnector3">
            <a:avLst>
              <a:gd name="adj1" fmla="val 99547"/>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579678" y="3486614"/>
            <a:ext cx="1617509" cy="753680"/>
            <a:chOff x="7680855" y="1828511"/>
            <a:chExt cx="2513571" cy="1171201"/>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855" y="1828511"/>
              <a:ext cx="2513571" cy="1171201"/>
            </a:xfrm>
            <a:prstGeom prst="rect">
              <a:avLst/>
            </a:prstGeom>
          </p:spPr>
        </p:pic>
        <p:sp>
          <p:nvSpPr>
            <p:cNvPr id="32" name="TextBox 16"/>
            <p:cNvSpPr txBox="1"/>
            <p:nvPr/>
          </p:nvSpPr>
          <p:spPr>
            <a:xfrm>
              <a:off x="7825903" y="1996121"/>
              <a:ext cx="2150254" cy="8130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latin typeface="+mj-lt"/>
                </a:rPr>
                <a:t>Create Digital </a:t>
              </a:r>
              <a:r>
                <a:rPr lang="en-GB" sz="1400" b="1" dirty="0" err="1">
                  <a:latin typeface="+mj-lt"/>
                </a:rPr>
                <a:t>vPlan</a:t>
              </a:r>
              <a:endParaRPr lang="en-US" sz="1400" b="1" dirty="0">
                <a:latin typeface="+mj-lt"/>
              </a:endParaRPr>
            </a:p>
          </p:txBody>
        </p:sp>
      </p:grpSp>
      <p:pic>
        <p:nvPicPr>
          <p:cNvPr id="42" name="Picture 2"/>
          <p:cNvPicPr>
            <a:picLocks noChangeAspect="1" noChangeArrowheads="1"/>
          </p:cNvPicPr>
          <p:nvPr/>
        </p:nvPicPr>
        <p:blipFill>
          <a:blip r:embed="rId6" cstate="print"/>
          <a:srcRect/>
          <a:stretch>
            <a:fillRect/>
          </a:stretch>
        </p:blipFill>
        <p:spPr bwMode="auto">
          <a:xfrm>
            <a:off x="6710740" y="4267529"/>
            <a:ext cx="1355385" cy="641466"/>
          </a:xfrm>
          <a:prstGeom prst="rect">
            <a:avLst/>
          </a:prstGeom>
          <a:noFill/>
          <a:ln>
            <a:noFill/>
          </a:ln>
          <a:effectLst>
            <a:outerShdw blurRad="50800" dist="38100" dir="2700000" algn="tl" rotWithShape="0">
              <a:prstClr val="black">
                <a:alpha val="40000"/>
              </a:prstClr>
            </a:outerShdw>
          </a:effectLst>
        </p:spPr>
      </p:pic>
      <p:grpSp>
        <p:nvGrpSpPr>
          <p:cNvPr id="10" name="Group 9"/>
          <p:cNvGrpSpPr/>
          <p:nvPr/>
        </p:nvGrpSpPr>
        <p:grpSpPr>
          <a:xfrm>
            <a:off x="6884135" y="2540951"/>
            <a:ext cx="1366712" cy="956539"/>
            <a:chOff x="10014436" y="1234649"/>
            <a:chExt cx="2123838" cy="1486441"/>
          </a:xfrm>
        </p:grpSpPr>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8891" y="1234649"/>
              <a:ext cx="1635111" cy="1050559"/>
            </a:xfrm>
            <a:prstGeom prst="rect">
              <a:avLst/>
            </a:prstGeom>
          </p:spPr>
        </p:pic>
        <p:sp>
          <p:nvSpPr>
            <p:cNvPr id="50" name="TextBox 16"/>
            <p:cNvSpPr txBox="1"/>
            <p:nvPr/>
          </p:nvSpPr>
          <p:spPr>
            <a:xfrm>
              <a:off x="10014436" y="2290640"/>
              <a:ext cx="2123838" cy="4304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mj-lt"/>
                </a:rPr>
                <a:t>Digital team</a:t>
              </a:r>
              <a:endParaRPr lang="en-US" sz="1200" b="1" dirty="0">
                <a:latin typeface="+mj-lt"/>
              </a:endParaRPr>
            </a:p>
          </p:txBody>
        </p:sp>
      </p:grpSp>
      <p:cxnSp>
        <p:nvCxnSpPr>
          <p:cNvPr id="37" name="Straight Arrow Connector 10"/>
          <p:cNvCxnSpPr>
            <a:stCxn id="42" idx="2"/>
          </p:cNvCxnSpPr>
          <p:nvPr/>
        </p:nvCxnSpPr>
        <p:spPr>
          <a:xfrm rot="5400000">
            <a:off x="5291930" y="4051526"/>
            <a:ext cx="1239035" cy="2953970"/>
          </a:xfrm>
          <a:prstGeom prst="curvedConnector2">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975555" y="5612744"/>
            <a:ext cx="1458909" cy="753680"/>
            <a:chOff x="3364215" y="5903815"/>
            <a:chExt cx="1700333" cy="878401"/>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215" y="5903815"/>
              <a:ext cx="1700333" cy="878401"/>
            </a:xfrm>
            <a:prstGeom prst="rect">
              <a:avLst/>
            </a:prstGeom>
          </p:spPr>
        </p:pic>
        <p:sp>
          <p:nvSpPr>
            <p:cNvPr id="45" name="TextBox 16"/>
            <p:cNvSpPr txBox="1"/>
            <p:nvPr/>
          </p:nvSpPr>
          <p:spPr>
            <a:xfrm>
              <a:off x="3439298" y="6158349"/>
              <a:ext cx="1464489" cy="3587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latin typeface="+mj-lt"/>
                </a:rPr>
                <a:t>Execute</a:t>
              </a:r>
              <a:endParaRPr lang="en-US" sz="1400" b="1" dirty="0">
                <a:latin typeface="+mj-lt"/>
              </a:endParaRPr>
            </a:p>
          </p:txBody>
        </p:sp>
      </p:grpSp>
      <p:grpSp>
        <p:nvGrpSpPr>
          <p:cNvPr id="13" name="Group 12"/>
          <p:cNvGrpSpPr/>
          <p:nvPr/>
        </p:nvGrpSpPr>
        <p:grpSpPr>
          <a:xfrm>
            <a:off x="4963474" y="3510842"/>
            <a:ext cx="1648703" cy="753680"/>
            <a:chOff x="2786902" y="4123009"/>
            <a:chExt cx="2107886" cy="1171201"/>
          </a:xfrm>
          <a:solidFill>
            <a:schemeClr val="bg1"/>
          </a:solidFill>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902" y="4123009"/>
              <a:ext cx="2107886" cy="1171201"/>
            </a:xfrm>
            <a:prstGeom prst="rect">
              <a:avLst/>
            </a:prstGeom>
            <a:grpFill/>
          </p:spPr>
        </p:pic>
        <p:sp>
          <p:nvSpPr>
            <p:cNvPr id="44" name="TextBox 16"/>
            <p:cNvSpPr txBox="1"/>
            <p:nvPr/>
          </p:nvSpPr>
          <p:spPr>
            <a:xfrm>
              <a:off x="2928738" y="4262988"/>
              <a:ext cx="1801047" cy="813072"/>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latin typeface="+mj-lt"/>
                </a:rPr>
                <a:t>Create</a:t>
              </a:r>
            </a:p>
            <a:p>
              <a:pPr algn="ctr"/>
              <a:r>
                <a:rPr lang="en-GB" sz="1400" b="1" dirty="0" err="1">
                  <a:latin typeface="+mj-lt"/>
                </a:rPr>
                <a:t>Analog</a:t>
              </a:r>
              <a:r>
                <a:rPr lang="en-GB" sz="1400" b="1" dirty="0">
                  <a:latin typeface="+mj-lt"/>
                </a:rPr>
                <a:t> </a:t>
              </a:r>
              <a:r>
                <a:rPr lang="en-GB" sz="1400" b="1" dirty="0" err="1">
                  <a:latin typeface="+mj-lt"/>
                </a:rPr>
                <a:t>vPlan</a:t>
              </a:r>
              <a:endParaRPr lang="en-US" sz="1400" b="1" dirty="0">
                <a:latin typeface="+mj-lt"/>
              </a:endParaRPr>
            </a:p>
          </p:txBody>
        </p:sp>
      </p:grpSp>
      <p:grpSp>
        <p:nvGrpSpPr>
          <p:cNvPr id="34" name="Group 33"/>
          <p:cNvGrpSpPr/>
          <p:nvPr/>
        </p:nvGrpSpPr>
        <p:grpSpPr>
          <a:xfrm>
            <a:off x="4768282" y="2663891"/>
            <a:ext cx="1366712" cy="844905"/>
            <a:chOff x="471121" y="4994462"/>
            <a:chExt cx="2123838" cy="1312963"/>
          </a:xfrm>
        </p:grpSpPr>
        <p:sp>
          <p:nvSpPr>
            <p:cNvPr id="51" name="TextBox 16"/>
            <p:cNvSpPr txBox="1"/>
            <p:nvPr/>
          </p:nvSpPr>
          <p:spPr>
            <a:xfrm>
              <a:off x="471121" y="5876975"/>
              <a:ext cx="2123838" cy="4304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latin typeface="+mj-lt"/>
                </a:rPr>
                <a:t>Analog tem</a:t>
              </a:r>
              <a:endParaRPr lang="en-US" sz="1200" b="1" dirty="0">
                <a:latin typeface="+mj-lt"/>
              </a:endParaRPr>
            </a:p>
          </p:txBody>
        </p:sp>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84" y="4994462"/>
              <a:ext cx="1635111" cy="1050559"/>
            </a:xfrm>
            <a:prstGeom prst="rect">
              <a:avLst/>
            </a:prstGeom>
          </p:spPr>
        </p:pic>
      </p:grpSp>
      <p:cxnSp>
        <p:nvCxnSpPr>
          <p:cNvPr id="33" name="Straight Arrow Connector 10"/>
          <p:cNvCxnSpPr>
            <a:stCxn id="5" idx="3"/>
          </p:cNvCxnSpPr>
          <p:nvPr/>
        </p:nvCxnSpPr>
        <p:spPr>
          <a:xfrm>
            <a:off x="4757937" y="2287143"/>
            <a:ext cx="1195948" cy="931866"/>
          </a:xfrm>
          <a:prstGeom prst="curvedConnector3">
            <a:avLst>
              <a:gd name="adj1" fmla="val 100216"/>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10"/>
          <p:cNvCxnSpPr>
            <a:stCxn id="43" idx="2"/>
            <a:endCxn id="41" idx="3"/>
          </p:cNvCxnSpPr>
          <p:nvPr/>
        </p:nvCxnSpPr>
        <p:spPr>
          <a:xfrm rot="5400000">
            <a:off x="4248614" y="4450371"/>
            <a:ext cx="1725063" cy="1353362"/>
          </a:xfrm>
          <a:prstGeom prst="curvedConnector2">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945" y="4326468"/>
            <a:ext cx="1458909" cy="753680"/>
          </a:xfrm>
          <a:prstGeom prst="rect">
            <a:avLst/>
          </a:prstGeom>
        </p:spPr>
      </p:pic>
      <p:cxnSp>
        <p:nvCxnSpPr>
          <p:cNvPr id="59" name="Straight Arrow Connector 10"/>
          <p:cNvCxnSpPr/>
          <p:nvPr/>
        </p:nvCxnSpPr>
        <p:spPr>
          <a:xfrm rot="10800000">
            <a:off x="1461478" y="5080149"/>
            <a:ext cx="1400356" cy="938038"/>
          </a:xfrm>
          <a:prstGeom prst="curvedConnector3">
            <a:avLst>
              <a:gd name="adj1" fmla="val 99465"/>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10"/>
          <p:cNvCxnSpPr>
            <a:stCxn id="56" idx="0"/>
          </p:cNvCxnSpPr>
          <p:nvPr/>
        </p:nvCxnSpPr>
        <p:spPr>
          <a:xfrm rot="5400000" flipH="1" flipV="1">
            <a:off x="1453077" y="2532002"/>
            <a:ext cx="1912787" cy="1676143"/>
          </a:xfrm>
          <a:prstGeom prst="curvedConnector3">
            <a:avLst>
              <a:gd name="adj1" fmla="val 100625"/>
            </a:avLst>
          </a:prstGeom>
          <a:ln w="666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TextBox 16"/>
          <p:cNvSpPr txBox="1"/>
          <p:nvPr/>
        </p:nvSpPr>
        <p:spPr>
          <a:xfrm>
            <a:off x="939496" y="4472030"/>
            <a:ext cx="125655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latin typeface="+mj-lt"/>
              </a:rPr>
              <a:t>Measure/ Results</a:t>
            </a:r>
            <a:endParaRPr lang="en-US" sz="1400" b="1" dirty="0">
              <a:latin typeface="+mj-lt"/>
            </a:endParaRPr>
          </a:p>
        </p:txBody>
      </p:sp>
      <p:pic>
        <p:nvPicPr>
          <p:cNvPr id="52" name="Picture 2"/>
          <p:cNvPicPr>
            <a:picLocks noChangeAspect="1" noChangeArrowheads="1"/>
          </p:cNvPicPr>
          <p:nvPr/>
        </p:nvPicPr>
        <p:blipFill>
          <a:blip r:embed="rId6" cstate="print"/>
          <a:srcRect/>
          <a:stretch>
            <a:fillRect/>
          </a:stretch>
        </p:blipFill>
        <p:spPr bwMode="auto">
          <a:xfrm>
            <a:off x="3464029" y="1297502"/>
            <a:ext cx="1355385" cy="641466"/>
          </a:xfrm>
          <a:prstGeom prst="rect">
            <a:avLst/>
          </a:prstGeom>
          <a:noFill/>
          <a:ln>
            <a:noFill/>
          </a:ln>
          <a:effectLst>
            <a:outerShdw blurRad="50800" dist="38100" dir="2700000" algn="tl" rotWithShape="0">
              <a:prstClr val="black">
                <a:alpha val="40000"/>
              </a:prstClr>
            </a:outerShdw>
          </a:effectLst>
        </p:spPr>
      </p:pic>
      <p:pic>
        <p:nvPicPr>
          <p:cNvPr id="53" name="Picture 3"/>
          <p:cNvPicPr>
            <a:picLocks noChangeAspect="1" noChangeArrowheads="1"/>
          </p:cNvPicPr>
          <p:nvPr/>
        </p:nvPicPr>
        <p:blipFill>
          <a:blip r:embed="rId8" cstate="print"/>
          <a:srcRect/>
          <a:stretch>
            <a:fillRect/>
          </a:stretch>
        </p:blipFill>
        <p:spPr bwMode="auto">
          <a:xfrm>
            <a:off x="772354" y="3266381"/>
            <a:ext cx="1400963" cy="911833"/>
          </a:xfrm>
          <a:prstGeom prst="rect">
            <a:avLst/>
          </a:prstGeom>
          <a:noFill/>
          <a:ln w="9525">
            <a:noFill/>
            <a:miter lim="800000"/>
            <a:headEnd/>
            <a:tailEnd/>
          </a:ln>
        </p:spPr>
      </p:pic>
      <p:sp>
        <p:nvSpPr>
          <p:cNvPr id="40" name="Content Placeholder 5"/>
          <p:cNvSpPr txBox="1">
            <a:spLocks/>
          </p:cNvSpPr>
          <p:nvPr/>
        </p:nvSpPr>
        <p:spPr>
          <a:xfrm>
            <a:off x="8117570" y="1685632"/>
            <a:ext cx="3820562" cy="42470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A cockpit to drive </a:t>
            </a:r>
            <a:r>
              <a:rPr lang="en-GB" sz="1600" b="1" dirty="0"/>
              <a:t>plan-based verification </a:t>
            </a:r>
            <a:r>
              <a:rPr lang="en-GB" sz="1600" dirty="0"/>
              <a:t>for </a:t>
            </a:r>
            <a:r>
              <a:rPr lang="en-GB" sz="1600" dirty="0" err="1"/>
              <a:t>analog</a:t>
            </a:r>
            <a:r>
              <a:rPr lang="en-GB" sz="1600" dirty="0"/>
              <a:t> designs</a:t>
            </a:r>
            <a:endParaRPr lang="en-GB" sz="1600" b="1" dirty="0"/>
          </a:p>
          <a:p>
            <a:pPr marL="234880" lvl="1" indent="-234880">
              <a:spcBef>
                <a:spcPct val="20000"/>
              </a:spcBef>
              <a:buClr>
                <a:schemeClr val="accent3"/>
              </a:buClr>
              <a:tabLst>
                <a:tab pos="166638" algn="l"/>
                <a:tab pos="234880" algn="l"/>
              </a:tabLst>
            </a:pPr>
            <a:r>
              <a:rPr lang="en-US" sz="1800" dirty="0"/>
              <a:t>Analog verification flow driven by </a:t>
            </a:r>
            <a:r>
              <a:rPr lang="en-US" sz="1800" b="1" dirty="0"/>
              <a:t>Top-down </a:t>
            </a:r>
            <a:r>
              <a:rPr lang="en-US" sz="1800" dirty="0"/>
              <a:t>requirements </a:t>
            </a:r>
          </a:p>
          <a:p>
            <a:pPr marL="234880" lvl="1" indent="-234880">
              <a:spcBef>
                <a:spcPct val="20000"/>
              </a:spcBef>
              <a:buClr>
                <a:schemeClr val="accent3"/>
              </a:buClr>
              <a:tabLst>
                <a:tab pos="166638" algn="l"/>
                <a:tab pos="234880" algn="l"/>
              </a:tabLst>
            </a:pPr>
            <a:r>
              <a:rPr lang="en-GB" sz="1800" b="1" dirty="0"/>
              <a:t>Regression running </a:t>
            </a:r>
            <a:r>
              <a:rPr lang="en-GB" sz="1800" dirty="0"/>
              <a:t>capabilities enable more automated verification</a:t>
            </a:r>
          </a:p>
          <a:p>
            <a:r>
              <a:rPr lang="en-GB" sz="1600" dirty="0"/>
              <a:t>Requirements-based </a:t>
            </a:r>
            <a:br>
              <a:rPr lang="en-GB" sz="1600" dirty="0"/>
            </a:br>
            <a:r>
              <a:rPr lang="en-GB" sz="1600" b="1" dirty="0"/>
              <a:t>reports/pass/fail/summary</a:t>
            </a:r>
            <a:r>
              <a:rPr lang="en-GB" sz="1600" dirty="0"/>
              <a:t> </a:t>
            </a:r>
            <a:br>
              <a:rPr lang="en-GB" sz="1600" dirty="0"/>
            </a:br>
            <a:r>
              <a:rPr lang="en-GB" sz="1600" dirty="0"/>
              <a:t>table to track progress</a:t>
            </a:r>
          </a:p>
          <a:p>
            <a:r>
              <a:rPr lang="en-GB" sz="1600" dirty="0"/>
              <a:t>Supports customers needs for requirements tracking (</a:t>
            </a:r>
            <a:r>
              <a:rPr lang="en-GB" sz="1600" dirty="0" err="1"/>
              <a:t>lSO</a:t>
            </a:r>
            <a:r>
              <a:rPr lang="en-GB" sz="1600" dirty="0"/>
              <a:t> 26262)</a:t>
            </a:r>
          </a:p>
          <a:p>
            <a:r>
              <a:rPr lang="en-GB" sz="1600" dirty="0"/>
              <a:t>Links </a:t>
            </a:r>
            <a:r>
              <a:rPr lang="en-GB" sz="1600" dirty="0" err="1"/>
              <a:t>analog</a:t>
            </a:r>
            <a:r>
              <a:rPr lang="en-GB" sz="1600" dirty="0"/>
              <a:t> verification to requirement management and digital verification tools</a:t>
            </a:r>
          </a:p>
          <a:p>
            <a:endParaRPr lang="en-GB" sz="1600" dirty="0"/>
          </a:p>
          <a:p>
            <a:endParaRPr lang="en-GB" sz="1600" dirty="0"/>
          </a:p>
        </p:txBody>
      </p:sp>
    </p:spTree>
    <p:extLst>
      <p:ext uri="{BB962C8B-B14F-4D97-AF65-F5344CB8AC3E}">
        <p14:creationId xmlns:p14="http://schemas.microsoft.com/office/powerpoint/2010/main" val="424189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 name="Content Placeholder 5"/>
          <p:cNvGraphicFramePr>
            <a:graphicFrameLocks/>
          </p:cNvGraphicFramePr>
          <p:nvPr>
            <p:extLst/>
          </p:nvPr>
        </p:nvGraphicFramePr>
        <p:xfrm>
          <a:off x="200104" y="3618235"/>
          <a:ext cx="3623076" cy="241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7" name="Content Placeholder 1"/>
          <p:cNvSpPr>
            <a:spLocks noGrp="1"/>
          </p:cNvSpPr>
          <p:nvPr>
            <p:ph idx="1"/>
          </p:nvPr>
        </p:nvSpPr>
        <p:spPr>
          <a:xfrm>
            <a:off x="3694759" y="1203867"/>
            <a:ext cx="6693035" cy="3946101"/>
          </a:xfrm>
        </p:spPr>
        <p:txBody>
          <a:bodyPr/>
          <a:lstStyle/>
          <a:p>
            <a:r>
              <a:rPr lang="en-US" sz="1800" b="1" dirty="0"/>
              <a:t>Code reuse and structure</a:t>
            </a:r>
          </a:p>
          <a:p>
            <a:pPr lvl="1"/>
            <a:r>
              <a:rPr lang="en-US" sz="1600" dirty="0">
                <a:solidFill>
                  <a:schemeClr val="tx1"/>
                </a:solidFill>
              </a:rPr>
              <a:t>Common, well-understood testbench structure</a:t>
            </a:r>
          </a:p>
          <a:p>
            <a:pPr lvl="1"/>
            <a:r>
              <a:rPr lang="en-US" sz="1600" dirty="0">
                <a:solidFill>
                  <a:schemeClr val="tx1"/>
                </a:solidFill>
              </a:rPr>
              <a:t>Separation of interface code from DUT-specific code</a:t>
            </a:r>
          </a:p>
          <a:p>
            <a:pPr lvl="1"/>
            <a:r>
              <a:rPr lang="en-US" sz="1600" dirty="0">
                <a:solidFill>
                  <a:schemeClr val="tx1"/>
                </a:solidFill>
              </a:rPr>
              <a:t>Common file names and directory structure</a:t>
            </a:r>
          </a:p>
          <a:p>
            <a:r>
              <a:rPr lang="en-US" sz="1800" b="1" dirty="0"/>
              <a:t>Randomization of stimulus</a:t>
            </a:r>
          </a:p>
          <a:p>
            <a:pPr lvl="1"/>
            <a:r>
              <a:rPr lang="en-US" sz="1600" dirty="0">
                <a:solidFill>
                  <a:schemeClr val="tx1"/>
                </a:solidFill>
              </a:rPr>
              <a:t>Explore combinations of stimulus and device configuration</a:t>
            </a:r>
          </a:p>
          <a:p>
            <a:pPr lvl="1"/>
            <a:r>
              <a:rPr lang="en-US" sz="1600" dirty="0">
                <a:solidFill>
                  <a:schemeClr val="tx1"/>
                </a:solidFill>
              </a:rPr>
              <a:t>Common, powerful test-writing interface, reducing test-writing and maintenance effort</a:t>
            </a:r>
          </a:p>
          <a:p>
            <a:pPr lvl="1"/>
            <a:r>
              <a:rPr lang="en-US" sz="1600" dirty="0">
                <a:solidFill>
                  <a:schemeClr val="tx1"/>
                </a:solidFill>
              </a:rPr>
              <a:t>Enable fewer simulations to reach spec-verification complete</a:t>
            </a:r>
          </a:p>
          <a:p>
            <a:r>
              <a:rPr lang="en-US" sz="1800" b="1" dirty="0"/>
              <a:t>Automatic checking</a:t>
            </a:r>
          </a:p>
          <a:p>
            <a:pPr lvl="1"/>
            <a:r>
              <a:rPr lang="en-US" sz="1600" dirty="0">
                <a:solidFill>
                  <a:schemeClr val="tx1"/>
                </a:solidFill>
              </a:rPr>
              <a:t>Verifies correct device behavior for all possible stimulus variations</a:t>
            </a:r>
          </a:p>
          <a:p>
            <a:pPr lvl="1"/>
            <a:r>
              <a:rPr lang="en-US" sz="1600" dirty="0">
                <a:solidFill>
                  <a:schemeClr val="tx1"/>
                </a:solidFill>
              </a:rPr>
              <a:t>Combination of behavioral code and assertions </a:t>
            </a:r>
          </a:p>
          <a:p>
            <a:r>
              <a:rPr lang="en-US" sz="1800" b="1" dirty="0"/>
              <a:t>Verification tracking using functional coverage</a:t>
            </a:r>
          </a:p>
          <a:p>
            <a:pPr lvl="1"/>
            <a:r>
              <a:rPr lang="en-US" sz="1600" dirty="0">
                <a:solidFill>
                  <a:schemeClr val="tx1"/>
                </a:solidFill>
              </a:rPr>
              <a:t>Useful in risk mitigation and functional verification signoff</a:t>
            </a:r>
          </a:p>
          <a:p>
            <a:pPr lvl="1"/>
            <a:endParaRPr lang="en-US" sz="1800" dirty="0">
              <a:solidFill>
                <a:schemeClr val="tx1"/>
              </a:solidFill>
            </a:endParaRPr>
          </a:p>
        </p:txBody>
      </p:sp>
      <p:sp>
        <p:nvSpPr>
          <p:cNvPr id="12290" name="Title 147"/>
          <p:cNvSpPr>
            <a:spLocks noGrp="1"/>
          </p:cNvSpPr>
          <p:nvPr>
            <p:ph type="title"/>
          </p:nvPr>
        </p:nvSpPr>
        <p:spPr/>
        <p:txBody>
          <a:bodyPr/>
          <a:lstStyle/>
          <a:p>
            <a:r>
              <a:rPr lang="en-US" dirty="0"/>
              <a:t>Metric-driven verification (MDV)</a:t>
            </a:r>
            <a:br>
              <a:rPr lang="en-US" dirty="0"/>
            </a:br>
            <a:r>
              <a:rPr lang="en-US" sz="2400" dirty="0">
                <a:solidFill>
                  <a:schemeClr val="accent1"/>
                </a:solidFill>
              </a:rPr>
              <a:t>Planning with unified verification metrics </a:t>
            </a:r>
            <a:endParaRPr lang="en-US" sz="2400" dirty="0"/>
          </a:p>
        </p:txBody>
      </p:sp>
      <p:sp>
        <p:nvSpPr>
          <p:cNvPr id="12293" name="Freeform 144"/>
          <p:cNvSpPr>
            <a:spLocks/>
          </p:cNvSpPr>
          <p:nvPr/>
        </p:nvSpPr>
        <p:spPr bwMode="auto">
          <a:xfrm>
            <a:off x="1275210" y="4211609"/>
            <a:ext cx="1438275" cy="1112838"/>
          </a:xfrm>
          <a:custGeom>
            <a:avLst/>
            <a:gdLst>
              <a:gd name="T0" fmla="*/ 2147483647 w 1817"/>
              <a:gd name="T1" fmla="*/ 2147483647 h 1004"/>
              <a:gd name="T2" fmla="*/ 2147483647 w 1817"/>
              <a:gd name="T3" fmla="*/ 2147483647 h 1004"/>
              <a:gd name="T4" fmla="*/ 2147483647 w 1817"/>
              <a:gd name="T5" fmla="*/ 2147483647 h 1004"/>
              <a:gd name="T6" fmla="*/ 2147483647 w 1817"/>
              <a:gd name="T7" fmla="*/ 2147483647 h 1004"/>
              <a:gd name="T8" fmla="*/ 2147483647 w 1817"/>
              <a:gd name="T9" fmla="*/ 2147483647 h 1004"/>
              <a:gd name="T10" fmla="*/ 2147483647 w 1817"/>
              <a:gd name="T11" fmla="*/ 2147483647 h 1004"/>
              <a:gd name="T12" fmla="*/ 2147483647 w 1817"/>
              <a:gd name="T13" fmla="*/ 2147483647 h 1004"/>
              <a:gd name="T14" fmla="*/ 2147483647 w 1817"/>
              <a:gd name="T15" fmla="*/ 2147483647 h 1004"/>
              <a:gd name="T16" fmla="*/ 2147483647 w 1817"/>
              <a:gd name="T17" fmla="*/ 2147483647 h 1004"/>
              <a:gd name="T18" fmla="*/ 2147483647 w 1817"/>
              <a:gd name="T19" fmla="*/ 2147483647 h 1004"/>
              <a:gd name="T20" fmla="*/ 2147483647 w 1817"/>
              <a:gd name="T21" fmla="*/ 2147483647 h 1004"/>
              <a:gd name="T22" fmla="*/ 0 w 1817"/>
              <a:gd name="T23" fmla="*/ 2147483647 h 1004"/>
              <a:gd name="T24" fmla="*/ 2147483647 w 1817"/>
              <a:gd name="T25" fmla="*/ 2147483647 h 1004"/>
              <a:gd name="T26" fmla="*/ 2147483647 w 1817"/>
              <a:gd name="T27" fmla="*/ 2147483647 h 1004"/>
              <a:gd name="T28" fmla="*/ 2147483647 w 1817"/>
              <a:gd name="T29" fmla="*/ 2147483647 h 1004"/>
              <a:gd name="T30" fmla="*/ 2147483647 w 1817"/>
              <a:gd name="T31" fmla="*/ 2147483647 h 1004"/>
              <a:gd name="T32" fmla="*/ 2147483647 w 1817"/>
              <a:gd name="T33" fmla="*/ 2147483647 h 1004"/>
              <a:gd name="T34" fmla="*/ 2147483647 w 1817"/>
              <a:gd name="T35" fmla="*/ 2147483647 h 1004"/>
              <a:gd name="T36" fmla="*/ 2147483647 w 1817"/>
              <a:gd name="T37" fmla="*/ 2147483647 h 1004"/>
              <a:gd name="T38" fmla="*/ 2147483647 w 1817"/>
              <a:gd name="T39" fmla="*/ 2147483647 h 1004"/>
              <a:gd name="T40" fmla="*/ 2147483647 w 1817"/>
              <a:gd name="T41" fmla="*/ 2147483647 h 1004"/>
              <a:gd name="T42" fmla="*/ 2147483647 w 1817"/>
              <a:gd name="T43" fmla="*/ 2147483647 h 1004"/>
              <a:gd name="T44" fmla="*/ 2147483647 w 1817"/>
              <a:gd name="T45" fmla="*/ 2147483647 h 1004"/>
              <a:gd name="T46" fmla="*/ 2147483647 w 1817"/>
              <a:gd name="T47" fmla="*/ 2147483647 h 1004"/>
              <a:gd name="T48" fmla="*/ 2147483647 w 1817"/>
              <a:gd name="T49" fmla="*/ 2147483647 h 1004"/>
              <a:gd name="T50" fmla="*/ 2147483647 w 1817"/>
              <a:gd name="T51" fmla="*/ 2147483647 h 1004"/>
              <a:gd name="T52" fmla="*/ 2147483647 w 1817"/>
              <a:gd name="T53" fmla="*/ 2147483647 h 1004"/>
              <a:gd name="T54" fmla="*/ 2147483647 w 1817"/>
              <a:gd name="T55" fmla="*/ 2147483647 h 1004"/>
              <a:gd name="T56" fmla="*/ 2147483647 w 1817"/>
              <a:gd name="T57" fmla="*/ 2147483647 h 1004"/>
              <a:gd name="T58" fmla="*/ 2147483647 w 1817"/>
              <a:gd name="T59" fmla="*/ 2147483647 h 1004"/>
              <a:gd name="T60" fmla="*/ 2147483647 w 1817"/>
              <a:gd name="T61" fmla="*/ 2147483647 h 1004"/>
              <a:gd name="T62" fmla="*/ 2147483647 w 1817"/>
              <a:gd name="T63" fmla="*/ 2147483647 h 1004"/>
              <a:gd name="T64" fmla="*/ 2147483647 w 1817"/>
              <a:gd name="T65" fmla="*/ 2147483647 h 1004"/>
              <a:gd name="T66" fmla="*/ 2147483647 w 1817"/>
              <a:gd name="T67" fmla="*/ 2147483647 h 1004"/>
              <a:gd name="T68" fmla="*/ 2147483647 w 1817"/>
              <a:gd name="T69" fmla="*/ 2147483647 h 1004"/>
              <a:gd name="T70" fmla="*/ 2147483647 w 1817"/>
              <a:gd name="T71" fmla="*/ 2147483647 h 1004"/>
              <a:gd name="T72" fmla="*/ 2147483647 w 1817"/>
              <a:gd name="T73" fmla="*/ 2147483647 h 1004"/>
              <a:gd name="T74" fmla="*/ 2147483647 w 1817"/>
              <a:gd name="T75" fmla="*/ 2147483647 h 1004"/>
              <a:gd name="T76" fmla="*/ 2147483647 w 1817"/>
              <a:gd name="T77" fmla="*/ 2147483647 h 1004"/>
              <a:gd name="T78" fmla="*/ 2147483647 w 1817"/>
              <a:gd name="T79" fmla="*/ 2147483647 h 1004"/>
              <a:gd name="T80" fmla="*/ 2147483647 w 1817"/>
              <a:gd name="T81" fmla="*/ 2147483647 h 1004"/>
              <a:gd name="T82" fmla="*/ 2147483647 w 1817"/>
              <a:gd name="T83" fmla="*/ 2147483647 h 1004"/>
              <a:gd name="T84" fmla="*/ 2147483647 w 1817"/>
              <a:gd name="T85" fmla="*/ 2147483647 h 1004"/>
              <a:gd name="T86" fmla="*/ 2147483647 w 1817"/>
              <a:gd name="T87" fmla="*/ 2147483647 h 1004"/>
              <a:gd name="T88" fmla="*/ 2147483647 w 1817"/>
              <a:gd name="T89" fmla="*/ 2147483647 h 1004"/>
              <a:gd name="T90" fmla="*/ 2147483647 w 1817"/>
              <a:gd name="T91" fmla="*/ 2147483647 h 1004"/>
              <a:gd name="T92" fmla="*/ 2147483647 w 1817"/>
              <a:gd name="T93" fmla="*/ 2147483647 h 1004"/>
              <a:gd name="T94" fmla="*/ 2147483647 w 1817"/>
              <a:gd name="T95" fmla="*/ 2147483647 h 10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17"/>
              <a:gd name="T145" fmla="*/ 0 h 1004"/>
              <a:gd name="T146" fmla="*/ 1817 w 1817"/>
              <a:gd name="T147" fmla="*/ 1004 h 10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17" h="1004">
                <a:moveTo>
                  <a:pt x="909" y="1"/>
                </a:moveTo>
                <a:lnTo>
                  <a:pt x="861" y="1"/>
                </a:lnTo>
                <a:lnTo>
                  <a:pt x="816" y="3"/>
                </a:lnTo>
                <a:lnTo>
                  <a:pt x="770" y="7"/>
                </a:lnTo>
                <a:lnTo>
                  <a:pt x="726" y="12"/>
                </a:lnTo>
                <a:lnTo>
                  <a:pt x="681" y="16"/>
                </a:lnTo>
                <a:lnTo>
                  <a:pt x="638" y="24"/>
                </a:lnTo>
                <a:lnTo>
                  <a:pt x="596" y="31"/>
                </a:lnTo>
                <a:lnTo>
                  <a:pt x="554" y="40"/>
                </a:lnTo>
                <a:lnTo>
                  <a:pt x="514" y="50"/>
                </a:lnTo>
                <a:lnTo>
                  <a:pt x="476" y="62"/>
                </a:lnTo>
                <a:lnTo>
                  <a:pt x="438" y="74"/>
                </a:lnTo>
                <a:lnTo>
                  <a:pt x="401" y="87"/>
                </a:lnTo>
                <a:lnTo>
                  <a:pt x="365" y="100"/>
                </a:lnTo>
                <a:lnTo>
                  <a:pt x="331" y="115"/>
                </a:lnTo>
                <a:lnTo>
                  <a:pt x="297" y="131"/>
                </a:lnTo>
                <a:lnTo>
                  <a:pt x="266" y="148"/>
                </a:lnTo>
                <a:lnTo>
                  <a:pt x="252" y="156"/>
                </a:lnTo>
                <a:lnTo>
                  <a:pt x="237" y="165"/>
                </a:lnTo>
                <a:lnTo>
                  <a:pt x="222" y="174"/>
                </a:lnTo>
                <a:lnTo>
                  <a:pt x="207" y="183"/>
                </a:lnTo>
                <a:lnTo>
                  <a:pt x="194" y="193"/>
                </a:lnTo>
                <a:lnTo>
                  <a:pt x="181" y="202"/>
                </a:lnTo>
                <a:lnTo>
                  <a:pt x="167" y="213"/>
                </a:lnTo>
                <a:lnTo>
                  <a:pt x="156" y="221"/>
                </a:lnTo>
                <a:lnTo>
                  <a:pt x="144" y="232"/>
                </a:lnTo>
                <a:lnTo>
                  <a:pt x="132" y="242"/>
                </a:lnTo>
                <a:lnTo>
                  <a:pt x="120" y="252"/>
                </a:lnTo>
                <a:lnTo>
                  <a:pt x="110" y="263"/>
                </a:lnTo>
                <a:lnTo>
                  <a:pt x="99" y="275"/>
                </a:lnTo>
                <a:lnTo>
                  <a:pt x="89" y="285"/>
                </a:lnTo>
                <a:lnTo>
                  <a:pt x="80" y="297"/>
                </a:lnTo>
                <a:lnTo>
                  <a:pt x="71" y="307"/>
                </a:lnTo>
                <a:lnTo>
                  <a:pt x="63" y="319"/>
                </a:lnTo>
                <a:lnTo>
                  <a:pt x="55" y="329"/>
                </a:lnTo>
                <a:lnTo>
                  <a:pt x="48" y="341"/>
                </a:lnTo>
                <a:lnTo>
                  <a:pt x="40" y="353"/>
                </a:lnTo>
                <a:lnTo>
                  <a:pt x="34" y="365"/>
                </a:lnTo>
                <a:lnTo>
                  <a:pt x="29" y="376"/>
                </a:lnTo>
                <a:lnTo>
                  <a:pt x="24" y="390"/>
                </a:lnTo>
                <a:lnTo>
                  <a:pt x="18" y="402"/>
                </a:lnTo>
                <a:lnTo>
                  <a:pt x="14" y="413"/>
                </a:lnTo>
                <a:lnTo>
                  <a:pt x="11" y="427"/>
                </a:lnTo>
                <a:lnTo>
                  <a:pt x="8" y="438"/>
                </a:lnTo>
                <a:lnTo>
                  <a:pt x="5" y="452"/>
                </a:lnTo>
                <a:lnTo>
                  <a:pt x="3" y="464"/>
                </a:lnTo>
                <a:lnTo>
                  <a:pt x="2" y="477"/>
                </a:lnTo>
                <a:lnTo>
                  <a:pt x="0" y="489"/>
                </a:lnTo>
                <a:lnTo>
                  <a:pt x="0" y="502"/>
                </a:lnTo>
                <a:lnTo>
                  <a:pt x="0" y="515"/>
                </a:lnTo>
                <a:lnTo>
                  <a:pt x="2" y="529"/>
                </a:lnTo>
                <a:lnTo>
                  <a:pt x="3" y="540"/>
                </a:lnTo>
                <a:lnTo>
                  <a:pt x="5" y="554"/>
                </a:lnTo>
                <a:lnTo>
                  <a:pt x="8" y="567"/>
                </a:lnTo>
                <a:lnTo>
                  <a:pt x="11" y="579"/>
                </a:lnTo>
                <a:lnTo>
                  <a:pt x="14" y="591"/>
                </a:lnTo>
                <a:lnTo>
                  <a:pt x="18" y="604"/>
                </a:lnTo>
                <a:lnTo>
                  <a:pt x="24" y="616"/>
                </a:lnTo>
                <a:lnTo>
                  <a:pt x="29" y="627"/>
                </a:lnTo>
                <a:lnTo>
                  <a:pt x="34" y="639"/>
                </a:lnTo>
                <a:lnTo>
                  <a:pt x="40" y="651"/>
                </a:lnTo>
                <a:lnTo>
                  <a:pt x="48" y="663"/>
                </a:lnTo>
                <a:lnTo>
                  <a:pt x="55" y="675"/>
                </a:lnTo>
                <a:lnTo>
                  <a:pt x="63" y="686"/>
                </a:lnTo>
                <a:lnTo>
                  <a:pt x="71" y="697"/>
                </a:lnTo>
                <a:lnTo>
                  <a:pt x="80" y="709"/>
                </a:lnTo>
                <a:lnTo>
                  <a:pt x="89" y="720"/>
                </a:lnTo>
                <a:lnTo>
                  <a:pt x="99" y="731"/>
                </a:lnTo>
                <a:lnTo>
                  <a:pt x="110" y="741"/>
                </a:lnTo>
                <a:lnTo>
                  <a:pt x="120" y="751"/>
                </a:lnTo>
                <a:lnTo>
                  <a:pt x="132" y="762"/>
                </a:lnTo>
                <a:lnTo>
                  <a:pt x="144" y="772"/>
                </a:lnTo>
                <a:lnTo>
                  <a:pt x="156" y="782"/>
                </a:lnTo>
                <a:lnTo>
                  <a:pt x="167" y="793"/>
                </a:lnTo>
                <a:lnTo>
                  <a:pt x="181" y="802"/>
                </a:lnTo>
                <a:lnTo>
                  <a:pt x="194" y="812"/>
                </a:lnTo>
                <a:lnTo>
                  <a:pt x="207" y="821"/>
                </a:lnTo>
                <a:lnTo>
                  <a:pt x="222" y="831"/>
                </a:lnTo>
                <a:lnTo>
                  <a:pt x="237" y="840"/>
                </a:lnTo>
                <a:lnTo>
                  <a:pt x="252" y="849"/>
                </a:lnTo>
                <a:lnTo>
                  <a:pt x="266" y="856"/>
                </a:lnTo>
                <a:lnTo>
                  <a:pt x="297" y="874"/>
                </a:lnTo>
                <a:lnTo>
                  <a:pt x="331" y="889"/>
                </a:lnTo>
                <a:lnTo>
                  <a:pt x="365" y="904"/>
                </a:lnTo>
                <a:lnTo>
                  <a:pt x="401" y="918"/>
                </a:lnTo>
                <a:lnTo>
                  <a:pt x="438" y="932"/>
                </a:lnTo>
                <a:lnTo>
                  <a:pt x="476" y="943"/>
                </a:lnTo>
                <a:lnTo>
                  <a:pt x="514" y="954"/>
                </a:lnTo>
                <a:lnTo>
                  <a:pt x="554" y="964"/>
                </a:lnTo>
                <a:lnTo>
                  <a:pt x="596" y="973"/>
                </a:lnTo>
                <a:lnTo>
                  <a:pt x="638" y="982"/>
                </a:lnTo>
                <a:lnTo>
                  <a:pt x="681" y="988"/>
                </a:lnTo>
                <a:lnTo>
                  <a:pt x="726" y="994"/>
                </a:lnTo>
                <a:lnTo>
                  <a:pt x="770" y="998"/>
                </a:lnTo>
                <a:lnTo>
                  <a:pt x="816" y="1001"/>
                </a:lnTo>
                <a:lnTo>
                  <a:pt x="861" y="1002"/>
                </a:lnTo>
                <a:lnTo>
                  <a:pt x="909" y="1004"/>
                </a:lnTo>
                <a:lnTo>
                  <a:pt x="956" y="1002"/>
                </a:lnTo>
                <a:lnTo>
                  <a:pt x="1002" y="1001"/>
                </a:lnTo>
                <a:lnTo>
                  <a:pt x="1047" y="998"/>
                </a:lnTo>
                <a:lnTo>
                  <a:pt x="1092" y="994"/>
                </a:lnTo>
                <a:lnTo>
                  <a:pt x="1136" y="988"/>
                </a:lnTo>
                <a:lnTo>
                  <a:pt x="1179" y="982"/>
                </a:lnTo>
                <a:lnTo>
                  <a:pt x="1220" y="973"/>
                </a:lnTo>
                <a:lnTo>
                  <a:pt x="1262" y="964"/>
                </a:lnTo>
                <a:lnTo>
                  <a:pt x="1303" y="954"/>
                </a:lnTo>
                <a:lnTo>
                  <a:pt x="1341" y="943"/>
                </a:lnTo>
                <a:lnTo>
                  <a:pt x="1380" y="932"/>
                </a:lnTo>
                <a:lnTo>
                  <a:pt x="1417" y="918"/>
                </a:lnTo>
                <a:lnTo>
                  <a:pt x="1452" y="904"/>
                </a:lnTo>
                <a:lnTo>
                  <a:pt x="1486" y="889"/>
                </a:lnTo>
                <a:lnTo>
                  <a:pt x="1520" y="874"/>
                </a:lnTo>
                <a:lnTo>
                  <a:pt x="1551" y="856"/>
                </a:lnTo>
                <a:lnTo>
                  <a:pt x="1566" y="849"/>
                </a:lnTo>
                <a:lnTo>
                  <a:pt x="1581" y="840"/>
                </a:lnTo>
                <a:lnTo>
                  <a:pt x="1595" y="831"/>
                </a:lnTo>
                <a:lnTo>
                  <a:pt x="1610" y="821"/>
                </a:lnTo>
                <a:lnTo>
                  <a:pt x="1623" y="812"/>
                </a:lnTo>
                <a:lnTo>
                  <a:pt x="1637" y="802"/>
                </a:lnTo>
                <a:lnTo>
                  <a:pt x="1650" y="793"/>
                </a:lnTo>
                <a:lnTo>
                  <a:pt x="1662" y="782"/>
                </a:lnTo>
                <a:lnTo>
                  <a:pt x="1674" y="772"/>
                </a:lnTo>
                <a:lnTo>
                  <a:pt x="1685" y="762"/>
                </a:lnTo>
                <a:lnTo>
                  <a:pt x="1697" y="751"/>
                </a:lnTo>
                <a:lnTo>
                  <a:pt x="1708" y="741"/>
                </a:lnTo>
                <a:lnTo>
                  <a:pt x="1718" y="731"/>
                </a:lnTo>
                <a:lnTo>
                  <a:pt x="1727" y="720"/>
                </a:lnTo>
                <a:lnTo>
                  <a:pt x="1737" y="709"/>
                </a:lnTo>
                <a:lnTo>
                  <a:pt x="1746" y="697"/>
                </a:lnTo>
                <a:lnTo>
                  <a:pt x="1753" y="686"/>
                </a:lnTo>
                <a:lnTo>
                  <a:pt x="1762" y="675"/>
                </a:lnTo>
                <a:lnTo>
                  <a:pt x="1770" y="663"/>
                </a:lnTo>
                <a:lnTo>
                  <a:pt x="1776" y="651"/>
                </a:lnTo>
                <a:lnTo>
                  <a:pt x="1783" y="639"/>
                </a:lnTo>
                <a:lnTo>
                  <a:pt x="1789" y="627"/>
                </a:lnTo>
                <a:lnTo>
                  <a:pt x="1793" y="616"/>
                </a:lnTo>
                <a:lnTo>
                  <a:pt x="1799" y="604"/>
                </a:lnTo>
                <a:lnTo>
                  <a:pt x="1802" y="591"/>
                </a:lnTo>
                <a:lnTo>
                  <a:pt x="1807" y="579"/>
                </a:lnTo>
                <a:lnTo>
                  <a:pt x="1809" y="567"/>
                </a:lnTo>
                <a:lnTo>
                  <a:pt x="1812" y="554"/>
                </a:lnTo>
                <a:lnTo>
                  <a:pt x="1814" y="540"/>
                </a:lnTo>
                <a:lnTo>
                  <a:pt x="1815" y="529"/>
                </a:lnTo>
                <a:lnTo>
                  <a:pt x="1817" y="515"/>
                </a:lnTo>
                <a:lnTo>
                  <a:pt x="1817" y="502"/>
                </a:lnTo>
                <a:lnTo>
                  <a:pt x="1817" y="490"/>
                </a:lnTo>
                <a:lnTo>
                  <a:pt x="1815" y="477"/>
                </a:lnTo>
                <a:lnTo>
                  <a:pt x="1814" y="464"/>
                </a:lnTo>
                <a:lnTo>
                  <a:pt x="1812" y="452"/>
                </a:lnTo>
                <a:lnTo>
                  <a:pt x="1809" y="438"/>
                </a:lnTo>
                <a:lnTo>
                  <a:pt x="1807" y="427"/>
                </a:lnTo>
                <a:lnTo>
                  <a:pt x="1802" y="413"/>
                </a:lnTo>
                <a:lnTo>
                  <a:pt x="1799" y="402"/>
                </a:lnTo>
                <a:lnTo>
                  <a:pt x="1793" y="390"/>
                </a:lnTo>
                <a:lnTo>
                  <a:pt x="1789" y="376"/>
                </a:lnTo>
                <a:lnTo>
                  <a:pt x="1783" y="365"/>
                </a:lnTo>
                <a:lnTo>
                  <a:pt x="1776" y="353"/>
                </a:lnTo>
                <a:lnTo>
                  <a:pt x="1770" y="341"/>
                </a:lnTo>
                <a:lnTo>
                  <a:pt x="1762" y="331"/>
                </a:lnTo>
                <a:lnTo>
                  <a:pt x="1753" y="319"/>
                </a:lnTo>
                <a:lnTo>
                  <a:pt x="1746" y="307"/>
                </a:lnTo>
                <a:lnTo>
                  <a:pt x="1737" y="297"/>
                </a:lnTo>
                <a:lnTo>
                  <a:pt x="1727" y="285"/>
                </a:lnTo>
                <a:lnTo>
                  <a:pt x="1718" y="275"/>
                </a:lnTo>
                <a:lnTo>
                  <a:pt x="1708" y="263"/>
                </a:lnTo>
                <a:lnTo>
                  <a:pt x="1697" y="252"/>
                </a:lnTo>
                <a:lnTo>
                  <a:pt x="1685" y="242"/>
                </a:lnTo>
                <a:lnTo>
                  <a:pt x="1674" y="232"/>
                </a:lnTo>
                <a:lnTo>
                  <a:pt x="1662" y="221"/>
                </a:lnTo>
                <a:lnTo>
                  <a:pt x="1650" y="213"/>
                </a:lnTo>
                <a:lnTo>
                  <a:pt x="1637" y="202"/>
                </a:lnTo>
                <a:lnTo>
                  <a:pt x="1623" y="193"/>
                </a:lnTo>
                <a:lnTo>
                  <a:pt x="1610" y="183"/>
                </a:lnTo>
                <a:lnTo>
                  <a:pt x="1595" y="174"/>
                </a:lnTo>
                <a:lnTo>
                  <a:pt x="1581" y="165"/>
                </a:lnTo>
                <a:lnTo>
                  <a:pt x="1566" y="156"/>
                </a:lnTo>
                <a:lnTo>
                  <a:pt x="1551" y="148"/>
                </a:lnTo>
                <a:lnTo>
                  <a:pt x="1519" y="131"/>
                </a:lnTo>
                <a:lnTo>
                  <a:pt x="1486" y="115"/>
                </a:lnTo>
                <a:lnTo>
                  <a:pt x="1452" y="100"/>
                </a:lnTo>
                <a:lnTo>
                  <a:pt x="1417" y="87"/>
                </a:lnTo>
                <a:lnTo>
                  <a:pt x="1380" y="74"/>
                </a:lnTo>
                <a:lnTo>
                  <a:pt x="1341" y="62"/>
                </a:lnTo>
                <a:lnTo>
                  <a:pt x="1303" y="50"/>
                </a:lnTo>
                <a:lnTo>
                  <a:pt x="1262" y="40"/>
                </a:lnTo>
                <a:lnTo>
                  <a:pt x="1220" y="31"/>
                </a:lnTo>
                <a:lnTo>
                  <a:pt x="1179" y="24"/>
                </a:lnTo>
                <a:lnTo>
                  <a:pt x="1136" y="16"/>
                </a:lnTo>
                <a:lnTo>
                  <a:pt x="1092" y="10"/>
                </a:lnTo>
                <a:lnTo>
                  <a:pt x="1046" y="6"/>
                </a:lnTo>
                <a:lnTo>
                  <a:pt x="1002" y="3"/>
                </a:lnTo>
                <a:lnTo>
                  <a:pt x="954" y="1"/>
                </a:lnTo>
                <a:lnTo>
                  <a:pt x="909" y="0"/>
                </a:lnTo>
                <a:lnTo>
                  <a:pt x="909" y="1"/>
                </a:lnTo>
                <a:close/>
              </a:path>
            </a:pathLst>
          </a:custGeom>
          <a:noFill/>
          <a:ln w="9525">
            <a:noFill/>
            <a:round/>
            <a:headEnd/>
            <a:tailEnd/>
          </a:ln>
        </p:spPr>
        <p:txBody>
          <a:bodyPr/>
          <a:lstStyle/>
          <a:p>
            <a:pPr algn="l" eaLnBrk="0" hangingPunct="0">
              <a:lnSpc>
                <a:spcPct val="90000"/>
              </a:lnSpc>
            </a:pPr>
            <a:endParaRPr lang="en-US" sz="900">
              <a:solidFill>
                <a:srgbClr val="000000"/>
              </a:solidFill>
              <a:cs typeface="Arial" charset="0"/>
            </a:endParaRPr>
          </a:p>
        </p:txBody>
      </p:sp>
      <p:sp>
        <p:nvSpPr>
          <p:cNvPr id="1571940" name="AutoShape 100"/>
          <p:cNvSpPr>
            <a:spLocks noChangeArrowheads="1"/>
          </p:cNvSpPr>
          <p:nvPr/>
        </p:nvSpPr>
        <p:spPr bwMode="auto">
          <a:xfrm rot="5400000">
            <a:off x="1859245" y="3286099"/>
            <a:ext cx="317500" cy="415925"/>
          </a:xfrm>
          <a:prstGeom prst="leftRightArrow">
            <a:avLst>
              <a:gd name="adj1" fmla="val 43213"/>
              <a:gd name="adj2" fmla="val 24699"/>
            </a:avLst>
          </a:prstGeom>
          <a:noFill/>
          <a:ln w="3175" algn="ctr">
            <a:solidFill>
              <a:schemeClr val="accent1"/>
            </a:solidFill>
            <a:miter lim="800000"/>
            <a:headEnd/>
            <a:tailEnd/>
          </a:ln>
          <a:effectLst/>
        </p:spPr>
        <p:txBody>
          <a:bodyPr wrap="none" anchor="ctr"/>
          <a:lstStyle/>
          <a:p>
            <a:pPr algn="l">
              <a:defRPr/>
            </a:pPr>
            <a:endParaRPr lang="en-US"/>
          </a:p>
        </p:txBody>
      </p:sp>
      <p:pic>
        <p:nvPicPr>
          <p:cNvPr id="12352" name="Picture 3" descr="dvplan"/>
          <p:cNvPicPr preferRelativeResize="0">
            <a:picLocks noChangeArrowheads="1"/>
          </p:cNvPicPr>
          <p:nvPr/>
        </p:nvPicPr>
        <p:blipFill>
          <a:blip r:embed="rId8" cstate="email"/>
          <a:srcRect/>
          <a:stretch>
            <a:fillRect/>
          </a:stretch>
        </p:blipFill>
        <p:spPr bwMode="auto">
          <a:xfrm>
            <a:off x="1469355" y="2412948"/>
            <a:ext cx="1097280" cy="822960"/>
          </a:xfrm>
          <a:prstGeom prst="rect">
            <a:avLst/>
          </a:prstGeom>
          <a:noFill/>
          <a:ln w="9525">
            <a:noFill/>
            <a:miter lim="800000"/>
            <a:headEnd/>
            <a:tailEnd/>
          </a:ln>
        </p:spPr>
      </p:pic>
      <p:pic>
        <p:nvPicPr>
          <p:cNvPr id="150" name="Picture 63" descr="IconNewComp"/>
          <p:cNvPicPr>
            <a:picLocks noChangeAspect="1" noChangeArrowheads="1"/>
          </p:cNvPicPr>
          <p:nvPr/>
        </p:nvPicPr>
        <p:blipFill>
          <a:blip r:embed="rId9" cstate="print"/>
          <a:srcRect/>
          <a:stretch>
            <a:fillRect/>
          </a:stretch>
        </p:blipFill>
        <p:spPr bwMode="auto">
          <a:xfrm>
            <a:off x="1639911" y="4458604"/>
            <a:ext cx="794887" cy="779230"/>
          </a:xfrm>
          <a:prstGeom prst="rect">
            <a:avLst/>
          </a:prstGeom>
          <a:noFill/>
          <a:ln w="9525">
            <a:noFill/>
            <a:miter lim="800000"/>
            <a:headEnd/>
            <a:tailEnd/>
          </a:ln>
        </p:spPr>
      </p:pic>
      <p:grpSp>
        <p:nvGrpSpPr>
          <p:cNvPr id="11" name="Group 163"/>
          <p:cNvGrpSpPr>
            <a:grpSpLocks/>
          </p:cNvGrpSpPr>
          <p:nvPr/>
        </p:nvGrpSpPr>
        <p:grpSpPr bwMode="auto">
          <a:xfrm>
            <a:off x="1989527" y="4231947"/>
            <a:ext cx="118826" cy="231958"/>
            <a:chOff x="3205" y="1719"/>
            <a:chExt cx="64" cy="114"/>
          </a:xfrm>
          <a:solidFill>
            <a:schemeClr val="accent1"/>
          </a:solidFill>
        </p:grpSpPr>
        <p:sp>
          <p:nvSpPr>
            <p:cNvPr id="154" name="Freeform 225"/>
            <p:cNvSpPr>
              <a:spLocks/>
            </p:cNvSpPr>
            <p:nvPr/>
          </p:nvSpPr>
          <p:spPr bwMode="auto">
            <a:xfrm>
              <a:off x="3206" y="1719"/>
              <a:ext cx="63" cy="52"/>
            </a:xfrm>
            <a:custGeom>
              <a:avLst/>
              <a:gdLst>
                <a:gd name="T0" fmla="*/ 0 w 143"/>
                <a:gd name="T1" fmla="*/ 0 h 86"/>
                <a:gd name="T2" fmla="*/ 0 w 143"/>
                <a:gd name="T3" fmla="*/ 1 h 86"/>
                <a:gd name="T4" fmla="*/ 0 w 143"/>
                <a:gd name="T5" fmla="*/ 1 h 86"/>
                <a:gd name="T6" fmla="*/ 0 w 143"/>
                <a:gd name="T7" fmla="*/ 0 h 86"/>
                <a:gd name="T8" fmla="*/ 0 60000 65536"/>
                <a:gd name="T9" fmla="*/ 0 60000 65536"/>
                <a:gd name="T10" fmla="*/ 0 60000 65536"/>
                <a:gd name="T11" fmla="*/ 0 60000 65536"/>
                <a:gd name="T12" fmla="*/ 0 w 143"/>
                <a:gd name="T13" fmla="*/ 0 h 86"/>
                <a:gd name="T14" fmla="*/ 143 w 143"/>
                <a:gd name="T15" fmla="*/ 86 h 86"/>
              </a:gdLst>
              <a:ahLst/>
              <a:cxnLst>
                <a:cxn ang="T8">
                  <a:pos x="T0" y="T1"/>
                </a:cxn>
                <a:cxn ang="T9">
                  <a:pos x="T2" y="T3"/>
                </a:cxn>
                <a:cxn ang="T10">
                  <a:pos x="T4" y="T5"/>
                </a:cxn>
                <a:cxn ang="T11">
                  <a:pos x="T6" y="T7"/>
                </a:cxn>
              </a:cxnLst>
              <a:rect l="T12" t="T13" r="T14" b="T15"/>
              <a:pathLst>
                <a:path w="143" h="86">
                  <a:moveTo>
                    <a:pt x="72" y="0"/>
                  </a:moveTo>
                  <a:lnTo>
                    <a:pt x="0" y="86"/>
                  </a:lnTo>
                  <a:lnTo>
                    <a:pt x="143" y="86"/>
                  </a:lnTo>
                  <a:lnTo>
                    <a:pt x="72" y="0"/>
                  </a:lnTo>
                  <a:close/>
                </a:path>
              </a:pathLst>
            </a:custGeom>
            <a:grpFill/>
            <a:ln w="3175">
              <a:noFill/>
              <a:round/>
              <a:headEnd/>
              <a:tailEnd/>
            </a:ln>
          </p:spPr>
          <p:txBody>
            <a:bodyPr/>
            <a:lstStyle/>
            <a:p>
              <a:endParaRPr lang="en-US"/>
            </a:p>
          </p:txBody>
        </p:sp>
        <p:sp>
          <p:nvSpPr>
            <p:cNvPr id="155" name="Freeform 237"/>
            <p:cNvSpPr>
              <a:spLocks/>
            </p:cNvSpPr>
            <p:nvPr/>
          </p:nvSpPr>
          <p:spPr bwMode="auto">
            <a:xfrm>
              <a:off x="3205" y="1782"/>
              <a:ext cx="63" cy="51"/>
            </a:xfrm>
            <a:custGeom>
              <a:avLst/>
              <a:gdLst>
                <a:gd name="T0" fmla="*/ 0 w 143"/>
                <a:gd name="T1" fmla="*/ 1 h 85"/>
                <a:gd name="T2" fmla="*/ 0 w 143"/>
                <a:gd name="T3" fmla="*/ 0 h 85"/>
                <a:gd name="T4" fmla="*/ 0 w 143"/>
                <a:gd name="T5" fmla="*/ 0 h 85"/>
                <a:gd name="T6" fmla="*/ 0 w 143"/>
                <a:gd name="T7" fmla="*/ 1 h 85"/>
                <a:gd name="T8" fmla="*/ 0 60000 65536"/>
                <a:gd name="T9" fmla="*/ 0 60000 65536"/>
                <a:gd name="T10" fmla="*/ 0 60000 65536"/>
                <a:gd name="T11" fmla="*/ 0 60000 65536"/>
                <a:gd name="T12" fmla="*/ 0 w 143"/>
                <a:gd name="T13" fmla="*/ 0 h 85"/>
                <a:gd name="T14" fmla="*/ 143 w 143"/>
                <a:gd name="T15" fmla="*/ 85 h 85"/>
              </a:gdLst>
              <a:ahLst/>
              <a:cxnLst>
                <a:cxn ang="T8">
                  <a:pos x="T0" y="T1"/>
                </a:cxn>
                <a:cxn ang="T9">
                  <a:pos x="T2" y="T3"/>
                </a:cxn>
                <a:cxn ang="T10">
                  <a:pos x="T4" y="T5"/>
                </a:cxn>
                <a:cxn ang="T11">
                  <a:pos x="T6" y="T7"/>
                </a:cxn>
              </a:cxnLst>
              <a:rect l="T12" t="T13" r="T14" b="T15"/>
              <a:pathLst>
                <a:path w="143" h="85">
                  <a:moveTo>
                    <a:pt x="72" y="85"/>
                  </a:moveTo>
                  <a:lnTo>
                    <a:pt x="143" y="0"/>
                  </a:lnTo>
                  <a:lnTo>
                    <a:pt x="0" y="0"/>
                  </a:lnTo>
                  <a:lnTo>
                    <a:pt x="72" y="85"/>
                  </a:lnTo>
                  <a:close/>
                </a:path>
              </a:pathLst>
            </a:custGeom>
            <a:grpFill/>
            <a:ln w="3175">
              <a:noFill/>
              <a:round/>
              <a:headEnd/>
              <a:tailEnd/>
            </a:ln>
          </p:spPr>
          <p:txBody>
            <a:bodyPr/>
            <a:lstStyle/>
            <a:p>
              <a:endParaRPr lang="en-US"/>
            </a:p>
          </p:txBody>
        </p:sp>
      </p:grpSp>
      <p:grpSp>
        <p:nvGrpSpPr>
          <p:cNvPr id="12" name="Group 163"/>
          <p:cNvGrpSpPr>
            <a:grpSpLocks/>
          </p:cNvGrpSpPr>
          <p:nvPr/>
        </p:nvGrpSpPr>
        <p:grpSpPr bwMode="auto">
          <a:xfrm>
            <a:off x="1973459" y="5234573"/>
            <a:ext cx="118826" cy="231958"/>
            <a:chOff x="3205" y="1719"/>
            <a:chExt cx="64" cy="114"/>
          </a:xfrm>
          <a:solidFill>
            <a:schemeClr val="accent1"/>
          </a:solidFill>
        </p:grpSpPr>
        <p:sp>
          <p:nvSpPr>
            <p:cNvPr id="157" name="Freeform 225"/>
            <p:cNvSpPr>
              <a:spLocks/>
            </p:cNvSpPr>
            <p:nvPr/>
          </p:nvSpPr>
          <p:spPr bwMode="auto">
            <a:xfrm>
              <a:off x="3206" y="1719"/>
              <a:ext cx="63" cy="52"/>
            </a:xfrm>
            <a:custGeom>
              <a:avLst/>
              <a:gdLst>
                <a:gd name="T0" fmla="*/ 0 w 143"/>
                <a:gd name="T1" fmla="*/ 0 h 86"/>
                <a:gd name="T2" fmla="*/ 0 w 143"/>
                <a:gd name="T3" fmla="*/ 1 h 86"/>
                <a:gd name="T4" fmla="*/ 0 w 143"/>
                <a:gd name="T5" fmla="*/ 1 h 86"/>
                <a:gd name="T6" fmla="*/ 0 w 143"/>
                <a:gd name="T7" fmla="*/ 0 h 86"/>
                <a:gd name="T8" fmla="*/ 0 60000 65536"/>
                <a:gd name="T9" fmla="*/ 0 60000 65536"/>
                <a:gd name="T10" fmla="*/ 0 60000 65536"/>
                <a:gd name="T11" fmla="*/ 0 60000 65536"/>
                <a:gd name="T12" fmla="*/ 0 w 143"/>
                <a:gd name="T13" fmla="*/ 0 h 86"/>
                <a:gd name="T14" fmla="*/ 143 w 143"/>
                <a:gd name="T15" fmla="*/ 86 h 86"/>
              </a:gdLst>
              <a:ahLst/>
              <a:cxnLst>
                <a:cxn ang="T8">
                  <a:pos x="T0" y="T1"/>
                </a:cxn>
                <a:cxn ang="T9">
                  <a:pos x="T2" y="T3"/>
                </a:cxn>
                <a:cxn ang="T10">
                  <a:pos x="T4" y="T5"/>
                </a:cxn>
                <a:cxn ang="T11">
                  <a:pos x="T6" y="T7"/>
                </a:cxn>
              </a:cxnLst>
              <a:rect l="T12" t="T13" r="T14" b="T15"/>
              <a:pathLst>
                <a:path w="143" h="86">
                  <a:moveTo>
                    <a:pt x="72" y="0"/>
                  </a:moveTo>
                  <a:lnTo>
                    <a:pt x="0" y="86"/>
                  </a:lnTo>
                  <a:lnTo>
                    <a:pt x="143" y="86"/>
                  </a:lnTo>
                  <a:lnTo>
                    <a:pt x="72" y="0"/>
                  </a:lnTo>
                  <a:close/>
                </a:path>
              </a:pathLst>
            </a:custGeom>
            <a:grpFill/>
            <a:ln w="3175">
              <a:noFill/>
              <a:round/>
              <a:headEnd/>
              <a:tailEnd/>
            </a:ln>
          </p:spPr>
          <p:txBody>
            <a:bodyPr/>
            <a:lstStyle/>
            <a:p>
              <a:endParaRPr lang="en-US"/>
            </a:p>
          </p:txBody>
        </p:sp>
        <p:sp>
          <p:nvSpPr>
            <p:cNvPr id="158" name="Freeform 237"/>
            <p:cNvSpPr>
              <a:spLocks/>
            </p:cNvSpPr>
            <p:nvPr/>
          </p:nvSpPr>
          <p:spPr bwMode="auto">
            <a:xfrm>
              <a:off x="3205" y="1782"/>
              <a:ext cx="63" cy="51"/>
            </a:xfrm>
            <a:custGeom>
              <a:avLst/>
              <a:gdLst>
                <a:gd name="T0" fmla="*/ 0 w 143"/>
                <a:gd name="T1" fmla="*/ 1 h 85"/>
                <a:gd name="T2" fmla="*/ 0 w 143"/>
                <a:gd name="T3" fmla="*/ 0 h 85"/>
                <a:gd name="T4" fmla="*/ 0 w 143"/>
                <a:gd name="T5" fmla="*/ 0 h 85"/>
                <a:gd name="T6" fmla="*/ 0 w 143"/>
                <a:gd name="T7" fmla="*/ 1 h 85"/>
                <a:gd name="T8" fmla="*/ 0 60000 65536"/>
                <a:gd name="T9" fmla="*/ 0 60000 65536"/>
                <a:gd name="T10" fmla="*/ 0 60000 65536"/>
                <a:gd name="T11" fmla="*/ 0 60000 65536"/>
                <a:gd name="T12" fmla="*/ 0 w 143"/>
                <a:gd name="T13" fmla="*/ 0 h 85"/>
                <a:gd name="T14" fmla="*/ 143 w 143"/>
                <a:gd name="T15" fmla="*/ 85 h 85"/>
              </a:gdLst>
              <a:ahLst/>
              <a:cxnLst>
                <a:cxn ang="T8">
                  <a:pos x="T0" y="T1"/>
                </a:cxn>
                <a:cxn ang="T9">
                  <a:pos x="T2" y="T3"/>
                </a:cxn>
                <a:cxn ang="T10">
                  <a:pos x="T4" y="T5"/>
                </a:cxn>
                <a:cxn ang="T11">
                  <a:pos x="T6" y="T7"/>
                </a:cxn>
              </a:cxnLst>
              <a:rect l="T12" t="T13" r="T14" b="T15"/>
              <a:pathLst>
                <a:path w="143" h="85">
                  <a:moveTo>
                    <a:pt x="72" y="85"/>
                  </a:moveTo>
                  <a:lnTo>
                    <a:pt x="143" y="0"/>
                  </a:lnTo>
                  <a:lnTo>
                    <a:pt x="0" y="0"/>
                  </a:lnTo>
                  <a:lnTo>
                    <a:pt x="72" y="85"/>
                  </a:lnTo>
                  <a:close/>
                </a:path>
              </a:pathLst>
            </a:custGeom>
            <a:grpFill/>
            <a:ln w="3175">
              <a:noFill/>
              <a:round/>
              <a:headEnd/>
              <a:tailEnd/>
            </a:ln>
          </p:spPr>
          <p:txBody>
            <a:bodyPr/>
            <a:lstStyle/>
            <a:p>
              <a:endParaRPr lang="en-US"/>
            </a:p>
          </p:txBody>
        </p:sp>
      </p:grpSp>
      <p:grpSp>
        <p:nvGrpSpPr>
          <p:cNvPr id="13" name="Group 163"/>
          <p:cNvGrpSpPr>
            <a:grpSpLocks/>
          </p:cNvGrpSpPr>
          <p:nvPr/>
        </p:nvGrpSpPr>
        <p:grpSpPr bwMode="auto">
          <a:xfrm rot="16200000">
            <a:off x="2490815" y="4737270"/>
            <a:ext cx="118826" cy="231958"/>
            <a:chOff x="3205" y="1719"/>
            <a:chExt cx="64" cy="114"/>
          </a:xfrm>
          <a:solidFill>
            <a:schemeClr val="accent1"/>
          </a:solidFill>
        </p:grpSpPr>
        <p:sp>
          <p:nvSpPr>
            <p:cNvPr id="160" name="Freeform 225"/>
            <p:cNvSpPr>
              <a:spLocks/>
            </p:cNvSpPr>
            <p:nvPr/>
          </p:nvSpPr>
          <p:spPr bwMode="auto">
            <a:xfrm>
              <a:off x="3206" y="1719"/>
              <a:ext cx="63" cy="52"/>
            </a:xfrm>
            <a:custGeom>
              <a:avLst/>
              <a:gdLst>
                <a:gd name="T0" fmla="*/ 0 w 143"/>
                <a:gd name="T1" fmla="*/ 0 h 86"/>
                <a:gd name="T2" fmla="*/ 0 w 143"/>
                <a:gd name="T3" fmla="*/ 1 h 86"/>
                <a:gd name="T4" fmla="*/ 0 w 143"/>
                <a:gd name="T5" fmla="*/ 1 h 86"/>
                <a:gd name="T6" fmla="*/ 0 w 143"/>
                <a:gd name="T7" fmla="*/ 0 h 86"/>
                <a:gd name="T8" fmla="*/ 0 60000 65536"/>
                <a:gd name="T9" fmla="*/ 0 60000 65536"/>
                <a:gd name="T10" fmla="*/ 0 60000 65536"/>
                <a:gd name="T11" fmla="*/ 0 60000 65536"/>
                <a:gd name="T12" fmla="*/ 0 w 143"/>
                <a:gd name="T13" fmla="*/ 0 h 86"/>
                <a:gd name="T14" fmla="*/ 143 w 143"/>
                <a:gd name="T15" fmla="*/ 86 h 86"/>
              </a:gdLst>
              <a:ahLst/>
              <a:cxnLst>
                <a:cxn ang="T8">
                  <a:pos x="T0" y="T1"/>
                </a:cxn>
                <a:cxn ang="T9">
                  <a:pos x="T2" y="T3"/>
                </a:cxn>
                <a:cxn ang="T10">
                  <a:pos x="T4" y="T5"/>
                </a:cxn>
                <a:cxn ang="T11">
                  <a:pos x="T6" y="T7"/>
                </a:cxn>
              </a:cxnLst>
              <a:rect l="T12" t="T13" r="T14" b="T15"/>
              <a:pathLst>
                <a:path w="143" h="86">
                  <a:moveTo>
                    <a:pt x="72" y="0"/>
                  </a:moveTo>
                  <a:lnTo>
                    <a:pt x="0" y="86"/>
                  </a:lnTo>
                  <a:lnTo>
                    <a:pt x="143" y="86"/>
                  </a:lnTo>
                  <a:lnTo>
                    <a:pt x="72" y="0"/>
                  </a:lnTo>
                  <a:close/>
                </a:path>
              </a:pathLst>
            </a:custGeom>
            <a:grpFill/>
            <a:ln w="3175">
              <a:noFill/>
              <a:round/>
              <a:headEnd/>
              <a:tailEnd/>
            </a:ln>
          </p:spPr>
          <p:txBody>
            <a:bodyPr/>
            <a:lstStyle/>
            <a:p>
              <a:endParaRPr lang="en-US"/>
            </a:p>
          </p:txBody>
        </p:sp>
        <p:sp>
          <p:nvSpPr>
            <p:cNvPr id="161" name="Freeform 237"/>
            <p:cNvSpPr>
              <a:spLocks/>
            </p:cNvSpPr>
            <p:nvPr/>
          </p:nvSpPr>
          <p:spPr bwMode="auto">
            <a:xfrm>
              <a:off x="3205" y="1782"/>
              <a:ext cx="63" cy="51"/>
            </a:xfrm>
            <a:custGeom>
              <a:avLst/>
              <a:gdLst>
                <a:gd name="T0" fmla="*/ 0 w 143"/>
                <a:gd name="T1" fmla="*/ 1 h 85"/>
                <a:gd name="T2" fmla="*/ 0 w 143"/>
                <a:gd name="T3" fmla="*/ 0 h 85"/>
                <a:gd name="T4" fmla="*/ 0 w 143"/>
                <a:gd name="T5" fmla="*/ 0 h 85"/>
                <a:gd name="T6" fmla="*/ 0 w 143"/>
                <a:gd name="T7" fmla="*/ 1 h 85"/>
                <a:gd name="T8" fmla="*/ 0 60000 65536"/>
                <a:gd name="T9" fmla="*/ 0 60000 65536"/>
                <a:gd name="T10" fmla="*/ 0 60000 65536"/>
                <a:gd name="T11" fmla="*/ 0 60000 65536"/>
                <a:gd name="T12" fmla="*/ 0 w 143"/>
                <a:gd name="T13" fmla="*/ 0 h 85"/>
                <a:gd name="T14" fmla="*/ 143 w 143"/>
                <a:gd name="T15" fmla="*/ 85 h 85"/>
              </a:gdLst>
              <a:ahLst/>
              <a:cxnLst>
                <a:cxn ang="T8">
                  <a:pos x="T0" y="T1"/>
                </a:cxn>
                <a:cxn ang="T9">
                  <a:pos x="T2" y="T3"/>
                </a:cxn>
                <a:cxn ang="T10">
                  <a:pos x="T4" y="T5"/>
                </a:cxn>
                <a:cxn ang="T11">
                  <a:pos x="T6" y="T7"/>
                </a:cxn>
              </a:cxnLst>
              <a:rect l="T12" t="T13" r="T14" b="T15"/>
              <a:pathLst>
                <a:path w="143" h="85">
                  <a:moveTo>
                    <a:pt x="72" y="85"/>
                  </a:moveTo>
                  <a:lnTo>
                    <a:pt x="143" y="0"/>
                  </a:lnTo>
                  <a:lnTo>
                    <a:pt x="0" y="0"/>
                  </a:lnTo>
                  <a:lnTo>
                    <a:pt x="72" y="85"/>
                  </a:lnTo>
                  <a:close/>
                </a:path>
              </a:pathLst>
            </a:custGeom>
            <a:grpFill/>
            <a:ln w="3175">
              <a:noFill/>
              <a:round/>
              <a:headEnd/>
              <a:tailEnd/>
            </a:ln>
          </p:spPr>
          <p:txBody>
            <a:bodyPr/>
            <a:lstStyle/>
            <a:p>
              <a:endParaRPr lang="en-US"/>
            </a:p>
          </p:txBody>
        </p:sp>
      </p:grpSp>
      <p:grpSp>
        <p:nvGrpSpPr>
          <p:cNvPr id="14" name="Group 163"/>
          <p:cNvGrpSpPr>
            <a:grpSpLocks/>
          </p:cNvGrpSpPr>
          <p:nvPr/>
        </p:nvGrpSpPr>
        <p:grpSpPr bwMode="auto">
          <a:xfrm rot="16200000">
            <a:off x="1468137" y="4725237"/>
            <a:ext cx="118826" cy="231958"/>
            <a:chOff x="3205" y="1719"/>
            <a:chExt cx="64" cy="114"/>
          </a:xfrm>
          <a:solidFill>
            <a:schemeClr val="accent1"/>
          </a:solidFill>
        </p:grpSpPr>
        <p:sp>
          <p:nvSpPr>
            <p:cNvPr id="163" name="Freeform 225"/>
            <p:cNvSpPr>
              <a:spLocks/>
            </p:cNvSpPr>
            <p:nvPr/>
          </p:nvSpPr>
          <p:spPr bwMode="auto">
            <a:xfrm>
              <a:off x="3206" y="1719"/>
              <a:ext cx="63" cy="52"/>
            </a:xfrm>
            <a:custGeom>
              <a:avLst/>
              <a:gdLst>
                <a:gd name="T0" fmla="*/ 0 w 143"/>
                <a:gd name="T1" fmla="*/ 0 h 86"/>
                <a:gd name="T2" fmla="*/ 0 w 143"/>
                <a:gd name="T3" fmla="*/ 1 h 86"/>
                <a:gd name="T4" fmla="*/ 0 w 143"/>
                <a:gd name="T5" fmla="*/ 1 h 86"/>
                <a:gd name="T6" fmla="*/ 0 w 143"/>
                <a:gd name="T7" fmla="*/ 0 h 86"/>
                <a:gd name="T8" fmla="*/ 0 60000 65536"/>
                <a:gd name="T9" fmla="*/ 0 60000 65536"/>
                <a:gd name="T10" fmla="*/ 0 60000 65536"/>
                <a:gd name="T11" fmla="*/ 0 60000 65536"/>
                <a:gd name="T12" fmla="*/ 0 w 143"/>
                <a:gd name="T13" fmla="*/ 0 h 86"/>
                <a:gd name="T14" fmla="*/ 143 w 143"/>
                <a:gd name="T15" fmla="*/ 86 h 86"/>
              </a:gdLst>
              <a:ahLst/>
              <a:cxnLst>
                <a:cxn ang="T8">
                  <a:pos x="T0" y="T1"/>
                </a:cxn>
                <a:cxn ang="T9">
                  <a:pos x="T2" y="T3"/>
                </a:cxn>
                <a:cxn ang="T10">
                  <a:pos x="T4" y="T5"/>
                </a:cxn>
                <a:cxn ang="T11">
                  <a:pos x="T6" y="T7"/>
                </a:cxn>
              </a:cxnLst>
              <a:rect l="T12" t="T13" r="T14" b="T15"/>
              <a:pathLst>
                <a:path w="143" h="86">
                  <a:moveTo>
                    <a:pt x="72" y="0"/>
                  </a:moveTo>
                  <a:lnTo>
                    <a:pt x="0" y="86"/>
                  </a:lnTo>
                  <a:lnTo>
                    <a:pt x="143" y="86"/>
                  </a:lnTo>
                  <a:lnTo>
                    <a:pt x="72" y="0"/>
                  </a:lnTo>
                  <a:close/>
                </a:path>
              </a:pathLst>
            </a:custGeom>
            <a:grpFill/>
            <a:ln w="3175">
              <a:noFill/>
              <a:round/>
              <a:headEnd/>
              <a:tailEnd/>
            </a:ln>
          </p:spPr>
          <p:txBody>
            <a:bodyPr/>
            <a:lstStyle/>
            <a:p>
              <a:endParaRPr lang="en-US"/>
            </a:p>
          </p:txBody>
        </p:sp>
        <p:sp>
          <p:nvSpPr>
            <p:cNvPr id="164" name="Freeform 237"/>
            <p:cNvSpPr>
              <a:spLocks/>
            </p:cNvSpPr>
            <p:nvPr/>
          </p:nvSpPr>
          <p:spPr bwMode="auto">
            <a:xfrm>
              <a:off x="3205" y="1782"/>
              <a:ext cx="63" cy="51"/>
            </a:xfrm>
            <a:custGeom>
              <a:avLst/>
              <a:gdLst>
                <a:gd name="T0" fmla="*/ 0 w 143"/>
                <a:gd name="T1" fmla="*/ 1 h 85"/>
                <a:gd name="T2" fmla="*/ 0 w 143"/>
                <a:gd name="T3" fmla="*/ 0 h 85"/>
                <a:gd name="T4" fmla="*/ 0 w 143"/>
                <a:gd name="T5" fmla="*/ 0 h 85"/>
                <a:gd name="T6" fmla="*/ 0 w 143"/>
                <a:gd name="T7" fmla="*/ 1 h 85"/>
                <a:gd name="T8" fmla="*/ 0 60000 65536"/>
                <a:gd name="T9" fmla="*/ 0 60000 65536"/>
                <a:gd name="T10" fmla="*/ 0 60000 65536"/>
                <a:gd name="T11" fmla="*/ 0 60000 65536"/>
                <a:gd name="T12" fmla="*/ 0 w 143"/>
                <a:gd name="T13" fmla="*/ 0 h 85"/>
                <a:gd name="T14" fmla="*/ 143 w 143"/>
                <a:gd name="T15" fmla="*/ 85 h 85"/>
              </a:gdLst>
              <a:ahLst/>
              <a:cxnLst>
                <a:cxn ang="T8">
                  <a:pos x="T0" y="T1"/>
                </a:cxn>
                <a:cxn ang="T9">
                  <a:pos x="T2" y="T3"/>
                </a:cxn>
                <a:cxn ang="T10">
                  <a:pos x="T4" y="T5"/>
                </a:cxn>
                <a:cxn ang="T11">
                  <a:pos x="T6" y="T7"/>
                </a:cxn>
              </a:cxnLst>
              <a:rect l="T12" t="T13" r="T14" b="T15"/>
              <a:pathLst>
                <a:path w="143" h="85">
                  <a:moveTo>
                    <a:pt x="72" y="85"/>
                  </a:moveTo>
                  <a:lnTo>
                    <a:pt x="143" y="0"/>
                  </a:lnTo>
                  <a:lnTo>
                    <a:pt x="0" y="0"/>
                  </a:lnTo>
                  <a:lnTo>
                    <a:pt x="72" y="85"/>
                  </a:lnTo>
                  <a:close/>
                </a:path>
              </a:pathLst>
            </a:custGeom>
            <a:grpFill/>
            <a:ln w="3175">
              <a:noFill/>
              <a:round/>
              <a:headEnd/>
              <a:tailEnd/>
            </a:ln>
          </p:spPr>
          <p:txBody>
            <a:bodyPr/>
            <a:lstStyle/>
            <a:p>
              <a:endParaRPr lang="en-US"/>
            </a:p>
          </p:txBody>
        </p:sp>
      </p:grpSp>
      <p:sp>
        <p:nvSpPr>
          <p:cNvPr id="12351" name="Text Box 7"/>
          <p:cNvSpPr txBox="1">
            <a:spLocks noChangeArrowheads="1"/>
          </p:cNvSpPr>
          <p:nvPr/>
        </p:nvSpPr>
        <p:spPr bwMode="auto">
          <a:xfrm>
            <a:off x="1508041" y="2514231"/>
            <a:ext cx="1019910" cy="707886"/>
          </a:xfrm>
          <a:prstGeom prst="rect">
            <a:avLst/>
          </a:prstGeom>
          <a:noFill/>
          <a:ln w="12700">
            <a:noFill/>
            <a:miter lim="800000"/>
            <a:headEnd/>
            <a:tailEnd/>
          </a:ln>
        </p:spPr>
        <p:txBody>
          <a:bodyPr wrap="none" anchor="ctr">
            <a:spAutoFit/>
          </a:bodyPr>
          <a:lstStyle/>
          <a:p>
            <a:pPr algn="ctr" eaLnBrk="0" hangingPunct="0"/>
            <a:r>
              <a:rPr lang="en-US" sz="1000" b="1" i="1" dirty="0">
                <a:solidFill>
                  <a:srgbClr val="0000FF"/>
                </a:solidFill>
                <a:cs typeface="Arial" charset="0"/>
              </a:rPr>
              <a:t>Metric-Based </a:t>
            </a:r>
          </a:p>
          <a:p>
            <a:pPr algn="ctr" eaLnBrk="0" hangingPunct="0"/>
            <a:r>
              <a:rPr lang="en-US" sz="1000" b="1" i="1" dirty="0">
                <a:solidFill>
                  <a:srgbClr val="0000FF"/>
                </a:solidFill>
                <a:cs typeface="Arial" charset="0"/>
              </a:rPr>
              <a:t>Executable </a:t>
            </a:r>
          </a:p>
          <a:p>
            <a:pPr algn="ctr" eaLnBrk="0" hangingPunct="0"/>
            <a:r>
              <a:rPr lang="en-US" sz="1000" b="1" i="1" dirty="0">
                <a:solidFill>
                  <a:srgbClr val="0000FF"/>
                </a:solidFill>
                <a:cs typeface="Arial" charset="0"/>
              </a:rPr>
              <a:t>Verification </a:t>
            </a:r>
          </a:p>
          <a:p>
            <a:pPr algn="ctr" eaLnBrk="0" hangingPunct="0"/>
            <a:r>
              <a:rPr lang="en-US" sz="1000" b="1" i="1" dirty="0">
                <a:solidFill>
                  <a:srgbClr val="0000FF"/>
                </a:solidFill>
                <a:cs typeface="Arial" charset="0"/>
              </a:rPr>
              <a:t>Plan</a:t>
            </a:r>
          </a:p>
        </p:txBody>
      </p:sp>
      <p:sp>
        <p:nvSpPr>
          <p:cNvPr id="22" name="Rounded Rectangle 21"/>
          <p:cNvSpPr/>
          <p:nvPr/>
        </p:nvSpPr>
        <p:spPr bwMode="auto">
          <a:xfrm>
            <a:off x="1560795" y="1703551"/>
            <a:ext cx="914400" cy="457200"/>
          </a:xfrm>
          <a:prstGeom prst="roundRect">
            <a:avLst/>
          </a:prstGeom>
          <a:solidFill>
            <a:srgbClr val="66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ctr" anchorCtr="0" compatLnSpc="1">
            <a:prstTxWarp prst="textNoShape">
              <a:avLst/>
            </a:prstTxWarp>
          </a:bodyPr>
          <a:lstStyle/>
          <a:p>
            <a:pPr algn="ctr"/>
            <a:r>
              <a:rPr lang="en-US" sz="1000" dirty="0">
                <a:latin typeface="Arial" charset="0"/>
              </a:rPr>
              <a:t>Functional Specification</a:t>
            </a:r>
          </a:p>
        </p:txBody>
      </p:sp>
      <p:sp>
        <p:nvSpPr>
          <p:cNvPr id="23" name="Down Arrow 22"/>
          <p:cNvSpPr/>
          <p:nvPr/>
        </p:nvSpPr>
        <p:spPr bwMode="auto">
          <a:xfrm>
            <a:off x="1901509" y="2223911"/>
            <a:ext cx="232975" cy="163461"/>
          </a:xfrm>
          <a:prstGeom prst="down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b="1" u="sng" dirty="0">
              <a:latin typeface="Arial" charset="0"/>
            </a:endParaRPr>
          </a:p>
        </p:txBody>
      </p:sp>
      <p:grpSp>
        <p:nvGrpSpPr>
          <p:cNvPr id="88" name="Group 87"/>
          <p:cNvGrpSpPr/>
          <p:nvPr/>
        </p:nvGrpSpPr>
        <p:grpSpPr>
          <a:xfrm>
            <a:off x="9622422" y="314725"/>
            <a:ext cx="2290306" cy="2491185"/>
            <a:chOff x="-51767" y="1249467"/>
            <a:chExt cx="4964009" cy="4718752"/>
          </a:xfrm>
        </p:grpSpPr>
        <p:sp>
          <p:nvSpPr>
            <p:cNvPr id="89" name="Rectangle 88"/>
            <p:cNvSpPr/>
            <p:nvPr/>
          </p:nvSpPr>
          <p:spPr bwMode="auto">
            <a:xfrm>
              <a:off x="639163" y="1249467"/>
              <a:ext cx="4273079" cy="4597850"/>
            </a:xfrm>
            <a:prstGeom prst="rect">
              <a:avLst/>
            </a:prstGeom>
            <a:gradFill flip="none" rotWithShape="1">
              <a:gsLst>
                <a:gs pos="0">
                  <a:srgbClr val="4B87FF">
                    <a:tint val="66000"/>
                    <a:satMod val="160000"/>
                  </a:srgbClr>
                </a:gs>
                <a:gs pos="50000">
                  <a:srgbClr val="4B87FF">
                    <a:tint val="44500"/>
                    <a:satMod val="160000"/>
                  </a:srgbClr>
                </a:gs>
                <a:gs pos="100000">
                  <a:srgbClr val="4B87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lstStyle/>
            <a:p>
              <a:pPr algn="l">
                <a:defRPr/>
              </a:pPr>
              <a:r>
                <a:rPr lang="en-US" sz="900" dirty="0">
                  <a:solidFill>
                    <a:srgbClr val="002060"/>
                  </a:solidFill>
                </a:rPr>
                <a:t>TB Top</a:t>
              </a:r>
            </a:p>
          </p:txBody>
        </p:sp>
        <p:sp>
          <p:nvSpPr>
            <p:cNvPr id="90" name="Rectangle 89"/>
            <p:cNvSpPr/>
            <p:nvPr/>
          </p:nvSpPr>
          <p:spPr bwMode="auto">
            <a:xfrm>
              <a:off x="1977107" y="1411308"/>
              <a:ext cx="2754381" cy="2969305"/>
            </a:xfrm>
            <a:prstGeom prst="rect">
              <a:avLst/>
            </a:prstGeom>
            <a:gradFill flip="none" rotWithShape="1">
              <a:gsLst>
                <a:gs pos="0">
                  <a:srgbClr val="85AEFF">
                    <a:shade val="30000"/>
                    <a:satMod val="115000"/>
                  </a:srgbClr>
                </a:gs>
                <a:gs pos="50000">
                  <a:srgbClr val="85AEFF">
                    <a:shade val="67500"/>
                    <a:satMod val="115000"/>
                  </a:srgbClr>
                </a:gs>
                <a:gs pos="100000">
                  <a:srgbClr val="85AEFF">
                    <a:shade val="100000"/>
                    <a:satMod val="115000"/>
                  </a:srgbClr>
                </a:gs>
              </a:gsLst>
              <a:lin ang="16200000" scaled="1"/>
              <a:tileRect/>
            </a:gradFill>
            <a:ln w="6350" cap="flat" cmpd="sng" algn="ctr">
              <a:solidFill>
                <a:schemeClr val="tx1"/>
              </a:solidFill>
              <a:prstDash val="solid"/>
              <a:round/>
              <a:headEnd type="none" w="med" len="med"/>
              <a:tailEnd type="none" w="med" len="med"/>
            </a:ln>
            <a:effectLst/>
          </p:spPr>
          <p:txBody>
            <a:bodyPr wrap="none"/>
            <a:lstStyle/>
            <a:p>
              <a:pPr>
                <a:defRPr/>
              </a:pPr>
              <a:r>
                <a:rPr lang="en-US" sz="900" dirty="0" err="1">
                  <a:solidFill>
                    <a:srgbClr val="002060"/>
                  </a:solidFill>
                </a:rPr>
                <a:t>env</a:t>
              </a:r>
              <a:endParaRPr lang="en-US" sz="900" dirty="0">
                <a:solidFill>
                  <a:srgbClr val="002060"/>
                </a:solidFill>
              </a:endParaRPr>
            </a:p>
          </p:txBody>
        </p:sp>
        <p:sp>
          <p:nvSpPr>
            <p:cNvPr id="91" name="Rectangle 90"/>
            <p:cNvSpPr/>
            <p:nvPr/>
          </p:nvSpPr>
          <p:spPr bwMode="auto">
            <a:xfrm>
              <a:off x="2169195" y="1799726"/>
              <a:ext cx="2434703" cy="2028328"/>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lstStyle/>
            <a:p>
              <a:pPr>
                <a:defRPr/>
              </a:pPr>
              <a:r>
                <a:rPr lang="en-US" sz="900" dirty="0"/>
                <a:t>agent</a:t>
              </a:r>
            </a:p>
          </p:txBody>
        </p:sp>
        <p:sp>
          <p:nvSpPr>
            <p:cNvPr id="92" name="Rectangle 91"/>
            <p:cNvSpPr/>
            <p:nvPr/>
          </p:nvSpPr>
          <p:spPr bwMode="auto">
            <a:xfrm>
              <a:off x="3327957" y="1938596"/>
              <a:ext cx="1156520" cy="857250"/>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t"/>
            <a:lstStyle/>
            <a:p>
              <a:pPr algn="ctr">
                <a:defRPr/>
              </a:pPr>
              <a:r>
                <a:rPr lang="en-US" sz="900" dirty="0" err="1"/>
                <a:t>Seq</a:t>
              </a:r>
              <a:r>
                <a:rPr lang="en-US" sz="900" dirty="0"/>
                <a:t> driver</a:t>
              </a:r>
            </a:p>
          </p:txBody>
        </p:sp>
        <p:sp>
          <p:nvSpPr>
            <p:cNvPr id="93" name="Rectangle 92"/>
            <p:cNvSpPr/>
            <p:nvPr/>
          </p:nvSpPr>
          <p:spPr bwMode="auto">
            <a:xfrm>
              <a:off x="2268430" y="2989945"/>
              <a:ext cx="921333" cy="749165"/>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ctr"/>
            <a:lstStyle/>
            <a:p>
              <a:pPr algn="ctr">
                <a:defRPr/>
              </a:pPr>
              <a:r>
                <a:rPr lang="en-US" sz="900" dirty="0"/>
                <a:t>Monitor</a:t>
              </a:r>
            </a:p>
            <a:p>
              <a:pPr algn="ctr">
                <a:defRPr/>
              </a:pPr>
              <a:endParaRPr lang="en-US" sz="788" dirty="0"/>
            </a:p>
          </p:txBody>
        </p:sp>
        <p:cxnSp>
          <p:nvCxnSpPr>
            <p:cNvPr id="94" name="Straight Connector 12"/>
            <p:cNvCxnSpPr>
              <a:cxnSpLocks noChangeShapeType="1"/>
              <a:stCxn id="107" idx="0"/>
              <a:endCxn id="92" idx="2"/>
            </p:cNvCxnSpPr>
            <p:nvPr/>
          </p:nvCxnSpPr>
          <p:spPr bwMode="auto">
            <a:xfrm rot="5400000" flipH="1" flipV="1">
              <a:off x="3804304" y="2897760"/>
              <a:ext cx="203827" cy="1588"/>
            </a:xfrm>
            <a:prstGeom prst="line">
              <a:avLst/>
            </a:prstGeom>
            <a:noFill/>
            <a:ln w="6350" algn="ctr">
              <a:solidFill>
                <a:schemeClr val="tx1"/>
              </a:solidFill>
              <a:round/>
              <a:headEnd/>
              <a:tailEnd/>
            </a:ln>
          </p:spPr>
        </p:cxnSp>
        <p:sp>
          <p:nvSpPr>
            <p:cNvPr id="95" name="Line Callout 1 (Accent Bar) 94"/>
            <p:cNvSpPr/>
            <p:nvPr/>
          </p:nvSpPr>
          <p:spPr bwMode="auto">
            <a:xfrm>
              <a:off x="81236" y="5618969"/>
              <a:ext cx="2690496" cy="349250"/>
            </a:xfrm>
            <a:prstGeom prst="accentCallout1">
              <a:avLst>
                <a:gd name="adj1" fmla="val 63291"/>
                <a:gd name="adj2" fmla="val 102411"/>
                <a:gd name="adj3" fmla="val 1557"/>
                <a:gd name="adj4" fmla="val 109761"/>
              </a:avLst>
            </a:prstGeom>
            <a:solidFill>
              <a:schemeClr val="accent2">
                <a:lumMod val="20000"/>
                <a:lumOff val="80000"/>
              </a:schemeClr>
            </a:solidFill>
            <a:ln w="6350" cap="flat" cmpd="sng" algn="ctr">
              <a:solidFill>
                <a:schemeClr val="tx1"/>
              </a:solidFill>
              <a:prstDash val="solid"/>
              <a:round/>
              <a:headEnd type="none" w="med" len="med"/>
              <a:tailEnd type="none" w="med" len="med"/>
            </a:ln>
            <a:effectLst/>
          </p:spPr>
          <p:txBody>
            <a:bodyPr wrap="none" anchor="ctr"/>
            <a:lstStyle/>
            <a:p>
              <a:pPr algn="ctr">
                <a:defRPr/>
              </a:pPr>
              <a:r>
                <a:rPr lang="en-US" sz="900" dirty="0"/>
                <a:t>To DUT – wreal/electrical</a:t>
              </a:r>
            </a:p>
          </p:txBody>
        </p:sp>
        <p:sp>
          <p:nvSpPr>
            <p:cNvPr id="96" name="Rectangle 95"/>
            <p:cNvSpPr/>
            <p:nvPr/>
          </p:nvSpPr>
          <p:spPr bwMode="auto">
            <a:xfrm>
              <a:off x="3760460" y="2278284"/>
              <a:ext cx="648174" cy="367515"/>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t"/>
            <a:lstStyle/>
            <a:p>
              <a:pPr algn="ctr">
                <a:defRPr/>
              </a:pPr>
              <a:r>
                <a:rPr lang="en-US" sz="900" dirty="0" err="1"/>
                <a:t>seq</a:t>
              </a:r>
              <a:endParaRPr lang="en-US" sz="900" dirty="0"/>
            </a:p>
          </p:txBody>
        </p:sp>
        <p:sp>
          <p:nvSpPr>
            <p:cNvPr id="97" name="Rectangle 96"/>
            <p:cNvSpPr/>
            <p:nvPr/>
          </p:nvSpPr>
          <p:spPr bwMode="auto">
            <a:xfrm>
              <a:off x="3604389" y="2342548"/>
              <a:ext cx="648174" cy="367515"/>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t"/>
            <a:lstStyle/>
            <a:p>
              <a:pPr algn="ctr">
                <a:defRPr/>
              </a:pPr>
              <a:r>
                <a:rPr lang="en-US" sz="900" dirty="0" err="1"/>
                <a:t>seq</a:t>
              </a:r>
              <a:endParaRPr lang="en-US" sz="900" dirty="0"/>
            </a:p>
          </p:txBody>
        </p:sp>
        <p:sp>
          <p:nvSpPr>
            <p:cNvPr id="98" name="Rectangle 97"/>
            <p:cNvSpPr/>
            <p:nvPr/>
          </p:nvSpPr>
          <p:spPr bwMode="auto">
            <a:xfrm>
              <a:off x="3448318" y="2395797"/>
              <a:ext cx="648174" cy="367515"/>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t"/>
            <a:lstStyle/>
            <a:p>
              <a:pPr algn="ctr">
                <a:defRPr/>
              </a:pPr>
              <a:r>
                <a:rPr lang="en-US" sz="900" dirty="0" err="1"/>
                <a:t>seq</a:t>
              </a:r>
              <a:endParaRPr lang="en-US" sz="900" dirty="0"/>
            </a:p>
          </p:txBody>
        </p:sp>
        <p:grpSp>
          <p:nvGrpSpPr>
            <p:cNvPr id="99" name="Group 75"/>
            <p:cNvGrpSpPr/>
            <p:nvPr/>
          </p:nvGrpSpPr>
          <p:grpSpPr>
            <a:xfrm>
              <a:off x="3611565" y="4221126"/>
              <a:ext cx="421571" cy="393403"/>
              <a:chOff x="3611565" y="4274347"/>
              <a:chExt cx="421571" cy="208515"/>
            </a:xfrm>
          </p:grpSpPr>
          <p:cxnSp>
            <p:nvCxnSpPr>
              <p:cNvPr id="113" name="Straight Connector 112"/>
              <p:cNvCxnSpPr/>
              <p:nvPr/>
            </p:nvCxnSpPr>
            <p:spPr bwMode="auto">
              <a:xfrm rot="5400000">
                <a:off x="3510589" y="4379748"/>
                <a:ext cx="202672" cy="719"/>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14" name="Straight Connector 113"/>
              <p:cNvCxnSpPr/>
              <p:nvPr/>
            </p:nvCxnSpPr>
            <p:spPr bwMode="auto">
              <a:xfrm rot="5400000">
                <a:off x="3570861" y="4378182"/>
                <a:ext cx="205586" cy="1588"/>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15" name="Straight Connector 114"/>
              <p:cNvCxnSpPr/>
              <p:nvPr/>
            </p:nvCxnSpPr>
            <p:spPr bwMode="auto">
              <a:xfrm rot="5400000">
                <a:off x="3632295" y="4381166"/>
                <a:ext cx="202672" cy="719"/>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16" name="Straight Connector 115"/>
              <p:cNvCxnSpPr/>
              <p:nvPr/>
            </p:nvCxnSpPr>
            <p:spPr bwMode="auto">
              <a:xfrm rot="5400000">
                <a:off x="3693182" y="4375987"/>
                <a:ext cx="201358" cy="2998"/>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17" name="Straight Connector 116"/>
              <p:cNvCxnSpPr/>
              <p:nvPr/>
            </p:nvCxnSpPr>
            <p:spPr bwMode="auto">
              <a:xfrm rot="5400000">
                <a:off x="3748365" y="4377912"/>
                <a:ext cx="202672" cy="719"/>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18" name="Straight Connector 117"/>
              <p:cNvCxnSpPr/>
              <p:nvPr/>
            </p:nvCxnSpPr>
            <p:spPr bwMode="auto">
              <a:xfrm rot="5400000">
                <a:off x="3808637" y="4376346"/>
                <a:ext cx="205586" cy="1588"/>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19" name="Straight Connector 118"/>
              <p:cNvCxnSpPr/>
              <p:nvPr/>
            </p:nvCxnSpPr>
            <p:spPr bwMode="auto">
              <a:xfrm rot="5400000">
                <a:off x="3870071" y="4379330"/>
                <a:ext cx="202672" cy="719"/>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cxnSp>
            <p:nvCxnSpPr>
              <p:cNvPr id="120" name="Straight Connector 119"/>
              <p:cNvCxnSpPr/>
              <p:nvPr/>
            </p:nvCxnSpPr>
            <p:spPr bwMode="auto">
              <a:xfrm rot="5400000">
                <a:off x="3930958" y="4374151"/>
                <a:ext cx="201358" cy="2998"/>
              </a:xfrm>
              <a:prstGeom prst="line">
                <a:avLst/>
              </a:prstGeom>
              <a:gradFill rotWithShape="0">
                <a:gsLst>
                  <a:gs pos="0">
                    <a:srgbClr val="4A95B0"/>
                  </a:gs>
                  <a:gs pos="100000">
                    <a:srgbClr val="CADBC8"/>
                  </a:gs>
                </a:gsLst>
                <a:lin ang="5400000" scaled="1"/>
              </a:gradFill>
              <a:ln w="6350" cap="flat" cmpd="sng" algn="ctr">
                <a:solidFill>
                  <a:schemeClr val="tx1"/>
                </a:solidFill>
                <a:prstDash val="sysDash"/>
                <a:round/>
                <a:headEnd type="none" w="med" len="med"/>
                <a:tailEnd type="none" w="med" len="med"/>
              </a:ln>
              <a:effectLst/>
            </p:spPr>
          </p:cxnSp>
        </p:grpSp>
        <p:sp>
          <p:nvSpPr>
            <p:cNvPr id="100" name="Rectangle 16"/>
            <p:cNvSpPr>
              <a:spLocks noChangeArrowheads="1"/>
            </p:cNvSpPr>
            <p:nvPr/>
          </p:nvSpPr>
          <p:spPr bwMode="auto">
            <a:xfrm>
              <a:off x="1458734" y="4482067"/>
              <a:ext cx="3250095" cy="1003300"/>
            </a:xfrm>
            <a:prstGeom prst="rect">
              <a:avLst/>
            </a:prstGeom>
            <a:gradFill flip="none" rotWithShape="1">
              <a:gsLst>
                <a:gs pos="0">
                  <a:srgbClr val="1DFF83">
                    <a:shade val="30000"/>
                    <a:satMod val="115000"/>
                  </a:srgbClr>
                </a:gs>
                <a:gs pos="50000">
                  <a:srgbClr val="1DFF83">
                    <a:shade val="67500"/>
                    <a:satMod val="115000"/>
                  </a:srgbClr>
                </a:gs>
                <a:gs pos="100000">
                  <a:srgbClr val="1DFF83">
                    <a:shade val="100000"/>
                    <a:satMod val="115000"/>
                  </a:srgbClr>
                </a:gs>
              </a:gsLst>
              <a:lin ang="16200000" scaled="1"/>
              <a:tileRect/>
            </a:gradFill>
            <a:ln w="6350" algn="ctr">
              <a:solidFill>
                <a:schemeClr val="tx1"/>
              </a:solidFill>
              <a:round/>
              <a:headEnd/>
              <a:tailEnd/>
            </a:ln>
          </p:spPr>
          <p:txBody>
            <a:bodyPr wrap="none"/>
            <a:lstStyle/>
            <a:p>
              <a:r>
                <a:rPr lang="en-US" sz="900" dirty="0"/>
                <a:t>VAMS Gasket </a:t>
              </a:r>
            </a:p>
          </p:txBody>
        </p:sp>
        <p:sp>
          <p:nvSpPr>
            <p:cNvPr id="101" name="Rectangle 17"/>
            <p:cNvSpPr>
              <a:spLocks noChangeArrowheads="1"/>
            </p:cNvSpPr>
            <p:nvPr/>
          </p:nvSpPr>
          <p:spPr bwMode="auto">
            <a:xfrm>
              <a:off x="1713534" y="4856431"/>
              <a:ext cx="1298575" cy="563562"/>
            </a:xfrm>
            <a:prstGeom prst="rect">
              <a:avLst/>
            </a:prstGeom>
            <a:gradFill flip="none" rotWithShape="1">
              <a:gsLst>
                <a:gs pos="0">
                  <a:srgbClr val="1DFF83">
                    <a:shade val="30000"/>
                    <a:satMod val="115000"/>
                  </a:srgbClr>
                </a:gs>
                <a:gs pos="50000">
                  <a:srgbClr val="1DFF83">
                    <a:shade val="67500"/>
                    <a:satMod val="115000"/>
                  </a:srgbClr>
                </a:gs>
                <a:gs pos="100000">
                  <a:srgbClr val="1DFF83">
                    <a:shade val="100000"/>
                    <a:satMod val="115000"/>
                  </a:srgbClr>
                </a:gs>
              </a:gsLst>
              <a:lin ang="16200000" scaled="1"/>
              <a:tileRect/>
            </a:gradFill>
            <a:ln w="6350" algn="ctr">
              <a:solidFill>
                <a:schemeClr val="tx1"/>
              </a:solidFill>
              <a:round/>
              <a:headEnd/>
              <a:tailEnd/>
            </a:ln>
          </p:spPr>
          <p:txBody>
            <a:bodyPr wrap="none" anchor="ctr"/>
            <a:lstStyle/>
            <a:p>
              <a:pPr algn="ctr"/>
              <a:r>
                <a:rPr lang="en-US" sz="900" dirty="0"/>
                <a:t>Waveform</a:t>
              </a:r>
              <a:br>
                <a:rPr lang="en-US" sz="900" dirty="0"/>
              </a:br>
              <a:r>
                <a:rPr lang="en-US" sz="900" dirty="0"/>
                <a:t>Generator</a:t>
              </a:r>
            </a:p>
          </p:txBody>
        </p:sp>
        <p:sp>
          <p:nvSpPr>
            <p:cNvPr id="102" name="Rectangle 18"/>
            <p:cNvSpPr>
              <a:spLocks noChangeArrowheads="1"/>
            </p:cNvSpPr>
            <p:nvPr/>
          </p:nvSpPr>
          <p:spPr bwMode="auto">
            <a:xfrm>
              <a:off x="3164509" y="4850081"/>
              <a:ext cx="1298575" cy="581025"/>
            </a:xfrm>
            <a:prstGeom prst="rect">
              <a:avLst/>
            </a:prstGeom>
            <a:gradFill flip="none" rotWithShape="1">
              <a:gsLst>
                <a:gs pos="0">
                  <a:srgbClr val="1DFF83">
                    <a:shade val="30000"/>
                    <a:satMod val="115000"/>
                  </a:srgbClr>
                </a:gs>
                <a:gs pos="50000">
                  <a:srgbClr val="1DFF83">
                    <a:shade val="67500"/>
                    <a:satMod val="115000"/>
                  </a:srgbClr>
                </a:gs>
                <a:gs pos="100000">
                  <a:srgbClr val="1DFF83">
                    <a:shade val="100000"/>
                    <a:satMod val="115000"/>
                  </a:srgbClr>
                </a:gs>
              </a:gsLst>
              <a:lin ang="16200000" scaled="1"/>
              <a:tileRect/>
            </a:gradFill>
            <a:ln w="6350" algn="ctr">
              <a:solidFill>
                <a:schemeClr val="tx1"/>
              </a:solidFill>
              <a:round/>
              <a:headEnd/>
              <a:tailEnd/>
            </a:ln>
          </p:spPr>
          <p:txBody>
            <a:bodyPr wrap="none" anchor="ctr"/>
            <a:lstStyle/>
            <a:p>
              <a:pPr algn="ctr"/>
              <a:r>
                <a:rPr lang="en-US" sz="900" dirty="0"/>
                <a:t>Sampler</a:t>
              </a:r>
            </a:p>
          </p:txBody>
        </p:sp>
        <p:cxnSp>
          <p:nvCxnSpPr>
            <p:cNvPr id="103" name="Straight Connector 34"/>
            <p:cNvCxnSpPr>
              <a:cxnSpLocks noChangeShapeType="1"/>
              <a:endCxn id="100" idx="2"/>
            </p:cNvCxnSpPr>
            <p:nvPr/>
          </p:nvCxnSpPr>
          <p:spPr bwMode="auto">
            <a:xfrm rot="5400000" flipH="1" flipV="1">
              <a:off x="2998346" y="5570788"/>
              <a:ext cx="170857" cy="16"/>
            </a:xfrm>
            <a:prstGeom prst="line">
              <a:avLst/>
            </a:prstGeom>
            <a:noFill/>
            <a:ln w="38100" cmpd="sng" algn="ctr">
              <a:solidFill>
                <a:schemeClr val="tx1"/>
              </a:solidFill>
              <a:round/>
              <a:headEnd/>
              <a:tailEnd/>
            </a:ln>
          </p:spPr>
        </p:cxnSp>
        <p:sp>
          <p:nvSpPr>
            <p:cNvPr id="104" name="Rectangle 18"/>
            <p:cNvSpPr>
              <a:spLocks noChangeArrowheads="1"/>
            </p:cNvSpPr>
            <p:nvPr/>
          </p:nvSpPr>
          <p:spPr bwMode="auto">
            <a:xfrm>
              <a:off x="3338620" y="4518840"/>
              <a:ext cx="489099" cy="202018"/>
            </a:xfrm>
            <a:prstGeom prst="rect">
              <a:avLst/>
            </a:prstGeom>
            <a:gradFill flip="none" rotWithShape="1">
              <a:gsLst>
                <a:gs pos="0">
                  <a:srgbClr val="1DFF83">
                    <a:shade val="30000"/>
                    <a:satMod val="115000"/>
                  </a:srgbClr>
                </a:gs>
                <a:gs pos="50000">
                  <a:srgbClr val="1DFF83">
                    <a:shade val="67500"/>
                    <a:satMod val="115000"/>
                  </a:srgbClr>
                </a:gs>
                <a:gs pos="100000">
                  <a:srgbClr val="1DFF83">
                    <a:shade val="100000"/>
                    <a:satMod val="115000"/>
                  </a:srgbClr>
                </a:gs>
              </a:gsLst>
              <a:lin ang="16200000" scaled="1"/>
              <a:tileRect/>
            </a:gradFill>
            <a:ln w="6350" algn="ctr">
              <a:solidFill>
                <a:schemeClr val="tx1"/>
              </a:solidFill>
              <a:round/>
              <a:headEnd/>
              <a:tailEnd/>
            </a:ln>
          </p:spPr>
          <p:txBody>
            <a:bodyPr wrap="none" anchor="ctr"/>
            <a:lstStyle/>
            <a:p>
              <a:pPr algn="ctr"/>
              <a:r>
                <a:rPr lang="en-US" sz="750" dirty="0"/>
                <a:t>CTRL</a:t>
              </a:r>
              <a:endParaRPr lang="en-US" sz="788" dirty="0"/>
            </a:p>
          </p:txBody>
        </p:sp>
        <p:sp>
          <p:nvSpPr>
            <p:cNvPr id="105" name="Rectangle 18"/>
            <p:cNvSpPr>
              <a:spLocks noChangeArrowheads="1"/>
            </p:cNvSpPr>
            <p:nvPr/>
          </p:nvSpPr>
          <p:spPr bwMode="auto">
            <a:xfrm>
              <a:off x="3469755" y="4575546"/>
              <a:ext cx="489099" cy="202018"/>
            </a:xfrm>
            <a:prstGeom prst="rect">
              <a:avLst/>
            </a:prstGeom>
            <a:gradFill flip="none" rotWithShape="1">
              <a:gsLst>
                <a:gs pos="0">
                  <a:srgbClr val="1DFF83">
                    <a:shade val="30000"/>
                    <a:satMod val="115000"/>
                  </a:srgbClr>
                </a:gs>
                <a:gs pos="50000">
                  <a:srgbClr val="1DFF83">
                    <a:shade val="67500"/>
                    <a:satMod val="115000"/>
                  </a:srgbClr>
                </a:gs>
                <a:gs pos="100000">
                  <a:srgbClr val="1DFF83">
                    <a:shade val="100000"/>
                    <a:satMod val="115000"/>
                  </a:srgbClr>
                </a:gs>
              </a:gsLst>
              <a:lin ang="16200000" scaled="1"/>
              <a:tileRect/>
            </a:gradFill>
            <a:ln w="6350" algn="ctr">
              <a:solidFill>
                <a:schemeClr val="tx1"/>
              </a:solidFill>
              <a:round/>
              <a:headEnd/>
              <a:tailEnd/>
            </a:ln>
          </p:spPr>
          <p:txBody>
            <a:bodyPr wrap="none" anchor="ctr"/>
            <a:lstStyle/>
            <a:p>
              <a:pPr algn="ctr"/>
              <a:r>
                <a:rPr lang="en-US" sz="750" dirty="0"/>
                <a:t>CTRL</a:t>
              </a:r>
              <a:endParaRPr lang="en-US" sz="788" dirty="0"/>
            </a:p>
          </p:txBody>
        </p:sp>
        <p:sp>
          <p:nvSpPr>
            <p:cNvPr id="106" name="Rectangle 18"/>
            <p:cNvSpPr>
              <a:spLocks noChangeArrowheads="1"/>
            </p:cNvSpPr>
            <p:nvPr/>
          </p:nvSpPr>
          <p:spPr bwMode="auto">
            <a:xfrm>
              <a:off x="3607979" y="4628709"/>
              <a:ext cx="489099" cy="202018"/>
            </a:xfrm>
            <a:prstGeom prst="rect">
              <a:avLst/>
            </a:prstGeom>
            <a:gradFill flip="none" rotWithShape="1">
              <a:gsLst>
                <a:gs pos="0">
                  <a:srgbClr val="1DFF83">
                    <a:shade val="30000"/>
                    <a:satMod val="115000"/>
                  </a:srgbClr>
                </a:gs>
                <a:gs pos="50000">
                  <a:srgbClr val="1DFF83">
                    <a:shade val="67500"/>
                    <a:satMod val="115000"/>
                  </a:srgbClr>
                </a:gs>
                <a:gs pos="100000">
                  <a:srgbClr val="1DFF83">
                    <a:shade val="100000"/>
                    <a:satMod val="115000"/>
                  </a:srgbClr>
                </a:gs>
              </a:gsLst>
              <a:lin ang="16200000" scaled="1"/>
              <a:tileRect/>
            </a:gradFill>
            <a:ln w="6350" algn="ctr">
              <a:solidFill>
                <a:schemeClr val="tx1"/>
              </a:solidFill>
              <a:round/>
              <a:headEnd/>
              <a:tailEnd/>
            </a:ln>
          </p:spPr>
          <p:txBody>
            <a:bodyPr wrap="none" anchor="ctr"/>
            <a:lstStyle/>
            <a:p>
              <a:pPr algn="ctr"/>
              <a:r>
                <a:rPr lang="en-US" sz="750" dirty="0"/>
                <a:t>CTRL</a:t>
              </a:r>
              <a:endParaRPr lang="en-US" sz="788" dirty="0"/>
            </a:p>
          </p:txBody>
        </p:sp>
        <p:sp>
          <p:nvSpPr>
            <p:cNvPr id="107" name="Rectangle 106"/>
            <p:cNvSpPr/>
            <p:nvPr/>
          </p:nvSpPr>
          <p:spPr bwMode="auto">
            <a:xfrm>
              <a:off x="3327957" y="2999673"/>
              <a:ext cx="1156520" cy="739437"/>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ctr"/>
            <a:lstStyle/>
            <a:p>
              <a:pPr algn="ctr">
                <a:defRPr/>
              </a:pPr>
              <a:r>
                <a:rPr lang="en-US" sz="900" dirty="0"/>
                <a:t>BFM</a:t>
              </a:r>
            </a:p>
            <a:p>
              <a:pPr algn="ctr">
                <a:defRPr/>
              </a:pPr>
              <a:endParaRPr lang="en-US" sz="788" dirty="0"/>
            </a:p>
          </p:txBody>
        </p:sp>
        <p:sp>
          <p:nvSpPr>
            <p:cNvPr id="108" name="Rectangle 107"/>
            <p:cNvSpPr/>
            <p:nvPr/>
          </p:nvSpPr>
          <p:spPr bwMode="auto">
            <a:xfrm>
              <a:off x="3211034" y="3914776"/>
              <a:ext cx="1095152" cy="306350"/>
            </a:xfrm>
            <a:prstGeom prst="rect">
              <a:avLst/>
            </a:prstGeom>
            <a:gradFill flip="none" rotWithShape="1">
              <a:gsLst>
                <a:gs pos="0">
                  <a:srgbClr val="85AEFF">
                    <a:tint val="66000"/>
                    <a:satMod val="160000"/>
                  </a:srgbClr>
                </a:gs>
                <a:gs pos="50000">
                  <a:srgbClr val="85AEFF">
                    <a:tint val="44500"/>
                    <a:satMod val="160000"/>
                  </a:srgbClr>
                </a:gs>
                <a:gs pos="100000">
                  <a:srgbClr val="85AEFF">
                    <a:tint val="23500"/>
                    <a:satMod val="160000"/>
                  </a:srgbClr>
                </a:gs>
              </a:gsLst>
              <a:lin ang="16200000" scaled="1"/>
              <a:tileRect/>
            </a:gradFill>
            <a:ln w="6350" cap="flat" cmpd="sng" algn="ctr">
              <a:solidFill>
                <a:schemeClr val="tx1"/>
              </a:solidFill>
              <a:prstDash val="solid"/>
              <a:round/>
              <a:headEnd type="none" w="med" len="med"/>
              <a:tailEnd type="none" w="med" len="med"/>
            </a:ln>
            <a:effectLst/>
          </p:spPr>
          <p:txBody>
            <a:bodyPr wrap="none" anchor="ctr"/>
            <a:lstStyle/>
            <a:p>
              <a:pPr algn="ctr">
                <a:defRPr/>
              </a:pPr>
              <a:r>
                <a:rPr lang="en-US" sz="788" dirty="0"/>
                <a:t>Signal Map</a:t>
              </a:r>
            </a:p>
          </p:txBody>
        </p:sp>
        <p:cxnSp>
          <p:nvCxnSpPr>
            <p:cNvPr id="109" name="Straight Connector 21"/>
            <p:cNvCxnSpPr>
              <a:cxnSpLocks noChangeShapeType="1"/>
              <a:stCxn id="93" idx="2"/>
              <a:endCxn id="108" idx="0"/>
            </p:cNvCxnSpPr>
            <p:nvPr/>
          </p:nvCxnSpPr>
          <p:spPr bwMode="auto">
            <a:xfrm rot="16200000" flipH="1">
              <a:off x="3156020" y="3312186"/>
              <a:ext cx="175666" cy="1029513"/>
            </a:xfrm>
            <a:prstGeom prst="line">
              <a:avLst/>
            </a:prstGeom>
            <a:noFill/>
            <a:ln w="6350" algn="ctr">
              <a:solidFill>
                <a:schemeClr val="tx1"/>
              </a:solidFill>
              <a:round/>
              <a:headEnd/>
              <a:tailEnd/>
            </a:ln>
          </p:spPr>
        </p:cxnSp>
        <p:cxnSp>
          <p:nvCxnSpPr>
            <p:cNvPr id="110" name="Straight Connector 23"/>
            <p:cNvCxnSpPr>
              <a:cxnSpLocks noChangeShapeType="1"/>
              <a:stCxn id="107" idx="2"/>
              <a:endCxn id="108" idx="0"/>
            </p:cNvCxnSpPr>
            <p:nvPr/>
          </p:nvCxnSpPr>
          <p:spPr bwMode="auto">
            <a:xfrm rot="5400000">
              <a:off x="3744581" y="3753140"/>
              <a:ext cx="175666" cy="147607"/>
            </a:xfrm>
            <a:prstGeom prst="line">
              <a:avLst/>
            </a:prstGeom>
            <a:noFill/>
            <a:ln w="6350" algn="ctr">
              <a:solidFill>
                <a:schemeClr val="tx1"/>
              </a:solidFill>
              <a:round/>
              <a:headEnd/>
              <a:tailEnd/>
            </a:ln>
          </p:spPr>
        </p:cxnSp>
        <p:sp>
          <p:nvSpPr>
            <p:cNvPr id="111" name="Line Callout 1 (Accent Bar) 110"/>
            <p:cNvSpPr/>
            <p:nvPr/>
          </p:nvSpPr>
          <p:spPr bwMode="auto">
            <a:xfrm>
              <a:off x="-51767" y="3651104"/>
              <a:ext cx="1893379" cy="657269"/>
            </a:xfrm>
            <a:prstGeom prst="accentCallout1">
              <a:avLst>
                <a:gd name="adj1" fmla="val 77443"/>
                <a:gd name="adj2" fmla="val 104154"/>
                <a:gd name="adj3" fmla="val 192759"/>
                <a:gd name="adj4" fmla="val 131309"/>
              </a:avLst>
            </a:prstGeom>
            <a:solidFill>
              <a:schemeClr val="accent1">
                <a:lumMod val="20000"/>
                <a:lumOff val="80000"/>
              </a:schemeClr>
            </a:solidFill>
            <a:ln w="6350" cap="flat" cmpd="sng" algn="ctr">
              <a:solidFill>
                <a:schemeClr val="tx1"/>
              </a:solidFill>
              <a:prstDash val="solid"/>
              <a:round/>
              <a:headEnd type="none" w="med" len="med"/>
              <a:tailEnd type="none" w="med" len="med"/>
            </a:ln>
            <a:effectLst/>
          </p:spPr>
          <p:txBody>
            <a:bodyPr wrap="none" anchor="ctr"/>
            <a:lstStyle/>
            <a:p>
              <a:pPr algn="ctr">
                <a:defRPr/>
              </a:pPr>
              <a:r>
                <a:rPr lang="en-US" sz="900" dirty="0"/>
                <a:t>DUT-Specific and</a:t>
              </a:r>
              <a:br>
                <a:rPr lang="en-US" sz="900" dirty="0"/>
              </a:br>
              <a:r>
                <a:rPr lang="en-US" sz="900" dirty="0"/>
                <a:t>Customizable</a:t>
              </a:r>
            </a:p>
          </p:txBody>
        </p:sp>
        <p:sp>
          <p:nvSpPr>
            <p:cNvPr id="112" name="Line Callout 1 (Accent Bar) 111"/>
            <p:cNvSpPr/>
            <p:nvPr/>
          </p:nvSpPr>
          <p:spPr bwMode="auto">
            <a:xfrm>
              <a:off x="1601983" y="2224850"/>
              <a:ext cx="1703387" cy="349250"/>
            </a:xfrm>
            <a:prstGeom prst="accentCallout1">
              <a:avLst>
                <a:gd name="adj1" fmla="val 76033"/>
                <a:gd name="adj2" fmla="val 103824"/>
                <a:gd name="adj3" fmla="val 120488"/>
                <a:gd name="adj4" fmla="val 114693"/>
              </a:avLst>
            </a:prstGeom>
            <a:solidFill>
              <a:schemeClr val="accent1">
                <a:lumMod val="20000"/>
                <a:lumOff val="80000"/>
              </a:schemeClr>
            </a:solidFill>
            <a:ln w="6350" cap="flat" cmpd="sng" algn="ctr">
              <a:solidFill>
                <a:schemeClr val="tx1"/>
              </a:solidFill>
              <a:prstDash val="solid"/>
              <a:round/>
              <a:headEnd type="none" w="med" len="med"/>
              <a:tailEnd type="none" w="med" len="med"/>
            </a:ln>
            <a:effectLst/>
          </p:spPr>
          <p:txBody>
            <a:bodyPr wrap="none" anchor="ctr"/>
            <a:lstStyle/>
            <a:p>
              <a:pPr algn="ctr">
                <a:defRPr/>
              </a:pPr>
              <a:r>
                <a:rPr lang="en-US" sz="900" dirty="0"/>
                <a:t>Real Numbers</a:t>
              </a:r>
            </a:p>
          </p:txBody>
        </p:sp>
      </p:grpSp>
      <p:sp>
        <p:nvSpPr>
          <p:cNvPr id="121" name="Rectangle 120"/>
          <p:cNvSpPr/>
          <p:nvPr/>
        </p:nvSpPr>
        <p:spPr>
          <a:xfrm>
            <a:off x="10210867" y="1"/>
            <a:ext cx="1492973" cy="276999"/>
          </a:xfrm>
          <a:prstGeom prst="rect">
            <a:avLst/>
          </a:prstGeom>
        </p:spPr>
        <p:txBody>
          <a:bodyPr wrap="none">
            <a:spAutoFit/>
          </a:bodyPr>
          <a:lstStyle/>
          <a:p>
            <a:r>
              <a:rPr lang="en-US" sz="1200" b="1" i="1" dirty="0"/>
              <a:t>Analog Wire UVC </a:t>
            </a:r>
          </a:p>
        </p:txBody>
      </p:sp>
      <p:grpSp>
        <p:nvGrpSpPr>
          <p:cNvPr id="122" name="Group 121"/>
          <p:cNvGrpSpPr/>
          <p:nvPr/>
        </p:nvGrpSpPr>
        <p:grpSpPr>
          <a:xfrm>
            <a:off x="10032518" y="2910508"/>
            <a:ext cx="1884178" cy="969004"/>
            <a:chOff x="5576103" y="4194865"/>
            <a:chExt cx="3513223" cy="1984660"/>
          </a:xfrm>
        </p:grpSpPr>
        <p:grpSp>
          <p:nvGrpSpPr>
            <p:cNvPr id="123" name="Group 34"/>
            <p:cNvGrpSpPr>
              <a:grpSpLocks/>
            </p:cNvGrpSpPr>
            <p:nvPr/>
          </p:nvGrpSpPr>
          <p:grpSpPr bwMode="auto">
            <a:xfrm>
              <a:off x="5576103" y="4548418"/>
              <a:ext cx="3513223" cy="1631107"/>
              <a:chOff x="3134" y="2392"/>
              <a:chExt cx="2713" cy="1174"/>
            </a:xfrm>
          </p:grpSpPr>
          <p:sp>
            <p:nvSpPr>
              <p:cNvPr id="125" name="Rectangle 35"/>
              <p:cNvSpPr>
                <a:spLocks noChangeArrowheads="1"/>
              </p:cNvSpPr>
              <p:nvPr/>
            </p:nvSpPr>
            <p:spPr bwMode="auto">
              <a:xfrm>
                <a:off x="3701" y="2392"/>
                <a:ext cx="700" cy="323"/>
              </a:xfrm>
              <a:prstGeom prst="rect">
                <a:avLst/>
              </a:prstGeom>
              <a:noFill/>
              <a:ln w="6350">
                <a:noFill/>
                <a:miter lim="800000"/>
                <a:headEnd/>
                <a:tailEnd/>
              </a:ln>
            </p:spPr>
            <p:txBody>
              <a:bodyPr wrap="none" anchor="ctr">
                <a:spAutoFit/>
              </a:bodyPr>
              <a:lstStyle/>
              <a:p>
                <a:r>
                  <a:rPr lang="en-US" sz="825"/>
                  <a:t>Phase</a:t>
                </a:r>
                <a:endParaRPr lang="en-US" sz="900" u="sng"/>
              </a:p>
            </p:txBody>
          </p:sp>
          <p:pic>
            <p:nvPicPr>
              <p:cNvPr id="126" name="Picture 36" descr="Screen shot 2010-05-07 at 5"/>
              <p:cNvPicPr>
                <a:picLocks noChangeAspect="1" noChangeArrowheads="1"/>
              </p:cNvPicPr>
              <p:nvPr/>
            </p:nvPicPr>
            <p:blipFill>
              <a:blip r:embed="rId10" cstate="print"/>
              <a:srcRect/>
              <a:stretch>
                <a:fillRect/>
              </a:stretch>
            </p:blipFill>
            <p:spPr bwMode="auto">
              <a:xfrm>
                <a:off x="3456" y="2712"/>
                <a:ext cx="1592" cy="554"/>
              </a:xfrm>
              <a:prstGeom prst="rect">
                <a:avLst/>
              </a:prstGeom>
              <a:noFill/>
              <a:ln w="9525">
                <a:noFill/>
                <a:miter lim="800000"/>
                <a:headEnd/>
                <a:tailEnd/>
              </a:ln>
            </p:spPr>
          </p:pic>
          <p:sp>
            <p:nvSpPr>
              <p:cNvPr id="127" name="Line 37"/>
              <p:cNvSpPr>
                <a:spLocks noChangeShapeType="1"/>
              </p:cNvSpPr>
              <p:nvPr/>
            </p:nvSpPr>
            <p:spPr bwMode="auto">
              <a:xfrm>
                <a:off x="3408" y="2976"/>
                <a:ext cx="1728" cy="0"/>
              </a:xfrm>
              <a:prstGeom prst="line">
                <a:avLst/>
              </a:prstGeom>
              <a:noFill/>
              <a:ln w="6350">
                <a:solidFill>
                  <a:schemeClr val="hlink"/>
                </a:solidFill>
                <a:round/>
                <a:headEnd/>
                <a:tailEnd/>
              </a:ln>
            </p:spPr>
            <p:txBody>
              <a:bodyPr wrap="none" anchor="ctr"/>
              <a:lstStyle/>
              <a:p>
                <a:endParaRPr lang="en-US" sz="900"/>
              </a:p>
            </p:txBody>
          </p:sp>
          <p:sp>
            <p:nvSpPr>
              <p:cNvPr id="128" name="Line 38"/>
              <p:cNvSpPr>
                <a:spLocks noChangeShapeType="1"/>
              </p:cNvSpPr>
              <p:nvPr/>
            </p:nvSpPr>
            <p:spPr bwMode="auto">
              <a:xfrm>
                <a:off x="3408" y="3120"/>
                <a:ext cx="1728" cy="0"/>
              </a:xfrm>
              <a:prstGeom prst="line">
                <a:avLst/>
              </a:prstGeom>
              <a:noFill/>
              <a:ln w="6350">
                <a:solidFill>
                  <a:schemeClr val="tx1"/>
                </a:solidFill>
                <a:round/>
                <a:headEnd/>
                <a:tailEnd/>
              </a:ln>
            </p:spPr>
            <p:txBody>
              <a:bodyPr wrap="none" anchor="ctr"/>
              <a:lstStyle/>
              <a:p>
                <a:endParaRPr lang="en-US" sz="900"/>
              </a:p>
            </p:txBody>
          </p:sp>
          <p:sp>
            <p:nvSpPr>
              <p:cNvPr id="129" name="Line 39"/>
              <p:cNvSpPr>
                <a:spLocks noChangeShapeType="1"/>
              </p:cNvSpPr>
              <p:nvPr/>
            </p:nvSpPr>
            <p:spPr bwMode="auto">
              <a:xfrm>
                <a:off x="3456" y="3216"/>
                <a:ext cx="1728" cy="0"/>
              </a:xfrm>
              <a:prstGeom prst="line">
                <a:avLst/>
              </a:prstGeom>
              <a:noFill/>
              <a:ln w="6350">
                <a:solidFill>
                  <a:schemeClr val="hlink"/>
                </a:solidFill>
                <a:prstDash val="dash"/>
                <a:round/>
                <a:headEnd/>
                <a:tailEnd/>
              </a:ln>
            </p:spPr>
            <p:txBody>
              <a:bodyPr wrap="none" anchor="ctr"/>
              <a:lstStyle/>
              <a:p>
                <a:endParaRPr lang="en-US" sz="900"/>
              </a:p>
            </p:txBody>
          </p:sp>
          <p:sp>
            <p:nvSpPr>
              <p:cNvPr id="130" name="Line 40"/>
              <p:cNvSpPr>
                <a:spLocks noChangeShapeType="1"/>
              </p:cNvSpPr>
              <p:nvPr/>
            </p:nvSpPr>
            <p:spPr bwMode="auto">
              <a:xfrm>
                <a:off x="3408" y="2736"/>
                <a:ext cx="1728" cy="0"/>
              </a:xfrm>
              <a:prstGeom prst="line">
                <a:avLst/>
              </a:prstGeom>
              <a:noFill/>
              <a:ln w="6350">
                <a:solidFill>
                  <a:schemeClr val="hlink"/>
                </a:solidFill>
                <a:prstDash val="dash"/>
                <a:round/>
                <a:headEnd/>
                <a:tailEnd/>
              </a:ln>
            </p:spPr>
            <p:txBody>
              <a:bodyPr wrap="none" anchor="ctr"/>
              <a:lstStyle/>
              <a:p>
                <a:endParaRPr lang="en-US" sz="900"/>
              </a:p>
            </p:txBody>
          </p:sp>
          <p:sp>
            <p:nvSpPr>
              <p:cNvPr id="131" name="Line 41"/>
              <p:cNvSpPr>
                <a:spLocks noChangeShapeType="1"/>
              </p:cNvSpPr>
              <p:nvPr/>
            </p:nvSpPr>
            <p:spPr bwMode="auto">
              <a:xfrm>
                <a:off x="4044" y="2640"/>
                <a:ext cx="0" cy="672"/>
              </a:xfrm>
              <a:prstGeom prst="line">
                <a:avLst/>
              </a:prstGeom>
              <a:noFill/>
              <a:ln w="6350">
                <a:solidFill>
                  <a:schemeClr val="hlink"/>
                </a:solidFill>
                <a:round/>
                <a:headEnd/>
                <a:tailEnd/>
              </a:ln>
            </p:spPr>
            <p:txBody>
              <a:bodyPr wrap="none" anchor="ctr"/>
              <a:lstStyle/>
              <a:p>
                <a:endParaRPr lang="en-US" sz="900"/>
              </a:p>
            </p:txBody>
          </p:sp>
          <p:sp>
            <p:nvSpPr>
              <p:cNvPr id="132" name="Line 42"/>
              <p:cNvSpPr>
                <a:spLocks noChangeShapeType="1"/>
              </p:cNvSpPr>
              <p:nvPr/>
            </p:nvSpPr>
            <p:spPr bwMode="auto">
              <a:xfrm>
                <a:off x="3744" y="2640"/>
                <a:ext cx="0" cy="672"/>
              </a:xfrm>
              <a:prstGeom prst="line">
                <a:avLst/>
              </a:prstGeom>
              <a:noFill/>
              <a:ln w="6350">
                <a:solidFill>
                  <a:schemeClr val="tx1"/>
                </a:solidFill>
                <a:round/>
                <a:headEnd/>
                <a:tailEnd/>
              </a:ln>
            </p:spPr>
            <p:txBody>
              <a:bodyPr wrap="none" anchor="ctr"/>
              <a:lstStyle/>
              <a:p>
                <a:endParaRPr lang="en-US" sz="900"/>
              </a:p>
            </p:txBody>
          </p:sp>
          <p:sp>
            <p:nvSpPr>
              <p:cNvPr id="133" name="Rectangle 43"/>
              <p:cNvSpPr>
                <a:spLocks noChangeArrowheads="1"/>
              </p:cNvSpPr>
              <p:nvPr/>
            </p:nvSpPr>
            <p:spPr bwMode="auto">
              <a:xfrm>
                <a:off x="3653" y="3243"/>
                <a:ext cx="351" cy="323"/>
              </a:xfrm>
              <a:prstGeom prst="rect">
                <a:avLst/>
              </a:prstGeom>
              <a:noFill/>
              <a:ln w="6350">
                <a:noFill/>
                <a:miter lim="800000"/>
                <a:headEnd/>
                <a:tailEnd/>
              </a:ln>
            </p:spPr>
            <p:txBody>
              <a:bodyPr wrap="none" anchor="ctr">
                <a:spAutoFit/>
              </a:bodyPr>
              <a:lstStyle/>
              <a:p>
                <a:r>
                  <a:rPr lang="en-US" sz="825"/>
                  <a:t>0</a:t>
                </a:r>
                <a:endParaRPr lang="en-US" sz="900" u="sng"/>
              </a:p>
            </p:txBody>
          </p:sp>
          <p:sp>
            <p:nvSpPr>
              <p:cNvPr id="134" name="Rectangle 44"/>
              <p:cNvSpPr>
                <a:spLocks noChangeArrowheads="1"/>
              </p:cNvSpPr>
              <p:nvPr/>
            </p:nvSpPr>
            <p:spPr bwMode="auto">
              <a:xfrm>
                <a:off x="3216" y="2968"/>
                <a:ext cx="351" cy="323"/>
              </a:xfrm>
              <a:prstGeom prst="rect">
                <a:avLst/>
              </a:prstGeom>
              <a:noFill/>
              <a:ln w="6350">
                <a:noFill/>
                <a:miter lim="800000"/>
                <a:headEnd/>
                <a:tailEnd/>
              </a:ln>
            </p:spPr>
            <p:txBody>
              <a:bodyPr wrap="none" anchor="ctr">
                <a:spAutoFit/>
              </a:bodyPr>
              <a:lstStyle/>
              <a:p>
                <a:r>
                  <a:rPr lang="en-US" sz="825"/>
                  <a:t>0</a:t>
                </a:r>
                <a:endParaRPr lang="en-US" sz="900" u="sng"/>
              </a:p>
            </p:txBody>
          </p:sp>
          <p:sp>
            <p:nvSpPr>
              <p:cNvPr id="135" name="Line 45"/>
              <p:cNvSpPr>
                <a:spLocks noChangeShapeType="1"/>
              </p:cNvSpPr>
              <p:nvPr/>
            </p:nvSpPr>
            <p:spPr bwMode="auto">
              <a:xfrm>
                <a:off x="4896" y="2640"/>
                <a:ext cx="0" cy="672"/>
              </a:xfrm>
              <a:prstGeom prst="line">
                <a:avLst/>
              </a:prstGeom>
              <a:noFill/>
              <a:ln w="6350">
                <a:solidFill>
                  <a:schemeClr val="hlink"/>
                </a:solidFill>
                <a:round/>
                <a:headEnd/>
                <a:tailEnd/>
              </a:ln>
            </p:spPr>
            <p:txBody>
              <a:bodyPr wrap="none" anchor="ctr"/>
              <a:lstStyle/>
              <a:p>
                <a:endParaRPr lang="en-US" sz="900"/>
              </a:p>
            </p:txBody>
          </p:sp>
          <p:sp>
            <p:nvSpPr>
              <p:cNvPr id="136" name="Line 46"/>
              <p:cNvSpPr>
                <a:spLocks noChangeShapeType="1"/>
              </p:cNvSpPr>
              <p:nvPr/>
            </p:nvSpPr>
            <p:spPr bwMode="auto">
              <a:xfrm>
                <a:off x="4032" y="3264"/>
                <a:ext cx="864" cy="0"/>
              </a:xfrm>
              <a:prstGeom prst="line">
                <a:avLst/>
              </a:prstGeom>
              <a:noFill/>
              <a:ln w="6350">
                <a:solidFill>
                  <a:schemeClr val="hlink"/>
                </a:solidFill>
                <a:round/>
                <a:headEnd type="triangle" w="med" len="med"/>
                <a:tailEnd type="triangle" w="med" len="med"/>
              </a:ln>
            </p:spPr>
            <p:txBody>
              <a:bodyPr wrap="none" anchor="ctr"/>
              <a:lstStyle/>
              <a:p>
                <a:endParaRPr lang="en-US" sz="900"/>
              </a:p>
            </p:txBody>
          </p:sp>
          <p:sp>
            <p:nvSpPr>
              <p:cNvPr id="137" name="Line 47"/>
              <p:cNvSpPr>
                <a:spLocks noChangeShapeType="1"/>
              </p:cNvSpPr>
              <p:nvPr/>
            </p:nvSpPr>
            <p:spPr bwMode="auto">
              <a:xfrm>
                <a:off x="3752" y="2688"/>
                <a:ext cx="288" cy="0"/>
              </a:xfrm>
              <a:prstGeom prst="line">
                <a:avLst/>
              </a:prstGeom>
              <a:noFill/>
              <a:ln w="6350">
                <a:solidFill>
                  <a:schemeClr val="hlink"/>
                </a:solidFill>
                <a:round/>
                <a:headEnd type="triangle" w="med" len="med"/>
                <a:tailEnd type="triangle" w="med" len="med"/>
              </a:ln>
            </p:spPr>
            <p:txBody>
              <a:bodyPr wrap="none" anchor="ctr"/>
              <a:lstStyle/>
              <a:p>
                <a:endParaRPr lang="en-US" sz="900"/>
              </a:p>
            </p:txBody>
          </p:sp>
          <p:sp>
            <p:nvSpPr>
              <p:cNvPr id="138" name="Rectangle 48"/>
              <p:cNvSpPr>
                <a:spLocks noChangeArrowheads="1"/>
              </p:cNvSpPr>
              <p:nvPr/>
            </p:nvSpPr>
            <p:spPr bwMode="auto">
              <a:xfrm>
                <a:off x="4128" y="3208"/>
                <a:ext cx="709" cy="323"/>
              </a:xfrm>
              <a:prstGeom prst="rect">
                <a:avLst/>
              </a:prstGeom>
              <a:noFill/>
              <a:ln w="6350">
                <a:noFill/>
                <a:miter lim="800000"/>
                <a:headEnd/>
                <a:tailEnd/>
              </a:ln>
            </p:spPr>
            <p:txBody>
              <a:bodyPr wrap="none" anchor="ctr">
                <a:spAutoFit/>
              </a:bodyPr>
              <a:lstStyle/>
              <a:p>
                <a:r>
                  <a:rPr lang="en-US" sz="825"/>
                  <a:t>Period</a:t>
                </a:r>
                <a:endParaRPr lang="en-US" sz="900" u="sng"/>
              </a:p>
            </p:txBody>
          </p:sp>
          <p:sp>
            <p:nvSpPr>
              <p:cNvPr id="139" name="Line 49"/>
              <p:cNvSpPr>
                <a:spLocks noChangeShapeType="1"/>
              </p:cNvSpPr>
              <p:nvPr/>
            </p:nvSpPr>
            <p:spPr bwMode="auto">
              <a:xfrm>
                <a:off x="5088" y="2736"/>
                <a:ext cx="0" cy="480"/>
              </a:xfrm>
              <a:prstGeom prst="line">
                <a:avLst/>
              </a:prstGeom>
              <a:noFill/>
              <a:ln w="6350">
                <a:solidFill>
                  <a:schemeClr val="hlink"/>
                </a:solidFill>
                <a:round/>
                <a:headEnd type="triangle" w="med" len="med"/>
                <a:tailEnd type="triangle" w="med" len="med"/>
              </a:ln>
            </p:spPr>
            <p:txBody>
              <a:bodyPr wrap="none" anchor="ctr"/>
              <a:lstStyle/>
              <a:p>
                <a:endParaRPr lang="en-US" sz="900"/>
              </a:p>
            </p:txBody>
          </p:sp>
          <p:sp>
            <p:nvSpPr>
              <p:cNvPr id="140" name="Rectangle 50"/>
              <p:cNvSpPr>
                <a:spLocks noChangeArrowheads="1"/>
              </p:cNvSpPr>
              <p:nvPr/>
            </p:nvSpPr>
            <p:spPr bwMode="auto">
              <a:xfrm>
                <a:off x="4900" y="2468"/>
                <a:ext cx="947" cy="323"/>
              </a:xfrm>
              <a:prstGeom prst="rect">
                <a:avLst/>
              </a:prstGeom>
              <a:noFill/>
              <a:ln w="6350">
                <a:noFill/>
                <a:miter lim="800000"/>
                <a:headEnd/>
                <a:tailEnd/>
              </a:ln>
            </p:spPr>
            <p:txBody>
              <a:bodyPr wrap="none" anchor="ctr">
                <a:spAutoFit/>
              </a:bodyPr>
              <a:lstStyle/>
              <a:p>
                <a:r>
                  <a:rPr lang="en-US" sz="825" dirty="0"/>
                  <a:t>Amplitude</a:t>
                </a:r>
                <a:endParaRPr lang="en-US" sz="900" u="sng" dirty="0"/>
              </a:p>
            </p:txBody>
          </p:sp>
          <p:sp>
            <p:nvSpPr>
              <p:cNvPr id="141" name="Line 51"/>
              <p:cNvSpPr>
                <a:spLocks noChangeShapeType="1"/>
              </p:cNvSpPr>
              <p:nvPr/>
            </p:nvSpPr>
            <p:spPr bwMode="auto">
              <a:xfrm>
                <a:off x="3456" y="2976"/>
                <a:ext cx="0" cy="144"/>
              </a:xfrm>
              <a:prstGeom prst="line">
                <a:avLst/>
              </a:prstGeom>
              <a:noFill/>
              <a:ln w="6350">
                <a:solidFill>
                  <a:schemeClr val="hlink"/>
                </a:solidFill>
                <a:round/>
                <a:headEnd type="triangle" w="med" len="med"/>
                <a:tailEnd type="triangle" w="med" len="med"/>
              </a:ln>
            </p:spPr>
            <p:txBody>
              <a:bodyPr wrap="none" anchor="ctr"/>
              <a:lstStyle/>
              <a:p>
                <a:endParaRPr lang="en-US" sz="900"/>
              </a:p>
            </p:txBody>
          </p:sp>
          <p:sp>
            <p:nvSpPr>
              <p:cNvPr id="142" name="Rectangle 52"/>
              <p:cNvSpPr>
                <a:spLocks noChangeArrowheads="1"/>
              </p:cNvSpPr>
              <p:nvPr/>
            </p:nvSpPr>
            <p:spPr bwMode="auto">
              <a:xfrm>
                <a:off x="3134" y="2680"/>
                <a:ext cx="564" cy="323"/>
              </a:xfrm>
              <a:prstGeom prst="rect">
                <a:avLst/>
              </a:prstGeom>
              <a:noFill/>
              <a:ln w="6350">
                <a:noFill/>
                <a:miter lim="800000"/>
                <a:headEnd/>
                <a:tailEnd/>
              </a:ln>
            </p:spPr>
            <p:txBody>
              <a:bodyPr wrap="none" anchor="ctr">
                <a:spAutoFit/>
              </a:bodyPr>
              <a:lstStyle/>
              <a:p>
                <a:r>
                  <a:rPr lang="en-US" sz="825"/>
                  <a:t>Bias</a:t>
                </a:r>
                <a:endParaRPr lang="en-US" sz="900" u="sng"/>
              </a:p>
            </p:txBody>
          </p:sp>
        </p:grpSp>
        <p:sp>
          <p:nvSpPr>
            <p:cNvPr id="124" name="Rectangle 53"/>
            <p:cNvSpPr>
              <a:spLocks noChangeArrowheads="1"/>
            </p:cNvSpPr>
            <p:nvPr/>
          </p:nvSpPr>
          <p:spPr bwMode="auto">
            <a:xfrm>
              <a:off x="5908239" y="4194865"/>
              <a:ext cx="2661597" cy="472777"/>
            </a:xfrm>
            <a:prstGeom prst="rect">
              <a:avLst/>
            </a:prstGeom>
            <a:noFill/>
            <a:ln w="6350">
              <a:noFill/>
              <a:miter lim="800000"/>
              <a:headEnd/>
              <a:tailEnd/>
            </a:ln>
          </p:spPr>
          <p:txBody>
            <a:bodyPr wrap="square" anchor="ctr">
              <a:spAutoFit/>
            </a:bodyPr>
            <a:lstStyle/>
            <a:p>
              <a:r>
                <a:rPr lang="en-US" sz="900" b="1" dirty="0"/>
                <a:t>Measures and Drives:</a:t>
              </a:r>
            </a:p>
          </p:txBody>
        </p:sp>
      </p:grpSp>
    </p:spTree>
    <p:extLst>
      <p:ext uri="{BB962C8B-B14F-4D97-AF65-F5344CB8AC3E}">
        <p14:creationId xmlns:p14="http://schemas.microsoft.com/office/powerpoint/2010/main" val="4018331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149" y="1465859"/>
            <a:ext cx="4442728" cy="4687077"/>
          </a:xfrm>
          <a:prstGeom prst="rect">
            <a:avLst/>
          </a:prstGeom>
        </p:spPr>
      </p:pic>
      <p:sp>
        <p:nvSpPr>
          <p:cNvPr id="3" name="Title 2"/>
          <p:cNvSpPr>
            <a:spLocks noGrp="1"/>
          </p:cNvSpPr>
          <p:nvPr>
            <p:ph type="title"/>
          </p:nvPr>
        </p:nvSpPr>
        <p:spPr/>
        <p:txBody>
          <a:bodyPr/>
          <a:lstStyle/>
          <a:p>
            <a:r>
              <a:rPr lang="en-US" sz="3200" dirty="0"/>
              <a:t>Enhancing the Virtuoso ADE Product Suite</a:t>
            </a:r>
            <a:br>
              <a:rPr lang="en-US" dirty="0"/>
            </a:br>
            <a:r>
              <a:rPr lang="en-US" sz="2400" dirty="0">
                <a:solidFill>
                  <a:schemeClr val="tx2">
                    <a:lumMod val="60000"/>
                    <a:lumOff val="40000"/>
                  </a:schemeClr>
                </a:solidFill>
              </a:rPr>
              <a:t>An overview of good things in IC6.1.7</a:t>
            </a:r>
            <a:endParaRPr lang="en-US" sz="2400" i="1" dirty="0">
              <a:solidFill>
                <a:schemeClr val="tx2">
                  <a:lumMod val="60000"/>
                  <a:lumOff val="40000"/>
                </a:schemeClr>
              </a:solidFill>
            </a:endParaRPr>
          </a:p>
        </p:txBody>
      </p:sp>
      <p:sp>
        <p:nvSpPr>
          <p:cNvPr id="13" name="Content Placeholder 12"/>
          <p:cNvSpPr>
            <a:spLocks noGrp="1"/>
          </p:cNvSpPr>
          <p:nvPr>
            <p:ph idx="1"/>
          </p:nvPr>
        </p:nvSpPr>
        <p:spPr>
          <a:xfrm>
            <a:off x="551444" y="1465859"/>
            <a:ext cx="5392156" cy="4351338"/>
          </a:xfrm>
        </p:spPr>
        <p:txBody>
          <a:bodyPr>
            <a:noAutofit/>
          </a:bodyPr>
          <a:lstStyle/>
          <a:p>
            <a:r>
              <a:rPr lang="en-US" sz="1800" dirty="0"/>
              <a:t>Virtuoso</a:t>
            </a:r>
            <a:r>
              <a:rPr lang="en-US" sz="1800" baseline="30000" dirty="0"/>
              <a:t>®</a:t>
            </a:r>
            <a:r>
              <a:rPr lang="en-US" sz="1800" dirty="0"/>
              <a:t> ADE Explorer</a:t>
            </a:r>
          </a:p>
          <a:p>
            <a:pPr lvl="1"/>
            <a:r>
              <a:rPr lang="en-US" sz="1600" dirty="0"/>
              <a:t>Highly interactive, single </a:t>
            </a:r>
            <a:r>
              <a:rPr lang="en-US" sz="1600" dirty="0" err="1"/>
              <a:t>testbench</a:t>
            </a:r>
            <a:r>
              <a:rPr lang="en-US" sz="1600" dirty="0"/>
              <a:t> analyzer assists engineers at the earliest stages of circuit design</a:t>
            </a:r>
          </a:p>
          <a:p>
            <a:r>
              <a:rPr lang="en-US" sz="1800" dirty="0"/>
              <a:t>Virtuoso ADE Assembler</a:t>
            </a:r>
          </a:p>
          <a:p>
            <a:pPr lvl="1"/>
            <a:r>
              <a:rPr lang="en-US" sz="1600" dirty="0"/>
              <a:t>Interactive, multi-</a:t>
            </a:r>
            <a:r>
              <a:rPr lang="en-US" sz="1600" dirty="0" err="1"/>
              <a:t>testbench</a:t>
            </a:r>
            <a:r>
              <a:rPr lang="en-US" sz="1600" dirty="0"/>
              <a:t> environment pulls together all the parts of the design and their various specs to begin centering the design for manufacturing</a:t>
            </a:r>
          </a:p>
          <a:p>
            <a:r>
              <a:rPr lang="en-US" sz="1800" dirty="0"/>
              <a:t>Virtuoso Variation Option</a:t>
            </a:r>
          </a:p>
          <a:p>
            <a:pPr lvl="1"/>
            <a:r>
              <a:rPr lang="en-US" sz="1600" dirty="0"/>
              <a:t>Extensive statistical verification for designs requiring high-sigma validation and for advanced nodes</a:t>
            </a:r>
          </a:p>
          <a:p>
            <a:r>
              <a:rPr lang="en-US" sz="1800" dirty="0"/>
              <a:t>Virtuoso ADE Verifier</a:t>
            </a:r>
          </a:p>
          <a:p>
            <a:pPr lvl="1"/>
            <a:r>
              <a:rPr lang="en-US" sz="1600" dirty="0"/>
              <a:t>Introduces a formal method for overall electrical specification verification of analog circuits</a:t>
            </a:r>
          </a:p>
        </p:txBody>
      </p:sp>
      <p:pic>
        <p:nvPicPr>
          <p:cNvPr id="6" name="Picture 5"/>
          <p:cNvPicPr>
            <a:picLocks noChangeAspect="1"/>
          </p:cNvPicPr>
          <p:nvPr/>
        </p:nvPicPr>
        <p:blipFill>
          <a:blip r:embed="rId4"/>
          <a:stretch>
            <a:fillRect/>
          </a:stretch>
        </p:blipFill>
        <p:spPr>
          <a:xfrm>
            <a:off x="9053210" y="4022562"/>
            <a:ext cx="1491667" cy="1548518"/>
          </a:xfrm>
          <a:prstGeom prst="rect">
            <a:avLst/>
          </a:prstGeom>
        </p:spPr>
      </p:pic>
    </p:spTree>
    <p:extLst>
      <p:ext uri="{BB962C8B-B14F-4D97-AF65-F5344CB8AC3E}">
        <p14:creationId xmlns:p14="http://schemas.microsoft.com/office/powerpoint/2010/main" val="2934111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62564"/>
            <a:ext cx="11612880" cy="914400"/>
          </a:xfrm>
        </p:spPr>
        <p:txBody>
          <a:bodyPr vert="horz" lIns="91440" tIns="45720" rIns="91440" bIns="45720" rtlCol="0" anchor="ctr" anchorCtr="0">
            <a:noAutofit/>
          </a:bodyPr>
          <a:lstStyle/>
          <a:p>
            <a:r>
              <a:rPr lang="en-US" dirty="0"/>
              <a:t>Real Number Modeling Benefits</a:t>
            </a:r>
          </a:p>
        </p:txBody>
      </p:sp>
      <p:sp>
        <p:nvSpPr>
          <p:cNvPr id="29" name="Content Placeholder 12"/>
          <p:cNvSpPr>
            <a:spLocks noGrp="1"/>
          </p:cNvSpPr>
          <p:nvPr>
            <p:ph idx="1"/>
          </p:nvPr>
        </p:nvSpPr>
        <p:spPr>
          <a:xfrm>
            <a:off x="6155140" y="2586383"/>
            <a:ext cx="5732060" cy="3574144"/>
          </a:xfrm>
        </p:spPr>
        <p:txBody>
          <a:bodyPr/>
          <a:lstStyle/>
          <a:p>
            <a:pPr>
              <a:lnSpc>
                <a:spcPct val="100000"/>
              </a:lnSpc>
              <a:spcBef>
                <a:spcPts val="0"/>
              </a:spcBef>
            </a:pPr>
            <a:r>
              <a:rPr lang="en-US" sz="1800" dirty="0"/>
              <a:t>Model what you </a:t>
            </a:r>
            <a:r>
              <a:rPr lang="en-US" sz="1800" i="1" dirty="0"/>
              <a:t>need</a:t>
            </a:r>
            <a:r>
              <a:rPr lang="en-US" sz="1800" dirty="0"/>
              <a:t>, not what you </a:t>
            </a:r>
            <a:r>
              <a:rPr lang="en-US" sz="1800" i="1" dirty="0"/>
              <a:t>can</a:t>
            </a:r>
          </a:p>
          <a:p>
            <a:pPr>
              <a:lnSpc>
                <a:spcPct val="100000"/>
              </a:lnSpc>
              <a:spcBef>
                <a:spcPts val="0"/>
              </a:spcBef>
            </a:pPr>
            <a:r>
              <a:rPr lang="en-US" sz="1800" dirty="0"/>
              <a:t>Clearly define model limitations</a:t>
            </a:r>
          </a:p>
          <a:p>
            <a:pPr>
              <a:lnSpc>
                <a:spcPct val="100000"/>
              </a:lnSpc>
              <a:spcBef>
                <a:spcPts val="0"/>
              </a:spcBef>
            </a:pPr>
            <a:r>
              <a:rPr lang="en-US" sz="1800" dirty="0"/>
              <a:t>Top-down approach</a:t>
            </a:r>
          </a:p>
          <a:p>
            <a:pPr marL="525463" lvl="2" indent="-234950">
              <a:lnSpc>
                <a:spcPct val="100000"/>
              </a:lnSpc>
              <a:buClr>
                <a:schemeClr val="accent2"/>
              </a:buClr>
              <a:buFont typeface=".HelveticaNeueDeskInterface-Regular" charset="0"/>
              <a:buChar char="–"/>
              <a:tabLst>
                <a:tab pos="166688" algn="l"/>
                <a:tab pos="234950" algn="l"/>
              </a:tabLst>
            </a:pPr>
            <a:r>
              <a:rPr lang="en-US" sz="1200" dirty="0">
                <a:solidFill>
                  <a:schemeClr val="tx1"/>
                </a:solidFill>
              </a:rPr>
              <a:t>Generate models during architecture phase</a:t>
            </a:r>
          </a:p>
          <a:p>
            <a:pPr marL="525463" lvl="2" indent="-234950">
              <a:lnSpc>
                <a:spcPct val="100000"/>
              </a:lnSpc>
              <a:buClr>
                <a:schemeClr val="accent2"/>
              </a:buClr>
              <a:buFont typeface=".HelveticaNeueDeskInterface-Regular" charset="0"/>
              <a:buChar char="–"/>
              <a:tabLst>
                <a:tab pos="166688" algn="l"/>
                <a:tab pos="234950" algn="l"/>
              </a:tabLst>
            </a:pPr>
            <a:r>
              <a:rPr lang="en-US" sz="1200" dirty="0">
                <a:solidFill>
                  <a:schemeClr val="tx1"/>
                </a:solidFill>
              </a:rPr>
              <a:t>Verify specifications early in the design cycle</a:t>
            </a:r>
          </a:p>
          <a:p>
            <a:pPr marL="525463" lvl="2" indent="-234950">
              <a:lnSpc>
                <a:spcPct val="100000"/>
              </a:lnSpc>
              <a:buClr>
                <a:schemeClr val="accent2"/>
              </a:buClr>
              <a:buFont typeface=".HelveticaNeueDeskInterface-Regular" charset="0"/>
              <a:buChar char="–"/>
              <a:tabLst>
                <a:tab pos="166688" algn="l"/>
                <a:tab pos="234950" algn="l"/>
              </a:tabLst>
            </a:pPr>
            <a:r>
              <a:rPr lang="en-US" sz="1200" dirty="0">
                <a:solidFill>
                  <a:schemeClr val="tx1"/>
                </a:solidFill>
              </a:rPr>
              <a:t>Allow designers to compare their functionality early with expected results</a:t>
            </a:r>
          </a:p>
          <a:p>
            <a:pPr marL="525463" lvl="2" indent="-234950">
              <a:lnSpc>
                <a:spcPct val="100000"/>
              </a:lnSpc>
              <a:buClr>
                <a:schemeClr val="accent2"/>
              </a:buClr>
              <a:buFont typeface=".HelveticaNeueDeskInterface-Regular" charset="0"/>
              <a:buChar char="–"/>
              <a:tabLst>
                <a:tab pos="166688" algn="l"/>
                <a:tab pos="234950" algn="l"/>
              </a:tabLst>
            </a:pPr>
            <a:r>
              <a:rPr lang="en-US" sz="1200" dirty="0">
                <a:solidFill>
                  <a:schemeClr val="tx1"/>
                </a:solidFill>
              </a:rPr>
              <a:t>Swap more detailed models as they become available</a:t>
            </a:r>
          </a:p>
          <a:p>
            <a:pPr>
              <a:lnSpc>
                <a:spcPct val="100000"/>
              </a:lnSpc>
              <a:spcBef>
                <a:spcPts val="0"/>
              </a:spcBef>
            </a:pPr>
            <a:r>
              <a:rPr lang="en-US" sz="1800" dirty="0"/>
              <a:t>Bottom-up approach</a:t>
            </a:r>
          </a:p>
          <a:p>
            <a:pPr marL="525463" lvl="2" indent="-234950">
              <a:lnSpc>
                <a:spcPct val="100000"/>
              </a:lnSpc>
              <a:buClr>
                <a:schemeClr val="accent2"/>
              </a:buClr>
              <a:buFont typeface=".HelveticaNeueDeskInterface-Regular" charset="0"/>
              <a:buChar char="–"/>
              <a:tabLst>
                <a:tab pos="166688" algn="l"/>
                <a:tab pos="234950" algn="l"/>
              </a:tabLst>
            </a:pPr>
            <a:r>
              <a:rPr lang="en-US" sz="1200" dirty="0">
                <a:solidFill>
                  <a:schemeClr val="tx1"/>
                </a:solidFill>
              </a:rPr>
              <a:t>Requires schematics to be ready</a:t>
            </a:r>
          </a:p>
          <a:p>
            <a:pPr>
              <a:lnSpc>
                <a:spcPct val="100000"/>
              </a:lnSpc>
              <a:spcBef>
                <a:spcPts val="0"/>
              </a:spcBef>
            </a:pPr>
            <a:r>
              <a:rPr lang="en-US" sz="1800" dirty="0"/>
              <a:t>Recognize modeling as discipline/job</a:t>
            </a:r>
          </a:p>
          <a:p>
            <a:pPr>
              <a:lnSpc>
                <a:spcPct val="100000"/>
              </a:lnSpc>
              <a:spcBef>
                <a:spcPts val="0"/>
              </a:spcBef>
            </a:pPr>
            <a:r>
              <a:rPr lang="en-US" sz="1800" dirty="0"/>
              <a:t>Share information across groups</a:t>
            </a:r>
            <a:endParaRPr lang="en-US" sz="1400" dirty="0"/>
          </a:p>
          <a:p>
            <a:pPr lvl="1">
              <a:lnSpc>
                <a:spcPct val="100000"/>
              </a:lnSpc>
            </a:pPr>
            <a:r>
              <a:rPr lang="en-US" sz="1200" dirty="0"/>
              <a:t>Pin list (type, allowed values, relations)</a:t>
            </a:r>
          </a:p>
          <a:p>
            <a:pPr lvl="1">
              <a:lnSpc>
                <a:spcPct val="100000"/>
              </a:lnSpc>
            </a:pPr>
            <a:r>
              <a:rPr lang="en-US" sz="1200" dirty="0"/>
              <a:t>Modeling engineer ⬌ analog designer</a:t>
            </a:r>
          </a:p>
          <a:p>
            <a:pPr lvl="1">
              <a:lnSpc>
                <a:spcPct val="100000"/>
              </a:lnSpc>
            </a:pPr>
            <a:r>
              <a:rPr lang="en-US" sz="1200" dirty="0"/>
              <a:t>Analog ⬌ </a:t>
            </a:r>
            <a:r>
              <a:rPr lang="en-US" sz="1200" dirty="0" err="1"/>
              <a:t>SoC</a:t>
            </a:r>
            <a:r>
              <a:rPr lang="en-US" sz="1200" dirty="0"/>
              <a:t> handoff </a:t>
            </a:r>
          </a:p>
          <a:p>
            <a:pPr>
              <a:lnSpc>
                <a:spcPct val="100000"/>
              </a:lnSpc>
              <a:spcBef>
                <a:spcPts val="0"/>
              </a:spcBef>
            </a:pPr>
            <a:r>
              <a:rPr lang="en-US" sz="1800" dirty="0"/>
              <a:t>Automate as much as possible</a:t>
            </a:r>
          </a:p>
          <a:p>
            <a:pPr lvl="1">
              <a:lnSpc>
                <a:spcPct val="100000"/>
              </a:lnSpc>
            </a:pPr>
            <a:endParaRPr lang="en-US" sz="1400" dirty="0"/>
          </a:p>
          <a:p>
            <a:pPr lvl="1">
              <a:lnSpc>
                <a:spcPct val="100000"/>
              </a:lnSpc>
            </a:pPr>
            <a:endParaRPr lang="en-US" sz="1400" dirty="0"/>
          </a:p>
          <a:p>
            <a:pPr lvl="1">
              <a:lnSpc>
                <a:spcPct val="100000"/>
              </a:lnSpc>
            </a:pPr>
            <a:endParaRPr lang="en-US" sz="1400" dirty="0"/>
          </a:p>
          <a:p>
            <a:pPr lvl="1">
              <a:lnSpc>
                <a:spcPct val="100000"/>
              </a:lnSpc>
            </a:pPr>
            <a:endParaRPr lang="en-US" sz="1800" dirty="0">
              <a:solidFill>
                <a:schemeClr val="tx1"/>
              </a:solidFill>
            </a:endParaRPr>
          </a:p>
          <a:p>
            <a:pPr marL="525463" lvl="2" indent="-234950">
              <a:lnSpc>
                <a:spcPct val="100000"/>
              </a:lnSpc>
              <a:buClr>
                <a:schemeClr val="accent3"/>
              </a:buClr>
              <a:buFont typeface="Arial" pitchFamily="34" charset="0"/>
              <a:buChar char="•"/>
              <a:tabLst>
                <a:tab pos="166688" algn="l"/>
                <a:tab pos="234950" algn="l"/>
              </a:tabLst>
            </a:pPr>
            <a:endParaRPr lang="en-US" sz="1400" dirty="0">
              <a:solidFill>
                <a:schemeClr val="tx1"/>
              </a:solidFill>
            </a:endParaRPr>
          </a:p>
          <a:p>
            <a:pPr>
              <a:lnSpc>
                <a:spcPct val="100000"/>
              </a:lnSpc>
              <a:spcBef>
                <a:spcPts val="0"/>
              </a:spcBef>
            </a:pPr>
            <a:endParaRPr lang="en-US" sz="1800" dirty="0"/>
          </a:p>
          <a:p>
            <a:pPr>
              <a:lnSpc>
                <a:spcPct val="100000"/>
              </a:lnSpc>
              <a:spcBef>
                <a:spcPts val="0"/>
              </a:spcBef>
            </a:pPr>
            <a:endParaRPr lang="en-US" sz="1800" dirty="0"/>
          </a:p>
        </p:txBody>
      </p:sp>
      <p:grpSp>
        <p:nvGrpSpPr>
          <p:cNvPr id="3" name="Group 2"/>
          <p:cNvGrpSpPr>
            <a:grpSpLocks noChangeAspect="1"/>
          </p:cNvGrpSpPr>
          <p:nvPr/>
        </p:nvGrpSpPr>
        <p:grpSpPr>
          <a:xfrm>
            <a:off x="645053" y="2187834"/>
            <a:ext cx="3896209" cy="4009095"/>
            <a:chOff x="1025347" y="1501577"/>
            <a:chExt cx="4721635" cy="4858436"/>
          </a:xfrm>
        </p:grpSpPr>
        <p:sp>
          <p:nvSpPr>
            <p:cNvPr id="8" name="Text Box 5"/>
            <p:cNvSpPr txBox="1">
              <a:spLocks noChangeArrowheads="1"/>
            </p:cNvSpPr>
            <p:nvPr/>
          </p:nvSpPr>
          <p:spPr bwMode="auto">
            <a:xfrm>
              <a:off x="2550422" y="6024331"/>
              <a:ext cx="2368424" cy="335682"/>
            </a:xfrm>
            <a:prstGeom prst="rect">
              <a:avLst/>
            </a:prstGeom>
            <a:noFill/>
            <a:ln w="6350" algn="ctr">
              <a:noFill/>
              <a:miter lim="800000"/>
              <a:headEnd/>
              <a:tailEnd/>
            </a:ln>
          </p:spPr>
          <p:txBody>
            <a:bodyPr wrap="none">
              <a:spAutoFit/>
            </a:bodyPr>
            <a:lstStyle/>
            <a:p>
              <a:pPr algn="ctr"/>
              <a:r>
                <a:rPr lang="en-US" sz="1200" b="1" dirty="0"/>
                <a:t>Simulation Performance</a:t>
              </a:r>
            </a:p>
          </p:txBody>
        </p:sp>
        <p:sp>
          <p:nvSpPr>
            <p:cNvPr id="9" name="Text Box 6"/>
            <p:cNvSpPr txBox="1">
              <a:spLocks noChangeArrowheads="1"/>
            </p:cNvSpPr>
            <p:nvPr/>
          </p:nvSpPr>
          <p:spPr bwMode="auto">
            <a:xfrm rot="16200000">
              <a:off x="188239" y="3074333"/>
              <a:ext cx="2009897" cy="335682"/>
            </a:xfrm>
            <a:prstGeom prst="rect">
              <a:avLst/>
            </a:prstGeom>
            <a:noFill/>
            <a:ln w="6350" algn="ctr">
              <a:noFill/>
              <a:miter lim="800000"/>
              <a:headEnd/>
              <a:tailEnd/>
            </a:ln>
          </p:spPr>
          <p:txBody>
            <a:bodyPr wrap="none">
              <a:spAutoFit/>
            </a:bodyPr>
            <a:lstStyle/>
            <a:p>
              <a:pPr algn="ctr"/>
              <a:r>
                <a:rPr lang="en-US" sz="1200" b="1" dirty="0"/>
                <a:t>Level of Abstraction</a:t>
              </a:r>
            </a:p>
          </p:txBody>
        </p:sp>
        <p:sp>
          <p:nvSpPr>
            <p:cNvPr id="4" name="Rounded Rectangle 3"/>
            <p:cNvSpPr/>
            <p:nvPr/>
          </p:nvSpPr>
          <p:spPr bwMode="auto">
            <a:xfrm>
              <a:off x="3427207" y="1624665"/>
              <a:ext cx="2102499" cy="2565885"/>
            </a:xfrm>
            <a:prstGeom prst="roundRect">
              <a:avLst/>
            </a:prstGeom>
            <a:solidFill>
              <a:schemeClr val="accent4">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dirty="0"/>
            </a:p>
          </p:txBody>
        </p:sp>
        <p:sp>
          <p:nvSpPr>
            <p:cNvPr id="5" name="Rounded Rectangle 4"/>
            <p:cNvSpPr/>
            <p:nvPr/>
          </p:nvSpPr>
          <p:spPr bwMode="auto">
            <a:xfrm>
              <a:off x="1393849" y="2850695"/>
              <a:ext cx="2441656" cy="3133663"/>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sz="1600" dirty="0"/>
            </a:p>
          </p:txBody>
        </p:sp>
        <p:sp>
          <p:nvSpPr>
            <p:cNvPr id="6" name="Line 2"/>
            <p:cNvSpPr>
              <a:spLocks noChangeShapeType="1"/>
            </p:cNvSpPr>
            <p:nvPr/>
          </p:nvSpPr>
          <p:spPr bwMode="auto">
            <a:xfrm flipH="1" flipV="1">
              <a:off x="1323275" y="1501577"/>
              <a:ext cx="48707" cy="4560010"/>
            </a:xfrm>
            <a:prstGeom prst="line">
              <a:avLst/>
            </a:prstGeom>
            <a:noFill/>
            <a:ln w="57150">
              <a:solidFill>
                <a:schemeClr val="bg1">
                  <a:lumMod val="50000"/>
                </a:schemeClr>
              </a:solidFill>
              <a:round/>
              <a:headEnd/>
              <a:tailEnd type="triangle" w="med" len="med"/>
            </a:ln>
          </p:spPr>
          <p:txBody>
            <a:bodyPr wrap="none" anchor="ctr"/>
            <a:lstStyle/>
            <a:p>
              <a:endParaRPr lang="en-US" sz="1600">
                <a:solidFill>
                  <a:schemeClr val="bg1"/>
                </a:solidFill>
              </a:endParaRPr>
            </a:p>
          </p:txBody>
        </p:sp>
        <p:sp>
          <p:nvSpPr>
            <p:cNvPr id="7" name="Line 3"/>
            <p:cNvSpPr>
              <a:spLocks noChangeShapeType="1"/>
            </p:cNvSpPr>
            <p:nvPr/>
          </p:nvSpPr>
          <p:spPr bwMode="auto">
            <a:xfrm flipV="1">
              <a:off x="1382275" y="6042940"/>
              <a:ext cx="4364707" cy="11827"/>
            </a:xfrm>
            <a:prstGeom prst="line">
              <a:avLst/>
            </a:prstGeom>
            <a:noFill/>
            <a:ln w="57150">
              <a:solidFill>
                <a:schemeClr val="bg1">
                  <a:lumMod val="50000"/>
                </a:schemeClr>
              </a:solidFill>
              <a:round/>
              <a:headEnd/>
              <a:tailEnd type="triangle" w="med" len="med"/>
            </a:ln>
          </p:spPr>
          <p:txBody>
            <a:bodyPr wrap="none" anchor="ctr"/>
            <a:lstStyle/>
            <a:p>
              <a:endParaRPr lang="en-US" sz="1600">
                <a:solidFill>
                  <a:schemeClr val="bg1"/>
                </a:solidFill>
              </a:endParaRPr>
            </a:p>
          </p:txBody>
        </p:sp>
        <p:sp>
          <p:nvSpPr>
            <p:cNvPr id="10" name="Freeform 12"/>
            <p:cNvSpPr>
              <a:spLocks/>
            </p:cNvSpPr>
            <p:nvPr/>
          </p:nvSpPr>
          <p:spPr bwMode="auto">
            <a:xfrm flipV="1">
              <a:off x="1441265" y="5234122"/>
              <a:ext cx="1387399" cy="779107"/>
            </a:xfrm>
            <a:custGeom>
              <a:avLst/>
              <a:gdLst>
                <a:gd name="T0" fmla="*/ 2147483647 w 861"/>
                <a:gd name="T1" fmla="*/ 2147483647 h 1018"/>
                <a:gd name="T2" fmla="*/ 2147483647 w 861"/>
                <a:gd name="T3" fmla="*/ 2147483647 h 1018"/>
                <a:gd name="T4" fmla="*/ 2147483647 w 861"/>
                <a:gd name="T5" fmla="*/ 2147483647 h 1018"/>
                <a:gd name="T6" fmla="*/ 2147483647 w 861"/>
                <a:gd name="T7" fmla="*/ 2147483647 h 1018"/>
                <a:gd name="T8" fmla="*/ 2147483647 w 861"/>
                <a:gd name="T9" fmla="*/ 2147483647 h 1018"/>
                <a:gd name="T10" fmla="*/ 0 60000 65536"/>
                <a:gd name="T11" fmla="*/ 0 60000 65536"/>
                <a:gd name="T12" fmla="*/ 0 60000 65536"/>
                <a:gd name="T13" fmla="*/ 0 60000 65536"/>
                <a:gd name="T14" fmla="*/ 0 60000 65536"/>
                <a:gd name="T15" fmla="*/ 0 w 861"/>
                <a:gd name="T16" fmla="*/ 0 h 1018"/>
                <a:gd name="T17" fmla="*/ 861 w 861"/>
                <a:gd name="T18" fmla="*/ 1018 h 1018"/>
              </a:gdLst>
              <a:ahLst/>
              <a:cxnLst>
                <a:cxn ang="T10">
                  <a:pos x="T0" y="T1"/>
                </a:cxn>
                <a:cxn ang="T11">
                  <a:pos x="T2" y="T3"/>
                </a:cxn>
                <a:cxn ang="T12">
                  <a:pos x="T4" y="T5"/>
                </a:cxn>
                <a:cxn ang="T13">
                  <a:pos x="T6" y="T7"/>
                </a:cxn>
                <a:cxn ang="T14">
                  <a:pos x="T8" y="T9"/>
                </a:cxn>
              </a:cxnLst>
              <a:rect l="T15" t="T16" r="T17" b="T18"/>
              <a:pathLst>
                <a:path w="861" h="1018">
                  <a:moveTo>
                    <a:pt x="41" y="358"/>
                  </a:moveTo>
                  <a:cubicBezTo>
                    <a:pt x="82" y="207"/>
                    <a:pt x="265" y="0"/>
                    <a:pt x="395" y="56"/>
                  </a:cubicBezTo>
                  <a:cubicBezTo>
                    <a:pt x="525" y="112"/>
                    <a:pt x="861" y="542"/>
                    <a:pt x="820" y="693"/>
                  </a:cubicBezTo>
                  <a:cubicBezTo>
                    <a:pt x="779" y="844"/>
                    <a:pt x="280" y="1018"/>
                    <a:pt x="150" y="962"/>
                  </a:cubicBezTo>
                  <a:cubicBezTo>
                    <a:pt x="20" y="906"/>
                    <a:pt x="0" y="509"/>
                    <a:pt x="41" y="358"/>
                  </a:cubicBezTo>
                  <a:close/>
                </a:path>
              </a:pathLst>
            </a:custGeom>
            <a:solidFill>
              <a:srgbClr val="C0C0C0"/>
            </a:solidFill>
            <a:ln w="9525">
              <a:noFill/>
              <a:round/>
              <a:headEnd/>
              <a:tailEnd/>
            </a:ln>
            <a:effectLst>
              <a:prstShdw prst="shdw17" dist="17961" dir="2700000">
                <a:srgbClr val="737373"/>
              </a:prstShdw>
            </a:effectLst>
          </p:spPr>
          <p:txBody>
            <a:bodyPr/>
            <a:lstStyle/>
            <a:p>
              <a:pPr algn="ctr"/>
              <a:endParaRPr lang="en-US" sz="1600"/>
            </a:p>
          </p:txBody>
        </p:sp>
        <p:sp>
          <p:nvSpPr>
            <p:cNvPr id="11" name="Freeform 14"/>
            <p:cNvSpPr>
              <a:spLocks/>
            </p:cNvSpPr>
            <p:nvPr/>
          </p:nvSpPr>
          <p:spPr bwMode="auto">
            <a:xfrm flipV="1">
              <a:off x="1961540" y="3193518"/>
              <a:ext cx="1420821" cy="2269099"/>
            </a:xfrm>
            <a:custGeom>
              <a:avLst/>
              <a:gdLst>
                <a:gd name="T0" fmla="*/ 2147483647 w 1958"/>
                <a:gd name="T1" fmla="*/ 2147483647 h 1430"/>
                <a:gd name="T2" fmla="*/ 2147483647 w 1958"/>
                <a:gd name="T3" fmla="*/ 2147483647 h 1430"/>
                <a:gd name="T4" fmla="*/ 2147483647 w 1958"/>
                <a:gd name="T5" fmla="*/ 2147483647 h 1430"/>
                <a:gd name="T6" fmla="*/ 2147483647 w 1958"/>
                <a:gd name="T7" fmla="*/ 2147483647 h 1430"/>
                <a:gd name="T8" fmla="*/ 2147483647 w 1958"/>
                <a:gd name="T9" fmla="*/ 2147483647 h 1430"/>
                <a:gd name="T10" fmla="*/ 0 60000 65536"/>
                <a:gd name="T11" fmla="*/ 0 60000 65536"/>
                <a:gd name="T12" fmla="*/ 0 60000 65536"/>
                <a:gd name="T13" fmla="*/ 0 60000 65536"/>
                <a:gd name="T14" fmla="*/ 0 60000 65536"/>
                <a:gd name="T15" fmla="*/ 0 w 1958"/>
                <a:gd name="T16" fmla="*/ 0 h 1430"/>
                <a:gd name="T17" fmla="*/ 1958 w 1958"/>
                <a:gd name="T18" fmla="*/ 1430 h 1430"/>
              </a:gdLst>
              <a:ahLst/>
              <a:cxnLst>
                <a:cxn ang="T10">
                  <a:pos x="T0" y="T1"/>
                </a:cxn>
                <a:cxn ang="T11">
                  <a:pos x="T2" y="T3"/>
                </a:cxn>
                <a:cxn ang="T12">
                  <a:pos x="T4" y="T5"/>
                </a:cxn>
                <a:cxn ang="T13">
                  <a:pos x="T6" y="T7"/>
                </a:cxn>
                <a:cxn ang="T14">
                  <a:pos x="T8" y="T9"/>
                </a:cxn>
              </a:cxnLst>
              <a:rect l="T15" t="T16" r="T17" b="T18"/>
              <a:pathLst>
                <a:path w="1958" h="1430">
                  <a:moveTo>
                    <a:pt x="41" y="195"/>
                  </a:moveTo>
                  <a:cubicBezTo>
                    <a:pt x="84" y="0"/>
                    <a:pt x="1334" y="66"/>
                    <a:pt x="1646" y="204"/>
                  </a:cubicBezTo>
                  <a:cubicBezTo>
                    <a:pt x="1958" y="342"/>
                    <a:pt x="1958" y="830"/>
                    <a:pt x="1915" y="1025"/>
                  </a:cubicBezTo>
                  <a:cubicBezTo>
                    <a:pt x="1874" y="1176"/>
                    <a:pt x="1517" y="1430"/>
                    <a:pt x="1387" y="1374"/>
                  </a:cubicBezTo>
                  <a:cubicBezTo>
                    <a:pt x="1257" y="1318"/>
                    <a:pt x="0" y="346"/>
                    <a:pt x="41" y="195"/>
                  </a:cubicBezTo>
                  <a:close/>
                </a:path>
              </a:pathLst>
            </a:custGeom>
            <a:solidFill>
              <a:srgbClr val="FF9966"/>
            </a:solidFill>
            <a:ln w="9525">
              <a:noFill/>
              <a:round/>
              <a:headEnd/>
              <a:tailEnd/>
            </a:ln>
            <a:effectLst>
              <a:prstShdw prst="shdw17" dist="17961" dir="2700000">
                <a:srgbClr val="995C3D"/>
              </a:prstShdw>
            </a:effectLst>
          </p:spPr>
          <p:txBody>
            <a:bodyPr/>
            <a:lstStyle/>
            <a:p>
              <a:pPr algn="ctr"/>
              <a:endParaRPr lang="en-US" sz="1600"/>
            </a:p>
          </p:txBody>
        </p:sp>
        <p:sp>
          <p:nvSpPr>
            <p:cNvPr id="12" name="Text Box 15"/>
            <p:cNvSpPr txBox="1">
              <a:spLocks noChangeArrowheads="1"/>
            </p:cNvSpPr>
            <p:nvPr/>
          </p:nvSpPr>
          <p:spPr bwMode="auto">
            <a:xfrm>
              <a:off x="2381322" y="4004793"/>
              <a:ext cx="1142641" cy="895153"/>
            </a:xfrm>
            <a:prstGeom prst="rect">
              <a:avLst/>
            </a:prstGeom>
            <a:noFill/>
            <a:ln w="9525">
              <a:noFill/>
              <a:miter lim="800000"/>
              <a:headEnd/>
              <a:tailEnd/>
            </a:ln>
          </p:spPr>
          <p:txBody>
            <a:bodyPr wrap="none">
              <a:spAutoFit/>
            </a:bodyPr>
            <a:lstStyle/>
            <a:p>
              <a:r>
                <a:rPr lang="en-GB" sz="1050" b="1" dirty="0"/>
                <a:t>Electrical:</a:t>
              </a:r>
              <a:br>
                <a:rPr lang="en-GB" sz="1050" u="sng" dirty="0"/>
              </a:br>
              <a:r>
                <a:rPr lang="en-GB" sz="1050" dirty="0" err="1"/>
                <a:t>Verilog</a:t>
              </a:r>
              <a:r>
                <a:rPr lang="en-GB" sz="1050" dirty="0"/>
                <a:t>-A</a:t>
              </a:r>
            </a:p>
            <a:p>
              <a:r>
                <a:rPr lang="en-GB" sz="1050" dirty="0" err="1"/>
                <a:t>Verilog</a:t>
              </a:r>
              <a:r>
                <a:rPr lang="en-GB" sz="1050" dirty="0"/>
                <a:t>-AMS</a:t>
              </a:r>
            </a:p>
            <a:p>
              <a:r>
                <a:rPr lang="en-GB" sz="1050" dirty="0"/>
                <a:t>VHDL-AMS</a:t>
              </a:r>
              <a:endParaRPr lang="en-US" sz="1050" dirty="0"/>
            </a:p>
          </p:txBody>
        </p:sp>
        <p:sp>
          <p:nvSpPr>
            <p:cNvPr id="13" name="Text Box 9"/>
            <p:cNvSpPr txBox="1">
              <a:spLocks noChangeArrowheads="1"/>
            </p:cNvSpPr>
            <p:nvPr/>
          </p:nvSpPr>
          <p:spPr bwMode="auto">
            <a:xfrm>
              <a:off x="1549160" y="5386456"/>
              <a:ext cx="811294" cy="344468"/>
            </a:xfrm>
            <a:prstGeom prst="rect">
              <a:avLst/>
            </a:prstGeom>
            <a:noFill/>
            <a:ln w="9525">
              <a:noFill/>
              <a:miter lim="800000"/>
              <a:headEnd/>
              <a:tailEnd/>
            </a:ln>
          </p:spPr>
          <p:txBody>
            <a:bodyPr wrap="none">
              <a:spAutoFit/>
            </a:bodyPr>
            <a:lstStyle/>
            <a:p>
              <a:r>
                <a:rPr lang="en-GB" sz="1200" dirty="0"/>
                <a:t>SPICE</a:t>
              </a:r>
              <a:endParaRPr lang="en-US" sz="1200" dirty="0"/>
            </a:p>
          </p:txBody>
        </p:sp>
        <p:sp>
          <p:nvSpPr>
            <p:cNvPr id="14" name="TextBox 13"/>
            <p:cNvSpPr txBox="1"/>
            <p:nvPr/>
          </p:nvSpPr>
          <p:spPr>
            <a:xfrm>
              <a:off x="1450662" y="2835823"/>
              <a:ext cx="2045952" cy="559470"/>
            </a:xfrm>
            <a:prstGeom prst="rect">
              <a:avLst/>
            </a:prstGeom>
            <a:noFill/>
          </p:spPr>
          <p:txBody>
            <a:bodyPr wrap="none" rtlCol="0">
              <a:spAutoFit/>
            </a:bodyPr>
            <a:lstStyle/>
            <a:p>
              <a:pPr algn="ctr"/>
              <a:r>
                <a:rPr lang="en-GB" sz="1200" b="1" i="1" dirty="0">
                  <a:solidFill>
                    <a:schemeClr val="bg1"/>
                  </a:solidFill>
                </a:rPr>
                <a:t>Analog Performance</a:t>
              </a:r>
              <a:br>
                <a:rPr lang="en-GB" sz="1200" b="1" i="1" dirty="0">
                  <a:solidFill>
                    <a:schemeClr val="bg1"/>
                  </a:solidFill>
                </a:rPr>
              </a:br>
              <a:r>
                <a:rPr lang="en-GB" sz="1200" b="1" i="1" dirty="0">
                  <a:solidFill>
                    <a:schemeClr val="bg1"/>
                  </a:solidFill>
                </a:rPr>
                <a:t>Simulation</a:t>
              </a:r>
              <a:endParaRPr lang="en-US" sz="1200" b="1" i="1" dirty="0" err="1">
                <a:solidFill>
                  <a:schemeClr val="bg1"/>
                </a:solidFill>
              </a:endParaRPr>
            </a:p>
          </p:txBody>
        </p:sp>
        <p:sp>
          <p:nvSpPr>
            <p:cNvPr id="15" name="TextBox 14"/>
            <p:cNvSpPr txBox="1"/>
            <p:nvPr/>
          </p:nvSpPr>
          <p:spPr>
            <a:xfrm>
              <a:off x="1383911" y="3781509"/>
              <a:ext cx="1146526" cy="522172"/>
            </a:xfrm>
            <a:prstGeom prst="rect">
              <a:avLst/>
            </a:prstGeom>
            <a:noFill/>
          </p:spPr>
          <p:txBody>
            <a:bodyPr wrap="none" rtlCol="0">
              <a:spAutoFit/>
            </a:bodyPr>
            <a:lstStyle/>
            <a:p>
              <a:r>
                <a:rPr lang="en-GB" sz="1100" dirty="0">
                  <a:solidFill>
                    <a:srgbClr val="C00000"/>
                  </a:solidFill>
                </a:rPr>
                <a:t>Continuous,</a:t>
              </a:r>
            </a:p>
            <a:p>
              <a:r>
                <a:rPr lang="en-GB" sz="1100" dirty="0">
                  <a:solidFill>
                    <a:srgbClr val="C00000"/>
                  </a:solidFill>
                </a:rPr>
                <a:t>Time-Based</a:t>
              </a:r>
              <a:endParaRPr lang="en-US" sz="1100" dirty="0" err="1">
                <a:solidFill>
                  <a:srgbClr val="C00000"/>
                </a:solidFill>
              </a:endParaRPr>
            </a:p>
          </p:txBody>
        </p:sp>
        <p:sp>
          <p:nvSpPr>
            <p:cNvPr id="18" name="TextBox 17"/>
            <p:cNvSpPr txBox="1"/>
            <p:nvPr/>
          </p:nvSpPr>
          <p:spPr>
            <a:xfrm>
              <a:off x="3752205" y="1686983"/>
              <a:ext cx="1450426" cy="654489"/>
            </a:xfrm>
            <a:prstGeom prst="rect">
              <a:avLst/>
            </a:prstGeom>
            <a:noFill/>
          </p:spPr>
          <p:txBody>
            <a:bodyPr wrap="none" rtlCol="0">
              <a:spAutoFit/>
            </a:bodyPr>
            <a:lstStyle/>
            <a:p>
              <a:pPr algn="ctr"/>
              <a:r>
                <a:rPr lang="en-GB" sz="1400" b="1" i="1" dirty="0">
                  <a:solidFill>
                    <a:srgbClr val="FF0000"/>
                  </a:solidFill>
                </a:rPr>
                <a:t>Functional</a:t>
              </a:r>
              <a:br>
                <a:rPr lang="en-GB" sz="1400" b="1" i="1" dirty="0">
                  <a:solidFill>
                    <a:srgbClr val="FF0000"/>
                  </a:solidFill>
                </a:rPr>
              </a:br>
              <a:r>
                <a:rPr lang="en-GB" sz="1400" b="1" i="1" dirty="0">
                  <a:solidFill>
                    <a:srgbClr val="FF0000"/>
                  </a:solidFill>
                </a:rPr>
                <a:t>Verification</a:t>
              </a:r>
            </a:p>
          </p:txBody>
        </p:sp>
        <p:sp>
          <p:nvSpPr>
            <p:cNvPr id="19" name="TextBox 18"/>
            <p:cNvSpPr txBox="1"/>
            <p:nvPr/>
          </p:nvSpPr>
          <p:spPr>
            <a:xfrm>
              <a:off x="4352863" y="3573312"/>
              <a:ext cx="1202860" cy="522172"/>
            </a:xfrm>
            <a:prstGeom prst="rect">
              <a:avLst/>
            </a:prstGeom>
            <a:noFill/>
          </p:spPr>
          <p:txBody>
            <a:bodyPr wrap="none" rtlCol="0">
              <a:spAutoFit/>
            </a:bodyPr>
            <a:lstStyle/>
            <a:p>
              <a:pPr algn="ctr"/>
              <a:r>
                <a:rPr lang="en-GB" sz="1100" dirty="0">
                  <a:solidFill>
                    <a:srgbClr val="0000CC"/>
                  </a:solidFill>
                </a:rPr>
                <a:t>Discrete,</a:t>
              </a:r>
            </a:p>
            <a:p>
              <a:pPr algn="ctr"/>
              <a:r>
                <a:rPr lang="en-GB" sz="1100" dirty="0">
                  <a:solidFill>
                    <a:srgbClr val="0000CC"/>
                  </a:solidFill>
                </a:rPr>
                <a:t>Event-Based</a:t>
              </a:r>
              <a:endParaRPr lang="en-US" sz="1100" dirty="0" err="1">
                <a:solidFill>
                  <a:srgbClr val="0000CC"/>
                </a:solidFill>
              </a:endParaRPr>
            </a:p>
          </p:txBody>
        </p:sp>
        <p:sp>
          <p:nvSpPr>
            <p:cNvPr id="24" name="Rounded Rectangle 23"/>
            <p:cNvSpPr/>
            <p:nvPr/>
          </p:nvSpPr>
          <p:spPr bwMode="auto">
            <a:xfrm>
              <a:off x="3509411" y="2635593"/>
              <a:ext cx="884068" cy="1400653"/>
            </a:xfrm>
            <a:prstGeom prst="roundRect">
              <a:avLst/>
            </a:prstGeom>
            <a:solidFill>
              <a:srgbClr val="FF0000"/>
            </a:solidFill>
            <a:ln w="6350">
              <a:noFill/>
              <a:round/>
              <a:headEnd/>
              <a:tailEnd/>
            </a:ln>
            <a:effectLst>
              <a:prstShdw prst="shdw17" dist="17961" dir="2700000">
                <a:srgbClr val="5C995C"/>
              </a:prstShdw>
            </a:effectLst>
          </p:spPr>
          <p:txBody>
            <a:bodyPr wrap="none" anchor="ctr"/>
            <a:lstStyle/>
            <a:p>
              <a:pPr algn="ctr"/>
              <a:endParaRPr lang="en-US" sz="1600" dirty="0">
                <a:solidFill>
                  <a:schemeClr val="bg1"/>
                </a:solidFill>
              </a:endParaRPr>
            </a:p>
          </p:txBody>
        </p:sp>
        <p:sp>
          <p:nvSpPr>
            <p:cNvPr id="25" name="Text Box 19"/>
            <p:cNvSpPr txBox="1">
              <a:spLocks noChangeArrowheads="1"/>
            </p:cNvSpPr>
            <p:nvPr/>
          </p:nvSpPr>
          <p:spPr bwMode="auto">
            <a:xfrm>
              <a:off x="3530257" y="3030602"/>
              <a:ext cx="878097" cy="723383"/>
            </a:xfrm>
            <a:prstGeom prst="rect">
              <a:avLst/>
            </a:prstGeom>
            <a:noFill/>
            <a:ln w="9525">
              <a:noFill/>
              <a:miter lim="800000"/>
              <a:headEnd/>
              <a:tailEnd/>
            </a:ln>
          </p:spPr>
          <p:txBody>
            <a:bodyPr wrap="square">
              <a:spAutoFit/>
            </a:bodyPr>
            <a:lstStyle/>
            <a:p>
              <a:pPr algn="ctr"/>
              <a:r>
                <a:rPr lang="en-GB" sz="1100" b="1" dirty="0">
                  <a:solidFill>
                    <a:schemeClr val="bg1"/>
                  </a:solidFill>
                </a:rPr>
                <a:t>Real Number Model</a:t>
              </a:r>
              <a:endParaRPr lang="en-US" sz="1100" b="1" dirty="0">
                <a:solidFill>
                  <a:schemeClr val="bg1"/>
                </a:solidFill>
              </a:endParaRPr>
            </a:p>
          </p:txBody>
        </p:sp>
        <p:sp>
          <p:nvSpPr>
            <p:cNvPr id="26" name="Rounded Rectangle 25"/>
            <p:cNvSpPr/>
            <p:nvPr/>
          </p:nvSpPr>
          <p:spPr bwMode="auto">
            <a:xfrm>
              <a:off x="4437825" y="2374453"/>
              <a:ext cx="831089" cy="985205"/>
            </a:xfrm>
            <a:prstGeom prst="roundRect">
              <a:avLst/>
            </a:prstGeom>
            <a:solidFill>
              <a:srgbClr val="33CCFF"/>
            </a:solidFill>
            <a:ln w="6350">
              <a:noFill/>
              <a:round/>
              <a:headEnd/>
              <a:tailEnd/>
            </a:ln>
            <a:effectLst>
              <a:prstShdw prst="shdw17" dist="17961" dir="2700000">
                <a:srgbClr val="1F7A99"/>
              </a:prstShdw>
            </a:effectLst>
          </p:spPr>
          <p:txBody>
            <a:bodyPr wrap="none" anchor="ctr"/>
            <a:lstStyle/>
            <a:p>
              <a:pPr algn="ctr"/>
              <a:endParaRPr lang="en-US" sz="1600" dirty="0"/>
            </a:p>
          </p:txBody>
        </p:sp>
        <p:sp>
          <p:nvSpPr>
            <p:cNvPr id="27" name="Text Box 17"/>
            <p:cNvSpPr txBox="1">
              <a:spLocks noChangeArrowheads="1"/>
            </p:cNvSpPr>
            <p:nvPr/>
          </p:nvSpPr>
          <p:spPr bwMode="auto">
            <a:xfrm>
              <a:off x="4521274" y="2540196"/>
              <a:ext cx="701671" cy="727311"/>
            </a:xfrm>
            <a:prstGeom prst="rect">
              <a:avLst/>
            </a:prstGeom>
            <a:noFill/>
            <a:ln w="9525">
              <a:noFill/>
              <a:miter lim="800000"/>
              <a:headEnd/>
              <a:tailEnd/>
            </a:ln>
          </p:spPr>
          <p:txBody>
            <a:bodyPr wrap="none">
              <a:spAutoFit/>
            </a:bodyPr>
            <a:lstStyle/>
            <a:p>
              <a:pPr algn="ctr"/>
              <a:r>
                <a:rPr lang="en-GB" sz="1100" dirty="0"/>
                <a:t>Pure</a:t>
              </a:r>
              <a:br>
                <a:rPr lang="en-GB" sz="1100" dirty="0"/>
              </a:br>
              <a:r>
                <a:rPr lang="en-GB" sz="1100" dirty="0"/>
                <a:t>Digital</a:t>
              </a:r>
              <a:br>
                <a:rPr lang="en-GB" sz="1100" dirty="0"/>
              </a:br>
              <a:r>
                <a:rPr lang="en-GB" sz="1100" dirty="0"/>
                <a:t>Logic</a:t>
              </a:r>
              <a:endParaRPr lang="en-US" sz="1100" dirty="0"/>
            </a:p>
          </p:txBody>
        </p:sp>
        <p:sp>
          <p:nvSpPr>
            <p:cNvPr id="28" name="TextBox 27"/>
            <p:cNvSpPr txBox="1"/>
            <p:nvPr/>
          </p:nvSpPr>
          <p:spPr>
            <a:xfrm>
              <a:off x="1761172" y="1837267"/>
              <a:ext cx="1570200" cy="413362"/>
            </a:xfrm>
            <a:prstGeom prst="rect">
              <a:avLst/>
            </a:prstGeom>
            <a:noFill/>
          </p:spPr>
          <p:txBody>
            <a:bodyPr wrap="none" rtlCol="0">
              <a:spAutoFit/>
            </a:bodyPr>
            <a:lstStyle/>
            <a:p>
              <a:r>
                <a:rPr lang="en-GB" sz="1600" b="1" dirty="0"/>
                <a:t>Languages</a:t>
              </a:r>
              <a:endParaRPr lang="en-US" sz="1600" b="1" dirty="0" err="1"/>
            </a:p>
          </p:txBody>
        </p:sp>
      </p:grpSp>
      <p:sp>
        <p:nvSpPr>
          <p:cNvPr id="45" name="Content Placeholder 1"/>
          <p:cNvSpPr>
            <a:spLocks noGrp="1"/>
          </p:cNvSpPr>
          <p:nvPr/>
        </p:nvSpPr>
        <p:spPr>
          <a:xfrm>
            <a:off x="441740" y="932324"/>
            <a:ext cx="5332301" cy="868499"/>
          </a:xfrm>
          <a:prstGeom prst="rect">
            <a:avLst/>
          </a:prstGeom>
        </p:spPr>
        <p:txBody>
          <a:bodyPr>
            <a:noAutofit/>
          </a:bodyPr>
          <a:lstStyle>
            <a:lvl1pPr marL="234950" indent="-234950" algn="l" defTabSz="914400" rtl="0" eaLnBrk="1" latinLnBrk="0" hangingPunct="1">
              <a:lnSpc>
                <a:spcPct val="90000"/>
              </a:lnSpc>
              <a:spcBef>
                <a:spcPct val="20000"/>
              </a:spcBef>
              <a:spcAft>
                <a:spcPts val="300"/>
              </a:spcAft>
              <a:buClr>
                <a:schemeClr val="accent3"/>
              </a:buClr>
              <a:buFont typeface="Wingdings" pitchFamily="2" charset="2"/>
              <a:buChar char="§"/>
              <a:tabLst>
                <a:tab pos="166688" algn="l"/>
                <a:tab pos="234950" algn="l"/>
              </a:tabLst>
              <a:defRPr sz="2400" kern="1200">
                <a:solidFill>
                  <a:schemeClr val="tx1"/>
                </a:solidFill>
                <a:latin typeface="+mn-lt"/>
                <a:ea typeface="+mn-ea"/>
                <a:cs typeface="+mn-cs"/>
              </a:defRPr>
            </a:lvl1pPr>
            <a:lvl2pPr marL="568325" indent="-228600" algn="l" defTabSz="914400" rtl="0" eaLnBrk="1" latinLnBrk="0" hangingPunct="1">
              <a:lnSpc>
                <a:spcPct val="90000"/>
              </a:lnSpc>
              <a:spcBef>
                <a:spcPts val="0"/>
              </a:spcBef>
              <a:spcAft>
                <a:spcPts val="300"/>
              </a:spcAft>
              <a:buClr>
                <a:schemeClr val="tx2"/>
              </a:buClr>
              <a:buFont typeface="Arial" pitchFamily="34" charset="0"/>
              <a:buChar char="–"/>
              <a:defRPr sz="2000" kern="1200">
                <a:solidFill>
                  <a:schemeClr val="tx1"/>
                </a:solidFill>
                <a:latin typeface="+mn-lt"/>
                <a:ea typeface="+mn-ea"/>
                <a:cs typeface="+mn-cs"/>
              </a:defRPr>
            </a:lvl2pPr>
            <a:lvl3pPr marL="858838" indent="-230188" algn="l" defTabSz="914400" rtl="0" eaLnBrk="1" latinLnBrk="0" hangingPunct="1">
              <a:lnSpc>
                <a:spcPct val="90000"/>
              </a:lnSpc>
              <a:spcBef>
                <a:spcPts val="0"/>
              </a:spcBef>
              <a:spcAft>
                <a:spcPts val="150"/>
              </a:spcAft>
              <a:buClr>
                <a:schemeClr val="tx2"/>
              </a:buClr>
              <a:buFont typeface="Arial" pitchFamily="34" charset="0"/>
              <a:buChar char="–"/>
              <a:defRPr sz="1600" kern="1200">
                <a:solidFill>
                  <a:schemeClr val="tx1"/>
                </a:solidFill>
                <a:latin typeface="+mn-lt"/>
                <a:ea typeface="+mn-ea"/>
                <a:cs typeface="+mn-cs"/>
              </a:defRPr>
            </a:lvl3pPr>
            <a:lvl4pPr marL="1081088" indent="-223838" algn="l" defTabSz="914400" rtl="0" eaLnBrk="1" latinLnBrk="0" hangingPunct="1">
              <a:lnSpc>
                <a:spcPct val="90000"/>
              </a:lnSpc>
              <a:spcBef>
                <a:spcPts val="0"/>
              </a:spcBef>
              <a:spcAft>
                <a:spcPts val="150"/>
              </a:spcAft>
              <a:buClr>
                <a:schemeClr val="tx2"/>
              </a:buClr>
              <a:buFont typeface="Arial" pitchFamily="34" charset="0"/>
              <a:buChar char="–"/>
              <a:defRPr sz="1200" kern="1200">
                <a:solidFill>
                  <a:schemeClr val="tx1"/>
                </a:solidFill>
                <a:latin typeface="+mn-lt"/>
                <a:ea typeface="+mn-ea"/>
                <a:cs typeface="+mn-cs"/>
              </a:defRPr>
            </a:lvl4pPr>
            <a:lvl5pPr marL="1316038" indent="-227013" algn="l" defTabSz="914400" rtl="0" eaLnBrk="1" latinLnBrk="0" hangingPunct="1">
              <a:spcBef>
                <a:spcPts val="0"/>
              </a:spcBef>
              <a:spcAft>
                <a:spcPts val="150"/>
              </a:spcAft>
              <a:buClr>
                <a:schemeClr val="tx2"/>
              </a:buClr>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Font typeface="Arial" pitchFamily="34" charset="0"/>
              <a:buChar char="•"/>
            </a:pPr>
            <a:r>
              <a:rPr lang="en-US" sz="1600" dirty="0"/>
              <a:t>Much faster filtering of functional bugs early in verification process</a:t>
            </a:r>
          </a:p>
          <a:p>
            <a:pPr>
              <a:buClr>
                <a:srgbClr val="C00000"/>
              </a:buClr>
              <a:buFont typeface="Arial" pitchFamily="34" charset="0"/>
              <a:buChar char="•"/>
            </a:pPr>
            <a:r>
              <a:rPr lang="en-US" sz="1600" dirty="0"/>
              <a:t>Significant increase in verification coverage </a:t>
            </a:r>
          </a:p>
          <a:p>
            <a:pPr>
              <a:buClr>
                <a:srgbClr val="C00000"/>
              </a:buClr>
              <a:buFont typeface="Arial" pitchFamily="34" charset="0"/>
              <a:buChar char="•"/>
            </a:pPr>
            <a:r>
              <a:rPr lang="en-US" sz="1600" dirty="0"/>
              <a:t>Higher verification and design productivity </a:t>
            </a:r>
          </a:p>
          <a:p>
            <a:pPr lvl="1">
              <a:spcBef>
                <a:spcPct val="0"/>
              </a:spcBef>
              <a:buClr>
                <a:srgbClr val="C00000"/>
              </a:buClr>
              <a:tabLst>
                <a:tab pos="166688" algn="l"/>
                <a:tab pos="234950" algn="l"/>
              </a:tabLst>
            </a:pPr>
            <a:endParaRPr lang="en-US" sz="1600" dirty="0"/>
          </a:p>
          <a:p>
            <a:pPr lvl="1">
              <a:spcBef>
                <a:spcPct val="0"/>
              </a:spcBef>
              <a:buClr>
                <a:srgbClr val="C00000"/>
              </a:buClr>
              <a:tabLst>
                <a:tab pos="166688" algn="l"/>
                <a:tab pos="234950" algn="l"/>
              </a:tabLst>
            </a:pPr>
            <a:endParaRPr lang="en-US" sz="1600" dirty="0"/>
          </a:p>
        </p:txBody>
      </p:sp>
      <p:grpSp>
        <p:nvGrpSpPr>
          <p:cNvPr id="30" name="Group 29"/>
          <p:cNvGrpSpPr>
            <a:grpSpLocks/>
          </p:cNvGrpSpPr>
          <p:nvPr/>
        </p:nvGrpSpPr>
        <p:grpSpPr>
          <a:xfrm>
            <a:off x="7241194" y="373151"/>
            <a:ext cx="3566160" cy="1945488"/>
            <a:chOff x="860775" y="2297637"/>
            <a:chExt cx="5212080" cy="3582451"/>
          </a:xfrm>
        </p:grpSpPr>
        <p:cxnSp>
          <p:nvCxnSpPr>
            <p:cNvPr id="31" name="Straight Arrow Connector 30"/>
            <p:cNvCxnSpPr/>
            <p:nvPr/>
          </p:nvCxnSpPr>
          <p:spPr>
            <a:xfrm>
              <a:off x="860775" y="5861027"/>
              <a:ext cx="521208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a:off x="-911212" y="4080717"/>
              <a:ext cx="3566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bwMode="auto">
            <a:xfrm>
              <a:off x="1312303" y="2999232"/>
              <a:ext cx="4405745" cy="2384090"/>
            </a:xfrm>
            <a:custGeom>
              <a:avLst/>
              <a:gdLst>
                <a:gd name="connsiteX0" fmla="*/ 0 w 9044247"/>
                <a:gd name="connsiteY0" fmla="*/ 3948545 h 3948545"/>
                <a:gd name="connsiteX1" fmla="*/ 5029200 w 9044247"/>
                <a:gd name="connsiteY1" fmla="*/ 2859578 h 3948545"/>
                <a:gd name="connsiteX2" fmla="*/ 8013469 w 9044247"/>
                <a:gd name="connsiteY2" fmla="*/ 1147156 h 3948545"/>
                <a:gd name="connsiteX3" fmla="*/ 9044247 w 9044247"/>
                <a:gd name="connsiteY3" fmla="*/ 0 h 3948545"/>
                <a:gd name="connsiteX0" fmla="*/ 0 w 9044247"/>
                <a:gd name="connsiteY0" fmla="*/ 3948545 h 3948545"/>
                <a:gd name="connsiteX1" fmla="*/ 5029200 w 9044247"/>
                <a:gd name="connsiteY1" fmla="*/ 2859578 h 3948545"/>
                <a:gd name="connsiteX2" fmla="*/ 8013469 w 9044247"/>
                <a:gd name="connsiteY2" fmla="*/ 1147156 h 3948545"/>
                <a:gd name="connsiteX3" fmla="*/ 9044247 w 9044247"/>
                <a:gd name="connsiteY3" fmla="*/ 0 h 3948545"/>
                <a:gd name="connsiteX0" fmla="*/ 0 w 9044247"/>
                <a:gd name="connsiteY0" fmla="*/ 3948545 h 3948545"/>
                <a:gd name="connsiteX1" fmla="*/ 5029200 w 9044247"/>
                <a:gd name="connsiteY1" fmla="*/ 2859578 h 3948545"/>
                <a:gd name="connsiteX2" fmla="*/ 8013469 w 9044247"/>
                <a:gd name="connsiteY2" fmla="*/ 1147156 h 3948545"/>
                <a:gd name="connsiteX3" fmla="*/ 9044247 w 9044247"/>
                <a:gd name="connsiteY3" fmla="*/ 0 h 3948545"/>
                <a:gd name="connsiteX0" fmla="*/ 0 w 9044247"/>
                <a:gd name="connsiteY0" fmla="*/ 3948545 h 3948545"/>
                <a:gd name="connsiteX1" fmla="*/ 5029200 w 9044247"/>
                <a:gd name="connsiteY1" fmla="*/ 2859578 h 3948545"/>
                <a:gd name="connsiteX2" fmla="*/ 8013469 w 9044247"/>
                <a:gd name="connsiteY2" fmla="*/ 1147156 h 3948545"/>
                <a:gd name="connsiteX3" fmla="*/ 8593741 w 9044247"/>
                <a:gd name="connsiteY3" fmla="*/ 525004 h 3948545"/>
                <a:gd name="connsiteX4" fmla="*/ 9044247 w 9044247"/>
                <a:gd name="connsiteY4" fmla="*/ 0 h 3948545"/>
                <a:gd name="connsiteX0" fmla="*/ 0 w 9044247"/>
                <a:gd name="connsiteY0" fmla="*/ 3948545 h 3948545"/>
                <a:gd name="connsiteX1" fmla="*/ 5029200 w 9044247"/>
                <a:gd name="connsiteY1" fmla="*/ 2859578 h 3948545"/>
                <a:gd name="connsiteX2" fmla="*/ 6616521 w 9044247"/>
                <a:gd name="connsiteY2" fmla="*/ 2120209 h 3948545"/>
                <a:gd name="connsiteX3" fmla="*/ 8013469 w 9044247"/>
                <a:gd name="connsiteY3" fmla="*/ 1147156 h 3948545"/>
                <a:gd name="connsiteX4" fmla="*/ 8593741 w 9044247"/>
                <a:gd name="connsiteY4" fmla="*/ 525004 h 3948545"/>
                <a:gd name="connsiteX5" fmla="*/ 9044247 w 9044247"/>
                <a:gd name="connsiteY5" fmla="*/ 0 h 3948545"/>
                <a:gd name="connsiteX0" fmla="*/ 0 w 9044247"/>
                <a:gd name="connsiteY0" fmla="*/ 3948545 h 3948545"/>
                <a:gd name="connsiteX1" fmla="*/ 2912361 w 9044247"/>
                <a:gd name="connsiteY1" fmla="*/ 3432720 h 3948545"/>
                <a:gd name="connsiteX2" fmla="*/ 5029200 w 9044247"/>
                <a:gd name="connsiteY2" fmla="*/ 2859578 h 3948545"/>
                <a:gd name="connsiteX3" fmla="*/ 6616521 w 9044247"/>
                <a:gd name="connsiteY3" fmla="*/ 2120209 h 3948545"/>
                <a:gd name="connsiteX4" fmla="*/ 8013469 w 9044247"/>
                <a:gd name="connsiteY4" fmla="*/ 1147156 h 3948545"/>
                <a:gd name="connsiteX5" fmla="*/ 8593741 w 9044247"/>
                <a:gd name="connsiteY5" fmla="*/ 525004 h 3948545"/>
                <a:gd name="connsiteX6" fmla="*/ 9044247 w 9044247"/>
                <a:gd name="connsiteY6" fmla="*/ 0 h 3948545"/>
                <a:gd name="connsiteX0" fmla="*/ 0 w 9044247"/>
                <a:gd name="connsiteY0" fmla="*/ 3948545 h 3948545"/>
                <a:gd name="connsiteX1" fmla="*/ 1235477 w 9044247"/>
                <a:gd name="connsiteY1" fmla="*/ 3755799 h 3948545"/>
                <a:gd name="connsiteX2" fmla="*/ 2912361 w 9044247"/>
                <a:gd name="connsiteY2" fmla="*/ 3432720 h 3948545"/>
                <a:gd name="connsiteX3" fmla="*/ 5029200 w 9044247"/>
                <a:gd name="connsiteY3" fmla="*/ 2859578 h 3948545"/>
                <a:gd name="connsiteX4" fmla="*/ 6616521 w 9044247"/>
                <a:gd name="connsiteY4" fmla="*/ 2120209 h 3948545"/>
                <a:gd name="connsiteX5" fmla="*/ 8013469 w 9044247"/>
                <a:gd name="connsiteY5" fmla="*/ 1147156 h 3948545"/>
                <a:gd name="connsiteX6" fmla="*/ 8593741 w 9044247"/>
                <a:gd name="connsiteY6" fmla="*/ 525004 h 3948545"/>
                <a:gd name="connsiteX7" fmla="*/ 9044247 w 9044247"/>
                <a:gd name="connsiteY7" fmla="*/ 0 h 3948545"/>
                <a:gd name="connsiteX0" fmla="*/ 0 w 9044247"/>
                <a:gd name="connsiteY0" fmla="*/ 3948545 h 3948545"/>
                <a:gd name="connsiteX1" fmla="*/ 1235477 w 9044247"/>
                <a:gd name="connsiteY1" fmla="*/ 3755799 h 3948545"/>
                <a:gd name="connsiteX2" fmla="*/ 2912361 w 9044247"/>
                <a:gd name="connsiteY2" fmla="*/ 3432720 h 3948545"/>
                <a:gd name="connsiteX3" fmla="*/ 5029200 w 9044247"/>
                <a:gd name="connsiteY3" fmla="*/ 2859578 h 3948545"/>
                <a:gd name="connsiteX4" fmla="*/ 6616521 w 9044247"/>
                <a:gd name="connsiteY4" fmla="*/ 2120209 h 3948545"/>
                <a:gd name="connsiteX5" fmla="*/ 8013469 w 9044247"/>
                <a:gd name="connsiteY5" fmla="*/ 1147156 h 3948545"/>
                <a:gd name="connsiteX6" fmla="*/ 8593741 w 9044247"/>
                <a:gd name="connsiteY6" fmla="*/ 525004 h 3948545"/>
                <a:gd name="connsiteX7" fmla="*/ 9044247 w 9044247"/>
                <a:gd name="connsiteY7" fmla="*/ 0 h 3948545"/>
                <a:gd name="connsiteX0" fmla="*/ 0 w 9044247"/>
                <a:gd name="connsiteY0" fmla="*/ 3948545 h 3948545"/>
                <a:gd name="connsiteX1" fmla="*/ 1235477 w 9044247"/>
                <a:gd name="connsiteY1" fmla="*/ 3755799 h 3948545"/>
                <a:gd name="connsiteX2" fmla="*/ 2912361 w 9044247"/>
                <a:gd name="connsiteY2" fmla="*/ 3432720 h 3948545"/>
                <a:gd name="connsiteX3" fmla="*/ 5029200 w 9044247"/>
                <a:gd name="connsiteY3" fmla="*/ 2859578 h 3948545"/>
                <a:gd name="connsiteX4" fmla="*/ 6616521 w 9044247"/>
                <a:gd name="connsiteY4" fmla="*/ 2120209 h 3948545"/>
                <a:gd name="connsiteX5" fmla="*/ 8013469 w 9044247"/>
                <a:gd name="connsiteY5" fmla="*/ 1147156 h 3948545"/>
                <a:gd name="connsiteX6" fmla="*/ 8593741 w 9044247"/>
                <a:gd name="connsiteY6" fmla="*/ 525004 h 3948545"/>
                <a:gd name="connsiteX7" fmla="*/ 9044247 w 9044247"/>
                <a:gd name="connsiteY7" fmla="*/ 0 h 3948545"/>
                <a:gd name="connsiteX0" fmla="*/ 0 w 9044247"/>
                <a:gd name="connsiteY0" fmla="*/ 3948545 h 3948545"/>
                <a:gd name="connsiteX1" fmla="*/ 1235477 w 9044247"/>
                <a:gd name="connsiteY1" fmla="*/ 3755799 h 3948545"/>
                <a:gd name="connsiteX2" fmla="*/ 2912361 w 9044247"/>
                <a:gd name="connsiteY2" fmla="*/ 3432720 h 3948545"/>
                <a:gd name="connsiteX3" fmla="*/ 5029200 w 9044247"/>
                <a:gd name="connsiteY3" fmla="*/ 2859578 h 3948545"/>
                <a:gd name="connsiteX4" fmla="*/ 6616521 w 9044247"/>
                <a:gd name="connsiteY4" fmla="*/ 2120209 h 3948545"/>
                <a:gd name="connsiteX5" fmla="*/ 8013469 w 9044247"/>
                <a:gd name="connsiteY5" fmla="*/ 1147156 h 3948545"/>
                <a:gd name="connsiteX6" fmla="*/ 8593741 w 9044247"/>
                <a:gd name="connsiteY6" fmla="*/ 525004 h 3948545"/>
                <a:gd name="connsiteX7" fmla="*/ 9044247 w 9044247"/>
                <a:gd name="connsiteY7" fmla="*/ 0 h 3948545"/>
                <a:gd name="connsiteX0" fmla="*/ 0 w 9044247"/>
                <a:gd name="connsiteY0" fmla="*/ 3948545 h 3948545"/>
                <a:gd name="connsiteX1" fmla="*/ 1235477 w 9044247"/>
                <a:gd name="connsiteY1" fmla="*/ 3755799 h 3948545"/>
                <a:gd name="connsiteX2" fmla="*/ 2912361 w 9044247"/>
                <a:gd name="connsiteY2" fmla="*/ 3432720 h 3948545"/>
                <a:gd name="connsiteX3" fmla="*/ 5029200 w 9044247"/>
                <a:gd name="connsiteY3" fmla="*/ 2859578 h 3948545"/>
                <a:gd name="connsiteX4" fmla="*/ 6616521 w 9044247"/>
                <a:gd name="connsiteY4" fmla="*/ 2120209 h 3948545"/>
                <a:gd name="connsiteX5" fmla="*/ 8013469 w 9044247"/>
                <a:gd name="connsiteY5" fmla="*/ 1147156 h 3948545"/>
                <a:gd name="connsiteX6" fmla="*/ 8593741 w 9044247"/>
                <a:gd name="connsiteY6" fmla="*/ 525004 h 3948545"/>
                <a:gd name="connsiteX7" fmla="*/ 9044247 w 9044247"/>
                <a:gd name="connsiteY7" fmla="*/ 0 h 394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4247" h="3948545">
                  <a:moveTo>
                    <a:pt x="0" y="3948545"/>
                  </a:moveTo>
                  <a:cubicBezTo>
                    <a:pt x="205913" y="3916421"/>
                    <a:pt x="750084" y="3841770"/>
                    <a:pt x="1235477" y="3755799"/>
                  </a:cubicBezTo>
                  <a:cubicBezTo>
                    <a:pt x="1720870" y="3669828"/>
                    <a:pt x="2280074" y="3582090"/>
                    <a:pt x="2912361" y="3432720"/>
                  </a:cubicBezTo>
                  <a:cubicBezTo>
                    <a:pt x="3544648" y="3283350"/>
                    <a:pt x="4500093" y="3106034"/>
                    <a:pt x="5029200" y="2859578"/>
                  </a:cubicBezTo>
                  <a:cubicBezTo>
                    <a:pt x="5646560" y="2640826"/>
                    <a:pt x="6119143" y="2405613"/>
                    <a:pt x="6616521" y="2120209"/>
                  </a:cubicBezTo>
                  <a:cubicBezTo>
                    <a:pt x="7145628" y="1873753"/>
                    <a:pt x="7683932" y="1413023"/>
                    <a:pt x="8013469" y="1147156"/>
                  </a:cubicBezTo>
                  <a:lnTo>
                    <a:pt x="8593741" y="525004"/>
                  </a:lnTo>
                  <a:lnTo>
                    <a:pt x="9044247" y="0"/>
                  </a:lnTo>
                </a:path>
              </a:pathLst>
            </a:custGeom>
            <a:ln>
              <a:solidFill>
                <a:srgbClr val="C0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100"/>
            </a:p>
          </p:txBody>
        </p:sp>
        <p:sp>
          <p:nvSpPr>
            <p:cNvPr id="34" name="Freeform 33"/>
            <p:cNvSpPr/>
            <p:nvPr/>
          </p:nvSpPr>
          <p:spPr bwMode="auto">
            <a:xfrm>
              <a:off x="1312303" y="3460060"/>
              <a:ext cx="4405745" cy="1540678"/>
            </a:xfrm>
            <a:custGeom>
              <a:avLst/>
              <a:gdLst>
                <a:gd name="connsiteX0" fmla="*/ 0 w 9027621"/>
                <a:gd name="connsiteY0" fmla="*/ 1064692 h 1255884"/>
                <a:gd name="connsiteX1" fmla="*/ 1246909 w 9027621"/>
                <a:gd name="connsiteY1" fmla="*/ 956626 h 1255884"/>
                <a:gd name="connsiteX2" fmla="*/ 3566160 w 9027621"/>
                <a:gd name="connsiteY2" fmla="*/ 42226 h 1255884"/>
                <a:gd name="connsiteX3" fmla="*/ 5328458 w 9027621"/>
                <a:gd name="connsiteY3" fmla="*/ 233419 h 1255884"/>
                <a:gd name="connsiteX4" fmla="*/ 7207134 w 9027621"/>
                <a:gd name="connsiteY4" fmla="*/ 948313 h 1255884"/>
                <a:gd name="connsiteX5" fmla="*/ 9027621 w 9027621"/>
                <a:gd name="connsiteY5" fmla="*/ 1255884 h 1255884"/>
                <a:gd name="connsiteX6" fmla="*/ 9027621 w 9027621"/>
                <a:gd name="connsiteY6" fmla="*/ 1255884 h 1255884"/>
                <a:gd name="connsiteX0" fmla="*/ 0 w 9044247"/>
                <a:gd name="connsiteY0" fmla="*/ 1339012 h 1339012"/>
                <a:gd name="connsiteX1" fmla="*/ 1263535 w 9044247"/>
                <a:gd name="connsiteY1" fmla="*/ 956626 h 1339012"/>
                <a:gd name="connsiteX2" fmla="*/ 3582786 w 9044247"/>
                <a:gd name="connsiteY2" fmla="*/ 42226 h 1339012"/>
                <a:gd name="connsiteX3" fmla="*/ 5345084 w 9044247"/>
                <a:gd name="connsiteY3" fmla="*/ 233419 h 1339012"/>
                <a:gd name="connsiteX4" fmla="*/ 7223760 w 9044247"/>
                <a:gd name="connsiteY4" fmla="*/ 948313 h 1339012"/>
                <a:gd name="connsiteX5" fmla="*/ 9044247 w 9044247"/>
                <a:gd name="connsiteY5" fmla="*/ 1255884 h 1339012"/>
                <a:gd name="connsiteX6" fmla="*/ 9044247 w 9044247"/>
                <a:gd name="connsiteY6" fmla="*/ 1255884 h 1339012"/>
                <a:gd name="connsiteX0" fmla="*/ 0 w 9044247"/>
                <a:gd name="connsiteY0" fmla="*/ 1568584 h 1568584"/>
                <a:gd name="connsiteX1" fmla="*/ 1263535 w 9044247"/>
                <a:gd name="connsiteY1" fmla="*/ 1186198 h 1568584"/>
                <a:gd name="connsiteX2" fmla="*/ 3582786 w 9044247"/>
                <a:gd name="connsiteY2" fmla="*/ 271798 h 1568584"/>
                <a:gd name="connsiteX3" fmla="*/ 4073236 w 9044247"/>
                <a:gd name="connsiteY3" fmla="*/ 5791 h 1568584"/>
                <a:gd name="connsiteX4" fmla="*/ 5345084 w 9044247"/>
                <a:gd name="connsiteY4" fmla="*/ 462991 h 1568584"/>
                <a:gd name="connsiteX5" fmla="*/ 7223760 w 9044247"/>
                <a:gd name="connsiteY5" fmla="*/ 1177885 h 1568584"/>
                <a:gd name="connsiteX6" fmla="*/ 9044247 w 9044247"/>
                <a:gd name="connsiteY6" fmla="*/ 1485456 h 1568584"/>
                <a:gd name="connsiteX7" fmla="*/ 9044247 w 9044247"/>
                <a:gd name="connsiteY7" fmla="*/ 1485456 h 1568584"/>
                <a:gd name="connsiteX0" fmla="*/ 0 w 9044247"/>
                <a:gd name="connsiteY0" fmla="*/ 1576663 h 1576663"/>
                <a:gd name="connsiteX1" fmla="*/ 1263535 w 9044247"/>
                <a:gd name="connsiteY1" fmla="*/ 1194277 h 1576663"/>
                <a:gd name="connsiteX2" fmla="*/ 3433157 w 9044247"/>
                <a:gd name="connsiteY2" fmla="*/ 188437 h 1576663"/>
                <a:gd name="connsiteX3" fmla="*/ 4073236 w 9044247"/>
                <a:gd name="connsiteY3" fmla="*/ 13870 h 1576663"/>
                <a:gd name="connsiteX4" fmla="*/ 5345084 w 9044247"/>
                <a:gd name="connsiteY4" fmla="*/ 471070 h 1576663"/>
                <a:gd name="connsiteX5" fmla="*/ 7223760 w 9044247"/>
                <a:gd name="connsiteY5" fmla="*/ 1185964 h 1576663"/>
                <a:gd name="connsiteX6" fmla="*/ 9044247 w 9044247"/>
                <a:gd name="connsiteY6" fmla="*/ 1493535 h 1576663"/>
                <a:gd name="connsiteX7" fmla="*/ 9044247 w 9044247"/>
                <a:gd name="connsiteY7" fmla="*/ 1493535 h 1576663"/>
                <a:gd name="connsiteX0" fmla="*/ 0 w 9044247"/>
                <a:gd name="connsiteY0" fmla="*/ 1577716 h 1577716"/>
                <a:gd name="connsiteX1" fmla="*/ 1263535 w 9044247"/>
                <a:gd name="connsiteY1" fmla="*/ 1195330 h 1577716"/>
                <a:gd name="connsiteX2" fmla="*/ 3055205 w 9044247"/>
                <a:gd name="connsiteY2" fmla="*/ 213874 h 1577716"/>
                <a:gd name="connsiteX3" fmla="*/ 4073236 w 9044247"/>
                <a:gd name="connsiteY3" fmla="*/ 14923 h 1577716"/>
                <a:gd name="connsiteX4" fmla="*/ 5345084 w 9044247"/>
                <a:gd name="connsiteY4" fmla="*/ 472123 h 1577716"/>
                <a:gd name="connsiteX5" fmla="*/ 7223760 w 9044247"/>
                <a:gd name="connsiteY5" fmla="*/ 1187017 h 1577716"/>
                <a:gd name="connsiteX6" fmla="*/ 9044247 w 9044247"/>
                <a:gd name="connsiteY6" fmla="*/ 1494588 h 1577716"/>
                <a:gd name="connsiteX7" fmla="*/ 9044247 w 9044247"/>
                <a:gd name="connsiteY7" fmla="*/ 1494588 h 1577716"/>
                <a:gd name="connsiteX0" fmla="*/ 0 w 9044247"/>
                <a:gd name="connsiteY0" fmla="*/ 1577716 h 1577716"/>
                <a:gd name="connsiteX1" fmla="*/ 1263535 w 9044247"/>
                <a:gd name="connsiteY1" fmla="*/ 1195330 h 1577716"/>
                <a:gd name="connsiteX2" fmla="*/ 3055205 w 9044247"/>
                <a:gd name="connsiteY2" fmla="*/ 213874 h 1577716"/>
                <a:gd name="connsiteX3" fmla="*/ 4073236 w 9044247"/>
                <a:gd name="connsiteY3" fmla="*/ 14923 h 1577716"/>
                <a:gd name="connsiteX4" fmla="*/ 5345084 w 9044247"/>
                <a:gd name="connsiteY4" fmla="*/ 472123 h 1577716"/>
                <a:gd name="connsiteX5" fmla="*/ 7301455 w 9044247"/>
                <a:gd name="connsiteY5" fmla="*/ 1065097 h 1577716"/>
                <a:gd name="connsiteX6" fmla="*/ 9044247 w 9044247"/>
                <a:gd name="connsiteY6" fmla="*/ 1494588 h 1577716"/>
                <a:gd name="connsiteX7" fmla="*/ 9044247 w 9044247"/>
                <a:gd name="connsiteY7" fmla="*/ 1494588 h 1577716"/>
                <a:gd name="connsiteX0" fmla="*/ 0 w 9044247"/>
                <a:gd name="connsiteY0" fmla="*/ 1564775 h 1564775"/>
                <a:gd name="connsiteX1" fmla="*/ 1263535 w 9044247"/>
                <a:gd name="connsiteY1" fmla="*/ 1182389 h 1564775"/>
                <a:gd name="connsiteX2" fmla="*/ 3055205 w 9044247"/>
                <a:gd name="connsiteY2" fmla="*/ 200933 h 1564775"/>
                <a:gd name="connsiteX3" fmla="*/ 4073236 w 9044247"/>
                <a:gd name="connsiteY3" fmla="*/ 1982 h 1564775"/>
                <a:gd name="connsiteX4" fmla="*/ 5578164 w 9044247"/>
                <a:gd name="connsiteY4" fmla="*/ 251918 h 1564775"/>
                <a:gd name="connsiteX5" fmla="*/ 7301455 w 9044247"/>
                <a:gd name="connsiteY5" fmla="*/ 1052156 h 1564775"/>
                <a:gd name="connsiteX6" fmla="*/ 9044247 w 9044247"/>
                <a:gd name="connsiteY6" fmla="*/ 1481647 h 1564775"/>
                <a:gd name="connsiteX7" fmla="*/ 9044247 w 9044247"/>
                <a:gd name="connsiteY7" fmla="*/ 1481647 h 1564775"/>
                <a:gd name="connsiteX0" fmla="*/ 0 w 9044247"/>
                <a:gd name="connsiteY0" fmla="*/ 1624510 h 1624510"/>
                <a:gd name="connsiteX1" fmla="*/ 1263535 w 9044247"/>
                <a:gd name="connsiteY1" fmla="*/ 1242124 h 1624510"/>
                <a:gd name="connsiteX2" fmla="*/ 3055205 w 9044247"/>
                <a:gd name="connsiteY2" fmla="*/ 260668 h 1624510"/>
                <a:gd name="connsiteX3" fmla="*/ 4099134 w 9044247"/>
                <a:gd name="connsiteY3" fmla="*/ 757 h 1624510"/>
                <a:gd name="connsiteX4" fmla="*/ 5578164 w 9044247"/>
                <a:gd name="connsiteY4" fmla="*/ 311653 h 1624510"/>
                <a:gd name="connsiteX5" fmla="*/ 7301455 w 9044247"/>
                <a:gd name="connsiteY5" fmla="*/ 1111891 h 1624510"/>
                <a:gd name="connsiteX6" fmla="*/ 9044247 w 9044247"/>
                <a:gd name="connsiteY6" fmla="*/ 1541382 h 1624510"/>
                <a:gd name="connsiteX7" fmla="*/ 9044247 w 9044247"/>
                <a:gd name="connsiteY7" fmla="*/ 1541382 h 1624510"/>
                <a:gd name="connsiteX0" fmla="*/ 0 w 9121941"/>
                <a:gd name="connsiteY0" fmla="*/ 1490398 h 1541382"/>
                <a:gd name="connsiteX1" fmla="*/ 1341229 w 9121941"/>
                <a:gd name="connsiteY1" fmla="*/ 1242124 h 1541382"/>
                <a:gd name="connsiteX2" fmla="*/ 3132899 w 9121941"/>
                <a:gd name="connsiteY2" fmla="*/ 260668 h 1541382"/>
                <a:gd name="connsiteX3" fmla="*/ 4176828 w 9121941"/>
                <a:gd name="connsiteY3" fmla="*/ 757 h 1541382"/>
                <a:gd name="connsiteX4" fmla="*/ 5655858 w 9121941"/>
                <a:gd name="connsiteY4" fmla="*/ 311653 h 1541382"/>
                <a:gd name="connsiteX5" fmla="*/ 7379149 w 9121941"/>
                <a:gd name="connsiteY5" fmla="*/ 1111891 h 1541382"/>
                <a:gd name="connsiteX6" fmla="*/ 9121941 w 9121941"/>
                <a:gd name="connsiteY6" fmla="*/ 1541382 h 1541382"/>
                <a:gd name="connsiteX7" fmla="*/ 9121941 w 9121941"/>
                <a:gd name="connsiteY7" fmla="*/ 1541382 h 1541382"/>
                <a:gd name="connsiteX0" fmla="*/ 0 w 9121941"/>
                <a:gd name="connsiteY0" fmla="*/ 1490142 h 1541126"/>
                <a:gd name="connsiteX1" fmla="*/ 1444820 w 9121941"/>
                <a:gd name="connsiteY1" fmla="*/ 1010220 h 1541126"/>
                <a:gd name="connsiteX2" fmla="*/ 3132899 w 9121941"/>
                <a:gd name="connsiteY2" fmla="*/ 260412 h 1541126"/>
                <a:gd name="connsiteX3" fmla="*/ 4176828 w 9121941"/>
                <a:gd name="connsiteY3" fmla="*/ 501 h 1541126"/>
                <a:gd name="connsiteX4" fmla="*/ 5655858 w 9121941"/>
                <a:gd name="connsiteY4" fmla="*/ 311397 h 1541126"/>
                <a:gd name="connsiteX5" fmla="*/ 7379149 w 9121941"/>
                <a:gd name="connsiteY5" fmla="*/ 1111635 h 1541126"/>
                <a:gd name="connsiteX6" fmla="*/ 9121941 w 9121941"/>
                <a:gd name="connsiteY6" fmla="*/ 1541126 h 1541126"/>
                <a:gd name="connsiteX7" fmla="*/ 9121941 w 9121941"/>
                <a:gd name="connsiteY7" fmla="*/ 1541126 h 1541126"/>
                <a:gd name="connsiteX0" fmla="*/ 0 w 9121941"/>
                <a:gd name="connsiteY0" fmla="*/ 1490142 h 1541126"/>
                <a:gd name="connsiteX1" fmla="*/ 1444820 w 9121941"/>
                <a:gd name="connsiteY1" fmla="*/ 1010220 h 1541126"/>
                <a:gd name="connsiteX2" fmla="*/ 3132899 w 9121941"/>
                <a:gd name="connsiteY2" fmla="*/ 260412 h 1541126"/>
                <a:gd name="connsiteX3" fmla="*/ 4176828 w 9121941"/>
                <a:gd name="connsiteY3" fmla="*/ 501 h 1541126"/>
                <a:gd name="connsiteX4" fmla="*/ 5655858 w 9121941"/>
                <a:gd name="connsiteY4" fmla="*/ 311397 h 1541126"/>
                <a:gd name="connsiteX5" fmla="*/ 7379149 w 9121941"/>
                <a:gd name="connsiteY5" fmla="*/ 1111635 h 1541126"/>
                <a:gd name="connsiteX6" fmla="*/ 9121941 w 9121941"/>
                <a:gd name="connsiteY6" fmla="*/ 1541126 h 1541126"/>
                <a:gd name="connsiteX7" fmla="*/ 9121941 w 9121941"/>
                <a:gd name="connsiteY7" fmla="*/ 1541126 h 1541126"/>
                <a:gd name="connsiteX0" fmla="*/ 0 w 9121941"/>
                <a:gd name="connsiteY0" fmla="*/ 1490142 h 1541126"/>
                <a:gd name="connsiteX1" fmla="*/ 1444820 w 9121941"/>
                <a:gd name="connsiteY1" fmla="*/ 1010220 h 1541126"/>
                <a:gd name="connsiteX2" fmla="*/ 3132899 w 9121941"/>
                <a:gd name="connsiteY2" fmla="*/ 260412 h 1541126"/>
                <a:gd name="connsiteX3" fmla="*/ 4176828 w 9121941"/>
                <a:gd name="connsiteY3" fmla="*/ 501 h 1541126"/>
                <a:gd name="connsiteX4" fmla="*/ 5655858 w 9121941"/>
                <a:gd name="connsiteY4" fmla="*/ 311397 h 1541126"/>
                <a:gd name="connsiteX5" fmla="*/ 7379149 w 9121941"/>
                <a:gd name="connsiteY5" fmla="*/ 1111635 h 1541126"/>
                <a:gd name="connsiteX6" fmla="*/ 9121941 w 9121941"/>
                <a:gd name="connsiteY6" fmla="*/ 1541126 h 1541126"/>
                <a:gd name="connsiteX7" fmla="*/ 9121941 w 9121941"/>
                <a:gd name="connsiteY7" fmla="*/ 1541126 h 1541126"/>
                <a:gd name="connsiteX0" fmla="*/ 0 w 9121941"/>
                <a:gd name="connsiteY0" fmla="*/ 1490142 h 1541126"/>
                <a:gd name="connsiteX1" fmla="*/ 1444820 w 9121941"/>
                <a:gd name="connsiteY1" fmla="*/ 1010220 h 1541126"/>
                <a:gd name="connsiteX2" fmla="*/ 3132899 w 9121941"/>
                <a:gd name="connsiteY2" fmla="*/ 260412 h 1541126"/>
                <a:gd name="connsiteX3" fmla="*/ 4176828 w 9121941"/>
                <a:gd name="connsiteY3" fmla="*/ 501 h 1541126"/>
                <a:gd name="connsiteX4" fmla="*/ 5655858 w 9121941"/>
                <a:gd name="connsiteY4" fmla="*/ 311397 h 1541126"/>
                <a:gd name="connsiteX5" fmla="*/ 7379149 w 9121941"/>
                <a:gd name="connsiteY5" fmla="*/ 1111635 h 1541126"/>
                <a:gd name="connsiteX6" fmla="*/ 9121941 w 9121941"/>
                <a:gd name="connsiteY6" fmla="*/ 1541126 h 1541126"/>
                <a:gd name="connsiteX7" fmla="*/ 9121941 w 9121941"/>
                <a:gd name="connsiteY7" fmla="*/ 1541126 h 1541126"/>
                <a:gd name="connsiteX0" fmla="*/ 0 w 9121941"/>
                <a:gd name="connsiteY0" fmla="*/ 1490142 h 1541126"/>
                <a:gd name="connsiteX1" fmla="*/ 1444820 w 9121941"/>
                <a:gd name="connsiteY1" fmla="*/ 1010220 h 1541126"/>
                <a:gd name="connsiteX2" fmla="*/ 3132899 w 9121941"/>
                <a:gd name="connsiteY2" fmla="*/ 260412 h 1541126"/>
                <a:gd name="connsiteX3" fmla="*/ 4176828 w 9121941"/>
                <a:gd name="connsiteY3" fmla="*/ 501 h 1541126"/>
                <a:gd name="connsiteX4" fmla="*/ 5655858 w 9121941"/>
                <a:gd name="connsiteY4" fmla="*/ 311397 h 1541126"/>
                <a:gd name="connsiteX5" fmla="*/ 7379149 w 9121941"/>
                <a:gd name="connsiteY5" fmla="*/ 1111635 h 1541126"/>
                <a:gd name="connsiteX6" fmla="*/ 9121941 w 9121941"/>
                <a:gd name="connsiteY6" fmla="*/ 1541126 h 1541126"/>
                <a:gd name="connsiteX7" fmla="*/ 9121941 w 9121941"/>
                <a:gd name="connsiteY7" fmla="*/ 1541126 h 1541126"/>
                <a:gd name="connsiteX0" fmla="*/ 0 w 9121941"/>
                <a:gd name="connsiteY0" fmla="*/ 1489672 h 1540656"/>
                <a:gd name="connsiteX1" fmla="*/ 1444820 w 9121941"/>
                <a:gd name="connsiteY1" fmla="*/ 1009750 h 1540656"/>
                <a:gd name="connsiteX2" fmla="*/ 3132899 w 9121941"/>
                <a:gd name="connsiteY2" fmla="*/ 259942 h 1540656"/>
                <a:gd name="connsiteX3" fmla="*/ 4176828 w 9121941"/>
                <a:gd name="connsiteY3" fmla="*/ 31 h 1540656"/>
                <a:gd name="connsiteX4" fmla="*/ 5707654 w 9121941"/>
                <a:gd name="connsiteY4" fmla="*/ 249967 h 1540656"/>
                <a:gd name="connsiteX5" fmla="*/ 7379149 w 9121941"/>
                <a:gd name="connsiteY5" fmla="*/ 1111165 h 1540656"/>
                <a:gd name="connsiteX6" fmla="*/ 9121941 w 9121941"/>
                <a:gd name="connsiteY6" fmla="*/ 1540656 h 1540656"/>
                <a:gd name="connsiteX7" fmla="*/ 9121941 w 9121941"/>
                <a:gd name="connsiteY7" fmla="*/ 1540656 h 1540656"/>
                <a:gd name="connsiteX0" fmla="*/ 0 w 9121941"/>
                <a:gd name="connsiteY0" fmla="*/ 1489667 h 1540651"/>
                <a:gd name="connsiteX1" fmla="*/ 1444820 w 9121941"/>
                <a:gd name="connsiteY1" fmla="*/ 1009745 h 1540651"/>
                <a:gd name="connsiteX2" fmla="*/ 3132899 w 9121941"/>
                <a:gd name="connsiteY2" fmla="*/ 259937 h 1540651"/>
                <a:gd name="connsiteX3" fmla="*/ 4176828 w 9121941"/>
                <a:gd name="connsiteY3" fmla="*/ 26 h 1540651"/>
                <a:gd name="connsiteX4" fmla="*/ 5707654 w 9121941"/>
                <a:gd name="connsiteY4" fmla="*/ 249962 h 1540651"/>
                <a:gd name="connsiteX5" fmla="*/ 7482740 w 9121941"/>
                <a:gd name="connsiteY5" fmla="*/ 1038008 h 1540651"/>
                <a:gd name="connsiteX6" fmla="*/ 9121941 w 9121941"/>
                <a:gd name="connsiteY6" fmla="*/ 1540651 h 1540651"/>
                <a:gd name="connsiteX7" fmla="*/ 9121941 w 9121941"/>
                <a:gd name="connsiteY7" fmla="*/ 1540651 h 1540651"/>
                <a:gd name="connsiteX0" fmla="*/ 0 w 9121941"/>
                <a:gd name="connsiteY0" fmla="*/ 1489667 h 1540651"/>
                <a:gd name="connsiteX1" fmla="*/ 1315331 w 9121941"/>
                <a:gd name="connsiteY1" fmla="*/ 960977 h 1540651"/>
                <a:gd name="connsiteX2" fmla="*/ 3132899 w 9121941"/>
                <a:gd name="connsiteY2" fmla="*/ 259937 h 1540651"/>
                <a:gd name="connsiteX3" fmla="*/ 4176828 w 9121941"/>
                <a:gd name="connsiteY3" fmla="*/ 26 h 1540651"/>
                <a:gd name="connsiteX4" fmla="*/ 5707654 w 9121941"/>
                <a:gd name="connsiteY4" fmla="*/ 249962 h 1540651"/>
                <a:gd name="connsiteX5" fmla="*/ 7482740 w 9121941"/>
                <a:gd name="connsiteY5" fmla="*/ 1038008 h 1540651"/>
                <a:gd name="connsiteX6" fmla="*/ 9121941 w 9121941"/>
                <a:gd name="connsiteY6" fmla="*/ 1540651 h 1540651"/>
                <a:gd name="connsiteX7" fmla="*/ 9121941 w 9121941"/>
                <a:gd name="connsiteY7" fmla="*/ 1540651 h 1540651"/>
                <a:gd name="connsiteX0" fmla="*/ 0 w 9121941"/>
                <a:gd name="connsiteY0" fmla="*/ 1489694 h 1540678"/>
                <a:gd name="connsiteX1" fmla="*/ 1315331 w 9121941"/>
                <a:gd name="connsiteY1" fmla="*/ 961004 h 1540678"/>
                <a:gd name="connsiteX2" fmla="*/ 3003409 w 9121941"/>
                <a:gd name="connsiteY2" fmla="*/ 235580 h 1540678"/>
                <a:gd name="connsiteX3" fmla="*/ 4176828 w 9121941"/>
                <a:gd name="connsiteY3" fmla="*/ 53 h 1540678"/>
                <a:gd name="connsiteX4" fmla="*/ 5707654 w 9121941"/>
                <a:gd name="connsiteY4" fmla="*/ 249989 h 1540678"/>
                <a:gd name="connsiteX5" fmla="*/ 7482740 w 9121941"/>
                <a:gd name="connsiteY5" fmla="*/ 1038035 h 1540678"/>
                <a:gd name="connsiteX6" fmla="*/ 9121941 w 9121941"/>
                <a:gd name="connsiteY6" fmla="*/ 1540678 h 1540678"/>
                <a:gd name="connsiteX7" fmla="*/ 9121941 w 9121941"/>
                <a:gd name="connsiteY7" fmla="*/ 1540678 h 15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941" h="1540678">
                  <a:moveTo>
                    <a:pt x="0" y="1489694"/>
                  </a:moveTo>
                  <a:cubicBezTo>
                    <a:pt x="421178" y="1362232"/>
                    <a:pt x="814763" y="1170023"/>
                    <a:pt x="1315331" y="961004"/>
                  </a:cubicBezTo>
                  <a:cubicBezTo>
                    <a:pt x="1815899" y="751985"/>
                    <a:pt x="2526493" y="395739"/>
                    <a:pt x="3003409" y="235580"/>
                  </a:cubicBezTo>
                  <a:cubicBezTo>
                    <a:pt x="3480325" y="75422"/>
                    <a:pt x="3726121" y="-2348"/>
                    <a:pt x="4176828" y="53"/>
                  </a:cubicBezTo>
                  <a:cubicBezTo>
                    <a:pt x="4627535" y="2454"/>
                    <a:pt x="5156669" y="76992"/>
                    <a:pt x="5707654" y="249989"/>
                  </a:cubicBezTo>
                  <a:cubicBezTo>
                    <a:pt x="6258639" y="422986"/>
                    <a:pt x="6913692" y="822920"/>
                    <a:pt x="7482740" y="1038035"/>
                  </a:cubicBezTo>
                  <a:cubicBezTo>
                    <a:pt x="8051788" y="1253150"/>
                    <a:pt x="9121941" y="1540678"/>
                    <a:pt x="9121941" y="1540678"/>
                  </a:cubicBezTo>
                  <a:lnTo>
                    <a:pt x="9121941" y="1540678"/>
                  </a:lnTo>
                </a:path>
              </a:pathLst>
            </a:custGeom>
            <a:noFill/>
            <a:ln w="38100" cap="flat" cmpd="sng" algn="ctr">
              <a:solidFill>
                <a:srgbClr val="000066"/>
              </a:solid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en-US" sz="1100"/>
            </a:p>
          </p:txBody>
        </p:sp>
        <p:sp>
          <p:nvSpPr>
            <p:cNvPr id="35" name="TextBox 34"/>
            <p:cNvSpPr txBox="1"/>
            <p:nvPr/>
          </p:nvSpPr>
          <p:spPr>
            <a:xfrm>
              <a:off x="2863986" y="5398355"/>
              <a:ext cx="2743946" cy="481733"/>
            </a:xfrm>
            <a:prstGeom prst="rect">
              <a:avLst/>
            </a:prstGeom>
            <a:noFill/>
          </p:spPr>
          <p:txBody>
            <a:bodyPr wrap="none" rtlCol="0">
              <a:spAutoFit/>
            </a:bodyPr>
            <a:lstStyle/>
            <a:p>
              <a:r>
                <a:rPr lang="en-US" sz="1100" b="1" dirty="0">
                  <a:solidFill>
                    <a:schemeClr val="tx2"/>
                  </a:solidFill>
                </a:rPr>
                <a:t>Accuracy, level of details</a:t>
              </a:r>
            </a:p>
          </p:txBody>
        </p:sp>
        <p:sp>
          <p:nvSpPr>
            <p:cNvPr id="36" name="TextBox 35"/>
            <p:cNvSpPr txBox="1"/>
            <p:nvPr/>
          </p:nvSpPr>
          <p:spPr>
            <a:xfrm>
              <a:off x="1944393" y="3351687"/>
              <a:ext cx="911838" cy="481733"/>
            </a:xfrm>
            <a:prstGeom prst="rect">
              <a:avLst/>
            </a:prstGeom>
            <a:noFill/>
          </p:spPr>
          <p:txBody>
            <a:bodyPr wrap="none" rtlCol="0">
              <a:spAutoFit/>
            </a:bodyPr>
            <a:lstStyle/>
            <a:p>
              <a:r>
                <a:rPr lang="en-US" sz="1100" dirty="0">
                  <a:solidFill>
                    <a:schemeClr val="tx2"/>
                  </a:solidFill>
                </a:rPr>
                <a:t>Benefit</a:t>
              </a:r>
            </a:p>
          </p:txBody>
        </p:sp>
        <p:sp>
          <p:nvSpPr>
            <p:cNvPr id="37" name="TextBox 36"/>
            <p:cNvSpPr txBox="1"/>
            <p:nvPr/>
          </p:nvSpPr>
          <p:spPr>
            <a:xfrm>
              <a:off x="3726487" y="2620316"/>
              <a:ext cx="2125434" cy="793442"/>
            </a:xfrm>
            <a:prstGeom prst="rect">
              <a:avLst/>
            </a:prstGeom>
            <a:noFill/>
          </p:spPr>
          <p:txBody>
            <a:bodyPr wrap="none" rtlCol="0">
              <a:spAutoFit/>
            </a:bodyPr>
            <a:lstStyle/>
            <a:p>
              <a:r>
                <a:rPr lang="en-US" sz="1100" dirty="0">
                  <a:solidFill>
                    <a:srgbClr val="C00000"/>
                  </a:solidFill>
                </a:rPr>
                <a:t>Model development </a:t>
              </a:r>
            </a:p>
            <a:p>
              <a:r>
                <a:rPr lang="en-US" sz="1100" dirty="0">
                  <a:solidFill>
                    <a:srgbClr val="C00000"/>
                  </a:solidFill>
                </a:rPr>
                <a:t>time and effort</a:t>
              </a:r>
            </a:p>
          </p:txBody>
        </p:sp>
      </p:grpSp>
    </p:spTree>
    <p:extLst>
      <p:ext uri="{BB962C8B-B14F-4D97-AF65-F5344CB8AC3E}">
        <p14:creationId xmlns:p14="http://schemas.microsoft.com/office/powerpoint/2010/main" val="2015495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chorCtr="0">
            <a:noAutofit/>
          </a:bodyPr>
          <a:lstStyle/>
          <a:p>
            <a:r>
              <a:rPr lang="en-US" dirty="0" err="1"/>
              <a:t>SystemVerilog</a:t>
            </a:r>
            <a:r>
              <a:rPr lang="en-US" dirty="0"/>
              <a:t> 2012 Extended </a:t>
            </a:r>
            <a:r>
              <a:rPr lang="en-US" dirty="0" err="1"/>
              <a:t>Nettype</a:t>
            </a:r>
            <a:r>
              <a:rPr lang="en-US" dirty="0"/>
              <a:t> Capabilities</a:t>
            </a:r>
          </a:p>
        </p:txBody>
      </p:sp>
      <p:sp>
        <p:nvSpPr>
          <p:cNvPr id="3" name="Content Placeholder 2"/>
          <p:cNvSpPr>
            <a:spLocks noGrp="1"/>
          </p:cNvSpPr>
          <p:nvPr>
            <p:ph idx="1"/>
          </p:nvPr>
        </p:nvSpPr>
        <p:spPr>
          <a:xfrm>
            <a:off x="339969" y="1266092"/>
            <a:ext cx="11611082" cy="4910871"/>
          </a:xfrm>
        </p:spPr>
        <p:txBody>
          <a:bodyPr>
            <a:normAutofit fontScale="92500"/>
          </a:bodyPr>
          <a:lstStyle/>
          <a:p>
            <a:r>
              <a:rPr lang="en-US" dirty="0"/>
              <a:t>Definition of “</a:t>
            </a:r>
            <a:r>
              <a:rPr lang="en-US" dirty="0" err="1"/>
              <a:t>nettype</a:t>
            </a:r>
            <a:r>
              <a:rPr lang="en-US" dirty="0"/>
              <a:t>” construct applicable to any </a:t>
            </a:r>
            <a:r>
              <a:rPr lang="en-US" dirty="0" err="1"/>
              <a:t>datatype</a:t>
            </a:r>
            <a:endParaRPr lang="en-US" dirty="0"/>
          </a:p>
          <a:p>
            <a:r>
              <a:rPr lang="en-US" dirty="0"/>
              <a:t>Application to real datatype provides construct equivalent to </a:t>
            </a:r>
            <a:r>
              <a:rPr lang="en-US" dirty="0" err="1"/>
              <a:t>VerilogAMS</a:t>
            </a:r>
            <a:r>
              <a:rPr lang="en-US" dirty="0"/>
              <a:t> </a:t>
            </a:r>
            <a:r>
              <a:rPr lang="en-US" dirty="0" err="1"/>
              <a:t>wreal</a:t>
            </a:r>
            <a:endParaRPr lang="en-US" dirty="0"/>
          </a:p>
          <a:p>
            <a:pPr lvl="1"/>
            <a:r>
              <a:rPr lang="en-US" dirty="0"/>
              <a:t>Cadence package </a:t>
            </a:r>
            <a:r>
              <a:rPr lang="en-US" sz="1800" b="1" dirty="0" err="1">
                <a:latin typeface="Courier New" panose="02070309020205020404" pitchFamily="49" charset="0"/>
                <a:cs typeface="Courier New" panose="02070309020205020404" pitchFamily="49" charset="0"/>
              </a:rPr>
              <a:t>cds_rnm_pkg</a:t>
            </a:r>
            <a:r>
              <a:rPr lang="en-US" dirty="0"/>
              <a:t> defines </a:t>
            </a:r>
            <a:r>
              <a:rPr lang="en-US" dirty="0" err="1"/>
              <a:t>nettypes</a:t>
            </a:r>
            <a:r>
              <a:rPr lang="en-US" dirty="0"/>
              <a:t> for SystemVerilog (SV) identical in name and operation to Verilog-AMS </a:t>
            </a:r>
            <a:r>
              <a:rPr lang="en-US" dirty="0" err="1"/>
              <a:t>wreal</a:t>
            </a:r>
            <a:r>
              <a:rPr lang="en-US" dirty="0"/>
              <a:t> flavors: </a:t>
            </a:r>
            <a:br>
              <a:rPr lang="en-US" dirty="0"/>
            </a:br>
            <a:r>
              <a:rPr lang="en-US" sz="1800" b="1" dirty="0">
                <a:latin typeface="Courier New" panose="02070309020205020404" pitchFamily="49" charset="0"/>
                <a:cs typeface="Courier New" panose="02070309020205020404" pitchFamily="49" charset="0"/>
              </a:rPr>
              <a:t>wreal1driver</a:t>
            </a:r>
            <a:r>
              <a:rPr lang="en-US" dirty="0"/>
              <a:t>, </a:t>
            </a:r>
            <a:r>
              <a:rPr lang="en-US" sz="1800" b="1" dirty="0">
                <a:latin typeface="Courier New" panose="02070309020205020404" pitchFamily="49" charset="0"/>
                <a:cs typeface="Courier New" panose="02070309020205020404" pitchFamily="49" charset="0"/>
              </a:rPr>
              <a:t>wreal4state</a:t>
            </a:r>
            <a:r>
              <a:rPr lang="en-US" dirty="0"/>
              <a:t>, </a:t>
            </a:r>
            <a:r>
              <a:rPr lang="en-US" sz="1800" b="1" dirty="0" err="1">
                <a:latin typeface="Courier New" panose="02070309020205020404" pitchFamily="49" charset="0"/>
                <a:cs typeface="Courier New" panose="02070309020205020404" pitchFamily="49" charset="0"/>
              </a:rPr>
              <a:t>wrealavg</a:t>
            </a:r>
            <a:r>
              <a:rPr lang="en-US" dirty="0"/>
              <a:t>, </a:t>
            </a:r>
            <a:r>
              <a:rPr lang="en-US" sz="1800" b="1" dirty="0" err="1">
                <a:latin typeface="Courier New" panose="02070309020205020404" pitchFamily="49" charset="0"/>
                <a:cs typeface="Courier New" panose="02070309020205020404" pitchFamily="49" charset="0"/>
              </a:rPr>
              <a:t>wrealsum</a:t>
            </a:r>
            <a:r>
              <a:rPr lang="en-US" dirty="0"/>
              <a:t> ...</a:t>
            </a:r>
          </a:p>
          <a:p>
            <a:r>
              <a:rPr lang="en-US" dirty="0"/>
              <a:t>User-Defined Type (UDT) can use a structure of multiple values to define a net</a:t>
            </a:r>
          </a:p>
          <a:p>
            <a:r>
              <a:rPr lang="en-US" dirty="0"/>
              <a:t>User-Defined Resolution (UDR) functions can define how the net should merge multiple drivers of the UDT format to define the resultant net value</a:t>
            </a:r>
          </a:p>
          <a:p>
            <a:r>
              <a:rPr lang="en-US" dirty="0"/>
              <a:t>This greatly extends the possibilities of how interfaces between blocks can be defined</a:t>
            </a:r>
          </a:p>
          <a:p>
            <a:pPr lvl="1"/>
            <a:r>
              <a:rPr lang="en-US" dirty="0"/>
              <a:t>Cadence package </a:t>
            </a:r>
            <a:r>
              <a:rPr lang="en-US" sz="1800" b="1" dirty="0" err="1">
                <a:latin typeface="Courier New" panose="02070309020205020404" pitchFamily="49" charset="0"/>
                <a:cs typeface="Courier New" panose="02070309020205020404" pitchFamily="49" charset="0"/>
              </a:rPr>
              <a:t>EE_pkg</a:t>
            </a:r>
            <a:r>
              <a:rPr lang="en-US" dirty="0"/>
              <a:t> defines a </a:t>
            </a:r>
            <a:r>
              <a:rPr lang="en-US" dirty="0" err="1"/>
              <a:t>nettype</a:t>
            </a:r>
            <a:r>
              <a:rPr lang="en-US" dirty="0"/>
              <a:t> to define an electrical interface </a:t>
            </a:r>
          </a:p>
          <a:p>
            <a:pPr lvl="1"/>
            <a:r>
              <a:rPr lang="en-US" dirty="0"/>
              <a:t>Multiple drivers can each drive the net with voltage or current and resistance values</a:t>
            </a:r>
          </a:p>
          <a:p>
            <a:pPr lvl="1"/>
            <a:r>
              <a:rPr lang="en-US" dirty="0"/>
              <a:t>Resolution function computes resulting net voltage</a:t>
            </a:r>
          </a:p>
        </p:txBody>
      </p:sp>
      <p:grpSp>
        <p:nvGrpSpPr>
          <p:cNvPr id="17" name="Group 16"/>
          <p:cNvGrpSpPr/>
          <p:nvPr/>
        </p:nvGrpSpPr>
        <p:grpSpPr>
          <a:xfrm>
            <a:off x="9349728" y="5623193"/>
            <a:ext cx="2286000" cy="542430"/>
            <a:chOff x="9372600" y="914400"/>
            <a:chExt cx="2286000" cy="542430"/>
          </a:xfrm>
        </p:grpSpPr>
        <p:cxnSp>
          <p:nvCxnSpPr>
            <p:cNvPr id="6" name="Straight Connector 5"/>
            <p:cNvCxnSpPr/>
            <p:nvPr/>
          </p:nvCxnSpPr>
          <p:spPr>
            <a:xfrm>
              <a:off x="10058400" y="1219200"/>
              <a:ext cx="838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bwMode="gray">
            <a:xfrm rot="10800000" flipV="1">
              <a:off x="9372600" y="990600"/>
              <a:ext cx="762000" cy="466230"/>
            </a:xfrm>
            <a:prstGeom prst="rect">
              <a:avLst/>
            </a:prstGeom>
            <a:solidFill>
              <a:srgbClr val="F6C10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404040"/>
                  </a:solidFill>
                  <a:latin typeface="Arial" panose="020B0604020202020204" pitchFamily="34" charset="0"/>
                  <a:cs typeface="Arial" panose="020B0604020202020204" pitchFamily="34" charset="0"/>
                </a:rPr>
                <a:t>Blk1</a:t>
              </a:r>
            </a:p>
          </p:txBody>
        </p:sp>
        <p:sp>
          <p:nvSpPr>
            <p:cNvPr id="15" name="Rectangle 14"/>
            <p:cNvSpPr/>
            <p:nvPr/>
          </p:nvSpPr>
          <p:spPr bwMode="gray">
            <a:xfrm rot="10800000" flipV="1">
              <a:off x="10896600" y="990600"/>
              <a:ext cx="762000" cy="466230"/>
            </a:xfrm>
            <a:prstGeom prst="rect">
              <a:avLst/>
            </a:prstGeom>
            <a:solidFill>
              <a:srgbClr val="F6C107"/>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rgbClr val="404040"/>
                  </a:solidFill>
                  <a:latin typeface="Arial" panose="020B0604020202020204" pitchFamily="34" charset="0"/>
                  <a:cs typeface="Arial" panose="020B0604020202020204" pitchFamily="34" charset="0"/>
                </a:rPr>
                <a:t>Blk2</a:t>
              </a:r>
            </a:p>
          </p:txBody>
        </p:sp>
        <p:sp>
          <p:nvSpPr>
            <p:cNvPr id="16" name="TextBox 15"/>
            <p:cNvSpPr txBox="1"/>
            <p:nvPr/>
          </p:nvSpPr>
          <p:spPr>
            <a:xfrm>
              <a:off x="10287000" y="914400"/>
              <a:ext cx="505267" cy="369332"/>
            </a:xfrm>
            <a:prstGeom prst="rect">
              <a:avLst/>
            </a:prstGeom>
            <a:noFill/>
          </p:spPr>
          <p:txBody>
            <a:bodyPr wrap="none" rtlCol="0">
              <a:spAutoFit/>
            </a:bodyPr>
            <a:lstStyle/>
            <a:p>
              <a:r>
                <a:rPr lang="en-US" dirty="0">
                  <a:solidFill>
                    <a:srgbClr val="0070C0"/>
                  </a:solidFill>
                </a:rPr>
                <a:t>net</a:t>
              </a:r>
            </a:p>
          </p:txBody>
        </p:sp>
      </p:grpSp>
    </p:spTree>
    <p:extLst>
      <p:ext uri="{BB962C8B-B14F-4D97-AF65-F5344CB8AC3E}">
        <p14:creationId xmlns:p14="http://schemas.microsoft.com/office/powerpoint/2010/main" val="21182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8775" y="1734379"/>
            <a:ext cx="2926080" cy="3383280"/>
          </a:xfrm>
          <a:prstGeom prst="rect">
            <a:avLst/>
          </a:prstGeom>
          <a:solidFill>
            <a:schemeClr val="accent1">
              <a:lumMod val="40000"/>
              <a:lumOff val="60000"/>
            </a:schemeClr>
          </a:solidFill>
          <a:ln>
            <a:noFill/>
          </a:ln>
          <a:effectLst>
            <a:reflection blurRad="6350" stA="52000" endA="300" endPos="35000" dir="5400000" sy="-100000" algn="bl" rotWithShape="0"/>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50333" y="85498"/>
            <a:ext cx="11612880" cy="914400"/>
          </a:xfrm>
        </p:spPr>
        <p:txBody>
          <a:bodyPr vert="horz" lIns="91440" tIns="45720" rIns="91440" bIns="45720" rtlCol="0" anchor="ctr" anchorCtr="0">
            <a:noAutofit/>
          </a:bodyPr>
          <a:lstStyle/>
          <a:p>
            <a:r>
              <a:rPr lang="en-US" dirty="0" err="1"/>
              <a:t>Spectre</a:t>
            </a:r>
            <a:r>
              <a:rPr lang="en-US" dirty="0"/>
              <a:t> AMS Designer with </a:t>
            </a:r>
            <a:r>
              <a:rPr lang="en-US" dirty="0" err="1"/>
              <a:t>Xcelium</a:t>
            </a:r>
            <a:r>
              <a:rPr lang="en-US" dirty="0"/>
              <a:t>-DMS</a:t>
            </a:r>
          </a:p>
        </p:txBody>
      </p:sp>
      <p:graphicFrame>
        <p:nvGraphicFramePr>
          <p:cNvPr id="2" name="Diagram 1"/>
          <p:cNvGraphicFramePr/>
          <p:nvPr>
            <p:extLst>
              <p:ext uri="{D42A27DB-BD31-4B8C-83A1-F6EECF244321}">
                <p14:modId xmlns:p14="http://schemas.microsoft.com/office/powerpoint/2010/main" val="2798426370"/>
              </p:ext>
            </p:extLst>
          </p:nvPr>
        </p:nvGraphicFramePr>
        <p:xfrm>
          <a:off x="4847461" y="989739"/>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239"/>
          <p:cNvGrpSpPr>
            <a:grpSpLocks/>
          </p:cNvGrpSpPr>
          <p:nvPr/>
        </p:nvGrpSpPr>
        <p:grpSpPr bwMode="auto">
          <a:xfrm>
            <a:off x="1762797" y="1825819"/>
            <a:ext cx="2743200" cy="3200400"/>
            <a:chOff x="1941776" y="1231114"/>
            <a:chExt cx="4387741" cy="5209757"/>
          </a:xfrm>
          <a:effectLst>
            <a:reflection blurRad="6350" stA="50000" endA="300" endPos="25000" dist="50800" dir="5400000" sy="-100000" algn="bl" rotWithShape="0"/>
          </a:effectLst>
        </p:grpSpPr>
        <p:cxnSp>
          <p:nvCxnSpPr>
            <p:cNvPr id="7" name="Straight Connector 240"/>
            <p:cNvCxnSpPr>
              <a:cxnSpLocks noChangeShapeType="1"/>
            </p:cNvCxnSpPr>
            <p:nvPr/>
          </p:nvCxnSpPr>
          <p:spPr bwMode="auto">
            <a:xfrm rot="10800000">
              <a:off x="5026715" y="2787455"/>
              <a:ext cx="866713" cy="1"/>
            </a:xfrm>
            <a:prstGeom prst="line">
              <a:avLst/>
            </a:prstGeom>
            <a:noFill/>
            <a:ln w="28575" algn="ctr">
              <a:solidFill>
                <a:srgbClr val="5DA635"/>
              </a:solidFill>
              <a:round/>
              <a:headEnd/>
              <a:tailEnd/>
            </a:ln>
          </p:spPr>
        </p:cxnSp>
        <p:cxnSp>
          <p:nvCxnSpPr>
            <p:cNvPr id="8" name="Straight Connector 241"/>
            <p:cNvCxnSpPr>
              <a:cxnSpLocks noChangeShapeType="1"/>
            </p:cNvCxnSpPr>
            <p:nvPr/>
          </p:nvCxnSpPr>
          <p:spPr bwMode="auto">
            <a:xfrm rot="10800000">
              <a:off x="5024913" y="2556797"/>
              <a:ext cx="866713" cy="1"/>
            </a:xfrm>
            <a:prstGeom prst="line">
              <a:avLst/>
            </a:prstGeom>
            <a:noFill/>
            <a:ln w="28575" algn="ctr">
              <a:solidFill>
                <a:srgbClr val="5DA635"/>
              </a:solidFill>
              <a:round/>
              <a:headEnd/>
              <a:tailEnd/>
            </a:ln>
          </p:spPr>
        </p:cxnSp>
        <p:cxnSp>
          <p:nvCxnSpPr>
            <p:cNvPr id="9" name="Straight Connector 242"/>
            <p:cNvCxnSpPr>
              <a:cxnSpLocks noChangeShapeType="1"/>
            </p:cNvCxnSpPr>
            <p:nvPr/>
          </p:nvCxnSpPr>
          <p:spPr bwMode="auto">
            <a:xfrm rot="16200000" flipH="1">
              <a:off x="1922929" y="2668547"/>
              <a:ext cx="2279739" cy="5610"/>
            </a:xfrm>
            <a:prstGeom prst="line">
              <a:avLst/>
            </a:prstGeom>
            <a:noFill/>
            <a:ln w="28575" algn="ctr">
              <a:solidFill>
                <a:srgbClr val="5DA635"/>
              </a:solidFill>
              <a:round/>
              <a:headEnd/>
              <a:tailEnd/>
            </a:ln>
          </p:spPr>
        </p:cxnSp>
        <p:cxnSp>
          <p:nvCxnSpPr>
            <p:cNvPr id="11" name="Straight Connector 243"/>
            <p:cNvCxnSpPr>
              <a:cxnSpLocks noChangeShapeType="1"/>
            </p:cNvCxnSpPr>
            <p:nvPr/>
          </p:nvCxnSpPr>
          <p:spPr bwMode="auto">
            <a:xfrm rot="5400000">
              <a:off x="2190498" y="3282999"/>
              <a:ext cx="1016381" cy="3436"/>
            </a:xfrm>
            <a:prstGeom prst="line">
              <a:avLst/>
            </a:prstGeom>
            <a:noFill/>
            <a:ln w="28575" algn="ctr">
              <a:solidFill>
                <a:srgbClr val="FF6600"/>
              </a:solidFill>
              <a:round/>
              <a:headEnd/>
              <a:tailEnd/>
            </a:ln>
          </p:spPr>
        </p:cxnSp>
        <p:cxnSp>
          <p:nvCxnSpPr>
            <p:cNvPr id="12" name="Straight Connector 244"/>
            <p:cNvCxnSpPr>
              <a:cxnSpLocks noChangeShapeType="1"/>
            </p:cNvCxnSpPr>
            <p:nvPr/>
          </p:nvCxnSpPr>
          <p:spPr bwMode="auto">
            <a:xfrm rot="5400000">
              <a:off x="1975394" y="3267654"/>
              <a:ext cx="1016381" cy="3436"/>
            </a:xfrm>
            <a:prstGeom prst="line">
              <a:avLst/>
            </a:prstGeom>
            <a:noFill/>
            <a:ln w="28575" algn="ctr">
              <a:solidFill>
                <a:srgbClr val="FF6600"/>
              </a:solidFill>
              <a:round/>
              <a:headEnd/>
              <a:tailEnd/>
            </a:ln>
          </p:spPr>
        </p:cxnSp>
        <p:cxnSp>
          <p:nvCxnSpPr>
            <p:cNvPr id="13" name="Straight Connector 245"/>
            <p:cNvCxnSpPr>
              <a:cxnSpLocks noChangeShapeType="1"/>
            </p:cNvCxnSpPr>
            <p:nvPr/>
          </p:nvCxnSpPr>
          <p:spPr bwMode="auto">
            <a:xfrm rot="5400000">
              <a:off x="2956745" y="3294236"/>
              <a:ext cx="1016381" cy="3436"/>
            </a:xfrm>
            <a:prstGeom prst="line">
              <a:avLst/>
            </a:prstGeom>
            <a:noFill/>
            <a:ln w="28575" algn="ctr">
              <a:solidFill>
                <a:srgbClr val="5DA635"/>
              </a:solidFill>
              <a:round/>
              <a:headEnd/>
              <a:tailEnd/>
            </a:ln>
          </p:spPr>
        </p:cxnSp>
        <p:cxnSp>
          <p:nvCxnSpPr>
            <p:cNvPr id="14" name="Straight Connector 246"/>
            <p:cNvCxnSpPr>
              <a:cxnSpLocks noChangeShapeType="1"/>
            </p:cNvCxnSpPr>
            <p:nvPr/>
          </p:nvCxnSpPr>
          <p:spPr bwMode="auto">
            <a:xfrm rot="5400000">
              <a:off x="3183736" y="3275639"/>
              <a:ext cx="1003800" cy="1"/>
            </a:xfrm>
            <a:prstGeom prst="line">
              <a:avLst/>
            </a:prstGeom>
            <a:noFill/>
            <a:ln w="28575" algn="ctr">
              <a:solidFill>
                <a:srgbClr val="5DA635"/>
              </a:solidFill>
              <a:round/>
              <a:headEnd/>
              <a:tailEnd/>
            </a:ln>
          </p:spPr>
        </p:cxnSp>
        <p:cxnSp>
          <p:nvCxnSpPr>
            <p:cNvPr id="15" name="Straight Connector 247"/>
            <p:cNvCxnSpPr>
              <a:cxnSpLocks noChangeShapeType="1"/>
            </p:cNvCxnSpPr>
            <p:nvPr/>
          </p:nvCxnSpPr>
          <p:spPr bwMode="auto">
            <a:xfrm rot="10800000" flipV="1">
              <a:off x="3959108" y="1413993"/>
              <a:ext cx="400634" cy="1"/>
            </a:xfrm>
            <a:prstGeom prst="line">
              <a:avLst/>
            </a:prstGeom>
            <a:noFill/>
            <a:ln w="28575" algn="ctr">
              <a:solidFill>
                <a:srgbClr val="5DA635"/>
              </a:solidFill>
              <a:round/>
              <a:headEnd/>
              <a:tailEnd/>
            </a:ln>
          </p:spPr>
        </p:cxnSp>
        <p:cxnSp>
          <p:nvCxnSpPr>
            <p:cNvPr id="16" name="Straight Connector 248"/>
            <p:cNvCxnSpPr>
              <a:cxnSpLocks noChangeShapeType="1"/>
            </p:cNvCxnSpPr>
            <p:nvPr/>
          </p:nvCxnSpPr>
          <p:spPr bwMode="auto">
            <a:xfrm rot="10800000" flipV="1">
              <a:off x="3955134" y="1924837"/>
              <a:ext cx="400634" cy="1"/>
            </a:xfrm>
            <a:prstGeom prst="line">
              <a:avLst/>
            </a:prstGeom>
            <a:noFill/>
            <a:ln w="28575" algn="ctr">
              <a:solidFill>
                <a:srgbClr val="5DA635"/>
              </a:solidFill>
              <a:round/>
              <a:headEnd/>
              <a:tailEnd/>
            </a:ln>
          </p:spPr>
        </p:cxnSp>
        <p:cxnSp>
          <p:nvCxnSpPr>
            <p:cNvPr id="17" name="Straight Connector 249"/>
            <p:cNvCxnSpPr>
              <a:cxnSpLocks noChangeShapeType="1"/>
            </p:cNvCxnSpPr>
            <p:nvPr/>
          </p:nvCxnSpPr>
          <p:spPr bwMode="auto">
            <a:xfrm rot="10800000" flipV="1">
              <a:off x="3585590" y="3896792"/>
              <a:ext cx="400634" cy="1"/>
            </a:xfrm>
            <a:prstGeom prst="line">
              <a:avLst/>
            </a:prstGeom>
            <a:noFill/>
            <a:ln w="28575" algn="ctr">
              <a:solidFill>
                <a:srgbClr val="5DA635"/>
              </a:solidFill>
              <a:round/>
              <a:headEnd/>
              <a:tailEnd/>
            </a:ln>
          </p:spPr>
        </p:cxnSp>
        <p:cxnSp>
          <p:nvCxnSpPr>
            <p:cNvPr id="18" name="Shape 124"/>
            <p:cNvCxnSpPr>
              <a:cxnSpLocks noChangeShapeType="1"/>
            </p:cNvCxnSpPr>
            <p:nvPr/>
          </p:nvCxnSpPr>
          <p:spPr bwMode="auto">
            <a:xfrm rot="16200000" flipH="1">
              <a:off x="2741110" y="4985949"/>
              <a:ext cx="1552224" cy="430422"/>
            </a:xfrm>
            <a:prstGeom prst="bentConnector3">
              <a:avLst>
                <a:gd name="adj1" fmla="val 42227"/>
              </a:avLst>
            </a:prstGeom>
            <a:noFill/>
            <a:ln w="28575" cap="rnd" algn="ctr">
              <a:solidFill>
                <a:srgbClr val="7F7F7F"/>
              </a:solidFill>
              <a:round/>
              <a:headEnd/>
              <a:tailEnd/>
            </a:ln>
          </p:spPr>
        </p:cxnSp>
        <p:cxnSp>
          <p:nvCxnSpPr>
            <p:cNvPr id="19" name="Straight Connector 251"/>
            <p:cNvCxnSpPr>
              <a:cxnSpLocks noChangeShapeType="1"/>
            </p:cNvCxnSpPr>
            <p:nvPr/>
          </p:nvCxnSpPr>
          <p:spPr bwMode="auto">
            <a:xfrm rot="5400000">
              <a:off x="2337006" y="5228200"/>
              <a:ext cx="1628853" cy="1"/>
            </a:xfrm>
            <a:prstGeom prst="line">
              <a:avLst/>
            </a:prstGeom>
            <a:noFill/>
            <a:ln w="28575" algn="ctr">
              <a:solidFill>
                <a:srgbClr val="5DA635"/>
              </a:solidFill>
              <a:round/>
              <a:headEnd/>
              <a:tailEnd/>
            </a:ln>
          </p:spPr>
        </p:cxnSp>
        <p:cxnSp>
          <p:nvCxnSpPr>
            <p:cNvPr id="20" name="Straight Connector 252"/>
            <p:cNvCxnSpPr>
              <a:cxnSpLocks noChangeShapeType="1"/>
            </p:cNvCxnSpPr>
            <p:nvPr/>
          </p:nvCxnSpPr>
          <p:spPr bwMode="auto">
            <a:xfrm rot="10800000">
              <a:off x="3622579" y="4035719"/>
              <a:ext cx="561741" cy="795"/>
            </a:xfrm>
            <a:prstGeom prst="line">
              <a:avLst/>
            </a:prstGeom>
            <a:noFill/>
            <a:ln w="28575" algn="ctr">
              <a:solidFill>
                <a:srgbClr val="5DA635"/>
              </a:solidFill>
              <a:round/>
              <a:headEnd/>
              <a:tailEnd/>
            </a:ln>
          </p:spPr>
        </p:cxnSp>
        <p:cxnSp>
          <p:nvCxnSpPr>
            <p:cNvPr id="21" name="Straight Connector 253"/>
            <p:cNvCxnSpPr>
              <a:cxnSpLocks noChangeShapeType="1"/>
            </p:cNvCxnSpPr>
            <p:nvPr/>
          </p:nvCxnSpPr>
          <p:spPr bwMode="auto">
            <a:xfrm rot="10800000">
              <a:off x="4372946" y="3423919"/>
              <a:ext cx="1440716" cy="1590"/>
            </a:xfrm>
            <a:prstGeom prst="line">
              <a:avLst/>
            </a:prstGeom>
            <a:noFill/>
            <a:ln w="28575" algn="ctr">
              <a:solidFill>
                <a:srgbClr val="5DA635"/>
              </a:solidFill>
              <a:round/>
              <a:headEnd/>
              <a:tailEnd/>
            </a:ln>
          </p:spPr>
        </p:cxnSp>
        <p:grpSp>
          <p:nvGrpSpPr>
            <p:cNvPr id="22" name="Group 96"/>
            <p:cNvGrpSpPr>
              <a:grpSpLocks/>
            </p:cNvGrpSpPr>
            <p:nvPr/>
          </p:nvGrpSpPr>
          <p:grpSpPr bwMode="auto">
            <a:xfrm>
              <a:off x="2207771" y="2324058"/>
              <a:ext cx="731521" cy="548640"/>
              <a:chOff x="2817549" y="2080895"/>
              <a:chExt cx="910536" cy="610463"/>
            </a:xfrm>
          </p:grpSpPr>
          <p:sp>
            <p:nvSpPr>
              <p:cNvPr id="98" name="Rectangle 97"/>
              <p:cNvSpPr/>
              <p:nvPr/>
            </p:nvSpPr>
            <p:spPr bwMode="auto">
              <a:xfrm>
                <a:off x="2894674" y="2157894"/>
                <a:ext cx="832431" cy="533549"/>
              </a:xfrm>
              <a:prstGeom prst="rect">
                <a:avLst/>
              </a:prstGeom>
              <a:gradFill rotWithShape="1">
                <a:gsLst>
                  <a:gs pos="0">
                    <a:srgbClr val="EFB044">
                      <a:tint val="100000"/>
                      <a:shade val="100000"/>
                      <a:satMod val="130000"/>
                    </a:srgbClr>
                  </a:gs>
                  <a:gs pos="100000">
                    <a:srgbClr val="EFB044">
                      <a:tint val="50000"/>
                      <a:shade val="100000"/>
                      <a:satMod val="350000"/>
                    </a:srgbClr>
                  </a:gs>
                </a:gsLst>
                <a:lin ang="16200000" scaled="0"/>
              </a:gradFill>
              <a:ln w="9525" cap="flat" cmpd="sng" algn="ctr">
                <a:solidFill>
                  <a:srgbClr val="EFB044">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sz="700" b="1" dirty="0">
                    <a:solidFill>
                      <a:srgbClr val="FFFFFF">
                        <a:lumMod val="50000"/>
                      </a:srgbClr>
                    </a:solidFill>
                    <a:ea typeface="+mn-ea"/>
                  </a:rPr>
                  <a:t>LPDDR</a:t>
                </a:r>
              </a:p>
            </p:txBody>
          </p:sp>
          <p:sp>
            <p:nvSpPr>
              <p:cNvPr id="99" name="Rectangle 98"/>
              <p:cNvSpPr/>
              <p:nvPr/>
            </p:nvSpPr>
            <p:spPr bwMode="auto">
              <a:xfrm>
                <a:off x="2817300" y="2081007"/>
                <a:ext cx="832431" cy="533550"/>
              </a:xfrm>
              <a:prstGeom prst="rect">
                <a:avLst/>
              </a:prstGeom>
              <a:gradFill rotWithShape="1">
                <a:gsLst>
                  <a:gs pos="0">
                    <a:srgbClr val="EFB044">
                      <a:tint val="100000"/>
                      <a:shade val="100000"/>
                      <a:satMod val="130000"/>
                    </a:srgbClr>
                  </a:gs>
                  <a:gs pos="100000">
                    <a:srgbClr val="EFB044">
                      <a:tint val="50000"/>
                      <a:shade val="100000"/>
                      <a:satMod val="350000"/>
                    </a:srgbClr>
                  </a:gs>
                </a:gsLst>
                <a:lin ang="16200000" scaled="0"/>
              </a:gradFill>
              <a:ln w="9525" cap="flat" cmpd="sng" algn="ctr">
                <a:solidFill>
                  <a:srgbClr val="EFB044">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sz="700" b="1" dirty="0">
                    <a:solidFill>
                      <a:srgbClr val="FFFFFF">
                        <a:lumMod val="50000"/>
                      </a:srgbClr>
                    </a:solidFill>
                    <a:ea typeface="+mn-ea"/>
                  </a:rPr>
                  <a:t>DRAM</a:t>
                </a:r>
              </a:p>
            </p:txBody>
          </p:sp>
        </p:grpSp>
        <p:grpSp>
          <p:nvGrpSpPr>
            <p:cNvPr id="23" name="Group 95"/>
            <p:cNvGrpSpPr>
              <a:grpSpLocks/>
            </p:cNvGrpSpPr>
            <p:nvPr/>
          </p:nvGrpSpPr>
          <p:grpSpPr bwMode="auto">
            <a:xfrm>
              <a:off x="3245553" y="2332397"/>
              <a:ext cx="726757" cy="548640"/>
              <a:chOff x="4073157" y="2160588"/>
              <a:chExt cx="904607" cy="610461"/>
            </a:xfrm>
          </p:grpSpPr>
          <p:sp>
            <p:nvSpPr>
              <p:cNvPr id="96" name="Rectangle 95"/>
              <p:cNvSpPr/>
              <p:nvPr/>
            </p:nvSpPr>
            <p:spPr bwMode="auto">
              <a:xfrm>
                <a:off x="4141867" y="2237628"/>
                <a:ext cx="835100" cy="533547"/>
              </a:xfrm>
              <a:prstGeom prst="rect">
                <a:avLst/>
              </a:prstGeom>
              <a:gradFill rotWithShape="1">
                <a:gsLst>
                  <a:gs pos="0">
                    <a:srgbClr val="EFB044">
                      <a:tint val="100000"/>
                      <a:shade val="100000"/>
                      <a:satMod val="130000"/>
                    </a:srgbClr>
                  </a:gs>
                  <a:gs pos="100000">
                    <a:srgbClr val="EFB044">
                      <a:tint val="50000"/>
                      <a:shade val="100000"/>
                      <a:satMod val="350000"/>
                    </a:srgbClr>
                  </a:gs>
                </a:gsLst>
                <a:lin ang="16200000" scaled="0"/>
              </a:gradFill>
              <a:ln w="9525" cap="flat" cmpd="sng" algn="ctr">
                <a:solidFill>
                  <a:srgbClr val="EFB044">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sz="700" b="1" dirty="0">
                    <a:solidFill>
                      <a:srgbClr val="FFFFFF">
                        <a:lumMod val="50000"/>
                      </a:srgbClr>
                    </a:solidFill>
                    <a:ea typeface="+mn-ea"/>
                  </a:rPr>
                  <a:t>NAND</a:t>
                </a:r>
              </a:p>
              <a:p>
                <a:pPr algn="ctr">
                  <a:defRPr/>
                </a:pPr>
                <a:r>
                  <a:rPr lang="en-US" sz="700" b="1" dirty="0">
                    <a:solidFill>
                      <a:srgbClr val="FFFFFF">
                        <a:lumMod val="50000"/>
                      </a:srgbClr>
                    </a:solidFill>
                    <a:ea typeface="+mn-ea"/>
                  </a:rPr>
                  <a:t>FLASH</a:t>
                </a:r>
              </a:p>
            </p:txBody>
          </p:sp>
          <p:sp>
            <p:nvSpPr>
              <p:cNvPr id="97" name="Rectangle 96"/>
              <p:cNvSpPr/>
              <p:nvPr/>
            </p:nvSpPr>
            <p:spPr bwMode="auto">
              <a:xfrm>
                <a:off x="4072498" y="2160741"/>
                <a:ext cx="835100" cy="533549"/>
              </a:xfrm>
              <a:prstGeom prst="rect">
                <a:avLst/>
              </a:prstGeom>
              <a:gradFill rotWithShape="1">
                <a:gsLst>
                  <a:gs pos="0">
                    <a:srgbClr val="EFB044">
                      <a:tint val="100000"/>
                      <a:shade val="100000"/>
                      <a:satMod val="130000"/>
                    </a:srgbClr>
                  </a:gs>
                  <a:gs pos="100000">
                    <a:srgbClr val="EFB044">
                      <a:tint val="50000"/>
                      <a:shade val="100000"/>
                      <a:satMod val="350000"/>
                    </a:srgbClr>
                  </a:gs>
                </a:gsLst>
                <a:lin ang="16200000" scaled="0"/>
              </a:gradFill>
              <a:ln w="9525" cap="flat" cmpd="sng" algn="ctr">
                <a:solidFill>
                  <a:srgbClr val="EFB044">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sz="700" b="1" dirty="0">
                    <a:solidFill>
                      <a:srgbClr val="FFFFFF">
                        <a:lumMod val="50000"/>
                      </a:srgbClr>
                    </a:solidFill>
                    <a:ea typeface="+mn-ea"/>
                  </a:rPr>
                  <a:t>NAND</a:t>
                </a:r>
              </a:p>
              <a:p>
                <a:pPr algn="ctr">
                  <a:defRPr/>
                </a:pPr>
                <a:r>
                  <a:rPr lang="en-US" sz="700" b="1" dirty="0">
                    <a:solidFill>
                      <a:srgbClr val="FFFFFF">
                        <a:lumMod val="50000"/>
                      </a:srgbClr>
                    </a:solidFill>
                    <a:ea typeface="+mn-ea"/>
                  </a:rPr>
                  <a:t>FLASH</a:t>
                </a:r>
              </a:p>
            </p:txBody>
          </p:sp>
        </p:grpSp>
        <p:sp>
          <p:nvSpPr>
            <p:cNvPr id="24" name="Rectangle 23"/>
            <p:cNvSpPr>
              <a:spLocks/>
            </p:cNvSpPr>
            <p:nvPr/>
          </p:nvSpPr>
          <p:spPr bwMode="auto">
            <a:xfrm>
              <a:off x="5682181" y="5892255"/>
              <a:ext cx="640905"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External</a:t>
              </a:r>
            </a:p>
            <a:p>
              <a:pPr algn="ctr">
                <a:defRPr/>
              </a:pPr>
              <a:r>
                <a:rPr lang="en-US" sz="700" b="1" dirty="0">
                  <a:solidFill>
                    <a:srgbClr val="FFFFFF"/>
                  </a:solidFill>
                  <a:ea typeface="+mn-ea"/>
                </a:rPr>
                <a:t>Display</a:t>
              </a:r>
              <a:br>
                <a:rPr lang="en-US" sz="700" b="1" dirty="0">
                  <a:solidFill>
                    <a:srgbClr val="FFFFFF"/>
                  </a:solidFill>
                  <a:ea typeface="+mn-ea"/>
                </a:rPr>
              </a:br>
              <a:r>
                <a:rPr lang="en-US" sz="700" b="1" dirty="0">
                  <a:solidFill>
                    <a:srgbClr val="FFFFFF"/>
                  </a:solidFill>
                  <a:ea typeface="+mn-ea"/>
                </a:rPr>
                <a:t>Driver</a:t>
              </a:r>
            </a:p>
          </p:txBody>
        </p:sp>
        <p:sp>
          <p:nvSpPr>
            <p:cNvPr id="25" name="Rectangle 24"/>
            <p:cNvSpPr>
              <a:spLocks/>
            </p:cNvSpPr>
            <p:nvPr/>
          </p:nvSpPr>
          <p:spPr bwMode="auto">
            <a:xfrm>
              <a:off x="2831329" y="5892255"/>
              <a:ext cx="640905" cy="548616"/>
            </a:xfrm>
            <a:prstGeom prst="rect">
              <a:avLst/>
            </a:prstGeom>
            <a:gradFill flip="none" rotWithShape="1">
              <a:gsLst>
                <a:gs pos="0">
                  <a:srgbClr val="007090"/>
                </a:gs>
                <a:gs pos="100000">
                  <a:srgbClr val="00ADD3"/>
                </a:gs>
              </a:gsLst>
              <a:lin ang="16200000" scaled="1"/>
              <a:tileRect/>
            </a:gradFill>
            <a:ln w="12700" algn="ctr">
              <a:solidFill>
                <a:srgbClr val="C00000"/>
              </a:solid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USB</a:t>
              </a:r>
            </a:p>
            <a:p>
              <a:pPr algn="ctr">
                <a:defRPr/>
              </a:pPr>
              <a:r>
                <a:rPr lang="en-US" sz="700" b="1" dirty="0">
                  <a:solidFill>
                    <a:srgbClr val="FFFFFF"/>
                  </a:solidFill>
                  <a:ea typeface="+mn-ea"/>
                </a:rPr>
                <a:t>Interface</a:t>
              </a:r>
            </a:p>
          </p:txBody>
        </p:sp>
        <p:sp>
          <p:nvSpPr>
            <p:cNvPr id="26" name="Rectangle 25"/>
            <p:cNvSpPr>
              <a:spLocks/>
            </p:cNvSpPr>
            <p:nvPr/>
          </p:nvSpPr>
          <p:spPr bwMode="auto">
            <a:xfrm>
              <a:off x="4256754" y="5892255"/>
              <a:ext cx="640906"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Test</a:t>
              </a:r>
              <a:br>
                <a:rPr lang="en-US" sz="700" b="1" dirty="0">
                  <a:solidFill>
                    <a:srgbClr val="FFFFFF"/>
                  </a:solidFill>
                  <a:ea typeface="+mn-ea"/>
                </a:rPr>
              </a:br>
              <a:r>
                <a:rPr lang="en-US" sz="700" b="1" dirty="0">
                  <a:solidFill>
                    <a:srgbClr val="FFFFFF"/>
                  </a:solidFill>
                  <a:ea typeface="+mn-ea"/>
                </a:rPr>
                <a:t>Port</a:t>
              </a:r>
            </a:p>
          </p:txBody>
        </p:sp>
        <p:sp>
          <p:nvSpPr>
            <p:cNvPr id="27" name="Rectangle 26"/>
            <p:cNvSpPr>
              <a:spLocks/>
            </p:cNvSpPr>
            <p:nvPr/>
          </p:nvSpPr>
          <p:spPr bwMode="auto">
            <a:xfrm>
              <a:off x="4970540" y="5892255"/>
              <a:ext cx="638762"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Trace</a:t>
              </a:r>
              <a:br>
                <a:rPr lang="en-US" sz="700" b="1" dirty="0">
                  <a:solidFill>
                    <a:srgbClr val="FFFFFF"/>
                  </a:solidFill>
                  <a:ea typeface="+mn-ea"/>
                </a:rPr>
              </a:br>
              <a:r>
                <a:rPr lang="en-US" sz="700" b="1" dirty="0">
                  <a:solidFill>
                    <a:srgbClr val="FFFFFF"/>
                  </a:solidFill>
                  <a:ea typeface="+mn-ea"/>
                </a:rPr>
                <a:t>Port</a:t>
              </a:r>
            </a:p>
          </p:txBody>
        </p:sp>
        <p:sp>
          <p:nvSpPr>
            <p:cNvPr id="28" name="Rectangle 27"/>
            <p:cNvSpPr>
              <a:spLocks/>
            </p:cNvSpPr>
            <p:nvPr/>
          </p:nvSpPr>
          <p:spPr bwMode="auto">
            <a:xfrm>
              <a:off x="2857051" y="1233209"/>
              <a:ext cx="638762" cy="366441"/>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Cell</a:t>
              </a:r>
            </a:p>
          </p:txBody>
        </p:sp>
        <p:sp>
          <p:nvSpPr>
            <p:cNvPr id="29" name="Rectangle 50"/>
            <p:cNvSpPr>
              <a:spLocks/>
            </p:cNvSpPr>
            <p:nvPr/>
          </p:nvSpPr>
          <p:spPr bwMode="auto">
            <a:xfrm>
              <a:off x="3590127" y="1231114"/>
              <a:ext cx="640905" cy="366443"/>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err="1">
                  <a:solidFill>
                    <a:srgbClr val="FFFFFF"/>
                  </a:solidFill>
                  <a:ea typeface="+mn-ea"/>
                </a:rPr>
                <a:t>WiFi</a:t>
              </a:r>
              <a:endParaRPr lang="en-US" sz="700" b="1" dirty="0">
                <a:solidFill>
                  <a:srgbClr val="FFFFFF"/>
                </a:solidFill>
                <a:ea typeface="+mn-ea"/>
              </a:endParaRPr>
            </a:p>
          </p:txBody>
        </p:sp>
        <p:sp>
          <p:nvSpPr>
            <p:cNvPr id="30" name="Hexagon 29"/>
            <p:cNvSpPr/>
            <p:nvPr/>
          </p:nvSpPr>
          <p:spPr bwMode="auto">
            <a:xfrm rot="5400000">
              <a:off x="2746713" y="3228735"/>
              <a:ext cx="638655" cy="182198"/>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err="1">
                  <a:solidFill>
                    <a:srgbClr val="FFFFFF"/>
                  </a:solidFill>
                  <a:latin typeface="Arial" charset="0"/>
                  <a:ea typeface="+mn-ea"/>
                </a:rPr>
                <a:t>DigRF</a:t>
              </a:r>
              <a:endParaRPr lang="en-US" sz="700" b="1" kern="0" dirty="0">
                <a:solidFill>
                  <a:srgbClr val="FFFFFF"/>
                </a:solidFill>
                <a:latin typeface="Arial" charset="0"/>
                <a:ea typeface="+mn-ea"/>
              </a:endParaRPr>
            </a:p>
          </p:txBody>
        </p:sp>
        <p:sp>
          <p:nvSpPr>
            <p:cNvPr id="31" name="Hexagon 30"/>
            <p:cNvSpPr/>
            <p:nvPr/>
          </p:nvSpPr>
          <p:spPr bwMode="auto">
            <a:xfrm rot="5400000">
              <a:off x="2163682" y="3228735"/>
              <a:ext cx="638655" cy="182198"/>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a:defRPr/>
              </a:pPr>
              <a:r>
                <a:rPr lang="en-US" sz="700" b="1" dirty="0">
                  <a:solidFill>
                    <a:srgbClr val="FFFFFF"/>
                  </a:solidFill>
                  <a:latin typeface="Arial" charset="0"/>
                  <a:ea typeface="+mn-ea"/>
                </a:rPr>
                <a:t>LPDDR 2</a:t>
              </a:r>
            </a:p>
          </p:txBody>
        </p:sp>
        <p:sp>
          <p:nvSpPr>
            <p:cNvPr id="32" name="Hexagon 31"/>
            <p:cNvSpPr/>
            <p:nvPr/>
          </p:nvSpPr>
          <p:spPr bwMode="auto">
            <a:xfrm rot="5400000">
              <a:off x="3145404" y="3228735"/>
              <a:ext cx="638655" cy="182198"/>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err="1">
                  <a:solidFill>
                    <a:srgbClr val="FFFFFF"/>
                  </a:solidFill>
                  <a:latin typeface="Arial" charset="0"/>
                  <a:ea typeface="+mn-ea"/>
                </a:rPr>
                <a:t>eMMC</a:t>
              </a:r>
              <a:endParaRPr lang="en-US" sz="700" b="1" kern="0" dirty="0">
                <a:solidFill>
                  <a:srgbClr val="FFFFFF"/>
                </a:solidFill>
                <a:latin typeface="Arial" charset="0"/>
                <a:ea typeface="+mn-ea"/>
              </a:endParaRPr>
            </a:p>
          </p:txBody>
        </p:sp>
        <p:sp>
          <p:nvSpPr>
            <p:cNvPr id="33" name="Hexagon 32"/>
            <p:cNvSpPr/>
            <p:nvPr/>
          </p:nvSpPr>
          <p:spPr bwMode="auto">
            <a:xfrm rot="5400000">
              <a:off x="3366185" y="3228735"/>
              <a:ext cx="638655" cy="182197"/>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UFS</a:t>
              </a:r>
            </a:p>
          </p:txBody>
        </p:sp>
        <p:sp>
          <p:nvSpPr>
            <p:cNvPr id="34" name="Hexagon 33"/>
            <p:cNvSpPr/>
            <p:nvPr/>
          </p:nvSpPr>
          <p:spPr bwMode="auto">
            <a:xfrm rot="5400000">
              <a:off x="2384463" y="3228735"/>
              <a:ext cx="638655" cy="182197"/>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LPDDR 3</a:t>
              </a:r>
            </a:p>
          </p:txBody>
        </p:sp>
        <p:cxnSp>
          <p:nvCxnSpPr>
            <p:cNvPr id="35" name="Shape 124"/>
            <p:cNvCxnSpPr>
              <a:cxnSpLocks noChangeShapeType="1"/>
              <a:stCxn id="37" idx="2"/>
            </p:cNvCxnSpPr>
            <p:nvPr/>
          </p:nvCxnSpPr>
          <p:spPr bwMode="auto">
            <a:xfrm rot="5400000" flipH="1">
              <a:off x="5366503" y="4291809"/>
              <a:ext cx="239747" cy="1032886"/>
            </a:xfrm>
            <a:prstGeom prst="bentConnector4">
              <a:avLst>
                <a:gd name="adj1" fmla="val -38486"/>
                <a:gd name="adj2" fmla="val 102190"/>
              </a:avLst>
            </a:prstGeom>
            <a:noFill/>
            <a:ln w="28575" algn="ctr">
              <a:solidFill>
                <a:srgbClr val="5DA635"/>
              </a:solidFill>
              <a:round/>
              <a:headEnd/>
              <a:tailEnd/>
            </a:ln>
          </p:spPr>
        </p:cxnSp>
        <p:sp>
          <p:nvSpPr>
            <p:cNvPr id="36" name="Hexagon 35"/>
            <p:cNvSpPr/>
            <p:nvPr/>
          </p:nvSpPr>
          <p:spPr bwMode="auto">
            <a:xfrm>
              <a:off x="4998404" y="4933224"/>
              <a:ext cx="638762" cy="182175"/>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err="1">
                  <a:solidFill>
                    <a:srgbClr val="FFFFFF"/>
                  </a:solidFill>
                  <a:latin typeface="Arial" charset="0"/>
                  <a:ea typeface="+mn-ea"/>
                </a:rPr>
                <a:t>SLIMbus</a:t>
              </a:r>
              <a:endParaRPr lang="en-US" sz="700" b="1" kern="0" dirty="0">
                <a:solidFill>
                  <a:srgbClr val="FFFFFF"/>
                </a:solidFill>
                <a:latin typeface="Arial" charset="0"/>
                <a:ea typeface="+mn-ea"/>
              </a:endParaRPr>
            </a:p>
          </p:txBody>
        </p:sp>
        <p:sp>
          <p:nvSpPr>
            <p:cNvPr id="37" name="Rectangle 36"/>
            <p:cNvSpPr>
              <a:spLocks/>
            </p:cNvSpPr>
            <p:nvPr/>
          </p:nvSpPr>
          <p:spPr bwMode="auto">
            <a:xfrm>
              <a:off x="5682181" y="4380420"/>
              <a:ext cx="640905"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Audio</a:t>
              </a:r>
            </a:p>
            <a:p>
              <a:pPr algn="ctr">
                <a:defRPr/>
              </a:pPr>
              <a:r>
                <a:rPr lang="en-US" sz="700" b="1" dirty="0">
                  <a:solidFill>
                    <a:srgbClr val="FFFFFF"/>
                  </a:solidFill>
                  <a:ea typeface="+mn-ea"/>
                </a:rPr>
                <a:t>Interface</a:t>
              </a:r>
            </a:p>
          </p:txBody>
        </p:sp>
        <p:sp>
          <p:nvSpPr>
            <p:cNvPr id="38" name="Rectangle 37"/>
            <p:cNvSpPr>
              <a:spLocks/>
            </p:cNvSpPr>
            <p:nvPr/>
          </p:nvSpPr>
          <p:spPr bwMode="auto">
            <a:xfrm>
              <a:off x="5682181" y="3741765"/>
              <a:ext cx="640905"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Display</a:t>
              </a:r>
            </a:p>
            <a:p>
              <a:pPr algn="ctr">
                <a:defRPr/>
              </a:pPr>
              <a:r>
                <a:rPr lang="en-US" sz="700" b="1" dirty="0">
                  <a:solidFill>
                    <a:srgbClr val="FFFFFF"/>
                  </a:solidFill>
                  <a:ea typeface="+mn-ea"/>
                </a:rPr>
                <a:t>Driver</a:t>
              </a:r>
            </a:p>
          </p:txBody>
        </p:sp>
        <p:sp>
          <p:nvSpPr>
            <p:cNvPr id="39" name="Hexagon 38"/>
            <p:cNvSpPr/>
            <p:nvPr/>
          </p:nvSpPr>
          <p:spPr bwMode="auto">
            <a:xfrm>
              <a:off x="5165597" y="2468641"/>
              <a:ext cx="493004" cy="182173"/>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CSI2</a:t>
              </a:r>
            </a:p>
          </p:txBody>
        </p:sp>
        <p:sp>
          <p:nvSpPr>
            <p:cNvPr id="40" name="Hexagon 39"/>
            <p:cNvSpPr/>
            <p:nvPr/>
          </p:nvSpPr>
          <p:spPr bwMode="auto">
            <a:xfrm>
              <a:off x="5165597" y="2701070"/>
              <a:ext cx="493004" cy="180080"/>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CSI3</a:t>
              </a:r>
            </a:p>
          </p:txBody>
        </p:sp>
        <p:cxnSp>
          <p:nvCxnSpPr>
            <p:cNvPr id="41" name="Shape 124"/>
            <p:cNvCxnSpPr>
              <a:cxnSpLocks noChangeShapeType="1"/>
            </p:cNvCxnSpPr>
            <p:nvPr/>
          </p:nvCxnSpPr>
          <p:spPr bwMode="auto">
            <a:xfrm flipV="1">
              <a:off x="3732788" y="3276378"/>
              <a:ext cx="1300578" cy="841804"/>
            </a:xfrm>
            <a:prstGeom prst="bentConnector3">
              <a:avLst>
                <a:gd name="adj1" fmla="val 41958"/>
              </a:avLst>
            </a:prstGeom>
            <a:noFill/>
            <a:ln w="28575" algn="ctr">
              <a:solidFill>
                <a:srgbClr val="5DA635"/>
              </a:solidFill>
              <a:round/>
              <a:headEnd/>
              <a:tailEnd/>
            </a:ln>
          </p:spPr>
        </p:cxnSp>
        <p:cxnSp>
          <p:nvCxnSpPr>
            <p:cNvPr id="42" name="Straight Connector 274"/>
            <p:cNvCxnSpPr>
              <a:cxnSpLocks noChangeShapeType="1"/>
            </p:cNvCxnSpPr>
            <p:nvPr/>
          </p:nvCxnSpPr>
          <p:spPr bwMode="auto">
            <a:xfrm rot="16200000" flipH="1">
              <a:off x="4648157" y="2909142"/>
              <a:ext cx="744551" cy="4191"/>
            </a:xfrm>
            <a:prstGeom prst="line">
              <a:avLst/>
            </a:prstGeom>
            <a:noFill/>
            <a:ln w="28575" algn="ctr">
              <a:solidFill>
                <a:srgbClr val="5DA635"/>
              </a:solidFill>
              <a:round/>
              <a:headEnd/>
              <a:tailEnd/>
            </a:ln>
          </p:spPr>
        </p:cxnSp>
        <p:cxnSp>
          <p:nvCxnSpPr>
            <p:cNvPr id="43" name="Shape 124"/>
            <p:cNvCxnSpPr>
              <a:cxnSpLocks noChangeShapeType="1"/>
            </p:cNvCxnSpPr>
            <p:nvPr/>
          </p:nvCxnSpPr>
          <p:spPr bwMode="auto">
            <a:xfrm>
              <a:off x="3352581" y="4425047"/>
              <a:ext cx="569206" cy="375246"/>
            </a:xfrm>
            <a:prstGeom prst="bentConnector3">
              <a:avLst>
                <a:gd name="adj1" fmla="val 4949"/>
              </a:avLst>
            </a:prstGeom>
            <a:noFill/>
            <a:ln w="28575" algn="ctr">
              <a:solidFill>
                <a:srgbClr val="5DA635"/>
              </a:solidFill>
              <a:round/>
              <a:headEnd/>
              <a:tailEnd/>
            </a:ln>
          </p:spPr>
        </p:cxnSp>
        <p:cxnSp>
          <p:nvCxnSpPr>
            <p:cNvPr id="44" name="Shape 124"/>
            <p:cNvCxnSpPr>
              <a:cxnSpLocks noChangeShapeType="1"/>
            </p:cNvCxnSpPr>
            <p:nvPr/>
          </p:nvCxnSpPr>
          <p:spPr bwMode="auto">
            <a:xfrm rot="5400000" flipH="1" flipV="1">
              <a:off x="1807199" y="5201161"/>
              <a:ext cx="1552223" cy="1588"/>
            </a:xfrm>
            <a:prstGeom prst="bentConnector3">
              <a:avLst>
                <a:gd name="adj1" fmla="val 50000"/>
              </a:avLst>
            </a:prstGeom>
            <a:noFill/>
            <a:ln w="28575" algn="ctr">
              <a:solidFill>
                <a:srgbClr val="5DA635"/>
              </a:solidFill>
              <a:round/>
              <a:headEnd/>
              <a:tailEnd/>
            </a:ln>
          </p:spPr>
        </p:cxnSp>
        <p:sp>
          <p:nvSpPr>
            <p:cNvPr id="45" name="Rectangle 99"/>
            <p:cNvSpPr>
              <a:spLocks/>
            </p:cNvSpPr>
            <p:nvPr/>
          </p:nvSpPr>
          <p:spPr bwMode="auto">
            <a:xfrm>
              <a:off x="3590127" y="1733663"/>
              <a:ext cx="640905" cy="366443"/>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Bluetooth</a:t>
              </a:r>
            </a:p>
          </p:txBody>
        </p:sp>
        <p:cxnSp>
          <p:nvCxnSpPr>
            <p:cNvPr id="46" name="Shape 124"/>
            <p:cNvCxnSpPr>
              <a:cxnSpLocks noChangeShapeType="1"/>
            </p:cNvCxnSpPr>
            <p:nvPr/>
          </p:nvCxnSpPr>
          <p:spPr bwMode="auto">
            <a:xfrm rot="10800000" flipV="1">
              <a:off x="2020950" y="1895465"/>
              <a:ext cx="491776" cy="1"/>
            </a:xfrm>
            <a:prstGeom prst="bentConnector3">
              <a:avLst>
                <a:gd name="adj1" fmla="val 50000"/>
              </a:avLst>
            </a:prstGeom>
            <a:noFill/>
            <a:ln w="28575" algn="ctr">
              <a:solidFill>
                <a:srgbClr val="7F7F7F"/>
              </a:solidFill>
              <a:round/>
              <a:headEnd/>
              <a:tailEnd/>
            </a:ln>
          </p:spPr>
        </p:cxnSp>
        <p:cxnSp>
          <p:nvCxnSpPr>
            <p:cNvPr id="47" name="Shape 124"/>
            <p:cNvCxnSpPr>
              <a:cxnSpLocks noChangeShapeType="1"/>
              <a:endCxn id="49" idx="1"/>
            </p:cNvCxnSpPr>
            <p:nvPr/>
          </p:nvCxnSpPr>
          <p:spPr bwMode="auto">
            <a:xfrm rot="5400000" flipH="1" flipV="1">
              <a:off x="1016729" y="2422640"/>
              <a:ext cx="2110463" cy="93172"/>
            </a:xfrm>
            <a:prstGeom prst="bentConnector2">
              <a:avLst/>
            </a:prstGeom>
            <a:noFill/>
            <a:ln w="28575" algn="ctr">
              <a:solidFill>
                <a:srgbClr val="7F7F7F"/>
              </a:solidFill>
              <a:round/>
              <a:headEnd/>
              <a:tailEnd/>
            </a:ln>
          </p:spPr>
        </p:cxnSp>
        <p:sp>
          <p:nvSpPr>
            <p:cNvPr id="48" name="Rectangle 47"/>
            <p:cNvSpPr>
              <a:spLocks/>
            </p:cNvSpPr>
            <p:nvPr/>
          </p:nvSpPr>
          <p:spPr bwMode="auto">
            <a:xfrm>
              <a:off x="2117544" y="1714818"/>
              <a:ext cx="640906" cy="366441"/>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FM</a:t>
              </a:r>
            </a:p>
          </p:txBody>
        </p:sp>
        <p:sp>
          <p:nvSpPr>
            <p:cNvPr id="49" name="Rectangle 48"/>
            <p:cNvSpPr>
              <a:spLocks/>
            </p:cNvSpPr>
            <p:nvPr/>
          </p:nvSpPr>
          <p:spPr bwMode="auto">
            <a:xfrm>
              <a:off x="2117544" y="1231114"/>
              <a:ext cx="640906" cy="366443"/>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GPS</a:t>
              </a:r>
            </a:p>
          </p:txBody>
        </p:sp>
        <p:cxnSp>
          <p:nvCxnSpPr>
            <p:cNvPr id="50" name="Shape 124"/>
            <p:cNvCxnSpPr>
              <a:cxnSpLocks noChangeShapeType="1"/>
            </p:cNvCxnSpPr>
            <p:nvPr/>
          </p:nvCxnSpPr>
          <p:spPr bwMode="auto">
            <a:xfrm rot="10800000">
              <a:off x="2027927" y="3549474"/>
              <a:ext cx="453940" cy="286299"/>
            </a:xfrm>
            <a:prstGeom prst="bentConnector3">
              <a:avLst>
                <a:gd name="adj1" fmla="val 98421"/>
              </a:avLst>
            </a:prstGeom>
            <a:noFill/>
            <a:ln w="28575" algn="ctr">
              <a:solidFill>
                <a:srgbClr val="7F7F7F"/>
              </a:solidFill>
              <a:round/>
              <a:headEnd/>
              <a:tailEnd/>
            </a:ln>
          </p:spPr>
        </p:cxnSp>
        <p:sp>
          <p:nvSpPr>
            <p:cNvPr id="51" name="Hexagon 50"/>
            <p:cNvSpPr/>
            <p:nvPr/>
          </p:nvSpPr>
          <p:spPr bwMode="auto">
            <a:xfrm rot="5400000">
              <a:off x="1712500" y="3221406"/>
              <a:ext cx="640750" cy="182198"/>
            </a:xfrm>
            <a:prstGeom prst="hexagon">
              <a:avLst>
                <a:gd name="adj" fmla="val 59667"/>
                <a:gd name="vf" fmla="val 115470"/>
              </a:avLst>
            </a:prstGeom>
            <a:solidFill>
              <a:srgbClr val="000000">
                <a:lumMod val="50000"/>
                <a:lumOff val="50000"/>
              </a:srgbClr>
            </a:solidFill>
            <a:ln w="6350" cap="flat" cmpd="sng" algn="ctr">
              <a:noFill/>
              <a:prstDash val="solid"/>
              <a:round/>
              <a:headEnd type="none" w="med" len="med"/>
              <a:tailEnd type="none" w="med" len="med"/>
            </a:ln>
            <a:effectLst/>
          </p:spPr>
          <p:txBody>
            <a:bodyPr wrap="none" anchor="ctr"/>
            <a:lstStyle/>
            <a:p>
              <a:pPr algn="ctr">
                <a:defRPr/>
              </a:pPr>
              <a:r>
                <a:rPr lang="en-US" sz="700" b="1" dirty="0">
                  <a:solidFill>
                    <a:srgbClr val="FFFFFF"/>
                  </a:solidFill>
                  <a:ea typeface="+mn-ea"/>
                </a:rPr>
                <a:t>RFFE</a:t>
              </a:r>
              <a:endParaRPr lang="en-US" sz="700" b="1" dirty="0">
                <a:solidFill>
                  <a:srgbClr val="FFFFFF"/>
                </a:solidFill>
                <a:latin typeface="Arial" charset="0"/>
                <a:ea typeface="+mn-ea"/>
              </a:endParaRPr>
            </a:p>
          </p:txBody>
        </p:sp>
        <p:cxnSp>
          <p:nvCxnSpPr>
            <p:cNvPr id="52" name="Shape 124"/>
            <p:cNvCxnSpPr>
              <a:cxnSpLocks noChangeShapeType="1"/>
            </p:cNvCxnSpPr>
            <p:nvPr/>
          </p:nvCxnSpPr>
          <p:spPr bwMode="auto">
            <a:xfrm rot="16200000" flipV="1">
              <a:off x="4817419" y="4748937"/>
              <a:ext cx="1141971" cy="1151027"/>
            </a:xfrm>
            <a:prstGeom prst="bentConnector3">
              <a:avLst>
                <a:gd name="adj1" fmla="val 50000"/>
              </a:avLst>
            </a:prstGeom>
            <a:noFill/>
            <a:ln w="28575" algn="ctr">
              <a:solidFill>
                <a:srgbClr val="5DA635"/>
              </a:solidFill>
              <a:round/>
              <a:headEnd/>
              <a:tailEnd/>
            </a:ln>
          </p:spPr>
        </p:cxnSp>
        <p:sp>
          <p:nvSpPr>
            <p:cNvPr id="53" name="Hexagon 52"/>
            <p:cNvSpPr/>
            <p:nvPr/>
          </p:nvSpPr>
          <p:spPr bwMode="auto">
            <a:xfrm rot="5400000">
              <a:off x="2264427" y="5419011"/>
              <a:ext cx="638655" cy="182197"/>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err="1">
                  <a:solidFill>
                    <a:srgbClr val="FFFFFF"/>
                  </a:solidFill>
                  <a:latin typeface="Arial" charset="0"/>
                  <a:ea typeface="+mn-ea"/>
                </a:rPr>
                <a:t>SLIMbus</a:t>
              </a:r>
              <a:endParaRPr lang="en-US" sz="700" b="1" kern="0" dirty="0">
                <a:solidFill>
                  <a:srgbClr val="FFFFFF"/>
                </a:solidFill>
                <a:latin typeface="Arial" charset="0"/>
                <a:ea typeface="+mn-ea"/>
              </a:endParaRPr>
            </a:p>
          </p:txBody>
        </p:sp>
        <p:sp>
          <p:nvSpPr>
            <p:cNvPr id="54" name="Rectangle 24"/>
            <p:cNvSpPr>
              <a:spLocks/>
            </p:cNvSpPr>
            <p:nvPr/>
          </p:nvSpPr>
          <p:spPr bwMode="auto">
            <a:xfrm>
              <a:off x="2117544" y="5892255"/>
              <a:ext cx="640906"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Motion</a:t>
              </a:r>
            </a:p>
            <a:p>
              <a:pPr algn="ctr">
                <a:defRPr/>
              </a:pPr>
              <a:r>
                <a:rPr lang="en-US" sz="700" b="1" dirty="0">
                  <a:solidFill>
                    <a:srgbClr val="FFFFFF"/>
                  </a:solidFill>
                  <a:ea typeface="+mn-ea"/>
                </a:rPr>
                <a:t>Sensors</a:t>
              </a:r>
            </a:p>
          </p:txBody>
        </p:sp>
        <p:cxnSp>
          <p:nvCxnSpPr>
            <p:cNvPr id="55" name="Shape 124"/>
            <p:cNvCxnSpPr>
              <a:cxnSpLocks noChangeShapeType="1"/>
              <a:endCxn id="26" idx="0"/>
            </p:cNvCxnSpPr>
            <p:nvPr/>
          </p:nvCxnSpPr>
          <p:spPr bwMode="auto">
            <a:xfrm rot="16200000" flipH="1">
              <a:off x="3695075" y="5010178"/>
              <a:ext cx="1097495" cy="666609"/>
            </a:xfrm>
            <a:prstGeom prst="bentConnector3">
              <a:avLst>
                <a:gd name="adj1" fmla="val 50000"/>
              </a:avLst>
            </a:prstGeom>
            <a:noFill/>
            <a:ln w="28575" algn="ctr">
              <a:solidFill>
                <a:srgbClr val="5DA635"/>
              </a:solidFill>
              <a:round/>
              <a:headEnd/>
              <a:tailEnd/>
            </a:ln>
          </p:spPr>
        </p:cxnSp>
        <p:cxnSp>
          <p:nvCxnSpPr>
            <p:cNvPr id="56" name="Shape 124"/>
            <p:cNvCxnSpPr>
              <a:cxnSpLocks noChangeShapeType="1"/>
            </p:cNvCxnSpPr>
            <p:nvPr/>
          </p:nvCxnSpPr>
          <p:spPr bwMode="auto">
            <a:xfrm>
              <a:off x="3580827" y="4363896"/>
              <a:ext cx="569206" cy="375246"/>
            </a:xfrm>
            <a:prstGeom prst="bentConnector3">
              <a:avLst>
                <a:gd name="adj1" fmla="val 4949"/>
              </a:avLst>
            </a:prstGeom>
            <a:noFill/>
            <a:ln w="28575" algn="ctr">
              <a:solidFill>
                <a:srgbClr val="7F7F7F"/>
              </a:solidFill>
              <a:round/>
              <a:headEnd/>
              <a:tailEnd/>
            </a:ln>
          </p:spPr>
        </p:cxnSp>
        <p:cxnSp>
          <p:nvCxnSpPr>
            <p:cNvPr id="57" name="Shape 124"/>
            <p:cNvCxnSpPr>
              <a:cxnSpLocks noChangeShapeType="1"/>
            </p:cNvCxnSpPr>
            <p:nvPr/>
          </p:nvCxnSpPr>
          <p:spPr bwMode="auto">
            <a:xfrm rot="16200000" flipH="1">
              <a:off x="4059794" y="4809379"/>
              <a:ext cx="655986" cy="504394"/>
            </a:xfrm>
            <a:prstGeom prst="bentConnector3">
              <a:avLst>
                <a:gd name="adj1" fmla="val 50000"/>
              </a:avLst>
            </a:prstGeom>
            <a:noFill/>
            <a:ln w="28575" algn="ctr">
              <a:solidFill>
                <a:srgbClr val="7F7F7F"/>
              </a:solidFill>
              <a:round/>
              <a:headEnd/>
              <a:tailEnd/>
            </a:ln>
          </p:spPr>
        </p:cxnSp>
        <p:cxnSp>
          <p:nvCxnSpPr>
            <p:cNvPr id="58" name="Shape 124"/>
            <p:cNvCxnSpPr>
              <a:cxnSpLocks noChangeShapeType="1"/>
            </p:cNvCxnSpPr>
            <p:nvPr/>
          </p:nvCxnSpPr>
          <p:spPr bwMode="auto">
            <a:xfrm rot="16200000" flipH="1">
              <a:off x="4582077" y="5188241"/>
              <a:ext cx="761165" cy="646813"/>
            </a:xfrm>
            <a:prstGeom prst="bentConnector3">
              <a:avLst>
                <a:gd name="adj1" fmla="val 50000"/>
              </a:avLst>
            </a:prstGeom>
            <a:noFill/>
            <a:ln w="28575" algn="ctr">
              <a:solidFill>
                <a:srgbClr val="7F7F7F"/>
              </a:solidFill>
              <a:round/>
              <a:headEnd/>
              <a:tailEnd/>
            </a:ln>
          </p:spPr>
        </p:cxnSp>
        <p:sp>
          <p:nvSpPr>
            <p:cNvPr id="59" name="Hexagon 58"/>
            <p:cNvSpPr/>
            <p:nvPr/>
          </p:nvSpPr>
          <p:spPr bwMode="auto">
            <a:xfrm>
              <a:off x="4642584" y="5421116"/>
              <a:ext cx="640906" cy="182173"/>
            </a:xfrm>
            <a:prstGeom prst="hexagon">
              <a:avLst>
                <a:gd name="adj" fmla="val 59667"/>
                <a:gd name="vf" fmla="val 115470"/>
              </a:avLst>
            </a:prstGeom>
            <a:solidFill>
              <a:srgbClr val="000000">
                <a:lumMod val="50000"/>
                <a:lumOff val="50000"/>
              </a:srgbClr>
            </a:solidFill>
            <a:ln w="6350" cap="flat" cmpd="sng" algn="ctr">
              <a:noFill/>
              <a:prstDash val="solid"/>
              <a:round/>
              <a:headEnd type="none" w="med" len="med"/>
              <a:tailEnd type="none" w="med" len="med"/>
            </a:ln>
            <a:effectLst/>
          </p:spPr>
          <p:txBody>
            <a:bodyPr wrap="none" anchor="ctr"/>
            <a:lstStyle/>
            <a:p>
              <a:pPr algn="ctr">
                <a:defRPr/>
              </a:pPr>
              <a:r>
                <a:rPr lang="en-US" sz="700" b="1" dirty="0">
                  <a:solidFill>
                    <a:srgbClr val="FFFFFF"/>
                  </a:solidFill>
                  <a:latin typeface="Arial" charset="0"/>
                  <a:ea typeface="+mn-ea"/>
                </a:rPr>
                <a:t>GBT</a:t>
              </a:r>
            </a:p>
          </p:txBody>
        </p:sp>
        <p:sp>
          <p:nvSpPr>
            <p:cNvPr id="60" name="Hexagon 59"/>
            <p:cNvSpPr/>
            <p:nvPr/>
          </p:nvSpPr>
          <p:spPr bwMode="auto">
            <a:xfrm rot="5400000">
              <a:off x="3413342" y="5419011"/>
              <a:ext cx="638655" cy="182197"/>
            </a:xfrm>
            <a:prstGeom prst="hexagon">
              <a:avLst>
                <a:gd name="adj" fmla="val 59667"/>
                <a:gd name="vf" fmla="val 115470"/>
              </a:avLst>
            </a:prstGeom>
            <a:solidFill>
              <a:srgbClr val="000000">
                <a:lumMod val="50000"/>
                <a:lumOff val="50000"/>
              </a:srgbClr>
            </a:solidFill>
            <a:ln w="6350" cap="flat" cmpd="sng" algn="ctr">
              <a:noFill/>
              <a:prstDash val="solid"/>
              <a:round/>
              <a:headEnd type="none" w="med" len="med"/>
              <a:tailEnd type="none" w="med" len="med"/>
            </a:ln>
            <a:effectLst/>
          </p:spPr>
          <p:txBody>
            <a:bodyPr wrap="none" anchor="ctr"/>
            <a:lstStyle/>
            <a:p>
              <a:pPr algn="ctr">
                <a:defRPr/>
              </a:pPr>
              <a:r>
                <a:rPr lang="en-US" sz="700" b="1" dirty="0">
                  <a:solidFill>
                    <a:srgbClr val="FFFFFF"/>
                  </a:solidFill>
                  <a:latin typeface="Arial" charset="0"/>
                  <a:ea typeface="+mn-ea"/>
                </a:rPr>
                <a:t>SPMI</a:t>
              </a:r>
            </a:p>
          </p:txBody>
        </p:sp>
        <p:sp>
          <p:nvSpPr>
            <p:cNvPr id="61" name="Rectangle 60"/>
            <p:cNvSpPr>
              <a:spLocks/>
            </p:cNvSpPr>
            <p:nvPr/>
          </p:nvSpPr>
          <p:spPr bwMode="auto">
            <a:xfrm>
              <a:off x="3545113" y="5892255"/>
              <a:ext cx="638762"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Power</a:t>
              </a:r>
            </a:p>
            <a:p>
              <a:pPr algn="ctr">
                <a:defRPr/>
              </a:pPr>
              <a:r>
                <a:rPr lang="en-US" sz="700" b="1" dirty="0">
                  <a:solidFill>
                    <a:srgbClr val="FFFFFF"/>
                  </a:solidFill>
                  <a:ea typeface="+mn-ea"/>
                </a:rPr>
                <a:t>Control</a:t>
              </a:r>
            </a:p>
          </p:txBody>
        </p:sp>
        <p:grpSp>
          <p:nvGrpSpPr>
            <p:cNvPr id="62" name="Group 147"/>
            <p:cNvGrpSpPr>
              <a:grpSpLocks/>
            </p:cNvGrpSpPr>
            <p:nvPr/>
          </p:nvGrpSpPr>
          <p:grpSpPr bwMode="auto">
            <a:xfrm>
              <a:off x="4436689" y="3566151"/>
              <a:ext cx="822960" cy="1184109"/>
              <a:chOff x="4660032" y="3248025"/>
              <a:chExt cx="927266" cy="1352550"/>
            </a:xfrm>
          </p:grpSpPr>
          <p:sp>
            <p:nvSpPr>
              <p:cNvPr id="94" name="Rectangle 93"/>
              <p:cNvSpPr>
                <a:spLocks/>
              </p:cNvSpPr>
              <p:nvPr/>
            </p:nvSpPr>
            <p:spPr bwMode="auto">
              <a:xfrm>
                <a:off x="4674657" y="3247707"/>
                <a:ext cx="908106" cy="1353770"/>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tIns="182880"/>
              <a:lstStyle/>
              <a:p>
                <a:pPr algn="ctr">
                  <a:defRPr/>
                </a:pPr>
                <a:r>
                  <a:rPr lang="en-US" sz="700" b="1" dirty="0">
                    <a:solidFill>
                      <a:srgbClr val="FFFFFF"/>
                    </a:solidFill>
                    <a:ea typeface="+mn-ea"/>
                  </a:rPr>
                  <a:t>Multimedia</a:t>
                </a:r>
              </a:p>
              <a:p>
                <a:pPr algn="ctr">
                  <a:defRPr/>
                </a:pPr>
                <a:r>
                  <a:rPr lang="en-US" sz="700" b="1" dirty="0">
                    <a:solidFill>
                      <a:srgbClr val="FFFFFF"/>
                    </a:solidFill>
                    <a:ea typeface="+mn-ea"/>
                  </a:rPr>
                  <a:t>Processor</a:t>
                </a:r>
              </a:p>
              <a:p>
                <a:pPr algn="ctr">
                  <a:defRPr/>
                </a:pPr>
                <a:endParaRPr lang="en-US" sz="700" b="1" dirty="0">
                  <a:solidFill>
                    <a:srgbClr val="FFFFFF"/>
                  </a:solidFill>
                  <a:ea typeface="+mn-ea"/>
                </a:endParaRPr>
              </a:p>
            </p:txBody>
          </p:sp>
          <p:sp>
            <p:nvSpPr>
              <p:cNvPr id="95" name="Hexagon 94"/>
              <p:cNvSpPr/>
              <p:nvPr/>
            </p:nvSpPr>
            <p:spPr bwMode="auto">
              <a:xfrm>
                <a:off x="4660166" y="3938942"/>
                <a:ext cx="927427" cy="210480"/>
              </a:xfrm>
              <a:prstGeom prst="hexagon">
                <a:avLst>
                  <a:gd name="adj" fmla="val 59667"/>
                  <a:gd name="vf" fmla="val 115470"/>
                </a:avLst>
              </a:prstGeom>
              <a:solidFill>
                <a:srgbClr val="5DA635"/>
              </a:solidFill>
              <a:ln w="9525" cap="flat" cmpd="sng" algn="ctr">
                <a:solidFill>
                  <a:srgbClr val="C00000"/>
                </a:solidFill>
                <a:prstDash val="solid"/>
                <a:round/>
                <a:headEnd type="none" w="med" len="med"/>
                <a:tailEnd type="none" w="med" len="med"/>
              </a:ln>
              <a:effectLst/>
            </p:spPr>
            <p:txBody>
              <a:bodyPr wrap="none" anchor="ctr"/>
              <a:lstStyle/>
              <a:p>
                <a:pPr algn="ctr">
                  <a:defRPr/>
                </a:pPr>
                <a:r>
                  <a:rPr lang="en-US" sz="700" b="1" dirty="0">
                    <a:solidFill>
                      <a:srgbClr val="FFFFFF"/>
                    </a:solidFill>
                    <a:latin typeface="Arial" charset="0"/>
                    <a:ea typeface="+mn-ea"/>
                  </a:rPr>
                  <a:t>OCP 2.0, 3.0</a:t>
                </a:r>
              </a:p>
            </p:txBody>
          </p:sp>
        </p:grpSp>
        <p:sp>
          <p:nvSpPr>
            <p:cNvPr id="63" name="Hexagon 62"/>
            <p:cNvSpPr/>
            <p:nvPr/>
          </p:nvSpPr>
          <p:spPr bwMode="auto">
            <a:xfrm>
              <a:off x="4661876" y="3360666"/>
              <a:ext cx="495147" cy="182173"/>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I2C</a:t>
              </a:r>
            </a:p>
          </p:txBody>
        </p:sp>
        <p:grpSp>
          <p:nvGrpSpPr>
            <p:cNvPr id="64" name="Group 146"/>
            <p:cNvGrpSpPr>
              <a:grpSpLocks/>
            </p:cNvGrpSpPr>
            <p:nvPr/>
          </p:nvGrpSpPr>
          <p:grpSpPr bwMode="auto">
            <a:xfrm>
              <a:off x="2393748" y="3732927"/>
              <a:ext cx="1441379" cy="800524"/>
              <a:chOff x="2358162" y="3438525"/>
              <a:chExt cx="1624067" cy="914400"/>
            </a:xfrm>
          </p:grpSpPr>
          <p:sp>
            <p:nvSpPr>
              <p:cNvPr id="92" name="Rectangle 91"/>
              <p:cNvSpPr>
                <a:spLocks/>
              </p:cNvSpPr>
              <p:nvPr/>
            </p:nvSpPr>
            <p:spPr bwMode="auto">
              <a:xfrm>
                <a:off x="2358509" y="3439054"/>
                <a:ext cx="1622997" cy="913677"/>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Applications</a:t>
                </a:r>
              </a:p>
              <a:p>
                <a:pPr algn="ctr">
                  <a:defRPr/>
                </a:pPr>
                <a:r>
                  <a:rPr lang="en-US" sz="700" b="1" dirty="0">
                    <a:solidFill>
                      <a:srgbClr val="FFFFFF"/>
                    </a:solidFill>
                    <a:ea typeface="+mn-ea"/>
                  </a:rPr>
                  <a:t>Processor</a:t>
                </a:r>
              </a:p>
              <a:p>
                <a:pPr algn="ctr">
                  <a:defRPr/>
                </a:pPr>
                <a:endParaRPr lang="en-US" sz="700" b="1" dirty="0">
                  <a:solidFill>
                    <a:srgbClr val="FFFFFF"/>
                  </a:solidFill>
                  <a:ea typeface="+mn-ea"/>
                </a:endParaRPr>
              </a:p>
              <a:p>
                <a:pPr algn="ctr">
                  <a:defRPr/>
                </a:pPr>
                <a:endParaRPr lang="en-US" sz="700" b="1" dirty="0">
                  <a:solidFill>
                    <a:srgbClr val="FFFFFF"/>
                  </a:solidFill>
                  <a:ea typeface="+mn-ea"/>
                </a:endParaRPr>
              </a:p>
            </p:txBody>
          </p:sp>
          <p:sp>
            <p:nvSpPr>
              <p:cNvPr id="93" name="Hexagon 92"/>
              <p:cNvSpPr/>
              <p:nvPr/>
            </p:nvSpPr>
            <p:spPr bwMode="auto">
              <a:xfrm>
                <a:off x="2619348" y="3936553"/>
                <a:ext cx="1132716" cy="313328"/>
              </a:xfrm>
              <a:prstGeom prst="hexagon">
                <a:avLst>
                  <a:gd name="adj" fmla="val 59667"/>
                  <a:gd name="vf" fmla="val 115470"/>
                </a:avLst>
              </a:prstGeom>
              <a:solidFill>
                <a:srgbClr val="5DA635"/>
              </a:solidFill>
              <a:ln w="6350" cap="flat" cmpd="sng" algn="ctr">
                <a:noFill/>
                <a:prstDash val="solid"/>
                <a:round/>
                <a:headEnd type="none" w="med" len="med"/>
                <a:tailEnd type="none" w="med" len="med"/>
              </a:ln>
              <a:effectLst/>
            </p:spPr>
            <p:txBody>
              <a:bodyPr wrap="none" tIns="0" bIns="0" anchor="ctr"/>
              <a:lstStyle/>
              <a:p>
                <a:pPr algn="ctr">
                  <a:lnSpc>
                    <a:spcPct val="90000"/>
                  </a:lnSpc>
                  <a:defRPr/>
                </a:pPr>
                <a:r>
                  <a:rPr lang="en-US" sz="700" b="1" dirty="0">
                    <a:solidFill>
                      <a:srgbClr val="FFFFFF"/>
                    </a:solidFill>
                    <a:latin typeface="Arial" charset="0"/>
                    <a:ea typeface="+mn-ea"/>
                  </a:rPr>
                  <a:t>AMBA4 ACE,</a:t>
                </a:r>
                <a:br>
                  <a:rPr lang="en-US" sz="700" b="1" dirty="0">
                    <a:solidFill>
                      <a:srgbClr val="FFFFFF"/>
                    </a:solidFill>
                    <a:latin typeface="Arial" charset="0"/>
                    <a:ea typeface="+mn-ea"/>
                  </a:rPr>
                </a:br>
                <a:r>
                  <a:rPr lang="en-US" sz="700" b="1" dirty="0">
                    <a:solidFill>
                      <a:srgbClr val="FFFFFF"/>
                    </a:solidFill>
                    <a:latin typeface="Arial" charset="0"/>
                    <a:ea typeface="+mn-ea"/>
                  </a:rPr>
                  <a:t>AXI, AHB</a:t>
                </a:r>
              </a:p>
            </p:txBody>
          </p:sp>
        </p:grpSp>
        <p:sp>
          <p:nvSpPr>
            <p:cNvPr id="65" name="Rectangle 64"/>
            <p:cNvSpPr>
              <a:spLocks/>
            </p:cNvSpPr>
            <p:nvPr/>
          </p:nvSpPr>
          <p:spPr bwMode="auto">
            <a:xfrm>
              <a:off x="5682181" y="3103109"/>
              <a:ext cx="640905"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Touch</a:t>
              </a:r>
              <a:br>
                <a:rPr lang="en-US" sz="700" b="1" dirty="0">
                  <a:solidFill>
                    <a:srgbClr val="FFFFFF"/>
                  </a:solidFill>
                  <a:ea typeface="+mn-ea"/>
                </a:rPr>
              </a:br>
              <a:r>
                <a:rPr lang="en-US" sz="700" b="1" dirty="0">
                  <a:solidFill>
                    <a:srgbClr val="FFFFFF"/>
                  </a:solidFill>
                  <a:ea typeface="+mn-ea"/>
                </a:rPr>
                <a:t>Screen</a:t>
              </a:r>
            </a:p>
            <a:p>
              <a:pPr algn="ctr">
                <a:defRPr/>
              </a:pPr>
              <a:r>
                <a:rPr lang="en-US" sz="700" b="1" dirty="0">
                  <a:solidFill>
                    <a:srgbClr val="FFFFFF"/>
                  </a:solidFill>
                  <a:ea typeface="+mn-ea"/>
                </a:rPr>
                <a:t>Controller</a:t>
              </a:r>
            </a:p>
          </p:txBody>
        </p:sp>
        <p:sp>
          <p:nvSpPr>
            <p:cNvPr id="66" name="Rectangle 65"/>
            <p:cNvSpPr>
              <a:spLocks/>
            </p:cNvSpPr>
            <p:nvPr/>
          </p:nvSpPr>
          <p:spPr bwMode="auto">
            <a:xfrm>
              <a:off x="5682181" y="2464453"/>
              <a:ext cx="640905" cy="548616"/>
            </a:xfrm>
            <a:prstGeom prst="rect">
              <a:avLst/>
            </a:prstGeom>
            <a:gradFill flip="none" rotWithShape="1">
              <a:gsLst>
                <a:gs pos="0">
                  <a:srgbClr val="007090"/>
                </a:gs>
                <a:gs pos="100000">
                  <a:srgbClr val="00ADD3"/>
                </a:gs>
              </a:gsLst>
              <a:lin ang="16200000" scaled="1"/>
              <a:tileRect/>
            </a:gradFill>
            <a:ln w="6350" algn="ctr">
              <a:noFill/>
              <a:miter lim="800000"/>
              <a:headEnd/>
              <a:tailEnd/>
            </a:ln>
            <a:effectLst>
              <a:outerShdw blurRad="50800" dist="38100" dir="5400000" algn="t" rotWithShape="0">
                <a:prstClr val="black">
                  <a:alpha val="40000"/>
                </a:prstClr>
              </a:outerShdw>
            </a:effectLst>
          </p:spPr>
          <p:txBody>
            <a:bodyPr wrap="none" anchor="ctr"/>
            <a:lstStyle/>
            <a:p>
              <a:pPr algn="ctr">
                <a:defRPr/>
              </a:pPr>
              <a:r>
                <a:rPr lang="en-US" sz="700" b="1" dirty="0">
                  <a:solidFill>
                    <a:srgbClr val="FFFFFF"/>
                  </a:solidFill>
                  <a:ea typeface="+mn-ea"/>
                </a:rPr>
                <a:t>Camera</a:t>
              </a:r>
            </a:p>
            <a:p>
              <a:pPr algn="ctr">
                <a:defRPr/>
              </a:pPr>
              <a:r>
                <a:rPr lang="en-US" sz="700" b="1" dirty="0">
                  <a:solidFill>
                    <a:srgbClr val="FFFFFF"/>
                  </a:solidFill>
                  <a:ea typeface="+mn-ea"/>
                </a:rPr>
                <a:t>Interface</a:t>
              </a:r>
            </a:p>
          </p:txBody>
        </p:sp>
        <p:cxnSp>
          <p:nvCxnSpPr>
            <p:cNvPr id="67" name="Straight Connector 300"/>
            <p:cNvCxnSpPr>
              <a:cxnSpLocks noChangeShapeType="1"/>
            </p:cNvCxnSpPr>
            <p:nvPr/>
          </p:nvCxnSpPr>
          <p:spPr bwMode="auto">
            <a:xfrm rot="5400000">
              <a:off x="4138914" y="2520569"/>
              <a:ext cx="1313943" cy="2144"/>
            </a:xfrm>
            <a:prstGeom prst="line">
              <a:avLst/>
            </a:prstGeom>
            <a:noFill/>
            <a:ln w="28575" algn="ctr">
              <a:solidFill>
                <a:srgbClr val="5DA635"/>
              </a:solidFill>
              <a:round/>
              <a:headEnd/>
              <a:tailEnd/>
            </a:ln>
          </p:spPr>
        </p:cxnSp>
        <p:cxnSp>
          <p:nvCxnSpPr>
            <p:cNvPr id="68" name="Straight Connector 301"/>
            <p:cNvCxnSpPr>
              <a:cxnSpLocks noChangeShapeType="1"/>
            </p:cNvCxnSpPr>
            <p:nvPr/>
          </p:nvCxnSpPr>
          <p:spPr bwMode="auto">
            <a:xfrm rot="10800000">
              <a:off x="4787301" y="2279964"/>
              <a:ext cx="866713" cy="1"/>
            </a:xfrm>
            <a:prstGeom prst="line">
              <a:avLst/>
            </a:prstGeom>
            <a:noFill/>
            <a:ln w="28575" algn="ctr">
              <a:solidFill>
                <a:srgbClr val="5DA635"/>
              </a:solidFill>
              <a:round/>
              <a:headEnd/>
              <a:tailEnd/>
            </a:ln>
          </p:spPr>
        </p:cxnSp>
        <p:sp>
          <p:nvSpPr>
            <p:cNvPr id="69" name="Hexagon 68"/>
            <p:cNvSpPr/>
            <p:nvPr/>
          </p:nvSpPr>
          <p:spPr bwMode="auto">
            <a:xfrm>
              <a:off x="4904091" y="2196427"/>
              <a:ext cx="580888" cy="180080"/>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UFS</a:t>
              </a:r>
            </a:p>
          </p:txBody>
        </p:sp>
        <p:cxnSp>
          <p:nvCxnSpPr>
            <p:cNvPr id="70" name="Straight Connector 303"/>
            <p:cNvCxnSpPr>
              <a:cxnSpLocks noChangeShapeType="1"/>
            </p:cNvCxnSpPr>
            <p:nvPr/>
          </p:nvCxnSpPr>
          <p:spPr bwMode="auto">
            <a:xfrm rot="10800000">
              <a:off x="4779017" y="1863623"/>
              <a:ext cx="1034644" cy="2094"/>
            </a:xfrm>
            <a:prstGeom prst="line">
              <a:avLst/>
            </a:prstGeom>
            <a:noFill/>
            <a:ln w="28575" algn="ctr">
              <a:solidFill>
                <a:srgbClr val="5DA635"/>
              </a:solidFill>
              <a:round/>
              <a:headEnd/>
              <a:tailEnd/>
            </a:ln>
          </p:spPr>
        </p:cxnSp>
        <p:cxnSp>
          <p:nvCxnSpPr>
            <p:cNvPr id="71" name="Straight Connector 304"/>
            <p:cNvCxnSpPr>
              <a:cxnSpLocks noChangeShapeType="1"/>
            </p:cNvCxnSpPr>
            <p:nvPr/>
          </p:nvCxnSpPr>
          <p:spPr bwMode="auto">
            <a:xfrm rot="10800000">
              <a:off x="4783159" y="2075067"/>
              <a:ext cx="866713" cy="1"/>
            </a:xfrm>
            <a:prstGeom prst="line">
              <a:avLst/>
            </a:prstGeom>
            <a:noFill/>
            <a:ln w="28575" algn="ctr">
              <a:solidFill>
                <a:srgbClr val="5DA635"/>
              </a:solidFill>
              <a:round/>
              <a:headEnd/>
              <a:tailEnd/>
            </a:ln>
          </p:spPr>
        </p:cxnSp>
        <p:sp>
          <p:nvSpPr>
            <p:cNvPr id="72" name="Hexagon 71"/>
            <p:cNvSpPr/>
            <p:nvPr/>
          </p:nvSpPr>
          <p:spPr bwMode="auto">
            <a:xfrm>
              <a:off x="4904091" y="1991220"/>
              <a:ext cx="580888" cy="180080"/>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SD 4.0</a:t>
              </a:r>
            </a:p>
          </p:txBody>
        </p:sp>
        <p:sp>
          <p:nvSpPr>
            <p:cNvPr id="73" name="Hexagon 72"/>
            <p:cNvSpPr/>
            <p:nvPr/>
          </p:nvSpPr>
          <p:spPr bwMode="auto">
            <a:xfrm>
              <a:off x="4904091" y="1786012"/>
              <a:ext cx="580888" cy="180080"/>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SD 3.0</a:t>
              </a:r>
            </a:p>
          </p:txBody>
        </p:sp>
        <p:sp>
          <p:nvSpPr>
            <p:cNvPr id="74" name="Snip Single Corner Rectangle 73"/>
            <p:cNvSpPr/>
            <p:nvPr/>
          </p:nvSpPr>
          <p:spPr bwMode="auto">
            <a:xfrm flipH="1">
              <a:off x="5575006" y="1817421"/>
              <a:ext cx="754511" cy="494173"/>
            </a:xfrm>
            <a:prstGeom prst="snip1Rect">
              <a:avLst>
                <a:gd name="adj" fmla="val 30792"/>
              </a:avLst>
            </a:prstGeom>
            <a:gradFill rotWithShape="1">
              <a:gsLst>
                <a:gs pos="0">
                  <a:srgbClr val="EFB044">
                    <a:tint val="100000"/>
                    <a:shade val="100000"/>
                    <a:satMod val="130000"/>
                  </a:srgbClr>
                </a:gs>
                <a:gs pos="100000">
                  <a:srgbClr val="EFB044">
                    <a:tint val="50000"/>
                    <a:shade val="100000"/>
                    <a:satMod val="350000"/>
                  </a:srgbClr>
                </a:gs>
              </a:gsLst>
              <a:lin ang="16200000" scaled="0"/>
            </a:gradFill>
            <a:ln w="9525" cap="flat" cmpd="sng" algn="ctr">
              <a:solidFill>
                <a:srgbClr val="EFB044">
                  <a:shade val="95000"/>
                  <a:satMod val="105000"/>
                </a:srgbClr>
              </a:solidFill>
              <a:prstDash val="solid"/>
              <a:headEnd/>
              <a:tailEnd/>
            </a:ln>
            <a:effectLst>
              <a:outerShdw blurRad="40000" dist="23000" dir="5400000" rotWithShape="0">
                <a:srgbClr val="000000">
                  <a:alpha val="35000"/>
                </a:srgbClr>
              </a:outerShdw>
            </a:effectLst>
          </p:spPr>
          <p:txBody>
            <a:bodyPr wrap="none" anchor="ctr"/>
            <a:lstStyle/>
            <a:p>
              <a:pPr algn="ctr">
                <a:defRPr/>
              </a:pPr>
              <a:r>
                <a:rPr lang="en-US" sz="700" b="1" dirty="0">
                  <a:solidFill>
                    <a:srgbClr val="FFFFFF">
                      <a:lumMod val="50000"/>
                    </a:srgbClr>
                  </a:solidFill>
                  <a:ea typeface="+mn-ea"/>
                </a:rPr>
                <a:t>Memory</a:t>
              </a:r>
              <a:br>
                <a:rPr lang="en-US" sz="700" b="1" dirty="0">
                  <a:solidFill>
                    <a:srgbClr val="FFFFFF">
                      <a:lumMod val="50000"/>
                    </a:srgbClr>
                  </a:solidFill>
                  <a:ea typeface="+mn-ea"/>
                </a:rPr>
              </a:br>
              <a:r>
                <a:rPr lang="en-US" sz="700" b="1" dirty="0">
                  <a:solidFill>
                    <a:srgbClr val="FFFFFF">
                      <a:lumMod val="50000"/>
                    </a:srgbClr>
                  </a:solidFill>
                  <a:ea typeface="+mn-ea"/>
                </a:rPr>
                <a:t>Card</a:t>
              </a:r>
            </a:p>
          </p:txBody>
        </p:sp>
        <p:cxnSp>
          <p:nvCxnSpPr>
            <p:cNvPr id="75" name="Straight Connector 308"/>
            <p:cNvCxnSpPr>
              <a:cxnSpLocks noChangeShapeType="1"/>
            </p:cNvCxnSpPr>
            <p:nvPr/>
          </p:nvCxnSpPr>
          <p:spPr bwMode="auto">
            <a:xfrm rot="5400000">
              <a:off x="3978565" y="3828100"/>
              <a:ext cx="815402" cy="1588"/>
            </a:xfrm>
            <a:prstGeom prst="line">
              <a:avLst/>
            </a:prstGeom>
            <a:noFill/>
            <a:ln w="28575" algn="ctr">
              <a:solidFill>
                <a:srgbClr val="5DA635"/>
              </a:solidFill>
              <a:round/>
              <a:headEnd/>
              <a:tailEnd/>
            </a:ln>
          </p:spPr>
        </p:cxnSp>
        <p:cxnSp>
          <p:nvCxnSpPr>
            <p:cNvPr id="76" name="Straight Connector 309"/>
            <p:cNvCxnSpPr>
              <a:cxnSpLocks noChangeShapeType="1"/>
            </p:cNvCxnSpPr>
            <p:nvPr/>
          </p:nvCxnSpPr>
          <p:spPr bwMode="auto">
            <a:xfrm rot="10800000">
              <a:off x="3829996" y="4223273"/>
              <a:ext cx="561741" cy="795"/>
            </a:xfrm>
            <a:prstGeom prst="line">
              <a:avLst/>
            </a:prstGeom>
            <a:noFill/>
            <a:ln w="28575" algn="ctr">
              <a:solidFill>
                <a:srgbClr val="5DA635"/>
              </a:solidFill>
              <a:round/>
              <a:headEnd/>
              <a:tailEnd/>
            </a:ln>
          </p:spPr>
        </p:cxnSp>
        <p:cxnSp>
          <p:nvCxnSpPr>
            <p:cNvPr id="77" name="Straight Connector 310"/>
            <p:cNvCxnSpPr>
              <a:cxnSpLocks noChangeShapeType="1"/>
            </p:cNvCxnSpPr>
            <p:nvPr/>
          </p:nvCxnSpPr>
          <p:spPr bwMode="auto">
            <a:xfrm rot="16200000" flipH="1">
              <a:off x="3734266" y="3605252"/>
              <a:ext cx="887578" cy="1"/>
            </a:xfrm>
            <a:prstGeom prst="line">
              <a:avLst/>
            </a:prstGeom>
            <a:noFill/>
            <a:ln w="28575" algn="ctr">
              <a:solidFill>
                <a:srgbClr val="5DA635"/>
              </a:solidFill>
              <a:round/>
              <a:headEnd/>
              <a:tailEnd/>
            </a:ln>
          </p:spPr>
        </p:cxnSp>
        <p:cxnSp>
          <p:nvCxnSpPr>
            <p:cNvPr id="78" name="Straight Connector 311"/>
            <p:cNvCxnSpPr>
              <a:cxnSpLocks noChangeShapeType="1"/>
            </p:cNvCxnSpPr>
            <p:nvPr/>
          </p:nvCxnSpPr>
          <p:spPr bwMode="auto">
            <a:xfrm rot="10800000">
              <a:off x="4164123" y="3161462"/>
              <a:ext cx="637072" cy="796"/>
            </a:xfrm>
            <a:prstGeom prst="line">
              <a:avLst/>
            </a:prstGeom>
            <a:noFill/>
            <a:ln w="28575" algn="ctr">
              <a:solidFill>
                <a:srgbClr val="5DA635"/>
              </a:solidFill>
              <a:round/>
              <a:headEnd/>
              <a:tailEnd/>
            </a:ln>
          </p:spPr>
        </p:cxnSp>
        <p:sp>
          <p:nvSpPr>
            <p:cNvPr id="79" name="Hexagon 78"/>
            <p:cNvSpPr/>
            <p:nvPr/>
          </p:nvSpPr>
          <p:spPr bwMode="auto">
            <a:xfrm>
              <a:off x="3924513" y="5253600"/>
              <a:ext cx="640905" cy="182173"/>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err="1">
                  <a:solidFill>
                    <a:srgbClr val="FFFFFF"/>
                  </a:solidFill>
                  <a:latin typeface="Arial" charset="0"/>
                  <a:ea typeface="+mn-ea"/>
                </a:rPr>
                <a:t>cJTAG</a:t>
              </a:r>
              <a:endParaRPr lang="en-US" sz="700" b="1" kern="0" dirty="0">
                <a:solidFill>
                  <a:srgbClr val="FFFFFF"/>
                </a:solidFill>
                <a:latin typeface="Arial" charset="0"/>
                <a:ea typeface="+mn-ea"/>
              </a:endParaRPr>
            </a:p>
          </p:txBody>
        </p:sp>
        <p:cxnSp>
          <p:nvCxnSpPr>
            <p:cNvPr id="80" name="Straight Connector 313"/>
            <p:cNvCxnSpPr>
              <a:cxnSpLocks noChangeShapeType="1"/>
              <a:stCxn id="83" idx="2"/>
              <a:endCxn id="82" idx="2"/>
            </p:cNvCxnSpPr>
            <p:nvPr/>
          </p:nvCxnSpPr>
          <p:spPr bwMode="auto">
            <a:xfrm rot="5400000">
              <a:off x="3147497" y="5583202"/>
              <a:ext cx="1588" cy="493664"/>
            </a:xfrm>
            <a:prstGeom prst="line">
              <a:avLst/>
            </a:prstGeom>
            <a:noFill/>
            <a:ln w="28575" cap="rnd" algn="ctr">
              <a:solidFill>
                <a:srgbClr val="5DA635"/>
              </a:solidFill>
              <a:round/>
              <a:headEnd/>
              <a:tailEnd/>
            </a:ln>
          </p:spPr>
        </p:cxnSp>
        <p:cxnSp>
          <p:nvCxnSpPr>
            <p:cNvPr id="81" name="Straight Connector 314"/>
            <p:cNvCxnSpPr>
              <a:cxnSpLocks noChangeShapeType="1"/>
              <a:stCxn id="83" idx="2"/>
              <a:endCxn id="82" idx="2"/>
            </p:cNvCxnSpPr>
            <p:nvPr/>
          </p:nvCxnSpPr>
          <p:spPr bwMode="auto">
            <a:xfrm rot="16200000" flipV="1">
              <a:off x="3147497" y="4943122"/>
              <a:ext cx="1588" cy="493664"/>
            </a:xfrm>
            <a:prstGeom prst="line">
              <a:avLst/>
            </a:prstGeom>
            <a:noFill/>
            <a:ln w="28575" cap="rnd" algn="ctr">
              <a:solidFill>
                <a:srgbClr val="5DA635"/>
              </a:solidFill>
              <a:round/>
              <a:headEnd/>
              <a:tailEnd/>
            </a:ln>
          </p:spPr>
        </p:cxnSp>
        <p:sp>
          <p:nvSpPr>
            <p:cNvPr id="82" name="Hexagon 81"/>
            <p:cNvSpPr/>
            <p:nvPr/>
          </p:nvSpPr>
          <p:spPr bwMode="auto">
            <a:xfrm rot="5400000">
              <a:off x="2581665" y="5419011"/>
              <a:ext cx="638655" cy="182197"/>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USB 2.0</a:t>
              </a:r>
            </a:p>
          </p:txBody>
        </p:sp>
        <p:sp>
          <p:nvSpPr>
            <p:cNvPr id="83" name="Hexagon 82"/>
            <p:cNvSpPr/>
            <p:nvPr/>
          </p:nvSpPr>
          <p:spPr bwMode="auto">
            <a:xfrm rot="5400000">
              <a:off x="3074669" y="5419011"/>
              <a:ext cx="638655" cy="182197"/>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USB OTG</a:t>
              </a:r>
            </a:p>
          </p:txBody>
        </p:sp>
        <p:sp>
          <p:nvSpPr>
            <p:cNvPr id="84" name="Hexagon 83"/>
            <p:cNvSpPr/>
            <p:nvPr/>
          </p:nvSpPr>
          <p:spPr bwMode="auto">
            <a:xfrm rot="5400000">
              <a:off x="2832453" y="5419011"/>
              <a:ext cx="638655" cy="182198"/>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USB 3.0</a:t>
              </a:r>
            </a:p>
          </p:txBody>
        </p:sp>
        <p:sp>
          <p:nvSpPr>
            <p:cNvPr id="85" name="Hexagon 84"/>
            <p:cNvSpPr/>
            <p:nvPr/>
          </p:nvSpPr>
          <p:spPr bwMode="auto">
            <a:xfrm>
              <a:off x="5244907" y="5232660"/>
              <a:ext cx="640905" cy="182173"/>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HDMI</a:t>
              </a:r>
            </a:p>
          </p:txBody>
        </p:sp>
        <p:sp>
          <p:nvSpPr>
            <p:cNvPr id="86" name="Hexagon 33"/>
            <p:cNvSpPr/>
            <p:nvPr/>
          </p:nvSpPr>
          <p:spPr bwMode="auto">
            <a:xfrm>
              <a:off x="5189176" y="4005603"/>
              <a:ext cx="548735" cy="184268"/>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DSI</a:t>
              </a:r>
            </a:p>
          </p:txBody>
        </p:sp>
        <p:sp>
          <p:nvSpPr>
            <p:cNvPr id="87" name="Hexagon 17"/>
            <p:cNvSpPr/>
            <p:nvPr/>
          </p:nvSpPr>
          <p:spPr bwMode="auto">
            <a:xfrm>
              <a:off x="3725167" y="4369951"/>
              <a:ext cx="823103" cy="184268"/>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LLI</a:t>
              </a:r>
            </a:p>
          </p:txBody>
        </p:sp>
        <p:cxnSp>
          <p:nvCxnSpPr>
            <p:cNvPr id="88" name="Straight Connector 321"/>
            <p:cNvCxnSpPr>
              <a:cxnSpLocks noChangeShapeType="1"/>
            </p:cNvCxnSpPr>
            <p:nvPr/>
          </p:nvCxnSpPr>
          <p:spPr bwMode="auto">
            <a:xfrm rot="16200000" flipH="1">
              <a:off x="3534769" y="2228625"/>
              <a:ext cx="1633756" cy="4494"/>
            </a:xfrm>
            <a:prstGeom prst="line">
              <a:avLst/>
            </a:prstGeom>
            <a:noFill/>
            <a:ln w="28575" algn="ctr">
              <a:solidFill>
                <a:srgbClr val="5DA635"/>
              </a:solidFill>
              <a:round/>
              <a:headEnd/>
              <a:tailEnd/>
            </a:ln>
          </p:spPr>
        </p:cxnSp>
        <p:cxnSp>
          <p:nvCxnSpPr>
            <p:cNvPr id="89" name="Straight Connector 322"/>
            <p:cNvCxnSpPr>
              <a:cxnSpLocks noChangeShapeType="1"/>
            </p:cNvCxnSpPr>
            <p:nvPr/>
          </p:nvCxnSpPr>
          <p:spPr bwMode="auto">
            <a:xfrm rot="10800000" flipV="1">
              <a:off x="3962786" y="3048147"/>
              <a:ext cx="400634" cy="1"/>
            </a:xfrm>
            <a:prstGeom prst="line">
              <a:avLst/>
            </a:prstGeom>
            <a:noFill/>
            <a:ln w="28575" algn="ctr">
              <a:solidFill>
                <a:srgbClr val="5DA635"/>
              </a:solidFill>
              <a:round/>
              <a:headEnd/>
              <a:tailEnd/>
            </a:ln>
          </p:spPr>
        </p:cxnSp>
        <p:cxnSp>
          <p:nvCxnSpPr>
            <p:cNvPr id="90" name="Straight Connector 323"/>
            <p:cNvCxnSpPr>
              <a:cxnSpLocks noChangeShapeType="1"/>
            </p:cNvCxnSpPr>
            <p:nvPr/>
          </p:nvCxnSpPr>
          <p:spPr bwMode="auto">
            <a:xfrm rot="5400000">
              <a:off x="3552286" y="3472271"/>
              <a:ext cx="849043" cy="1"/>
            </a:xfrm>
            <a:prstGeom prst="line">
              <a:avLst/>
            </a:prstGeom>
            <a:noFill/>
            <a:ln w="28575" algn="ctr">
              <a:solidFill>
                <a:srgbClr val="5DA635"/>
              </a:solidFill>
              <a:round/>
              <a:headEnd/>
              <a:tailEnd/>
            </a:ln>
          </p:spPr>
        </p:cxnSp>
        <p:sp>
          <p:nvSpPr>
            <p:cNvPr id="91" name="Hexagon 90"/>
            <p:cNvSpPr/>
            <p:nvPr/>
          </p:nvSpPr>
          <p:spPr bwMode="auto">
            <a:xfrm rot="5400000">
              <a:off x="4037124" y="2497920"/>
              <a:ext cx="640750" cy="184341"/>
            </a:xfrm>
            <a:prstGeom prst="hexagon">
              <a:avLst>
                <a:gd name="adj" fmla="val 59667"/>
                <a:gd name="vf" fmla="val 115470"/>
              </a:avLst>
            </a:prstGeom>
            <a:solidFill>
              <a:srgbClr val="5DA635"/>
            </a:solidFill>
            <a:ln w="25400" cap="flat" cmpd="sng" algn="ctr">
              <a:noFill/>
              <a:prstDash val="solid"/>
              <a:headEnd type="none" w="med" len="med"/>
              <a:tailEnd type="none" w="med" len="med"/>
            </a:ln>
            <a:effectLst/>
          </p:spPr>
          <p:txBody>
            <a:bodyPr wrap="none" anchor="ctr"/>
            <a:lstStyle/>
            <a:p>
              <a:pPr algn="ctr" fontAlgn="auto">
                <a:spcBef>
                  <a:spcPts val="0"/>
                </a:spcBef>
                <a:spcAft>
                  <a:spcPts val="0"/>
                </a:spcAft>
                <a:defRPr/>
              </a:pPr>
              <a:r>
                <a:rPr lang="en-US" sz="700" b="1" kern="0" dirty="0">
                  <a:solidFill>
                    <a:srgbClr val="FFFFFF"/>
                  </a:solidFill>
                  <a:latin typeface="Arial" charset="0"/>
                  <a:ea typeface="+mn-ea"/>
                </a:rPr>
                <a:t>SDIO</a:t>
              </a:r>
            </a:p>
          </p:txBody>
        </p:sp>
      </p:grpSp>
    </p:spTree>
    <p:extLst>
      <p:ext uri="{BB962C8B-B14F-4D97-AF65-F5344CB8AC3E}">
        <p14:creationId xmlns:p14="http://schemas.microsoft.com/office/powerpoint/2010/main" val="40304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903589" y="1697207"/>
            <a:ext cx="4389120" cy="429768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noAutofit/>
          </a:bodyPr>
          <a:lstStyle/>
          <a:p>
            <a:pPr algn="ctr"/>
            <a:r>
              <a:rPr lang="en-US" b="1" dirty="0">
                <a:solidFill>
                  <a:schemeClr val="accent3"/>
                </a:solidFill>
              </a:rPr>
              <a:t>AMS IP Verification</a:t>
            </a:r>
          </a:p>
        </p:txBody>
      </p:sp>
      <p:sp>
        <p:nvSpPr>
          <p:cNvPr id="12" name="TextBox 11"/>
          <p:cNvSpPr txBox="1"/>
          <p:nvPr/>
        </p:nvSpPr>
        <p:spPr>
          <a:xfrm>
            <a:off x="7160218" y="1697207"/>
            <a:ext cx="4389120" cy="429768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noAutofit/>
          </a:bodyPr>
          <a:lstStyle/>
          <a:p>
            <a:pPr algn="ctr"/>
            <a:r>
              <a:rPr lang="en-US" b="1" dirty="0">
                <a:solidFill>
                  <a:srgbClr val="0000CC"/>
                </a:solidFill>
              </a:rPr>
              <a:t>MS </a:t>
            </a:r>
            <a:r>
              <a:rPr lang="en-US" b="1" dirty="0" err="1">
                <a:solidFill>
                  <a:srgbClr val="0000CC"/>
                </a:solidFill>
              </a:rPr>
              <a:t>SoC</a:t>
            </a:r>
            <a:r>
              <a:rPr lang="en-US" b="1" dirty="0">
                <a:solidFill>
                  <a:srgbClr val="0000CC"/>
                </a:solidFill>
              </a:rPr>
              <a:t> Verification</a:t>
            </a: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5820" y="2332622"/>
            <a:ext cx="3515124" cy="3482968"/>
          </a:xfrm>
          <a:prstGeom prst="rect">
            <a:avLst/>
          </a:prstGeom>
        </p:spPr>
      </p:pic>
      <p:sp>
        <p:nvSpPr>
          <p:cNvPr id="3" name="Title 2"/>
          <p:cNvSpPr>
            <a:spLocks noGrp="1"/>
          </p:cNvSpPr>
          <p:nvPr>
            <p:ph type="title"/>
          </p:nvPr>
        </p:nvSpPr>
        <p:spPr>
          <a:xfrm>
            <a:off x="600074" y="274320"/>
            <a:ext cx="11287125" cy="914400"/>
          </a:xfrm>
        </p:spPr>
        <p:txBody>
          <a:bodyPr vert="horz" lIns="91440" tIns="45720" rIns="91440" bIns="45720" rtlCol="0" anchor="ctr" anchorCtr="0">
            <a:noAutofit/>
          </a:bodyPr>
          <a:lstStyle/>
          <a:p>
            <a:r>
              <a:rPr lang="en-US" dirty="0"/>
              <a:t>Uniting AMS IP and MS SoC Verification</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923" y="3244594"/>
            <a:ext cx="2105967" cy="241967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446" y="2450308"/>
            <a:ext cx="1669856" cy="2440014"/>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9302" y="2320442"/>
            <a:ext cx="1958544" cy="131632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492" y="3662834"/>
            <a:ext cx="2500385" cy="1946385"/>
          </a:xfrm>
          <a:prstGeom prst="rect">
            <a:avLst/>
          </a:prstGeom>
        </p:spPr>
      </p:pic>
      <p:sp>
        <p:nvSpPr>
          <p:cNvPr id="4" name="Rounded Rectangle 3"/>
          <p:cNvSpPr/>
          <p:nvPr/>
        </p:nvSpPr>
        <p:spPr bwMode="auto">
          <a:xfrm>
            <a:off x="811506" y="2257688"/>
            <a:ext cx="4025153" cy="3379694"/>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dirty="0">
              <a:latin typeface="Arial" charset="0"/>
            </a:endParaRPr>
          </a:p>
        </p:txBody>
      </p:sp>
      <p:sp>
        <p:nvSpPr>
          <p:cNvPr id="36" name="TextBox 35"/>
          <p:cNvSpPr txBox="1"/>
          <p:nvPr/>
        </p:nvSpPr>
        <p:spPr>
          <a:xfrm>
            <a:off x="8978179" y="2785491"/>
            <a:ext cx="1641617" cy="307777"/>
          </a:xfrm>
          <a:prstGeom prst="rect">
            <a:avLst/>
          </a:prstGeom>
          <a:noFill/>
        </p:spPr>
        <p:txBody>
          <a:bodyPr wrap="square" rtlCol="0">
            <a:spAutoFit/>
          </a:bodyPr>
          <a:lstStyle/>
          <a:p>
            <a:r>
              <a:rPr lang="en-US" sz="1400" dirty="0">
                <a:solidFill>
                  <a:schemeClr val="tx2"/>
                </a:solidFill>
              </a:rPr>
              <a:t>SV UVM bench</a:t>
            </a:r>
          </a:p>
        </p:txBody>
      </p:sp>
      <p:sp>
        <p:nvSpPr>
          <p:cNvPr id="8" name="Left Arrow 7"/>
          <p:cNvSpPr/>
          <p:nvPr/>
        </p:nvSpPr>
        <p:spPr>
          <a:xfrm>
            <a:off x="5185424" y="2145411"/>
            <a:ext cx="2103120" cy="1371600"/>
          </a:xfrm>
          <a:prstGeom prst="leftArrow">
            <a:avLst/>
          </a:prstGeom>
          <a:solidFill>
            <a:srgbClr val="000066"/>
          </a:solidFill>
          <a:ln w="2222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Use SoC </a:t>
            </a:r>
            <a:r>
              <a:rPr lang="en-US" sz="1200" b="1" dirty="0" err="1">
                <a:solidFill>
                  <a:schemeClr val="bg1"/>
                </a:solidFill>
              </a:rPr>
              <a:t>testbench</a:t>
            </a:r>
            <a:r>
              <a:rPr lang="en-US" sz="1200" b="1" dirty="0">
                <a:solidFill>
                  <a:schemeClr val="bg1"/>
                </a:solidFill>
              </a:rPr>
              <a:t> to validate AMS IP in the same context </a:t>
            </a:r>
          </a:p>
        </p:txBody>
      </p:sp>
      <p:sp>
        <p:nvSpPr>
          <p:cNvPr id="9" name="Right Arrow 8"/>
          <p:cNvSpPr/>
          <p:nvPr/>
        </p:nvSpPr>
        <p:spPr>
          <a:xfrm>
            <a:off x="5188266" y="4145467"/>
            <a:ext cx="2103120" cy="1371600"/>
          </a:xfrm>
          <a:prstGeom prst="rightArrow">
            <a:avLst/>
          </a:prstGeom>
          <a:solidFill>
            <a:srgbClr val="C00000"/>
          </a:solidFill>
          <a:ln w="2222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Provide IP in a form easy to integrate in SoC verification</a:t>
            </a:r>
          </a:p>
        </p:txBody>
      </p:sp>
    </p:spTree>
    <p:extLst>
      <p:ext uri="{BB962C8B-B14F-4D97-AF65-F5344CB8AC3E}">
        <p14:creationId xmlns:p14="http://schemas.microsoft.com/office/powerpoint/2010/main" val="737784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entagon 20"/>
          <p:cNvSpPr/>
          <p:nvPr/>
        </p:nvSpPr>
        <p:spPr>
          <a:xfrm rot="16200000">
            <a:off x="2547658" y="2729315"/>
            <a:ext cx="2286000" cy="4297680"/>
          </a:xfrm>
          <a:prstGeom prst="homePlate">
            <a:avLst>
              <a:gd name="adj" fmla="val 19522"/>
            </a:avLst>
          </a:prstGeom>
          <a:gradFill flip="none" rotWithShape="1">
            <a:gsLst>
              <a:gs pos="100000">
                <a:srgbClr val="003300"/>
              </a:gs>
              <a:gs pos="0">
                <a:schemeClr val="accent6">
                  <a:lumMod val="60000"/>
                  <a:lumOff val="40000"/>
                </a:schemeClr>
              </a:gs>
            </a:gsLst>
            <a:lin ang="10800000" scaled="1"/>
            <a:tileRect/>
          </a:gradFill>
          <a:ln w="6350" cap="flat" cmpd="sng" algn="ctr">
            <a:noFill/>
            <a:prstDash val="solid"/>
            <a:round/>
            <a:headEnd type="none" w="med" len="med"/>
            <a:tailEnd type="none" w="med" len="med"/>
          </a:ln>
          <a:effectLst>
            <a:outerShdw blurRad="44450" dist="27940" dir="5400000" algn="ctr">
              <a:srgbClr val="000000">
                <a:alpha val="32000"/>
              </a:srgbClr>
            </a:outerShdw>
          </a:effectLst>
        </p:spPr>
        <p:txBody>
          <a:bodyPr vert="vert" wrap="none" anchor="b" anchorCtr="0"/>
          <a:lstStyle/>
          <a:p>
            <a:pPr algn="ctr">
              <a:lnSpc>
                <a:spcPct val="90000"/>
              </a:lnSpc>
              <a:defRPr/>
            </a:pPr>
            <a:r>
              <a:rPr lang="en-US" sz="1200" b="1" dirty="0">
                <a:solidFill>
                  <a:srgbClr val="FFFFFF"/>
                </a:solidFill>
              </a:rPr>
              <a:t>Static LP verification for schematic-based designs</a:t>
            </a:r>
          </a:p>
          <a:p>
            <a:pPr algn="ctr">
              <a:lnSpc>
                <a:spcPct val="90000"/>
              </a:lnSpc>
              <a:defRPr/>
            </a:pPr>
            <a:r>
              <a:rPr lang="en-US" b="1" dirty="0">
                <a:solidFill>
                  <a:srgbClr val="FFFFFF"/>
                </a:solidFill>
              </a:rPr>
              <a:t>Virtuoso Schematic </a:t>
            </a:r>
          </a:p>
          <a:p>
            <a:pPr algn="ctr">
              <a:lnSpc>
                <a:spcPct val="90000"/>
              </a:lnSpc>
              <a:defRPr/>
            </a:pPr>
            <a:r>
              <a:rPr lang="en-US" b="1" dirty="0">
                <a:solidFill>
                  <a:srgbClr val="FFFFFF"/>
                </a:solidFill>
              </a:rPr>
              <a:t>and Conformal Low Power</a:t>
            </a:r>
            <a:endParaRPr lang="en-US" sz="1200" b="1" dirty="0">
              <a:solidFill>
                <a:srgbClr val="FFFFFF"/>
              </a:solidFill>
            </a:endParaRPr>
          </a:p>
        </p:txBody>
      </p:sp>
      <p:sp>
        <p:nvSpPr>
          <p:cNvPr id="8" name="Pentagon 7"/>
          <p:cNvSpPr/>
          <p:nvPr/>
        </p:nvSpPr>
        <p:spPr>
          <a:xfrm rot="5400000">
            <a:off x="2547658" y="456421"/>
            <a:ext cx="2286000" cy="4297680"/>
          </a:xfrm>
          <a:prstGeom prst="homePlate">
            <a:avLst>
              <a:gd name="adj" fmla="val 19522"/>
            </a:avLst>
          </a:prstGeom>
          <a:gradFill>
            <a:gsLst>
              <a:gs pos="100000">
                <a:srgbClr val="003300"/>
              </a:gs>
              <a:gs pos="0">
                <a:schemeClr val="accent6">
                  <a:lumMod val="60000"/>
                  <a:lumOff val="40000"/>
                </a:schemeClr>
              </a:gs>
            </a:gsLst>
            <a:lin ang="10800000" scaled="1"/>
          </a:gradFill>
          <a:ln w="6350" cap="flat" cmpd="sng" algn="ctr">
            <a:noFill/>
            <a:prstDash val="solid"/>
            <a:round/>
            <a:headEnd type="none" w="med" len="med"/>
            <a:tailEnd type="none" w="med" len="med"/>
          </a:ln>
          <a:effectLst>
            <a:outerShdw blurRad="44450" dist="27940" dir="5400000" algn="ctr">
              <a:srgbClr val="000000">
                <a:alpha val="32000"/>
              </a:srgbClr>
            </a:outerShdw>
          </a:effectLst>
        </p:spPr>
        <p:txBody>
          <a:bodyPr vert="vert270" wrap="none" anchor="t"/>
          <a:lstStyle/>
          <a:p>
            <a:pPr algn="ctr">
              <a:lnSpc>
                <a:spcPct val="90000"/>
              </a:lnSpc>
              <a:defRPr/>
            </a:pPr>
            <a:r>
              <a:rPr lang="en-US" b="1" dirty="0" err="1">
                <a:solidFill>
                  <a:srgbClr val="FFFFFF"/>
                </a:solidFill>
              </a:rPr>
              <a:t>Spectre</a:t>
            </a:r>
            <a:r>
              <a:rPr lang="en-US" b="1" dirty="0">
                <a:solidFill>
                  <a:srgbClr val="FFFFFF"/>
                </a:solidFill>
              </a:rPr>
              <a:t> AMS Designer</a:t>
            </a:r>
            <a:endParaRPr lang="en-US" sz="2000" b="1" dirty="0">
              <a:solidFill>
                <a:srgbClr val="FFFFFF"/>
              </a:solidFill>
            </a:endParaRPr>
          </a:p>
          <a:p>
            <a:pPr algn="ctr">
              <a:lnSpc>
                <a:spcPct val="90000"/>
              </a:lnSpc>
              <a:defRPr/>
            </a:pPr>
            <a:r>
              <a:rPr lang="en-US" sz="1200" b="1" dirty="0">
                <a:solidFill>
                  <a:srgbClr val="FFFFFF"/>
                </a:solidFill>
              </a:rPr>
              <a:t>Power-Aware Simulation of MS designs</a:t>
            </a:r>
          </a:p>
        </p:txBody>
      </p:sp>
      <p:sp>
        <p:nvSpPr>
          <p:cNvPr id="3" name="Title 2"/>
          <p:cNvSpPr>
            <a:spLocks noGrp="1"/>
          </p:cNvSpPr>
          <p:nvPr>
            <p:ph type="title"/>
          </p:nvPr>
        </p:nvSpPr>
        <p:spPr/>
        <p:txBody>
          <a:bodyPr vert="horz" lIns="91440" tIns="45720" rIns="91440" bIns="45720" rtlCol="0" anchor="ctr" anchorCtr="0">
            <a:noAutofit/>
          </a:bodyPr>
          <a:lstStyle/>
          <a:p>
            <a:r>
              <a:rPr lang="en-US" dirty="0"/>
              <a:t>Low-Power Verification in Mixed-Signal Design</a:t>
            </a:r>
            <a:br>
              <a:rPr lang="en-US" dirty="0"/>
            </a:br>
            <a:endParaRPr lang="en-US" dirty="0"/>
          </a:p>
        </p:txBody>
      </p:sp>
      <p:sp>
        <p:nvSpPr>
          <p:cNvPr id="2" name="Content Placeholder 1"/>
          <p:cNvSpPr>
            <a:spLocks noGrp="1"/>
          </p:cNvSpPr>
          <p:nvPr>
            <p:ph idx="1"/>
          </p:nvPr>
        </p:nvSpPr>
        <p:spPr>
          <a:xfrm>
            <a:off x="6204480" y="1188720"/>
            <a:ext cx="5682719" cy="5120640"/>
          </a:xfrm>
        </p:spPr>
        <p:txBody>
          <a:bodyPr/>
          <a:lstStyle/>
          <a:p>
            <a:r>
              <a:rPr lang="en-US" sz="2000" b="1" dirty="0">
                <a:solidFill>
                  <a:schemeClr val="accent3"/>
                </a:solidFill>
              </a:rPr>
              <a:t>Dynamic</a:t>
            </a:r>
            <a:r>
              <a:rPr lang="en-US" sz="2000" b="1" dirty="0"/>
              <a:t> </a:t>
            </a:r>
            <a:r>
              <a:rPr lang="en-US" sz="2000" b="1" dirty="0">
                <a:solidFill>
                  <a:srgbClr val="FF0000"/>
                </a:solidFill>
              </a:rPr>
              <a:t>simulation using Spectre AMS Designer</a:t>
            </a:r>
          </a:p>
          <a:p>
            <a:pPr lvl="1"/>
            <a:r>
              <a:rPr lang="en-US" sz="1800" dirty="0"/>
              <a:t>Manage power connectivity and signal conversion at interfaces between analog and digital</a:t>
            </a:r>
          </a:p>
          <a:p>
            <a:pPr marL="457200" lvl="1" indent="0">
              <a:buNone/>
            </a:pPr>
            <a:endParaRPr lang="en-US" sz="1800" dirty="0"/>
          </a:p>
          <a:p>
            <a:pPr marL="457200" lvl="1" indent="0">
              <a:buNone/>
            </a:pPr>
            <a:endParaRPr lang="en-US" sz="1800" dirty="0"/>
          </a:p>
          <a:p>
            <a:r>
              <a:rPr lang="en-US" sz="2000" b="1" dirty="0">
                <a:solidFill>
                  <a:srgbClr val="FF0000"/>
                </a:solidFill>
              </a:rPr>
              <a:t>Static verification using Virtuoso Schematic and Conformal® Low Power</a:t>
            </a:r>
          </a:p>
          <a:p>
            <a:pPr lvl="1"/>
            <a:r>
              <a:rPr lang="en-US" sz="1800" dirty="0"/>
              <a:t>Enabled by power intent extraction from schematic and integration of Conformal Low Power with Virtuoso environment</a:t>
            </a:r>
          </a:p>
          <a:p>
            <a:pPr lvl="1"/>
            <a:r>
              <a:rPr lang="en-US" sz="1800" dirty="0"/>
              <a:t>LP intent verification for custom block in schematic</a:t>
            </a:r>
          </a:p>
          <a:p>
            <a:pPr lvl="1"/>
            <a:r>
              <a:rPr lang="en-US" sz="1800" dirty="0"/>
              <a:t>Macro generation for full-chip LP verification </a:t>
            </a:r>
          </a:p>
        </p:txBody>
      </p:sp>
      <p:pic>
        <p:nvPicPr>
          <p:cNvPr id="6" name="Picture 5"/>
          <p:cNvPicPr>
            <a:picLocks noChangeAspect="1"/>
          </p:cNvPicPr>
          <p:nvPr/>
        </p:nvPicPr>
        <p:blipFill>
          <a:blip r:embed="rId2"/>
          <a:stretch>
            <a:fillRect/>
          </a:stretch>
        </p:blipFill>
        <p:spPr>
          <a:xfrm>
            <a:off x="2051824" y="2027201"/>
            <a:ext cx="3291840" cy="1146262"/>
          </a:xfrm>
          <a:prstGeom prst="rect">
            <a:avLst/>
          </a:prstGeom>
        </p:spPr>
      </p:pic>
      <p:grpSp>
        <p:nvGrpSpPr>
          <p:cNvPr id="12" name="Group 11"/>
          <p:cNvGrpSpPr/>
          <p:nvPr/>
        </p:nvGrpSpPr>
        <p:grpSpPr>
          <a:xfrm>
            <a:off x="2252400" y="4171894"/>
            <a:ext cx="2890688" cy="1085484"/>
            <a:chOff x="2054942" y="2231920"/>
            <a:chExt cx="2890688" cy="1085484"/>
          </a:xfrm>
        </p:grpSpPr>
        <p:sp>
          <p:nvSpPr>
            <p:cNvPr id="14" name="Folded Corner 13"/>
            <p:cNvSpPr/>
            <p:nvPr/>
          </p:nvSpPr>
          <p:spPr>
            <a:xfrm>
              <a:off x="3043086" y="2585884"/>
              <a:ext cx="914400" cy="320040"/>
            </a:xfrm>
            <a:prstGeom prst="foldedCorner">
              <a:avLst/>
            </a:prstGeom>
            <a:solidFill>
              <a:srgbClr val="CCFFCC"/>
            </a:solidFill>
            <a:ln w="6350">
              <a:noFill/>
            </a:ln>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i="1" dirty="0" err="1">
                  <a:solidFill>
                    <a:schemeClr val="tx1"/>
                  </a:solidFill>
                </a:rPr>
                <a:t>netlist</a:t>
              </a:r>
              <a:endParaRPr lang="en-US" sz="1000" i="1" dirty="0">
                <a:solidFill>
                  <a:schemeClr val="tx1"/>
                </a:solidFill>
              </a:endParaRPr>
            </a:p>
          </p:txBody>
        </p:sp>
        <p:sp>
          <p:nvSpPr>
            <p:cNvPr id="16" name="TextBox 5"/>
            <p:cNvSpPr txBox="1"/>
            <p:nvPr/>
          </p:nvSpPr>
          <p:spPr>
            <a:xfrm>
              <a:off x="4031230" y="2585884"/>
              <a:ext cx="914400" cy="731520"/>
            </a:xfrm>
            <a:prstGeom prst="rect">
              <a:avLst/>
            </a:prstGeom>
            <a:solidFill>
              <a:schemeClr val="accent4">
                <a:lumMod val="60000"/>
                <a:lumOff val="40000"/>
              </a:schemeClr>
            </a:solidFill>
            <a:ln>
              <a:noFill/>
            </a:ln>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Static Verification</a:t>
              </a:r>
            </a:p>
          </p:txBody>
        </p:sp>
        <p:sp>
          <p:nvSpPr>
            <p:cNvPr id="18" name="Right Arrow 17"/>
            <p:cNvSpPr/>
            <p:nvPr/>
          </p:nvSpPr>
          <p:spPr>
            <a:xfrm>
              <a:off x="3935611" y="2688630"/>
              <a:ext cx="137160" cy="137160"/>
            </a:xfrm>
            <a:prstGeom prst="rightArrow">
              <a:avLst/>
            </a:prstGeom>
            <a:solidFill>
              <a:srgbClr val="008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1"/>
            <p:cNvSpPr txBox="1"/>
            <p:nvPr/>
          </p:nvSpPr>
          <p:spPr>
            <a:xfrm>
              <a:off x="2054942" y="2585884"/>
              <a:ext cx="914400" cy="731520"/>
            </a:xfrm>
            <a:prstGeom prst="rect">
              <a:avLst/>
            </a:prstGeom>
            <a:solidFill>
              <a:schemeClr val="accent3">
                <a:lumMod val="40000"/>
                <a:lumOff val="60000"/>
              </a:schemeClr>
            </a:solidFill>
            <a:ln>
              <a:noFill/>
            </a:ln>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t>Schematic</a:t>
              </a:r>
            </a:p>
          </p:txBody>
        </p:sp>
        <p:sp>
          <p:nvSpPr>
            <p:cNvPr id="20" name="Folded Corner 19"/>
            <p:cNvSpPr/>
            <p:nvPr/>
          </p:nvSpPr>
          <p:spPr>
            <a:xfrm>
              <a:off x="2054942" y="2231920"/>
              <a:ext cx="2890688" cy="275303"/>
            </a:xfrm>
            <a:prstGeom prst="foldedCorner">
              <a:avLst/>
            </a:prstGeom>
            <a:solidFill>
              <a:srgbClr val="CCFFCC"/>
            </a:solidFill>
            <a:ln w="6350">
              <a:noFill/>
            </a:ln>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i="1" dirty="0">
                  <a:solidFill>
                    <a:schemeClr val="tx1"/>
                  </a:solidFill>
                </a:rPr>
                <a:t>Top-level intent</a:t>
              </a:r>
            </a:p>
          </p:txBody>
        </p:sp>
        <p:sp>
          <p:nvSpPr>
            <p:cNvPr id="22" name="Folded Corner 21"/>
            <p:cNvSpPr/>
            <p:nvPr/>
          </p:nvSpPr>
          <p:spPr>
            <a:xfrm>
              <a:off x="3043086" y="2997364"/>
              <a:ext cx="914400" cy="320040"/>
            </a:xfrm>
            <a:prstGeom prst="foldedCorner">
              <a:avLst/>
            </a:prstGeom>
            <a:solidFill>
              <a:srgbClr val="CCFFCC"/>
            </a:solidFill>
            <a:ln w="6350">
              <a:noFill/>
            </a:ln>
          </p:spPr>
          <p:txBody>
            <a:bodyPr wrap="square" lIns="0" tIns="0" rIns="0" bIns="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i="1" dirty="0">
                  <a:solidFill>
                    <a:schemeClr val="tx1"/>
                  </a:solidFill>
                </a:rPr>
                <a:t>1801/UPF</a:t>
              </a:r>
            </a:p>
          </p:txBody>
        </p:sp>
        <p:sp>
          <p:nvSpPr>
            <p:cNvPr id="23" name="Right Arrow 22"/>
            <p:cNvSpPr/>
            <p:nvPr/>
          </p:nvSpPr>
          <p:spPr>
            <a:xfrm>
              <a:off x="2937634" y="2683713"/>
              <a:ext cx="137160" cy="137160"/>
            </a:xfrm>
            <a:prstGeom prst="rightArrow">
              <a:avLst/>
            </a:prstGeom>
            <a:solidFill>
              <a:srgbClr val="008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ight Arrow 23"/>
            <p:cNvSpPr/>
            <p:nvPr/>
          </p:nvSpPr>
          <p:spPr>
            <a:xfrm>
              <a:off x="2937634" y="3069140"/>
              <a:ext cx="137160" cy="137160"/>
            </a:xfrm>
            <a:prstGeom prst="rightArrow">
              <a:avLst/>
            </a:prstGeom>
            <a:solidFill>
              <a:srgbClr val="008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ight Arrow 24"/>
            <p:cNvSpPr/>
            <p:nvPr/>
          </p:nvSpPr>
          <p:spPr>
            <a:xfrm>
              <a:off x="3935611" y="3074057"/>
              <a:ext cx="137160" cy="137160"/>
            </a:xfrm>
            <a:prstGeom prst="rightArrow">
              <a:avLst/>
            </a:prstGeom>
            <a:solidFill>
              <a:srgbClr val="008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ight Arrow 25"/>
            <p:cNvSpPr/>
            <p:nvPr/>
          </p:nvSpPr>
          <p:spPr>
            <a:xfrm rot="5400000">
              <a:off x="2443562" y="2477974"/>
              <a:ext cx="137160" cy="137160"/>
            </a:xfrm>
            <a:prstGeom prst="rightArrow">
              <a:avLst/>
            </a:prstGeom>
            <a:solidFill>
              <a:srgbClr val="008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ight Arrow 26"/>
            <p:cNvSpPr/>
            <p:nvPr/>
          </p:nvSpPr>
          <p:spPr>
            <a:xfrm rot="5400000">
              <a:off x="4419850" y="2479205"/>
              <a:ext cx="137160" cy="137160"/>
            </a:xfrm>
            <a:prstGeom prst="rightArrow">
              <a:avLst/>
            </a:prstGeom>
            <a:solidFill>
              <a:srgbClr val="008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924128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Cadence Corporate Overview</a:t>
            </a:r>
          </a:p>
        </p:txBody>
      </p:sp>
      <p:sp>
        <p:nvSpPr>
          <p:cNvPr id="5" name="Subtitle 4"/>
          <p:cNvSpPr>
            <a:spLocks noGrp="1"/>
          </p:cNvSpPr>
          <p:nvPr>
            <p:ph type="subTitle" idx="1"/>
          </p:nvPr>
        </p:nvSpPr>
        <p:spPr/>
        <p:txBody>
          <a:bodyPr/>
          <a:lstStyle/>
          <a:p>
            <a:r>
              <a:rPr lang="en-US" dirty="0"/>
              <a:t>Mladen Nizic, Engineering Director</a:t>
            </a:r>
          </a:p>
          <a:p>
            <a:r>
              <a:rPr lang="en-US" dirty="0"/>
              <a:t>HEP-IC Workshop</a:t>
            </a:r>
          </a:p>
          <a:p>
            <a:r>
              <a:rPr lang="en-US" dirty="0"/>
              <a:t>Menlo Park, CA</a:t>
            </a:r>
          </a:p>
          <a:p>
            <a:r>
              <a:rPr lang="en-US" dirty="0"/>
              <a:t>October 5, 2017</a:t>
            </a:r>
          </a:p>
        </p:txBody>
      </p:sp>
    </p:spTree>
    <p:extLst>
      <p:ext uri="{BB962C8B-B14F-4D97-AF65-F5344CB8AC3E}">
        <p14:creationId xmlns:p14="http://schemas.microsoft.com/office/powerpoint/2010/main" val="2013114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chorCtr="0">
            <a:noAutofit/>
          </a:bodyPr>
          <a:lstStyle/>
          <a:p>
            <a:r>
              <a:rPr lang="en-US" dirty="0"/>
              <a:t>Mixed-Signal Low-Power Simulation </a:t>
            </a:r>
            <a:br>
              <a:rPr lang="en-US" dirty="0"/>
            </a:br>
            <a:r>
              <a:rPr lang="en-US" sz="2400" dirty="0">
                <a:solidFill>
                  <a:schemeClr val="tx2">
                    <a:lumMod val="60000"/>
                    <a:lumOff val="40000"/>
                  </a:schemeClr>
                </a:solidFill>
              </a:rPr>
              <a:t>Typical types of supply-path configuration</a:t>
            </a:r>
          </a:p>
        </p:txBody>
      </p:sp>
      <p:graphicFrame>
        <p:nvGraphicFramePr>
          <p:cNvPr id="4" name="Content Placeholder 3"/>
          <p:cNvGraphicFramePr>
            <a:graphicFrameLocks noGrp="1"/>
          </p:cNvGraphicFramePr>
          <p:nvPr>
            <p:ph idx="1"/>
            <p:extLst/>
          </p:nvPr>
        </p:nvGraphicFramePr>
        <p:xfrm>
          <a:off x="5051982" y="1499102"/>
          <a:ext cx="6835217" cy="4490104"/>
        </p:xfrm>
        <a:graphic>
          <a:graphicData uri="http://schemas.openxmlformats.org/drawingml/2006/table">
            <a:tbl>
              <a:tblPr firstRow="1" lastRow="1" bandRow="1">
                <a:tableStyleId>{7DF18680-E054-41AD-8BC1-D1AEF772440D}</a:tableStyleId>
              </a:tblPr>
              <a:tblGrid>
                <a:gridCol w="863101">
                  <a:extLst>
                    <a:ext uri="{9D8B030D-6E8A-4147-A177-3AD203B41FA5}">
                      <a16:colId xmlns:a16="http://schemas.microsoft.com/office/drawing/2014/main" val="20000"/>
                    </a:ext>
                  </a:extLst>
                </a:gridCol>
                <a:gridCol w="1186768">
                  <a:extLst>
                    <a:ext uri="{9D8B030D-6E8A-4147-A177-3AD203B41FA5}">
                      <a16:colId xmlns:a16="http://schemas.microsoft.com/office/drawing/2014/main" val="20001"/>
                    </a:ext>
                  </a:extLst>
                </a:gridCol>
                <a:gridCol w="1133796">
                  <a:extLst>
                    <a:ext uri="{9D8B030D-6E8A-4147-A177-3AD203B41FA5}">
                      <a16:colId xmlns:a16="http://schemas.microsoft.com/office/drawing/2014/main" val="20002"/>
                    </a:ext>
                  </a:extLst>
                </a:gridCol>
                <a:gridCol w="1217184">
                  <a:extLst>
                    <a:ext uri="{9D8B030D-6E8A-4147-A177-3AD203B41FA5}">
                      <a16:colId xmlns:a16="http://schemas.microsoft.com/office/drawing/2014/main" val="20003"/>
                    </a:ext>
                  </a:extLst>
                </a:gridCol>
                <a:gridCol w="1217184">
                  <a:extLst>
                    <a:ext uri="{9D8B030D-6E8A-4147-A177-3AD203B41FA5}">
                      <a16:colId xmlns:a16="http://schemas.microsoft.com/office/drawing/2014/main" val="20004"/>
                    </a:ext>
                  </a:extLst>
                </a:gridCol>
                <a:gridCol w="1217184">
                  <a:extLst>
                    <a:ext uri="{9D8B030D-6E8A-4147-A177-3AD203B41FA5}">
                      <a16:colId xmlns:a16="http://schemas.microsoft.com/office/drawing/2014/main" val="20005"/>
                    </a:ext>
                  </a:extLst>
                </a:gridCol>
              </a:tblGrid>
              <a:tr h="1157938">
                <a:tc gridSpan="2">
                  <a:txBody>
                    <a:bodyPr/>
                    <a:lstStyle/>
                    <a:p>
                      <a:pPr algn="ctr"/>
                      <a:r>
                        <a:rPr lang="en-US" sz="1400" b="0" kern="1200" dirty="0">
                          <a:solidFill>
                            <a:schemeClr val="bg1"/>
                          </a:solidFill>
                          <a:latin typeface="+mn-lt"/>
                          <a:ea typeface="+mn-ea"/>
                          <a:cs typeface="+mn-cs"/>
                        </a:rPr>
                        <a:t>Power Supply Network</a:t>
                      </a:r>
                    </a:p>
                  </a:txBody>
                  <a:tcPr marL="91416" marR="91416" marT="45708" marB="45708" anchor="ctr"/>
                </a:tc>
                <a:tc hMerge="1">
                  <a:txBody>
                    <a:bodyPr/>
                    <a:lstStyle/>
                    <a:p>
                      <a:endParaRPr lang="en-US"/>
                    </a:p>
                  </a:txBody>
                  <a:tcPr/>
                </a:tc>
                <a:tc>
                  <a:txBody>
                    <a:bodyPr/>
                    <a:lstStyle/>
                    <a:p>
                      <a:pPr algn="ctr"/>
                      <a:r>
                        <a:rPr lang="en-US" sz="1400" b="0" dirty="0"/>
                        <a:t>Type 1</a:t>
                      </a:r>
                    </a:p>
                    <a:p>
                      <a:pPr algn="ctr"/>
                      <a:r>
                        <a:rPr lang="en-US" sz="1400" b="0" dirty="0"/>
                        <a:t>(Top-level behavioral</a:t>
                      </a:r>
                      <a:r>
                        <a:rPr lang="en-US" sz="1400" b="0" baseline="0" dirty="0"/>
                        <a:t> simulation)</a:t>
                      </a:r>
                      <a:endParaRPr lang="en-US" sz="1400" b="0" dirty="0"/>
                    </a:p>
                  </a:txBody>
                  <a:tcPr marL="91416" marR="91416" marT="45708" marB="45708" anchor="ctr"/>
                </a:tc>
                <a:tc>
                  <a:txBody>
                    <a:bodyPr/>
                    <a:lstStyle/>
                    <a:p>
                      <a:pPr algn="ctr"/>
                      <a:r>
                        <a:rPr lang="en-US" sz="1400" b="0" dirty="0"/>
                        <a:t>Type</a:t>
                      </a:r>
                      <a:r>
                        <a:rPr lang="en-US" sz="1400" b="0" baseline="0" dirty="0"/>
                        <a:t> 2</a:t>
                      </a:r>
                    </a:p>
                    <a:p>
                      <a:pPr algn="ctr"/>
                      <a:r>
                        <a:rPr lang="en-US" sz="1400" b="0" baseline="0" dirty="0"/>
                        <a:t>(Traditional low-power simulation)</a:t>
                      </a:r>
                      <a:endParaRPr lang="en-US" sz="1400" b="0" dirty="0"/>
                    </a:p>
                  </a:txBody>
                  <a:tcPr marL="91416" marR="91416" marT="45708" marB="45708" anchor="ctr"/>
                </a:tc>
                <a:tc>
                  <a:txBody>
                    <a:bodyPr/>
                    <a:lstStyle/>
                    <a:p>
                      <a:pPr algn="ctr"/>
                      <a:r>
                        <a:rPr lang="en-US" sz="1400" b="0" dirty="0"/>
                        <a:t>Type</a:t>
                      </a:r>
                      <a:r>
                        <a:rPr lang="en-US" sz="1400" b="0" baseline="0" dirty="0"/>
                        <a:t> 3</a:t>
                      </a:r>
                    </a:p>
                    <a:p>
                      <a:pPr algn="ctr"/>
                      <a:r>
                        <a:rPr lang="en-US" sz="1400" b="0" baseline="0" dirty="0"/>
                        <a:t>(CPF/1801 on top entire design)</a:t>
                      </a:r>
                      <a:endParaRPr lang="en-US" sz="1400" b="0" dirty="0"/>
                    </a:p>
                  </a:txBody>
                  <a:tcPr marL="91416" marR="91416" marT="45708" marB="45708" anchor="ctr"/>
                </a:tc>
                <a:tc>
                  <a:txBody>
                    <a:bodyPr/>
                    <a:lstStyle/>
                    <a:p>
                      <a:pPr algn="ctr"/>
                      <a:r>
                        <a:rPr lang="en-US" sz="1400" b="0" dirty="0"/>
                        <a:t>Type 4</a:t>
                      </a:r>
                    </a:p>
                    <a:p>
                      <a:pPr algn="ctr"/>
                      <a:r>
                        <a:rPr lang="en-US" sz="1400" b="0" dirty="0"/>
                        <a:t>(Mixed-</a:t>
                      </a:r>
                      <a:r>
                        <a:rPr lang="en-US" sz="1400" b="0" baseline="0" dirty="0"/>
                        <a:t> signal supply connection)</a:t>
                      </a:r>
                      <a:endParaRPr lang="en-US" sz="1400" b="0" dirty="0"/>
                    </a:p>
                  </a:txBody>
                  <a:tcPr marL="91416" marR="91416" marT="45708" marB="45708" anchor="ctr"/>
                </a:tc>
                <a:extLst>
                  <a:ext uri="{0D108BD9-81ED-4DB2-BD59-A6C34878D82A}">
                    <a16:rowId xmlns:a16="http://schemas.microsoft.com/office/drawing/2014/main" val="10000"/>
                  </a:ext>
                </a:extLst>
              </a:tr>
              <a:tr h="518025">
                <a:tc rowSpan="3">
                  <a:txBody>
                    <a:bodyPr/>
                    <a:lstStyle/>
                    <a:p>
                      <a:pPr algn="ctr"/>
                      <a:r>
                        <a:rPr lang="en-US" sz="1400" b="0" dirty="0">
                          <a:solidFill>
                            <a:srgbClr val="002060"/>
                          </a:solidFill>
                        </a:rPr>
                        <a:t>Digital</a:t>
                      </a:r>
                    </a:p>
                  </a:txBody>
                  <a:tcPr marL="91416" marR="91416" marT="45708" marB="45708" anchor="ctr"/>
                </a:tc>
                <a:tc>
                  <a:txBody>
                    <a:bodyPr/>
                    <a:lstStyle/>
                    <a:p>
                      <a:pPr algn="ctr"/>
                      <a:r>
                        <a:rPr lang="en-US" sz="1400" b="0" dirty="0">
                          <a:solidFill>
                            <a:srgbClr val="002060"/>
                          </a:solidFill>
                        </a:rPr>
                        <a:t>Power Supply</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extLst>
                  <a:ext uri="{0D108BD9-81ED-4DB2-BD59-A6C34878D82A}">
                    <a16:rowId xmlns:a16="http://schemas.microsoft.com/office/drawing/2014/main" val="10001"/>
                  </a:ext>
                </a:extLst>
              </a:tr>
              <a:tr h="370743">
                <a:tc vMerge="1">
                  <a:txBody>
                    <a:bodyPr/>
                    <a:lstStyle/>
                    <a:p>
                      <a:endParaRPr lang="en-US" dirty="0"/>
                    </a:p>
                  </a:txBody>
                  <a:tcPr/>
                </a:tc>
                <a:tc>
                  <a:txBody>
                    <a:bodyPr/>
                    <a:lstStyle/>
                    <a:p>
                      <a:pPr algn="ctr"/>
                      <a:r>
                        <a:rPr lang="en-US" sz="1400" b="0" baseline="0" dirty="0">
                          <a:solidFill>
                            <a:srgbClr val="002060"/>
                          </a:solidFill>
                        </a:rPr>
                        <a:t>Connection</a:t>
                      </a:r>
                      <a:endParaRPr lang="en-US" sz="1400" b="0" dirty="0">
                        <a:solidFill>
                          <a:srgbClr val="002060"/>
                        </a:solidFill>
                      </a:endParaRP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extLst>
                  <a:ext uri="{0D108BD9-81ED-4DB2-BD59-A6C34878D82A}">
                    <a16:rowId xmlns:a16="http://schemas.microsoft.com/office/drawing/2014/main" val="10002"/>
                  </a:ext>
                </a:extLst>
              </a:tr>
              <a:tr h="518025">
                <a:tc vMerge="1">
                  <a:txBody>
                    <a:bodyPr/>
                    <a:lstStyle/>
                    <a:p>
                      <a:endParaRPr lang="en-US" dirty="0"/>
                    </a:p>
                  </a:txBody>
                  <a:tcPr/>
                </a:tc>
                <a:tc>
                  <a:txBody>
                    <a:bodyPr/>
                    <a:lstStyle/>
                    <a:p>
                      <a:pPr algn="ctr"/>
                      <a:r>
                        <a:rPr lang="en-US" sz="1400" b="0" dirty="0">
                          <a:solidFill>
                            <a:srgbClr val="002060"/>
                          </a:solidFill>
                        </a:rPr>
                        <a:t>Design Block</a:t>
                      </a:r>
                    </a:p>
                  </a:txBody>
                  <a:tcPr marL="91416" marR="91416" marT="45708" marB="45708" anchor="ctr"/>
                </a:tc>
                <a:tc>
                  <a:txBody>
                    <a:bodyPr/>
                    <a:lstStyle/>
                    <a:p>
                      <a:pPr algn="ctr"/>
                      <a:r>
                        <a:rPr lang="en-US" sz="1400" b="0" dirty="0">
                          <a:solidFill>
                            <a:srgbClr val="0070C0"/>
                          </a:solidFill>
                        </a:rPr>
                        <a:t>Logic</a:t>
                      </a:r>
                    </a:p>
                  </a:txBody>
                  <a:tcPr marL="91416" marR="91416" marT="45708" marB="45708" anchor="ctr"/>
                </a:tc>
                <a:tc>
                  <a:txBody>
                    <a:bodyPr/>
                    <a:lstStyle/>
                    <a:p>
                      <a:pPr algn="ctr"/>
                      <a:r>
                        <a:rPr lang="en-US" sz="1400" b="0" dirty="0">
                          <a:solidFill>
                            <a:srgbClr val="0070C0"/>
                          </a:solidFill>
                        </a:rPr>
                        <a:t>Logic</a:t>
                      </a:r>
                    </a:p>
                  </a:txBody>
                  <a:tcPr marL="91416" marR="91416" marT="45708" marB="45708" anchor="ctr"/>
                </a:tc>
                <a:tc>
                  <a:txBody>
                    <a:bodyPr/>
                    <a:lstStyle/>
                    <a:p>
                      <a:pPr algn="ctr"/>
                      <a:r>
                        <a:rPr lang="en-US" sz="1400" b="0" dirty="0">
                          <a:solidFill>
                            <a:srgbClr val="0070C0"/>
                          </a:solidFill>
                        </a:rPr>
                        <a:t>Logic</a:t>
                      </a:r>
                    </a:p>
                  </a:txBody>
                  <a:tcPr marL="91416" marR="91416" marT="45708" marB="45708" anchor="ctr"/>
                </a:tc>
                <a:tc>
                  <a:txBody>
                    <a:bodyPr/>
                    <a:lstStyle/>
                    <a:p>
                      <a:pPr algn="ctr"/>
                      <a:r>
                        <a:rPr lang="en-US" sz="1400" b="0" dirty="0">
                          <a:solidFill>
                            <a:srgbClr val="0070C0"/>
                          </a:solidFill>
                        </a:rPr>
                        <a:t>Logic</a:t>
                      </a:r>
                    </a:p>
                  </a:txBody>
                  <a:tcPr marL="91416" marR="91416" marT="45708" marB="45708" anchor="ctr"/>
                </a:tc>
                <a:extLst>
                  <a:ext uri="{0D108BD9-81ED-4DB2-BD59-A6C34878D82A}">
                    <a16:rowId xmlns:a16="http://schemas.microsoft.com/office/drawing/2014/main" val="10003"/>
                  </a:ext>
                </a:extLst>
              </a:tr>
              <a:tr h="518025">
                <a:tc rowSpan="3">
                  <a:txBody>
                    <a:bodyPr/>
                    <a:lstStyle/>
                    <a:p>
                      <a:pPr algn="ctr"/>
                      <a:r>
                        <a:rPr lang="en-US" sz="1400" b="0" dirty="0">
                          <a:solidFill>
                            <a:srgbClr val="C00000"/>
                          </a:solidFill>
                        </a:rPr>
                        <a:t>Analog</a:t>
                      </a:r>
                    </a:p>
                  </a:txBody>
                  <a:tcPr marL="91416" marR="91416" marT="45708" marB="45708" anchor="ctr"/>
                </a:tc>
                <a:tc>
                  <a:txBody>
                    <a:bodyPr/>
                    <a:lstStyle/>
                    <a:p>
                      <a:pPr algn="ctr"/>
                      <a:r>
                        <a:rPr lang="en-US" sz="1400" b="0" dirty="0">
                          <a:solidFill>
                            <a:srgbClr val="C00000"/>
                          </a:solidFill>
                        </a:rPr>
                        <a:t>Power Supply</a:t>
                      </a:r>
                    </a:p>
                  </a:txBody>
                  <a:tcPr marL="91416" marR="91416" marT="45708" marB="45708" anchor="ctr"/>
                </a:tc>
                <a:tc>
                  <a:txBody>
                    <a:bodyPr/>
                    <a:lstStyle/>
                    <a:p>
                      <a:pPr algn="ctr"/>
                      <a:r>
                        <a:rPr lang="en-US" sz="1400" b="0" dirty="0">
                          <a:solidFill>
                            <a:srgbClr val="0070C0"/>
                          </a:solidFill>
                        </a:rPr>
                        <a:t>Behavior</a:t>
                      </a:r>
                      <a:endParaRPr lang="en-US" sz="1400" b="0" dirty="0"/>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extLst>
                  <a:ext uri="{0D108BD9-81ED-4DB2-BD59-A6C34878D82A}">
                    <a16:rowId xmlns:a16="http://schemas.microsoft.com/office/drawing/2014/main" val="10004"/>
                  </a:ext>
                </a:extLst>
              </a:tr>
              <a:tr h="370743">
                <a:tc vMerge="1">
                  <a:txBody>
                    <a:bodyPr/>
                    <a:lstStyle/>
                    <a:p>
                      <a:endParaRPr lang="en-US" dirty="0"/>
                    </a:p>
                  </a:txBody>
                  <a:tcPr/>
                </a:tc>
                <a:tc>
                  <a:txBody>
                    <a:bodyPr/>
                    <a:lstStyle/>
                    <a:p>
                      <a:pPr algn="ctr"/>
                      <a:r>
                        <a:rPr lang="en-US" sz="1400" b="0" dirty="0">
                          <a:solidFill>
                            <a:srgbClr val="C00000"/>
                          </a:solidFill>
                        </a:rPr>
                        <a:t>Connection</a:t>
                      </a:r>
                    </a:p>
                  </a:txBody>
                  <a:tcPr marL="91416" marR="91416" marT="45708" marB="45708" anchor="ctr"/>
                </a:tc>
                <a:tc>
                  <a:txBody>
                    <a:bodyPr/>
                    <a:lstStyle/>
                    <a:p>
                      <a:pPr algn="ctr"/>
                      <a:r>
                        <a:rPr lang="en-US" sz="1400" b="0" dirty="0">
                          <a:solidFill>
                            <a:srgbClr val="0070C0"/>
                          </a:solidFill>
                        </a:rPr>
                        <a:t>Behavior</a:t>
                      </a:r>
                      <a:endParaRPr lang="en-US" sz="1400" b="0" dirty="0"/>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tc>
                  <a:txBody>
                    <a:bodyPr/>
                    <a:lstStyle/>
                    <a:p>
                      <a:pPr algn="ctr"/>
                      <a:r>
                        <a:rPr lang="en-US" sz="1400" b="0" dirty="0">
                          <a:solidFill>
                            <a:srgbClr val="00B050"/>
                          </a:solidFill>
                        </a:rPr>
                        <a:t>CPF/1801</a:t>
                      </a:r>
                    </a:p>
                  </a:txBody>
                  <a:tcPr marL="91416" marR="91416" marT="45708" marB="45708" anchor="ctr"/>
                </a:tc>
                <a:extLst>
                  <a:ext uri="{0D108BD9-81ED-4DB2-BD59-A6C34878D82A}">
                    <a16:rowId xmlns:a16="http://schemas.microsoft.com/office/drawing/2014/main" val="10005"/>
                  </a:ext>
                </a:extLst>
              </a:tr>
              <a:tr h="518025">
                <a:tc vMerge="1">
                  <a:txBody>
                    <a:bodyPr/>
                    <a:lstStyle/>
                    <a:p>
                      <a:endParaRPr lang="en-US" dirty="0"/>
                    </a:p>
                  </a:txBody>
                  <a:tcPr/>
                </a:tc>
                <a:tc>
                  <a:txBody>
                    <a:bodyPr/>
                    <a:lstStyle/>
                    <a:p>
                      <a:pPr algn="ctr"/>
                      <a:r>
                        <a:rPr lang="en-US" sz="1400" b="0" baseline="0" dirty="0">
                          <a:solidFill>
                            <a:srgbClr val="C00000"/>
                          </a:solidFill>
                        </a:rPr>
                        <a:t>Design Block</a:t>
                      </a:r>
                      <a:endParaRPr lang="en-US" sz="1400" b="0" dirty="0">
                        <a:solidFill>
                          <a:srgbClr val="C00000"/>
                        </a:solidFill>
                      </a:endParaRPr>
                    </a:p>
                  </a:txBody>
                  <a:tcPr marL="91416" marR="91416" marT="45708" marB="45708" anchor="ctr"/>
                </a:tc>
                <a:tc>
                  <a:txBody>
                    <a:bodyPr/>
                    <a:lstStyle/>
                    <a:p>
                      <a:pPr algn="ctr"/>
                      <a:r>
                        <a:rPr lang="en-US" sz="1400" b="0" dirty="0">
                          <a:solidFill>
                            <a:srgbClr val="0070C0"/>
                          </a:solidFill>
                        </a:rPr>
                        <a:t>Behavior</a:t>
                      </a:r>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tc>
                  <a:txBody>
                    <a:bodyPr/>
                    <a:lstStyle/>
                    <a:p>
                      <a:pPr algn="ctr"/>
                      <a:r>
                        <a:rPr lang="en-US" sz="1400" b="0" dirty="0">
                          <a:solidFill>
                            <a:srgbClr val="FF0000"/>
                          </a:solidFill>
                        </a:rPr>
                        <a:t>Electrical</a:t>
                      </a:r>
                    </a:p>
                  </a:txBody>
                  <a:tcPr marL="91416" marR="91416" marT="45708" marB="45708" anchor="ctr"/>
                </a:tc>
                <a:extLst>
                  <a:ext uri="{0D108BD9-81ED-4DB2-BD59-A6C34878D82A}">
                    <a16:rowId xmlns:a16="http://schemas.microsoft.com/office/drawing/2014/main" val="10006"/>
                  </a:ext>
                </a:extLst>
              </a:tr>
              <a:tr h="518025">
                <a:tc gridSpan="2">
                  <a:txBody>
                    <a:bodyPr/>
                    <a:lstStyle/>
                    <a:p>
                      <a:pPr algn="ctr"/>
                      <a:r>
                        <a:rPr lang="en-US" sz="1400" b="0" baseline="0" dirty="0"/>
                        <a:t>AMS Designer </a:t>
                      </a:r>
                      <a:r>
                        <a:rPr lang="en-US" sz="1400" b="0" dirty="0"/>
                        <a:t>Supported</a:t>
                      </a:r>
                    </a:p>
                  </a:txBody>
                  <a:tcPr marL="91416" marR="91416" marT="45708" marB="45708" anchor="ct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effectLst/>
                          <a:uLnTx/>
                          <a:uFillTx/>
                          <a:sym typeface="Wingdings" panose="05000000000000000000" pitchFamily="2" charset="2"/>
                        </a:rPr>
                        <a:t></a:t>
                      </a:r>
                      <a:endParaRPr lang="en-US" sz="1400" b="0" dirty="0"/>
                    </a:p>
                  </a:txBody>
                  <a:tcPr marL="91416" marR="91416"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effectLst/>
                          <a:uLnTx/>
                          <a:uFillTx/>
                          <a:sym typeface="Wingdings" panose="05000000000000000000" pitchFamily="2" charset="2"/>
                        </a:rPr>
                        <a:t></a:t>
                      </a:r>
                      <a:endParaRPr lang="en-US" sz="1400" b="0" dirty="0"/>
                    </a:p>
                  </a:txBody>
                  <a:tcPr marL="91416" marR="91416"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effectLst/>
                          <a:uLnTx/>
                          <a:uFillTx/>
                          <a:sym typeface="Wingdings" panose="05000000000000000000" pitchFamily="2" charset="2"/>
                        </a:rPr>
                        <a:t></a:t>
                      </a:r>
                      <a:endParaRPr lang="en-US" sz="1400" b="0" dirty="0"/>
                    </a:p>
                  </a:txBody>
                  <a:tcPr marL="91416" marR="91416" marT="45708" marB="4570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effectLst/>
                          <a:uLnTx/>
                          <a:uFillTx/>
                          <a:sym typeface="Wingdings" panose="05000000000000000000" pitchFamily="2" charset="2"/>
                        </a:rPr>
                        <a:t></a:t>
                      </a:r>
                      <a:endParaRPr lang="en-US" sz="1400" b="0" dirty="0">
                        <a:solidFill>
                          <a:srgbClr val="FFFF00"/>
                        </a:solidFill>
                      </a:endParaRPr>
                    </a:p>
                  </a:txBody>
                  <a:tcPr marL="91416" marR="91416" marT="45708" marB="45708" anchor="ctr"/>
                </a:tc>
                <a:extLst>
                  <a:ext uri="{0D108BD9-81ED-4DB2-BD59-A6C34878D82A}">
                    <a16:rowId xmlns:a16="http://schemas.microsoft.com/office/drawing/2014/main" val="10007"/>
                  </a:ext>
                </a:extLst>
              </a:tr>
            </a:tbl>
          </a:graphicData>
        </a:graphic>
      </p:graphicFrame>
      <p:grpSp>
        <p:nvGrpSpPr>
          <p:cNvPr id="12" name="Group 11"/>
          <p:cNvGrpSpPr/>
          <p:nvPr/>
        </p:nvGrpSpPr>
        <p:grpSpPr>
          <a:xfrm>
            <a:off x="178904" y="1499102"/>
            <a:ext cx="4647051" cy="4681009"/>
            <a:chOff x="178904" y="1499102"/>
            <a:chExt cx="4647051" cy="4681009"/>
          </a:xfrm>
        </p:grpSpPr>
        <p:sp>
          <p:nvSpPr>
            <p:cNvPr id="5" name="Rounded Rectangle 4"/>
            <p:cNvSpPr/>
            <p:nvPr/>
          </p:nvSpPr>
          <p:spPr bwMode="auto">
            <a:xfrm>
              <a:off x="178904" y="1499102"/>
              <a:ext cx="4647051" cy="4681009"/>
            </a:xfrm>
            <a:prstGeom prst="roundRect">
              <a:avLst/>
            </a:prstGeom>
            <a:gradFill flip="none" rotWithShape="1">
              <a:gsLst>
                <a:gs pos="0">
                  <a:srgbClr val="EDEDED"/>
                </a:gs>
                <a:gs pos="100000">
                  <a:srgbClr val="BCBCBC"/>
                </a:gs>
              </a:gsLst>
              <a:lin ang="5400000" scaled="1"/>
              <a:tileRect/>
            </a:gra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a:endParaRPr lang="en-US" dirty="0">
                <a:solidFill>
                  <a:srgbClr val="000000"/>
                </a:solidFill>
              </a:endParaRPr>
            </a:p>
          </p:txBody>
        </p:sp>
        <p:sp>
          <p:nvSpPr>
            <p:cNvPr id="6" name="Rounded Rectangle 5"/>
            <p:cNvSpPr/>
            <p:nvPr/>
          </p:nvSpPr>
          <p:spPr bwMode="auto">
            <a:xfrm>
              <a:off x="1775201" y="1664283"/>
              <a:ext cx="2644730" cy="935786"/>
            </a:xfrm>
            <a:prstGeom prst="roundRect">
              <a:avLst/>
            </a:prstGeom>
            <a:solidFill>
              <a:srgbClr val="F6C107"/>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a:endParaRPr lang="en-US" dirty="0">
                <a:solidFill>
                  <a:srgbClr val="000000"/>
                </a:solidFill>
              </a:endParaRPr>
            </a:p>
          </p:txBody>
        </p:sp>
        <p:sp>
          <p:nvSpPr>
            <p:cNvPr id="7" name="Rounded Rectangle 6"/>
            <p:cNvSpPr/>
            <p:nvPr/>
          </p:nvSpPr>
          <p:spPr bwMode="auto">
            <a:xfrm>
              <a:off x="1790928" y="3839744"/>
              <a:ext cx="2629004" cy="975857"/>
            </a:xfrm>
            <a:prstGeom prst="roundRect">
              <a:avLst/>
            </a:prstGeom>
            <a:solidFill>
              <a:srgbClr val="F6C107"/>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a:endParaRPr lang="en-US" dirty="0">
                <a:solidFill>
                  <a:srgbClr val="000000"/>
                </a:solidFill>
              </a:endParaRPr>
            </a:p>
          </p:txBody>
        </p:sp>
        <p:sp>
          <p:nvSpPr>
            <p:cNvPr id="9" name="Rounded Rectangle 8"/>
            <p:cNvSpPr/>
            <p:nvPr/>
          </p:nvSpPr>
          <p:spPr bwMode="auto">
            <a:xfrm>
              <a:off x="1775205" y="5645267"/>
              <a:ext cx="2644729" cy="284595"/>
            </a:xfrm>
            <a:prstGeom prst="roundRect">
              <a:avLst/>
            </a:prstGeom>
            <a:solidFill>
              <a:srgbClr val="F6C107"/>
            </a:solidFill>
            <a:ln w="9525" cap="flat" cmpd="sng" algn="ctr">
              <a:noFill/>
              <a:prstDash val="solid"/>
              <a:round/>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a:endParaRPr lang="en-US" dirty="0">
                <a:solidFill>
                  <a:srgbClr val="000000"/>
                </a:solidFill>
              </a:endParaRPr>
            </a:p>
          </p:txBody>
        </p:sp>
        <p:sp>
          <p:nvSpPr>
            <p:cNvPr id="10" name="Rectangle 51"/>
            <p:cNvSpPr>
              <a:spLocks noChangeArrowheads="1"/>
            </p:cNvSpPr>
            <p:nvPr/>
          </p:nvSpPr>
          <p:spPr bwMode="auto">
            <a:xfrm>
              <a:off x="2668115" y="2635293"/>
              <a:ext cx="1097349" cy="1162799"/>
            </a:xfrm>
            <a:prstGeom prst="rect">
              <a:avLst/>
            </a:prstGeom>
            <a:solidFill>
              <a:srgbClr val="31A7DF"/>
            </a:solidFill>
            <a:ln w="6350" algn="ctr">
              <a:noFill/>
              <a:miter lim="800000"/>
              <a:headEnd/>
              <a:tailEnd/>
            </a:ln>
          </p:spPr>
          <p:txBody>
            <a:bodyPr wrap="none" anchor="ctr"/>
            <a:lstStyle/>
            <a:p>
              <a:pPr algn="ctr">
                <a:defRPr/>
              </a:pPr>
              <a:r>
                <a:rPr lang="en-US" altLang="zh-CN" sz="1400" b="1" dirty="0">
                  <a:solidFill>
                    <a:srgbClr val="FFFFFF"/>
                  </a:solidFill>
                  <a:ea typeface="宋体" pitchFamily="2" charset="-122"/>
                </a:rPr>
                <a:t>Digital</a:t>
              </a:r>
            </a:p>
            <a:p>
              <a:pPr algn="ctr">
                <a:defRPr/>
              </a:pPr>
              <a:r>
                <a:rPr lang="en-US" altLang="zh-CN" sz="1400" b="1" dirty="0">
                  <a:solidFill>
                    <a:srgbClr val="FFFFFF"/>
                  </a:solidFill>
                  <a:ea typeface="宋体" pitchFamily="2" charset="-122"/>
                </a:rPr>
                <a:t>Design</a:t>
              </a:r>
            </a:p>
            <a:p>
              <a:pPr algn="ctr">
                <a:defRPr/>
              </a:pPr>
              <a:r>
                <a:rPr lang="en-US" altLang="zh-CN" sz="1400" b="1" dirty="0">
                  <a:solidFill>
                    <a:srgbClr val="FFFFFF"/>
                  </a:solidFill>
                  <a:ea typeface="宋体" pitchFamily="2" charset="-122"/>
                </a:rPr>
                <a:t>Block</a:t>
              </a:r>
            </a:p>
          </p:txBody>
        </p:sp>
        <p:sp>
          <p:nvSpPr>
            <p:cNvPr id="11" name="Rectangle 44"/>
            <p:cNvSpPr>
              <a:spLocks noChangeArrowheads="1"/>
            </p:cNvSpPr>
            <p:nvPr/>
          </p:nvSpPr>
          <p:spPr bwMode="auto">
            <a:xfrm>
              <a:off x="2512688" y="4907251"/>
              <a:ext cx="1562507" cy="684958"/>
            </a:xfrm>
            <a:prstGeom prst="rect">
              <a:avLst/>
            </a:prstGeom>
            <a:solidFill>
              <a:srgbClr val="E31837"/>
            </a:solidFill>
            <a:ln w="6350" algn="ctr">
              <a:solidFill>
                <a:srgbClr val="C00000"/>
              </a:solidFill>
              <a:miter lim="800000"/>
              <a:headEnd/>
              <a:tailEnd/>
            </a:ln>
          </p:spPr>
          <p:txBody>
            <a:bodyPr wrap="none" anchor="ctr"/>
            <a:lstStyle/>
            <a:p>
              <a:pPr algn="ctr">
                <a:defRPr/>
              </a:pPr>
              <a:r>
                <a:rPr lang="en-US" altLang="zh-CN" sz="1400" b="1" dirty="0">
                  <a:solidFill>
                    <a:srgbClr val="FFFFFF"/>
                  </a:solidFill>
                  <a:ea typeface="宋体" pitchFamily="2" charset="-122"/>
                </a:rPr>
                <a:t>Analog</a:t>
              </a:r>
            </a:p>
            <a:p>
              <a:pPr algn="ctr">
                <a:defRPr/>
              </a:pPr>
              <a:r>
                <a:rPr lang="en-US" altLang="zh-CN" sz="1400" b="1" dirty="0">
                  <a:solidFill>
                    <a:srgbClr val="FFFFFF"/>
                  </a:solidFill>
                  <a:ea typeface="宋体" pitchFamily="2" charset="-122"/>
                </a:rPr>
                <a:t>Design</a:t>
              </a:r>
            </a:p>
            <a:p>
              <a:pPr algn="ctr">
                <a:defRPr/>
              </a:pPr>
              <a:r>
                <a:rPr lang="en-US" altLang="zh-CN" sz="1400" b="1" dirty="0">
                  <a:solidFill>
                    <a:srgbClr val="FFFFFF"/>
                  </a:solidFill>
                  <a:ea typeface="宋体" pitchFamily="2" charset="-122"/>
                </a:rPr>
                <a:t>Block</a:t>
              </a:r>
            </a:p>
          </p:txBody>
        </p:sp>
        <p:sp>
          <p:nvSpPr>
            <p:cNvPr id="13" name="Line 38"/>
            <p:cNvSpPr>
              <a:spLocks noChangeShapeType="1"/>
            </p:cNvSpPr>
            <p:nvPr/>
          </p:nvSpPr>
          <p:spPr bwMode="auto">
            <a:xfrm>
              <a:off x="3293941" y="2436064"/>
              <a:ext cx="0" cy="212241"/>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14" name="Line 54"/>
            <p:cNvSpPr>
              <a:spLocks noChangeShapeType="1"/>
            </p:cNvSpPr>
            <p:nvPr/>
          </p:nvSpPr>
          <p:spPr bwMode="auto">
            <a:xfrm>
              <a:off x="897728" y="2011886"/>
              <a:ext cx="3448598" cy="0"/>
            </a:xfrm>
            <a:prstGeom prst="line">
              <a:avLst/>
            </a:prstGeom>
            <a:noFill/>
            <a:ln w="38100">
              <a:solidFill>
                <a:schemeClr val="tx1"/>
              </a:solidFill>
              <a:round/>
              <a:headEnd/>
              <a:tailEnd/>
            </a:ln>
          </p:spPr>
          <p:txBody>
            <a:bodyPr wrap="none" anchor="ctr"/>
            <a:lstStyle/>
            <a:p>
              <a:pPr algn="ctr"/>
              <a:endParaRPr lang="en-US" sz="1999" dirty="0">
                <a:solidFill>
                  <a:srgbClr val="000000"/>
                </a:solidFill>
              </a:endParaRPr>
            </a:p>
          </p:txBody>
        </p:sp>
        <p:sp>
          <p:nvSpPr>
            <p:cNvPr id="17" name="Line 54"/>
            <p:cNvSpPr>
              <a:spLocks noChangeShapeType="1"/>
            </p:cNvSpPr>
            <p:nvPr/>
          </p:nvSpPr>
          <p:spPr bwMode="auto">
            <a:xfrm>
              <a:off x="1010960" y="3917221"/>
              <a:ext cx="3227910" cy="0"/>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18" name="Line 54"/>
            <p:cNvSpPr>
              <a:spLocks noChangeShapeType="1"/>
            </p:cNvSpPr>
            <p:nvPr/>
          </p:nvSpPr>
          <p:spPr bwMode="auto">
            <a:xfrm>
              <a:off x="1174124" y="5807611"/>
              <a:ext cx="3064746" cy="0"/>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19" name="Line 38"/>
            <p:cNvSpPr>
              <a:spLocks noChangeShapeType="1"/>
            </p:cNvSpPr>
            <p:nvPr/>
          </p:nvSpPr>
          <p:spPr bwMode="auto">
            <a:xfrm>
              <a:off x="3296781" y="5609617"/>
              <a:ext cx="0" cy="175534"/>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23" name="Line 38"/>
            <p:cNvSpPr>
              <a:spLocks noChangeShapeType="1"/>
            </p:cNvSpPr>
            <p:nvPr/>
          </p:nvSpPr>
          <p:spPr bwMode="auto">
            <a:xfrm>
              <a:off x="3272973" y="3765505"/>
              <a:ext cx="0" cy="175534"/>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24" name="Line 54"/>
            <p:cNvSpPr>
              <a:spLocks noChangeShapeType="1"/>
            </p:cNvSpPr>
            <p:nvPr/>
          </p:nvSpPr>
          <p:spPr bwMode="auto">
            <a:xfrm>
              <a:off x="975426" y="4434835"/>
              <a:ext cx="3263444" cy="0"/>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25" name="Line 38"/>
            <p:cNvSpPr>
              <a:spLocks noChangeShapeType="1"/>
            </p:cNvSpPr>
            <p:nvPr/>
          </p:nvSpPr>
          <p:spPr bwMode="auto">
            <a:xfrm>
              <a:off x="3299184" y="4427824"/>
              <a:ext cx="0" cy="489073"/>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27" name="Line 54"/>
            <p:cNvSpPr>
              <a:spLocks noChangeShapeType="1"/>
            </p:cNvSpPr>
            <p:nvPr/>
          </p:nvSpPr>
          <p:spPr bwMode="auto">
            <a:xfrm>
              <a:off x="4079400" y="5078955"/>
              <a:ext cx="294580" cy="0"/>
            </a:xfrm>
            <a:prstGeom prst="line">
              <a:avLst/>
            </a:prstGeom>
            <a:noFill/>
            <a:ln w="38100">
              <a:solidFill>
                <a:schemeClr val="tx1"/>
              </a:solidFill>
              <a:prstDash val="solid"/>
              <a:round/>
              <a:headEnd/>
              <a:tailEnd/>
            </a:ln>
          </p:spPr>
          <p:txBody>
            <a:bodyPr wrap="none" anchor="ctr"/>
            <a:lstStyle/>
            <a:p>
              <a:pPr algn="ctr"/>
              <a:endParaRPr lang="en-US" sz="1999" dirty="0">
                <a:solidFill>
                  <a:srgbClr val="000000"/>
                </a:solidFill>
              </a:endParaRPr>
            </a:p>
          </p:txBody>
        </p:sp>
        <p:sp>
          <p:nvSpPr>
            <p:cNvPr id="28" name="Line 54"/>
            <p:cNvSpPr>
              <a:spLocks noChangeShapeType="1"/>
            </p:cNvSpPr>
            <p:nvPr/>
          </p:nvSpPr>
          <p:spPr bwMode="auto">
            <a:xfrm>
              <a:off x="4074158" y="5298265"/>
              <a:ext cx="294580" cy="0"/>
            </a:xfrm>
            <a:prstGeom prst="line">
              <a:avLst/>
            </a:prstGeom>
            <a:noFill/>
            <a:ln w="38100">
              <a:solidFill>
                <a:schemeClr val="tx1"/>
              </a:solidFill>
              <a:prstDash val="solid"/>
              <a:round/>
              <a:headEnd/>
              <a:tailEnd/>
            </a:ln>
          </p:spPr>
          <p:txBody>
            <a:bodyPr wrap="none" anchor="ctr"/>
            <a:lstStyle/>
            <a:p>
              <a:pPr algn="ctr"/>
              <a:endParaRPr lang="en-US" sz="1999" dirty="0">
                <a:solidFill>
                  <a:srgbClr val="000000"/>
                </a:solidFill>
              </a:endParaRPr>
            </a:p>
          </p:txBody>
        </p:sp>
        <p:sp>
          <p:nvSpPr>
            <p:cNvPr id="29" name="Rectangle 50"/>
            <p:cNvSpPr>
              <a:spLocks noChangeArrowheads="1"/>
            </p:cNvSpPr>
            <p:nvPr/>
          </p:nvSpPr>
          <p:spPr bwMode="auto">
            <a:xfrm>
              <a:off x="1901936" y="4433814"/>
              <a:ext cx="791794"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VDDA1</a:t>
              </a:r>
              <a:endParaRPr lang="en-US" sz="1400" b="1" dirty="0">
                <a:solidFill>
                  <a:srgbClr val="000000"/>
                </a:solidFill>
              </a:endParaRPr>
            </a:p>
          </p:txBody>
        </p:sp>
        <p:sp>
          <p:nvSpPr>
            <p:cNvPr id="30" name="Text Box 46"/>
            <p:cNvSpPr txBox="1">
              <a:spLocks noChangeArrowheads="1"/>
            </p:cNvSpPr>
            <p:nvPr/>
          </p:nvSpPr>
          <p:spPr bwMode="auto">
            <a:xfrm>
              <a:off x="1893004" y="5477487"/>
              <a:ext cx="673473"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VSSA</a:t>
              </a:r>
            </a:p>
          </p:txBody>
        </p:sp>
        <p:sp>
          <p:nvSpPr>
            <p:cNvPr id="31" name="Rectangle 50"/>
            <p:cNvSpPr>
              <a:spLocks noChangeArrowheads="1"/>
            </p:cNvSpPr>
            <p:nvPr/>
          </p:nvSpPr>
          <p:spPr bwMode="auto">
            <a:xfrm>
              <a:off x="1826700" y="2032155"/>
              <a:ext cx="662280"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VDD1</a:t>
              </a:r>
              <a:endParaRPr lang="en-US" sz="1400" b="1" dirty="0">
                <a:solidFill>
                  <a:srgbClr val="000000"/>
                </a:solidFill>
              </a:endParaRPr>
            </a:p>
          </p:txBody>
        </p:sp>
        <p:sp>
          <p:nvSpPr>
            <p:cNvPr id="32" name="Text Box 46"/>
            <p:cNvSpPr txBox="1">
              <a:spLocks noChangeArrowheads="1"/>
            </p:cNvSpPr>
            <p:nvPr/>
          </p:nvSpPr>
          <p:spPr bwMode="auto">
            <a:xfrm>
              <a:off x="1893004" y="3621398"/>
              <a:ext cx="543959"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VSS</a:t>
              </a:r>
            </a:p>
          </p:txBody>
        </p:sp>
        <p:sp>
          <p:nvSpPr>
            <p:cNvPr id="33" name="Line 54"/>
            <p:cNvSpPr>
              <a:spLocks noChangeShapeType="1"/>
            </p:cNvSpPr>
            <p:nvPr/>
          </p:nvSpPr>
          <p:spPr bwMode="auto">
            <a:xfrm>
              <a:off x="1091680" y="1775527"/>
              <a:ext cx="3254649" cy="0"/>
            </a:xfrm>
            <a:prstGeom prst="line">
              <a:avLst/>
            </a:prstGeom>
            <a:noFill/>
            <a:ln w="38100">
              <a:solidFill>
                <a:schemeClr val="tx1"/>
              </a:solidFill>
              <a:round/>
              <a:headEnd/>
              <a:tailEnd/>
            </a:ln>
          </p:spPr>
          <p:txBody>
            <a:bodyPr wrap="none" anchor="ctr"/>
            <a:lstStyle/>
            <a:p>
              <a:pPr algn="ctr"/>
              <a:endParaRPr lang="en-US" sz="1999" dirty="0">
                <a:solidFill>
                  <a:srgbClr val="000000"/>
                </a:solidFill>
              </a:endParaRPr>
            </a:p>
          </p:txBody>
        </p:sp>
        <p:sp>
          <p:nvSpPr>
            <p:cNvPr id="34" name="Rectangle 50"/>
            <p:cNvSpPr>
              <a:spLocks noChangeArrowheads="1"/>
            </p:cNvSpPr>
            <p:nvPr/>
          </p:nvSpPr>
          <p:spPr bwMode="auto">
            <a:xfrm>
              <a:off x="1831941" y="1747560"/>
              <a:ext cx="662280"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VDD2</a:t>
              </a:r>
              <a:endParaRPr lang="en-US" sz="1400" b="1" dirty="0">
                <a:solidFill>
                  <a:srgbClr val="000000"/>
                </a:solidFill>
              </a:endParaRPr>
            </a:p>
          </p:txBody>
        </p:sp>
        <p:sp>
          <p:nvSpPr>
            <p:cNvPr id="35" name="Line 54"/>
            <p:cNvSpPr>
              <a:spLocks noChangeShapeType="1"/>
            </p:cNvSpPr>
            <p:nvPr/>
          </p:nvSpPr>
          <p:spPr bwMode="auto">
            <a:xfrm>
              <a:off x="829897" y="4188829"/>
              <a:ext cx="3408975" cy="0"/>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36" name="Rectangle 50"/>
            <p:cNvSpPr>
              <a:spLocks noChangeArrowheads="1"/>
            </p:cNvSpPr>
            <p:nvPr/>
          </p:nvSpPr>
          <p:spPr bwMode="auto">
            <a:xfrm>
              <a:off x="1894041" y="4167440"/>
              <a:ext cx="791794"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VDDA2</a:t>
              </a:r>
              <a:endParaRPr lang="en-US" sz="1400" b="1" dirty="0">
                <a:solidFill>
                  <a:srgbClr val="000000"/>
                </a:solidFill>
              </a:endParaRPr>
            </a:p>
          </p:txBody>
        </p:sp>
        <p:sp>
          <p:nvSpPr>
            <p:cNvPr id="40" name="Rectangle 39"/>
            <p:cNvSpPr>
              <a:spLocks noChangeArrowheads="1"/>
            </p:cNvSpPr>
            <p:nvPr/>
          </p:nvSpPr>
          <p:spPr bwMode="auto">
            <a:xfrm>
              <a:off x="3077472" y="2231489"/>
              <a:ext cx="413040" cy="276932"/>
            </a:xfrm>
            <a:prstGeom prst="rect">
              <a:avLst/>
            </a:prstGeom>
            <a:solidFill>
              <a:srgbClr val="FFC000"/>
            </a:solidFill>
            <a:ln w="38100">
              <a:solidFill>
                <a:schemeClr val="tx1"/>
              </a:solidFill>
              <a:prstDash val="sysDash"/>
              <a:round/>
              <a:headEnd/>
              <a:tailEnd/>
            </a:ln>
          </p:spPr>
          <p:txBody>
            <a:bodyPr wrap="none" anchor="ctr"/>
            <a:lstStyle/>
            <a:p>
              <a:pPr algn="ctr">
                <a:defRPr/>
              </a:pPr>
              <a:r>
                <a:rPr lang="en-US" altLang="zh-CN" sz="1400" b="1" dirty="0">
                  <a:solidFill>
                    <a:srgbClr val="000000"/>
                  </a:solidFill>
                </a:rPr>
                <a:t>SW</a:t>
              </a:r>
            </a:p>
          </p:txBody>
        </p:sp>
        <p:sp>
          <p:nvSpPr>
            <p:cNvPr id="41" name="Line 38"/>
            <p:cNvSpPr>
              <a:spLocks noChangeShapeType="1"/>
            </p:cNvSpPr>
            <p:nvPr/>
          </p:nvSpPr>
          <p:spPr bwMode="auto">
            <a:xfrm>
              <a:off x="3404020" y="1770403"/>
              <a:ext cx="0" cy="438951"/>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42" name="Line 38"/>
            <p:cNvSpPr>
              <a:spLocks noChangeShapeType="1"/>
            </p:cNvSpPr>
            <p:nvPr/>
          </p:nvSpPr>
          <p:spPr bwMode="auto">
            <a:xfrm>
              <a:off x="3210073" y="2006762"/>
              <a:ext cx="0" cy="221887"/>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43" name="Rectangle 51"/>
            <p:cNvSpPr>
              <a:spLocks noChangeArrowheads="1"/>
            </p:cNvSpPr>
            <p:nvPr/>
          </p:nvSpPr>
          <p:spPr bwMode="auto">
            <a:xfrm>
              <a:off x="435690" y="2702395"/>
              <a:ext cx="1079471" cy="621521"/>
            </a:xfrm>
            <a:prstGeom prst="rect">
              <a:avLst/>
            </a:prstGeom>
            <a:solidFill>
              <a:srgbClr val="00B050"/>
            </a:solidFill>
            <a:ln w="6350" algn="ctr">
              <a:noFill/>
              <a:miter lim="800000"/>
              <a:headEnd/>
              <a:tailEnd/>
            </a:ln>
          </p:spPr>
          <p:txBody>
            <a:bodyPr wrap="none" anchor="ctr"/>
            <a:lstStyle/>
            <a:p>
              <a:pPr algn="ctr">
                <a:defRPr/>
              </a:pPr>
              <a:r>
                <a:rPr lang="en-US" altLang="zh-CN" sz="1400" b="1" dirty="0">
                  <a:solidFill>
                    <a:srgbClr val="FFFFFF"/>
                  </a:solidFill>
                  <a:ea typeface="宋体" pitchFamily="2" charset="-122"/>
                </a:rPr>
                <a:t>Digital</a:t>
              </a:r>
            </a:p>
            <a:p>
              <a:pPr algn="ctr">
                <a:defRPr/>
              </a:pPr>
              <a:r>
                <a:rPr lang="en-US" altLang="zh-CN" sz="1400" b="1" dirty="0">
                  <a:solidFill>
                    <a:srgbClr val="FFFFFF"/>
                  </a:solidFill>
                  <a:ea typeface="宋体" pitchFamily="2" charset="-122"/>
                </a:rPr>
                <a:t>Power</a:t>
              </a:r>
            </a:p>
          </p:txBody>
        </p:sp>
        <p:sp>
          <p:nvSpPr>
            <p:cNvPr id="44" name="Line 38"/>
            <p:cNvSpPr>
              <a:spLocks noChangeShapeType="1"/>
            </p:cNvSpPr>
            <p:nvPr/>
          </p:nvSpPr>
          <p:spPr bwMode="auto">
            <a:xfrm>
              <a:off x="1333244" y="2397476"/>
              <a:ext cx="0" cy="328008"/>
            </a:xfrm>
            <a:prstGeom prst="line">
              <a:avLst/>
            </a:prstGeom>
            <a:noFill/>
            <a:ln w="19050">
              <a:solidFill>
                <a:schemeClr val="tx1"/>
              </a:solidFill>
              <a:prstDash val="sysDot"/>
              <a:round/>
              <a:headEnd/>
              <a:tailEnd/>
            </a:ln>
          </p:spPr>
          <p:txBody>
            <a:bodyPr wrap="none" anchor="ctr"/>
            <a:lstStyle/>
            <a:p>
              <a:pPr algn="ctr"/>
              <a:endParaRPr lang="en-US" sz="1999">
                <a:solidFill>
                  <a:srgbClr val="000000"/>
                </a:solidFill>
              </a:endParaRPr>
            </a:p>
          </p:txBody>
        </p:sp>
        <p:sp>
          <p:nvSpPr>
            <p:cNvPr id="45" name="Line 54"/>
            <p:cNvSpPr>
              <a:spLocks noChangeShapeType="1"/>
            </p:cNvSpPr>
            <p:nvPr/>
          </p:nvSpPr>
          <p:spPr bwMode="auto">
            <a:xfrm>
              <a:off x="1333245" y="2392952"/>
              <a:ext cx="1764323" cy="0"/>
            </a:xfrm>
            <a:prstGeom prst="line">
              <a:avLst/>
            </a:prstGeom>
            <a:noFill/>
            <a:ln w="19050">
              <a:solidFill>
                <a:schemeClr val="tx1"/>
              </a:solidFill>
              <a:prstDash val="sysDot"/>
              <a:round/>
              <a:headEnd/>
              <a:tailEnd/>
            </a:ln>
          </p:spPr>
          <p:txBody>
            <a:bodyPr wrap="none" anchor="ctr"/>
            <a:lstStyle/>
            <a:p>
              <a:pPr algn="ctr"/>
              <a:endParaRPr lang="en-US" sz="1999" dirty="0">
                <a:solidFill>
                  <a:srgbClr val="000000"/>
                </a:solidFill>
              </a:endParaRPr>
            </a:p>
          </p:txBody>
        </p:sp>
        <p:sp>
          <p:nvSpPr>
            <p:cNvPr id="47" name="Line 38"/>
            <p:cNvSpPr>
              <a:spLocks noChangeShapeType="1"/>
            </p:cNvSpPr>
            <p:nvPr/>
          </p:nvSpPr>
          <p:spPr bwMode="auto">
            <a:xfrm flipV="1">
              <a:off x="1341641" y="4689973"/>
              <a:ext cx="0" cy="129999"/>
            </a:xfrm>
            <a:prstGeom prst="line">
              <a:avLst/>
            </a:prstGeom>
            <a:noFill/>
            <a:ln w="19050">
              <a:solidFill>
                <a:schemeClr val="tx1"/>
              </a:solidFill>
              <a:prstDash val="sysDot"/>
              <a:round/>
              <a:headEnd/>
              <a:tailEnd/>
            </a:ln>
          </p:spPr>
          <p:txBody>
            <a:bodyPr wrap="none" anchor="ctr"/>
            <a:lstStyle/>
            <a:p>
              <a:pPr algn="ctr"/>
              <a:endParaRPr lang="en-US" sz="1999">
                <a:solidFill>
                  <a:srgbClr val="000000"/>
                </a:solidFill>
              </a:endParaRPr>
            </a:p>
          </p:txBody>
        </p:sp>
        <p:sp>
          <p:nvSpPr>
            <p:cNvPr id="48" name="Rectangle 47"/>
            <p:cNvSpPr>
              <a:spLocks noChangeArrowheads="1"/>
            </p:cNvSpPr>
            <p:nvPr/>
          </p:nvSpPr>
          <p:spPr bwMode="auto">
            <a:xfrm>
              <a:off x="3103681" y="4533847"/>
              <a:ext cx="413040" cy="276932"/>
            </a:xfrm>
            <a:prstGeom prst="rect">
              <a:avLst/>
            </a:prstGeom>
            <a:solidFill>
              <a:srgbClr val="FFC000"/>
            </a:solidFill>
            <a:ln w="38100">
              <a:solidFill>
                <a:schemeClr val="tx1"/>
              </a:solidFill>
              <a:prstDash val="sysDash"/>
              <a:round/>
              <a:headEnd/>
              <a:tailEnd/>
            </a:ln>
          </p:spPr>
          <p:txBody>
            <a:bodyPr wrap="none" anchor="ctr"/>
            <a:lstStyle/>
            <a:p>
              <a:pPr algn="ctr">
                <a:defRPr/>
              </a:pPr>
              <a:r>
                <a:rPr lang="en-US" altLang="zh-CN" sz="1400" b="1" dirty="0">
                  <a:solidFill>
                    <a:srgbClr val="000000"/>
                  </a:solidFill>
                </a:rPr>
                <a:t>SW</a:t>
              </a:r>
            </a:p>
          </p:txBody>
        </p:sp>
        <p:sp>
          <p:nvSpPr>
            <p:cNvPr id="49" name="Line 54"/>
            <p:cNvSpPr>
              <a:spLocks noChangeShapeType="1"/>
            </p:cNvSpPr>
            <p:nvPr/>
          </p:nvSpPr>
          <p:spPr bwMode="auto">
            <a:xfrm>
              <a:off x="1341643" y="4689971"/>
              <a:ext cx="1755927" cy="0"/>
            </a:xfrm>
            <a:prstGeom prst="line">
              <a:avLst/>
            </a:prstGeom>
            <a:noFill/>
            <a:ln w="19050">
              <a:solidFill>
                <a:schemeClr val="tx1"/>
              </a:solidFill>
              <a:prstDash val="sysDot"/>
              <a:round/>
              <a:headEnd/>
              <a:tailEnd/>
            </a:ln>
          </p:spPr>
          <p:txBody>
            <a:bodyPr wrap="none" anchor="ctr"/>
            <a:lstStyle/>
            <a:p>
              <a:pPr algn="ctr"/>
              <a:endParaRPr lang="en-US" sz="1999" dirty="0">
                <a:solidFill>
                  <a:srgbClr val="000000"/>
                </a:solidFill>
              </a:endParaRPr>
            </a:p>
          </p:txBody>
        </p:sp>
        <p:sp>
          <p:nvSpPr>
            <p:cNvPr id="50" name="Oval 49"/>
            <p:cNvSpPr/>
            <p:nvPr/>
          </p:nvSpPr>
          <p:spPr bwMode="auto">
            <a:xfrm>
              <a:off x="4127614" y="5011123"/>
              <a:ext cx="146772" cy="135062"/>
            </a:xfrm>
            <a:prstGeom prst="ellipse">
              <a:avLst/>
            </a:prstGeom>
            <a:solidFill>
              <a:srgbClr val="FFC000"/>
            </a:solidFill>
            <a:ln w="19050">
              <a:solidFill>
                <a:schemeClr val="tx1"/>
              </a:solidFill>
              <a:prstDash val="sysDot"/>
              <a:round/>
              <a:headEnd/>
              <a:tailEnd/>
            </a:ln>
          </p:spPr>
          <p:txBody>
            <a:bodyPr wrap="none" anchor="ctr"/>
            <a:lstStyle/>
            <a:p>
              <a:pPr algn="ctr">
                <a:defRPr/>
              </a:pPr>
              <a:endParaRPr lang="en-US" altLang="zh-CN" sz="1400" b="1" dirty="0">
                <a:solidFill>
                  <a:srgbClr val="000000"/>
                </a:solidFill>
              </a:endParaRPr>
            </a:p>
          </p:txBody>
        </p:sp>
        <p:sp>
          <p:nvSpPr>
            <p:cNvPr id="51" name="Oval 50"/>
            <p:cNvSpPr/>
            <p:nvPr/>
          </p:nvSpPr>
          <p:spPr bwMode="auto">
            <a:xfrm>
              <a:off x="4117131" y="5235258"/>
              <a:ext cx="146772" cy="135062"/>
            </a:xfrm>
            <a:prstGeom prst="ellipse">
              <a:avLst/>
            </a:prstGeom>
            <a:solidFill>
              <a:srgbClr val="FFC000"/>
            </a:solidFill>
            <a:ln w="19050">
              <a:solidFill>
                <a:schemeClr val="tx1"/>
              </a:solidFill>
              <a:prstDash val="sysDot"/>
              <a:round/>
              <a:headEnd/>
              <a:tailEnd/>
            </a:ln>
          </p:spPr>
          <p:txBody>
            <a:bodyPr wrap="none" anchor="ctr"/>
            <a:lstStyle/>
            <a:p>
              <a:pPr algn="ctr">
                <a:defRPr/>
              </a:pPr>
              <a:endParaRPr lang="en-US" altLang="zh-CN" sz="1400" b="1" dirty="0">
                <a:solidFill>
                  <a:srgbClr val="000000"/>
                </a:solidFill>
              </a:endParaRPr>
            </a:p>
          </p:txBody>
        </p:sp>
        <p:sp>
          <p:nvSpPr>
            <p:cNvPr id="52" name="Line 54"/>
            <p:cNvSpPr>
              <a:spLocks noChangeShapeType="1"/>
            </p:cNvSpPr>
            <p:nvPr/>
          </p:nvSpPr>
          <p:spPr bwMode="auto">
            <a:xfrm>
              <a:off x="3748946" y="2894611"/>
              <a:ext cx="294580" cy="0"/>
            </a:xfrm>
            <a:prstGeom prst="line">
              <a:avLst/>
            </a:prstGeom>
            <a:noFill/>
            <a:ln w="38100">
              <a:solidFill>
                <a:schemeClr val="tx1"/>
              </a:solidFill>
              <a:prstDash val="solid"/>
              <a:round/>
              <a:headEnd/>
              <a:tailEnd/>
            </a:ln>
          </p:spPr>
          <p:txBody>
            <a:bodyPr wrap="none" anchor="ctr"/>
            <a:lstStyle/>
            <a:p>
              <a:pPr algn="ctr"/>
              <a:endParaRPr lang="en-US" sz="1999" dirty="0">
                <a:solidFill>
                  <a:srgbClr val="000000"/>
                </a:solidFill>
              </a:endParaRPr>
            </a:p>
          </p:txBody>
        </p:sp>
        <p:sp>
          <p:nvSpPr>
            <p:cNvPr id="53" name="Line 54"/>
            <p:cNvSpPr>
              <a:spLocks noChangeShapeType="1"/>
            </p:cNvSpPr>
            <p:nvPr/>
          </p:nvSpPr>
          <p:spPr bwMode="auto">
            <a:xfrm>
              <a:off x="3748946" y="3102027"/>
              <a:ext cx="294580" cy="0"/>
            </a:xfrm>
            <a:prstGeom prst="line">
              <a:avLst/>
            </a:prstGeom>
            <a:noFill/>
            <a:ln w="38100">
              <a:solidFill>
                <a:schemeClr val="tx1"/>
              </a:solidFill>
              <a:prstDash val="solid"/>
              <a:round/>
              <a:headEnd/>
              <a:tailEnd/>
            </a:ln>
          </p:spPr>
          <p:txBody>
            <a:bodyPr wrap="none" anchor="ctr"/>
            <a:lstStyle/>
            <a:p>
              <a:pPr algn="ctr"/>
              <a:endParaRPr lang="en-US" sz="1999" dirty="0">
                <a:solidFill>
                  <a:srgbClr val="000000"/>
                </a:solidFill>
              </a:endParaRPr>
            </a:p>
          </p:txBody>
        </p:sp>
        <p:sp>
          <p:nvSpPr>
            <p:cNvPr id="54" name="Line 54"/>
            <p:cNvSpPr>
              <a:spLocks noChangeShapeType="1"/>
            </p:cNvSpPr>
            <p:nvPr/>
          </p:nvSpPr>
          <p:spPr bwMode="auto">
            <a:xfrm>
              <a:off x="3748946" y="3323915"/>
              <a:ext cx="294580" cy="0"/>
            </a:xfrm>
            <a:prstGeom prst="line">
              <a:avLst/>
            </a:prstGeom>
            <a:noFill/>
            <a:ln w="38100">
              <a:solidFill>
                <a:schemeClr val="tx1"/>
              </a:solidFill>
              <a:prstDash val="solid"/>
              <a:round/>
              <a:headEnd/>
              <a:tailEnd/>
            </a:ln>
          </p:spPr>
          <p:txBody>
            <a:bodyPr wrap="none" anchor="ctr"/>
            <a:lstStyle/>
            <a:p>
              <a:pPr algn="ctr"/>
              <a:endParaRPr lang="en-US" sz="1999" dirty="0">
                <a:solidFill>
                  <a:srgbClr val="000000"/>
                </a:solidFill>
              </a:endParaRPr>
            </a:p>
          </p:txBody>
        </p:sp>
        <p:sp>
          <p:nvSpPr>
            <p:cNvPr id="55" name="Oval 54"/>
            <p:cNvSpPr/>
            <p:nvPr/>
          </p:nvSpPr>
          <p:spPr bwMode="auto">
            <a:xfrm>
              <a:off x="3822851" y="2836427"/>
              <a:ext cx="146772" cy="135062"/>
            </a:xfrm>
            <a:prstGeom prst="ellipse">
              <a:avLst/>
            </a:prstGeom>
            <a:solidFill>
              <a:srgbClr val="FFC000"/>
            </a:solidFill>
            <a:ln w="19050">
              <a:solidFill>
                <a:schemeClr val="tx1"/>
              </a:solidFill>
              <a:prstDash val="sysDot"/>
              <a:round/>
              <a:headEnd/>
              <a:tailEnd/>
            </a:ln>
          </p:spPr>
          <p:txBody>
            <a:bodyPr wrap="none" anchor="ctr"/>
            <a:lstStyle/>
            <a:p>
              <a:pPr algn="ctr">
                <a:defRPr/>
              </a:pPr>
              <a:endParaRPr lang="en-US" altLang="zh-CN" sz="1400" b="1" dirty="0">
                <a:solidFill>
                  <a:srgbClr val="000000"/>
                </a:solidFill>
              </a:endParaRPr>
            </a:p>
          </p:txBody>
        </p:sp>
        <p:sp>
          <p:nvSpPr>
            <p:cNvPr id="56" name="Oval 55"/>
            <p:cNvSpPr/>
            <p:nvPr/>
          </p:nvSpPr>
          <p:spPr bwMode="auto">
            <a:xfrm>
              <a:off x="3822851" y="3039021"/>
              <a:ext cx="146772" cy="135062"/>
            </a:xfrm>
            <a:prstGeom prst="ellipse">
              <a:avLst/>
            </a:prstGeom>
            <a:solidFill>
              <a:srgbClr val="FFC000"/>
            </a:solidFill>
            <a:ln w="19050">
              <a:solidFill>
                <a:schemeClr val="tx1"/>
              </a:solidFill>
              <a:prstDash val="sysDot"/>
              <a:round/>
              <a:headEnd/>
              <a:tailEnd/>
            </a:ln>
          </p:spPr>
          <p:txBody>
            <a:bodyPr wrap="none" anchor="ctr"/>
            <a:lstStyle/>
            <a:p>
              <a:pPr algn="ctr">
                <a:defRPr/>
              </a:pPr>
              <a:endParaRPr lang="en-US" altLang="zh-CN" sz="1400" b="1" dirty="0">
                <a:solidFill>
                  <a:srgbClr val="000000"/>
                </a:solidFill>
              </a:endParaRPr>
            </a:p>
          </p:txBody>
        </p:sp>
        <p:sp>
          <p:nvSpPr>
            <p:cNvPr id="57" name="Oval 56"/>
            <p:cNvSpPr/>
            <p:nvPr/>
          </p:nvSpPr>
          <p:spPr bwMode="auto">
            <a:xfrm>
              <a:off x="3822851" y="3251262"/>
              <a:ext cx="146772" cy="135062"/>
            </a:xfrm>
            <a:prstGeom prst="ellipse">
              <a:avLst/>
            </a:prstGeom>
            <a:solidFill>
              <a:srgbClr val="FFC000"/>
            </a:solidFill>
            <a:ln w="19050">
              <a:solidFill>
                <a:schemeClr val="tx1"/>
              </a:solidFill>
              <a:prstDash val="sysDot"/>
              <a:round/>
              <a:headEnd/>
              <a:tailEnd/>
            </a:ln>
          </p:spPr>
          <p:txBody>
            <a:bodyPr wrap="none" anchor="ctr"/>
            <a:lstStyle/>
            <a:p>
              <a:pPr algn="ctr">
                <a:defRPr/>
              </a:pPr>
              <a:endParaRPr lang="en-US" altLang="zh-CN" sz="1400" b="1" dirty="0">
                <a:solidFill>
                  <a:srgbClr val="000000"/>
                </a:solidFill>
              </a:endParaRPr>
            </a:p>
          </p:txBody>
        </p:sp>
        <p:sp>
          <p:nvSpPr>
            <p:cNvPr id="60" name="Line 38"/>
            <p:cNvSpPr>
              <a:spLocks noChangeShapeType="1"/>
            </p:cNvSpPr>
            <p:nvPr/>
          </p:nvSpPr>
          <p:spPr bwMode="auto">
            <a:xfrm>
              <a:off x="1091676" y="1770404"/>
              <a:ext cx="0" cy="933005"/>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61" name="Line 38"/>
            <p:cNvSpPr>
              <a:spLocks noChangeShapeType="1"/>
            </p:cNvSpPr>
            <p:nvPr/>
          </p:nvSpPr>
          <p:spPr bwMode="auto">
            <a:xfrm>
              <a:off x="897728" y="2006762"/>
              <a:ext cx="0" cy="694603"/>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62" name="Line 38"/>
            <p:cNvSpPr>
              <a:spLocks noChangeShapeType="1"/>
            </p:cNvSpPr>
            <p:nvPr/>
          </p:nvSpPr>
          <p:spPr bwMode="auto">
            <a:xfrm>
              <a:off x="1010959" y="3323916"/>
              <a:ext cx="0" cy="607604"/>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63" name="Line 38"/>
            <p:cNvSpPr>
              <a:spLocks noChangeShapeType="1"/>
            </p:cNvSpPr>
            <p:nvPr/>
          </p:nvSpPr>
          <p:spPr bwMode="auto">
            <a:xfrm>
              <a:off x="1174123" y="5441493"/>
              <a:ext cx="0" cy="366119"/>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64" name="Line 38"/>
            <p:cNvSpPr>
              <a:spLocks noChangeShapeType="1"/>
            </p:cNvSpPr>
            <p:nvPr/>
          </p:nvSpPr>
          <p:spPr bwMode="auto">
            <a:xfrm flipV="1">
              <a:off x="987641" y="4434835"/>
              <a:ext cx="0" cy="385135"/>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65" name="Line 38"/>
            <p:cNvSpPr>
              <a:spLocks noChangeShapeType="1"/>
            </p:cNvSpPr>
            <p:nvPr/>
          </p:nvSpPr>
          <p:spPr bwMode="auto">
            <a:xfrm flipV="1">
              <a:off x="829894" y="4188829"/>
              <a:ext cx="0" cy="631141"/>
            </a:xfrm>
            <a:prstGeom prst="line">
              <a:avLst/>
            </a:prstGeom>
            <a:noFill/>
            <a:ln w="38100">
              <a:solidFill>
                <a:schemeClr val="tx1"/>
              </a:solidFill>
              <a:round/>
              <a:headEnd/>
              <a:tailEnd/>
            </a:ln>
          </p:spPr>
          <p:txBody>
            <a:bodyPr wrap="none" anchor="ctr"/>
            <a:lstStyle/>
            <a:p>
              <a:pPr algn="ctr"/>
              <a:endParaRPr lang="en-US" sz="1999">
                <a:solidFill>
                  <a:srgbClr val="000000"/>
                </a:solidFill>
              </a:endParaRPr>
            </a:p>
          </p:txBody>
        </p:sp>
        <p:sp>
          <p:nvSpPr>
            <p:cNvPr id="67" name="Rectangle 51"/>
            <p:cNvSpPr>
              <a:spLocks noChangeArrowheads="1"/>
            </p:cNvSpPr>
            <p:nvPr/>
          </p:nvSpPr>
          <p:spPr bwMode="auto">
            <a:xfrm>
              <a:off x="435690" y="4819972"/>
              <a:ext cx="1079471" cy="621521"/>
            </a:xfrm>
            <a:prstGeom prst="rect">
              <a:avLst/>
            </a:prstGeom>
            <a:solidFill>
              <a:srgbClr val="00B050"/>
            </a:solidFill>
            <a:ln w="6350" algn="ctr">
              <a:noFill/>
              <a:miter lim="800000"/>
              <a:headEnd/>
              <a:tailEnd/>
            </a:ln>
          </p:spPr>
          <p:txBody>
            <a:bodyPr wrap="none" anchor="ctr"/>
            <a:lstStyle/>
            <a:p>
              <a:pPr algn="ctr">
                <a:defRPr/>
              </a:pPr>
              <a:r>
                <a:rPr lang="en-US" altLang="zh-CN" sz="1400" b="1" dirty="0">
                  <a:solidFill>
                    <a:srgbClr val="FFFFFF"/>
                  </a:solidFill>
                  <a:ea typeface="宋体" pitchFamily="2" charset="-122"/>
                </a:rPr>
                <a:t>Analog</a:t>
              </a:r>
            </a:p>
            <a:p>
              <a:pPr algn="ctr">
                <a:defRPr/>
              </a:pPr>
              <a:r>
                <a:rPr lang="en-US" altLang="zh-CN" sz="1400" b="1" dirty="0">
                  <a:solidFill>
                    <a:srgbClr val="FFFFFF"/>
                  </a:solidFill>
                  <a:ea typeface="宋体" pitchFamily="2" charset="-122"/>
                </a:rPr>
                <a:t>Power</a:t>
              </a:r>
            </a:p>
          </p:txBody>
        </p:sp>
        <p:sp>
          <p:nvSpPr>
            <p:cNvPr id="68" name="Rectangle 50"/>
            <p:cNvSpPr>
              <a:spLocks noChangeArrowheads="1"/>
            </p:cNvSpPr>
            <p:nvPr/>
          </p:nvSpPr>
          <p:spPr bwMode="auto">
            <a:xfrm>
              <a:off x="3586454" y="2089067"/>
              <a:ext cx="1164345"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Connection</a:t>
              </a:r>
              <a:endParaRPr lang="en-US" sz="1400" b="1" dirty="0">
                <a:solidFill>
                  <a:srgbClr val="000000"/>
                </a:solidFill>
              </a:endParaRPr>
            </a:p>
          </p:txBody>
        </p:sp>
        <p:sp>
          <p:nvSpPr>
            <p:cNvPr id="69" name="Rectangle 50"/>
            <p:cNvSpPr>
              <a:spLocks noChangeArrowheads="1"/>
            </p:cNvSpPr>
            <p:nvPr/>
          </p:nvSpPr>
          <p:spPr bwMode="auto">
            <a:xfrm>
              <a:off x="3583627" y="4525618"/>
              <a:ext cx="1164345" cy="282504"/>
            </a:xfrm>
            <a:prstGeom prst="rect">
              <a:avLst/>
            </a:prstGeom>
            <a:noFill/>
            <a:ln w="9525">
              <a:noFill/>
              <a:miter lim="800000"/>
              <a:headEnd/>
              <a:tailEnd/>
            </a:ln>
          </p:spPr>
          <p:txBody>
            <a:bodyPr wrap="none">
              <a:spAutoFit/>
            </a:bodyPr>
            <a:lstStyle/>
            <a:p>
              <a:pPr algn="ctr"/>
              <a:r>
                <a:rPr lang="en-US" altLang="zh-CN" sz="1400" b="1" dirty="0">
                  <a:solidFill>
                    <a:srgbClr val="000000"/>
                  </a:solidFill>
                  <a:ea typeface="SimSun" pitchFamily="2" charset="-122"/>
                </a:rPr>
                <a:t>Connection</a:t>
              </a:r>
              <a:endParaRPr lang="en-US" sz="1400" b="1" dirty="0">
                <a:solidFill>
                  <a:srgbClr val="000000"/>
                </a:solidFill>
              </a:endParaRPr>
            </a:p>
          </p:txBody>
        </p:sp>
        <p:sp>
          <p:nvSpPr>
            <p:cNvPr id="2" name="Rounded Rectangle 1"/>
            <p:cNvSpPr/>
            <p:nvPr/>
          </p:nvSpPr>
          <p:spPr bwMode="auto">
            <a:xfrm>
              <a:off x="339969" y="2554420"/>
              <a:ext cx="1238665" cy="3037789"/>
            </a:xfrm>
            <a:prstGeom prst="roundRect">
              <a:avLst/>
            </a:prstGeom>
            <a:noFill/>
            <a:ln w="28575">
              <a:solidFill>
                <a:srgbClr val="00B050"/>
              </a:solidFill>
              <a:prstDash val="sysDash"/>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16" tIns="45708" rIns="91416" bIns="45708" numCol="1" rtlCol="0" anchor="ctr" anchorCtr="0" compatLnSpc="1">
              <a:prstTxWarp prst="textNoShape">
                <a:avLst/>
              </a:prstTxWarp>
            </a:bodyPr>
            <a:lstStyle/>
            <a:p>
              <a:pPr algn="ctr"/>
              <a:endParaRPr lang="en-US" dirty="0">
                <a:solidFill>
                  <a:schemeClr val="tx1"/>
                </a:solidFill>
                <a:latin typeface="Arial" charset="0"/>
              </a:endParaRPr>
            </a:p>
          </p:txBody>
        </p:sp>
      </p:grpSp>
    </p:spTree>
    <p:extLst>
      <p:ext uri="{BB962C8B-B14F-4D97-AF65-F5344CB8AC3E}">
        <p14:creationId xmlns:p14="http://schemas.microsoft.com/office/powerpoint/2010/main" val="412444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Physical Implementation and Signoff Flows</a:t>
            </a:r>
          </a:p>
        </p:txBody>
      </p:sp>
      <p:grpSp>
        <p:nvGrpSpPr>
          <p:cNvPr id="178" name="Group 177"/>
          <p:cNvGrpSpPr/>
          <p:nvPr/>
        </p:nvGrpSpPr>
        <p:grpSpPr>
          <a:xfrm>
            <a:off x="532698" y="1202213"/>
            <a:ext cx="5509254" cy="2398328"/>
            <a:chOff x="3606444" y="3594846"/>
            <a:chExt cx="7104028" cy="3092578"/>
          </a:xfrm>
        </p:grpSpPr>
        <p:sp>
          <p:nvSpPr>
            <p:cNvPr id="6" name="TextBox 5"/>
            <p:cNvSpPr txBox="1"/>
            <p:nvPr/>
          </p:nvSpPr>
          <p:spPr>
            <a:xfrm>
              <a:off x="5743303" y="3618414"/>
              <a:ext cx="2220685" cy="368070"/>
            </a:xfrm>
            <a:prstGeom prst="rect">
              <a:avLst/>
            </a:prstGeom>
            <a:noFill/>
          </p:spPr>
          <p:txBody>
            <a:bodyPr wrap="square" rtlCol="0">
              <a:spAutoFit/>
            </a:bodyPr>
            <a:lstStyle/>
            <a:p>
              <a:r>
                <a:rPr lang="en-US" sz="1400" dirty="0"/>
                <a:t>VDS-Timing</a:t>
              </a:r>
            </a:p>
          </p:txBody>
        </p:sp>
        <p:sp>
          <p:nvSpPr>
            <p:cNvPr id="7" name="TextBox 6"/>
            <p:cNvSpPr txBox="1"/>
            <p:nvPr/>
          </p:nvSpPr>
          <p:spPr>
            <a:xfrm>
              <a:off x="8257903" y="4667796"/>
              <a:ext cx="2220685" cy="368070"/>
            </a:xfrm>
            <a:prstGeom prst="rect">
              <a:avLst/>
            </a:prstGeom>
            <a:noFill/>
          </p:spPr>
          <p:txBody>
            <a:bodyPr wrap="square" rtlCol="0">
              <a:spAutoFit/>
            </a:bodyPr>
            <a:lstStyle/>
            <a:p>
              <a:r>
                <a:rPr lang="en-US" sz="1400" dirty="0"/>
                <a:t>VDS-Power</a:t>
              </a:r>
            </a:p>
          </p:txBody>
        </p:sp>
        <p:sp>
          <p:nvSpPr>
            <p:cNvPr id="12" name="TextBox 11"/>
            <p:cNvSpPr txBox="1"/>
            <p:nvPr/>
          </p:nvSpPr>
          <p:spPr>
            <a:xfrm>
              <a:off x="8038123" y="3930476"/>
              <a:ext cx="1999768" cy="368070"/>
            </a:xfrm>
            <a:prstGeom prst="rect">
              <a:avLst/>
            </a:prstGeom>
            <a:noFill/>
          </p:spPr>
          <p:txBody>
            <a:bodyPr wrap="none" rtlCol="0">
              <a:spAutoFit/>
            </a:bodyPr>
            <a:lstStyle/>
            <a:p>
              <a:pPr fontAlgn="base">
                <a:spcBef>
                  <a:spcPct val="0"/>
                </a:spcBef>
                <a:spcAft>
                  <a:spcPct val="0"/>
                </a:spcAft>
              </a:pPr>
              <a:r>
                <a:rPr lang="en-US" sz="1400" b="1" dirty="0">
                  <a:solidFill>
                    <a:srgbClr val="3C3C3C"/>
                  </a:solidFill>
                </a:rPr>
                <a:t>Virtuoso Solution</a:t>
              </a:r>
            </a:p>
          </p:txBody>
        </p:sp>
        <p:sp>
          <p:nvSpPr>
            <p:cNvPr id="13" name="TextBox 12"/>
            <p:cNvSpPr txBox="1"/>
            <p:nvPr/>
          </p:nvSpPr>
          <p:spPr>
            <a:xfrm>
              <a:off x="3793172" y="3971757"/>
              <a:ext cx="3629534" cy="396870"/>
            </a:xfrm>
            <a:prstGeom prst="rect">
              <a:avLst/>
            </a:prstGeom>
            <a:noFill/>
          </p:spPr>
          <p:txBody>
            <a:bodyPr wrap="none" rtlCol="0">
              <a:spAutoFit/>
            </a:bodyPr>
            <a:lstStyle/>
            <a:p>
              <a:pPr fontAlgn="base">
                <a:spcBef>
                  <a:spcPct val="0"/>
                </a:spcBef>
                <a:spcAft>
                  <a:spcPct val="0"/>
                </a:spcAft>
              </a:pPr>
              <a:r>
                <a:rPr lang="en-US" sz="1400" b="1" dirty="0" err="1">
                  <a:solidFill>
                    <a:srgbClr val="3C3C3C"/>
                  </a:solidFill>
                </a:rPr>
                <a:t>Innovus</a:t>
              </a:r>
              <a:r>
                <a:rPr lang="en-US" sz="1400" b="1" dirty="0">
                  <a:solidFill>
                    <a:srgbClr val="3C3C3C"/>
                  </a:solidFill>
                </a:rPr>
                <a:t>™/Tempus™ Solutions</a:t>
              </a:r>
            </a:p>
          </p:txBody>
        </p:sp>
        <p:sp>
          <p:nvSpPr>
            <p:cNvPr id="14" name="Left-Right Arrow 13"/>
            <p:cNvSpPr/>
            <p:nvPr/>
          </p:nvSpPr>
          <p:spPr bwMode="auto">
            <a:xfrm>
              <a:off x="6716157" y="5337700"/>
              <a:ext cx="846161" cy="382138"/>
            </a:xfrm>
            <a:prstGeom prst="lef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1400" dirty="0">
                <a:solidFill>
                  <a:srgbClr val="000000"/>
                </a:solidFill>
              </a:endParaRPr>
            </a:p>
          </p:txBody>
        </p:sp>
        <p:sp>
          <p:nvSpPr>
            <p:cNvPr id="19" name="TextBox 18"/>
            <p:cNvSpPr txBox="1"/>
            <p:nvPr/>
          </p:nvSpPr>
          <p:spPr>
            <a:xfrm>
              <a:off x="3765583" y="3594846"/>
              <a:ext cx="6714235" cy="396870"/>
            </a:xfrm>
            <a:prstGeom prst="rect">
              <a:avLst/>
            </a:prstGeom>
            <a:solidFill>
              <a:schemeClr val="accent6">
                <a:lumMod val="60000"/>
                <a:lumOff val="40000"/>
              </a:schemeClr>
            </a:solidFill>
          </p:spPr>
          <p:txBody>
            <a:bodyPr wrap="square" rtlCol="0">
              <a:spAutoFit/>
            </a:bodyPr>
            <a:lstStyle/>
            <a:p>
              <a:pPr algn="ctr" fontAlgn="base">
                <a:spcBef>
                  <a:spcPct val="0"/>
                </a:spcBef>
                <a:spcAft>
                  <a:spcPct val="0"/>
                </a:spcAft>
              </a:pPr>
              <a:r>
                <a:rPr lang="en-US" sz="1400" b="1" dirty="0">
                  <a:solidFill>
                    <a:srgbClr val="3C3C3C"/>
                  </a:solidFill>
                </a:rPr>
                <a:t>Mixed-signal </a:t>
              </a:r>
              <a:r>
                <a:rPr lang="en-US" sz="1400" b="1" dirty="0" err="1">
                  <a:solidFill>
                    <a:srgbClr val="3C3C3C"/>
                  </a:solidFill>
                </a:rPr>
                <a:t>OpenAccess</a:t>
              </a:r>
              <a:r>
                <a:rPr lang="en-US" sz="1400" b="1" dirty="0">
                  <a:solidFill>
                    <a:srgbClr val="3C3C3C"/>
                  </a:solidFill>
                </a:rPr>
                <a:t>-enabled implementation flows</a:t>
              </a:r>
              <a:endParaRPr lang="en-US" sz="1000" b="1" dirty="0">
                <a:solidFill>
                  <a:srgbClr val="3C3C3C"/>
                </a:solidFill>
              </a:endParaRPr>
            </a:p>
          </p:txBody>
        </p:sp>
        <p:pic>
          <p:nvPicPr>
            <p:cNvPr id="85" name="Picture 4" descr="chip_02"/>
            <p:cNvPicPr>
              <a:picLocks noChangeAspect="1" noChangeArrowheads="1"/>
            </p:cNvPicPr>
            <p:nvPr/>
          </p:nvPicPr>
          <p:blipFill>
            <a:blip r:embed="rId2" cstate="print"/>
            <a:srcRect/>
            <a:stretch>
              <a:fillRect/>
            </a:stretch>
          </p:blipFill>
          <p:spPr bwMode="auto">
            <a:xfrm>
              <a:off x="7570060" y="4187410"/>
              <a:ext cx="3140412" cy="2445423"/>
            </a:xfrm>
            <a:prstGeom prst="rect">
              <a:avLst/>
            </a:prstGeom>
            <a:noFill/>
            <a:ln w="9525">
              <a:noFill/>
              <a:miter lim="800000"/>
              <a:headEnd/>
              <a:tailEnd/>
            </a:ln>
          </p:spPr>
        </p:pic>
        <p:pic>
          <p:nvPicPr>
            <p:cNvPr id="86" name="Picture 5" descr="processor_2"/>
            <p:cNvPicPr>
              <a:picLocks noChangeAspect="1" noChangeArrowheads="1"/>
            </p:cNvPicPr>
            <p:nvPr/>
          </p:nvPicPr>
          <p:blipFill>
            <a:blip r:embed="rId3" cstate="print"/>
            <a:srcRect/>
            <a:stretch>
              <a:fillRect/>
            </a:stretch>
          </p:blipFill>
          <p:spPr bwMode="auto">
            <a:xfrm>
              <a:off x="8141175" y="4538883"/>
              <a:ext cx="2033621" cy="1712160"/>
            </a:xfrm>
            <a:prstGeom prst="rect">
              <a:avLst/>
            </a:prstGeom>
            <a:noFill/>
            <a:ln w="9525">
              <a:noFill/>
              <a:miter lim="800000"/>
              <a:headEnd/>
              <a:tailEnd/>
            </a:ln>
          </p:spPr>
        </p:pic>
        <p:grpSp>
          <p:nvGrpSpPr>
            <p:cNvPr id="87" name="Group 119"/>
            <p:cNvGrpSpPr/>
            <p:nvPr/>
          </p:nvGrpSpPr>
          <p:grpSpPr>
            <a:xfrm>
              <a:off x="8175210" y="5149674"/>
              <a:ext cx="1364556" cy="1062037"/>
              <a:chOff x="5540121" y="2754669"/>
              <a:chExt cx="1282700" cy="1062037"/>
            </a:xfrm>
          </p:grpSpPr>
          <p:sp>
            <p:nvSpPr>
              <p:cNvPr id="151" name="Rectangle 298"/>
              <p:cNvSpPr>
                <a:spLocks noChangeArrowheads="1"/>
              </p:cNvSpPr>
              <p:nvPr/>
            </p:nvSpPr>
            <p:spPr bwMode="auto">
              <a:xfrm>
                <a:off x="5573459" y="3224569"/>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2" name="Rectangle 298"/>
              <p:cNvSpPr>
                <a:spLocks noChangeArrowheads="1"/>
              </p:cNvSpPr>
              <p:nvPr/>
            </p:nvSpPr>
            <p:spPr bwMode="auto">
              <a:xfrm>
                <a:off x="5571871" y="3157894"/>
                <a:ext cx="847725" cy="6508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3" name="Rectangle 298"/>
              <p:cNvSpPr>
                <a:spLocks noChangeArrowheads="1"/>
              </p:cNvSpPr>
              <p:nvPr/>
            </p:nvSpPr>
            <p:spPr bwMode="auto">
              <a:xfrm>
                <a:off x="5571871" y="3091219"/>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4" name="Rectangle 298"/>
              <p:cNvSpPr>
                <a:spLocks noChangeArrowheads="1"/>
              </p:cNvSpPr>
              <p:nvPr/>
            </p:nvSpPr>
            <p:spPr bwMode="auto">
              <a:xfrm>
                <a:off x="5570284" y="3024544"/>
                <a:ext cx="849312"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5" name="Rectangle 298"/>
              <p:cNvSpPr>
                <a:spLocks noChangeArrowheads="1"/>
              </p:cNvSpPr>
              <p:nvPr/>
            </p:nvSpPr>
            <p:spPr bwMode="auto">
              <a:xfrm>
                <a:off x="5571871" y="2959456"/>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6" name="Rectangle 298"/>
              <p:cNvSpPr>
                <a:spLocks noChangeArrowheads="1"/>
              </p:cNvSpPr>
              <p:nvPr/>
            </p:nvSpPr>
            <p:spPr bwMode="auto">
              <a:xfrm>
                <a:off x="5570284" y="2892781"/>
                <a:ext cx="849312"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7" name="Rectangle 298"/>
              <p:cNvSpPr>
                <a:spLocks noChangeArrowheads="1"/>
              </p:cNvSpPr>
              <p:nvPr/>
            </p:nvSpPr>
            <p:spPr bwMode="auto">
              <a:xfrm>
                <a:off x="5570284" y="2827694"/>
                <a:ext cx="849312" cy="6508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8" name="Rectangle 298"/>
              <p:cNvSpPr>
                <a:spLocks noChangeArrowheads="1"/>
              </p:cNvSpPr>
              <p:nvPr/>
            </p:nvSpPr>
            <p:spPr bwMode="auto">
              <a:xfrm>
                <a:off x="5568696" y="2761019"/>
                <a:ext cx="849313" cy="6508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9" name="Rectangle 298"/>
              <p:cNvSpPr>
                <a:spLocks noChangeArrowheads="1"/>
              </p:cNvSpPr>
              <p:nvPr/>
            </p:nvSpPr>
            <p:spPr bwMode="auto">
              <a:xfrm>
                <a:off x="5541709" y="3750031"/>
                <a:ext cx="849312"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0" name="Rectangle 298"/>
              <p:cNvSpPr>
                <a:spLocks noChangeArrowheads="1"/>
              </p:cNvSpPr>
              <p:nvPr/>
            </p:nvSpPr>
            <p:spPr bwMode="auto">
              <a:xfrm>
                <a:off x="5541709" y="3683356"/>
                <a:ext cx="847725" cy="65088"/>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1" name="Rectangle 298"/>
              <p:cNvSpPr>
                <a:spLocks noChangeArrowheads="1"/>
              </p:cNvSpPr>
              <p:nvPr/>
            </p:nvSpPr>
            <p:spPr bwMode="auto">
              <a:xfrm>
                <a:off x="5541709" y="3616681"/>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2" name="Rectangle 298"/>
              <p:cNvSpPr>
                <a:spLocks noChangeArrowheads="1"/>
              </p:cNvSpPr>
              <p:nvPr/>
            </p:nvSpPr>
            <p:spPr bwMode="auto">
              <a:xfrm>
                <a:off x="5540121" y="3550006"/>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3" name="Rectangle 298"/>
              <p:cNvSpPr>
                <a:spLocks noChangeArrowheads="1"/>
              </p:cNvSpPr>
              <p:nvPr/>
            </p:nvSpPr>
            <p:spPr bwMode="auto">
              <a:xfrm>
                <a:off x="5541709" y="3484919"/>
                <a:ext cx="404812" cy="7620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4" name="Rectangle 298"/>
              <p:cNvSpPr>
                <a:spLocks noChangeArrowheads="1"/>
              </p:cNvSpPr>
              <p:nvPr/>
            </p:nvSpPr>
            <p:spPr bwMode="auto">
              <a:xfrm>
                <a:off x="5540121" y="3418244"/>
                <a:ext cx="406400" cy="698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5" name="Rectangle 298"/>
              <p:cNvSpPr>
                <a:spLocks noChangeArrowheads="1"/>
              </p:cNvSpPr>
              <p:nvPr/>
            </p:nvSpPr>
            <p:spPr bwMode="auto">
              <a:xfrm>
                <a:off x="5546471" y="3359506"/>
                <a:ext cx="400050" cy="6350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6" name="Rectangle 298"/>
              <p:cNvSpPr>
                <a:spLocks noChangeArrowheads="1"/>
              </p:cNvSpPr>
              <p:nvPr/>
            </p:nvSpPr>
            <p:spPr bwMode="auto">
              <a:xfrm>
                <a:off x="6462655" y="3343631"/>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7" name="Rectangle 298"/>
              <p:cNvSpPr>
                <a:spLocks noChangeArrowheads="1"/>
              </p:cNvSpPr>
              <p:nvPr/>
            </p:nvSpPr>
            <p:spPr bwMode="auto">
              <a:xfrm>
                <a:off x="6461067" y="3283306"/>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8" name="Rectangle 298"/>
              <p:cNvSpPr>
                <a:spLocks noChangeArrowheads="1"/>
              </p:cNvSpPr>
              <p:nvPr/>
            </p:nvSpPr>
            <p:spPr bwMode="auto">
              <a:xfrm>
                <a:off x="6479921" y="3224569"/>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69" name="Rectangle 298"/>
              <p:cNvSpPr>
                <a:spLocks noChangeArrowheads="1"/>
              </p:cNvSpPr>
              <p:nvPr/>
            </p:nvSpPr>
            <p:spPr bwMode="auto">
              <a:xfrm>
                <a:off x="6459480" y="3165831"/>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0" name="Rectangle 298"/>
              <p:cNvSpPr>
                <a:spLocks noChangeArrowheads="1"/>
              </p:cNvSpPr>
              <p:nvPr/>
            </p:nvSpPr>
            <p:spPr bwMode="auto">
              <a:xfrm>
                <a:off x="6461067" y="3107094"/>
                <a:ext cx="342900" cy="5873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1" name="Rectangle 298"/>
              <p:cNvSpPr>
                <a:spLocks noChangeArrowheads="1"/>
              </p:cNvSpPr>
              <p:nvPr/>
            </p:nvSpPr>
            <p:spPr bwMode="auto">
              <a:xfrm>
                <a:off x="6459480" y="3048356"/>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2" name="Rectangle 298"/>
              <p:cNvSpPr>
                <a:spLocks noChangeArrowheads="1"/>
              </p:cNvSpPr>
              <p:nvPr/>
            </p:nvSpPr>
            <p:spPr bwMode="auto">
              <a:xfrm>
                <a:off x="6478334" y="2989619"/>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3" name="Rectangle 298"/>
              <p:cNvSpPr>
                <a:spLocks noChangeArrowheads="1"/>
              </p:cNvSpPr>
              <p:nvPr/>
            </p:nvSpPr>
            <p:spPr bwMode="auto">
              <a:xfrm>
                <a:off x="6459480" y="2924531"/>
                <a:ext cx="338137" cy="7302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4" name="Rectangle 298"/>
              <p:cNvSpPr>
                <a:spLocks noChangeArrowheads="1"/>
              </p:cNvSpPr>
              <p:nvPr/>
            </p:nvSpPr>
            <p:spPr bwMode="auto">
              <a:xfrm>
                <a:off x="6461067" y="2873731"/>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5" name="Rectangle 298"/>
              <p:cNvSpPr>
                <a:spLocks noChangeArrowheads="1"/>
              </p:cNvSpPr>
              <p:nvPr/>
            </p:nvSpPr>
            <p:spPr bwMode="auto">
              <a:xfrm>
                <a:off x="6459480" y="2813406"/>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76" name="Rectangle 298"/>
              <p:cNvSpPr>
                <a:spLocks noChangeArrowheads="1"/>
              </p:cNvSpPr>
              <p:nvPr/>
            </p:nvSpPr>
            <p:spPr bwMode="auto">
              <a:xfrm>
                <a:off x="6459480" y="2754669"/>
                <a:ext cx="342900" cy="5873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grpSp>
        <p:sp>
          <p:nvSpPr>
            <p:cNvPr id="88" name="PubL"/>
            <p:cNvSpPr>
              <a:spLocks noEditPoints="1" noChangeArrowheads="1"/>
            </p:cNvSpPr>
            <p:nvPr/>
          </p:nvSpPr>
          <p:spPr bwMode="auto">
            <a:xfrm rot="16200000">
              <a:off x="9080099" y="5203139"/>
              <a:ext cx="1054100" cy="922088"/>
            </a:xfrm>
            <a:custGeom>
              <a:avLst/>
              <a:gdLst>
                <a:gd name="T0" fmla="*/ 121438 w 21600"/>
                <a:gd name="T1" fmla="*/ 0 h 21600"/>
                <a:gd name="T2" fmla="*/ 0 w 21600"/>
                <a:gd name="T3" fmla="*/ 249238 h 21600"/>
                <a:gd name="T4" fmla="*/ 336550 w 21600"/>
                <a:gd name="T5" fmla="*/ 498475 h 21600"/>
                <a:gd name="T6" fmla="*/ 673100 w 21600"/>
                <a:gd name="T7" fmla="*/ 358002 h 21600"/>
                <a:gd name="T8" fmla="*/ 17694720 60000 65536"/>
                <a:gd name="T9" fmla="*/ 11796480 60000 65536"/>
                <a:gd name="T10" fmla="*/ 5898240 60000 65536"/>
                <a:gd name="T11" fmla="*/ 0 60000 65536"/>
                <a:gd name="T12" fmla="*/ 0 w 21600"/>
                <a:gd name="T13" fmla="*/ 9425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9425"/>
                  </a:lnTo>
                  <a:lnTo>
                    <a:pt x="7794" y="9425"/>
                  </a:lnTo>
                  <a:lnTo>
                    <a:pt x="7794" y="0"/>
                  </a:lnTo>
                  <a:close/>
                </a:path>
              </a:pathLst>
            </a:custGeom>
            <a:solidFill>
              <a:srgbClr val="FF9900"/>
            </a:solidFill>
            <a:ln w="9525">
              <a:solidFill>
                <a:srgbClr val="000000"/>
              </a:solidFill>
              <a:miter lim="800000"/>
              <a:headEnd/>
              <a:tailEnd/>
            </a:ln>
            <a:effectLst>
              <a:outerShdw dist="107763" dir="2700000" algn="ctr" rotWithShape="0">
                <a:srgbClr val="808080"/>
              </a:outerShdw>
            </a:effectLst>
          </p:spPr>
          <p:txBody>
            <a:bodyPr rot="10800000"/>
            <a:lstStyle/>
            <a:p>
              <a:pPr fontAlgn="base">
                <a:spcBef>
                  <a:spcPct val="0"/>
                </a:spcBef>
                <a:spcAft>
                  <a:spcPct val="0"/>
                </a:spcAft>
                <a:defRPr/>
              </a:pPr>
              <a:endParaRPr lang="en-US" sz="1400">
                <a:solidFill>
                  <a:srgbClr val="000000"/>
                </a:solidFill>
              </a:endParaRPr>
            </a:p>
          </p:txBody>
        </p:sp>
        <p:sp>
          <p:nvSpPr>
            <p:cNvPr id="89" name="Rectangle 12"/>
            <p:cNvSpPr>
              <a:spLocks noChangeArrowheads="1"/>
            </p:cNvSpPr>
            <p:nvPr/>
          </p:nvSpPr>
          <p:spPr bwMode="auto">
            <a:xfrm>
              <a:off x="9126013" y="4605494"/>
              <a:ext cx="945855" cy="469972"/>
            </a:xfrm>
            <a:prstGeom prst="rect">
              <a:avLst/>
            </a:prstGeom>
            <a:solidFill>
              <a:srgbClr val="FF9900"/>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90" name="Rectangle 15"/>
            <p:cNvSpPr>
              <a:spLocks noChangeArrowheads="1"/>
            </p:cNvSpPr>
            <p:nvPr/>
          </p:nvSpPr>
          <p:spPr bwMode="auto">
            <a:xfrm>
              <a:off x="8220694" y="4592792"/>
              <a:ext cx="810732" cy="457270"/>
            </a:xfrm>
            <a:prstGeom prst="rect">
              <a:avLst/>
            </a:prstGeom>
            <a:solidFill>
              <a:schemeClr val="accent1"/>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91" name="Rectangle 19"/>
            <p:cNvSpPr>
              <a:spLocks noChangeArrowheads="1"/>
            </p:cNvSpPr>
            <p:nvPr/>
          </p:nvSpPr>
          <p:spPr bwMode="auto">
            <a:xfrm>
              <a:off x="8632606" y="5738446"/>
              <a:ext cx="472928" cy="190529"/>
            </a:xfrm>
            <a:prstGeom prst="rect">
              <a:avLst/>
            </a:prstGeom>
            <a:solidFill>
              <a:srgbClr val="FF9900"/>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92" name="Text Box 20"/>
            <p:cNvSpPr txBox="1">
              <a:spLocks noChangeArrowheads="1"/>
            </p:cNvSpPr>
            <p:nvPr/>
          </p:nvSpPr>
          <p:spPr bwMode="auto">
            <a:xfrm>
              <a:off x="9609074" y="5721679"/>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100" b="1" dirty="0">
                  <a:solidFill>
                    <a:srgbClr val="000000"/>
                  </a:solidFill>
                </a:rPr>
                <a:t>A</a:t>
              </a:r>
            </a:p>
          </p:txBody>
        </p:sp>
        <p:sp>
          <p:nvSpPr>
            <p:cNvPr id="93" name="Text Box 21"/>
            <p:cNvSpPr txBox="1">
              <a:spLocks noChangeArrowheads="1"/>
            </p:cNvSpPr>
            <p:nvPr/>
          </p:nvSpPr>
          <p:spPr bwMode="auto">
            <a:xfrm>
              <a:off x="8509517" y="5235829"/>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050" b="1">
                  <a:solidFill>
                    <a:srgbClr val="000000"/>
                  </a:solidFill>
                </a:rPr>
                <a:t>D</a:t>
              </a:r>
            </a:p>
          </p:txBody>
        </p:sp>
        <p:sp>
          <p:nvSpPr>
            <p:cNvPr id="94" name="Text Box 22"/>
            <p:cNvSpPr txBox="1">
              <a:spLocks noChangeArrowheads="1"/>
            </p:cNvSpPr>
            <p:nvPr/>
          </p:nvSpPr>
          <p:spPr bwMode="auto">
            <a:xfrm>
              <a:off x="8279810" y="4715049"/>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050" b="1">
                  <a:solidFill>
                    <a:srgbClr val="000000"/>
                  </a:solidFill>
                </a:rPr>
                <a:t>D</a:t>
              </a:r>
            </a:p>
          </p:txBody>
        </p:sp>
        <p:sp>
          <p:nvSpPr>
            <p:cNvPr id="95" name="Text Box 25"/>
            <p:cNvSpPr txBox="1">
              <a:spLocks noChangeArrowheads="1"/>
            </p:cNvSpPr>
            <p:nvPr/>
          </p:nvSpPr>
          <p:spPr bwMode="auto">
            <a:xfrm>
              <a:off x="8496004" y="5909033"/>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050" b="1">
                  <a:solidFill>
                    <a:srgbClr val="000000"/>
                  </a:solidFill>
                </a:rPr>
                <a:t>D</a:t>
              </a:r>
            </a:p>
          </p:txBody>
        </p:sp>
        <p:sp>
          <p:nvSpPr>
            <p:cNvPr id="96" name="Text Box 26"/>
            <p:cNvSpPr txBox="1">
              <a:spLocks noChangeArrowheads="1"/>
            </p:cNvSpPr>
            <p:nvPr/>
          </p:nvSpPr>
          <p:spPr bwMode="auto">
            <a:xfrm>
              <a:off x="9663123" y="4692821"/>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100" b="1">
                  <a:solidFill>
                    <a:srgbClr val="000000"/>
                  </a:solidFill>
                </a:rPr>
                <a:t>A</a:t>
              </a:r>
            </a:p>
          </p:txBody>
        </p:sp>
        <p:sp>
          <p:nvSpPr>
            <p:cNvPr id="97" name="Text Box 28"/>
            <p:cNvSpPr txBox="1">
              <a:spLocks noChangeArrowheads="1"/>
            </p:cNvSpPr>
            <p:nvPr/>
          </p:nvSpPr>
          <p:spPr bwMode="auto">
            <a:xfrm>
              <a:off x="8676732" y="5694386"/>
              <a:ext cx="293743" cy="312859"/>
            </a:xfrm>
            <a:prstGeom prst="rect">
              <a:avLst/>
            </a:prstGeom>
            <a:noFill/>
            <a:ln w="6350" algn="ctr">
              <a:noFill/>
              <a:miter lim="800000"/>
              <a:headEnd/>
              <a:tailEnd/>
            </a:ln>
          </p:spPr>
          <p:txBody>
            <a:bodyPr wrap="square">
              <a:spAutoFit/>
            </a:bodyPr>
            <a:lstStyle/>
            <a:p>
              <a:pPr fontAlgn="base">
                <a:spcBef>
                  <a:spcPct val="0"/>
                </a:spcBef>
                <a:spcAft>
                  <a:spcPct val="0"/>
                </a:spcAft>
              </a:pPr>
              <a:r>
                <a:rPr lang="en-US" sz="1100" b="1" dirty="0">
                  <a:solidFill>
                    <a:srgbClr val="000000"/>
                  </a:solidFill>
                </a:rPr>
                <a:t>A</a:t>
              </a:r>
            </a:p>
          </p:txBody>
        </p:sp>
        <p:sp>
          <p:nvSpPr>
            <p:cNvPr id="98" name="Rectangle 97"/>
            <p:cNvSpPr/>
            <p:nvPr/>
          </p:nvSpPr>
          <p:spPr bwMode="auto">
            <a:xfrm>
              <a:off x="9251270" y="4704573"/>
              <a:ext cx="300851" cy="254524"/>
            </a:xfrm>
            <a:prstGeom prst="rect">
              <a:avLst/>
            </a:prstGeom>
            <a:solidFill>
              <a:srgbClr val="4A95B0"/>
            </a:solidFill>
            <a:ln w="635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endParaRPr>
            </a:p>
          </p:txBody>
        </p:sp>
        <p:sp>
          <p:nvSpPr>
            <p:cNvPr id="99" name="Text Box 23"/>
            <p:cNvSpPr txBox="1">
              <a:spLocks noChangeArrowheads="1"/>
            </p:cNvSpPr>
            <p:nvPr/>
          </p:nvSpPr>
          <p:spPr bwMode="auto">
            <a:xfrm>
              <a:off x="9248781" y="4695146"/>
              <a:ext cx="283281" cy="312859"/>
            </a:xfrm>
            <a:prstGeom prst="rect">
              <a:avLst/>
            </a:prstGeom>
            <a:noFill/>
            <a:ln w="6350" algn="ctr">
              <a:noFill/>
              <a:miter lim="800000"/>
              <a:headEnd/>
              <a:tailEnd/>
            </a:ln>
          </p:spPr>
          <p:txBody>
            <a:bodyPr wrap="square">
              <a:spAutoFit/>
            </a:bodyPr>
            <a:lstStyle/>
            <a:p>
              <a:pPr fontAlgn="base">
                <a:spcBef>
                  <a:spcPct val="0"/>
                </a:spcBef>
                <a:spcAft>
                  <a:spcPct val="0"/>
                </a:spcAft>
              </a:pPr>
              <a:r>
                <a:rPr lang="en-US" sz="1050" b="1" dirty="0">
                  <a:solidFill>
                    <a:srgbClr val="000000"/>
                  </a:solidFill>
                </a:rPr>
                <a:t>D</a:t>
              </a:r>
            </a:p>
          </p:txBody>
        </p:sp>
        <p:sp>
          <p:nvSpPr>
            <p:cNvPr id="100" name="Rectangle 99"/>
            <p:cNvSpPr/>
            <p:nvPr/>
          </p:nvSpPr>
          <p:spPr bwMode="auto">
            <a:xfrm>
              <a:off x="8679651" y="4704573"/>
              <a:ext cx="240681" cy="235670"/>
            </a:xfrm>
            <a:prstGeom prst="rect">
              <a:avLst/>
            </a:prstGeom>
            <a:solidFill>
              <a:srgbClr val="FFC000"/>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endParaRPr>
            </a:p>
          </p:txBody>
        </p:sp>
        <p:sp>
          <p:nvSpPr>
            <p:cNvPr id="101" name="Text Box 27"/>
            <p:cNvSpPr txBox="1">
              <a:spLocks noChangeArrowheads="1"/>
            </p:cNvSpPr>
            <p:nvPr/>
          </p:nvSpPr>
          <p:spPr bwMode="auto">
            <a:xfrm>
              <a:off x="8649285" y="4673569"/>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100" b="1" dirty="0">
                  <a:solidFill>
                    <a:srgbClr val="000000"/>
                  </a:solidFill>
                </a:rPr>
                <a:t>A</a:t>
              </a:r>
            </a:p>
          </p:txBody>
        </p:sp>
        <p:pic>
          <p:nvPicPr>
            <p:cNvPr id="102" name="Picture 4" descr="chip_02"/>
            <p:cNvPicPr>
              <a:picLocks noChangeAspect="1" noChangeArrowheads="1"/>
            </p:cNvPicPr>
            <p:nvPr/>
          </p:nvPicPr>
          <p:blipFill>
            <a:blip r:embed="rId2" cstate="print"/>
            <a:srcRect/>
            <a:stretch>
              <a:fillRect/>
            </a:stretch>
          </p:blipFill>
          <p:spPr bwMode="auto">
            <a:xfrm>
              <a:off x="3606444" y="4242001"/>
              <a:ext cx="3140412" cy="2445423"/>
            </a:xfrm>
            <a:prstGeom prst="rect">
              <a:avLst/>
            </a:prstGeom>
            <a:noFill/>
            <a:ln w="9525">
              <a:noFill/>
              <a:miter lim="800000"/>
              <a:headEnd/>
              <a:tailEnd/>
            </a:ln>
          </p:spPr>
        </p:pic>
        <p:pic>
          <p:nvPicPr>
            <p:cNvPr id="103" name="Picture 5" descr="processor_2"/>
            <p:cNvPicPr>
              <a:picLocks noChangeAspect="1" noChangeArrowheads="1"/>
            </p:cNvPicPr>
            <p:nvPr/>
          </p:nvPicPr>
          <p:blipFill>
            <a:blip r:embed="rId3" cstate="print"/>
            <a:srcRect/>
            <a:stretch>
              <a:fillRect/>
            </a:stretch>
          </p:blipFill>
          <p:spPr bwMode="auto">
            <a:xfrm>
              <a:off x="4177560" y="4593474"/>
              <a:ext cx="2033621" cy="1712160"/>
            </a:xfrm>
            <a:prstGeom prst="rect">
              <a:avLst/>
            </a:prstGeom>
            <a:noFill/>
            <a:ln w="9525">
              <a:noFill/>
              <a:miter lim="800000"/>
              <a:headEnd/>
              <a:tailEnd/>
            </a:ln>
          </p:spPr>
        </p:pic>
        <p:grpSp>
          <p:nvGrpSpPr>
            <p:cNvPr id="104" name="Group 119"/>
            <p:cNvGrpSpPr/>
            <p:nvPr/>
          </p:nvGrpSpPr>
          <p:grpSpPr>
            <a:xfrm>
              <a:off x="4211594" y="5204265"/>
              <a:ext cx="1364556" cy="1062037"/>
              <a:chOff x="5540121" y="2754669"/>
              <a:chExt cx="1282700" cy="1062037"/>
            </a:xfrm>
          </p:grpSpPr>
          <p:sp>
            <p:nvSpPr>
              <p:cNvPr id="125" name="Rectangle 298"/>
              <p:cNvSpPr>
                <a:spLocks noChangeArrowheads="1"/>
              </p:cNvSpPr>
              <p:nvPr/>
            </p:nvSpPr>
            <p:spPr bwMode="auto">
              <a:xfrm>
                <a:off x="5573459" y="3224569"/>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26" name="Rectangle 298"/>
              <p:cNvSpPr>
                <a:spLocks noChangeArrowheads="1"/>
              </p:cNvSpPr>
              <p:nvPr/>
            </p:nvSpPr>
            <p:spPr bwMode="auto">
              <a:xfrm>
                <a:off x="5571871" y="3157894"/>
                <a:ext cx="847725" cy="6508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27" name="Rectangle 298"/>
              <p:cNvSpPr>
                <a:spLocks noChangeArrowheads="1"/>
              </p:cNvSpPr>
              <p:nvPr/>
            </p:nvSpPr>
            <p:spPr bwMode="auto">
              <a:xfrm>
                <a:off x="5571871" y="3091219"/>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28" name="Rectangle 298"/>
              <p:cNvSpPr>
                <a:spLocks noChangeArrowheads="1"/>
              </p:cNvSpPr>
              <p:nvPr/>
            </p:nvSpPr>
            <p:spPr bwMode="auto">
              <a:xfrm>
                <a:off x="5570284" y="3024544"/>
                <a:ext cx="849312"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29" name="Rectangle 298"/>
              <p:cNvSpPr>
                <a:spLocks noChangeArrowheads="1"/>
              </p:cNvSpPr>
              <p:nvPr/>
            </p:nvSpPr>
            <p:spPr bwMode="auto">
              <a:xfrm>
                <a:off x="5571871" y="2959456"/>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0" name="Rectangle 298"/>
              <p:cNvSpPr>
                <a:spLocks noChangeArrowheads="1"/>
              </p:cNvSpPr>
              <p:nvPr/>
            </p:nvSpPr>
            <p:spPr bwMode="auto">
              <a:xfrm>
                <a:off x="5570284" y="2892781"/>
                <a:ext cx="849312"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1" name="Rectangle 298"/>
              <p:cNvSpPr>
                <a:spLocks noChangeArrowheads="1"/>
              </p:cNvSpPr>
              <p:nvPr/>
            </p:nvSpPr>
            <p:spPr bwMode="auto">
              <a:xfrm>
                <a:off x="5570284" y="2827694"/>
                <a:ext cx="849312" cy="6508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2" name="Rectangle 298"/>
              <p:cNvSpPr>
                <a:spLocks noChangeArrowheads="1"/>
              </p:cNvSpPr>
              <p:nvPr/>
            </p:nvSpPr>
            <p:spPr bwMode="auto">
              <a:xfrm>
                <a:off x="5568696" y="2761019"/>
                <a:ext cx="849313" cy="6508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3" name="Rectangle 298"/>
              <p:cNvSpPr>
                <a:spLocks noChangeArrowheads="1"/>
              </p:cNvSpPr>
              <p:nvPr/>
            </p:nvSpPr>
            <p:spPr bwMode="auto">
              <a:xfrm>
                <a:off x="5541709" y="3750031"/>
                <a:ext cx="849312"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4" name="Rectangle 298"/>
              <p:cNvSpPr>
                <a:spLocks noChangeArrowheads="1"/>
              </p:cNvSpPr>
              <p:nvPr/>
            </p:nvSpPr>
            <p:spPr bwMode="auto">
              <a:xfrm>
                <a:off x="5541709" y="3683356"/>
                <a:ext cx="847725" cy="65088"/>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5" name="Rectangle 298"/>
              <p:cNvSpPr>
                <a:spLocks noChangeArrowheads="1"/>
              </p:cNvSpPr>
              <p:nvPr/>
            </p:nvSpPr>
            <p:spPr bwMode="auto">
              <a:xfrm>
                <a:off x="5541709" y="3616681"/>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6" name="Rectangle 298"/>
              <p:cNvSpPr>
                <a:spLocks noChangeArrowheads="1"/>
              </p:cNvSpPr>
              <p:nvPr/>
            </p:nvSpPr>
            <p:spPr bwMode="auto">
              <a:xfrm>
                <a:off x="5540121" y="3550006"/>
                <a:ext cx="847725" cy="6667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7" name="Rectangle 298"/>
              <p:cNvSpPr>
                <a:spLocks noChangeArrowheads="1"/>
              </p:cNvSpPr>
              <p:nvPr/>
            </p:nvSpPr>
            <p:spPr bwMode="auto">
              <a:xfrm>
                <a:off x="5541709" y="3484919"/>
                <a:ext cx="404812" cy="7620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8" name="Rectangle 298"/>
              <p:cNvSpPr>
                <a:spLocks noChangeArrowheads="1"/>
              </p:cNvSpPr>
              <p:nvPr/>
            </p:nvSpPr>
            <p:spPr bwMode="auto">
              <a:xfrm>
                <a:off x="5540121" y="3418244"/>
                <a:ext cx="406400" cy="698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39" name="Rectangle 298"/>
              <p:cNvSpPr>
                <a:spLocks noChangeArrowheads="1"/>
              </p:cNvSpPr>
              <p:nvPr/>
            </p:nvSpPr>
            <p:spPr bwMode="auto">
              <a:xfrm>
                <a:off x="5546471" y="3359506"/>
                <a:ext cx="400050" cy="6350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0" name="Rectangle 298"/>
              <p:cNvSpPr>
                <a:spLocks noChangeArrowheads="1"/>
              </p:cNvSpPr>
              <p:nvPr/>
            </p:nvSpPr>
            <p:spPr bwMode="auto">
              <a:xfrm>
                <a:off x="6462655" y="3343631"/>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1" name="Rectangle 298"/>
              <p:cNvSpPr>
                <a:spLocks noChangeArrowheads="1"/>
              </p:cNvSpPr>
              <p:nvPr/>
            </p:nvSpPr>
            <p:spPr bwMode="auto">
              <a:xfrm>
                <a:off x="6461067" y="3283306"/>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2" name="Rectangle 298"/>
              <p:cNvSpPr>
                <a:spLocks noChangeArrowheads="1"/>
              </p:cNvSpPr>
              <p:nvPr/>
            </p:nvSpPr>
            <p:spPr bwMode="auto">
              <a:xfrm>
                <a:off x="6479921" y="3224569"/>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3" name="Rectangle 298"/>
              <p:cNvSpPr>
                <a:spLocks noChangeArrowheads="1"/>
              </p:cNvSpPr>
              <p:nvPr/>
            </p:nvSpPr>
            <p:spPr bwMode="auto">
              <a:xfrm>
                <a:off x="6459480" y="3165831"/>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4" name="Rectangle 298"/>
              <p:cNvSpPr>
                <a:spLocks noChangeArrowheads="1"/>
              </p:cNvSpPr>
              <p:nvPr/>
            </p:nvSpPr>
            <p:spPr bwMode="auto">
              <a:xfrm>
                <a:off x="6461067" y="3107094"/>
                <a:ext cx="342900" cy="5873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5" name="Rectangle 298"/>
              <p:cNvSpPr>
                <a:spLocks noChangeArrowheads="1"/>
              </p:cNvSpPr>
              <p:nvPr/>
            </p:nvSpPr>
            <p:spPr bwMode="auto">
              <a:xfrm>
                <a:off x="6459480" y="3048356"/>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6" name="Rectangle 298"/>
              <p:cNvSpPr>
                <a:spLocks noChangeArrowheads="1"/>
              </p:cNvSpPr>
              <p:nvPr/>
            </p:nvSpPr>
            <p:spPr bwMode="auto">
              <a:xfrm>
                <a:off x="6478334" y="2989619"/>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7" name="Rectangle 298"/>
              <p:cNvSpPr>
                <a:spLocks noChangeArrowheads="1"/>
              </p:cNvSpPr>
              <p:nvPr/>
            </p:nvSpPr>
            <p:spPr bwMode="auto">
              <a:xfrm>
                <a:off x="6459480" y="2924531"/>
                <a:ext cx="338137" cy="73025"/>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8" name="Rectangle 298"/>
              <p:cNvSpPr>
                <a:spLocks noChangeArrowheads="1"/>
              </p:cNvSpPr>
              <p:nvPr/>
            </p:nvSpPr>
            <p:spPr bwMode="auto">
              <a:xfrm>
                <a:off x="6461067" y="2873731"/>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49" name="Rectangle 298"/>
              <p:cNvSpPr>
                <a:spLocks noChangeArrowheads="1"/>
              </p:cNvSpPr>
              <p:nvPr/>
            </p:nvSpPr>
            <p:spPr bwMode="auto">
              <a:xfrm>
                <a:off x="6459480" y="2813406"/>
                <a:ext cx="342900" cy="57150"/>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50" name="Rectangle 298"/>
              <p:cNvSpPr>
                <a:spLocks noChangeArrowheads="1"/>
              </p:cNvSpPr>
              <p:nvPr/>
            </p:nvSpPr>
            <p:spPr bwMode="auto">
              <a:xfrm>
                <a:off x="6459480" y="2754669"/>
                <a:ext cx="342900" cy="58737"/>
              </a:xfrm>
              <a:prstGeom prst="rect">
                <a:avLst/>
              </a:prstGeom>
              <a:solidFill>
                <a:srgbClr val="00FFFF"/>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grpSp>
        <p:sp>
          <p:nvSpPr>
            <p:cNvPr id="105" name="PubL"/>
            <p:cNvSpPr>
              <a:spLocks noEditPoints="1" noChangeArrowheads="1"/>
            </p:cNvSpPr>
            <p:nvPr/>
          </p:nvSpPr>
          <p:spPr bwMode="auto">
            <a:xfrm rot="16200000">
              <a:off x="5116483" y="5257730"/>
              <a:ext cx="1054100" cy="922088"/>
            </a:xfrm>
            <a:custGeom>
              <a:avLst/>
              <a:gdLst>
                <a:gd name="T0" fmla="*/ 121438 w 21600"/>
                <a:gd name="T1" fmla="*/ 0 h 21600"/>
                <a:gd name="T2" fmla="*/ 0 w 21600"/>
                <a:gd name="T3" fmla="*/ 249238 h 21600"/>
                <a:gd name="T4" fmla="*/ 336550 w 21600"/>
                <a:gd name="T5" fmla="*/ 498475 h 21600"/>
                <a:gd name="T6" fmla="*/ 673100 w 21600"/>
                <a:gd name="T7" fmla="*/ 358002 h 21600"/>
                <a:gd name="T8" fmla="*/ 17694720 60000 65536"/>
                <a:gd name="T9" fmla="*/ 11796480 60000 65536"/>
                <a:gd name="T10" fmla="*/ 5898240 60000 65536"/>
                <a:gd name="T11" fmla="*/ 0 60000 65536"/>
                <a:gd name="T12" fmla="*/ 0 w 21600"/>
                <a:gd name="T13" fmla="*/ 9425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9425"/>
                  </a:lnTo>
                  <a:lnTo>
                    <a:pt x="7794" y="9425"/>
                  </a:lnTo>
                  <a:lnTo>
                    <a:pt x="7794" y="0"/>
                  </a:lnTo>
                  <a:close/>
                </a:path>
              </a:pathLst>
            </a:custGeom>
            <a:solidFill>
              <a:srgbClr val="FF9900"/>
            </a:solidFill>
            <a:ln w="9525">
              <a:solidFill>
                <a:srgbClr val="000000"/>
              </a:solidFill>
              <a:miter lim="800000"/>
              <a:headEnd/>
              <a:tailEnd/>
            </a:ln>
            <a:effectLst>
              <a:outerShdw dist="107763" dir="2700000" algn="ctr" rotWithShape="0">
                <a:srgbClr val="808080"/>
              </a:outerShdw>
            </a:effectLst>
          </p:spPr>
          <p:txBody>
            <a:bodyPr rot="10800000"/>
            <a:lstStyle/>
            <a:p>
              <a:pPr fontAlgn="base">
                <a:spcBef>
                  <a:spcPct val="0"/>
                </a:spcBef>
                <a:spcAft>
                  <a:spcPct val="0"/>
                </a:spcAft>
                <a:defRPr/>
              </a:pPr>
              <a:endParaRPr lang="en-US" sz="1400">
                <a:solidFill>
                  <a:srgbClr val="000000"/>
                </a:solidFill>
              </a:endParaRPr>
            </a:p>
          </p:txBody>
        </p:sp>
        <p:sp>
          <p:nvSpPr>
            <p:cNvPr id="106" name="Rectangle 12"/>
            <p:cNvSpPr>
              <a:spLocks noChangeArrowheads="1"/>
            </p:cNvSpPr>
            <p:nvPr/>
          </p:nvSpPr>
          <p:spPr bwMode="auto">
            <a:xfrm>
              <a:off x="5162397" y="4660085"/>
              <a:ext cx="945855" cy="469972"/>
            </a:xfrm>
            <a:prstGeom prst="rect">
              <a:avLst/>
            </a:prstGeom>
            <a:solidFill>
              <a:srgbClr val="FF9900"/>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07" name="Rectangle 15"/>
            <p:cNvSpPr>
              <a:spLocks noChangeArrowheads="1"/>
            </p:cNvSpPr>
            <p:nvPr/>
          </p:nvSpPr>
          <p:spPr bwMode="auto">
            <a:xfrm>
              <a:off x="4257079" y="4647383"/>
              <a:ext cx="810732" cy="457270"/>
            </a:xfrm>
            <a:prstGeom prst="rect">
              <a:avLst/>
            </a:prstGeom>
            <a:solidFill>
              <a:schemeClr val="accent1"/>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08" name="Rectangle 19"/>
            <p:cNvSpPr>
              <a:spLocks noChangeArrowheads="1"/>
            </p:cNvSpPr>
            <p:nvPr/>
          </p:nvSpPr>
          <p:spPr bwMode="auto">
            <a:xfrm>
              <a:off x="4668990" y="5793037"/>
              <a:ext cx="472928" cy="190529"/>
            </a:xfrm>
            <a:prstGeom prst="rect">
              <a:avLst/>
            </a:prstGeom>
            <a:solidFill>
              <a:srgbClr val="FF9900"/>
            </a:solidFill>
            <a:ln w="6350" algn="ctr">
              <a:solidFill>
                <a:schemeClr val="tx1"/>
              </a:solidFill>
              <a:miter lim="800000"/>
              <a:headEnd/>
              <a:tailEnd/>
            </a:ln>
          </p:spPr>
          <p:txBody>
            <a:bodyPr wrap="none" anchor="ctr"/>
            <a:lstStyle/>
            <a:p>
              <a:pPr fontAlgn="base">
                <a:spcBef>
                  <a:spcPct val="0"/>
                </a:spcBef>
                <a:spcAft>
                  <a:spcPct val="0"/>
                </a:spcAft>
              </a:pPr>
              <a:endParaRPr lang="en-US" sz="1400">
                <a:solidFill>
                  <a:srgbClr val="000000"/>
                </a:solidFill>
              </a:endParaRPr>
            </a:p>
          </p:txBody>
        </p:sp>
        <p:sp>
          <p:nvSpPr>
            <p:cNvPr id="109" name="Text Box 20"/>
            <p:cNvSpPr txBox="1">
              <a:spLocks noChangeArrowheads="1"/>
            </p:cNvSpPr>
            <p:nvPr/>
          </p:nvSpPr>
          <p:spPr bwMode="auto">
            <a:xfrm>
              <a:off x="5645459" y="5776270"/>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100" b="1">
                  <a:solidFill>
                    <a:srgbClr val="000000"/>
                  </a:solidFill>
                </a:rPr>
                <a:t>A</a:t>
              </a:r>
            </a:p>
          </p:txBody>
        </p:sp>
        <p:sp>
          <p:nvSpPr>
            <p:cNvPr id="110" name="Text Box 21"/>
            <p:cNvSpPr txBox="1">
              <a:spLocks noChangeArrowheads="1"/>
            </p:cNvSpPr>
            <p:nvPr/>
          </p:nvSpPr>
          <p:spPr bwMode="auto">
            <a:xfrm>
              <a:off x="4545901" y="5290420"/>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050" b="1">
                  <a:solidFill>
                    <a:srgbClr val="000000"/>
                  </a:solidFill>
                </a:rPr>
                <a:t>D</a:t>
              </a:r>
            </a:p>
          </p:txBody>
        </p:sp>
        <p:sp>
          <p:nvSpPr>
            <p:cNvPr id="111" name="Text Box 22"/>
            <p:cNvSpPr txBox="1">
              <a:spLocks noChangeArrowheads="1"/>
            </p:cNvSpPr>
            <p:nvPr/>
          </p:nvSpPr>
          <p:spPr bwMode="auto">
            <a:xfrm>
              <a:off x="4316194" y="4769640"/>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050" b="1">
                  <a:solidFill>
                    <a:srgbClr val="000000"/>
                  </a:solidFill>
                </a:rPr>
                <a:t>D</a:t>
              </a:r>
            </a:p>
          </p:txBody>
        </p:sp>
        <p:sp>
          <p:nvSpPr>
            <p:cNvPr id="112" name="Text Box 25"/>
            <p:cNvSpPr txBox="1">
              <a:spLocks noChangeArrowheads="1"/>
            </p:cNvSpPr>
            <p:nvPr/>
          </p:nvSpPr>
          <p:spPr bwMode="auto">
            <a:xfrm>
              <a:off x="4532389" y="5963624"/>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050" b="1">
                  <a:solidFill>
                    <a:srgbClr val="000000"/>
                  </a:solidFill>
                </a:rPr>
                <a:t>D</a:t>
              </a:r>
            </a:p>
          </p:txBody>
        </p:sp>
        <p:sp>
          <p:nvSpPr>
            <p:cNvPr id="113" name="Text Box 26"/>
            <p:cNvSpPr txBox="1">
              <a:spLocks noChangeArrowheads="1"/>
            </p:cNvSpPr>
            <p:nvPr/>
          </p:nvSpPr>
          <p:spPr bwMode="auto">
            <a:xfrm>
              <a:off x="5699508" y="4747413"/>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100" b="1">
                  <a:solidFill>
                    <a:srgbClr val="000000"/>
                  </a:solidFill>
                </a:rPr>
                <a:t>A</a:t>
              </a:r>
            </a:p>
          </p:txBody>
        </p:sp>
        <p:sp>
          <p:nvSpPr>
            <p:cNvPr id="114" name="Text Box 28"/>
            <p:cNvSpPr txBox="1">
              <a:spLocks noChangeArrowheads="1"/>
            </p:cNvSpPr>
            <p:nvPr/>
          </p:nvSpPr>
          <p:spPr bwMode="auto">
            <a:xfrm>
              <a:off x="4713116" y="5748977"/>
              <a:ext cx="293743" cy="312859"/>
            </a:xfrm>
            <a:prstGeom prst="rect">
              <a:avLst/>
            </a:prstGeom>
            <a:noFill/>
            <a:ln w="6350" algn="ctr">
              <a:noFill/>
              <a:miter lim="800000"/>
              <a:headEnd/>
              <a:tailEnd/>
            </a:ln>
          </p:spPr>
          <p:txBody>
            <a:bodyPr wrap="square">
              <a:spAutoFit/>
            </a:bodyPr>
            <a:lstStyle/>
            <a:p>
              <a:pPr fontAlgn="base">
                <a:spcBef>
                  <a:spcPct val="0"/>
                </a:spcBef>
                <a:spcAft>
                  <a:spcPct val="0"/>
                </a:spcAft>
              </a:pPr>
              <a:r>
                <a:rPr lang="en-US" sz="1100" b="1" dirty="0">
                  <a:solidFill>
                    <a:srgbClr val="000000"/>
                  </a:solidFill>
                </a:rPr>
                <a:t>A</a:t>
              </a:r>
            </a:p>
          </p:txBody>
        </p:sp>
        <p:sp>
          <p:nvSpPr>
            <p:cNvPr id="115" name="Rectangle 114"/>
            <p:cNvSpPr/>
            <p:nvPr/>
          </p:nvSpPr>
          <p:spPr bwMode="auto">
            <a:xfrm>
              <a:off x="5287654" y="4759164"/>
              <a:ext cx="300851" cy="254524"/>
            </a:xfrm>
            <a:prstGeom prst="rect">
              <a:avLst/>
            </a:prstGeom>
            <a:solidFill>
              <a:srgbClr val="4A95B0"/>
            </a:solidFill>
            <a:ln w="635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endParaRPr>
            </a:p>
          </p:txBody>
        </p:sp>
        <p:sp>
          <p:nvSpPr>
            <p:cNvPr id="116" name="Text Box 23"/>
            <p:cNvSpPr txBox="1">
              <a:spLocks noChangeArrowheads="1"/>
            </p:cNvSpPr>
            <p:nvPr/>
          </p:nvSpPr>
          <p:spPr bwMode="auto">
            <a:xfrm>
              <a:off x="5285166" y="4749737"/>
              <a:ext cx="283281" cy="312859"/>
            </a:xfrm>
            <a:prstGeom prst="rect">
              <a:avLst/>
            </a:prstGeom>
            <a:noFill/>
            <a:ln w="6350" algn="ctr">
              <a:noFill/>
              <a:miter lim="800000"/>
              <a:headEnd/>
              <a:tailEnd/>
            </a:ln>
          </p:spPr>
          <p:txBody>
            <a:bodyPr wrap="square">
              <a:spAutoFit/>
            </a:bodyPr>
            <a:lstStyle/>
            <a:p>
              <a:pPr fontAlgn="base">
                <a:spcBef>
                  <a:spcPct val="0"/>
                </a:spcBef>
                <a:spcAft>
                  <a:spcPct val="0"/>
                </a:spcAft>
              </a:pPr>
              <a:r>
                <a:rPr lang="en-US" sz="1050" b="1" dirty="0">
                  <a:solidFill>
                    <a:srgbClr val="000000"/>
                  </a:solidFill>
                </a:rPr>
                <a:t>D</a:t>
              </a:r>
            </a:p>
          </p:txBody>
        </p:sp>
        <p:sp>
          <p:nvSpPr>
            <p:cNvPr id="117" name="Rectangle 116"/>
            <p:cNvSpPr/>
            <p:nvPr/>
          </p:nvSpPr>
          <p:spPr bwMode="auto">
            <a:xfrm>
              <a:off x="4716035" y="4759164"/>
              <a:ext cx="240681" cy="235670"/>
            </a:xfrm>
            <a:prstGeom prst="rect">
              <a:avLst/>
            </a:prstGeom>
            <a:solidFill>
              <a:srgbClr val="FFC000"/>
            </a:solidFill>
            <a:ln w="63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endParaRPr>
            </a:p>
          </p:txBody>
        </p:sp>
        <p:sp>
          <p:nvSpPr>
            <p:cNvPr id="118" name="Text Box 27"/>
            <p:cNvSpPr txBox="1">
              <a:spLocks noChangeArrowheads="1"/>
            </p:cNvSpPr>
            <p:nvPr/>
          </p:nvSpPr>
          <p:spPr bwMode="auto">
            <a:xfrm>
              <a:off x="4685670" y="4728160"/>
              <a:ext cx="343531" cy="312859"/>
            </a:xfrm>
            <a:prstGeom prst="rect">
              <a:avLst/>
            </a:prstGeom>
            <a:noFill/>
            <a:ln w="6350" algn="ctr">
              <a:noFill/>
              <a:miter lim="800000"/>
              <a:headEnd/>
              <a:tailEnd/>
            </a:ln>
          </p:spPr>
          <p:txBody>
            <a:bodyPr wrap="none">
              <a:spAutoFit/>
            </a:bodyPr>
            <a:lstStyle/>
            <a:p>
              <a:pPr fontAlgn="base">
                <a:spcBef>
                  <a:spcPct val="0"/>
                </a:spcBef>
                <a:spcAft>
                  <a:spcPct val="0"/>
                </a:spcAft>
              </a:pPr>
              <a:r>
                <a:rPr lang="en-US" sz="1100" b="1" dirty="0">
                  <a:solidFill>
                    <a:srgbClr val="000000"/>
                  </a:solidFill>
                </a:rPr>
                <a:t>A</a:t>
              </a:r>
            </a:p>
          </p:txBody>
        </p:sp>
        <p:sp>
          <p:nvSpPr>
            <p:cNvPr id="177" name="TextBox 176"/>
            <p:cNvSpPr txBox="1"/>
            <p:nvPr/>
          </p:nvSpPr>
          <p:spPr>
            <a:xfrm>
              <a:off x="6025358" y="5665022"/>
              <a:ext cx="2339469" cy="952487"/>
            </a:xfrm>
            <a:prstGeom prst="rect">
              <a:avLst/>
            </a:prstGeom>
            <a:noFill/>
          </p:spPr>
          <p:txBody>
            <a:bodyPr wrap="square" rtlCol="0">
              <a:spAutoFit/>
            </a:bodyPr>
            <a:lstStyle/>
            <a:p>
              <a:pPr algn="ctr" fontAlgn="base">
                <a:spcBef>
                  <a:spcPct val="0"/>
                </a:spcBef>
                <a:spcAft>
                  <a:spcPct val="0"/>
                </a:spcAft>
              </a:pPr>
              <a:r>
                <a:rPr lang="en-US" sz="1400" dirty="0">
                  <a:solidFill>
                    <a:srgbClr val="0070C0"/>
                  </a:solidFill>
                </a:rPr>
                <a:t>Full chip </a:t>
              </a:r>
            </a:p>
            <a:p>
              <a:pPr algn="ctr" fontAlgn="base">
                <a:spcBef>
                  <a:spcPct val="0"/>
                </a:spcBef>
                <a:spcAft>
                  <a:spcPct val="0"/>
                </a:spcAft>
              </a:pPr>
              <a:r>
                <a:rPr lang="en-US" sz="1400" dirty="0">
                  <a:solidFill>
                    <a:srgbClr val="0070C0"/>
                  </a:solidFill>
                </a:rPr>
                <a:t>design</a:t>
              </a:r>
            </a:p>
            <a:p>
              <a:pPr algn="ctr" fontAlgn="base">
                <a:spcBef>
                  <a:spcPct val="0"/>
                </a:spcBef>
                <a:spcAft>
                  <a:spcPct val="0"/>
                </a:spcAft>
              </a:pPr>
              <a:r>
                <a:rPr lang="en-US" sz="1400" dirty="0">
                  <a:solidFill>
                    <a:srgbClr val="0070C0"/>
                  </a:solidFill>
                </a:rPr>
                <a:t>interoperates</a:t>
              </a:r>
            </a:p>
          </p:txBody>
        </p:sp>
      </p:grpSp>
      <p:grpSp>
        <p:nvGrpSpPr>
          <p:cNvPr id="179" name="Group 128"/>
          <p:cNvGrpSpPr/>
          <p:nvPr/>
        </p:nvGrpSpPr>
        <p:grpSpPr>
          <a:xfrm>
            <a:off x="7693374" y="1330601"/>
            <a:ext cx="2403635" cy="1961782"/>
            <a:chOff x="356870" y="1353185"/>
            <a:chExt cx="4711700" cy="4654550"/>
          </a:xfrm>
        </p:grpSpPr>
        <p:pic>
          <p:nvPicPr>
            <p:cNvPr id="180" name="Picture 2"/>
            <p:cNvPicPr>
              <a:picLocks noChangeAspect="1" noChangeArrowheads="1"/>
            </p:cNvPicPr>
            <p:nvPr/>
          </p:nvPicPr>
          <p:blipFill>
            <a:blip r:embed="rId4" cstate="print"/>
            <a:srcRect/>
            <a:stretch>
              <a:fillRect/>
            </a:stretch>
          </p:blipFill>
          <p:spPr bwMode="auto">
            <a:xfrm>
              <a:off x="356870" y="1353185"/>
              <a:ext cx="4711700" cy="46545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81" name="Picture 2"/>
            <p:cNvPicPr>
              <a:picLocks noChangeAspect="1" noChangeArrowheads="1"/>
            </p:cNvPicPr>
            <p:nvPr/>
          </p:nvPicPr>
          <p:blipFill>
            <a:blip r:embed="rId5" cstate="print"/>
            <a:srcRect/>
            <a:stretch>
              <a:fillRect/>
            </a:stretch>
          </p:blipFill>
          <p:spPr bwMode="auto">
            <a:xfrm>
              <a:off x="603885" y="2258380"/>
              <a:ext cx="3313263" cy="3365180"/>
            </a:xfrm>
            <a:prstGeom prst="rect">
              <a:avLst/>
            </a:prstGeom>
            <a:noFill/>
            <a:ln w="9525">
              <a:noFill/>
              <a:miter lim="800000"/>
              <a:headEnd/>
              <a:tailEnd/>
            </a:ln>
          </p:spPr>
        </p:pic>
      </p:grpSp>
      <p:sp>
        <p:nvSpPr>
          <p:cNvPr id="183" name="TextBox 182"/>
          <p:cNvSpPr txBox="1"/>
          <p:nvPr/>
        </p:nvSpPr>
        <p:spPr>
          <a:xfrm>
            <a:off x="7162800" y="910390"/>
            <a:ext cx="3668633" cy="369332"/>
          </a:xfrm>
          <a:prstGeom prst="rect">
            <a:avLst/>
          </a:prstGeom>
          <a:noFill/>
        </p:spPr>
        <p:txBody>
          <a:bodyPr wrap="none" rtlCol="0">
            <a:spAutoFit/>
          </a:bodyPr>
          <a:lstStyle/>
          <a:p>
            <a:r>
              <a:rPr lang="en-US" dirty="0"/>
              <a:t>Virtuoso® Digital Implementation </a:t>
            </a:r>
          </a:p>
        </p:txBody>
      </p:sp>
      <p:sp>
        <p:nvSpPr>
          <p:cNvPr id="184" name="Right Arrow 183"/>
          <p:cNvSpPr/>
          <p:nvPr/>
        </p:nvSpPr>
        <p:spPr>
          <a:xfrm>
            <a:off x="6186490" y="2014343"/>
            <a:ext cx="968829" cy="71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5" name="Picture 18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9387" y="3965535"/>
            <a:ext cx="2376341" cy="2001407"/>
          </a:xfrm>
          <a:prstGeom prst="rect">
            <a:avLst/>
          </a:prstGeom>
        </p:spPr>
      </p:pic>
      <p:sp>
        <p:nvSpPr>
          <p:cNvPr id="186" name="TextBox 185"/>
          <p:cNvSpPr txBox="1"/>
          <p:nvPr/>
        </p:nvSpPr>
        <p:spPr>
          <a:xfrm>
            <a:off x="7041891" y="6046797"/>
            <a:ext cx="3587585" cy="369332"/>
          </a:xfrm>
          <a:prstGeom prst="rect">
            <a:avLst/>
          </a:prstGeom>
          <a:solidFill>
            <a:schemeClr val="bg1"/>
          </a:solidFill>
        </p:spPr>
        <p:txBody>
          <a:bodyPr wrap="none" rtlCol="0">
            <a:spAutoFit/>
          </a:bodyPr>
          <a:lstStyle/>
          <a:p>
            <a:r>
              <a:rPr lang="en-US" dirty="0"/>
              <a:t>Virtuoso Digital Signoff – Timing </a:t>
            </a:r>
          </a:p>
        </p:txBody>
      </p:sp>
      <p:sp>
        <p:nvSpPr>
          <p:cNvPr id="187" name="Down Arrow 186"/>
          <p:cNvSpPr/>
          <p:nvPr/>
        </p:nvSpPr>
        <p:spPr>
          <a:xfrm>
            <a:off x="8664504" y="3443889"/>
            <a:ext cx="555901" cy="4516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ight Arrow 187"/>
          <p:cNvSpPr/>
          <p:nvPr/>
        </p:nvSpPr>
        <p:spPr>
          <a:xfrm flipH="1">
            <a:off x="6053788" y="5009045"/>
            <a:ext cx="678755" cy="582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bwMode="auto">
          <a:xfrm>
            <a:off x="3437207" y="3896363"/>
            <a:ext cx="2070634" cy="1678879"/>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rtl="0" fontAlgn="base">
              <a:spcBef>
                <a:spcPct val="0"/>
              </a:spcBef>
              <a:spcAft>
                <a:spcPct val="0"/>
              </a:spcAft>
            </a:pPr>
            <a:endParaRPr lang="en-US" sz="900" dirty="0">
              <a:solidFill>
                <a:schemeClr val="bg1"/>
              </a:solidFill>
              <a:effectLst>
                <a:outerShdw blurRad="38100" dist="38100" dir="2700000" algn="tl">
                  <a:srgbClr val="000000">
                    <a:alpha val="43137"/>
                  </a:srgbClr>
                </a:outerShdw>
              </a:effectLst>
              <a:latin typeface="Arial" charset="0"/>
            </a:endParaRPr>
          </a:p>
        </p:txBody>
      </p:sp>
      <p:sp>
        <p:nvSpPr>
          <p:cNvPr id="191" name="Rectangle 190"/>
          <p:cNvSpPr/>
          <p:nvPr/>
        </p:nvSpPr>
        <p:spPr bwMode="auto">
          <a:xfrm>
            <a:off x="1253454" y="3896363"/>
            <a:ext cx="2076386" cy="1678879"/>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rtl="0" fontAlgn="base">
              <a:spcBef>
                <a:spcPct val="0"/>
              </a:spcBef>
              <a:spcAft>
                <a:spcPct val="0"/>
              </a:spcAft>
            </a:pPr>
            <a:endParaRPr lang="en-US" sz="900" dirty="0">
              <a:solidFill>
                <a:schemeClr val="bg1"/>
              </a:solidFill>
              <a:effectLst>
                <a:outerShdw blurRad="38100" dist="38100" dir="2700000" algn="tl">
                  <a:srgbClr val="000000">
                    <a:alpha val="43137"/>
                  </a:srgbClr>
                </a:outerShdw>
              </a:effectLst>
              <a:latin typeface="Arial" charset="0"/>
            </a:endParaRPr>
          </a:p>
        </p:txBody>
      </p:sp>
      <p:sp>
        <p:nvSpPr>
          <p:cNvPr id="192" name="AutoShape 5"/>
          <p:cNvSpPr>
            <a:spLocks noChangeArrowheads="1"/>
          </p:cNvSpPr>
          <p:nvPr/>
        </p:nvSpPr>
        <p:spPr bwMode="auto">
          <a:xfrm>
            <a:off x="1767278" y="4642531"/>
            <a:ext cx="942011" cy="335776"/>
          </a:xfrm>
          <a:prstGeom prst="can">
            <a:avLst>
              <a:gd name="adj" fmla="val 25000"/>
            </a:avLst>
          </a:prstGeom>
          <a:gradFill flip="none" rotWithShape="1">
            <a:gsLst>
              <a:gs pos="0">
                <a:srgbClr val="F6C107"/>
              </a:gs>
              <a:gs pos="100000">
                <a:srgbClr val="B48D00"/>
              </a:gs>
            </a:gsLst>
            <a:lin ang="5400000" scaled="1"/>
            <a:tileRect/>
          </a:gradFill>
          <a:ln>
            <a:solidFill>
              <a:srgbClr val="F6C107"/>
            </a:solidFill>
            <a:headEnd/>
            <a:tailEnd/>
          </a:ln>
        </p:spPr>
        <p:style>
          <a:lnRef idx="1">
            <a:schemeClr val="accent6"/>
          </a:lnRef>
          <a:fillRef idx="3">
            <a:schemeClr val="accent6"/>
          </a:fillRef>
          <a:effectRef idx="2">
            <a:schemeClr val="accent6"/>
          </a:effectRef>
          <a:fontRef idx="minor">
            <a:schemeClr val="lt1"/>
          </a:fontRef>
        </p:style>
        <p:txBody>
          <a:bodyPr wrap="none" lIns="0" tIns="0" rIns="0" bIns="0" anchor="ctr"/>
          <a:lstStyle/>
          <a:p>
            <a:pPr algn="ctr">
              <a:lnSpc>
                <a:spcPct val="90000"/>
              </a:lnSpc>
              <a:buFont typeface="Wingdings" pitchFamily="2" charset="2"/>
              <a:buNone/>
            </a:pPr>
            <a:r>
              <a:rPr lang="en-US" sz="1000" b="1" dirty="0">
                <a:solidFill>
                  <a:schemeClr val="bg1"/>
                </a:solidFill>
              </a:rPr>
              <a:t>Power Grid Views</a:t>
            </a:r>
          </a:p>
        </p:txBody>
      </p:sp>
      <p:sp>
        <p:nvSpPr>
          <p:cNvPr id="193" name="Text Box 26"/>
          <p:cNvSpPr txBox="1">
            <a:spLocks noChangeArrowheads="1"/>
          </p:cNvSpPr>
          <p:nvPr/>
        </p:nvSpPr>
        <p:spPr bwMode="auto">
          <a:xfrm>
            <a:off x="1745869" y="3957861"/>
            <a:ext cx="1309504" cy="193899"/>
          </a:xfrm>
          <a:prstGeom prst="rect">
            <a:avLst/>
          </a:prstGeom>
          <a:noFill/>
          <a:ln w="25400">
            <a:noFill/>
            <a:miter lim="800000"/>
            <a:headEnd/>
            <a:tailEnd/>
          </a:ln>
        </p:spPr>
        <p:txBody>
          <a:bodyPr wrap="square" lIns="0" tIns="0" rIns="0" bIns="0">
            <a:spAutoFit/>
          </a:bodyPr>
          <a:lstStyle/>
          <a:p>
            <a:pPr algn="ctr">
              <a:lnSpc>
                <a:spcPct val="90000"/>
              </a:lnSpc>
              <a:buFont typeface="Wingdings" pitchFamily="2" charset="2"/>
              <a:buNone/>
            </a:pPr>
            <a:r>
              <a:rPr lang="en-US" sz="1400" b="1" dirty="0" err="1">
                <a:latin typeface="Calibri" pitchFamily="34" charset="0"/>
                <a:cs typeface="Calibri" pitchFamily="34" charset="0"/>
              </a:rPr>
              <a:t>Voltus</a:t>
            </a:r>
            <a:r>
              <a:rPr lang="en-US" sz="1400" b="1" dirty="0">
                <a:latin typeface="Calibri" pitchFamily="34" charset="0"/>
                <a:cs typeface="Calibri" pitchFamily="34" charset="0"/>
              </a:rPr>
              <a:t>™ Platform</a:t>
            </a:r>
          </a:p>
        </p:txBody>
      </p:sp>
      <p:sp>
        <p:nvSpPr>
          <p:cNvPr id="194" name="Text Box 26"/>
          <p:cNvSpPr txBox="1">
            <a:spLocks noChangeArrowheads="1"/>
          </p:cNvSpPr>
          <p:nvPr/>
        </p:nvSpPr>
        <p:spPr bwMode="auto">
          <a:xfrm>
            <a:off x="3843559" y="3969369"/>
            <a:ext cx="1339650" cy="193899"/>
          </a:xfrm>
          <a:prstGeom prst="rect">
            <a:avLst/>
          </a:prstGeom>
          <a:noFill/>
          <a:ln w="25400">
            <a:noFill/>
            <a:miter lim="800000"/>
            <a:headEnd/>
            <a:tailEnd/>
          </a:ln>
        </p:spPr>
        <p:txBody>
          <a:bodyPr wrap="square" lIns="0" tIns="0" rIns="0" bIns="0">
            <a:spAutoFit/>
          </a:bodyPr>
          <a:lstStyle/>
          <a:p>
            <a:pPr algn="ctr">
              <a:lnSpc>
                <a:spcPct val="90000"/>
              </a:lnSpc>
              <a:buFont typeface="Wingdings" pitchFamily="2" charset="2"/>
              <a:buNone/>
            </a:pPr>
            <a:r>
              <a:rPr lang="en-US" sz="1400" b="1" dirty="0">
                <a:latin typeface="Calibri" pitchFamily="34" charset="0"/>
                <a:cs typeface="Calibri" pitchFamily="34" charset="0"/>
              </a:rPr>
              <a:t>Virtuoso Platform </a:t>
            </a:r>
          </a:p>
        </p:txBody>
      </p:sp>
      <p:sp>
        <p:nvSpPr>
          <p:cNvPr id="195" name="Rectangle 194"/>
          <p:cNvSpPr/>
          <p:nvPr/>
        </p:nvSpPr>
        <p:spPr bwMode="auto">
          <a:xfrm>
            <a:off x="3727374" y="5090232"/>
            <a:ext cx="1455835" cy="335776"/>
          </a:xfrm>
          <a:prstGeom prst="rect">
            <a:avLst/>
          </a:prstGeom>
          <a:gradFill flip="none" rotWithShape="1">
            <a:gsLst>
              <a:gs pos="0">
                <a:srgbClr val="31A7DF"/>
              </a:gs>
              <a:gs pos="100000">
                <a:srgbClr val="125676"/>
              </a:gs>
            </a:gsLst>
            <a:lin ang="5400000" scaled="1"/>
            <a:tileRect/>
          </a:gradFill>
          <a:ln>
            <a:solidFill>
              <a:srgbClr val="09698D"/>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a:lnSpc>
                <a:spcPct val="90000"/>
              </a:lnSpc>
              <a:buFont typeface="Wingdings" pitchFamily="2" charset="2"/>
              <a:buNone/>
            </a:pPr>
            <a:r>
              <a:rPr lang="en-US" sz="1100" b="1" dirty="0" err="1">
                <a:solidFill>
                  <a:schemeClr val="bg1"/>
                </a:solidFill>
                <a:cs typeface="Calibri" pitchFamily="34" charset="0"/>
              </a:rPr>
              <a:t>Voltus</a:t>
            </a:r>
            <a:r>
              <a:rPr lang="en-US" sz="1100" b="1" dirty="0">
                <a:solidFill>
                  <a:schemeClr val="bg1"/>
                </a:solidFill>
                <a:cs typeface="Calibri" pitchFamily="34" charset="0"/>
              </a:rPr>
              <a:t>-FI</a:t>
            </a:r>
          </a:p>
          <a:p>
            <a:pPr algn="ctr">
              <a:lnSpc>
                <a:spcPct val="90000"/>
              </a:lnSpc>
              <a:buFont typeface="Wingdings" pitchFamily="2" charset="2"/>
              <a:buNone/>
            </a:pPr>
            <a:r>
              <a:rPr lang="en-US" sz="1000" b="1" dirty="0">
                <a:solidFill>
                  <a:schemeClr val="bg1"/>
                </a:solidFill>
                <a:cs typeface="Calibri" pitchFamily="34" charset="0"/>
              </a:rPr>
              <a:t>Transistor</a:t>
            </a:r>
          </a:p>
        </p:txBody>
      </p:sp>
      <p:sp>
        <p:nvSpPr>
          <p:cNvPr id="196" name="Rectangle 195"/>
          <p:cNvSpPr/>
          <p:nvPr/>
        </p:nvSpPr>
        <p:spPr bwMode="auto">
          <a:xfrm>
            <a:off x="1467547" y="4194830"/>
            <a:ext cx="1541472" cy="335776"/>
          </a:xfrm>
          <a:prstGeom prst="rect">
            <a:avLst/>
          </a:prstGeom>
          <a:gradFill flip="none" rotWithShape="1">
            <a:gsLst>
              <a:gs pos="0">
                <a:srgbClr val="31A7DF"/>
              </a:gs>
              <a:gs pos="100000">
                <a:srgbClr val="125676"/>
              </a:gs>
            </a:gsLst>
            <a:lin ang="5400000" scaled="1"/>
            <a:tileRect/>
          </a:gradFill>
          <a:ln>
            <a:solidFill>
              <a:srgbClr val="09698D"/>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a:lnSpc>
                <a:spcPct val="90000"/>
              </a:lnSpc>
              <a:buFont typeface="Wingdings" pitchFamily="2" charset="2"/>
              <a:buNone/>
            </a:pPr>
            <a:r>
              <a:rPr lang="en-US" sz="1100" b="1" dirty="0" err="1">
                <a:solidFill>
                  <a:schemeClr val="bg1"/>
                </a:solidFill>
              </a:rPr>
              <a:t>Voltus</a:t>
            </a:r>
            <a:r>
              <a:rPr lang="en-US" sz="1100" b="1" dirty="0">
                <a:solidFill>
                  <a:schemeClr val="bg1"/>
                </a:solidFill>
              </a:rPr>
              <a:t> </a:t>
            </a:r>
          </a:p>
          <a:p>
            <a:pPr algn="ctr">
              <a:lnSpc>
                <a:spcPct val="90000"/>
              </a:lnSpc>
              <a:buFont typeface="Wingdings" pitchFamily="2" charset="2"/>
              <a:buNone/>
            </a:pPr>
            <a:r>
              <a:rPr lang="en-US" sz="1000" b="1" dirty="0">
                <a:solidFill>
                  <a:schemeClr val="bg1"/>
                </a:solidFill>
              </a:rPr>
              <a:t>Full-Chip</a:t>
            </a:r>
            <a:endParaRPr lang="en-US" sz="800" dirty="0">
              <a:solidFill>
                <a:schemeClr val="bg1"/>
              </a:solidFill>
            </a:endParaRPr>
          </a:p>
        </p:txBody>
      </p:sp>
      <p:sp>
        <p:nvSpPr>
          <p:cNvPr id="197" name="Rectangle 196"/>
          <p:cNvSpPr/>
          <p:nvPr/>
        </p:nvSpPr>
        <p:spPr bwMode="auto">
          <a:xfrm>
            <a:off x="1467547" y="5090232"/>
            <a:ext cx="1541472" cy="335776"/>
          </a:xfrm>
          <a:prstGeom prst="rect">
            <a:avLst/>
          </a:prstGeom>
          <a:gradFill flip="none" rotWithShape="1">
            <a:gsLst>
              <a:gs pos="0">
                <a:srgbClr val="31A7DF"/>
              </a:gs>
              <a:gs pos="100000">
                <a:srgbClr val="125676"/>
              </a:gs>
            </a:gsLst>
            <a:lin ang="5400000" scaled="1"/>
            <a:tileRect/>
          </a:gradFill>
          <a:ln>
            <a:solidFill>
              <a:srgbClr val="09698D"/>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a:lnSpc>
                <a:spcPct val="90000"/>
              </a:lnSpc>
              <a:buFont typeface="Wingdings" pitchFamily="2" charset="2"/>
              <a:buNone/>
            </a:pPr>
            <a:r>
              <a:rPr lang="en-US" sz="1050" b="1" dirty="0" err="1">
                <a:solidFill>
                  <a:schemeClr val="bg1"/>
                </a:solidFill>
              </a:rPr>
              <a:t>Voltus</a:t>
            </a:r>
            <a:endParaRPr lang="en-US" sz="1050" b="1" dirty="0">
              <a:solidFill>
                <a:schemeClr val="bg1"/>
              </a:solidFill>
            </a:endParaRPr>
          </a:p>
          <a:p>
            <a:pPr algn="ctr">
              <a:lnSpc>
                <a:spcPct val="90000"/>
              </a:lnSpc>
              <a:buFont typeface="Wingdings" pitchFamily="2" charset="2"/>
              <a:buNone/>
            </a:pPr>
            <a:r>
              <a:rPr lang="en-US" sz="1000" b="1" dirty="0">
                <a:solidFill>
                  <a:schemeClr val="bg1"/>
                </a:solidFill>
              </a:rPr>
              <a:t>Block and IP  </a:t>
            </a:r>
          </a:p>
        </p:txBody>
      </p:sp>
      <p:grpSp>
        <p:nvGrpSpPr>
          <p:cNvPr id="198" name="Group 20"/>
          <p:cNvGrpSpPr/>
          <p:nvPr/>
        </p:nvGrpSpPr>
        <p:grpSpPr>
          <a:xfrm>
            <a:off x="1638822" y="5657656"/>
            <a:ext cx="3382675" cy="317401"/>
            <a:chOff x="1371600" y="4892720"/>
            <a:chExt cx="6019800" cy="762000"/>
          </a:xfrm>
          <a:solidFill>
            <a:srgbClr val="00B050"/>
          </a:solidFill>
        </p:grpSpPr>
        <p:sp>
          <p:nvSpPr>
            <p:cNvPr id="209" name="Rectangle 208"/>
            <p:cNvSpPr/>
            <p:nvPr/>
          </p:nvSpPr>
          <p:spPr bwMode="auto">
            <a:xfrm>
              <a:off x="1371600" y="4968920"/>
              <a:ext cx="2057400" cy="60960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050" b="1" dirty="0">
                  <a:solidFill>
                    <a:schemeClr val="bg1"/>
                  </a:solidFill>
                  <a:latin typeface="Calibri" pitchFamily="34" charset="0"/>
                  <a:cs typeface="Calibri" pitchFamily="34" charset="0"/>
                </a:rPr>
                <a:t>Digital (SoC)</a:t>
              </a:r>
            </a:p>
            <a:p>
              <a:pPr algn="ctr" fontAlgn="base">
                <a:spcBef>
                  <a:spcPct val="0"/>
                </a:spcBef>
                <a:spcAft>
                  <a:spcPct val="0"/>
                </a:spcAft>
              </a:pPr>
              <a:r>
                <a:rPr lang="en-US" sz="1050" b="1" dirty="0">
                  <a:solidFill>
                    <a:schemeClr val="bg1"/>
                  </a:solidFill>
                  <a:latin typeface="Calibri" pitchFamily="34" charset="0"/>
                  <a:cs typeface="Calibri" pitchFamily="34" charset="0"/>
                </a:rPr>
                <a:t>IR Drop and EM</a:t>
              </a:r>
            </a:p>
          </p:txBody>
        </p:sp>
        <p:sp>
          <p:nvSpPr>
            <p:cNvPr id="210" name="Rectangle 209"/>
            <p:cNvSpPr/>
            <p:nvPr/>
          </p:nvSpPr>
          <p:spPr bwMode="auto">
            <a:xfrm>
              <a:off x="5334000" y="4968920"/>
              <a:ext cx="2057400" cy="60960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050" b="1" dirty="0">
                  <a:solidFill>
                    <a:schemeClr val="bg1"/>
                  </a:solidFill>
                  <a:latin typeface="Calibri" pitchFamily="34" charset="0"/>
                  <a:cs typeface="Calibri" pitchFamily="34" charset="0"/>
                </a:rPr>
                <a:t>Custom/Analog</a:t>
              </a:r>
            </a:p>
            <a:p>
              <a:pPr algn="ctr" fontAlgn="base">
                <a:spcBef>
                  <a:spcPct val="0"/>
                </a:spcBef>
                <a:spcAft>
                  <a:spcPct val="0"/>
                </a:spcAft>
              </a:pPr>
              <a:r>
                <a:rPr lang="en-US" sz="1050" b="1" dirty="0">
                  <a:solidFill>
                    <a:schemeClr val="bg1"/>
                  </a:solidFill>
                  <a:latin typeface="Calibri" pitchFamily="34" charset="0"/>
                  <a:cs typeface="Calibri" pitchFamily="34" charset="0"/>
                </a:rPr>
                <a:t>IR Drop and EM</a:t>
              </a:r>
            </a:p>
          </p:txBody>
        </p:sp>
        <p:sp>
          <p:nvSpPr>
            <p:cNvPr id="211" name="Left-Right Arrow 210"/>
            <p:cNvSpPr/>
            <p:nvPr/>
          </p:nvSpPr>
          <p:spPr bwMode="auto">
            <a:xfrm>
              <a:off x="3505200" y="4892720"/>
              <a:ext cx="1752600" cy="762000"/>
            </a:xfrm>
            <a:prstGeom prst="lef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050" b="1" dirty="0">
                  <a:solidFill>
                    <a:schemeClr val="bg1"/>
                  </a:solidFill>
                  <a:latin typeface="Calibri" pitchFamily="34" charset="0"/>
                  <a:cs typeface="Calibri" pitchFamily="34" charset="0"/>
                </a:rPr>
                <a:t>Mixed Signal</a:t>
              </a:r>
            </a:p>
          </p:txBody>
        </p:sp>
      </p:grpSp>
      <p:sp>
        <p:nvSpPr>
          <p:cNvPr id="199" name="AutoShape 5"/>
          <p:cNvSpPr>
            <a:spLocks noChangeArrowheads="1"/>
          </p:cNvSpPr>
          <p:nvPr/>
        </p:nvSpPr>
        <p:spPr bwMode="auto">
          <a:xfrm>
            <a:off x="3596817" y="4694922"/>
            <a:ext cx="495291" cy="228862"/>
          </a:xfrm>
          <a:prstGeom prst="can">
            <a:avLst>
              <a:gd name="adj" fmla="val 25000"/>
            </a:avLst>
          </a:prstGeom>
          <a:gradFill flip="none" rotWithShape="1">
            <a:gsLst>
              <a:gs pos="0">
                <a:srgbClr val="F6C107"/>
              </a:gs>
              <a:gs pos="100000">
                <a:srgbClr val="B48D00"/>
              </a:gs>
            </a:gsLst>
            <a:lin ang="5400000" scaled="1"/>
            <a:tileRect/>
          </a:gradFill>
          <a:ln>
            <a:solidFill>
              <a:srgbClr val="F6C107"/>
            </a:solidFill>
            <a:headEnd/>
            <a:tailEnd/>
          </a:ln>
        </p:spPr>
        <p:style>
          <a:lnRef idx="1">
            <a:schemeClr val="accent6"/>
          </a:lnRef>
          <a:fillRef idx="3">
            <a:schemeClr val="accent6"/>
          </a:fillRef>
          <a:effectRef idx="2">
            <a:schemeClr val="accent6"/>
          </a:effectRef>
          <a:fontRef idx="minor">
            <a:schemeClr val="lt1"/>
          </a:fontRef>
        </p:style>
        <p:txBody>
          <a:bodyPr wrap="none" lIns="0" tIns="0" rIns="0" bIns="0" anchor="ctr"/>
          <a:lstStyle/>
          <a:p>
            <a:pPr algn="ctr">
              <a:lnSpc>
                <a:spcPct val="90000"/>
              </a:lnSpc>
              <a:buFont typeface="Wingdings" pitchFamily="2" charset="2"/>
              <a:buNone/>
            </a:pPr>
            <a:r>
              <a:rPr lang="en-US" sz="1000" b="1" dirty="0">
                <a:solidFill>
                  <a:schemeClr val="bg1"/>
                </a:solidFill>
              </a:rPr>
              <a:t>PGV</a:t>
            </a:r>
          </a:p>
        </p:txBody>
      </p:sp>
      <p:sp>
        <p:nvSpPr>
          <p:cNvPr id="206" name="Rectangle 205"/>
          <p:cNvSpPr/>
          <p:nvPr/>
        </p:nvSpPr>
        <p:spPr bwMode="auto">
          <a:xfrm>
            <a:off x="3727374" y="4187436"/>
            <a:ext cx="1455835" cy="335776"/>
          </a:xfrm>
          <a:prstGeom prst="rect">
            <a:avLst/>
          </a:prstGeom>
          <a:gradFill flip="none" rotWithShape="1">
            <a:gsLst>
              <a:gs pos="0">
                <a:srgbClr val="099E9C"/>
              </a:gs>
              <a:gs pos="100000">
                <a:srgbClr val="05615F"/>
              </a:gs>
            </a:gsLst>
            <a:lin ang="5400000" scaled="1"/>
            <a:tileRect/>
          </a:gradFill>
          <a:ln>
            <a:solidFill>
              <a:srgbClr val="099E9C"/>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a:lnSpc>
                <a:spcPct val="90000"/>
              </a:lnSpc>
              <a:buFont typeface="Wingdings" pitchFamily="2" charset="2"/>
              <a:buNone/>
            </a:pPr>
            <a:r>
              <a:rPr lang="en-US" sz="1100" b="1" dirty="0" err="1">
                <a:solidFill>
                  <a:schemeClr val="bg1"/>
                </a:solidFill>
                <a:cs typeface="Calibri" pitchFamily="34" charset="0"/>
              </a:rPr>
              <a:t>Spectre</a:t>
            </a:r>
            <a:r>
              <a:rPr lang="en-US" sz="1100" b="1" dirty="0">
                <a:solidFill>
                  <a:schemeClr val="bg1"/>
                </a:solidFill>
                <a:cs typeface="Calibri" pitchFamily="34" charset="0"/>
              </a:rPr>
              <a:t>® APS, XPS</a:t>
            </a:r>
          </a:p>
        </p:txBody>
      </p:sp>
      <p:sp>
        <p:nvSpPr>
          <p:cNvPr id="207" name="Freeform 206"/>
          <p:cNvSpPr/>
          <p:nvPr/>
        </p:nvSpPr>
        <p:spPr>
          <a:xfrm>
            <a:off x="3602278" y="4204059"/>
            <a:ext cx="177302" cy="307332"/>
          </a:xfrm>
          <a:custGeom>
            <a:avLst/>
            <a:gdLst>
              <a:gd name="connsiteX0" fmla="*/ 0 w 593002"/>
              <a:gd name="connsiteY0" fmla="*/ 503222 h 755210"/>
              <a:gd name="connsiteX1" fmla="*/ 131275 w 593002"/>
              <a:gd name="connsiteY1" fmla="*/ 417214 h 755210"/>
              <a:gd name="connsiteX2" fmla="*/ 208229 w 593002"/>
              <a:gd name="connsiteY2" fmla="*/ 625444 h 755210"/>
              <a:gd name="connsiteX3" fmla="*/ 348558 w 593002"/>
              <a:gd name="connsiteY3" fmla="*/ 276885 h 755210"/>
              <a:gd name="connsiteX4" fmla="*/ 452673 w 593002"/>
              <a:gd name="connsiteY4" fmla="*/ 715978 h 755210"/>
              <a:gd name="connsiteX5" fmla="*/ 529627 w 593002"/>
              <a:gd name="connsiteY5" fmla="*/ 41495 h 755210"/>
              <a:gd name="connsiteX6" fmla="*/ 593002 w 593002"/>
              <a:gd name="connsiteY6" fmla="*/ 467008 h 755210"/>
              <a:gd name="connsiteX7" fmla="*/ 593002 w 593002"/>
              <a:gd name="connsiteY7" fmla="*/ 467008 h 755210"/>
              <a:gd name="connsiteX8" fmla="*/ 593002 w 593002"/>
              <a:gd name="connsiteY8" fmla="*/ 467008 h 75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002" h="755210">
                <a:moveTo>
                  <a:pt x="0" y="503222"/>
                </a:moveTo>
                <a:cubicBezTo>
                  <a:pt x="48285" y="450033"/>
                  <a:pt x="96570" y="396844"/>
                  <a:pt x="131275" y="417214"/>
                </a:cubicBezTo>
                <a:cubicBezTo>
                  <a:pt x="165980" y="437584"/>
                  <a:pt x="172015" y="648832"/>
                  <a:pt x="208229" y="625444"/>
                </a:cubicBezTo>
                <a:cubicBezTo>
                  <a:pt x="244443" y="602056"/>
                  <a:pt x="307817" y="261796"/>
                  <a:pt x="348558" y="276885"/>
                </a:cubicBezTo>
                <a:cubicBezTo>
                  <a:pt x="389299" y="291974"/>
                  <a:pt x="422495" y="755210"/>
                  <a:pt x="452673" y="715978"/>
                </a:cubicBezTo>
                <a:cubicBezTo>
                  <a:pt x="482851" y="676746"/>
                  <a:pt x="506239" y="82990"/>
                  <a:pt x="529627" y="41495"/>
                </a:cubicBezTo>
                <a:cubicBezTo>
                  <a:pt x="553015" y="0"/>
                  <a:pt x="593002" y="467008"/>
                  <a:pt x="593002" y="467008"/>
                </a:cubicBezTo>
                <a:lnTo>
                  <a:pt x="593002" y="467008"/>
                </a:lnTo>
                <a:lnTo>
                  <a:pt x="593002" y="467008"/>
                </a:lnTo>
              </a:path>
            </a:pathLst>
          </a:custGeom>
          <a:gradFill flip="none" rotWithShape="1">
            <a:gsLst>
              <a:gs pos="0">
                <a:srgbClr val="099E9C"/>
              </a:gs>
              <a:gs pos="100000">
                <a:srgbClr val="05615F"/>
              </a:gs>
            </a:gsLst>
            <a:lin ang="5400000" scaled="1"/>
            <a:tileRect/>
          </a:gradFill>
          <a:ln w="1270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cxnSp>
        <p:nvCxnSpPr>
          <p:cNvPr id="208" name="Straight Connector 207"/>
          <p:cNvCxnSpPr/>
          <p:nvPr/>
        </p:nvCxnSpPr>
        <p:spPr>
          <a:xfrm>
            <a:off x="3747012" y="4412765"/>
            <a:ext cx="324404" cy="0"/>
          </a:xfrm>
          <a:prstGeom prst="line">
            <a:avLst/>
          </a:prstGeom>
          <a:ln w="12700">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a:stCxn id="206" idx="2"/>
            <a:endCxn id="195" idx="0"/>
          </p:cNvCxnSpPr>
          <p:nvPr/>
        </p:nvCxnSpPr>
        <p:spPr>
          <a:xfrm>
            <a:off x="4455292" y="4523212"/>
            <a:ext cx="0" cy="5670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2" name="Straight Arrow Connector 201"/>
          <p:cNvCxnSpPr>
            <a:stCxn id="196" idx="2"/>
            <a:endCxn id="192" idx="1"/>
          </p:cNvCxnSpPr>
          <p:nvPr/>
        </p:nvCxnSpPr>
        <p:spPr>
          <a:xfrm>
            <a:off x="2238283" y="4530606"/>
            <a:ext cx="0" cy="11192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203" name="Straight Arrow Connector 202"/>
          <p:cNvCxnSpPr>
            <a:stCxn id="192" idx="3"/>
            <a:endCxn id="197" idx="0"/>
          </p:cNvCxnSpPr>
          <p:nvPr/>
        </p:nvCxnSpPr>
        <p:spPr>
          <a:xfrm>
            <a:off x="2238283" y="4978307"/>
            <a:ext cx="0" cy="11192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204" name="Straight Arrow Connector 203"/>
          <p:cNvCxnSpPr>
            <a:stCxn id="199" idx="2"/>
            <a:endCxn id="192" idx="4"/>
          </p:cNvCxnSpPr>
          <p:nvPr/>
        </p:nvCxnSpPr>
        <p:spPr>
          <a:xfrm flipH="1">
            <a:off x="2709289" y="4809353"/>
            <a:ext cx="887529" cy="10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5" name="Straight Arrow Connector 204"/>
          <p:cNvCxnSpPr>
            <a:endCxn id="199" idx="3"/>
          </p:cNvCxnSpPr>
          <p:nvPr/>
        </p:nvCxnSpPr>
        <p:spPr>
          <a:xfrm flipH="1" flipV="1">
            <a:off x="3844463" y="4923784"/>
            <a:ext cx="508" cy="16903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2" name="TextBox 211"/>
          <p:cNvSpPr txBox="1"/>
          <p:nvPr/>
        </p:nvSpPr>
        <p:spPr>
          <a:xfrm>
            <a:off x="1250779" y="5972952"/>
            <a:ext cx="3561873" cy="369332"/>
          </a:xfrm>
          <a:prstGeom prst="rect">
            <a:avLst/>
          </a:prstGeom>
          <a:solidFill>
            <a:schemeClr val="bg1"/>
          </a:solidFill>
        </p:spPr>
        <p:txBody>
          <a:bodyPr wrap="none" rtlCol="0">
            <a:spAutoFit/>
          </a:bodyPr>
          <a:lstStyle/>
          <a:p>
            <a:r>
              <a:rPr lang="en-US" dirty="0"/>
              <a:t>Virtuoso Digital Signoff – Power </a:t>
            </a:r>
          </a:p>
        </p:txBody>
      </p:sp>
    </p:spTree>
    <p:extLst>
      <p:ext uri="{BB962C8B-B14F-4D97-AF65-F5344CB8AC3E}">
        <p14:creationId xmlns:p14="http://schemas.microsoft.com/office/powerpoint/2010/main" val="2925186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Cadence Mixed-signal Solution</a:t>
            </a:r>
            <a:br>
              <a:rPr lang="en-US" sz="3200" b="1" dirty="0"/>
            </a:br>
            <a:r>
              <a:rPr lang="en-US" sz="2400" dirty="0">
                <a:solidFill>
                  <a:srgbClr val="0000CC"/>
                </a:solidFill>
              </a:rPr>
              <a:t>Comprehensive, interoperable, and proven</a:t>
            </a:r>
          </a:p>
        </p:txBody>
      </p:sp>
      <p:pic>
        <p:nvPicPr>
          <p:cNvPr id="1026" name="Picture 2"/>
          <p:cNvPicPr>
            <a:picLocks noChangeAspect="1" noChangeArrowheads="1"/>
          </p:cNvPicPr>
          <p:nvPr/>
        </p:nvPicPr>
        <p:blipFill>
          <a:blip r:embed="rId2" cstate="print"/>
          <a:srcRect/>
          <a:stretch>
            <a:fillRect/>
          </a:stretch>
        </p:blipFill>
        <p:spPr bwMode="auto">
          <a:xfrm>
            <a:off x="1983741" y="1337733"/>
            <a:ext cx="8233218" cy="48831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321319" y="5638463"/>
            <a:ext cx="1771650" cy="5334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8358832" y="5367942"/>
            <a:ext cx="1259851" cy="656542"/>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8351141" y="1483545"/>
            <a:ext cx="1133475" cy="428625"/>
          </a:xfrm>
          <a:prstGeom prst="rect">
            <a:avLst/>
          </a:prstGeom>
          <a:noFill/>
          <a:ln w="9525">
            <a:noFill/>
            <a:miter lim="800000"/>
            <a:headEnd/>
            <a:tailEnd/>
          </a:ln>
        </p:spPr>
      </p:pic>
      <p:sp>
        <p:nvSpPr>
          <p:cNvPr id="5" name="TextBox 4"/>
          <p:cNvSpPr txBox="1"/>
          <p:nvPr/>
        </p:nvSpPr>
        <p:spPr>
          <a:xfrm>
            <a:off x="8386717" y="1527922"/>
            <a:ext cx="1200970" cy="384721"/>
          </a:xfrm>
          <a:prstGeom prst="rect">
            <a:avLst/>
          </a:prstGeom>
          <a:noFill/>
        </p:spPr>
        <p:txBody>
          <a:bodyPr wrap="none" rtlCol="0">
            <a:spAutoFit/>
          </a:bodyPr>
          <a:lstStyle/>
          <a:p>
            <a:r>
              <a:rPr lang="en-GB" sz="1900" b="1" dirty="0">
                <a:solidFill>
                  <a:schemeClr val="bg1"/>
                </a:solidFill>
              </a:rPr>
              <a:t>Spectre</a:t>
            </a:r>
            <a:r>
              <a:rPr lang="en-US" sz="1900" baseline="30000" dirty="0">
                <a:solidFill>
                  <a:schemeClr val="bg1"/>
                </a:solidFill>
              </a:rPr>
              <a:t>®</a:t>
            </a:r>
            <a:endParaRPr lang="en-GB" sz="1900" b="1" dirty="0">
              <a:solidFill>
                <a:schemeClr val="bg1"/>
              </a:solidFill>
            </a:endParaRPr>
          </a:p>
        </p:txBody>
      </p:sp>
      <p:pic>
        <p:nvPicPr>
          <p:cNvPr id="1028" name="Picture 4"/>
          <p:cNvPicPr>
            <a:picLocks noChangeAspect="1" noChangeArrowheads="1"/>
          </p:cNvPicPr>
          <p:nvPr/>
        </p:nvPicPr>
        <p:blipFill>
          <a:blip r:embed="rId6" cstate="print"/>
          <a:srcRect/>
          <a:stretch>
            <a:fillRect/>
          </a:stretch>
        </p:blipFill>
        <p:spPr bwMode="auto">
          <a:xfrm>
            <a:off x="4889583" y="5490529"/>
            <a:ext cx="274873" cy="473392"/>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5163903" y="5490529"/>
            <a:ext cx="274873" cy="473392"/>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a:stretch>
            <a:fillRect/>
          </a:stretch>
        </p:blipFill>
        <p:spPr bwMode="auto">
          <a:xfrm>
            <a:off x="5422983" y="5490529"/>
            <a:ext cx="274873" cy="473392"/>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5687143" y="5495609"/>
            <a:ext cx="274873" cy="473392"/>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a:stretch>
            <a:fillRect/>
          </a:stretch>
        </p:blipFill>
        <p:spPr bwMode="auto">
          <a:xfrm>
            <a:off x="5961463" y="5495609"/>
            <a:ext cx="274873" cy="473392"/>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a:stretch>
            <a:fillRect/>
          </a:stretch>
        </p:blipFill>
        <p:spPr bwMode="auto">
          <a:xfrm>
            <a:off x="6220543" y="5495609"/>
            <a:ext cx="274873" cy="473392"/>
          </a:xfrm>
          <a:prstGeom prst="rect">
            <a:avLst/>
          </a:prstGeom>
          <a:noFill/>
          <a:ln w="9525">
            <a:noFill/>
            <a:miter lim="800000"/>
            <a:headEnd/>
            <a:tailEnd/>
          </a:ln>
        </p:spPr>
      </p:pic>
      <p:pic>
        <p:nvPicPr>
          <p:cNvPr id="17" name="Picture 4"/>
          <p:cNvPicPr>
            <a:picLocks noChangeAspect="1" noChangeArrowheads="1"/>
          </p:cNvPicPr>
          <p:nvPr/>
        </p:nvPicPr>
        <p:blipFill>
          <a:blip r:embed="rId6" cstate="print"/>
          <a:srcRect/>
          <a:stretch>
            <a:fillRect/>
          </a:stretch>
        </p:blipFill>
        <p:spPr bwMode="auto">
          <a:xfrm>
            <a:off x="6479623" y="5490529"/>
            <a:ext cx="274873" cy="473392"/>
          </a:xfrm>
          <a:prstGeom prst="rect">
            <a:avLst/>
          </a:prstGeom>
          <a:noFill/>
          <a:ln w="9525">
            <a:noFill/>
            <a:miter lim="800000"/>
            <a:headEnd/>
            <a:tailEnd/>
          </a:ln>
        </p:spPr>
      </p:pic>
      <p:pic>
        <p:nvPicPr>
          <p:cNvPr id="18" name="Picture 4"/>
          <p:cNvPicPr>
            <a:picLocks noChangeAspect="1" noChangeArrowheads="1"/>
          </p:cNvPicPr>
          <p:nvPr/>
        </p:nvPicPr>
        <p:blipFill>
          <a:blip r:embed="rId6" cstate="print"/>
          <a:srcRect/>
          <a:stretch>
            <a:fillRect/>
          </a:stretch>
        </p:blipFill>
        <p:spPr bwMode="auto">
          <a:xfrm>
            <a:off x="6753943" y="5490529"/>
            <a:ext cx="274873" cy="473392"/>
          </a:xfrm>
          <a:prstGeom prst="rect">
            <a:avLst/>
          </a:prstGeom>
          <a:noFill/>
          <a:ln w="9525">
            <a:noFill/>
            <a:miter lim="800000"/>
            <a:headEnd/>
            <a:tailEnd/>
          </a:ln>
        </p:spPr>
      </p:pic>
      <p:pic>
        <p:nvPicPr>
          <p:cNvPr id="19" name="Picture 4"/>
          <p:cNvPicPr>
            <a:picLocks noChangeAspect="1" noChangeArrowheads="1"/>
          </p:cNvPicPr>
          <p:nvPr/>
        </p:nvPicPr>
        <p:blipFill>
          <a:blip r:embed="rId6" cstate="print"/>
          <a:srcRect/>
          <a:stretch>
            <a:fillRect/>
          </a:stretch>
        </p:blipFill>
        <p:spPr bwMode="auto">
          <a:xfrm>
            <a:off x="7013023" y="5490529"/>
            <a:ext cx="274873" cy="473392"/>
          </a:xfrm>
          <a:prstGeom prst="rect">
            <a:avLst/>
          </a:prstGeom>
          <a:noFill/>
          <a:ln w="9525">
            <a:noFill/>
            <a:miter lim="800000"/>
            <a:headEnd/>
            <a:tailEnd/>
          </a:ln>
        </p:spPr>
      </p:pic>
      <p:sp>
        <p:nvSpPr>
          <p:cNvPr id="20" name="TextBox 19"/>
          <p:cNvSpPr txBox="1"/>
          <p:nvPr/>
        </p:nvSpPr>
        <p:spPr>
          <a:xfrm>
            <a:off x="5422983" y="5526936"/>
            <a:ext cx="1299843" cy="338554"/>
          </a:xfrm>
          <a:prstGeom prst="rect">
            <a:avLst/>
          </a:prstGeom>
          <a:noFill/>
        </p:spPr>
        <p:txBody>
          <a:bodyPr wrap="none" rtlCol="0">
            <a:spAutoFit/>
          </a:bodyPr>
          <a:lstStyle/>
          <a:p>
            <a:r>
              <a:rPr lang="en-GB" sz="1600" dirty="0">
                <a:solidFill>
                  <a:schemeClr val="tx1">
                    <a:lumMod val="85000"/>
                    <a:lumOff val="15000"/>
                  </a:schemeClr>
                </a:solidFill>
              </a:rPr>
              <a:t>MS Signoff  </a:t>
            </a:r>
            <a:endParaRPr lang="en-US" sz="1600" dirty="0" err="1">
              <a:solidFill>
                <a:schemeClr val="tx1">
                  <a:lumMod val="85000"/>
                  <a:lumOff val="15000"/>
                </a:schemeClr>
              </a:solidFill>
            </a:endParaRPr>
          </a:p>
        </p:txBody>
      </p:sp>
      <p:pic>
        <p:nvPicPr>
          <p:cNvPr id="9" name="Picture 8"/>
          <p:cNvPicPr>
            <a:picLocks noChangeAspect="1"/>
          </p:cNvPicPr>
          <p:nvPr/>
        </p:nvPicPr>
        <p:blipFill>
          <a:blip r:embed="rId7"/>
          <a:stretch>
            <a:fillRect/>
          </a:stretch>
        </p:blipFill>
        <p:spPr>
          <a:xfrm>
            <a:off x="2377684" y="1483545"/>
            <a:ext cx="1923810" cy="552381"/>
          </a:xfrm>
          <a:prstGeom prst="rect">
            <a:avLst/>
          </a:prstGeom>
        </p:spPr>
      </p:pic>
      <p:sp>
        <p:nvSpPr>
          <p:cNvPr id="4" name="TextBox 3"/>
          <p:cNvSpPr txBox="1"/>
          <p:nvPr/>
        </p:nvSpPr>
        <p:spPr>
          <a:xfrm>
            <a:off x="2673381" y="1572731"/>
            <a:ext cx="1332416" cy="400110"/>
          </a:xfrm>
          <a:prstGeom prst="rect">
            <a:avLst/>
          </a:prstGeom>
          <a:noFill/>
        </p:spPr>
        <p:txBody>
          <a:bodyPr wrap="none" rtlCol="0">
            <a:spAutoFit/>
          </a:bodyPr>
          <a:lstStyle/>
          <a:p>
            <a:r>
              <a:rPr lang="en-GB" sz="2000" b="1" dirty="0" err="1">
                <a:solidFill>
                  <a:schemeClr val="bg1"/>
                </a:solidFill>
              </a:rPr>
              <a:t>Xcelium</a:t>
            </a:r>
            <a:r>
              <a:rPr lang="en-US" sz="2000" baseline="30000" dirty="0">
                <a:solidFill>
                  <a:schemeClr val="bg1"/>
                </a:solidFill>
              </a:rPr>
              <a:t> ®</a:t>
            </a:r>
            <a:endParaRPr lang="en-US" sz="2000" b="1" dirty="0">
              <a:solidFill>
                <a:schemeClr val="bg1"/>
              </a:solidFill>
            </a:endParaRPr>
          </a:p>
        </p:txBody>
      </p:sp>
      <p:sp>
        <p:nvSpPr>
          <p:cNvPr id="22" name="TextBox 21"/>
          <p:cNvSpPr txBox="1"/>
          <p:nvPr/>
        </p:nvSpPr>
        <p:spPr>
          <a:xfrm>
            <a:off x="2630737" y="5398303"/>
            <a:ext cx="1343638" cy="400110"/>
          </a:xfrm>
          <a:prstGeom prst="rect">
            <a:avLst/>
          </a:prstGeom>
          <a:noFill/>
        </p:spPr>
        <p:txBody>
          <a:bodyPr wrap="none" rtlCol="0">
            <a:spAutoFit/>
          </a:bodyPr>
          <a:lstStyle/>
          <a:p>
            <a:r>
              <a:rPr lang="en-GB" sz="2000" b="1" dirty="0">
                <a:solidFill>
                  <a:schemeClr val="bg1"/>
                </a:solidFill>
              </a:rPr>
              <a:t>Innovus</a:t>
            </a:r>
            <a:r>
              <a:rPr lang="en-US" sz="2000" baseline="30000" dirty="0">
                <a:solidFill>
                  <a:schemeClr val="bg1"/>
                </a:solidFill>
              </a:rPr>
              <a:t> ®</a:t>
            </a:r>
            <a:endParaRPr lang="en-US" sz="2000" b="1" dirty="0">
              <a:solidFill>
                <a:schemeClr val="bg1"/>
              </a:solidFill>
            </a:endParaRPr>
          </a:p>
        </p:txBody>
      </p:sp>
      <p:pic>
        <p:nvPicPr>
          <p:cNvPr id="23" name="Picture 22"/>
          <p:cNvPicPr>
            <a:picLocks noChangeAspect="1"/>
          </p:cNvPicPr>
          <p:nvPr/>
        </p:nvPicPr>
        <p:blipFill>
          <a:blip r:embed="rId7"/>
          <a:stretch>
            <a:fillRect/>
          </a:stretch>
        </p:blipFill>
        <p:spPr>
          <a:xfrm>
            <a:off x="8338478" y="5677098"/>
            <a:ext cx="1480879" cy="341779"/>
          </a:xfrm>
          <a:prstGeom prst="rect">
            <a:avLst/>
          </a:prstGeom>
        </p:spPr>
      </p:pic>
      <p:pic>
        <p:nvPicPr>
          <p:cNvPr id="10" name="Picture 9"/>
          <p:cNvPicPr>
            <a:picLocks noChangeAspect="1"/>
          </p:cNvPicPr>
          <p:nvPr/>
        </p:nvPicPr>
        <p:blipFill>
          <a:blip r:embed="rId8"/>
          <a:stretch>
            <a:fillRect/>
          </a:stretch>
        </p:blipFill>
        <p:spPr>
          <a:xfrm>
            <a:off x="4579952" y="3526320"/>
            <a:ext cx="3057143" cy="390476"/>
          </a:xfrm>
          <a:prstGeom prst="rect">
            <a:avLst/>
          </a:prstGeom>
        </p:spPr>
      </p:pic>
      <p:sp>
        <p:nvSpPr>
          <p:cNvPr id="11" name="TextBox 10"/>
          <p:cNvSpPr txBox="1"/>
          <p:nvPr/>
        </p:nvSpPr>
        <p:spPr>
          <a:xfrm>
            <a:off x="5027019" y="3721558"/>
            <a:ext cx="184731" cy="369332"/>
          </a:xfrm>
          <a:prstGeom prst="rect">
            <a:avLst/>
          </a:prstGeom>
          <a:noFill/>
        </p:spPr>
        <p:txBody>
          <a:bodyPr wrap="none" rtlCol="0">
            <a:spAutoFit/>
          </a:bodyPr>
          <a:lstStyle/>
          <a:p>
            <a:endParaRPr lang="en-US" dirty="0" err="1">
              <a:solidFill>
                <a:schemeClr val="tx2"/>
              </a:solidFill>
            </a:endParaRPr>
          </a:p>
        </p:txBody>
      </p:sp>
      <p:sp>
        <p:nvSpPr>
          <p:cNvPr id="26" name="TextBox 25"/>
          <p:cNvSpPr txBox="1"/>
          <p:nvPr/>
        </p:nvSpPr>
        <p:spPr>
          <a:xfrm>
            <a:off x="4889583" y="3537446"/>
            <a:ext cx="2257221" cy="338554"/>
          </a:xfrm>
          <a:prstGeom prst="rect">
            <a:avLst/>
          </a:prstGeom>
          <a:noFill/>
        </p:spPr>
        <p:txBody>
          <a:bodyPr wrap="none" rtlCol="0">
            <a:spAutoFit/>
          </a:bodyPr>
          <a:lstStyle/>
          <a:p>
            <a:r>
              <a:rPr lang="en-GB" sz="1600" dirty="0">
                <a:solidFill>
                  <a:schemeClr val="tx1">
                    <a:lumMod val="85000"/>
                    <a:lumOff val="15000"/>
                  </a:schemeClr>
                </a:solidFill>
              </a:rPr>
              <a:t>Low Power Verification</a:t>
            </a:r>
            <a:endParaRPr lang="en-US" sz="1600" dirty="0" err="1">
              <a:solidFill>
                <a:schemeClr val="tx1">
                  <a:lumMod val="85000"/>
                  <a:lumOff val="15000"/>
                </a:schemeClr>
              </a:solidFill>
            </a:endParaRPr>
          </a:p>
        </p:txBody>
      </p:sp>
    </p:spTree>
    <p:extLst>
      <p:ext uri="{BB962C8B-B14F-4D97-AF65-F5344CB8AC3E}">
        <p14:creationId xmlns:p14="http://schemas.microsoft.com/office/powerpoint/2010/main" val="4268517835"/>
      </p:ext>
    </p:extLst>
  </p:cSld>
  <p:clrMapOvr>
    <a:masterClrMapping/>
  </p:clrMapOvr>
  <p:transition advTm="6109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1452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50105" y="2508800"/>
            <a:ext cx="919835" cy="994806"/>
          </a:xfrm>
          <a:prstGeom prst="rect">
            <a:avLst/>
          </a:prstGeom>
        </p:spPr>
      </p:pic>
      <p:pic>
        <p:nvPicPr>
          <p:cNvPr id="4" name="Picture 3"/>
          <p:cNvPicPr>
            <a:picLocks noChangeAspect="1"/>
          </p:cNvPicPr>
          <p:nvPr/>
        </p:nvPicPr>
        <p:blipFill>
          <a:blip r:embed="rId4"/>
          <a:stretch>
            <a:fillRect/>
          </a:stretch>
        </p:blipFill>
        <p:spPr>
          <a:xfrm>
            <a:off x="7155209" y="2508800"/>
            <a:ext cx="923904" cy="923904"/>
          </a:xfrm>
          <a:prstGeom prst="rect">
            <a:avLst/>
          </a:prstGeom>
        </p:spPr>
      </p:pic>
      <p:pic>
        <p:nvPicPr>
          <p:cNvPr id="23" name="Picture Placeholder 22"/>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l="87" r="87"/>
          <a:stretch/>
        </p:blipFill>
        <p:spPr/>
      </p:pic>
      <p:sp>
        <p:nvSpPr>
          <p:cNvPr id="2" name="Title 1"/>
          <p:cNvSpPr>
            <a:spLocks noGrp="1"/>
          </p:cNvSpPr>
          <p:nvPr>
            <p:ph type="title"/>
          </p:nvPr>
        </p:nvSpPr>
        <p:spPr/>
        <p:txBody>
          <a:bodyPr/>
          <a:lstStyle/>
          <a:p>
            <a:r>
              <a:rPr lang="en-US" dirty="0">
                <a:solidFill>
                  <a:schemeClr val="bg1"/>
                </a:solidFill>
              </a:rPr>
              <a:t>Who We Are</a:t>
            </a:r>
          </a:p>
        </p:txBody>
      </p:sp>
      <p:sp>
        <p:nvSpPr>
          <p:cNvPr id="21" name="Rectangle 20"/>
          <p:cNvSpPr/>
          <p:nvPr/>
        </p:nvSpPr>
        <p:spPr>
          <a:xfrm>
            <a:off x="478247" y="3536791"/>
            <a:ext cx="2220686" cy="707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accent2"/>
                </a:solidFill>
              </a:rPr>
              <a:t>7,100+ employees</a:t>
            </a:r>
          </a:p>
        </p:txBody>
      </p:sp>
      <p:sp>
        <p:nvSpPr>
          <p:cNvPr id="22" name="Rectangle 21"/>
          <p:cNvSpPr/>
          <p:nvPr/>
        </p:nvSpPr>
        <p:spPr>
          <a:xfrm>
            <a:off x="3102132" y="3536791"/>
            <a:ext cx="2911433" cy="928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accent2"/>
                </a:solidFill>
              </a:rPr>
              <a:t>4,100+ R&amp;D engineers 1,535 field engineers</a:t>
            </a:r>
          </a:p>
        </p:txBody>
      </p:sp>
      <p:sp>
        <p:nvSpPr>
          <p:cNvPr id="24" name="Rectangle 23"/>
          <p:cNvSpPr/>
          <p:nvPr/>
        </p:nvSpPr>
        <p:spPr>
          <a:xfrm>
            <a:off x="6416764" y="3536791"/>
            <a:ext cx="2400794" cy="765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accent2"/>
                </a:solidFill>
              </a:rPr>
              <a:t>21 countries</a:t>
            </a:r>
          </a:p>
        </p:txBody>
      </p:sp>
      <p:sp>
        <p:nvSpPr>
          <p:cNvPr id="25" name="Rectangle 24"/>
          <p:cNvSpPr/>
          <p:nvPr/>
        </p:nvSpPr>
        <p:spPr>
          <a:xfrm>
            <a:off x="9220757" y="3536791"/>
            <a:ext cx="2594758" cy="82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US" dirty="0">
                <a:solidFill>
                  <a:schemeClr val="accent2"/>
                </a:solidFill>
              </a:rPr>
              <a:t>Broad portfolio of </a:t>
            </a:r>
            <a:br>
              <a:rPr lang="en-US" dirty="0">
                <a:solidFill>
                  <a:schemeClr val="accent2"/>
                </a:solidFill>
              </a:rPr>
            </a:br>
            <a:r>
              <a:rPr lang="en-US" dirty="0">
                <a:solidFill>
                  <a:schemeClr val="accent2"/>
                </a:solidFill>
              </a:rPr>
              <a:t>solutions-based products </a:t>
            </a:r>
          </a:p>
        </p:txBody>
      </p:sp>
      <p:pic>
        <p:nvPicPr>
          <p:cNvPr id="5" name="Picture 4"/>
          <p:cNvPicPr>
            <a:picLocks noChangeAspect="1"/>
          </p:cNvPicPr>
          <p:nvPr/>
        </p:nvPicPr>
        <p:blipFill>
          <a:blip r:embed="rId6"/>
          <a:stretch>
            <a:fillRect/>
          </a:stretch>
        </p:blipFill>
        <p:spPr>
          <a:xfrm>
            <a:off x="10027478" y="2350747"/>
            <a:ext cx="900056" cy="1081957"/>
          </a:xfrm>
          <a:prstGeom prst="rect">
            <a:avLst/>
          </a:prstGeom>
        </p:spPr>
      </p:pic>
      <p:pic>
        <p:nvPicPr>
          <p:cNvPr id="8" name="Picture 7"/>
          <p:cNvPicPr>
            <a:picLocks noChangeAspect="1"/>
          </p:cNvPicPr>
          <p:nvPr/>
        </p:nvPicPr>
        <p:blipFill>
          <a:blip r:embed="rId7"/>
          <a:stretch>
            <a:fillRect/>
          </a:stretch>
        </p:blipFill>
        <p:spPr>
          <a:xfrm>
            <a:off x="999558" y="2508800"/>
            <a:ext cx="1392305" cy="843159"/>
          </a:xfrm>
          <a:prstGeom prst="rect">
            <a:avLst/>
          </a:prstGeom>
        </p:spPr>
      </p:pic>
      <p:sp>
        <p:nvSpPr>
          <p:cNvPr id="12" name="Rectangle 11"/>
          <p:cNvSpPr/>
          <p:nvPr/>
        </p:nvSpPr>
        <p:spPr>
          <a:xfrm>
            <a:off x="9242849" y="5525209"/>
            <a:ext cx="2463376" cy="646331"/>
          </a:xfrm>
          <a:prstGeom prst="rect">
            <a:avLst/>
          </a:prstGeom>
        </p:spPr>
        <p:txBody>
          <a:bodyPr wrap="square">
            <a:spAutoFit/>
          </a:bodyPr>
          <a:lstStyle/>
          <a:p>
            <a:pPr algn="ctr"/>
            <a:r>
              <a:rPr lang="en-US" dirty="0">
                <a:solidFill>
                  <a:schemeClr val="accent2"/>
                </a:solidFill>
              </a:rPr>
              <a:t>26 global </a:t>
            </a:r>
            <a:r>
              <a:rPr lang="en-US" dirty="0">
                <a:solidFill>
                  <a:srgbClr val="6A6A6A"/>
                </a:solidFill>
              </a:rPr>
              <a:t>development centers</a:t>
            </a:r>
          </a:p>
        </p:txBody>
      </p:sp>
      <p:sp>
        <p:nvSpPr>
          <p:cNvPr id="13" name="Rectangle 12"/>
          <p:cNvSpPr/>
          <p:nvPr/>
        </p:nvSpPr>
        <p:spPr>
          <a:xfrm>
            <a:off x="3696900" y="5525209"/>
            <a:ext cx="2055153" cy="923330"/>
          </a:xfrm>
          <a:prstGeom prst="rect">
            <a:avLst/>
          </a:prstGeom>
        </p:spPr>
        <p:txBody>
          <a:bodyPr wrap="square">
            <a:spAutoFit/>
          </a:bodyPr>
          <a:lstStyle/>
          <a:p>
            <a:pPr algn="ctr"/>
            <a:r>
              <a:rPr lang="en-US" dirty="0">
                <a:solidFill>
                  <a:srgbClr val="6A6A6A"/>
                </a:solidFill>
              </a:rPr>
              <a:t>40% of revenue invested in </a:t>
            </a:r>
          </a:p>
          <a:p>
            <a:pPr algn="ctr"/>
            <a:r>
              <a:rPr lang="en-US" dirty="0">
                <a:solidFill>
                  <a:srgbClr val="6A6A6A"/>
                </a:solidFill>
              </a:rPr>
              <a:t>R&amp;D</a:t>
            </a:r>
          </a:p>
        </p:txBody>
      </p:sp>
      <p:sp>
        <p:nvSpPr>
          <p:cNvPr id="14" name="Rectangle 13"/>
          <p:cNvSpPr/>
          <p:nvPr/>
        </p:nvSpPr>
        <p:spPr>
          <a:xfrm>
            <a:off x="6431775" y="5525209"/>
            <a:ext cx="2131353" cy="646331"/>
          </a:xfrm>
          <a:prstGeom prst="rect">
            <a:avLst/>
          </a:prstGeom>
        </p:spPr>
        <p:txBody>
          <a:bodyPr wrap="square">
            <a:spAutoFit/>
          </a:bodyPr>
          <a:lstStyle/>
          <a:p>
            <a:pPr algn="ctr"/>
            <a:r>
              <a:rPr lang="en-US">
                <a:solidFill>
                  <a:srgbClr val="6A6A6A"/>
                </a:solidFill>
              </a:rPr>
              <a:t>1686 </a:t>
            </a:r>
            <a:r>
              <a:rPr lang="en-US" dirty="0">
                <a:solidFill>
                  <a:srgbClr val="6A6A6A"/>
                </a:solidFill>
              </a:rPr>
              <a:t>patents worldwide</a:t>
            </a:r>
          </a:p>
        </p:txBody>
      </p:sp>
      <p:sp>
        <p:nvSpPr>
          <p:cNvPr id="15" name="Rectangle 14"/>
          <p:cNvSpPr/>
          <p:nvPr/>
        </p:nvSpPr>
        <p:spPr>
          <a:xfrm>
            <a:off x="733425" y="5534663"/>
            <a:ext cx="2283753" cy="923330"/>
          </a:xfrm>
          <a:prstGeom prst="rect">
            <a:avLst/>
          </a:prstGeom>
        </p:spPr>
        <p:txBody>
          <a:bodyPr wrap="square">
            <a:spAutoFit/>
          </a:bodyPr>
          <a:lstStyle/>
          <a:p>
            <a:pPr algn="ctr"/>
            <a:r>
              <a:rPr lang="en-US" dirty="0">
                <a:solidFill>
                  <a:srgbClr val="6A6A6A"/>
                </a:solidFill>
              </a:rPr>
              <a:t>20 new products in the past 3 years; </a:t>
            </a:r>
            <a:r>
              <a:rPr lang="en-US" dirty="0">
                <a:solidFill>
                  <a:schemeClr val="accent2"/>
                </a:solidFill>
              </a:rPr>
              <a:t>50+ </a:t>
            </a:r>
            <a:r>
              <a:rPr lang="en-US" dirty="0">
                <a:solidFill>
                  <a:srgbClr val="6A6A6A"/>
                </a:solidFill>
              </a:rPr>
              <a:t>new IP products</a:t>
            </a:r>
          </a:p>
        </p:txBody>
      </p:sp>
      <p:pic>
        <p:nvPicPr>
          <p:cNvPr id="16" name="Picture 15"/>
          <p:cNvPicPr>
            <a:picLocks noChangeAspect="1"/>
          </p:cNvPicPr>
          <p:nvPr/>
        </p:nvPicPr>
        <p:blipFill>
          <a:blip r:embed="rId7"/>
          <a:stretch>
            <a:fillRect/>
          </a:stretch>
        </p:blipFill>
        <p:spPr>
          <a:xfrm>
            <a:off x="4028323" y="4503077"/>
            <a:ext cx="1392305" cy="843159"/>
          </a:xfrm>
          <a:prstGeom prst="rect">
            <a:avLst/>
          </a:prstGeom>
        </p:spPr>
      </p:pic>
      <p:pic>
        <p:nvPicPr>
          <p:cNvPr id="17" name="Picture 16"/>
          <p:cNvPicPr>
            <a:picLocks noChangeAspect="1"/>
          </p:cNvPicPr>
          <p:nvPr/>
        </p:nvPicPr>
        <p:blipFill>
          <a:blip r:embed="rId4"/>
          <a:stretch>
            <a:fillRect/>
          </a:stretch>
        </p:blipFill>
        <p:spPr>
          <a:xfrm>
            <a:off x="10012585" y="4503077"/>
            <a:ext cx="923904" cy="923904"/>
          </a:xfrm>
          <a:prstGeom prst="rect">
            <a:avLst/>
          </a:prstGeom>
        </p:spPr>
      </p:pic>
      <p:grpSp>
        <p:nvGrpSpPr>
          <p:cNvPr id="18" name="Group 4"/>
          <p:cNvGrpSpPr>
            <a:grpSpLocks noChangeAspect="1"/>
          </p:cNvGrpSpPr>
          <p:nvPr/>
        </p:nvGrpSpPr>
        <p:grpSpPr bwMode="auto">
          <a:xfrm>
            <a:off x="1436688" y="4494624"/>
            <a:ext cx="877887" cy="873125"/>
            <a:chOff x="905" y="2162"/>
            <a:chExt cx="553" cy="550"/>
          </a:xfrm>
        </p:grpSpPr>
        <p:sp>
          <p:nvSpPr>
            <p:cNvPr id="19" name="AutoShape 3"/>
            <p:cNvSpPr>
              <a:spLocks noChangeAspect="1" noChangeArrowheads="1" noTextEdit="1"/>
            </p:cNvSpPr>
            <p:nvPr/>
          </p:nvSpPr>
          <p:spPr bwMode="auto">
            <a:xfrm>
              <a:off x="905" y="2162"/>
              <a:ext cx="553" cy="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5"/>
            <p:cNvSpPr>
              <a:spLocks/>
            </p:cNvSpPr>
            <p:nvPr/>
          </p:nvSpPr>
          <p:spPr bwMode="auto">
            <a:xfrm>
              <a:off x="915" y="2172"/>
              <a:ext cx="533" cy="530"/>
            </a:xfrm>
            <a:custGeom>
              <a:avLst/>
              <a:gdLst>
                <a:gd name="T0" fmla="*/ 267 w 533"/>
                <a:gd name="T1" fmla="*/ 21 h 530"/>
                <a:gd name="T2" fmla="*/ 294 w 533"/>
                <a:gd name="T3" fmla="*/ 0 h 530"/>
                <a:gd name="T4" fmla="*/ 317 w 533"/>
                <a:gd name="T5" fmla="*/ 26 h 530"/>
                <a:gd name="T6" fmla="*/ 349 w 533"/>
                <a:gd name="T7" fmla="*/ 11 h 530"/>
                <a:gd name="T8" fmla="*/ 366 w 533"/>
                <a:gd name="T9" fmla="*/ 42 h 530"/>
                <a:gd name="T10" fmla="*/ 400 w 533"/>
                <a:gd name="T11" fmla="*/ 34 h 530"/>
                <a:gd name="T12" fmla="*/ 410 w 533"/>
                <a:gd name="T13" fmla="*/ 67 h 530"/>
                <a:gd name="T14" fmla="*/ 445 w 533"/>
                <a:gd name="T15" fmla="*/ 67 h 530"/>
                <a:gd name="T16" fmla="*/ 448 w 533"/>
                <a:gd name="T17" fmla="*/ 102 h 530"/>
                <a:gd name="T18" fmla="*/ 482 w 533"/>
                <a:gd name="T19" fmla="*/ 108 h 530"/>
                <a:gd name="T20" fmla="*/ 478 w 533"/>
                <a:gd name="T21" fmla="*/ 143 h 530"/>
                <a:gd name="T22" fmla="*/ 510 w 533"/>
                <a:gd name="T23" fmla="*/ 157 h 530"/>
                <a:gd name="T24" fmla="*/ 498 w 533"/>
                <a:gd name="T25" fmla="*/ 189 h 530"/>
                <a:gd name="T26" fmla="*/ 527 w 533"/>
                <a:gd name="T27" fmla="*/ 210 h 530"/>
                <a:gd name="T28" fmla="*/ 509 w 533"/>
                <a:gd name="T29" fmla="*/ 240 h 530"/>
                <a:gd name="T30" fmla="*/ 533 w 533"/>
                <a:gd name="T31" fmla="*/ 265 h 530"/>
                <a:gd name="T32" fmla="*/ 509 w 533"/>
                <a:gd name="T33" fmla="*/ 290 h 530"/>
                <a:gd name="T34" fmla="*/ 527 w 533"/>
                <a:gd name="T35" fmla="*/ 320 h 530"/>
                <a:gd name="T36" fmla="*/ 498 w 533"/>
                <a:gd name="T37" fmla="*/ 341 h 530"/>
                <a:gd name="T38" fmla="*/ 510 w 533"/>
                <a:gd name="T39" fmla="*/ 374 h 530"/>
                <a:gd name="T40" fmla="*/ 478 w 533"/>
                <a:gd name="T41" fmla="*/ 387 h 530"/>
                <a:gd name="T42" fmla="*/ 482 w 533"/>
                <a:gd name="T43" fmla="*/ 422 h 530"/>
                <a:gd name="T44" fmla="*/ 448 w 533"/>
                <a:gd name="T45" fmla="*/ 429 h 530"/>
                <a:gd name="T46" fmla="*/ 445 w 533"/>
                <a:gd name="T47" fmla="*/ 463 h 530"/>
                <a:gd name="T48" fmla="*/ 410 w 533"/>
                <a:gd name="T49" fmla="*/ 463 h 530"/>
                <a:gd name="T50" fmla="*/ 400 w 533"/>
                <a:gd name="T51" fmla="*/ 496 h 530"/>
                <a:gd name="T52" fmla="*/ 366 w 533"/>
                <a:gd name="T53" fmla="*/ 488 h 530"/>
                <a:gd name="T54" fmla="*/ 349 w 533"/>
                <a:gd name="T55" fmla="*/ 519 h 530"/>
                <a:gd name="T56" fmla="*/ 317 w 533"/>
                <a:gd name="T57" fmla="*/ 504 h 530"/>
                <a:gd name="T58" fmla="*/ 294 w 533"/>
                <a:gd name="T59" fmla="*/ 530 h 530"/>
                <a:gd name="T60" fmla="*/ 267 w 533"/>
                <a:gd name="T61" fmla="*/ 509 h 530"/>
                <a:gd name="T62" fmla="*/ 239 w 533"/>
                <a:gd name="T63" fmla="*/ 530 h 530"/>
                <a:gd name="T64" fmla="*/ 216 w 533"/>
                <a:gd name="T65" fmla="*/ 504 h 530"/>
                <a:gd name="T66" fmla="*/ 184 w 533"/>
                <a:gd name="T67" fmla="*/ 519 h 530"/>
                <a:gd name="T68" fmla="*/ 167 w 533"/>
                <a:gd name="T69" fmla="*/ 488 h 530"/>
                <a:gd name="T70" fmla="*/ 133 w 533"/>
                <a:gd name="T71" fmla="*/ 496 h 530"/>
                <a:gd name="T72" fmla="*/ 123 w 533"/>
                <a:gd name="T73" fmla="*/ 463 h 530"/>
                <a:gd name="T74" fmla="*/ 88 w 533"/>
                <a:gd name="T75" fmla="*/ 463 h 530"/>
                <a:gd name="T76" fmla="*/ 85 w 533"/>
                <a:gd name="T77" fmla="*/ 429 h 530"/>
                <a:gd name="T78" fmla="*/ 51 w 533"/>
                <a:gd name="T79" fmla="*/ 422 h 530"/>
                <a:gd name="T80" fmla="*/ 55 w 533"/>
                <a:gd name="T81" fmla="*/ 387 h 530"/>
                <a:gd name="T82" fmla="*/ 23 w 533"/>
                <a:gd name="T83" fmla="*/ 374 h 530"/>
                <a:gd name="T84" fmla="*/ 34 w 533"/>
                <a:gd name="T85" fmla="*/ 341 h 530"/>
                <a:gd name="T86" fmla="*/ 6 w 533"/>
                <a:gd name="T87" fmla="*/ 320 h 530"/>
                <a:gd name="T88" fmla="*/ 24 w 533"/>
                <a:gd name="T89" fmla="*/ 290 h 530"/>
                <a:gd name="T90" fmla="*/ 0 w 533"/>
                <a:gd name="T91" fmla="*/ 265 h 530"/>
                <a:gd name="T92" fmla="*/ 24 w 533"/>
                <a:gd name="T93" fmla="*/ 240 h 530"/>
                <a:gd name="T94" fmla="*/ 6 w 533"/>
                <a:gd name="T95" fmla="*/ 210 h 530"/>
                <a:gd name="T96" fmla="*/ 34 w 533"/>
                <a:gd name="T97" fmla="*/ 189 h 530"/>
                <a:gd name="T98" fmla="*/ 23 w 533"/>
                <a:gd name="T99" fmla="*/ 157 h 530"/>
                <a:gd name="T100" fmla="*/ 55 w 533"/>
                <a:gd name="T101" fmla="*/ 143 h 530"/>
                <a:gd name="T102" fmla="*/ 51 w 533"/>
                <a:gd name="T103" fmla="*/ 108 h 530"/>
                <a:gd name="T104" fmla="*/ 85 w 533"/>
                <a:gd name="T105" fmla="*/ 102 h 530"/>
                <a:gd name="T106" fmla="*/ 88 w 533"/>
                <a:gd name="T107" fmla="*/ 67 h 530"/>
                <a:gd name="T108" fmla="*/ 123 w 533"/>
                <a:gd name="T109" fmla="*/ 67 h 530"/>
                <a:gd name="T110" fmla="*/ 133 w 533"/>
                <a:gd name="T111" fmla="*/ 34 h 530"/>
                <a:gd name="T112" fmla="*/ 167 w 533"/>
                <a:gd name="T113" fmla="*/ 42 h 530"/>
                <a:gd name="T114" fmla="*/ 184 w 533"/>
                <a:gd name="T115" fmla="*/ 11 h 530"/>
                <a:gd name="T116" fmla="*/ 216 w 533"/>
                <a:gd name="T117" fmla="*/ 26 h 530"/>
                <a:gd name="T118" fmla="*/ 239 w 533"/>
                <a:gd name="T119" fmla="*/ 0 h 530"/>
                <a:gd name="T120" fmla="*/ 267 w 533"/>
                <a:gd name="T121" fmla="*/ 2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3" h="530">
                  <a:moveTo>
                    <a:pt x="267" y="21"/>
                  </a:moveTo>
                  <a:lnTo>
                    <a:pt x="294" y="0"/>
                  </a:lnTo>
                  <a:lnTo>
                    <a:pt x="317" y="26"/>
                  </a:lnTo>
                  <a:lnTo>
                    <a:pt x="349" y="11"/>
                  </a:lnTo>
                  <a:lnTo>
                    <a:pt x="366" y="42"/>
                  </a:lnTo>
                  <a:lnTo>
                    <a:pt x="400" y="34"/>
                  </a:lnTo>
                  <a:lnTo>
                    <a:pt x="410" y="67"/>
                  </a:lnTo>
                  <a:lnTo>
                    <a:pt x="445" y="67"/>
                  </a:lnTo>
                  <a:lnTo>
                    <a:pt x="448" y="102"/>
                  </a:lnTo>
                  <a:lnTo>
                    <a:pt x="482" y="108"/>
                  </a:lnTo>
                  <a:lnTo>
                    <a:pt x="478" y="143"/>
                  </a:lnTo>
                  <a:lnTo>
                    <a:pt x="510" y="157"/>
                  </a:lnTo>
                  <a:lnTo>
                    <a:pt x="498" y="189"/>
                  </a:lnTo>
                  <a:lnTo>
                    <a:pt x="527" y="210"/>
                  </a:lnTo>
                  <a:lnTo>
                    <a:pt x="509" y="240"/>
                  </a:lnTo>
                  <a:lnTo>
                    <a:pt x="533" y="265"/>
                  </a:lnTo>
                  <a:lnTo>
                    <a:pt x="509" y="290"/>
                  </a:lnTo>
                  <a:lnTo>
                    <a:pt x="527" y="320"/>
                  </a:lnTo>
                  <a:lnTo>
                    <a:pt x="498" y="341"/>
                  </a:lnTo>
                  <a:lnTo>
                    <a:pt x="510" y="374"/>
                  </a:lnTo>
                  <a:lnTo>
                    <a:pt x="478" y="387"/>
                  </a:lnTo>
                  <a:lnTo>
                    <a:pt x="482" y="422"/>
                  </a:lnTo>
                  <a:lnTo>
                    <a:pt x="448" y="429"/>
                  </a:lnTo>
                  <a:lnTo>
                    <a:pt x="445" y="463"/>
                  </a:lnTo>
                  <a:lnTo>
                    <a:pt x="410" y="463"/>
                  </a:lnTo>
                  <a:lnTo>
                    <a:pt x="400" y="496"/>
                  </a:lnTo>
                  <a:lnTo>
                    <a:pt x="366" y="488"/>
                  </a:lnTo>
                  <a:lnTo>
                    <a:pt x="349" y="519"/>
                  </a:lnTo>
                  <a:lnTo>
                    <a:pt x="317" y="504"/>
                  </a:lnTo>
                  <a:lnTo>
                    <a:pt x="294" y="530"/>
                  </a:lnTo>
                  <a:lnTo>
                    <a:pt x="267" y="509"/>
                  </a:lnTo>
                  <a:lnTo>
                    <a:pt x="239" y="530"/>
                  </a:lnTo>
                  <a:lnTo>
                    <a:pt x="216" y="504"/>
                  </a:lnTo>
                  <a:lnTo>
                    <a:pt x="184" y="519"/>
                  </a:lnTo>
                  <a:lnTo>
                    <a:pt x="167" y="488"/>
                  </a:lnTo>
                  <a:lnTo>
                    <a:pt x="133" y="496"/>
                  </a:lnTo>
                  <a:lnTo>
                    <a:pt x="123" y="463"/>
                  </a:lnTo>
                  <a:lnTo>
                    <a:pt x="88" y="463"/>
                  </a:lnTo>
                  <a:lnTo>
                    <a:pt x="85" y="429"/>
                  </a:lnTo>
                  <a:lnTo>
                    <a:pt x="51" y="422"/>
                  </a:lnTo>
                  <a:lnTo>
                    <a:pt x="55" y="387"/>
                  </a:lnTo>
                  <a:lnTo>
                    <a:pt x="23" y="374"/>
                  </a:lnTo>
                  <a:lnTo>
                    <a:pt x="34" y="341"/>
                  </a:lnTo>
                  <a:lnTo>
                    <a:pt x="6" y="320"/>
                  </a:lnTo>
                  <a:lnTo>
                    <a:pt x="24" y="290"/>
                  </a:lnTo>
                  <a:lnTo>
                    <a:pt x="0" y="265"/>
                  </a:lnTo>
                  <a:lnTo>
                    <a:pt x="24" y="240"/>
                  </a:lnTo>
                  <a:lnTo>
                    <a:pt x="6" y="210"/>
                  </a:lnTo>
                  <a:lnTo>
                    <a:pt x="34" y="189"/>
                  </a:lnTo>
                  <a:lnTo>
                    <a:pt x="23" y="157"/>
                  </a:lnTo>
                  <a:lnTo>
                    <a:pt x="55" y="143"/>
                  </a:lnTo>
                  <a:lnTo>
                    <a:pt x="51" y="108"/>
                  </a:lnTo>
                  <a:lnTo>
                    <a:pt x="85" y="102"/>
                  </a:lnTo>
                  <a:lnTo>
                    <a:pt x="88" y="67"/>
                  </a:lnTo>
                  <a:lnTo>
                    <a:pt x="123" y="67"/>
                  </a:lnTo>
                  <a:lnTo>
                    <a:pt x="133" y="34"/>
                  </a:lnTo>
                  <a:lnTo>
                    <a:pt x="167" y="42"/>
                  </a:lnTo>
                  <a:lnTo>
                    <a:pt x="184" y="11"/>
                  </a:lnTo>
                  <a:lnTo>
                    <a:pt x="216" y="26"/>
                  </a:lnTo>
                  <a:lnTo>
                    <a:pt x="239" y="0"/>
                  </a:lnTo>
                  <a:lnTo>
                    <a:pt x="267" y="21"/>
                  </a:lnTo>
                  <a:close/>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6"/>
            <p:cNvSpPr>
              <a:spLocks/>
            </p:cNvSpPr>
            <p:nvPr/>
          </p:nvSpPr>
          <p:spPr bwMode="auto">
            <a:xfrm>
              <a:off x="1001" y="2343"/>
              <a:ext cx="96" cy="189"/>
            </a:xfrm>
            <a:custGeom>
              <a:avLst/>
              <a:gdLst>
                <a:gd name="T0" fmla="*/ 96 w 96"/>
                <a:gd name="T1" fmla="*/ 189 h 189"/>
                <a:gd name="T2" fmla="*/ 71 w 96"/>
                <a:gd name="T3" fmla="*/ 189 h 189"/>
                <a:gd name="T4" fmla="*/ 28 w 96"/>
                <a:gd name="T5" fmla="*/ 84 h 189"/>
                <a:gd name="T6" fmla="*/ 28 w 96"/>
                <a:gd name="T7" fmla="*/ 189 h 189"/>
                <a:gd name="T8" fmla="*/ 0 w 96"/>
                <a:gd name="T9" fmla="*/ 189 h 189"/>
                <a:gd name="T10" fmla="*/ 0 w 96"/>
                <a:gd name="T11" fmla="*/ 0 h 189"/>
                <a:gd name="T12" fmla="*/ 25 w 96"/>
                <a:gd name="T13" fmla="*/ 0 h 189"/>
                <a:gd name="T14" fmla="*/ 68 w 96"/>
                <a:gd name="T15" fmla="*/ 103 h 189"/>
                <a:gd name="T16" fmla="*/ 68 w 96"/>
                <a:gd name="T17" fmla="*/ 0 h 189"/>
                <a:gd name="T18" fmla="*/ 96 w 96"/>
                <a:gd name="T19" fmla="*/ 0 h 189"/>
                <a:gd name="T20" fmla="*/ 96 w 96"/>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89">
                  <a:moveTo>
                    <a:pt x="96" y="189"/>
                  </a:moveTo>
                  <a:lnTo>
                    <a:pt x="71" y="189"/>
                  </a:lnTo>
                  <a:lnTo>
                    <a:pt x="28" y="84"/>
                  </a:lnTo>
                  <a:lnTo>
                    <a:pt x="28" y="189"/>
                  </a:lnTo>
                  <a:lnTo>
                    <a:pt x="0" y="189"/>
                  </a:lnTo>
                  <a:lnTo>
                    <a:pt x="0" y="0"/>
                  </a:lnTo>
                  <a:lnTo>
                    <a:pt x="25" y="0"/>
                  </a:lnTo>
                  <a:lnTo>
                    <a:pt x="68" y="103"/>
                  </a:lnTo>
                  <a:lnTo>
                    <a:pt x="68" y="0"/>
                  </a:lnTo>
                  <a:lnTo>
                    <a:pt x="96" y="0"/>
                  </a:lnTo>
                  <a:lnTo>
                    <a:pt x="96" y="189"/>
                  </a:lnTo>
                  <a:close/>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7"/>
            <p:cNvSpPr>
              <a:spLocks/>
            </p:cNvSpPr>
            <p:nvPr/>
          </p:nvSpPr>
          <p:spPr bwMode="auto">
            <a:xfrm>
              <a:off x="1126" y="2343"/>
              <a:ext cx="78" cy="189"/>
            </a:xfrm>
            <a:custGeom>
              <a:avLst/>
              <a:gdLst>
                <a:gd name="T0" fmla="*/ 78 w 78"/>
                <a:gd name="T1" fmla="*/ 189 h 189"/>
                <a:gd name="T2" fmla="*/ 0 w 78"/>
                <a:gd name="T3" fmla="*/ 189 h 189"/>
                <a:gd name="T4" fmla="*/ 0 w 78"/>
                <a:gd name="T5" fmla="*/ 0 h 189"/>
                <a:gd name="T6" fmla="*/ 78 w 78"/>
                <a:gd name="T7" fmla="*/ 0 h 189"/>
                <a:gd name="T8" fmla="*/ 78 w 78"/>
                <a:gd name="T9" fmla="*/ 26 h 189"/>
                <a:gd name="T10" fmla="*/ 28 w 78"/>
                <a:gd name="T11" fmla="*/ 26 h 189"/>
                <a:gd name="T12" fmla="*/ 28 w 78"/>
                <a:gd name="T13" fmla="*/ 81 h 189"/>
                <a:gd name="T14" fmla="*/ 71 w 78"/>
                <a:gd name="T15" fmla="*/ 81 h 189"/>
                <a:gd name="T16" fmla="*/ 71 w 78"/>
                <a:gd name="T17" fmla="*/ 105 h 189"/>
                <a:gd name="T18" fmla="*/ 28 w 78"/>
                <a:gd name="T19" fmla="*/ 105 h 189"/>
                <a:gd name="T20" fmla="*/ 28 w 78"/>
                <a:gd name="T21" fmla="*/ 164 h 189"/>
                <a:gd name="T22" fmla="*/ 78 w 78"/>
                <a:gd name="T23" fmla="*/ 164 h 189"/>
                <a:gd name="T24" fmla="*/ 78 w 78"/>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89">
                  <a:moveTo>
                    <a:pt x="78" y="189"/>
                  </a:moveTo>
                  <a:lnTo>
                    <a:pt x="0" y="189"/>
                  </a:lnTo>
                  <a:lnTo>
                    <a:pt x="0" y="0"/>
                  </a:lnTo>
                  <a:lnTo>
                    <a:pt x="78" y="0"/>
                  </a:lnTo>
                  <a:lnTo>
                    <a:pt x="78" y="26"/>
                  </a:lnTo>
                  <a:lnTo>
                    <a:pt x="28" y="26"/>
                  </a:lnTo>
                  <a:lnTo>
                    <a:pt x="28" y="81"/>
                  </a:lnTo>
                  <a:lnTo>
                    <a:pt x="71" y="81"/>
                  </a:lnTo>
                  <a:lnTo>
                    <a:pt x="71" y="105"/>
                  </a:lnTo>
                  <a:lnTo>
                    <a:pt x="28" y="105"/>
                  </a:lnTo>
                  <a:lnTo>
                    <a:pt x="28" y="164"/>
                  </a:lnTo>
                  <a:lnTo>
                    <a:pt x="78" y="164"/>
                  </a:lnTo>
                  <a:lnTo>
                    <a:pt x="78" y="189"/>
                  </a:lnTo>
                  <a:close/>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8"/>
            <p:cNvSpPr>
              <a:spLocks/>
            </p:cNvSpPr>
            <p:nvPr/>
          </p:nvSpPr>
          <p:spPr bwMode="auto">
            <a:xfrm>
              <a:off x="1224" y="2343"/>
              <a:ext cx="146" cy="189"/>
            </a:xfrm>
            <a:custGeom>
              <a:avLst/>
              <a:gdLst>
                <a:gd name="T0" fmla="*/ 146 w 146"/>
                <a:gd name="T1" fmla="*/ 0 h 189"/>
                <a:gd name="T2" fmla="*/ 118 w 146"/>
                <a:gd name="T3" fmla="*/ 189 h 189"/>
                <a:gd name="T4" fmla="*/ 91 w 146"/>
                <a:gd name="T5" fmla="*/ 189 h 189"/>
                <a:gd name="T6" fmla="*/ 72 w 146"/>
                <a:gd name="T7" fmla="*/ 95 h 189"/>
                <a:gd name="T8" fmla="*/ 55 w 146"/>
                <a:gd name="T9" fmla="*/ 189 h 189"/>
                <a:gd name="T10" fmla="*/ 28 w 146"/>
                <a:gd name="T11" fmla="*/ 189 h 189"/>
                <a:gd name="T12" fmla="*/ 0 w 146"/>
                <a:gd name="T13" fmla="*/ 0 h 189"/>
                <a:gd name="T14" fmla="*/ 28 w 146"/>
                <a:gd name="T15" fmla="*/ 0 h 189"/>
                <a:gd name="T16" fmla="*/ 45 w 146"/>
                <a:gd name="T17" fmla="*/ 106 h 189"/>
                <a:gd name="T18" fmla="*/ 61 w 146"/>
                <a:gd name="T19" fmla="*/ 0 h 189"/>
                <a:gd name="T20" fmla="*/ 84 w 146"/>
                <a:gd name="T21" fmla="*/ 0 h 189"/>
                <a:gd name="T22" fmla="*/ 101 w 146"/>
                <a:gd name="T23" fmla="*/ 106 h 189"/>
                <a:gd name="T24" fmla="*/ 117 w 146"/>
                <a:gd name="T25" fmla="*/ 0 h 189"/>
                <a:gd name="T26" fmla="*/ 146 w 146"/>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89">
                  <a:moveTo>
                    <a:pt x="146" y="0"/>
                  </a:moveTo>
                  <a:lnTo>
                    <a:pt x="118" y="189"/>
                  </a:lnTo>
                  <a:lnTo>
                    <a:pt x="91" y="189"/>
                  </a:lnTo>
                  <a:lnTo>
                    <a:pt x="72" y="95"/>
                  </a:lnTo>
                  <a:lnTo>
                    <a:pt x="55" y="189"/>
                  </a:lnTo>
                  <a:lnTo>
                    <a:pt x="28" y="189"/>
                  </a:lnTo>
                  <a:lnTo>
                    <a:pt x="0" y="0"/>
                  </a:lnTo>
                  <a:lnTo>
                    <a:pt x="28" y="0"/>
                  </a:lnTo>
                  <a:lnTo>
                    <a:pt x="45" y="106"/>
                  </a:lnTo>
                  <a:lnTo>
                    <a:pt x="61" y="0"/>
                  </a:lnTo>
                  <a:lnTo>
                    <a:pt x="84" y="0"/>
                  </a:lnTo>
                  <a:lnTo>
                    <a:pt x="101" y="106"/>
                  </a:lnTo>
                  <a:lnTo>
                    <a:pt x="117" y="0"/>
                  </a:lnTo>
                  <a:lnTo>
                    <a:pt x="146" y="0"/>
                  </a:lnTo>
                  <a:close/>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9" name="Group 11"/>
          <p:cNvGrpSpPr>
            <a:grpSpLocks noChangeAspect="1"/>
          </p:cNvGrpSpPr>
          <p:nvPr/>
        </p:nvGrpSpPr>
        <p:grpSpPr bwMode="auto">
          <a:xfrm>
            <a:off x="7056126" y="4472399"/>
            <a:ext cx="882650" cy="895350"/>
            <a:chOff x="3906" y="2148"/>
            <a:chExt cx="556" cy="564"/>
          </a:xfrm>
        </p:grpSpPr>
        <p:sp>
          <p:nvSpPr>
            <p:cNvPr id="30" name="AutoShape 10"/>
            <p:cNvSpPr>
              <a:spLocks noChangeAspect="1" noChangeArrowheads="1" noTextEdit="1"/>
            </p:cNvSpPr>
            <p:nvPr/>
          </p:nvSpPr>
          <p:spPr bwMode="auto">
            <a:xfrm>
              <a:off x="3906" y="2148"/>
              <a:ext cx="556" cy="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2"/>
            <p:cNvSpPr>
              <a:spLocks/>
            </p:cNvSpPr>
            <p:nvPr/>
          </p:nvSpPr>
          <p:spPr bwMode="auto">
            <a:xfrm>
              <a:off x="3914" y="2155"/>
              <a:ext cx="313" cy="405"/>
            </a:xfrm>
            <a:custGeom>
              <a:avLst/>
              <a:gdLst>
                <a:gd name="T0" fmla="*/ 313 w 313"/>
                <a:gd name="T1" fmla="*/ 144 h 405"/>
                <a:gd name="T2" fmla="*/ 313 w 313"/>
                <a:gd name="T3" fmla="*/ 110 h 405"/>
                <a:gd name="T4" fmla="*/ 204 w 313"/>
                <a:gd name="T5" fmla="*/ 0 h 405"/>
                <a:gd name="T6" fmla="*/ 0 w 313"/>
                <a:gd name="T7" fmla="*/ 0 h 405"/>
                <a:gd name="T8" fmla="*/ 0 w 313"/>
                <a:gd name="T9" fmla="*/ 405 h 405"/>
                <a:gd name="T10" fmla="*/ 227 w 313"/>
                <a:gd name="T11" fmla="*/ 405 h 405"/>
              </a:gdLst>
              <a:ahLst/>
              <a:cxnLst>
                <a:cxn ang="0">
                  <a:pos x="T0" y="T1"/>
                </a:cxn>
                <a:cxn ang="0">
                  <a:pos x="T2" y="T3"/>
                </a:cxn>
                <a:cxn ang="0">
                  <a:pos x="T4" y="T5"/>
                </a:cxn>
                <a:cxn ang="0">
                  <a:pos x="T6" y="T7"/>
                </a:cxn>
                <a:cxn ang="0">
                  <a:pos x="T8" y="T9"/>
                </a:cxn>
                <a:cxn ang="0">
                  <a:pos x="T10" y="T11"/>
                </a:cxn>
              </a:cxnLst>
              <a:rect l="0" t="0" r="r" b="b"/>
              <a:pathLst>
                <a:path w="313" h="405">
                  <a:moveTo>
                    <a:pt x="313" y="144"/>
                  </a:moveTo>
                  <a:lnTo>
                    <a:pt x="313" y="110"/>
                  </a:lnTo>
                  <a:lnTo>
                    <a:pt x="204" y="0"/>
                  </a:lnTo>
                  <a:lnTo>
                    <a:pt x="0" y="0"/>
                  </a:lnTo>
                  <a:lnTo>
                    <a:pt x="0" y="405"/>
                  </a:lnTo>
                  <a:lnTo>
                    <a:pt x="227" y="405"/>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3"/>
            <p:cNvSpPr>
              <a:spLocks/>
            </p:cNvSpPr>
            <p:nvPr/>
          </p:nvSpPr>
          <p:spPr bwMode="auto">
            <a:xfrm>
              <a:off x="4118" y="2155"/>
              <a:ext cx="109" cy="110"/>
            </a:xfrm>
            <a:custGeom>
              <a:avLst/>
              <a:gdLst>
                <a:gd name="T0" fmla="*/ 109 w 109"/>
                <a:gd name="T1" fmla="*/ 110 h 110"/>
                <a:gd name="T2" fmla="*/ 0 w 109"/>
                <a:gd name="T3" fmla="*/ 110 h 110"/>
                <a:gd name="T4" fmla="*/ 0 w 109"/>
                <a:gd name="T5" fmla="*/ 0 h 110"/>
              </a:gdLst>
              <a:ahLst/>
              <a:cxnLst>
                <a:cxn ang="0">
                  <a:pos x="T0" y="T1"/>
                </a:cxn>
                <a:cxn ang="0">
                  <a:pos x="T2" y="T3"/>
                </a:cxn>
                <a:cxn ang="0">
                  <a:pos x="T4" y="T5"/>
                </a:cxn>
              </a:cxnLst>
              <a:rect l="0" t="0" r="r" b="b"/>
              <a:pathLst>
                <a:path w="109" h="110">
                  <a:moveTo>
                    <a:pt x="109" y="110"/>
                  </a:moveTo>
                  <a:lnTo>
                    <a:pt x="0" y="110"/>
                  </a:lnTo>
                  <a:lnTo>
                    <a:pt x="0"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14"/>
            <p:cNvSpPr>
              <a:spLocks noChangeShapeType="1"/>
            </p:cNvSpPr>
            <p:nvPr/>
          </p:nvSpPr>
          <p:spPr bwMode="auto">
            <a:xfrm>
              <a:off x="3957" y="2223"/>
              <a:ext cx="132"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15"/>
            <p:cNvSpPr>
              <a:spLocks noChangeShapeType="1"/>
            </p:cNvSpPr>
            <p:nvPr/>
          </p:nvSpPr>
          <p:spPr bwMode="auto">
            <a:xfrm>
              <a:off x="3957" y="2265"/>
              <a:ext cx="132"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16"/>
            <p:cNvSpPr>
              <a:spLocks noChangeShapeType="1"/>
            </p:cNvSpPr>
            <p:nvPr/>
          </p:nvSpPr>
          <p:spPr bwMode="auto">
            <a:xfrm>
              <a:off x="3957" y="2307"/>
              <a:ext cx="184"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17"/>
            <p:cNvSpPr>
              <a:spLocks noChangeShapeType="1"/>
            </p:cNvSpPr>
            <p:nvPr/>
          </p:nvSpPr>
          <p:spPr bwMode="auto">
            <a:xfrm>
              <a:off x="3957" y="2350"/>
              <a:ext cx="184"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Line 18"/>
            <p:cNvSpPr>
              <a:spLocks noChangeShapeType="1"/>
            </p:cNvSpPr>
            <p:nvPr/>
          </p:nvSpPr>
          <p:spPr bwMode="auto">
            <a:xfrm>
              <a:off x="3957" y="2392"/>
              <a:ext cx="184"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8" name="Line 19"/>
            <p:cNvSpPr>
              <a:spLocks noChangeShapeType="1"/>
            </p:cNvSpPr>
            <p:nvPr/>
          </p:nvSpPr>
          <p:spPr bwMode="auto">
            <a:xfrm>
              <a:off x="3957" y="2434"/>
              <a:ext cx="184"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Line 20"/>
            <p:cNvSpPr>
              <a:spLocks noChangeShapeType="1"/>
            </p:cNvSpPr>
            <p:nvPr/>
          </p:nvSpPr>
          <p:spPr bwMode="auto">
            <a:xfrm>
              <a:off x="3957" y="2477"/>
              <a:ext cx="184"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1"/>
            <p:cNvSpPr>
              <a:spLocks/>
            </p:cNvSpPr>
            <p:nvPr/>
          </p:nvSpPr>
          <p:spPr bwMode="auto">
            <a:xfrm>
              <a:off x="4141" y="2299"/>
              <a:ext cx="313" cy="405"/>
            </a:xfrm>
            <a:custGeom>
              <a:avLst/>
              <a:gdLst>
                <a:gd name="T0" fmla="*/ 313 w 313"/>
                <a:gd name="T1" fmla="*/ 110 h 405"/>
                <a:gd name="T2" fmla="*/ 204 w 313"/>
                <a:gd name="T3" fmla="*/ 0 h 405"/>
                <a:gd name="T4" fmla="*/ 0 w 313"/>
                <a:gd name="T5" fmla="*/ 0 h 405"/>
                <a:gd name="T6" fmla="*/ 0 w 313"/>
                <a:gd name="T7" fmla="*/ 405 h 405"/>
                <a:gd name="T8" fmla="*/ 313 w 313"/>
                <a:gd name="T9" fmla="*/ 405 h 405"/>
                <a:gd name="T10" fmla="*/ 313 w 313"/>
                <a:gd name="T11" fmla="*/ 110 h 405"/>
              </a:gdLst>
              <a:ahLst/>
              <a:cxnLst>
                <a:cxn ang="0">
                  <a:pos x="T0" y="T1"/>
                </a:cxn>
                <a:cxn ang="0">
                  <a:pos x="T2" y="T3"/>
                </a:cxn>
                <a:cxn ang="0">
                  <a:pos x="T4" y="T5"/>
                </a:cxn>
                <a:cxn ang="0">
                  <a:pos x="T6" y="T7"/>
                </a:cxn>
                <a:cxn ang="0">
                  <a:pos x="T8" y="T9"/>
                </a:cxn>
                <a:cxn ang="0">
                  <a:pos x="T10" y="T11"/>
                </a:cxn>
              </a:cxnLst>
              <a:rect l="0" t="0" r="r" b="b"/>
              <a:pathLst>
                <a:path w="313" h="405">
                  <a:moveTo>
                    <a:pt x="313" y="110"/>
                  </a:moveTo>
                  <a:lnTo>
                    <a:pt x="204" y="0"/>
                  </a:lnTo>
                  <a:lnTo>
                    <a:pt x="0" y="0"/>
                  </a:lnTo>
                  <a:lnTo>
                    <a:pt x="0" y="405"/>
                  </a:lnTo>
                  <a:lnTo>
                    <a:pt x="313" y="405"/>
                  </a:lnTo>
                  <a:lnTo>
                    <a:pt x="313" y="110"/>
                  </a:lnTo>
                  <a:close/>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22"/>
            <p:cNvSpPr>
              <a:spLocks/>
            </p:cNvSpPr>
            <p:nvPr/>
          </p:nvSpPr>
          <p:spPr bwMode="auto">
            <a:xfrm>
              <a:off x="4345" y="2299"/>
              <a:ext cx="109" cy="110"/>
            </a:xfrm>
            <a:custGeom>
              <a:avLst/>
              <a:gdLst>
                <a:gd name="T0" fmla="*/ 109 w 109"/>
                <a:gd name="T1" fmla="*/ 110 h 110"/>
                <a:gd name="T2" fmla="*/ 0 w 109"/>
                <a:gd name="T3" fmla="*/ 110 h 110"/>
                <a:gd name="T4" fmla="*/ 0 w 109"/>
                <a:gd name="T5" fmla="*/ 0 h 110"/>
              </a:gdLst>
              <a:ahLst/>
              <a:cxnLst>
                <a:cxn ang="0">
                  <a:pos x="T0" y="T1"/>
                </a:cxn>
                <a:cxn ang="0">
                  <a:pos x="T2" y="T3"/>
                </a:cxn>
                <a:cxn ang="0">
                  <a:pos x="T4" y="T5"/>
                </a:cxn>
              </a:cxnLst>
              <a:rect l="0" t="0" r="r" b="b"/>
              <a:pathLst>
                <a:path w="109" h="110">
                  <a:moveTo>
                    <a:pt x="109" y="110"/>
                  </a:moveTo>
                  <a:lnTo>
                    <a:pt x="0" y="110"/>
                  </a:lnTo>
                  <a:lnTo>
                    <a:pt x="0"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23"/>
            <p:cNvSpPr>
              <a:spLocks noChangeShapeType="1"/>
            </p:cNvSpPr>
            <p:nvPr/>
          </p:nvSpPr>
          <p:spPr bwMode="auto">
            <a:xfrm>
              <a:off x="4183" y="2366"/>
              <a:ext cx="133"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24"/>
            <p:cNvSpPr>
              <a:spLocks noChangeShapeType="1"/>
            </p:cNvSpPr>
            <p:nvPr/>
          </p:nvSpPr>
          <p:spPr bwMode="auto">
            <a:xfrm>
              <a:off x="4183" y="2409"/>
              <a:ext cx="133"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25"/>
            <p:cNvSpPr>
              <a:spLocks noChangeShapeType="1"/>
            </p:cNvSpPr>
            <p:nvPr/>
          </p:nvSpPr>
          <p:spPr bwMode="auto">
            <a:xfrm>
              <a:off x="4183" y="2451"/>
              <a:ext cx="217"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26"/>
            <p:cNvSpPr>
              <a:spLocks noChangeShapeType="1"/>
            </p:cNvSpPr>
            <p:nvPr/>
          </p:nvSpPr>
          <p:spPr bwMode="auto">
            <a:xfrm>
              <a:off x="4183" y="2493"/>
              <a:ext cx="217"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27"/>
            <p:cNvSpPr>
              <a:spLocks noChangeShapeType="1"/>
            </p:cNvSpPr>
            <p:nvPr/>
          </p:nvSpPr>
          <p:spPr bwMode="auto">
            <a:xfrm>
              <a:off x="4183" y="2536"/>
              <a:ext cx="217"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28"/>
            <p:cNvSpPr>
              <a:spLocks noChangeShapeType="1"/>
            </p:cNvSpPr>
            <p:nvPr/>
          </p:nvSpPr>
          <p:spPr bwMode="auto">
            <a:xfrm>
              <a:off x="4183" y="2578"/>
              <a:ext cx="217"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29"/>
            <p:cNvSpPr>
              <a:spLocks noChangeShapeType="1"/>
            </p:cNvSpPr>
            <p:nvPr/>
          </p:nvSpPr>
          <p:spPr bwMode="auto">
            <a:xfrm>
              <a:off x="4183" y="2620"/>
              <a:ext cx="217" cy="0"/>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5697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 Design Enablement</a:t>
            </a:r>
          </a:p>
        </p:txBody>
      </p:sp>
      <p:grpSp>
        <p:nvGrpSpPr>
          <p:cNvPr id="5" name="Group 4"/>
          <p:cNvGrpSpPr/>
          <p:nvPr/>
        </p:nvGrpSpPr>
        <p:grpSpPr>
          <a:xfrm>
            <a:off x="856648" y="1052137"/>
            <a:ext cx="10453035" cy="5050740"/>
            <a:chOff x="1860884" y="1254266"/>
            <a:chExt cx="9448799" cy="4565509"/>
          </a:xfrm>
        </p:grpSpPr>
        <p:sp>
          <p:nvSpPr>
            <p:cNvPr id="7" name="Rectangle 5"/>
            <p:cNvSpPr>
              <a:spLocks noChangeArrowheads="1"/>
            </p:cNvSpPr>
            <p:nvPr/>
          </p:nvSpPr>
          <p:spPr bwMode="auto">
            <a:xfrm>
              <a:off x="1860884" y="1254266"/>
              <a:ext cx="9448799" cy="4565509"/>
            </a:xfrm>
            <a:prstGeom prst="rect">
              <a:avLst/>
            </a:prstGeom>
            <a:solidFill>
              <a:schemeClr val="accent2">
                <a:lumMod val="20000"/>
                <a:lumOff val="80000"/>
              </a:schemeClr>
            </a:solidFill>
            <a:ln w="12700">
              <a:solidFill>
                <a:schemeClr val="accent5">
                  <a:lumMod val="75000"/>
                </a:schemeClr>
              </a:solidFill>
              <a:miter lim="800000"/>
              <a:headEnd/>
              <a:tailEnd/>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8" name="Rectangle 6"/>
            <p:cNvSpPr>
              <a:spLocks noChangeArrowheads="1"/>
            </p:cNvSpPr>
            <p:nvPr/>
          </p:nvSpPr>
          <p:spPr bwMode="auto">
            <a:xfrm>
              <a:off x="3122039" y="2555205"/>
              <a:ext cx="7504739" cy="721284"/>
            </a:xfrm>
            <a:prstGeom prst="rect">
              <a:avLst/>
            </a:pr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9" name="Rectangle 7"/>
            <p:cNvSpPr>
              <a:spLocks noChangeArrowheads="1"/>
            </p:cNvSpPr>
            <p:nvPr/>
          </p:nvSpPr>
          <p:spPr bwMode="auto">
            <a:xfrm>
              <a:off x="3122038" y="3596832"/>
              <a:ext cx="7501137" cy="721284"/>
            </a:xfrm>
            <a:prstGeom prst="rect">
              <a:avLst/>
            </a:pr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10" name="Rectangle 8"/>
            <p:cNvSpPr>
              <a:spLocks noChangeArrowheads="1"/>
            </p:cNvSpPr>
            <p:nvPr/>
          </p:nvSpPr>
          <p:spPr bwMode="auto">
            <a:xfrm>
              <a:off x="3122038" y="4636951"/>
              <a:ext cx="7508339" cy="721284"/>
            </a:xfrm>
            <a:prstGeom prst="rect">
              <a:avLst/>
            </a:prstGeom>
            <a:solidFill>
              <a:schemeClr val="bg1"/>
            </a:solidFill>
            <a:ln>
              <a:noFill/>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12" name="Rectangle 12"/>
            <p:cNvSpPr>
              <a:spLocks noChangeArrowheads="1"/>
            </p:cNvSpPr>
            <p:nvPr/>
          </p:nvSpPr>
          <p:spPr bwMode="auto">
            <a:xfrm>
              <a:off x="3122039" y="2277879"/>
              <a:ext cx="7504739" cy="274320"/>
            </a:xfrm>
            <a:prstGeom prst="rect">
              <a:avLst/>
            </a:prstGeom>
            <a:solidFill>
              <a:schemeClr val="accent6"/>
            </a:solidFill>
            <a:ln>
              <a:noFill/>
            </a:ln>
          </p:spPr>
          <p:txBody>
            <a:bodyPr vert="horz" wrap="square" lIns="0" tIns="34290" rIns="68580" bIns="34290" numCol="1" anchor="ctr" anchorCtr="0" compatLnSpc="1">
              <a:prstTxWarp prst="textNoShape">
                <a:avLst/>
              </a:prstTxWarp>
            </a:bodyPr>
            <a:lstStyle/>
            <a:p>
              <a:pPr algn="ctr"/>
              <a:r>
                <a:rPr lang="en-US" sz="1400" b="1" dirty="0">
                  <a:solidFill>
                    <a:srgbClr val="FFFFFF"/>
                  </a:solidFill>
                </a:rPr>
                <a:t>SYSTEM INTEGRATION</a:t>
              </a:r>
            </a:p>
          </p:txBody>
        </p:sp>
        <p:sp>
          <p:nvSpPr>
            <p:cNvPr id="13" name="Rectangle 13"/>
            <p:cNvSpPr>
              <a:spLocks noChangeArrowheads="1"/>
            </p:cNvSpPr>
            <p:nvPr/>
          </p:nvSpPr>
          <p:spPr bwMode="auto">
            <a:xfrm>
              <a:off x="3122038" y="3316363"/>
              <a:ext cx="7501137" cy="274320"/>
            </a:xfrm>
            <a:prstGeom prst="rect">
              <a:avLst/>
            </a:prstGeom>
            <a:solidFill>
              <a:srgbClr val="099E9C"/>
            </a:solidFill>
            <a:ln>
              <a:noFill/>
            </a:ln>
          </p:spPr>
          <p:txBody>
            <a:bodyPr vert="horz" wrap="square" lIns="0" tIns="34290" rIns="68580" bIns="34290" numCol="1" anchor="ctr" anchorCtr="0" compatLnSpc="1">
              <a:prstTxWarp prst="textNoShape">
                <a:avLst/>
              </a:prstTxWarp>
            </a:bodyPr>
            <a:lstStyle/>
            <a:p>
              <a:pPr algn="ctr"/>
              <a:r>
                <a:rPr lang="en-US" sz="1400" b="1" dirty="0">
                  <a:solidFill>
                    <a:srgbClr val="FFFFFF"/>
                  </a:solidFill>
                </a:rPr>
                <a:t>PACKAGE AND BOARD</a:t>
              </a:r>
            </a:p>
          </p:txBody>
        </p:sp>
        <p:sp>
          <p:nvSpPr>
            <p:cNvPr id="14" name="Rectangle 14"/>
            <p:cNvSpPr>
              <a:spLocks noChangeArrowheads="1"/>
            </p:cNvSpPr>
            <p:nvPr/>
          </p:nvSpPr>
          <p:spPr bwMode="auto">
            <a:xfrm>
              <a:off x="3122038" y="4358854"/>
              <a:ext cx="7508339" cy="274320"/>
            </a:xfrm>
            <a:prstGeom prst="rect">
              <a:avLst/>
            </a:prstGeom>
            <a:solidFill>
              <a:schemeClr val="accent3"/>
            </a:solidFill>
            <a:ln>
              <a:noFill/>
            </a:ln>
          </p:spPr>
          <p:txBody>
            <a:bodyPr vert="horz" wrap="square" lIns="0" tIns="34290" rIns="68580" bIns="34290" numCol="1" anchor="ctr" anchorCtr="0" compatLnSpc="1">
              <a:prstTxWarp prst="textNoShape">
                <a:avLst/>
              </a:prstTxWarp>
            </a:bodyPr>
            <a:lstStyle/>
            <a:p>
              <a:pPr algn="ctr"/>
              <a:r>
                <a:rPr lang="en-US" sz="1400" b="1" dirty="0">
                  <a:solidFill>
                    <a:srgbClr val="FFFFFF"/>
                  </a:solidFill>
                </a:rPr>
                <a:t>CHIP (Core EDA)</a:t>
              </a:r>
            </a:p>
          </p:txBody>
        </p:sp>
        <p:pic>
          <p:nvPicPr>
            <p:cNvPr id="17" name="Picture 16"/>
            <p:cNvPicPr>
              <a:picLocks noChangeAspect="1"/>
            </p:cNvPicPr>
            <p:nvPr/>
          </p:nvPicPr>
          <p:blipFill>
            <a:blip r:embed="rId3"/>
            <a:stretch>
              <a:fillRect/>
            </a:stretch>
          </p:blipFill>
          <p:spPr>
            <a:xfrm>
              <a:off x="3432390" y="2650417"/>
              <a:ext cx="488714" cy="515543"/>
            </a:xfrm>
            <a:prstGeom prst="rect">
              <a:avLst/>
            </a:prstGeom>
          </p:spPr>
        </p:pic>
        <p:pic>
          <p:nvPicPr>
            <p:cNvPr id="18" name="Picture 17"/>
            <p:cNvPicPr>
              <a:picLocks noChangeAspect="1"/>
            </p:cNvPicPr>
            <p:nvPr/>
          </p:nvPicPr>
          <p:blipFill>
            <a:blip r:embed="rId4">
              <a:duotone>
                <a:prstClr val="black"/>
                <a:srgbClr val="099E9C">
                  <a:tint val="45000"/>
                  <a:satMod val="400000"/>
                </a:srgbClr>
              </a:duotone>
            </a:blip>
            <a:stretch>
              <a:fillRect/>
            </a:stretch>
          </p:blipFill>
          <p:spPr>
            <a:xfrm>
              <a:off x="3412803" y="3766087"/>
              <a:ext cx="527889" cy="355894"/>
            </a:xfrm>
            <a:prstGeom prst="rect">
              <a:avLst/>
            </a:prstGeom>
          </p:spPr>
        </p:pic>
        <p:pic>
          <p:nvPicPr>
            <p:cNvPr id="19" name="Picture 18"/>
            <p:cNvPicPr>
              <a:picLocks noChangeAspect="1"/>
            </p:cNvPicPr>
            <p:nvPr/>
          </p:nvPicPr>
          <p:blipFill>
            <a:blip r:embed="rId5"/>
            <a:stretch>
              <a:fillRect/>
            </a:stretch>
          </p:blipFill>
          <p:spPr>
            <a:xfrm>
              <a:off x="3433769" y="4740226"/>
              <a:ext cx="485956" cy="508327"/>
            </a:xfrm>
            <a:prstGeom prst="rect">
              <a:avLst/>
            </a:prstGeom>
          </p:spPr>
        </p:pic>
        <p:sp>
          <p:nvSpPr>
            <p:cNvPr id="21" name="Rectangle 20"/>
            <p:cNvSpPr/>
            <p:nvPr/>
          </p:nvSpPr>
          <p:spPr>
            <a:xfrm>
              <a:off x="4426290" y="5402118"/>
              <a:ext cx="4352474" cy="369332"/>
            </a:xfrm>
            <a:prstGeom prst="rect">
              <a:avLst/>
            </a:prstGeom>
          </p:spPr>
          <p:txBody>
            <a:bodyPr wrap="none">
              <a:spAutoFit/>
            </a:bodyPr>
            <a:lstStyle/>
            <a:p>
              <a:pPr algn="ctr"/>
              <a:r>
                <a:rPr lang="en-US" b="1" dirty="0">
                  <a:solidFill>
                    <a:srgbClr val="09698D">
                      <a:lumMod val="75000"/>
                    </a:srgbClr>
                  </a:solidFill>
                </a:rPr>
                <a:t>Partnerships with Ecosystem Leaders</a:t>
              </a:r>
            </a:p>
          </p:txBody>
        </p:sp>
        <p:sp>
          <p:nvSpPr>
            <p:cNvPr id="42" name="Freeform 18"/>
            <p:cNvSpPr>
              <a:spLocks/>
            </p:cNvSpPr>
            <p:nvPr/>
          </p:nvSpPr>
          <p:spPr bwMode="auto">
            <a:xfrm>
              <a:off x="2995598" y="4833077"/>
              <a:ext cx="223985" cy="320317"/>
            </a:xfrm>
            <a:custGeom>
              <a:avLst/>
              <a:gdLst>
                <a:gd name="T0" fmla="*/ 0 w 107"/>
                <a:gd name="T1" fmla="*/ 206 h 206"/>
                <a:gd name="T2" fmla="*/ 0 w 107"/>
                <a:gd name="T3" fmla="*/ 0 h 206"/>
                <a:gd name="T4" fmla="*/ 107 w 107"/>
                <a:gd name="T5" fmla="*/ 103 h 206"/>
                <a:gd name="T6" fmla="*/ 0 w 107"/>
                <a:gd name="T7" fmla="*/ 206 h 206"/>
              </a:gdLst>
              <a:ahLst/>
              <a:cxnLst>
                <a:cxn ang="0">
                  <a:pos x="T0" y="T1"/>
                </a:cxn>
                <a:cxn ang="0">
                  <a:pos x="T2" y="T3"/>
                </a:cxn>
                <a:cxn ang="0">
                  <a:pos x="T4" y="T5"/>
                </a:cxn>
                <a:cxn ang="0">
                  <a:pos x="T6" y="T7"/>
                </a:cxn>
              </a:cxnLst>
              <a:rect l="0" t="0" r="r" b="b"/>
              <a:pathLst>
                <a:path w="107" h="206">
                  <a:moveTo>
                    <a:pt x="0" y="206"/>
                  </a:moveTo>
                  <a:lnTo>
                    <a:pt x="0" y="0"/>
                  </a:lnTo>
                  <a:lnTo>
                    <a:pt x="107" y="103"/>
                  </a:lnTo>
                  <a:lnTo>
                    <a:pt x="0" y="206"/>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20" name="Rectangle 5"/>
            <p:cNvSpPr>
              <a:spLocks noChangeArrowheads="1"/>
            </p:cNvSpPr>
            <p:nvPr/>
          </p:nvSpPr>
          <p:spPr bwMode="auto">
            <a:xfrm rot="10800000">
              <a:off x="2610000" y="2290043"/>
              <a:ext cx="369524" cy="3049739"/>
            </a:xfrm>
            <a:prstGeom prst="rect">
              <a:avLst/>
            </a:prstGeom>
            <a:solidFill>
              <a:schemeClr val="accent5">
                <a:lumMod val="75000"/>
              </a:schemeClr>
            </a:solidFill>
            <a:ln w="28575">
              <a:solidFill>
                <a:schemeClr val="accent5">
                  <a:lumMod val="75000"/>
                </a:schemeClr>
              </a:solidFill>
              <a:miter lim="800000"/>
              <a:headEnd/>
              <a:tailEnd/>
            </a:ln>
          </p:spPr>
          <p:txBody>
            <a:bodyPr vert="vert270" wrap="square" lIns="68580" tIns="891540" rIns="68580" bIns="34290" numCol="1" anchor="t" anchorCtr="0" compatLnSpc="1">
              <a:prstTxWarp prst="textNoShape">
                <a:avLst/>
              </a:prstTxWarp>
            </a:bodyPr>
            <a:lstStyle/>
            <a:p>
              <a:pPr algn="ctr"/>
              <a:endParaRPr lang="en-US" sz="2000" b="1" dirty="0">
                <a:solidFill>
                  <a:srgbClr val="FFFFFF"/>
                </a:solidFill>
              </a:endParaRPr>
            </a:p>
          </p:txBody>
        </p:sp>
        <p:sp>
          <p:nvSpPr>
            <p:cNvPr id="47" name="Rectangle 46"/>
            <p:cNvSpPr/>
            <p:nvPr/>
          </p:nvSpPr>
          <p:spPr>
            <a:xfrm>
              <a:off x="2629760" y="2265659"/>
              <a:ext cx="377757" cy="38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IP</a:t>
              </a:r>
            </a:p>
          </p:txBody>
        </p:sp>
        <p:sp>
          <p:nvSpPr>
            <p:cNvPr id="48" name="Freeform 18"/>
            <p:cNvSpPr>
              <a:spLocks/>
            </p:cNvSpPr>
            <p:nvPr/>
          </p:nvSpPr>
          <p:spPr bwMode="auto">
            <a:xfrm>
              <a:off x="2995598" y="3801799"/>
              <a:ext cx="223985" cy="320317"/>
            </a:xfrm>
            <a:custGeom>
              <a:avLst/>
              <a:gdLst>
                <a:gd name="T0" fmla="*/ 0 w 107"/>
                <a:gd name="T1" fmla="*/ 206 h 206"/>
                <a:gd name="T2" fmla="*/ 0 w 107"/>
                <a:gd name="T3" fmla="*/ 0 h 206"/>
                <a:gd name="T4" fmla="*/ 107 w 107"/>
                <a:gd name="T5" fmla="*/ 103 h 206"/>
                <a:gd name="T6" fmla="*/ 0 w 107"/>
                <a:gd name="T7" fmla="*/ 206 h 206"/>
              </a:gdLst>
              <a:ahLst/>
              <a:cxnLst>
                <a:cxn ang="0">
                  <a:pos x="T0" y="T1"/>
                </a:cxn>
                <a:cxn ang="0">
                  <a:pos x="T2" y="T3"/>
                </a:cxn>
                <a:cxn ang="0">
                  <a:pos x="T4" y="T5"/>
                </a:cxn>
                <a:cxn ang="0">
                  <a:pos x="T6" y="T7"/>
                </a:cxn>
              </a:cxnLst>
              <a:rect l="0" t="0" r="r" b="b"/>
              <a:pathLst>
                <a:path w="107" h="206">
                  <a:moveTo>
                    <a:pt x="0" y="206"/>
                  </a:moveTo>
                  <a:lnTo>
                    <a:pt x="0" y="0"/>
                  </a:lnTo>
                  <a:lnTo>
                    <a:pt x="107" y="103"/>
                  </a:lnTo>
                  <a:lnTo>
                    <a:pt x="0" y="206"/>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49" name="Freeform 18"/>
            <p:cNvSpPr>
              <a:spLocks/>
            </p:cNvSpPr>
            <p:nvPr/>
          </p:nvSpPr>
          <p:spPr bwMode="auto">
            <a:xfrm>
              <a:off x="2995598" y="2770520"/>
              <a:ext cx="223985" cy="320317"/>
            </a:xfrm>
            <a:custGeom>
              <a:avLst/>
              <a:gdLst>
                <a:gd name="T0" fmla="*/ 0 w 107"/>
                <a:gd name="T1" fmla="*/ 206 h 206"/>
                <a:gd name="T2" fmla="*/ 0 w 107"/>
                <a:gd name="T3" fmla="*/ 0 h 206"/>
                <a:gd name="T4" fmla="*/ 107 w 107"/>
                <a:gd name="T5" fmla="*/ 103 h 206"/>
                <a:gd name="T6" fmla="*/ 0 w 107"/>
                <a:gd name="T7" fmla="*/ 206 h 206"/>
              </a:gdLst>
              <a:ahLst/>
              <a:cxnLst>
                <a:cxn ang="0">
                  <a:pos x="T0" y="T1"/>
                </a:cxn>
                <a:cxn ang="0">
                  <a:pos x="T2" y="T3"/>
                </a:cxn>
                <a:cxn ang="0">
                  <a:pos x="T4" y="T5"/>
                </a:cxn>
                <a:cxn ang="0">
                  <a:pos x="T6" y="T7"/>
                </a:cxn>
              </a:cxnLst>
              <a:rect l="0" t="0" r="r" b="b"/>
              <a:pathLst>
                <a:path w="107" h="206">
                  <a:moveTo>
                    <a:pt x="0" y="206"/>
                  </a:moveTo>
                  <a:lnTo>
                    <a:pt x="0" y="0"/>
                  </a:lnTo>
                  <a:lnTo>
                    <a:pt x="107" y="103"/>
                  </a:lnTo>
                  <a:lnTo>
                    <a:pt x="0" y="206"/>
                  </a:ln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endParaRPr lang="en-US" dirty="0">
                <a:solidFill>
                  <a:srgbClr val="000000"/>
                </a:solidFill>
              </a:endParaRPr>
            </a:p>
          </p:txBody>
        </p:sp>
        <p:sp>
          <p:nvSpPr>
            <p:cNvPr id="11" name="Rectangle 9"/>
            <p:cNvSpPr>
              <a:spLocks noChangeArrowheads="1"/>
            </p:cNvSpPr>
            <p:nvPr/>
          </p:nvSpPr>
          <p:spPr bwMode="auto">
            <a:xfrm>
              <a:off x="4160392" y="2648467"/>
              <a:ext cx="5785663" cy="519443"/>
            </a:xfrm>
            <a:prstGeom prst="rect">
              <a:avLst/>
            </a:prstGeom>
            <a:noFill/>
            <a:ln>
              <a:noFill/>
            </a:ln>
          </p:spPr>
          <p:txBody>
            <a:bodyPr vert="horz" wrap="square" lIns="68580" tIns="68580" rIns="68580" bIns="34290" numCol="1" anchor="ctr" anchorCtr="0" compatLnSpc="1">
              <a:prstTxWarp prst="textNoShape">
                <a:avLst/>
              </a:prstTxWarp>
            </a:bodyPr>
            <a:lstStyle/>
            <a:p>
              <a:pPr>
                <a:spcBef>
                  <a:spcPts val="450"/>
                </a:spcBef>
              </a:pPr>
              <a:r>
                <a:rPr lang="en-US" sz="1400" dirty="0">
                  <a:solidFill>
                    <a:srgbClr val="83A234"/>
                  </a:solidFill>
                </a:rPr>
                <a:t>System analysis * Hardware/Software verification * Software applications</a:t>
              </a:r>
            </a:p>
          </p:txBody>
        </p:sp>
        <p:sp>
          <p:nvSpPr>
            <p:cNvPr id="15" name="Rectangle 9"/>
            <p:cNvSpPr>
              <a:spLocks noChangeArrowheads="1"/>
            </p:cNvSpPr>
            <p:nvPr/>
          </p:nvSpPr>
          <p:spPr bwMode="auto">
            <a:xfrm>
              <a:off x="4160392" y="3713893"/>
              <a:ext cx="6053293" cy="460283"/>
            </a:xfrm>
            <a:prstGeom prst="rect">
              <a:avLst/>
            </a:prstGeom>
            <a:noFill/>
            <a:ln>
              <a:noFill/>
            </a:ln>
          </p:spPr>
          <p:txBody>
            <a:bodyPr vert="horz" wrap="square" lIns="68580" tIns="68580" rIns="68580" bIns="34290" numCol="1" anchor="ctr" anchorCtr="0" compatLnSpc="1">
              <a:prstTxWarp prst="textNoShape">
                <a:avLst/>
              </a:prstTxWarp>
            </a:bodyPr>
            <a:lstStyle/>
            <a:p>
              <a:pPr>
                <a:spcBef>
                  <a:spcPts val="450"/>
                </a:spcBef>
              </a:pPr>
              <a:r>
                <a:rPr lang="en-US" sz="1400" dirty="0">
                  <a:solidFill>
                    <a:srgbClr val="099E9C"/>
                  </a:solidFill>
                </a:rPr>
                <a:t>PCB design * Package design * PCB and package analysis</a:t>
              </a:r>
            </a:p>
          </p:txBody>
        </p:sp>
        <p:sp>
          <p:nvSpPr>
            <p:cNvPr id="16" name="Rectangle 9"/>
            <p:cNvSpPr>
              <a:spLocks noChangeArrowheads="1"/>
            </p:cNvSpPr>
            <p:nvPr/>
          </p:nvSpPr>
          <p:spPr bwMode="auto">
            <a:xfrm>
              <a:off x="4160392" y="4802889"/>
              <a:ext cx="5605943" cy="383001"/>
            </a:xfrm>
            <a:prstGeom prst="rect">
              <a:avLst/>
            </a:prstGeom>
            <a:noFill/>
            <a:ln>
              <a:noFill/>
            </a:ln>
          </p:spPr>
          <p:txBody>
            <a:bodyPr vert="horz" wrap="square" lIns="68580" tIns="68580" rIns="68580" bIns="34290" numCol="1" anchor="ctr" anchorCtr="0" compatLnSpc="1">
              <a:prstTxWarp prst="textNoShape">
                <a:avLst/>
              </a:prstTxWarp>
            </a:bodyPr>
            <a:lstStyle/>
            <a:p>
              <a:pPr>
                <a:spcBef>
                  <a:spcPts val="450"/>
                </a:spcBef>
              </a:pPr>
              <a:r>
                <a:rPr lang="en-US" sz="1400" dirty="0">
                  <a:solidFill>
                    <a:srgbClr val="AC162C"/>
                  </a:solidFill>
                </a:rPr>
                <a:t>Design and implementation * IP/SoC verification * Software drivers</a:t>
              </a:r>
            </a:p>
          </p:txBody>
        </p:sp>
        <p:sp>
          <p:nvSpPr>
            <p:cNvPr id="57" name="TextBox 56"/>
            <p:cNvSpPr txBox="1"/>
            <p:nvPr/>
          </p:nvSpPr>
          <p:spPr>
            <a:xfrm>
              <a:off x="3090374" y="1997804"/>
              <a:ext cx="692818" cy="253916"/>
            </a:xfrm>
            <a:prstGeom prst="rect">
              <a:avLst/>
            </a:prstGeom>
            <a:noFill/>
          </p:spPr>
          <p:txBody>
            <a:bodyPr wrap="none" rtlCol="0">
              <a:spAutoFit/>
            </a:bodyPr>
            <a:lstStyle/>
            <a:p>
              <a:pPr algn="ctr"/>
              <a:r>
                <a:rPr lang="en-US" sz="1050" dirty="0">
                  <a:solidFill>
                    <a:srgbClr val="09698D">
                      <a:lumMod val="75000"/>
                    </a:srgbClr>
                  </a:solidFill>
                </a:rPr>
                <a:t>MOBILE</a:t>
              </a:r>
            </a:p>
          </p:txBody>
        </p:sp>
        <p:grpSp>
          <p:nvGrpSpPr>
            <p:cNvPr id="81" name="Group 80"/>
            <p:cNvGrpSpPr/>
            <p:nvPr/>
          </p:nvGrpSpPr>
          <p:grpSpPr>
            <a:xfrm>
              <a:off x="3131390" y="1356589"/>
              <a:ext cx="610784" cy="643499"/>
              <a:chOff x="2575706" y="884819"/>
              <a:chExt cx="610784" cy="643499"/>
            </a:xfrm>
          </p:grpSpPr>
          <p:sp>
            <p:nvSpPr>
              <p:cNvPr id="58" name="Oval 57"/>
              <p:cNvSpPr/>
              <p:nvPr/>
            </p:nvSpPr>
            <p:spPr>
              <a:xfrm>
                <a:off x="2575706" y="884819"/>
                <a:ext cx="610784" cy="64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9" name="Picture 68"/>
              <p:cNvPicPr>
                <a:picLocks noChangeAspect="1"/>
              </p:cNvPicPr>
              <p:nvPr/>
            </p:nvPicPr>
            <p:blipFill>
              <a:blip r:embed="rId6"/>
              <a:stretch>
                <a:fillRect/>
              </a:stretch>
            </p:blipFill>
            <p:spPr>
              <a:xfrm>
                <a:off x="2757577" y="983277"/>
                <a:ext cx="262635" cy="438668"/>
              </a:xfrm>
              <a:prstGeom prst="rect">
                <a:avLst/>
              </a:prstGeom>
            </p:spPr>
          </p:pic>
        </p:grpSp>
        <p:sp>
          <p:nvSpPr>
            <p:cNvPr id="59" name="TextBox 58"/>
            <p:cNvSpPr txBox="1"/>
            <p:nvPr/>
          </p:nvSpPr>
          <p:spPr>
            <a:xfrm>
              <a:off x="7078326" y="1997804"/>
              <a:ext cx="788547" cy="229522"/>
            </a:xfrm>
            <a:prstGeom prst="rect">
              <a:avLst/>
            </a:prstGeom>
            <a:noFill/>
          </p:spPr>
          <p:txBody>
            <a:bodyPr wrap="none" rtlCol="0">
              <a:spAutoFit/>
            </a:bodyPr>
            <a:lstStyle/>
            <a:p>
              <a:pPr algn="ctr"/>
              <a:r>
                <a:rPr lang="en-US" sz="1050" dirty="0">
                  <a:solidFill>
                    <a:srgbClr val="09698D">
                      <a:lumMod val="75000"/>
                    </a:srgbClr>
                  </a:solidFill>
                </a:rPr>
                <a:t>AERO/DEF</a:t>
              </a:r>
            </a:p>
          </p:txBody>
        </p:sp>
        <p:sp>
          <p:nvSpPr>
            <p:cNvPr id="61" name="TextBox 60"/>
            <p:cNvSpPr txBox="1"/>
            <p:nvPr/>
          </p:nvSpPr>
          <p:spPr>
            <a:xfrm>
              <a:off x="3960500" y="1997804"/>
              <a:ext cx="1608133" cy="253916"/>
            </a:xfrm>
            <a:prstGeom prst="rect">
              <a:avLst/>
            </a:prstGeom>
            <a:noFill/>
          </p:spPr>
          <p:txBody>
            <a:bodyPr wrap="none" rtlCol="0">
              <a:spAutoFit/>
            </a:bodyPr>
            <a:lstStyle/>
            <a:p>
              <a:pPr algn="ctr"/>
              <a:r>
                <a:rPr lang="en-US" sz="1050" dirty="0">
                  <a:solidFill>
                    <a:srgbClr val="09698D">
                      <a:lumMod val="75000"/>
                    </a:srgbClr>
                  </a:solidFill>
                </a:rPr>
                <a:t>CLOUD/DATACENTER</a:t>
              </a:r>
            </a:p>
          </p:txBody>
        </p:sp>
        <p:grpSp>
          <p:nvGrpSpPr>
            <p:cNvPr id="83" name="Group 82"/>
            <p:cNvGrpSpPr/>
            <p:nvPr/>
          </p:nvGrpSpPr>
          <p:grpSpPr>
            <a:xfrm>
              <a:off x="4481258" y="1356589"/>
              <a:ext cx="610784" cy="643499"/>
              <a:chOff x="4926170" y="884819"/>
              <a:chExt cx="610784" cy="643499"/>
            </a:xfrm>
          </p:grpSpPr>
          <p:sp>
            <p:nvSpPr>
              <p:cNvPr id="62" name="Oval 61"/>
              <p:cNvSpPr/>
              <p:nvPr/>
            </p:nvSpPr>
            <p:spPr>
              <a:xfrm>
                <a:off x="4926170" y="884819"/>
                <a:ext cx="610784" cy="64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1" name="Picture 70"/>
              <p:cNvPicPr>
                <a:picLocks noChangeAspect="1"/>
              </p:cNvPicPr>
              <p:nvPr/>
            </p:nvPicPr>
            <p:blipFill>
              <a:blip r:embed="rId7"/>
              <a:stretch>
                <a:fillRect/>
              </a:stretch>
            </p:blipFill>
            <p:spPr>
              <a:xfrm>
                <a:off x="5012419" y="980430"/>
                <a:ext cx="459610" cy="477146"/>
              </a:xfrm>
              <a:prstGeom prst="rect">
                <a:avLst/>
              </a:prstGeom>
            </p:spPr>
          </p:pic>
        </p:grpSp>
        <p:sp>
          <p:nvSpPr>
            <p:cNvPr id="63" name="TextBox 62"/>
            <p:cNvSpPr txBox="1"/>
            <p:nvPr/>
          </p:nvSpPr>
          <p:spPr>
            <a:xfrm>
              <a:off x="5579655" y="1997804"/>
              <a:ext cx="1072730" cy="253916"/>
            </a:xfrm>
            <a:prstGeom prst="rect">
              <a:avLst/>
            </a:prstGeom>
            <a:noFill/>
          </p:spPr>
          <p:txBody>
            <a:bodyPr wrap="none" rtlCol="0">
              <a:spAutoFit/>
            </a:bodyPr>
            <a:lstStyle/>
            <a:p>
              <a:pPr algn="ctr"/>
              <a:r>
                <a:rPr lang="en-US" sz="1050" dirty="0">
                  <a:solidFill>
                    <a:srgbClr val="09698D">
                      <a:lumMod val="75000"/>
                    </a:srgbClr>
                  </a:solidFill>
                </a:rPr>
                <a:t>AUTOMOTIVE</a:t>
              </a:r>
            </a:p>
          </p:txBody>
        </p:sp>
        <p:grpSp>
          <p:nvGrpSpPr>
            <p:cNvPr id="84" name="Group 83"/>
            <p:cNvGrpSpPr/>
            <p:nvPr/>
          </p:nvGrpSpPr>
          <p:grpSpPr>
            <a:xfrm>
              <a:off x="5831127" y="1356589"/>
              <a:ext cx="610784" cy="643499"/>
              <a:chOff x="6120332" y="884819"/>
              <a:chExt cx="610784" cy="643499"/>
            </a:xfrm>
          </p:grpSpPr>
          <p:sp>
            <p:nvSpPr>
              <p:cNvPr id="64" name="Oval 63"/>
              <p:cNvSpPr/>
              <p:nvPr/>
            </p:nvSpPr>
            <p:spPr>
              <a:xfrm>
                <a:off x="6120332" y="884819"/>
                <a:ext cx="610784" cy="64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2" name="Picture 71"/>
              <p:cNvPicPr>
                <a:picLocks noChangeAspect="1"/>
              </p:cNvPicPr>
              <p:nvPr/>
            </p:nvPicPr>
            <p:blipFill>
              <a:blip r:embed="rId8"/>
              <a:stretch>
                <a:fillRect/>
              </a:stretch>
            </p:blipFill>
            <p:spPr>
              <a:xfrm>
                <a:off x="6191309" y="981808"/>
                <a:ext cx="474201" cy="377101"/>
              </a:xfrm>
              <a:prstGeom prst="rect">
                <a:avLst/>
              </a:prstGeom>
            </p:spPr>
          </p:pic>
        </p:grpSp>
        <p:sp>
          <p:nvSpPr>
            <p:cNvPr id="65" name="TextBox 64"/>
            <p:cNvSpPr txBox="1"/>
            <p:nvPr/>
          </p:nvSpPr>
          <p:spPr>
            <a:xfrm>
              <a:off x="8436280" y="1997804"/>
              <a:ext cx="813043" cy="261610"/>
            </a:xfrm>
            <a:prstGeom prst="rect">
              <a:avLst/>
            </a:prstGeom>
            <a:noFill/>
          </p:spPr>
          <p:txBody>
            <a:bodyPr wrap="none" rtlCol="0">
              <a:spAutoFit/>
            </a:bodyPr>
            <a:lstStyle/>
            <a:p>
              <a:pPr algn="ctr"/>
              <a:r>
                <a:rPr lang="en-US" sz="1050" dirty="0">
                  <a:solidFill>
                    <a:srgbClr val="09698D">
                      <a:lumMod val="75000"/>
                    </a:srgbClr>
                  </a:solidFill>
                </a:rPr>
                <a:t>MEDICAL</a:t>
              </a:r>
            </a:p>
          </p:txBody>
        </p:sp>
        <p:grpSp>
          <p:nvGrpSpPr>
            <p:cNvPr id="85" name="Group 84"/>
            <p:cNvGrpSpPr/>
            <p:nvPr/>
          </p:nvGrpSpPr>
          <p:grpSpPr>
            <a:xfrm>
              <a:off x="8530865" y="1356589"/>
              <a:ext cx="610784" cy="643499"/>
              <a:chOff x="7299561" y="884819"/>
              <a:chExt cx="610784" cy="643499"/>
            </a:xfrm>
          </p:grpSpPr>
          <p:sp>
            <p:nvSpPr>
              <p:cNvPr id="66" name="Oval 65"/>
              <p:cNvSpPr/>
              <p:nvPr/>
            </p:nvSpPr>
            <p:spPr>
              <a:xfrm>
                <a:off x="7299561" y="884819"/>
                <a:ext cx="610784" cy="64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3" name="Picture 72"/>
              <p:cNvPicPr>
                <a:picLocks noChangeAspect="1"/>
              </p:cNvPicPr>
              <p:nvPr/>
            </p:nvPicPr>
            <p:blipFill>
              <a:blip r:embed="rId9"/>
              <a:stretch>
                <a:fillRect/>
              </a:stretch>
            </p:blipFill>
            <p:spPr>
              <a:xfrm>
                <a:off x="7440807" y="990179"/>
                <a:ext cx="328293" cy="438668"/>
              </a:xfrm>
              <a:prstGeom prst="rect">
                <a:avLst/>
              </a:prstGeom>
            </p:spPr>
          </p:pic>
        </p:grpSp>
        <p:sp>
          <p:nvSpPr>
            <p:cNvPr id="67" name="TextBox 66"/>
            <p:cNvSpPr txBox="1"/>
            <p:nvPr/>
          </p:nvSpPr>
          <p:spPr>
            <a:xfrm>
              <a:off x="9663389" y="1997804"/>
              <a:ext cx="1045479" cy="253916"/>
            </a:xfrm>
            <a:prstGeom prst="rect">
              <a:avLst/>
            </a:prstGeom>
            <a:noFill/>
          </p:spPr>
          <p:txBody>
            <a:bodyPr wrap="none" rtlCol="0">
              <a:spAutoFit/>
            </a:bodyPr>
            <a:lstStyle/>
            <a:p>
              <a:pPr algn="ctr"/>
              <a:r>
                <a:rPr lang="en-US" sz="1050" dirty="0">
                  <a:solidFill>
                    <a:srgbClr val="09698D">
                      <a:lumMod val="75000"/>
                    </a:srgbClr>
                  </a:solidFill>
                </a:rPr>
                <a:t>AND MORE…</a:t>
              </a:r>
            </a:p>
          </p:txBody>
        </p:sp>
        <p:grpSp>
          <p:nvGrpSpPr>
            <p:cNvPr id="86" name="Group 85"/>
            <p:cNvGrpSpPr/>
            <p:nvPr/>
          </p:nvGrpSpPr>
          <p:grpSpPr>
            <a:xfrm>
              <a:off x="9880736" y="1356589"/>
              <a:ext cx="610784" cy="643499"/>
              <a:chOff x="8492996" y="884819"/>
              <a:chExt cx="610784" cy="643499"/>
            </a:xfrm>
          </p:grpSpPr>
          <p:sp>
            <p:nvSpPr>
              <p:cNvPr id="68" name="Oval 67"/>
              <p:cNvSpPr/>
              <p:nvPr/>
            </p:nvSpPr>
            <p:spPr>
              <a:xfrm>
                <a:off x="8492996" y="884819"/>
                <a:ext cx="610784" cy="64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4" name="Picture 73"/>
              <p:cNvPicPr>
                <a:picLocks noChangeAspect="1"/>
              </p:cNvPicPr>
              <p:nvPr/>
            </p:nvPicPr>
            <p:blipFill>
              <a:blip r:embed="rId10"/>
              <a:stretch>
                <a:fillRect/>
              </a:stretch>
            </p:blipFill>
            <p:spPr>
              <a:xfrm>
                <a:off x="8579526" y="1133653"/>
                <a:ext cx="437724" cy="146222"/>
              </a:xfrm>
              <a:prstGeom prst="rect">
                <a:avLst/>
              </a:prstGeom>
            </p:spPr>
          </p:pic>
        </p:grpSp>
        <p:grpSp>
          <p:nvGrpSpPr>
            <p:cNvPr id="25" name="Group 24"/>
            <p:cNvGrpSpPr/>
            <p:nvPr/>
          </p:nvGrpSpPr>
          <p:grpSpPr>
            <a:xfrm>
              <a:off x="7180996" y="1356589"/>
              <a:ext cx="610784" cy="643499"/>
              <a:chOff x="7180996" y="1356589"/>
              <a:chExt cx="610784" cy="643499"/>
            </a:xfrm>
          </p:grpSpPr>
          <p:sp>
            <p:nvSpPr>
              <p:cNvPr id="60" name="Oval 59"/>
              <p:cNvSpPr/>
              <p:nvPr/>
            </p:nvSpPr>
            <p:spPr>
              <a:xfrm>
                <a:off x="7180996" y="1356589"/>
                <a:ext cx="610784" cy="643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700000">
                <a:off x="7314245" y="1405842"/>
                <a:ext cx="383302" cy="531603"/>
              </a:xfrm>
              <a:prstGeom prst="rect">
                <a:avLst/>
              </a:prstGeom>
            </p:spPr>
          </p:pic>
        </p:grpSp>
      </p:grpSp>
    </p:spTree>
    <p:extLst>
      <p:ext uri="{BB962C8B-B14F-4D97-AF65-F5344CB8AC3E}">
        <p14:creationId xmlns:p14="http://schemas.microsoft.com/office/powerpoint/2010/main" val="135580089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a:t>Industry Trends</a:t>
            </a:r>
          </a:p>
        </p:txBody>
      </p:sp>
      <p:grpSp>
        <p:nvGrpSpPr>
          <p:cNvPr id="71" name="Group 70"/>
          <p:cNvGrpSpPr/>
          <p:nvPr/>
        </p:nvGrpSpPr>
        <p:grpSpPr>
          <a:xfrm>
            <a:off x="1158178" y="879652"/>
            <a:ext cx="4118645" cy="5293882"/>
            <a:chOff x="1158178" y="879652"/>
            <a:chExt cx="4118645" cy="5293882"/>
          </a:xfrm>
        </p:grpSpPr>
        <p:sp>
          <p:nvSpPr>
            <p:cNvPr id="72" name="Rectangle 71"/>
            <p:cNvSpPr/>
            <p:nvPr/>
          </p:nvSpPr>
          <p:spPr>
            <a:xfrm>
              <a:off x="1260770" y="3168817"/>
              <a:ext cx="813043"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Social</a:t>
              </a:r>
            </a:p>
          </p:txBody>
        </p:sp>
        <p:sp>
          <p:nvSpPr>
            <p:cNvPr id="73" name="Rectangle 72"/>
            <p:cNvSpPr/>
            <p:nvPr/>
          </p:nvSpPr>
          <p:spPr>
            <a:xfrm>
              <a:off x="1158178" y="4497322"/>
              <a:ext cx="1018227"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Security</a:t>
              </a:r>
            </a:p>
          </p:txBody>
        </p:sp>
        <p:sp>
          <p:nvSpPr>
            <p:cNvPr id="74" name="Rectangle 73"/>
            <p:cNvSpPr/>
            <p:nvPr/>
          </p:nvSpPr>
          <p:spPr>
            <a:xfrm>
              <a:off x="1408246" y="5804202"/>
              <a:ext cx="518091"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IoT</a:t>
              </a:r>
            </a:p>
          </p:txBody>
        </p:sp>
        <p:sp>
          <p:nvSpPr>
            <p:cNvPr id="75" name="Rectangle 74"/>
            <p:cNvSpPr/>
            <p:nvPr/>
          </p:nvSpPr>
          <p:spPr>
            <a:xfrm>
              <a:off x="3694338" y="3179469"/>
              <a:ext cx="1069524"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Big Data</a:t>
              </a:r>
            </a:p>
          </p:txBody>
        </p:sp>
        <p:sp>
          <p:nvSpPr>
            <p:cNvPr id="76" name="Rectangle 75"/>
            <p:cNvSpPr/>
            <p:nvPr/>
          </p:nvSpPr>
          <p:spPr>
            <a:xfrm>
              <a:off x="3784107" y="4492456"/>
              <a:ext cx="889987"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AR/VR</a:t>
              </a:r>
            </a:p>
          </p:txBody>
        </p:sp>
        <p:sp>
          <p:nvSpPr>
            <p:cNvPr id="77" name="Rectangle 76"/>
            <p:cNvSpPr/>
            <p:nvPr/>
          </p:nvSpPr>
          <p:spPr>
            <a:xfrm>
              <a:off x="3181378" y="5804202"/>
              <a:ext cx="2095445"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Cloud/Data Center</a:t>
              </a:r>
            </a:p>
          </p:txBody>
        </p:sp>
        <p:sp>
          <p:nvSpPr>
            <p:cNvPr id="78" name="Rectangle 77"/>
            <p:cNvSpPr/>
            <p:nvPr/>
          </p:nvSpPr>
          <p:spPr>
            <a:xfrm>
              <a:off x="1235122" y="1796555"/>
              <a:ext cx="864339"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Mobile</a:t>
              </a:r>
            </a:p>
          </p:txBody>
        </p:sp>
        <p:sp>
          <p:nvSpPr>
            <p:cNvPr id="79" name="Rectangle 78"/>
            <p:cNvSpPr/>
            <p:nvPr/>
          </p:nvSpPr>
          <p:spPr>
            <a:xfrm>
              <a:off x="3219850" y="1796555"/>
              <a:ext cx="2018501" cy="369332"/>
            </a:xfrm>
            <a:prstGeom prst="rect">
              <a:avLst/>
            </a:prstGeom>
            <a:effectLst>
              <a:outerShdw blurRad="63500" sx="102000" sy="102000" algn="ctr" rotWithShape="0">
                <a:prstClr val="black">
                  <a:alpha val="40000"/>
                </a:prstClr>
              </a:outerShdw>
            </a:effectLst>
          </p:spPr>
          <p:txBody>
            <a:bodyPr wrap="none">
              <a:spAutoFit/>
            </a:bodyPr>
            <a:lstStyle/>
            <a:p>
              <a:pPr algn="ctr"/>
              <a:r>
                <a:rPr lang="en-US" dirty="0">
                  <a:solidFill>
                    <a:schemeClr val="accent2"/>
                  </a:solidFill>
                </a:rPr>
                <a:t>Machine Learning</a:t>
              </a:r>
            </a:p>
          </p:txBody>
        </p:sp>
        <p:pic>
          <p:nvPicPr>
            <p:cNvPr id="80" name="Picture 79"/>
            <p:cNvPicPr>
              <a:picLocks noChangeAspect="1"/>
            </p:cNvPicPr>
            <p:nvPr/>
          </p:nvPicPr>
          <p:blipFill>
            <a:blip r:embed="rId3"/>
            <a:stretch>
              <a:fillRect/>
            </a:stretch>
          </p:blipFill>
          <p:spPr>
            <a:xfrm>
              <a:off x="1489757" y="973914"/>
              <a:ext cx="436580" cy="801720"/>
            </a:xfrm>
            <a:prstGeom prst="rect">
              <a:avLst/>
            </a:prstGeom>
          </p:spPr>
        </p:pic>
        <p:pic>
          <p:nvPicPr>
            <p:cNvPr id="81" name="Picture 80"/>
            <p:cNvPicPr>
              <a:picLocks noChangeAspect="1"/>
            </p:cNvPicPr>
            <p:nvPr/>
          </p:nvPicPr>
          <p:blipFill>
            <a:blip r:embed="rId4"/>
            <a:stretch>
              <a:fillRect/>
            </a:stretch>
          </p:blipFill>
          <p:spPr>
            <a:xfrm>
              <a:off x="3936838" y="2365756"/>
              <a:ext cx="621030" cy="789226"/>
            </a:xfrm>
            <a:prstGeom prst="rect">
              <a:avLst/>
            </a:prstGeom>
          </p:spPr>
        </p:pic>
        <p:pic>
          <p:nvPicPr>
            <p:cNvPr id="82" name="Picture 81"/>
            <p:cNvPicPr>
              <a:picLocks noChangeAspect="1"/>
            </p:cNvPicPr>
            <p:nvPr/>
          </p:nvPicPr>
          <p:blipFill>
            <a:blip r:embed="rId5"/>
            <a:stretch>
              <a:fillRect/>
            </a:stretch>
          </p:blipFill>
          <p:spPr>
            <a:xfrm>
              <a:off x="3793380" y="3887119"/>
              <a:ext cx="979564" cy="557538"/>
            </a:xfrm>
            <a:prstGeom prst="rect">
              <a:avLst/>
            </a:prstGeom>
          </p:spPr>
        </p:pic>
        <p:sp>
          <p:nvSpPr>
            <p:cNvPr id="83" name="Freeform 11"/>
            <p:cNvSpPr>
              <a:spLocks/>
            </p:cNvSpPr>
            <p:nvPr/>
          </p:nvSpPr>
          <p:spPr bwMode="auto">
            <a:xfrm>
              <a:off x="1781175" y="5467350"/>
              <a:ext cx="257175" cy="319088"/>
            </a:xfrm>
            <a:custGeom>
              <a:avLst/>
              <a:gdLst>
                <a:gd name="T0" fmla="*/ 162 w 162"/>
                <a:gd name="T1" fmla="*/ 64 h 201"/>
                <a:gd name="T2" fmla="*/ 162 w 162"/>
                <a:gd name="T3" fmla="*/ 201 h 201"/>
                <a:gd name="T4" fmla="*/ 111 w 162"/>
                <a:gd name="T5" fmla="*/ 201 h 201"/>
                <a:gd name="T6" fmla="*/ 111 w 162"/>
                <a:gd name="T7" fmla="*/ 102 h 201"/>
                <a:gd name="T8" fmla="*/ 53 w 162"/>
                <a:gd name="T9" fmla="*/ 102 h 201"/>
                <a:gd name="T10" fmla="*/ 53 w 162"/>
                <a:gd name="T11" fmla="*/ 201 h 201"/>
                <a:gd name="T12" fmla="*/ 0 w 162"/>
                <a:gd name="T13" fmla="*/ 201 h 201"/>
                <a:gd name="T14" fmla="*/ 0 w 162"/>
                <a:gd name="T15" fmla="*/ 62 h 201"/>
                <a:gd name="T16" fmla="*/ 81 w 162"/>
                <a:gd name="T17" fmla="*/ 0 h 201"/>
                <a:gd name="T18" fmla="*/ 162 w 162"/>
                <a:gd name="T19" fmla="*/ 6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201">
                  <a:moveTo>
                    <a:pt x="162" y="64"/>
                  </a:moveTo>
                  <a:lnTo>
                    <a:pt x="162" y="201"/>
                  </a:lnTo>
                  <a:lnTo>
                    <a:pt x="111" y="201"/>
                  </a:lnTo>
                  <a:lnTo>
                    <a:pt x="111" y="102"/>
                  </a:lnTo>
                  <a:lnTo>
                    <a:pt x="53" y="102"/>
                  </a:lnTo>
                  <a:lnTo>
                    <a:pt x="53" y="201"/>
                  </a:lnTo>
                  <a:lnTo>
                    <a:pt x="0" y="201"/>
                  </a:lnTo>
                  <a:lnTo>
                    <a:pt x="0" y="62"/>
                  </a:lnTo>
                  <a:lnTo>
                    <a:pt x="81" y="0"/>
                  </a:lnTo>
                  <a:lnTo>
                    <a:pt x="162"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5"/>
            <p:cNvSpPr>
              <a:spLocks/>
            </p:cNvSpPr>
            <p:nvPr/>
          </p:nvSpPr>
          <p:spPr bwMode="auto">
            <a:xfrm>
              <a:off x="3884948" y="879652"/>
              <a:ext cx="354862" cy="935545"/>
            </a:xfrm>
            <a:custGeom>
              <a:avLst/>
              <a:gdLst>
                <a:gd name="T0" fmla="*/ 558 w 558"/>
                <a:gd name="T1" fmla="*/ 229 h 1474"/>
                <a:gd name="T2" fmla="*/ 558 w 558"/>
                <a:gd name="T3" fmla="*/ 143 h 1474"/>
                <a:gd name="T4" fmla="*/ 290 w 558"/>
                <a:gd name="T5" fmla="*/ 161 h 1474"/>
                <a:gd name="T6" fmla="*/ 246 w 558"/>
                <a:gd name="T7" fmla="*/ 207 h 1474"/>
                <a:gd name="T8" fmla="*/ 100 w 558"/>
                <a:gd name="T9" fmla="*/ 431 h 1474"/>
                <a:gd name="T10" fmla="*/ 51 w 558"/>
                <a:gd name="T11" fmla="*/ 595 h 1474"/>
                <a:gd name="T12" fmla="*/ 0 w 558"/>
                <a:gd name="T13" fmla="*/ 876 h 1474"/>
                <a:gd name="T14" fmla="*/ 7 w 558"/>
                <a:gd name="T15" fmla="*/ 993 h 1474"/>
                <a:gd name="T16" fmla="*/ 9 w 558"/>
                <a:gd name="T17" fmla="*/ 1011 h 1474"/>
                <a:gd name="T18" fmla="*/ 55 w 558"/>
                <a:gd name="T19" fmla="*/ 1177 h 1474"/>
                <a:gd name="T20" fmla="*/ 64 w 558"/>
                <a:gd name="T21" fmla="*/ 1197 h 1474"/>
                <a:gd name="T22" fmla="*/ 135 w 558"/>
                <a:gd name="T23" fmla="*/ 1299 h 1474"/>
                <a:gd name="T24" fmla="*/ 317 w 558"/>
                <a:gd name="T25" fmla="*/ 1410 h 1474"/>
                <a:gd name="T26" fmla="*/ 558 w 558"/>
                <a:gd name="T27" fmla="*/ 1296 h 1474"/>
                <a:gd name="T28" fmla="*/ 558 w 558"/>
                <a:gd name="T29" fmla="*/ 114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8" h="1474">
                  <a:moveTo>
                    <a:pt x="558" y="229"/>
                  </a:moveTo>
                  <a:cubicBezTo>
                    <a:pt x="558" y="143"/>
                    <a:pt x="558" y="143"/>
                    <a:pt x="558" y="143"/>
                  </a:cubicBezTo>
                  <a:cubicBezTo>
                    <a:pt x="558" y="143"/>
                    <a:pt x="462" y="0"/>
                    <a:pt x="290" y="161"/>
                  </a:cubicBezTo>
                  <a:cubicBezTo>
                    <a:pt x="275" y="175"/>
                    <a:pt x="260" y="190"/>
                    <a:pt x="246" y="207"/>
                  </a:cubicBezTo>
                  <a:cubicBezTo>
                    <a:pt x="246" y="207"/>
                    <a:pt x="134" y="303"/>
                    <a:pt x="100" y="431"/>
                  </a:cubicBezTo>
                  <a:cubicBezTo>
                    <a:pt x="85" y="485"/>
                    <a:pt x="77" y="543"/>
                    <a:pt x="51" y="595"/>
                  </a:cubicBezTo>
                  <a:cubicBezTo>
                    <a:pt x="0" y="696"/>
                    <a:pt x="0" y="777"/>
                    <a:pt x="0" y="876"/>
                  </a:cubicBezTo>
                  <a:cubicBezTo>
                    <a:pt x="0" y="918"/>
                    <a:pt x="3" y="957"/>
                    <a:pt x="7" y="993"/>
                  </a:cubicBezTo>
                  <a:cubicBezTo>
                    <a:pt x="8" y="999"/>
                    <a:pt x="9" y="1005"/>
                    <a:pt x="9" y="1011"/>
                  </a:cubicBezTo>
                  <a:cubicBezTo>
                    <a:pt x="10" y="1079"/>
                    <a:pt x="16" y="1122"/>
                    <a:pt x="55" y="1177"/>
                  </a:cubicBezTo>
                  <a:cubicBezTo>
                    <a:pt x="59" y="1183"/>
                    <a:pt x="61" y="1190"/>
                    <a:pt x="64" y="1197"/>
                  </a:cubicBezTo>
                  <a:cubicBezTo>
                    <a:pt x="84" y="1236"/>
                    <a:pt x="114" y="1265"/>
                    <a:pt x="135" y="1299"/>
                  </a:cubicBezTo>
                  <a:cubicBezTo>
                    <a:pt x="182" y="1371"/>
                    <a:pt x="245" y="1386"/>
                    <a:pt x="317" y="1410"/>
                  </a:cubicBezTo>
                  <a:cubicBezTo>
                    <a:pt x="506" y="1474"/>
                    <a:pt x="553" y="1341"/>
                    <a:pt x="558" y="1296"/>
                  </a:cubicBezTo>
                  <a:cubicBezTo>
                    <a:pt x="558" y="1143"/>
                    <a:pt x="558" y="1143"/>
                    <a:pt x="558" y="1143"/>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6"/>
            <p:cNvSpPr>
              <a:spLocks/>
            </p:cNvSpPr>
            <p:nvPr/>
          </p:nvSpPr>
          <p:spPr bwMode="auto">
            <a:xfrm>
              <a:off x="4239810" y="879652"/>
              <a:ext cx="354862" cy="935545"/>
            </a:xfrm>
            <a:custGeom>
              <a:avLst/>
              <a:gdLst>
                <a:gd name="T0" fmla="*/ 0 w 557"/>
                <a:gd name="T1" fmla="*/ 229 h 1474"/>
                <a:gd name="T2" fmla="*/ 0 w 557"/>
                <a:gd name="T3" fmla="*/ 143 h 1474"/>
                <a:gd name="T4" fmla="*/ 267 w 557"/>
                <a:gd name="T5" fmla="*/ 161 h 1474"/>
                <a:gd name="T6" fmla="*/ 312 w 557"/>
                <a:gd name="T7" fmla="*/ 207 h 1474"/>
                <a:gd name="T8" fmla="*/ 458 w 557"/>
                <a:gd name="T9" fmla="*/ 431 h 1474"/>
                <a:gd name="T10" fmla="*/ 507 w 557"/>
                <a:gd name="T11" fmla="*/ 595 h 1474"/>
                <a:gd name="T12" fmla="*/ 557 w 557"/>
                <a:gd name="T13" fmla="*/ 876 h 1474"/>
                <a:gd name="T14" fmla="*/ 551 w 557"/>
                <a:gd name="T15" fmla="*/ 993 h 1474"/>
                <a:gd name="T16" fmla="*/ 549 w 557"/>
                <a:gd name="T17" fmla="*/ 1011 h 1474"/>
                <a:gd name="T18" fmla="*/ 503 w 557"/>
                <a:gd name="T19" fmla="*/ 1177 h 1474"/>
                <a:gd name="T20" fmla="*/ 494 w 557"/>
                <a:gd name="T21" fmla="*/ 1197 h 1474"/>
                <a:gd name="T22" fmla="*/ 422 w 557"/>
                <a:gd name="T23" fmla="*/ 1299 h 1474"/>
                <a:gd name="T24" fmla="*/ 241 w 557"/>
                <a:gd name="T25" fmla="*/ 1410 h 1474"/>
                <a:gd name="T26" fmla="*/ 0 w 557"/>
                <a:gd name="T27" fmla="*/ 1296 h 1474"/>
                <a:gd name="T28" fmla="*/ 0 w 557"/>
                <a:gd name="T29" fmla="*/ 1143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1474">
                  <a:moveTo>
                    <a:pt x="0" y="229"/>
                  </a:moveTo>
                  <a:cubicBezTo>
                    <a:pt x="0" y="143"/>
                    <a:pt x="0" y="143"/>
                    <a:pt x="0" y="143"/>
                  </a:cubicBezTo>
                  <a:cubicBezTo>
                    <a:pt x="0" y="143"/>
                    <a:pt x="96" y="0"/>
                    <a:pt x="267" y="161"/>
                  </a:cubicBezTo>
                  <a:cubicBezTo>
                    <a:pt x="283" y="175"/>
                    <a:pt x="298" y="190"/>
                    <a:pt x="312" y="207"/>
                  </a:cubicBezTo>
                  <a:cubicBezTo>
                    <a:pt x="312" y="207"/>
                    <a:pt x="424" y="303"/>
                    <a:pt x="458" y="431"/>
                  </a:cubicBezTo>
                  <a:cubicBezTo>
                    <a:pt x="472" y="485"/>
                    <a:pt x="481" y="543"/>
                    <a:pt x="507" y="595"/>
                  </a:cubicBezTo>
                  <a:cubicBezTo>
                    <a:pt x="557" y="696"/>
                    <a:pt x="557" y="777"/>
                    <a:pt x="557" y="876"/>
                  </a:cubicBezTo>
                  <a:cubicBezTo>
                    <a:pt x="557" y="918"/>
                    <a:pt x="555" y="957"/>
                    <a:pt x="551" y="993"/>
                  </a:cubicBezTo>
                  <a:cubicBezTo>
                    <a:pt x="550" y="999"/>
                    <a:pt x="549" y="1005"/>
                    <a:pt x="549" y="1011"/>
                  </a:cubicBezTo>
                  <a:cubicBezTo>
                    <a:pt x="548" y="1079"/>
                    <a:pt x="542" y="1122"/>
                    <a:pt x="503" y="1177"/>
                  </a:cubicBezTo>
                  <a:cubicBezTo>
                    <a:pt x="499" y="1183"/>
                    <a:pt x="497" y="1190"/>
                    <a:pt x="494" y="1197"/>
                  </a:cubicBezTo>
                  <a:cubicBezTo>
                    <a:pt x="474" y="1236"/>
                    <a:pt x="444" y="1265"/>
                    <a:pt x="422" y="1299"/>
                  </a:cubicBezTo>
                  <a:cubicBezTo>
                    <a:pt x="376" y="1371"/>
                    <a:pt x="313" y="1386"/>
                    <a:pt x="241" y="1410"/>
                  </a:cubicBezTo>
                  <a:cubicBezTo>
                    <a:pt x="52" y="1474"/>
                    <a:pt x="5" y="1341"/>
                    <a:pt x="0" y="1296"/>
                  </a:cubicBezTo>
                  <a:cubicBezTo>
                    <a:pt x="0" y="1143"/>
                    <a:pt x="0" y="1143"/>
                    <a:pt x="0" y="1143"/>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86" name="Group 85"/>
            <p:cNvGrpSpPr/>
            <p:nvPr/>
          </p:nvGrpSpPr>
          <p:grpSpPr>
            <a:xfrm>
              <a:off x="3872850" y="932826"/>
              <a:ext cx="724833" cy="864224"/>
              <a:chOff x="3872850" y="932826"/>
              <a:chExt cx="724833" cy="864224"/>
            </a:xfrm>
          </p:grpSpPr>
          <p:sp>
            <p:nvSpPr>
              <p:cNvPr id="120" name="AutoShape 3"/>
              <p:cNvSpPr>
                <a:spLocks noChangeAspect="1" noChangeArrowheads="1" noTextEdit="1"/>
              </p:cNvSpPr>
              <p:nvPr/>
            </p:nvSpPr>
            <p:spPr bwMode="auto">
              <a:xfrm>
                <a:off x="3872850" y="932826"/>
                <a:ext cx="724833" cy="864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7"/>
              <p:cNvSpPr>
                <a:spLocks/>
              </p:cNvSpPr>
              <p:nvPr/>
            </p:nvSpPr>
            <p:spPr bwMode="auto">
              <a:xfrm>
                <a:off x="3925273" y="1236530"/>
                <a:ext cx="34276" cy="40325"/>
              </a:xfrm>
              <a:custGeom>
                <a:avLst/>
                <a:gdLst>
                  <a:gd name="T0" fmla="*/ 0 w 52"/>
                  <a:gd name="T1" fmla="*/ 0 h 64"/>
                  <a:gd name="T2" fmla="*/ 52 w 52"/>
                  <a:gd name="T3" fmla="*/ 64 h 64"/>
                </a:gdLst>
                <a:ahLst/>
                <a:cxnLst>
                  <a:cxn ang="0">
                    <a:pos x="T0" y="T1"/>
                  </a:cxn>
                  <a:cxn ang="0">
                    <a:pos x="T2" y="T3"/>
                  </a:cxn>
                </a:cxnLst>
                <a:rect l="0" t="0" r="r" b="b"/>
                <a:pathLst>
                  <a:path w="52" h="64">
                    <a:moveTo>
                      <a:pt x="0" y="0"/>
                    </a:moveTo>
                    <a:cubicBezTo>
                      <a:pt x="0" y="0"/>
                      <a:pt x="40" y="6"/>
                      <a:pt x="52" y="64"/>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8"/>
              <p:cNvSpPr>
                <a:spLocks/>
              </p:cNvSpPr>
              <p:nvPr/>
            </p:nvSpPr>
            <p:spPr bwMode="auto">
              <a:xfrm>
                <a:off x="3888980" y="1415977"/>
                <a:ext cx="104846" cy="100813"/>
              </a:xfrm>
              <a:custGeom>
                <a:avLst/>
                <a:gdLst>
                  <a:gd name="T0" fmla="*/ 0 w 165"/>
                  <a:gd name="T1" fmla="*/ 147 h 159"/>
                  <a:gd name="T2" fmla="*/ 83 w 165"/>
                  <a:gd name="T3" fmla="*/ 80 h 159"/>
                  <a:gd name="T4" fmla="*/ 165 w 165"/>
                  <a:gd name="T5" fmla="*/ 24 h 159"/>
                </a:gdLst>
                <a:ahLst/>
                <a:cxnLst>
                  <a:cxn ang="0">
                    <a:pos x="T0" y="T1"/>
                  </a:cxn>
                  <a:cxn ang="0">
                    <a:pos x="T2" y="T3"/>
                  </a:cxn>
                  <a:cxn ang="0">
                    <a:pos x="T4" y="T5"/>
                  </a:cxn>
                </a:cxnLst>
                <a:rect l="0" t="0" r="r" b="b"/>
                <a:pathLst>
                  <a:path w="165" h="159">
                    <a:moveTo>
                      <a:pt x="0" y="147"/>
                    </a:moveTo>
                    <a:cubicBezTo>
                      <a:pt x="0" y="147"/>
                      <a:pt x="45" y="159"/>
                      <a:pt x="83" y="80"/>
                    </a:cubicBezTo>
                    <a:cubicBezTo>
                      <a:pt x="122" y="0"/>
                      <a:pt x="165" y="24"/>
                      <a:pt x="165" y="24"/>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9"/>
              <p:cNvSpPr>
                <a:spLocks/>
              </p:cNvSpPr>
              <p:nvPr/>
            </p:nvSpPr>
            <p:spPr bwMode="auto">
              <a:xfrm>
                <a:off x="3941403" y="1335326"/>
                <a:ext cx="199610" cy="373008"/>
              </a:xfrm>
              <a:custGeom>
                <a:avLst/>
                <a:gdLst>
                  <a:gd name="T0" fmla="*/ 0 w 315"/>
                  <a:gd name="T1" fmla="*/ 56 h 588"/>
                  <a:gd name="T2" fmla="*/ 190 w 315"/>
                  <a:gd name="T3" fmla="*/ 148 h 588"/>
                  <a:gd name="T4" fmla="*/ 59 w 315"/>
                  <a:gd name="T5" fmla="*/ 327 h 588"/>
                  <a:gd name="T6" fmla="*/ 177 w 315"/>
                  <a:gd name="T7" fmla="*/ 499 h 588"/>
                  <a:gd name="T8" fmla="*/ 315 w 315"/>
                  <a:gd name="T9" fmla="*/ 588 h 588"/>
                </a:gdLst>
                <a:ahLst/>
                <a:cxnLst>
                  <a:cxn ang="0">
                    <a:pos x="T0" y="T1"/>
                  </a:cxn>
                  <a:cxn ang="0">
                    <a:pos x="T2" y="T3"/>
                  </a:cxn>
                  <a:cxn ang="0">
                    <a:pos x="T4" y="T5"/>
                  </a:cxn>
                  <a:cxn ang="0">
                    <a:pos x="T6" y="T7"/>
                  </a:cxn>
                  <a:cxn ang="0">
                    <a:pos x="T8" y="T9"/>
                  </a:cxn>
                </a:cxnLst>
                <a:rect l="0" t="0" r="r" b="b"/>
                <a:pathLst>
                  <a:path w="315" h="588">
                    <a:moveTo>
                      <a:pt x="0" y="56"/>
                    </a:moveTo>
                    <a:cubicBezTo>
                      <a:pt x="0" y="56"/>
                      <a:pt x="179" y="0"/>
                      <a:pt x="190" y="148"/>
                    </a:cubicBezTo>
                    <a:cubicBezTo>
                      <a:pt x="201" y="296"/>
                      <a:pt x="49" y="226"/>
                      <a:pt x="59" y="327"/>
                    </a:cubicBezTo>
                    <a:cubicBezTo>
                      <a:pt x="68" y="429"/>
                      <a:pt x="100" y="510"/>
                      <a:pt x="177" y="499"/>
                    </a:cubicBezTo>
                    <a:cubicBezTo>
                      <a:pt x="254" y="489"/>
                      <a:pt x="312" y="508"/>
                      <a:pt x="315" y="588"/>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10"/>
              <p:cNvSpPr>
                <a:spLocks/>
              </p:cNvSpPr>
              <p:nvPr/>
            </p:nvSpPr>
            <p:spPr bwMode="auto">
              <a:xfrm>
                <a:off x="4062379" y="1516790"/>
                <a:ext cx="177431" cy="114927"/>
              </a:xfrm>
              <a:custGeom>
                <a:avLst/>
                <a:gdLst>
                  <a:gd name="T0" fmla="*/ 0 w 279"/>
                  <a:gd name="T1" fmla="*/ 60 h 183"/>
                  <a:gd name="T2" fmla="*/ 185 w 279"/>
                  <a:gd name="T3" fmla="*/ 92 h 183"/>
                  <a:gd name="T4" fmla="*/ 279 w 279"/>
                  <a:gd name="T5" fmla="*/ 138 h 183"/>
                </a:gdLst>
                <a:ahLst/>
                <a:cxnLst>
                  <a:cxn ang="0">
                    <a:pos x="T0" y="T1"/>
                  </a:cxn>
                  <a:cxn ang="0">
                    <a:pos x="T2" y="T3"/>
                  </a:cxn>
                  <a:cxn ang="0">
                    <a:pos x="T4" y="T5"/>
                  </a:cxn>
                </a:cxnLst>
                <a:rect l="0" t="0" r="r" b="b"/>
                <a:pathLst>
                  <a:path w="279" h="183">
                    <a:moveTo>
                      <a:pt x="0" y="60"/>
                    </a:moveTo>
                    <a:cubicBezTo>
                      <a:pt x="0" y="60"/>
                      <a:pt x="129" y="0"/>
                      <a:pt x="185" y="92"/>
                    </a:cubicBezTo>
                    <a:cubicBezTo>
                      <a:pt x="240" y="183"/>
                      <a:pt x="279" y="138"/>
                      <a:pt x="279" y="138"/>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1"/>
              <p:cNvSpPr>
                <a:spLocks/>
              </p:cNvSpPr>
              <p:nvPr/>
            </p:nvSpPr>
            <p:spPr bwMode="auto">
              <a:xfrm>
                <a:off x="4048265" y="1004660"/>
                <a:ext cx="116943" cy="108878"/>
              </a:xfrm>
              <a:custGeom>
                <a:avLst/>
                <a:gdLst>
                  <a:gd name="T0" fmla="*/ 0 w 185"/>
                  <a:gd name="T1" fmla="*/ 0 h 173"/>
                  <a:gd name="T2" fmla="*/ 185 w 185"/>
                  <a:gd name="T3" fmla="*/ 0 h 173"/>
                </a:gdLst>
                <a:ahLst/>
                <a:cxnLst>
                  <a:cxn ang="0">
                    <a:pos x="T0" y="T1"/>
                  </a:cxn>
                  <a:cxn ang="0">
                    <a:pos x="T2" y="T3"/>
                  </a:cxn>
                </a:cxnLst>
                <a:rect l="0" t="0" r="r" b="b"/>
                <a:pathLst>
                  <a:path w="185" h="173">
                    <a:moveTo>
                      <a:pt x="0" y="0"/>
                    </a:moveTo>
                    <a:cubicBezTo>
                      <a:pt x="0" y="0"/>
                      <a:pt x="23" y="173"/>
                      <a:pt x="185" y="0"/>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12"/>
              <p:cNvSpPr>
                <a:spLocks/>
              </p:cNvSpPr>
              <p:nvPr/>
            </p:nvSpPr>
            <p:spPr bwMode="auto">
              <a:xfrm>
                <a:off x="4520070" y="1236530"/>
                <a:ext cx="34276" cy="38309"/>
              </a:xfrm>
              <a:custGeom>
                <a:avLst/>
                <a:gdLst>
                  <a:gd name="T0" fmla="*/ 52 w 52"/>
                  <a:gd name="T1" fmla="*/ 0 h 63"/>
                  <a:gd name="T2" fmla="*/ 0 w 52"/>
                  <a:gd name="T3" fmla="*/ 63 h 63"/>
                </a:gdLst>
                <a:ahLst/>
                <a:cxnLst>
                  <a:cxn ang="0">
                    <a:pos x="T0" y="T1"/>
                  </a:cxn>
                  <a:cxn ang="0">
                    <a:pos x="T2" y="T3"/>
                  </a:cxn>
                </a:cxnLst>
                <a:rect l="0" t="0" r="r" b="b"/>
                <a:pathLst>
                  <a:path w="52" h="63">
                    <a:moveTo>
                      <a:pt x="52" y="0"/>
                    </a:moveTo>
                    <a:cubicBezTo>
                      <a:pt x="52" y="0"/>
                      <a:pt x="12" y="5"/>
                      <a:pt x="0" y="63"/>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13"/>
              <p:cNvSpPr>
                <a:spLocks/>
              </p:cNvSpPr>
              <p:nvPr/>
            </p:nvSpPr>
            <p:spPr bwMode="auto">
              <a:xfrm>
                <a:off x="4536200" y="1464367"/>
                <a:ext cx="52423" cy="52423"/>
              </a:xfrm>
              <a:custGeom>
                <a:avLst/>
                <a:gdLst>
                  <a:gd name="T0" fmla="*/ 83 w 83"/>
                  <a:gd name="T1" fmla="*/ 68 h 80"/>
                  <a:gd name="T2" fmla="*/ 0 w 83"/>
                  <a:gd name="T3" fmla="*/ 0 h 80"/>
                </a:gdLst>
                <a:ahLst/>
                <a:cxnLst>
                  <a:cxn ang="0">
                    <a:pos x="T0" y="T1"/>
                  </a:cxn>
                  <a:cxn ang="0">
                    <a:pos x="T2" y="T3"/>
                  </a:cxn>
                </a:cxnLst>
                <a:rect l="0" t="0" r="r" b="b"/>
                <a:pathLst>
                  <a:path w="83" h="80">
                    <a:moveTo>
                      <a:pt x="83" y="68"/>
                    </a:moveTo>
                    <a:cubicBezTo>
                      <a:pt x="83" y="68"/>
                      <a:pt x="38" y="80"/>
                      <a:pt x="0" y="0"/>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14"/>
              <p:cNvSpPr>
                <a:spLocks/>
              </p:cNvSpPr>
              <p:nvPr/>
            </p:nvSpPr>
            <p:spPr bwMode="auto">
              <a:xfrm>
                <a:off x="4401110" y="1708335"/>
                <a:ext cx="68553" cy="38309"/>
              </a:xfrm>
              <a:custGeom>
                <a:avLst/>
                <a:gdLst>
                  <a:gd name="T0" fmla="*/ 108 w 108"/>
                  <a:gd name="T1" fmla="*/ 53 h 62"/>
                  <a:gd name="T2" fmla="*/ 0 w 108"/>
                  <a:gd name="T3" fmla="*/ 0 h 62"/>
                </a:gdLst>
                <a:ahLst/>
                <a:cxnLst>
                  <a:cxn ang="0">
                    <a:pos x="T0" y="T1"/>
                  </a:cxn>
                  <a:cxn ang="0">
                    <a:pos x="T2" y="T3"/>
                  </a:cxn>
                </a:cxnLst>
                <a:rect l="0" t="0" r="r" b="b"/>
                <a:pathLst>
                  <a:path w="108" h="62">
                    <a:moveTo>
                      <a:pt x="108" y="53"/>
                    </a:moveTo>
                    <a:cubicBezTo>
                      <a:pt x="108" y="53"/>
                      <a:pt x="9" y="62"/>
                      <a:pt x="0" y="0"/>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15"/>
              <p:cNvSpPr>
                <a:spLocks/>
              </p:cNvSpPr>
              <p:nvPr/>
            </p:nvSpPr>
            <p:spPr bwMode="auto">
              <a:xfrm>
                <a:off x="4314411" y="1002643"/>
                <a:ext cx="116943" cy="108878"/>
              </a:xfrm>
              <a:custGeom>
                <a:avLst/>
                <a:gdLst>
                  <a:gd name="T0" fmla="*/ 185 w 185"/>
                  <a:gd name="T1" fmla="*/ 0 h 174"/>
                  <a:gd name="T2" fmla="*/ 0 w 185"/>
                  <a:gd name="T3" fmla="*/ 0 h 174"/>
                </a:gdLst>
                <a:ahLst/>
                <a:cxnLst>
                  <a:cxn ang="0">
                    <a:pos x="T0" y="T1"/>
                  </a:cxn>
                  <a:cxn ang="0">
                    <a:pos x="T2" y="T3"/>
                  </a:cxn>
                </a:cxnLst>
                <a:rect l="0" t="0" r="r" b="b"/>
                <a:pathLst>
                  <a:path w="185" h="174">
                    <a:moveTo>
                      <a:pt x="185" y="0"/>
                    </a:moveTo>
                    <a:cubicBezTo>
                      <a:pt x="185" y="0"/>
                      <a:pt x="162" y="174"/>
                      <a:pt x="0" y="0"/>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16"/>
              <p:cNvSpPr>
                <a:spLocks/>
              </p:cNvSpPr>
              <p:nvPr/>
            </p:nvSpPr>
            <p:spPr bwMode="auto">
              <a:xfrm>
                <a:off x="4417240" y="1093375"/>
                <a:ext cx="102829" cy="52423"/>
              </a:xfrm>
              <a:custGeom>
                <a:avLst/>
                <a:gdLst>
                  <a:gd name="T0" fmla="*/ 161 w 161"/>
                  <a:gd name="T1" fmla="*/ 44 h 82"/>
                  <a:gd name="T2" fmla="*/ 0 w 161"/>
                  <a:gd name="T3" fmla="*/ 82 h 82"/>
                </a:gdLst>
                <a:ahLst/>
                <a:cxnLst>
                  <a:cxn ang="0">
                    <a:pos x="T0" y="T1"/>
                  </a:cxn>
                  <a:cxn ang="0">
                    <a:pos x="T2" y="T3"/>
                  </a:cxn>
                </a:cxnLst>
                <a:rect l="0" t="0" r="r" b="b"/>
                <a:pathLst>
                  <a:path w="161" h="82">
                    <a:moveTo>
                      <a:pt x="161" y="44"/>
                    </a:moveTo>
                    <a:cubicBezTo>
                      <a:pt x="161" y="44"/>
                      <a:pt x="48" y="0"/>
                      <a:pt x="0" y="82"/>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17"/>
              <p:cNvSpPr>
                <a:spLocks/>
              </p:cNvSpPr>
              <p:nvPr/>
            </p:nvSpPr>
            <p:spPr bwMode="auto">
              <a:xfrm>
                <a:off x="4332558" y="1103456"/>
                <a:ext cx="129041" cy="114927"/>
              </a:xfrm>
              <a:custGeom>
                <a:avLst/>
                <a:gdLst>
                  <a:gd name="T0" fmla="*/ 30 w 203"/>
                  <a:gd name="T1" fmla="*/ 0 h 184"/>
                  <a:gd name="T2" fmla="*/ 203 w 203"/>
                  <a:gd name="T3" fmla="*/ 155 h 184"/>
                </a:gdLst>
                <a:ahLst/>
                <a:cxnLst>
                  <a:cxn ang="0">
                    <a:pos x="T0" y="T1"/>
                  </a:cxn>
                  <a:cxn ang="0">
                    <a:pos x="T2" y="T3"/>
                  </a:cxn>
                </a:cxnLst>
                <a:rect l="0" t="0" r="r" b="b"/>
                <a:pathLst>
                  <a:path w="203" h="184">
                    <a:moveTo>
                      <a:pt x="30" y="0"/>
                    </a:moveTo>
                    <a:cubicBezTo>
                      <a:pt x="30" y="0"/>
                      <a:pt x="0" y="184"/>
                      <a:pt x="203" y="155"/>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18"/>
              <p:cNvSpPr>
                <a:spLocks/>
              </p:cNvSpPr>
              <p:nvPr/>
            </p:nvSpPr>
            <p:spPr bwMode="auto">
              <a:xfrm>
                <a:off x="4314411" y="1651879"/>
                <a:ext cx="147187" cy="106862"/>
              </a:xfrm>
              <a:custGeom>
                <a:avLst/>
                <a:gdLst>
                  <a:gd name="T0" fmla="*/ 0 w 231"/>
                  <a:gd name="T1" fmla="*/ 44 h 168"/>
                  <a:gd name="T2" fmla="*/ 231 w 231"/>
                  <a:gd name="T3" fmla="*/ 0 h 168"/>
                </a:gdLst>
                <a:ahLst/>
                <a:cxnLst>
                  <a:cxn ang="0">
                    <a:pos x="T0" y="T1"/>
                  </a:cxn>
                  <a:cxn ang="0">
                    <a:pos x="T2" y="T3"/>
                  </a:cxn>
                </a:cxnLst>
                <a:rect l="0" t="0" r="r" b="b"/>
                <a:pathLst>
                  <a:path w="231" h="168">
                    <a:moveTo>
                      <a:pt x="0" y="44"/>
                    </a:moveTo>
                    <a:cubicBezTo>
                      <a:pt x="0" y="44"/>
                      <a:pt x="86" y="168"/>
                      <a:pt x="231" y="0"/>
                    </a:cubicBezTo>
                  </a:path>
                </a:pathLst>
              </a:custGeom>
              <a:noFill/>
              <a:ln w="20638" cap="rnd">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19"/>
              <p:cNvSpPr>
                <a:spLocks/>
              </p:cNvSpPr>
              <p:nvPr/>
            </p:nvSpPr>
            <p:spPr bwMode="auto">
              <a:xfrm>
                <a:off x="4020037" y="1089343"/>
                <a:ext cx="290342" cy="288325"/>
              </a:xfrm>
              <a:custGeom>
                <a:avLst/>
                <a:gdLst>
                  <a:gd name="T0" fmla="*/ 79 w 456"/>
                  <a:gd name="T1" fmla="*/ 204 h 456"/>
                  <a:gd name="T2" fmla="*/ 7 w 456"/>
                  <a:gd name="T3" fmla="*/ 159 h 456"/>
                  <a:gd name="T4" fmla="*/ 38 w 456"/>
                  <a:gd name="T5" fmla="*/ 95 h 456"/>
                  <a:gd name="T6" fmla="*/ 119 w 456"/>
                  <a:gd name="T7" fmla="*/ 125 h 456"/>
                  <a:gd name="T8" fmla="*/ 140 w 456"/>
                  <a:gd name="T9" fmla="*/ 106 h 456"/>
                  <a:gd name="T10" fmla="*/ 121 w 456"/>
                  <a:gd name="T11" fmla="*/ 23 h 456"/>
                  <a:gd name="T12" fmla="*/ 188 w 456"/>
                  <a:gd name="T13" fmla="*/ 0 h 456"/>
                  <a:gd name="T14" fmla="*/ 223 w 456"/>
                  <a:gd name="T15" fmla="*/ 77 h 456"/>
                  <a:gd name="T16" fmla="*/ 252 w 456"/>
                  <a:gd name="T17" fmla="*/ 79 h 456"/>
                  <a:gd name="T18" fmla="*/ 298 w 456"/>
                  <a:gd name="T19" fmla="*/ 7 h 456"/>
                  <a:gd name="T20" fmla="*/ 361 w 456"/>
                  <a:gd name="T21" fmla="*/ 39 h 456"/>
                  <a:gd name="T22" fmla="*/ 331 w 456"/>
                  <a:gd name="T23" fmla="*/ 118 h 456"/>
                  <a:gd name="T24" fmla="*/ 350 w 456"/>
                  <a:gd name="T25" fmla="*/ 140 h 456"/>
                  <a:gd name="T26" fmla="*/ 433 w 456"/>
                  <a:gd name="T27" fmla="*/ 121 h 456"/>
                  <a:gd name="T28" fmla="*/ 456 w 456"/>
                  <a:gd name="T29" fmla="*/ 188 h 456"/>
                  <a:gd name="T30" fmla="*/ 379 w 456"/>
                  <a:gd name="T31" fmla="*/ 224 h 456"/>
                  <a:gd name="T32" fmla="*/ 377 w 456"/>
                  <a:gd name="T33" fmla="*/ 252 h 456"/>
                  <a:gd name="T34" fmla="*/ 449 w 456"/>
                  <a:gd name="T35" fmla="*/ 298 h 456"/>
                  <a:gd name="T36" fmla="*/ 418 w 456"/>
                  <a:gd name="T37" fmla="*/ 361 h 456"/>
                  <a:gd name="T38" fmla="*/ 338 w 456"/>
                  <a:gd name="T39" fmla="*/ 332 h 456"/>
                  <a:gd name="T40" fmla="*/ 316 w 456"/>
                  <a:gd name="T41" fmla="*/ 350 h 456"/>
                  <a:gd name="T42" fmla="*/ 335 w 456"/>
                  <a:gd name="T43" fmla="*/ 434 h 456"/>
                  <a:gd name="T44" fmla="*/ 268 w 456"/>
                  <a:gd name="T45" fmla="*/ 456 h 456"/>
                  <a:gd name="T46" fmla="*/ 232 w 456"/>
                  <a:gd name="T47" fmla="*/ 379 h 456"/>
                  <a:gd name="T48" fmla="*/ 204 w 456"/>
                  <a:gd name="T49" fmla="*/ 377 h 456"/>
                  <a:gd name="T50" fmla="*/ 158 w 456"/>
                  <a:gd name="T51" fmla="*/ 449 h 456"/>
                  <a:gd name="T52" fmla="*/ 95 w 456"/>
                  <a:gd name="T53" fmla="*/ 418 h 456"/>
                  <a:gd name="T54" fmla="*/ 125 w 456"/>
                  <a:gd name="T55" fmla="*/ 338 h 456"/>
                  <a:gd name="T56" fmla="*/ 106 w 456"/>
                  <a:gd name="T57" fmla="*/ 316 h 456"/>
                  <a:gd name="T58" fmla="*/ 22 w 456"/>
                  <a:gd name="T59" fmla="*/ 335 h 456"/>
                  <a:gd name="T60" fmla="*/ 0 w 456"/>
                  <a:gd name="T61" fmla="*/ 268 h 456"/>
                  <a:gd name="T62" fmla="*/ 77 w 456"/>
                  <a:gd name="T63" fmla="*/ 233 h 456"/>
                  <a:gd name="T64" fmla="*/ 79 w 456"/>
                  <a:gd name="T65" fmla="*/ 20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6" h="456">
                    <a:moveTo>
                      <a:pt x="79" y="204"/>
                    </a:moveTo>
                    <a:cubicBezTo>
                      <a:pt x="7" y="159"/>
                      <a:pt x="7" y="159"/>
                      <a:pt x="7" y="159"/>
                    </a:cubicBezTo>
                    <a:cubicBezTo>
                      <a:pt x="7" y="159"/>
                      <a:pt x="21" y="117"/>
                      <a:pt x="38" y="95"/>
                    </a:cubicBezTo>
                    <a:cubicBezTo>
                      <a:pt x="119" y="125"/>
                      <a:pt x="119" y="125"/>
                      <a:pt x="119" y="125"/>
                    </a:cubicBezTo>
                    <a:cubicBezTo>
                      <a:pt x="119" y="125"/>
                      <a:pt x="131" y="111"/>
                      <a:pt x="140" y="106"/>
                    </a:cubicBezTo>
                    <a:cubicBezTo>
                      <a:pt x="121" y="23"/>
                      <a:pt x="121" y="23"/>
                      <a:pt x="121" y="23"/>
                    </a:cubicBezTo>
                    <a:cubicBezTo>
                      <a:pt x="121" y="23"/>
                      <a:pt x="143" y="9"/>
                      <a:pt x="188" y="0"/>
                    </a:cubicBezTo>
                    <a:cubicBezTo>
                      <a:pt x="223" y="77"/>
                      <a:pt x="223" y="77"/>
                      <a:pt x="223" y="77"/>
                    </a:cubicBezTo>
                    <a:cubicBezTo>
                      <a:pt x="223" y="77"/>
                      <a:pt x="242" y="77"/>
                      <a:pt x="252" y="79"/>
                    </a:cubicBezTo>
                    <a:cubicBezTo>
                      <a:pt x="298" y="7"/>
                      <a:pt x="298" y="7"/>
                      <a:pt x="298" y="7"/>
                    </a:cubicBezTo>
                    <a:cubicBezTo>
                      <a:pt x="298" y="7"/>
                      <a:pt x="338" y="20"/>
                      <a:pt x="361" y="39"/>
                    </a:cubicBezTo>
                    <a:cubicBezTo>
                      <a:pt x="331" y="118"/>
                      <a:pt x="331" y="118"/>
                      <a:pt x="331" y="118"/>
                    </a:cubicBezTo>
                    <a:cubicBezTo>
                      <a:pt x="331" y="118"/>
                      <a:pt x="342" y="128"/>
                      <a:pt x="350" y="140"/>
                    </a:cubicBezTo>
                    <a:cubicBezTo>
                      <a:pt x="433" y="121"/>
                      <a:pt x="433" y="121"/>
                      <a:pt x="433" y="121"/>
                    </a:cubicBezTo>
                    <a:cubicBezTo>
                      <a:pt x="433" y="121"/>
                      <a:pt x="450" y="150"/>
                      <a:pt x="456" y="188"/>
                    </a:cubicBezTo>
                    <a:cubicBezTo>
                      <a:pt x="379" y="224"/>
                      <a:pt x="379" y="224"/>
                      <a:pt x="379" y="224"/>
                    </a:cubicBezTo>
                    <a:cubicBezTo>
                      <a:pt x="379" y="224"/>
                      <a:pt x="379" y="239"/>
                      <a:pt x="377" y="252"/>
                    </a:cubicBezTo>
                    <a:cubicBezTo>
                      <a:pt x="449" y="298"/>
                      <a:pt x="449" y="298"/>
                      <a:pt x="449" y="298"/>
                    </a:cubicBezTo>
                    <a:cubicBezTo>
                      <a:pt x="443" y="323"/>
                      <a:pt x="418" y="361"/>
                      <a:pt x="418" y="361"/>
                    </a:cubicBezTo>
                    <a:cubicBezTo>
                      <a:pt x="338" y="332"/>
                      <a:pt x="338" y="332"/>
                      <a:pt x="338" y="332"/>
                    </a:cubicBezTo>
                    <a:cubicBezTo>
                      <a:pt x="331" y="339"/>
                      <a:pt x="316" y="350"/>
                      <a:pt x="316" y="350"/>
                    </a:cubicBezTo>
                    <a:cubicBezTo>
                      <a:pt x="335" y="434"/>
                      <a:pt x="335" y="434"/>
                      <a:pt x="335" y="434"/>
                    </a:cubicBezTo>
                    <a:cubicBezTo>
                      <a:pt x="300" y="451"/>
                      <a:pt x="268" y="456"/>
                      <a:pt x="268" y="456"/>
                    </a:cubicBezTo>
                    <a:cubicBezTo>
                      <a:pt x="232" y="379"/>
                      <a:pt x="232" y="379"/>
                      <a:pt x="232" y="379"/>
                    </a:cubicBezTo>
                    <a:cubicBezTo>
                      <a:pt x="222" y="379"/>
                      <a:pt x="204" y="377"/>
                      <a:pt x="204" y="377"/>
                    </a:cubicBezTo>
                    <a:cubicBezTo>
                      <a:pt x="158" y="449"/>
                      <a:pt x="158" y="449"/>
                      <a:pt x="158" y="449"/>
                    </a:cubicBezTo>
                    <a:cubicBezTo>
                      <a:pt x="135" y="443"/>
                      <a:pt x="95" y="418"/>
                      <a:pt x="95" y="418"/>
                    </a:cubicBezTo>
                    <a:cubicBezTo>
                      <a:pt x="125" y="338"/>
                      <a:pt x="125" y="338"/>
                      <a:pt x="125" y="338"/>
                    </a:cubicBezTo>
                    <a:cubicBezTo>
                      <a:pt x="117" y="331"/>
                      <a:pt x="106" y="316"/>
                      <a:pt x="106" y="316"/>
                    </a:cubicBezTo>
                    <a:cubicBezTo>
                      <a:pt x="22" y="335"/>
                      <a:pt x="22" y="335"/>
                      <a:pt x="22" y="335"/>
                    </a:cubicBezTo>
                    <a:cubicBezTo>
                      <a:pt x="8" y="307"/>
                      <a:pt x="0" y="268"/>
                      <a:pt x="0" y="268"/>
                    </a:cubicBezTo>
                    <a:cubicBezTo>
                      <a:pt x="77" y="233"/>
                      <a:pt x="77" y="233"/>
                      <a:pt x="77" y="233"/>
                    </a:cubicBezTo>
                    <a:cubicBezTo>
                      <a:pt x="77" y="233"/>
                      <a:pt x="77" y="216"/>
                      <a:pt x="79" y="204"/>
                    </a:cubicBezTo>
                    <a:close/>
                  </a:path>
                </a:pathLst>
              </a:custGeom>
              <a:noFill/>
              <a:ln w="190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20"/>
              <p:cNvSpPr>
                <a:spLocks/>
              </p:cNvSpPr>
              <p:nvPr/>
            </p:nvSpPr>
            <p:spPr bwMode="auto">
              <a:xfrm>
                <a:off x="4104720" y="1169993"/>
                <a:ext cx="108878" cy="110894"/>
              </a:xfrm>
              <a:custGeom>
                <a:avLst/>
                <a:gdLst>
                  <a:gd name="T0" fmla="*/ 170 w 173"/>
                  <a:gd name="T1" fmla="*/ 92 h 173"/>
                  <a:gd name="T2" fmla="*/ 81 w 173"/>
                  <a:gd name="T3" fmla="*/ 170 h 173"/>
                  <a:gd name="T4" fmla="*/ 3 w 173"/>
                  <a:gd name="T5" fmla="*/ 81 h 173"/>
                  <a:gd name="T6" fmla="*/ 92 w 173"/>
                  <a:gd name="T7" fmla="*/ 3 h 173"/>
                  <a:gd name="T8" fmla="*/ 170 w 173"/>
                  <a:gd name="T9" fmla="*/ 92 h 173"/>
                </a:gdLst>
                <a:ahLst/>
                <a:cxnLst>
                  <a:cxn ang="0">
                    <a:pos x="T0" y="T1"/>
                  </a:cxn>
                  <a:cxn ang="0">
                    <a:pos x="T2" y="T3"/>
                  </a:cxn>
                  <a:cxn ang="0">
                    <a:pos x="T4" y="T5"/>
                  </a:cxn>
                  <a:cxn ang="0">
                    <a:pos x="T6" y="T7"/>
                  </a:cxn>
                  <a:cxn ang="0">
                    <a:pos x="T8" y="T9"/>
                  </a:cxn>
                </a:cxnLst>
                <a:rect l="0" t="0" r="r" b="b"/>
                <a:pathLst>
                  <a:path w="173" h="173">
                    <a:moveTo>
                      <a:pt x="170" y="92"/>
                    </a:moveTo>
                    <a:cubicBezTo>
                      <a:pt x="167" y="138"/>
                      <a:pt x="127" y="173"/>
                      <a:pt x="81" y="170"/>
                    </a:cubicBezTo>
                    <a:cubicBezTo>
                      <a:pt x="35" y="167"/>
                      <a:pt x="0" y="127"/>
                      <a:pt x="3" y="81"/>
                    </a:cubicBezTo>
                    <a:cubicBezTo>
                      <a:pt x="6" y="35"/>
                      <a:pt x="46" y="0"/>
                      <a:pt x="92" y="3"/>
                    </a:cubicBezTo>
                    <a:cubicBezTo>
                      <a:pt x="138" y="6"/>
                      <a:pt x="173" y="46"/>
                      <a:pt x="170" y="92"/>
                    </a:cubicBezTo>
                    <a:close/>
                  </a:path>
                </a:pathLst>
              </a:custGeom>
              <a:noFill/>
              <a:ln w="190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21"/>
              <p:cNvSpPr>
                <a:spLocks/>
              </p:cNvSpPr>
              <p:nvPr/>
            </p:nvSpPr>
            <p:spPr bwMode="auto">
              <a:xfrm>
                <a:off x="4217631" y="1321213"/>
                <a:ext cx="294374" cy="294374"/>
              </a:xfrm>
              <a:custGeom>
                <a:avLst/>
                <a:gdLst>
                  <a:gd name="T0" fmla="*/ 83 w 465"/>
                  <a:gd name="T1" fmla="*/ 257 h 465"/>
                  <a:gd name="T2" fmla="*/ 0 w 465"/>
                  <a:gd name="T3" fmla="*/ 237 h 465"/>
                  <a:gd name="T4" fmla="*/ 9 w 465"/>
                  <a:gd name="T5" fmla="*/ 167 h 465"/>
                  <a:gd name="T6" fmla="*/ 95 w 465"/>
                  <a:gd name="T7" fmla="*/ 169 h 465"/>
                  <a:gd name="T8" fmla="*/ 109 w 465"/>
                  <a:gd name="T9" fmla="*/ 144 h 465"/>
                  <a:gd name="T10" fmla="*/ 65 w 465"/>
                  <a:gd name="T11" fmla="*/ 72 h 465"/>
                  <a:gd name="T12" fmla="*/ 121 w 465"/>
                  <a:gd name="T13" fmla="*/ 29 h 465"/>
                  <a:gd name="T14" fmla="*/ 179 w 465"/>
                  <a:gd name="T15" fmla="*/ 91 h 465"/>
                  <a:gd name="T16" fmla="*/ 207 w 465"/>
                  <a:gd name="T17" fmla="*/ 83 h 465"/>
                  <a:gd name="T18" fmla="*/ 227 w 465"/>
                  <a:gd name="T19" fmla="*/ 0 h 465"/>
                  <a:gd name="T20" fmla="*/ 297 w 465"/>
                  <a:gd name="T21" fmla="*/ 10 h 465"/>
                  <a:gd name="T22" fmla="*/ 295 w 465"/>
                  <a:gd name="T23" fmla="*/ 95 h 465"/>
                  <a:gd name="T24" fmla="*/ 319 w 465"/>
                  <a:gd name="T25" fmla="*/ 109 h 465"/>
                  <a:gd name="T26" fmla="*/ 392 w 465"/>
                  <a:gd name="T27" fmla="*/ 65 h 465"/>
                  <a:gd name="T28" fmla="*/ 435 w 465"/>
                  <a:gd name="T29" fmla="*/ 121 h 465"/>
                  <a:gd name="T30" fmla="*/ 373 w 465"/>
                  <a:gd name="T31" fmla="*/ 180 h 465"/>
                  <a:gd name="T32" fmla="*/ 380 w 465"/>
                  <a:gd name="T33" fmla="*/ 207 h 465"/>
                  <a:gd name="T34" fmla="*/ 463 w 465"/>
                  <a:gd name="T35" fmla="*/ 227 h 465"/>
                  <a:gd name="T36" fmla="*/ 454 w 465"/>
                  <a:gd name="T37" fmla="*/ 297 h 465"/>
                  <a:gd name="T38" fmla="*/ 369 w 465"/>
                  <a:gd name="T39" fmla="*/ 295 h 465"/>
                  <a:gd name="T40" fmla="*/ 354 w 465"/>
                  <a:gd name="T41" fmla="*/ 319 h 465"/>
                  <a:gd name="T42" fmla="*/ 399 w 465"/>
                  <a:gd name="T43" fmla="*/ 393 h 465"/>
                  <a:gd name="T44" fmla="*/ 343 w 465"/>
                  <a:gd name="T45" fmla="*/ 435 h 465"/>
                  <a:gd name="T46" fmla="*/ 284 w 465"/>
                  <a:gd name="T47" fmla="*/ 373 h 465"/>
                  <a:gd name="T48" fmla="*/ 257 w 465"/>
                  <a:gd name="T49" fmla="*/ 381 h 465"/>
                  <a:gd name="T50" fmla="*/ 236 w 465"/>
                  <a:gd name="T51" fmla="*/ 464 h 465"/>
                  <a:gd name="T52" fmla="*/ 167 w 465"/>
                  <a:gd name="T53" fmla="*/ 455 h 465"/>
                  <a:gd name="T54" fmla="*/ 169 w 465"/>
                  <a:gd name="T55" fmla="*/ 369 h 465"/>
                  <a:gd name="T56" fmla="*/ 144 w 465"/>
                  <a:gd name="T57" fmla="*/ 355 h 465"/>
                  <a:gd name="T58" fmla="*/ 71 w 465"/>
                  <a:gd name="T59" fmla="*/ 399 h 465"/>
                  <a:gd name="T60" fmla="*/ 28 w 465"/>
                  <a:gd name="T61" fmla="*/ 343 h 465"/>
                  <a:gd name="T62" fmla="*/ 90 w 465"/>
                  <a:gd name="T63" fmla="*/ 285 h 465"/>
                  <a:gd name="T64" fmla="*/ 83 w 465"/>
                  <a:gd name="T65" fmla="*/ 257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5" h="465">
                    <a:moveTo>
                      <a:pt x="83" y="257"/>
                    </a:moveTo>
                    <a:cubicBezTo>
                      <a:pt x="0" y="237"/>
                      <a:pt x="0" y="237"/>
                      <a:pt x="0" y="237"/>
                    </a:cubicBezTo>
                    <a:cubicBezTo>
                      <a:pt x="0" y="237"/>
                      <a:pt x="0" y="193"/>
                      <a:pt x="9" y="167"/>
                    </a:cubicBezTo>
                    <a:cubicBezTo>
                      <a:pt x="95" y="169"/>
                      <a:pt x="95" y="169"/>
                      <a:pt x="95" y="169"/>
                    </a:cubicBezTo>
                    <a:cubicBezTo>
                      <a:pt x="95" y="169"/>
                      <a:pt x="103" y="152"/>
                      <a:pt x="109" y="144"/>
                    </a:cubicBezTo>
                    <a:cubicBezTo>
                      <a:pt x="65" y="72"/>
                      <a:pt x="65" y="72"/>
                      <a:pt x="65" y="72"/>
                    </a:cubicBezTo>
                    <a:cubicBezTo>
                      <a:pt x="65" y="72"/>
                      <a:pt x="81" y="52"/>
                      <a:pt x="121" y="29"/>
                    </a:cubicBezTo>
                    <a:cubicBezTo>
                      <a:pt x="179" y="91"/>
                      <a:pt x="179" y="91"/>
                      <a:pt x="179" y="91"/>
                    </a:cubicBezTo>
                    <a:cubicBezTo>
                      <a:pt x="179" y="91"/>
                      <a:pt x="197" y="84"/>
                      <a:pt x="207" y="83"/>
                    </a:cubicBezTo>
                    <a:cubicBezTo>
                      <a:pt x="227" y="0"/>
                      <a:pt x="227" y="0"/>
                      <a:pt x="227" y="0"/>
                    </a:cubicBezTo>
                    <a:cubicBezTo>
                      <a:pt x="227" y="0"/>
                      <a:pt x="269" y="0"/>
                      <a:pt x="297" y="10"/>
                    </a:cubicBezTo>
                    <a:cubicBezTo>
                      <a:pt x="295" y="95"/>
                      <a:pt x="295" y="95"/>
                      <a:pt x="295" y="95"/>
                    </a:cubicBezTo>
                    <a:cubicBezTo>
                      <a:pt x="295" y="95"/>
                      <a:pt x="308" y="101"/>
                      <a:pt x="319" y="109"/>
                    </a:cubicBezTo>
                    <a:cubicBezTo>
                      <a:pt x="392" y="65"/>
                      <a:pt x="392" y="65"/>
                      <a:pt x="392" y="65"/>
                    </a:cubicBezTo>
                    <a:cubicBezTo>
                      <a:pt x="392" y="65"/>
                      <a:pt x="417" y="87"/>
                      <a:pt x="435" y="121"/>
                    </a:cubicBezTo>
                    <a:cubicBezTo>
                      <a:pt x="373" y="180"/>
                      <a:pt x="373" y="180"/>
                      <a:pt x="373" y="180"/>
                    </a:cubicBezTo>
                    <a:cubicBezTo>
                      <a:pt x="373" y="180"/>
                      <a:pt x="378" y="194"/>
                      <a:pt x="380" y="207"/>
                    </a:cubicBezTo>
                    <a:cubicBezTo>
                      <a:pt x="463" y="227"/>
                      <a:pt x="463" y="227"/>
                      <a:pt x="463" y="227"/>
                    </a:cubicBezTo>
                    <a:cubicBezTo>
                      <a:pt x="465" y="254"/>
                      <a:pt x="454" y="297"/>
                      <a:pt x="454" y="297"/>
                    </a:cubicBezTo>
                    <a:cubicBezTo>
                      <a:pt x="369" y="295"/>
                      <a:pt x="369" y="295"/>
                      <a:pt x="369" y="295"/>
                    </a:cubicBezTo>
                    <a:cubicBezTo>
                      <a:pt x="365" y="304"/>
                      <a:pt x="354" y="319"/>
                      <a:pt x="354" y="319"/>
                    </a:cubicBezTo>
                    <a:cubicBezTo>
                      <a:pt x="399" y="393"/>
                      <a:pt x="399" y="393"/>
                      <a:pt x="399" y="393"/>
                    </a:cubicBezTo>
                    <a:cubicBezTo>
                      <a:pt x="372" y="420"/>
                      <a:pt x="343" y="435"/>
                      <a:pt x="343" y="435"/>
                    </a:cubicBezTo>
                    <a:cubicBezTo>
                      <a:pt x="284" y="373"/>
                      <a:pt x="284" y="373"/>
                      <a:pt x="284" y="373"/>
                    </a:cubicBezTo>
                    <a:cubicBezTo>
                      <a:pt x="274" y="377"/>
                      <a:pt x="257" y="381"/>
                      <a:pt x="257" y="381"/>
                    </a:cubicBezTo>
                    <a:cubicBezTo>
                      <a:pt x="236" y="464"/>
                      <a:pt x="236" y="464"/>
                      <a:pt x="236" y="464"/>
                    </a:cubicBezTo>
                    <a:cubicBezTo>
                      <a:pt x="212" y="465"/>
                      <a:pt x="167" y="455"/>
                      <a:pt x="167" y="455"/>
                    </a:cubicBezTo>
                    <a:cubicBezTo>
                      <a:pt x="169" y="369"/>
                      <a:pt x="169" y="369"/>
                      <a:pt x="169" y="369"/>
                    </a:cubicBezTo>
                    <a:cubicBezTo>
                      <a:pt x="160" y="365"/>
                      <a:pt x="144" y="355"/>
                      <a:pt x="144" y="355"/>
                    </a:cubicBezTo>
                    <a:cubicBezTo>
                      <a:pt x="71" y="399"/>
                      <a:pt x="71" y="399"/>
                      <a:pt x="71" y="399"/>
                    </a:cubicBezTo>
                    <a:cubicBezTo>
                      <a:pt x="48" y="377"/>
                      <a:pt x="28" y="343"/>
                      <a:pt x="28" y="343"/>
                    </a:cubicBezTo>
                    <a:cubicBezTo>
                      <a:pt x="90" y="285"/>
                      <a:pt x="90" y="285"/>
                      <a:pt x="90" y="285"/>
                    </a:cubicBezTo>
                    <a:cubicBezTo>
                      <a:pt x="90" y="285"/>
                      <a:pt x="85" y="269"/>
                      <a:pt x="83" y="257"/>
                    </a:cubicBezTo>
                    <a:close/>
                  </a:path>
                </a:pathLst>
              </a:custGeom>
              <a:noFill/>
              <a:ln w="190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22"/>
              <p:cNvSpPr>
                <a:spLocks/>
              </p:cNvSpPr>
              <p:nvPr/>
            </p:nvSpPr>
            <p:spPr bwMode="auto">
              <a:xfrm>
                <a:off x="4308362" y="1409928"/>
                <a:ext cx="116943" cy="118959"/>
              </a:xfrm>
              <a:custGeom>
                <a:avLst/>
                <a:gdLst>
                  <a:gd name="T0" fmla="*/ 173 w 185"/>
                  <a:gd name="T1" fmla="*/ 71 h 186"/>
                  <a:gd name="T2" fmla="*/ 114 w 185"/>
                  <a:gd name="T3" fmla="*/ 174 h 186"/>
                  <a:gd name="T4" fmla="*/ 11 w 185"/>
                  <a:gd name="T5" fmla="*/ 114 h 186"/>
                  <a:gd name="T6" fmla="*/ 71 w 185"/>
                  <a:gd name="T7" fmla="*/ 12 h 186"/>
                  <a:gd name="T8" fmla="*/ 173 w 185"/>
                  <a:gd name="T9" fmla="*/ 71 h 186"/>
                </a:gdLst>
                <a:ahLst/>
                <a:cxnLst>
                  <a:cxn ang="0">
                    <a:pos x="T0" y="T1"/>
                  </a:cxn>
                  <a:cxn ang="0">
                    <a:pos x="T2" y="T3"/>
                  </a:cxn>
                  <a:cxn ang="0">
                    <a:pos x="T4" y="T5"/>
                  </a:cxn>
                  <a:cxn ang="0">
                    <a:pos x="T6" y="T7"/>
                  </a:cxn>
                  <a:cxn ang="0">
                    <a:pos x="T8" y="T9"/>
                  </a:cxn>
                </a:cxnLst>
                <a:rect l="0" t="0" r="r" b="b"/>
                <a:pathLst>
                  <a:path w="185" h="186">
                    <a:moveTo>
                      <a:pt x="173" y="71"/>
                    </a:moveTo>
                    <a:cubicBezTo>
                      <a:pt x="185" y="116"/>
                      <a:pt x="159" y="162"/>
                      <a:pt x="114" y="174"/>
                    </a:cubicBezTo>
                    <a:cubicBezTo>
                      <a:pt x="69" y="186"/>
                      <a:pt x="23" y="159"/>
                      <a:pt x="11" y="114"/>
                    </a:cubicBezTo>
                    <a:cubicBezTo>
                      <a:pt x="0" y="70"/>
                      <a:pt x="26" y="24"/>
                      <a:pt x="71" y="12"/>
                    </a:cubicBezTo>
                    <a:cubicBezTo>
                      <a:pt x="116" y="0"/>
                      <a:pt x="161" y="27"/>
                      <a:pt x="173" y="71"/>
                    </a:cubicBezTo>
                    <a:close/>
                  </a:path>
                </a:pathLst>
              </a:custGeom>
              <a:noFill/>
              <a:ln w="190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7" name="Group 25"/>
            <p:cNvGrpSpPr>
              <a:grpSpLocks noChangeAspect="1"/>
            </p:cNvGrpSpPr>
            <p:nvPr/>
          </p:nvGrpSpPr>
          <p:grpSpPr bwMode="auto">
            <a:xfrm>
              <a:off x="3898748" y="5056205"/>
              <a:ext cx="794244" cy="724351"/>
              <a:chOff x="2444" y="3204"/>
              <a:chExt cx="500" cy="456"/>
            </a:xfrm>
          </p:grpSpPr>
          <p:sp>
            <p:nvSpPr>
              <p:cNvPr id="108" name="AutoShape 24"/>
              <p:cNvSpPr>
                <a:spLocks noChangeAspect="1" noChangeArrowheads="1" noTextEdit="1"/>
              </p:cNvSpPr>
              <p:nvPr/>
            </p:nvSpPr>
            <p:spPr bwMode="auto">
              <a:xfrm>
                <a:off x="2444" y="3204"/>
                <a:ext cx="500"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26"/>
              <p:cNvSpPr>
                <a:spLocks/>
              </p:cNvSpPr>
              <p:nvPr/>
            </p:nvSpPr>
            <p:spPr bwMode="auto">
              <a:xfrm>
                <a:off x="2451" y="3211"/>
                <a:ext cx="487" cy="296"/>
              </a:xfrm>
              <a:custGeom>
                <a:avLst/>
                <a:gdLst>
                  <a:gd name="T0" fmla="*/ 1128 w 1320"/>
                  <a:gd name="T1" fmla="*/ 339 h 802"/>
                  <a:gd name="T2" fmla="*/ 1320 w 1320"/>
                  <a:gd name="T3" fmla="*/ 569 h 802"/>
                  <a:gd name="T4" fmla="*/ 1087 w 1320"/>
                  <a:gd name="T5" fmla="*/ 802 h 802"/>
                  <a:gd name="T6" fmla="*/ 135 w 1320"/>
                  <a:gd name="T7" fmla="*/ 802 h 802"/>
                  <a:gd name="T8" fmla="*/ 0 w 1320"/>
                  <a:gd name="T9" fmla="*/ 667 h 802"/>
                  <a:gd name="T10" fmla="*/ 135 w 1320"/>
                  <a:gd name="T11" fmla="*/ 533 h 802"/>
                  <a:gd name="T12" fmla="*/ 141 w 1320"/>
                  <a:gd name="T13" fmla="*/ 533 h 802"/>
                  <a:gd name="T14" fmla="*/ 141 w 1320"/>
                  <a:gd name="T15" fmla="*/ 532 h 802"/>
                  <a:gd name="T16" fmla="*/ 135 w 1320"/>
                  <a:gd name="T17" fmla="*/ 485 h 802"/>
                  <a:gd name="T18" fmla="*/ 338 w 1320"/>
                  <a:gd name="T19" fmla="*/ 282 h 802"/>
                  <a:gd name="T20" fmla="*/ 457 w 1320"/>
                  <a:gd name="T21" fmla="*/ 321 h 802"/>
                  <a:gd name="T22" fmla="*/ 457 w 1320"/>
                  <a:gd name="T23" fmla="*/ 320 h 802"/>
                  <a:gd name="T24" fmla="*/ 792 w 1320"/>
                  <a:gd name="T25" fmla="*/ 0 h 802"/>
                  <a:gd name="T26" fmla="*/ 1128 w 1320"/>
                  <a:gd name="T27" fmla="*/ 335 h 802"/>
                  <a:gd name="T28" fmla="*/ 1128 w 1320"/>
                  <a:gd name="T29" fmla="*/ 338 h 802"/>
                  <a:gd name="T30" fmla="*/ 1128 w 1320"/>
                  <a:gd name="T31" fmla="*/ 33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0" h="802">
                    <a:moveTo>
                      <a:pt x="1128" y="339"/>
                    </a:moveTo>
                    <a:cubicBezTo>
                      <a:pt x="1237" y="358"/>
                      <a:pt x="1320" y="454"/>
                      <a:pt x="1320" y="569"/>
                    </a:cubicBezTo>
                    <a:cubicBezTo>
                      <a:pt x="1320" y="697"/>
                      <a:pt x="1216" y="802"/>
                      <a:pt x="1087" y="802"/>
                    </a:cubicBezTo>
                    <a:cubicBezTo>
                      <a:pt x="135" y="802"/>
                      <a:pt x="135" y="802"/>
                      <a:pt x="135" y="802"/>
                    </a:cubicBezTo>
                    <a:cubicBezTo>
                      <a:pt x="61" y="802"/>
                      <a:pt x="0" y="742"/>
                      <a:pt x="0" y="667"/>
                    </a:cubicBezTo>
                    <a:cubicBezTo>
                      <a:pt x="0" y="593"/>
                      <a:pt x="61" y="533"/>
                      <a:pt x="135" y="533"/>
                    </a:cubicBezTo>
                    <a:cubicBezTo>
                      <a:pt x="137" y="533"/>
                      <a:pt x="139" y="533"/>
                      <a:pt x="141" y="533"/>
                    </a:cubicBezTo>
                    <a:cubicBezTo>
                      <a:pt x="141" y="532"/>
                      <a:pt x="141" y="532"/>
                      <a:pt x="141" y="532"/>
                    </a:cubicBezTo>
                    <a:cubicBezTo>
                      <a:pt x="137" y="517"/>
                      <a:pt x="135" y="501"/>
                      <a:pt x="135" y="485"/>
                    </a:cubicBezTo>
                    <a:cubicBezTo>
                      <a:pt x="135" y="373"/>
                      <a:pt x="226" y="282"/>
                      <a:pt x="338" y="282"/>
                    </a:cubicBezTo>
                    <a:cubicBezTo>
                      <a:pt x="382" y="282"/>
                      <a:pt x="423" y="296"/>
                      <a:pt x="457" y="321"/>
                    </a:cubicBezTo>
                    <a:cubicBezTo>
                      <a:pt x="457" y="320"/>
                      <a:pt x="457" y="320"/>
                      <a:pt x="457" y="320"/>
                    </a:cubicBezTo>
                    <a:cubicBezTo>
                      <a:pt x="465" y="142"/>
                      <a:pt x="612" y="0"/>
                      <a:pt x="792" y="0"/>
                    </a:cubicBezTo>
                    <a:cubicBezTo>
                      <a:pt x="977" y="0"/>
                      <a:pt x="1128" y="150"/>
                      <a:pt x="1128" y="335"/>
                    </a:cubicBezTo>
                    <a:cubicBezTo>
                      <a:pt x="1128" y="336"/>
                      <a:pt x="1128" y="337"/>
                      <a:pt x="1128" y="338"/>
                    </a:cubicBezTo>
                    <a:lnTo>
                      <a:pt x="1128" y="339"/>
                    </a:lnTo>
                    <a:close/>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0" name="Line 27"/>
              <p:cNvSpPr>
                <a:spLocks noChangeShapeType="1"/>
              </p:cNvSpPr>
              <p:nvPr/>
            </p:nvSpPr>
            <p:spPr bwMode="auto">
              <a:xfrm>
                <a:off x="2686" y="3507"/>
                <a:ext cx="0" cy="119"/>
              </a:xfrm>
              <a:prstGeom prst="line">
                <a:avLst/>
              </a:prstGeom>
              <a:noFill/>
              <a:ln w="28575"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1" name="Oval 28"/>
              <p:cNvSpPr>
                <a:spLocks noChangeArrowheads="1"/>
              </p:cNvSpPr>
              <p:nvPr/>
            </p:nvSpPr>
            <p:spPr bwMode="auto">
              <a:xfrm>
                <a:off x="2669" y="3625"/>
                <a:ext cx="34" cy="34"/>
              </a:xfrm>
              <a:prstGeom prst="ellipse">
                <a:avLst/>
              </a:prstGeom>
              <a:solidFill>
                <a:srgbClr val="707071"/>
              </a:solidFill>
              <a:ln w="22225" cap="flat">
                <a:solidFill>
                  <a:srgbClr val="6F6F7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Oval 29"/>
              <p:cNvSpPr>
                <a:spLocks noChangeArrowheads="1"/>
              </p:cNvSpPr>
              <p:nvPr/>
            </p:nvSpPr>
            <p:spPr bwMode="auto">
              <a:xfrm>
                <a:off x="2759" y="3625"/>
                <a:ext cx="34" cy="34"/>
              </a:xfrm>
              <a:prstGeom prst="ellipse">
                <a:avLst/>
              </a:prstGeom>
              <a:solidFill>
                <a:srgbClr val="707071"/>
              </a:solidFill>
              <a:ln w="22225" cap="flat">
                <a:solidFill>
                  <a:srgbClr val="6F6F7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Oval 30"/>
              <p:cNvSpPr>
                <a:spLocks noChangeArrowheads="1"/>
              </p:cNvSpPr>
              <p:nvPr/>
            </p:nvSpPr>
            <p:spPr bwMode="auto">
              <a:xfrm>
                <a:off x="2578" y="3625"/>
                <a:ext cx="34" cy="34"/>
              </a:xfrm>
              <a:prstGeom prst="ellipse">
                <a:avLst/>
              </a:prstGeom>
              <a:solidFill>
                <a:srgbClr val="707071"/>
              </a:solidFill>
              <a:ln w="22225" cap="flat">
                <a:solidFill>
                  <a:srgbClr val="6F6F7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Oval 31"/>
              <p:cNvSpPr>
                <a:spLocks noChangeArrowheads="1"/>
              </p:cNvSpPr>
              <p:nvPr/>
            </p:nvSpPr>
            <p:spPr bwMode="auto">
              <a:xfrm>
                <a:off x="2850" y="3625"/>
                <a:ext cx="34" cy="34"/>
              </a:xfrm>
              <a:prstGeom prst="ellipse">
                <a:avLst/>
              </a:prstGeom>
              <a:solidFill>
                <a:srgbClr val="707071"/>
              </a:solidFill>
              <a:ln w="22225" cap="flat">
                <a:solidFill>
                  <a:srgbClr val="6F6F7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Oval 32"/>
              <p:cNvSpPr>
                <a:spLocks noChangeArrowheads="1"/>
              </p:cNvSpPr>
              <p:nvPr/>
            </p:nvSpPr>
            <p:spPr bwMode="auto">
              <a:xfrm>
                <a:off x="2487" y="3625"/>
                <a:ext cx="34" cy="34"/>
              </a:xfrm>
              <a:prstGeom prst="ellipse">
                <a:avLst/>
              </a:prstGeom>
              <a:solidFill>
                <a:srgbClr val="707071"/>
              </a:solidFill>
              <a:ln w="22225" cap="flat">
                <a:solidFill>
                  <a:srgbClr val="6F6F7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33"/>
              <p:cNvSpPr>
                <a:spLocks/>
              </p:cNvSpPr>
              <p:nvPr/>
            </p:nvSpPr>
            <p:spPr bwMode="auto">
              <a:xfrm>
                <a:off x="2595" y="3507"/>
                <a:ext cx="49" cy="120"/>
              </a:xfrm>
              <a:custGeom>
                <a:avLst/>
                <a:gdLst>
                  <a:gd name="T0" fmla="*/ 0 w 49"/>
                  <a:gd name="T1" fmla="*/ 120 h 120"/>
                  <a:gd name="T2" fmla="*/ 0 w 49"/>
                  <a:gd name="T3" fmla="*/ 85 h 120"/>
                  <a:gd name="T4" fmla="*/ 49 w 49"/>
                  <a:gd name="T5" fmla="*/ 85 h 120"/>
                  <a:gd name="T6" fmla="*/ 49 w 49"/>
                  <a:gd name="T7" fmla="*/ 0 h 120"/>
                </a:gdLst>
                <a:ahLst/>
                <a:cxnLst>
                  <a:cxn ang="0">
                    <a:pos x="T0" y="T1"/>
                  </a:cxn>
                  <a:cxn ang="0">
                    <a:pos x="T2" y="T3"/>
                  </a:cxn>
                  <a:cxn ang="0">
                    <a:pos x="T4" y="T5"/>
                  </a:cxn>
                  <a:cxn ang="0">
                    <a:pos x="T6" y="T7"/>
                  </a:cxn>
                </a:cxnLst>
                <a:rect l="0" t="0" r="r" b="b"/>
                <a:pathLst>
                  <a:path w="49" h="120">
                    <a:moveTo>
                      <a:pt x="0" y="120"/>
                    </a:moveTo>
                    <a:lnTo>
                      <a:pt x="0" y="85"/>
                    </a:lnTo>
                    <a:lnTo>
                      <a:pt x="49" y="85"/>
                    </a:lnTo>
                    <a:lnTo>
                      <a:pt x="49"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34"/>
              <p:cNvSpPr>
                <a:spLocks/>
              </p:cNvSpPr>
              <p:nvPr/>
            </p:nvSpPr>
            <p:spPr bwMode="auto">
              <a:xfrm>
                <a:off x="2726" y="3506"/>
                <a:ext cx="49" cy="120"/>
              </a:xfrm>
              <a:custGeom>
                <a:avLst/>
                <a:gdLst>
                  <a:gd name="T0" fmla="*/ 49 w 49"/>
                  <a:gd name="T1" fmla="*/ 120 h 120"/>
                  <a:gd name="T2" fmla="*/ 49 w 49"/>
                  <a:gd name="T3" fmla="*/ 86 h 120"/>
                  <a:gd name="T4" fmla="*/ 0 w 49"/>
                  <a:gd name="T5" fmla="*/ 86 h 120"/>
                  <a:gd name="T6" fmla="*/ 0 w 49"/>
                  <a:gd name="T7" fmla="*/ 0 h 120"/>
                </a:gdLst>
                <a:ahLst/>
                <a:cxnLst>
                  <a:cxn ang="0">
                    <a:pos x="T0" y="T1"/>
                  </a:cxn>
                  <a:cxn ang="0">
                    <a:pos x="T2" y="T3"/>
                  </a:cxn>
                  <a:cxn ang="0">
                    <a:pos x="T4" y="T5"/>
                  </a:cxn>
                  <a:cxn ang="0">
                    <a:pos x="T6" y="T7"/>
                  </a:cxn>
                </a:cxnLst>
                <a:rect l="0" t="0" r="r" b="b"/>
                <a:pathLst>
                  <a:path w="49" h="120">
                    <a:moveTo>
                      <a:pt x="49" y="120"/>
                    </a:moveTo>
                    <a:lnTo>
                      <a:pt x="49" y="86"/>
                    </a:lnTo>
                    <a:lnTo>
                      <a:pt x="0" y="86"/>
                    </a:lnTo>
                    <a:lnTo>
                      <a:pt x="0"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35"/>
              <p:cNvSpPr>
                <a:spLocks/>
              </p:cNvSpPr>
              <p:nvPr/>
            </p:nvSpPr>
            <p:spPr bwMode="auto">
              <a:xfrm>
                <a:off x="2504" y="3507"/>
                <a:ext cx="99" cy="120"/>
              </a:xfrm>
              <a:custGeom>
                <a:avLst/>
                <a:gdLst>
                  <a:gd name="T0" fmla="*/ 0 w 99"/>
                  <a:gd name="T1" fmla="*/ 120 h 120"/>
                  <a:gd name="T2" fmla="*/ 0 w 99"/>
                  <a:gd name="T3" fmla="*/ 55 h 120"/>
                  <a:gd name="T4" fmla="*/ 99 w 99"/>
                  <a:gd name="T5" fmla="*/ 55 h 120"/>
                  <a:gd name="T6" fmla="*/ 99 w 99"/>
                  <a:gd name="T7" fmla="*/ 0 h 120"/>
                </a:gdLst>
                <a:ahLst/>
                <a:cxnLst>
                  <a:cxn ang="0">
                    <a:pos x="T0" y="T1"/>
                  </a:cxn>
                  <a:cxn ang="0">
                    <a:pos x="T2" y="T3"/>
                  </a:cxn>
                  <a:cxn ang="0">
                    <a:pos x="T4" y="T5"/>
                  </a:cxn>
                  <a:cxn ang="0">
                    <a:pos x="T6" y="T7"/>
                  </a:cxn>
                </a:cxnLst>
                <a:rect l="0" t="0" r="r" b="b"/>
                <a:pathLst>
                  <a:path w="99" h="120">
                    <a:moveTo>
                      <a:pt x="0" y="120"/>
                    </a:moveTo>
                    <a:lnTo>
                      <a:pt x="0" y="55"/>
                    </a:lnTo>
                    <a:lnTo>
                      <a:pt x="99" y="55"/>
                    </a:lnTo>
                    <a:lnTo>
                      <a:pt x="99"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36"/>
              <p:cNvSpPr>
                <a:spLocks/>
              </p:cNvSpPr>
              <p:nvPr/>
            </p:nvSpPr>
            <p:spPr bwMode="auto">
              <a:xfrm>
                <a:off x="2768" y="3507"/>
                <a:ext cx="99" cy="120"/>
              </a:xfrm>
              <a:custGeom>
                <a:avLst/>
                <a:gdLst>
                  <a:gd name="T0" fmla="*/ 99 w 99"/>
                  <a:gd name="T1" fmla="*/ 120 h 120"/>
                  <a:gd name="T2" fmla="*/ 99 w 99"/>
                  <a:gd name="T3" fmla="*/ 55 h 120"/>
                  <a:gd name="T4" fmla="*/ 0 w 99"/>
                  <a:gd name="T5" fmla="*/ 55 h 120"/>
                  <a:gd name="T6" fmla="*/ 0 w 99"/>
                  <a:gd name="T7" fmla="*/ 0 h 120"/>
                </a:gdLst>
                <a:ahLst/>
                <a:cxnLst>
                  <a:cxn ang="0">
                    <a:pos x="T0" y="T1"/>
                  </a:cxn>
                  <a:cxn ang="0">
                    <a:pos x="T2" y="T3"/>
                  </a:cxn>
                  <a:cxn ang="0">
                    <a:pos x="T4" y="T5"/>
                  </a:cxn>
                  <a:cxn ang="0">
                    <a:pos x="T6" y="T7"/>
                  </a:cxn>
                </a:cxnLst>
                <a:rect l="0" t="0" r="r" b="b"/>
                <a:pathLst>
                  <a:path w="99" h="120">
                    <a:moveTo>
                      <a:pt x="99" y="120"/>
                    </a:moveTo>
                    <a:lnTo>
                      <a:pt x="99" y="55"/>
                    </a:lnTo>
                    <a:lnTo>
                      <a:pt x="0" y="55"/>
                    </a:lnTo>
                    <a:lnTo>
                      <a:pt x="0"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8" name="Group 39"/>
            <p:cNvGrpSpPr>
              <a:grpSpLocks noChangeAspect="1"/>
            </p:cNvGrpSpPr>
            <p:nvPr/>
          </p:nvGrpSpPr>
          <p:grpSpPr bwMode="auto">
            <a:xfrm>
              <a:off x="1260475" y="5043491"/>
              <a:ext cx="879475" cy="766763"/>
              <a:chOff x="794" y="3177"/>
              <a:chExt cx="554" cy="483"/>
            </a:xfrm>
          </p:grpSpPr>
          <p:sp>
            <p:nvSpPr>
              <p:cNvPr id="99" name="AutoShape 38"/>
              <p:cNvSpPr>
                <a:spLocks noChangeAspect="1" noChangeArrowheads="1" noTextEdit="1"/>
              </p:cNvSpPr>
              <p:nvPr/>
            </p:nvSpPr>
            <p:spPr bwMode="auto">
              <a:xfrm>
                <a:off x="794" y="3190"/>
                <a:ext cx="554" cy="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0"/>
              <p:cNvSpPr>
                <a:spLocks/>
              </p:cNvSpPr>
              <p:nvPr/>
            </p:nvSpPr>
            <p:spPr bwMode="auto">
              <a:xfrm>
                <a:off x="1006" y="3345"/>
                <a:ext cx="73" cy="73"/>
              </a:xfrm>
              <a:custGeom>
                <a:avLst/>
                <a:gdLst>
                  <a:gd name="T0" fmla="*/ 34 w 189"/>
                  <a:gd name="T1" fmla="*/ 33 h 188"/>
                  <a:gd name="T2" fmla="*/ 34 w 189"/>
                  <a:gd name="T3" fmla="*/ 155 h 188"/>
                  <a:gd name="T4" fmla="*/ 155 w 189"/>
                  <a:gd name="T5" fmla="*/ 155 h 188"/>
                  <a:gd name="T6" fmla="*/ 155 w 189"/>
                  <a:gd name="T7" fmla="*/ 33 h 188"/>
                  <a:gd name="T8" fmla="*/ 34 w 189"/>
                  <a:gd name="T9" fmla="*/ 33 h 188"/>
                </a:gdLst>
                <a:ahLst/>
                <a:cxnLst>
                  <a:cxn ang="0">
                    <a:pos x="T0" y="T1"/>
                  </a:cxn>
                  <a:cxn ang="0">
                    <a:pos x="T2" y="T3"/>
                  </a:cxn>
                  <a:cxn ang="0">
                    <a:pos x="T4" y="T5"/>
                  </a:cxn>
                  <a:cxn ang="0">
                    <a:pos x="T6" y="T7"/>
                  </a:cxn>
                  <a:cxn ang="0">
                    <a:pos x="T8" y="T9"/>
                  </a:cxn>
                </a:cxnLst>
                <a:rect l="0" t="0" r="r" b="b"/>
                <a:pathLst>
                  <a:path w="189" h="188">
                    <a:moveTo>
                      <a:pt x="34" y="33"/>
                    </a:moveTo>
                    <a:cubicBezTo>
                      <a:pt x="0" y="67"/>
                      <a:pt x="0" y="121"/>
                      <a:pt x="34" y="155"/>
                    </a:cubicBezTo>
                    <a:cubicBezTo>
                      <a:pt x="67" y="188"/>
                      <a:pt x="122" y="188"/>
                      <a:pt x="155" y="155"/>
                    </a:cubicBezTo>
                    <a:cubicBezTo>
                      <a:pt x="189" y="121"/>
                      <a:pt x="189" y="67"/>
                      <a:pt x="155" y="33"/>
                    </a:cubicBezTo>
                    <a:cubicBezTo>
                      <a:pt x="121" y="0"/>
                      <a:pt x="67" y="0"/>
                      <a:pt x="34" y="33"/>
                    </a:cubicBezTo>
                    <a:close/>
                  </a:path>
                </a:pathLst>
              </a:custGeom>
              <a:noFill/>
              <a:ln w="17463"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1"/>
              <p:cNvSpPr>
                <a:spLocks/>
              </p:cNvSpPr>
              <p:nvPr/>
            </p:nvSpPr>
            <p:spPr bwMode="auto">
              <a:xfrm>
                <a:off x="940" y="3261"/>
                <a:ext cx="203" cy="102"/>
              </a:xfrm>
              <a:custGeom>
                <a:avLst/>
                <a:gdLst>
                  <a:gd name="T0" fmla="*/ 91 w 520"/>
                  <a:gd name="T1" fmla="*/ 260 h 260"/>
                  <a:gd name="T2" fmla="*/ 140 w 520"/>
                  <a:gd name="T3" fmla="*/ 203 h 260"/>
                  <a:gd name="T4" fmla="*/ 380 w 520"/>
                  <a:gd name="T5" fmla="*/ 204 h 260"/>
                  <a:gd name="T6" fmla="*/ 380 w 520"/>
                  <a:gd name="T7" fmla="*/ 204 h 260"/>
                  <a:gd name="T8" fmla="*/ 430 w 520"/>
                  <a:gd name="T9" fmla="*/ 254 h 260"/>
                  <a:gd name="T10" fmla="*/ 520 w 520"/>
                  <a:gd name="T11" fmla="*/ 171 h 260"/>
                  <a:gd name="T12" fmla="*/ 463 w 520"/>
                  <a:gd name="T13" fmla="*/ 114 h 260"/>
                  <a:gd name="T14" fmla="*/ 57 w 520"/>
                  <a:gd name="T15" fmla="*/ 112 h 260"/>
                  <a:gd name="T16" fmla="*/ 57 w 520"/>
                  <a:gd name="T17" fmla="*/ 112 h 260"/>
                  <a:gd name="T18" fmla="*/ 0 w 520"/>
                  <a:gd name="T19" fmla="*/ 169 h 260"/>
                  <a:gd name="T20" fmla="*/ 0 w 520"/>
                  <a:gd name="T21" fmla="*/ 169 h 260"/>
                  <a:gd name="T22" fmla="*/ 91 w 520"/>
                  <a:gd name="T2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0" h="260">
                    <a:moveTo>
                      <a:pt x="91" y="260"/>
                    </a:moveTo>
                    <a:cubicBezTo>
                      <a:pt x="140" y="203"/>
                      <a:pt x="140" y="203"/>
                      <a:pt x="140" y="203"/>
                    </a:cubicBezTo>
                    <a:cubicBezTo>
                      <a:pt x="202" y="142"/>
                      <a:pt x="318" y="142"/>
                      <a:pt x="380" y="204"/>
                    </a:cubicBezTo>
                    <a:cubicBezTo>
                      <a:pt x="380" y="204"/>
                      <a:pt x="380" y="204"/>
                      <a:pt x="380" y="204"/>
                    </a:cubicBezTo>
                    <a:cubicBezTo>
                      <a:pt x="430" y="254"/>
                      <a:pt x="430" y="254"/>
                      <a:pt x="430" y="254"/>
                    </a:cubicBezTo>
                    <a:cubicBezTo>
                      <a:pt x="520" y="171"/>
                      <a:pt x="520" y="171"/>
                      <a:pt x="520" y="171"/>
                    </a:cubicBezTo>
                    <a:cubicBezTo>
                      <a:pt x="463" y="114"/>
                      <a:pt x="463" y="114"/>
                      <a:pt x="463" y="114"/>
                    </a:cubicBezTo>
                    <a:cubicBezTo>
                      <a:pt x="350" y="2"/>
                      <a:pt x="169" y="0"/>
                      <a:pt x="57" y="112"/>
                    </a:cubicBezTo>
                    <a:cubicBezTo>
                      <a:pt x="57" y="112"/>
                      <a:pt x="57" y="112"/>
                      <a:pt x="57" y="112"/>
                    </a:cubicBezTo>
                    <a:cubicBezTo>
                      <a:pt x="0" y="169"/>
                      <a:pt x="0" y="169"/>
                      <a:pt x="0" y="169"/>
                    </a:cubicBezTo>
                    <a:cubicBezTo>
                      <a:pt x="0" y="169"/>
                      <a:pt x="0" y="169"/>
                      <a:pt x="0" y="169"/>
                    </a:cubicBezTo>
                    <a:cubicBezTo>
                      <a:pt x="91" y="260"/>
                      <a:pt x="91" y="260"/>
                      <a:pt x="91" y="260"/>
                    </a:cubicBezTo>
                    <a:close/>
                  </a:path>
                </a:pathLst>
              </a:custGeom>
              <a:noFill/>
              <a:ln w="17463"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42"/>
              <p:cNvSpPr>
                <a:spLocks/>
              </p:cNvSpPr>
              <p:nvPr/>
            </p:nvSpPr>
            <p:spPr bwMode="auto">
              <a:xfrm>
                <a:off x="887" y="3177"/>
                <a:ext cx="311" cy="132"/>
              </a:xfrm>
              <a:custGeom>
                <a:avLst/>
                <a:gdLst>
                  <a:gd name="T0" fmla="*/ 91 w 798"/>
                  <a:gd name="T1" fmla="*/ 338 h 339"/>
                  <a:gd name="T2" fmla="*/ 151 w 798"/>
                  <a:gd name="T3" fmla="*/ 278 h 339"/>
                  <a:gd name="T4" fmla="*/ 647 w 798"/>
                  <a:gd name="T5" fmla="*/ 278 h 339"/>
                  <a:gd name="T6" fmla="*/ 647 w 798"/>
                  <a:gd name="T7" fmla="*/ 278 h 339"/>
                  <a:gd name="T8" fmla="*/ 708 w 798"/>
                  <a:gd name="T9" fmla="*/ 339 h 339"/>
                  <a:gd name="T10" fmla="*/ 798 w 798"/>
                  <a:gd name="T11" fmla="*/ 248 h 339"/>
                  <a:gd name="T12" fmla="*/ 738 w 798"/>
                  <a:gd name="T13" fmla="*/ 188 h 339"/>
                  <a:gd name="T14" fmla="*/ 60 w 798"/>
                  <a:gd name="T15" fmla="*/ 187 h 339"/>
                  <a:gd name="T16" fmla="*/ 60 w 798"/>
                  <a:gd name="T17" fmla="*/ 187 h 339"/>
                  <a:gd name="T18" fmla="*/ 0 w 798"/>
                  <a:gd name="T19" fmla="*/ 247 h 339"/>
                  <a:gd name="T20" fmla="*/ 91 w 798"/>
                  <a:gd name="T21"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339">
                    <a:moveTo>
                      <a:pt x="91" y="338"/>
                    </a:moveTo>
                    <a:cubicBezTo>
                      <a:pt x="151" y="278"/>
                      <a:pt x="151" y="278"/>
                      <a:pt x="151" y="278"/>
                    </a:cubicBezTo>
                    <a:cubicBezTo>
                      <a:pt x="288" y="141"/>
                      <a:pt x="510" y="142"/>
                      <a:pt x="647" y="278"/>
                    </a:cubicBezTo>
                    <a:cubicBezTo>
                      <a:pt x="647" y="278"/>
                      <a:pt x="647" y="278"/>
                      <a:pt x="647" y="278"/>
                    </a:cubicBezTo>
                    <a:cubicBezTo>
                      <a:pt x="708" y="339"/>
                      <a:pt x="708" y="339"/>
                      <a:pt x="708" y="339"/>
                    </a:cubicBezTo>
                    <a:cubicBezTo>
                      <a:pt x="798" y="248"/>
                      <a:pt x="798" y="248"/>
                      <a:pt x="798" y="248"/>
                    </a:cubicBezTo>
                    <a:cubicBezTo>
                      <a:pt x="738" y="188"/>
                      <a:pt x="738" y="188"/>
                      <a:pt x="738" y="188"/>
                    </a:cubicBezTo>
                    <a:cubicBezTo>
                      <a:pt x="550" y="0"/>
                      <a:pt x="247" y="0"/>
                      <a:pt x="60" y="187"/>
                    </a:cubicBezTo>
                    <a:cubicBezTo>
                      <a:pt x="60" y="187"/>
                      <a:pt x="60" y="187"/>
                      <a:pt x="60" y="187"/>
                    </a:cubicBezTo>
                    <a:cubicBezTo>
                      <a:pt x="0" y="247"/>
                      <a:pt x="0" y="247"/>
                      <a:pt x="0" y="247"/>
                    </a:cubicBezTo>
                    <a:cubicBezTo>
                      <a:pt x="91" y="338"/>
                      <a:pt x="91" y="338"/>
                      <a:pt x="91" y="338"/>
                    </a:cubicBezTo>
                    <a:close/>
                  </a:path>
                </a:pathLst>
              </a:custGeom>
              <a:noFill/>
              <a:ln w="17463"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 name="Rectangle 43"/>
              <p:cNvSpPr>
                <a:spLocks noChangeArrowheads="1"/>
              </p:cNvSpPr>
              <p:nvPr/>
            </p:nvSpPr>
            <p:spPr bwMode="auto">
              <a:xfrm>
                <a:off x="1163" y="3309"/>
                <a:ext cx="1" cy="1"/>
              </a:xfrm>
              <a:prstGeom prst="rect">
                <a:avLst/>
              </a:prstGeom>
              <a:noFill/>
              <a:ln w="20638" cap="rnd">
                <a:solidFill>
                  <a:srgbClr val="70707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44"/>
              <p:cNvSpPr>
                <a:spLocks/>
              </p:cNvSpPr>
              <p:nvPr/>
            </p:nvSpPr>
            <p:spPr bwMode="auto">
              <a:xfrm>
                <a:off x="799" y="3382"/>
                <a:ext cx="134" cy="80"/>
              </a:xfrm>
              <a:custGeom>
                <a:avLst/>
                <a:gdLst>
                  <a:gd name="T0" fmla="*/ 119 w 134"/>
                  <a:gd name="T1" fmla="*/ 80 h 80"/>
                  <a:gd name="T2" fmla="*/ 119 w 134"/>
                  <a:gd name="T3" fmla="*/ 55 h 80"/>
                  <a:gd name="T4" fmla="*/ 103 w 134"/>
                  <a:gd name="T5" fmla="*/ 55 h 80"/>
                  <a:gd name="T6" fmla="*/ 103 w 134"/>
                  <a:gd name="T7" fmla="*/ 80 h 80"/>
                  <a:gd name="T8" fmla="*/ 103 w 134"/>
                  <a:gd name="T9" fmla="*/ 80 h 80"/>
                  <a:gd name="T10" fmla="*/ 0 w 134"/>
                  <a:gd name="T11" fmla="*/ 80 h 80"/>
                  <a:gd name="T12" fmla="*/ 0 w 134"/>
                  <a:gd name="T13" fmla="*/ 0 h 80"/>
                  <a:gd name="T14" fmla="*/ 134 w 134"/>
                  <a:gd name="T15" fmla="*/ 0 h 80"/>
                  <a:gd name="T16" fmla="*/ 134 w 134"/>
                  <a:gd name="T17" fmla="*/ 80 h 80"/>
                  <a:gd name="T18" fmla="*/ 119 w 134"/>
                  <a:gd name="T19" fmla="*/ 80 h 80"/>
                  <a:gd name="T20" fmla="*/ 119 w 134"/>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80">
                    <a:moveTo>
                      <a:pt x="119" y="80"/>
                    </a:moveTo>
                    <a:lnTo>
                      <a:pt x="119" y="55"/>
                    </a:lnTo>
                    <a:lnTo>
                      <a:pt x="103" y="55"/>
                    </a:lnTo>
                    <a:lnTo>
                      <a:pt x="103" y="80"/>
                    </a:lnTo>
                    <a:lnTo>
                      <a:pt x="103" y="80"/>
                    </a:lnTo>
                    <a:lnTo>
                      <a:pt x="0" y="80"/>
                    </a:lnTo>
                    <a:lnTo>
                      <a:pt x="0" y="0"/>
                    </a:lnTo>
                    <a:lnTo>
                      <a:pt x="134" y="0"/>
                    </a:lnTo>
                    <a:lnTo>
                      <a:pt x="134" y="80"/>
                    </a:lnTo>
                    <a:lnTo>
                      <a:pt x="119" y="80"/>
                    </a:lnTo>
                    <a:lnTo>
                      <a:pt x="119" y="80"/>
                    </a:lnTo>
                    <a:close/>
                  </a:path>
                </a:pathLst>
              </a:custGeom>
              <a:noFill/>
              <a:ln w="2222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45"/>
              <p:cNvSpPr>
                <a:spLocks/>
              </p:cNvSpPr>
              <p:nvPr/>
            </p:nvSpPr>
            <p:spPr bwMode="auto">
              <a:xfrm>
                <a:off x="1062" y="3373"/>
                <a:ext cx="286" cy="273"/>
              </a:xfrm>
              <a:custGeom>
                <a:avLst/>
                <a:gdLst>
                  <a:gd name="T0" fmla="*/ 248 w 286"/>
                  <a:gd name="T1" fmla="*/ 273 h 273"/>
                  <a:gd name="T2" fmla="*/ 248 w 286"/>
                  <a:gd name="T3" fmla="*/ 127 h 273"/>
                  <a:gd name="T4" fmla="*/ 264 w 286"/>
                  <a:gd name="T5" fmla="*/ 139 h 273"/>
                  <a:gd name="T6" fmla="*/ 286 w 286"/>
                  <a:gd name="T7" fmla="*/ 110 h 273"/>
                  <a:gd name="T8" fmla="*/ 234 w 286"/>
                  <a:gd name="T9" fmla="*/ 70 h 273"/>
                  <a:gd name="T10" fmla="*/ 234 w 286"/>
                  <a:gd name="T11" fmla="*/ 4 h 273"/>
                  <a:gd name="T12" fmla="*/ 197 w 286"/>
                  <a:gd name="T13" fmla="*/ 4 h 273"/>
                  <a:gd name="T14" fmla="*/ 197 w 286"/>
                  <a:gd name="T15" fmla="*/ 41 h 273"/>
                  <a:gd name="T16" fmla="*/ 143 w 286"/>
                  <a:gd name="T17" fmla="*/ 0 h 273"/>
                  <a:gd name="T18" fmla="*/ 0 w 286"/>
                  <a:gd name="T19" fmla="*/ 110 h 273"/>
                  <a:gd name="T20" fmla="*/ 22 w 286"/>
                  <a:gd name="T21" fmla="*/ 139 h 273"/>
                  <a:gd name="T22" fmla="*/ 37 w 286"/>
                  <a:gd name="T23" fmla="*/ 127 h 273"/>
                  <a:gd name="T24" fmla="*/ 37 w 286"/>
                  <a:gd name="T25" fmla="*/ 273 h 273"/>
                  <a:gd name="T26" fmla="*/ 248 w 286"/>
                  <a:gd name="T27"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73">
                    <a:moveTo>
                      <a:pt x="248" y="273"/>
                    </a:moveTo>
                    <a:lnTo>
                      <a:pt x="248" y="127"/>
                    </a:lnTo>
                    <a:lnTo>
                      <a:pt x="264" y="139"/>
                    </a:lnTo>
                    <a:lnTo>
                      <a:pt x="286" y="110"/>
                    </a:lnTo>
                    <a:lnTo>
                      <a:pt x="234" y="70"/>
                    </a:lnTo>
                    <a:lnTo>
                      <a:pt x="234" y="4"/>
                    </a:lnTo>
                    <a:lnTo>
                      <a:pt x="197" y="4"/>
                    </a:lnTo>
                    <a:lnTo>
                      <a:pt x="197" y="41"/>
                    </a:lnTo>
                    <a:lnTo>
                      <a:pt x="143" y="0"/>
                    </a:lnTo>
                    <a:lnTo>
                      <a:pt x="0" y="110"/>
                    </a:lnTo>
                    <a:lnTo>
                      <a:pt x="22" y="139"/>
                    </a:lnTo>
                    <a:lnTo>
                      <a:pt x="37" y="127"/>
                    </a:lnTo>
                    <a:lnTo>
                      <a:pt x="37" y="273"/>
                    </a:lnTo>
                    <a:lnTo>
                      <a:pt x="248" y="273"/>
                    </a:lnTo>
                    <a:close/>
                  </a:path>
                </a:pathLst>
              </a:custGeom>
              <a:solidFill>
                <a:srgbClr val="7070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46"/>
              <p:cNvSpPr>
                <a:spLocks/>
              </p:cNvSpPr>
              <p:nvPr/>
            </p:nvSpPr>
            <p:spPr bwMode="auto">
              <a:xfrm>
                <a:off x="1123" y="3418"/>
                <a:ext cx="165" cy="205"/>
              </a:xfrm>
              <a:custGeom>
                <a:avLst/>
                <a:gdLst>
                  <a:gd name="T0" fmla="*/ 165 w 165"/>
                  <a:gd name="T1" fmla="*/ 65 h 205"/>
                  <a:gd name="T2" fmla="*/ 165 w 165"/>
                  <a:gd name="T3" fmla="*/ 205 h 205"/>
                  <a:gd name="T4" fmla="*/ 113 w 165"/>
                  <a:gd name="T5" fmla="*/ 205 h 205"/>
                  <a:gd name="T6" fmla="*/ 113 w 165"/>
                  <a:gd name="T7" fmla="*/ 104 h 205"/>
                  <a:gd name="T8" fmla="*/ 54 w 165"/>
                  <a:gd name="T9" fmla="*/ 104 h 205"/>
                  <a:gd name="T10" fmla="*/ 54 w 165"/>
                  <a:gd name="T11" fmla="*/ 205 h 205"/>
                  <a:gd name="T12" fmla="*/ 0 w 165"/>
                  <a:gd name="T13" fmla="*/ 205 h 205"/>
                  <a:gd name="T14" fmla="*/ 0 w 165"/>
                  <a:gd name="T15" fmla="*/ 63 h 205"/>
                  <a:gd name="T16" fmla="*/ 82 w 165"/>
                  <a:gd name="T17" fmla="*/ 0 h 205"/>
                  <a:gd name="T18" fmla="*/ 165 w 165"/>
                  <a:gd name="T19" fmla="*/ 6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205">
                    <a:moveTo>
                      <a:pt x="165" y="65"/>
                    </a:moveTo>
                    <a:lnTo>
                      <a:pt x="165" y="205"/>
                    </a:lnTo>
                    <a:lnTo>
                      <a:pt x="113" y="205"/>
                    </a:lnTo>
                    <a:lnTo>
                      <a:pt x="113" y="104"/>
                    </a:lnTo>
                    <a:lnTo>
                      <a:pt x="54" y="104"/>
                    </a:lnTo>
                    <a:lnTo>
                      <a:pt x="54" y="205"/>
                    </a:lnTo>
                    <a:lnTo>
                      <a:pt x="0" y="205"/>
                    </a:lnTo>
                    <a:lnTo>
                      <a:pt x="0" y="63"/>
                    </a:lnTo>
                    <a:lnTo>
                      <a:pt x="82" y="0"/>
                    </a:lnTo>
                    <a:lnTo>
                      <a:pt x="165" y="6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47"/>
              <p:cNvSpPr>
                <a:spLocks/>
              </p:cNvSpPr>
              <p:nvPr/>
            </p:nvSpPr>
            <p:spPr bwMode="auto">
              <a:xfrm>
                <a:off x="799" y="3474"/>
                <a:ext cx="134" cy="181"/>
              </a:xfrm>
              <a:custGeom>
                <a:avLst/>
                <a:gdLst>
                  <a:gd name="T0" fmla="*/ 103 w 134"/>
                  <a:gd name="T1" fmla="*/ 0 h 181"/>
                  <a:gd name="T2" fmla="*/ 0 w 134"/>
                  <a:gd name="T3" fmla="*/ 0 h 181"/>
                  <a:gd name="T4" fmla="*/ 0 w 134"/>
                  <a:gd name="T5" fmla="*/ 181 h 181"/>
                  <a:gd name="T6" fmla="*/ 134 w 134"/>
                  <a:gd name="T7" fmla="*/ 181 h 181"/>
                  <a:gd name="T8" fmla="*/ 134 w 134"/>
                  <a:gd name="T9" fmla="*/ 0 h 181"/>
                  <a:gd name="T10" fmla="*/ 119 w 134"/>
                  <a:gd name="T11" fmla="*/ 0 h 181"/>
                  <a:gd name="T12" fmla="*/ 119 w 134"/>
                  <a:gd name="T13" fmla="*/ 0 h 181"/>
                  <a:gd name="T14" fmla="*/ 119 w 134"/>
                  <a:gd name="T15" fmla="*/ 76 h 181"/>
                  <a:gd name="T16" fmla="*/ 103 w 134"/>
                  <a:gd name="T17" fmla="*/ 76 h 181"/>
                  <a:gd name="T18" fmla="*/ 103 w 134"/>
                  <a:gd name="T19" fmla="*/ 0 h 181"/>
                  <a:gd name="T20" fmla="*/ 103 w 134"/>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81">
                    <a:moveTo>
                      <a:pt x="103" y="0"/>
                    </a:moveTo>
                    <a:lnTo>
                      <a:pt x="0" y="0"/>
                    </a:lnTo>
                    <a:lnTo>
                      <a:pt x="0" y="181"/>
                    </a:lnTo>
                    <a:lnTo>
                      <a:pt x="134" y="181"/>
                    </a:lnTo>
                    <a:lnTo>
                      <a:pt x="134" y="0"/>
                    </a:lnTo>
                    <a:lnTo>
                      <a:pt x="119" y="0"/>
                    </a:lnTo>
                    <a:lnTo>
                      <a:pt x="119" y="0"/>
                    </a:lnTo>
                    <a:lnTo>
                      <a:pt x="119" y="76"/>
                    </a:lnTo>
                    <a:lnTo>
                      <a:pt x="103" y="76"/>
                    </a:lnTo>
                    <a:lnTo>
                      <a:pt x="103" y="0"/>
                    </a:lnTo>
                    <a:lnTo>
                      <a:pt x="103" y="0"/>
                    </a:lnTo>
                    <a:close/>
                  </a:path>
                </a:pathLst>
              </a:custGeom>
              <a:noFill/>
              <a:ln w="2222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9" name="Group 50"/>
            <p:cNvGrpSpPr>
              <a:grpSpLocks noChangeAspect="1"/>
            </p:cNvGrpSpPr>
            <p:nvPr/>
          </p:nvGrpSpPr>
          <p:grpSpPr bwMode="auto">
            <a:xfrm>
              <a:off x="1324054" y="3674303"/>
              <a:ext cx="657226" cy="802447"/>
              <a:chOff x="874" y="2389"/>
              <a:chExt cx="353" cy="431"/>
            </a:xfrm>
          </p:grpSpPr>
          <p:sp>
            <p:nvSpPr>
              <p:cNvPr id="94" name="AutoShape 49"/>
              <p:cNvSpPr>
                <a:spLocks noChangeAspect="1" noChangeArrowheads="1" noTextEdit="1"/>
              </p:cNvSpPr>
              <p:nvPr/>
            </p:nvSpPr>
            <p:spPr bwMode="auto">
              <a:xfrm>
                <a:off x="874" y="2389"/>
                <a:ext cx="353"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51"/>
              <p:cNvSpPr>
                <a:spLocks noChangeArrowheads="1"/>
              </p:cNvSpPr>
              <p:nvPr/>
            </p:nvSpPr>
            <p:spPr bwMode="auto">
              <a:xfrm>
                <a:off x="880" y="2580"/>
                <a:ext cx="341" cy="235"/>
              </a:xfrm>
              <a:prstGeom prst="rect">
                <a:avLst/>
              </a:pr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52"/>
              <p:cNvSpPr>
                <a:spLocks/>
              </p:cNvSpPr>
              <p:nvPr/>
            </p:nvSpPr>
            <p:spPr bwMode="auto">
              <a:xfrm>
                <a:off x="917" y="2394"/>
                <a:ext cx="267" cy="186"/>
              </a:xfrm>
              <a:custGeom>
                <a:avLst/>
                <a:gdLst>
                  <a:gd name="T0" fmla="*/ 0 w 938"/>
                  <a:gd name="T1" fmla="*/ 653 h 653"/>
                  <a:gd name="T2" fmla="*/ 0 w 938"/>
                  <a:gd name="T3" fmla="*/ 469 h 653"/>
                  <a:gd name="T4" fmla="*/ 469 w 938"/>
                  <a:gd name="T5" fmla="*/ 0 h 653"/>
                  <a:gd name="T6" fmla="*/ 938 w 938"/>
                  <a:gd name="T7" fmla="*/ 469 h 653"/>
                  <a:gd name="T8" fmla="*/ 938 w 938"/>
                  <a:gd name="T9" fmla="*/ 653 h 653"/>
                </a:gdLst>
                <a:ahLst/>
                <a:cxnLst>
                  <a:cxn ang="0">
                    <a:pos x="T0" y="T1"/>
                  </a:cxn>
                  <a:cxn ang="0">
                    <a:pos x="T2" y="T3"/>
                  </a:cxn>
                  <a:cxn ang="0">
                    <a:pos x="T4" y="T5"/>
                  </a:cxn>
                  <a:cxn ang="0">
                    <a:pos x="T6" y="T7"/>
                  </a:cxn>
                  <a:cxn ang="0">
                    <a:pos x="T8" y="T9"/>
                  </a:cxn>
                </a:cxnLst>
                <a:rect l="0" t="0" r="r" b="b"/>
                <a:pathLst>
                  <a:path w="938" h="653">
                    <a:moveTo>
                      <a:pt x="0" y="653"/>
                    </a:moveTo>
                    <a:cubicBezTo>
                      <a:pt x="0" y="469"/>
                      <a:pt x="0" y="469"/>
                      <a:pt x="0" y="469"/>
                    </a:cubicBezTo>
                    <a:cubicBezTo>
                      <a:pt x="0" y="210"/>
                      <a:pt x="210" y="0"/>
                      <a:pt x="469" y="0"/>
                    </a:cubicBezTo>
                    <a:cubicBezTo>
                      <a:pt x="728" y="0"/>
                      <a:pt x="938" y="210"/>
                      <a:pt x="938" y="469"/>
                    </a:cubicBezTo>
                    <a:cubicBezTo>
                      <a:pt x="938" y="653"/>
                      <a:pt x="938" y="653"/>
                      <a:pt x="938" y="653"/>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53"/>
              <p:cNvSpPr>
                <a:spLocks/>
              </p:cNvSpPr>
              <p:nvPr/>
            </p:nvSpPr>
            <p:spPr bwMode="auto">
              <a:xfrm>
                <a:off x="963" y="2437"/>
                <a:ext cx="175" cy="143"/>
              </a:xfrm>
              <a:custGeom>
                <a:avLst/>
                <a:gdLst>
                  <a:gd name="T0" fmla="*/ 0 w 618"/>
                  <a:gd name="T1" fmla="*/ 503 h 503"/>
                  <a:gd name="T2" fmla="*/ 0 w 618"/>
                  <a:gd name="T3" fmla="*/ 309 h 503"/>
                  <a:gd name="T4" fmla="*/ 309 w 618"/>
                  <a:gd name="T5" fmla="*/ 0 h 503"/>
                  <a:gd name="T6" fmla="*/ 618 w 618"/>
                  <a:gd name="T7" fmla="*/ 309 h 503"/>
                  <a:gd name="T8" fmla="*/ 618 w 618"/>
                  <a:gd name="T9" fmla="*/ 503 h 503"/>
                </a:gdLst>
                <a:ahLst/>
                <a:cxnLst>
                  <a:cxn ang="0">
                    <a:pos x="T0" y="T1"/>
                  </a:cxn>
                  <a:cxn ang="0">
                    <a:pos x="T2" y="T3"/>
                  </a:cxn>
                  <a:cxn ang="0">
                    <a:pos x="T4" y="T5"/>
                  </a:cxn>
                  <a:cxn ang="0">
                    <a:pos x="T6" y="T7"/>
                  </a:cxn>
                  <a:cxn ang="0">
                    <a:pos x="T8" y="T9"/>
                  </a:cxn>
                </a:cxnLst>
                <a:rect l="0" t="0" r="r" b="b"/>
                <a:pathLst>
                  <a:path w="618" h="503">
                    <a:moveTo>
                      <a:pt x="0" y="503"/>
                    </a:moveTo>
                    <a:cubicBezTo>
                      <a:pt x="0" y="309"/>
                      <a:pt x="0" y="309"/>
                      <a:pt x="0" y="309"/>
                    </a:cubicBezTo>
                    <a:cubicBezTo>
                      <a:pt x="0" y="139"/>
                      <a:pt x="138" y="0"/>
                      <a:pt x="309" y="0"/>
                    </a:cubicBezTo>
                    <a:cubicBezTo>
                      <a:pt x="480" y="0"/>
                      <a:pt x="618" y="139"/>
                      <a:pt x="618" y="309"/>
                    </a:cubicBezTo>
                    <a:cubicBezTo>
                      <a:pt x="618" y="503"/>
                      <a:pt x="618" y="503"/>
                      <a:pt x="618" y="503"/>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54"/>
              <p:cNvSpPr>
                <a:spLocks/>
              </p:cNvSpPr>
              <p:nvPr/>
            </p:nvSpPr>
            <p:spPr bwMode="auto">
              <a:xfrm>
                <a:off x="1025" y="2631"/>
                <a:ext cx="51" cy="122"/>
              </a:xfrm>
              <a:custGeom>
                <a:avLst/>
                <a:gdLst>
                  <a:gd name="T0" fmla="*/ 113 w 178"/>
                  <a:gd name="T1" fmla="*/ 176 h 429"/>
                  <a:gd name="T2" fmla="*/ 178 w 178"/>
                  <a:gd name="T3" fmla="*/ 90 h 429"/>
                  <a:gd name="T4" fmla="*/ 89 w 178"/>
                  <a:gd name="T5" fmla="*/ 0 h 429"/>
                  <a:gd name="T6" fmla="*/ 0 w 178"/>
                  <a:gd name="T7" fmla="*/ 90 h 429"/>
                  <a:gd name="T8" fmla="*/ 66 w 178"/>
                  <a:gd name="T9" fmla="*/ 176 h 429"/>
                  <a:gd name="T10" fmla="*/ 22 w 178"/>
                  <a:gd name="T11" fmla="*/ 429 h 429"/>
                  <a:gd name="T12" fmla="*/ 156 w 178"/>
                  <a:gd name="T13" fmla="*/ 429 h 429"/>
                  <a:gd name="T14" fmla="*/ 113 w 178"/>
                  <a:gd name="T15" fmla="*/ 176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429">
                    <a:moveTo>
                      <a:pt x="113" y="176"/>
                    </a:moveTo>
                    <a:cubicBezTo>
                      <a:pt x="151" y="165"/>
                      <a:pt x="178" y="131"/>
                      <a:pt x="178" y="90"/>
                    </a:cubicBezTo>
                    <a:cubicBezTo>
                      <a:pt x="178" y="40"/>
                      <a:pt x="138" y="0"/>
                      <a:pt x="89" y="0"/>
                    </a:cubicBezTo>
                    <a:cubicBezTo>
                      <a:pt x="40" y="0"/>
                      <a:pt x="0" y="40"/>
                      <a:pt x="0" y="90"/>
                    </a:cubicBezTo>
                    <a:cubicBezTo>
                      <a:pt x="0" y="131"/>
                      <a:pt x="28" y="166"/>
                      <a:pt x="66" y="176"/>
                    </a:cubicBezTo>
                    <a:cubicBezTo>
                      <a:pt x="22" y="429"/>
                      <a:pt x="22" y="429"/>
                      <a:pt x="22" y="429"/>
                    </a:cubicBezTo>
                    <a:cubicBezTo>
                      <a:pt x="156" y="429"/>
                      <a:pt x="156" y="429"/>
                      <a:pt x="156" y="429"/>
                    </a:cubicBezTo>
                    <a:lnTo>
                      <a:pt x="113" y="176"/>
                    </a:lnTo>
                    <a:close/>
                  </a:path>
                </a:pathLst>
              </a:custGeom>
              <a:solidFill>
                <a:srgbClr val="7070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0" name="AutoShape 56"/>
            <p:cNvSpPr>
              <a:spLocks noChangeAspect="1" noChangeArrowheads="1" noTextEdit="1"/>
            </p:cNvSpPr>
            <p:nvPr/>
          </p:nvSpPr>
          <p:spPr bwMode="auto">
            <a:xfrm>
              <a:off x="1274763" y="2451100"/>
              <a:ext cx="784225" cy="6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1285876" y="2462213"/>
              <a:ext cx="763588" cy="703263"/>
              <a:chOff x="1285876" y="2462213"/>
              <a:chExt cx="763588" cy="703263"/>
            </a:xfrm>
          </p:grpSpPr>
          <p:sp>
            <p:nvSpPr>
              <p:cNvPr id="92" name="Freeform 58"/>
              <p:cNvSpPr>
                <a:spLocks/>
              </p:cNvSpPr>
              <p:nvPr/>
            </p:nvSpPr>
            <p:spPr bwMode="auto">
              <a:xfrm>
                <a:off x="1285876" y="2462213"/>
                <a:ext cx="763588" cy="703263"/>
              </a:xfrm>
              <a:custGeom>
                <a:avLst/>
                <a:gdLst>
                  <a:gd name="T0" fmla="*/ 837 w 1428"/>
                  <a:gd name="T1" fmla="*/ 950 h 1316"/>
                  <a:gd name="T2" fmla="*/ 1428 w 1428"/>
                  <a:gd name="T3" fmla="*/ 479 h 1316"/>
                  <a:gd name="T4" fmla="*/ 714 w 1428"/>
                  <a:gd name="T5" fmla="*/ 0 h 1316"/>
                  <a:gd name="T6" fmla="*/ 0 w 1428"/>
                  <a:gd name="T7" fmla="*/ 479 h 1316"/>
                  <a:gd name="T8" fmla="*/ 493 w 1428"/>
                  <a:gd name="T9" fmla="*/ 934 h 1316"/>
                  <a:gd name="T10" fmla="*/ 495 w 1428"/>
                  <a:gd name="T11" fmla="*/ 937 h 1316"/>
                  <a:gd name="T12" fmla="*/ 273 w 1428"/>
                  <a:gd name="T13" fmla="*/ 1263 h 1316"/>
                  <a:gd name="T14" fmla="*/ 835 w 1428"/>
                  <a:gd name="T15" fmla="*/ 953 h 1316"/>
                  <a:gd name="T16" fmla="*/ 837 w 1428"/>
                  <a:gd name="T17" fmla="*/ 950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8" h="1316">
                    <a:moveTo>
                      <a:pt x="837" y="950"/>
                    </a:moveTo>
                    <a:cubicBezTo>
                      <a:pt x="1173" y="911"/>
                      <a:pt x="1428" y="715"/>
                      <a:pt x="1428" y="479"/>
                    </a:cubicBezTo>
                    <a:cubicBezTo>
                      <a:pt x="1428" y="215"/>
                      <a:pt x="1109" y="0"/>
                      <a:pt x="714" y="0"/>
                    </a:cubicBezTo>
                    <a:cubicBezTo>
                      <a:pt x="320" y="0"/>
                      <a:pt x="0" y="215"/>
                      <a:pt x="0" y="479"/>
                    </a:cubicBezTo>
                    <a:cubicBezTo>
                      <a:pt x="0" y="692"/>
                      <a:pt x="207" y="872"/>
                      <a:pt x="493" y="934"/>
                    </a:cubicBezTo>
                    <a:cubicBezTo>
                      <a:pt x="495" y="937"/>
                      <a:pt x="495" y="937"/>
                      <a:pt x="495" y="937"/>
                    </a:cubicBezTo>
                    <a:cubicBezTo>
                      <a:pt x="504" y="1199"/>
                      <a:pt x="273" y="1263"/>
                      <a:pt x="273" y="1263"/>
                    </a:cubicBezTo>
                    <a:cubicBezTo>
                      <a:pt x="273" y="1263"/>
                      <a:pt x="676" y="1316"/>
                      <a:pt x="835" y="953"/>
                    </a:cubicBezTo>
                    <a:lnTo>
                      <a:pt x="837" y="950"/>
                    </a:lnTo>
                    <a:close/>
                  </a:path>
                </a:pathLst>
              </a:custGeom>
              <a:noFill/>
              <a:ln w="2540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59"/>
              <p:cNvSpPr>
                <a:spLocks noEditPoints="1"/>
              </p:cNvSpPr>
              <p:nvPr/>
            </p:nvSpPr>
            <p:spPr bwMode="auto">
              <a:xfrm>
                <a:off x="1474788" y="2530475"/>
                <a:ext cx="385763" cy="376238"/>
              </a:xfrm>
              <a:custGeom>
                <a:avLst/>
                <a:gdLst>
                  <a:gd name="T0" fmla="*/ 531 w 722"/>
                  <a:gd name="T1" fmla="*/ 170 h 705"/>
                  <a:gd name="T2" fmla="*/ 511 w 722"/>
                  <a:gd name="T3" fmla="*/ 409 h 705"/>
                  <a:gd name="T4" fmla="*/ 546 w 722"/>
                  <a:gd name="T5" fmla="*/ 473 h 705"/>
                  <a:gd name="T6" fmla="*/ 606 w 722"/>
                  <a:gd name="T7" fmla="*/ 426 h 705"/>
                  <a:gd name="T8" fmla="*/ 629 w 722"/>
                  <a:gd name="T9" fmla="*/ 307 h 705"/>
                  <a:gd name="T10" fmla="*/ 563 w 722"/>
                  <a:gd name="T11" fmla="*/ 139 h 705"/>
                  <a:gd name="T12" fmla="*/ 381 w 722"/>
                  <a:gd name="T13" fmla="*/ 73 h 705"/>
                  <a:gd name="T14" fmla="*/ 176 w 722"/>
                  <a:gd name="T15" fmla="*/ 160 h 705"/>
                  <a:gd name="T16" fmla="*/ 94 w 722"/>
                  <a:gd name="T17" fmla="*/ 370 h 705"/>
                  <a:gd name="T18" fmla="*/ 168 w 722"/>
                  <a:gd name="T19" fmla="*/ 562 h 705"/>
                  <a:gd name="T20" fmla="*/ 368 w 722"/>
                  <a:gd name="T21" fmla="*/ 632 h 705"/>
                  <a:gd name="T22" fmla="*/ 545 w 722"/>
                  <a:gd name="T23" fmla="*/ 595 h 705"/>
                  <a:gd name="T24" fmla="*/ 545 w 722"/>
                  <a:gd name="T25" fmla="*/ 673 h 705"/>
                  <a:gd name="T26" fmla="*/ 356 w 722"/>
                  <a:gd name="T27" fmla="*/ 705 h 705"/>
                  <a:gd name="T28" fmla="*/ 99 w 722"/>
                  <a:gd name="T29" fmla="*/ 613 h 705"/>
                  <a:gd name="T30" fmla="*/ 0 w 722"/>
                  <a:gd name="T31" fmla="*/ 369 h 705"/>
                  <a:gd name="T32" fmla="*/ 105 w 722"/>
                  <a:gd name="T33" fmla="*/ 106 h 705"/>
                  <a:gd name="T34" fmla="*/ 377 w 722"/>
                  <a:gd name="T35" fmla="*/ 0 h 705"/>
                  <a:gd name="T36" fmla="*/ 627 w 722"/>
                  <a:gd name="T37" fmla="*/ 83 h 705"/>
                  <a:gd name="T38" fmla="*/ 722 w 722"/>
                  <a:gd name="T39" fmla="*/ 302 h 705"/>
                  <a:gd name="T40" fmla="*/ 664 w 722"/>
                  <a:gd name="T41" fmla="*/ 480 h 705"/>
                  <a:gd name="T42" fmla="*/ 522 w 722"/>
                  <a:gd name="T43" fmla="*/ 547 h 705"/>
                  <a:gd name="T44" fmla="*/ 453 w 722"/>
                  <a:gd name="T45" fmla="*/ 524 h 705"/>
                  <a:gd name="T46" fmla="*/ 424 w 722"/>
                  <a:gd name="T47" fmla="*/ 462 h 705"/>
                  <a:gd name="T48" fmla="*/ 422 w 722"/>
                  <a:gd name="T49" fmla="*/ 462 h 705"/>
                  <a:gd name="T50" fmla="*/ 311 w 722"/>
                  <a:gd name="T51" fmla="*/ 547 h 705"/>
                  <a:gd name="T52" fmla="*/ 215 w 722"/>
                  <a:gd name="T53" fmla="*/ 504 h 705"/>
                  <a:gd name="T54" fmla="*/ 179 w 722"/>
                  <a:gd name="T55" fmla="*/ 384 h 705"/>
                  <a:gd name="T56" fmla="*/ 229 w 722"/>
                  <a:gd name="T57" fmla="*/ 224 h 705"/>
                  <a:gd name="T58" fmla="*/ 352 w 722"/>
                  <a:gd name="T59" fmla="*/ 162 h 705"/>
                  <a:gd name="T60" fmla="*/ 433 w 722"/>
                  <a:gd name="T61" fmla="*/ 214 h 705"/>
                  <a:gd name="T62" fmla="*/ 435 w 722"/>
                  <a:gd name="T63" fmla="*/ 214 h 705"/>
                  <a:gd name="T64" fmla="*/ 437 w 722"/>
                  <a:gd name="T65" fmla="*/ 193 h 705"/>
                  <a:gd name="T66" fmla="*/ 439 w 722"/>
                  <a:gd name="T67" fmla="*/ 170 h 705"/>
                  <a:gd name="T68" fmla="*/ 531 w 722"/>
                  <a:gd name="T69" fmla="*/ 170 h 705"/>
                  <a:gd name="T70" fmla="*/ 274 w 722"/>
                  <a:gd name="T71" fmla="*/ 384 h 705"/>
                  <a:gd name="T72" fmla="*/ 291 w 722"/>
                  <a:gd name="T73" fmla="*/ 450 h 705"/>
                  <a:gd name="T74" fmla="*/ 336 w 722"/>
                  <a:gd name="T75" fmla="*/ 474 h 705"/>
                  <a:gd name="T76" fmla="*/ 402 w 722"/>
                  <a:gd name="T77" fmla="*/ 429 h 705"/>
                  <a:gd name="T78" fmla="*/ 426 w 722"/>
                  <a:gd name="T79" fmla="*/ 310 h 705"/>
                  <a:gd name="T80" fmla="*/ 409 w 722"/>
                  <a:gd name="T81" fmla="*/ 254 h 705"/>
                  <a:gd name="T82" fmla="*/ 365 w 722"/>
                  <a:gd name="T83" fmla="*/ 234 h 705"/>
                  <a:gd name="T84" fmla="*/ 300 w 722"/>
                  <a:gd name="T85" fmla="*/ 278 h 705"/>
                  <a:gd name="T86" fmla="*/ 274 w 722"/>
                  <a:gd name="T87" fmla="*/ 384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2" h="705">
                    <a:moveTo>
                      <a:pt x="531" y="170"/>
                    </a:moveTo>
                    <a:cubicBezTo>
                      <a:pt x="518" y="294"/>
                      <a:pt x="511" y="374"/>
                      <a:pt x="511" y="409"/>
                    </a:cubicBezTo>
                    <a:cubicBezTo>
                      <a:pt x="511" y="452"/>
                      <a:pt x="523" y="473"/>
                      <a:pt x="546" y="473"/>
                    </a:cubicBezTo>
                    <a:cubicBezTo>
                      <a:pt x="570" y="473"/>
                      <a:pt x="590" y="457"/>
                      <a:pt x="606" y="426"/>
                    </a:cubicBezTo>
                    <a:cubicBezTo>
                      <a:pt x="621" y="395"/>
                      <a:pt x="629" y="355"/>
                      <a:pt x="629" y="307"/>
                    </a:cubicBezTo>
                    <a:cubicBezTo>
                      <a:pt x="629" y="238"/>
                      <a:pt x="607" y="182"/>
                      <a:pt x="563" y="139"/>
                    </a:cubicBezTo>
                    <a:cubicBezTo>
                      <a:pt x="520" y="95"/>
                      <a:pt x="459" y="73"/>
                      <a:pt x="381" y="73"/>
                    </a:cubicBezTo>
                    <a:cubicBezTo>
                      <a:pt x="299" y="73"/>
                      <a:pt x="230" y="102"/>
                      <a:pt x="176" y="160"/>
                    </a:cubicBezTo>
                    <a:cubicBezTo>
                      <a:pt x="121" y="217"/>
                      <a:pt x="94" y="288"/>
                      <a:pt x="94" y="370"/>
                    </a:cubicBezTo>
                    <a:cubicBezTo>
                      <a:pt x="94" y="451"/>
                      <a:pt x="119" y="515"/>
                      <a:pt x="168" y="562"/>
                    </a:cubicBezTo>
                    <a:cubicBezTo>
                      <a:pt x="217" y="608"/>
                      <a:pt x="283" y="632"/>
                      <a:pt x="368" y="632"/>
                    </a:cubicBezTo>
                    <a:cubicBezTo>
                      <a:pt x="433" y="632"/>
                      <a:pt x="492" y="619"/>
                      <a:pt x="545" y="595"/>
                    </a:cubicBezTo>
                    <a:cubicBezTo>
                      <a:pt x="545" y="673"/>
                      <a:pt x="545" y="673"/>
                      <a:pt x="545" y="673"/>
                    </a:cubicBezTo>
                    <a:cubicBezTo>
                      <a:pt x="497" y="694"/>
                      <a:pt x="434" y="705"/>
                      <a:pt x="356" y="705"/>
                    </a:cubicBezTo>
                    <a:cubicBezTo>
                      <a:pt x="250" y="705"/>
                      <a:pt x="165" y="674"/>
                      <a:pt x="99" y="613"/>
                    </a:cubicBezTo>
                    <a:cubicBezTo>
                      <a:pt x="33" y="552"/>
                      <a:pt x="0" y="471"/>
                      <a:pt x="0" y="369"/>
                    </a:cubicBezTo>
                    <a:cubicBezTo>
                      <a:pt x="0" y="264"/>
                      <a:pt x="35" y="177"/>
                      <a:pt x="105" y="106"/>
                    </a:cubicBezTo>
                    <a:cubicBezTo>
                      <a:pt x="176" y="35"/>
                      <a:pt x="266" y="0"/>
                      <a:pt x="377" y="0"/>
                    </a:cubicBezTo>
                    <a:cubicBezTo>
                      <a:pt x="480" y="0"/>
                      <a:pt x="563" y="28"/>
                      <a:pt x="627" y="83"/>
                    </a:cubicBezTo>
                    <a:cubicBezTo>
                      <a:pt x="690" y="139"/>
                      <a:pt x="722" y="212"/>
                      <a:pt x="722" y="302"/>
                    </a:cubicBezTo>
                    <a:cubicBezTo>
                      <a:pt x="722" y="376"/>
                      <a:pt x="703" y="435"/>
                      <a:pt x="664" y="480"/>
                    </a:cubicBezTo>
                    <a:cubicBezTo>
                      <a:pt x="626" y="524"/>
                      <a:pt x="578" y="547"/>
                      <a:pt x="522" y="547"/>
                    </a:cubicBezTo>
                    <a:cubicBezTo>
                      <a:pt x="494" y="547"/>
                      <a:pt x="471" y="539"/>
                      <a:pt x="453" y="524"/>
                    </a:cubicBezTo>
                    <a:cubicBezTo>
                      <a:pt x="435" y="509"/>
                      <a:pt x="425" y="488"/>
                      <a:pt x="424" y="462"/>
                    </a:cubicBezTo>
                    <a:cubicBezTo>
                      <a:pt x="422" y="462"/>
                      <a:pt x="422" y="462"/>
                      <a:pt x="422" y="462"/>
                    </a:cubicBezTo>
                    <a:cubicBezTo>
                      <a:pt x="402" y="519"/>
                      <a:pt x="365" y="547"/>
                      <a:pt x="311" y="547"/>
                    </a:cubicBezTo>
                    <a:cubicBezTo>
                      <a:pt x="271" y="547"/>
                      <a:pt x="239" y="532"/>
                      <a:pt x="215" y="504"/>
                    </a:cubicBezTo>
                    <a:cubicBezTo>
                      <a:pt x="191" y="475"/>
                      <a:pt x="179" y="435"/>
                      <a:pt x="179" y="384"/>
                    </a:cubicBezTo>
                    <a:cubicBezTo>
                      <a:pt x="179" y="319"/>
                      <a:pt x="196" y="265"/>
                      <a:pt x="229" y="224"/>
                    </a:cubicBezTo>
                    <a:cubicBezTo>
                      <a:pt x="263" y="183"/>
                      <a:pt x="304" y="162"/>
                      <a:pt x="352" y="162"/>
                    </a:cubicBezTo>
                    <a:cubicBezTo>
                      <a:pt x="395" y="162"/>
                      <a:pt x="422" y="179"/>
                      <a:pt x="433" y="214"/>
                    </a:cubicBezTo>
                    <a:cubicBezTo>
                      <a:pt x="435" y="214"/>
                      <a:pt x="435" y="214"/>
                      <a:pt x="435" y="214"/>
                    </a:cubicBezTo>
                    <a:cubicBezTo>
                      <a:pt x="435" y="207"/>
                      <a:pt x="436" y="200"/>
                      <a:pt x="437" y="193"/>
                    </a:cubicBezTo>
                    <a:cubicBezTo>
                      <a:pt x="438" y="185"/>
                      <a:pt x="438" y="178"/>
                      <a:pt x="439" y="170"/>
                    </a:cubicBezTo>
                    <a:lnTo>
                      <a:pt x="531" y="170"/>
                    </a:lnTo>
                    <a:close/>
                    <a:moveTo>
                      <a:pt x="274" y="384"/>
                    </a:moveTo>
                    <a:cubicBezTo>
                      <a:pt x="274" y="412"/>
                      <a:pt x="280" y="434"/>
                      <a:pt x="291" y="450"/>
                    </a:cubicBezTo>
                    <a:cubicBezTo>
                      <a:pt x="302" y="466"/>
                      <a:pt x="317" y="474"/>
                      <a:pt x="336" y="474"/>
                    </a:cubicBezTo>
                    <a:cubicBezTo>
                      <a:pt x="364" y="474"/>
                      <a:pt x="386" y="459"/>
                      <a:pt x="402" y="429"/>
                    </a:cubicBezTo>
                    <a:cubicBezTo>
                      <a:pt x="418" y="399"/>
                      <a:pt x="426" y="359"/>
                      <a:pt x="426" y="310"/>
                    </a:cubicBezTo>
                    <a:cubicBezTo>
                      <a:pt x="426" y="286"/>
                      <a:pt x="421" y="267"/>
                      <a:pt x="409" y="254"/>
                    </a:cubicBezTo>
                    <a:cubicBezTo>
                      <a:pt x="398" y="241"/>
                      <a:pt x="384" y="234"/>
                      <a:pt x="365" y="234"/>
                    </a:cubicBezTo>
                    <a:cubicBezTo>
                      <a:pt x="339" y="234"/>
                      <a:pt x="317" y="249"/>
                      <a:pt x="300" y="278"/>
                    </a:cubicBezTo>
                    <a:cubicBezTo>
                      <a:pt x="283" y="308"/>
                      <a:pt x="274" y="343"/>
                      <a:pt x="274" y="384"/>
                    </a:cubicBezTo>
                    <a:close/>
                  </a:path>
                </a:pathLst>
              </a:custGeom>
              <a:solidFill>
                <a:schemeClr val="accent2"/>
              </a:solidFill>
              <a:ln w="222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8850" y="-4759"/>
            <a:ext cx="4084925" cy="4572000"/>
          </a:xfrm>
          <a:prstGeom prst="rect">
            <a:avLst/>
          </a:prstGeom>
        </p:spPr>
      </p:pic>
      <p:pic>
        <p:nvPicPr>
          <p:cNvPr id="139" name="Picture 138"/>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8134726" y="2841198"/>
            <a:ext cx="4084925" cy="4023360"/>
          </a:xfrm>
          <a:prstGeom prst="rect">
            <a:avLst/>
          </a:prstGeom>
        </p:spPr>
      </p:pic>
      <p:pic>
        <p:nvPicPr>
          <p:cNvPr id="140" name="Picture 139"/>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8127558" y="-4759"/>
            <a:ext cx="4084925" cy="4023360"/>
          </a:xfrm>
          <a:prstGeom prst="rect">
            <a:avLst/>
          </a:prstGeom>
        </p:spPr>
      </p:pic>
      <p:pic>
        <p:nvPicPr>
          <p:cNvPr id="137" name="Picture 136"/>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5454449" y="764652"/>
            <a:ext cx="3566160" cy="4293470"/>
          </a:xfrm>
          <a:prstGeom prst="rect">
            <a:avLst/>
          </a:prstGeom>
          <a:solidFill>
            <a:schemeClr val="bg1">
              <a:alpha val="49000"/>
            </a:schemeClr>
          </a:solidFill>
        </p:spPr>
      </p:pic>
    </p:spTree>
    <p:extLst>
      <p:ext uri="{BB962C8B-B14F-4D97-AF65-F5344CB8AC3E}">
        <p14:creationId xmlns:p14="http://schemas.microsoft.com/office/powerpoint/2010/main" val="3624333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0"/>
            <a:ext cx="6095999" cy="6858000"/>
          </a:xfrm>
          <a:prstGeom prst="rect">
            <a:avLst/>
          </a:prstGeom>
        </p:spPr>
      </p:pic>
      <p:sp>
        <p:nvSpPr>
          <p:cNvPr id="11" name="Rectangle 10"/>
          <p:cNvSpPr/>
          <p:nvPr/>
        </p:nvSpPr>
        <p:spPr>
          <a:xfrm>
            <a:off x="3564383" y="1930437"/>
            <a:ext cx="1313245" cy="369332"/>
          </a:xfrm>
          <a:prstGeom prst="rect">
            <a:avLst/>
          </a:prstGeom>
        </p:spPr>
        <p:txBody>
          <a:bodyPr wrap="none">
            <a:spAutoFit/>
          </a:bodyPr>
          <a:lstStyle/>
          <a:p>
            <a:pPr algn="ctr"/>
            <a:r>
              <a:rPr lang="en-US" dirty="0">
                <a:solidFill>
                  <a:schemeClr val="accent2"/>
                </a:solidFill>
              </a:rPr>
              <a:t>Verification</a:t>
            </a:r>
          </a:p>
        </p:txBody>
      </p:sp>
      <p:sp>
        <p:nvSpPr>
          <p:cNvPr id="12" name="Rectangle 11"/>
          <p:cNvSpPr/>
          <p:nvPr/>
        </p:nvSpPr>
        <p:spPr>
          <a:xfrm>
            <a:off x="3630683" y="3831158"/>
            <a:ext cx="1180644" cy="369332"/>
          </a:xfrm>
          <a:prstGeom prst="rect">
            <a:avLst/>
          </a:prstGeom>
        </p:spPr>
        <p:txBody>
          <a:bodyPr wrap="none">
            <a:spAutoFit/>
          </a:bodyPr>
          <a:lstStyle/>
          <a:p>
            <a:pPr algn="ctr"/>
            <a:r>
              <a:rPr lang="en-US" dirty="0">
                <a:solidFill>
                  <a:schemeClr val="accent2"/>
                </a:solidFill>
              </a:rPr>
              <a:t>Validation</a:t>
            </a:r>
          </a:p>
        </p:txBody>
      </p:sp>
      <p:sp>
        <p:nvSpPr>
          <p:cNvPr id="14" name="Rectangle 13"/>
          <p:cNvSpPr/>
          <p:nvPr/>
        </p:nvSpPr>
        <p:spPr>
          <a:xfrm>
            <a:off x="3497926" y="5731880"/>
            <a:ext cx="1552669" cy="369332"/>
          </a:xfrm>
          <a:prstGeom prst="rect">
            <a:avLst/>
          </a:prstGeom>
        </p:spPr>
        <p:txBody>
          <a:bodyPr wrap="none">
            <a:spAutoFit/>
          </a:bodyPr>
          <a:lstStyle/>
          <a:p>
            <a:pPr algn="ctr"/>
            <a:r>
              <a:rPr lang="en-US" dirty="0">
                <a:solidFill>
                  <a:schemeClr val="accent2"/>
                </a:solidFill>
              </a:rPr>
              <a:t>IP Integration</a:t>
            </a:r>
          </a:p>
        </p:txBody>
      </p:sp>
      <p:sp>
        <p:nvSpPr>
          <p:cNvPr id="8" name="Rectangle 7"/>
          <p:cNvSpPr/>
          <p:nvPr/>
        </p:nvSpPr>
        <p:spPr>
          <a:xfrm>
            <a:off x="926035" y="1930437"/>
            <a:ext cx="1505540" cy="369332"/>
          </a:xfrm>
          <a:prstGeom prst="rect">
            <a:avLst/>
          </a:prstGeom>
        </p:spPr>
        <p:txBody>
          <a:bodyPr wrap="none">
            <a:spAutoFit/>
          </a:bodyPr>
          <a:lstStyle/>
          <a:p>
            <a:pPr algn="ctr"/>
            <a:r>
              <a:rPr lang="en-US" dirty="0">
                <a:solidFill>
                  <a:schemeClr val="accent2"/>
                </a:solidFill>
              </a:rPr>
              <a:t>Mixed Signal</a:t>
            </a:r>
          </a:p>
        </p:txBody>
      </p:sp>
      <p:sp>
        <p:nvSpPr>
          <p:cNvPr id="10" name="Rectangle 9"/>
          <p:cNvSpPr/>
          <p:nvPr/>
        </p:nvSpPr>
        <p:spPr>
          <a:xfrm>
            <a:off x="821327" y="5731880"/>
            <a:ext cx="1714957" cy="369332"/>
          </a:xfrm>
          <a:prstGeom prst="rect">
            <a:avLst/>
          </a:prstGeom>
        </p:spPr>
        <p:txBody>
          <a:bodyPr wrap="none">
            <a:spAutoFit/>
          </a:bodyPr>
          <a:lstStyle/>
          <a:p>
            <a:pPr algn="ctr"/>
            <a:r>
              <a:rPr lang="en-US" dirty="0">
                <a:solidFill>
                  <a:schemeClr val="accent2"/>
                </a:solidFill>
              </a:rPr>
              <a:t>Time to Market</a:t>
            </a:r>
          </a:p>
        </p:txBody>
      </p:sp>
      <p:sp>
        <p:nvSpPr>
          <p:cNvPr id="9" name="Rectangle 8"/>
          <p:cNvSpPr/>
          <p:nvPr/>
        </p:nvSpPr>
        <p:spPr>
          <a:xfrm>
            <a:off x="1364200" y="3831158"/>
            <a:ext cx="629211" cy="369332"/>
          </a:xfrm>
          <a:prstGeom prst="rect">
            <a:avLst/>
          </a:prstGeom>
        </p:spPr>
        <p:txBody>
          <a:bodyPr wrap="none">
            <a:spAutoFit/>
          </a:bodyPr>
          <a:lstStyle/>
          <a:p>
            <a:pPr algn="ctr"/>
            <a:r>
              <a:rPr lang="en-US" dirty="0">
                <a:solidFill>
                  <a:srgbClr val="6A6A6A"/>
                </a:solidFill>
              </a:rPr>
              <a:t>PPA</a:t>
            </a:r>
          </a:p>
        </p:txBody>
      </p:sp>
      <p:sp>
        <p:nvSpPr>
          <p:cNvPr id="28" name="Title 27"/>
          <p:cNvSpPr>
            <a:spLocks noGrp="1"/>
          </p:cNvSpPr>
          <p:nvPr>
            <p:ph type="title"/>
          </p:nvPr>
        </p:nvSpPr>
        <p:spPr/>
        <p:txBody>
          <a:bodyPr/>
          <a:lstStyle/>
          <a:p>
            <a:r>
              <a:rPr lang="en-US" dirty="0">
                <a:solidFill>
                  <a:schemeClr val="accent2"/>
                </a:solidFill>
              </a:rPr>
              <a:t>Design Challenges</a:t>
            </a:r>
          </a:p>
        </p:txBody>
      </p:sp>
      <p:pic>
        <p:nvPicPr>
          <p:cNvPr id="2" name="Picture 1"/>
          <p:cNvPicPr>
            <a:picLocks noChangeAspect="1"/>
          </p:cNvPicPr>
          <p:nvPr/>
        </p:nvPicPr>
        <p:blipFill>
          <a:blip r:embed="rId4"/>
          <a:stretch>
            <a:fillRect/>
          </a:stretch>
        </p:blipFill>
        <p:spPr>
          <a:xfrm>
            <a:off x="3919324" y="1178957"/>
            <a:ext cx="751438" cy="686364"/>
          </a:xfrm>
          <a:prstGeom prst="rect">
            <a:avLst/>
          </a:prstGeom>
        </p:spPr>
      </p:pic>
      <p:grpSp>
        <p:nvGrpSpPr>
          <p:cNvPr id="29" name="Group 28"/>
          <p:cNvGrpSpPr/>
          <p:nvPr/>
        </p:nvGrpSpPr>
        <p:grpSpPr>
          <a:xfrm>
            <a:off x="3742466" y="2953120"/>
            <a:ext cx="894834" cy="819493"/>
            <a:chOff x="2276475" y="2762250"/>
            <a:chExt cx="1074738" cy="984250"/>
          </a:xfrm>
        </p:grpSpPr>
        <p:sp>
          <p:nvSpPr>
            <p:cNvPr id="5" name="AutoShape 3"/>
            <p:cNvSpPr>
              <a:spLocks noChangeAspect="1" noChangeArrowheads="1" noTextEdit="1"/>
            </p:cNvSpPr>
            <p:nvPr/>
          </p:nvSpPr>
          <p:spPr bwMode="auto">
            <a:xfrm>
              <a:off x="2276475" y="2762250"/>
              <a:ext cx="1074738"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p:nvSpPr>
          <p:spPr bwMode="auto">
            <a:xfrm>
              <a:off x="2551113" y="2767013"/>
              <a:ext cx="561975" cy="414338"/>
            </a:xfrm>
            <a:custGeom>
              <a:avLst/>
              <a:gdLst>
                <a:gd name="T0" fmla="*/ 48 w 831"/>
                <a:gd name="T1" fmla="*/ 611 h 611"/>
                <a:gd name="T2" fmla="*/ 0 w 831"/>
                <a:gd name="T3" fmla="*/ 416 h 611"/>
                <a:gd name="T4" fmla="*/ 415 w 831"/>
                <a:gd name="T5" fmla="*/ 0 h 611"/>
                <a:gd name="T6" fmla="*/ 831 w 831"/>
                <a:gd name="T7" fmla="*/ 416 h 611"/>
                <a:gd name="T8" fmla="*/ 783 w 831"/>
                <a:gd name="T9" fmla="*/ 609 h 611"/>
              </a:gdLst>
              <a:ahLst/>
              <a:cxnLst>
                <a:cxn ang="0">
                  <a:pos x="T0" y="T1"/>
                </a:cxn>
                <a:cxn ang="0">
                  <a:pos x="T2" y="T3"/>
                </a:cxn>
                <a:cxn ang="0">
                  <a:pos x="T4" y="T5"/>
                </a:cxn>
                <a:cxn ang="0">
                  <a:pos x="T6" y="T7"/>
                </a:cxn>
                <a:cxn ang="0">
                  <a:pos x="T8" y="T9"/>
                </a:cxn>
              </a:cxnLst>
              <a:rect l="0" t="0" r="r" b="b"/>
              <a:pathLst>
                <a:path w="831" h="611">
                  <a:moveTo>
                    <a:pt x="48" y="611"/>
                  </a:moveTo>
                  <a:cubicBezTo>
                    <a:pt x="17" y="553"/>
                    <a:pt x="0" y="486"/>
                    <a:pt x="0" y="416"/>
                  </a:cubicBezTo>
                  <a:cubicBezTo>
                    <a:pt x="0" y="186"/>
                    <a:pt x="186" y="0"/>
                    <a:pt x="415" y="0"/>
                  </a:cubicBezTo>
                  <a:cubicBezTo>
                    <a:pt x="645" y="0"/>
                    <a:pt x="831" y="186"/>
                    <a:pt x="831" y="416"/>
                  </a:cubicBezTo>
                  <a:cubicBezTo>
                    <a:pt x="831" y="486"/>
                    <a:pt x="814" y="552"/>
                    <a:pt x="783" y="609"/>
                  </a:cubicBezTo>
                </a:path>
              </a:pathLst>
            </a:custGeom>
            <a:noFill/>
            <a:ln w="2540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p:nvSpPr>
          <p:spPr bwMode="auto">
            <a:xfrm>
              <a:off x="2327275" y="3198813"/>
              <a:ext cx="566738" cy="485775"/>
            </a:xfrm>
            <a:custGeom>
              <a:avLst/>
              <a:gdLst>
                <a:gd name="T0" fmla="*/ 0 w 837"/>
                <a:gd name="T1" fmla="*/ 531 h 717"/>
                <a:gd name="T2" fmla="*/ 300 w 837"/>
                <a:gd name="T3" fmla="*/ 717 h 717"/>
                <a:gd name="T4" fmla="*/ 837 w 837"/>
                <a:gd name="T5" fmla="*/ 0 h 717"/>
                <a:gd name="T6" fmla="*/ 279 w 837"/>
                <a:gd name="T7" fmla="*/ 540 h 717"/>
                <a:gd name="T8" fmla="*/ 76 w 837"/>
                <a:gd name="T9" fmla="*/ 411 h 717"/>
                <a:gd name="T10" fmla="*/ 0 w 837"/>
                <a:gd name="T11" fmla="*/ 531 h 717"/>
              </a:gdLst>
              <a:ahLst/>
              <a:cxnLst>
                <a:cxn ang="0">
                  <a:pos x="T0" y="T1"/>
                </a:cxn>
                <a:cxn ang="0">
                  <a:pos x="T2" y="T3"/>
                </a:cxn>
                <a:cxn ang="0">
                  <a:pos x="T4" y="T5"/>
                </a:cxn>
                <a:cxn ang="0">
                  <a:pos x="T6" y="T7"/>
                </a:cxn>
                <a:cxn ang="0">
                  <a:pos x="T8" y="T9"/>
                </a:cxn>
                <a:cxn ang="0">
                  <a:pos x="T10" y="T11"/>
                </a:cxn>
              </a:cxnLst>
              <a:rect l="0" t="0" r="r" b="b"/>
              <a:pathLst>
                <a:path w="837" h="717">
                  <a:moveTo>
                    <a:pt x="0" y="531"/>
                  </a:moveTo>
                  <a:cubicBezTo>
                    <a:pt x="0" y="531"/>
                    <a:pt x="151" y="586"/>
                    <a:pt x="300" y="717"/>
                  </a:cubicBezTo>
                  <a:cubicBezTo>
                    <a:pt x="300" y="717"/>
                    <a:pt x="479" y="260"/>
                    <a:pt x="837" y="0"/>
                  </a:cubicBezTo>
                  <a:cubicBezTo>
                    <a:pt x="837" y="0"/>
                    <a:pt x="558" y="105"/>
                    <a:pt x="279" y="540"/>
                  </a:cubicBezTo>
                  <a:cubicBezTo>
                    <a:pt x="279" y="540"/>
                    <a:pt x="209" y="477"/>
                    <a:pt x="76" y="411"/>
                  </a:cubicBezTo>
                  <a:lnTo>
                    <a:pt x="0" y="531"/>
                  </a:lnTo>
                  <a:close/>
                </a:path>
              </a:pathLst>
            </a:custGeom>
            <a:solidFill>
              <a:srgbClr val="7070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p:cNvSpPr>
            <p:nvPr/>
          </p:nvSpPr>
          <p:spPr bwMode="auto">
            <a:xfrm>
              <a:off x="2871788" y="3233738"/>
              <a:ext cx="454025" cy="406400"/>
            </a:xfrm>
            <a:custGeom>
              <a:avLst/>
              <a:gdLst>
                <a:gd name="T0" fmla="*/ 408 w 672"/>
                <a:gd name="T1" fmla="*/ 226 h 600"/>
                <a:gd name="T2" fmla="*/ 400 w 672"/>
                <a:gd name="T3" fmla="*/ 233 h 600"/>
                <a:gd name="T4" fmla="*/ 386 w 672"/>
                <a:gd name="T5" fmla="*/ 246 h 600"/>
                <a:gd name="T6" fmla="*/ 369 w 672"/>
                <a:gd name="T7" fmla="*/ 263 h 600"/>
                <a:gd name="T8" fmla="*/ 351 w 672"/>
                <a:gd name="T9" fmla="*/ 281 h 600"/>
                <a:gd name="T10" fmla="*/ 334 w 672"/>
                <a:gd name="T11" fmla="*/ 298 h 600"/>
                <a:gd name="T12" fmla="*/ 321 w 672"/>
                <a:gd name="T13" fmla="*/ 313 h 600"/>
                <a:gd name="T14" fmla="*/ 337 w 672"/>
                <a:gd name="T15" fmla="*/ 332 h 600"/>
                <a:gd name="T16" fmla="*/ 355 w 672"/>
                <a:gd name="T17" fmla="*/ 353 h 600"/>
                <a:gd name="T18" fmla="*/ 372 w 672"/>
                <a:gd name="T19" fmla="*/ 374 h 600"/>
                <a:gd name="T20" fmla="*/ 388 w 672"/>
                <a:gd name="T21" fmla="*/ 392 h 600"/>
                <a:gd name="T22" fmla="*/ 419 w 672"/>
                <a:gd name="T23" fmla="*/ 426 h 600"/>
                <a:gd name="T24" fmla="*/ 453 w 672"/>
                <a:gd name="T25" fmla="*/ 459 h 600"/>
                <a:gd name="T26" fmla="*/ 497 w 672"/>
                <a:gd name="T27" fmla="*/ 496 h 600"/>
                <a:gd name="T28" fmla="*/ 532 w 672"/>
                <a:gd name="T29" fmla="*/ 516 h 600"/>
                <a:gd name="T30" fmla="*/ 558 w 672"/>
                <a:gd name="T31" fmla="*/ 528 h 600"/>
                <a:gd name="T32" fmla="*/ 566 w 672"/>
                <a:gd name="T33" fmla="*/ 548 h 600"/>
                <a:gd name="T34" fmla="*/ 561 w 672"/>
                <a:gd name="T35" fmla="*/ 565 h 600"/>
                <a:gd name="T36" fmla="*/ 547 w 672"/>
                <a:gd name="T37" fmla="*/ 582 h 600"/>
                <a:gd name="T38" fmla="*/ 527 w 672"/>
                <a:gd name="T39" fmla="*/ 595 h 600"/>
                <a:gd name="T40" fmla="*/ 505 w 672"/>
                <a:gd name="T41" fmla="*/ 600 h 600"/>
                <a:gd name="T42" fmla="*/ 412 w 672"/>
                <a:gd name="T43" fmla="*/ 541 h 600"/>
                <a:gd name="T44" fmla="*/ 370 w 672"/>
                <a:gd name="T45" fmla="*/ 500 h 600"/>
                <a:gd name="T46" fmla="*/ 326 w 672"/>
                <a:gd name="T47" fmla="*/ 448 h 600"/>
                <a:gd name="T48" fmla="*/ 314 w 672"/>
                <a:gd name="T49" fmla="*/ 433 h 600"/>
                <a:gd name="T50" fmla="*/ 297 w 672"/>
                <a:gd name="T51" fmla="*/ 411 h 600"/>
                <a:gd name="T52" fmla="*/ 280 w 672"/>
                <a:gd name="T53" fmla="*/ 388 h 600"/>
                <a:gd name="T54" fmla="*/ 266 w 672"/>
                <a:gd name="T55" fmla="*/ 370 h 600"/>
                <a:gd name="T56" fmla="*/ 72 w 672"/>
                <a:gd name="T57" fmla="*/ 591 h 600"/>
                <a:gd name="T58" fmla="*/ 0 w 672"/>
                <a:gd name="T59" fmla="*/ 543 h 600"/>
                <a:gd name="T60" fmla="*/ 221 w 672"/>
                <a:gd name="T61" fmla="*/ 305 h 600"/>
                <a:gd name="T62" fmla="*/ 98 w 672"/>
                <a:gd name="T63" fmla="*/ 26 h 600"/>
                <a:gd name="T64" fmla="*/ 235 w 672"/>
                <a:gd name="T65" fmla="*/ 161 h 600"/>
                <a:gd name="T66" fmla="*/ 246 w 672"/>
                <a:gd name="T67" fmla="*/ 181 h 600"/>
                <a:gd name="T68" fmla="*/ 255 w 672"/>
                <a:gd name="T69" fmla="*/ 197 h 600"/>
                <a:gd name="T70" fmla="*/ 263 w 672"/>
                <a:gd name="T71" fmla="*/ 214 h 600"/>
                <a:gd name="T72" fmla="*/ 271 w 672"/>
                <a:gd name="T73" fmla="*/ 231 h 600"/>
                <a:gd name="T74" fmla="*/ 282 w 672"/>
                <a:gd name="T75" fmla="*/ 248 h 600"/>
                <a:gd name="T76" fmla="*/ 298 w 672"/>
                <a:gd name="T77" fmla="*/ 231 h 600"/>
                <a:gd name="T78" fmla="*/ 374 w 672"/>
                <a:gd name="T79" fmla="*/ 167 h 600"/>
                <a:gd name="T80" fmla="*/ 672 w 672"/>
                <a:gd name="T81" fmla="*/ 0 h 600"/>
                <a:gd name="T82" fmla="*/ 408 w 672"/>
                <a:gd name="T83" fmla="*/ 22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2" h="600">
                  <a:moveTo>
                    <a:pt x="408" y="226"/>
                  </a:moveTo>
                  <a:cubicBezTo>
                    <a:pt x="406" y="227"/>
                    <a:pt x="404" y="230"/>
                    <a:pt x="400" y="233"/>
                  </a:cubicBezTo>
                  <a:cubicBezTo>
                    <a:pt x="396" y="237"/>
                    <a:pt x="391" y="241"/>
                    <a:pt x="386" y="246"/>
                  </a:cubicBezTo>
                  <a:cubicBezTo>
                    <a:pt x="381" y="251"/>
                    <a:pt x="375" y="257"/>
                    <a:pt x="369" y="263"/>
                  </a:cubicBezTo>
                  <a:cubicBezTo>
                    <a:pt x="363" y="269"/>
                    <a:pt x="357" y="275"/>
                    <a:pt x="351" y="281"/>
                  </a:cubicBezTo>
                  <a:cubicBezTo>
                    <a:pt x="345" y="287"/>
                    <a:pt x="340" y="292"/>
                    <a:pt x="334" y="298"/>
                  </a:cubicBezTo>
                  <a:cubicBezTo>
                    <a:pt x="329" y="303"/>
                    <a:pt x="325" y="308"/>
                    <a:pt x="321" y="313"/>
                  </a:cubicBezTo>
                  <a:cubicBezTo>
                    <a:pt x="326" y="319"/>
                    <a:pt x="331" y="325"/>
                    <a:pt x="337" y="332"/>
                  </a:cubicBezTo>
                  <a:cubicBezTo>
                    <a:pt x="343" y="339"/>
                    <a:pt x="349" y="346"/>
                    <a:pt x="355" y="353"/>
                  </a:cubicBezTo>
                  <a:cubicBezTo>
                    <a:pt x="361" y="360"/>
                    <a:pt x="367" y="367"/>
                    <a:pt x="372" y="374"/>
                  </a:cubicBezTo>
                  <a:cubicBezTo>
                    <a:pt x="378" y="380"/>
                    <a:pt x="383" y="386"/>
                    <a:pt x="388" y="392"/>
                  </a:cubicBezTo>
                  <a:cubicBezTo>
                    <a:pt x="398" y="404"/>
                    <a:pt x="409" y="415"/>
                    <a:pt x="419" y="426"/>
                  </a:cubicBezTo>
                  <a:cubicBezTo>
                    <a:pt x="429" y="436"/>
                    <a:pt x="441" y="448"/>
                    <a:pt x="453" y="459"/>
                  </a:cubicBezTo>
                  <a:cubicBezTo>
                    <a:pt x="468" y="474"/>
                    <a:pt x="483" y="486"/>
                    <a:pt x="497" y="496"/>
                  </a:cubicBezTo>
                  <a:cubicBezTo>
                    <a:pt x="511" y="506"/>
                    <a:pt x="523" y="513"/>
                    <a:pt x="532" y="516"/>
                  </a:cubicBezTo>
                  <a:cubicBezTo>
                    <a:pt x="544" y="519"/>
                    <a:pt x="553" y="523"/>
                    <a:pt x="558" y="528"/>
                  </a:cubicBezTo>
                  <a:cubicBezTo>
                    <a:pt x="563" y="532"/>
                    <a:pt x="566" y="539"/>
                    <a:pt x="566" y="548"/>
                  </a:cubicBezTo>
                  <a:cubicBezTo>
                    <a:pt x="566" y="553"/>
                    <a:pt x="564" y="559"/>
                    <a:pt x="561" y="565"/>
                  </a:cubicBezTo>
                  <a:cubicBezTo>
                    <a:pt x="557" y="571"/>
                    <a:pt x="553" y="577"/>
                    <a:pt x="547" y="582"/>
                  </a:cubicBezTo>
                  <a:cubicBezTo>
                    <a:pt x="541" y="587"/>
                    <a:pt x="534" y="591"/>
                    <a:pt x="527" y="595"/>
                  </a:cubicBezTo>
                  <a:cubicBezTo>
                    <a:pt x="520" y="598"/>
                    <a:pt x="512" y="600"/>
                    <a:pt x="505" y="600"/>
                  </a:cubicBezTo>
                  <a:cubicBezTo>
                    <a:pt x="489" y="600"/>
                    <a:pt x="458" y="580"/>
                    <a:pt x="412" y="541"/>
                  </a:cubicBezTo>
                  <a:cubicBezTo>
                    <a:pt x="397" y="529"/>
                    <a:pt x="384" y="515"/>
                    <a:pt x="370" y="500"/>
                  </a:cubicBezTo>
                  <a:cubicBezTo>
                    <a:pt x="357" y="484"/>
                    <a:pt x="342" y="467"/>
                    <a:pt x="326" y="448"/>
                  </a:cubicBezTo>
                  <a:cubicBezTo>
                    <a:pt x="323" y="445"/>
                    <a:pt x="319" y="440"/>
                    <a:pt x="314" y="433"/>
                  </a:cubicBezTo>
                  <a:cubicBezTo>
                    <a:pt x="309" y="426"/>
                    <a:pt x="303" y="419"/>
                    <a:pt x="297" y="411"/>
                  </a:cubicBezTo>
                  <a:cubicBezTo>
                    <a:pt x="291" y="403"/>
                    <a:pt x="285" y="396"/>
                    <a:pt x="280" y="388"/>
                  </a:cubicBezTo>
                  <a:cubicBezTo>
                    <a:pt x="274" y="380"/>
                    <a:pt x="269" y="374"/>
                    <a:pt x="266" y="370"/>
                  </a:cubicBezTo>
                  <a:cubicBezTo>
                    <a:pt x="256" y="378"/>
                    <a:pt x="117" y="523"/>
                    <a:pt x="72" y="591"/>
                  </a:cubicBezTo>
                  <a:cubicBezTo>
                    <a:pt x="0" y="543"/>
                    <a:pt x="0" y="543"/>
                    <a:pt x="0" y="543"/>
                  </a:cubicBezTo>
                  <a:cubicBezTo>
                    <a:pt x="221" y="305"/>
                    <a:pt x="221" y="305"/>
                    <a:pt x="221" y="305"/>
                  </a:cubicBezTo>
                  <a:cubicBezTo>
                    <a:pt x="221" y="305"/>
                    <a:pt x="93" y="30"/>
                    <a:pt x="98" y="26"/>
                  </a:cubicBezTo>
                  <a:cubicBezTo>
                    <a:pt x="104" y="21"/>
                    <a:pt x="232" y="155"/>
                    <a:pt x="235" y="161"/>
                  </a:cubicBezTo>
                  <a:cubicBezTo>
                    <a:pt x="238" y="167"/>
                    <a:pt x="242" y="174"/>
                    <a:pt x="246" y="181"/>
                  </a:cubicBezTo>
                  <a:cubicBezTo>
                    <a:pt x="249" y="186"/>
                    <a:pt x="252" y="192"/>
                    <a:pt x="255" y="197"/>
                  </a:cubicBezTo>
                  <a:cubicBezTo>
                    <a:pt x="257" y="203"/>
                    <a:pt x="260" y="208"/>
                    <a:pt x="263" y="214"/>
                  </a:cubicBezTo>
                  <a:cubicBezTo>
                    <a:pt x="265" y="219"/>
                    <a:pt x="268" y="225"/>
                    <a:pt x="271" y="231"/>
                  </a:cubicBezTo>
                  <a:cubicBezTo>
                    <a:pt x="274" y="236"/>
                    <a:pt x="278" y="242"/>
                    <a:pt x="282" y="248"/>
                  </a:cubicBezTo>
                  <a:cubicBezTo>
                    <a:pt x="287" y="243"/>
                    <a:pt x="292" y="237"/>
                    <a:pt x="298" y="231"/>
                  </a:cubicBezTo>
                  <a:cubicBezTo>
                    <a:pt x="304" y="225"/>
                    <a:pt x="369" y="172"/>
                    <a:pt x="374" y="167"/>
                  </a:cubicBezTo>
                  <a:cubicBezTo>
                    <a:pt x="374" y="167"/>
                    <a:pt x="494" y="56"/>
                    <a:pt x="672" y="0"/>
                  </a:cubicBezTo>
                  <a:cubicBezTo>
                    <a:pt x="672" y="0"/>
                    <a:pt x="417" y="217"/>
                    <a:pt x="408" y="226"/>
                  </a:cubicBezTo>
                  <a:close/>
                </a:path>
              </a:pathLst>
            </a:custGeom>
            <a:solidFill>
              <a:srgbClr val="7070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p:nvSpPr>
          <p:spPr bwMode="auto">
            <a:xfrm>
              <a:off x="2774950" y="2828925"/>
              <a:ext cx="115888" cy="352425"/>
            </a:xfrm>
            <a:custGeom>
              <a:avLst/>
              <a:gdLst>
                <a:gd name="T0" fmla="*/ 92 w 171"/>
                <a:gd name="T1" fmla="*/ 430 h 521"/>
                <a:gd name="T2" fmla="*/ 105 w 171"/>
                <a:gd name="T3" fmla="*/ 472 h 521"/>
                <a:gd name="T4" fmla="*/ 89 w 171"/>
                <a:gd name="T5" fmla="*/ 508 h 521"/>
                <a:gd name="T6" fmla="*/ 46 w 171"/>
                <a:gd name="T7" fmla="*/ 520 h 521"/>
                <a:gd name="T8" fmla="*/ 12 w 171"/>
                <a:gd name="T9" fmla="*/ 504 h 521"/>
                <a:gd name="T10" fmla="*/ 1 w 171"/>
                <a:gd name="T11" fmla="*/ 465 h 521"/>
                <a:gd name="T12" fmla="*/ 20 w 171"/>
                <a:gd name="T13" fmla="*/ 427 h 521"/>
                <a:gd name="T14" fmla="*/ 57 w 171"/>
                <a:gd name="T15" fmla="*/ 416 h 521"/>
                <a:gd name="T16" fmla="*/ 92 w 171"/>
                <a:gd name="T17" fmla="*/ 430 h 521"/>
                <a:gd name="T18" fmla="*/ 171 w 171"/>
                <a:gd name="T19" fmla="*/ 0 h 521"/>
                <a:gd name="T20" fmla="*/ 73 w 171"/>
                <a:gd name="T21" fmla="*/ 355 h 521"/>
                <a:gd name="T22" fmla="*/ 44 w 171"/>
                <a:gd name="T23" fmla="*/ 347 h 521"/>
                <a:gd name="T24" fmla="*/ 36 w 171"/>
                <a:gd name="T25" fmla="*/ 30 h 521"/>
                <a:gd name="T26" fmla="*/ 171 w 171"/>
                <a:gd name="T27"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521">
                  <a:moveTo>
                    <a:pt x="92" y="430"/>
                  </a:moveTo>
                  <a:cubicBezTo>
                    <a:pt x="103" y="443"/>
                    <a:pt x="106" y="459"/>
                    <a:pt x="105" y="472"/>
                  </a:cubicBezTo>
                  <a:cubicBezTo>
                    <a:pt x="105" y="481"/>
                    <a:pt x="99" y="498"/>
                    <a:pt x="89" y="508"/>
                  </a:cubicBezTo>
                  <a:cubicBezTo>
                    <a:pt x="77" y="517"/>
                    <a:pt x="62" y="521"/>
                    <a:pt x="46" y="520"/>
                  </a:cubicBezTo>
                  <a:cubicBezTo>
                    <a:pt x="36" y="519"/>
                    <a:pt x="22" y="515"/>
                    <a:pt x="12" y="504"/>
                  </a:cubicBezTo>
                  <a:cubicBezTo>
                    <a:pt x="3" y="492"/>
                    <a:pt x="0" y="479"/>
                    <a:pt x="1" y="465"/>
                  </a:cubicBezTo>
                  <a:cubicBezTo>
                    <a:pt x="1" y="451"/>
                    <a:pt x="8" y="437"/>
                    <a:pt x="20" y="427"/>
                  </a:cubicBezTo>
                  <a:cubicBezTo>
                    <a:pt x="30" y="419"/>
                    <a:pt x="45" y="415"/>
                    <a:pt x="57" y="416"/>
                  </a:cubicBezTo>
                  <a:cubicBezTo>
                    <a:pt x="70" y="417"/>
                    <a:pt x="83" y="422"/>
                    <a:pt x="92" y="430"/>
                  </a:cubicBezTo>
                  <a:close/>
                  <a:moveTo>
                    <a:pt x="171" y="0"/>
                  </a:moveTo>
                  <a:cubicBezTo>
                    <a:pt x="158" y="38"/>
                    <a:pt x="91" y="261"/>
                    <a:pt x="73" y="355"/>
                  </a:cubicBezTo>
                  <a:cubicBezTo>
                    <a:pt x="68" y="356"/>
                    <a:pt x="46" y="351"/>
                    <a:pt x="44" y="347"/>
                  </a:cubicBezTo>
                  <a:cubicBezTo>
                    <a:pt x="26" y="267"/>
                    <a:pt x="36" y="30"/>
                    <a:pt x="36" y="30"/>
                  </a:cubicBezTo>
                  <a:cubicBezTo>
                    <a:pt x="54" y="25"/>
                    <a:pt x="171" y="0"/>
                    <a:pt x="171" y="0"/>
                  </a:cubicBezTo>
                  <a:close/>
                </a:path>
              </a:pathLst>
            </a:custGeom>
            <a:solidFill>
              <a:srgbClr val="70707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p:nvSpPr>
          <p:spPr bwMode="auto">
            <a:xfrm>
              <a:off x="2282825" y="3178175"/>
              <a:ext cx="561975" cy="563563"/>
            </a:xfrm>
            <a:custGeom>
              <a:avLst/>
              <a:gdLst>
                <a:gd name="T0" fmla="*/ 748 w 832"/>
                <a:gd name="T1" fmla="*/ 166 h 832"/>
                <a:gd name="T2" fmla="*/ 832 w 832"/>
                <a:gd name="T3" fmla="*/ 416 h 832"/>
                <a:gd name="T4" fmla="*/ 416 w 832"/>
                <a:gd name="T5" fmla="*/ 832 h 832"/>
                <a:gd name="T6" fmla="*/ 0 w 832"/>
                <a:gd name="T7" fmla="*/ 416 h 832"/>
                <a:gd name="T8" fmla="*/ 416 w 832"/>
                <a:gd name="T9" fmla="*/ 0 h 832"/>
                <a:gd name="T10" fmla="*/ 727 w 832"/>
                <a:gd name="T11" fmla="*/ 140 h 832"/>
              </a:gdLst>
              <a:ahLst/>
              <a:cxnLst>
                <a:cxn ang="0">
                  <a:pos x="T0" y="T1"/>
                </a:cxn>
                <a:cxn ang="0">
                  <a:pos x="T2" y="T3"/>
                </a:cxn>
                <a:cxn ang="0">
                  <a:pos x="T4" y="T5"/>
                </a:cxn>
                <a:cxn ang="0">
                  <a:pos x="T6" y="T7"/>
                </a:cxn>
                <a:cxn ang="0">
                  <a:pos x="T8" y="T9"/>
                </a:cxn>
                <a:cxn ang="0">
                  <a:pos x="T10" y="T11"/>
                </a:cxn>
              </a:cxnLst>
              <a:rect l="0" t="0" r="r" b="b"/>
              <a:pathLst>
                <a:path w="832" h="832">
                  <a:moveTo>
                    <a:pt x="748" y="166"/>
                  </a:moveTo>
                  <a:cubicBezTo>
                    <a:pt x="801" y="235"/>
                    <a:pt x="832" y="322"/>
                    <a:pt x="832" y="416"/>
                  </a:cubicBezTo>
                  <a:cubicBezTo>
                    <a:pt x="832" y="646"/>
                    <a:pt x="646" y="832"/>
                    <a:pt x="416" y="832"/>
                  </a:cubicBezTo>
                  <a:cubicBezTo>
                    <a:pt x="186" y="832"/>
                    <a:pt x="0" y="646"/>
                    <a:pt x="0" y="416"/>
                  </a:cubicBezTo>
                  <a:cubicBezTo>
                    <a:pt x="0" y="186"/>
                    <a:pt x="186" y="0"/>
                    <a:pt x="416" y="0"/>
                  </a:cubicBezTo>
                  <a:cubicBezTo>
                    <a:pt x="540" y="0"/>
                    <a:pt x="650" y="54"/>
                    <a:pt x="727" y="140"/>
                  </a:cubicBezTo>
                </a:path>
              </a:pathLst>
            </a:custGeom>
            <a:noFill/>
            <a:ln w="2540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0"/>
            <p:cNvSpPr>
              <a:spLocks/>
            </p:cNvSpPr>
            <p:nvPr/>
          </p:nvSpPr>
          <p:spPr bwMode="auto">
            <a:xfrm>
              <a:off x="2813050" y="3276600"/>
              <a:ext cx="533400" cy="465138"/>
            </a:xfrm>
            <a:custGeom>
              <a:avLst/>
              <a:gdLst>
                <a:gd name="T0" fmla="*/ 686 w 787"/>
                <a:gd name="T1" fmla="*/ 0 h 688"/>
                <a:gd name="T2" fmla="*/ 787 w 787"/>
                <a:gd name="T3" fmla="*/ 272 h 688"/>
                <a:gd name="T4" fmla="*/ 371 w 787"/>
                <a:gd name="T5" fmla="*/ 688 h 688"/>
                <a:gd name="T6" fmla="*/ 0 w 787"/>
                <a:gd name="T7" fmla="*/ 459 h 688"/>
              </a:gdLst>
              <a:ahLst/>
              <a:cxnLst>
                <a:cxn ang="0">
                  <a:pos x="T0" y="T1"/>
                </a:cxn>
                <a:cxn ang="0">
                  <a:pos x="T2" y="T3"/>
                </a:cxn>
                <a:cxn ang="0">
                  <a:pos x="T4" y="T5"/>
                </a:cxn>
                <a:cxn ang="0">
                  <a:pos x="T6" y="T7"/>
                </a:cxn>
              </a:cxnLst>
              <a:rect l="0" t="0" r="r" b="b"/>
              <a:pathLst>
                <a:path w="787" h="688">
                  <a:moveTo>
                    <a:pt x="686" y="0"/>
                  </a:moveTo>
                  <a:cubicBezTo>
                    <a:pt x="749" y="73"/>
                    <a:pt x="787" y="168"/>
                    <a:pt x="787" y="272"/>
                  </a:cubicBezTo>
                  <a:cubicBezTo>
                    <a:pt x="787" y="502"/>
                    <a:pt x="601" y="688"/>
                    <a:pt x="371" y="688"/>
                  </a:cubicBezTo>
                  <a:cubicBezTo>
                    <a:pt x="209" y="688"/>
                    <a:pt x="68" y="595"/>
                    <a:pt x="0" y="459"/>
                  </a:cubicBezTo>
                </a:path>
              </a:pathLst>
            </a:custGeom>
            <a:noFill/>
            <a:ln w="2540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1"/>
            <p:cNvSpPr>
              <a:spLocks/>
            </p:cNvSpPr>
            <p:nvPr/>
          </p:nvSpPr>
          <p:spPr bwMode="auto">
            <a:xfrm>
              <a:off x="2813050" y="3178175"/>
              <a:ext cx="447675" cy="155575"/>
            </a:xfrm>
            <a:custGeom>
              <a:avLst/>
              <a:gdLst>
                <a:gd name="T0" fmla="*/ 0 w 661"/>
                <a:gd name="T1" fmla="*/ 228 h 228"/>
                <a:gd name="T2" fmla="*/ 371 w 661"/>
                <a:gd name="T3" fmla="*/ 0 h 228"/>
                <a:gd name="T4" fmla="*/ 661 w 661"/>
                <a:gd name="T5" fmla="*/ 117 h 228"/>
              </a:gdLst>
              <a:ahLst/>
              <a:cxnLst>
                <a:cxn ang="0">
                  <a:pos x="T0" y="T1"/>
                </a:cxn>
                <a:cxn ang="0">
                  <a:pos x="T2" y="T3"/>
                </a:cxn>
                <a:cxn ang="0">
                  <a:pos x="T4" y="T5"/>
                </a:cxn>
              </a:cxnLst>
              <a:rect l="0" t="0" r="r" b="b"/>
              <a:pathLst>
                <a:path w="661" h="228">
                  <a:moveTo>
                    <a:pt x="0" y="228"/>
                  </a:moveTo>
                  <a:cubicBezTo>
                    <a:pt x="69" y="93"/>
                    <a:pt x="209" y="0"/>
                    <a:pt x="371" y="0"/>
                  </a:cubicBezTo>
                  <a:cubicBezTo>
                    <a:pt x="484" y="0"/>
                    <a:pt x="586" y="45"/>
                    <a:pt x="661" y="117"/>
                  </a:cubicBezTo>
                </a:path>
              </a:pathLst>
            </a:custGeom>
            <a:noFill/>
            <a:ln w="2540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0" name="Group 14"/>
          <p:cNvGrpSpPr>
            <a:grpSpLocks noChangeAspect="1"/>
          </p:cNvGrpSpPr>
          <p:nvPr/>
        </p:nvGrpSpPr>
        <p:grpSpPr bwMode="auto">
          <a:xfrm>
            <a:off x="1259233" y="2972446"/>
            <a:ext cx="812456" cy="788676"/>
            <a:chOff x="736" y="1779"/>
            <a:chExt cx="615" cy="597"/>
          </a:xfrm>
        </p:grpSpPr>
        <p:sp>
          <p:nvSpPr>
            <p:cNvPr id="41" name="AutoShape 13"/>
            <p:cNvSpPr>
              <a:spLocks noChangeAspect="1" noChangeArrowheads="1" noTextEdit="1"/>
            </p:cNvSpPr>
            <p:nvPr/>
          </p:nvSpPr>
          <p:spPr bwMode="auto">
            <a:xfrm>
              <a:off x="736" y="1779"/>
              <a:ext cx="615" cy="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5"/>
            <p:cNvSpPr>
              <a:spLocks/>
            </p:cNvSpPr>
            <p:nvPr/>
          </p:nvSpPr>
          <p:spPr bwMode="auto">
            <a:xfrm>
              <a:off x="789" y="1790"/>
              <a:ext cx="361" cy="511"/>
            </a:xfrm>
            <a:custGeom>
              <a:avLst/>
              <a:gdLst>
                <a:gd name="T0" fmla="*/ 295 w 361"/>
                <a:gd name="T1" fmla="*/ 178 h 511"/>
                <a:gd name="T2" fmla="*/ 0 w 361"/>
                <a:gd name="T3" fmla="*/ 511 h 511"/>
                <a:gd name="T4" fmla="*/ 166 w 361"/>
                <a:gd name="T5" fmla="*/ 212 h 511"/>
                <a:gd name="T6" fmla="*/ 104 w 361"/>
                <a:gd name="T7" fmla="*/ 199 h 511"/>
                <a:gd name="T8" fmla="*/ 215 w 361"/>
                <a:gd name="T9" fmla="*/ 0 h 511"/>
                <a:gd name="T10" fmla="*/ 361 w 361"/>
                <a:gd name="T11" fmla="*/ 11 h 511"/>
                <a:gd name="T12" fmla="*/ 232 w 361"/>
                <a:gd name="T13" fmla="*/ 166 h 511"/>
                <a:gd name="T14" fmla="*/ 295 w 361"/>
                <a:gd name="T15" fmla="*/ 178 h 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11">
                  <a:moveTo>
                    <a:pt x="295" y="178"/>
                  </a:moveTo>
                  <a:lnTo>
                    <a:pt x="0" y="511"/>
                  </a:lnTo>
                  <a:lnTo>
                    <a:pt x="166" y="212"/>
                  </a:lnTo>
                  <a:lnTo>
                    <a:pt x="104" y="199"/>
                  </a:lnTo>
                  <a:lnTo>
                    <a:pt x="215" y="0"/>
                  </a:lnTo>
                  <a:lnTo>
                    <a:pt x="361" y="11"/>
                  </a:lnTo>
                  <a:lnTo>
                    <a:pt x="232" y="166"/>
                  </a:lnTo>
                  <a:lnTo>
                    <a:pt x="295" y="178"/>
                  </a:lnTo>
                  <a:close/>
                </a:path>
              </a:pathLst>
            </a:custGeom>
            <a:noFill/>
            <a:ln w="317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6"/>
            <p:cNvSpPr>
              <a:spLocks/>
            </p:cNvSpPr>
            <p:nvPr/>
          </p:nvSpPr>
          <p:spPr bwMode="auto">
            <a:xfrm>
              <a:off x="799" y="1859"/>
              <a:ext cx="548" cy="497"/>
            </a:xfrm>
            <a:custGeom>
              <a:avLst/>
              <a:gdLst>
                <a:gd name="T0" fmla="*/ 168 w 548"/>
                <a:gd name="T1" fmla="*/ 0 h 497"/>
                <a:gd name="T2" fmla="*/ 0 w 548"/>
                <a:gd name="T3" fmla="*/ 0 h 497"/>
                <a:gd name="T4" fmla="*/ 0 w 548"/>
                <a:gd name="T5" fmla="*/ 497 h 497"/>
                <a:gd name="T6" fmla="*/ 548 w 548"/>
                <a:gd name="T7" fmla="*/ 497 h 497"/>
                <a:gd name="T8" fmla="*/ 548 w 548"/>
                <a:gd name="T9" fmla="*/ 0 h 497"/>
                <a:gd name="T10" fmla="*/ 302 w 548"/>
                <a:gd name="T11" fmla="*/ 0 h 497"/>
              </a:gdLst>
              <a:ahLst/>
              <a:cxnLst>
                <a:cxn ang="0">
                  <a:pos x="T0" y="T1"/>
                </a:cxn>
                <a:cxn ang="0">
                  <a:pos x="T2" y="T3"/>
                </a:cxn>
                <a:cxn ang="0">
                  <a:pos x="T4" y="T5"/>
                </a:cxn>
                <a:cxn ang="0">
                  <a:pos x="T6" y="T7"/>
                </a:cxn>
                <a:cxn ang="0">
                  <a:pos x="T8" y="T9"/>
                </a:cxn>
                <a:cxn ang="0">
                  <a:pos x="T10" y="T11"/>
                </a:cxn>
              </a:cxnLst>
              <a:rect l="0" t="0" r="r" b="b"/>
              <a:pathLst>
                <a:path w="548" h="497">
                  <a:moveTo>
                    <a:pt x="168" y="0"/>
                  </a:moveTo>
                  <a:lnTo>
                    <a:pt x="0" y="0"/>
                  </a:lnTo>
                  <a:lnTo>
                    <a:pt x="0" y="497"/>
                  </a:lnTo>
                  <a:lnTo>
                    <a:pt x="548" y="497"/>
                  </a:lnTo>
                  <a:lnTo>
                    <a:pt x="548" y="0"/>
                  </a:lnTo>
                  <a:lnTo>
                    <a:pt x="302" y="0"/>
                  </a:ln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7"/>
            <p:cNvSpPr>
              <a:spLocks/>
            </p:cNvSpPr>
            <p:nvPr/>
          </p:nvSpPr>
          <p:spPr bwMode="auto">
            <a:xfrm>
              <a:off x="1027" y="2034"/>
              <a:ext cx="298" cy="298"/>
            </a:xfrm>
            <a:custGeom>
              <a:avLst/>
              <a:gdLst>
                <a:gd name="T0" fmla="*/ 98 w 588"/>
                <a:gd name="T1" fmla="*/ 274 h 588"/>
                <a:gd name="T2" fmla="*/ 1 w 588"/>
                <a:gd name="T3" fmla="*/ 220 h 588"/>
                <a:gd name="T4" fmla="*/ 36 w 588"/>
                <a:gd name="T5" fmla="*/ 135 h 588"/>
                <a:gd name="T6" fmla="*/ 143 w 588"/>
                <a:gd name="T7" fmla="*/ 168 h 588"/>
                <a:gd name="T8" fmla="*/ 169 w 588"/>
                <a:gd name="T9" fmla="*/ 141 h 588"/>
                <a:gd name="T10" fmla="*/ 139 w 588"/>
                <a:gd name="T11" fmla="*/ 35 h 588"/>
                <a:gd name="T12" fmla="*/ 224 w 588"/>
                <a:gd name="T13" fmla="*/ 0 h 588"/>
                <a:gd name="T14" fmla="*/ 277 w 588"/>
                <a:gd name="T15" fmla="*/ 98 h 588"/>
                <a:gd name="T16" fmla="*/ 314 w 588"/>
                <a:gd name="T17" fmla="*/ 98 h 588"/>
                <a:gd name="T18" fmla="*/ 368 w 588"/>
                <a:gd name="T19" fmla="*/ 0 h 588"/>
                <a:gd name="T20" fmla="*/ 452 w 588"/>
                <a:gd name="T21" fmla="*/ 36 h 588"/>
                <a:gd name="T22" fmla="*/ 420 w 588"/>
                <a:gd name="T23" fmla="*/ 142 h 588"/>
                <a:gd name="T24" fmla="*/ 446 w 588"/>
                <a:gd name="T25" fmla="*/ 169 h 588"/>
                <a:gd name="T26" fmla="*/ 553 w 588"/>
                <a:gd name="T27" fmla="*/ 138 h 588"/>
                <a:gd name="T28" fmla="*/ 588 w 588"/>
                <a:gd name="T29" fmla="*/ 224 h 588"/>
                <a:gd name="T30" fmla="*/ 490 w 588"/>
                <a:gd name="T31" fmla="*/ 276 h 588"/>
                <a:gd name="T32" fmla="*/ 490 w 588"/>
                <a:gd name="T33" fmla="*/ 313 h 588"/>
                <a:gd name="T34" fmla="*/ 587 w 588"/>
                <a:gd name="T35" fmla="*/ 367 h 588"/>
                <a:gd name="T36" fmla="*/ 552 w 588"/>
                <a:gd name="T37" fmla="*/ 452 h 588"/>
                <a:gd name="T38" fmla="*/ 445 w 588"/>
                <a:gd name="T39" fmla="*/ 420 h 588"/>
                <a:gd name="T40" fmla="*/ 418 w 588"/>
                <a:gd name="T41" fmla="*/ 446 h 588"/>
                <a:gd name="T42" fmla="*/ 449 w 588"/>
                <a:gd name="T43" fmla="*/ 553 h 588"/>
                <a:gd name="T44" fmla="*/ 364 w 588"/>
                <a:gd name="T45" fmla="*/ 588 h 588"/>
                <a:gd name="T46" fmla="*/ 311 w 588"/>
                <a:gd name="T47" fmla="*/ 490 h 588"/>
                <a:gd name="T48" fmla="*/ 274 w 588"/>
                <a:gd name="T49" fmla="*/ 490 h 588"/>
                <a:gd name="T50" fmla="*/ 220 w 588"/>
                <a:gd name="T51" fmla="*/ 587 h 588"/>
                <a:gd name="T52" fmla="*/ 135 w 588"/>
                <a:gd name="T53" fmla="*/ 552 h 588"/>
                <a:gd name="T54" fmla="*/ 168 w 588"/>
                <a:gd name="T55" fmla="*/ 445 h 588"/>
                <a:gd name="T56" fmla="*/ 142 w 588"/>
                <a:gd name="T57" fmla="*/ 418 h 588"/>
                <a:gd name="T58" fmla="*/ 34 w 588"/>
                <a:gd name="T59" fmla="*/ 449 h 588"/>
                <a:gd name="T60" fmla="*/ 0 w 588"/>
                <a:gd name="T61" fmla="*/ 364 h 588"/>
                <a:gd name="T62" fmla="*/ 97 w 588"/>
                <a:gd name="T63" fmla="*/ 311 h 588"/>
                <a:gd name="T64" fmla="*/ 98 w 588"/>
                <a:gd name="T65" fmla="*/ 27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8" h="588">
                  <a:moveTo>
                    <a:pt x="98" y="274"/>
                  </a:moveTo>
                  <a:cubicBezTo>
                    <a:pt x="1" y="220"/>
                    <a:pt x="1" y="220"/>
                    <a:pt x="1" y="220"/>
                  </a:cubicBezTo>
                  <a:cubicBezTo>
                    <a:pt x="1" y="220"/>
                    <a:pt x="16" y="165"/>
                    <a:pt x="36" y="135"/>
                  </a:cubicBezTo>
                  <a:cubicBezTo>
                    <a:pt x="143" y="168"/>
                    <a:pt x="143" y="168"/>
                    <a:pt x="143" y="168"/>
                  </a:cubicBezTo>
                  <a:cubicBezTo>
                    <a:pt x="143" y="168"/>
                    <a:pt x="159" y="149"/>
                    <a:pt x="169" y="141"/>
                  </a:cubicBezTo>
                  <a:cubicBezTo>
                    <a:pt x="139" y="35"/>
                    <a:pt x="139" y="35"/>
                    <a:pt x="139" y="35"/>
                  </a:cubicBezTo>
                  <a:cubicBezTo>
                    <a:pt x="139" y="35"/>
                    <a:pt x="166" y="15"/>
                    <a:pt x="224" y="0"/>
                  </a:cubicBezTo>
                  <a:cubicBezTo>
                    <a:pt x="277" y="98"/>
                    <a:pt x="277" y="98"/>
                    <a:pt x="277" y="98"/>
                  </a:cubicBezTo>
                  <a:cubicBezTo>
                    <a:pt x="277" y="98"/>
                    <a:pt x="301" y="95"/>
                    <a:pt x="314" y="98"/>
                  </a:cubicBezTo>
                  <a:cubicBezTo>
                    <a:pt x="368" y="0"/>
                    <a:pt x="368" y="0"/>
                    <a:pt x="368" y="0"/>
                  </a:cubicBezTo>
                  <a:cubicBezTo>
                    <a:pt x="368" y="0"/>
                    <a:pt x="421" y="14"/>
                    <a:pt x="452" y="36"/>
                  </a:cubicBezTo>
                  <a:cubicBezTo>
                    <a:pt x="420" y="142"/>
                    <a:pt x="420" y="142"/>
                    <a:pt x="420" y="142"/>
                  </a:cubicBezTo>
                  <a:cubicBezTo>
                    <a:pt x="420" y="142"/>
                    <a:pt x="435" y="155"/>
                    <a:pt x="446" y="169"/>
                  </a:cubicBezTo>
                  <a:cubicBezTo>
                    <a:pt x="553" y="138"/>
                    <a:pt x="553" y="138"/>
                    <a:pt x="553" y="138"/>
                  </a:cubicBezTo>
                  <a:cubicBezTo>
                    <a:pt x="553" y="138"/>
                    <a:pt x="577" y="175"/>
                    <a:pt x="588" y="224"/>
                  </a:cubicBezTo>
                  <a:cubicBezTo>
                    <a:pt x="490" y="276"/>
                    <a:pt x="490" y="276"/>
                    <a:pt x="490" y="276"/>
                  </a:cubicBezTo>
                  <a:cubicBezTo>
                    <a:pt x="490" y="276"/>
                    <a:pt x="492" y="296"/>
                    <a:pt x="490" y="313"/>
                  </a:cubicBezTo>
                  <a:cubicBezTo>
                    <a:pt x="587" y="367"/>
                    <a:pt x="587" y="367"/>
                    <a:pt x="587" y="367"/>
                  </a:cubicBezTo>
                  <a:cubicBezTo>
                    <a:pt x="581" y="401"/>
                    <a:pt x="552" y="452"/>
                    <a:pt x="552" y="452"/>
                  </a:cubicBezTo>
                  <a:cubicBezTo>
                    <a:pt x="445" y="420"/>
                    <a:pt x="445" y="420"/>
                    <a:pt x="445" y="420"/>
                  </a:cubicBezTo>
                  <a:cubicBezTo>
                    <a:pt x="437" y="430"/>
                    <a:pt x="418" y="446"/>
                    <a:pt x="418" y="446"/>
                  </a:cubicBezTo>
                  <a:cubicBezTo>
                    <a:pt x="449" y="553"/>
                    <a:pt x="449" y="553"/>
                    <a:pt x="449" y="553"/>
                  </a:cubicBezTo>
                  <a:cubicBezTo>
                    <a:pt x="406" y="579"/>
                    <a:pt x="364" y="588"/>
                    <a:pt x="364" y="588"/>
                  </a:cubicBezTo>
                  <a:cubicBezTo>
                    <a:pt x="311" y="490"/>
                    <a:pt x="311" y="490"/>
                    <a:pt x="311" y="490"/>
                  </a:cubicBezTo>
                  <a:cubicBezTo>
                    <a:pt x="298" y="491"/>
                    <a:pt x="274" y="490"/>
                    <a:pt x="274" y="490"/>
                  </a:cubicBezTo>
                  <a:cubicBezTo>
                    <a:pt x="220" y="587"/>
                    <a:pt x="220" y="587"/>
                    <a:pt x="220" y="587"/>
                  </a:cubicBezTo>
                  <a:cubicBezTo>
                    <a:pt x="189" y="581"/>
                    <a:pt x="135" y="552"/>
                    <a:pt x="135" y="552"/>
                  </a:cubicBezTo>
                  <a:cubicBezTo>
                    <a:pt x="168" y="445"/>
                    <a:pt x="168" y="445"/>
                    <a:pt x="168" y="445"/>
                  </a:cubicBezTo>
                  <a:cubicBezTo>
                    <a:pt x="158" y="437"/>
                    <a:pt x="142" y="418"/>
                    <a:pt x="142" y="418"/>
                  </a:cubicBezTo>
                  <a:cubicBezTo>
                    <a:pt x="34" y="449"/>
                    <a:pt x="34" y="449"/>
                    <a:pt x="34" y="449"/>
                  </a:cubicBezTo>
                  <a:cubicBezTo>
                    <a:pt x="13" y="414"/>
                    <a:pt x="0" y="364"/>
                    <a:pt x="0" y="364"/>
                  </a:cubicBezTo>
                  <a:cubicBezTo>
                    <a:pt x="97" y="311"/>
                    <a:pt x="97" y="311"/>
                    <a:pt x="97" y="311"/>
                  </a:cubicBezTo>
                  <a:cubicBezTo>
                    <a:pt x="97" y="311"/>
                    <a:pt x="96" y="290"/>
                    <a:pt x="98" y="274"/>
                  </a:cubicBezTo>
                  <a:close/>
                </a:path>
              </a:pathLst>
            </a:custGeom>
            <a:noFill/>
            <a:ln w="317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
            <p:cNvSpPr>
              <a:spLocks/>
            </p:cNvSpPr>
            <p:nvPr/>
          </p:nvSpPr>
          <p:spPr bwMode="auto">
            <a:xfrm>
              <a:off x="1122" y="2129"/>
              <a:ext cx="108" cy="107"/>
            </a:xfrm>
            <a:custGeom>
              <a:avLst/>
              <a:gdLst>
                <a:gd name="T0" fmla="*/ 211 w 212"/>
                <a:gd name="T1" fmla="*/ 106 h 211"/>
                <a:gd name="T2" fmla="*/ 105 w 212"/>
                <a:gd name="T3" fmla="*/ 211 h 211"/>
                <a:gd name="T4" fmla="*/ 1 w 212"/>
                <a:gd name="T5" fmla="*/ 105 h 211"/>
                <a:gd name="T6" fmla="*/ 107 w 212"/>
                <a:gd name="T7" fmla="*/ 0 h 211"/>
                <a:gd name="T8" fmla="*/ 211 w 212"/>
                <a:gd name="T9" fmla="*/ 106 h 211"/>
              </a:gdLst>
              <a:ahLst/>
              <a:cxnLst>
                <a:cxn ang="0">
                  <a:pos x="T0" y="T1"/>
                </a:cxn>
                <a:cxn ang="0">
                  <a:pos x="T2" y="T3"/>
                </a:cxn>
                <a:cxn ang="0">
                  <a:pos x="T4" y="T5"/>
                </a:cxn>
                <a:cxn ang="0">
                  <a:pos x="T6" y="T7"/>
                </a:cxn>
                <a:cxn ang="0">
                  <a:pos x="T8" y="T9"/>
                </a:cxn>
              </a:cxnLst>
              <a:rect l="0" t="0" r="r" b="b"/>
              <a:pathLst>
                <a:path w="212" h="211">
                  <a:moveTo>
                    <a:pt x="211" y="106"/>
                  </a:moveTo>
                  <a:cubicBezTo>
                    <a:pt x="211" y="165"/>
                    <a:pt x="164" y="211"/>
                    <a:pt x="105" y="211"/>
                  </a:cubicBezTo>
                  <a:cubicBezTo>
                    <a:pt x="47" y="211"/>
                    <a:pt x="0" y="163"/>
                    <a:pt x="1" y="105"/>
                  </a:cubicBezTo>
                  <a:cubicBezTo>
                    <a:pt x="1" y="47"/>
                    <a:pt x="48" y="0"/>
                    <a:pt x="107" y="0"/>
                  </a:cubicBezTo>
                  <a:cubicBezTo>
                    <a:pt x="165" y="1"/>
                    <a:pt x="212" y="48"/>
                    <a:pt x="211" y="106"/>
                  </a:cubicBezTo>
                  <a:close/>
                </a:path>
              </a:pathLst>
            </a:custGeom>
            <a:noFill/>
            <a:ln w="31750"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21"/>
          <p:cNvGrpSpPr>
            <a:grpSpLocks noChangeAspect="1"/>
          </p:cNvGrpSpPr>
          <p:nvPr/>
        </p:nvGrpSpPr>
        <p:grpSpPr bwMode="auto">
          <a:xfrm>
            <a:off x="1371600" y="1187450"/>
            <a:ext cx="700088" cy="696913"/>
            <a:chOff x="864" y="748"/>
            <a:chExt cx="441" cy="439"/>
          </a:xfrm>
        </p:grpSpPr>
        <p:sp>
          <p:nvSpPr>
            <p:cNvPr id="47" name="AutoShape 20"/>
            <p:cNvSpPr>
              <a:spLocks noChangeAspect="1" noChangeArrowheads="1" noTextEdit="1"/>
            </p:cNvSpPr>
            <p:nvPr/>
          </p:nvSpPr>
          <p:spPr bwMode="auto">
            <a:xfrm>
              <a:off x="864" y="748"/>
              <a:ext cx="441" cy="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2"/>
            <p:cNvSpPr>
              <a:spLocks/>
            </p:cNvSpPr>
            <p:nvPr/>
          </p:nvSpPr>
          <p:spPr bwMode="auto">
            <a:xfrm>
              <a:off x="871" y="754"/>
              <a:ext cx="427" cy="190"/>
            </a:xfrm>
            <a:custGeom>
              <a:avLst/>
              <a:gdLst>
                <a:gd name="T0" fmla="*/ 49 w 1310"/>
                <a:gd name="T1" fmla="*/ 485 h 583"/>
                <a:gd name="T2" fmla="*/ 65 w 1310"/>
                <a:gd name="T3" fmla="*/ 481 h 583"/>
                <a:gd name="T4" fmla="*/ 121 w 1310"/>
                <a:gd name="T5" fmla="*/ 285 h 583"/>
                <a:gd name="T6" fmla="*/ 291 w 1310"/>
                <a:gd name="T7" fmla="*/ 0 h 583"/>
                <a:gd name="T8" fmla="*/ 358 w 1310"/>
                <a:gd name="T9" fmla="*/ 18 h 583"/>
                <a:gd name="T10" fmla="*/ 461 w 1310"/>
                <a:gd name="T11" fmla="*/ 285 h 583"/>
                <a:gd name="T12" fmla="*/ 518 w 1310"/>
                <a:gd name="T13" fmla="*/ 481 h 583"/>
                <a:gd name="T14" fmla="*/ 534 w 1310"/>
                <a:gd name="T15" fmla="*/ 485 h 583"/>
                <a:gd name="T16" fmla="*/ 550 w 1310"/>
                <a:gd name="T17" fmla="*/ 481 h 583"/>
                <a:gd name="T18" fmla="*/ 606 w 1310"/>
                <a:gd name="T19" fmla="*/ 285 h 583"/>
                <a:gd name="T20" fmla="*/ 776 w 1310"/>
                <a:gd name="T21" fmla="*/ 0 h 583"/>
                <a:gd name="T22" fmla="*/ 843 w 1310"/>
                <a:gd name="T23" fmla="*/ 18 h 583"/>
                <a:gd name="T24" fmla="*/ 946 w 1310"/>
                <a:gd name="T25" fmla="*/ 285 h 583"/>
                <a:gd name="T26" fmla="*/ 1002 w 1310"/>
                <a:gd name="T27" fmla="*/ 481 h 583"/>
                <a:gd name="T28" fmla="*/ 1018 w 1310"/>
                <a:gd name="T29" fmla="*/ 485 h 583"/>
                <a:gd name="T30" fmla="*/ 1035 w 1310"/>
                <a:gd name="T31" fmla="*/ 481 h 583"/>
                <a:gd name="T32" fmla="*/ 1091 w 1310"/>
                <a:gd name="T33" fmla="*/ 285 h 583"/>
                <a:gd name="T34" fmla="*/ 1261 w 1310"/>
                <a:gd name="T35" fmla="*/ 0 h 583"/>
                <a:gd name="T36" fmla="*/ 1310 w 1310"/>
                <a:gd name="T37" fmla="*/ 0 h 583"/>
                <a:gd name="T38" fmla="*/ 1310 w 1310"/>
                <a:gd name="T39" fmla="*/ 98 h 583"/>
                <a:gd name="T40" fmla="*/ 1261 w 1310"/>
                <a:gd name="T41" fmla="*/ 98 h 583"/>
                <a:gd name="T42" fmla="*/ 1245 w 1310"/>
                <a:gd name="T43" fmla="*/ 102 h 583"/>
                <a:gd name="T44" fmla="*/ 1188 w 1310"/>
                <a:gd name="T45" fmla="*/ 298 h 583"/>
                <a:gd name="T46" fmla="*/ 1018 w 1310"/>
                <a:gd name="T47" fmla="*/ 583 h 583"/>
                <a:gd name="T48" fmla="*/ 952 w 1310"/>
                <a:gd name="T49" fmla="*/ 565 h 583"/>
                <a:gd name="T50" fmla="*/ 849 w 1310"/>
                <a:gd name="T51" fmla="*/ 298 h 583"/>
                <a:gd name="T52" fmla="*/ 792 w 1310"/>
                <a:gd name="T53" fmla="*/ 102 h 583"/>
                <a:gd name="T54" fmla="*/ 776 w 1310"/>
                <a:gd name="T55" fmla="*/ 98 h 583"/>
                <a:gd name="T56" fmla="*/ 760 w 1310"/>
                <a:gd name="T57" fmla="*/ 102 h 583"/>
                <a:gd name="T58" fmla="*/ 703 w 1310"/>
                <a:gd name="T59" fmla="*/ 298 h 583"/>
                <a:gd name="T60" fmla="*/ 534 w 1310"/>
                <a:gd name="T61" fmla="*/ 583 h 583"/>
                <a:gd name="T62" fmla="*/ 467 w 1310"/>
                <a:gd name="T63" fmla="*/ 565 h 583"/>
                <a:gd name="T64" fmla="*/ 364 w 1310"/>
                <a:gd name="T65" fmla="*/ 298 h 583"/>
                <a:gd name="T66" fmla="*/ 307 w 1310"/>
                <a:gd name="T67" fmla="*/ 102 h 583"/>
                <a:gd name="T68" fmla="*/ 291 w 1310"/>
                <a:gd name="T69" fmla="*/ 98 h 583"/>
                <a:gd name="T70" fmla="*/ 275 w 1310"/>
                <a:gd name="T71" fmla="*/ 102 h 583"/>
                <a:gd name="T72" fmla="*/ 219 w 1310"/>
                <a:gd name="T73" fmla="*/ 298 h 583"/>
                <a:gd name="T74" fmla="*/ 49 w 1310"/>
                <a:gd name="T75" fmla="*/ 583 h 583"/>
                <a:gd name="T76" fmla="*/ 0 w 1310"/>
                <a:gd name="T77" fmla="*/ 583 h 583"/>
                <a:gd name="T78" fmla="*/ 0 w 1310"/>
                <a:gd name="T79" fmla="*/ 485 h 583"/>
                <a:gd name="T80" fmla="*/ 49 w 1310"/>
                <a:gd name="T81" fmla="*/ 48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0" h="583">
                  <a:moveTo>
                    <a:pt x="49" y="485"/>
                  </a:moveTo>
                  <a:cubicBezTo>
                    <a:pt x="54" y="485"/>
                    <a:pt x="60" y="484"/>
                    <a:pt x="65" y="481"/>
                  </a:cubicBezTo>
                  <a:cubicBezTo>
                    <a:pt x="102" y="458"/>
                    <a:pt x="116" y="325"/>
                    <a:pt x="121" y="285"/>
                  </a:cubicBezTo>
                  <a:cubicBezTo>
                    <a:pt x="135" y="182"/>
                    <a:pt x="151" y="0"/>
                    <a:pt x="291" y="0"/>
                  </a:cubicBezTo>
                  <a:cubicBezTo>
                    <a:pt x="315" y="0"/>
                    <a:pt x="338" y="6"/>
                    <a:pt x="358" y="18"/>
                  </a:cubicBezTo>
                  <a:cubicBezTo>
                    <a:pt x="438" y="66"/>
                    <a:pt x="450" y="201"/>
                    <a:pt x="461" y="285"/>
                  </a:cubicBezTo>
                  <a:cubicBezTo>
                    <a:pt x="466" y="325"/>
                    <a:pt x="480" y="458"/>
                    <a:pt x="518" y="481"/>
                  </a:cubicBezTo>
                  <a:cubicBezTo>
                    <a:pt x="522" y="484"/>
                    <a:pt x="528" y="485"/>
                    <a:pt x="534" y="485"/>
                  </a:cubicBezTo>
                  <a:cubicBezTo>
                    <a:pt x="539" y="485"/>
                    <a:pt x="545" y="484"/>
                    <a:pt x="550" y="481"/>
                  </a:cubicBezTo>
                  <a:cubicBezTo>
                    <a:pt x="587" y="458"/>
                    <a:pt x="601" y="325"/>
                    <a:pt x="606" y="285"/>
                  </a:cubicBezTo>
                  <a:cubicBezTo>
                    <a:pt x="620" y="182"/>
                    <a:pt x="636" y="0"/>
                    <a:pt x="776" y="0"/>
                  </a:cubicBezTo>
                  <a:cubicBezTo>
                    <a:pt x="800" y="0"/>
                    <a:pt x="823" y="6"/>
                    <a:pt x="843" y="18"/>
                  </a:cubicBezTo>
                  <a:cubicBezTo>
                    <a:pt x="923" y="66"/>
                    <a:pt x="935" y="201"/>
                    <a:pt x="946" y="285"/>
                  </a:cubicBezTo>
                  <a:cubicBezTo>
                    <a:pt x="951" y="325"/>
                    <a:pt x="965" y="458"/>
                    <a:pt x="1002" y="481"/>
                  </a:cubicBezTo>
                  <a:cubicBezTo>
                    <a:pt x="1007" y="484"/>
                    <a:pt x="1013" y="485"/>
                    <a:pt x="1018" y="485"/>
                  </a:cubicBezTo>
                  <a:cubicBezTo>
                    <a:pt x="1024" y="485"/>
                    <a:pt x="1030" y="484"/>
                    <a:pt x="1035" y="481"/>
                  </a:cubicBezTo>
                  <a:cubicBezTo>
                    <a:pt x="1072" y="458"/>
                    <a:pt x="1086" y="325"/>
                    <a:pt x="1091" y="285"/>
                  </a:cubicBezTo>
                  <a:cubicBezTo>
                    <a:pt x="1105" y="182"/>
                    <a:pt x="1121" y="0"/>
                    <a:pt x="1261" y="0"/>
                  </a:cubicBezTo>
                  <a:cubicBezTo>
                    <a:pt x="1310" y="0"/>
                    <a:pt x="1310" y="0"/>
                    <a:pt x="1310" y="0"/>
                  </a:cubicBezTo>
                  <a:cubicBezTo>
                    <a:pt x="1310" y="98"/>
                    <a:pt x="1310" y="98"/>
                    <a:pt x="1310" y="98"/>
                  </a:cubicBezTo>
                  <a:cubicBezTo>
                    <a:pt x="1261" y="98"/>
                    <a:pt x="1261" y="98"/>
                    <a:pt x="1261" y="98"/>
                  </a:cubicBezTo>
                  <a:cubicBezTo>
                    <a:pt x="1255" y="98"/>
                    <a:pt x="1250" y="99"/>
                    <a:pt x="1245" y="102"/>
                  </a:cubicBezTo>
                  <a:cubicBezTo>
                    <a:pt x="1207" y="125"/>
                    <a:pt x="1194" y="257"/>
                    <a:pt x="1188" y="298"/>
                  </a:cubicBezTo>
                  <a:cubicBezTo>
                    <a:pt x="1175" y="400"/>
                    <a:pt x="1159" y="583"/>
                    <a:pt x="1018" y="583"/>
                  </a:cubicBezTo>
                  <a:cubicBezTo>
                    <a:pt x="995" y="583"/>
                    <a:pt x="972" y="577"/>
                    <a:pt x="952" y="565"/>
                  </a:cubicBezTo>
                  <a:cubicBezTo>
                    <a:pt x="872" y="516"/>
                    <a:pt x="860" y="382"/>
                    <a:pt x="849" y="298"/>
                  </a:cubicBezTo>
                  <a:cubicBezTo>
                    <a:pt x="843" y="257"/>
                    <a:pt x="830" y="125"/>
                    <a:pt x="792" y="102"/>
                  </a:cubicBezTo>
                  <a:cubicBezTo>
                    <a:pt x="787" y="99"/>
                    <a:pt x="782" y="98"/>
                    <a:pt x="776" y="98"/>
                  </a:cubicBezTo>
                  <a:cubicBezTo>
                    <a:pt x="770" y="98"/>
                    <a:pt x="765" y="99"/>
                    <a:pt x="760" y="102"/>
                  </a:cubicBezTo>
                  <a:cubicBezTo>
                    <a:pt x="722" y="125"/>
                    <a:pt x="709" y="257"/>
                    <a:pt x="703" y="298"/>
                  </a:cubicBezTo>
                  <a:cubicBezTo>
                    <a:pt x="690" y="400"/>
                    <a:pt x="674" y="583"/>
                    <a:pt x="534" y="583"/>
                  </a:cubicBezTo>
                  <a:cubicBezTo>
                    <a:pt x="510" y="583"/>
                    <a:pt x="487" y="577"/>
                    <a:pt x="467" y="565"/>
                  </a:cubicBezTo>
                  <a:cubicBezTo>
                    <a:pt x="387" y="516"/>
                    <a:pt x="375" y="382"/>
                    <a:pt x="364" y="298"/>
                  </a:cubicBezTo>
                  <a:cubicBezTo>
                    <a:pt x="358" y="257"/>
                    <a:pt x="345" y="125"/>
                    <a:pt x="307" y="102"/>
                  </a:cubicBezTo>
                  <a:cubicBezTo>
                    <a:pt x="302" y="99"/>
                    <a:pt x="297" y="98"/>
                    <a:pt x="291" y="98"/>
                  </a:cubicBezTo>
                  <a:cubicBezTo>
                    <a:pt x="285" y="98"/>
                    <a:pt x="280" y="99"/>
                    <a:pt x="275" y="102"/>
                  </a:cubicBezTo>
                  <a:cubicBezTo>
                    <a:pt x="237" y="125"/>
                    <a:pt x="224" y="257"/>
                    <a:pt x="219" y="298"/>
                  </a:cubicBezTo>
                  <a:cubicBezTo>
                    <a:pt x="205" y="400"/>
                    <a:pt x="189" y="583"/>
                    <a:pt x="49" y="583"/>
                  </a:cubicBezTo>
                  <a:cubicBezTo>
                    <a:pt x="0" y="583"/>
                    <a:pt x="0" y="583"/>
                    <a:pt x="0" y="583"/>
                  </a:cubicBezTo>
                  <a:cubicBezTo>
                    <a:pt x="0" y="485"/>
                    <a:pt x="0" y="485"/>
                    <a:pt x="0" y="485"/>
                  </a:cubicBezTo>
                  <a:lnTo>
                    <a:pt x="49" y="485"/>
                  </a:lnTo>
                  <a:close/>
                </a:path>
              </a:pathLst>
            </a:custGeom>
            <a:noFill/>
            <a:ln w="28575" cap="flat">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3"/>
            <p:cNvSpPr>
              <a:spLocks/>
            </p:cNvSpPr>
            <p:nvPr/>
          </p:nvSpPr>
          <p:spPr bwMode="auto">
            <a:xfrm>
              <a:off x="871" y="991"/>
              <a:ext cx="427" cy="189"/>
            </a:xfrm>
            <a:custGeom>
              <a:avLst/>
              <a:gdLst>
                <a:gd name="T0" fmla="*/ 387 w 427"/>
                <a:gd name="T1" fmla="*/ 32 h 189"/>
                <a:gd name="T2" fmla="*/ 387 w 427"/>
                <a:gd name="T3" fmla="*/ 189 h 189"/>
                <a:gd name="T4" fmla="*/ 276 w 427"/>
                <a:gd name="T5" fmla="*/ 189 h 189"/>
                <a:gd name="T6" fmla="*/ 276 w 427"/>
                <a:gd name="T7" fmla="*/ 32 h 189"/>
                <a:gd name="T8" fmla="*/ 229 w 427"/>
                <a:gd name="T9" fmla="*/ 32 h 189"/>
                <a:gd name="T10" fmla="*/ 229 w 427"/>
                <a:gd name="T11" fmla="*/ 189 h 189"/>
                <a:gd name="T12" fmla="*/ 118 w 427"/>
                <a:gd name="T13" fmla="*/ 189 h 189"/>
                <a:gd name="T14" fmla="*/ 118 w 427"/>
                <a:gd name="T15" fmla="*/ 32 h 189"/>
                <a:gd name="T16" fmla="*/ 71 w 427"/>
                <a:gd name="T17" fmla="*/ 32 h 189"/>
                <a:gd name="T18" fmla="*/ 71 w 427"/>
                <a:gd name="T19" fmla="*/ 189 h 189"/>
                <a:gd name="T20" fmla="*/ 0 w 427"/>
                <a:gd name="T21" fmla="*/ 189 h 189"/>
                <a:gd name="T22" fmla="*/ 0 w 427"/>
                <a:gd name="T23" fmla="*/ 158 h 189"/>
                <a:gd name="T24" fmla="*/ 39 w 427"/>
                <a:gd name="T25" fmla="*/ 158 h 189"/>
                <a:gd name="T26" fmla="*/ 39 w 427"/>
                <a:gd name="T27" fmla="*/ 0 h 189"/>
                <a:gd name="T28" fmla="*/ 150 w 427"/>
                <a:gd name="T29" fmla="*/ 0 h 189"/>
                <a:gd name="T30" fmla="*/ 150 w 427"/>
                <a:gd name="T31" fmla="*/ 158 h 189"/>
                <a:gd name="T32" fmla="*/ 197 w 427"/>
                <a:gd name="T33" fmla="*/ 158 h 189"/>
                <a:gd name="T34" fmla="*/ 197 w 427"/>
                <a:gd name="T35" fmla="*/ 0 h 189"/>
                <a:gd name="T36" fmla="*/ 308 w 427"/>
                <a:gd name="T37" fmla="*/ 0 h 189"/>
                <a:gd name="T38" fmla="*/ 308 w 427"/>
                <a:gd name="T39" fmla="*/ 158 h 189"/>
                <a:gd name="T40" fmla="*/ 355 w 427"/>
                <a:gd name="T41" fmla="*/ 158 h 189"/>
                <a:gd name="T42" fmla="*/ 355 w 427"/>
                <a:gd name="T43" fmla="*/ 0 h 189"/>
                <a:gd name="T44" fmla="*/ 427 w 427"/>
                <a:gd name="T45" fmla="*/ 0 h 189"/>
                <a:gd name="T46" fmla="*/ 427 w 427"/>
                <a:gd name="T47" fmla="*/ 32 h 189"/>
                <a:gd name="T48" fmla="*/ 387 w 427"/>
                <a:gd name="T49" fmla="*/ 3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189">
                  <a:moveTo>
                    <a:pt x="387" y="32"/>
                  </a:moveTo>
                  <a:lnTo>
                    <a:pt x="387" y="189"/>
                  </a:lnTo>
                  <a:lnTo>
                    <a:pt x="276" y="189"/>
                  </a:lnTo>
                  <a:lnTo>
                    <a:pt x="276" y="32"/>
                  </a:lnTo>
                  <a:lnTo>
                    <a:pt x="229" y="32"/>
                  </a:lnTo>
                  <a:lnTo>
                    <a:pt x="229" y="189"/>
                  </a:lnTo>
                  <a:lnTo>
                    <a:pt x="118" y="189"/>
                  </a:lnTo>
                  <a:lnTo>
                    <a:pt x="118" y="32"/>
                  </a:lnTo>
                  <a:lnTo>
                    <a:pt x="71" y="32"/>
                  </a:lnTo>
                  <a:lnTo>
                    <a:pt x="71" y="189"/>
                  </a:lnTo>
                  <a:lnTo>
                    <a:pt x="0" y="189"/>
                  </a:lnTo>
                  <a:lnTo>
                    <a:pt x="0" y="158"/>
                  </a:lnTo>
                  <a:lnTo>
                    <a:pt x="39" y="158"/>
                  </a:lnTo>
                  <a:lnTo>
                    <a:pt x="39" y="0"/>
                  </a:lnTo>
                  <a:lnTo>
                    <a:pt x="150" y="0"/>
                  </a:lnTo>
                  <a:lnTo>
                    <a:pt x="150" y="158"/>
                  </a:lnTo>
                  <a:lnTo>
                    <a:pt x="197" y="158"/>
                  </a:lnTo>
                  <a:lnTo>
                    <a:pt x="197" y="0"/>
                  </a:lnTo>
                  <a:lnTo>
                    <a:pt x="308" y="0"/>
                  </a:lnTo>
                  <a:lnTo>
                    <a:pt x="308" y="158"/>
                  </a:lnTo>
                  <a:lnTo>
                    <a:pt x="355" y="158"/>
                  </a:lnTo>
                  <a:lnTo>
                    <a:pt x="355" y="0"/>
                  </a:lnTo>
                  <a:lnTo>
                    <a:pt x="427" y="0"/>
                  </a:lnTo>
                  <a:lnTo>
                    <a:pt x="427" y="32"/>
                  </a:lnTo>
                  <a:lnTo>
                    <a:pt x="387" y="32"/>
                  </a:lnTo>
                  <a:close/>
                </a:path>
              </a:pathLst>
            </a:custGeom>
            <a:noFill/>
            <a:ln w="28575" cap="flat">
              <a:solidFill>
                <a:srgbClr val="6F6F7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26"/>
          <p:cNvGrpSpPr>
            <a:grpSpLocks noChangeAspect="1"/>
          </p:cNvGrpSpPr>
          <p:nvPr/>
        </p:nvGrpSpPr>
        <p:grpSpPr bwMode="auto">
          <a:xfrm>
            <a:off x="1371600" y="4943475"/>
            <a:ext cx="690563" cy="765175"/>
            <a:chOff x="864" y="3114"/>
            <a:chExt cx="435" cy="482"/>
          </a:xfrm>
        </p:grpSpPr>
        <p:sp>
          <p:nvSpPr>
            <p:cNvPr id="51" name="AutoShape 25"/>
            <p:cNvSpPr>
              <a:spLocks noChangeAspect="1" noChangeArrowheads="1" noTextEdit="1"/>
            </p:cNvSpPr>
            <p:nvPr/>
          </p:nvSpPr>
          <p:spPr bwMode="auto">
            <a:xfrm>
              <a:off x="864" y="3114"/>
              <a:ext cx="435" cy="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Oval 27"/>
            <p:cNvSpPr>
              <a:spLocks noChangeArrowheads="1"/>
            </p:cNvSpPr>
            <p:nvPr/>
          </p:nvSpPr>
          <p:spPr bwMode="auto">
            <a:xfrm>
              <a:off x="883" y="3182"/>
              <a:ext cx="409" cy="407"/>
            </a:xfrm>
            <a:prstGeom prst="ellipse">
              <a:avLst/>
            </a:pr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Oval 28"/>
            <p:cNvSpPr>
              <a:spLocks noChangeArrowheads="1"/>
            </p:cNvSpPr>
            <p:nvPr/>
          </p:nvSpPr>
          <p:spPr bwMode="auto">
            <a:xfrm>
              <a:off x="916" y="3215"/>
              <a:ext cx="343" cy="341"/>
            </a:xfrm>
            <a:prstGeom prst="ellipse">
              <a:avLst/>
            </a:pr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29"/>
            <p:cNvSpPr>
              <a:spLocks noChangeShapeType="1"/>
            </p:cNvSpPr>
            <p:nvPr/>
          </p:nvSpPr>
          <p:spPr bwMode="auto">
            <a:xfrm>
              <a:off x="1088" y="3231"/>
              <a:ext cx="0" cy="139"/>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Line 30"/>
            <p:cNvSpPr>
              <a:spLocks noChangeShapeType="1"/>
            </p:cNvSpPr>
            <p:nvPr/>
          </p:nvSpPr>
          <p:spPr bwMode="auto">
            <a:xfrm>
              <a:off x="953" y="3385"/>
              <a:ext cx="33" cy="0"/>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31"/>
            <p:cNvSpPr>
              <a:spLocks noChangeShapeType="1"/>
            </p:cNvSpPr>
            <p:nvPr/>
          </p:nvSpPr>
          <p:spPr bwMode="auto">
            <a:xfrm>
              <a:off x="1185" y="3385"/>
              <a:ext cx="33" cy="0"/>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Line 32"/>
            <p:cNvSpPr>
              <a:spLocks noChangeShapeType="1"/>
            </p:cNvSpPr>
            <p:nvPr/>
          </p:nvSpPr>
          <p:spPr bwMode="auto">
            <a:xfrm>
              <a:off x="1088" y="3486"/>
              <a:ext cx="0" cy="33"/>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Oval 33"/>
            <p:cNvSpPr>
              <a:spLocks noChangeArrowheads="1"/>
            </p:cNvSpPr>
            <p:nvPr/>
          </p:nvSpPr>
          <p:spPr bwMode="auto">
            <a:xfrm>
              <a:off x="1072" y="3370"/>
              <a:ext cx="31" cy="31"/>
            </a:xfrm>
            <a:prstGeom prst="ellipse">
              <a:avLst/>
            </a:prstGeom>
            <a:solidFill>
              <a:srgbClr val="707071"/>
            </a:solidFill>
            <a:ln w="17463" cap="flat">
              <a:solidFill>
                <a:srgbClr val="70707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Rectangle 34"/>
            <p:cNvSpPr>
              <a:spLocks noChangeArrowheads="1"/>
            </p:cNvSpPr>
            <p:nvPr/>
          </p:nvSpPr>
          <p:spPr bwMode="auto">
            <a:xfrm>
              <a:off x="1035" y="3120"/>
              <a:ext cx="105" cy="31"/>
            </a:xfrm>
            <a:prstGeom prst="rect">
              <a:avLst/>
            </a:prstGeom>
            <a:solidFill>
              <a:srgbClr val="707071"/>
            </a:solidFill>
            <a:ln w="17463" cap="flat">
              <a:solidFill>
                <a:srgbClr val="70707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Line 35"/>
            <p:cNvSpPr>
              <a:spLocks noChangeShapeType="1"/>
            </p:cNvSpPr>
            <p:nvPr/>
          </p:nvSpPr>
          <p:spPr bwMode="auto">
            <a:xfrm flipV="1">
              <a:off x="1071" y="3151"/>
              <a:ext cx="0" cy="31"/>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Line 36"/>
            <p:cNvSpPr>
              <a:spLocks noChangeShapeType="1"/>
            </p:cNvSpPr>
            <p:nvPr/>
          </p:nvSpPr>
          <p:spPr bwMode="auto">
            <a:xfrm>
              <a:off x="1104" y="3151"/>
              <a:ext cx="0" cy="31"/>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37"/>
            <p:cNvSpPr>
              <a:spLocks/>
            </p:cNvSpPr>
            <p:nvPr/>
          </p:nvSpPr>
          <p:spPr bwMode="auto">
            <a:xfrm>
              <a:off x="872" y="3166"/>
              <a:ext cx="83" cy="80"/>
            </a:xfrm>
            <a:custGeom>
              <a:avLst/>
              <a:gdLst>
                <a:gd name="T0" fmla="*/ 83 w 83"/>
                <a:gd name="T1" fmla="*/ 21 h 80"/>
                <a:gd name="T2" fmla="*/ 20 w 83"/>
                <a:gd name="T3" fmla="*/ 80 h 80"/>
                <a:gd name="T4" fmla="*/ 0 w 83"/>
                <a:gd name="T5" fmla="*/ 59 h 80"/>
                <a:gd name="T6" fmla="*/ 63 w 83"/>
                <a:gd name="T7" fmla="*/ 0 h 80"/>
                <a:gd name="T8" fmla="*/ 83 w 83"/>
                <a:gd name="T9" fmla="*/ 21 h 80"/>
              </a:gdLst>
              <a:ahLst/>
              <a:cxnLst>
                <a:cxn ang="0">
                  <a:pos x="T0" y="T1"/>
                </a:cxn>
                <a:cxn ang="0">
                  <a:pos x="T2" y="T3"/>
                </a:cxn>
                <a:cxn ang="0">
                  <a:pos x="T4" y="T5"/>
                </a:cxn>
                <a:cxn ang="0">
                  <a:pos x="T6" y="T7"/>
                </a:cxn>
                <a:cxn ang="0">
                  <a:pos x="T8" y="T9"/>
                </a:cxn>
              </a:cxnLst>
              <a:rect l="0" t="0" r="r" b="b"/>
              <a:pathLst>
                <a:path w="83" h="80">
                  <a:moveTo>
                    <a:pt x="83" y="21"/>
                  </a:moveTo>
                  <a:lnTo>
                    <a:pt x="20" y="80"/>
                  </a:lnTo>
                  <a:lnTo>
                    <a:pt x="0" y="59"/>
                  </a:lnTo>
                  <a:lnTo>
                    <a:pt x="63" y="0"/>
                  </a:lnTo>
                  <a:lnTo>
                    <a:pt x="83" y="21"/>
                  </a:lnTo>
                  <a:close/>
                </a:path>
              </a:pathLst>
            </a:custGeom>
            <a:solidFill>
              <a:srgbClr val="707071"/>
            </a:solidFill>
            <a:ln w="17463" cap="flat">
              <a:solidFill>
                <a:srgbClr val="70707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Line 38"/>
            <p:cNvSpPr>
              <a:spLocks noChangeShapeType="1"/>
            </p:cNvSpPr>
            <p:nvPr/>
          </p:nvSpPr>
          <p:spPr bwMode="auto">
            <a:xfrm flipH="1" flipV="1">
              <a:off x="912" y="3229"/>
              <a:ext cx="21" cy="22"/>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 name="Line 39"/>
            <p:cNvSpPr>
              <a:spLocks noChangeShapeType="1"/>
            </p:cNvSpPr>
            <p:nvPr/>
          </p:nvSpPr>
          <p:spPr bwMode="auto">
            <a:xfrm>
              <a:off x="937" y="3206"/>
              <a:ext cx="21" cy="22"/>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 name="Line 40"/>
            <p:cNvSpPr>
              <a:spLocks noChangeShapeType="1"/>
            </p:cNvSpPr>
            <p:nvPr/>
          </p:nvSpPr>
          <p:spPr bwMode="auto">
            <a:xfrm flipV="1">
              <a:off x="1102" y="3331"/>
              <a:ext cx="59" cy="48"/>
            </a:xfrm>
            <a:prstGeom prst="line">
              <a:avLst/>
            </a:prstGeom>
            <a:noFill/>
            <a:ln w="20638" cap="flat">
              <a:solidFill>
                <a:srgbClr val="707071"/>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43"/>
          <p:cNvGrpSpPr>
            <a:grpSpLocks noChangeAspect="1"/>
          </p:cNvGrpSpPr>
          <p:nvPr/>
        </p:nvGrpSpPr>
        <p:grpSpPr bwMode="auto">
          <a:xfrm>
            <a:off x="3678238" y="4772025"/>
            <a:ext cx="1001712" cy="960438"/>
            <a:chOff x="2317" y="3006"/>
            <a:chExt cx="631" cy="605"/>
          </a:xfrm>
        </p:grpSpPr>
        <p:sp>
          <p:nvSpPr>
            <p:cNvPr id="68" name="AutoShape 42"/>
            <p:cNvSpPr>
              <a:spLocks noChangeAspect="1" noChangeArrowheads="1" noTextEdit="1"/>
            </p:cNvSpPr>
            <p:nvPr/>
          </p:nvSpPr>
          <p:spPr bwMode="auto">
            <a:xfrm>
              <a:off x="2317" y="3006"/>
              <a:ext cx="631" cy="60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44"/>
            <p:cNvSpPr>
              <a:spLocks/>
            </p:cNvSpPr>
            <p:nvPr/>
          </p:nvSpPr>
          <p:spPr bwMode="auto">
            <a:xfrm>
              <a:off x="2515" y="3218"/>
              <a:ext cx="66" cy="179"/>
            </a:xfrm>
            <a:custGeom>
              <a:avLst/>
              <a:gdLst>
                <a:gd name="T0" fmla="*/ 64 w 153"/>
                <a:gd name="T1" fmla="*/ 419 h 419"/>
                <a:gd name="T2" fmla="*/ 11 w 153"/>
                <a:gd name="T3" fmla="*/ 320 h 419"/>
                <a:gd name="T4" fmla="*/ 53 w 153"/>
                <a:gd name="T5" fmla="*/ 263 h 419"/>
                <a:gd name="T6" fmla="*/ 153 w 153"/>
                <a:gd name="T7" fmla="*/ 213 h 419"/>
                <a:gd name="T8" fmla="*/ 153 w 153"/>
                <a:gd name="T9" fmla="*/ 205 h 419"/>
                <a:gd name="T10" fmla="*/ 53 w 153"/>
                <a:gd name="T11" fmla="*/ 155 h 419"/>
                <a:gd name="T12" fmla="*/ 11 w 153"/>
                <a:gd name="T13" fmla="*/ 98 h 419"/>
                <a:gd name="T14" fmla="*/ 63 w 153"/>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419">
                  <a:moveTo>
                    <a:pt x="64" y="419"/>
                  </a:moveTo>
                  <a:cubicBezTo>
                    <a:pt x="64" y="419"/>
                    <a:pt x="22" y="368"/>
                    <a:pt x="11" y="320"/>
                  </a:cubicBezTo>
                  <a:cubicBezTo>
                    <a:pt x="0" y="273"/>
                    <a:pt x="6" y="218"/>
                    <a:pt x="53" y="263"/>
                  </a:cubicBezTo>
                  <a:cubicBezTo>
                    <a:pt x="102" y="311"/>
                    <a:pt x="153" y="297"/>
                    <a:pt x="153" y="213"/>
                  </a:cubicBezTo>
                  <a:cubicBezTo>
                    <a:pt x="153" y="205"/>
                    <a:pt x="153" y="205"/>
                    <a:pt x="153" y="205"/>
                  </a:cubicBezTo>
                  <a:cubicBezTo>
                    <a:pt x="153" y="121"/>
                    <a:pt x="102" y="107"/>
                    <a:pt x="53" y="155"/>
                  </a:cubicBezTo>
                  <a:cubicBezTo>
                    <a:pt x="6" y="200"/>
                    <a:pt x="0" y="145"/>
                    <a:pt x="11" y="98"/>
                  </a:cubicBezTo>
                  <a:cubicBezTo>
                    <a:pt x="22" y="49"/>
                    <a:pt x="63" y="0"/>
                    <a:pt x="63" y="0"/>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45"/>
            <p:cNvSpPr>
              <a:spLocks/>
            </p:cNvSpPr>
            <p:nvPr/>
          </p:nvSpPr>
          <p:spPr bwMode="auto">
            <a:xfrm>
              <a:off x="2323" y="3189"/>
              <a:ext cx="220" cy="237"/>
            </a:xfrm>
            <a:custGeom>
              <a:avLst/>
              <a:gdLst>
                <a:gd name="T0" fmla="*/ 514 w 514"/>
                <a:gd name="T1" fmla="*/ 486 h 554"/>
                <a:gd name="T2" fmla="*/ 412 w 514"/>
                <a:gd name="T3" fmla="*/ 543 h 554"/>
                <a:gd name="T4" fmla="*/ 354 w 514"/>
                <a:gd name="T5" fmla="*/ 501 h 554"/>
                <a:gd name="T6" fmla="*/ 304 w 514"/>
                <a:gd name="T7" fmla="*/ 401 h 554"/>
                <a:gd name="T8" fmla="*/ 297 w 514"/>
                <a:gd name="T9" fmla="*/ 401 h 554"/>
                <a:gd name="T10" fmla="*/ 246 w 514"/>
                <a:gd name="T11" fmla="*/ 501 h 554"/>
                <a:gd name="T12" fmla="*/ 189 w 514"/>
                <a:gd name="T13" fmla="*/ 543 h 554"/>
                <a:gd name="T14" fmla="*/ 90 w 514"/>
                <a:gd name="T15" fmla="*/ 490 h 554"/>
                <a:gd name="T16" fmla="*/ 92 w 514"/>
                <a:gd name="T17" fmla="*/ 487 h 554"/>
                <a:gd name="T18" fmla="*/ 142 w 514"/>
                <a:gd name="T19" fmla="*/ 387 h 554"/>
                <a:gd name="T20" fmla="*/ 100 w 514"/>
                <a:gd name="T21" fmla="*/ 330 h 554"/>
                <a:gd name="T22" fmla="*/ 0 w 514"/>
                <a:gd name="T23" fmla="*/ 280 h 554"/>
                <a:gd name="T24" fmla="*/ 0 w 514"/>
                <a:gd name="T25" fmla="*/ 272 h 554"/>
                <a:gd name="T26" fmla="*/ 100 w 514"/>
                <a:gd name="T27" fmla="*/ 222 h 554"/>
                <a:gd name="T28" fmla="*/ 142 w 514"/>
                <a:gd name="T29" fmla="*/ 165 h 554"/>
                <a:gd name="T30" fmla="*/ 89 w 514"/>
                <a:gd name="T31" fmla="*/ 66 h 554"/>
                <a:gd name="T32" fmla="*/ 90 w 514"/>
                <a:gd name="T33" fmla="*/ 64 h 554"/>
                <a:gd name="T34" fmla="*/ 189 w 514"/>
                <a:gd name="T35" fmla="*/ 11 h 554"/>
                <a:gd name="T36" fmla="*/ 246 w 514"/>
                <a:gd name="T37" fmla="*/ 53 h 554"/>
                <a:gd name="T38" fmla="*/ 220 w 514"/>
                <a:gd name="T39" fmla="*/ 11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4" h="554">
                  <a:moveTo>
                    <a:pt x="514" y="486"/>
                  </a:moveTo>
                  <a:cubicBezTo>
                    <a:pt x="514" y="486"/>
                    <a:pt x="460" y="532"/>
                    <a:pt x="412" y="543"/>
                  </a:cubicBezTo>
                  <a:cubicBezTo>
                    <a:pt x="364" y="554"/>
                    <a:pt x="309" y="548"/>
                    <a:pt x="354" y="501"/>
                  </a:cubicBezTo>
                  <a:cubicBezTo>
                    <a:pt x="402" y="452"/>
                    <a:pt x="388" y="401"/>
                    <a:pt x="304" y="401"/>
                  </a:cubicBezTo>
                  <a:cubicBezTo>
                    <a:pt x="297" y="401"/>
                    <a:pt x="297" y="401"/>
                    <a:pt x="297" y="401"/>
                  </a:cubicBezTo>
                  <a:cubicBezTo>
                    <a:pt x="212" y="401"/>
                    <a:pt x="199" y="452"/>
                    <a:pt x="246" y="501"/>
                  </a:cubicBezTo>
                  <a:cubicBezTo>
                    <a:pt x="292" y="548"/>
                    <a:pt x="236" y="554"/>
                    <a:pt x="189" y="543"/>
                  </a:cubicBezTo>
                  <a:cubicBezTo>
                    <a:pt x="141" y="532"/>
                    <a:pt x="90" y="490"/>
                    <a:pt x="90" y="490"/>
                  </a:cubicBezTo>
                  <a:cubicBezTo>
                    <a:pt x="92" y="487"/>
                    <a:pt x="92" y="487"/>
                    <a:pt x="92" y="487"/>
                  </a:cubicBezTo>
                  <a:cubicBezTo>
                    <a:pt x="92" y="487"/>
                    <a:pt x="132" y="435"/>
                    <a:pt x="142" y="387"/>
                  </a:cubicBezTo>
                  <a:cubicBezTo>
                    <a:pt x="153" y="340"/>
                    <a:pt x="147" y="285"/>
                    <a:pt x="100" y="330"/>
                  </a:cubicBezTo>
                  <a:cubicBezTo>
                    <a:pt x="51" y="378"/>
                    <a:pt x="0" y="364"/>
                    <a:pt x="0" y="280"/>
                  </a:cubicBezTo>
                  <a:cubicBezTo>
                    <a:pt x="0" y="272"/>
                    <a:pt x="0" y="272"/>
                    <a:pt x="0" y="272"/>
                  </a:cubicBezTo>
                  <a:cubicBezTo>
                    <a:pt x="0" y="188"/>
                    <a:pt x="51" y="174"/>
                    <a:pt x="100" y="222"/>
                  </a:cubicBezTo>
                  <a:cubicBezTo>
                    <a:pt x="147" y="267"/>
                    <a:pt x="153" y="212"/>
                    <a:pt x="142" y="165"/>
                  </a:cubicBezTo>
                  <a:cubicBezTo>
                    <a:pt x="132" y="116"/>
                    <a:pt x="89" y="66"/>
                    <a:pt x="89" y="66"/>
                  </a:cubicBezTo>
                  <a:cubicBezTo>
                    <a:pt x="90" y="64"/>
                    <a:pt x="90" y="64"/>
                    <a:pt x="90" y="64"/>
                  </a:cubicBezTo>
                  <a:cubicBezTo>
                    <a:pt x="90" y="64"/>
                    <a:pt x="141" y="22"/>
                    <a:pt x="189" y="11"/>
                  </a:cubicBezTo>
                  <a:cubicBezTo>
                    <a:pt x="236" y="0"/>
                    <a:pt x="292" y="6"/>
                    <a:pt x="246" y="53"/>
                  </a:cubicBezTo>
                  <a:cubicBezTo>
                    <a:pt x="225" y="75"/>
                    <a:pt x="216" y="98"/>
                    <a:pt x="220" y="116"/>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46"/>
            <p:cNvSpPr>
              <a:spLocks/>
            </p:cNvSpPr>
            <p:nvPr/>
          </p:nvSpPr>
          <p:spPr bwMode="auto">
            <a:xfrm>
              <a:off x="2417" y="3189"/>
              <a:ext cx="125" cy="66"/>
            </a:xfrm>
            <a:custGeom>
              <a:avLst/>
              <a:gdLst>
                <a:gd name="T0" fmla="*/ 0 w 293"/>
                <a:gd name="T1" fmla="*/ 116 h 153"/>
                <a:gd name="T2" fmla="*/ 77 w 293"/>
                <a:gd name="T3" fmla="*/ 153 h 153"/>
                <a:gd name="T4" fmla="*/ 84 w 293"/>
                <a:gd name="T5" fmla="*/ 153 h 153"/>
                <a:gd name="T6" fmla="*/ 134 w 293"/>
                <a:gd name="T7" fmla="*/ 53 h 153"/>
                <a:gd name="T8" fmla="*/ 192 w 293"/>
                <a:gd name="T9" fmla="*/ 11 h 153"/>
                <a:gd name="T10" fmla="*/ 293 w 293"/>
                <a:gd name="T11" fmla="*/ 67 h 153"/>
              </a:gdLst>
              <a:ahLst/>
              <a:cxnLst>
                <a:cxn ang="0">
                  <a:pos x="T0" y="T1"/>
                </a:cxn>
                <a:cxn ang="0">
                  <a:pos x="T2" y="T3"/>
                </a:cxn>
                <a:cxn ang="0">
                  <a:pos x="T4" y="T5"/>
                </a:cxn>
                <a:cxn ang="0">
                  <a:pos x="T6" y="T7"/>
                </a:cxn>
                <a:cxn ang="0">
                  <a:pos x="T8" y="T9"/>
                </a:cxn>
                <a:cxn ang="0">
                  <a:pos x="T10" y="T11"/>
                </a:cxn>
              </a:cxnLst>
              <a:rect l="0" t="0" r="r" b="b"/>
              <a:pathLst>
                <a:path w="293" h="153">
                  <a:moveTo>
                    <a:pt x="0" y="116"/>
                  </a:moveTo>
                  <a:cubicBezTo>
                    <a:pt x="6" y="138"/>
                    <a:pt x="31" y="153"/>
                    <a:pt x="77" y="153"/>
                  </a:cubicBezTo>
                  <a:cubicBezTo>
                    <a:pt x="84" y="153"/>
                    <a:pt x="84" y="153"/>
                    <a:pt x="84" y="153"/>
                  </a:cubicBezTo>
                  <a:cubicBezTo>
                    <a:pt x="168" y="153"/>
                    <a:pt x="182" y="102"/>
                    <a:pt x="134" y="53"/>
                  </a:cubicBezTo>
                  <a:cubicBezTo>
                    <a:pt x="89" y="6"/>
                    <a:pt x="144" y="0"/>
                    <a:pt x="192" y="11"/>
                  </a:cubicBezTo>
                  <a:cubicBezTo>
                    <a:pt x="240" y="22"/>
                    <a:pt x="293" y="67"/>
                    <a:pt x="293" y="67"/>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47"/>
            <p:cNvSpPr>
              <a:spLocks/>
            </p:cNvSpPr>
            <p:nvPr/>
          </p:nvSpPr>
          <p:spPr bwMode="auto">
            <a:xfrm>
              <a:off x="2542" y="3180"/>
              <a:ext cx="208" cy="255"/>
            </a:xfrm>
            <a:custGeom>
              <a:avLst/>
              <a:gdLst>
                <a:gd name="T0" fmla="*/ 0 w 488"/>
                <a:gd name="T1" fmla="*/ 90 h 600"/>
                <a:gd name="T2" fmla="*/ 98 w 488"/>
                <a:gd name="T3" fmla="*/ 143 h 600"/>
                <a:gd name="T4" fmla="*/ 155 w 488"/>
                <a:gd name="T5" fmla="*/ 101 h 600"/>
                <a:gd name="T6" fmla="*/ 205 w 488"/>
                <a:gd name="T7" fmla="*/ 0 h 600"/>
                <a:gd name="T8" fmla="*/ 213 w 488"/>
                <a:gd name="T9" fmla="*/ 0 h 600"/>
                <a:gd name="T10" fmla="*/ 263 w 488"/>
                <a:gd name="T11" fmla="*/ 101 h 600"/>
                <a:gd name="T12" fmla="*/ 320 w 488"/>
                <a:gd name="T13" fmla="*/ 143 h 600"/>
                <a:gd name="T14" fmla="*/ 419 w 488"/>
                <a:gd name="T15" fmla="*/ 92 h 600"/>
                <a:gd name="T16" fmla="*/ 424 w 488"/>
                <a:gd name="T17" fmla="*/ 89 h 600"/>
                <a:gd name="T18" fmla="*/ 477 w 488"/>
                <a:gd name="T19" fmla="*/ 188 h 600"/>
                <a:gd name="T20" fmla="*/ 435 w 488"/>
                <a:gd name="T21" fmla="*/ 245 h 600"/>
                <a:gd name="T22" fmla="*/ 335 w 488"/>
                <a:gd name="T23" fmla="*/ 295 h 600"/>
                <a:gd name="T24" fmla="*/ 335 w 488"/>
                <a:gd name="T25" fmla="*/ 303 h 600"/>
                <a:gd name="T26" fmla="*/ 435 w 488"/>
                <a:gd name="T27" fmla="*/ 353 h 600"/>
                <a:gd name="T28" fmla="*/ 477 w 488"/>
                <a:gd name="T29" fmla="*/ 410 h 600"/>
                <a:gd name="T30" fmla="*/ 423 w 488"/>
                <a:gd name="T31" fmla="*/ 506 h 600"/>
                <a:gd name="T32" fmla="*/ 418 w 488"/>
                <a:gd name="T33" fmla="*/ 512 h 600"/>
                <a:gd name="T34" fmla="*/ 319 w 488"/>
                <a:gd name="T35" fmla="*/ 458 h 600"/>
                <a:gd name="T36" fmla="*/ 262 w 488"/>
                <a:gd name="T37" fmla="*/ 500 h 600"/>
                <a:gd name="T38" fmla="*/ 212 w 488"/>
                <a:gd name="T39" fmla="*/ 600 h 600"/>
                <a:gd name="T40" fmla="*/ 204 w 488"/>
                <a:gd name="T41" fmla="*/ 600 h 600"/>
                <a:gd name="T42" fmla="*/ 154 w 488"/>
                <a:gd name="T43" fmla="*/ 500 h 600"/>
                <a:gd name="T44" fmla="*/ 97 w 488"/>
                <a:gd name="T45" fmla="*/ 458 h 600"/>
                <a:gd name="T46" fmla="*/ 1 w 488"/>
                <a:gd name="T47" fmla="*/ 50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8" h="600">
                  <a:moveTo>
                    <a:pt x="0" y="90"/>
                  </a:moveTo>
                  <a:cubicBezTo>
                    <a:pt x="0" y="90"/>
                    <a:pt x="50" y="132"/>
                    <a:pt x="98" y="143"/>
                  </a:cubicBezTo>
                  <a:cubicBezTo>
                    <a:pt x="145" y="153"/>
                    <a:pt x="201" y="147"/>
                    <a:pt x="155" y="101"/>
                  </a:cubicBezTo>
                  <a:cubicBezTo>
                    <a:pt x="108" y="51"/>
                    <a:pt x="121" y="0"/>
                    <a:pt x="205" y="0"/>
                  </a:cubicBezTo>
                  <a:cubicBezTo>
                    <a:pt x="213" y="0"/>
                    <a:pt x="213" y="0"/>
                    <a:pt x="213" y="0"/>
                  </a:cubicBezTo>
                  <a:cubicBezTo>
                    <a:pt x="297" y="0"/>
                    <a:pt x="311" y="51"/>
                    <a:pt x="263" y="101"/>
                  </a:cubicBezTo>
                  <a:cubicBezTo>
                    <a:pt x="218" y="147"/>
                    <a:pt x="273" y="153"/>
                    <a:pt x="320" y="143"/>
                  </a:cubicBezTo>
                  <a:cubicBezTo>
                    <a:pt x="369" y="132"/>
                    <a:pt x="419" y="92"/>
                    <a:pt x="419" y="92"/>
                  </a:cubicBezTo>
                  <a:cubicBezTo>
                    <a:pt x="424" y="89"/>
                    <a:pt x="424" y="89"/>
                    <a:pt x="424" y="89"/>
                  </a:cubicBezTo>
                  <a:cubicBezTo>
                    <a:pt x="424" y="89"/>
                    <a:pt x="466" y="139"/>
                    <a:pt x="477" y="188"/>
                  </a:cubicBezTo>
                  <a:cubicBezTo>
                    <a:pt x="488" y="235"/>
                    <a:pt x="482" y="290"/>
                    <a:pt x="435" y="245"/>
                  </a:cubicBezTo>
                  <a:cubicBezTo>
                    <a:pt x="386" y="197"/>
                    <a:pt x="335" y="211"/>
                    <a:pt x="335" y="295"/>
                  </a:cubicBezTo>
                  <a:cubicBezTo>
                    <a:pt x="335" y="303"/>
                    <a:pt x="335" y="303"/>
                    <a:pt x="335" y="303"/>
                  </a:cubicBezTo>
                  <a:cubicBezTo>
                    <a:pt x="335" y="387"/>
                    <a:pt x="386" y="401"/>
                    <a:pt x="435" y="353"/>
                  </a:cubicBezTo>
                  <a:cubicBezTo>
                    <a:pt x="482" y="308"/>
                    <a:pt x="488" y="363"/>
                    <a:pt x="477" y="410"/>
                  </a:cubicBezTo>
                  <a:cubicBezTo>
                    <a:pt x="466" y="458"/>
                    <a:pt x="423" y="506"/>
                    <a:pt x="423" y="506"/>
                  </a:cubicBezTo>
                  <a:cubicBezTo>
                    <a:pt x="418" y="512"/>
                    <a:pt x="418" y="512"/>
                    <a:pt x="418" y="512"/>
                  </a:cubicBezTo>
                  <a:cubicBezTo>
                    <a:pt x="418" y="512"/>
                    <a:pt x="367" y="469"/>
                    <a:pt x="319" y="458"/>
                  </a:cubicBezTo>
                  <a:cubicBezTo>
                    <a:pt x="272" y="448"/>
                    <a:pt x="217" y="453"/>
                    <a:pt x="262" y="500"/>
                  </a:cubicBezTo>
                  <a:cubicBezTo>
                    <a:pt x="310" y="549"/>
                    <a:pt x="296" y="600"/>
                    <a:pt x="212" y="600"/>
                  </a:cubicBezTo>
                  <a:cubicBezTo>
                    <a:pt x="204" y="600"/>
                    <a:pt x="204" y="600"/>
                    <a:pt x="204" y="600"/>
                  </a:cubicBezTo>
                  <a:cubicBezTo>
                    <a:pt x="120" y="600"/>
                    <a:pt x="106" y="549"/>
                    <a:pt x="154" y="500"/>
                  </a:cubicBezTo>
                  <a:cubicBezTo>
                    <a:pt x="199" y="453"/>
                    <a:pt x="144" y="448"/>
                    <a:pt x="97" y="458"/>
                  </a:cubicBezTo>
                  <a:cubicBezTo>
                    <a:pt x="48" y="469"/>
                    <a:pt x="1" y="509"/>
                    <a:pt x="1" y="509"/>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48"/>
            <p:cNvSpPr>
              <a:spLocks/>
            </p:cNvSpPr>
            <p:nvPr/>
          </p:nvSpPr>
          <p:spPr bwMode="auto">
            <a:xfrm>
              <a:off x="2503" y="3397"/>
              <a:ext cx="256" cy="209"/>
            </a:xfrm>
            <a:custGeom>
              <a:avLst/>
              <a:gdLst>
                <a:gd name="T0" fmla="*/ 510 w 602"/>
                <a:gd name="T1" fmla="*/ 3 h 492"/>
                <a:gd name="T2" fmla="*/ 459 w 602"/>
                <a:gd name="T3" fmla="*/ 101 h 492"/>
                <a:gd name="T4" fmla="*/ 502 w 602"/>
                <a:gd name="T5" fmla="*/ 160 h 492"/>
                <a:gd name="T6" fmla="*/ 602 w 602"/>
                <a:gd name="T7" fmla="*/ 210 h 492"/>
                <a:gd name="T8" fmla="*/ 602 w 602"/>
                <a:gd name="T9" fmla="*/ 218 h 492"/>
                <a:gd name="T10" fmla="*/ 502 w 602"/>
                <a:gd name="T11" fmla="*/ 268 h 492"/>
                <a:gd name="T12" fmla="*/ 460 w 602"/>
                <a:gd name="T13" fmla="*/ 325 h 492"/>
                <a:gd name="T14" fmla="*/ 514 w 602"/>
                <a:gd name="T15" fmla="*/ 425 h 492"/>
                <a:gd name="T16" fmla="*/ 510 w 602"/>
                <a:gd name="T17" fmla="*/ 428 h 492"/>
                <a:gd name="T18" fmla="*/ 411 w 602"/>
                <a:gd name="T19" fmla="*/ 481 h 492"/>
                <a:gd name="T20" fmla="*/ 354 w 602"/>
                <a:gd name="T21" fmla="*/ 439 h 492"/>
                <a:gd name="T22" fmla="*/ 304 w 602"/>
                <a:gd name="T23" fmla="*/ 339 h 492"/>
                <a:gd name="T24" fmla="*/ 296 w 602"/>
                <a:gd name="T25" fmla="*/ 339 h 492"/>
                <a:gd name="T26" fmla="*/ 246 w 602"/>
                <a:gd name="T27" fmla="*/ 439 h 492"/>
                <a:gd name="T28" fmla="*/ 189 w 602"/>
                <a:gd name="T29" fmla="*/ 481 h 492"/>
                <a:gd name="T30" fmla="*/ 91 w 602"/>
                <a:gd name="T31" fmla="*/ 427 h 492"/>
                <a:gd name="T32" fmla="*/ 88 w 602"/>
                <a:gd name="T33" fmla="*/ 425 h 492"/>
                <a:gd name="T34" fmla="*/ 142 w 602"/>
                <a:gd name="T35" fmla="*/ 325 h 492"/>
                <a:gd name="T36" fmla="*/ 100 w 602"/>
                <a:gd name="T37" fmla="*/ 268 h 492"/>
                <a:gd name="T38" fmla="*/ 0 w 602"/>
                <a:gd name="T39" fmla="*/ 218 h 492"/>
                <a:gd name="T40" fmla="*/ 0 w 602"/>
                <a:gd name="T41" fmla="*/ 210 h 492"/>
                <a:gd name="T42" fmla="*/ 100 w 602"/>
                <a:gd name="T43" fmla="*/ 160 h 492"/>
                <a:gd name="T44" fmla="*/ 142 w 602"/>
                <a:gd name="T45" fmla="*/ 103 h 492"/>
                <a:gd name="T46" fmla="*/ 94 w 602"/>
                <a:gd name="T47"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2" h="492">
                  <a:moveTo>
                    <a:pt x="510" y="3"/>
                  </a:moveTo>
                  <a:cubicBezTo>
                    <a:pt x="510" y="3"/>
                    <a:pt x="474" y="41"/>
                    <a:pt x="459" y="101"/>
                  </a:cubicBezTo>
                  <a:cubicBezTo>
                    <a:pt x="447" y="148"/>
                    <a:pt x="455" y="206"/>
                    <a:pt x="502" y="160"/>
                  </a:cubicBezTo>
                  <a:cubicBezTo>
                    <a:pt x="551" y="113"/>
                    <a:pt x="602" y="126"/>
                    <a:pt x="602" y="210"/>
                  </a:cubicBezTo>
                  <a:cubicBezTo>
                    <a:pt x="602" y="218"/>
                    <a:pt x="602" y="218"/>
                    <a:pt x="602" y="218"/>
                  </a:cubicBezTo>
                  <a:cubicBezTo>
                    <a:pt x="602" y="302"/>
                    <a:pt x="551" y="316"/>
                    <a:pt x="502" y="268"/>
                  </a:cubicBezTo>
                  <a:cubicBezTo>
                    <a:pt x="455" y="223"/>
                    <a:pt x="450" y="278"/>
                    <a:pt x="460" y="325"/>
                  </a:cubicBezTo>
                  <a:cubicBezTo>
                    <a:pt x="471" y="374"/>
                    <a:pt x="514" y="425"/>
                    <a:pt x="514" y="425"/>
                  </a:cubicBezTo>
                  <a:cubicBezTo>
                    <a:pt x="510" y="428"/>
                    <a:pt x="510" y="428"/>
                    <a:pt x="510" y="428"/>
                  </a:cubicBezTo>
                  <a:cubicBezTo>
                    <a:pt x="510" y="428"/>
                    <a:pt x="459" y="471"/>
                    <a:pt x="411" y="481"/>
                  </a:cubicBezTo>
                  <a:cubicBezTo>
                    <a:pt x="364" y="492"/>
                    <a:pt x="308" y="486"/>
                    <a:pt x="354" y="439"/>
                  </a:cubicBezTo>
                  <a:cubicBezTo>
                    <a:pt x="401" y="390"/>
                    <a:pt x="388" y="339"/>
                    <a:pt x="304" y="339"/>
                  </a:cubicBezTo>
                  <a:cubicBezTo>
                    <a:pt x="296" y="339"/>
                    <a:pt x="296" y="339"/>
                    <a:pt x="296" y="339"/>
                  </a:cubicBezTo>
                  <a:cubicBezTo>
                    <a:pt x="212" y="339"/>
                    <a:pt x="198" y="390"/>
                    <a:pt x="246" y="439"/>
                  </a:cubicBezTo>
                  <a:cubicBezTo>
                    <a:pt x="291" y="486"/>
                    <a:pt x="236" y="492"/>
                    <a:pt x="189" y="481"/>
                  </a:cubicBezTo>
                  <a:cubicBezTo>
                    <a:pt x="140" y="471"/>
                    <a:pt x="91" y="427"/>
                    <a:pt x="91" y="427"/>
                  </a:cubicBezTo>
                  <a:cubicBezTo>
                    <a:pt x="88" y="425"/>
                    <a:pt x="88" y="425"/>
                    <a:pt x="88" y="425"/>
                  </a:cubicBezTo>
                  <a:cubicBezTo>
                    <a:pt x="88" y="425"/>
                    <a:pt x="131" y="374"/>
                    <a:pt x="142" y="325"/>
                  </a:cubicBezTo>
                  <a:cubicBezTo>
                    <a:pt x="152" y="278"/>
                    <a:pt x="147" y="223"/>
                    <a:pt x="100" y="268"/>
                  </a:cubicBezTo>
                  <a:cubicBezTo>
                    <a:pt x="51" y="316"/>
                    <a:pt x="0" y="302"/>
                    <a:pt x="0" y="218"/>
                  </a:cubicBezTo>
                  <a:cubicBezTo>
                    <a:pt x="0" y="210"/>
                    <a:pt x="0" y="210"/>
                    <a:pt x="0" y="210"/>
                  </a:cubicBezTo>
                  <a:cubicBezTo>
                    <a:pt x="0" y="126"/>
                    <a:pt x="51" y="113"/>
                    <a:pt x="100" y="160"/>
                  </a:cubicBezTo>
                  <a:cubicBezTo>
                    <a:pt x="147" y="206"/>
                    <a:pt x="152" y="150"/>
                    <a:pt x="142" y="103"/>
                  </a:cubicBezTo>
                  <a:cubicBezTo>
                    <a:pt x="131" y="55"/>
                    <a:pt x="94" y="0"/>
                    <a:pt x="94" y="0"/>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49"/>
            <p:cNvSpPr>
              <a:spLocks/>
            </p:cNvSpPr>
            <p:nvPr/>
          </p:nvSpPr>
          <p:spPr bwMode="auto">
            <a:xfrm>
              <a:off x="2723" y="3190"/>
              <a:ext cx="86" cy="50"/>
            </a:xfrm>
            <a:custGeom>
              <a:avLst/>
              <a:gdLst>
                <a:gd name="T0" fmla="*/ 0 w 200"/>
                <a:gd name="T1" fmla="*/ 64 h 116"/>
                <a:gd name="T2" fmla="*/ 97 w 200"/>
                <a:gd name="T3" fmla="*/ 10 h 116"/>
                <a:gd name="T4" fmla="*/ 154 w 200"/>
                <a:gd name="T5" fmla="*/ 52 h 116"/>
                <a:gd name="T6" fmla="*/ 128 w 200"/>
                <a:gd name="T7" fmla="*/ 116 h 116"/>
              </a:gdLst>
              <a:ahLst/>
              <a:cxnLst>
                <a:cxn ang="0">
                  <a:pos x="T0" y="T1"/>
                </a:cxn>
                <a:cxn ang="0">
                  <a:pos x="T2" y="T3"/>
                </a:cxn>
                <a:cxn ang="0">
                  <a:pos x="T4" y="T5"/>
                </a:cxn>
                <a:cxn ang="0">
                  <a:pos x="T6" y="T7"/>
                </a:cxn>
              </a:cxnLst>
              <a:rect l="0" t="0" r="r" b="b"/>
              <a:pathLst>
                <a:path w="200" h="116">
                  <a:moveTo>
                    <a:pt x="0" y="64"/>
                  </a:moveTo>
                  <a:cubicBezTo>
                    <a:pt x="0" y="64"/>
                    <a:pt x="49" y="21"/>
                    <a:pt x="97" y="10"/>
                  </a:cubicBezTo>
                  <a:cubicBezTo>
                    <a:pt x="144" y="0"/>
                    <a:pt x="200" y="5"/>
                    <a:pt x="154" y="52"/>
                  </a:cubicBezTo>
                  <a:cubicBezTo>
                    <a:pt x="132" y="75"/>
                    <a:pt x="124" y="98"/>
                    <a:pt x="128" y="116"/>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50"/>
            <p:cNvSpPr>
              <a:spLocks/>
            </p:cNvSpPr>
            <p:nvPr/>
          </p:nvSpPr>
          <p:spPr bwMode="auto">
            <a:xfrm>
              <a:off x="2721" y="3190"/>
              <a:ext cx="220" cy="236"/>
            </a:xfrm>
            <a:custGeom>
              <a:avLst/>
              <a:gdLst>
                <a:gd name="T0" fmla="*/ 0 w 516"/>
                <a:gd name="T1" fmla="*/ 487 h 553"/>
                <a:gd name="T2" fmla="*/ 102 w 516"/>
                <a:gd name="T3" fmla="*/ 542 h 553"/>
                <a:gd name="T4" fmla="*/ 159 w 516"/>
                <a:gd name="T5" fmla="*/ 500 h 553"/>
                <a:gd name="T6" fmla="*/ 209 w 516"/>
                <a:gd name="T7" fmla="*/ 400 h 553"/>
                <a:gd name="T8" fmla="*/ 217 w 516"/>
                <a:gd name="T9" fmla="*/ 400 h 553"/>
                <a:gd name="T10" fmla="*/ 267 w 516"/>
                <a:gd name="T11" fmla="*/ 500 h 553"/>
                <a:gd name="T12" fmla="*/ 324 w 516"/>
                <a:gd name="T13" fmla="*/ 542 h 553"/>
                <a:gd name="T14" fmla="*/ 424 w 516"/>
                <a:gd name="T15" fmla="*/ 489 h 553"/>
                <a:gd name="T16" fmla="*/ 427 w 516"/>
                <a:gd name="T17" fmla="*/ 486 h 553"/>
                <a:gd name="T18" fmla="*/ 374 w 516"/>
                <a:gd name="T19" fmla="*/ 386 h 553"/>
                <a:gd name="T20" fmla="*/ 416 w 516"/>
                <a:gd name="T21" fmla="*/ 329 h 553"/>
                <a:gd name="T22" fmla="*/ 516 w 516"/>
                <a:gd name="T23" fmla="*/ 279 h 553"/>
                <a:gd name="T24" fmla="*/ 516 w 516"/>
                <a:gd name="T25" fmla="*/ 271 h 553"/>
                <a:gd name="T26" fmla="*/ 416 w 516"/>
                <a:gd name="T27" fmla="*/ 221 h 553"/>
                <a:gd name="T28" fmla="*/ 374 w 516"/>
                <a:gd name="T29" fmla="*/ 164 h 553"/>
                <a:gd name="T30" fmla="*/ 427 w 516"/>
                <a:gd name="T31" fmla="*/ 65 h 553"/>
                <a:gd name="T32" fmla="*/ 425 w 516"/>
                <a:gd name="T33" fmla="*/ 63 h 553"/>
                <a:gd name="T34" fmla="*/ 324 w 516"/>
                <a:gd name="T35" fmla="*/ 10 h 553"/>
                <a:gd name="T36" fmla="*/ 267 w 516"/>
                <a:gd name="T37" fmla="*/ 52 h 553"/>
                <a:gd name="T38" fmla="*/ 217 w 516"/>
                <a:gd name="T39" fmla="*/ 153 h 553"/>
                <a:gd name="T40" fmla="*/ 209 w 516"/>
                <a:gd name="T41" fmla="*/ 153 h 553"/>
                <a:gd name="T42" fmla="*/ 133 w 516"/>
                <a:gd name="T43" fmla="*/ 11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6" h="553">
                  <a:moveTo>
                    <a:pt x="0" y="487"/>
                  </a:moveTo>
                  <a:cubicBezTo>
                    <a:pt x="0" y="487"/>
                    <a:pt x="54" y="532"/>
                    <a:pt x="102" y="542"/>
                  </a:cubicBezTo>
                  <a:cubicBezTo>
                    <a:pt x="149" y="553"/>
                    <a:pt x="205" y="547"/>
                    <a:pt x="159" y="500"/>
                  </a:cubicBezTo>
                  <a:cubicBezTo>
                    <a:pt x="112" y="451"/>
                    <a:pt x="125" y="400"/>
                    <a:pt x="209" y="400"/>
                  </a:cubicBezTo>
                  <a:cubicBezTo>
                    <a:pt x="217" y="400"/>
                    <a:pt x="217" y="400"/>
                    <a:pt x="217" y="400"/>
                  </a:cubicBezTo>
                  <a:cubicBezTo>
                    <a:pt x="301" y="400"/>
                    <a:pt x="315" y="451"/>
                    <a:pt x="267" y="500"/>
                  </a:cubicBezTo>
                  <a:cubicBezTo>
                    <a:pt x="222" y="547"/>
                    <a:pt x="277" y="553"/>
                    <a:pt x="324" y="542"/>
                  </a:cubicBezTo>
                  <a:cubicBezTo>
                    <a:pt x="373" y="532"/>
                    <a:pt x="424" y="489"/>
                    <a:pt x="424" y="489"/>
                  </a:cubicBezTo>
                  <a:cubicBezTo>
                    <a:pt x="427" y="486"/>
                    <a:pt x="427" y="486"/>
                    <a:pt x="427" y="486"/>
                  </a:cubicBezTo>
                  <a:cubicBezTo>
                    <a:pt x="427" y="486"/>
                    <a:pt x="385" y="435"/>
                    <a:pt x="374" y="386"/>
                  </a:cubicBezTo>
                  <a:cubicBezTo>
                    <a:pt x="363" y="339"/>
                    <a:pt x="369" y="284"/>
                    <a:pt x="416" y="329"/>
                  </a:cubicBezTo>
                  <a:cubicBezTo>
                    <a:pt x="465" y="377"/>
                    <a:pt x="516" y="363"/>
                    <a:pt x="516" y="279"/>
                  </a:cubicBezTo>
                  <a:cubicBezTo>
                    <a:pt x="516" y="271"/>
                    <a:pt x="516" y="271"/>
                    <a:pt x="516" y="271"/>
                  </a:cubicBezTo>
                  <a:cubicBezTo>
                    <a:pt x="516" y="187"/>
                    <a:pt x="465" y="174"/>
                    <a:pt x="416" y="221"/>
                  </a:cubicBezTo>
                  <a:cubicBezTo>
                    <a:pt x="369" y="267"/>
                    <a:pt x="363" y="211"/>
                    <a:pt x="374" y="164"/>
                  </a:cubicBezTo>
                  <a:cubicBezTo>
                    <a:pt x="385" y="116"/>
                    <a:pt x="427" y="65"/>
                    <a:pt x="427" y="65"/>
                  </a:cubicBezTo>
                  <a:cubicBezTo>
                    <a:pt x="425" y="63"/>
                    <a:pt x="425" y="63"/>
                    <a:pt x="425" y="63"/>
                  </a:cubicBezTo>
                  <a:cubicBezTo>
                    <a:pt x="425" y="63"/>
                    <a:pt x="373" y="21"/>
                    <a:pt x="324" y="10"/>
                  </a:cubicBezTo>
                  <a:cubicBezTo>
                    <a:pt x="277" y="0"/>
                    <a:pt x="222" y="5"/>
                    <a:pt x="267" y="52"/>
                  </a:cubicBezTo>
                  <a:cubicBezTo>
                    <a:pt x="315" y="101"/>
                    <a:pt x="301" y="153"/>
                    <a:pt x="217" y="153"/>
                  </a:cubicBezTo>
                  <a:cubicBezTo>
                    <a:pt x="209" y="153"/>
                    <a:pt x="209" y="153"/>
                    <a:pt x="209" y="153"/>
                  </a:cubicBezTo>
                  <a:cubicBezTo>
                    <a:pt x="164" y="153"/>
                    <a:pt x="139" y="137"/>
                    <a:pt x="133" y="116"/>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51"/>
            <p:cNvSpPr>
              <a:spLocks/>
            </p:cNvSpPr>
            <p:nvPr/>
          </p:nvSpPr>
          <p:spPr bwMode="auto">
            <a:xfrm>
              <a:off x="2600" y="3009"/>
              <a:ext cx="163" cy="208"/>
            </a:xfrm>
            <a:custGeom>
              <a:avLst/>
              <a:gdLst>
                <a:gd name="T0" fmla="*/ 0 w 382"/>
                <a:gd name="T1" fmla="*/ 117 h 488"/>
                <a:gd name="T2" fmla="*/ 77 w 382"/>
                <a:gd name="T3" fmla="*/ 153 h 488"/>
                <a:gd name="T4" fmla="*/ 84 w 382"/>
                <a:gd name="T5" fmla="*/ 153 h 488"/>
                <a:gd name="T6" fmla="*/ 134 w 382"/>
                <a:gd name="T7" fmla="*/ 53 h 488"/>
                <a:gd name="T8" fmla="*/ 192 w 382"/>
                <a:gd name="T9" fmla="*/ 11 h 488"/>
                <a:gd name="T10" fmla="*/ 290 w 382"/>
                <a:gd name="T11" fmla="*/ 65 h 488"/>
                <a:gd name="T12" fmla="*/ 293 w 382"/>
                <a:gd name="T13" fmla="*/ 67 h 488"/>
                <a:gd name="T14" fmla="*/ 240 w 382"/>
                <a:gd name="T15" fmla="*/ 166 h 488"/>
                <a:gd name="T16" fmla="*/ 282 w 382"/>
                <a:gd name="T17" fmla="*/ 223 h 488"/>
                <a:gd name="T18" fmla="*/ 382 w 382"/>
                <a:gd name="T19" fmla="*/ 274 h 488"/>
                <a:gd name="T20" fmla="*/ 382 w 382"/>
                <a:gd name="T21" fmla="*/ 281 h 488"/>
                <a:gd name="T22" fmla="*/ 282 w 382"/>
                <a:gd name="T23" fmla="*/ 331 h 488"/>
                <a:gd name="T24" fmla="*/ 240 w 382"/>
                <a:gd name="T25" fmla="*/ 389 h 488"/>
                <a:gd name="T26" fmla="*/ 289 w 382"/>
                <a:gd name="T27" fmla="*/ 48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88">
                  <a:moveTo>
                    <a:pt x="0" y="117"/>
                  </a:moveTo>
                  <a:cubicBezTo>
                    <a:pt x="6" y="138"/>
                    <a:pt x="31" y="153"/>
                    <a:pt x="77" y="153"/>
                  </a:cubicBezTo>
                  <a:cubicBezTo>
                    <a:pt x="84" y="153"/>
                    <a:pt x="84" y="153"/>
                    <a:pt x="84" y="153"/>
                  </a:cubicBezTo>
                  <a:cubicBezTo>
                    <a:pt x="168" y="153"/>
                    <a:pt x="182" y="102"/>
                    <a:pt x="134" y="53"/>
                  </a:cubicBezTo>
                  <a:cubicBezTo>
                    <a:pt x="89" y="6"/>
                    <a:pt x="145" y="0"/>
                    <a:pt x="192" y="11"/>
                  </a:cubicBezTo>
                  <a:cubicBezTo>
                    <a:pt x="240" y="22"/>
                    <a:pt x="290" y="65"/>
                    <a:pt x="290" y="65"/>
                  </a:cubicBezTo>
                  <a:cubicBezTo>
                    <a:pt x="293" y="67"/>
                    <a:pt x="293" y="67"/>
                    <a:pt x="293" y="67"/>
                  </a:cubicBezTo>
                  <a:cubicBezTo>
                    <a:pt x="293" y="67"/>
                    <a:pt x="251" y="118"/>
                    <a:pt x="240" y="166"/>
                  </a:cubicBezTo>
                  <a:cubicBezTo>
                    <a:pt x="229" y="213"/>
                    <a:pt x="235" y="269"/>
                    <a:pt x="282" y="223"/>
                  </a:cubicBezTo>
                  <a:cubicBezTo>
                    <a:pt x="331" y="176"/>
                    <a:pt x="382" y="190"/>
                    <a:pt x="382" y="274"/>
                  </a:cubicBezTo>
                  <a:cubicBezTo>
                    <a:pt x="382" y="281"/>
                    <a:pt x="382" y="281"/>
                    <a:pt x="382" y="281"/>
                  </a:cubicBezTo>
                  <a:cubicBezTo>
                    <a:pt x="382" y="365"/>
                    <a:pt x="331" y="379"/>
                    <a:pt x="282" y="331"/>
                  </a:cubicBezTo>
                  <a:cubicBezTo>
                    <a:pt x="235" y="286"/>
                    <a:pt x="229" y="342"/>
                    <a:pt x="240" y="389"/>
                  </a:cubicBezTo>
                  <a:cubicBezTo>
                    <a:pt x="251" y="437"/>
                    <a:pt x="289" y="488"/>
                    <a:pt x="289" y="488"/>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52"/>
            <p:cNvSpPr>
              <a:spLocks/>
            </p:cNvSpPr>
            <p:nvPr/>
          </p:nvSpPr>
          <p:spPr bwMode="auto">
            <a:xfrm>
              <a:off x="2506" y="3009"/>
              <a:ext cx="125" cy="209"/>
            </a:xfrm>
            <a:custGeom>
              <a:avLst/>
              <a:gdLst>
                <a:gd name="T0" fmla="*/ 221 w 293"/>
                <a:gd name="T1" fmla="*/ 117 h 489"/>
                <a:gd name="T2" fmla="*/ 247 w 293"/>
                <a:gd name="T3" fmla="*/ 53 h 489"/>
                <a:gd name="T4" fmla="*/ 190 w 293"/>
                <a:gd name="T5" fmla="*/ 11 h 489"/>
                <a:gd name="T6" fmla="*/ 91 w 293"/>
                <a:gd name="T7" fmla="*/ 65 h 489"/>
                <a:gd name="T8" fmla="*/ 89 w 293"/>
                <a:gd name="T9" fmla="*/ 67 h 489"/>
                <a:gd name="T10" fmla="*/ 143 w 293"/>
                <a:gd name="T11" fmla="*/ 166 h 489"/>
                <a:gd name="T12" fmla="*/ 100 w 293"/>
                <a:gd name="T13" fmla="*/ 223 h 489"/>
                <a:gd name="T14" fmla="*/ 0 w 293"/>
                <a:gd name="T15" fmla="*/ 274 h 489"/>
                <a:gd name="T16" fmla="*/ 0 w 293"/>
                <a:gd name="T17" fmla="*/ 281 h 489"/>
                <a:gd name="T18" fmla="*/ 100 w 293"/>
                <a:gd name="T19" fmla="*/ 331 h 489"/>
                <a:gd name="T20" fmla="*/ 143 w 293"/>
                <a:gd name="T21" fmla="*/ 389 h 489"/>
                <a:gd name="T22" fmla="*/ 86 w 293"/>
                <a:gd name="T23"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3" h="489">
                  <a:moveTo>
                    <a:pt x="221" y="117"/>
                  </a:moveTo>
                  <a:cubicBezTo>
                    <a:pt x="217" y="98"/>
                    <a:pt x="226" y="76"/>
                    <a:pt x="247" y="53"/>
                  </a:cubicBezTo>
                  <a:cubicBezTo>
                    <a:pt x="293" y="6"/>
                    <a:pt x="237" y="0"/>
                    <a:pt x="190" y="11"/>
                  </a:cubicBezTo>
                  <a:cubicBezTo>
                    <a:pt x="142" y="22"/>
                    <a:pt x="91" y="65"/>
                    <a:pt x="91" y="65"/>
                  </a:cubicBezTo>
                  <a:cubicBezTo>
                    <a:pt x="89" y="67"/>
                    <a:pt x="89" y="67"/>
                    <a:pt x="89" y="67"/>
                  </a:cubicBezTo>
                  <a:cubicBezTo>
                    <a:pt x="89" y="67"/>
                    <a:pt x="132" y="118"/>
                    <a:pt x="143" y="166"/>
                  </a:cubicBezTo>
                  <a:cubicBezTo>
                    <a:pt x="153" y="213"/>
                    <a:pt x="147" y="269"/>
                    <a:pt x="100" y="223"/>
                  </a:cubicBezTo>
                  <a:cubicBezTo>
                    <a:pt x="51" y="176"/>
                    <a:pt x="0" y="190"/>
                    <a:pt x="0" y="274"/>
                  </a:cubicBezTo>
                  <a:cubicBezTo>
                    <a:pt x="0" y="281"/>
                    <a:pt x="0" y="281"/>
                    <a:pt x="0" y="281"/>
                  </a:cubicBezTo>
                  <a:cubicBezTo>
                    <a:pt x="0" y="365"/>
                    <a:pt x="51" y="379"/>
                    <a:pt x="100" y="331"/>
                  </a:cubicBezTo>
                  <a:cubicBezTo>
                    <a:pt x="147" y="286"/>
                    <a:pt x="153" y="342"/>
                    <a:pt x="143" y="389"/>
                  </a:cubicBezTo>
                  <a:cubicBezTo>
                    <a:pt x="132" y="437"/>
                    <a:pt x="86" y="489"/>
                    <a:pt x="86" y="489"/>
                  </a:cubicBezTo>
                </a:path>
              </a:pathLst>
            </a:custGeom>
            <a:noFill/>
            <a:ln w="28575" cap="flat">
              <a:solidFill>
                <a:srgbClr val="70707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9564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 Is Crucial for Success</a:t>
            </a:r>
            <a:br>
              <a:rPr lang="en-US" dirty="0"/>
            </a:br>
            <a:endParaRPr lang="en-US" dirty="0"/>
          </a:p>
        </p:txBody>
      </p:sp>
      <p:grpSp>
        <p:nvGrpSpPr>
          <p:cNvPr id="55" name="Group 54"/>
          <p:cNvGrpSpPr/>
          <p:nvPr/>
        </p:nvGrpSpPr>
        <p:grpSpPr>
          <a:xfrm>
            <a:off x="2295150" y="977534"/>
            <a:ext cx="7562433" cy="4977386"/>
            <a:chOff x="2295150" y="1455706"/>
            <a:chExt cx="7562433" cy="4977386"/>
          </a:xfrm>
        </p:grpSpPr>
        <p:sp>
          <p:nvSpPr>
            <p:cNvPr id="56" name="Rectangle 55"/>
            <p:cNvSpPr/>
            <p:nvPr/>
          </p:nvSpPr>
          <p:spPr>
            <a:xfrm>
              <a:off x="3999779" y="1643501"/>
              <a:ext cx="1934489" cy="595846"/>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Straight Connector 56"/>
            <p:cNvCxnSpPr/>
            <p:nvPr/>
          </p:nvCxnSpPr>
          <p:spPr>
            <a:xfrm flipH="1" flipV="1">
              <a:off x="6181796" y="3807647"/>
              <a:ext cx="2853545" cy="738182"/>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865627" y="3753990"/>
              <a:ext cx="2316168" cy="1681235"/>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181795" y="3762933"/>
              <a:ext cx="1586566" cy="1977695"/>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114437" y="3163769"/>
              <a:ext cx="3067358" cy="590221"/>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6181795" y="2215840"/>
              <a:ext cx="2530794" cy="1556035"/>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181797" y="2993858"/>
              <a:ext cx="2861673" cy="769075"/>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3127687" y="3745047"/>
              <a:ext cx="3054108" cy="328026"/>
            </a:xfrm>
            <a:prstGeom prst="line">
              <a:avLst/>
            </a:prstGeom>
            <a:ln w="19050">
              <a:solidFill>
                <a:srgbClr val="09698D"/>
              </a:solidFill>
              <a:prstDash val="sysDot"/>
            </a:ln>
          </p:spPr>
          <p:style>
            <a:lnRef idx="1">
              <a:schemeClr val="accent1"/>
            </a:lnRef>
            <a:fillRef idx="0">
              <a:schemeClr val="accent1"/>
            </a:fillRef>
            <a:effectRef idx="0">
              <a:schemeClr val="accent1"/>
            </a:effectRef>
            <a:fontRef idx="minor">
              <a:schemeClr val="tx1"/>
            </a:fontRef>
          </p:style>
        </p:cxnSp>
        <p:sp>
          <p:nvSpPr>
            <p:cNvPr id="71" name="Oval 70"/>
            <p:cNvSpPr>
              <a:spLocks noChangeAspect="1"/>
            </p:cNvSpPr>
            <p:nvPr/>
          </p:nvSpPr>
          <p:spPr>
            <a:xfrm>
              <a:off x="9031619" y="2485715"/>
              <a:ext cx="825964" cy="825964"/>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p:cNvPicPr>
              <a:picLocks noChangeAspect="1"/>
            </p:cNvPicPr>
            <p:nvPr/>
          </p:nvPicPr>
          <p:blipFill>
            <a:blip r:embed="rId3"/>
            <a:stretch>
              <a:fillRect/>
            </a:stretch>
          </p:blipFill>
          <p:spPr>
            <a:xfrm>
              <a:off x="9098635" y="2735397"/>
              <a:ext cx="691933" cy="343131"/>
            </a:xfrm>
            <a:prstGeom prst="rect">
              <a:avLst/>
            </a:prstGeom>
          </p:spPr>
        </p:pic>
        <p:sp>
          <p:nvSpPr>
            <p:cNvPr id="73" name="Oval 72"/>
            <p:cNvSpPr>
              <a:spLocks noChangeAspect="1"/>
            </p:cNvSpPr>
            <p:nvPr/>
          </p:nvSpPr>
          <p:spPr>
            <a:xfrm>
              <a:off x="9021238" y="4242180"/>
              <a:ext cx="825964" cy="825963"/>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Picture 73"/>
            <p:cNvPicPr>
              <a:picLocks noChangeAspect="1"/>
            </p:cNvPicPr>
            <p:nvPr/>
          </p:nvPicPr>
          <p:blipFill>
            <a:blip r:embed="rId4"/>
            <a:stretch>
              <a:fillRect/>
            </a:stretch>
          </p:blipFill>
          <p:spPr>
            <a:xfrm>
              <a:off x="9079013" y="4571956"/>
              <a:ext cx="710417" cy="178335"/>
            </a:xfrm>
            <a:prstGeom prst="rect">
              <a:avLst/>
            </a:prstGeom>
          </p:spPr>
        </p:pic>
        <p:sp>
          <p:nvSpPr>
            <p:cNvPr id="75" name="Oval 74"/>
            <p:cNvSpPr>
              <a:spLocks noChangeAspect="1"/>
            </p:cNvSpPr>
            <p:nvPr/>
          </p:nvSpPr>
          <p:spPr>
            <a:xfrm>
              <a:off x="3108948" y="5270902"/>
              <a:ext cx="825964" cy="825964"/>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 name="Picture 75"/>
            <p:cNvPicPr>
              <a:picLocks noChangeAspect="1"/>
            </p:cNvPicPr>
            <p:nvPr/>
          </p:nvPicPr>
          <p:blipFill>
            <a:blip r:embed="rId5"/>
            <a:stretch>
              <a:fillRect/>
            </a:stretch>
          </p:blipFill>
          <p:spPr>
            <a:xfrm>
              <a:off x="3145919" y="5561097"/>
              <a:ext cx="752023" cy="239533"/>
            </a:xfrm>
            <a:prstGeom prst="rect">
              <a:avLst/>
            </a:prstGeom>
          </p:spPr>
        </p:pic>
        <p:sp>
          <p:nvSpPr>
            <p:cNvPr id="78" name="Oval 77"/>
            <p:cNvSpPr>
              <a:spLocks noChangeAspect="1"/>
            </p:cNvSpPr>
            <p:nvPr/>
          </p:nvSpPr>
          <p:spPr>
            <a:xfrm>
              <a:off x="2301723" y="3713748"/>
              <a:ext cx="825964" cy="825964"/>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78"/>
            <p:cNvPicPr>
              <a:picLocks noChangeAspect="1"/>
            </p:cNvPicPr>
            <p:nvPr/>
          </p:nvPicPr>
          <p:blipFill>
            <a:blip r:embed="rId6"/>
            <a:stretch>
              <a:fillRect/>
            </a:stretch>
          </p:blipFill>
          <p:spPr>
            <a:xfrm>
              <a:off x="2415640" y="4018624"/>
              <a:ext cx="634006" cy="262568"/>
            </a:xfrm>
            <a:prstGeom prst="rect">
              <a:avLst/>
            </a:prstGeom>
          </p:spPr>
        </p:pic>
        <p:sp>
          <p:nvSpPr>
            <p:cNvPr id="81" name="Oval 80"/>
            <p:cNvSpPr>
              <a:spLocks noChangeAspect="1"/>
            </p:cNvSpPr>
            <p:nvPr/>
          </p:nvSpPr>
          <p:spPr>
            <a:xfrm>
              <a:off x="2295150" y="2637162"/>
              <a:ext cx="825964" cy="825964"/>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7"/>
            <a:stretch>
              <a:fillRect/>
            </a:stretch>
          </p:blipFill>
          <p:spPr>
            <a:xfrm>
              <a:off x="2321271" y="2978914"/>
              <a:ext cx="778727" cy="153898"/>
            </a:xfrm>
            <a:prstGeom prst="rect">
              <a:avLst/>
            </a:prstGeom>
          </p:spPr>
        </p:pic>
        <p:sp>
          <p:nvSpPr>
            <p:cNvPr id="83" name="Oval 82"/>
            <p:cNvSpPr>
              <a:spLocks noChangeAspect="1"/>
            </p:cNvSpPr>
            <p:nvPr/>
          </p:nvSpPr>
          <p:spPr>
            <a:xfrm>
              <a:off x="8616349" y="1537206"/>
              <a:ext cx="825964" cy="825964"/>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Picture 83"/>
            <p:cNvPicPr>
              <a:picLocks noChangeAspect="1"/>
            </p:cNvPicPr>
            <p:nvPr/>
          </p:nvPicPr>
          <p:blipFill>
            <a:blip r:embed="rId8"/>
            <a:stretch>
              <a:fillRect/>
            </a:stretch>
          </p:blipFill>
          <p:spPr>
            <a:xfrm>
              <a:off x="8658766" y="1864592"/>
              <a:ext cx="750815" cy="208401"/>
            </a:xfrm>
            <a:prstGeom prst="rect">
              <a:avLst/>
            </a:prstGeom>
          </p:spPr>
        </p:pic>
        <p:sp>
          <p:nvSpPr>
            <p:cNvPr id="85" name="Oval 84"/>
            <p:cNvSpPr>
              <a:spLocks noChangeAspect="1"/>
            </p:cNvSpPr>
            <p:nvPr/>
          </p:nvSpPr>
          <p:spPr>
            <a:xfrm>
              <a:off x="7588010" y="5607128"/>
              <a:ext cx="825964" cy="825964"/>
            </a:xfrm>
            <a:prstGeom prst="ellipse">
              <a:avLst/>
            </a:prstGeom>
            <a:solidFill>
              <a:schemeClr val="bg1"/>
            </a:solidFill>
            <a:ln w="19050">
              <a:solidFill>
                <a:srgbClr val="096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Picture 85"/>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5104" y="5944467"/>
              <a:ext cx="747522" cy="177629"/>
            </a:xfrm>
            <a:prstGeom prst="rect">
              <a:avLst/>
            </a:prstGeom>
          </p:spPr>
        </p:pic>
        <p:cxnSp>
          <p:nvCxnSpPr>
            <p:cNvPr id="87" name="Straight Connector 86"/>
            <p:cNvCxnSpPr/>
            <p:nvPr/>
          </p:nvCxnSpPr>
          <p:spPr>
            <a:xfrm>
              <a:off x="4629651" y="1620467"/>
              <a:ext cx="687618" cy="2141591"/>
            </a:xfrm>
            <a:prstGeom prst="line">
              <a:avLst/>
            </a:prstGeom>
            <a:ln w="25400">
              <a:no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139718" y="4429101"/>
              <a:ext cx="621520" cy="1023944"/>
            </a:xfrm>
            <a:prstGeom prst="line">
              <a:avLst/>
            </a:prstGeom>
            <a:ln w="19050">
              <a:solidFill>
                <a:srgbClr val="E31837"/>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730335" y="2277075"/>
              <a:ext cx="855785" cy="858885"/>
            </a:xfrm>
            <a:prstGeom prst="line">
              <a:avLst/>
            </a:prstGeom>
            <a:ln w="19050">
              <a:solidFill>
                <a:srgbClr val="E31837"/>
              </a:solidFill>
              <a:head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6993215" y="3531623"/>
              <a:ext cx="1102813" cy="165439"/>
            </a:xfrm>
            <a:prstGeom prst="line">
              <a:avLst/>
            </a:prstGeom>
            <a:ln w="19050">
              <a:solidFill>
                <a:srgbClr val="E31837"/>
              </a:solidFill>
              <a:head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6333926" y="4534842"/>
              <a:ext cx="201753" cy="918203"/>
            </a:xfrm>
            <a:prstGeom prst="line">
              <a:avLst/>
            </a:prstGeom>
            <a:ln w="19050">
              <a:solidFill>
                <a:srgbClr val="E31837"/>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6882521" y="4212876"/>
              <a:ext cx="1046299" cy="638263"/>
            </a:xfrm>
            <a:prstGeom prst="line">
              <a:avLst/>
            </a:prstGeom>
            <a:ln w="19050">
              <a:solidFill>
                <a:srgbClr val="E31837"/>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4179919" y="4018428"/>
              <a:ext cx="1202582" cy="478292"/>
            </a:xfrm>
            <a:prstGeom prst="line">
              <a:avLst/>
            </a:prstGeom>
            <a:ln w="19050">
              <a:solidFill>
                <a:srgbClr val="E31837"/>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232185" y="3103289"/>
              <a:ext cx="1146906" cy="348550"/>
            </a:xfrm>
            <a:prstGeom prst="line">
              <a:avLst/>
            </a:prstGeom>
            <a:ln w="19050">
              <a:solidFill>
                <a:srgbClr val="E31837"/>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672059" y="1813417"/>
              <a:ext cx="228042" cy="904335"/>
            </a:xfrm>
            <a:prstGeom prst="line">
              <a:avLst/>
            </a:prstGeom>
            <a:ln w="76200">
              <a:noFill/>
              <a:tailEnd type="triangle"/>
            </a:ln>
          </p:spPr>
          <p:style>
            <a:lnRef idx="1">
              <a:schemeClr val="accent1"/>
            </a:lnRef>
            <a:fillRef idx="0">
              <a:schemeClr val="accent1"/>
            </a:fillRef>
            <a:effectRef idx="0">
              <a:schemeClr val="accent1"/>
            </a:effectRef>
            <a:fontRef idx="minor">
              <a:schemeClr val="tx1"/>
            </a:fontRef>
          </p:style>
        </p:cxnSp>
        <p:sp>
          <p:nvSpPr>
            <p:cNvPr id="110" name="Oval 109"/>
            <p:cNvSpPr>
              <a:spLocks noChangeAspect="1"/>
            </p:cNvSpPr>
            <p:nvPr/>
          </p:nvSpPr>
          <p:spPr>
            <a:xfrm>
              <a:off x="5333167" y="2905308"/>
              <a:ext cx="1636802" cy="1636801"/>
            </a:xfrm>
            <a:prstGeom prst="ellipse">
              <a:avLst/>
            </a:prstGeom>
            <a:solidFill>
              <a:srgbClr val="E31837"/>
            </a:solidFill>
            <a:ln w="3175">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300" b="1" dirty="0">
                  <a:solidFill>
                    <a:schemeClr val="bg1"/>
                  </a:solidFill>
                </a:rPr>
                <a:t>Customer</a:t>
              </a:r>
            </a:p>
          </p:txBody>
        </p:sp>
        <p:sp>
          <p:nvSpPr>
            <p:cNvPr id="111" name="Block Arc 110"/>
            <p:cNvSpPr/>
            <p:nvPr/>
          </p:nvSpPr>
          <p:spPr>
            <a:xfrm flipV="1">
              <a:off x="3923754" y="1455706"/>
              <a:ext cx="4533966" cy="4533966"/>
            </a:xfrm>
            <a:prstGeom prst="blockArc">
              <a:avLst>
                <a:gd name="adj1" fmla="val 7925157"/>
                <a:gd name="adj2" fmla="val 3038106"/>
                <a:gd name="adj3" fmla="val 4552"/>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Oval 111"/>
            <p:cNvSpPr>
              <a:spLocks noChangeAspect="1"/>
            </p:cNvSpPr>
            <p:nvPr/>
          </p:nvSpPr>
          <p:spPr>
            <a:xfrm>
              <a:off x="6117548" y="5291682"/>
              <a:ext cx="1076427" cy="1076427"/>
            </a:xfrm>
            <a:prstGeom prst="ellipse">
              <a:avLst/>
            </a:prstGeom>
            <a:solidFill>
              <a:srgbClr val="FFFFFF"/>
            </a:solidFill>
            <a:ln w="1905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Arial Narrow" panose="020B0606020202030204" pitchFamily="34" charset="0"/>
              </a:endParaRPr>
            </a:p>
          </p:txBody>
        </p:sp>
        <p:pic>
          <p:nvPicPr>
            <p:cNvPr id="113" name="Picture 1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5186" y="5742962"/>
              <a:ext cx="841151" cy="158404"/>
            </a:xfrm>
            <a:prstGeom prst="rect">
              <a:avLst/>
            </a:prstGeom>
            <a:solidFill>
              <a:srgbClr val="FFFFFF"/>
            </a:solidFill>
            <a:ln w="3175">
              <a:noFill/>
            </a:ln>
          </p:spPr>
        </p:pic>
        <p:sp>
          <p:nvSpPr>
            <p:cNvPr id="114" name="Oval 113"/>
            <p:cNvSpPr>
              <a:spLocks noChangeAspect="1"/>
            </p:cNvSpPr>
            <p:nvPr/>
          </p:nvSpPr>
          <p:spPr>
            <a:xfrm>
              <a:off x="3569696" y="2484119"/>
              <a:ext cx="1076427" cy="1076427"/>
            </a:xfrm>
            <a:prstGeom prst="ellipse">
              <a:avLst/>
            </a:prstGeom>
            <a:solidFill>
              <a:srgbClr val="FFFFFF"/>
            </a:solidFill>
            <a:ln w="2540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mj-lt"/>
              </a:endParaRPr>
            </a:p>
          </p:txBody>
        </p:sp>
        <p:pic>
          <p:nvPicPr>
            <p:cNvPr id="115" name="Picture 1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3384" y="2898498"/>
              <a:ext cx="749051" cy="247670"/>
            </a:xfrm>
            <a:prstGeom prst="rect">
              <a:avLst/>
            </a:prstGeom>
            <a:ln>
              <a:noFill/>
            </a:ln>
          </p:spPr>
        </p:pic>
        <p:sp>
          <p:nvSpPr>
            <p:cNvPr id="116" name="Oval 115"/>
            <p:cNvSpPr>
              <a:spLocks noChangeAspect="1"/>
            </p:cNvSpPr>
            <p:nvPr/>
          </p:nvSpPr>
          <p:spPr>
            <a:xfrm>
              <a:off x="7824535" y="2949146"/>
              <a:ext cx="1076427" cy="1076427"/>
            </a:xfrm>
            <a:prstGeom prst="ellipse">
              <a:avLst/>
            </a:prstGeom>
            <a:solidFill>
              <a:srgbClr val="FFFFFF"/>
            </a:solidFill>
            <a:ln w="2540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mj-lt"/>
              </a:endParaRPr>
            </a:p>
          </p:txBody>
        </p:sp>
        <p:pic>
          <p:nvPicPr>
            <p:cNvPr id="117" name="Picture 116"/>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367" t="2111" r="4317" b="2941"/>
            <a:stretch/>
          </p:blipFill>
          <p:spPr>
            <a:xfrm>
              <a:off x="8090697" y="3163489"/>
              <a:ext cx="544103" cy="647740"/>
            </a:xfrm>
            <a:prstGeom prst="roundRect">
              <a:avLst>
                <a:gd name="adj" fmla="val 8413"/>
              </a:avLst>
            </a:prstGeom>
          </p:spPr>
        </p:pic>
        <p:sp>
          <p:nvSpPr>
            <p:cNvPr id="118" name="Oval 117"/>
            <p:cNvSpPr>
              <a:spLocks noChangeAspect="1"/>
            </p:cNvSpPr>
            <p:nvPr/>
          </p:nvSpPr>
          <p:spPr>
            <a:xfrm>
              <a:off x="7507365" y="4412399"/>
              <a:ext cx="1076427" cy="1076427"/>
            </a:xfrm>
            <a:prstGeom prst="ellipse">
              <a:avLst/>
            </a:prstGeom>
            <a:solidFill>
              <a:srgbClr val="FFFFFF"/>
            </a:solidFill>
            <a:ln w="2540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mj-lt"/>
              </a:endParaRPr>
            </a:p>
          </p:txBody>
        </p:sp>
        <p:pic>
          <p:nvPicPr>
            <p:cNvPr id="119" name="Picture 1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7429" y="4740472"/>
              <a:ext cx="747914" cy="421580"/>
            </a:xfrm>
            <a:prstGeom prst="rect">
              <a:avLst/>
            </a:prstGeom>
          </p:spPr>
        </p:pic>
        <p:sp>
          <p:nvSpPr>
            <p:cNvPr id="120" name="Oval 119"/>
            <p:cNvSpPr>
              <a:spLocks noChangeAspect="1"/>
            </p:cNvSpPr>
            <p:nvPr/>
          </p:nvSpPr>
          <p:spPr>
            <a:xfrm>
              <a:off x="3544793" y="3964144"/>
              <a:ext cx="1076427" cy="1076427"/>
            </a:xfrm>
            <a:prstGeom prst="ellipse">
              <a:avLst/>
            </a:prstGeom>
            <a:solidFill>
              <a:srgbClr val="FFFFFF"/>
            </a:solidFill>
            <a:ln w="2540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mj-lt"/>
              </a:endParaRPr>
            </a:p>
          </p:txBody>
        </p:sp>
        <p:pic>
          <p:nvPicPr>
            <p:cNvPr id="122" name="Picture 1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45571" y="4435357"/>
              <a:ext cx="874871" cy="134001"/>
            </a:xfrm>
            <a:prstGeom prst="rect">
              <a:avLst/>
            </a:prstGeom>
          </p:spPr>
        </p:pic>
        <p:sp>
          <p:nvSpPr>
            <p:cNvPr id="123" name="Oval 122"/>
            <p:cNvSpPr>
              <a:spLocks noChangeAspect="1"/>
            </p:cNvSpPr>
            <p:nvPr/>
          </p:nvSpPr>
          <p:spPr>
            <a:xfrm>
              <a:off x="7229843" y="1612205"/>
              <a:ext cx="1076427" cy="1076427"/>
            </a:xfrm>
            <a:prstGeom prst="ellipse">
              <a:avLst/>
            </a:prstGeom>
            <a:solidFill>
              <a:srgbClr val="FFFFFF"/>
            </a:solidFill>
            <a:ln w="2540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mj-lt"/>
              </a:endParaRPr>
            </a:p>
          </p:txBody>
        </p:sp>
        <p:pic>
          <p:nvPicPr>
            <p:cNvPr id="124" name="Picture 1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38099" y="1898784"/>
              <a:ext cx="659915" cy="503268"/>
            </a:xfrm>
            <a:prstGeom prst="rect">
              <a:avLst/>
            </a:prstGeom>
            <a:ln>
              <a:noFill/>
            </a:ln>
          </p:spPr>
        </p:pic>
        <p:sp>
          <p:nvSpPr>
            <p:cNvPr id="125" name="Oval 124"/>
            <p:cNvSpPr>
              <a:spLocks noChangeAspect="1"/>
            </p:cNvSpPr>
            <p:nvPr/>
          </p:nvSpPr>
          <p:spPr>
            <a:xfrm>
              <a:off x="4494441" y="5117299"/>
              <a:ext cx="1076427" cy="1076427"/>
            </a:xfrm>
            <a:prstGeom prst="ellipse">
              <a:avLst/>
            </a:prstGeom>
            <a:solidFill>
              <a:srgbClr val="FFFFFF"/>
            </a:solidFill>
            <a:ln w="19050">
              <a:solidFill>
                <a:srgbClr val="E318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endParaRPr lang="en-US" sz="2400" b="1" dirty="0">
                <a:solidFill>
                  <a:srgbClr val="125676"/>
                </a:solidFill>
                <a:latin typeface="Arial Narrow" panose="020B0606020202030204" pitchFamily="34" charset="0"/>
              </a:endParaRPr>
            </a:p>
          </p:txBody>
        </p:sp>
        <p:pic>
          <p:nvPicPr>
            <p:cNvPr id="126" name="Picture 125"/>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6536" y="5408223"/>
              <a:ext cx="772237" cy="494579"/>
            </a:xfrm>
            <a:prstGeom prst="rect">
              <a:avLst/>
            </a:prstGeom>
          </p:spPr>
        </p:pic>
        <p:sp>
          <p:nvSpPr>
            <p:cNvPr id="127" name="Rounded Rectangle 126"/>
            <p:cNvSpPr/>
            <p:nvPr/>
          </p:nvSpPr>
          <p:spPr bwMode="auto">
            <a:xfrm>
              <a:off x="4047332" y="1771165"/>
              <a:ext cx="1839382" cy="340519"/>
            </a:xfrm>
            <a:prstGeom prst="roundRect">
              <a:avLst>
                <a:gd name="adj" fmla="val 0"/>
              </a:avLst>
            </a:prstGeom>
            <a:noFill/>
            <a:ln w="9525" cap="flat" cmpd="sng" algn="ctr">
              <a:noFill/>
              <a:prstDash val="solid"/>
              <a:round/>
              <a:headEnd type="none" w="med" len="med"/>
              <a:tailEnd type="none" w="med" len="med"/>
            </a:ln>
            <a:effectLst>
              <a:softEdge rad="0"/>
            </a:effectLst>
          </p:spPr>
          <p:txBody>
            <a:bodyPr vert="horz" wrap="square" lIns="91440" tIns="45720" rIns="91440" bIns="45720" numCol="1" rtlCol="0" anchor="ctr" anchorCtr="0" compatLnSpc="1">
              <a:prstTxWarp prst="textNoShape">
                <a:avLst/>
              </a:prstTxWarp>
              <a:spAutoFit/>
            </a:bodyPr>
            <a:lstStyle/>
            <a:p>
              <a:pPr algn="ctr"/>
              <a:r>
                <a:rPr lang="en-US" sz="1400" b="1" dirty="0">
                  <a:solidFill>
                    <a:srgbClr val="EDEDED"/>
                  </a:solidFill>
                  <a:latin typeface="Arial" charset="0"/>
                </a:rPr>
                <a:t>COLLABORATION</a:t>
              </a:r>
            </a:p>
          </p:txBody>
        </p:sp>
      </p:grpSp>
    </p:spTree>
    <p:extLst>
      <p:ext uri="{BB962C8B-B14F-4D97-AF65-F5344CB8AC3E}">
        <p14:creationId xmlns:p14="http://schemas.microsoft.com/office/powerpoint/2010/main" val="3748962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42297" t="44751" r="32871" b="16854"/>
          <a:stretch/>
        </p:blipFill>
        <p:spPr>
          <a:xfrm>
            <a:off x="5611766" y="9052"/>
            <a:ext cx="6580234" cy="6853807"/>
          </a:xfrm>
          <a:prstGeom prst="rect">
            <a:avLst/>
          </a:prstGeom>
        </p:spPr>
      </p:pic>
      <p:sp>
        <p:nvSpPr>
          <p:cNvPr id="2" name="Title 1"/>
          <p:cNvSpPr>
            <a:spLocks noGrp="1"/>
          </p:cNvSpPr>
          <p:nvPr>
            <p:ph type="title"/>
          </p:nvPr>
        </p:nvSpPr>
        <p:spPr/>
        <p:txBody>
          <a:bodyPr/>
          <a:lstStyle/>
          <a:p>
            <a:r>
              <a:rPr lang="en-US" dirty="0"/>
              <a:t>Culture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921" y="3860319"/>
            <a:ext cx="1181890" cy="2076880"/>
          </a:xfrm>
          <a:prstGeom prst="rect">
            <a:avLst/>
          </a:prstGeom>
        </p:spPr>
      </p:pic>
      <p:grpSp>
        <p:nvGrpSpPr>
          <p:cNvPr id="7" name="Group 6"/>
          <p:cNvGrpSpPr/>
          <p:nvPr/>
        </p:nvGrpSpPr>
        <p:grpSpPr>
          <a:xfrm>
            <a:off x="292895" y="1151707"/>
            <a:ext cx="5215943" cy="2284248"/>
            <a:chOff x="736980" y="1897401"/>
            <a:chExt cx="5215943" cy="2284248"/>
          </a:xfrm>
        </p:grpSpPr>
        <p:sp>
          <p:nvSpPr>
            <p:cNvPr id="8" name="Rectangle 7"/>
            <p:cNvSpPr/>
            <p:nvPr/>
          </p:nvSpPr>
          <p:spPr>
            <a:xfrm>
              <a:off x="4013226" y="1899036"/>
              <a:ext cx="1915885" cy="646331"/>
            </a:xfrm>
            <a:prstGeom prst="rect">
              <a:avLst/>
            </a:prstGeom>
          </p:spPr>
          <p:txBody>
            <a:bodyPr wrap="square">
              <a:spAutoFit/>
            </a:bodyPr>
            <a:lstStyle/>
            <a:p>
              <a:pPr>
                <a:spcBef>
                  <a:spcPts val="225"/>
                </a:spcBef>
                <a:buClr>
                  <a:srgbClr val="C00000"/>
                </a:buClr>
              </a:pPr>
              <a:r>
                <a:rPr lang="en-US" sz="2000" dirty="0">
                  <a:solidFill>
                    <a:srgbClr val="E31837"/>
                  </a:solidFill>
                </a:rPr>
                <a:t>Innovation</a:t>
              </a:r>
              <a:br>
                <a:rPr lang="en-US" sz="2000" dirty="0">
                  <a:solidFill>
                    <a:srgbClr val="E31837"/>
                  </a:solidFill>
                </a:rPr>
              </a:br>
              <a:r>
                <a:rPr lang="en-US" sz="1600" dirty="0">
                  <a:solidFill>
                    <a:srgbClr val="000000">
                      <a:lumMod val="65000"/>
                      <a:lumOff val="35000"/>
                    </a:srgbClr>
                  </a:solidFill>
                </a:rPr>
                <a:t>Think Big!</a:t>
              </a:r>
            </a:p>
          </p:txBody>
        </p:sp>
        <p:sp>
          <p:nvSpPr>
            <p:cNvPr id="9" name="Rectangle 8"/>
            <p:cNvSpPr/>
            <p:nvPr/>
          </p:nvSpPr>
          <p:spPr>
            <a:xfrm>
              <a:off x="4013226" y="2717177"/>
              <a:ext cx="1756817" cy="646331"/>
            </a:xfrm>
            <a:prstGeom prst="rect">
              <a:avLst/>
            </a:prstGeom>
          </p:spPr>
          <p:txBody>
            <a:bodyPr wrap="square">
              <a:spAutoFit/>
            </a:bodyPr>
            <a:lstStyle/>
            <a:p>
              <a:pPr>
                <a:spcBef>
                  <a:spcPts val="225"/>
                </a:spcBef>
                <a:buClr>
                  <a:srgbClr val="C00000"/>
                </a:buClr>
              </a:pPr>
              <a:r>
                <a:rPr lang="en-US" sz="2000" dirty="0">
                  <a:solidFill>
                    <a:srgbClr val="E31837"/>
                  </a:solidFill>
                </a:rPr>
                <a:t>Integrity</a:t>
              </a:r>
              <a:br>
                <a:rPr lang="en-US" sz="2000" dirty="0">
                  <a:solidFill>
                    <a:srgbClr val="E31837"/>
                  </a:solidFill>
                </a:rPr>
              </a:br>
              <a:r>
                <a:rPr lang="en-US" sz="1600" dirty="0">
                  <a:solidFill>
                    <a:srgbClr val="000000">
                      <a:lumMod val="65000"/>
                      <a:lumOff val="35000"/>
                    </a:srgbClr>
                  </a:solidFill>
                </a:rPr>
                <a:t>Be Accountable</a:t>
              </a:r>
            </a:p>
          </p:txBody>
        </p:sp>
        <p:sp>
          <p:nvSpPr>
            <p:cNvPr id="10" name="Rectangle 9"/>
            <p:cNvSpPr/>
            <p:nvPr/>
          </p:nvSpPr>
          <p:spPr>
            <a:xfrm>
              <a:off x="736980" y="3533681"/>
              <a:ext cx="1673710" cy="646331"/>
            </a:xfrm>
            <a:prstGeom prst="rect">
              <a:avLst/>
            </a:prstGeom>
          </p:spPr>
          <p:txBody>
            <a:bodyPr wrap="square">
              <a:spAutoFit/>
            </a:bodyPr>
            <a:lstStyle/>
            <a:p>
              <a:pPr>
                <a:spcBef>
                  <a:spcPts val="225"/>
                </a:spcBef>
                <a:buClr>
                  <a:srgbClr val="C00000"/>
                </a:buClr>
              </a:pPr>
              <a:r>
                <a:rPr lang="en-US" sz="2000" dirty="0">
                  <a:solidFill>
                    <a:srgbClr val="E31837"/>
                  </a:solidFill>
                </a:rPr>
                <a:t>Agility</a:t>
              </a:r>
              <a:br>
                <a:rPr lang="en-US" sz="2400" dirty="0">
                  <a:solidFill>
                    <a:srgbClr val="E31837"/>
                  </a:solidFill>
                </a:rPr>
              </a:br>
              <a:r>
                <a:rPr lang="en-US" sz="1600" dirty="0">
                  <a:solidFill>
                    <a:srgbClr val="000000">
                      <a:lumMod val="65000"/>
                      <a:lumOff val="35000"/>
                    </a:srgbClr>
                  </a:solidFill>
                </a:rPr>
                <a:t>Move Quickly</a:t>
              </a:r>
            </a:p>
          </p:txBody>
        </p:sp>
        <p:sp>
          <p:nvSpPr>
            <p:cNvPr id="11" name="Rectangle 10"/>
            <p:cNvSpPr/>
            <p:nvPr/>
          </p:nvSpPr>
          <p:spPr>
            <a:xfrm>
              <a:off x="736980" y="2715541"/>
              <a:ext cx="2491291" cy="646331"/>
            </a:xfrm>
            <a:prstGeom prst="rect">
              <a:avLst/>
            </a:prstGeom>
          </p:spPr>
          <p:txBody>
            <a:bodyPr wrap="square">
              <a:spAutoFit/>
            </a:bodyPr>
            <a:lstStyle/>
            <a:p>
              <a:pPr>
                <a:spcBef>
                  <a:spcPts val="225"/>
                </a:spcBef>
                <a:buClr>
                  <a:srgbClr val="C00000"/>
                </a:buClr>
              </a:pPr>
              <a:r>
                <a:rPr lang="en-US" sz="2000" dirty="0">
                  <a:solidFill>
                    <a:srgbClr val="E31837"/>
                  </a:solidFill>
                </a:rPr>
                <a:t>Quality</a:t>
              </a:r>
              <a:br>
                <a:rPr lang="en-US" sz="3600" dirty="0">
                  <a:solidFill>
                    <a:srgbClr val="E31837"/>
                  </a:solidFill>
                </a:rPr>
              </a:br>
              <a:r>
                <a:rPr lang="en-US" sz="1600" dirty="0">
                  <a:solidFill>
                    <a:srgbClr val="000000">
                      <a:lumMod val="65000"/>
                      <a:lumOff val="35000"/>
                    </a:srgbClr>
                  </a:solidFill>
                </a:rPr>
                <a:t>Execute with Excellence</a:t>
              </a:r>
            </a:p>
          </p:txBody>
        </p:sp>
        <p:sp>
          <p:nvSpPr>
            <p:cNvPr id="12" name="Rectangle 11"/>
            <p:cNvSpPr/>
            <p:nvPr/>
          </p:nvSpPr>
          <p:spPr>
            <a:xfrm>
              <a:off x="736980" y="1897401"/>
              <a:ext cx="2975385" cy="646331"/>
            </a:xfrm>
            <a:prstGeom prst="rect">
              <a:avLst/>
            </a:prstGeom>
          </p:spPr>
          <p:txBody>
            <a:bodyPr wrap="square">
              <a:spAutoFit/>
            </a:bodyPr>
            <a:lstStyle/>
            <a:p>
              <a:pPr>
                <a:spcBef>
                  <a:spcPts val="225"/>
                </a:spcBef>
                <a:buClr>
                  <a:srgbClr val="C00000"/>
                </a:buClr>
              </a:pPr>
              <a:r>
                <a:rPr lang="en-US" sz="2000" dirty="0">
                  <a:solidFill>
                    <a:srgbClr val="E31837"/>
                  </a:solidFill>
                </a:rPr>
                <a:t>Customers</a:t>
              </a:r>
              <a:br>
                <a:rPr lang="en-US" sz="3600" dirty="0">
                  <a:solidFill>
                    <a:srgbClr val="E31837"/>
                  </a:solidFill>
                </a:rPr>
              </a:br>
              <a:r>
                <a:rPr lang="en-US" sz="1600" dirty="0">
                  <a:solidFill>
                    <a:srgbClr val="000000">
                      <a:lumMod val="65000"/>
                      <a:lumOff val="35000"/>
                    </a:srgbClr>
                  </a:solidFill>
                </a:rPr>
                <a:t>Their Success Is Our Success</a:t>
              </a:r>
            </a:p>
          </p:txBody>
        </p:sp>
        <p:sp>
          <p:nvSpPr>
            <p:cNvPr id="13" name="Rectangle 12"/>
            <p:cNvSpPr/>
            <p:nvPr/>
          </p:nvSpPr>
          <p:spPr>
            <a:xfrm>
              <a:off x="4013226" y="3535318"/>
              <a:ext cx="1939697" cy="646331"/>
            </a:xfrm>
            <a:prstGeom prst="rect">
              <a:avLst/>
            </a:prstGeom>
          </p:spPr>
          <p:txBody>
            <a:bodyPr wrap="square">
              <a:spAutoFit/>
            </a:bodyPr>
            <a:lstStyle/>
            <a:p>
              <a:pPr>
                <a:spcBef>
                  <a:spcPts val="225"/>
                </a:spcBef>
                <a:buClr>
                  <a:srgbClr val="C00000"/>
                </a:buClr>
              </a:pPr>
              <a:r>
                <a:rPr lang="en-US" sz="2000" dirty="0">
                  <a:solidFill>
                    <a:srgbClr val="E31837"/>
                  </a:solidFill>
                </a:rPr>
                <a:t>One Cadence</a:t>
              </a:r>
              <a:br>
                <a:rPr lang="en-US" sz="2000" dirty="0">
                  <a:solidFill>
                    <a:srgbClr val="E31837"/>
                  </a:solidFill>
                </a:rPr>
              </a:br>
              <a:r>
                <a:rPr lang="en-US" sz="1600" dirty="0">
                  <a:solidFill>
                    <a:srgbClr val="000000">
                      <a:lumMod val="65000"/>
                      <a:lumOff val="35000"/>
                    </a:srgbClr>
                  </a:solidFill>
                </a:rPr>
                <a:t>One Team</a:t>
              </a:r>
            </a:p>
          </p:txBody>
        </p:sp>
      </p:grpSp>
      <p:sp>
        <p:nvSpPr>
          <p:cNvPr id="4" name="Rectangle 3"/>
          <p:cNvSpPr/>
          <p:nvPr/>
        </p:nvSpPr>
        <p:spPr>
          <a:xfrm>
            <a:off x="2202229" y="3619877"/>
            <a:ext cx="1374972" cy="250973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73576360"/>
      </p:ext>
    </p:extLst>
  </p:cSld>
  <p:clrMapOvr>
    <a:masterClrMapping/>
  </p:clrMapOvr>
  <p:transition>
    <p:fade/>
  </p:transition>
</p:sld>
</file>

<file path=ppt/theme/theme1.xml><?xml version="1.0" encoding="utf-8"?>
<a:theme xmlns:a="http://schemas.openxmlformats.org/drawingml/2006/main" name="Cadence_16x9_NonConfidential_Template_12.17.2013">
  <a:themeElements>
    <a:clrScheme name="Custom 1">
      <a:dk1>
        <a:srgbClr val="000000"/>
      </a:dk1>
      <a:lt1>
        <a:srgbClr val="FFFFFF"/>
      </a:lt1>
      <a:dk2>
        <a:srgbClr val="3C3C3C"/>
      </a:dk2>
      <a:lt2>
        <a:srgbClr val="FFFFFF"/>
      </a:lt2>
      <a:accent1>
        <a:srgbClr val="999999"/>
      </a:accent1>
      <a:accent2>
        <a:srgbClr val="6A6A6A"/>
      </a:accent2>
      <a:accent3>
        <a:srgbClr val="E31837"/>
      </a:accent3>
      <a:accent4>
        <a:srgbClr val="31A7DF"/>
      </a:accent4>
      <a:accent5>
        <a:srgbClr val="09698D"/>
      </a:accent5>
      <a:accent6>
        <a:srgbClr val="8FA836"/>
      </a:accent6>
      <a:hlink>
        <a:srgbClr val="099E9C"/>
      </a:hlink>
      <a:folHlink>
        <a:srgbClr val="999999"/>
      </a:folHlink>
    </a:clrScheme>
    <a:fontScheme name="CADENC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dence_Corp_Template.potx" id="{4C81D482-3432-4A0F-B60C-51B0F9F3EF3E}" vid="{462187DA-8DD6-463E-B356-72D98727AA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E853C210B3D24AAF08E82E25934740" ma:contentTypeVersion="7" ma:contentTypeDescription="Create a new document." ma:contentTypeScope="" ma:versionID="055e1a37e007e51095fd2ddc2e218b97">
  <xsd:schema xmlns:xsd="http://www.w3.org/2001/XMLSchema" xmlns:xs="http://www.w3.org/2001/XMLSchema" xmlns:p="http://schemas.microsoft.com/office/2006/metadata/properties" xmlns:ns2="7548141d-7983-41e4-96a8-9671afc7eeef" xmlns:ns3="4226d222-8190-4a0c-bb81-96c8598b3ac1" targetNamespace="http://schemas.microsoft.com/office/2006/metadata/properties" ma:root="true" ma:fieldsID="ac44b660cdd46b7e2cfb875ad814161e" ns2:_="" ns3:_="">
    <xsd:import namespace="7548141d-7983-41e4-96a8-9671afc7eeef"/>
    <xsd:import namespace="4226d222-8190-4a0c-bb81-96c8598b3a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8141d-7983-41e4-96a8-9671afc7eee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26d222-8190-4a0c-bb81-96c8598b3ac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Note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4E157D-2B5F-4680-B7AC-4C03CDA0E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48141d-7983-41e4-96a8-9671afc7eeef"/>
    <ds:schemaRef ds:uri="4226d222-8190-4a0c-bb81-96c8598b3a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D1F479-727F-4B95-A7FA-CFA2B09E4BEB}">
  <ds:schemaRefs>
    <ds:schemaRef ds:uri="http://schemas.microsoft.com/sharepoint/v3/contenttype/forms"/>
  </ds:schemaRefs>
</ds:datastoreItem>
</file>

<file path=customXml/itemProps3.xml><?xml version="1.0" encoding="utf-8"?>
<ds:datastoreItem xmlns:ds="http://schemas.openxmlformats.org/officeDocument/2006/customXml" ds:itemID="{2E6AD39C-43FD-4AE1-8A47-B065F5A0B0DD}">
  <ds:schemaRefs>
    <ds:schemaRef ds:uri="http://schemas.microsoft.com/office/2006/documentManagement/types"/>
    <ds:schemaRef ds:uri="http://schemas.microsoft.com/office/2006/metadata/properties"/>
    <ds:schemaRef ds:uri="http://schemas.openxmlformats.org/package/2006/metadata/core-properties"/>
    <ds:schemaRef ds:uri="4226d222-8190-4a0c-bb81-96c8598b3ac1"/>
    <ds:schemaRef ds:uri="http://purl.org/dc/dcmitype/"/>
    <ds:schemaRef ds:uri="http://www.w3.org/XML/1998/namespace"/>
    <ds:schemaRef ds:uri="http://purl.org/dc/elements/1.1/"/>
    <ds:schemaRef ds:uri="http://purl.org/dc/terms/"/>
    <ds:schemaRef ds:uri="http://schemas.microsoft.com/office/infopath/2007/PartnerControls"/>
    <ds:schemaRef ds:uri="7548141d-7983-41e4-96a8-9671afc7eeef"/>
  </ds:schemaRefs>
</ds:datastoreItem>
</file>

<file path=docProps/app.xml><?xml version="1.0" encoding="utf-8"?>
<Properties xmlns="http://schemas.openxmlformats.org/officeDocument/2006/extended-properties" xmlns:vt="http://schemas.openxmlformats.org/officeDocument/2006/docPropsVTypes">
  <Template/>
  <TotalTime>24781</TotalTime>
  <Words>1886</Words>
  <Application>Microsoft Office PowerPoint</Application>
  <PresentationFormat>Widescreen</PresentationFormat>
  <Paragraphs>667</Paragraphs>
  <Slides>33</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明朝</vt:lpstr>
      <vt:lpstr>SimSun</vt:lpstr>
      <vt:lpstr>SimSun</vt:lpstr>
      <vt:lpstr>.HelveticaNeueDeskInterface-Regular</vt:lpstr>
      <vt:lpstr>Arial</vt:lpstr>
      <vt:lpstr>Arial Black</vt:lpstr>
      <vt:lpstr>Arial Narrow</vt:lpstr>
      <vt:lpstr>Calibri</vt:lpstr>
      <vt:lpstr>Courier New</vt:lpstr>
      <vt:lpstr>Wingdings</vt:lpstr>
      <vt:lpstr>Cadence_16x9_NonConfidential_Template_12.17.2013</vt:lpstr>
      <vt:lpstr>Trends in CAD tools and services</vt:lpstr>
      <vt:lpstr>Agenda</vt:lpstr>
      <vt:lpstr>Cadence Corporate Overview</vt:lpstr>
      <vt:lpstr>Who We Are</vt:lpstr>
      <vt:lpstr>System Design Enablement</vt:lpstr>
      <vt:lpstr>Industry Trends</vt:lpstr>
      <vt:lpstr>Design Challenges</vt:lpstr>
      <vt:lpstr>Partnership Is Crucial for Success </vt:lpstr>
      <vt:lpstr>Culture</vt:lpstr>
      <vt:lpstr>Cadence custom IC and PCB design leadership Enabling smart product design from start to finish </vt:lpstr>
      <vt:lpstr>Virtuoso System Design Platform Holistic solution eliminates the barrier between IC and package design teams</vt:lpstr>
      <vt:lpstr>Cadence Verification Suite </vt:lpstr>
      <vt:lpstr>Palladium Z1 Emulation    +   Protium S1 Prototyping</vt:lpstr>
      <vt:lpstr>Cadence Implementation Leadership Technology innovation leadership: Fast and Smart</vt:lpstr>
      <vt:lpstr>Verification IP</vt:lpstr>
      <vt:lpstr>Cadence Design IP Solution</vt:lpstr>
      <vt:lpstr>Cadence</vt:lpstr>
      <vt:lpstr>Mixed-signal Design Solution</vt:lpstr>
      <vt:lpstr>Biggest mixed-signal methodology challenges Polling results from the Cadence mixed-signal seminar</vt:lpstr>
      <vt:lpstr>Elements of MS Verification Solution</vt:lpstr>
      <vt:lpstr>Spectre AMS Designer – Integrated Simulation Solution</vt:lpstr>
      <vt:lpstr>Virtuoso ADE Verifier Bringing verification planning to Analog</vt:lpstr>
      <vt:lpstr>Metric-driven verification (MDV) Planning with unified verification metrics </vt:lpstr>
      <vt:lpstr>Enhancing the Virtuoso ADE Product Suite An overview of good things in IC6.1.7</vt:lpstr>
      <vt:lpstr>Real Number Modeling Benefits</vt:lpstr>
      <vt:lpstr>SystemVerilog 2012 Extended Nettype Capabilities</vt:lpstr>
      <vt:lpstr>Spectre AMS Designer with Xcelium-DMS</vt:lpstr>
      <vt:lpstr>Uniting AMS IP and MS SoC Verification</vt:lpstr>
      <vt:lpstr>Low-Power Verification in Mixed-Signal Design </vt:lpstr>
      <vt:lpstr>Mixed-Signal Low-Power Simulation  Typical types of supply-path configuration</vt:lpstr>
      <vt:lpstr>Integrated Physical Implementation and Signoff Flows</vt:lpstr>
      <vt:lpstr>Cadence Mixed-signal Solution Comprehensive, interoperable, and proven</vt:lpstr>
      <vt:lpstr>PowerPoint Presentation</vt:lpstr>
    </vt:vector>
  </TitlesOfParts>
  <Company>Cadence Design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Cadence Corporate Template</dc:title>
  <dc:creator>Nancy</dc:creator>
  <cp:lastModifiedBy>Mladen Nizic</cp:lastModifiedBy>
  <cp:revision>1290</cp:revision>
  <cp:lastPrinted>2016-12-06T15:29:28Z</cp:lastPrinted>
  <dcterms:created xsi:type="dcterms:W3CDTF">2016-07-19T17:44:21Z</dcterms:created>
  <dcterms:modified xsi:type="dcterms:W3CDTF">2017-10-05T17:56:55Z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0x01010078E853C210B3D24AAF08E82E25934740</vt:lpwstr>
  </property>
</Properties>
</file>