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83" r:id="rId2"/>
    <p:sldId id="284" r:id="rId3"/>
    <p:sldId id="285" r:id="rId4"/>
    <p:sldId id="304" r:id="rId5"/>
    <p:sldId id="305" r:id="rId6"/>
    <p:sldId id="306" r:id="rId7"/>
    <p:sldId id="308" r:id="rId8"/>
    <p:sldId id="302" r:id="rId9"/>
    <p:sldId id="272" r:id="rId10"/>
    <p:sldId id="313" r:id="rId11"/>
    <p:sldId id="310" r:id="rId12"/>
    <p:sldId id="311" r:id="rId13"/>
    <p:sldId id="315" r:id="rId14"/>
    <p:sldId id="316" r:id="rId15"/>
    <p:sldId id="314" r:id="rId16"/>
    <p:sldId id="318" r:id="rId17"/>
    <p:sldId id="31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45"/>
    <p:restoredTop sz="94635"/>
  </p:normalViewPr>
  <p:slideViewPr>
    <p:cSldViewPr snapToGrid="0" snapToObjects="1">
      <p:cViewPr varScale="1">
        <p:scale>
          <a:sx n="93" d="100"/>
          <a:sy n="93" d="100"/>
        </p:scale>
        <p:origin x="208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5A4F3-4B74-8F46-ACCA-B6E7AFFB1458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58E50-B18D-B749-9DCF-B6F3D4CD7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78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21DF8A-098E-4A6E-9530-BB1BA6687C01}" type="slidenum">
              <a:rPr lang="en-US" altLang="zh-CN"/>
              <a:pPr/>
              <a:t>4</a:t>
            </a:fld>
            <a:endParaRPr lang="en-US" altLang="zh-CN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454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6"/>
            <a:ext cx="5485158" cy="41144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2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EA7-FDEB-5E4C-B80B-2EC9B887308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C1B45-2F12-6C41-B77F-3A09FCFB9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9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EA7-FDEB-5E4C-B80B-2EC9B887308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C1B45-2F12-6C41-B77F-3A09FCFB9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81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EA7-FDEB-5E4C-B80B-2EC9B887308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C1B45-2F12-6C41-B77F-3A09FCFB9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78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8C41A-7A0A-A74C-A765-4BF8AA94B2B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247650" y="1393825"/>
            <a:ext cx="8612188" cy="4522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3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EA7-FDEB-5E4C-B80B-2EC9B887308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C1B45-2F12-6C41-B77F-3A09FCFB9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1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EA7-FDEB-5E4C-B80B-2EC9B887308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C1B45-2F12-6C41-B77F-3A09FCFB9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2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EA7-FDEB-5E4C-B80B-2EC9B887308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C1B45-2F12-6C41-B77F-3A09FCFB9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7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EA7-FDEB-5E4C-B80B-2EC9B887308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C1B45-2F12-6C41-B77F-3A09FCFB9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9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EA7-FDEB-5E4C-B80B-2EC9B887308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C1B45-2F12-6C41-B77F-3A09FCFB9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9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EA7-FDEB-5E4C-B80B-2EC9B887308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C1B45-2F12-6C41-B77F-3A09FCFB9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7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EA7-FDEB-5E4C-B80B-2EC9B887308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C1B45-2F12-6C41-B77F-3A09FCFB9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10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EA7-FDEB-5E4C-B80B-2EC9B887308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C1B45-2F12-6C41-B77F-3A09FCFB9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47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66EA7-FDEB-5E4C-B80B-2EC9B887308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C1B45-2F12-6C41-B77F-3A09FCFB9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4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8" Type="http://schemas.openxmlformats.org/officeDocument/2006/relationships/image" Target="../media/image41.wmf"/><Relationship Id="rId9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9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jpe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jpeg"/><Relationship Id="rId12" Type="http://schemas.openxmlformats.org/officeDocument/2006/relationships/image" Target="../media/image30.jpeg"/><Relationship Id="rId13" Type="http://schemas.openxmlformats.org/officeDocument/2006/relationships/image" Target="../media/image31.jpeg"/><Relationship Id="rId14" Type="http://schemas.openxmlformats.org/officeDocument/2006/relationships/image" Target="../media/image32.png"/><Relationship Id="rId15" Type="http://schemas.openxmlformats.org/officeDocument/2006/relationships/image" Target="../media/image33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wmf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jpeg"/><Relationship Id="rId7" Type="http://schemas.openxmlformats.org/officeDocument/2006/relationships/image" Target="../media/image25.png"/><Relationship Id="rId8" Type="http://schemas.openxmlformats.org/officeDocument/2006/relationships/image" Target="../media/image26.jpeg"/><Relationship Id="rId9" Type="http://schemas.openxmlformats.org/officeDocument/2006/relationships/image" Target="../media/image27.png"/><Relationship Id="rId10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371600" y="2130425"/>
            <a:ext cx="6400800" cy="228917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VISITOR SAFETY AT THE LAWRENCE BERKELEY NATIONAL LABORATORY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467D9-B0C1-4143-B4C7-8A26F7EB58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30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LBNL HEP Program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33" y="1245116"/>
            <a:ext cx="41148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Major Programs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Energy Frontier: ATLAS</a:t>
            </a:r>
          </a:p>
          <a:p>
            <a:pPr lvl="1"/>
            <a:r>
              <a:rPr lang="en-US" sz="2000" dirty="0" smtClean="0">
                <a:latin typeface="Arial" charset="0"/>
                <a:ea typeface="ＭＳ Ｐゴシック" charset="0"/>
              </a:rPr>
              <a:t>Cosmic Frontier: LZ, DESI, CMB, </a:t>
            </a:r>
            <a:r>
              <a:rPr lang="en-US" sz="2000" dirty="0" err="1" smtClean="0">
                <a:latin typeface="Arial" charset="0"/>
                <a:ea typeface="ＭＳ Ｐゴシック" charset="0"/>
              </a:rPr>
              <a:t>SNe</a:t>
            </a:r>
            <a:endParaRPr lang="en-US" sz="2000" dirty="0" smtClean="0">
              <a:latin typeface="Arial" charset="0"/>
              <a:ea typeface="ＭＳ Ｐゴシック" charset="0"/>
            </a:endParaRPr>
          </a:p>
          <a:p>
            <a:r>
              <a:rPr lang="en-US" sz="2400" dirty="0" smtClean="0">
                <a:latin typeface="Arial" charset="0"/>
                <a:ea typeface="ＭＳ Ｐゴシック" charset="0"/>
              </a:rPr>
              <a:t>Other efforts</a:t>
            </a:r>
            <a:endParaRPr lang="en-US" sz="2400" dirty="0" smtClean="0">
              <a:latin typeface="Arial" charset="0"/>
              <a:ea typeface="ＭＳ Ｐゴシック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ＭＳ Ｐゴシック" charset="0"/>
              </a:rPr>
              <a:t>Intensity </a:t>
            </a:r>
            <a:r>
              <a:rPr lang="en-US" sz="2000" dirty="0">
                <a:latin typeface="Arial" charset="0"/>
                <a:ea typeface="ＭＳ Ｐゴシック" charset="0"/>
              </a:rPr>
              <a:t>Frontier: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         Mu2e, </a:t>
            </a:r>
            <a:r>
              <a:rPr lang="en-US" sz="2000" dirty="0" err="1" smtClean="0">
                <a:latin typeface="Arial" charset="0"/>
                <a:ea typeface="ＭＳ Ｐゴシック" charset="0"/>
              </a:rPr>
              <a:t>Daya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 </a:t>
            </a:r>
            <a:r>
              <a:rPr lang="en-US" sz="2000" dirty="0">
                <a:latin typeface="Arial" charset="0"/>
                <a:ea typeface="ＭＳ Ｐゴシック" charset="0"/>
              </a:rPr>
              <a:t>Bay </a:t>
            </a:r>
            <a:r>
              <a:rPr lang="en-US" sz="2000" dirty="0">
                <a:latin typeface="Arial" charset="0"/>
                <a:ea typeface="ＭＳ Ｐゴシック" charset="0"/>
              </a:rPr>
              <a:t>&amp;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 </a:t>
            </a:r>
            <a:r>
              <a:rPr lang="en-US" sz="2000" dirty="0">
                <a:latin typeface="Arial" charset="0"/>
                <a:ea typeface="ＭＳ Ｐゴシック" charset="0"/>
              </a:rPr>
              <a:t>DUNE</a:t>
            </a:r>
          </a:p>
          <a:p>
            <a:pPr lvl="1"/>
            <a:r>
              <a:rPr lang="en-US" sz="2000" dirty="0" smtClean="0">
                <a:latin typeface="Arial" charset="0"/>
                <a:ea typeface="ＭＳ Ｐゴシック" charset="0"/>
              </a:rPr>
              <a:t>Theory</a:t>
            </a:r>
          </a:p>
          <a:p>
            <a:pPr lvl="1"/>
            <a:r>
              <a:rPr lang="en-US" sz="2000" dirty="0" smtClean="0">
                <a:latin typeface="Arial" charset="0"/>
                <a:ea typeface="ＭＳ Ｐゴシック" charset="0"/>
              </a:rPr>
              <a:t>Particle Data Group</a:t>
            </a:r>
          </a:p>
          <a:p>
            <a:pPr lvl="1"/>
            <a:r>
              <a:rPr lang="en-US" sz="2000" dirty="0" smtClean="0">
                <a:latin typeface="Arial" charset="0"/>
                <a:ea typeface="ＭＳ Ｐゴシック" charset="0"/>
              </a:rPr>
              <a:t>Detector R&amp;D</a:t>
            </a:r>
          </a:p>
          <a:p>
            <a:pPr lvl="1"/>
            <a:r>
              <a:rPr lang="en-US" sz="2000" dirty="0" smtClean="0">
                <a:latin typeface="Arial" charset="0"/>
                <a:ea typeface="ＭＳ Ｐゴシック" charset="0"/>
              </a:rPr>
              <a:t>Computational HEP</a:t>
            </a:r>
          </a:p>
          <a:p>
            <a:r>
              <a:rPr lang="en-US" sz="2400" dirty="0" smtClean="0">
                <a:latin typeface="Arial" charset="0"/>
                <a:ea typeface="ＭＳ Ｐゴシック" charset="0"/>
              </a:rPr>
              <a:t>Strong connections </a:t>
            </a:r>
            <a:r>
              <a:rPr lang="en-US" sz="2400" dirty="0">
                <a:latin typeface="Arial" charset="0"/>
                <a:ea typeface="ＭＳ Ｐゴシック" charset="0"/>
              </a:rPr>
              <a:t>to 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UC Berkeley and to LBNL Accelerator, </a:t>
            </a:r>
            <a:r>
              <a:rPr lang="en-US" sz="2400" dirty="0">
                <a:latin typeface="Arial" charset="0"/>
                <a:ea typeface="ＭＳ Ｐゴシック" charset="0"/>
              </a:rPr>
              <a:t>Engineering, 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Material Science &amp; Computing Divisions 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977585" y="1281798"/>
            <a:ext cx="5239363" cy="5204559"/>
            <a:chOff x="4279900" y="1417638"/>
            <a:chExt cx="5239363" cy="5204559"/>
          </a:xfrm>
        </p:grpSpPr>
        <p:pic>
          <p:nvPicPr>
            <p:cNvPr id="5" name="Content Placeholder 7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38"/>
            <a:stretch/>
          </p:blipFill>
          <p:spPr>
            <a:xfrm>
              <a:off x="4279900" y="1417638"/>
              <a:ext cx="5239363" cy="3979862"/>
            </a:xfrm>
            <a:prstGeom prst="rect">
              <a:avLst/>
            </a:prstGeom>
            <a:ln>
              <a:noFill/>
            </a:ln>
            <a:effectLst/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</p:pic>
        <p:sp>
          <p:nvSpPr>
            <p:cNvPr id="4" name="TextBox 3"/>
            <p:cNvSpPr txBox="1"/>
            <p:nvPr/>
          </p:nvSpPr>
          <p:spPr>
            <a:xfrm>
              <a:off x="5029200" y="5791200"/>
              <a:ext cx="3834052" cy="830997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FF0000"/>
                  </a:solidFill>
                  <a:latin typeface="+mn-lt"/>
                </a:rPr>
                <a:t>LBNL is playing a key role in P5 implementation</a:t>
              </a:r>
              <a:r>
                <a:rPr lang="en-US" i="1" dirty="0" smtClean="0">
                  <a:solidFill>
                    <a:srgbClr val="FF0000"/>
                  </a:solidFill>
                  <a:latin typeface="+mn-lt"/>
                </a:rPr>
                <a:t>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54959" y="3218587"/>
              <a:ext cx="7485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</a:rPr>
                <a:t>ATLAS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37874" y="4231689"/>
              <a:ext cx="14730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</a:rPr>
                <a:t>DESI, LZ, CMB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21124" y="2800384"/>
              <a:ext cx="6291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Det</a:t>
              </a:r>
              <a:r>
                <a:rPr lang="en-US" smtClean="0">
                  <a:solidFill>
                    <a:schemeClr val="bg1"/>
                  </a:solidFill>
                </a:rPr>
                <a:t>. 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R&amp;D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81117" y="3378944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</a:rPr>
                <a:t>PDG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50835" y="3793609"/>
              <a:ext cx="841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</a:rPr>
                <a:t>Theory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63663" y="3743494"/>
              <a:ext cx="4419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</a:rPr>
                <a:t>I.F.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14756" y="1692076"/>
              <a:ext cx="1129538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910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79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Physics Division: Tradition </a:t>
            </a:r>
            <a:r>
              <a:rPr lang="en-US" dirty="0" smtClean="0"/>
              <a:t>of 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887" y="1062487"/>
            <a:ext cx="8992970" cy="5477328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400" b="1" dirty="0" smtClean="0"/>
              <a:t>Responsible </a:t>
            </a:r>
            <a:r>
              <a:rPr lang="en-US" sz="2400" b="1" dirty="0"/>
              <a:t>for many “game-changers”:   TPC detector, silicon vertex detectors/SVX readout, asymmetric B Factory, pixel detectors, COBE, Type </a:t>
            </a:r>
            <a:r>
              <a:rPr lang="en-US" sz="2400" b="1" dirty="0" err="1"/>
              <a:t>Ia</a:t>
            </a:r>
            <a:r>
              <a:rPr lang="en-US" sz="2400" b="1" dirty="0"/>
              <a:t> </a:t>
            </a:r>
            <a:r>
              <a:rPr lang="en-US" sz="2400" b="1" dirty="0" err="1"/>
              <a:t>SNe</a:t>
            </a:r>
            <a:r>
              <a:rPr lang="en-US" sz="2400" b="1" dirty="0"/>
              <a:t>, red-sensitive CCDs</a:t>
            </a:r>
            <a:r>
              <a:rPr lang="en-US" sz="2400" b="1" dirty="0" smtClean="0"/>
              <a:t>, multi-</a:t>
            </a:r>
            <a:r>
              <a:rPr lang="en-US" sz="2400" b="1" dirty="0" err="1" smtClean="0"/>
              <a:t>chroic</a:t>
            </a:r>
            <a:r>
              <a:rPr lang="en-US" sz="2400" b="1" dirty="0" smtClean="0"/>
              <a:t> CMB detectors and frequency multiplexed readout……</a:t>
            </a:r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r>
              <a:rPr lang="en-US" sz="2400" b="1" dirty="0" smtClean="0"/>
              <a:t>Innovations that enable science…</a:t>
            </a:r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>
              <a:buNone/>
            </a:pPr>
            <a:endParaRPr lang="en-US" sz="24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30" y="2826994"/>
            <a:ext cx="1625600" cy="2062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16" y="2740337"/>
            <a:ext cx="1932227" cy="1288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131" y="3106655"/>
            <a:ext cx="2122270" cy="1695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088" y="2445282"/>
            <a:ext cx="1492220" cy="1845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568" y="3663219"/>
            <a:ext cx="2037313" cy="1497787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51030" y="3172"/>
            <a:ext cx="8992970" cy="547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2" descr="XBD200506-00193-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3459" y="3662857"/>
            <a:ext cx="1738174" cy="14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87224" y="2611824"/>
            <a:ext cx="1435100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6240" y="2404074"/>
            <a:ext cx="1479016" cy="11886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0565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Award Winning Science</a:t>
            </a:r>
            <a:endParaRPr lang="en-US" sz="4000" dirty="0"/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432" y="752058"/>
            <a:ext cx="6894741" cy="5830163"/>
          </a:xfrm>
        </p:spPr>
        <p:txBody>
          <a:bodyPr/>
          <a:lstStyle/>
          <a:p>
            <a:r>
              <a:rPr lang="en-US" sz="2400" b="0" dirty="0" smtClean="0"/>
              <a:t>Nobel prizes: Smoot (2006) and </a:t>
            </a:r>
            <a:r>
              <a:rPr lang="en-US" sz="2400" b="0" dirty="0" err="1" smtClean="0"/>
              <a:t>Perlmutter</a:t>
            </a:r>
            <a:r>
              <a:rPr lang="en-US" sz="2400" dirty="0"/>
              <a:t> </a:t>
            </a:r>
            <a:r>
              <a:rPr lang="en-US" sz="2400" dirty="0" smtClean="0"/>
              <a:t>(2011)</a:t>
            </a:r>
            <a:endParaRPr lang="en-US" sz="2400" b="0" dirty="0" smtClean="0"/>
          </a:p>
          <a:p>
            <a:r>
              <a:rPr lang="en-US" sz="2400" dirty="0" smtClean="0"/>
              <a:t>Breakthrough Prize: </a:t>
            </a:r>
            <a:r>
              <a:rPr lang="en-US" sz="2400" dirty="0" err="1" smtClean="0"/>
              <a:t>Perlmutter</a:t>
            </a:r>
            <a:r>
              <a:rPr lang="en-US" sz="2400" dirty="0" smtClean="0"/>
              <a:t> (2015), </a:t>
            </a:r>
            <a:r>
              <a:rPr lang="en-US" sz="2400" dirty="0" err="1" smtClean="0"/>
              <a:t>Luk</a:t>
            </a:r>
            <a:r>
              <a:rPr lang="en-US" sz="2400" dirty="0" smtClean="0"/>
              <a:t> (2016</a:t>
            </a:r>
            <a:r>
              <a:rPr lang="en-US" sz="2400" dirty="0" smtClean="0"/>
              <a:t>) + </a:t>
            </a:r>
            <a:r>
              <a:rPr lang="en-US" sz="2400" dirty="0" err="1" smtClean="0"/>
              <a:t>Daya</a:t>
            </a:r>
            <a:r>
              <a:rPr lang="en-US" sz="2400" dirty="0" smtClean="0"/>
              <a:t> Bay, SNO, </a:t>
            </a:r>
            <a:r>
              <a:rPr lang="en-US" sz="2400" dirty="0" err="1" smtClean="0"/>
              <a:t>Kamland</a:t>
            </a:r>
            <a:r>
              <a:rPr lang="en-US" sz="2400" dirty="0" smtClean="0"/>
              <a:t> teams</a:t>
            </a:r>
          </a:p>
          <a:p>
            <a:r>
              <a:rPr lang="en-US" sz="2400" dirty="0" smtClean="0"/>
              <a:t>NASA Exceptional Public Achievement Award: Julian </a:t>
            </a:r>
            <a:r>
              <a:rPr lang="en-US" sz="2400" dirty="0" err="1" smtClean="0"/>
              <a:t>Borrill</a:t>
            </a:r>
            <a:r>
              <a:rPr lang="en-US" sz="2400" dirty="0" smtClean="0"/>
              <a:t> (2016)</a:t>
            </a:r>
            <a:endParaRPr lang="en-US" sz="2400" dirty="0" smtClean="0"/>
          </a:p>
          <a:p>
            <a:r>
              <a:rPr lang="en-US" sz="2400" dirty="0" smtClean="0"/>
              <a:t>Lawrence Award: David Schlegel in (2015)</a:t>
            </a:r>
          </a:p>
          <a:p>
            <a:r>
              <a:rPr lang="en-US" sz="2400" b="0" dirty="0" smtClean="0"/>
              <a:t>Panofsky Prize:  </a:t>
            </a:r>
            <a:r>
              <a:rPr lang="en-US" sz="2400" b="0" dirty="0" err="1" smtClean="0"/>
              <a:t>Kam-Biu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Luk</a:t>
            </a:r>
            <a:r>
              <a:rPr lang="en-US" sz="2400" b="0" dirty="0" smtClean="0"/>
              <a:t> (2014)</a:t>
            </a:r>
          </a:p>
          <a:p>
            <a:r>
              <a:rPr lang="en-US" sz="2400" dirty="0" smtClean="0"/>
              <a:t>MacArthur Award: Carl Haber (2013)</a:t>
            </a:r>
          </a:p>
          <a:p>
            <a:r>
              <a:rPr lang="en-US" sz="2400" dirty="0" smtClean="0"/>
              <a:t>Sakurai </a:t>
            </a:r>
            <a:r>
              <a:rPr lang="en-US" sz="2400" dirty="0" smtClean="0"/>
              <a:t>Prize: Ian Hinchliffe (2011)</a:t>
            </a:r>
            <a:endParaRPr lang="en-US" sz="2400" b="0" dirty="0" smtClean="0"/>
          </a:p>
          <a:p>
            <a:endParaRPr lang="en-US" sz="2400" b="0" dirty="0" smtClean="0"/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 rotWithShape="1">
          <a:blip r:embed="rId3"/>
          <a:srcRect l="23488" t="13734" r="9734" b="-8038"/>
          <a:stretch/>
        </p:blipFill>
        <p:spPr bwMode="auto">
          <a:xfrm>
            <a:off x="7046398" y="533436"/>
            <a:ext cx="1841175" cy="2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 descr="md_XBD201107-00790-185.TIF.jpg"/>
          <p:cNvPicPr>
            <a:picLocks noChangeAspect="1"/>
          </p:cNvPicPr>
          <p:nvPr/>
        </p:nvPicPr>
        <p:blipFill>
          <a:blip r:embed="rId4"/>
          <a:srcRect r="20360"/>
          <a:stretch>
            <a:fillRect/>
          </a:stretch>
        </p:blipFill>
        <p:spPr>
          <a:xfrm>
            <a:off x="2362182" y="5123621"/>
            <a:ext cx="2279088" cy="173437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483709" y="6418195"/>
            <a:ext cx="1157561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225425" indent="-225425"/>
            <a:r>
              <a:rPr lang="en-US" sz="1600" b="1" i="1" dirty="0" err="1" smtClean="0">
                <a:solidFill>
                  <a:schemeClr val="bg1"/>
                </a:solidFill>
                <a:latin typeface="Arial"/>
                <a:cs typeface="Arial"/>
              </a:rPr>
              <a:t>Daya</a:t>
            </a:r>
            <a:r>
              <a:rPr lang="en-US" sz="1600" b="1" i="1" dirty="0" smtClean="0">
                <a:solidFill>
                  <a:schemeClr val="bg1"/>
                </a:solidFill>
                <a:latin typeface="Arial"/>
                <a:cs typeface="Arial"/>
              </a:rPr>
              <a:t> Bay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8036" r="13639" b="9478"/>
          <a:stretch/>
        </p:blipFill>
        <p:spPr>
          <a:xfrm>
            <a:off x="7155221" y="2605248"/>
            <a:ext cx="1841175" cy="19313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725022" y="4128186"/>
            <a:ext cx="1271374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225425" indent="-225425"/>
            <a:r>
              <a:rPr lang="en-US" sz="1600" b="1" i="1" dirty="0" smtClean="0">
                <a:latin typeface="Arial"/>
                <a:cs typeface="Arial"/>
              </a:rPr>
              <a:t>Carl Haber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00723" y="1990640"/>
            <a:ext cx="1750171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225425" indent="-225425"/>
            <a:r>
              <a:rPr lang="en-US" sz="1600" b="1" i="1" dirty="0" smtClean="0">
                <a:solidFill>
                  <a:schemeClr val="bg1"/>
                </a:solidFill>
                <a:latin typeface="Arial"/>
                <a:cs typeface="Arial"/>
              </a:rPr>
              <a:t>Saul </a:t>
            </a:r>
            <a:r>
              <a:rPr lang="en-US" sz="1600" b="1" i="1" dirty="0" err="1" smtClean="0">
                <a:solidFill>
                  <a:schemeClr val="bg1"/>
                </a:solidFill>
                <a:latin typeface="Arial"/>
                <a:cs typeface="Arial"/>
              </a:rPr>
              <a:t>Perlmutter</a:t>
            </a:r>
            <a:endParaRPr lang="en-US" sz="1600" b="1" i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5940" y="4729031"/>
            <a:ext cx="3931633" cy="20574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70021" y="6418195"/>
            <a:ext cx="1693265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225425" indent="-225425"/>
            <a:r>
              <a:rPr lang="en-US" sz="1600" b="1" i="1" dirty="0" smtClean="0">
                <a:solidFill>
                  <a:schemeClr val="bg1"/>
                </a:solidFill>
                <a:latin typeface="Arial"/>
                <a:cs typeface="Arial"/>
              </a:rPr>
              <a:t>David Schlegel</a:t>
            </a:r>
          </a:p>
        </p:txBody>
      </p: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713432" y="6300785"/>
            <a:ext cx="1477818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George F. Smoot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91"/>
          <a:stretch/>
        </p:blipFill>
        <p:spPr>
          <a:xfrm>
            <a:off x="335958" y="4589376"/>
            <a:ext cx="1940758" cy="216737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-150194" y="6370725"/>
            <a:ext cx="1834156" cy="369332"/>
          </a:xfrm>
          <a:prstGeom prst="rect">
            <a:avLst/>
          </a:prstGeom>
        </p:spPr>
        <p:txBody>
          <a:bodyPr wrap="none" rtlCol="0">
            <a:spAutoFit/>
          </a:bodyPr>
          <a:lstStyle>
            <a:defPPr>
              <a:defRPr lang="en-US"/>
            </a:defPPr>
            <a:lvl1pPr marL="225425" indent="-225425">
              <a:defRPr sz="1600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1"/>
            <a:r>
              <a:rPr lang="en-US" b="1" i="1" dirty="0">
                <a:solidFill>
                  <a:schemeClr val="bg1"/>
                </a:solidFill>
              </a:rPr>
              <a:t>Julian </a:t>
            </a:r>
            <a:r>
              <a:rPr lang="en-US" b="1" i="1" dirty="0" err="1">
                <a:solidFill>
                  <a:schemeClr val="bg1"/>
                </a:solidFill>
              </a:rPr>
              <a:t>Borrill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5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Physics Division Projects – Recently Completed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8C41A-7A0A-A74C-A765-4BF8AA94B2BC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800" y="1319148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700" dirty="0" smtClean="0">
                <a:latin typeface="Arial" charset="0"/>
                <a:cs typeface="ＭＳ Ｐゴシック" charset="0"/>
              </a:rPr>
              <a:t>BOSS</a:t>
            </a:r>
          </a:p>
          <a:p>
            <a:pPr lvl="1"/>
            <a:r>
              <a:rPr lang="en-US" sz="2700" dirty="0" smtClean="0">
                <a:latin typeface="Arial" charset="0"/>
                <a:cs typeface="ＭＳ Ｐゴシック" charset="0"/>
              </a:rPr>
              <a:t>LUX</a:t>
            </a:r>
          </a:p>
          <a:p>
            <a:pPr lvl="1"/>
            <a:r>
              <a:rPr lang="en-US" sz="2700" dirty="0" err="1" smtClean="0">
                <a:latin typeface="Arial" charset="0"/>
                <a:cs typeface="ＭＳ Ｐゴシック" charset="0"/>
              </a:rPr>
              <a:t>Daya</a:t>
            </a:r>
            <a:r>
              <a:rPr lang="en-US" sz="2700" dirty="0" smtClean="0">
                <a:latin typeface="Arial" charset="0"/>
                <a:cs typeface="ＭＳ Ｐゴシック" charset="0"/>
              </a:rPr>
              <a:t> Bay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499" y="1288428"/>
            <a:ext cx="3348895" cy="2234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499" y="3843421"/>
            <a:ext cx="2610087" cy="2336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41" y="3843421"/>
            <a:ext cx="3059209" cy="22944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79524" y="1319148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BOSS –</a:t>
            </a:r>
          </a:p>
          <a:p>
            <a:r>
              <a:rPr lang="en-US" b="1" dirty="0" smtClean="0"/>
              <a:t>Dark Energy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84122" y="3845841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LUX – </a:t>
            </a:r>
          </a:p>
          <a:p>
            <a:r>
              <a:rPr lang="en-US" b="1" dirty="0" smtClean="0"/>
              <a:t>Dark Matter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1659" y="3199510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Daya</a:t>
            </a:r>
            <a:r>
              <a:rPr lang="en-US" b="1" dirty="0" smtClean="0"/>
              <a:t> Bay –</a:t>
            </a:r>
          </a:p>
          <a:p>
            <a:r>
              <a:rPr lang="en-US" b="1" dirty="0" smtClean="0"/>
              <a:t>Neutrino Oscillations</a:t>
            </a:r>
          </a:p>
        </p:txBody>
      </p:sp>
    </p:spTree>
    <p:extLst>
      <p:ext uri="{BB962C8B-B14F-4D97-AF65-F5344CB8AC3E}">
        <p14:creationId xmlns:p14="http://schemas.microsoft.com/office/powerpoint/2010/main" val="80622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2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Physics Division Projects – Next Generation 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174" y="1162999"/>
            <a:ext cx="8229600" cy="4525963"/>
          </a:xfrm>
        </p:spPr>
        <p:txBody>
          <a:bodyPr/>
          <a:lstStyle/>
          <a:p>
            <a:pPr lvl="1"/>
            <a:r>
              <a:rPr lang="en-US" sz="2700" b="0" dirty="0">
                <a:latin typeface="Arial" charset="0"/>
                <a:ea typeface="ＭＳ Ｐゴシック" charset="0"/>
                <a:cs typeface="ＭＳ Ｐゴシック" charset="0"/>
              </a:rPr>
              <a:t>DESI</a:t>
            </a:r>
          </a:p>
          <a:p>
            <a:pPr lvl="1"/>
            <a:r>
              <a:rPr lang="en-US" sz="2700" b="0" dirty="0">
                <a:latin typeface="Arial" charset="0"/>
                <a:ea typeface="ＭＳ Ｐゴシック" charset="0"/>
                <a:cs typeface="ＭＳ Ｐゴシック" charset="0"/>
              </a:rPr>
              <a:t>LZ</a:t>
            </a:r>
          </a:p>
          <a:p>
            <a:pPr lvl="1"/>
            <a:r>
              <a:rPr lang="en-US" sz="2700" b="0" dirty="0">
                <a:latin typeface="Arial" charset="0"/>
                <a:ea typeface="ＭＳ Ｐゴシック" charset="0"/>
                <a:cs typeface="ＭＳ Ｐゴシック" charset="0"/>
              </a:rPr>
              <a:t>ATLAS </a:t>
            </a:r>
            <a:r>
              <a:rPr lang="en-US" sz="2700" b="0" dirty="0" smtClean="0">
                <a:latin typeface="Arial" charset="0"/>
                <a:ea typeface="ＭＳ Ｐゴシック" charset="0"/>
                <a:cs typeface="ＭＳ Ｐゴシック" charset="0"/>
              </a:rPr>
              <a:t>Upgrades</a:t>
            </a:r>
            <a:endParaRPr lang="en-US" sz="2700" b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pic>
        <p:nvPicPr>
          <p:cNvPr id="4" name="DESI-Mayall-night sky cop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43765"/>
            <a:ext cx="2550239" cy="250362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7442466" y="3859153"/>
            <a:ext cx="15311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DESI:</a:t>
            </a:r>
          </a:p>
          <a:p>
            <a:r>
              <a:rPr lang="en-US" b="1" dirty="0" smtClean="0"/>
              <a:t> First Stage IV </a:t>
            </a:r>
          </a:p>
          <a:p>
            <a:r>
              <a:rPr lang="en-US" b="1" dirty="0" smtClean="0"/>
              <a:t>Dark Energy </a:t>
            </a:r>
          </a:p>
          <a:p>
            <a:r>
              <a:rPr lang="en-US" b="1" dirty="0" smtClean="0"/>
              <a:t>Experiment</a:t>
            </a:r>
          </a:p>
          <a:p>
            <a:r>
              <a:rPr lang="en-US" b="1" dirty="0" smtClean="0"/>
              <a:t>(Levi</a:t>
            </a:r>
            <a:r>
              <a:rPr lang="en-US" b="1" dirty="0" smtClean="0"/>
              <a:t>)</a:t>
            </a:r>
          </a:p>
          <a:p>
            <a:endParaRPr lang="en-US" b="1" dirty="0"/>
          </a:p>
          <a:p>
            <a:r>
              <a:rPr lang="en-US" b="1" dirty="0" smtClean="0"/>
              <a:t>Installation on </a:t>
            </a:r>
            <a:r>
              <a:rPr lang="en-US" b="1" dirty="0" err="1" smtClean="0"/>
              <a:t>Mayall</a:t>
            </a:r>
            <a:r>
              <a:rPr lang="en-US" b="1" dirty="0" smtClean="0"/>
              <a:t> begins in 3 months!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05" y="2906046"/>
            <a:ext cx="3674321" cy="2781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3417" y="2906046"/>
            <a:ext cx="1347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LZ: G2  </a:t>
            </a:r>
          </a:p>
          <a:p>
            <a:r>
              <a:rPr lang="en-US" b="1" dirty="0" smtClean="0"/>
              <a:t>Dark Matter</a:t>
            </a:r>
          </a:p>
          <a:p>
            <a:r>
              <a:rPr lang="en-US" b="1" dirty="0" smtClean="0"/>
              <a:t>Experiment</a:t>
            </a:r>
          </a:p>
          <a:p>
            <a:r>
              <a:rPr lang="en-US" b="1" dirty="0" smtClean="0"/>
              <a:t>(</a:t>
            </a:r>
            <a:r>
              <a:rPr lang="en-US" b="1" dirty="0" err="1" smtClean="0"/>
              <a:t>Gilchriese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961" y="1109012"/>
            <a:ext cx="3386117" cy="23025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53397" y="1455693"/>
            <a:ext cx="1172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ATLAS ITK </a:t>
            </a:r>
          </a:p>
          <a:p>
            <a:r>
              <a:rPr lang="en-US" b="1" dirty="0" smtClean="0"/>
              <a:t>Upgrade</a:t>
            </a:r>
          </a:p>
          <a:p>
            <a:r>
              <a:rPr lang="en-US" b="1" dirty="0" smtClean="0"/>
              <a:t>(Haber)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FAACA-0ABD-BB4E-8400-0750B64F62D3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5938986"/>
            <a:ext cx="6499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Cosmic Visions is looking for </a:t>
            </a:r>
            <a:r>
              <a:rPr lang="en-US" sz="2000" b="1" smtClean="0">
                <a:solidFill>
                  <a:srgbClr val="FF0000"/>
                </a:solidFill>
              </a:rPr>
              <a:t>opportunities beyond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LZ, DESI &amp; LSST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1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Group photo today at 9:45 in front of main entrance (outside 4</a:t>
            </a:r>
            <a:r>
              <a:rPr lang="en-US" baseline="30000" dirty="0" smtClean="0"/>
              <a:t>th</a:t>
            </a:r>
            <a:r>
              <a:rPr lang="en-US" dirty="0" smtClean="0"/>
              <a:t> floor lobby)</a:t>
            </a:r>
          </a:p>
          <a:p>
            <a:r>
              <a:rPr lang="en-US" dirty="0" smtClean="0"/>
              <a:t>Lunch </a:t>
            </a:r>
            <a:r>
              <a:rPr lang="en-US" dirty="0"/>
              <a:t>- box lunches </a:t>
            </a:r>
            <a:r>
              <a:rPr lang="en-US" dirty="0" smtClean="0"/>
              <a:t>(for those who pre-paid) will be outside </a:t>
            </a:r>
            <a:r>
              <a:rPr lang="en-US" dirty="0"/>
              <a:t>auditorium, seating outside in </a:t>
            </a:r>
            <a:r>
              <a:rPr lang="en-US" dirty="0" smtClean="0"/>
              <a:t>tent</a:t>
            </a:r>
          </a:p>
          <a:p>
            <a:pPr lvl="1"/>
            <a:r>
              <a:rPr lang="en-US" dirty="0" smtClean="0"/>
              <a:t>Otherwise cafeteria is open for lunch</a:t>
            </a:r>
            <a:endParaRPr lang="en-US" dirty="0"/>
          </a:p>
          <a:p>
            <a:r>
              <a:rPr lang="en-US" dirty="0"/>
              <a:t>Reception tonight after session </a:t>
            </a:r>
            <a:r>
              <a:rPr lang="mr-IN" dirty="0"/>
              <a:t>–</a:t>
            </a:r>
            <a:r>
              <a:rPr lang="en-US" dirty="0"/>
              <a:t> in tent </a:t>
            </a:r>
            <a:endParaRPr lang="en-US" dirty="0" smtClean="0"/>
          </a:p>
          <a:p>
            <a:pPr lvl="1"/>
            <a:r>
              <a:rPr lang="en-US" dirty="0" smtClean="0"/>
              <a:t>Micro brew beer by Julian </a:t>
            </a:r>
            <a:r>
              <a:rPr lang="en-US" dirty="0" err="1" smtClean="0"/>
              <a:t>Borrill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927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7894" y="0"/>
            <a:ext cx="1205978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274638"/>
            <a:ext cx="6600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Dark </a:t>
            </a:r>
            <a:r>
              <a:rPr lang="en-US" sz="4800" b="1" smtClean="0">
                <a:solidFill>
                  <a:schemeClr val="bg1"/>
                </a:solidFill>
              </a:rPr>
              <a:t>Energy Micro Brews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982" y="1417638"/>
            <a:ext cx="95263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BAO Blonde (4.4%)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RSD Red (5.4%)</a:t>
            </a:r>
          </a:p>
          <a:p>
            <a:r>
              <a:rPr lang="en-US" sz="4800" dirty="0">
                <a:solidFill>
                  <a:schemeClr val="bg1"/>
                </a:solidFill>
              </a:rPr>
              <a:t>Lyman-Alpha </a:t>
            </a:r>
            <a:r>
              <a:rPr lang="en-US" sz="4800" dirty="0" smtClean="0">
                <a:solidFill>
                  <a:schemeClr val="bg1"/>
                </a:solidFill>
              </a:rPr>
              <a:t>IPA (7.5%)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Weak Lensing Imperial Stout (11.5%)</a:t>
            </a:r>
          </a:p>
        </p:txBody>
      </p:sp>
      <p:sp>
        <p:nvSpPr>
          <p:cNvPr id="7" name="TextBox 6"/>
          <p:cNvSpPr txBox="1"/>
          <p:nvPr/>
        </p:nvSpPr>
        <p:spPr>
          <a:xfrm rot="20115146">
            <a:off x="6604559" y="4272852"/>
            <a:ext cx="240963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 smtClean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Thanks to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Julian </a:t>
            </a:r>
            <a:r>
              <a:rPr lang="en-US" sz="3200" b="1" dirty="0" err="1" smtClean="0">
                <a:solidFill>
                  <a:schemeClr val="bg1"/>
                </a:solidFill>
              </a:rPr>
              <a:t>Borrill</a:t>
            </a:r>
            <a:r>
              <a:rPr lang="en-US" sz="3200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3200" b="1" dirty="0" err="1" smtClean="0">
                <a:solidFill>
                  <a:schemeClr val="bg1"/>
                </a:solidFill>
              </a:rPr>
              <a:t>Brewmeister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sessions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4" y="1143000"/>
            <a:ext cx="4310742" cy="26162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Parallel Session Rooms</a:t>
            </a:r>
            <a:r>
              <a:rPr lang="en-US" sz="1800" b="1" dirty="0"/>
              <a:t>:</a:t>
            </a:r>
            <a:endParaRPr lang="en-US" sz="1800" dirty="0"/>
          </a:p>
          <a:p>
            <a:pPr lvl="0"/>
            <a:r>
              <a:rPr lang="en-US" sz="1400" b="1" dirty="0" smtClean="0"/>
              <a:t>Auditorium</a:t>
            </a:r>
          </a:p>
          <a:p>
            <a:pPr lvl="0"/>
            <a:r>
              <a:rPr lang="en-US" sz="1400" b="1" dirty="0" smtClean="0"/>
              <a:t>Bldg</a:t>
            </a:r>
            <a:r>
              <a:rPr lang="en-US" sz="1400" b="1" dirty="0"/>
              <a:t>. 50A, Rm 5132</a:t>
            </a:r>
            <a:r>
              <a:rPr lang="en-US" sz="1400" dirty="0"/>
              <a:t> - </a:t>
            </a:r>
            <a:r>
              <a:rPr lang="en-US" sz="1400" dirty="0" smtClean="0"/>
              <a:t>From the </a:t>
            </a:r>
            <a:r>
              <a:rPr lang="en-US" sz="1400" dirty="0"/>
              <a:t>Auditorium, go </a:t>
            </a:r>
            <a:r>
              <a:rPr lang="en-US" sz="1400" u="sng" dirty="0"/>
              <a:t>up</a:t>
            </a:r>
            <a:r>
              <a:rPr lang="en-US" sz="1400" dirty="0"/>
              <a:t> the stairs, walk to the end of </a:t>
            </a:r>
            <a:r>
              <a:rPr lang="en-US" sz="1400" dirty="0" smtClean="0"/>
              <a:t>the corridor, turn left. </a:t>
            </a:r>
            <a:r>
              <a:rPr lang="en-US" sz="1400" dirty="0"/>
              <a:t> </a:t>
            </a:r>
          </a:p>
          <a:p>
            <a:pPr lvl="0"/>
            <a:r>
              <a:rPr lang="en-US" sz="1400" b="1" dirty="0"/>
              <a:t>Bldg. 50B, Rm. 4205</a:t>
            </a:r>
            <a:r>
              <a:rPr lang="en-US" sz="1400" dirty="0"/>
              <a:t> -  </a:t>
            </a:r>
            <a:r>
              <a:rPr lang="en-US" sz="1400" dirty="0" smtClean="0"/>
              <a:t>From the </a:t>
            </a:r>
            <a:r>
              <a:rPr lang="en-US" sz="1400" dirty="0"/>
              <a:t>Auditorium, go </a:t>
            </a:r>
            <a:r>
              <a:rPr lang="en-US" sz="1400" u="sng" dirty="0"/>
              <a:t>down</a:t>
            </a:r>
            <a:r>
              <a:rPr lang="en-US" sz="1400" dirty="0"/>
              <a:t> the stairs, turn left. </a:t>
            </a:r>
            <a:endParaRPr lang="en-US" sz="1400" dirty="0" smtClean="0"/>
          </a:p>
          <a:p>
            <a:pPr lvl="0"/>
            <a:endParaRPr lang="en-US" sz="1400" dirty="0" smtClean="0"/>
          </a:p>
          <a:p>
            <a:pPr marL="0" lvl="0" indent="0">
              <a:buNone/>
            </a:pPr>
            <a:r>
              <a:rPr lang="en-US" sz="1400" b="1" dirty="0" smtClean="0"/>
              <a:t>ZOOM</a:t>
            </a:r>
            <a:r>
              <a:rPr lang="en-US" sz="1400" dirty="0" smtClean="0"/>
              <a:t>: Each session has a unique meeting ID </a:t>
            </a:r>
            <a:r>
              <a:rPr lang="mr-IN" sz="1400" dirty="0" smtClean="0"/>
              <a:t>–</a:t>
            </a:r>
            <a:r>
              <a:rPr lang="en-US" sz="1400" dirty="0" smtClean="0"/>
              <a:t> see </a:t>
            </a:r>
            <a:r>
              <a:rPr lang="en-US" sz="1400" dirty="0" err="1" smtClean="0"/>
              <a:t>indico</a:t>
            </a:r>
            <a:r>
              <a:rPr lang="en-US" sz="1400" dirty="0" smtClean="0"/>
              <a:t> page.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08" y="1172027"/>
            <a:ext cx="4491077" cy="502557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773567"/>
              </p:ext>
            </p:extLst>
          </p:nvPr>
        </p:nvGraphicFramePr>
        <p:xfrm>
          <a:off x="145144" y="3762929"/>
          <a:ext cx="4179439" cy="243467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024046"/>
                <a:gridCol w="1155393"/>
              </a:tblGrid>
              <a:tr h="425477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+mn-lt"/>
                        </a:rPr>
                        <a:t>21 cm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+mn-lt"/>
                        </a:rPr>
                        <a:t>50A-5132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/>
                </a:tc>
              </a:tr>
              <a:tr h="505254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+mn-lt"/>
                        </a:rPr>
                        <a:t>Southern Spectroscopic Survey Roadmaps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+mn-lt"/>
                        </a:rPr>
                        <a:t>Auditorium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/>
                </a:tc>
              </a:tr>
              <a:tr h="425477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+mn-lt"/>
                        </a:rPr>
                        <a:t>New Technology</a:t>
                      </a:r>
                      <a:r>
                        <a:rPr lang="en-US" sz="1600" b="0" baseline="0" dirty="0" smtClean="0">
                          <a:latin typeface="+mn-lt"/>
                        </a:rPr>
                        <a:t> </a:t>
                      </a:r>
                      <a:r>
                        <a:rPr lang="en-US" sz="1600" b="0" baseline="0" dirty="0" smtClean="0">
                          <a:latin typeface="+mn-lt"/>
                        </a:rPr>
                        <a:t>(show of hands)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+mn-lt"/>
                        </a:rPr>
                        <a:t>50B-4205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/>
                </a:tc>
              </a:tr>
              <a:tr h="425477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+mn-lt"/>
                        </a:rPr>
                        <a:t>Theory, Analysis,</a:t>
                      </a:r>
                      <a:r>
                        <a:rPr lang="en-US" sz="1600" b="0" baseline="0" dirty="0" smtClean="0">
                          <a:latin typeface="+mn-lt"/>
                        </a:rPr>
                        <a:t> and Computing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+mn-lt"/>
                        </a:rPr>
                        <a:t>50A-5132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/>
                </a:tc>
              </a:tr>
              <a:tr h="505254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+mn-lt"/>
                        </a:rPr>
                        <a:t>New Observational</a:t>
                      </a:r>
                      <a:r>
                        <a:rPr lang="en-US" sz="1600" b="0" baseline="0" dirty="0" smtClean="0">
                          <a:latin typeface="+mn-lt"/>
                        </a:rPr>
                        <a:t> Windows to Enhance LSST and DESI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+mn-lt"/>
                        </a:rPr>
                        <a:t>Auditorium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96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 Information – Safety at LBNL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DOE Facility</a:t>
            </a:r>
          </a:p>
          <a:p>
            <a:r>
              <a:rPr lang="en-US" sz="2400" dirty="0" smtClean="0"/>
              <a:t>Call 911 from a Lab phone in an emergency</a:t>
            </a:r>
          </a:p>
          <a:p>
            <a:r>
              <a:rPr lang="en-US" sz="2400" dirty="0"/>
              <a:t>Due to construction the speed limit is 15 </a:t>
            </a:r>
            <a:r>
              <a:rPr lang="en-US" sz="2400" dirty="0" smtClean="0"/>
              <a:t>mph</a:t>
            </a:r>
          </a:p>
          <a:p>
            <a:r>
              <a:rPr lang="en-US" sz="2400" dirty="0"/>
              <a:t>Do not attempt to touch any wild animals </a:t>
            </a:r>
            <a:r>
              <a:rPr lang="en-US" sz="2400" dirty="0" smtClean="0"/>
              <a:t>onsite</a:t>
            </a:r>
          </a:p>
          <a:p>
            <a:r>
              <a:rPr lang="en-US" sz="2400" dirty="0" smtClean="0"/>
              <a:t>No smoking, except outside at designated locations</a:t>
            </a:r>
          </a:p>
          <a:p>
            <a:r>
              <a:rPr lang="en-US" sz="2400" dirty="0" smtClean="0"/>
              <a:t>Defibrillator located various places on-site</a:t>
            </a:r>
            <a:endParaRPr lang="en-US" sz="2400" dirty="0"/>
          </a:p>
        </p:txBody>
      </p:sp>
      <p:pic>
        <p:nvPicPr>
          <p:cNvPr id="2050" name="Picture 2" descr="Image result for a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86" y="4301041"/>
            <a:ext cx="2924113" cy="22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59B87D0-9856-4D22-8A47-CD9A0EC044B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461" y="4325076"/>
            <a:ext cx="1806847" cy="2532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37818"/>
            <a:ext cx="2045526" cy="220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8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 Response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56749"/>
            <a:ext cx="1753245" cy="91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47349"/>
            <a:ext cx="179055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014149"/>
            <a:ext cx="1847850" cy="96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4234" y="4051322"/>
            <a:ext cx="2009358" cy="260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362200" y="1261549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Drop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down on the floor.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7179" y="2116679"/>
            <a:ext cx="6634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Cover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under a sturdy desk, table or other furniture. 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8400" y="3096931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Hold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on to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furniture if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it isn’t bolted to the  floor and be prepared to move with it.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28293" y="4022024"/>
            <a:ext cx="39665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Evacuate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to assembly area (usually in parking lot) when shaking stops.  Take personal items.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28293" y="5735609"/>
            <a:ext cx="4327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Follow Directions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from the Building Emergency Team.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59B87D0-9856-4D22-8A47-CD9A0EC044B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35" y="4346189"/>
            <a:ext cx="1981200" cy="222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76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 preferRelativeResize="0">
            <a:picLocks noChangeAspect="1" noChangeArrowheads="1"/>
          </p:cNvPicPr>
          <p:nvPr/>
        </p:nvPicPr>
        <p:blipFill>
          <a:blip r:embed="rId3"/>
          <a:srcRect l="5392" r="43684" b="5333"/>
          <a:stretch>
            <a:fillRect/>
          </a:stretch>
        </p:blipFill>
        <p:spPr bwMode="auto">
          <a:xfrm>
            <a:off x="-12700" y="0"/>
            <a:ext cx="9239250" cy="694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58800" y="4699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Cosmic Visions </a:t>
            </a:r>
            <a:r>
              <a:rPr lang="mr-IN" b="1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</a:t>
            </a:r>
            <a:r>
              <a:rPr lang="en-US" b="1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Dark Energy Workshop</a:t>
            </a:r>
            <a:endParaRPr lang="en-US" b="1" dirty="0" smtClean="0">
              <a:ln w="11430"/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en-US" b="1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LBNL, Nov. </a:t>
            </a:r>
            <a:r>
              <a:rPr lang="en-US" b="1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r>
              <a:rPr lang="en-US" b="1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4 - 15, 2017</a:t>
            </a:r>
            <a:endParaRPr lang="en-US" b="1" dirty="0" smtClean="0">
              <a:ln w="11430"/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827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b="1" cap="all" dirty="0">
                <a:ln/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Helvetica Neue" pitchFamily="-84" charset="0"/>
              </a:rPr>
              <a:t>Welcome</a:t>
            </a:r>
            <a:r>
              <a:rPr lang="en-US" sz="3600" b="1" cap="all" dirty="0" smtClean="0">
                <a:ln/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elvetica Neue" pitchFamily="-84" charset="0"/>
                <a:ea typeface="Helvetica Neue" pitchFamily="-84" charset="0"/>
                <a:cs typeface="Helvetica Neue" pitchFamily="-84" charset="0"/>
                <a:sym typeface="Helvetica Neue" pitchFamily="-84" charset="0"/>
              </a:rPr>
              <a:t> </a:t>
            </a:r>
            <a:r>
              <a:rPr lang="en-US" sz="3600" b="1" cap="all" dirty="0">
                <a:ln/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Helvetica Neue" pitchFamily="-84" charset="0"/>
              </a:rPr>
              <a:t>to Berkeley Lab! </a:t>
            </a:r>
            <a:br>
              <a:rPr lang="en-US" sz="3600" b="1" cap="all" dirty="0">
                <a:ln/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Helvetica Neue" pitchFamily="-84" charset="0"/>
              </a:rPr>
            </a:br>
            <a:r>
              <a:rPr lang="en-US" sz="3600" b="1" cap="all" dirty="0">
                <a:ln/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Helvetica Neue" pitchFamily="-84" charset="0"/>
              </a:rPr>
              <a:t>Established in  1931   </a:t>
            </a:r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Helvetica Neue" pitchFamily="-84" charset="0"/>
                <a:ea typeface="ヒラギノ角ゴ ProN W6" pitchFamily="-84" charset="-128"/>
                <a:cs typeface="ヒラギノ角ゴ ProN W6" pitchFamily="-84" charset="-128"/>
                <a:sym typeface="Helvetica Neue" pitchFamily="-84" charset="0"/>
              </a:rPr>
              <a:t>		</a:t>
            </a:r>
            <a:endParaRPr lang="en-US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Helvetica Neue" pitchFamily="-84" charset="0"/>
              <a:ea typeface="ヒラギノ角ゴ ProN W6" pitchFamily="-84" charset="-128"/>
              <a:cs typeface="ヒラギノ角ゴ ProN W6" pitchFamily="-84" charset="-128"/>
              <a:sym typeface="Helvetica Neue" pitchFamily="-84" charset="0"/>
            </a:endParaRPr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3352800"/>
            <a:ext cx="16256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381000" y="5334000"/>
            <a:ext cx="891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 dirty="0"/>
              <a:t>E. O Lawrence and the 184” cyclotron (circa 1940).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6096000" y="2514600"/>
            <a:ext cx="891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 dirty="0"/>
              <a:t>The small seed from</a:t>
            </a:r>
          </a:p>
          <a:p>
            <a:r>
              <a:rPr lang="en-US" sz="1800" b="0" dirty="0"/>
              <a:t>which Big Science grew. </a:t>
            </a:r>
          </a:p>
        </p:txBody>
      </p:sp>
      <p:pic>
        <p:nvPicPr>
          <p:cNvPr id="7" name="Picture 5" descr="2825524497_97ff31fe0d_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594" y="1823899"/>
            <a:ext cx="5615690" cy="344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399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b="1" cap="all" dirty="0">
                <a:ln/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Helvetica Neue" pitchFamily="-84" charset="0"/>
              </a:rPr>
              <a:t>Welcome</a:t>
            </a:r>
            <a:r>
              <a:rPr lang="en-US" sz="3600" b="1" cap="all" dirty="0" smtClean="0">
                <a:ln/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elvetica Neue" pitchFamily="-84" charset="0"/>
                <a:ea typeface="Helvetica Neue" pitchFamily="-84" charset="0"/>
                <a:cs typeface="Helvetica Neue" pitchFamily="-84" charset="0"/>
                <a:sym typeface="Helvetica Neue" pitchFamily="-84" charset="0"/>
              </a:rPr>
              <a:t> </a:t>
            </a:r>
            <a:r>
              <a:rPr lang="en-US" sz="3600" b="1" cap="all" dirty="0">
                <a:ln/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Helvetica Neue" pitchFamily="-84" charset="0"/>
              </a:rPr>
              <a:t>to Berkeley Lab! </a:t>
            </a:r>
            <a:br>
              <a:rPr lang="en-US" sz="3600" b="1" cap="all" dirty="0">
                <a:ln/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Helvetica Neue" pitchFamily="-84" charset="0"/>
              </a:rPr>
            </a:br>
            <a:r>
              <a:rPr lang="en-US" sz="3600" b="1" cap="all" dirty="0">
                <a:ln/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Helvetica Neue" pitchFamily="-84" charset="0"/>
              </a:rPr>
              <a:t>Established in  1931   </a:t>
            </a:r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Helvetica Neue" pitchFamily="-84" charset="0"/>
                <a:ea typeface="ヒラギノ角ゴ ProN W6" pitchFamily="-84" charset="-128"/>
                <a:cs typeface="ヒラギノ角ゴ ProN W6" pitchFamily="-84" charset="-128"/>
                <a:sym typeface="Helvetica Neue" pitchFamily="-84" charset="0"/>
              </a:rPr>
              <a:t>		</a:t>
            </a:r>
            <a:endParaRPr lang="en-US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Helvetica Neue" pitchFamily="-84" charset="0"/>
              <a:ea typeface="ヒラギノ角ゴ ProN W6" pitchFamily="-84" charset="-128"/>
              <a:cs typeface="ヒラギノ角ゴ ProN W6" pitchFamily="-84" charset="-128"/>
              <a:sym typeface="Helvetica Neue" pitchFamily="-84" charset="0"/>
            </a:endParaRPr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3352800"/>
            <a:ext cx="16256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381000" y="5334000"/>
            <a:ext cx="891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 dirty="0"/>
              <a:t>E. O Lawrence and the 184” cyclotron (circa 1940).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6096000" y="2514600"/>
            <a:ext cx="891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 dirty="0"/>
              <a:t>The small seed from</a:t>
            </a:r>
          </a:p>
          <a:p>
            <a:r>
              <a:rPr lang="en-US" sz="1800" b="0" dirty="0"/>
              <a:t>which Big Science grew. </a:t>
            </a:r>
          </a:p>
        </p:txBody>
      </p:sp>
      <p:pic>
        <p:nvPicPr>
          <p:cNvPr id="7" name="Picture 5" descr="2825524497_97ff31fe0d_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594" y="1823899"/>
            <a:ext cx="5615690" cy="344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228600" y="1828800"/>
            <a:ext cx="8531038" cy="4597063"/>
            <a:chOff x="104962" y="1828800"/>
            <a:chExt cx="8531038" cy="4597063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 rotWithShape="1">
            <a:blip r:embed="rId4"/>
            <a:srcRect l="-343" t="28414" r="52306" b="22791"/>
            <a:stretch/>
          </p:blipFill>
          <p:spPr bwMode="auto">
            <a:xfrm>
              <a:off x="104962" y="1828800"/>
              <a:ext cx="8531038" cy="35052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04800" y="5410200"/>
              <a:ext cx="7496362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6600"/>
                  </a:solidFill>
                </a:rPr>
                <a:t>Today Berkeley Lab has 20 scientific divisions organized in 6 </a:t>
              </a:r>
              <a:r>
                <a:rPr lang="en-US" sz="2000" b="1" dirty="0" smtClean="0">
                  <a:solidFill>
                    <a:srgbClr val="FF6600"/>
                  </a:solidFill>
                </a:rPr>
                <a:t>areas:</a:t>
              </a:r>
            </a:p>
            <a:p>
              <a:r>
                <a:rPr lang="en-US" sz="2000" dirty="0" smtClean="0">
                  <a:solidFill>
                    <a:srgbClr val="FF6600"/>
                  </a:solidFill>
                </a:rPr>
                <a:t>Physical Sciences, Computing Sciences, </a:t>
              </a:r>
              <a:r>
                <a:rPr lang="en-US" sz="2000" dirty="0" err="1" smtClean="0">
                  <a:solidFill>
                    <a:srgbClr val="FF6600"/>
                  </a:solidFill>
                </a:rPr>
                <a:t>BioSciences</a:t>
              </a:r>
              <a:r>
                <a:rPr lang="en-US" sz="2000" dirty="0" smtClean="0">
                  <a:solidFill>
                    <a:srgbClr val="FF6600"/>
                  </a:solidFill>
                </a:rPr>
                <a:t>, </a:t>
              </a:r>
              <a:r>
                <a:rPr lang="en-US" sz="2000" dirty="0" smtClean="0">
                  <a:solidFill>
                    <a:srgbClr val="FF6600"/>
                  </a:solidFill>
                </a:rPr>
                <a:t> Energy Sciences, Energy Technologies and Earth and Environmental Sciences</a:t>
              </a:r>
              <a:endParaRPr lang="en-US" sz="200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00800" y="914400"/>
            <a:ext cx="2455345" cy="2731532"/>
            <a:chOff x="6400800" y="914400"/>
            <a:chExt cx="2455345" cy="27315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0800" y="914400"/>
              <a:ext cx="2260600" cy="235946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400800" y="3276600"/>
              <a:ext cx="2455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Director Mike </a:t>
              </a:r>
              <a:r>
                <a:rPr lang="en-US" b="1" dirty="0" err="1" smtClean="0">
                  <a:solidFill>
                    <a:srgbClr val="FFFF00"/>
                  </a:solidFill>
                </a:rPr>
                <a:t>Witherell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5876" y="5795749"/>
            <a:ext cx="7496362" cy="1015663"/>
          </a:xfrm>
          <a:prstGeom prst="rect">
            <a:avLst/>
          </a:prstGeom>
          <a:solidFill>
            <a:schemeClr val="bg1"/>
          </a:solidFill>
        </p:spPr>
        <p:txBody>
          <a:bodyPr wrap="square" numCol="2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Physical Sciences 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Computing Sciences</a:t>
            </a:r>
          </a:p>
          <a:p>
            <a:r>
              <a:rPr lang="en-US" sz="2000" dirty="0" err="1" smtClean="0">
                <a:solidFill>
                  <a:srgbClr val="FF6600"/>
                </a:solidFill>
              </a:rPr>
              <a:t>BioSciences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Energy Sciences 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Energy Technologies 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Earth and Environmental Sciences</a:t>
            </a:r>
            <a:endParaRPr 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082" y="4193452"/>
            <a:ext cx="3798918" cy="2929726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 rotWithShape="1">
          <a:blip r:embed="rId3"/>
          <a:srcRect b="8088"/>
          <a:stretch/>
        </p:blipFill>
        <p:spPr bwMode="auto">
          <a:xfrm>
            <a:off x="0" y="4269858"/>
            <a:ext cx="3650112" cy="258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1097280"/>
            <a:ext cx="5490687" cy="317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67725" cy="982980"/>
          </a:xfrm>
          <a:ln/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1F497D"/>
                </a:solidFill>
                <a:latin typeface="Helvetica Neue" charset="0"/>
                <a:cs typeface="Helvetica Neue" charset="0"/>
                <a:sym typeface="Helvetica Neue" charset="0"/>
              </a:rPr>
              <a:t>Berkeley Lab User </a:t>
            </a:r>
            <a:r>
              <a:rPr lang="en-US" sz="3600" b="1" dirty="0" smtClean="0">
                <a:solidFill>
                  <a:srgbClr val="1F497D"/>
                </a:solidFill>
                <a:latin typeface="Helvetica Neue" charset="0"/>
                <a:cs typeface="Helvetica Neue" charset="0"/>
                <a:sym typeface="Helvetica Neue" charset="0"/>
              </a:rPr>
              <a:t>Facilities</a:t>
            </a:r>
            <a:r>
              <a:rPr lang="en-US" sz="3600" dirty="0" smtClean="0">
                <a:solidFill>
                  <a:srgbClr val="1F497D"/>
                </a:solidFill>
                <a:latin typeface="Helvetica Neue" charset="0"/>
                <a:ea typeface="ヒラギノ角ゴ ProN W6" charset="0"/>
                <a:cs typeface="ヒラギノ角ゴ ProN W6" charset="0"/>
                <a:sym typeface="Helvetica Neue" charset="0"/>
              </a:rPr>
              <a:t> </a:t>
            </a:r>
            <a:r>
              <a:rPr lang="en-US" sz="3600" b="1" dirty="0" smtClean="0">
                <a:solidFill>
                  <a:srgbClr val="1F497D"/>
                </a:solidFill>
                <a:latin typeface="Helvetica Neue" charset="0"/>
                <a:cs typeface="Helvetica Neue" charset="0"/>
                <a:sym typeface="Helvetica Neue" charset="0"/>
              </a:rPr>
              <a:t> </a:t>
            </a:r>
            <a:br>
              <a:rPr lang="en-US" sz="3600" b="1" dirty="0" smtClean="0">
                <a:solidFill>
                  <a:srgbClr val="1F497D"/>
                </a:solidFill>
                <a:latin typeface="Helvetica Neue" charset="0"/>
                <a:cs typeface="Helvetica Neue" charset="0"/>
                <a:sym typeface="Helvetica Neue" charset="0"/>
              </a:rPr>
            </a:br>
            <a:endParaRPr lang="en-US" sz="3600" b="1" dirty="0">
              <a:solidFill>
                <a:srgbClr val="1F497D"/>
              </a:solidFill>
              <a:latin typeface="Helvetica Neue" charset="0"/>
              <a:ea typeface="ヒラギノ角ゴ ProN W6" charset="0"/>
              <a:cs typeface="ヒラギノ角ゴ ProN W6" charset="0"/>
              <a:sym typeface="Helvetica Neue" charset="0"/>
            </a:endParaRPr>
          </a:p>
        </p:txBody>
      </p:sp>
      <p:pic>
        <p:nvPicPr>
          <p:cNvPr id="68611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1097280"/>
            <a:ext cx="2776062" cy="317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t="124" b="20898"/>
          <a:stretch>
            <a:fillRect/>
          </a:stretch>
        </p:blipFill>
        <p:spPr bwMode="auto">
          <a:xfrm>
            <a:off x="6446520" y="1130127"/>
            <a:ext cx="2697480" cy="317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25400" y="2362200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Advanced Light Source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0" y="1905000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Joint Genomics </a:t>
            </a:r>
            <a:r>
              <a:rPr lang="en-US" b="1" dirty="0" err="1" smtClean="0">
                <a:solidFill>
                  <a:srgbClr val="FFFF00"/>
                </a:solidFill>
              </a:rPr>
              <a:t>Insitute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60151" y="2034697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Molecular Foundry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6933" y="6172200"/>
            <a:ext cx="335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Energy Sciences Network (</a:t>
            </a:r>
            <a:r>
              <a:rPr lang="en-US" b="1" dirty="0" err="1" smtClean="0">
                <a:solidFill>
                  <a:srgbClr val="FFFF00"/>
                </a:solidFill>
              </a:rPr>
              <a:t>ESNet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2600" y="4419600"/>
            <a:ext cx="2841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National Energy Research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Scientific Computing Center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(NERSC)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5" name="Picture 7" descr="tNCEM_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3538" y="3917724"/>
            <a:ext cx="2512136" cy="1733760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  <a:effectLst>
            <a:outerShdw blurRad="50800" dist="38100" dir="7860036" rotWithShape="0">
              <a:srgbClr val="000000">
                <a:alpha val="42999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769941" y="3852902"/>
            <a:ext cx="2146742" cy="923330"/>
          </a:xfrm>
          <a:prstGeom prst="rect">
            <a:avLst/>
          </a:prstGeom>
          <a:noFill/>
          <a:effectLst>
            <a:outerShdw blurRad="50800" dist="38100" dir="18900000" algn="tr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National Center for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Electron Microscopy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(NCEM)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7" name="Picture 11" descr="Photo88"/>
          <p:cNvPicPr>
            <a:picLocks noChangeAspect="1" noChangeArrowheads="1"/>
          </p:cNvPicPr>
          <p:nvPr/>
        </p:nvPicPr>
        <p:blipFill>
          <a:blip r:embed="rId8"/>
          <a:srcRect l="12467" t="11701" r="20477"/>
          <a:stretch>
            <a:fillRect/>
          </a:stretch>
        </p:blipFill>
        <p:spPr bwMode="auto">
          <a:xfrm>
            <a:off x="3315195" y="5435857"/>
            <a:ext cx="2190137" cy="1422143"/>
          </a:xfrm>
          <a:prstGeom prst="rect">
            <a:avLst/>
          </a:prstGeom>
          <a:noFill/>
          <a:ln w="25400" cap="flat" cmpd="sng" algn="ctr">
            <a:solidFill>
              <a:srgbClr val="00336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7860000">
              <a:srgbClr val="000000">
                <a:alpha val="43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307954" y="5437447"/>
            <a:ext cx="1490199" cy="369332"/>
          </a:xfrm>
          <a:prstGeom prst="rect">
            <a:avLst/>
          </a:prstGeom>
          <a:noFill/>
          <a:effectLst>
            <a:outerShdw blurRad="50800" dist="38100" dir="18900000" algn="tr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88” Cyclotron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31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91" y="117013"/>
            <a:ext cx="2618509" cy="20193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315" y="1456193"/>
            <a:ext cx="8682158" cy="509663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1996: NERSC moved from </a:t>
            </a:r>
            <a:r>
              <a:rPr lang="en-US" dirty="0" smtClean="0"/>
              <a:t>LLNL to LBNL </a:t>
            </a:r>
            <a:endParaRPr lang="en-US" dirty="0"/>
          </a:p>
          <a:p>
            <a:r>
              <a:rPr lang="en-US" dirty="0" smtClean="0"/>
              <a:t>1997: Smoot LDRD </a:t>
            </a:r>
            <a:r>
              <a:rPr lang="en-US" dirty="0" smtClean="0"/>
              <a:t>for</a:t>
            </a:r>
            <a:r>
              <a:rPr lang="en-US" dirty="0" smtClean="0"/>
              <a:t> </a:t>
            </a:r>
            <a:r>
              <a:rPr lang="en-US" dirty="0" smtClean="0"/>
              <a:t>CMB Data Analysis</a:t>
            </a:r>
          </a:p>
          <a:p>
            <a:pPr lvl="1"/>
            <a:r>
              <a:rPr lang="en-US" dirty="0" smtClean="0"/>
              <a:t>Used for Maxima </a:t>
            </a:r>
            <a:r>
              <a:rPr lang="en-US" dirty="0" smtClean="0"/>
              <a:t>and Boomerang </a:t>
            </a:r>
          </a:p>
          <a:p>
            <a:pPr marL="342900" lvl="1" indent="-342900">
              <a:buFont typeface="Arial"/>
              <a:buChar char="•"/>
            </a:pPr>
            <a:r>
              <a:rPr lang="en-US" sz="3100" dirty="0" smtClean="0"/>
              <a:t>2007</a:t>
            </a:r>
            <a:r>
              <a:rPr lang="en-US" sz="3100" dirty="0"/>
              <a:t>: Center for Computational Cosmology (C3) </a:t>
            </a:r>
            <a:r>
              <a:rPr lang="en-US" sz="3100" dirty="0" smtClean="0"/>
              <a:t>founded</a:t>
            </a:r>
            <a:endParaRPr lang="en-US" sz="3100" dirty="0" smtClean="0"/>
          </a:p>
          <a:p>
            <a:r>
              <a:rPr lang="en-US" dirty="0" smtClean="0"/>
              <a:t>2007-2016: </a:t>
            </a:r>
            <a:r>
              <a:rPr lang="en-US" dirty="0" smtClean="0"/>
              <a:t>NERSC </a:t>
            </a:r>
            <a:r>
              <a:rPr lang="en-US" dirty="0" smtClean="0"/>
              <a:t>supports Planck data releases</a:t>
            </a:r>
          </a:p>
          <a:p>
            <a:pPr lvl="1"/>
            <a:r>
              <a:rPr lang="en-US" dirty="0" smtClean="0"/>
              <a:t>Thousands of mission </a:t>
            </a:r>
            <a:r>
              <a:rPr lang="en-US" dirty="0" smtClean="0"/>
              <a:t>realizations </a:t>
            </a:r>
            <a:r>
              <a:rPr lang="en-US" dirty="0" smtClean="0"/>
              <a:t>utilizing </a:t>
            </a:r>
            <a:r>
              <a:rPr lang="en-US" dirty="0" smtClean="0"/>
              <a:t>100M’s </a:t>
            </a:r>
            <a:r>
              <a:rPr lang="en-US" dirty="0" smtClean="0"/>
              <a:t>CPU-hours</a:t>
            </a:r>
          </a:p>
          <a:p>
            <a:r>
              <a:rPr lang="en-US" dirty="0" smtClean="0"/>
              <a:t>Next generation Cosmic Frontier experiments using NERSC include DESI, LZ, LSST-DESC</a:t>
            </a:r>
          </a:p>
          <a:p>
            <a:r>
              <a:rPr lang="en-US" dirty="0" smtClean="0"/>
              <a:t>We are actively working with OHEP on multi-year NERSC allocations, improving access/usability for HEP users, etc.</a:t>
            </a:r>
            <a:endParaRPr lang="en-US" dirty="0" smtClean="0"/>
          </a:p>
        </p:txBody>
      </p:sp>
      <p:sp>
        <p:nvSpPr>
          <p:cNvPr id="5" name="Shape 201"/>
          <p:cNvSpPr txBox="1">
            <a:spLocks/>
          </p:cNvSpPr>
          <p:nvPr/>
        </p:nvSpPr>
        <p:spPr>
          <a:xfrm>
            <a:off x="0" y="117013"/>
            <a:ext cx="7505699" cy="914400"/>
          </a:xfrm>
          <a:prstGeom prst="rect">
            <a:avLst/>
          </a:prstGeom>
          <a:noFill/>
          <a:ln>
            <a:noFill/>
          </a:ln>
        </p:spPr>
        <p:txBody>
          <a:bodyPr vert="horz" lIns="90475" tIns="44450" rIns="90475" bIns="4445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Bef>
                <a:spcPts val="0"/>
              </a:spcBef>
              <a:buSzPct val="25000"/>
            </a:pPr>
            <a:r>
              <a:rPr lang="en-US" sz="3200" b="1" dirty="0" smtClean="0">
                <a:solidFill>
                  <a:srgbClr val="00279F"/>
                </a:solidFill>
                <a:latin typeface="Arial"/>
                <a:ea typeface="Arial"/>
                <a:cs typeface="Arial"/>
                <a:sym typeface="Arial"/>
              </a:rPr>
              <a:t>Brief History of NERSC </a:t>
            </a:r>
            <a:r>
              <a:rPr lang="en-US" sz="3200" b="1" dirty="0" smtClean="0">
                <a:solidFill>
                  <a:srgbClr val="00279F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3200" b="1" dirty="0" smtClean="0">
                <a:solidFill>
                  <a:srgbClr val="00279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>
              <a:lnSpc>
                <a:spcPct val="85000"/>
              </a:lnSpc>
              <a:spcBef>
                <a:spcPts val="0"/>
              </a:spcBef>
              <a:buSzPct val="25000"/>
            </a:pPr>
            <a:r>
              <a:rPr lang="en-US" sz="3200" b="1" dirty="0" smtClean="0">
                <a:solidFill>
                  <a:srgbClr val="00279F"/>
                </a:solidFill>
                <a:latin typeface="Arial"/>
                <a:ea typeface="Arial"/>
                <a:cs typeface="Arial"/>
                <a:sym typeface="Arial"/>
              </a:rPr>
              <a:t>Cosmic Frontier Computing</a:t>
            </a:r>
            <a:endParaRPr lang="en-US" sz="3200" b="1" dirty="0">
              <a:solidFill>
                <a:srgbClr val="00279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7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LBNL </a:t>
            </a:r>
            <a:r>
              <a:rPr lang="en-US" dirty="0" err="1" smtClean="0"/>
              <a:t>MicroSystems</a:t>
            </a:r>
            <a:r>
              <a:rPr lang="en-US" dirty="0" smtClean="0"/>
              <a:t> Lab</a:t>
            </a:r>
            <a:endParaRPr lang="en-US" dirty="0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7/24/2012</a:t>
            </a:r>
            <a:endParaRPr lang="en-US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DOE Review of Laboratory Detector R&amp;D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928D4-304E-4011-9657-4D7C35685D21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57" name="Group 56"/>
          <p:cNvGrpSpPr>
            <a:grpSpLocks noChangeAspect="1"/>
          </p:cNvGrpSpPr>
          <p:nvPr/>
        </p:nvGrpSpPr>
        <p:grpSpPr>
          <a:xfrm>
            <a:off x="1066800" y="953481"/>
            <a:ext cx="7405025" cy="5577840"/>
            <a:chOff x="1066800" y="878325"/>
            <a:chExt cx="7610939" cy="5732945"/>
          </a:xfrm>
        </p:grpSpPr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7364528" y="4870481"/>
              <a:ext cx="1265506" cy="1740789"/>
            </a:xfrm>
            <a:prstGeom prst="rect">
              <a:avLst/>
            </a:prstGeom>
            <a:solidFill>
              <a:srgbClr val="BBE0E3">
                <a:alpha val="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3" name="Picture 2" descr="msl0_Model_cleaned_class10"/>
            <p:cNvPicPr>
              <a:picLocks noChangeAspect="1" noChangeArrowheads="1"/>
            </p:cNvPicPr>
            <p:nvPr/>
          </p:nvPicPr>
          <p:blipFill rotWithShape="1">
            <a:blip r:embed="rId2" cstate="email">
              <a:lum bright="-12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16088" y="2596783"/>
              <a:ext cx="5261112" cy="2273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" name="Group 50"/>
            <p:cNvGrpSpPr/>
            <p:nvPr/>
          </p:nvGrpSpPr>
          <p:grpSpPr>
            <a:xfrm>
              <a:off x="1066800" y="2901024"/>
              <a:ext cx="1759670" cy="1823847"/>
              <a:chOff x="1600200" y="2671953"/>
              <a:chExt cx="1759670" cy="1823847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1644192" y="2781933"/>
                <a:ext cx="1671686" cy="1187777"/>
                <a:chOff x="1644192" y="2781933"/>
                <a:chExt cx="1671686" cy="1187777"/>
              </a:xfrm>
            </p:grpSpPr>
            <p:pic>
              <p:nvPicPr>
                <p:cNvPr id="4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4192" y="2869916"/>
                  <a:ext cx="815222" cy="9678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5" name="Group 4"/>
                <p:cNvGrpSpPr>
                  <a:grpSpLocks/>
                </p:cNvGrpSpPr>
                <p:nvPr/>
              </p:nvGrpSpPr>
              <p:grpSpPr bwMode="auto">
                <a:xfrm>
                  <a:off x="2502031" y="2781933"/>
                  <a:ext cx="813847" cy="1187777"/>
                  <a:chOff x="3168" y="9168"/>
                  <a:chExt cx="1152" cy="1661"/>
                </a:xfrm>
              </p:grpSpPr>
              <p:pic>
                <p:nvPicPr>
                  <p:cNvPr id="42" name="Picture 41"/>
                  <p:cNvPicPr>
                    <a:picLocks noChangeAspect="1" noChangeArrowheads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68" y="10080"/>
                    <a:ext cx="1152" cy="74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43" name="Picture 42"/>
                  <p:cNvPicPr>
                    <a:picLocks noChangeAspect="1" noChangeArrowheads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68" y="9168"/>
                    <a:ext cx="1152" cy="8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6" name="Text Box 54"/>
              <p:cNvSpPr txBox="1">
                <a:spLocks noChangeArrowheads="1"/>
              </p:cNvSpPr>
              <p:nvPr/>
            </p:nvSpPr>
            <p:spPr bwMode="auto">
              <a:xfrm>
                <a:off x="1754171" y="4057694"/>
                <a:ext cx="1451729" cy="2975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lnSpc>
                    <a:spcPts val="1600"/>
                  </a:lnSpc>
                  <a:spcBef>
                    <a:spcPct val="50000"/>
                  </a:spcBef>
                </a:pPr>
                <a:r>
                  <a:rPr lang="en-US" sz="1400" dirty="0">
                    <a:latin typeface="Calibri" pitchFamily="34" charset="0"/>
                  </a:rPr>
                  <a:t>DRY </a:t>
                </a:r>
                <a:r>
                  <a:rPr lang="en-US" sz="1400" dirty="0" smtClean="0">
                    <a:latin typeface="Calibri" pitchFamily="34" charset="0"/>
                  </a:rPr>
                  <a:t>ETCHING</a:t>
                </a:r>
                <a:endParaRPr lang="en-US" sz="1400" dirty="0">
                  <a:latin typeface="Calibri" pitchFamily="34" charset="0"/>
                </a:endParaRPr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1600200" y="2671953"/>
                <a:ext cx="1759670" cy="182384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786" y="4964783"/>
              <a:ext cx="1517715" cy="1158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56"/>
            <p:cNvSpPr txBox="1">
              <a:spLocks noChangeArrowheads="1"/>
            </p:cNvSpPr>
            <p:nvPr/>
          </p:nvSpPr>
          <p:spPr bwMode="auto">
            <a:xfrm>
              <a:off x="1201295" y="6108568"/>
              <a:ext cx="1402696" cy="502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ts val="1600"/>
                </a:lnSpc>
                <a:spcBef>
                  <a:spcPct val="50000"/>
                </a:spcBef>
              </a:pPr>
              <a:r>
                <a:rPr lang="en-US" sz="1400" dirty="0">
                  <a:latin typeface="Calibri" pitchFamily="34" charset="0"/>
                </a:rPr>
                <a:t>WATER </a:t>
              </a:r>
              <a:r>
                <a:rPr lang="en-US" sz="1400" dirty="0" smtClean="0">
                  <a:latin typeface="Calibri" pitchFamily="34" charset="0"/>
                </a:rPr>
                <a:t>PURIFICATION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066800" y="4876800"/>
              <a:ext cx="1671687" cy="173447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2835177" y="4968220"/>
              <a:ext cx="2102897" cy="989814"/>
              <a:chOff x="3359870" y="4815821"/>
              <a:chExt cx="2102897" cy="989814"/>
            </a:xfrm>
          </p:grpSpPr>
          <p:pic>
            <p:nvPicPr>
              <p:cNvPr id="11" name="Picture 10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7974" y="4848357"/>
                <a:ext cx="1324793" cy="92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11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9870" y="4815821"/>
                <a:ext cx="770772" cy="9898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3" name="Text Box 64"/>
            <p:cNvSpPr txBox="1">
              <a:spLocks noChangeArrowheads="1"/>
            </p:cNvSpPr>
            <p:nvPr/>
          </p:nvSpPr>
          <p:spPr bwMode="auto">
            <a:xfrm>
              <a:off x="2997854" y="6108568"/>
              <a:ext cx="1777542" cy="29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ts val="1600"/>
                </a:lnSpc>
                <a:spcBef>
                  <a:spcPct val="50000"/>
                </a:spcBef>
              </a:pPr>
              <a:r>
                <a:rPr lang="en-US" sz="1400" dirty="0">
                  <a:latin typeface="Calibri" pitchFamily="34" charset="0"/>
                </a:rPr>
                <a:t>WET </a:t>
              </a:r>
              <a:r>
                <a:rPr lang="en-US" sz="1400" dirty="0" smtClean="0">
                  <a:latin typeface="Calibri" pitchFamily="34" charset="0"/>
                </a:rPr>
                <a:t>CHEMISTRY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804474" y="4876800"/>
              <a:ext cx="2164303" cy="173447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5071425" y="4920791"/>
              <a:ext cx="2108855" cy="1077798"/>
              <a:chOff x="5603449" y="4768392"/>
              <a:chExt cx="2108855" cy="1077798"/>
            </a:xfrm>
          </p:grpSpPr>
          <p:pic>
            <p:nvPicPr>
              <p:cNvPr id="15" name="Picture 14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7214" y="4768392"/>
                <a:ext cx="855090" cy="1054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5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3449" y="4790388"/>
                <a:ext cx="1227187" cy="10558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7" name="Text Box 66"/>
            <p:cNvSpPr txBox="1">
              <a:spLocks noChangeArrowheads="1"/>
            </p:cNvSpPr>
            <p:nvPr/>
          </p:nvSpPr>
          <p:spPr bwMode="auto">
            <a:xfrm>
              <a:off x="5425650" y="6108568"/>
              <a:ext cx="1400404" cy="502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ts val="1600"/>
                </a:lnSpc>
                <a:spcBef>
                  <a:spcPct val="50000"/>
                </a:spcBef>
              </a:pPr>
              <a:r>
                <a:rPr lang="en-US" sz="1400" dirty="0">
                  <a:latin typeface="Calibri" pitchFamily="34" charset="0"/>
                </a:rPr>
                <a:t>THERMAL </a:t>
              </a:r>
              <a:r>
                <a:rPr lang="en-US" sz="1400" dirty="0" smtClean="0">
                  <a:latin typeface="Calibri" pitchFamily="34" charset="0"/>
                </a:rPr>
                <a:t>PROCESSING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026058" y="4876800"/>
              <a:ext cx="2199588" cy="173447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Line 68"/>
            <p:cNvSpPr>
              <a:spLocks noChangeShapeType="1"/>
            </p:cNvSpPr>
            <p:nvPr/>
          </p:nvSpPr>
          <p:spPr bwMode="auto">
            <a:xfrm flipV="1">
              <a:off x="2826470" y="3417182"/>
              <a:ext cx="76985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Line 69"/>
            <p:cNvSpPr>
              <a:spLocks noChangeShapeType="1"/>
            </p:cNvSpPr>
            <p:nvPr/>
          </p:nvSpPr>
          <p:spPr bwMode="auto">
            <a:xfrm>
              <a:off x="2971800" y="2616217"/>
              <a:ext cx="749431" cy="71270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Line 70"/>
            <p:cNvSpPr>
              <a:spLocks noChangeShapeType="1"/>
            </p:cNvSpPr>
            <p:nvPr/>
          </p:nvSpPr>
          <p:spPr bwMode="auto">
            <a:xfrm flipV="1">
              <a:off x="2738487" y="4231029"/>
              <a:ext cx="769856" cy="9238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Line 71"/>
            <p:cNvSpPr>
              <a:spLocks noChangeShapeType="1"/>
            </p:cNvSpPr>
            <p:nvPr/>
          </p:nvSpPr>
          <p:spPr bwMode="auto">
            <a:xfrm flipV="1">
              <a:off x="4187400" y="3270280"/>
              <a:ext cx="308400" cy="168319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 flipH="1">
              <a:off x="5257800" y="2625330"/>
              <a:ext cx="0" cy="73736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Line 73"/>
            <p:cNvSpPr>
              <a:spLocks noChangeShapeType="1"/>
            </p:cNvSpPr>
            <p:nvPr/>
          </p:nvSpPr>
          <p:spPr bwMode="auto">
            <a:xfrm flipH="1" flipV="1">
              <a:off x="5986020" y="3395186"/>
              <a:ext cx="95839" cy="155828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Text Box 62"/>
            <p:cNvSpPr txBox="1">
              <a:spLocks noChangeArrowheads="1"/>
            </p:cNvSpPr>
            <p:nvPr/>
          </p:nvSpPr>
          <p:spPr bwMode="auto">
            <a:xfrm>
              <a:off x="1115603" y="2088098"/>
              <a:ext cx="2106564" cy="29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THIN </a:t>
              </a:r>
              <a:r>
                <a:rPr kumimoji="0" lang="en-US" sz="140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FILM DEPOSITION</a:t>
              </a:r>
              <a:endPara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1066800" y="878325"/>
              <a:ext cx="2204170" cy="17124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095212" y="988304"/>
              <a:ext cx="2147347" cy="976984"/>
              <a:chOff x="1622196" y="636589"/>
              <a:chExt cx="2147347" cy="976984"/>
            </a:xfrm>
          </p:grpSpPr>
          <p:pic>
            <p:nvPicPr>
              <p:cNvPr id="26" name="Picture 25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7977" y="636589"/>
                <a:ext cx="981566" cy="9769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28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2196" y="636589"/>
                <a:ext cx="1103002" cy="9756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6081860" y="878325"/>
              <a:ext cx="1690540" cy="1712475"/>
            </a:xfrm>
            <a:prstGeom prst="rect">
              <a:avLst/>
            </a:prstGeom>
            <a:solidFill>
              <a:srgbClr val="BBE0E3">
                <a:alpha val="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Text Box 131"/>
            <p:cNvSpPr txBox="1">
              <a:spLocks noChangeArrowheads="1"/>
            </p:cNvSpPr>
            <p:nvPr/>
          </p:nvSpPr>
          <p:spPr bwMode="auto">
            <a:xfrm>
              <a:off x="6092858" y="2088098"/>
              <a:ext cx="1668544" cy="502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PLASMA ENHANCED </a:t>
              </a:r>
              <a:r>
                <a:rPr kumimoji="0" lang="en-US" sz="140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CVD</a:t>
              </a:r>
              <a:endPara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pic>
          <p:nvPicPr>
            <p:cNvPr id="41" name="Picture 4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733" y="944313"/>
              <a:ext cx="874794" cy="1165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8" name="Group 57"/>
            <p:cNvGrpSpPr/>
            <p:nvPr/>
          </p:nvGrpSpPr>
          <p:grpSpPr>
            <a:xfrm>
              <a:off x="4727200" y="4134409"/>
              <a:ext cx="2517642" cy="307777"/>
              <a:chOff x="5954564" y="3834395"/>
              <a:chExt cx="2517642" cy="307777"/>
            </a:xfrm>
          </p:grpSpPr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5954564" y="3911298"/>
                <a:ext cx="175967" cy="153971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7" name="Text Box 202"/>
              <p:cNvSpPr txBox="1">
                <a:spLocks noChangeArrowheads="1"/>
              </p:cNvSpPr>
              <p:nvPr/>
            </p:nvSpPr>
            <p:spPr bwMode="auto">
              <a:xfrm>
                <a:off x="6190918" y="3834395"/>
                <a:ext cx="2281288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86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lnSpc>
                    <a:spcPts val="1600"/>
                  </a:lnSpc>
                  <a:spcBef>
                    <a:spcPct val="50000"/>
                  </a:spcBef>
                </a:pPr>
                <a:r>
                  <a:rPr lang="en-US" sz="1400" dirty="0">
                    <a:latin typeface="Tahoma" pitchFamily="34" charset="0"/>
                  </a:rPr>
                  <a:t>CLASS 10 CLEAN AREA</a:t>
                </a:r>
              </a:p>
            </p:txBody>
          </p:sp>
        </p:grpSp>
        <p:sp>
          <p:nvSpPr>
            <p:cNvPr id="38" name="Line 205"/>
            <p:cNvSpPr>
              <a:spLocks noChangeShapeType="1"/>
            </p:cNvSpPr>
            <p:nvPr/>
          </p:nvSpPr>
          <p:spPr bwMode="auto">
            <a:xfrm flipH="1">
              <a:off x="5989948" y="2625330"/>
              <a:ext cx="791852" cy="6378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" name="Text Box 51"/>
            <p:cNvSpPr txBox="1">
              <a:spLocks noChangeArrowheads="1"/>
            </p:cNvSpPr>
            <p:nvPr/>
          </p:nvSpPr>
          <p:spPr bwMode="auto">
            <a:xfrm>
              <a:off x="3630465" y="2088098"/>
              <a:ext cx="2087316" cy="29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PHOTOLITHOGRAPHY</a:t>
              </a:r>
              <a:endPara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310379" y="878325"/>
              <a:ext cx="2727489" cy="17124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3352800" y="944313"/>
              <a:ext cx="2680289" cy="1054886"/>
              <a:chOff x="3887771" y="592598"/>
              <a:chExt cx="2680289" cy="1054886"/>
            </a:xfrm>
          </p:grpSpPr>
          <p:pic>
            <p:nvPicPr>
              <p:cNvPr id="30" name="Picture 29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1515" y="592598"/>
                <a:ext cx="1316545" cy="1054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32"/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7771" y="592598"/>
                <a:ext cx="1343123" cy="1054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2" name="TextBox 51"/>
            <p:cNvSpPr txBox="1"/>
            <p:nvPr/>
          </p:nvSpPr>
          <p:spPr>
            <a:xfrm>
              <a:off x="7421293" y="6108568"/>
              <a:ext cx="1256446" cy="302782"/>
            </a:xfrm>
            <a:prstGeom prst="rect">
              <a:avLst/>
            </a:prstGeom>
            <a:noFill/>
          </p:spPr>
          <p:txBody>
            <a:bodyPr wrap="none" lIns="86493" tIns="43247" rIns="86493" bIns="43247">
              <a:spAutoFit/>
            </a:bodyPr>
            <a:lstStyle>
              <a:lvl1pPr>
                <a:defRPr sz="1600">
                  <a:solidFill>
                    <a:schemeClr val="hlink"/>
                  </a:solidFill>
                  <a:latin typeface="Times New Roman" pitchFamily="18" charset="0"/>
                </a:defRPr>
              </a:lvl1pPr>
              <a:lvl2pPr marL="37931725" indent="-37474525">
                <a:defRPr sz="1600">
                  <a:solidFill>
                    <a:schemeClr val="hlink"/>
                  </a:solidFill>
                  <a:latin typeface="Times New Roman" pitchFamily="18" charset="0"/>
                </a:defRPr>
              </a:lvl2pPr>
              <a:lvl3pPr>
                <a:defRPr sz="1600">
                  <a:solidFill>
                    <a:schemeClr val="hlink"/>
                  </a:solidFill>
                  <a:latin typeface="Times New Roman" pitchFamily="18" charset="0"/>
                </a:defRPr>
              </a:lvl3pPr>
              <a:lvl4pPr>
                <a:defRPr sz="1600">
                  <a:solidFill>
                    <a:schemeClr val="hlink"/>
                  </a:solidFill>
                  <a:latin typeface="Times New Roman" pitchFamily="18" charset="0"/>
                </a:defRPr>
              </a:lvl4pPr>
              <a:lvl5pPr>
                <a:defRPr sz="1600">
                  <a:solidFill>
                    <a:schemeClr val="hlink"/>
                  </a:solidFill>
                  <a:latin typeface="Times New Roman" pitchFamily="18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hlink"/>
                  </a:solidFill>
                  <a:latin typeface="Times New Roman" pitchFamily="18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hlink"/>
                  </a:solidFill>
                  <a:latin typeface="Times New Roman" pitchFamily="18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hlink"/>
                  </a:solidFill>
                  <a:latin typeface="Times New Roman" pitchFamily="18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hlink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b="0" dirty="0" smtClean="0">
                  <a:solidFill>
                    <a:schemeClr val="tx1"/>
                  </a:solidFill>
                  <a:latin typeface="+mn-lt"/>
                  <a:ea typeface="ＭＳ Ｐゴシック" pitchFamily="-65" charset="-128"/>
                </a:rPr>
                <a:t>DICING SAW</a:t>
              </a:r>
              <a:endParaRPr lang="en-US" sz="1400" b="0" dirty="0">
                <a:solidFill>
                  <a:schemeClr val="tx1"/>
                </a:solidFill>
                <a:latin typeface="+mn-lt"/>
                <a:ea typeface="ＭＳ Ｐゴシック" pitchFamily="-65" charset="-128"/>
              </a:endParaRPr>
            </a:p>
          </p:txBody>
        </p:sp>
        <p:pic>
          <p:nvPicPr>
            <p:cNvPr id="54" name="Picture 15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43800" y="4932986"/>
              <a:ext cx="914400" cy="1199712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4" name="TextBox 43"/>
          <p:cNvSpPr txBox="1"/>
          <p:nvPr/>
        </p:nvSpPr>
        <p:spPr>
          <a:xfrm>
            <a:off x="4918940" y="4381776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  <a:cs typeface="Times New Roman" pitchFamily="18" charset="0"/>
              </a:rPr>
              <a:t>700 </a:t>
            </a:r>
            <a:r>
              <a:rPr lang="en-US" sz="1400" dirty="0" err="1" smtClean="0">
                <a:latin typeface="+mn-lt"/>
                <a:cs typeface="Times New Roman" pitchFamily="18" charset="0"/>
              </a:rPr>
              <a:t>sq</a:t>
            </a:r>
            <a:r>
              <a:rPr lang="en-US" sz="1400" dirty="0" smtClean="0">
                <a:latin typeface="+mn-lt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+mn-lt"/>
                <a:cs typeface="Times New Roman" pitchFamily="18" charset="0"/>
              </a:rPr>
              <a:t>ft</a:t>
            </a:r>
            <a:endParaRPr lang="en-US" sz="1400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20598945">
            <a:off x="5358257" y="2295796"/>
            <a:ext cx="37384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Designed and fabricated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en-US" sz="2400" b="1" dirty="0" smtClean="0">
                <a:solidFill>
                  <a:srgbClr val="FF0000"/>
                </a:solidFill>
              </a:rPr>
              <a:t>ed-sensitive CCDs for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BOSS</a:t>
            </a:r>
            <a:r>
              <a:rPr lang="en-US" sz="2400" b="1" dirty="0" smtClean="0">
                <a:solidFill>
                  <a:srgbClr val="FF0000"/>
                </a:solidFill>
              </a:rPr>
              <a:t>, DES and </a:t>
            </a:r>
            <a:r>
              <a:rPr lang="en-US" sz="2400" b="1" dirty="0" smtClean="0">
                <a:solidFill>
                  <a:srgbClr val="FF0000"/>
                </a:solidFill>
              </a:rPr>
              <a:t>DESI.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LBNL technology used by </a:t>
            </a:r>
          </a:p>
          <a:p>
            <a:r>
              <a:rPr lang="en-US" sz="2400" b="1" dirty="0" err="1" smtClean="0">
                <a:solidFill>
                  <a:srgbClr val="FF0000"/>
                </a:solidFill>
              </a:rPr>
              <a:t>HyperSuprimCam</a:t>
            </a:r>
            <a:r>
              <a:rPr lang="en-US" sz="2400" b="1" dirty="0" smtClean="0">
                <a:solidFill>
                  <a:srgbClr val="FF0000"/>
                </a:solidFill>
              </a:rPr>
              <a:t>, LSST, etc.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0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35301</TotalTime>
  <Words>855</Words>
  <Application>Microsoft Macintosh PowerPoint</Application>
  <PresentationFormat>On-screen Show (4:3)</PresentationFormat>
  <Paragraphs>212</Paragraphs>
  <Slides>17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Calibri</vt:lpstr>
      <vt:lpstr>Courier New</vt:lpstr>
      <vt:lpstr>Helvetica Neue</vt:lpstr>
      <vt:lpstr>Mangal</vt:lpstr>
      <vt:lpstr>ＭＳ Ｐゴシック</vt:lpstr>
      <vt:lpstr>Tahoma</vt:lpstr>
      <vt:lpstr>Times New Roman</vt:lpstr>
      <vt:lpstr>ヒラギノ角ゴ ProN W6</vt:lpstr>
      <vt:lpstr>宋体</vt:lpstr>
      <vt:lpstr>Arial</vt:lpstr>
      <vt:lpstr>Office Theme</vt:lpstr>
      <vt:lpstr>VISITOR SAFETY AT THE LAWRENCE BERKELEY NATIONAL LABORATORY</vt:lpstr>
      <vt:lpstr>General Information – Safety at LBNL</vt:lpstr>
      <vt:lpstr>Earthquake Response</vt:lpstr>
      <vt:lpstr>PowerPoint Presentation</vt:lpstr>
      <vt:lpstr>Welcome to Berkeley Lab!  Established in  1931     </vt:lpstr>
      <vt:lpstr>Welcome to Berkeley Lab!  Established in  1931     </vt:lpstr>
      <vt:lpstr>Berkeley Lab User Facilities   </vt:lpstr>
      <vt:lpstr>PowerPoint Presentation</vt:lpstr>
      <vt:lpstr>LBNL MicroSystems Lab</vt:lpstr>
      <vt:lpstr>LBNL HEP Program</vt:lpstr>
      <vt:lpstr>Physics Division: Tradition of Innovation</vt:lpstr>
      <vt:lpstr>Award Winning Science</vt:lpstr>
      <vt:lpstr>Physics Division Projects – Recently Completed</vt:lpstr>
      <vt:lpstr>Physics Division Projects – Next Generation </vt:lpstr>
      <vt:lpstr>Meeting Logistics</vt:lpstr>
      <vt:lpstr>PowerPoint Presentation</vt:lpstr>
      <vt:lpstr>Parallel sessions</vt:lpstr>
    </vt:vector>
  </TitlesOfParts>
  <Manager/>
  <Company>University of California</Company>
  <LinksUpToDate>false</LinksUpToDate>
  <SharedDoc>false</SharedDoc>
  <HyperlinkBase/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Berkeley (LBNL+Campus) technology in SPT-3G</dc:title>
  <dc:subject/>
  <dc:creator>Adrian Lee</dc:creator>
  <cp:keywords/>
  <dc:description/>
  <cp:lastModifiedBy>Microsoft Office User</cp:lastModifiedBy>
  <cp:revision>91</cp:revision>
  <dcterms:created xsi:type="dcterms:W3CDTF">2015-03-07T18:37:03Z</dcterms:created>
  <dcterms:modified xsi:type="dcterms:W3CDTF">2017-11-14T14:57:34Z</dcterms:modified>
  <cp:category/>
</cp:coreProperties>
</file>