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6" r:id="rId2"/>
    <p:sldId id="300" r:id="rId3"/>
    <p:sldId id="287" r:id="rId4"/>
    <p:sldId id="289" r:id="rId5"/>
    <p:sldId id="290" r:id="rId6"/>
    <p:sldId id="298" r:id="rId7"/>
    <p:sldId id="301" r:id="rId8"/>
    <p:sldId id="288" r:id="rId9"/>
    <p:sldId id="291" r:id="rId10"/>
    <p:sldId id="294" r:id="rId11"/>
    <p:sldId id="292" r:id="rId12"/>
    <p:sldId id="305" r:id="rId13"/>
    <p:sldId id="295" r:id="rId14"/>
    <p:sldId id="293" r:id="rId15"/>
    <p:sldId id="304" r:id="rId16"/>
    <p:sldId id="303" r:id="rId17"/>
    <p:sldId id="296" r:id="rId18"/>
    <p:sldId id="306" r:id="rId19"/>
    <p:sldId id="307" r:id="rId20"/>
    <p:sldId id="297" r:id="rId21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24"/>
    </p:embeddedFont>
    <p:embeddedFont>
      <p:font typeface="Helvetica" panose="020B0604020202020204" pitchFamily="34" charset="0"/>
      <p:regular r:id="rId25"/>
      <p:bold r:id="rId26"/>
      <p:italic r:id="rId27"/>
      <p:boldItalic r:id="rId28"/>
    </p:embeddedFont>
    <p:embeddedFont>
      <p:font typeface="ＭＳ Ｐゴシック" panose="020B0600070205080204" pitchFamily="34" charset="-128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Geneva" panose="020B0500000000000000" pitchFamily="34" charset="0"/>
      <p:regular r:id="rId34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13C00164-285F-4E1A-946D-CC70F655C3E5}">
          <p14:sldIdLst>
            <p14:sldId id="286"/>
          </p14:sldIdLst>
        </p14:section>
        <p14:section name="Mu2e-II Beam" id="{0CD3BFFA-76A8-4039-A8B4-2F3EF9A09F92}">
          <p14:sldIdLst>
            <p14:sldId id="300"/>
            <p14:sldId id="287"/>
            <p14:sldId id="289"/>
            <p14:sldId id="290"/>
            <p14:sldId id="298"/>
          </p14:sldIdLst>
        </p14:section>
        <p14:section name="Issues" id="{0777E66B-3037-400E-AF3D-E554AC916695}">
          <p14:sldIdLst>
            <p14:sldId id="301"/>
            <p14:sldId id="288"/>
            <p14:sldId id="291"/>
            <p14:sldId id="294"/>
            <p14:sldId id="292"/>
            <p14:sldId id="305"/>
            <p14:sldId id="295"/>
            <p14:sldId id="293"/>
            <p14:sldId id="304"/>
            <p14:sldId id="303"/>
            <p14:sldId id="296"/>
            <p14:sldId id="306"/>
            <p14:sldId id="307"/>
          </p14:sldIdLst>
        </p14:section>
        <p14:section name="Conclusion" id="{D672493A-9AD6-4770-AF0E-1EA266DFFA1C}">
          <p14:sldIdLst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55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589">
          <p15:clr>
            <a:srgbClr val="A4A3A4"/>
          </p15:clr>
        </p15:guide>
        <p15:guide id="11" pos="3572">
          <p15:clr>
            <a:srgbClr val="A4A3A4"/>
          </p15:clr>
        </p15:guide>
        <p15:guide id="12" pos="5163">
          <p15:clr>
            <a:srgbClr val="A4A3A4"/>
          </p15:clr>
        </p15:guide>
        <p15:guide id="13" pos="4632">
          <p15:clr>
            <a:srgbClr val="A4A3A4"/>
          </p15:clr>
        </p15:guide>
        <p15:guide id="14" pos="44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9797"/>
    <a:srgbClr val="0000FF"/>
    <a:srgbClr val="4E4E4E"/>
    <a:srgbClr val="404040"/>
    <a:srgbClr val="004C97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 autoAdjust="0"/>
    <p:restoredTop sz="85947" autoAdjust="0"/>
  </p:normalViewPr>
  <p:slideViewPr>
    <p:cSldViewPr snapToGrid="0" snapToObjects="1" showGuides="1">
      <p:cViewPr varScale="1">
        <p:scale>
          <a:sx n="80" d="100"/>
          <a:sy n="80" d="100"/>
        </p:scale>
        <p:origin x="1428" y="90"/>
      </p:cViewPr>
      <p:guideLst>
        <p:guide orient="horz" pos="4142"/>
        <p:guide orient="horz" pos="3655"/>
        <p:guide orient="horz" pos="1698"/>
        <p:guide orient="horz" pos="688"/>
        <p:guide orient="horz" pos="2790"/>
        <p:guide orient="horz" pos="174"/>
        <p:guide orient="horz" pos="128"/>
        <p:guide pos="5621"/>
        <p:guide pos="136"/>
        <p:guide pos="589"/>
        <p:guide pos="3572"/>
        <p:guide pos="5163"/>
        <p:guide pos="4632"/>
        <p:guide pos="444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>
                <a:latin typeface="Calibri" panose="020F0502020204030204" pitchFamily="34" charset="0"/>
              </a:rPr>
              <a:pPr>
                <a:defRPr/>
              </a:pPr>
              <a:t>12/7/2017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anose="020F0502020204030204" pitchFamily="34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 smtClean="0"/>
              <a:pPr>
                <a:defRPr/>
              </a:pPr>
              <a:t>12/7/2017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anose="020F0502020204030204" pitchFamily="34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Calibri" panose="020F0502020204030204" pitchFamily="34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Mu2e-II parameters are subject to change. This set of parameters is sufficient to illustrate the accelerator issues associated with Mu2e-II.</a:t>
            </a:r>
          </a:p>
          <a:p>
            <a:r>
              <a:rPr lang="en-US" dirty="0"/>
              <a:t>Mu2e beam power is calculated using the proton kinetic energy. Beam power = 8.1 kW using total energy.</a:t>
            </a:r>
          </a:p>
          <a:p>
            <a:endParaRPr lang="en-US" dirty="0"/>
          </a:p>
          <a:p>
            <a:r>
              <a:rPr lang="en-US" dirty="0"/>
              <a:t>NOTEs: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Beam powers greater than 100 kW are possible at 800 MeV.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Mu2e-II duty factor may be impacted by other users (e.g. LBNF).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51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three are major issues: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greatest potential to require significant compromise of capabilities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most difficult and expensive to resolve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32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Extracted from PIP-II CDR V0.01 Appendix A (http://pxie.fnal.gov/PIP-II_CDR/default.htm).</a:t>
            </a:r>
          </a:p>
          <a:p>
            <a:r>
              <a:rPr lang="en-US" dirty="0"/>
              <a:t>PIP-II Linac replaces the present Linac. Designed to deliver 800 MeV H</a:t>
            </a:r>
            <a:r>
              <a:rPr lang="en-US" baseline="30000" dirty="0">
                <a:latin typeface="Symbol" panose="05050102010706020507" pitchFamily="18" charset="2"/>
              </a:rPr>
              <a:t>-</a:t>
            </a:r>
            <a:r>
              <a:rPr lang="en-US" dirty="0"/>
              <a:t> beam to the Booster.</a:t>
            </a:r>
          </a:p>
          <a:p>
            <a:r>
              <a:rPr lang="en-US" dirty="0"/>
              <a:t>Use upstream end of transfer line to Booster. Switching magnet  directs Mu2e beam to M4 line.</a:t>
            </a:r>
          </a:p>
          <a:p>
            <a:r>
              <a:rPr lang="en-US" dirty="0"/>
              <a:t>Optics of the new beamline is designed to match that of the existing M4 line where the two lines merge.</a:t>
            </a:r>
          </a:p>
          <a:p>
            <a:r>
              <a:rPr lang="en-US" dirty="0"/>
              <a:t>A new beam enclosure must be built connecting the Linac to Booster enclosure and the M4 enclosure.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01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Beam envelope plots from PIP-II CDR V0.01 Figure 3.16 (http://pxie.fnal.gov/PIP-II_CDR/default.htm).</a:t>
            </a:r>
          </a:p>
          <a:p>
            <a:r>
              <a:rPr lang="en-US" dirty="0"/>
              <a:t>Beam center is magenta</a:t>
            </a:r>
          </a:p>
          <a:p>
            <a:r>
              <a:rPr lang="en-US" dirty="0"/>
              <a:t>3-sigma beam envelope is in blue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67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LEBT = Low Energy Beam Transport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143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current proposed path for extinction testing at PIP2IT is via a LDRD.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547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stripping for present Booster injection is at 400 MeV. For a given B, the rest frame electric field is 1.5 times greater at 800 MeV.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897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Notes: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The horizontal bearing changes from 13.6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 (at PS entrance) to 14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 (at target) due to the small vertical pitch of the beam velocity vector.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The vertical pitch of the beam increases from -3.1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 to 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 due to the horizontal bearing of beam velocity vector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Notes: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The horizontal bearing changes from 13.6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°</a:t>
                </a:r>
                <a:r>
                  <a:rPr lang="en-US" dirty="0"/>
                  <a:t> (at PS entrance) to 14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°</a:t>
                </a:r>
                <a:r>
                  <a:rPr lang="en-US" dirty="0"/>
                  <a:t> (at target) due to the small vertical pitch of the beam velocity vector.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The vertical pitch of the beam increases from -3.1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°</a:t>
                </a:r>
                <a:r>
                  <a:rPr lang="en-US" dirty="0"/>
                  <a:t> to 0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°</a:t>
                </a:r>
                <a:r>
                  <a:rPr lang="en-US" dirty="0"/>
                  <a:t> due to the horizontal bearing of beam velocity vector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63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line labeled “</a:t>
            </a:r>
            <a:r>
              <a:rPr lang="en-US" b="1" dirty="0"/>
              <a:t>T</a:t>
            </a:r>
            <a:r>
              <a:rPr lang="en-US" dirty="0"/>
              <a:t>” is the proton target.</a:t>
            </a:r>
          </a:p>
          <a:p>
            <a:endParaRPr lang="en-US" dirty="0"/>
          </a:p>
          <a:p>
            <a:r>
              <a:rPr lang="en-US" dirty="0"/>
              <a:t>At 100 kW expect: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DPA and Power Density to increase everywhere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Peak DPA and Power Density will move upstream – toward the target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073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I’m assuming that DPA yr</a:t>
            </a:r>
            <a:r>
              <a:rPr lang="en-US" baseline="30000" dirty="0"/>
              <a:t>-1</a:t>
            </a:r>
            <a:r>
              <a:rPr lang="en-US" dirty="0"/>
              <a:t> GeV</a:t>
            </a:r>
            <a:r>
              <a:rPr lang="en-US" baseline="30000" dirty="0"/>
              <a:t>-1</a:t>
            </a:r>
            <a:r>
              <a:rPr lang="en-US" dirty="0"/>
              <a:t> is really DPA/yr/kW and that mW/g/GeV is really mW/g</a:t>
            </a:r>
            <a:r>
              <a:rPr lang="en-US"/>
              <a:t>/kW.</a:t>
            </a:r>
            <a:endParaRPr lang="en-US" dirty="0"/>
          </a:p>
          <a:p>
            <a:r>
              <a:rPr lang="en-US" dirty="0"/>
              <a:t>The Mu2e-II DPA and Power Density values are taken from D. Glenzinski et.al. “Status of Production Target simulations for Mu2e II” Mu2e-doc-3205 (Aug. 2013).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0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Calibri" panose="020F0502020204030204" pitchFamily="34" charset="0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670218" y="5977379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  <a:latin typeface="Calibri" panose="020F0502020204030204" pitchFamily="34" charset="0"/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2" name="Picture 31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5665201" y="5725585"/>
            <a:ext cx="314372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alibri" panose="020F0502020204030204" pitchFamily="34" charset="0"/>
                <a:cs typeface="Helvetica"/>
              </a:rPr>
              <a:t>In partnership with:   </a:t>
            </a:r>
          </a:p>
          <a:p>
            <a:endParaRPr lang="en-US" dirty="0"/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pic>
        <p:nvPicPr>
          <p:cNvPr id="9" name="Picture 8" descr="mu2e_logo_ova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270" y="6142023"/>
            <a:ext cx="95249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2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600"/>
              </a:spcBef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defRPr sz="22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>
              <a:spcBef>
                <a:spcPts val="400"/>
              </a:spcBef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>
              <a:spcBef>
                <a:spcPts val="300"/>
              </a:spcBef>
              <a:defRPr sz="18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100"/>
              </a:spcBef>
              <a:buFont typeface="Arial"/>
              <a:buChar char="•"/>
              <a:defRPr sz="1800">
                <a:solidFill>
                  <a:srgbClr val="40404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870300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Calibri" panose="020F0502020204030204" pitchFamily="34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12/8/2017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1219" y="6499497"/>
            <a:ext cx="5541561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pt-BR"/>
              <a:t>S. Werkema | Accelerator R&amp;D for Mu2e II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Calibri" panose="020F0502020204030204" pitchFamily="34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600"/>
              </a:spcBef>
              <a:defRPr sz="24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defRPr sz="2200">
                <a:solidFill>
                  <a:srgbClr val="505050"/>
                </a:solidFill>
                <a:latin typeface="Calibri" panose="020F0502020204030204" pitchFamily="34" charset="0"/>
              </a:defRPr>
            </a:lvl2pPr>
            <a:lvl3pPr>
              <a:spcBef>
                <a:spcPts val="400"/>
              </a:spcBef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3pPr>
            <a:lvl4pPr>
              <a:spcBef>
                <a:spcPts val="300"/>
              </a:spcBef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200"/>
              </a:spcBef>
              <a:buFont typeface="Arial"/>
              <a:buChar char="•"/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600"/>
              </a:spcBef>
              <a:defRPr sz="24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defRPr sz="2200">
                <a:solidFill>
                  <a:srgbClr val="505050"/>
                </a:solidFill>
                <a:latin typeface="Calibri" panose="020F0502020204030204" pitchFamily="34" charset="0"/>
              </a:defRPr>
            </a:lvl2pPr>
            <a:lvl3pPr>
              <a:spcBef>
                <a:spcPts val="400"/>
              </a:spcBef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3pPr>
            <a:lvl4pPr>
              <a:spcBef>
                <a:spcPts val="300"/>
              </a:spcBef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200"/>
              </a:spcBef>
              <a:buFont typeface="Arial"/>
              <a:buChar char="•"/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83335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Calibri" panose="020F0502020204030204" pitchFamily="34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12/8/2017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5571" y="6495481"/>
            <a:ext cx="5538537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pt-BR"/>
              <a:t>S. Werkema | Accelerator R&amp;D for Mu2e II</a:t>
            </a:r>
            <a:endParaRPr lang="en-US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Calibri" panose="020F0502020204030204" pitchFamily="34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600"/>
              </a:spcBef>
              <a:defRPr sz="24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defRPr sz="2200">
                <a:solidFill>
                  <a:srgbClr val="505050"/>
                </a:solidFill>
                <a:latin typeface="Calibri" panose="020F0502020204030204" pitchFamily="34" charset="0"/>
              </a:defRPr>
            </a:lvl2pPr>
            <a:lvl3pPr>
              <a:spcBef>
                <a:spcPts val="400"/>
              </a:spcBef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3pPr>
            <a:lvl4pPr>
              <a:spcBef>
                <a:spcPts val="300"/>
              </a:spcBef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200"/>
              </a:spcBef>
              <a:buFont typeface="Arial"/>
              <a:buChar char="•"/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495482"/>
            <a:ext cx="814882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12/8/2017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80273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pt-BR"/>
              <a:t>S. Werkema | Accelerator R&amp;D for Mu2e II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36826" y="6495482"/>
            <a:ext cx="796409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12/8/2017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98204" y="6514700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pt-BR"/>
              <a:t>S. Werkema | Accelerator R&amp;D for Mu2e II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6" y="6495482"/>
            <a:ext cx="796409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12/8/2017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02731" y="6495482"/>
            <a:ext cx="5538537" cy="237285"/>
          </a:xfrm>
        </p:spPr>
        <p:txBody>
          <a:bodyPr/>
          <a:lstStyle/>
          <a:p>
            <a:pPr>
              <a:defRPr/>
            </a:pPr>
            <a:r>
              <a:rPr lang="pt-BR"/>
              <a:t>S. Werkema | Accelerator R&amp;D for Mu2e II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814882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12/8/2017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805894" y="6495482"/>
            <a:ext cx="5538537" cy="242873"/>
          </a:xfrm>
        </p:spPr>
        <p:txBody>
          <a:bodyPr/>
          <a:lstStyle/>
          <a:p>
            <a:pPr>
              <a:defRPr/>
            </a:pPr>
            <a:r>
              <a:rPr lang="pt-BR"/>
              <a:t>S. Werkema | Accelerator R&amp;D for Mu2e II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66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Calibri" panose="020F0502020204030204" pitchFamily="34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12/8/2017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495483"/>
            <a:ext cx="4989690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pt-BR"/>
              <a:t>S. Werkema | Accelerator R&amp;D for Mu2e II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Calibri" panose="020F0502020204030204" pitchFamily="34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 descr="mu2e_logo_oval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508" y="6431411"/>
            <a:ext cx="635000" cy="3657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98" r:id="rId2"/>
    <p:sldLayoutId id="2147484099" r:id="rId3"/>
    <p:sldLayoutId id="2147484100" r:id="rId4"/>
    <p:sldLayoutId id="2147484101" r:id="rId5"/>
    <p:sldLayoutId id="2147484121" r:id="rId6"/>
    <p:sldLayoutId id="2147484113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9" y="5004021"/>
            <a:ext cx="4941110" cy="1529241"/>
          </a:xfrm>
        </p:spPr>
        <p:txBody>
          <a:bodyPr/>
          <a:lstStyle/>
          <a:p>
            <a:r>
              <a:rPr lang="en-US" dirty="0"/>
              <a:t>Steve Werkema</a:t>
            </a:r>
          </a:p>
          <a:p>
            <a:r>
              <a:rPr lang="en-US" dirty="0"/>
              <a:t>Mu2e-II Workshop </a:t>
            </a:r>
          </a:p>
          <a:p>
            <a:r>
              <a:rPr lang="en-US" dirty="0"/>
              <a:t>8 December 2017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Accelerator R&amp;D for Mu2e-II</a:t>
            </a:r>
          </a:p>
        </p:txBody>
      </p:sp>
    </p:spTree>
    <p:extLst>
      <p:ext uri="{BB962C8B-B14F-4D97-AF65-F5344CB8AC3E}">
        <p14:creationId xmlns:p14="http://schemas.microsoft.com/office/powerpoint/2010/main" val="250681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DA2C-B04F-454C-9755-1FA5E7992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baseline="30000" dirty="0">
                <a:latin typeface="Symbol" panose="05050102010706020507" pitchFamily="18" charset="2"/>
              </a:rPr>
              <a:t>-</a:t>
            </a:r>
            <a:r>
              <a:rPr lang="en-US" dirty="0"/>
              <a:t> Stripping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1447DE-81ED-4A5D-B5E7-43039FD587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962025"/>
                <a:ext cx="8672513" cy="5430284"/>
              </a:xfrm>
            </p:spPr>
            <p:txBody>
              <a:bodyPr/>
              <a:lstStyle/>
              <a:p>
                <a:r>
                  <a:rPr lang="en-US" sz="2000" dirty="0"/>
                  <a:t>Presently there is no provision for stripping the electrons in the PIP-II Linac</a:t>
                </a:r>
              </a:p>
              <a:p>
                <a:r>
                  <a:rPr lang="en-US" sz="2000" dirty="0"/>
                  <a:t>H</a:t>
                </a:r>
                <a:r>
                  <a:rPr lang="en-US" sz="2000" baseline="30000" dirty="0">
                    <a:latin typeface="Symbol" panose="05050102010706020507" pitchFamily="18" charset="2"/>
                  </a:rPr>
                  <a:t>-</a:t>
                </a:r>
                <a:r>
                  <a:rPr lang="en-US" sz="2000" dirty="0"/>
                  <a:t> has two electrons: one tightly bound (13.6 eV), the other is not so tightly bound (0.75 eV).  </a:t>
                </a:r>
              </a:p>
              <a:p>
                <a:r>
                  <a:rPr lang="en-US" sz="2000" dirty="0"/>
                  <a:t>Two Options: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Transport H</a:t>
                </a:r>
                <a:r>
                  <a:rPr lang="en-US" sz="2000" baseline="30000" dirty="0">
                    <a:latin typeface="Symbol" panose="05050102010706020507" pitchFamily="18" charset="2"/>
                  </a:rPr>
                  <a:t>-</a:t>
                </a:r>
                <a:r>
                  <a:rPr lang="en-US" sz="2000" dirty="0"/>
                  <a:t> to Mu2e production target</a:t>
                </a:r>
              </a:p>
              <a:p>
                <a:pPr marL="1314450" lvl="2" indent="-457200">
                  <a:spcBef>
                    <a:spcPts val="0"/>
                  </a:spcBef>
                  <a:buFont typeface="Courier New" panose="02070309020205020404" pitchFamily="49" charset="0"/>
                  <a:buChar char="­"/>
                </a:pPr>
                <a:r>
                  <a:rPr lang="en-US" sz="1800" dirty="0">
                    <a:solidFill>
                      <a:schemeClr val="tx1"/>
                    </a:solidFill>
                  </a:rPr>
                  <a:t>Is this option available for consideration?</a:t>
                </a:r>
              </a:p>
              <a:p>
                <a:pPr marL="1314450" lvl="2" indent="-457200">
                  <a:spcBef>
                    <a:spcPts val="0"/>
                  </a:spcBef>
                  <a:buFont typeface="Courier New" panose="02070309020205020404" pitchFamily="49" charset="0"/>
                  <a:buChar char="­"/>
                </a:pPr>
                <a:r>
                  <a:rPr lang="en-US" sz="1800" dirty="0">
                    <a:solidFill>
                      <a:schemeClr val="tx1"/>
                    </a:solidFill>
                  </a:rPr>
                  <a:t>Need to keep the H</a:t>
                </a:r>
                <a:r>
                  <a:rPr lang="en-US" sz="1800" baseline="30000" dirty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-</a:t>
                </a:r>
                <a:r>
                  <a:rPr lang="en-US" sz="1800" dirty="0">
                    <a:solidFill>
                      <a:schemeClr val="tx1"/>
                    </a:solidFill>
                  </a:rPr>
                  <a:t> intact all the way to the target</a:t>
                </a:r>
              </a:p>
              <a:p>
                <a:pPr marL="1314450" lvl="2" indent="-457200">
                  <a:spcBef>
                    <a:spcPts val="0"/>
                  </a:spcBef>
                  <a:buFont typeface="Courier New" panose="02070309020205020404" pitchFamily="49" charset="0"/>
                  <a:buChar char="­"/>
                </a:pPr>
                <a:r>
                  <a:rPr lang="en-US" sz="1800" dirty="0">
                    <a:solidFill>
                      <a:schemeClr val="tx1"/>
                    </a:solidFill>
                  </a:rPr>
                  <a:t>In each beamline magnet the electrons see a rest frame electric field given by: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⃗"/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1800" dirty="0"/>
                  <a:t> 	</a:t>
                </a:r>
                <a:r>
                  <a:rPr lang="en-US" sz="1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1800" i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relatively easy to neutralize </a:t>
                </a:r>
                <a:r>
                  <a:rPr lang="en-US" sz="1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H</a:t>
                </a:r>
                <a:r>
                  <a:rPr lang="en-US" sz="1800" baseline="30000" dirty="0">
                    <a:solidFill>
                      <a:schemeClr val="tx1"/>
                    </a:solidFill>
                    <a:latin typeface="Symbol" panose="05050102010706020507" pitchFamily="18" charset="2"/>
                    <a:ea typeface="Cambria Math" panose="02040503050406030204" pitchFamily="18" charset="0"/>
                  </a:rPr>
                  <a:t>-</a:t>
                </a:r>
                <a:r>
                  <a:rPr lang="en-US" sz="1800" i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to </a:t>
                </a:r>
                <a:r>
                  <a:rPr lang="en-US" sz="1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H. </a:t>
                </a:r>
                <a:r>
                  <a:rPr lang="en-US" sz="1800" dirty="0">
                    <a:solidFill>
                      <a:schemeClr val="tx1"/>
                    </a:solidFill>
                  </a:rPr>
                  <a:t>PS field could be a problem. What will the extinction dipole do to out-of-time </a:t>
                </a:r>
                <a:r>
                  <a:rPr lang="en-US" sz="1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H</a:t>
                </a:r>
                <a:r>
                  <a:rPr lang="en-US" sz="1800" baseline="30000" dirty="0">
                    <a:solidFill>
                      <a:schemeClr val="tx1"/>
                    </a:solidFill>
                    <a:latin typeface="Symbol" panose="05050102010706020507" pitchFamily="18" charset="2"/>
                    <a:ea typeface="Cambria Math" panose="02040503050406030204" pitchFamily="18" charset="0"/>
                  </a:rPr>
                  <a:t>-</a:t>
                </a:r>
                <a:r>
                  <a:rPr lang="en-US" sz="1800" dirty="0">
                    <a:solidFill>
                      <a:schemeClr val="tx1"/>
                    </a:solidFill>
                  </a:rPr>
                  <a:t>?</a:t>
                </a:r>
              </a:p>
              <a:p>
                <a:pPr marL="1314450" lvl="2" indent="-457200">
                  <a:spcBef>
                    <a:spcPts val="0"/>
                  </a:spcBef>
                  <a:buFont typeface="Courier New" panose="02070309020205020404" pitchFamily="49" charset="0"/>
                  <a:buChar char="­"/>
                </a:pPr>
                <a:r>
                  <a:rPr lang="en-US" sz="1800" dirty="0">
                    <a:solidFill>
                      <a:schemeClr val="tx1"/>
                    </a:solidFill>
                  </a:rPr>
                  <a:t>Target station geometry designed for positively charged beam.</a:t>
                </a:r>
              </a:p>
              <a:p>
                <a:pPr marL="1314450" lvl="2" indent="-457200">
                  <a:spcBef>
                    <a:spcPts val="0"/>
                  </a:spcBef>
                  <a:buFont typeface="Courier New" panose="02070309020205020404" pitchFamily="49" charset="0"/>
                  <a:buChar char="­"/>
                </a:pPr>
                <a:r>
                  <a:rPr lang="en-US" sz="1800" dirty="0">
                    <a:solidFill>
                      <a:schemeClr val="tx1"/>
                    </a:solidFill>
                  </a:rPr>
                  <a:t>Does this option require better beamline vacuum?</a:t>
                </a:r>
              </a:p>
              <a:p>
                <a:pPr marL="914400" lvl="1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000" dirty="0"/>
                  <a:t>Strip the electrons:</a:t>
                </a:r>
              </a:p>
              <a:p>
                <a:pPr marL="1314450" lvl="2" indent="-457200">
                  <a:spcBef>
                    <a:spcPts val="0"/>
                  </a:spcBef>
                  <a:buFont typeface="Courier New" panose="02070309020205020404" pitchFamily="49" charset="0"/>
                  <a:buChar char="­"/>
                </a:pPr>
                <a:r>
                  <a:rPr lang="en-US" sz="1800" dirty="0">
                    <a:solidFill>
                      <a:schemeClr val="tx1"/>
                    </a:solidFill>
                  </a:rPr>
                  <a:t>Where? (225 </a:t>
                </a:r>
                <a:r>
                  <a:rPr lang="en-US" sz="1800" dirty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m</a:t>
                </a:r>
                <a:r>
                  <a:rPr lang="en-US" sz="1800" dirty="0">
                    <a:solidFill>
                      <a:schemeClr val="tx1"/>
                    </a:solidFill>
                  </a:rPr>
                  <a:t>A </a:t>
                </a:r>
                <a:r>
                  <a:rPr lang="en-US" sz="1800" i="1" dirty="0">
                    <a:solidFill>
                      <a:schemeClr val="tx1"/>
                    </a:solidFill>
                  </a:rPr>
                  <a:t>e</a:t>
                </a:r>
                <a:r>
                  <a:rPr lang="en-US" sz="1800" baseline="30000" dirty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-</a:t>
                </a:r>
                <a:r>
                  <a:rPr lang="en-US" sz="1800" dirty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</a:rPr>
                  <a:t>has to go somewhere)</a:t>
                </a:r>
              </a:p>
              <a:p>
                <a:pPr marL="1314450" lvl="2" indent="-457200">
                  <a:spcBef>
                    <a:spcPts val="0"/>
                  </a:spcBef>
                  <a:buFont typeface="Courier New" panose="02070309020205020404" pitchFamily="49" charset="0"/>
                  <a:buChar char="­"/>
                </a:pPr>
                <a:r>
                  <a:rPr lang="en-US" sz="1800" dirty="0">
                    <a:solidFill>
                      <a:schemeClr val="tx1"/>
                    </a:solidFill>
                  </a:rPr>
                  <a:t>Radiological issues?</a:t>
                </a:r>
              </a:p>
              <a:p>
                <a:pPr marL="1314450" lvl="2" indent="-457200">
                  <a:spcBef>
                    <a:spcPts val="0"/>
                  </a:spcBef>
                  <a:buFont typeface="Courier New" panose="02070309020205020404" pitchFamily="49" charset="0"/>
                  <a:buChar char="­"/>
                </a:pPr>
                <a:r>
                  <a:rPr lang="en-US" sz="1800" dirty="0">
                    <a:solidFill>
                      <a:schemeClr val="tx1"/>
                    </a:solidFill>
                  </a:rPr>
                  <a:t>Inefficiencies</a:t>
                </a:r>
              </a:p>
              <a:p>
                <a:pPr marL="1314450" lvl="2" indent="-457200">
                  <a:spcBef>
                    <a:spcPts val="0"/>
                  </a:spcBef>
                  <a:buFont typeface="Courier New" panose="02070309020205020404" pitchFamily="49" charset="0"/>
                  <a:buChar char="­"/>
                </a:pPr>
                <a:r>
                  <a:rPr lang="en-US" sz="1800" dirty="0">
                    <a:solidFill>
                      <a:schemeClr val="tx1"/>
                    </a:solidFill>
                  </a:rPr>
                  <a:t>Should be a solvable problem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1447DE-81ED-4A5D-B5E7-43039FD587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62025"/>
                <a:ext cx="8672513" cy="5430284"/>
              </a:xfrm>
              <a:blipFill>
                <a:blip r:embed="rId3"/>
                <a:stretch>
                  <a:fillRect l="-1688" t="-1459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3D6AF-D072-4846-80C4-53B0BB991D7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12/8/2017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D8F5F-CF61-4E03-BE74-0DC191C73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S. Werkema | Accelerator R&amp;D for Mu2e 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B66CD-BED8-4210-AA9A-715AC3B81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32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7B8F1-FC59-4115-81E1-9C5523FFF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Radiological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4761-3165-4370-B0D2-C14EAE882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17142"/>
            <a:ext cx="8672513" cy="5229546"/>
          </a:xfrm>
        </p:spPr>
        <p:txBody>
          <a:bodyPr/>
          <a:lstStyle/>
          <a:p>
            <a:r>
              <a:rPr lang="en-US" sz="1800" dirty="0"/>
              <a:t>Mu2e-II removes from consideration two very serious radiological liabilities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Resonant Extraction (very lossy)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Poor shielding of the Delivery Ring enclosure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However, the increased beam power on target greatly aggravates the radiological hazard in the Mu2e building.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Radiological conditions for 8 kW primary beam: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Radiation does rates on berm above PS hall: 3 – 5 mRem/hr (steel shielding required to achieve these rates) 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Sky shine does rate at Wilson Hall </a:t>
            </a:r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≲ </a:t>
            </a:r>
            <a:r>
              <a:rPr lang="en-US" sz="1600" dirty="0">
                <a:solidFill>
                  <a:schemeClr val="tx1"/>
                </a:solidFill>
                <a:ea typeface="Cambria Math" panose="02040503050406030204" pitchFamily="18" charset="0"/>
              </a:rPr>
              <a:t>0.1 mRem/yr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ea typeface="Cambria Math" panose="02040503050406030204" pitchFamily="18" charset="0"/>
              </a:rPr>
              <a:t>West wall concrete augmented to prevent surface and ground water activation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Mu2e-II beam 14</a:t>
            </a:r>
            <a:r>
              <a:rPr lang="en-US" sz="1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US" sz="1800" dirty="0">
                <a:solidFill>
                  <a:schemeClr val="tx1"/>
                </a:solidFill>
              </a:rPr>
              <a:t> greater beam power, 14 – 22</a:t>
            </a:r>
            <a:r>
              <a:rPr lang="en-US" sz="1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US" sz="1800" dirty="0">
                <a:solidFill>
                  <a:schemeClr val="tx1"/>
                </a:solidFill>
              </a:rPr>
              <a:t> greater intensity per pulse, 3.5</a:t>
            </a:r>
            <a:r>
              <a:rPr lang="en-US" sz="1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US" sz="1800" dirty="0">
                <a:solidFill>
                  <a:schemeClr val="tx1"/>
                </a:solidFill>
              </a:rPr>
              <a:t> greater duty factor give: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ea typeface="Cambria Math" panose="02040503050406030204" pitchFamily="18" charset="0"/>
              </a:rPr>
              <a:t>increased dose rates on berm at the Mu2e building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ea typeface="Cambria Math" panose="02040503050406030204" pitchFamily="18" charset="0"/>
              </a:rPr>
              <a:t>increased sky shine dose rates in remote locations (i.e. Wilson Hall, Site Boundary)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ea typeface="Cambria Math" panose="02040503050406030204" pitchFamily="18" charset="0"/>
              </a:rPr>
              <a:t>much greater target and beam dump activation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1800" dirty="0"/>
              <a:t>Greater neutron and charged particle fluence toward Mu2e detectors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solidFill>
                  <a:srgbClr val="FF0000"/>
                </a:solidFill>
              </a:rPr>
              <a:t>Very little space available to augment shielding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ABA48-02C3-4D07-9FBF-6BF2509B14A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12/8/2017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FBB19-C4AE-47C3-91FC-42FB55010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S. Werkema | Accelerator R&amp;D for Mu2e 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DE6EC-9E7C-482F-8E39-1073DE11F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2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5C6C9-6A55-45E0-9C42-DDF37703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35483"/>
            <a:ext cx="8686800" cy="811096"/>
          </a:xfrm>
        </p:spPr>
        <p:txBody>
          <a:bodyPr/>
          <a:lstStyle/>
          <a:p>
            <a:r>
              <a:rPr lang="en-US" dirty="0"/>
              <a:t>Primary Beam Transport through the Solenoids: </a:t>
            </a:r>
            <a:br>
              <a:rPr lang="en-US" dirty="0"/>
            </a:br>
            <a:r>
              <a:rPr lang="en-US" dirty="0"/>
              <a:t>8 GeV Proton Beam Trajectory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3B4B2-41B7-426E-A6E1-49F9762EA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28" y="1398351"/>
            <a:ext cx="2380250" cy="46839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8 GeV proton beam enters PS:</a:t>
            </a:r>
          </a:p>
          <a:p>
            <a:r>
              <a:rPr lang="en-US" sz="1800" dirty="0">
                <a:solidFill>
                  <a:schemeClr val="tx1"/>
                </a:solidFill>
              </a:rPr>
              <a:t>0.57 m off-axis</a:t>
            </a:r>
          </a:p>
          <a:p>
            <a:r>
              <a:rPr lang="en-US" sz="1800" dirty="0">
                <a:solidFill>
                  <a:schemeClr val="tx1"/>
                </a:solidFill>
              </a:rPr>
              <a:t>vertical pitch = -3.1</a:t>
            </a:r>
            <a:r>
              <a:rPr lang="en-US" sz="1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horizontal bearing = 13.6</a:t>
            </a:r>
            <a:r>
              <a:rPr lang="en-US" sz="1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en-US" sz="1800" dirty="0">
                <a:solidFill>
                  <a:schemeClr val="tx1"/>
                </a:solidFill>
              </a:rPr>
              <a:t> relative to the PS axis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For 8 GeV beam, the horizontal projection of the proton trajectory is well approximated by a straight line.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dirty="0">
                <a:solidFill>
                  <a:srgbClr val="FF0000"/>
                </a:solidFill>
              </a:rPr>
              <a:t>This is not the case at 800 MeV.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C42C2-6CCE-4866-A9B8-9BE4619D84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12/8/2017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0B313-1DD9-457B-A258-FDD65B0B3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S. Werkema | Accelerator R&amp;D for Mu2e 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1D815-D24F-4FC1-A82A-61DF5D911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14F83D-3287-4308-9F44-C5BA479B967B}"/>
              </a:ext>
            </a:extLst>
          </p:cNvPr>
          <p:cNvSpPr txBox="1"/>
          <p:nvPr/>
        </p:nvSpPr>
        <p:spPr>
          <a:xfrm>
            <a:off x="3458573" y="5236358"/>
            <a:ext cx="4553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Horizontal section of production solenoid.</a:t>
            </a:r>
          </a:p>
          <a:p>
            <a:r>
              <a:rPr lang="en-US" sz="2000" dirty="0">
                <a:solidFill>
                  <a:schemeClr val="accent4"/>
                </a:solidFill>
              </a:rPr>
              <a:t>PS axis is parallel to the magnetic field.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FDD15D0-8083-4517-8C74-C61FDCB21434}"/>
              </a:ext>
            </a:extLst>
          </p:cNvPr>
          <p:cNvGrpSpPr/>
          <p:nvPr/>
        </p:nvGrpSpPr>
        <p:grpSpPr>
          <a:xfrm>
            <a:off x="2547863" y="1372354"/>
            <a:ext cx="6590610" cy="3749362"/>
            <a:chOff x="2547863" y="1372354"/>
            <a:chExt cx="6590610" cy="374936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CAE3ABF-ABED-452B-B405-621EFC067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7000" contrast="1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15609" y="1372354"/>
              <a:ext cx="6522864" cy="374936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5FF333-CF24-4D81-B18F-DFAC5FC98298}"/>
                </a:ext>
              </a:extLst>
            </p:cNvPr>
            <p:cNvSpPr txBox="1"/>
            <p:nvPr/>
          </p:nvSpPr>
          <p:spPr>
            <a:xfrm>
              <a:off x="4363014" y="1553237"/>
              <a:ext cx="958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Target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0BC7141-1EC4-422D-8033-18E75C54C5AB}"/>
                </a:ext>
              </a:extLst>
            </p:cNvPr>
            <p:cNvCxnSpPr/>
            <p:nvPr/>
          </p:nvCxnSpPr>
          <p:spPr>
            <a:xfrm>
              <a:off x="5321482" y="2014902"/>
              <a:ext cx="827802" cy="855587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B625FF5-68CE-4FA3-B1EB-3FFDE21507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80561" y="2558919"/>
              <a:ext cx="4348716" cy="20733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66B1FF6-AC08-43C5-B4A0-9DA8EDA35C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7883" y="2332234"/>
              <a:ext cx="6293101" cy="1378229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0823B9C1-3B2E-477D-B699-4B492B6A32E4}"/>
                </a:ext>
              </a:extLst>
            </p:cNvPr>
            <p:cNvSpPr/>
            <p:nvPr/>
          </p:nvSpPr>
          <p:spPr>
            <a:xfrm rot="12656487">
              <a:off x="3227936" y="3377328"/>
              <a:ext cx="966503" cy="923228"/>
            </a:xfrm>
            <a:prstGeom prst="arc">
              <a:avLst/>
            </a:prstGeom>
            <a:ln w="31750">
              <a:solidFill>
                <a:schemeClr val="accent6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1819B86-9A60-4E49-9FB6-23AB9B315CE8}"/>
                </a:ext>
              </a:extLst>
            </p:cNvPr>
            <p:cNvSpPr txBox="1"/>
            <p:nvPr/>
          </p:nvSpPr>
          <p:spPr>
            <a:xfrm>
              <a:off x="2547863" y="3937148"/>
              <a:ext cx="7232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~</a:t>
              </a: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</a:rPr>
                <a:t>14</a:t>
              </a: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°</a:t>
              </a:r>
              <a:endParaRPr lang="en-US" sz="2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4059137-1E73-49C7-90A3-627DDEDF816F}"/>
                </a:ext>
              </a:extLst>
            </p:cNvPr>
            <p:cNvSpPr/>
            <p:nvPr/>
          </p:nvSpPr>
          <p:spPr>
            <a:xfrm>
              <a:off x="4647424" y="3584959"/>
              <a:ext cx="133564" cy="1335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72E8CD2-6BF0-4488-9021-9ACC0BEB70C8}"/>
              </a:ext>
            </a:extLst>
          </p:cNvPr>
          <p:cNvCxnSpPr>
            <a:cxnSpLocks/>
          </p:cNvCxnSpPr>
          <p:nvPr/>
        </p:nvCxnSpPr>
        <p:spPr>
          <a:xfrm>
            <a:off x="1931542" y="1701832"/>
            <a:ext cx="2715882" cy="19004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6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F19C5-7C23-4C3C-B0F8-D05BB829C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Beam Transport through the Solenoids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FAE95A-3AFE-46BD-93D4-78E4A08B8B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60980"/>
                <a:ext cx="8672513" cy="50343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 GeV proton beam</a:t>
                </a:r>
              </a:p>
              <a:p>
                <a:r>
                  <a:rPr lang="en-US" sz="1800" dirty="0">
                    <a:solidFill>
                      <a:schemeClr val="tx1"/>
                    </a:solidFill>
                  </a:rPr>
                  <a:t>Proton beam enters PS 0.57 m off-axis with vertical pitch of -3.1</a:t>
                </a:r>
                <a:r>
                  <a:rPr lang="en-US" sz="1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°</a:t>
                </a:r>
                <a:r>
                  <a:rPr lang="en-US" sz="1800" dirty="0">
                    <a:solidFill>
                      <a:schemeClr val="tx1"/>
                    </a:solidFill>
                  </a:rPr>
                  <a:t> on a horizontal bearing of 13.6</a:t>
                </a:r>
                <a:r>
                  <a:rPr lang="en-US" sz="1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°</a:t>
                </a:r>
                <a:r>
                  <a:rPr lang="en-US" sz="1800" dirty="0">
                    <a:solidFill>
                      <a:schemeClr val="tx1"/>
                    </a:solidFill>
                  </a:rPr>
                  <a:t> relative to the PS axis</a:t>
                </a:r>
              </a:p>
              <a:p>
                <a:r>
                  <a:rPr lang="en-US" sz="1800" dirty="0">
                    <a:solidFill>
                      <a:schemeClr val="tx1"/>
                    </a:solidFill>
                  </a:rPr>
                  <a:t>Beam hits target on PS axis (approx.) with zero pitch and 14</a:t>
                </a:r>
                <a:r>
                  <a:rPr lang="en-US" sz="1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°</a:t>
                </a:r>
                <a:r>
                  <a:rPr lang="en-US" sz="1800" dirty="0">
                    <a:solidFill>
                      <a:schemeClr val="tx1"/>
                    </a:solidFill>
                  </a:rPr>
                  <a:t> relative bearing</a:t>
                </a:r>
              </a:p>
              <a:p>
                <a:r>
                  <a:rPr lang="en-US" sz="1800" dirty="0">
                    <a:solidFill>
                      <a:schemeClr val="tx1"/>
                    </a:solidFill>
                  </a:rPr>
                  <a:t>Non-interacting beam is centered in the target dump</a:t>
                </a:r>
              </a:p>
              <a:p>
                <a:r>
                  <a:rPr lang="en-US" sz="1800" dirty="0">
                    <a:solidFill>
                      <a:schemeClr val="tx1"/>
                    </a:solidFill>
                  </a:rPr>
                  <a:t>Extinction monitor properly aimed and outfitted to see 4 GeV secondaries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800 MeV beam</a:t>
                </a:r>
              </a:p>
              <a:p>
                <a:r>
                  <a:rPr lang="en-US" sz="1800" dirty="0">
                    <a:solidFill>
                      <a:schemeClr val="tx1"/>
                    </a:solidFill>
                  </a:rPr>
                  <a:t>Would not hit the target if constrained to enter PS along 8 GeV trajectory (H</a:t>
                </a:r>
                <a:r>
                  <a:rPr lang="en-US" sz="1800" baseline="30000" dirty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-</a:t>
                </a:r>
                <a:r>
                  <a:rPr lang="en-US" sz="1800" dirty="0">
                    <a:solidFill>
                      <a:schemeClr val="tx1"/>
                    </a:solidFill>
                  </a:rPr>
                  <a:t> more problematic than </a:t>
                </a:r>
                <a:r>
                  <a:rPr lang="en-US" sz="1800" i="1" dirty="0">
                    <a:solidFill>
                      <a:schemeClr val="tx1"/>
                    </a:solidFill>
                  </a:rPr>
                  <a:t>p</a:t>
                </a:r>
                <a:r>
                  <a:rPr lang="en-US" sz="1800" dirty="0">
                    <a:solidFill>
                      <a:schemeClr val="tx1"/>
                    </a:solidFill>
                  </a:rPr>
                  <a:t>)</a:t>
                </a:r>
                <a:r>
                  <a:rPr lang="en-US" sz="1800" dirty="0">
                    <a:solidFill>
                      <a:schemeClr val="accent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800" dirty="0">
                    <a:solidFill>
                      <a:schemeClr val="accent3"/>
                    </a:solidFill>
                  </a:rPr>
                  <a:t> </a:t>
                </a:r>
                <a:r>
                  <a:rPr lang="en-US" sz="1800" i="1" dirty="0">
                    <a:solidFill>
                      <a:schemeClr val="accent3"/>
                    </a:solidFill>
                  </a:rPr>
                  <a:t>must steer primary beam parallel to and close to the PS axis.</a:t>
                </a:r>
                <a:endParaRPr lang="en-US" sz="1800" i="1" dirty="0">
                  <a:solidFill>
                    <a:schemeClr val="tx1"/>
                  </a:solidFill>
                </a:endParaRPr>
              </a:p>
              <a:p>
                <a:r>
                  <a:rPr lang="en-US" sz="1800" dirty="0">
                    <a:solidFill>
                      <a:schemeClr val="tx1"/>
                    </a:solidFill>
                  </a:rPr>
                  <a:t>Bringing beam in closer to PS axis requires a beam pipe that goes through TSu coils (problematic if the TS is to be retained)</a:t>
                </a:r>
              </a:p>
              <a:p>
                <a:r>
                  <a:rPr lang="en-US" sz="1800" dirty="0">
                    <a:solidFill>
                      <a:schemeClr val="tx1"/>
                    </a:solidFill>
                  </a:rPr>
                  <a:t>Beam injected into the PS along its axis will no longer be centered in the dump</a:t>
                </a:r>
              </a:p>
              <a:p>
                <a:r>
                  <a:rPr lang="en-US" sz="1800" dirty="0">
                    <a:solidFill>
                      <a:schemeClr val="tx1"/>
                    </a:solidFill>
                  </a:rPr>
                  <a:t>Extinction Monitor concept must be re-thought </a:t>
                </a:r>
              </a:p>
              <a:p>
                <a:pPr marL="400050" lvl="1" indent="0">
                  <a:spcBef>
                    <a:spcPts val="0"/>
                  </a:spcBef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(</a:t>
                </a:r>
                <a:r>
                  <a:rPr lang="en-US" sz="1600" b="1" dirty="0">
                    <a:solidFill>
                      <a:schemeClr val="tx1"/>
                    </a:solidFill>
                  </a:rPr>
                  <a:t>Note also: </a:t>
                </a:r>
                <a:r>
                  <a:rPr lang="en-US" sz="1600" dirty="0">
                    <a:solidFill>
                      <a:schemeClr val="tx1"/>
                    </a:solidFill>
                  </a:rPr>
                  <a:t>Extinction Monitor sensitivity must be increased to measure 10</a:t>
                </a:r>
                <a:r>
                  <a:rPr lang="en-US" sz="1600" baseline="30000" dirty="0">
                    <a:solidFill>
                      <a:schemeClr val="tx1"/>
                    </a:solidFill>
                  </a:rPr>
                  <a:t>‐11</a:t>
                </a:r>
                <a:r>
                  <a:rPr lang="en-US" sz="1600" dirty="0">
                    <a:solidFill>
                      <a:schemeClr val="tx1"/>
                    </a:solidFill>
                  </a:rPr>
                  <a:t> extinction factor)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FAE95A-3AFE-46BD-93D4-78E4A08B8B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60980"/>
                <a:ext cx="8672513" cy="5034337"/>
              </a:xfrm>
              <a:blipFill>
                <a:blip r:embed="rId2"/>
                <a:stretch>
                  <a:fillRect l="-1899" t="-1574" r="-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6467C-B8D5-4AFE-81E5-DC1FB5BED52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12/8/2017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C199A-AF57-41EA-B7A7-76E5CF33F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S. Werkema | Accelerator R&amp;D for Mu2e 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8453A-DCB5-4808-9726-FDF006E7E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076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18C2E-0D1A-4F82-960F-7733AC145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Station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6A9D6-BE03-4D1B-8667-6B4F5CBDB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Present target is radiatively cooled – designed to survive one year of 8 kW beam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One year target lifetime at 100 kW will require forced cooling of the target.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 conceptual design of a target cooling system exits (next slide)</a:t>
            </a:r>
          </a:p>
          <a:p>
            <a:pPr>
              <a:spcBef>
                <a:spcPts val="1200"/>
              </a:spcBef>
            </a:pPr>
            <a:r>
              <a:rPr lang="en-US" dirty="0"/>
              <a:t>At 100 kW, radiation damage to the target will be an issue – may be the principle factor determining target lifetime	</a:t>
            </a:r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⟹ </a:t>
            </a:r>
            <a:r>
              <a:rPr lang="en-US" i="1" dirty="0">
                <a:solidFill>
                  <a:srgbClr val="FF0000"/>
                </a:solidFill>
              </a:rPr>
              <a:t>R&amp;D Required</a:t>
            </a:r>
          </a:p>
          <a:p>
            <a:pPr>
              <a:spcBef>
                <a:spcPts val="1200"/>
              </a:spcBef>
            </a:pPr>
            <a:r>
              <a:rPr lang="en-US" dirty="0"/>
              <a:t>The present target beam dump is air cooled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Target dump for 100 kW primary beam will require water cooling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Requires disassembly of a highly radioactive component (i.e. the present dump after 3+ years of exposure)</a:t>
            </a:r>
          </a:p>
          <a:p>
            <a:pPr>
              <a:spcBef>
                <a:spcPts val="1200"/>
              </a:spcBef>
            </a:pPr>
            <a:r>
              <a:rPr lang="en-US" dirty="0"/>
              <a:t>Target handling system will require upgrade to accommodate a more radioactive target and the cooling system plumbing.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F5ACC-86FB-4D60-933A-FC79AED4220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12/8/2017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61F76-5CAF-4272-9446-EE86759E6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S. Werkema | Accelerator R&amp;D for Mu2e 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C07B6-088B-4062-8371-F4DEE8E5A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78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C0619-D076-42FA-8BEB-26601373E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Cooling Scheme – Mike Campbell (Mu2e-doc-4146)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6D80B-0CA4-4686-A97B-666127BB9BA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12/8/2017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9241A-62EB-41F7-BAE5-82C2AEF09A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S. Werkema | Accelerator R&amp;D for Mu2e 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2F015-46ED-45DC-B92E-995ED0571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EF26CB-949D-425D-BFBD-530DD99C4D60}"/>
              </a:ext>
            </a:extLst>
          </p:cNvPr>
          <p:cNvSpPr txBox="1"/>
          <p:nvPr/>
        </p:nvSpPr>
        <p:spPr>
          <a:xfrm>
            <a:off x="286240" y="3298572"/>
            <a:ext cx="437649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Concept for a plumbing scheme for a cooled target has been developed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Very low mass – minimal impact on muon yield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Target would be enclosed in a Titanium jacket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Target change-out includes plumbing replacement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213EA8B-C33F-44D1-82B0-0A3A0BC401D9}"/>
              </a:ext>
            </a:extLst>
          </p:cNvPr>
          <p:cNvGrpSpPr/>
          <p:nvPr/>
        </p:nvGrpSpPr>
        <p:grpSpPr>
          <a:xfrm>
            <a:off x="429419" y="931155"/>
            <a:ext cx="8466636" cy="2281289"/>
            <a:chOff x="429419" y="931155"/>
            <a:chExt cx="8466636" cy="2281289"/>
          </a:xfrm>
        </p:grpSpPr>
        <p:pic>
          <p:nvPicPr>
            <p:cNvPr id="7" name="Picture 4" descr="C:\Users\mikecam\Desktop\ss01temp.jpg">
              <a:extLst>
                <a:ext uri="{FF2B5EF4-FFF2-40B4-BE49-F238E27FC236}">
                  <a16:creationId xmlns:a16="http://schemas.microsoft.com/office/drawing/2014/main" id="{913D3FF4-268E-486B-BD31-0D109B04C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t="22326" b="23442"/>
            <a:stretch>
              <a:fillRect/>
            </a:stretch>
          </p:blipFill>
          <p:spPr bwMode="auto">
            <a:xfrm>
              <a:off x="429419" y="931155"/>
              <a:ext cx="8466636" cy="2243559"/>
            </a:xfrm>
            <a:prstGeom prst="rect">
              <a:avLst/>
            </a:prstGeom>
            <a:noFill/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5F75A0-D7BE-4776-B3D3-C44EB6D8B7FE}"/>
                </a:ext>
              </a:extLst>
            </p:cNvPr>
            <p:cNvSpPr txBox="1"/>
            <p:nvPr/>
          </p:nvSpPr>
          <p:spPr>
            <a:xfrm>
              <a:off x="445057" y="2843112"/>
              <a:ext cx="1226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FF00"/>
                  </a:solidFill>
                </a:rPr>
                <a:t>Target Ring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31C7D68-C4D7-44BD-AA41-1B115BEE76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497" y="2455524"/>
              <a:ext cx="0" cy="472611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678342-EA49-4A50-BF7D-5A299F214EAE}"/>
              </a:ext>
            </a:extLst>
          </p:cNvPr>
          <p:cNvGrpSpPr/>
          <p:nvPr/>
        </p:nvGrpSpPr>
        <p:grpSpPr>
          <a:xfrm>
            <a:off x="4919596" y="3287407"/>
            <a:ext cx="3976459" cy="2903973"/>
            <a:chOff x="4263775" y="3250174"/>
            <a:chExt cx="3976459" cy="2903973"/>
          </a:xfrm>
        </p:grpSpPr>
        <p:pic>
          <p:nvPicPr>
            <p:cNvPr id="8" name="Picture 4" descr="C:\Users\mikecam\Desktop\ss01temp.jpg">
              <a:extLst>
                <a:ext uri="{FF2B5EF4-FFF2-40B4-BE49-F238E27FC236}">
                  <a16:creationId xmlns:a16="http://schemas.microsoft.com/office/drawing/2014/main" id="{A94A3DAA-C394-459F-A435-3C8DCDB23C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r="33166"/>
            <a:stretch/>
          </p:blipFill>
          <p:spPr bwMode="auto">
            <a:xfrm>
              <a:off x="4263776" y="3250174"/>
              <a:ext cx="3976458" cy="2903973"/>
            </a:xfrm>
            <a:prstGeom prst="rect">
              <a:avLst/>
            </a:prstGeom>
            <a:noFill/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202646-4E42-4562-8033-BAE01B56E58A}"/>
                </a:ext>
              </a:extLst>
            </p:cNvPr>
            <p:cNvSpPr txBox="1"/>
            <p:nvPr/>
          </p:nvSpPr>
          <p:spPr>
            <a:xfrm>
              <a:off x="4263775" y="3325193"/>
              <a:ext cx="12431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FFFF00"/>
                  </a:solidFill>
                </a:rPr>
                <a:t>PS End cap fittings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0495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065383"/>
            <a:ext cx="8044544" cy="5150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5822879" cy="427877"/>
          </a:xfrm>
        </p:spPr>
        <p:txBody>
          <a:bodyPr/>
          <a:lstStyle/>
          <a:p>
            <a:r>
              <a:rPr lang="en-US" dirty="0"/>
              <a:t>Simulated 8 GeV HRS Performance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12/8/2017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S. Werkema | Accelerator R&amp;D for Mu2e II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137400" y="458463"/>
            <a:ext cx="200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4"/>
                </a:solidFill>
              </a:rPr>
              <a:t>MARS Simulations</a:t>
            </a:r>
          </a:p>
          <a:p>
            <a:r>
              <a:rPr lang="en-US" sz="1800" dirty="0">
                <a:solidFill>
                  <a:schemeClr val="accent4"/>
                </a:solidFill>
              </a:rPr>
              <a:t>Vitaly Pronskikh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2BAE3D-13B1-4D2C-AA0A-56C3CEFFCB41}"/>
              </a:ext>
            </a:extLst>
          </p:cNvPr>
          <p:cNvSpPr txBox="1"/>
          <p:nvPr/>
        </p:nvSpPr>
        <p:spPr>
          <a:xfrm>
            <a:off x="1687286" y="1508044"/>
            <a:ext cx="1525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PS DPA Limit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FC14A08-B8D7-48F0-817C-158E3EA36CD4}"/>
              </a:ext>
            </a:extLst>
          </p:cNvPr>
          <p:cNvGrpSpPr/>
          <p:nvPr/>
        </p:nvGrpSpPr>
        <p:grpSpPr>
          <a:xfrm>
            <a:off x="736827" y="1284514"/>
            <a:ext cx="7253288" cy="4532825"/>
            <a:chOff x="736827" y="1284514"/>
            <a:chExt cx="7253288" cy="453282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B9427AB-A7E8-4599-8C11-2573056155D6}"/>
                </a:ext>
              </a:extLst>
            </p:cNvPr>
            <p:cNvGrpSpPr/>
            <p:nvPr/>
          </p:nvGrpSpPr>
          <p:grpSpPr>
            <a:xfrm>
              <a:off x="736827" y="1284514"/>
              <a:ext cx="7253288" cy="4532825"/>
              <a:chOff x="736827" y="1284514"/>
              <a:chExt cx="7253288" cy="4532825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347E2EE-8A86-4DC9-BA70-8AE0474962E8}"/>
                  </a:ext>
                </a:extLst>
              </p:cNvPr>
              <p:cNvSpPr/>
              <p:nvPr/>
            </p:nvSpPr>
            <p:spPr>
              <a:xfrm>
                <a:off x="736827" y="1284514"/>
                <a:ext cx="7253288" cy="4532825"/>
              </a:xfrm>
              <a:prstGeom prst="rect">
                <a:avLst/>
              </a:prstGeom>
              <a:blipFill dpi="0" rotWithShape="1">
                <a:blip r:embed="rId4">
                  <a:alphaModFix amt="15000"/>
                </a:blip>
                <a:srcRect/>
                <a:stretch>
                  <a:fillRect l="-8660" r="-13006"/>
                </a:stretch>
              </a:blip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D5C202F-8BF3-4256-B731-F9F343436C79}"/>
                  </a:ext>
                </a:extLst>
              </p:cNvPr>
              <p:cNvSpPr txBox="1"/>
              <p:nvPr/>
            </p:nvSpPr>
            <p:spPr>
              <a:xfrm>
                <a:off x="3719383" y="3413404"/>
                <a:ext cx="3097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accent4"/>
                    </a:solidFill>
                  </a:rPr>
                  <a:t>T</a:t>
                </a:r>
                <a:endParaRPr lang="en-US" b="1" dirty="0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7505579-258B-4043-B439-787D80008B2C}"/>
                </a:ext>
              </a:extLst>
            </p:cNvPr>
            <p:cNvGrpSpPr/>
            <p:nvPr/>
          </p:nvGrpSpPr>
          <p:grpSpPr>
            <a:xfrm>
              <a:off x="1104900" y="1890746"/>
              <a:ext cx="6237880" cy="246221"/>
              <a:chOff x="1104900" y="1890746"/>
              <a:chExt cx="6237880" cy="246221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3AAFFC4-FB5A-4523-871F-85802B179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4900" y="2013857"/>
                <a:ext cx="623788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731972-D0DA-4823-9B01-CD3143B14F7E}"/>
                  </a:ext>
                </a:extLst>
              </p:cNvPr>
              <p:cNvSpPr txBox="1"/>
              <p:nvPr/>
            </p:nvSpPr>
            <p:spPr>
              <a:xfrm>
                <a:off x="4988155" y="1890746"/>
                <a:ext cx="1887055" cy="24622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tIns="0" bIns="0" rtlCol="0" anchor="ctr" anchorCtr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PS Pwr Density Limit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6206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7E18C-48DE-402E-9711-FA2C9BBF3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HRS Upgrades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3F10B-DDDD-4675-A5F7-0FF16B52A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8 GeV, HRS radiation damage and energy deposition margins are small 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no room to increase beam power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do not want to warm up for annealing more than once per year</a:t>
            </a:r>
          </a:p>
          <a:p>
            <a:pPr marL="400050" lvl="1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⇒ </a:t>
            </a:r>
            <a:r>
              <a:rPr lang="en-US" dirty="0">
                <a:solidFill>
                  <a:srgbClr val="FF0000"/>
                </a:solidFill>
              </a:rPr>
              <a:t>HRS must be replaced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HRS removal will be difficult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HRS is welded to the PS cryostat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HRS will be extremely radioactive after Mu2e run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Must consider removing both HRS and PS together</a:t>
            </a:r>
          </a:p>
          <a:p>
            <a:pPr>
              <a:spcBef>
                <a:spcPts val="1200"/>
              </a:spcBef>
            </a:pPr>
            <a:r>
              <a:rPr lang="en-US" dirty="0"/>
              <a:t>Options for improving heat and radiation shielding:</a:t>
            </a:r>
          </a:p>
          <a:p>
            <a:pPr lvl="1"/>
            <a:r>
              <a:rPr lang="en-US" sz="2000" dirty="0">
                <a:solidFill>
                  <a:schemeClr val="accent3"/>
                </a:solidFill>
              </a:rPr>
              <a:t>Change material (tungsten instead of bronze) – very expensive</a:t>
            </a:r>
          </a:p>
          <a:p>
            <a:pPr lvl="1"/>
            <a:r>
              <a:rPr lang="en-US" sz="2000" dirty="0">
                <a:solidFill>
                  <a:schemeClr val="accent3"/>
                </a:solidFill>
              </a:rPr>
              <a:t>Increase HRS thickness – lost muon yield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A9061-4BD9-4987-90D2-F12201024C5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12/8/2017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354F4-3BD5-49B1-B563-254801C42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S. Werkema | Accelerator R&amp;D for Mu2e 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91DA9-48D1-420C-B1E6-F79228440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62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5A66F-A079-4E47-8C2F-B7127F6ED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29295"/>
            <a:ext cx="3459822" cy="427877"/>
          </a:xfrm>
        </p:spPr>
        <p:txBody>
          <a:bodyPr/>
          <a:lstStyle/>
          <a:p>
            <a:r>
              <a:rPr lang="en-US" dirty="0"/>
              <a:t>Replacement HRS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B5ECC-5FE6-4EA5-9020-D48D928C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828370"/>
            <a:ext cx="4680283" cy="742624"/>
          </a:xfrm>
        </p:spPr>
        <p:txBody>
          <a:bodyPr/>
          <a:lstStyle/>
          <a:p>
            <a:pPr marL="57150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tx1"/>
                </a:solidFill>
              </a:rPr>
              <a:t>Estimated Mu2e-II DPA and Pwr Density @100 kW with Tungsten HRS: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3B2BF-3222-4D4E-8AAC-718C938243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12/8/2017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A355B-DEAE-4908-B37F-406049C13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S. Werkema | Accelerator R&amp;D for Mu2e 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B0C14-9970-4F9B-B740-32B7B2734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B463B9-EB94-463B-A4EA-5FDA128A1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50" y="827087"/>
            <a:ext cx="4297680" cy="293136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E91FF66-1221-4173-B2C2-EE6F7C758F1B}"/>
              </a:ext>
            </a:extLst>
          </p:cNvPr>
          <p:cNvGrpSpPr>
            <a:grpSpLocks noChangeAspect="1"/>
          </p:cNvGrpSpPr>
          <p:nvPr/>
        </p:nvGrpSpPr>
        <p:grpSpPr>
          <a:xfrm>
            <a:off x="4702546" y="689097"/>
            <a:ext cx="4297680" cy="3075490"/>
            <a:chOff x="3867150" y="717818"/>
            <a:chExt cx="5276850" cy="37762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F7687DA-008F-4405-95D6-0143262EE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67150" y="893568"/>
              <a:ext cx="5276850" cy="360045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ADCF05-8D7F-48C7-951F-5843B8CDEE75}"/>
                </a:ext>
              </a:extLst>
            </p:cNvPr>
            <p:cNvSpPr/>
            <p:nvPr/>
          </p:nvSpPr>
          <p:spPr>
            <a:xfrm>
              <a:off x="5774076" y="717818"/>
              <a:ext cx="369870" cy="25212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7A1F4F5-1CBE-44A8-8E1D-422DAA97CFA7}"/>
              </a:ext>
            </a:extLst>
          </p:cNvPr>
          <p:cNvSpPr txBox="1"/>
          <p:nvPr/>
        </p:nvSpPr>
        <p:spPr>
          <a:xfrm>
            <a:off x="5800868" y="301943"/>
            <a:ext cx="2254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4"/>
                </a:solidFill>
              </a:rPr>
              <a:t>Plots: Vitaly Pronskikh</a:t>
            </a:r>
          </a:p>
          <a:p>
            <a:r>
              <a:rPr lang="en-US" sz="1800" dirty="0">
                <a:solidFill>
                  <a:schemeClr val="accent4"/>
                </a:solidFill>
              </a:rPr>
              <a:t>Mu2e-doc-3205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18516F-555E-4504-9097-1750502768DF}"/>
              </a:ext>
            </a:extLst>
          </p:cNvPr>
          <p:cNvSpPr txBox="1"/>
          <p:nvPr/>
        </p:nvSpPr>
        <p:spPr>
          <a:xfrm>
            <a:off x="904849" y="901202"/>
            <a:ext cx="1611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Bronze HRS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E05ACB-3C68-4936-AF0D-16F7BD141648}"/>
              </a:ext>
            </a:extLst>
          </p:cNvPr>
          <p:cNvSpPr txBox="1"/>
          <p:nvPr/>
        </p:nvSpPr>
        <p:spPr>
          <a:xfrm>
            <a:off x="5449890" y="890462"/>
            <a:ext cx="18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Tungsten HRS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B436934-1DF8-4E4D-BEFF-E7326E6649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869686"/>
              </p:ext>
            </p:extLst>
          </p:nvPr>
        </p:nvGraphicFramePr>
        <p:xfrm>
          <a:off x="222250" y="4589899"/>
          <a:ext cx="3760580" cy="15849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66020">
                  <a:extLst>
                    <a:ext uri="{9D8B030D-6E8A-4147-A177-3AD203B41FA5}">
                      <a16:colId xmlns:a16="http://schemas.microsoft.com/office/drawing/2014/main" val="244128938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24392588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95675008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Mu2e-II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Limit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464098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dirty="0"/>
                        <a:t>DPA </a:t>
                      </a:r>
                    </a:p>
                    <a:p>
                      <a:r>
                        <a:rPr lang="en-US" sz="1800" dirty="0"/>
                        <a:t>(DPA/yr)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  <a:ea typeface="Cambria Math" panose="02040503050406030204" pitchFamily="18" charset="0"/>
                        </a:rPr>
                        <a:t>16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×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baseline="30000" dirty="0">
                          <a:solidFill>
                            <a:srgbClr val="FF0000"/>
                          </a:solidFill>
                        </a:rPr>
                        <a:t>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×</a:t>
                      </a: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-5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972233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/>
                        <a:t>Power Density</a:t>
                      </a:r>
                    </a:p>
                    <a:p>
                      <a:r>
                        <a:rPr lang="en-US" sz="1600" dirty="0"/>
                        <a:t>(mW/g)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</a:rPr>
                        <a:t>4.2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×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baseline="30000" dirty="0">
                          <a:solidFill>
                            <a:srgbClr val="FF0000"/>
                          </a:solidFill>
                        </a:rPr>
                        <a:t>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3.0</a:t>
                      </a: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×</a:t>
                      </a: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-2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9177713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71F716D-00D2-44B7-9F96-F571E0709EC4}"/>
              </a:ext>
            </a:extLst>
          </p:cNvPr>
          <p:cNvSpPr txBox="1"/>
          <p:nvPr/>
        </p:nvSpPr>
        <p:spPr>
          <a:xfrm>
            <a:off x="5103452" y="4843770"/>
            <a:ext cx="2574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Conclusion:</a:t>
            </a:r>
          </a:p>
          <a:p>
            <a:r>
              <a:rPr lang="en-US" sz="2000" dirty="0">
                <a:solidFill>
                  <a:srgbClr val="FF0000"/>
                </a:solidFill>
              </a:rPr>
              <a:t>Changing material to Tungsten not sufficient</a:t>
            </a:r>
          </a:p>
        </p:txBody>
      </p:sp>
    </p:spTree>
    <p:extLst>
      <p:ext uri="{BB962C8B-B14F-4D97-AF65-F5344CB8AC3E}">
        <p14:creationId xmlns:p14="http://schemas.microsoft.com/office/powerpoint/2010/main" val="90761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AD4DD-9D12-4D0B-A2FF-5A7FE22E6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280964"/>
            <a:ext cx="8686800" cy="427877"/>
          </a:xfrm>
        </p:spPr>
        <p:txBody>
          <a:bodyPr/>
          <a:lstStyle/>
          <a:p>
            <a:r>
              <a:rPr lang="en-US" dirty="0"/>
              <a:t>HRS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BF42B-3AD7-4FC1-BD9B-A2429B2E0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791260"/>
            <a:ext cx="3111273" cy="537931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800" dirty="0"/>
              <a:t>Build Tungsten HRS and do nothing else – warm up 2 to 3 times per year to anneal PS coils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US" sz="1800" dirty="0"/>
              <a:t>Build Tungsten HRS with increased thickness (smaller bore)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From Vitaly: 9 cm decrease in HRS radius lowers DPA 4</a:t>
            </a:r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We require 2.5</a:t>
            </a:r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US" sz="1600" dirty="0">
                <a:solidFill>
                  <a:schemeClr val="tx1"/>
                </a:solidFill>
                <a:ea typeface="Cambria Math" panose="02040503050406030204" pitchFamily="18" charset="0"/>
              </a:rPr>
              <a:t> reduction (25 cm </a:t>
            </a:r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en-US" sz="1600" dirty="0">
                <a:solidFill>
                  <a:schemeClr val="tx1"/>
                </a:solidFill>
                <a:ea typeface="Cambria Math" panose="02040503050406030204" pitchFamily="18" charset="0"/>
              </a:rPr>
              <a:t> 19 cm)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sz="1800" i="1" dirty="0">
                <a:solidFill>
                  <a:schemeClr val="accent3"/>
                </a:solidFill>
              </a:rPr>
              <a:t>Muon yield decreases by less than 5%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800" dirty="0"/>
              <a:t>HOWEVER, all of the plumbing to cool the target takes up space inside the HRS bore decreasing the effective radius.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74B24-5210-4357-A010-DC9F01F2092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12/8/2017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63E97-9FE8-4427-90E3-E5761F868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S. Werkema | Accelerator R&amp;D for Mu2e 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1D97-CCA9-4C52-A503-C6828D82F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434870-AF84-401F-A7EA-DE2D7F120456}"/>
              </a:ext>
            </a:extLst>
          </p:cNvPr>
          <p:cNvGrpSpPr/>
          <p:nvPr/>
        </p:nvGrpSpPr>
        <p:grpSpPr>
          <a:xfrm>
            <a:off x="3426658" y="679629"/>
            <a:ext cx="5575527" cy="4673207"/>
            <a:chOff x="3339873" y="679629"/>
            <a:chExt cx="5575527" cy="467320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F75F6B-29CB-4061-AEBE-DAF1FA42CE59}"/>
                </a:ext>
              </a:extLst>
            </p:cNvPr>
            <p:cNvGrpSpPr/>
            <p:nvPr/>
          </p:nvGrpSpPr>
          <p:grpSpPr>
            <a:xfrm>
              <a:off x="3339873" y="679629"/>
              <a:ext cx="5575527" cy="4673207"/>
              <a:chOff x="3339873" y="679629"/>
              <a:chExt cx="5575527" cy="467320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2A94ABA-B1DB-4887-A421-78B9A36034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39873" y="679629"/>
                <a:ext cx="5575527" cy="4673207"/>
              </a:xfrm>
              <a:prstGeom prst="rect">
                <a:avLst/>
              </a:prstGeom>
            </p:spPr>
          </p:pic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51BC6BB-DE72-4E9C-A9E1-766A8B1E86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13151" y="791110"/>
                <a:ext cx="0" cy="263789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BAE361-A0D1-4FC8-A4C1-E74A8421D944}"/>
                  </a:ext>
                </a:extLst>
              </p:cNvPr>
              <p:cNvSpPr txBox="1"/>
              <p:nvPr/>
            </p:nvSpPr>
            <p:spPr>
              <a:xfrm rot="16200000">
                <a:off x="7032608" y="2251022"/>
                <a:ext cx="1161087" cy="3693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</a:rPr>
                  <a:t>Mu2e HRS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1C0EE8B-99FC-4D6F-BFF7-409D4A671C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21713" y="4428162"/>
                <a:ext cx="0" cy="560797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EF83046-154D-4DE9-B2EB-5D6278D8ED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99088" y="791111"/>
              <a:ext cx="0" cy="263788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CEE9AB0-B162-4A41-9BF3-D7FDE53B63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97376" y="4395627"/>
              <a:ext cx="0" cy="560797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8DACB78-7CB5-494B-8DB8-C6D8C119246F}"/>
                </a:ext>
              </a:extLst>
            </p:cNvPr>
            <p:cNvSpPr txBox="1"/>
            <p:nvPr/>
          </p:nvSpPr>
          <p:spPr>
            <a:xfrm rot="16200000">
              <a:off x="5725571" y="2383779"/>
              <a:ext cx="1347035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Mu2e-II HRS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901E76D-BB0D-4727-B388-3C8459ED1185}"/>
              </a:ext>
            </a:extLst>
          </p:cNvPr>
          <p:cNvSpPr txBox="1"/>
          <p:nvPr/>
        </p:nvSpPr>
        <p:spPr>
          <a:xfrm>
            <a:off x="5455605" y="5285348"/>
            <a:ext cx="2428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J. Popp &amp; K. Lynch</a:t>
            </a:r>
          </a:p>
          <a:p>
            <a:r>
              <a:rPr lang="en-US" dirty="0">
                <a:solidFill>
                  <a:schemeClr val="accent4"/>
                </a:solidFill>
              </a:rPr>
              <a:t>Mu2e-doc-3165</a:t>
            </a:r>
          </a:p>
        </p:txBody>
      </p:sp>
    </p:spTree>
    <p:extLst>
      <p:ext uri="{BB962C8B-B14F-4D97-AF65-F5344CB8AC3E}">
        <p14:creationId xmlns:p14="http://schemas.microsoft.com/office/powerpoint/2010/main" val="4236528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7F400-D778-40DA-BDCE-6FFB175D1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339101"/>
            <a:ext cx="8672513" cy="269181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Mu2e-II Beam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D87AA-FB25-4895-B427-A9082DFCEC7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12/8/2017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5AC69-373A-4A77-B086-28CEB9BBE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S. Werkema | Accelerator R&amp;D for Mu2e 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A49DA-B2B4-40EA-A692-7C9E46ED2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5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460F4-04D9-4108-A9EC-A1D58CAA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Issues Approximately Ordered by Difficulty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B139C-F7F9-40AC-B77A-8243EC7B7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53446"/>
            <a:ext cx="8672513" cy="4993241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Primary beam transport into and through the PS – How do we hit the target, dump, and extinction monitor?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Radiological issues – Can shielding be augmented to accommodate 100 kW?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Target and target handling upgrades required for 100 kW beam.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HRS upgrades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Extinction – Can MEBT chopper + beamline extinction system achieve the required 10</a:t>
            </a:r>
            <a:r>
              <a:rPr lang="en-US" baseline="30000" dirty="0"/>
              <a:t>-11</a:t>
            </a:r>
            <a:r>
              <a:rPr lang="en-US" dirty="0"/>
              <a:t> extinction?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Where to strip H</a:t>
            </a:r>
            <a:r>
              <a:rPr lang="en-US" baseline="30000" dirty="0">
                <a:latin typeface="Symbol" panose="05050102010706020507" pitchFamily="18" charset="2"/>
              </a:rPr>
              <a:t>-</a:t>
            </a:r>
            <a:r>
              <a:rPr lang="en-US" dirty="0"/>
              <a:t> to </a:t>
            </a:r>
            <a:r>
              <a:rPr lang="en-US" i="1" dirty="0"/>
              <a:t>p</a:t>
            </a:r>
            <a:r>
              <a:rPr lang="en-US" dirty="0"/>
              <a:t> – Can we transport and target H</a:t>
            </a:r>
            <a:r>
              <a:rPr lang="en-US" baseline="30000" dirty="0">
                <a:latin typeface="Symbol" panose="05050102010706020507" pitchFamily="18" charset="2"/>
              </a:rPr>
              <a:t>- </a:t>
            </a:r>
            <a:r>
              <a:rPr lang="en-US" dirty="0"/>
              <a:t>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E894B-BDD3-4CE5-816B-BF9A7431E61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12/8/2017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C4FD3-F2BA-4A28-865C-3A34DF68E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S. Werkema | Accelerator R&amp;D for Mu2e 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CFB17-1ADF-448B-81A1-D499EF673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96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20763-5F67-49EA-9590-EDB543275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Mu2e and Mu2e-II Proton Beam Parameters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38AAB1A-5463-4BE2-9DAA-241ADB1061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631600"/>
              </p:ext>
            </p:extLst>
          </p:nvPr>
        </p:nvGraphicFramePr>
        <p:xfrm>
          <a:off x="613095" y="1193130"/>
          <a:ext cx="7917810" cy="4079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557689">
                  <a:extLst>
                    <a:ext uri="{9D8B030D-6E8A-4147-A177-3AD203B41FA5}">
                      <a16:colId xmlns:a16="http://schemas.microsoft.com/office/drawing/2014/main" val="2831253559"/>
                    </a:ext>
                  </a:extLst>
                </a:gridCol>
                <a:gridCol w="1194318">
                  <a:extLst>
                    <a:ext uri="{9D8B030D-6E8A-4147-A177-3AD203B41FA5}">
                      <a16:colId xmlns:a16="http://schemas.microsoft.com/office/drawing/2014/main" val="1771159838"/>
                    </a:ext>
                  </a:extLst>
                </a:gridCol>
                <a:gridCol w="1848629">
                  <a:extLst>
                    <a:ext uri="{9D8B030D-6E8A-4147-A177-3AD203B41FA5}">
                      <a16:colId xmlns:a16="http://schemas.microsoft.com/office/drawing/2014/main" val="2017863507"/>
                    </a:ext>
                  </a:extLst>
                </a:gridCol>
                <a:gridCol w="1317174">
                  <a:extLst>
                    <a:ext uri="{9D8B030D-6E8A-4147-A177-3AD203B41FA5}">
                      <a16:colId xmlns:a16="http://schemas.microsoft.com/office/drawing/2014/main" val="3097817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Mu2e</a:t>
                      </a: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Mu2e II</a:t>
                      </a: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483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Total Protons on Target (3 yr)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4.7</a:t>
                      </a:r>
                      <a:r>
                        <a:rPr lang="en-US" dirty="0"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4.4</a:t>
                      </a:r>
                      <a:r>
                        <a:rPr lang="en-US" dirty="0">
                          <a:solidFill>
                            <a:srgbClr val="0000FF"/>
                          </a:solidFill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10</a:t>
                      </a:r>
                      <a:r>
                        <a:rPr lang="en-US" baseline="30000" dirty="0">
                          <a:solidFill>
                            <a:srgbClr val="0000FF"/>
                          </a:solidFill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protons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245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Pulse Repetition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500 - 1250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399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Time Between Pulses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800 - 2000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nsec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2015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Pulse Base Width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nsec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976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Extinction 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-11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5801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Average Intensity per Pulse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3.9</a:t>
                      </a:r>
                      <a:r>
                        <a:rPr lang="en-US" dirty="0"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FF"/>
                          </a:solidFill>
                          <a:sym typeface="Symbol" panose="05050102010706020507" pitchFamily="18" charset="2"/>
                        </a:rPr>
                        <a:t>5.6 – 14 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10</a:t>
                      </a:r>
                      <a:r>
                        <a:rPr lang="en-US" baseline="30000" dirty="0">
                          <a:solidFill>
                            <a:srgbClr val="0000FF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protons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0650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Pulse-to-Pulse Intensity Variation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&lt;50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&lt;10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8829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Beam Kinetic Energy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7946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403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Beam Power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1913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Duty Factor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937743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3761C-86FB-4154-9C22-FB75B8E117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12/8/2017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1BC87-375D-45C5-B2AF-3013FC25E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S. Werkema | Accelerator R&amp;D for Mu2e 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D78FD-7A4D-4406-A306-7463B6A05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336B04-DB3F-425C-960D-905FCBC96A6F}"/>
              </a:ext>
            </a:extLst>
          </p:cNvPr>
          <p:cNvSpPr txBox="1"/>
          <p:nvPr/>
        </p:nvSpPr>
        <p:spPr>
          <a:xfrm>
            <a:off x="613095" y="5388773"/>
            <a:ext cx="57590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rgbClr val="0000FF"/>
                </a:solidFill>
              </a:rPr>
              <a:t>NOTE</a:t>
            </a:r>
            <a:r>
              <a:rPr lang="en-US" sz="1800" dirty="0">
                <a:solidFill>
                  <a:srgbClr val="0000FF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FF"/>
                </a:solidFill>
              </a:rPr>
              <a:t>Blue numbers are calculated from the other parameters.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FF"/>
                </a:solidFill>
              </a:rPr>
              <a:t>Total POT assumes 67% accelerator up-time </a:t>
            </a:r>
          </a:p>
        </p:txBody>
      </p:sp>
    </p:spTree>
    <p:extLst>
      <p:ext uri="{BB962C8B-B14F-4D97-AF65-F5344CB8AC3E}">
        <p14:creationId xmlns:p14="http://schemas.microsoft.com/office/powerpoint/2010/main" val="3400169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4A333-BB93-4B03-A730-FE8B81FAA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4775"/>
            <a:ext cx="8686800" cy="427877"/>
          </a:xfrm>
        </p:spPr>
        <p:txBody>
          <a:bodyPr/>
          <a:lstStyle/>
          <a:p>
            <a:r>
              <a:rPr lang="en-US" dirty="0"/>
              <a:t>Mu2e II Beam Delivery</a:t>
            </a:r>
          </a:p>
        </p:txBody>
      </p:sp>
      <p:pic>
        <p:nvPicPr>
          <p:cNvPr id="8" name="Content Placeholder 7" descr="A close up of a map&#10;&#10;Description generated with high confidence">
            <a:extLst>
              <a:ext uri="{FF2B5EF4-FFF2-40B4-BE49-F238E27FC236}">
                <a16:creationId xmlns:a16="http://schemas.microsoft.com/office/drawing/2014/main" id="{2812E394-8C5B-429B-BECE-25BC8DBAC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314" y="947245"/>
            <a:ext cx="8209372" cy="531204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6B08E-51BD-4498-8244-FE373DC9B0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12/8/2017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F594B-2CAF-4609-BA69-869C8BAAD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S. Werkema | Accelerator R&amp;D for Mu2e 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F0DD7-059D-4EE8-8223-18A700AF8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AC2DF5-73A7-4EF6-9AC0-ADC532833A38}"/>
              </a:ext>
            </a:extLst>
          </p:cNvPr>
          <p:cNvSpPr txBox="1"/>
          <p:nvPr/>
        </p:nvSpPr>
        <p:spPr>
          <a:xfrm rot="17331037">
            <a:off x="2022730" y="2034237"/>
            <a:ext cx="639919" cy="338554"/>
          </a:xfrm>
          <a:prstGeom prst="rect">
            <a:avLst/>
          </a:prstGeom>
          <a:solidFill>
            <a:schemeClr val="accent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MC-1</a:t>
            </a:r>
          </a:p>
        </p:txBody>
      </p:sp>
    </p:spTree>
    <p:extLst>
      <p:ext uri="{BB962C8B-B14F-4D97-AF65-F5344CB8AC3E}">
        <p14:creationId xmlns:p14="http://schemas.microsoft.com/office/powerpoint/2010/main" val="3806287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D9BA9-9946-4CF0-B542-979E3E336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71111"/>
            <a:ext cx="8686800" cy="427877"/>
          </a:xfrm>
        </p:spPr>
        <p:txBody>
          <a:bodyPr/>
          <a:lstStyle/>
          <a:p>
            <a:r>
              <a:rPr lang="en-US" dirty="0"/>
              <a:t>Pulsed Beam Formation – Beam transport through MEBT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CE74CC7-AC34-4E67-AC3E-AD6EC8E00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1106166"/>
            <a:ext cx="6441961" cy="394716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079C7-883F-42BF-B9AF-75EEF65FC14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12/8/2017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0B2C8-368F-45C9-93BC-67D11D53E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S. Werkema | Accelerator R&amp;D for Mu2e 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36506-C36B-45DB-B66F-E6599ED1C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7AE3A0-13D0-4CBE-BF26-C1E676A5C128}"/>
              </a:ext>
            </a:extLst>
          </p:cNvPr>
          <p:cNvSpPr txBox="1"/>
          <p:nvPr/>
        </p:nvSpPr>
        <p:spPr>
          <a:xfrm>
            <a:off x="6717697" y="1106164"/>
            <a:ext cx="2426303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PIP-II Medium Energy Beam Transport (MEBT) section.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Pulse formation is accomplished by a fast bunch-by-bunch chopper.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Chopper consists of two fast vertical kicker magnets and a beam absorber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Kickers are excited during transmission and chopping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C6D07C-6EC3-44D2-BFCE-9845448C7FDD}"/>
              </a:ext>
            </a:extLst>
          </p:cNvPr>
          <p:cNvSpPr txBox="1"/>
          <p:nvPr/>
        </p:nvSpPr>
        <p:spPr>
          <a:xfrm>
            <a:off x="3857625" y="736834"/>
            <a:ext cx="204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Quadrupole Triplets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232270D-DD74-4324-A66C-3985FBA4843B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3092557" y="1106166"/>
            <a:ext cx="1789002" cy="529712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30B709B-C688-4248-8DBA-95D9CC504C27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3451523" y="1106166"/>
            <a:ext cx="1430036" cy="529712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195118F-1F53-41CA-84D7-C7B895EEBCB4}"/>
              </a:ext>
            </a:extLst>
          </p:cNvPr>
          <p:cNvCxnSpPr>
            <a:cxnSpLocks/>
          </p:cNvCxnSpPr>
          <p:nvPr/>
        </p:nvCxnSpPr>
        <p:spPr>
          <a:xfrm flipH="1">
            <a:off x="3810489" y="1106166"/>
            <a:ext cx="1071070" cy="529712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0A3605C-1914-4BFB-ADFD-35FA90A9DEBE}"/>
              </a:ext>
            </a:extLst>
          </p:cNvPr>
          <p:cNvCxnSpPr>
            <a:cxnSpLocks/>
          </p:cNvCxnSpPr>
          <p:nvPr/>
        </p:nvCxnSpPr>
        <p:spPr>
          <a:xfrm flipH="1">
            <a:off x="4169455" y="1106165"/>
            <a:ext cx="688536" cy="521115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982ED7C-D653-4D54-AD61-115E46B69A15}"/>
              </a:ext>
            </a:extLst>
          </p:cNvPr>
          <p:cNvCxnSpPr>
            <a:cxnSpLocks/>
          </p:cNvCxnSpPr>
          <p:nvPr/>
        </p:nvCxnSpPr>
        <p:spPr>
          <a:xfrm flipH="1">
            <a:off x="4549332" y="1106164"/>
            <a:ext cx="332227" cy="534297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3047E2A-A242-49C3-9664-B3DD355B7939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4881559" y="1106166"/>
            <a:ext cx="91883" cy="534295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3272FDE-96DF-40CB-A289-4992E08AC19F}"/>
              </a:ext>
            </a:extLst>
          </p:cNvPr>
          <p:cNvSpPr txBox="1"/>
          <p:nvPr/>
        </p:nvSpPr>
        <p:spPr>
          <a:xfrm>
            <a:off x="429419" y="5154609"/>
            <a:ext cx="78866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Input: </a:t>
            </a:r>
            <a:r>
              <a:rPr lang="en-US" sz="1400" dirty="0"/>
              <a:t>Bunch train of 2.1 MeV H</a:t>
            </a:r>
            <a:r>
              <a:rPr lang="en-US" sz="1400" baseline="30000" dirty="0">
                <a:latin typeface="Symbol" panose="05050102010706020507" pitchFamily="18" charset="2"/>
              </a:rPr>
              <a:t>-</a:t>
            </a:r>
            <a:r>
              <a:rPr lang="en-US" sz="1400" dirty="0"/>
              <a:t> ions @162.5 MHz (6 nsec bunch-bunch)</a:t>
            </a:r>
          </a:p>
          <a:p>
            <a:r>
              <a:rPr lang="en-US" sz="1400" b="1" dirty="0"/>
              <a:t>Transmitted bunch: </a:t>
            </a:r>
            <a:r>
              <a:rPr lang="en-US" sz="1400" dirty="0"/>
              <a:t>Upstream kicker defects down, downstream kicker deflects up, bunch clears absorber</a:t>
            </a:r>
          </a:p>
          <a:p>
            <a:r>
              <a:rPr lang="en-US" sz="1400" b="1" dirty="0"/>
              <a:t>Chopped bunch: </a:t>
            </a:r>
            <a:r>
              <a:rPr lang="en-US" sz="1400" dirty="0"/>
              <a:t>Upstream kicker defects up, downstream kicker deflects down, bunch hits absorber</a:t>
            </a:r>
          </a:p>
          <a:p>
            <a:pPr>
              <a:spcBef>
                <a:spcPts val="1200"/>
              </a:spcBef>
            </a:pPr>
            <a:r>
              <a:rPr lang="en-US" sz="1400" dirty="0"/>
              <a:t>This system can produce 100 nsec pulsed beam with 800 – 2000 nsec bunch spacing.</a:t>
            </a:r>
          </a:p>
        </p:txBody>
      </p:sp>
    </p:spTree>
    <p:extLst>
      <p:ext uri="{BB962C8B-B14F-4D97-AF65-F5344CB8AC3E}">
        <p14:creationId xmlns:p14="http://schemas.microsoft.com/office/powerpoint/2010/main" val="3772216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object, candelabrum&#10;&#10;Description generated with very high confidence">
            <a:extLst>
              <a:ext uri="{FF2B5EF4-FFF2-40B4-BE49-F238E27FC236}">
                <a16:creationId xmlns:a16="http://schemas.microsoft.com/office/drawing/2014/main" id="{BE3A6B8C-2C97-4D7C-9C97-12BB6CD31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250" y="1939269"/>
            <a:ext cx="8322581" cy="306781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D5046D-3110-4D3A-B56F-A0F427D0B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MEBT Chopper Operation for Mu2e-II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0ADA6-9E47-42CC-B815-2C64BD1E09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12/8/2017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008E2-CCA0-4E0E-8712-DF17EDAB5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S. Werkema | Accelerator R&amp;D for Mu2e 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62AF9-6721-4A24-9B77-2179EC33A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617F2B-7C6C-4262-9946-5DD3A1FA2D91}"/>
              </a:ext>
            </a:extLst>
          </p:cNvPr>
          <p:cNvSpPr txBox="1"/>
          <p:nvPr/>
        </p:nvSpPr>
        <p:spPr>
          <a:xfrm>
            <a:off x="5572805" y="3775980"/>
            <a:ext cx="334894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Notes</a:t>
            </a:r>
            <a:r>
              <a:rPr lang="en-US" dirty="0"/>
              <a:t>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LEBT chopper will eliminate most leading and trailing bunches upstream of MEBT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Upstream collimation will remove transverse tails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0A89E60B-A90C-4435-A99F-B826E4D29045}"/>
              </a:ext>
            </a:extLst>
          </p:cNvPr>
          <p:cNvSpPr/>
          <p:nvPr/>
        </p:nvSpPr>
        <p:spPr>
          <a:xfrm rot="5400000" flipH="1">
            <a:off x="1670035" y="1084514"/>
            <a:ext cx="192313" cy="1382512"/>
          </a:xfrm>
          <a:prstGeom prst="rightBrace">
            <a:avLst>
              <a:gd name="adj1" fmla="val 8333"/>
              <a:gd name="adj2" fmla="val 4868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C954730E-F0CB-4DE2-8F10-3A95A44AF301}"/>
              </a:ext>
            </a:extLst>
          </p:cNvPr>
          <p:cNvSpPr/>
          <p:nvPr/>
        </p:nvSpPr>
        <p:spPr>
          <a:xfrm rot="5400000" flipH="1">
            <a:off x="6707527" y="34622"/>
            <a:ext cx="192313" cy="3482294"/>
          </a:xfrm>
          <a:prstGeom prst="rightBrace">
            <a:avLst>
              <a:gd name="adj1" fmla="val 8333"/>
              <a:gd name="adj2" fmla="val 4868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11BE54-1F56-4485-A2AD-73729EDB67B4}"/>
              </a:ext>
            </a:extLst>
          </p:cNvPr>
          <p:cNvSpPr txBox="1"/>
          <p:nvPr/>
        </p:nvSpPr>
        <p:spPr>
          <a:xfrm>
            <a:off x="1316984" y="1306996"/>
            <a:ext cx="968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F4FEEF-E8DB-4BD0-865C-E49D1C8EA9FB}"/>
              </a:ext>
            </a:extLst>
          </p:cNvPr>
          <p:cNvSpPr txBox="1"/>
          <p:nvPr/>
        </p:nvSpPr>
        <p:spPr>
          <a:xfrm>
            <a:off x="6319448" y="1318592"/>
            <a:ext cx="968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36B2E2-9848-46CE-8DBF-15AC6934B4A8}"/>
              </a:ext>
            </a:extLst>
          </p:cNvPr>
          <p:cNvSpPr txBox="1"/>
          <p:nvPr/>
        </p:nvSpPr>
        <p:spPr>
          <a:xfrm>
            <a:off x="2457448" y="5178387"/>
            <a:ext cx="2605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This is the longitudinal profile seen by the production target</a:t>
            </a:r>
          </a:p>
        </p:txBody>
      </p:sp>
    </p:spTree>
    <p:extLst>
      <p:ext uri="{BB962C8B-B14F-4D97-AF65-F5344CB8AC3E}">
        <p14:creationId xmlns:p14="http://schemas.microsoft.com/office/powerpoint/2010/main" val="404232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56165-5420-42FF-9754-3697C9428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429000"/>
            <a:ext cx="8672513" cy="260191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Related Issues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DD185-8C11-4C55-8B91-321D415F96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12/8/2017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F4F5E-C9F8-4275-A3F1-2BA5D00898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S. Werkema | Accelerator R&amp;D for Mu2e 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06970-F4EB-4AA8-8BDE-9D871F40C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D4256-20E6-4298-A8EC-68209DC15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Major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2185C-4DCF-4AF6-94AE-A603C8178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6528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Extinction depends on MEBT chopper system – can this system achieve the required 10</a:t>
            </a:r>
            <a:r>
              <a:rPr lang="en-US" baseline="30000" dirty="0"/>
              <a:t>-11</a:t>
            </a:r>
            <a:r>
              <a:rPr lang="en-US" dirty="0"/>
              <a:t> extinction factor?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Where to strip H</a:t>
            </a:r>
            <a:r>
              <a:rPr lang="en-US" baseline="30000" dirty="0">
                <a:latin typeface="Symbol" panose="05050102010706020507" pitchFamily="18" charset="2"/>
              </a:rPr>
              <a:t>-</a:t>
            </a:r>
            <a:r>
              <a:rPr lang="en-US" dirty="0"/>
              <a:t> to </a:t>
            </a:r>
            <a:r>
              <a:rPr lang="en-US" i="1" dirty="0"/>
              <a:t>p</a:t>
            </a:r>
            <a:r>
              <a:rPr lang="en-US" dirty="0"/>
              <a:t>. Can we transport and target H</a:t>
            </a:r>
            <a:r>
              <a:rPr lang="en-US" baseline="30000" dirty="0">
                <a:latin typeface="Symbol" panose="05050102010706020507" pitchFamily="18" charset="2"/>
              </a:rPr>
              <a:t>- </a:t>
            </a:r>
            <a:r>
              <a:rPr lang="en-US" dirty="0"/>
              <a:t>?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Beam enclosure and Mu2e building radiation shielding. Present facilities designed for 8 kW. Can shielding be augmented to accommodate 100 kW?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Primary beam transport into and through the PS – can we still hit the target and dump? What are the implications for the extinction monitor?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Target and target handling upgrades required for 100 kW beam.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HRS upgrades to provide the additional PS and TS thermal and radiation shielding required for 100 kW beam.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8B9F9-A9B1-4182-B949-66516F4C6D8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12/8/2017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0A475-886B-4F3E-A7AD-48225DFBA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S. Werkema | Accelerator R&amp;D for Mu2e 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A5CF1-0504-4184-A873-30DEFC191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46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5E0BF-690B-49EE-93AE-F04DC5DEB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3714750" cy="427877"/>
          </a:xfrm>
        </p:spPr>
        <p:txBody>
          <a:bodyPr/>
          <a:lstStyle/>
          <a:p>
            <a:r>
              <a:rPr lang="en-US" dirty="0"/>
              <a:t>Extinction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C64B7-A2F5-4EB6-92E6-78B727009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3499023" cy="529836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What level of out-of-time extinction can we expect from the MEBT chopper system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Some simulations have been done. MEBT Chopper estimated extinction factor is 10</a:t>
            </a:r>
            <a:r>
              <a:rPr lang="en-US" sz="2000" baseline="30000" dirty="0"/>
              <a:t>-9</a:t>
            </a:r>
            <a:r>
              <a:rPr lang="en-US" sz="2000" dirty="0"/>
              <a:t>.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Additional beamline extinction system required –Mu2e AC Dipole system (with modifications) still required.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Extinction testing at PIP2IT (PIXIE) cancelled to reduce costs 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 this test program </a:t>
            </a:r>
            <a:r>
              <a:rPr lang="en-US" sz="2000" u="sng" dirty="0">
                <a:solidFill>
                  <a:srgbClr val="FF0000"/>
                </a:solidFill>
                <a:sym typeface="Symbol" panose="05050102010706020507" pitchFamily="18" charset="2"/>
              </a:rPr>
              <a:t>must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be restored.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DB2D5-77B7-4815-A3FD-C8C37443C31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12/8/2017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54135-9CA0-4108-9E8A-2FEB947B0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S. Werkema | Accelerator R&amp;D for Mu2e 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26052-A353-4885-ABDD-09458B68E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2DFAEA-2761-4B6A-9CDF-E481AC247A43}"/>
              </a:ext>
            </a:extLst>
          </p:cNvPr>
          <p:cNvSpPr txBox="1"/>
          <p:nvPr/>
        </p:nvSpPr>
        <p:spPr>
          <a:xfrm>
            <a:off x="4295776" y="3725309"/>
            <a:ext cx="470535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3</a:t>
            </a:r>
            <a:r>
              <a:rPr lang="en-US" sz="1800" dirty="0">
                <a:latin typeface="Symbol" panose="05050102010706020507" pitchFamily="18" charset="2"/>
              </a:rPr>
              <a:t>s</a:t>
            </a:r>
            <a:r>
              <a:rPr lang="en-US" sz="1800" dirty="0"/>
              <a:t> beam envelope at edge of absorber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accent4"/>
                </a:solidFill>
              </a:rPr>
              <a:t>Is 0.135</a:t>
            </a:r>
            <a:r>
              <a:rPr lang="en-US" sz="1800" dirty="0">
                <a:solidFill>
                  <a:schemeClr val="accent4"/>
                </a:solidFill>
              </a:rPr>
              <a:t>% of gaussian beam transmitted?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chemeClr val="accent4"/>
                </a:solidFill>
              </a:rPr>
              <a:t>Answer</a:t>
            </a:r>
            <a:r>
              <a:rPr lang="en-US" sz="1800" dirty="0">
                <a:solidFill>
                  <a:schemeClr val="accent4"/>
                </a:solidFill>
              </a:rPr>
              <a:t>: NO</a:t>
            </a:r>
          </a:p>
          <a:p>
            <a:pPr marL="800100" lvl="1" indent="-342900">
              <a:spcBef>
                <a:spcPts val="0"/>
              </a:spcBef>
              <a:buFont typeface="Courier New" panose="02070309020205020404" pitchFamily="49" charset="0"/>
              <a:buChar char="­"/>
            </a:pPr>
            <a:r>
              <a:rPr lang="en-US" sz="1800" dirty="0">
                <a:solidFill>
                  <a:schemeClr val="accent4"/>
                </a:solidFill>
              </a:rPr>
              <a:t>Tails beyond 3</a:t>
            </a:r>
            <a:r>
              <a:rPr lang="en-US" sz="1800" dirty="0">
                <a:solidFill>
                  <a:schemeClr val="accent4"/>
                </a:solidFill>
                <a:latin typeface="Symbol" panose="05050102010706020507" pitchFamily="18" charset="2"/>
              </a:rPr>
              <a:t>s</a:t>
            </a:r>
            <a:r>
              <a:rPr lang="en-US" sz="1800" dirty="0">
                <a:solidFill>
                  <a:schemeClr val="accent4"/>
                </a:solidFill>
              </a:rPr>
              <a:t> removed by upstream collimation and LEBT chopper</a:t>
            </a:r>
          </a:p>
          <a:p>
            <a:pPr marL="800100" lvl="1" indent="-342900">
              <a:spcBef>
                <a:spcPts val="600"/>
              </a:spcBef>
              <a:buFont typeface="Courier New" panose="02070309020205020404" pitchFamily="49" charset="0"/>
              <a:buChar char="­"/>
            </a:pPr>
            <a:r>
              <a:rPr lang="en-US" sz="1800" dirty="0">
                <a:solidFill>
                  <a:schemeClr val="accent4"/>
                </a:solidFill>
              </a:rPr>
              <a:t>Does this get us to an extinction factor of 10</a:t>
            </a:r>
            <a:r>
              <a:rPr lang="en-US" sz="1800" baseline="30000" dirty="0">
                <a:solidFill>
                  <a:schemeClr val="accent4"/>
                </a:solidFill>
              </a:rPr>
              <a:t>-11</a:t>
            </a:r>
            <a:r>
              <a:rPr lang="en-US" sz="1800" dirty="0">
                <a:solidFill>
                  <a:schemeClr val="accent4"/>
                </a:solidFill>
              </a:rPr>
              <a:t>?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55A1D6D-81FD-406D-B3C8-7DE917F8097D}"/>
              </a:ext>
            </a:extLst>
          </p:cNvPr>
          <p:cNvGrpSpPr/>
          <p:nvPr/>
        </p:nvGrpSpPr>
        <p:grpSpPr>
          <a:xfrm>
            <a:off x="3727624" y="606535"/>
            <a:ext cx="5390524" cy="3118774"/>
            <a:chOff x="3727624" y="606535"/>
            <a:chExt cx="5390524" cy="311877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FEE33AD-5CB7-490E-8AB3-84307B13C34A}"/>
                </a:ext>
              </a:extLst>
            </p:cNvPr>
            <p:cNvGrpSpPr/>
            <p:nvPr/>
          </p:nvGrpSpPr>
          <p:grpSpPr>
            <a:xfrm>
              <a:off x="3727624" y="893568"/>
              <a:ext cx="5390524" cy="2831741"/>
              <a:chOff x="3727624" y="893568"/>
              <a:chExt cx="5390524" cy="2831741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E90F0FD-B41D-466B-A066-F27A6E2E80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38193"/>
              <a:stretch/>
            </p:blipFill>
            <p:spPr>
              <a:xfrm>
                <a:off x="3727624" y="893568"/>
                <a:ext cx="5390524" cy="2783082"/>
              </a:xfrm>
              <a:prstGeom prst="rect">
                <a:avLst/>
              </a:prstGeom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9C1E798-959A-4444-8CD0-614135433B69}"/>
                  </a:ext>
                </a:extLst>
              </p:cNvPr>
              <p:cNvSpPr/>
              <p:nvPr/>
            </p:nvSpPr>
            <p:spPr>
              <a:xfrm>
                <a:off x="7924800" y="2095500"/>
                <a:ext cx="457200" cy="427877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8320F472-F647-47BE-A2DE-60181088C00C}"/>
                  </a:ext>
                </a:extLst>
              </p:cNvPr>
              <p:cNvCxnSpPr>
                <a:cxnSpLocks/>
                <a:stCxn id="13" idx="0"/>
                <a:endCxn id="9" idx="3"/>
              </p:cNvCxnSpPr>
              <p:nvPr/>
            </p:nvCxnSpPr>
            <p:spPr>
              <a:xfrm flipV="1">
                <a:off x="6648451" y="2460716"/>
                <a:ext cx="1343304" cy="126459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2BD751-C7CB-454E-A9B7-1020609DF687}"/>
                </a:ext>
              </a:extLst>
            </p:cNvPr>
            <p:cNvSpPr txBox="1"/>
            <p:nvPr/>
          </p:nvSpPr>
          <p:spPr>
            <a:xfrm>
              <a:off x="5739640" y="606535"/>
              <a:ext cx="20938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Chopped Beam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761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ermilabPartners_PowerPoint_Template_090915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.potx" id="{9CA755C1-8239-444C-A5D0-A8A7381237B4}" vid="{4AAB1397-11B6-4C7B-9302-BA68033125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10708</TotalTime>
  <Words>2166</Words>
  <Application>Microsoft Office PowerPoint</Application>
  <PresentationFormat>On-screen Show (4:3)</PresentationFormat>
  <Paragraphs>311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Symbol</vt:lpstr>
      <vt:lpstr>Cambria Math</vt:lpstr>
      <vt:lpstr>Arial</vt:lpstr>
      <vt:lpstr>Helvetica</vt:lpstr>
      <vt:lpstr>Courier New</vt:lpstr>
      <vt:lpstr>ＭＳ Ｐゴシック</vt:lpstr>
      <vt:lpstr>Calibri</vt:lpstr>
      <vt:lpstr>Geneva</vt:lpstr>
      <vt:lpstr>FermilabPartners_PowerPoint_Template_090915</vt:lpstr>
      <vt:lpstr>PowerPoint Presentation</vt:lpstr>
      <vt:lpstr>PowerPoint Presentation</vt:lpstr>
      <vt:lpstr>Mu2e and Mu2e-II Proton Beam Parameters</vt:lpstr>
      <vt:lpstr>Mu2e II Beam Delivery</vt:lpstr>
      <vt:lpstr>Pulsed Beam Formation – Beam transport through MEBT</vt:lpstr>
      <vt:lpstr>MEBT Chopper Operation for Mu2e-II</vt:lpstr>
      <vt:lpstr>PowerPoint Presentation</vt:lpstr>
      <vt:lpstr>List of Major Issues</vt:lpstr>
      <vt:lpstr>Extinction</vt:lpstr>
      <vt:lpstr>H- Stripping</vt:lpstr>
      <vt:lpstr>Radiological Issues</vt:lpstr>
      <vt:lpstr>Primary Beam Transport through the Solenoids:  8 GeV Proton Beam Trajectory</vt:lpstr>
      <vt:lpstr>Primary Beam Transport through the Solenoids</vt:lpstr>
      <vt:lpstr>Target Station Issues</vt:lpstr>
      <vt:lpstr>Target Cooling Scheme – Mike Campbell (Mu2e-doc-4146)</vt:lpstr>
      <vt:lpstr>Simulated 8 GeV HRS Performance</vt:lpstr>
      <vt:lpstr>HRS Upgrades</vt:lpstr>
      <vt:lpstr>Replacement HRS</vt:lpstr>
      <vt:lpstr>HRS Options</vt:lpstr>
      <vt:lpstr>Accelerator Issues Approximately Ordered by Difficulty</vt:lpstr>
    </vt:vector>
  </TitlesOfParts>
  <Company>Fermi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Accelerator R&amp;D for Mu2e-II</dc:title>
  <dc:creator>Steve Werkema</dc:creator>
  <cp:keywords>Mu2e-II</cp:keywords>
  <cp:lastModifiedBy>Steve Werkema</cp:lastModifiedBy>
  <cp:revision>167</cp:revision>
  <cp:lastPrinted>2014-01-20T19:40:21Z</cp:lastPrinted>
  <dcterms:created xsi:type="dcterms:W3CDTF">2017-11-29T14:33:57Z</dcterms:created>
  <dcterms:modified xsi:type="dcterms:W3CDTF">2017-12-07T22:25:48Z</dcterms:modified>
</cp:coreProperties>
</file>