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71" r:id="rId3"/>
    <p:sldId id="372" r:id="rId4"/>
    <p:sldId id="358" r:id="rId5"/>
    <p:sldId id="308" r:id="rId6"/>
    <p:sldId id="329" r:id="rId7"/>
    <p:sldId id="359" r:id="rId8"/>
    <p:sldId id="319" r:id="rId9"/>
    <p:sldId id="342" r:id="rId10"/>
    <p:sldId id="367" r:id="rId11"/>
    <p:sldId id="321" r:id="rId12"/>
    <p:sldId id="373" r:id="rId13"/>
    <p:sldId id="380" r:id="rId14"/>
    <p:sldId id="376" r:id="rId15"/>
    <p:sldId id="375" r:id="rId16"/>
    <p:sldId id="369" r:id="rId17"/>
    <p:sldId id="368" r:id="rId18"/>
    <p:sldId id="383" r:id="rId19"/>
    <p:sldId id="357" r:id="rId20"/>
    <p:sldId id="370" r:id="rId21"/>
    <p:sldId id="364" r:id="rId22"/>
    <p:sldId id="379" r:id="rId23"/>
    <p:sldId id="378" r:id="rId24"/>
    <p:sldId id="377" r:id="rId25"/>
    <p:sldId id="382" r:id="rId26"/>
    <p:sldId id="384" r:id="rId27"/>
    <p:sldId id="385" r:id="rId28"/>
    <p:sldId id="386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33CC"/>
    <a:srgbClr val="FFFFCC"/>
    <a:srgbClr val="2B3535"/>
    <a:srgbClr val="FF9F9F"/>
    <a:srgbClr val="66FFFF"/>
    <a:srgbClr val="C6AD84"/>
    <a:srgbClr val="FFFFFF"/>
    <a:srgbClr val="B6C4C4"/>
    <a:srgbClr val="678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630" autoAdjust="0"/>
  </p:normalViewPr>
  <p:slideViewPr>
    <p:cSldViewPr>
      <p:cViewPr varScale="1">
        <p:scale>
          <a:sx n="82" d="100"/>
          <a:sy n="82" d="100"/>
        </p:scale>
        <p:origin x="18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AA99AC-25FA-45F2-886F-1F6E78AAB3EE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400CF4-8148-4BCC-B2E0-6037CCC5B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00CF4-8148-4BCC-B2E0-6037CCC5B1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" name="Picture 104" descr="PPP_SEDUC_TLE_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685800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DE376C-DCA3-4CF4-9274-5DFFDED8B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0F3C7-D796-472A-B683-2F5C47A7E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2286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286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3B7E-6CD6-4D8A-87F3-13D0F4B39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D775-5EA2-4D93-B5C8-A2DA638FF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CFCB-016A-45DA-984E-5F4B485E1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0331D-3611-4222-A0CC-74F1CB8E2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DEB3D-97F7-4F99-AD4C-4347E20DF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E08CA-C84B-4293-B73C-6018B3A7E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F9740-7D17-4B05-8C73-8A87434A2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E8A-9B21-473E-8568-554A55B46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09726-FB28-4F75-AB7F-9E5D64CF5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189" descr="PPP_SEDUC_PRT_Boar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28600"/>
            <a:ext cx="8610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4" name="Rectangle 19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-25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15" name="Rectangle 19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-25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16" name="Rectangle 19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4338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-25000">
                <a:solidFill>
                  <a:srgbClr val="FFFFFF"/>
                </a:solidFill>
              </a:defRPr>
            </a:lvl1pPr>
          </a:lstStyle>
          <a:p>
            <a:fld id="{C9F91FBD-1E99-45A6-8C2B-FA9F88EE89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Improvements in performance of the Muon Campus beamline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990600"/>
          </a:xfrm>
        </p:spPr>
        <p:txBody>
          <a:bodyPr/>
          <a:lstStyle/>
          <a:p>
            <a:r>
              <a:rPr lang="en-US" dirty="0"/>
              <a:t>Diktys Stratakis</a:t>
            </a:r>
          </a:p>
          <a:p>
            <a:r>
              <a:rPr lang="en-US" sz="1800" dirty="0"/>
              <a:t>Fermi National Accelerator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E376C-DCA3-4CF4-9274-5DFFDED8B6B2}" type="slidenum">
              <a:rPr lang="en-US" sz="1200" smtClean="0"/>
              <a:pPr/>
              <a:t>1</a:t>
            </a:fld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31612" y="6019800"/>
            <a:ext cx="1854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Mu2e II Workshop </a:t>
            </a:r>
          </a:p>
          <a:p>
            <a:pPr algn="ctr"/>
            <a:r>
              <a:rPr lang="en-US" sz="1400" dirty="0"/>
              <a:t>December  08, 2017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Separation of protons in the DR</a:t>
            </a: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r="3195" b="43194"/>
          <a:stretch/>
        </p:blipFill>
        <p:spPr bwMode="auto">
          <a:xfrm>
            <a:off x="1250731" y="1447800"/>
            <a:ext cx="6655238" cy="5018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38400" y="1523840"/>
            <a:ext cx="15007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Entrance to DR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1523840"/>
            <a:ext cx="733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Turn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1870" y="4038600"/>
            <a:ext cx="733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Turn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062276"/>
            <a:ext cx="733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Turn 4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46568" y="6019800"/>
            <a:ext cx="762000" cy="0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6568" y="5696635"/>
            <a:ext cx="763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210 ns</a:t>
            </a:r>
          </a:p>
        </p:txBody>
      </p:sp>
    </p:spTree>
    <p:extLst>
      <p:ext uri="{BB962C8B-B14F-4D97-AF65-F5344CB8AC3E}">
        <p14:creationId xmlns:p14="http://schemas.microsoft.com/office/powerpoint/2010/main" val="416694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41079" y="1489713"/>
            <a:ext cx="4953000" cy="4191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1" b="73890"/>
          <a:stretch/>
        </p:blipFill>
        <p:spPr>
          <a:xfrm>
            <a:off x="249921" y="1535134"/>
            <a:ext cx="3642555" cy="1334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0001" r="12222" b="3332"/>
          <a:stretch/>
        </p:blipFill>
        <p:spPr>
          <a:xfrm>
            <a:off x="217140" y="2925515"/>
            <a:ext cx="3808686" cy="3032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within M4 &amp; M5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44249" y="6629400"/>
            <a:ext cx="2133600" cy="228600"/>
          </a:xfrm>
        </p:spPr>
        <p:txBody>
          <a:bodyPr/>
          <a:lstStyle/>
          <a:p>
            <a:fld id="{D382D775-5EA2-4D93-B5C8-A2DA638FFC9D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759126" y="4980863"/>
            <a:ext cx="0" cy="810337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08225" y="2246037"/>
            <a:ext cx="468375" cy="430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r="5880"/>
          <a:stretch/>
        </p:blipFill>
        <p:spPr>
          <a:xfrm>
            <a:off x="5181467" y="1885006"/>
            <a:ext cx="2812875" cy="1984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872" r="49167"/>
          <a:stretch/>
        </p:blipFill>
        <p:spPr>
          <a:xfrm>
            <a:off x="4043968" y="3928686"/>
            <a:ext cx="2213024" cy="1658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42580"/>
          <a:stretch/>
        </p:blipFill>
        <p:spPr>
          <a:xfrm>
            <a:off x="6359881" y="3930038"/>
            <a:ext cx="2454374" cy="1655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8225" y="5724126"/>
            <a:ext cx="1324402" cy="338554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SR entrance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3313" y="1557829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Beam at SR Entrance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D6F5957-202F-4E70-946B-079C04314115}"/>
              </a:ext>
            </a:extLst>
          </p:cNvPr>
          <p:cNvSpPr txBox="1">
            <a:spLocks/>
          </p:cNvSpPr>
          <p:nvPr/>
        </p:nvSpPr>
        <p:spPr bwMode="auto">
          <a:xfrm>
            <a:off x="273050" y="6094210"/>
            <a:ext cx="8686800" cy="40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/>
              <a:t>Simulation predicts ~7x10</a:t>
            </a:r>
            <a:r>
              <a:rPr lang="en-US" sz="2400" kern="0" baseline="30000" dirty="0"/>
              <a:t>5</a:t>
            </a:r>
            <a:r>
              <a:rPr lang="en-US" sz="2400" kern="0" dirty="0"/>
              <a:t> muons per fill make it to the SR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8277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Phys. Rev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93" y="1447800"/>
            <a:ext cx="8686800" cy="1371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Simulated rates have been published!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2D775-5EA2-4D93-B5C8-A2DA638FFC9D}" type="slidenum">
              <a:rPr kumimoji="0" lang="en-US" sz="10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503E0-8766-4412-B29F-F6E7B8812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14444" r="65833" b="38148"/>
          <a:stretch/>
        </p:blipFill>
        <p:spPr>
          <a:xfrm>
            <a:off x="1787253" y="1972608"/>
            <a:ext cx="5760720" cy="43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1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g-2 storage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93" y="1447800"/>
            <a:ext cx="8446407" cy="2895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Beam physics is very complex and can lead to losses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Beam is injected through a narrow aperture (inflector)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Beta function mismatch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Dispersion mismatch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Momentum mismatch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2D775-5EA2-4D93-B5C8-A2DA638FFC9D}" type="slidenum">
              <a:rPr kumimoji="0" lang="en-US" sz="10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5EE68-826C-46C4-91C5-492B78AE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24200"/>
            <a:ext cx="5295595" cy="31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Momentum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113" y="5787439"/>
                <a:ext cx="8686800" cy="495534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/>
                  <a:t>Storage ring accepts particles only within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=0.2%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113" y="5787439"/>
                <a:ext cx="8686800" cy="495534"/>
              </a:xfrm>
              <a:blipFill>
                <a:blip r:embed="rId2"/>
                <a:stretch>
                  <a:fillRect l="-912" t="-11463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2D775-5EA2-4D93-B5C8-A2DA638FFC9D}" type="slidenum">
              <a:rPr kumimoji="0" lang="en-US" sz="10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7CAF5-02B0-4341-8891-0C5CD454F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3968" r="5611"/>
          <a:stretch/>
        </p:blipFill>
        <p:spPr>
          <a:xfrm>
            <a:off x="4192565" y="1752600"/>
            <a:ext cx="4724400" cy="36884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96382A-02E2-400C-BFFE-90B4F2CD8516}"/>
              </a:ext>
            </a:extLst>
          </p:cNvPr>
          <p:cNvCxnSpPr>
            <a:cxnSpLocks/>
          </p:cNvCxnSpPr>
          <p:nvPr/>
        </p:nvCxnSpPr>
        <p:spPr>
          <a:xfrm>
            <a:off x="5334916" y="3487042"/>
            <a:ext cx="990600" cy="1051394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966BF-15EF-4496-9E06-0F560445B5AF}"/>
                  </a:ext>
                </a:extLst>
              </p:cNvPr>
              <p:cNvSpPr txBox="1"/>
              <p:nvPr/>
            </p:nvSpPr>
            <p:spPr>
              <a:xfrm>
                <a:off x="4356095" y="3191401"/>
                <a:ext cx="147412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5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en-US" sz="15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5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=±0.2%</m:t>
                          </m:r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966BF-15EF-4496-9E06-0F560445B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95" y="3191401"/>
                <a:ext cx="1474121" cy="323165"/>
              </a:xfrm>
              <a:prstGeom prst="rect">
                <a:avLst/>
              </a:prstGeom>
              <a:blipFill>
                <a:blip r:embed="rId4"/>
                <a:stretch>
                  <a:fillRect l="-1660" t="-105660" b="-16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42E6B6-6D96-423B-BF9B-65875BE473E5}"/>
                  </a:ext>
                </a:extLst>
              </p:cNvPr>
              <p:cNvSpPr txBox="1"/>
              <p:nvPr/>
            </p:nvSpPr>
            <p:spPr>
              <a:xfrm>
                <a:off x="4757974" y="1978241"/>
                <a:ext cx="147412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=±1.1%</m:t>
                          </m:r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42E6B6-6D96-423B-BF9B-65875BE47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74" y="1978241"/>
                <a:ext cx="1474121" cy="323165"/>
              </a:xfrm>
              <a:prstGeom prst="rect">
                <a:avLst/>
              </a:prstGeom>
              <a:blipFill>
                <a:blip r:embed="rId5"/>
                <a:stretch>
                  <a:fillRect l="-1660" t="-105660" b="-16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EDCF1-3B59-40C4-9C69-B418BD1C33E7}"/>
              </a:ext>
            </a:extLst>
          </p:cNvPr>
          <p:cNvCxnSpPr>
            <a:cxnSpLocks/>
          </p:cNvCxnSpPr>
          <p:nvPr/>
        </p:nvCxnSpPr>
        <p:spPr>
          <a:xfrm>
            <a:off x="5334916" y="2345966"/>
            <a:ext cx="990600" cy="1051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BFDE6D5-1E47-4BFE-9A27-0C6054BABD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"/>
          <a:stretch/>
        </p:blipFill>
        <p:spPr>
          <a:xfrm>
            <a:off x="238482" y="1978241"/>
            <a:ext cx="3954083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5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Delivered beam at the end of M5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5015167"/>
            <a:ext cx="8686800" cy="1371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At the end of M5, near 85-90% of the muon beam is outside the desired momentum acceptance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Unfortunately, there is no good way to control this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2D775-5EA2-4D93-B5C8-A2DA638FFC9D}" type="slidenum">
              <a:rPr kumimoji="0" lang="en-US" sz="10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5EA7793-3A5E-466B-8A50-5B66009D4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6274588"/>
                  </p:ext>
                </p:extLst>
              </p:nvPr>
            </p:nvGraphicFramePr>
            <p:xfrm>
              <a:off x="413657" y="2514600"/>
              <a:ext cx="3505200" cy="153543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198176">
                      <a:extLst>
                        <a:ext uri="{9D8B030D-6E8A-4147-A177-3AD203B41FA5}">
                          <a16:colId xmlns:a16="http://schemas.microsoft.com/office/drawing/2014/main" val="2347684417"/>
                        </a:ext>
                      </a:extLst>
                    </a:gridCol>
                    <a:gridCol w="1307024">
                      <a:extLst>
                        <a:ext uri="{9D8B030D-6E8A-4147-A177-3AD203B41FA5}">
                          <a16:colId xmlns:a16="http://schemas.microsoft.com/office/drawing/2014/main" val="269733822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Particles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Value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19847959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Total</a:t>
                          </a:r>
                          <a:r>
                            <a:rPr lang="en-US" sz="1400" baseline="0" dirty="0">
                              <a:solidFill>
                                <a:sysClr val="windowText" lastClr="000000"/>
                              </a:solidFill>
                            </a:rPr>
                            <a:t> number of muons</a:t>
                          </a:r>
                          <a:endParaRPr lang="en-US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7.8x10</a:t>
                          </a:r>
                          <a:r>
                            <a:rPr lang="en-US" sz="1400" baseline="30000" dirty="0">
                              <a:solidFill>
                                <a:sysClr val="windowText" lastClr="000000"/>
                              </a:solidFill>
                            </a:rPr>
                            <a:t>-7</a:t>
                          </a:r>
                          <a:r>
                            <a:rPr lang="en-US" sz="1400" baseline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POT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166951459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Muons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=±2%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6.8x10</a:t>
                          </a:r>
                          <a:r>
                            <a:rPr lang="en-US" sz="1400" baseline="30000" dirty="0">
                              <a:solidFill>
                                <a:sysClr val="windowText" lastClr="000000"/>
                              </a:solidFill>
                            </a:rPr>
                            <a:t>-7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POT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836429519"/>
                      </a:ext>
                    </a:extLst>
                  </a:tr>
                  <a:tr h="220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Muons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=±0.5%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2.1x10</a:t>
                          </a:r>
                          <a:r>
                            <a:rPr lang="en-US" sz="1400" baseline="30000" dirty="0">
                              <a:solidFill>
                                <a:sysClr val="windowText" lastClr="000000"/>
                              </a:solidFill>
                            </a:rPr>
                            <a:t>-7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POT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075573392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Muons in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=±0.2%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0.8x10</a:t>
                          </a:r>
                          <a:r>
                            <a:rPr lang="en-US" sz="1400" baseline="30000" dirty="0">
                              <a:solidFill>
                                <a:sysClr val="windowText" lastClr="000000"/>
                              </a:solidFill>
                            </a:rPr>
                            <a:t>-7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POT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2544243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5EA7793-3A5E-466B-8A50-5B66009D4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6274588"/>
                  </p:ext>
                </p:extLst>
              </p:nvPr>
            </p:nvGraphicFramePr>
            <p:xfrm>
              <a:off x="413657" y="2514600"/>
              <a:ext cx="3505200" cy="153543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198176">
                      <a:extLst>
                        <a:ext uri="{9D8B030D-6E8A-4147-A177-3AD203B41FA5}">
                          <a16:colId xmlns:a16="http://schemas.microsoft.com/office/drawing/2014/main" val="2347684417"/>
                        </a:ext>
                      </a:extLst>
                    </a:gridCol>
                    <a:gridCol w="1307024">
                      <a:extLst>
                        <a:ext uri="{9D8B030D-6E8A-4147-A177-3AD203B41FA5}">
                          <a16:colId xmlns:a16="http://schemas.microsoft.com/office/drawing/2014/main" val="269733822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Particles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Value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19847959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Total</a:t>
                          </a:r>
                          <a:r>
                            <a:rPr lang="en-US" sz="1400" baseline="0" dirty="0">
                              <a:solidFill>
                                <a:sysClr val="windowText" lastClr="000000"/>
                              </a:solidFill>
                            </a:rPr>
                            <a:t> number of muons</a:t>
                          </a:r>
                          <a:endParaRPr lang="en-US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7.8x10</a:t>
                          </a:r>
                          <a:r>
                            <a:rPr lang="en-US" sz="1400" baseline="30000" dirty="0">
                              <a:solidFill>
                                <a:sysClr val="windowText" lastClr="000000"/>
                              </a:solidFill>
                            </a:rPr>
                            <a:t>-7</a:t>
                          </a:r>
                          <a:r>
                            <a:rPr lang="en-US" sz="1400" baseline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POT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166951459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77" t="-200000" r="-60111" b="-35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6.8x10</a:t>
                          </a:r>
                          <a:r>
                            <a:rPr lang="en-US" sz="1400" baseline="30000" dirty="0">
                              <a:solidFill>
                                <a:sysClr val="windowText" lastClr="000000"/>
                              </a:solidFill>
                            </a:rPr>
                            <a:t>-7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POT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8364295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77" t="-306000" r="-60111" b="-2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2.1x10</a:t>
                          </a:r>
                          <a:r>
                            <a:rPr lang="en-US" sz="1400" baseline="30000" dirty="0">
                              <a:solidFill>
                                <a:sysClr val="windowText" lastClr="000000"/>
                              </a:solidFill>
                            </a:rPr>
                            <a:t>-7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POT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075573392"/>
                      </a:ext>
                    </a:extLst>
                  </a:tr>
                  <a:tr h="30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77" t="-398039" r="-60111" b="-1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0.8x10</a:t>
                          </a:r>
                          <a:r>
                            <a:rPr lang="en-US" sz="1400" baseline="30000" dirty="0">
                              <a:solidFill>
                                <a:sysClr val="windowText" lastClr="000000"/>
                              </a:solidFill>
                            </a:rPr>
                            <a:t>-7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</a:rPr>
                            <a:t>POT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25442434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AF62C6A-3CD0-4B89-B12C-8D1AF1D41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r="5880"/>
          <a:stretch/>
        </p:blipFill>
        <p:spPr>
          <a:xfrm>
            <a:off x="4343400" y="1777243"/>
            <a:ext cx="4219383" cy="297663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6AD922-70D3-4A9A-9531-2E33DBD54C6D}"/>
              </a:ext>
            </a:extLst>
          </p:cNvPr>
          <p:cNvCxnSpPr/>
          <p:nvPr/>
        </p:nvCxnSpPr>
        <p:spPr>
          <a:xfrm>
            <a:off x="4114800" y="2895600"/>
            <a:ext cx="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23FF58-2DCE-42A7-891A-57A431407D60}"/>
              </a:ext>
            </a:extLst>
          </p:cNvPr>
          <p:cNvCxnSpPr>
            <a:cxnSpLocks/>
          </p:cNvCxnSpPr>
          <p:nvPr/>
        </p:nvCxnSpPr>
        <p:spPr>
          <a:xfrm flipH="1">
            <a:off x="3918858" y="3962400"/>
            <a:ext cx="19594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726A5D-EC9C-48FD-900F-4EDACB78AA9F}"/>
              </a:ext>
            </a:extLst>
          </p:cNvPr>
          <p:cNvCxnSpPr>
            <a:cxnSpLocks/>
          </p:cNvCxnSpPr>
          <p:nvPr/>
        </p:nvCxnSpPr>
        <p:spPr>
          <a:xfrm flipH="1">
            <a:off x="3918858" y="2895600"/>
            <a:ext cx="19594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43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Solution: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93" y="1447800"/>
            <a:ext cx="8686800" cy="344675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Place a wedge material in a dispersive area in such a way that the high-energy particles traverse more material that the low energy ones.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wedge creates a correlation between the amounts of energy loss within the wedge material with the energy of the individual particles when placed in a region of dispersion</a:t>
            </a:r>
          </a:p>
          <a:p>
            <a:pPr lvl="0">
              <a:spcAft>
                <a:spcPts val="600"/>
              </a:spcAft>
            </a:pPr>
            <a:r>
              <a:rPr lang="en-US" sz="2400" dirty="0"/>
              <a:t>As a result the net energy spread is reduced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2D775-5EA2-4D93-B5C8-A2DA638FFC9D}" type="slidenum">
              <a:rPr kumimoji="0" lang="en-US" sz="10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9D4D0-8F5C-49C0-92AD-E27E4999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56" y="4495800"/>
            <a:ext cx="6017474" cy="18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3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Cooling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42" y="1747837"/>
            <a:ext cx="5791200" cy="4473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There are competing processes involved in ionization cooling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Cooling from ionization of the material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Heating from Coulomb scattering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We require a material with: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Low atomic number Z to reduce scattering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We require a location with: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High dispersion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Low beta function...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4" name="Picture 23" descr="Layout1.png"/>
          <p:cNvPicPr>
            <a:picLocks noChangeAspect="1"/>
          </p:cNvPicPr>
          <p:nvPr/>
        </p:nvPicPr>
        <p:blipFill>
          <a:blip r:embed="rId2" cstate="print"/>
          <a:srcRect l="12602" t="24444" r="41369" b="54444"/>
          <a:stretch>
            <a:fillRect/>
          </a:stretch>
        </p:blipFill>
        <p:spPr>
          <a:xfrm>
            <a:off x="5486400" y="1905000"/>
            <a:ext cx="3240853" cy="19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1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Wedge geometry is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2D775-5EA2-4D93-B5C8-A2DA638FFC9D}" type="slidenum">
              <a:rPr kumimoji="0" lang="en-US" sz="10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6885D-1292-4A1F-BCB3-9FAF46084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5765"/>
            <a:ext cx="7398747" cy="417978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BEBB59-D4F1-4A13-BC36-BE1F5CF26546}"/>
              </a:ext>
            </a:extLst>
          </p:cNvPr>
          <p:cNvSpPr txBox="1">
            <a:spLocks/>
          </p:cNvSpPr>
          <p:nvPr/>
        </p:nvSpPr>
        <p:spPr bwMode="auto">
          <a:xfrm>
            <a:off x="228600" y="5760818"/>
            <a:ext cx="8686800" cy="8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/>
              <a:t>Optimized for different materials: </a:t>
            </a:r>
            <a:r>
              <a:rPr lang="en-US" sz="2400" kern="0" dirty="0">
                <a:solidFill>
                  <a:srgbClr val="FF0000"/>
                </a:solidFill>
              </a:rPr>
              <a:t>polyethylene</a:t>
            </a:r>
            <a:r>
              <a:rPr lang="en-US" sz="2400" kern="0" dirty="0"/>
              <a:t>, beryllium, diamond, vanadium, lithium hydride, nickel,…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2193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Location in the Muon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2D775-5EA2-4D93-B5C8-A2DA638FFC9D}" type="slidenum">
              <a:rPr kumimoji="0" lang="en-US" sz="1000" b="0" i="0" u="none" strike="noStrike" kern="120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03F7285-0341-48D3-B75F-AC5313540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0" y="1447800"/>
            <a:ext cx="8219340" cy="4702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8F6AD-DB28-434E-B292-344693444479}"/>
              </a:ext>
            </a:extLst>
          </p:cNvPr>
          <p:cNvSpPr txBox="1"/>
          <p:nvPr/>
        </p:nvSpPr>
        <p:spPr>
          <a:xfrm>
            <a:off x="3157161" y="6150053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Maximum allowed length = 150 mm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F63104-EE4E-4DA5-9D76-074E82AB9938}"/>
              </a:ext>
            </a:extLst>
          </p:cNvPr>
          <p:cNvCxnSpPr/>
          <p:nvPr/>
        </p:nvCxnSpPr>
        <p:spPr>
          <a:xfrm>
            <a:off x="4876800" y="6150053"/>
            <a:ext cx="381000" cy="0"/>
          </a:xfrm>
          <a:prstGeom prst="straightConnector1">
            <a:avLst/>
          </a:prstGeom>
          <a:ln>
            <a:solidFill>
              <a:srgbClr val="FF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4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Fermilab Muon g-2 Experiment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The Fermilab Muon Campus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Description of its main components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Expected performance of the Muon Campus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End-to-end simulation model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Muon, pion and proton rates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Possibilities for improvements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Describe a novel idea that could increase the # of stored muons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Future work and summary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044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Effect in momentum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CE2CA-A9E9-4C9C-B579-A25DC3E3B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4" t="8681" r="7570"/>
          <a:stretch/>
        </p:blipFill>
        <p:spPr>
          <a:xfrm>
            <a:off x="299724" y="1905000"/>
            <a:ext cx="8619693" cy="44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1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Stored muons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65" y="1535972"/>
            <a:ext cx="8382000" cy="183105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Preliminary simulations inside the Muon g-2 storage ring have been performed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83F597-230C-4C14-92ED-2F023E49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775" y="2689610"/>
            <a:ext cx="4792560" cy="356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0278A-3805-4949-934A-B503BBE84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3048000"/>
            <a:ext cx="3670719" cy="28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Summary of main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44" y="1698624"/>
            <a:ext cx="8610600" cy="43973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Suitable location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Last bend of the M5 which is 70 m upstream the SR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Material of choice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Many attractive materials. Taking into account cost, availability and performance polyethylene is very promising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Performance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Near ~30% gain on stored muons by installing two 150 mm long wedges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Polarization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Polarization remains 96% as desired by g-2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05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LDRD proposal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301750"/>
            <a:ext cx="8610600" cy="53657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September 2017: Submitted LDRD preproposal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October 2017: Encouraged for submission of a full proposal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December 2017: Submitted the proposal…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team: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Diktys Stratakis (PI) &amp; Mike Syphers (co-PI)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Jim Morgan (Project manager)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Jesse </a:t>
            </a:r>
            <a:r>
              <a:rPr lang="en-US" sz="1400" dirty="0" err="1"/>
              <a:t>Batko</a:t>
            </a:r>
            <a:r>
              <a:rPr lang="en-US" sz="1400" dirty="0"/>
              <a:t> (Mechanical Engineering)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Dirk Hurd (Designer/Drafter)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Dave Peterson (Electrical Engineering)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Dan </a:t>
            </a:r>
            <a:r>
              <a:rPr lang="en-US" sz="1400" dirty="0" err="1"/>
              <a:t>Vrbos</a:t>
            </a:r>
            <a:r>
              <a:rPr lang="en-US" sz="1400" dirty="0"/>
              <a:t> (Lead Installation Tech.)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Jim </a:t>
            </a:r>
            <a:r>
              <a:rPr lang="en-US" sz="1400" dirty="0" err="1"/>
              <a:t>Budlong</a:t>
            </a:r>
            <a:r>
              <a:rPr lang="en-US" sz="1400" dirty="0"/>
              <a:t> (Cable installation)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Carol Johnstone + Grad. Student/ Postdoc (Beam optics)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55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2705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Developed a end-to-end simulation model for the Muon Campus – first results published in Phys. Rev. AB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Muon campus can deliver ~700,000 </a:t>
            </a:r>
            <a:r>
              <a:rPr lang="el-GR" sz="2400" dirty="0"/>
              <a:t>μ</a:t>
            </a:r>
            <a:r>
              <a:rPr lang="en-US" sz="2400" baseline="30000" dirty="0"/>
              <a:t>+</a:t>
            </a:r>
            <a:r>
              <a:rPr lang="en-US" sz="2400" dirty="0"/>
              <a:t> per bunch at the entrance of the SR. 3% are stored eventually.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 LDRD proposal with the goal to design, install and commission an innovative wedge absorber system before injection into the Storage Ring has been submitted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 It will provide improvements in the number of stored muons  that are required to minimize the statistical uncertainty in the Muon g-2 measurement.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Devices are relatively inexpensive and straightforward to implement and thus the benefits to the Experiment potentially can be high for a fairly modest investment.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7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8A969-C5B1-4FCC-89A4-98CEA2812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54" y="1828800"/>
            <a:ext cx="4683391" cy="3508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87C7E-A926-4EE7-BD15-C6D9C0700F39}"/>
              </a:ext>
            </a:extLst>
          </p:cNvPr>
          <p:cNvSpPr txBox="1"/>
          <p:nvPr/>
        </p:nvSpPr>
        <p:spPr>
          <a:xfrm>
            <a:off x="1294983" y="5429503"/>
            <a:ext cx="656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Joe Bradley from Univ. Edinburgh (Helen Edwards 2017 Intern)</a:t>
            </a:r>
          </a:p>
        </p:txBody>
      </p:sp>
    </p:spTree>
    <p:extLst>
      <p:ext uri="{BB962C8B-B14F-4D97-AF65-F5344CB8AC3E}">
        <p14:creationId xmlns:p14="http://schemas.microsoft.com/office/powerpoint/2010/main" val="285883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Parameter sensitivity (polyethylene)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1EFC3-AF1C-4546-8E6D-AB4EF12DB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29"/>
          <a:stretch/>
        </p:blipFill>
        <p:spPr>
          <a:xfrm>
            <a:off x="212643" y="2353873"/>
            <a:ext cx="4874401" cy="3261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F5CF3-5297-4A16-9C0B-E8CAF56D5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61" r="6406"/>
          <a:stretch/>
        </p:blipFill>
        <p:spPr>
          <a:xfrm>
            <a:off x="4563899" y="2405191"/>
            <a:ext cx="4334039" cy="30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79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Beam </a:t>
            </a:r>
            <a:r>
              <a:rPr lang="en-US" sz="3600" dirty="0"/>
              <a:t>polarization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5940" b="42596"/>
          <a:stretch/>
        </p:blipFill>
        <p:spPr bwMode="auto">
          <a:xfrm>
            <a:off x="1523630" y="1416954"/>
            <a:ext cx="6317102" cy="5154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1676400"/>
            <a:ext cx="770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Turn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8237" y="4025471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Entrance to SR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2400" y="4068834"/>
            <a:ext cx="770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Turn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1664677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Entrance to DR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FE1EB-85EB-4906-9DFB-2200C2D63DF8}"/>
              </a:ext>
            </a:extLst>
          </p:cNvPr>
          <p:cNvSpPr txBox="1"/>
          <p:nvPr/>
        </p:nvSpPr>
        <p:spPr>
          <a:xfrm>
            <a:off x="5791200" y="444112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&lt;P&gt;=96%</a:t>
            </a:r>
          </a:p>
        </p:txBody>
      </p:sp>
    </p:spTree>
    <p:extLst>
      <p:ext uri="{BB962C8B-B14F-4D97-AF65-F5344CB8AC3E}">
        <p14:creationId xmlns:p14="http://schemas.microsoft.com/office/powerpoint/2010/main" val="2702305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89C27-680C-474B-8F7B-B2D643B7B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2427605"/>
            <a:ext cx="5486400" cy="20027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8A8DA2-31C3-4773-ABA9-4DE4B1503B5B}"/>
              </a:ext>
            </a:extLst>
          </p:cNvPr>
          <p:cNvSpPr/>
          <p:nvPr/>
        </p:nvSpPr>
        <p:spPr>
          <a:xfrm>
            <a:off x="1981200" y="4648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Wedge vacuum assembly, with the vacuum pipe and wedge at left and insertion actuator at right.</a:t>
            </a:r>
            <a:endParaRPr lang="en-US" sz="1200" i="1" dirty="0">
              <a:solidFill>
                <a:schemeClr val="tx2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1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/>
        </p:nvPicPr>
        <p:blipFill>
          <a:blip r:embed="rId3"/>
          <a:srcRect r="61284" b="47773"/>
          <a:stretch>
            <a:fillRect/>
          </a:stretch>
        </p:blipFill>
        <p:spPr>
          <a:xfrm>
            <a:off x="1219200" y="3200400"/>
            <a:ext cx="4146631" cy="314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</a:t>
            </a:r>
            <a:r>
              <a:rPr lang="en-US" sz="3600" dirty="0"/>
              <a:t>A hint of new physics?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182880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400" dirty="0"/>
              <a:t>Standard model: </a:t>
            </a:r>
            <a:r>
              <a:rPr lang="en-US" sz="2400" dirty="0" err="1"/>
              <a:t>g</a:t>
            </a:r>
            <a:r>
              <a:rPr lang="en-US" sz="2400" baseline="-25000" dirty="0" err="1"/>
              <a:t>theory</a:t>
            </a:r>
            <a:r>
              <a:rPr lang="en-US" sz="2400" dirty="0">
                <a:solidFill>
                  <a:schemeClr val="tx2"/>
                </a:solidFill>
              </a:rPr>
              <a:t>= 2.00 233 183 630 (99)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400" dirty="0">
                <a:solidFill>
                  <a:schemeClr val="tx2"/>
                </a:solidFill>
              </a:rPr>
              <a:t>Last measured : </a:t>
            </a:r>
            <a:r>
              <a:rPr lang="en-US" sz="2400" dirty="0" err="1">
                <a:solidFill>
                  <a:schemeClr val="tx2"/>
                </a:solidFill>
              </a:rPr>
              <a:t>g</a:t>
            </a:r>
            <a:r>
              <a:rPr lang="en-US" sz="2400" baseline="-25000" dirty="0" err="1">
                <a:solidFill>
                  <a:schemeClr val="tx2"/>
                </a:solidFill>
              </a:rPr>
              <a:t>meas</a:t>
            </a:r>
            <a:r>
              <a:rPr lang="en-US" sz="2400" baseline="-25000" dirty="0">
                <a:solidFill>
                  <a:schemeClr val="tx2"/>
                </a:solidFill>
              </a:rPr>
              <a:t>  </a:t>
            </a:r>
            <a:r>
              <a:rPr lang="en-US" sz="2400" dirty="0">
                <a:solidFill>
                  <a:schemeClr val="tx2"/>
                </a:solidFill>
              </a:rPr>
              <a:t>=</a:t>
            </a:r>
            <a:r>
              <a:rPr lang="en-US" sz="2400" dirty="0"/>
              <a:t> 2.00 233 184 178 (126)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400" dirty="0"/>
              <a:t>What other physics must be added to make g</a:t>
            </a:r>
            <a:r>
              <a:rPr lang="en-US" sz="2400" baseline="-25000" dirty="0"/>
              <a:t>theory</a:t>
            </a:r>
            <a:r>
              <a:rPr lang="en-US" sz="2400" dirty="0"/>
              <a:t>=</a:t>
            </a:r>
            <a:r>
              <a:rPr lang="en-US" sz="2400" dirty="0" err="1"/>
              <a:t>g</a:t>
            </a:r>
            <a:r>
              <a:rPr lang="en-US" sz="2400" baseline="-25000" dirty="0" err="1"/>
              <a:t>meas</a:t>
            </a:r>
            <a:r>
              <a:rPr lang="en-US" sz="2400" dirty="0"/>
              <a:t>? 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62600" y="1981200"/>
            <a:ext cx="838200" cy="533400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1371600"/>
            <a:ext cx="838200" cy="533400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62600" y="4191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3535"/>
                </a:solidFill>
              </a:rPr>
              <a:t>Current discrepancy between theory/experiment</a:t>
            </a:r>
          </a:p>
          <a:p>
            <a:endParaRPr lang="en-US" dirty="0">
              <a:solidFill>
                <a:srgbClr val="2B353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71462" y="33147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Theory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47040" y="483456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Experiment</a:t>
            </a:r>
          </a:p>
        </p:txBody>
      </p:sp>
      <p:sp>
        <p:nvSpPr>
          <p:cNvPr id="26" name="Right Arrow 25"/>
          <p:cNvSpPr/>
          <p:nvPr/>
        </p:nvSpPr>
        <p:spPr>
          <a:xfrm rot="10800000">
            <a:off x="4800600" y="4343400"/>
            <a:ext cx="749808" cy="256032"/>
          </a:xfrm>
          <a:prstGeom prst="rightArrow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4800600" y="5029200"/>
            <a:ext cx="749808" cy="256032"/>
          </a:xfrm>
          <a:prstGeom prst="rightArrow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95400" y="5486400"/>
            <a:ext cx="26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Blum et al., arXiv:1311.2198v1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438400" y="6096000"/>
          <a:ext cx="23606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4" imgW="1371600" imgH="253800" progId="Equation.3">
                  <p:embed/>
                </p:oleObj>
              </mc:Choice>
              <mc:Fallback>
                <p:oleObj name="Equation" r:id="rId4" imgW="1371600" imgH="25380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096000"/>
                        <a:ext cx="2360613" cy="438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6172200" y="3276600"/>
          <a:ext cx="13716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6" imgW="698400" imgH="393480" progId="Equation.3">
                  <p:embed/>
                </p:oleObj>
              </mc:Choice>
              <mc:Fallback>
                <p:oleObj name="Equation" r:id="rId6" imgW="698400" imgH="393480" progId="Equation.3">
                  <p:embed/>
                  <p:pic>
                    <p:nvPicPr>
                      <p:cNvPr id="44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76600"/>
                        <a:ext cx="1371600" cy="773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5638800" y="49530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Goal of the new g-2 experiment (fourfold improvement: 140 ppb) </a:t>
            </a:r>
          </a:p>
        </p:txBody>
      </p:sp>
    </p:spTree>
    <p:extLst>
      <p:ext uri="{BB962C8B-B14F-4D97-AF65-F5344CB8AC3E}">
        <p14:creationId xmlns:p14="http://schemas.microsoft.com/office/powerpoint/2010/main" val="276622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Principle for measuring g-2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8212" y="5624327"/>
                <a:ext cx="8756650" cy="609600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/>
                  <a:t>Precession frequency: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212" y="5624327"/>
                <a:ext cx="8756650" cy="609600"/>
              </a:xfrm>
              <a:blipFill>
                <a:blip r:embed="rId2"/>
                <a:stretch>
                  <a:fillRect l="-1114"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 r="63020" b="42286"/>
          <a:stretch/>
        </p:blipFill>
        <p:spPr>
          <a:xfrm>
            <a:off x="685517" y="1981200"/>
            <a:ext cx="4220418" cy="356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815" y="1449284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Inject polarized </a:t>
            </a:r>
            <a:r>
              <a:rPr lang="el-GR" dirty="0">
                <a:solidFill>
                  <a:schemeClr val="tx2"/>
                </a:solidFill>
              </a:rPr>
              <a:t>μ</a:t>
            </a:r>
            <a:r>
              <a:rPr lang="en-US" baseline="30000" dirty="0">
                <a:solidFill>
                  <a:schemeClr val="tx2"/>
                </a:solidFill>
              </a:rPr>
              <a:t>+</a:t>
            </a:r>
            <a:r>
              <a:rPr lang="en-US" dirty="0">
                <a:solidFill>
                  <a:schemeClr val="tx2"/>
                </a:solidFill>
              </a:rPr>
              <a:t> into a</a:t>
            </a:r>
          </a:p>
          <a:p>
            <a:r>
              <a:rPr lang="en-US" dirty="0">
                <a:solidFill>
                  <a:schemeClr val="tx2"/>
                </a:solidFill>
              </a:rPr>
              <a:t>storage ring (SR)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88868" y="3050247"/>
            <a:ext cx="4711980" cy="1776640"/>
            <a:chOff x="4343400" y="2963286"/>
            <a:chExt cx="4711980" cy="17766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343400" y="3124200"/>
              <a:ext cx="771854" cy="1004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25950" y="3253583"/>
              <a:ext cx="689304" cy="1648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071070" y="2963286"/>
                  <a:ext cx="3984310" cy="177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rgbClr val="FF0000"/>
                    </a:solidFill>
                  </a:endParaRPr>
                </a:p>
                <a:p>
                  <a:r>
                    <a:rPr lang="en-US" u="sng" dirty="0">
                      <a:solidFill>
                        <a:srgbClr val="FF0000"/>
                      </a:solidFill>
                    </a:rPr>
                    <a:t>Detectors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: Detect the decay e</a:t>
                  </a:r>
                  <a:r>
                    <a:rPr lang="en-US" baseline="300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.</a:t>
                  </a:r>
                </a:p>
                <a:p>
                  <a:r>
                    <a:rPr lang="en-US" dirty="0">
                      <a:solidFill>
                        <a:srgbClr val="FF0000"/>
                      </a:solidFill>
                    </a:rPr>
                    <a:t>Exploit the property that direction</a:t>
                  </a:r>
                </a:p>
                <a:p>
                  <a:r>
                    <a:rPr lang="en-US" dirty="0">
                      <a:solidFill>
                        <a:srgbClr val="FF0000"/>
                      </a:solidFill>
                    </a:rPr>
                    <a:t>of e</a:t>
                  </a:r>
                  <a:r>
                    <a:rPr lang="en-US" baseline="300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is strongly correlated with the direction of </a:t>
                  </a:r>
                  <a:r>
                    <a:rPr lang="el-GR" dirty="0">
                      <a:solidFill>
                        <a:srgbClr val="FF0000"/>
                      </a:solidFill>
                    </a:rPr>
                    <a:t>μ</a:t>
                  </a:r>
                  <a:r>
                    <a:rPr lang="en-US" baseline="3000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spin</a:t>
                  </a:r>
                </a:p>
                <a:p>
                  <a:r>
                    <a:rPr lang="en-US" dirty="0">
                      <a:solidFill>
                        <a:schemeClr val="tx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070" y="2963286"/>
                  <a:ext cx="3984310" cy="1776640"/>
                </a:xfrm>
                <a:prstGeom prst="rect">
                  <a:avLst/>
                </a:prstGeom>
                <a:blipFill>
                  <a:blip r:embed="rId4"/>
                  <a:stretch>
                    <a:fillRect l="-13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416172" y="2240212"/>
            <a:ext cx="7450469" cy="3048087"/>
            <a:chOff x="1397879" y="2207521"/>
            <a:chExt cx="7450469" cy="3048087"/>
          </a:xfrm>
        </p:grpSpPr>
        <p:sp>
          <p:nvSpPr>
            <p:cNvPr id="24" name="Right Arrow 23"/>
            <p:cNvSpPr/>
            <p:nvPr/>
          </p:nvSpPr>
          <p:spPr>
            <a:xfrm rot="8276181">
              <a:off x="4277446" y="2439525"/>
              <a:ext cx="495669" cy="182324"/>
            </a:xfrm>
            <a:prstGeom prst="right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19052669">
              <a:off x="3383541" y="3182966"/>
              <a:ext cx="533352" cy="189258"/>
            </a:xfrm>
            <a:prstGeom prst="right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2921890">
              <a:off x="1241206" y="2503517"/>
              <a:ext cx="495669" cy="182324"/>
            </a:xfrm>
            <a:prstGeom prst="right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 rot="19086263">
              <a:off x="1486560" y="5073283"/>
              <a:ext cx="495669" cy="182324"/>
            </a:xfrm>
            <a:prstGeom prst="right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8276181">
              <a:off x="2359432" y="4241832"/>
              <a:ext cx="495669" cy="182324"/>
            </a:xfrm>
            <a:prstGeom prst="right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2921890">
              <a:off x="3309224" y="4199851"/>
              <a:ext cx="495669" cy="182324"/>
            </a:xfrm>
            <a:prstGeom prst="right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3467125">
              <a:off x="4178115" y="5073284"/>
              <a:ext cx="495669" cy="182324"/>
            </a:xfrm>
            <a:prstGeom prst="right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13559439">
              <a:off x="2146664" y="3333928"/>
              <a:ext cx="495669" cy="182324"/>
            </a:xfrm>
            <a:prstGeom prst="rightArrow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815437" y="2334813"/>
              <a:ext cx="858692" cy="123287"/>
            </a:xfrm>
            <a:prstGeom prst="line">
              <a:avLst/>
            </a:prstGeom>
            <a:ln w="254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72555" y="2207521"/>
              <a:ext cx="3175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solidFill>
                    <a:srgbClr val="FF33CC"/>
                  </a:solidFill>
                </a:rPr>
                <a:t>Electrostatic quadrupoles</a:t>
              </a:r>
              <a:r>
                <a:rPr lang="en-US" dirty="0">
                  <a:solidFill>
                    <a:srgbClr val="FF33CC"/>
                  </a:solidFill>
                </a:rPr>
                <a:t>: For vertical focusing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06241" y="1816275"/>
            <a:ext cx="2809401" cy="861340"/>
            <a:chOff x="3606241" y="1816275"/>
            <a:chExt cx="2809401" cy="861340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606241" y="2311855"/>
              <a:ext cx="365760" cy="36576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endCxn id="38" idx="7"/>
            </p:cNvCxnSpPr>
            <p:nvPr/>
          </p:nvCxnSpPr>
          <p:spPr>
            <a:xfrm flipV="1">
              <a:off x="3691545" y="2365419"/>
              <a:ext cx="226892" cy="261242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66414" y="2348325"/>
              <a:ext cx="245413" cy="268437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804991" y="1816275"/>
              <a:ext cx="261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srgbClr val="FFC000"/>
                  </a:solidFill>
                </a:rPr>
                <a:t>Uniform field</a:t>
              </a:r>
              <a:r>
                <a:rPr lang="en-US" dirty="0">
                  <a:solidFill>
                    <a:srgbClr val="FFC000"/>
                  </a:solidFill>
                </a:rPr>
                <a:t>:  B=1.45 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4925809"/>
            <a:ext cx="2929007" cy="1604669"/>
            <a:chOff x="5943600" y="4925809"/>
            <a:chExt cx="2929007" cy="1604669"/>
          </a:xfrm>
        </p:grpSpPr>
        <p:sp>
          <p:nvSpPr>
            <p:cNvPr id="51" name="Oval 50"/>
            <p:cNvSpPr/>
            <p:nvPr/>
          </p:nvSpPr>
          <p:spPr>
            <a:xfrm>
              <a:off x="6063950" y="5524590"/>
              <a:ext cx="1371600" cy="1005888"/>
            </a:xfrm>
            <a:prstGeom prst="ellipse">
              <a:avLst/>
            </a:prstGeom>
            <a:noFill/>
            <a:ln>
              <a:solidFill>
                <a:srgbClr val="BC39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43600" y="4925809"/>
              <a:ext cx="2929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srgbClr val="BC39F7"/>
                  </a:solidFill>
                </a:rPr>
                <a:t>Zero:</a:t>
              </a:r>
              <a:r>
                <a:rPr lang="en-US" dirty="0">
                  <a:solidFill>
                    <a:srgbClr val="BC39F7"/>
                  </a:solidFill>
                </a:rPr>
                <a:t> by using “magic” 3.1 </a:t>
              </a:r>
            </a:p>
            <a:p>
              <a:r>
                <a:rPr lang="en-US" dirty="0" err="1">
                  <a:solidFill>
                    <a:srgbClr val="BC39F7"/>
                  </a:solidFill>
                </a:rPr>
                <a:t>Gev</a:t>
              </a:r>
              <a:r>
                <a:rPr lang="en-US" dirty="0">
                  <a:solidFill>
                    <a:srgbClr val="BC39F7"/>
                  </a:solidFill>
                </a:rPr>
                <a:t>/c </a:t>
              </a:r>
              <a:r>
                <a:rPr lang="el-GR" dirty="0">
                  <a:solidFill>
                    <a:srgbClr val="BC39F7"/>
                  </a:solidFill>
                </a:rPr>
                <a:t>μ</a:t>
              </a:r>
              <a:r>
                <a:rPr lang="en-US" baseline="30000" dirty="0">
                  <a:solidFill>
                    <a:srgbClr val="BC39F7"/>
                  </a:solidFill>
                </a:rPr>
                <a:t>+</a:t>
              </a:r>
              <a:r>
                <a:rPr lang="en-US" dirty="0">
                  <a:solidFill>
                    <a:srgbClr val="BC39F7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7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988"/>
          <a:stretch/>
        </p:blipFill>
        <p:spPr bwMode="auto">
          <a:xfrm>
            <a:off x="526074" y="1422813"/>
            <a:ext cx="8229600" cy="35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Muon Campus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9505" y="3939649"/>
            <a:ext cx="1720362" cy="1700930"/>
            <a:chOff x="726831" y="4038600"/>
            <a:chExt cx="1720362" cy="1700930"/>
          </a:xfrm>
        </p:grpSpPr>
        <p:sp>
          <p:nvSpPr>
            <p:cNvPr id="7" name="Rectangle 6"/>
            <p:cNvSpPr/>
            <p:nvPr/>
          </p:nvSpPr>
          <p:spPr>
            <a:xfrm>
              <a:off x="726831" y="4771680"/>
              <a:ext cx="1524000" cy="9678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8349" y="4855083"/>
              <a:ext cx="1678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8.89 GeV/c p beam impacts the target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81200" y="4038600"/>
              <a:ext cx="0" cy="71884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51236" y="3646380"/>
            <a:ext cx="1647092" cy="2053913"/>
            <a:chOff x="2558562" y="3745331"/>
            <a:chExt cx="1647092" cy="2053913"/>
          </a:xfrm>
        </p:grpSpPr>
        <p:sp>
          <p:nvSpPr>
            <p:cNvPr id="9" name="Rectangle 8"/>
            <p:cNvSpPr/>
            <p:nvPr/>
          </p:nvSpPr>
          <p:spPr>
            <a:xfrm>
              <a:off x="2558562" y="4646047"/>
              <a:ext cx="1570892" cy="11531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5454" y="4699330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tx2"/>
                  </a:solidFill>
                </a:rPr>
                <a:t>3.1 GeV/c secondaries (</a:t>
              </a:r>
              <a:r>
                <a:rPr lang="el-GR" sz="1500" dirty="0">
                  <a:solidFill>
                    <a:schemeClr val="tx2"/>
                  </a:solidFill>
                </a:rPr>
                <a:t>π</a:t>
              </a:r>
              <a:r>
                <a:rPr lang="en-US" sz="1500" baseline="30000" dirty="0">
                  <a:solidFill>
                    <a:schemeClr val="tx2"/>
                  </a:solidFill>
                </a:rPr>
                <a:t>+</a:t>
              </a:r>
              <a:r>
                <a:rPr lang="en-US" sz="1500" dirty="0">
                  <a:solidFill>
                    <a:schemeClr val="tx2"/>
                  </a:solidFill>
                </a:rPr>
                <a:t>, </a:t>
              </a:r>
              <a:r>
                <a:rPr lang="el-GR" sz="1500" dirty="0">
                  <a:solidFill>
                    <a:schemeClr val="tx2"/>
                  </a:solidFill>
                </a:rPr>
                <a:t>μ</a:t>
              </a:r>
              <a:r>
                <a:rPr lang="en-US" sz="1500" baseline="30000" dirty="0">
                  <a:solidFill>
                    <a:schemeClr val="tx2"/>
                  </a:solidFill>
                </a:rPr>
                <a:t>+</a:t>
              </a:r>
              <a:r>
                <a:rPr lang="en-US" sz="1500" dirty="0">
                  <a:solidFill>
                    <a:schemeClr val="tx2"/>
                  </a:solidFill>
                </a:rPr>
                <a:t>, p) travel along M2 &amp; M3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200400" y="3745331"/>
              <a:ext cx="11723" cy="86170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832541" y="3605180"/>
            <a:ext cx="1963738" cy="2135097"/>
            <a:chOff x="4784229" y="3745333"/>
            <a:chExt cx="1963738" cy="2205621"/>
          </a:xfrm>
        </p:grpSpPr>
        <p:sp>
          <p:nvSpPr>
            <p:cNvPr id="14" name="Rectangle 13"/>
            <p:cNvSpPr/>
            <p:nvPr/>
          </p:nvSpPr>
          <p:spPr>
            <a:xfrm>
              <a:off x="4784229" y="4637891"/>
              <a:ext cx="1963738" cy="13130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2760" y="4637891"/>
              <a:ext cx="188753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>
                  <a:solidFill>
                    <a:schemeClr val="tx2"/>
                  </a:solidFill>
                </a:rPr>
                <a:t>μ</a:t>
              </a:r>
              <a:r>
                <a:rPr lang="en-US" sz="1500" baseline="30000" dirty="0">
                  <a:solidFill>
                    <a:schemeClr val="tx2"/>
                  </a:solidFill>
                </a:rPr>
                <a:t>+ </a:t>
              </a:r>
              <a:r>
                <a:rPr lang="en-US" sz="1500" dirty="0">
                  <a:solidFill>
                    <a:schemeClr val="tx2"/>
                  </a:solidFill>
                </a:rPr>
                <a:t>are extracted from the ring and transferred into the storage ring via M4, M5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V="1">
              <a:off x="6095405" y="3745333"/>
              <a:ext cx="595" cy="100869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096000" y="1441835"/>
            <a:ext cx="2318300" cy="575232"/>
            <a:chOff x="6103326" y="1540786"/>
            <a:chExt cx="2318300" cy="575232"/>
          </a:xfrm>
        </p:grpSpPr>
        <p:sp>
          <p:nvSpPr>
            <p:cNvPr id="11" name="Rectangle 10"/>
            <p:cNvSpPr/>
            <p:nvPr/>
          </p:nvSpPr>
          <p:spPr>
            <a:xfrm>
              <a:off x="6585500" y="1540786"/>
              <a:ext cx="1793631" cy="5665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2826" y="156202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tx2"/>
                  </a:solidFill>
                </a:rPr>
                <a:t>After a few turns all </a:t>
              </a:r>
              <a:r>
                <a:rPr lang="el-GR" sz="1500" dirty="0">
                  <a:solidFill>
                    <a:schemeClr val="tx2"/>
                  </a:solidFill>
                </a:rPr>
                <a:t>π</a:t>
              </a:r>
              <a:r>
                <a:rPr lang="en-US" sz="1500" baseline="30000" dirty="0">
                  <a:solidFill>
                    <a:schemeClr val="tx2"/>
                  </a:solidFill>
                </a:rPr>
                <a:t>+</a:t>
              </a:r>
              <a:r>
                <a:rPr lang="en-US" sz="1500" dirty="0">
                  <a:solidFill>
                    <a:schemeClr val="tx2"/>
                  </a:solidFill>
                </a:rPr>
                <a:t> convert to </a:t>
              </a:r>
              <a:r>
                <a:rPr lang="el-GR" sz="1500" dirty="0">
                  <a:solidFill>
                    <a:schemeClr val="tx2"/>
                  </a:solidFill>
                </a:rPr>
                <a:t>μ</a:t>
              </a:r>
              <a:r>
                <a:rPr lang="en-US" sz="1500" baseline="30000" dirty="0">
                  <a:solidFill>
                    <a:schemeClr val="tx2"/>
                  </a:solidFill>
                </a:rPr>
                <a:t>+</a:t>
              </a:r>
              <a:endParaRPr lang="en-US" sz="1500" dirty="0">
                <a:solidFill>
                  <a:schemeClr val="tx2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103326" y="1887942"/>
              <a:ext cx="489500" cy="12158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838480" y="3711050"/>
            <a:ext cx="1697505" cy="1753441"/>
            <a:chOff x="6845806" y="3810001"/>
            <a:chExt cx="1697505" cy="1753441"/>
          </a:xfrm>
        </p:grpSpPr>
        <p:sp>
          <p:nvSpPr>
            <p:cNvPr id="27" name="Rectangle 26"/>
            <p:cNvSpPr/>
            <p:nvPr/>
          </p:nvSpPr>
          <p:spPr>
            <a:xfrm>
              <a:off x="6845806" y="4963217"/>
              <a:ext cx="1524000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4467" y="4978667"/>
              <a:ext cx="16788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solidFill>
                    <a:schemeClr val="tx2"/>
                  </a:solidFill>
                </a:rPr>
                <a:t>μ</a:t>
              </a:r>
              <a:r>
                <a:rPr lang="en-US" sz="1600" baseline="30000" dirty="0">
                  <a:solidFill>
                    <a:schemeClr val="tx2"/>
                  </a:solidFill>
                </a:rPr>
                <a:t>+</a:t>
              </a:r>
              <a:r>
                <a:rPr lang="en-US" sz="1600" dirty="0">
                  <a:solidFill>
                    <a:schemeClr val="tx2"/>
                  </a:solidFill>
                </a:rPr>
                <a:t> enter the g-2 storage ring</a:t>
              </a:r>
            </a:p>
          </p:txBody>
        </p: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V="1">
              <a:off x="7077213" y="3810001"/>
              <a:ext cx="1" cy="121535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742224" y="1721199"/>
            <a:ext cx="1828800" cy="760211"/>
            <a:chOff x="2749550" y="1820150"/>
            <a:chExt cx="1828800" cy="760211"/>
          </a:xfrm>
        </p:grpSpPr>
        <p:sp>
          <p:nvSpPr>
            <p:cNvPr id="25" name="Rectangle 24"/>
            <p:cNvSpPr/>
            <p:nvPr/>
          </p:nvSpPr>
          <p:spPr>
            <a:xfrm>
              <a:off x="2807890" y="1820150"/>
              <a:ext cx="1524000" cy="5539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49550" y="1850895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tx2"/>
                  </a:solidFill>
                </a:rPr>
                <a:t>Protons separate and are removed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331296" y="2374148"/>
              <a:ext cx="188620" cy="20621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2C61003-F40C-48D7-9607-3210C4DD1D4D}"/>
              </a:ext>
            </a:extLst>
          </p:cNvPr>
          <p:cNvSpPr txBox="1">
            <a:spLocks/>
          </p:cNvSpPr>
          <p:nvPr/>
        </p:nvSpPr>
        <p:spPr bwMode="auto">
          <a:xfrm>
            <a:off x="273050" y="5723982"/>
            <a:ext cx="8686800" cy="94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/>
              <a:t>A precision of 140 ppb  will require the delivery of 1.1x10</a:t>
            </a:r>
            <a:r>
              <a:rPr lang="en-US" sz="2400" kern="0" baseline="30000" dirty="0"/>
              <a:t>14</a:t>
            </a:r>
            <a:r>
              <a:rPr lang="en-US" sz="2400" kern="0" dirty="0"/>
              <a:t> muons at the end of M5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350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Estimating the rates of secondaries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23E8E0-4DA7-4DEB-B9C0-824E7921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1559695"/>
            <a:ext cx="8686800" cy="281421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Significant effort has been placed, over the last two years, so that to estimate accurately the pion, muon and proton rates along the Muon Campus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Goal: Have at least two codes for each beamline section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Fortunately, good agreement between individual codes has been found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FB3708-2221-4D84-8E6F-969D6C870EA2}"/>
              </a:ext>
            </a:extLst>
          </p:cNvPr>
          <p:cNvSpPr/>
          <p:nvPr/>
        </p:nvSpPr>
        <p:spPr>
          <a:xfrm>
            <a:off x="1219200" y="5139529"/>
            <a:ext cx="1905000" cy="724255"/>
          </a:xfrm>
          <a:prstGeom prst="rect">
            <a:avLst/>
          </a:prstGeom>
          <a:solidFill>
            <a:srgbClr val="FFFFCC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G4beamline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MARS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0819B-8BBC-413A-8C21-FC90ED9AB5CB}"/>
              </a:ext>
            </a:extLst>
          </p:cNvPr>
          <p:cNvSpPr txBox="1"/>
          <p:nvPr/>
        </p:nvSpPr>
        <p:spPr>
          <a:xfrm>
            <a:off x="1649925" y="4770197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TARGET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D0E397-A762-49BB-A05D-AC16DC5F7828}"/>
              </a:ext>
            </a:extLst>
          </p:cNvPr>
          <p:cNvSpPr/>
          <p:nvPr/>
        </p:nvSpPr>
        <p:spPr>
          <a:xfrm>
            <a:off x="3486750" y="5082557"/>
            <a:ext cx="1905000" cy="838200"/>
          </a:xfrm>
          <a:prstGeom prst="rect">
            <a:avLst/>
          </a:prstGeom>
          <a:solidFill>
            <a:srgbClr val="FFFFCC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G4beamline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BMAD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COSY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A29BC-CD0B-4BA7-9EAD-9A09A6668909}"/>
              </a:ext>
            </a:extLst>
          </p:cNvPr>
          <p:cNvSpPr txBox="1"/>
          <p:nvPr/>
        </p:nvSpPr>
        <p:spPr>
          <a:xfrm>
            <a:off x="3686480" y="467745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BEAMLINES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EA4819-4705-4B18-BCBA-55D4AB721265}"/>
              </a:ext>
            </a:extLst>
          </p:cNvPr>
          <p:cNvSpPr txBox="1"/>
          <p:nvPr/>
        </p:nvSpPr>
        <p:spPr>
          <a:xfrm>
            <a:off x="5696550" y="4426212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STORAGE 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61818A-8B1F-4977-94B9-C923589427BB}"/>
              </a:ext>
            </a:extLst>
          </p:cNvPr>
          <p:cNvSpPr/>
          <p:nvPr/>
        </p:nvSpPr>
        <p:spPr>
          <a:xfrm>
            <a:off x="5696550" y="4815502"/>
            <a:ext cx="1905000" cy="1372310"/>
          </a:xfrm>
          <a:prstGeom prst="rect">
            <a:avLst/>
          </a:prstGeom>
          <a:solidFill>
            <a:srgbClr val="FFFFCC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G4beamline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BMAD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COSY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gm2ringsim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8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Target station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55976" y="1362282"/>
            <a:ext cx="7444747" cy="2506927"/>
            <a:chOff x="533400" y="1600200"/>
            <a:chExt cx="8065008" cy="271579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/>
            <a:srcRect l="6875" t="25555" r="31875" b="37778"/>
            <a:stretch>
              <a:fillRect/>
            </a:stretch>
          </p:blipFill>
          <p:spPr bwMode="auto">
            <a:xfrm>
              <a:off x="533400" y="1600200"/>
              <a:ext cx="8065008" cy="271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334000" y="17526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</a:rPr>
                <a:t>Pulsed magnet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17526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</a:rPr>
                <a:t>Collimator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1752600"/>
              <a:ext cx="825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</a:rPr>
                <a:t>Target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0327" y="1752600"/>
              <a:ext cx="852997" cy="366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</a:rPr>
                <a:t>Li-lens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83831"/>
              </p:ext>
            </p:extLst>
          </p:nvPr>
        </p:nvGraphicFramePr>
        <p:xfrm>
          <a:off x="297123" y="4134877"/>
          <a:ext cx="4033391" cy="21526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2772">
                  <a:extLst>
                    <a:ext uri="{9D8B030D-6E8A-4147-A177-3AD203B41FA5}">
                      <a16:colId xmlns:a16="http://schemas.microsoft.com/office/drawing/2014/main" val="2347684417"/>
                    </a:ext>
                  </a:extLst>
                </a:gridCol>
                <a:gridCol w="1120619">
                  <a:extLst>
                    <a:ext uri="{9D8B030D-6E8A-4147-A177-3AD203B41FA5}">
                      <a16:colId xmlns:a16="http://schemas.microsoft.com/office/drawing/2014/main" val="2798311617"/>
                    </a:ext>
                  </a:extLst>
                </a:gridCol>
              </a:tblGrid>
              <a:tr h="27139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Parameter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Value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1984795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Protons on target (POT) per pulse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en-US" sz="1400" baseline="30000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6695145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Pulse width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120 ns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3642951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Number of pulses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75573392"/>
                  </a:ext>
                </a:extLst>
              </a:tr>
              <a:tr h="29366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Cycle length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1.4 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20903896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Incoming beam momentum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8.89 GeV/c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8524140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Selection momentum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3.1 GeV/c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625175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84" r="8246"/>
          <a:stretch/>
        </p:blipFill>
        <p:spPr>
          <a:xfrm>
            <a:off x="4375738" y="4250999"/>
            <a:ext cx="2252556" cy="1920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8337"/>
          <a:stretch/>
        </p:blipFill>
        <p:spPr>
          <a:xfrm>
            <a:off x="6628294" y="4250999"/>
            <a:ext cx="2347071" cy="19204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06182" y="4419600"/>
            <a:ext cx="931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dirty="0">
                <a:solidFill>
                  <a:schemeClr val="tx2"/>
                </a:solidFill>
              </a:rPr>
              <a:t>π</a:t>
            </a:r>
            <a:r>
              <a:rPr lang="en-US" sz="1300" baseline="30000" dirty="0">
                <a:solidFill>
                  <a:schemeClr val="tx2"/>
                </a:solidFill>
              </a:rPr>
              <a:t>+</a:t>
            </a:r>
            <a:r>
              <a:rPr lang="en-US" sz="1300" dirty="0">
                <a:solidFill>
                  <a:schemeClr val="tx2"/>
                </a:solidFill>
              </a:rPr>
              <a:t> before </a:t>
            </a:r>
          </a:p>
          <a:p>
            <a:r>
              <a:rPr lang="en-US" sz="1300" dirty="0">
                <a:solidFill>
                  <a:schemeClr val="tx2"/>
                </a:solidFill>
              </a:rPr>
              <a:t>selection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3700" y="4419600"/>
            <a:ext cx="843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dirty="0">
                <a:solidFill>
                  <a:schemeClr val="tx2"/>
                </a:solidFill>
              </a:rPr>
              <a:t>π</a:t>
            </a:r>
            <a:r>
              <a:rPr lang="en-US" sz="1300" baseline="30000" dirty="0">
                <a:solidFill>
                  <a:schemeClr val="tx2"/>
                </a:solidFill>
              </a:rPr>
              <a:t>+</a:t>
            </a:r>
            <a:r>
              <a:rPr lang="en-US" sz="1300" dirty="0">
                <a:solidFill>
                  <a:schemeClr val="tx2"/>
                </a:solidFill>
              </a:rPr>
              <a:t> after </a:t>
            </a:r>
          </a:p>
          <a:p>
            <a:r>
              <a:rPr lang="en-US" sz="1300" dirty="0">
                <a:solidFill>
                  <a:schemeClr val="tx2"/>
                </a:solidFill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323106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4181" r="7314" b="188"/>
          <a:stretch/>
        </p:blipFill>
        <p:spPr>
          <a:xfrm>
            <a:off x="5776989" y="3595093"/>
            <a:ext cx="3089371" cy="2387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1" b="69828"/>
          <a:stretch/>
        </p:blipFill>
        <p:spPr>
          <a:xfrm>
            <a:off x="5293370" y="1585546"/>
            <a:ext cx="3642555" cy="1542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within M2 &amp; M3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01797" y="3722255"/>
            <a:ext cx="1595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1.37x10</a:t>
            </a:r>
            <a:r>
              <a:rPr lang="en-US" sz="1400" baseline="30000" dirty="0">
                <a:solidFill>
                  <a:srgbClr val="FFC000"/>
                </a:solidFill>
              </a:rPr>
              <a:t>-4 </a:t>
            </a:r>
            <a:r>
              <a:rPr lang="en-US" sz="1400" dirty="0">
                <a:solidFill>
                  <a:srgbClr val="FFC000"/>
                </a:solidFill>
              </a:rPr>
              <a:t>POT (p)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4577" y="2324212"/>
            <a:ext cx="1196823" cy="392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8296" r="10781"/>
          <a:stretch/>
        </p:blipFill>
        <p:spPr bwMode="auto">
          <a:xfrm>
            <a:off x="138991" y="1585546"/>
            <a:ext cx="5705707" cy="4704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8350" y="6093771"/>
            <a:ext cx="1335622" cy="338554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DR entrance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5293370" y="5257800"/>
            <a:ext cx="0" cy="835971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21674" y="5295020"/>
            <a:ext cx="1670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AF651"/>
                </a:solidFill>
              </a:rPr>
              <a:t>2.62x10</a:t>
            </a:r>
            <a:r>
              <a:rPr lang="en-US" sz="1400" baseline="30000" dirty="0">
                <a:solidFill>
                  <a:srgbClr val="2AF651"/>
                </a:solidFill>
              </a:rPr>
              <a:t>-6 </a:t>
            </a:r>
            <a:r>
              <a:rPr lang="en-US" sz="1400" dirty="0">
                <a:solidFill>
                  <a:srgbClr val="2AF651"/>
                </a:solidFill>
              </a:rPr>
              <a:t>POT (</a:t>
            </a:r>
            <a:r>
              <a:rPr lang="el-GR" sz="1400" dirty="0">
                <a:solidFill>
                  <a:srgbClr val="2AF651"/>
                </a:solidFill>
              </a:rPr>
              <a:t>μ</a:t>
            </a:r>
            <a:r>
              <a:rPr lang="en-US" sz="1400" baseline="30000" dirty="0">
                <a:solidFill>
                  <a:srgbClr val="2AF651"/>
                </a:solidFill>
              </a:rPr>
              <a:t>+</a:t>
            </a:r>
            <a:r>
              <a:rPr lang="en-US" sz="1400" dirty="0">
                <a:solidFill>
                  <a:srgbClr val="2AF651"/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68370" y="4971595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1.87x10</a:t>
            </a:r>
            <a:r>
              <a:rPr lang="en-US" sz="1400" baseline="30000" dirty="0">
                <a:solidFill>
                  <a:schemeClr val="tx2"/>
                </a:solidFill>
              </a:rPr>
              <a:t>-5 </a:t>
            </a:r>
            <a:r>
              <a:rPr lang="en-US" sz="1400" dirty="0">
                <a:solidFill>
                  <a:schemeClr val="tx2"/>
                </a:solidFill>
              </a:rPr>
              <a:t>POT (</a:t>
            </a:r>
            <a:r>
              <a:rPr lang="el-GR" sz="1400" dirty="0">
                <a:solidFill>
                  <a:schemeClr val="tx2"/>
                </a:solidFill>
              </a:rPr>
              <a:t>π</a:t>
            </a:r>
            <a:r>
              <a:rPr lang="en-US" sz="1400" baseline="30000" dirty="0">
                <a:solidFill>
                  <a:schemeClr val="tx2"/>
                </a:solidFill>
              </a:rPr>
              <a:t>+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5912407" y="5528845"/>
            <a:ext cx="410628" cy="564926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5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1" b="69828"/>
          <a:stretch/>
        </p:blipFill>
        <p:spPr>
          <a:xfrm>
            <a:off x="5635573" y="1345712"/>
            <a:ext cx="3259138" cy="1379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in the Delivery Ring (DR)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1322265"/>
            <a:ext cx="1077975" cy="1249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6434" r="10520"/>
          <a:stretch/>
        </p:blipFill>
        <p:spPr bwMode="auto">
          <a:xfrm>
            <a:off x="381000" y="1447800"/>
            <a:ext cx="5887567" cy="4945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06697E-23AA-46AE-960F-AC9CC91A9A36}"/>
              </a:ext>
            </a:extLst>
          </p:cNvPr>
          <p:cNvCxnSpPr/>
          <p:nvPr/>
        </p:nvCxnSpPr>
        <p:spPr>
          <a:xfrm flipV="1">
            <a:off x="3429000" y="1752600"/>
            <a:ext cx="0" cy="3657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B7C9A3-F93F-4FD2-9205-89A3407F8F7D}"/>
              </a:ext>
            </a:extLst>
          </p:cNvPr>
          <p:cNvSpPr txBox="1"/>
          <p:nvPr/>
        </p:nvSpPr>
        <p:spPr>
          <a:xfrm>
            <a:off x="2621005" y="134451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Extraction point</a:t>
            </a:r>
          </a:p>
        </p:txBody>
      </p:sp>
    </p:spTree>
    <p:extLst>
      <p:ext uri="{BB962C8B-B14F-4D97-AF65-F5344CB8AC3E}">
        <p14:creationId xmlns:p14="http://schemas.microsoft.com/office/powerpoint/2010/main" val="4027503221"/>
      </p:ext>
    </p:extLst>
  </p:cSld>
  <p:clrMapOvr>
    <a:masterClrMapping/>
  </p:clrMapOvr>
</p:sld>
</file>

<file path=ppt/theme/theme1.xml><?xml version="1.0" encoding="utf-8"?>
<a:theme xmlns:a="http://schemas.openxmlformats.org/drawingml/2006/main" name="PPP_SEDUC_PRT_Board">
  <a:themeElements>
    <a:clrScheme name="">
      <a:dk1>
        <a:srgbClr val="B2B2B2"/>
      </a:dk1>
      <a:lt1>
        <a:srgbClr val="FFFFFF"/>
      </a:lt1>
      <a:dk2>
        <a:srgbClr val="B2B2B2"/>
      </a:dk2>
      <a:lt2>
        <a:srgbClr val="000000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CITY_TXT_Brooklyn_Bri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CITY_TXT_Brooklyn_Bri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PPP_SEDUC_PRT_Board</Template>
  <TotalTime>6376</TotalTime>
  <Words>1123</Words>
  <Application>Microsoft Office PowerPoint</Application>
  <PresentationFormat>On-screen Show (4:3)</PresentationFormat>
  <Paragraphs>215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Mincho</vt:lpstr>
      <vt:lpstr>Arial</vt:lpstr>
      <vt:lpstr>Calibri</vt:lpstr>
      <vt:lpstr>Cambria</vt:lpstr>
      <vt:lpstr>Cambria Math</vt:lpstr>
      <vt:lpstr>Times New Roman</vt:lpstr>
      <vt:lpstr>PPP_SEDUC_PRT_Board</vt:lpstr>
      <vt:lpstr>Equation</vt:lpstr>
      <vt:lpstr>Improvements in performance of the Muon Campus beamline</vt:lpstr>
      <vt:lpstr>Outline</vt:lpstr>
      <vt:lpstr> A hint of new physics?</vt:lpstr>
      <vt:lpstr>Principle for measuring g-2</vt:lpstr>
      <vt:lpstr>Muon Campus overview</vt:lpstr>
      <vt:lpstr>Estimating the rates of secondaries</vt:lpstr>
      <vt:lpstr>Target station </vt:lpstr>
      <vt:lpstr>Performance within M2 &amp; M3 lines</vt:lpstr>
      <vt:lpstr>Performance in the Delivery Ring (DR)</vt:lpstr>
      <vt:lpstr>Separation of protons in the DR</vt:lpstr>
      <vt:lpstr>Performance within M4 &amp; M5 lines</vt:lpstr>
      <vt:lpstr>New Phys. Rev paper</vt:lpstr>
      <vt:lpstr>The g-2 storage ring</vt:lpstr>
      <vt:lpstr>Momentum acceptance</vt:lpstr>
      <vt:lpstr>Delivered beam at the end of M5</vt:lpstr>
      <vt:lpstr>Solution: Cooling</vt:lpstr>
      <vt:lpstr>Cooling requirements</vt:lpstr>
      <vt:lpstr>Wedge geometry is important</vt:lpstr>
      <vt:lpstr>Location in the Muon Campus</vt:lpstr>
      <vt:lpstr>Effect in momentum</vt:lpstr>
      <vt:lpstr>Stored muons</vt:lpstr>
      <vt:lpstr>Summary of main findings</vt:lpstr>
      <vt:lpstr>LDRD proposal status</vt:lpstr>
      <vt:lpstr>Conclusions</vt:lpstr>
      <vt:lpstr>Acknowledgment</vt:lpstr>
      <vt:lpstr>Parameter sensitivity (polyethylene)</vt:lpstr>
      <vt:lpstr>Beam polarization</vt:lpstr>
      <vt:lpstr>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Diktys</dc:creator>
  <cp:lastModifiedBy>diktys stratakis</cp:lastModifiedBy>
  <cp:revision>523</cp:revision>
  <dcterms:created xsi:type="dcterms:W3CDTF">2015-12-13T20:00:17Z</dcterms:created>
  <dcterms:modified xsi:type="dcterms:W3CDTF">2017-12-08T12:44:43Z</dcterms:modified>
</cp:coreProperties>
</file>