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Microsoft_Equation1.bin" ContentType="application/vnd.openxmlformats-officedocument.oleObject"/>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 id="2147483817" r:id="rId2"/>
    <p:sldMasterId id="2147483829" r:id="rId3"/>
    <p:sldMasterId id="2147483842" r:id="rId4"/>
    <p:sldMasterId id="2147483902" r:id="rId5"/>
    <p:sldMasterId id="2147483914" r:id="rId6"/>
    <p:sldMasterId id="2147483939" r:id="rId7"/>
    <p:sldMasterId id="2147484000" r:id="rId8"/>
    <p:sldMasterId id="2147484049" r:id="rId9"/>
    <p:sldMasterId id="2147484061" r:id="rId10"/>
    <p:sldMasterId id="2147484073" r:id="rId11"/>
    <p:sldMasterId id="2147484085" r:id="rId12"/>
    <p:sldMasterId id="2147484111" r:id="rId13"/>
    <p:sldMasterId id="2147484148" r:id="rId14"/>
    <p:sldMasterId id="2147484163" r:id="rId15"/>
    <p:sldMasterId id="2147484175" r:id="rId16"/>
    <p:sldMasterId id="2147484187" r:id="rId17"/>
  </p:sldMasterIdLst>
  <p:notesMasterIdLst>
    <p:notesMasterId r:id="rId54"/>
  </p:notesMasterIdLst>
  <p:sldIdLst>
    <p:sldId id="346" r:id="rId18"/>
    <p:sldId id="433" r:id="rId19"/>
    <p:sldId id="476" r:id="rId20"/>
    <p:sldId id="423" r:id="rId21"/>
    <p:sldId id="424" r:id="rId22"/>
    <p:sldId id="425" r:id="rId23"/>
    <p:sldId id="426" r:id="rId24"/>
    <p:sldId id="477" r:id="rId25"/>
    <p:sldId id="479" r:id="rId26"/>
    <p:sldId id="478" r:id="rId27"/>
    <p:sldId id="487" r:id="rId28"/>
    <p:sldId id="485" r:id="rId29"/>
    <p:sldId id="486" r:id="rId30"/>
    <p:sldId id="437" r:id="rId31"/>
    <p:sldId id="441" r:id="rId32"/>
    <p:sldId id="348" r:id="rId33"/>
    <p:sldId id="352" r:id="rId34"/>
    <p:sldId id="315" r:id="rId35"/>
    <p:sldId id="443" r:id="rId36"/>
    <p:sldId id="461" r:id="rId37"/>
    <p:sldId id="444" r:id="rId38"/>
    <p:sldId id="432" r:id="rId39"/>
    <p:sldId id="480" r:id="rId40"/>
    <p:sldId id="483" r:id="rId41"/>
    <p:sldId id="464" r:id="rId42"/>
    <p:sldId id="488" r:id="rId43"/>
    <p:sldId id="489" r:id="rId44"/>
    <p:sldId id="447" r:id="rId45"/>
    <p:sldId id="465" r:id="rId46"/>
    <p:sldId id="460" r:id="rId47"/>
    <p:sldId id="459" r:id="rId48"/>
    <p:sldId id="481" r:id="rId49"/>
    <p:sldId id="469" r:id="rId50"/>
    <p:sldId id="484" r:id="rId51"/>
    <p:sldId id="471" r:id="rId52"/>
    <p:sldId id="386" r:id="rId53"/>
  </p:sldIdLst>
  <p:sldSz cx="9144000" cy="6858000" type="screen4x3"/>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8B06"/>
    <a:srgbClr val="FFE5B7"/>
    <a:srgbClr val="FE780B"/>
    <a:srgbClr val="022830"/>
    <a:srgbClr val="03353F"/>
    <a:srgbClr val="042F3F"/>
    <a:srgbClr val="032E3F"/>
    <a:srgbClr val="07383F"/>
    <a:srgbClr val="0C2C3F"/>
    <a:srgbClr val="041B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527" autoAdjust="0"/>
  </p:normalViewPr>
  <p:slideViewPr>
    <p:cSldViewPr snapToGrid="0" snapToObjects="1">
      <p:cViewPr>
        <p:scale>
          <a:sx n="100" d="100"/>
          <a:sy n="100" d="100"/>
        </p:scale>
        <p:origin x="-1784" y="-272"/>
      </p:cViewPr>
      <p:guideLst>
        <p:guide orient="horz" pos="2160"/>
        <p:guide pos="2880"/>
      </p:guideLst>
    </p:cSldViewPr>
  </p:slideViewPr>
  <p:notesTextViewPr>
    <p:cViewPr>
      <p:scale>
        <a:sx n="200" d="100"/>
        <a:sy n="2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50" Type="http://schemas.openxmlformats.org/officeDocument/2006/relationships/slide" Target="slides/slide33.xml"/><Relationship Id="rId51" Type="http://schemas.openxmlformats.org/officeDocument/2006/relationships/slide" Target="slides/slide34.xml"/><Relationship Id="rId52" Type="http://schemas.openxmlformats.org/officeDocument/2006/relationships/slide" Target="slides/slide35.xml"/><Relationship Id="rId53" Type="http://schemas.openxmlformats.org/officeDocument/2006/relationships/slide" Target="slides/slide36.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slide" Target="slides/slide26.xml"/><Relationship Id="rId44" Type="http://schemas.openxmlformats.org/officeDocument/2006/relationships/slide" Target="slides/slide27.xml"/><Relationship Id="rId45" Type="http://schemas.openxmlformats.org/officeDocument/2006/relationships/slide" Target="slides/slide28.xml"/><Relationship Id="rId46" Type="http://schemas.openxmlformats.org/officeDocument/2006/relationships/slide" Target="slides/slide29.xml"/><Relationship Id="rId47" Type="http://schemas.openxmlformats.org/officeDocument/2006/relationships/slide" Target="slides/slide30.xml"/><Relationship Id="rId48" Type="http://schemas.openxmlformats.org/officeDocument/2006/relationships/slide" Target="slides/slide31.xml"/><Relationship Id="rId49" Type="http://schemas.openxmlformats.org/officeDocument/2006/relationships/slide" Target="slides/slide3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oleObject" Target="file:///C:\Guangjun\WFIRST\IFU%20cycle%206\IFU%20Cycle6%20freeze\Phase%20A%20IFC%20redesign\WFIRST%20WFC%20LAYOUT\IFC_relay\From%20Bert\different%20definition%20of%20spectral%20resol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n=1 pixel, (0.6~2)um ave R =290.5</c:v>
          </c:tx>
          <c:marker>
            <c:symbol val="none"/>
          </c:marker>
          <c:cat>
            <c:numRef>
              <c:f>'new design'!$C$7:$C$92</c:f>
              <c:numCache>
                <c:formatCode>General</c:formatCode>
                <c:ptCount val="86"/>
                <c:pt idx="0">
                  <c:v>0.4</c:v>
                </c:pt>
                <c:pt idx="5">
                  <c:v>0.5</c:v>
                </c:pt>
                <c:pt idx="10">
                  <c:v>0.6</c:v>
                </c:pt>
                <c:pt idx="15">
                  <c:v>0.7</c:v>
                </c:pt>
                <c:pt idx="20">
                  <c:v>0.8</c:v>
                </c:pt>
                <c:pt idx="25">
                  <c:v>0.9</c:v>
                </c:pt>
                <c:pt idx="30">
                  <c:v>1.0</c:v>
                </c:pt>
                <c:pt idx="35">
                  <c:v>1.1</c:v>
                </c:pt>
                <c:pt idx="40">
                  <c:v>1.2</c:v>
                </c:pt>
                <c:pt idx="45">
                  <c:v>1.3</c:v>
                </c:pt>
                <c:pt idx="50">
                  <c:v>1.4</c:v>
                </c:pt>
                <c:pt idx="55">
                  <c:v>1.5</c:v>
                </c:pt>
                <c:pt idx="60">
                  <c:v>1.6</c:v>
                </c:pt>
                <c:pt idx="65">
                  <c:v>1.7</c:v>
                </c:pt>
                <c:pt idx="70">
                  <c:v>1.8</c:v>
                </c:pt>
                <c:pt idx="75">
                  <c:v>1.9</c:v>
                </c:pt>
                <c:pt idx="80">
                  <c:v>2.0</c:v>
                </c:pt>
                <c:pt idx="85">
                  <c:v>2.1</c:v>
                </c:pt>
              </c:numCache>
            </c:numRef>
          </c:cat>
          <c:val>
            <c:numRef>
              <c:f>'new design'!$Q$7:$Q$92</c:f>
              <c:numCache>
                <c:formatCode>General</c:formatCode>
                <c:ptCount val="86"/>
                <c:pt idx="0">
                  <c:v>738.1809</c:v>
                </c:pt>
                <c:pt idx="1">
                  <c:v>674.6705</c:v>
                </c:pt>
                <c:pt idx="2">
                  <c:v>611.1601999999991</c:v>
                </c:pt>
                <c:pt idx="3">
                  <c:v>557.1732</c:v>
                </c:pt>
                <c:pt idx="4">
                  <c:v>510.9499</c:v>
                </c:pt>
                <c:pt idx="5">
                  <c:v>471.1265</c:v>
                </c:pt>
                <c:pt idx="6">
                  <c:v>436.632</c:v>
                </c:pt>
                <c:pt idx="7">
                  <c:v>406.6155</c:v>
                </c:pt>
                <c:pt idx="8">
                  <c:v>380.3935999999992</c:v>
                </c:pt>
                <c:pt idx="9">
                  <c:v>357.4123</c:v>
                </c:pt>
                <c:pt idx="10">
                  <c:v>337.2182</c:v>
                </c:pt>
                <c:pt idx="11">
                  <c:v>319.4374</c:v>
                </c:pt>
                <c:pt idx="12">
                  <c:v>303.7591</c:v>
                </c:pt>
                <c:pt idx="13">
                  <c:v>289.9234</c:v>
                </c:pt>
                <c:pt idx="14">
                  <c:v>277.7112999999992</c:v>
                </c:pt>
                <c:pt idx="15">
                  <c:v>266.9374</c:v>
                </c:pt>
                <c:pt idx="16">
                  <c:v>257.4436</c:v>
                </c:pt>
                <c:pt idx="17">
                  <c:v>249.0948</c:v>
                </c:pt>
                <c:pt idx="18">
                  <c:v>241.7746</c:v>
                </c:pt>
                <c:pt idx="19">
                  <c:v>235.3823</c:v>
                </c:pt>
                <c:pt idx="20">
                  <c:v>229.8309</c:v>
                </c:pt>
                <c:pt idx="21">
                  <c:v>225.0444</c:v>
                </c:pt>
                <c:pt idx="22">
                  <c:v>220.9562</c:v>
                </c:pt>
                <c:pt idx="23">
                  <c:v>217.5081</c:v>
                </c:pt>
                <c:pt idx="24">
                  <c:v>214.6489</c:v>
                </c:pt>
                <c:pt idx="25">
                  <c:v>212.3331</c:v>
                </c:pt>
                <c:pt idx="26">
                  <c:v>210.5208</c:v>
                </c:pt>
                <c:pt idx="27">
                  <c:v>209.1764</c:v>
                </c:pt>
                <c:pt idx="28">
                  <c:v>208.268</c:v>
                </c:pt>
                <c:pt idx="29">
                  <c:v>207.7676</c:v>
                </c:pt>
                <c:pt idx="30">
                  <c:v>207.6497</c:v>
                </c:pt>
                <c:pt idx="31">
                  <c:v>207.8919</c:v>
                </c:pt>
                <c:pt idx="32">
                  <c:v>208.4737</c:v>
                </c:pt>
                <c:pt idx="33">
                  <c:v>209.3769</c:v>
                </c:pt>
                <c:pt idx="34">
                  <c:v>210.585</c:v>
                </c:pt>
                <c:pt idx="35">
                  <c:v>212.0832</c:v>
                </c:pt>
                <c:pt idx="36">
                  <c:v>213.858</c:v>
                </c:pt>
                <c:pt idx="37">
                  <c:v>215.8973</c:v>
                </c:pt>
                <c:pt idx="38">
                  <c:v>218.1902</c:v>
                </c:pt>
                <c:pt idx="39">
                  <c:v>220.7266</c:v>
                </c:pt>
                <c:pt idx="40">
                  <c:v>223.4976</c:v>
                </c:pt>
                <c:pt idx="41">
                  <c:v>226.4948</c:v>
                </c:pt>
                <c:pt idx="42">
                  <c:v>229.7109</c:v>
                </c:pt>
                <c:pt idx="43">
                  <c:v>233.139</c:v>
                </c:pt>
                <c:pt idx="44">
                  <c:v>236.773</c:v>
                </c:pt>
                <c:pt idx="45">
                  <c:v>240.6073</c:v>
                </c:pt>
                <c:pt idx="46">
                  <c:v>244.6368</c:v>
                </c:pt>
                <c:pt idx="47">
                  <c:v>248.8568</c:v>
                </c:pt>
                <c:pt idx="48">
                  <c:v>253.2631</c:v>
                </c:pt>
                <c:pt idx="49">
                  <c:v>257.8519999999999</c:v>
                </c:pt>
                <c:pt idx="50">
                  <c:v>262.6198</c:v>
                </c:pt>
                <c:pt idx="51">
                  <c:v>267.5634999999999</c:v>
                </c:pt>
                <c:pt idx="52">
                  <c:v>272.6803</c:v>
                </c:pt>
                <c:pt idx="53">
                  <c:v>277.9674999999999</c:v>
                </c:pt>
                <c:pt idx="54">
                  <c:v>283.4228</c:v>
                </c:pt>
                <c:pt idx="55">
                  <c:v>289.0442</c:v>
                </c:pt>
                <c:pt idx="56">
                  <c:v>294.8297</c:v>
                </c:pt>
                <c:pt idx="57">
                  <c:v>300.7778</c:v>
                </c:pt>
                <c:pt idx="58">
                  <c:v>306.8869</c:v>
                </c:pt>
                <c:pt idx="59">
                  <c:v>313.1558</c:v>
                </c:pt>
                <c:pt idx="60">
                  <c:v>319.5833</c:v>
                </c:pt>
                <c:pt idx="61">
                  <c:v>326.1684</c:v>
                </c:pt>
                <c:pt idx="62">
                  <c:v>332.9102999999996</c:v>
                </c:pt>
                <c:pt idx="63">
                  <c:v>339.8082999999999</c:v>
                </c:pt>
                <c:pt idx="64">
                  <c:v>346.8618</c:v>
                </c:pt>
                <c:pt idx="65">
                  <c:v>354.0702999999999</c:v>
                </c:pt>
                <c:pt idx="66">
                  <c:v>361.4334999999992</c:v>
                </c:pt>
                <c:pt idx="67">
                  <c:v>368.9511999999992</c:v>
                </c:pt>
                <c:pt idx="68">
                  <c:v>376.6232999999999</c:v>
                </c:pt>
                <c:pt idx="69">
                  <c:v>384.4495999999999</c:v>
                </c:pt>
                <c:pt idx="70">
                  <c:v>392.4302</c:v>
                </c:pt>
                <c:pt idx="71">
                  <c:v>400.5652</c:v>
                </c:pt>
                <c:pt idx="72">
                  <c:v>408.8549</c:v>
                </c:pt>
                <c:pt idx="73">
                  <c:v>417.2995</c:v>
                </c:pt>
                <c:pt idx="74">
                  <c:v>425.8995</c:v>
                </c:pt>
                <c:pt idx="75">
                  <c:v>434.6551999999999</c:v>
                </c:pt>
                <c:pt idx="76">
                  <c:v>443.5670999999999</c:v>
                </c:pt>
                <c:pt idx="77">
                  <c:v>452.6359</c:v>
                </c:pt>
                <c:pt idx="78">
                  <c:v>461.8621</c:v>
                </c:pt>
                <c:pt idx="79">
                  <c:v>471.2465</c:v>
                </c:pt>
                <c:pt idx="80">
                  <c:v>480.7898</c:v>
                </c:pt>
                <c:pt idx="81">
                  <c:v>490.4929</c:v>
                </c:pt>
                <c:pt idx="82">
                  <c:v>500.3564999999999</c:v>
                </c:pt>
                <c:pt idx="83">
                  <c:v>510.3817</c:v>
                </c:pt>
                <c:pt idx="84">
                  <c:v>520.5694</c:v>
                </c:pt>
                <c:pt idx="85">
                  <c:v>530.9207</c:v>
                </c:pt>
              </c:numCache>
            </c:numRef>
          </c:val>
          <c:smooth val="0"/>
        </c:ser>
        <c:ser>
          <c:idx val="1"/>
          <c:order val="1"/>
          <c:tx>
            <c:v>n= 2 pixels, (0.6~2)um ave R=145.2</c:v>
          </c:tx>
          <c:marker>
            <c:symbol val="none"/>
          </c:marker>
          <c:cat>
            <c:numRef>
              <c:f>'new design'!$C$7:$C$92</c:f>
              <c:numCache>
                <c:formatCode>General</c:formatCode>
                <c:ptCount val="86"/>
                <c:pt idx="0">
                  <c:v>0.4</c:v>
                </c:pt>
                <c:pt idx="5">
                  <c:v>0.5</c:v>
                </c:pt>
                <c:pt idx="10">
                  <c:v>0.6</c:v>
                </c:pt>
                <c:pt idx="15">
                  <c:v>0.7</c:v>
                </c:pt>
                <c:pt idx="20">
                  <c:v>0.8</c:v>
                </c:pt>
                <c:pt idx="25">
                  <c:v>0.9</c:v>
                </c:pt>
                <c:pt idx="30">
                  <c:v>1.0</c:v>
                </c:pt>
                <c:pt idx="35">
                  <c:v>1.1</c:v>
                </c:pt>
                <c:pt idx="40">
                  <c:v>1.2</c:v>
                </c:pt>
                <c:pt idx="45">
                  <c:v>1.3</c:v>
                </c:pt>
                <c:pt idx="50">
                  <c:v>1.4</c:v>
                </c:pt>
                <c:pt idx="55">
                  <c:v>1.5</c:v>
                </c:pt>
                <c:pt idx="60">
                  <c:v>1.6</c:v>
                </c:pt>
                <c:pt idx="65">
                  <c:v>1.7</c:v>
                </c:pt>
                <c:pt idx="70">
                  <c:v>1.8</c:v>
                </c:pt>
                <c:pt idx="75">
                  <c:v>1.9</c:v>
                </c:pt>
                <c:pt idx="80">
                  <c:v>2.0</c:v>
                </c:pt>
                <c:pt idx="85">
                  <c:v>2.1</c:v>
                </c:pt>
              </c:numCache>
            </c:numRef>
          </c:cat>
          <c:val>
            <c:numRef>
              <c:f>'new design'!$K$7:$K$92</c:f>
              <c:numCache>
                <c:formatCode>General</c:formatCode>
                <c:ptCount val="86"/>
                <c:pt idx="0">
                  <c:v>369.0903999999992</c:v>
                </c:pt>
                <c:pt idx="1">
                  <c:v>337.3353</c:v>
                </c:pt>
                <c:pt idx="2">
                  <c:v>305.5801</c:v>
                </c:pt>
                <c:pt idx="3">
                  <c:v>278.5865999999992</c:v>
                </c:pt>
                <c:pt idx="4">
                  <c:v>255.475</c:v>
                </c:pt>
                <c:pt idx="5">
                  <c:v>235.5633</c:v>
                </c:pt>
                <c:pt idx="6">
                  <c:v>218.316</c:v>
                </c:pt>
                <c:pt idx="7">
                  <c:v>203.3077</c:v>
                </c:pt>
                <c:pt idx="8">
                  <c:v>190.1968</c:v>
                </c:pt>
                <c:pt idx="9">
                  <c:v>178.7062</c:v>
                </c:pt>
                <c:pt idx="10">
                  <c:v>168.6091</c:v>
                </c:pt>
                <c:pt idx="11">
                  <c:v>159.7187</c:v>
                </c:pt>
                <c:pt idx="12">
                  <c:v>151.8796</c:v>
                </c:pt>
                <c:pt idx="13">
                  <c:v>144.9617</c:v>
                </c:pt>
                <c:pt idx="14">
                  <c:v>138.8557</c:v>
                </c:pt>
                <c:pt idx="15">
                  <c:v>133.4687</c:v>
                </c:pt>
                <c:pt idx="16">
                  <c:v>128.7218</c:v>
                </c:pt>
                <c:pt idx="17">
                  <c:v>124.5474</c:v>
                </c:pt>
                <c:pt idx="18">
                  <c:v>120.8873</c:v>
                </c:pt>
                <c:pt idx="19">
                  <c:v>117.6912</c:v>
                </c:pt>
                <c:pt idx="20">
                  <c:v>114.9155</c:v>
                </c:pt>
                <c:pt idx="21">
                  <c:v>112.5222</c:v>
                </c:pt>
                <c:pt idx="22">
                  <c:v>110.4781</c:v>
                </c:pt>
                <c:pt idx="23">
                  <c:v>108.7541</c:v>
                </c:pt>
                <c:pt idx="24">
                  <c:v>107.3244</c:v>
                </c:pt>
                <c:pt idx="25">
                  <c:v>106.1666</c:v>
                </c:pt>
                <c:pt idx="26">
                  <c:v>105.2604</c:v>
                </c:pt>
                <c:pt idx="27">
                  <c:v>104.5882</c:v>
                </c:pt>
                <c:pt idx="28">
                  <c:v>104.134</c:v>
                </c:pt>
                <c:pt idx="29">
                  <c:v>103.8838</c:v>
                </c:pt>
                <c:pt idx="30">
                  <c:v>103.8249</c:v>
                </c:pt>
                <c:pt idx="31">
                  <c:v>103.9459</c:v>
                </c:pt>
                <c:pt idx="32">
                  <c:v>104.2368</c:v>
                </c:pt>
                <c:pt idx="33">
                  <c:v>104.6884</c:v>
                </c:pt>
                <c:pt idx="34">
                  <c:v>105.2925</c:v>
                </c:pt>
                <c:pt idx="35">
                  <c:v>106.0416</c:v>
                </c:pt>
                <c:pt idx="36">
                  <c:v>106.929</c:v>
                </c:pt>
                <c:pt idx="37">
                  <c:v>107.9487</c:v>
                </c:pt>
                <c:pt idx="38">
                  <c:v>109.0951</c:v>
                </c:pt>
                <c:pt idx="39">
                  <c:v>110.3633</c:v>
                </c:pt>
                <c:pt idx="40">
                  <c:v>111.7488</c:v>
                </c:pt>
                <c:pt idx="41">
                  <c:v>113.2474</c:v>
                </c:pt>
                <c:pt idx="42">
                  <c:v>114.8554</c:v>
                </c:pt>
                <c:pt idx="43">
                  <c:v>116.5695</c:v>
                </c:pt>
                <c:pt idx="44">
                  <c:v>118.3865</c:v>
                </c:pt>
                <c:pt idx="45">
                  <c:v>120.3037</c:v>
                </c:pt>
                <c:pt idx="46">
                  <c:v>122.3184</c:v>
                </c:pt>
                <c:pt idx="47">
                  <c:v>124.4284</c:v>
                </c:pt>
                <c:pt idx="48">
                  <c:v>126.6316</c:v>
                </c:pt>
                <c:pt idx="49">
                  <c:v>128.926</c:v>
                </c:pt>
                <c:pt idx="50">
                  <c:v>131.3099</c:v>
                </c:pt>
                <c:pt idx="51">
                  <c:v>133.7818</c:v>
                </c:pt>
                <c:pt idx="52">
                  <c:v>136.3401</c:v>
                </c:pt>
                <c:pt idx="53">
                  <c:v>138.9837</c:v>
                </c:pt>
                <c:pt idx="54">
                  <c:v>141.7114</c:v>
                </c:pt>
                <c:pt idx="55">
                  <c:v>144.5221</c:v>
                </c:pt>
                <c:pt idx="56">
                  <c:v>147.4149</c:v>
                </c:pt>
                <c:pt idx="57">
                  <c:v>150.3889</c:v>
                </c:pt>
                <c:pt idx="58">
                  <c:v>153.4435</c:v>
                </c:pt>
                <c:pt idx="59">
                  <c:v>156.5779</c:v>
                </c:pt>
                <c:pt idx="60">
                  <c:v>159.7916</c:v>
                </c:pt>
                <c:pt idx="61">
                  <c:v>163.0842</c:v>
                </c:pt>
                <c:pt idx="62">
                  <c:v>166.4551</c:v>
                </c:pt>
                <c:pt idx="63">
                  <c:v>169.9041</c:v>
                </c:pt>
                <c:pt idx="64">
                  <c:v>173.4309</c:v>
                </c:pt>
                <c:pt idx="65">
                  <c:v>177.0351</c:v>
                </c:pt>
                <c:pt idx="66">
                  <c:v>180.7168</c:v>
                </c:pt>
                <c:pt idx="67">
                  <c:v>184.4756</c:v>
                </c:pt>
                <c:pt idx="68">
                  <c:v>188.3116</c:v>
                </c:pt>
                <c:pt idx="69">
                  <c:v>192.2248</c:v>
                </c:pt>
                <c:pt idx="70">
                  <c:v>196.2151</c:v>
                </c:pt>
                <c:pt idx="71">
                  <c:v>200.2826</c:v>
                </c:pt>
                <c:pt idx="72">
                  <c:v>204.4275</c:v>
                </c:pt>
                <c:pt idx="73">
                  <c:v>208.6498</c:v>
                </c:pt>
                <c:pt idx="74">
                  <c:v>212.9497</c:v>
                </c:pt>
                <c:pt idx="75">
                  <c:v>217.3276</c:v>
                </c:pt>
                <c:pt idx="76">
                  <c:v>221.7836</c:v>
                </c:pt>
                <c:pt idx="77">
                  <c:v>226.318</c:v>
                </c:pt>
                <c:pt idx="78">
                  <c:v>230.9311</c:v>
                </c:pt>
                <c:pt idx="79">
                  <c:v>235.6233</c:v>
                </c:pt>
                <c:pt idx="80">
                  <c:v>240.3949</c:v>
                </c:pt>
                <c:pt idx="81">
                  <c:v>245.2464</c:v>
                </c:pt>
                <c:pt idx="82">
                  <c:v>250.1783</c:v>
                </c:pt>
                <c:pt idx="83">
                  <c:v>255.1908</c:v>
                </c:pt>
                <c:pt idx="84">
                  <c:v>260.2847</c:v>
                </c:pt>
                <c:pt idx="85">
                  <c:v>265.4603</c:v>
                </c:pt>
              </c:numCache>
            </c:numRef>
          </c:val>
          <c:smooth val="0"/>
        </c:ser>
        <c:ser>
          <c:idx val="2"/>
          <c:order val="2"/>
          <c:tx>
            <c:v>n=3 pixels (0.6~2)um ave R=96.8</c:v>
          </c:tx>
          <c:marker>
            <c:symbol val="none"/>
          </c:marker>
          <c:cat>
            <c:numRef>
              <c:f>'new design'!$C$7:$C$92</c:f>
              <c:numCache>
                <c:formatCode>General</c:formatCode>
                <c:ptCount val="86"/>
                <c:pt idx="0">
                  <c:v>0.4</c:v>
                </c:pt>
                <c:pt idx="5">
                  <c:v>0.5</c:v>
                </c:pt>
                <c:pt idx="10">
                  <c:v>0.6</c:v>
                </c:pt>
                <c:pt idx="15">
                  <c:v>0.7</c:v>
                </c:pt>
                <c:pt idx="20">
                  <c:v>0.8</c:v>
                </c:pt>
                <c:pt idx="25">
                  <c:v>0.9</c:v>
                </c:pt>
                <c:pt idx="30">
                  <c:v>1.0</c:v>
                </c:pt>
                <c:pt idx="35">
                  <c:v>1.1</c:v>
                </c:pt>
                <c:pt idx="40">
                  <c:v>1.2</c:v>
                </c:pt>
                <c:pt idx="45">
                  <c:v>1.3</c:v>
                </c:pt>
                <c:pt idx="50">
                  <c:v>1.4</c:v>
                </c:pt>
                <c:pt idx="55">
                  <c:v>1.5</c:v>
                </c:pt>
                <c:pt idx="60">
                  <c:v>1.6</c:v>
                </c:pt>
                <c:pt idx="65">
                  <c:v>1.7</c:v>
                </c:pt>
                <c:pt idx="70">
                  <c:v>1.8</c:v>
                </c:pt>
                <c:pt idx="75">
                  <c:v>1.9</c:v>
                </c:pt>
                <c:pt idx="80">
                  <c:v>2.0</c:v>
                </c:pt>
                <c:pt idx="85">
                  <c:v>2.1</c:v>
                </c:pt>
              </c:numCache>
            </c:numRef>
          </c:cat>
          <c:val>
            <c:numRef>
              <c:f>'new design'!$D$7:$D$92</c:f>
              <c:numCache>
                <c:formatCode>General</c:formatCode>
                <c:ptCount val="86"/>
                <c:pt idx="0">
                  <c:v>246.0603</c:v>
                </c:pt>
                <c:pt idx="1">
                  <c:v>224.8902</c:v>
                </c:pt>
                <c:pt idx="2">
                  <c:v>203.7201</c:v>
                </c:pt>
                <c:pt idx="3">
                  <c:v>185.7244</c:v>
                </c:pt>
                <c:pt idx="4">
                  <c:v>170.3166</c:v>
                </c:pt>
                <c:pt idx="5">
                  <c:v>157.0422</c:v>
                </c:pt>
                <c:pt idx="6">
                  <c:v>145.544</c:v>
                </c:pt>
                <c:pt idx="7">
                  <c:v>135.5385</c:v>
                </c:pt>
                <c:pt idx="8">
                  <c:v>126.7979</c:v>
                </c:pt>
                <c:pt idx="9">
                  <c:v>119.1374</c:v>
                </c:pt>
                <c:pt idx="10">
                  <c:v>112.4061</c:v>
                </c:pt>
                <c:pt idx="11">
                  <c:v>106.4791</c:v>
                </c:pt>
                <c:pt idx="12">
                  <c:v>101.253</c:v>
                </c:pt>
                <c:pt idx="13">
                  <c:v>96.6411</c:v>
                </c:pt>
                <c:pt idx="14">
                  <c:v>92.57039999999998</c:v>
                </c:pt>
                <c:pt idx="15">
                  <c:v>88.9791</c:v>
                </c:pt>
                <c:pt idx="16">
                  <c:v>85.8145</c:v>
                </c:pt>
                <c:pt idx="17">
                  <c:v>83.0316</c:v>
                </c:pt>
                <c:pt idx="18">
                  <c:v>80.5915</c:v>
                </c:pt>
                <c:pt idx="19">
                  <c:v>78.4608</c:v>
                </c:pt>
                <c:pt idx="20">
                  <c:v>76.6103</c:v>
                </c:pt>
                <c:pt idx="21">
                  <c:v>75.0148</c:v>
                </c:pt>
                <c:pt idx="22">
                  <c:v>73.65209999999998</c:v>
                </c:pt>
                <c:pt idx="23">
                  <c:v>72.5027</c:v>
                </c:pt>
                <c:pt idx="24">
                  <c:v>71.5496</c:v>
                </c:pt>
                <c:pt idx="25">
                  <c:v>70.7777</c:v>
                </c:pt>
                <c:pt idx="26">
                  <c:v>70.17359999999998</c:v>
                </c:pt>
                <c:pt idx="27">
                  <c:v>69.72549999999998</c:v>
                </c:pt>
                <c:pt idx="28">
                  <c:v>69.4227</c:v>
                </c:pt>
                <c:pt idx="29">
                  <c:v>69.25589999999998</c:v>
                </c:pt>
                <c:pt idx="30">
                  <c:v>69.2166</c:v>
                </c:pt>
                <c:pt idx="31">
                  <c:v>69.2973</c:v>
                </c:pt>
                <c:pt idx="32">
                  <c:v>69.4912</c:v>
                </c:pt>
                <c:pt idx="33">
                  <c:v>69.7923</c:v>
                </c:pt>
                <c:pt idx="34">
                  <c:v>70.195</c:v>
                </c:pt>
                <c:pt idx="35">
                  <c:v>70.6944</c:v>
                </c:pt>
                <c:pt idx="36">
                  <c:v>71.286</c:v>
                </c:pt>
                <c:pt idx="37">
                  <c:v>71.9658</c:v>
                </c:pt>
                <c:pt idx="38">
                  <c:v>72.7301</c:v>
                </c:pt>
                <c:pt idx="39">
                  <c:v>73.57549999999998</c:v>
                </c:pt>
                <c:pt idx="40">
                  <c:v>74.4992</c:v>
                </c:pt>
                <c:pt idx="41">
                  <c:v>75.4983</c:v>
                </c:pt>
                <c:pt idx="42">
                  <c:v>76.57029999999998</c:v>
                </c:pt>
                <c:pt idx="43">
                  <c:v>77.713</c:v>
                </c:pt>
                <c:pt idx="44">
                  <c:v>78.9243</c:v>
                </c:pt>
                <c:pt idx="45">
                  <c:v>80.20239999999998</c:v>
                </c:pt>
                <c:pt idx="46">
                  <c:v>81.5456</c:v>
                </c:pt>
                <c:pt idx="47">
                  <c:v>82.9523</c:v>
                </c:pt>
                <c:pt idx="48">
                  <c:v>84.421</c:v>
                </c:pt>
                <c:pt idx="49">
                  <c:v>85.95070000000001</c:v>
                </c:pt>
                <c:pt idx="50">
                  <c:v>87.5399</c:v>
                </c:pt>
                <c:pt idx="51">
                  <c:v>89.18779999999998</c:v>
                </c:pt>
                <c:pt idx="52">
                  <c:v>90.8934</c:v>
                </c:pt>
                <c:pt idx="53">
                  <c:v>92.65579999999989</c:v>
                </c:pt>
                <c:pt idx="54">
                  <c:v>94.47430000000001</c:v>
                </c:pt>
                <c:pt idx="55">
                  <c:v>96.3481</c:v>
                </c:pt>
                <c:pt idx="56">
                  <c:v>98.2766</c:v>
                </c:pt>
                <c:pt idx="57">
                  <c:v>100.2593</c:v>
                </c:pt>
                <c:pt idx="58">
                  <c:v>102.2956</c:v>
                </c:pt>
                <c:pt idx="59">
                  <c:v>104.3853</c:v>
                </c:pt>
                <c:pt idx="60">
                  <c:v>106.5278</c:v>
                </c:pt>
                <c:pt idx="61">
                  <c:v>108.7228</c:v>
                </c:pt>
                <c:pt idx="62">
                  <c:v>110.9701</c:v>
                </c:pt>
                <c:pt idx="63">
                  <c:v>113.2694</c:v>
                </c:pt>
                <c:pt idx="64">
                  <c:v>115.6206</c:v>
                </c:pt>
                <c:pt idx="65">
                  <c:v>118.0234</c:v>
                </c:pt>
                <c:pt idx="66">
                  <c:v>120.4778</c:v>
                </c:pt>
                <c:pt idx="67">
                  <c:v>122.9837</c:v>
                </c:pt>
                <c:pt idx="68">
                  <c:v>125.5411</c:v>
                </c:pt>
                <c:pt idx="69">
                  <c:v>128.1499</c:v>
                </c:pt>
                <c:pt idx="70">
                  <c:v>130.8101</c:v>
                </c:pt>
                <c:pt idx="71">
                  <c:v>133.5217</c:v>
                </c:pt>
                <c:pt idx="72">
                  <c:v>136.285</c:v>
                </c:pt>
                <c:pt idx="73">
                  <c:v>139.0998</c:v>
                </c:pt>
                <c:pt idx="74">
                  <c:v>141.9665</c:v>
                </c:pt>
                <c:pt idx="75">
                  <c:v>144.8851</c:v>
                </c:pt>
                <c:pt idx="76">
                  <c:v>147.8557</c:v>
                </c:pt>
                <c:pt idx="77">
                  <c:v>150.8786</c:v>
                </c:pt>
                <c:pt idx="78">
                  <c:v>153.954</c:v>
                </c:pt>
                <c:pt idx="79">
                  <c:v>157.0822</c:v>
                </c:pt>
                <c:pt idx="80">
                  <c:v>160.2633</c:v>
                </c:pt>
                <c:pt idx="81">
                  <c:v>163.4976</c:v>
                </c:pt>
                <c:pt idx="82">
                  <c:v>166.7855</c:v>
                </c:pt>
                <c:pt idx="83">
                  <c:v>170.1272</c:v>
                </c:pt>
                <c:pt idx="84">
                  <c:v>173.5231</c:v>
                </c:pt>
                <c:pt idx="85">
                  <c:v>176.9736</c:v>
                </c:pt>
              </c:numCache>
            </c:numRef>
          </c:val>
          <c:smooth val="0"/>
        </c:ser>
        <c:dLbls>
          <c:showLegendKey val="0"/>
          <c:showVal val="0"/>
          <c:showCatName val="0"/>
          <c:showSerName val="0"/>
          <c:showPercent val="0"/>
          <c:showBubbleSize val="0"/>
        </c:dLbls>
        <c:marker val="1"/>
        <c:smooth val="0"/>
        <c:axId val="2124274408"/>
        <c:axId val="2124337160"/>
      </c:lineChart>
      <c:catAx>
        <c:axId val="2124274408"/>
        <c:scaling>
          <c:orientation val="minMax"/>
        </c:scaling>
        <c:delete val="0"/>
        <c:axPos val="b"/>
        <c:title>
          <c:tx>
            <c:rich>
              <a:bodyPr/>
              <a:lstStyle/>
              <a:p>
                <a:pPr>
                  <a:defRPr/>
                </a:pPr>
                <a:r>
                  <a:rPr lang="en-US" altLang="en-US"/>
                  <a:t>Wavelength(um)</a:t>
                </a:r>
              </a:p>
            </c:rich>
          </c:tx>
          <c:layout/>
          <c:overlay val="0"/>
        </c:title>
        <c:numFmt formatCode="General" sourceLinked="1"/>
        <c:majorTickMark val="out"/>
        <c:minorTickMark val="none"/>
        <c:tickLblPos val="nextTo"/>
        <c:crossAx val="2124337160"/>
        <c:crosses val="autoZero"/>
        <c:auto val="1"/>
        <c:lblAlgn val="ctr"/>
        <c:lblOffset val="100"/>
        <c:noMultiLvlLbl val="0"/>
      </c:catAx>
      <c:valAx>
        <c:axId val="2124337160"/>
        <c:scaling>
          <c:orientation val="minMax"/>
          <c:max val="550.0"/>
          <c:min val="0.0"/>
        </c:scaling>
        <c:delete val="0"/>
        <c:axPos val="l"/>
        <c:majorGridlines/>
        <c:title>
          <c:tx>
            <c:rich>
              <a:bodyPr rot="-5400000" vert="horz"/>
              <a:lstStyle/>
              <a:p>
                <a:pPr>
                  <a:defRPr/>
                </a:pPr>
                <a:r>
                  <a:rPr lang="en-US" altLang="en-US"/>
                  <a:t>R</a:t>
                </a:r>
              </a:p>
            </c:rich>
          </c:tx>
          <c:layout/>
          <c:overlay val="0"/>
        </c:title>
        <c:numFmt formatCode="General" sourceLinked="1"/>
        <c:majorTickMark val="out"/>
        <c:minorTickMark val="none"/>
        <c:tickLblPos val="nextTo"/>
        <c:crossAx val="2124274408"/>
        <c:crosses val="autoZero"/>
        <c:crossBetween val="between"/>
        <c:majorUnit val="50.0"/>
      </c:valAx>
    </c:plotArea>
    <c:legend>
      <c:legendPos val="b"/>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06EB2-3C96-A245-A2EF-E805E7BCD116}" type="datetimeFigureOut">
              <a:rPr lang="en-US" smtClean="0"/>
              <a:t>11/13/17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05ADA7-0A50-C249-9576-AF0BC276F4F8}" type="slidenum">
              <a:rPr lang="en-US" smtClean="0"/>
              <a:t>‹#›</a:t>
            </a:fld>
            <a:endParaRPr lang="en-US"/>
          </a:p>
        </p:txBody>
      </p:sp>
    </p:spTree>
    <p:extLst>
      <p:ext uri="{BB962C8B-B14F-4D97-AF65-F5344CB8AC3E}">
        <p14:creationId xmlns:p14="http://schemas.microsoft.com/office/powerpoint/2010/main" val="1919377952"/>
      </p:ext>
    </p:extLst>
  </p:cSld>
  <p:clrMap bg1="lt1" tx1="dk1" bg2="lt2" tx2="dk2" accent1="accent1" accent2="accent2" accent3="accent3" accent4="accent4" accent5="accent5" accent6="accent6" hlink="hlink" folHlink="folHlink"/>
  <p:notesStyle>
    <a:lvl1pPr marL="0" algn="l" defTabSz="457130" rtl="0" eaLnBrk="1" latinLnBrk="0" hangingPunct="1">
      <a:defRPr sz="1200" kern="1200">
        <a:solidFill>
          <a:schemeClr val="tx1"/>
        </a:solidFill>
        <a:latin typeface="+mn-lt"/>
        <a:ea typeface="+mn-ea"/>
        <a:cs typeface="+mn-cs"/>
      </a:defRPr>
    </a:lvl1pPr>
    <a:lvl2pPr marL="457130" algn="l" defTabSz="457130" rtl="0" eaLnBrk="1" latinLnBrk="0" hangingPunct="1">
      <a:defRPr sz="1200" kern="1200">
        <a:solidFill>
          <a:schemeClr val="tx1"/>
        </a:solidFill>
        <a:latin typeface="+mn-lt"/>
        <a:ea typeface="+mn-ea"/>
        <a:cs typeface="+mn-cs"/>
      </a:defRPr>
    </a:lvl2pPr>
    <a:lvl3pPr marL="914259" algn="l" defTabSz="457130" rtl="0" eaLnBrk="1" latinLnBrk="0" hangingPunct="1">
      <a:defRPr sz="1200" kern="1200">
        <a:solidFill>
          <a:schemeClr val="tx1"/>
        </a:solidFill>
        <a:latin typeface="+mn-lt"/>
        <a:ea typeface="+mn-ea"/>
        <a:cs typeface="+mn-cs"/>
      </a:defRPr>
    </a:lvl3pPr>
    <a:lvl4pPr marL="1371390" algn="l" defTabSz="457130" rtl="0" eaLnBrk="1" latinLnBrk="0" hangingPunct="1">
      <a:defRPr sz="1200" kern="1200">
        <a:solidFill>
          <a:schemeClr val="tx1"/>
        </a:solidFill>
        <a:latin typeface="+mn-lt"/>
        <a:ea typeface="+mn-ea"/>
        <a:cs typeface="+mn-cs"/>
      </a:defRPr>
    </a:lvl4pPr>
    <a:lvl5pPr marL="1828519" algn="l" defTabSz="457130" rtl="0" eaLnBrk="1" latinLnBrk="0" hangingPunct="1">
      <a:defRPr sz="1200" kern="1200">
        <a:solidFill>
          <a:schemeClr val="tx1"/>
        </a:solidFill>
        <a:latin typeface="+mn-lt"/>
        <a:ea typeface="+mn-ea"/>
        <a:cs typeface="+mn-cs"/>
      </a:defRPr>
    </a:lvl5pPr>
    <a:lvl6pPr marL="2285649" algn="l" defTabSz="457130" rtl="0" eaLnBrk="1" latinLnBrk="0" hangingPunct="1">
      <a:defRPr sz="1200" kern="1200">
        <a:solidFill>
          <a:schemeClr val="tx1"/>
        </a:solidFill>
        <a:latin typeface="+mn-lt"/>
        <a:ea typeface="+mn-ea"/>
        <a:cs typeface="+mn-cs"/>
      </a:defRPr>
    </a:lvl6pPr>
    <a:lvl7pPr marL="2742780" algn="l" defTabSz="457130" rtl="0" eaLnBrk="1" latinLnBrk="0" hangingPunct="1">
      <a:defRPr sz="1200" kern="1200">
        <a:solidFill>
          <a:schemeClr val="tx1"/>
        </a:solidFill>
        <a:latin typeface="+mn-lt"/>
        <a:ea typeface="+mn-ea"/>
        <a:cs typeface="+mn-cs"/>
      </a:defRPr>
    </a:lvl7pPr>
    <a:lvl8pPr marL="3199908" algn="l" defTabSz="457130" rtl="0" eaLnBrk="1" latinLnBrk="0" hangingPunct="1">
      <a:defRPr sz="1200" kern="1200">
        <a:solidFill>
          <a:schemeClr val="tx1"/>
        </a:solidFill>
        <a:latin typeface="+mn-lt"/>
        <a:ea typeface="+mn-ea"/>
        <a:cs typeface="+mn-cs"/>
      </a:defRPr>
    </a:lvl8pPr>
    <a:lvl9pPr marL="3657039" algn="l" defTabSz="457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lIns="91435" tIns="45718" rIns="91435" bIns="45718"/>
          <a:lstStyle/>
          <a:p>
            <a:fld id="{E32439CC-C5BB-AE46-A1AD-C81BB401F9E5}" type="slidenum">
              <a:rPr lang="fr-FR">
                <a:solidFill>
                  <a:prstClr val="black"/>
                </a:solidFill>
                <a:latin typeface="Calibri"/>
              </a:rPr>
              <a:pPr/>
              <a:t>7</a:t>
            </a:fld>
            <a:endParaRPr lang="fr-FR" dirty="0">
              <a:solidFill>
                <a:prstClr val="black"/>
              </a:solidFill>
              <a:latin typeface="Calibri"/>
            </a:endParaRPr>
          </a:p>
        </p:txBody>
      </p:sp>
      <p:sp>
        <p:nvSpPr>
          <p:cNvPr id="393218" name="Rectangle 2"/>
          <p:cNvSpPr>
            <a:spLocks noGrp="1" noRot="1" noChangeAspect="1" noChangeArrowheads="1" noTextEdit="1"/>
          </p:cNvSpPr>
          <p:nvPr>
            <p:ph type="sldImg"/>
          </p:nvPr>
        </p:nvSpPr>
        <p:spPr>
          <a:xfrm>
            <a:off x="1143000" y="685800"/>
            <a:ext cx="4573588" cy="3429000"/>
          </a:xfrm>
          <a:ln/>
        </p:spPr>
      </p:sp>
      <p:sp>
        <p:nvSpPr>
          <p:cNvPr id="393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a:t>
            </a:r>
            <a:r>
              <a:rPr lang="en-US" dirty="0" err="1" smtClean="0"/>
              <a:t>bliinded</a:t>
            </a:r>
            <a:r>
              <a:rPr lang="en-US" dirty="0" smtClean="0"/>
              <a:t> analysis!   </a:t>
            </a:r>
            <a:r>
              <a:rPr lang="en-US" baseline="0" dirty="0" smtClean="0"/>
              <a:t> Last week, we removed the blind.   Result…</a:t>
            </a:r>
            <a:endParaRPr lang="en-US" dirty="0"/>
          </a:p>
        </p:txBody>
      </p:sp>
      <p:sp>
        <p:nvSpPr>
          <p:cNvPr id="4" name="Slide Number Placeholder 3"/>
          <p:cNvSpPr>
            <a:spLocks noGrp="1"/>
          </p:cNvSpPr>
          <p:nvPr>
            <p:ph type="sldNum" sz="quarter" idx="10"/>
          </p:nvPr>
        </p:nvSpPr>
        <p:spPr/>
        <p:txBody>
          <a:bodyPr/>
          <a:lstStyle/>
          <a:p>
            <a:fld id="{C205ADA7-0A50-C249-9576-AF0BC276F4F8}"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331899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xfrm>
            <a:off x="1143000" y="685800"/>
            <a:ext cx="4572000" cy="3429000"/>
          </a:xfrm>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r>
              <a:t>0.2% shift parameter</a:t>
            </a:r>
          </a:p>
          <a:p>
            <a:r>
              <a:t>hierarchy doesn’t change with preliminary BAO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xfrm>
            <a:off x="1143000" y="685800"/>
            <a:ext cx="4572000" cy="3429000"/>
          </a:xfrm>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r>
              <a:t>0.2% shift parameter</a:t>
            </a:r>
          </a:p>
          <a:p>
            <a:r>
              <a:t>hierarchy doesn’t change with preliminary BAO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pPr>
              <a:defRPr/>
            </a:pPr>
            <a:fld id="{42135D9E-70B6-184E-A552-9E7DAD4E95BD}" type="slidenum">
              <a:rPr lang="en-US" smtClean="0">
                <a:solidFill>
                  <a:prstClr val="black"/>
                </a:solidFill>
                <a:latin typeface="Calibri"/>
              </a:rPr>
              <a:pPr>
                <a:defRPr/>
              </a:pPr>
              <a:t>35</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42FA2A-85A8-894B-825C-7F5EB7ED5138}"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62419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42FA2A-85A8-894B-825C-7F5EB7ED513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62419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42FA2A-85A8-894B-825C-7F5EB7ED5138}"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62419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Sum is the total WFIRST sample</a:t>
            </a:r>
          </a:p>
          <a:p>
            <a:endParaRPr lang="en-US" dirty="0"/>
          </a:p>
        </p:txBody>
      </p:sp>
      <p:sp>
        <p:nvSpPr>
          <p:cNvPr id="4" name="Slide Number Placeholder 3"/>
          <p:cNvSpPr>
            <a:spLocks noGrp="1"/>
          </p:cNvSpPr>
          <p:nvPr>
            <p:ph type="sldNum" sz="quarter" idx="10"/>
          </p:nvPr>
        </p:nvSpPr>
        <p:spPr/>
        <p:txBody>
          <a:bodyPr/>
          <a:lstStyle/>
          <a:p>
            <a:fld id="{ED2A35CD-338F-7744-A786-A05EC52D2002}"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4067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C3R2</a:t>
            </a:r>
            <a:r>
              <a:rPr lang="en-US" baseline="0" dirty="0" smtClean="0"/>
              <a:t> 10,000 galaxies in combination of cosmos, </a:t>
            </a:r>
            <a:r>
              <a:rPr lang="en-US" baseline="0" dirty="0" err="1" smtClean="0"/>
              <a:t>sxds</a:t>
            </a:r>
            <a:r>
              <a:rPr lang="en-US" baseline="0" dirty="0" smtClean="0"/>
              <a:t>, </a:t>
            </a:r>
            <a:r>
              <a:rPr lang="en-US" baseline="0" dirty="0" err="1" smtClean="0"/>
              <a:t>cdfs</a:t>
            </a:r>
            <a:r>
              <a:rPr lang="en-US" baseline="0" dirty="0" smtClean="0"/>
              <a:t>, goods north. </a:t>
            </a:r>
          </a:p>
          <a:p>
            <a:r>
              <a:rPr lang="en-US" baseline="0" dirty="0" smtClean="0"/>
              <a:t>Right now it is 40-50 nights of KECK</a:t>
            </a:r>
          </a:p>
          <a:p>
            <a:endParaRPr lang="en-US" baseline="0" dirty="0" smtClean="0"/>
          </a:p>
          <a:p>
            <a:r>
              <a:rPr lang="en-US" sz="1200" kern="1200" dirty="0" smtClean="0">
                <a:solidFill>
                  <a:schemeClr val="tx1"/>
                </a:solidFill>
                <a:effectLst/>
                <a:latin typeface="+mn-lt"/>
                <a:ea typeface="+mn-ea"/>
                <a:cs typeface="+mn-cs"/>
              </a:rPr>
              <a:t>A primary objective of both WFIRST and Euclid is to provide a 3D map of the distribution of matter across a significant fraction of the universe from the weak lensing shear field, but to do so requires robust distances to billions of galaxies. I will report on a multi-semester program, expected to total approximately 40 nights with Keck over the next two years. This program, supporting both the NASA PCOS and COR science goals, will obtain the necessary galaxy spectroscopy to calibrate the color-redshift relation for the Euclid mission, and make significant progress towards the WFIRST requirements. The program, called C3R2 or Complete Calibration of the Color-Redshift Relation, already encompasses 10 allocated nights of NASA Keck Key Strategic Mission Support (PI D. Stern), 12 allocated nights from Caltech (PI J. Cohen), 3 allocated nights from the University of Hawaii (PI D. Sanders), and 1.5 allocated nights from UC-Riverside (PI B. </a:t>
            </a:r>
            <a:r>
              <a:rPr lang="en-US" sz="1200" kern="1200" dirty="0" err="1" smtClean="0">
                <a:solidFill>
                  <a:schemeClr val="tx1"/>
                </a:solidFill>
                <a:effectLst/>
                <a:latin typeface="+mn-lt"/>
                <a:ea typeface="+mn-ea"/>
                <a:cs typeface="+mn-cs"/>
              </a:rPr>
              <a:t>Mobasher</a:t>
            </a:r>
            <a:r>
              <a:rPr lang="en-US" sz="1200" kern="1200" dirty="0" smtClean="0">
                <a:solidFill>
                  <a:schemeClr val="tx1"/>
                </a:solidFill>
                <a:effectLst/>
                <a:latin typeface="+mn-lt"/>
                <a:ea typeface="+mn-ea"/>
                <a:cs typeface="+mn-cs"/>
              </a:rPr>
              <a:t>). We are also pursuing opportunities at additional 8- to 10-meter class telescopes, including Magellan, VLT and GCT. I will present the motivation for this program, the plans, and current results.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2A35CD-338F-7744-A786-A05EC52D2002}"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71228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Let’s start with something mundane</a:t>
            </a:r>
            <a:endParaRPr lang="en-US" dirty="0"/>
          </a:p>
        </p:txBody>
      </p:sp>
      <p:sp>
        <p:nvSpPr>
          <p:cNvPr id="4" name="Slide Number Placeholder 3"/>
          <p:cNvSpPr>
            <a:spLocks noGrp="1"/>
          </p:cNvSpPr>
          <p:nvPr>
            <p:ph type="sldNum" sz="quarter" idx="10"/>
          </p:nvPr>
        </p:nvSpPr>
        <p:spPr/>
        <p:txBody>
          <a:bodyPr/>
          <a:lstStyle/>
          <a:p>
            <a:fld id="{DAD1D358-B264-744D-A855-8CD795E7327E}"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a:t>
            </a:r>
            <a:r>
              <a:rPr lang="en-US" dirty="0" err="1" smtClean="0"/>
              <a:t>bliinded</a:t>
            </a:r>
            <a:r>
              <a:rPr lang="en-US" dirty="0" smtClean="0"/>
              <a:t> analysis!   </a:t>
            </a:r>
            <a:r>
              <a:rPr lang="en-US" baseline="0" dirty="0" smtClean="0"/>
              <a:t> Last week, we removed the blind.   Result…</a:t>
            </a:r>
            <a:endParaRPr lang="en-US" dirty="0"/>
          </a:p>
        </p:txBody>
      </p:sp>
      <p:sp>
        <p:nvSpPr>
          <p:cNvPr id="4" name="Slide Number Placeholder 3"/>
          <p:cNvSpPr>
            <a:spLocks noGrp="1"/>
          </p:cNvSpPr>
          <p:nvPr>
            <p:ph type="sldNum" sz="quarter" idx="10"/>
          </p:nvPr>
        </p:nvSpPr>
        <p:spPr/>
        <p:txBody>
          <a:bodyPr/>
          <a:lstStyle/>
          <a:p>
            <a:fld id="{C205ADA7-0A50-C249-9576-AF0BC276F4F8}"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33189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2135D9E-70B6-184E-A552-9E7DAD4E95BD}" type="slidenum">
              <a:rPr lang="en-US" smtClean="0">
                <a:solidFill>
                  <a:prstClr val="black"/>
                </a:solidFill>
                <a:latin typeface="Calibri"/>
              </a:rPr>
              <a:pPr>
                <a:defRPr/>
              </a:pPr>
              <a:t>21</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C3AAD079-4AB2-AC46-A510-86FE51D5E085}" type="slidenum">
              <a:rPr lang="en-US"/>
              <a:pPr>
                <a:defRPr/>
              </a:pPr>
              <a:t>‹#›</a:t>
            </a:fld>
            <a:endParaRPr lang="en-US"/>
          </a:p>
        </p:txBody>
      </p:sp>
    </p:spTree>
    <p:extLst>
      <p:ext uri="{BB962C8B-B14F-4D97-AF65-F5344CB8AC3E}">
        <p14:creationId xmlns:p14="http://schemas.microsoft.com/office/powerpoint/2010/main" val="218583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3A6DAF-C434-8E4F-B63F-9B37888E13C1}" type="slidenum">
              <a:rPr lang="en-US"/>
              <a:pPr>
                <a:defRPr/>
              </a:pPr>
              <a:t>‹#›</a:t>
            </a:fld>
            <a:endParaRPr lang="en-US"/>
          </a:p>
        </p:txBody>
      </p:sp>
    </p:spTree>
    <p:extLst>
      <p:ext uri="{BB962C8B-B14F-4D97-AF65-F5344CB8AC3E}">
        <p14:creationId xmlns:p14="http://schemas.microsoft.com/office/powerpoint/2010/main" val="437667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557091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556282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9752124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267316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574785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650814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2008327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88845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060775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5420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8889356-A0D3-204D-A584-B1FD404BDDBA}" type="slidenum">
              <a:rPr lang="en-US"/>
              <a:pPr>
                <a:defRPr/>
              </a:pPr>
              <a:t>‹#›</a:t>
            </a:fld>
            <a:endParaRPr lang="en-US"/>
          </a:p>
        </p:txBody>
      </p:sp>
    </p:spTree>
    <p:extLst>
      <p:ext uri="{BB962C8B-B14F-4D97-AF65-F5344CB8AC3E}">
        <p14:creationId xmlns:p14="http://schemas.microsoft.com/office/powerpoint/2010/main" val="3570385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1910594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606313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023881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14192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10936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43594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81044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58075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53704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137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31AF50-F5A4-9148-A89A-F785F4C9D4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94023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00973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57660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9759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96841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78" y="1151942"/>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78" y="3536156"/>
            <a:ext cx="7358063" cy="794742"/>
          </a:xfrm>
          <a:prstGeom prst="rect">
            <a:avLst/>
          </a:prstGeom>
        </p:spPr>
        <p:txBody>
          <a:bodyPr anchor="t"/>
          <a:lstStyle>
            <a:lvl1pPr marL="0" indent="0" algn="ctr">
              <a:spcBef>
                <a:spcPts val="0"/>
              </a:spcBef>
              <a:buSzTx/>
              <a:buNone/>
              <a:defRPr sz="2200"/>
            </a:lvl1pPr>
            <a:lvl2pPr marL="0" indent="160704" algn="ctr">
              <a:spcBef>
                <a:spcPts val="0"/>
              </a:spcBef>
              <a:buSzTx/>
              <a:buNone/>
              <a:defRPr sz="2200"/>
            </a:lvl2pPr>
            <a:lvl3pPr marL="0" indent="321407" algn="ctr">
              <a:spcBef>
                <a:spcPts val="0"/>
              </a:spcBef>
              <a:buSzTx/>
              <a:buNone/>
              <a:defRPr sz="2200"/>
            </a:lvl3pPr>
            <a:lvl4pPr marL="0" indent="482111" algn="ctr">
              <a:spcBef>
                <a:spcPts val="0"/>
              </a:spcBef>
              <a:buSzTx/>
              <a:buNone/>
              <a:defRPr sz="2200"/>
            </a:lvl4pPr>
            <a:lvl5pPr marL="0" indent="642816"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351599953"/>
      </p:ext>
    </p:extLst>
  </p:cSld>
  <p:clrMapOvr>
    <a:masterClrMapping/>
  </p:clrMapOvr>
  <p:transition xmlns:p14="http://schemas.microsoft.com/office/powerpoint/2010/mai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38535" y="464356"/>
            <a:ext cx="6861105" cy="4152305"/>
          </a:xfrm>
          <a:prstGeom prst="rect">
            <a:avLst/>
          </a:prstGeom>
        </p:spPr>
        <p:txBody>
          <a:bodyPr lIns="64281" tIns="32140" rIns="64281" bIns="32140" anchor="t">
            <a:noAutofit/>
          </a:bodyPr>
          <a:lstStyle/>
          <a:p>
            <a:endParaRPr/>
          </a:p>
        </p:txBody>
      </p:sp>
      <p:sp>
        <p:nvSpPr>
          <p:cNvPr id="21" name="Shape 21"/>
          <p:cNvSpPr>
            <a:spLocks noGrp="1"/>
          </p:cNvSpPr>
          <p:nvPr>
            <p:ph type="title"/>
          </p:nvPr>
        </p:nvSpPr>
        <p:spPr>
          <a:xfrm>
            <a:off x="892978" y="4723817"/>
            <a:ext cx="7358063" cy="1000125"/>
          </a:xfrm>
          <a:prstGeom prst="rect">
            <a:avLst/>
          </a:prstGeom>
        </p:spPr>
        <p:txBody>
          <a:bodyPr/>
          <a:lstStyle/>
          <a:p>
            <a:r>
              <a:t>Title Text</a:t>
            </a:r>
          </a:p>
        </p:txBody>
      </p:sp>
      <p:sp>
        <p:nvSpPr>
          <p:cNvPr id="22" name="Shape 22"/>
          <p:cNvSpPr>
            <a:spLocks noGrp="1"/>
          </p:cNvSpPr>
          <p:nvPr>
            <p:ph type="body" sz="quarter" idx="1"/>
          </p:nvPr>
        </p:nvSpPr>
        <p:spPr>
          <a:xfrm>
            <a:off x="892978" y="5759649"/>
            <a:ext cx="7358063" cy="794742"/>
          </a:xfrm>
          <a:prstGeom prst="rect">
            <a:avLst/>
          </a:prstGeom>
        </p:spPr>
        <p:txBody>
          <a:bodyPr anchor="t"/>
          <a:lstStyle>
            <a:lvl1pPr marL="0" indent="0" algn="ctr">
              <a:spcBef>
                <a:spcPts val="0"/>
              </a:spcBef>
              <a:buSzTx/>
              <a:buNone/>
              <a:defRPr sz="2200"/>
            </a:lvl1pPr>
            <a:lvl2pPr marL="0" indent="160704" algn="ctr">
              <a:spcBef>
                <a:spcPts val="0"/>
              </a:spcBef>
              <a:buSzTx/>
              <a:buNone/>
              <a:defRPr sz="2200"/>
            </a:lvl2pPr>
            <a:lvl3pPr marL="0" indent="321407" algn="ctr">
              <a:spcBef>
                <a:spcPts val="0"/>
              </a:spcBef>
              <a:buSzTx/>
              <a:buNone/>
              <a:defRPr sz="2200"/>
            </a:lvl3pPr>
            <a:lvl4pPr marL="0" indent="482111" algn="ctr">
              <a:spcBef>
                <a:spcPts val="0"/>
              </a:spcBef>
              <a:buSzTx/>
              <a:buNone/>
              <a:defRPr sz="2200"/>
            </a:lvl4pPr>
            <a:lvl5pPr marL="0" indent="642816"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513951096"/>
      </p:ext>
    </p:extLst>
  </p:cSld>
  <p:clrMapOvr>
    <a:masterClrMapping/>
  </p:clrMapOvr>
  <p:transition xmlns:p14="http://schemas.microsoft.com/office/powerpoint/2010/mai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78" y="2268144"/>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211498529"/>
      </p:ext>
    </p:extLst>
  </p:cSld>
  <p:clrMapOvr>
    <a:masterClrMapping/>
  </p:clrMapOvr>
  <p:transition xmlns:p14="http://schemas.microsoft.com/office/powerpoint/2010/mai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4723806" y="449253"/>
            <a:ext cx="3744682" cy="5777509"/>
          </a:xfrm>
          <a:prstGeom prst="rect">
            <a:avLst/>
          </a:prstGeom>
        </p:spPr>
        <p:txBody>
          <a:bodyPr lIns="64281" tIns="32140" rIns="64281" bIns="32140" anchor="t">
            <a:noAutofit/>
          </a:bodyPr>
          <a:lstStyle/>
          <a:p>
            <a:endParaRPr/>
          </a:p>
        </p:txBody>
      </p:sp>
      <p:sp>
        <p:nvSpPr>
          <p:cNvPr id="39" name="Shape 39"/>
          <p:cNvSpPr>
            <a:spLocks noGrp="1"/>
          </p:cNvSpPr>
          <p:nvPr>
            <p:ph type="title"/>
          </p:nvPr>
        </p:nvSpPr>
        <p:spPr>
          <a:xfrm>
            <a:off x="669732" y="446484"/>
            <a:ext cx="3750469" cy="2803922"/>
          </a:xfrm>
          <a:prstGeom prst="rect">
            <a:avLst/>
          </a:prstGeom>
        </p:spPr>
        <p:txBody>
          <a:bodyPr anchor="b"/>
          <a:lstStyle>
            <a:lvl1pPr>
              <a:defRPr sz="4200"/>
            </a:lvl1pPr>
          </a:lstStyle>
          <a:p>
            <a:r>
              <a:t>Title Text</a:t>
            </a:r>
          </a:p>
        </p:txBody>
      </p:sp>
      <p:sp>
        <p:nvSpPr>
          <p:cNvPr id="40" name="Shape 40"/>
          <p:cNvSpPr>
            <a:spLocks noGrp="1"/>
          </p:cNvSpPr>
          <p:nvPr>
            <p:ph type="body" sz="quarter" idx="1"/>
          </p:nvPr>
        </p:nvSpPr>
        <p:spPr>
          <a:xfrm>
            <a:off x="669732" y="3348645"/>
            <a:ext cx="3750469" cy="2893219"/>
          </a:xfrm>
          <a:prstGeom prst="rect">
            <a:avLst/>
          </a:prstGeom>
        </p:spPr>
        <p:txBody>
          <a:bodyPr anchor="t"/>
          <a:lstStyle>
            <a:lvl1pPr marL="0" indent="0" algn="ctr">
              <a:spcBef>
                <a:spcPts val="0"/>
              </a:spcBef>
              <a:buSzTx/>
              <a:buNone/>
              <a:defRPr sz="2200"/>
            </a:lvl1pPr>
            <a:lvl2pPr marL="0" indent="160704" algn="ctr">
              <a:spcBef>
                <a:spcPts val="0"/>
              </a:spcBef>
              <a:buSzTx/>
              <a:buNone/>
              <a:defRPr sz="2200"/>
            </a:lvl2pPr>
            <a:lvl3pPr marL="0" indent="321407" algn="ctr">
              <a:spcBef>
                <a:spcPts val="0"/>
              </a:spcBef>
              <a:buSzTx/>
              <a:buNone/>
              <a:defRPr sz="2200"/>
            </a:lvl3pPr>
            <a:lvl4pPr marL="0" indent="482111" algn="ctr">
              <a:spcBef>
                <a:spcPts val="0"/>
              </a:spcBef>
              <a:buSzTx/>
              <a:buNone/>
              <a:defRPr sz="2200"/>
            </a:lvl4pPr>
            <a:lvl5pPr marL="0" indent="642816"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4254859254"/>
      </p:ext>
    </p:extLst>
  </p:cSld>
  <p:clrMapOvr>
    <a:masterClrMapping/>
  </p:clrMapOvr>
  <p:transition xmlns:p14="http://schemas.microsoft.com/office/powerpoint/2010/mai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033805294"/>
      </p:ext>
    </p:extLst>
  </p:cSld>
  <p:clrMapOvr>
    <a:masterClrMapping/>
  </p:clrMapOvr>
  <p:transition xmlns:p14="http://schemas.microsoft.com/office/powerpoint/2010/mai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282236176"/>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67B5F-DACC-4943-BD3F-BC657A6FD0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878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11" y="1821659"/>
            <a:ext cx="3750469" cy="4420195"/>
          </a:xfrm>
          <a:prstGeom prst="rect">
            <a:avLst/>
          </a:prstGeom>
        </p:spPr>
        <p:txBody>
          <a:bodyPr lIns="64281" tIns="32140" rIns="64281" bIns="32140"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669732" y="1821659"/>
            <a:ext cx="3750469" cy="4420195"/>
          </a:xfrm>
          <a:prstGeom prst="rect">
            <a:avLst/>
          </a:prstGeom>
        </p:spPr>
        <p:txBody>
          <a:bodyPr/>
          <a:lstStyle>
            <a:lvl1pPr marL="241056" indent="-241056">
              <a:spcBef>
                <a:spcPts val="2250"/>
              </a:spcBef>
              <a:defRPr sz="2000"/>
            </a:lvl1pPr>
            <a:lvl2pPr marL="482111" indent="-241056">
              <a:spcBef>
                <a:spcPts val="2250"/>
              </a:spcBef>
              <a:defRPr sz="2000"/>
            </a:lvl2pPr>
            <a:lvl3pPr marL="866017" indent="-241056">
              <a:spcBef>
                <a:spcPts val="2250"/>
              </a:spcBef>
              <a:defRPr sz="2000"/>
            </a:lvl3pPr>
            <a:lvl4pPr marL="1178495" indent="-241056">
              <a:spcBef>
                <a:spcPts val="2250"/>
              </a:spcBef>
              <a:defRPr sz="2000"/>
            </a:lvl4pPr>
            <a:lvl5pPr marL="1490977" indent="-241056">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531527007"/>
      </p:ext>
    </p:extLst>
  </p:cSld>
  <p:clrMapOvr>
    <a:masterClrMapping/>
  </p:clrMapOvr>
  <p:transition xmlns:p14="http://schemas.microsoft.com/office/powerpoint/2010/mai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669733" y="892972"/>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388161039"/>
      </p:ext>
    </p:extLst>
  </p:cSld>
  <p:clrMapOvr>
    <a:masterClrMapping/>
  </p:clrMapOvr>
  <p:transition xmlns:p14="http://schemas.microsoft.com/office/powerpoint/2010/mai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4732740" y="3491508"/>
            <a:ext cx="3750469" cy="2741414"/>
          </a:xfrm>
          <a:prstGeom prst="rect">
            <a:avLst/>
          </a:prstGeom>
        </p:spPr>
        <p:txBody>
          <a:bodyPr lIns="64281" tIns="32140" rIns="64281" bIns="32140" anchor="t">
            <a:noAutofit/>
          </a:bodyPr>
          <a:lstStyle/>
          <a:p>
            <a:endParaRPr/>
          </a:p>
        </p:txBody>
      </p:sp>
      <p:sp>
        <p:nvSpPr>
          <p:cNvPr id="84" name="Shape 84"/>
          <p:cNvSpPr>
            <a:spLocks noGrp="1"/>
          </p:cNvSpPr>
          <p:nvPr>
            <p:ph type="pic" sz="quarter" idx="14"/>
          </p:nvPr>
        </p:nvSpPr>
        <p:spPr>
          <a:xfrm>
            <a:off x="4732740" y="446484"/>
            <a:ext cx="3750469" cy="2741414"/>
          </a:xfrm>
          <a:prstGeom prst="rect">
            <a:avLst/>
          </a:prstGeom>
        </p:spPr>
        <p:txBody>
          <a:bodyPr lIns="64281" tIns="32140" rIns="64281" bIns="32140" anchor="t">
            <a:noAutofit/>
          </a:bodyPr>
          <a:lstStyle/>
          <a:p>
            <a:endParaRPr/>
          </a:p>
        </p:txBody>
      </p:sp>
      <p:sp>
        <p:nvSpPr>
          <p:cNvPr id="85" name="Shape 85"/>
          <p:cNvSpPr>
            <a:spLocks noGrp="1"/>
          </p:cNvSpPr>
          <p:nvPr>
            <p:ph type="pic" sz="half" idx="15"/>
          </p:nvPr>
        </p:nvSpPr>
        <p:spPr>
          <a:xfrm>
            <a:off x="669732" y="446484"/>
            <a:ext cx="3750469" cy="5786438"/>
          </a:xfrm>
          <a:prstGeom prst="rect">
            <a:avLst/>
          </a:prstGeom>
        </p:spPr>
        <p:txBody>
          <a:bodyPr lIns="64281" tIns="32140" rIns="64281" bIns="32140"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1107989070"/>
      </p:ext>
    </p:extLst>
  </p:cSld>
  <p:clrMapOvr>
    <a:masterClrMapping/>
  </p:clrMapOvr>
  <p:transition xmlns:p14="http://schemas.microsoft.com/office/powerpoint/2010/mai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892978" y="4473774"/>
            <a:ext cx="7358063" cy="333742"/>
          </a:xfrm>
          <a:prstGeom prst="rect">
            <a:avLst/>
          </a:prstGeom>
        </p:spPr>
        <p:txBody>
          <a:bodyPr anchor="t">
            <a:spAutoFit/>
          </a:bodyPr>
          <a:lstStyle>
            <a:lvl1pPr marL="0" indent="0" algn="ctr">
              <a:spcBef>
                <a:spcPts val="0"/>
              </a:spcBef>
              <a:buSzTx/>
              <a:buNone/>
              <a:defRPr sz="1700" i="1"/>
            </a:lvl1pPr>
          </a:lstStyle>
          <a:p>
            <a:r>
              <a:t>–Johnny Appleseed</a:t>
            </a:r>
          </a:p>
        </p:txBody>
      </p:sp>
      <p:sp>
        <p:nvSpPr>
          <p:cNvPr id="94" name="Shape 94"/>
          <p:cNvSpPr>
            <a:spLocks noGrp="1"/>
          </p:cNvSpPr>
          <p:nvPr>
            <p:ph type="body" sz="quarter" idx="14"/>
          </p:nvPr>
        </p:nvSpPr>
        <p:spPr>
          <a:xfrm>
            <a:off x="892978" y="2997662"/>
            <a:ext cx="7358063" cy="48763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730690662"/>
      </p:ext>
    </p:extLst>
  </p:cSld>
  <p:clrMapOvr>
    <a:masterClrMapping/>
  </p:clrMapOvr>
  <p:transition xmlns:p14="http://schemas.microsoft.com/office/powerpoint/2010/mai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2232" y="0"/>
            <a:ext cx="9144000" cy="6858000"/>
          </a:xfrm>
          <a:prstGeom prst="rect">
            <a:avLst/>
          </a:prstGeom>
        </p:spPr>
        <p:txBody>
          <a:bodyPr lIns="64281" tIns="32140" rIns="64281" bIns="32140"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440168905"/>
      </p:ext>
    </p:extLst>
  </p:cSld>
  <p:clrMapOvr>
    <a:masterClrMapping/>
  </p:clrMapOvr>
  <p:transition xmlns:p14="http://schemas.microsoft.com/office/powerpoint/2010/mai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latin typeface="Helvetica Light"/>
                <a:ea typeface="Helvetica Light"/>
                <a:cs typeface="Helvetica Light"/>
              </a:rPr>
              <a:pPr/>
              <a:t>‹#›</a:t>
            </a:fld>
            <a:endParaRPr>
              <a:latin typeface="Helvetica Light"/>
              <a:ea typeface="Helvetica Light"/>
              <a:cs typeface="Helvetica Light"/>
            </a:endParaRPr>
          </a:p>
        </p:txBody>
      </p:sp>
    </p:spTree>
    <p:extLst>
      <p:ext uri="{BB962C8B-B14F-4D97-AF65-F5344CB8AC3E}">
        <p14:creationId xmlns:p14="http://schemas.microsoft.com/office/powerpoint/2010/main" val="2144715249"/>
      </p:ext>
    </p:extLst>
  </p:cSld>
  <p:clrMapOvr>
    <a:masterClrMapping/>
  </p:clrMapOvr>
  <p:transition xmlns:p14="http://schemas.microsoft.com/office/powerpoint/2010/mai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2556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62626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84535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9974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1478D3-B6E5-094C-9652-F72E30EFEA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8661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89314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79410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71614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08096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31786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0122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4953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247374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057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3401" y="1193800"/>
            <a:ext cx="77597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00735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a:prstGeom prst="rect">
            <a:avLst/>
          </a:prstGeo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Tree>
    <p:extLst>
      <p:ext uri="{BB962C8B-B14F-4D97-AF65-F5344CB8AC3E}">
        <p14:creationId xmlns:p14="http://schemas.microsoft.com/office/powerpoint/2010/main" val="2557251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7C5369-CE26-964D-9267-487CCC237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78915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057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93800"/>
            <a:ext cx="3803650"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9452" y="1193800"/>
            <a:ext cx="3803650"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32375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419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05700" cy="9144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335727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789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8620737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Tree>
    <p:extLst>
      <p:ext uri="{BB962C8B-B14F-4D97-AF65-F5344CB8AC3E}">
        <p14:creationId xmlns:p14="http://schemas.microsoft.com/office/powerpoint/2010/main" val="26486190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057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1193800"/>
            <a:ext cx="7759700"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7636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9832" y="0"/>
            <a:ext cx="2073275" cy="6324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 y="0"/>
            <a:ext cx="6067425" cy="6324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43388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05700" cy="9144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1" y="1193800"/>
            <a:ext cx="7759700" cy="5130800"/>
          </a:xfrm>
          <a:prstGeom prst="rect">
            <a:avLst/>
          </a:prstGeom>
        </p:spPr>
        <p:txBody>
          <a:bodyPr/>
          <a:lstStyle/>
          <a:p>
            <a:pPr lvl="0"/>
            <a:endParaRPr lang="en-US" noProof="0" smtClean="0"/>
          </a:p>
        </p:txBody>
      </p:sp>
    </p:spTree>
    <p:extLst>
      <p:ext uri="{BB962C8B-B14F-4D97-AF65-F5344CB8AC3E}">
        <p14:creationId xmlns:p14="http://schemas.microsoft.com/office/powerpoint/2010/main" val="18740057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05700" cy="9144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8234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E6998E-F8BD-7D49-BC17-06C93119DF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3500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4723811" y="1821659"/>
            <a:ext cx="3750469" cy="4420195"/>
          </a:xfrm>
          <a:prstGeom prst="rect">
            <a:avLst/>
          </a:prstGeom>
        </p:spPr>
        <p:txBody>
          <a:bodyPr lIns="64274" tIns="32137" rIns="64274" bIns="32137" anchor="t">
            <a:noAutofit/>
          </a:bodyPr>
          <a:lstStyle/>
          <a:p>
            <a:endParaRPr/>
          </a:p>
        </p:txBody>
      </p:sp>
      <p:sp>
        <p:nvSpPr>
          <p:cNvPr id="66" name="Shape 66"/>
          <p:cNvSpPr>
            <a:spLocks noGrp="1"/>
          </p:cNvSpPr>
          <p:nvPr>
            <p:ph type="title"/>
          </p:nvPr>
        </p:nvSpPr>
        <p:spPr>
          <a:xfrm>
            <a:off x="0" y="0"/>
            <a:ext cx="7505700" cy="914400"/>
          </a:xfrm>
          <a:prstGeom prst="rect">
            <a:avLst/>
          </a:prstGeom>
        </p:spPr>
        <p:txBody>
          <a:bodyPr/>
          <a:lstStyle/>
          <a:p>
            <a:r>
              <a:t>Title Text</a:t>
            </a:r>
          </a:p>
        </p:txBody>
      </p:sp>
      <p:sp>
        <p:nvSpPr>
          <p:cNvPr id="67" name="Shape 67"/>
          <p:cNvSpPr>
            <a:spLocks noGrp="1"/>
          </p:cNvSpPr>
          <p:nvPr>
            <p:ph type="body" sz="half" idx="1"/>
          </p:nvPr>
        </p:nvSpPr>
        <p:spPr>
          <a:xfrm>
            <a:off x="669732" y="1821659"/>
            <a:ext cx="3750469" cy="4420195"/>
          </a:xfrm>
          <a:prstGeom prst="rect">
            <a:avLst/>
          </a:prstGeom>
        </p:spPr>
        <p:txBody>
          <a:bodyPr/>
          <a:lstStyle>
            <a:lvl1pPr marL="241032" indent="-241032">
              <a:spcBef>
                <a:spcPts val="2250"/>
              </a:spcBef>
              <a:defRPr sz="2000"/>
            </a:lvl1pPr>
            <a:lvl2pPr marL="482062" indent="-241032">
              <a:spcBef>
                <a:spcPts val="2250"/>
              </a:spcBef>
              <a:defRPr sz="2000"/>
            </a:lvl2pPr>
            <a:lvl3pPr marL="865927" indent="-241032">
              <a:spcBef>
                <a:spcPts val="2250"/>
              </a:spcBef>
              <a:defRPr sz="2000"/>
            </a:lvl3pPr>
            <a:lvl4pPr marL="1178375" indent="-241032">
              <a:spcBef>
                <a:spcPts val="2250"/>
              </a:spcBef>
              <a:defRPr sz="2000"/>
            </a:lvl4pPr>
            <a:lvl5pPr marL="1490824" indent="-241032">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4437983" y="6509759"/>
            <a:ext cx="259104" cy="267891"/>
          </a:xfrm>
          <a:prstGeom prst="rect">
            <a:avLst/>
          </a:prstGeom>
        </p:spPr>
        <p:txBody>
          <a:bodyPr lIns="64274" tIns="32137" rIns="64274" bIns="32137"/>
          <a:lstStyle/>
          <a:p>
            <a:pPr defTabSz="914400" fontAlgn="base">
              <a:spcBef>
                <a:spcPct val="0"/>
              </a:spcBef>
              <a:spcAft>
                <a:spcPct val="0"/>
              </a:spcAft>
            </a:pPr>
            <a:fld id="{86CB4B4D-7CA3-9044-876B-883B54F8677D}" type="slidenum">
              <a:rPr sz="2400">
                <a:solidFill>
                  <a:srgbClr val="000000"/>
                </a:solidFill>
                <a:latin typeface="Times New Roman" pitchFamily="-1" charset="0"/>
                <a:ea typeface="ＭＳ Ｐゴシック" pitchFamily="-1" charset="-128"/>
                <a:cs typeface="ＭＳ Ｐゴシック" pitchFamily="-1" charset="-128"/>
              </a:rPr>
              <a:pPr defTabSz="914400" fontAlgn="base">
                <a:spcBef>
                  <a:spcPct val="0"/>
                </a:spcBef>
                <a:spcAft>
                  <a:spcPct val="0"/>
                </a:spcAft>
              </a:pPr>
              <a:t>‹#›</a:t>
            </a:fld>
            <a:endParaRPr sz="2400">
              <a:solidFill>
                <a:srgbClr val="000000"/>
              </a:solidFill>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4155635540"/>
      </p:ext>
    </p:extLst>
  </p:cSld>
  <p:clrMapOvr>
    <a:masterClrMapping/>
  </p:clrMapOvr>
  <p:transition xmlns:p14="http://schemas.microsoft.com/office/powerpoint/2010/mai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3163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6953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572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8964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66421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2049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273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429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973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F5763-212E-9244-B6E4-D1D67A96BF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35297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882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759B2-BB55-2849-AAAC-7458CF76FCAC}" type="datetimeFigureOut">
              <a:rPr lang="en-US" smtClean="0">
                <a:solidFill>
                  <a:prstClr val="black">
                    <a:tint val="75000"/>
                  </a:prstClr>
                </a:solidFill>
              </a:rPr>
              <a:pPr/>
              <a:t>11/13/17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5F9E08-307F-8140-A535-CCAD84542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6648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06373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59892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78157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03768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23472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78120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08210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678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406B66-5FEE-6E42-8983-0E5527ED14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8109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69540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18414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77B27B-FABE-6144-BAED-DF75ABA8F76C}" type="datetimeFigureOut">
              <a:rPr lang="en-US" smtClean="0">
                <a:solidFill>
                  <a:prstClr val="black">
                    <a:tint val="75000"/>
                  </a:prstClr>
                </a:solidFill>
                <a:latin typeface="Calibri"/>
              </a:rPr>
              <a:pPr/>
              <a:t>11/14/17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A9DDC07-4958-504B-999A-F1FCEDFC8A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4137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8"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9"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85607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37213" y="111353"/>
            <a:ext cx="5102679" cy="1143000"/>
          </a:xfrm>
        </p:spPr>
        <p:txBody>
          <a:bodyPr>
            <a:noAutofit/>
          </a:bodyPr>
          <a:lstStyle>
            <a:lvl1pPr>
              <a:defRPr sz="32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8"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9"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342271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8"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9"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324043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72366" y="57150"/>
            <a:ext cx="5731934" cy="1226527"/>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01336" y="1600199"/>
            <a:ext cx="4294464" cy="484632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8" y="1600199"/>
            <a:ext cx="4297680" cy="484632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9"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10"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075485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4643" y="1535113"/>
            <a:ext cx="429768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4643" y="2174875"/>
            <a:ext cx="4297680" cy="420834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297680"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297680" cy="420834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11" name="Footer Placeholder 4"/>
          <p:cNvSpPr>
            <a:spLocks noGrp="1"/>
          </p:cNvSpPr>
          <p:nvPr>
            <p:ph type="ftr" sz="quarter" idx="11"/>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12" name="Slide Number Placeholder 5"/>
          <p:cNvSpPr>
            <a:spLocks noGrp="1"/>
          </p:cNvSpPr>
          <p:nvPr>
            <p:ph type="sldNum" sz="quarter" idx="12"/>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540282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72366" y="87922"/>
            <a:ext cx="5731934" cy="1234691"/>
          </a:xfrm>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6"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7"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8"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694681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6"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7"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31333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771DBA-00A5-A84F-87CB-AC5FB6B24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32268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solidFill>
                  <a:srgbClr val="000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9"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10"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28052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0275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07582"/>
            <a:ext cx="5486400" cy="3795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7694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D33D4-3C9B-3445-A3AD-2798A67FC636}"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699488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314700" y="86859"/>
            <a:ext cx="5706836" cy="1143000"/>
          </a:xfrm>
        </p:spPr>
        <p:txBody>
          <a:bodyPr>
            <a:no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8"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9"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0055045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9764"/>
            <a:ext cx="2057400" cy="5135336"/>
          </a:xfrm>
        </p:spPr>
        <p:txBody>
          <a:bodyPr vert="eaVert"/>
          <a:lstStyle>
            <a:lvl1pPr algn="ct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5121" y="1379764"/>
            <a:ext cx="6321879" cy="51353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fld id="{CCE324A2-2E6F-BB4C-8BF8-3687D95D21AE}" type="datetime1">
              <a:rPr lang="en-US" smtClean="0">
                <a:solidFill>
                  <a:prstClr val="black">
                    <a:tint val="75000"/>
                  </a:prstClr>
                </a:solidFill>
                <a:latin typeface="Calibri"/>
              </a:rPr>
              <a:pPr/>
              <a:t>11/14/17</a:t>
            </a:fld>
            <a:endParaRPr lang="en-US" dirty="0">
              <a:solidFill>
                <a:prstClr val="black">
                  <a:tint val="75000"/>
                </a:prstClr>
              </a:solidFill>
              <a:latin typeface="Calibri"/>
            </a:endParaRPr>
          </a:p>
        </p:txBody>
      </p:sp>
      <p:sp>
        <p:nvSpPr>
          <p:cNvPr id="8"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latin typeface="Calibri"/>
            </a:endParaRPr>
          </a:p>
        </p:txBody>
      </p:sp>
      <p:sp>
        <p:nvSpPr>
          <p:cNvPr id="9"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fld id="{25060284-9006-644C-9FF4-E0FEC8FBAEB0}"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0372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BDB4B06C-5658-1B4E-B943-CBB13DA1A2F2}" type="slidenum">
              <a:rPr lang="en-US"/>
              <a:pPr>
                <a:defRPr/>
              </a:pPr>
              <a:t>‹#›</a:t>
            </a:fld>
            <a:endParaRPr lang="en-US"/>
          </a:p>
        </p:txBody>
      </p:sp>
    </p:spTree>
    <p:extLst>
      <p:ext uri="{BB962C8B-B14F-4D97-AF65-F5344CB8AC3E}">
        <p14:creationId xmlns:p14="http://schemas.microsoft.com/office/powerpoint/2010/main" val="2813016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724DB3-466E-DE4C-9733-51CC407562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0087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55C523-00F4-BD43-9315-0EB89E6F72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240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12AB2-F8D0-6444-B9A1-6EDE57E9CC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0725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90" indent="0" algn="ctr">
              <a:buNone/>
              <a:defRPr/>
            </a:lvl2pPr>
            <a:lvl3pPr marL="914177" indent="0" algn="ctr">
              <a:buNone/>
              <a:defRPr/>
            </a:lvl3pPr>
            <a:lvl4pPr marL="1371266" indent="0" algn="ctr">
              <a:buNone/>
              <a:defRPr/>
            </a:lvl4pPr>
            <a:lvl5pPr marL="1828357" indent="0" algn="ctr">
              <a:buNone/>
              <a:defRPr/>
            </a:lvl5pPr>
            <a:lvl6pPr marL="2285446" indent="0" algn="ctr">
              <a:buNone/>
              <a:defRPr/>
            </a:lvl6pPr>
            <a:lvl7pPr marL="2742536" indent="0" algn="ctr">
              <a:buNone/>
              <a:defRPr/>
            </a:lvl7pPr>
            <a:lvl8pPr marL="3199624" indent="0" algn="ctr">
              <a:buNone/>
              <a:defRPr/>
            </a:lvl8pPr>
            <a:lvl9pPr marL="365671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579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4016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090" indent="0">
              <a:buNone/>
              <a:defRPr sz="1800"/>
            </a:lvl2pPr>
            <a:lvl3pPr marL="914177" indent="0">
              <a:buNone/>
              <a:defRPr sz="1600"/>
            </a:lvl3pPr>
            <a:lvl4pPr marL="1371266" indent="0">
              <a:buNone/>
              <a:defRPr sz="1400"/>
            </a:lvl4pPr>
            <a:lvl5pPr marL="1828357" indent="0">
              <a:buNone/>
              <a:defRPr sz="1400"/>
            </a:lvl5pPr>
            <a:lvl6pPr marL="2285446" indent="0">
              <a:buNone/>
              <a:defRPr sz="1400"/>
            </a:lvl6pPr>
            <a:lvl7pPr marL="2742536" indent="0">
              <a:buNone/>
              <a:defRPr sz="1400"/>
            </a:lvl7pPr>
            <a:lvl8pPr marL="3199624" indent="0">
              <a:buNone/>
              <a:defRPr sz="1400"/>
            </a:lvl8pPr>
            <a:lvl9pPr marL="3656713" indent="0">
              <a:buNone/>
              <a:defRPr sz="1400"/>
            </a:lvl9pPr>
          </a:lstStyle>
          <a:p>
            <a:pPr lvl="0"/>
            <a:r>
              <a:rPr lang="en-US" smtClean="0"/>
              <a:t>Click to edit Master text styles</a:t>
            </a:r>
          </a:p>
        </p:txBody>
      </p:sp>
    </p:spTree>
    <p:extLst>
      <p:ext uri="{BB962C8B-B14F-4D97-AF65-F5344CB8AC3E}">
        <p14:creationId xmlns:p14="http://schemas.microsoft.com/office/powerpoint/2010/main" val="127933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1" y="1193801"/>
            <a:ext cx="380365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7552" y="1193801"/>
            <a:ext cx="380365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530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90" indent="0">
              <a:buNone/>
              <a:defRPr sz="2000" b="1"/>
            </a:lvl2pPr>
            <a:lvl3pPr marL="914177" indent="0">
              <a:buNone/>
              <a:defRPr sz="1800" b="1"/>
            </a:lvl3pPr>
            <a:lvl4pPr marL="1371266" indent="0">
              <a:buNone/>
              <a:defRPr sz="1600" b="1"/>
            </a:lvl4pPr>
            <a:lvl5pPr marL="1828357" indent="0">
              <a:buNone/>
              <a:defRPr sz="1600" b="1"/>
            </a:lvl5pPr>
            <a:lvl6pPr marL="2285446" indent="0">
              <a:buNone/>
              <a:defRPr sz="1600" b="1"/>
            </a:lvl6pPr>
            <a:lvl7pPr marL="2742536" indent="0">
              <a:buNone/>
              <a:defRPr sz="1600" b="1"/>
            </a:lvl7pPr>
            <a:lvl8pPr marL="3199624" indent="0">
              <a:buNone/>
              <a:defRPr sz="1600" b="1"/>
            </a:lvl8pPr>
            <a:lvl9pPr marL="36567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4"/>
            <a:ext cx="4041775" cy="639762"/>
          </a:xfrm>
        </p:spPr>
        <p:txBody>
          <a:bodyPr anchor="b"/>
          <a:lstStyle>
            <a:lvl1pPr marL="0" indent="0">
              <a:buNone/>
              <a:defRPr sz="2400" b="1"/>
            </a:lvl1pPr>
            <a:lvl2pPr marL="457090" indent="0">
              <a:buNone/>
              <a:defRPr sz="2000" b="1"/>
            </a:lvl2pPr>
            <a:lvl3pPr marL="914177" indent="0">
              <a:buNone/>
              <a:defRPr sz="1800" b="1"/>
            </a:lvl3pPr>
            <a:lvl4pPr marL="1371266" indent="0">
              <a:buNone/>
              <a:defRPr sz="1600" b="1"/>
            </a:lvl4pPr>
            <a:lvl5pPr marL="1828357" indent="0">
              <a:buNone/>
              <a:defRPr sz="1600" b="1"/>
            </a:lvl5pPr>
            <a:lvl6pPr marL="2285446" indent="0">
              <a:buNone/>
              <a:defRPr sz="1600" b="1"/>
            </a:lvl6pPr>
            <a:lvl7pPr marL="2742536" indent="0">
              <a:buNone/>
              <a:defRPr sz="1600" b="1"/>
            </a:lvl7pPr>
            <a:lvl8pPr marL="3199624" indent="0">
              <a:buNone/>
              <a:defRPr sz="1600" b="1"/>
            </a:lvl8pPr>
            <a:lvl9pPr marL="36567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170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2352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14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D22B409E-1439-0C40-82F7-983E6AF25B8E}" type="slidenum">
              <a:rPr lang="en-US"/>
              <a:pPr>
                <a:defRPr/>
              </a:pPr>
              <a:t>‹#›</a:t>
            </a:fld>
            <a:endParaRPr lang="en-US"/>
          </a:p>
        </p:txBody>
      </p:sp>
    </p:spTree>
    <p:extLst>
      <p:ext uri="{BB962C8B-B14F-4D97-AF65-F5344CB8AC3E}">
        <p14:creationId xmlns:p14="http://schemas.microsoft.com/office/powerpoint/2010/main" val="1924264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090" indent="0">
              <a:buNone/>
              <a:defRPr sz="1200"/>
            </a:lvl2pPr>
            <a:lvl3pPr marL="914177" indent="0">
              <a:buNone/>
              <a:defRPr sz="1000"/>
            </a:lvl3pPr>
            <a:lvl4pPr marL="1371266" indent="0">
              <a:buNone/>
              <a:defRPr sz="900"/>
            </a:lvl4pPr>
            <a:lvl5pPr marL="1828357" indent="0">
              <a:buNone/>
              <a:defRPr sz="900"/>
            </a:lvl5pPr>
            <a:lvl6pPr marL="2285446" indent="0">
              <a:buNone/>
              <a:defRPr sz="900"/>
            </a:lvl6pPr>
            <a:lvl7pPr marL="2742536" indent="0">
              <a:buNone/>
              <a:defRPr sz="900"/>
            </a:lvl7pPr>
            <a:lvl8pPr marL="3199624" indent="0">
              <a:buNone/>
              <a:defRPr sz="900"/>
            </a:lvl8pPr>
            <a:lvl9pPr marL="3656713" indent="0">
              <a:buNone/>
              <a:defRPr sz="900"/>
            </a:lvl9pPr>
          </a:lstStyle>
          <a:p>
            <a:pPr lvl="0"/>
            <a:r>
              <a:rPr lang="en-US" smtClean="0"/>
              <a:t>Click to edit Master text styles</a:t>
            </a:r>
          </a:p>
        </p:txBody>
      </p:sp>
    </p:spTree>
    <p:extLst>
      <p:ext uri="{BB962C8B-B14F-4D97-AF65-F5344CB8AC3E}">
        <p14:creationId xmlns:p14="http://schemas.microsoft.com/office/powerpoint/2010/main" val="2629507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0" indent="0">
              <a:buNone/>
              <a:defRPr sz="2800"/>
            </a:lvl2pPr>
            <a:lvl3pPr marL="914177" indent="0">
              <a:buNone/>
              <a:defRPr sz="2400"/>
            </a:lvl3pPr>
            <a:lvl4pPr marL="1371266" indent="0">
              <a:buNone/>
              <a:defRPr sz="2000"/>
            </a:lvl4pPr>
            <a:lvl5pPr marL="1828357" indent="0">
              <a:buNone/>
              <a:defRPr sz="2000"/>
            </a:lvl5pPr>
            <a:lvl6pPr marL="2285446" indent="0">
              <a:buNone/>
              <a:defRPr sz="2000"/>
            </a:lvl6pPr>
            <a:lvl7pPr marL="2742536" indent="0">
              <a:buNone/>
              <a:defRPr sz="2000"/>
            </a:lvl7pPr>
            <a:lvl8pPr marL="3199624" indent="0">
              <a:buNone/>
              <a:defRPr sz="2000"/>
            </a:lvl8pPr>
            <a:lvl9pPr marL="3656713"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90" indent="0">
              <a:buNone/>
              <a:defRPr sz="1200"/>
            </a:lvl2pPr>
            <a:lvl3pPr marL="914177" indent="0">
              <a:buNone/>
              <a:defRPr sz="1000"/>
            </a:lvl3pPr>
            <a:lvl4pPr marL="1371266" indent="0">
              <a:buNone/>
              <a:defRPr sz="900"/>
            </a:lvl4pPr>
            <a:lvl5pPr marL="1828357" indent="0">
              <a:buNone/>
              <a:defRPr sz="900"/>
            </a:lvl5pPr>
            <a:lvl6pPr marL="2285446" indent="0">
              <a:buNone/>
              <a:defRPr sz="900"/>
            </a:lvl6pPr>
            <a:lvl7pPr marL="2742536" indent="0">
              <a:buNone/>
              <a:defRPr sz="900"/>
            </a:lvl7pPr>
            <a:lvl8pPr marL="3199624" indent="0">
              <a:buNone/>
              <a:defRPr sz="900"/>
            </a:lvl8pPr>
            <a:lvl9pPr marL="3656713" indent="0">
              <a:buNone/>
              <a:defRPr sz="900"/>
            </a:lvl9pPr>
          </a:lstStyle>
          <a:p>
            <a:pPr lvl="0"/>
            <a:r>
              <a:rPr lang="en-US" smtClean="0"/>
              <a:t>Click to edit Master text styles</a:t>
            </a:r>
          </a:p>
        </p:txBody>
      </p:sp>
    </p:spTree>
    <p:extLst>
      <p:ext uri="{BB962C8B-B14F-4D97-AF65-F5344CB8AC3E}">
        <p14:creationId xmlns:p14="http://schemas.microsoft.com/office/powerpoint/2010/main" val="106438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4309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952500"/>
            <a:ext cx="2082800" cy="727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52500"/>
            <a:ext cx="6096000" cy="727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0222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52498"/>
            <a:ext cx="7505700"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1501" y="1193801"/>
            <a:ext cx="3803650"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27552" y="1193801"/>
            <a:ext cx="3803650" cy="248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27552" y="3835400"/>
            <a:ext cx="3803650" cy="248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1108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31AF50-F5A4-9148-A89A-F785F4C9D4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512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C67B5F-DACC-4943-BD3F-BC657A6FD0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583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1478D3-B6E5-094C-9652-F72E30EFEA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376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7C5369-CE26-964D-9267-487CCC237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74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E6998E-F8BD-7D49-BC17-06C93119DF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26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4917CE58-5723-FB49-8A49-ABBA2479FF35}" type="slidenum">
              <a:rPr lang="en-US"/>
              <a:pPr>
                <a:defRPr/>
              </a:pPr>
              <a:t>‹#›</a:t>
            </a:fld>
            <a:endParaRPr lang="en-US"/>
          </a:p>
        </p:txBody>
      </p:sp>
    </p:spTree>
    <p:extLst>
      <p:ext uri="{BB962C8B-B14F-4D97-AF65-F5344CB8AC3E}">
        <p14:creationId xmlns:p14="http://schemas.microsoft.com/office/powerpoint/2010/main" val="1624143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F5763-212E-9244-B6E4-D1D67A96BF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134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406B66-5FEE-6E42-8983-0E5527ED14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862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771DBA-00A5-A84F-87CB-AC5FB6B24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603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724DB3-466E-DE4C-9733-51CC407562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408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55C523-00F4-BD43-9315-0EB89E6F72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421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09/24/12</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PHYSPAG</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112AB2-F8D0-6444-B9A1-6EDE57E9CC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903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lIns="91425" tIns="45713" rIns="91425" bIns="45713"/>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6751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vert="horz"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7037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a:prstGeom prst="rect">
            <a:avLst/>
          </a:prstGeom>
        </p:spPr>
        <p:txBody>
          <a:bodyPr vert="horz" lIns="91425" tIns="45713" rIns="91425" bIns="45713"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Tree>
    <p:extLst>
      <p:ext uri="{BB962C8B-B14F-4D97-AF65-F5344CB8AC3E}">
        <p14:creationId xmlns:p14="http://schemas.microsoft.com/office/powerpoint/2010/main" val="2599476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vert="horz"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vert="horz"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50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842A32A4-92DE-9C45-A67B-FD232914F424}" type="slidenum">
              <a:rPr lang="en-US"/>
              <a:pPr>
                <a:defRPr/>
              </a:pPr>
              <a:t>‹#›</a:t>
            </a:fld>
            <a:endParaRPr lang="en-US"/>
          </a:p>
        </p:txBody>
      </p:sp>
    </p:spTree>
    <p:extLst>
      <p:ext uri="{BB962C8B-B14F-4D97-AF65-F5344CB8AC3E}">
        <p14:creationId xmlns:p14="http://schemas.microsoft.com/office/powerpoint/2010/main" val="1388768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lIns="91425" tIns="45713" rIns="91425" bIns="45713"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a:prstGeom prst="rect">
            <a:avLst/>
          </a:prstGeom>
        </p:spPr>
        <p:txBody>
          <a:bodyPr vert="horz" lIns="91425" tIns="45713" rIns="91425" bIns="45713"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vert="horz"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2921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287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893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a:prstGeom prst="rect">
            <a:avLst/>
          </a:prstGeom>
        </p:spPr>
        <p:txBody>
          <a:bodyPr vert="horz"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vert="horz" lIns="91425" tIns="45713" rIns="91425" bIns="45713"/>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Tree>
    <p:extLst>
      <p:ext uri="{BB962C8B-B14F-4D97-AF65-F5344CB8AC3E}">
        <p14:creationId xmlns:p14="http://schemas.microsoft.com/office/powerpoint/2010/main" val="1996946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lIns="91425" tIns="45713" rIns="91425" bIns="45713"/>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25" tIns="45713" rIns="91425" bIns="45713"/>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Tree>
    <p:extLst>
      <p:ext uri="{BB962C8B-B14F-4D97-AF65-F5344CB8AC3E}">
        <p14:creationId xmlns:p14="http://schemas.microsoft.com/office/powerpoint/2010/main" val="1824230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65944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5202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5202238"/>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769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9914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9879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Tree>
    <p:extLst>
      <p:ext uri="{BB962C8B-B14F-4D97-AF65-F5344CB8AC3E}">
        <p14:creationId xmlns:p14="http://schemas.microsoft.com/office/powerpoint/2010/main" val="8297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DED25370-8223-FD4D-80E3-427D12BEF1B0}" type="slidenum">
              <a:rPr lang="en-US"/>
              <a:pPr>
                <a:defRPr/>
              </a:pPr>
              <a:t>‹#›</a:t>
            </a:fld>
            <a:endParaRPr lang="en-US"/>
          </a:p>
        </p:txBody>
      </p:sp>
    </p:spTree>
    <p:extLst>
      <p:ext uri="{BB962C8B-B14F-4D97-AF65-F5344CB8AC3E}">
        <p14:creationId xmlns:p14="http://schemas.microsoft.com/office/powerpoint/2010/main" val="2218012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193800"/>
            <a:ext cx="380365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7552" y="1193800"/>
            <a:ext cx="3803650"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088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666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46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501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Tree>
    <p:extLst>
      <p:ext uri="{BB962C8B-B14F-4D97-AF65-F5344CB8AC3E}">
        <p14:creationId xmlns:p14="http://schemas.microsoft.com/office/powerpoint/2010/main" val="1324995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Tree>
    <p:extLst>
      <p:ext uri="{BB962C8B-B14F-4D97-AF65-F5344CB8AC3E}">
        <p14:creationId xmlns:p14="http://schemas.microsoft.com/office/powerpoint/2010/main" val="1779654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395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952500"/>
            <a:ext cx="2082800" cy="727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52500"/>
            <a:ext cx="6096000" cy="727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526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952500"/>
            <a:ext cx="7505700" cy="736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193800"/>
            <a:ext cx="3803650"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27552" y="1193800"/>
            <a:ext cx="3803650" cy="513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883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717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4B0D4461-9109-E942-BD20-62EEF777812D}" type="slidenum">
              <a:rPr lang="en-US"/>
              <a:pPr>
                <a:defRPr/>
              </a:pPr>
              <a:t>‹#›</a:t>
            </a:fld>
            <a:endParaRPr lang="en-US"/>
          </a:p>
        </p:txBody>
      </p:sp>
    </p:spTree>
    <p:extLst>
      <p:ext uri="{BB962C8B-B14F-4D97-AF65-F5344CB8AC3E}">
        <p14:creationId xmlns:p14="http://schemas.microsoft.com/office/powerpoint/2010/main" val="35515285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38165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2084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36018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0208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976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2325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8860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77319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6706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273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A364C38-1902-EC49-99B0-0B1B3D475B30}" type="slidenum">
              <a:rPr lang="en-US"/>
              <a:pPr>
                <a:defRPr/>
              </a:pPr>
              <a:t>‹#›</a:t>
            </a:fld>
            <a:endParaRPr lang="en-US"/>
          </a:p>
        </p:txBody>
      </p:sp>
    </p:spTree>
    <p:extLst>
      <p:ext uri="{BB962C8B-B14F-4D97-AF65-F5344CB8AC3E}">
        <p14:creationId xmlns:p14="http://schemas.microsoft.com/office/powerpoint/2010/main" val="3013900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90928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723855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35843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003354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811287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4515863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146989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982739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112686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18268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12899C98-9F1A-4A47-A3B0-4EC93F6BD5A1}" type="slidenum">
              <a:rPr lang="en-US"/>
              <a:pPr>
                <a:defRPr/>
              </a:pPr>
              <a:t>‹#›</a:t>
            </a:fld>
            <a:endParaRPr lang="en-US"/>
          </a:p>
        </p:txBody>
      </p:sp>
    </p:spTree>
    <p:extLst>
      <p:ext uri="{BB962C8B-B14F-4D97-AF65-F5344CB8AC3E}">
        <p14:creationId xmlns:p14="http://schemas.microsoft.com/office/powerpoint/2010/main" val="12522424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latin typeface="Calibri"/>
              </a:rPr>
              <a:pPr/>
              <a:t>11/13/17</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974647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90" indent="0" algn="ctr">
              <a:buNone/>
              <a:defRPr>
                <a:solidFill>
                  <a:schemeClr val="tx1">
                    <a:tint val="75000"/>
                  </a:schemeClr>
                </a:solidFill>
              </a:defRPr>
            </a:lvl2pPr>
            <a:lvl3pPr marL="914177" indent="0" algn="ctr">
              <a:buNone/>
              <a:defRPr>
                <a:solidFill>
                  <a:schemeClr val="tx1">
                    <a:tint val="75000"/>
                  </a:schemeClr>
                </a:solidFill>
              </a:defRPr>
            </a:lvl3pPr>
            <a:lvl4pPr marL="1371266" indent="0" algn="ctr">
              <a:buNone/>
              <a:defRPr>
                <a:solidFill>
                  <a:schemeClr val="tx1">
                    <a:tint val="75000"/>
                  </a:schemeClr>
                </a:solidFill>
              </a:defRPr>
            </a:lvl4pPr>
            <a:lvl5pPr marL="1828357" indent="0" algn="ctr">
              <a:buNone/>
              <a:defRPr>
                <a:solidFill>
                  <a:schemeClr val="tx1">
                    <a:tint val="75000"/>
                  </a:schemeClr>
                </a:solidFill>
              </a:defRPr>
            </a:lvl5pPr>
            <a:lvl6pPr marL="2285446" indent="0" algn="ctr">
              <a:buNone/>
              <a:defRPr>
                <a:solidFill>
                  <a:schemeClr val="tx1">
                    <a:tint val="75000"/>
                  </a:schemeClr>
                </a:solidFill>
              </a:defRPr>
            </a:lvl6pPr>
            <a:lvl7pPr marL="2742536" indent="0" algn="ctr">
              <a:buNone/>
              <a:defRPr>
                <a:solidFill>
                  <a:schemeClr val="tx1">
                    <a:tint val="75000"/>
                  </a:schemeClr>
                </a:solidFill>
              </a:defRPr>
            </a:lvl7pPr>
            <a:lvl8pPr marL="3199624" indent="0" algn="ctr">
              <a:buNone/>
              <a:defRPr>
                <a:solidFill>
                  <a:schemeClr val="tx1">
                    <a:tint val="75000"/>
                  </a:schemeClr>
                </a:solidFill>
              </a:defRPr>
            </a:lvl8pPr>
            <a:lvl9pPr marL="36567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80996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4297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90" indent="0">
              <a:buNone/>
              <a:defRPr sz="1800">
                <a:solidFill>
                  <a:schemeClr val="tx1">
                    <a:tint val="75000"/>
                  </a:schemeClr>
                </a:solidFill>
              </a:defRPr>
            </a:lvl2pPr>
            <a:lvl3pPr marL="914177" indent="0">
              <a:buNone/>
              <a:defRPr sz="1600">
                <a:solidFill>
                  <a:schemeClr val="tx1">
                    <a:tint val="75000"/>
                  </a:schemeClr>
                </a:solidFill>
              </a:defRPr>
            </a:lvl3pPr>
            <a:lvl4pPr marL="1371266" indent="0">
              <a:buNone/>
              <a:defRPr sz="1400">
                <a:solidFill>
                  <a:schemeClr val="tx1">
                    <a:tint val="75000"/>
                  </a:schemeClr>
                </a:solidFill>
              </a:defRPr>
            </a:lvl4pPr>
            <a:lvl5pPr marL="1828357" indent="0">
              <a:buNone/>
              <a:defRPr sz="1400">
                <a:solidFill>
                  <a:schemeClr val="tx1">
                    <a:tint val="75000"/>
                  </a:schemeClr>
                </a:solidFill>
              </a:defRPr>
            </a:lvl5pPr>
            <a:lvl6pPr marL="2285446" indent="0">
              <a:buNone/>
              <a:defRPr sz="1400">
                <a:solidFill>
                  <a:schemeClr val="tx1">
                    <a:tint val="75000"/>
                  </a:schemeClr>
                </a:solidFill>
              </a:defRPr>
            </a:lvl6pPr>
            <a:lvl7pPr marL="2742536" indent="0">
              <a:buNone/>
              <a:defRPr sz="1400">
                <a:solidFill>
                  <a:schemeClr val="tx1">
                    <a:tint val="75000"/>
                  </a:schemeClr>
                </a:solidFill>
              </a:defRPr>
            </a:lvl7pPr>
            <a:lvl8pPr marL="3199624" indent="0">
              <a:buNone/>
              <a:defRPr sz="1400">
                <a:solidFill>
                  <a:schemeClr val="tx1">
                    <a:tint val="75000"/>
                  </a:schemeClr>
                </a:solidFill>
              </a:defRPr>
            </a:lvl8pPr>
            <a:lvl9pPr marL="36567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24963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130284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090" indent="0">
              <a:buNone/>
              <a:defRPr sz="2000" b="1"/>
            </a:lvl2pPr>
            <a:lvl3pPr marL="914177" indent="0">
              <a:buNone/>
              <a:defRPr sz="1800" b="1"/>
            </a:lvl3pPr>
            <a:lvl4pPr marL="1371266" indent="0">
              <a:buNone/>
              <a:defRPr sz="1600" b="1"/>
            </a:lvl4pPr>
            <a:lvl5pPr marL="1828357" indent="0">
              <a:buNone/>
              <a:defRPr sz="1600" b="1"/>
            </a:lvl5pPr>
            <a:lvl6pPr marL="2285446" indent="0">
              <a:buNone/>
              <a:defRPr sz="1600" b="1"/>
            </a:lvl6pPr>
            <a:lvl7pPr marL="2742536" indent="0">
              <a:buNone/>
              <a:defRPr sz="1600" b="1"/>
            </a:lvl7pPr>
            <a:lvl8pPr marL="3199624" indent="0">
              <a:buNone/>
              <a:defRPr sz="1600" b="1"/>
            </a:lvl8pPr>
            <a:lvl9pPr marL="36567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4"/>
            <a:ext cx="4041775" cy="639762"/>
          </a:xfrm>
        </p:spPr>
        <p:txBody>
          <a:bodyPr anchor="b"/>
          <a:lstStyle>
            <a:lvl1pPr marL="0" indent="0">
              <a:buNone/>
              <a:defRPr sz="2400" b="1"/>
            </a:lvl1pPr>
            <a:lvl2pPr marL="457090" indent="0">
              <a:buNone/>
              <a:defRPr sz="2000" b="1"/>
            </a:lvl2pPr>
            <a:lvl3pPr marL="914177" indent="0">
              <a:buNone/>
              <a:defRPr sz="1800" b="1"/>
            </a:lvl3pPr>
            <a:lvl4pPr marL="1371266" indent="0">
              <a:buNone/>
              <a:defRPr sz="1600" b="1"/>
            </a:lvl4pPr>
            <a:lvl5pPr marL="1828357" indent="0">
              <a:buNone/>
              <a:defRPr sz="1600" b="1"/>
            </a:lvl5pPr>
            <a:lvl6pPr marL="2285446" indent="0">
              <a:buNone/>
              <a:defRPr sz="1600" b="1"/>
            </a:lvl6pPr>
            <a:lvl7pPr marL="2742536" indent="0">
              <a:buNone/>
              <a:defRPr sz="1600" b="1"/>
            </a:lvl7pPr>
            <a:lvl8pPr marL="3199624" indent="0">
              <a:buNone/>
              <a:defRPr sz="1600" b="1"/>
            </a:lvl8pPr>
            <a:lvl9pPr marL="36567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116567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377894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19533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090" indent="0">
              <a:buNone/>
              <a:defRPr sz="1200"/>
            </a:lvl2pPr>
            <a:lvl3pPr marL="914177" indent="0">
              <a:buNone/>
              <a:defRPr sz="1000"/>
            </a:lvl3pPr>
            <a:lvl4pPr marL="1371266" indent="0">
              <a:buNone/>
              <a:defRPr sz="900"/>
            </a:lvl4pPr>
            <a:lvl5pPr marL="1828357" indent="0">
              <a:buNone/>
              <a:defRPr sz="900"/>
            </a:lvl5pPr>
            <a:lvl6pPr marL="2285446" indent="0">
              <a:buNone/>
              <a:defRPr sz="900"/>
            </a:lvl6pPr>
            <a:lvl7pPr marL="2742536" indent="0">
              <a:buNone/>
              <a:defRPr sz="900"/>
            </a:lvl7pPr>
            <a:lvl8pPr marL="3199624" indent="0">
              <a:buNone/>
              <a:defRPr sz="900"/>
            </a:lvl8pPr>
            <a:lvl9pPr marL="36567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304079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0" indent="0">
              <a:buNone/>
              <a:defRPr sz="2800"/>
            </a:lvl2pPr>
            <a:lvl3pPr marL="914177" indent="0">
              <a:buNone/>
              <a:defRPr sz="2400"/>
            </a:lvl3pPr>
            <a:lvl4pPr marL="1371266" indent="0">
              <a:buNone/>
              <a:defRPr sz="2000"/>
            </a:lvl4pPr>
            <a:lvl5pPr marL="1828357" indent="0">
              <a:buNone/>
              <a:defRPr sz="2000"/>
            </a:lvl5pPr>
            <a:lvl6pPr marL="2285446" indent="0">
              <a:buNone/>
              <a:defRPr sz="2000"/>
            </a:lvl6pPr>
            <a:lvl7pPr marL="2742536" indent="0">
              <a:buNone/>
              <a:defRPr sz="2000"/>
            </a:lvl7pPr>
            <a:lvl8pPr marL="3199624" indent="0">
              <a:buNone/>
              <a:defRPr sz="2000"/>
            </a:lvl8pPr>
            <a:lvl9pPr marL="3656713" indent="0">
              <a:buNone/>
              <a:defRPr sz="2000"/>
            </a:lvl9pPr>
          </a:lstStyle>
          <a:p>
            <a:endParaRPr lang="en-US" dirty="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90" indent="0">
              <a:buNone/>
              <a:defRPr sz="1200"/>
            </a:lvl2pPr>
            <a:lvl3pPr marL="914177" indent="0">
              <a:buNone/>
              <a:defRPr sz="1000"/>
            </a:lvl3pPr>
            <a:lvl4pPr marL="1371266" indent="0">
              <a:buNone/>
              <a:defRPr sz="900"/>
            </a:lvl4pPr>
            <a:lvl5pPr marL="1828357" indent="0">
              <a:buNone/>
              <a:defRPr sz="900"/>
            </a:lvl5pPr>
            <a:lvl6pPr marL="2285446" indent="0">
              <a:buNone/>
              <a:defRPr sz="900"/>
            </a:lvl6pPr>
            <a:lvl7pPr marL="2742536" indent="0">
              <a:buNone/>
              <a:defRPr sz="900"/>
            </a:lvl7pPr>
            <a:lvl8pPr marL="3199624" indent="0">
              <a:buNone/>
              <a:defRPr sz="900"/>
            </a:lvl8pPr>
            <a:lvl9pPr marL="36567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latin typeface="Calibri"/>
              </a:rPr>
              <a:t>8/15/12</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PHYSPAG</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081FA4E-7887-1E43-AFD0-60BC5874712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597808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0.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1.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slideLayout" Target="../slideLayouts/slideLayout135.xml"/><Relationship Id="rId13" Type="http://schemas.openxmlformats.org/officeDocument/2006/relationships/theme" Target="../theme/theme12.xml"/><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3.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slideLayout" Target="../slideLayouts/slideLayout158.xml"/><Relationship Id="rId13" Type="http://schemas.openxmlformats.org/officeDocument/2006/relationships/slideLayout" Target="../slideLayouts/slideLayout159.xml"/><Relationship Id="rId14" Type="http://schemas.openxmlformats.org/officeDocument/2006/relationships/slideLayout" Target="../slideLayouts/slideLayout160.xml"/><Relationship Id="rId15" Type="http://schemas.openxmlformats.org/officeDocument/2006/relationships/theme" Target="../theme/theme14.xml"/><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1.xml"/><Relationship Id="rId12" Type="http://schemas.openxmlformats.org/officeDocument/2006/relationships/theme" Target="../theme/theme15.xml"/><Relationship Id="rId1" Type="http://schemas.openxmlformats.org/officeDocument/2006/relationships/slideLayout" Target="../slideLayouts/slideLayout161.xml"/><Relationship Id="rId2" Type="http://schemas.openxmlformats.org/officeDocument/2006/relationships/slideLayout" Target="../slideLayouts/slideLayout162.xml"/><Relationship Id="rId3" Type="http://schemas.openxmlformats.org/officeDocument/2006/relationships/slideLayout" Target="../slideLayouts/slideLayout163.xml"/><Relationship Id="rId4" Type="http://schemas.openxmlformats.org/officeDocument/2006/relationships/slideLayout" Target="../slideLayouts/slideLayout164.xml"/><Relationship Id="rId5" Type="http://schemas.openxmlformats.org/officeDocument/2006/relationships/slideLayout" Target="../slideLayouts/slideLayout165.xml"/><Relationship Id="rId6" Type="http://schemas.openxmlformats.org/officeDocument/2006/relationships/slideLayout" Target="../slideLayouts/slideLayout166.xml"/><Relationship Id="rId7" Type="http://schemas.openxmlformats.org/officeDocument/2006/relationships/slideLayout" Target="../slideLayouts/slideLayout167.xml"/><Relationship Id="rId8" Type="http://schemas.openxmlformats.org/officeDocument/2006/relationships/slideLayout" Target="../slideLayouts/slideLayout168.xml"/><Relationship Id="rId9" Type="http://schemas.openxmlformats.org/officeDocument/2006/relationships/slideLayout" Target="../slideLayouts/slideLayout169.xml"/><Relationship Id="rId10"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2.xml"/><Relationship Id="rId12" Type="http://schemas.openxmlformats.org/officeDocument/2006/relationships/theme" Target="../theme/theme16.xml"/><Relationship Id="rId1" Type="http://schemas.openxmlformats.org/officeDocument/2006/relationships/slideLayout" Target="../slideLayouts/slideLayout172.xml"/><Relationship Id="rId2" Type="http://schemas.openxmlformats.org/officeDocument/2006/relationships/slideLayout" Target="../slideLayouts/slideLayout173.xml"/><Relationship Id="rId3" Type="http://schemas.openxmlformats.org/officeDocument/2006/relationships/slideLayout" Target="../slideLayouts/slideLayout174.xml"/><Relationship Id="rId4" Type="http://schemas.openxmlformats.org/officeDocument/2006/relationships/slideLayout" Target="../slideLayouts/slideLayout175.xml"/><Relationship Id="rId5" Type="http://schemas.openxmlformats.org/officeDocument/2006/relationships/slideLayout" Target="../slideLayouts/slideLayout176.xml"/><Relationship Id="rId6" Type="http://schemas.openxmlformats.org/officeDocument/2006/relationships/slideLayout" Target="../slideLayouts/slideLayout177.xml"/><Relationship Id="rId7" Type="http://schemas.openxmlformats.org/officeDocument/2006/relationships/slideLayout" Target="../slideLayouts/slideLayout178.xml"/><Relationship Id="rId8" Type="http://schemas.openxmlformats.org/officeDocument/2006/relationships/slideLayout" Target="../slideLayouts/slideLayout179.xml"/><Relationship Id="rId9" Type="http://schemas.openxmlformats.org/officeDocument/2006/relationships/slideLayout" Target="../slideLayouts/slideLayout180.xml"/><Relationship Id="rId10"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93.xml"/><Relationship Id="rId12" Type="http://schemas.openxmlformats.org/officeDocument/2006/relationships/theme" Target="../theme/theme17.xml"/><Relationship Id="rId13" Type="http://schemas.openxmlformats.org/officeDocument/2006/relationships/image" Target="../media/image2.jpeg"/><Relationship Id="rId1" Type="http://schemas.openxmlformats.org/officeDocument/2006/relationships/slideLayout" Target="../slideLayouts/slideLayout183.xml"/><Relationship Id="rId2" Type="http://schemas.openxmlformats.org/officeDocument/2006/relationships/slideLayout" Target="../slideLayouts/slideLayout184.xml"/><Relationship Id="rId3" Type="http://schemas.openxmlformats.org/officeDocument/2006/relationships/slideLayout" Target="../slideLayouts/slideLayout185.xml"/><Relationship Id="rId4" Type="http://schemas.openxmlformats.org/officeDocument/2006/relationships/slideLayout" Target="../slideLayouts/slideLayout186.xml"/><Relationship Id="rId5" Type="http://schemas.openxmlformats.org/officeDocument/2006/relationships/slideLayout" Target="../slideLayouts/slideLayout187.xml"/><Relationship Id="rId6" Type="http://schemas.openxmlformats.org/officeDocument/2006/relationships/slideLayout" Target="../slideLayouts/slideLayout188.xml"/><Relationship Id="rId7" Type="http://schemas.openxmlformats.org/officeDocument/2006/relationships/slideLayout" Target="../slideLayouts/slideLayout189.xml"/><Relationship Id="rId8" Type="http://schemas.openxmlformats.org/officeDocument/2006/relationships/slideLayout" Target="../slideLayouts/slideLayout190.xml"/><Relationship Id="rId9" Type="http://schemas.openxmlformats.org/officeDocument/2006/relationships/slideLayout" Target="../slideLayouts/slideLayout191.xml"/><Relationship Id="rId10"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7.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8989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89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lvl1pPr eaLnBrk="1" hangingPunct="1">
              <a:spcBef>
                <a:spcPct val="0"/>
              </a:spcBef>
              <a:buSzTx/>
              <a:buFontTx/>
              <a:buNone/>
              <a:defRPr sz="1400">
                <a:solidFill>
                  <a:srgbClr val="000000"/>
                </a:solidFill>
                <a:latin typeface="Arial" charset="0"/>
                <a:cs typeface="Arial"/>
              </a:defRPr>
            </a:lvl1pPr>
          </a:lstStyle>
          <a:p>
            <a:pPr defTabSz="914259" fontAlgn="base">
              <a:spcAft>
                <a:spcPct val="0"/>
              </a:spcAft>
              <a:defRPr/>
            </a:pPr>
            <a:endParaRPr lang="en-US">
              <a:ea typeface="ＭＳ Ｐゴシック" charset="0"/>
            </a:endParaRPr>
          </a:p>
        </p:txBody>
      </p:sp>
      <p:sp>
        <p:nvSpPr>
          <p:cNvPr id="1189893" name="Rectangle 5"/>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lvl1pPr algn="ctr" eaLnBrk="1" hangingPunct="1">
              <a:spcBef>
                <a:spcPct val="0"/>
              </a:spcBef>
              <a:buSzTx/>
              <a:buFontTx/>
              <a:buNone/>
              <a:defRPr sz="1400">
                <a:solidFill>
                  <a:srgbClr val="000000"/>
                </a:solidFill>
                <a:latin typeface="Arial" charset="0"/>
                <a:cs typeface="Arial"/>
              </a:defRPr>
            </a:lvl1pPr>
          </a:lstStyle>
          <a:p>
            <a:pPr defTabSz="914259" fontAlgn="base">
              <a:spcAft>
                <a:spcPct val="0"/>
              </a:spcAft>
              <a:defRPr/>
            </a:pPr>
            <a:endParaRPr lang="en-US">
              <a:ea typeface="ＭＳ Ｐゴシック" charset="0"/>
            </a:endParaRPr>
          </a:p>
        </p:txBody>
      </p:sp>
      <p:sp>
        <p:nvSpPr>
          <p:cNvPr id="1189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lvl1pPr algn="r" eaLnBrk="1" hangingPunct="1">
              <a:spcBef>
                <a:spcPct val="0"/>
              </a:spcBef>
              <a:buSzTx/>
              <a:buFontTx/>
              <a:buNone/>
              <a:defRPr sz="1400">
                <a:solidFill>
                  <a:srgbClr val="000000"/>
                </a:solidFill>
                <a:latin typeface="Arial" charset="0"/>
                <a:cs typeface="Arial"/>
              </a:defRPr>
            </a:lvl1pPr>
          </a:lstStyle>
          <a:p>
            <a:pPr defTabSz="914259" fontAlgn="base">
              <a:spcAft>
                <a:spcPct val="0"/>
              </a:spcAft>
              <a:defRPr/>
            </a:pPr>
            <a:fld id="{AB9F41CB-2CDB-FC46-8DE1-D1DF1B315F61}" type="slidenum">
              <a:rPr lang="en-US" smtClean="0">
                <a:ea typeface="ＭＳ Ｐゴシック" charset="0"/>
              </a:rPr>
              <a:pPr defTabSz="914259"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154455047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130" algn="ctr" rtl="0" fontAlgn="base">
        <a:spcBef>
          <a:spcPct val="0"/>
        </a:spcBef>
        <a:spcAft>
          <a:spcPct val="0"/>
        </a:spcAft>
        <a:defRPr sz="4400">
          <a:solidFill>
            <a:schemeClr val="tx2"/>
          </a:solidFill>
          <a:latin typeface="Arial" charset="0"/>
          <a:ea typeface="ＭＳ Ｐゴシック" charset="0"/>
          <a:cs typeface="Arial" charset="0"/>
        </a:defRPr>
      </a:lvl6pPr>
      <a:lvl7pPr marL="914259" algn="ctr" rtl="0" fontAlgn="base">
        <a:spcBef>
          <a:spcPct val="0"/>
        </a:spcBef>
        <a:spcAft>
          <a:spcPct val="0"/>
        </a:spcAft>
        <a:defRPr sz="4400">
          <a:solidFill>
            <a:schemeClr val="tx2"/>
          </a:solidFill>
          <a:latin typeface="Arial" charset="0"/>
          <a:ea typeface="ＭＳ Ｐゴシック" charset="0"/>
          <a:cs typeface="Arial" charset="0"/>
        </a:defRPr>
      </a:lvl7pPr>
      <a:lvl8pPr marL="1371390" algn="ctr" rtl="0" fontAlgn="base">
        <a:spcBef>
          <a:spcPct val="0"/>
        </a:spcBef>
        <a:spcAft>
          <a:spcPct val="0"/>
        </a:spcAft>
        <a:defRPr sz="4400">
          <a:solidFill>
            <a:schemeClr val="tx2"/>
          </a:solidFill>
          <a:latin typeface="Arial" charset="0"/>
          <a:ea typeface="ＭＳ Ｐゴシック" charset="0"/>
          <a:cs typeface="Arial" charset="0"/>
        </a:defRPr>
      </a:lvl8pPr>
      <a:lvl9pPr marL="1828519"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848" indent="-342848" algn="l" rtl="0" eaLnBrk="0" fontAlgn="base" hangingPunct="0">
        <a:spcBef>
          <a:spcPct val="20000"/>
        </a:spcBef>
        <a:spcAft>
          <a:spcPct val="0"/>
        </a:spcAft>
        <a:buChar char="•"/>
        <a:defRPr sz="3200">
          <a:solidFill>
            <a:schemeClr val="tx1"/>
          </a:solidFill>
          <a:latin typeface="+mn-lt"/>
          <a:ea typeface="+mn-ea"/>
          <a:cs typeface="+mn-cs"/>
        </a:defRPr>
      </a:lvl1pPr>
      <a:lvl2pPr marL="742836" indent="-285707" algn="l" rtl="0" eaLnBrk="0" fontAlgn="base" hangingPunct="0">
        <a:spcBef>
          <a:spcPct val="20000"/>
        </a:spcBef>
        <a:spcAft>
          <a:spcPct val="0"/>
        </a:spcAft>
        <a:buChar char="–"/>
        <a:defRPr sz="2800">
          <a:solidFill>
            <a:schemeClr val="tx1"/>
          </a:solidFill>
          <a:latin typeface="+mn-lt"/>
          <a:ea typeface="Arial" charset="0"/>
          <a:cs typeface="+mn-cs"/>
        </a:defRPr>
      </a:lvl2pPr>
      <a:lvl3pPr marL="1142824" indent="-228564" algn="l" rtl="0" eaLnBrk="0" fontAlgn="base" hangingPunct="0">
        <a:spcBef>
          <a:spcPct val="20000"/>
        </a:spcBef>
        <a:spcAft>
          <a:spcPct val="0"/>
        </a:spcAft>
        <a:buChar char="•"/>
        <a:defRPr sz="2400">
          <a:solidFill>
            <a:schemeClr val="tx1"/>
          </a:solidFill>
          <a:latin typeface="+mn-lt"/>
          <a:ea typeface="Arial" charset="0"/>
          <a:cs typeface="+mn-cs"/>
        </a:defRPr>
      </a:lvl3pPr>
      <a:lvl4pPr marL="1599954" indent="-228564" algn="l" rtl="0" eaLnBrk="0" fontAlgn="base" hangingPunct="0">
        <a:spcBef>
          <a:spcPct val="20000"/>
        </a:spcBef>
        <a:spcAft>
          <a:spcPct val="0"/>
        </a:spcAft>
        <a:buChar char="–"/>
        <a:defRPr sz="2000">
          <a:solidFill>
            <a:schemeClr val="tx1"/>
          </a:solidFill>
          <a:latin typeface="+mn-lt"/>
          <a:ea typeface="Arial" charset="0"/>
          <a:cs typeface="+mn-cs"/>
        </a:defRPr>
      </a:lvl4pPr>
      <a:lvl5pPr marL="2057085" indent="-228564" algn="l" rtl="0" eaLnBrk="0" fontAlgn="base" hangingPunct="0">
        <a:spcBef>
          <a:spcPct val="20000"/>
        </a:spcBef>
        <a:spcAft>
          <a:spcPct val="0"/>
        </a:spcAft>
        <a:buChar char="»"/>
        <a:defRPr sz="2000">
          <a:solidFill>
            <a:schemeClr val="tx1"/>
          </a:solidFill>
          <a:latin typeface="+mn-lt"/>
          <a:ea typeface="Arial" charset="0"/>
          <a:cs typeface="+mn-cs"/>
        </a:defRPr>
      </a:lvl5pPr>
      <a:lvl6pPr marL="2514215" indent="-228564" algn="l" rtl="0" fontAlgn="base">
        <a:spcBef>
          <a:spcPct val="20000"/>
        </a:spcBef>
        <a:spcAft>
          <a:spcPct val="0"/>
        </a:spcAft>
        <a:buChar char="»"/>
        <a:defRPr sz="2000">
          <a:solidFill>
            <a:schemeClr val="tx1"/>
          </a:solidFill>
          <a:latin typeface="+mn-lt"/>
          <a:ea typeface="Arial" charset="0"/>
          <a:cs typeface="+mn-cs"/>
        </a:defRPr>
      </a:lvl6pPr>
      <a:lvl7pPr marL="2971344" indent="-228564" algn="l" rtl="0" fontAlgn="base">
        <a:spcBef>
          <a:spcPct val="20000"/>
        </a:spcBef>
        <a:spcAft>
          <a:spcPct val="0"/>
        </a:spcAft>
        <a:buChar char="»"/>
        <a:defRPr sz="2000">
          <a:solidFill>
            <a:schemeClr val="tx1"/>
          </a:solidFill>
          <a:latin typeface="+mn-lt"/>
          <a:ea typeface="Arial" charset="0"/>
          <a:cs typeface="+mn-cs"/>
        </a:defRPr>
      </a:lvl7pPr>
      <a:lvl8pPr marL="3428475" indent="-228564" algn="l" rtl="0" fontAlgn="base">
        <a:spcBef>
          <a:spcPct val="20000"/>
        </a:spcBef>
        <a:spcAft>
          <a:spcPct val="0"/>
        </a:spcAft>
        <a:buChar char="»"/>
        <a:defRPr sz="2000">
          <a:solidFill>
            <a:schemeClr val="tx1"/>
          </a:solidFill>
          <a:latin typeface="+mn-lt"/>
          <a:ea typeface="Arial" charset="0"/>
          <a:cs typeface="+mn-cs"/>
        </a:defRPr>
      </a:lvl8pPr>
      <a:lvl9pPr marL="3885603" indent="-228564"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10A1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5"/>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6BFECD78-3C8E-49F2-8FAB-59489D168ABB}" type="datetimeFigureOut">
              <a:rPr lang="en-US" smtClean="0">
                <a:solidFill>
                  <a:prstClr val="white">
                    <a:tint val="75000"/>
                  </a:prstClr>
                </a:solidFill>
                <a:latin typeface="Calibri"/>
                <a:ea typeface="ＭＳ Ｐゴシック" charset="0"/>
                <a:cs typeface="ＭＳ Ｐゴシック" charset="0"/>
              </a:rPr>
              <a:pPr defTabSz="914259"/>
              <a:t>11/13/17</a:t>
            </a:fld>
            <a:endParaRPr lang="en-US">
              <a:solidFill>
                <a:prstClr val="white">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1" y="6356365"/>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a:solidFill>
                <a:prstClr val="white">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0FB56013-B943-42BA-886F-6F9D4EB85E9D}" type="slidenum">
              <a:rPr lang="en-US" smtClean="0">
                <a:solidFill>
                  <a:prstClr val="white">
                    <a:tint val="75000"/>
                  </a:prstClr>
                </a:solidFill>
                <a:latin typeface="Calibri"/>
                <a:ea typeface="ＭＳ Ｐゴシック" charset="0"/>
                <a:cs typeface="ＭＳ Ｐゴシック" charset="0"/>
              </a:rPr>
              <a:pPr defTabSz="914259"/>
              <a:t>‹#›</a:t>
            </a:fld>
            <a:endParaRPr lang="en-US">
              <a:solidFill>
                <a:prstClr val="white">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880804125"/>
      </p:ext>
    </p:extLst>
  </p:cSld>
  <p:clrMap bg1="dk1" tx1="lt1" bg2="dk2" tx2="lt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defTabSz="914259"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5"/>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fld id="{B6F0B684-32D5-6C42-8CDC-FB7EF0F403DC}" type="datetimeFigureOut">
              <a:rPr lang="en-US" smtClean="0">
                <a:solidFill>
                  <a:prstClr val="black">
                    <a:tint val="75000"/>
                  </a:prstClr>
                </a:solidFill>
                <a:latin typeface="Calibri"/>
              </a:rPr>
              <a:pPr/>
              <a:t>11/13/17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65"/>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1D3F66B8-B7F2-2F4D-941D-524E2C991D8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9579044"/>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xStyles>
    <p:titleStyle>
      <a:lvl1pPr algn="ctr" defTabSz="457130"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36" indent="-285707"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24"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54"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85"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33" y="178598"/>
            <a:ext cx="7804547" cy="1518047"/>
          </a:xfrm>
          <a:prstGeom prst="rect">
            <a:avLst/>
          </a:prstGeom>
          <a:ln w="12700">
            <a:miter lim="400000"/>
          </a:ln>
          <a:extLst>
            <a:ext uri="{C572A759-6A51-4108-AA02-DFA0A04FC94B}">
              <ma14:wrappingTextBoxFlag xmlns:ma14="http://schemas.microsoft.com/office/mac/drawingml/2011/main" val="1"/>
            </a:ext>
          </a:extLst>
        </p:spPr>
        <p:txBody>
          <a:bodyPr lIns="35711" tIns="35711" rIns="35711" bIns="35711" anchor="ctr">
            <a:normAutofit/>
          </a:bodyPr>
          <a:lstStyle/>
          <a:p>
            <a:r>
              <a:t>Title Text</a:t>
            </a:r>
          </a:p>
        </p:txBody>
      </p:sp>
      <p:sp>
        <p:nvSpPr>
          <p:cNvPr id="3" name="Shape 3"/>
          <p:cNvSpPr>
            <a:spLocks noGrp="1"/>
          </p:cNvSpPr>
          <p:nvPr>
            <p:ph type="body" idx="1"/>
          </p:nvPr>
        </p:nvSpPr>
        <p:spPr>
          <a:xfrm>
            <a:off x="669733" y="1821659"/>
            <a:ext cx="7804547" cy="4420195"/>
          </a:xfrm>
          <a:prstGeom prst="rect">
            <a:avLst/>
          </a:prstGeom>
          <a:ln w="12700">
            <a:miter lim="400000"/>
          </a:ln>
          <a:extLst>
            <a:ext uri="{C572A759-6A51-4108-AA02-DFA0A04FC94B}">
              <ma14:wrappingTextBoxFlag xmlns:ma14="http://schemas.microsoft.com/office/mac/drawingml/2011/main" val="1"/>
            </a:ext>
          </a:extLst>
        </p:spPr>
        <p:txBody>
          <a:bodyPr lIns="35711" tIns="35711" rIns="35711" bIns="35711"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20289" y="6509743"/>
            <a:ext cx="294511" cy="272174"/>
          </a:xfrm>
          <a:prstGeom prst="rect">
            <a:avLst/>
          </a:prstGeom>
          <a:ln w="12700">
            <a:miter lim="400000"/>
          </a:ln>
        </p:spPr>
        <p:txBody>
          <a:bodyPr wrap="none" lIns="35711" tIns="35711" rIns="35711" bIns="35711">
            <a:spAutoFit/>
          </a:bodyPr>
          <a:lstStyle>
            <a:lvl1pPr>
              <a:defRPr sz="1300"/>
            </a:lvl1pPr>
          </a:lstStyle>
          <a:p>
            <a:pPr algn="ctr" defTabSz="410688" hangingPunct="0"/>
            <a:fld id="{86CB4B4D-7CA3-9044-876B-883B54F8677D}" type="slidenum">
              <a:rPr lang="en-US" kern="0" smtClean="0">
                <a:solidFill>
                  <a:srgbClr val="FFFFFF"/>
                </a:solidFill>
                <a:latin typeface="Helvetica Light"/>
                <a:ea typeface="Helvetica Light"/>
                <a:cs typeface="Helvetica Light"/>
                <a:sym typeface="Helvetica Light"/>
              </a:rPr>
              <a:pPr algn="ctr" defTabSz="410688" hangingPunct="0"/>
              <a:t>‹#›</a:t>
            </a:fld>
            <a:endParaRPr lang="en-US" kern="0">
              <a:solidFill>
                <a:srgbClr val="FFFFFF"/>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1984907203"/>
      </p:ext>
    </p:extLst>
  </p:cSld>
  <p:clrMap bg1="dk1" tx1="lt1" bg2="dk2"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transition xmlns:p14="http://schemas.microsoft.com/office/powerpoint/2010/main" spd="med"/>
  <p:txStyles>
    <p:titleStyle>
      <a:lvl1pPr marL="0" marR="0" indent="0"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1pPr>
      <a:lvl2pPr marL="0" marR="0" indent="160704"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2pPr>
      <a:lvl3pPr marL="0" marR="0" indent="321407"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3pPr>
      <a:lvl4pPr marL="0" marR="0" indent="482111"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4pPr>
      <a:lvl5pPr marL="0" marR="0" indent="642816"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5pPr>
      <a:lvl6pPr marL="0" marR="0" indent="803520"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6pPr>
      <a:lvl7pPr marL="0" marR="0" indent="964224"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7pPr>
      <a:lvl8pPr marL="0" marR="0" indent="1124930"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8pPr>
      <a:lvl9pPr marL="0" marR="0" indent="1285631" algn="ctr" defTabSz="410688" rtl="0" latinLnBrk="0">
        <a:lnSpc>
          <a:spcPct val="100000"/>
        </a:lnSpc>
        <a:spcBef>
          <a:spcPts val="0"/>
        </a:spcBef>
        <a:spcAft>
          <a:spcPts val="0"/>
        </a:spcAft>
        <a:buClrTx/>
        <a:buSzTx/>
        <a:buFontTx/>
        <a:buNone/>
        <a:tabLst/>
        <a:defRPr sz="5600" b="0" i="0" u="none" strike="noStrike" cap="none" spc="0" baseline="0">
          <a:ln>
            <a:noFill/>
          </a:ln>
          <a:solidFill>
            <a:srgbClr val="FFFFFF"/>
          </a:solidFill>
          <a:uFillTx/>
          <a:latin typeface="+mn-lt"/>
          <a:ea typeface="+mn-ea"/>
          <a:cs typeface="+mn-cs"/>
          <a:sym typeface="Helvetica Light"/>
        </a:defRPr>
      </a:lvl9pPr>
    </p:titleStyle>
    <p:bodyStyle>
      <a:lvl1pPr marL="31248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1pPr>
      <a:lvl2pPr marL="62496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2pPr>
      <a:lvl3pPr marL="93744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3pPr>
      <a:lvl4pPr marL="124992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4pPr>
      <a:lvl5pPr marL="156240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5pPr>
      <a:lvl6pPr marL="187488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6pPr>
      <a:lvl7pPr marL="218736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7pPr>
      <a:lvl8pPr marL="249984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8pPr>
      <a:lvl9pPr marL="2812320" marR="0" indent="-312480" algn="l" defTabSz="410688" rtl="0" latinLnBrk="0">
        <a:lnSpc>
          <a:spcPct val="100000"/>
        </a:lnSpc>
        <a:spcBef>
          <a:spcPts val="2953"/>
        </a:spcBef>
        <a:spcAft>
          <a:spcPts val="0"/>
        </a:spcAft>
        <a:buClrTx/>
        <a:buSzPct val="75000"/>
        <a:buFontTx/>
        <a:buChar char="•"/>
        <a:tabLst/>
        <a:defRPr sz="27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1pPr>
      <a:lvl2pPr marL="0" marR="0" indent="160704"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2pPr>
      <a:lvl3pPr marL="0" marR="0" indent="321407"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3pPr>
      <a:lvl4pPr marL="0" marR="0" indent="482111"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4pPr>
      <a:lvl5pPr marL="0" marR="0" indent="642816"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5pPr>
      <a:lvl6pPr marL="0" marR="0" indent="803520"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6pPr>
      <a:lvl7pPr marL="0" marR="0" indent="964224"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7pPr>
      <a:lvl8pPr marL="0" marR="0" indent="1124930"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8pPr>
      <a:lvl9pPr marL="0" marR="0" indent="1285631" algn="ctr" defTabSz="410688"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4"/>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pPr defTabSz="457154"/>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64"/>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pPr defTabSz="457154"/>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pPr defTabSz="457154"/>
            <a:fld id="{05405F9B-3B3D-C942-A8F1-F91C3660CA3A}" type="slidenum">
              <a:rPr lang="en-US" smtClean="0">
                <a:solidFill>
                  <a:prstClr val="black">
                    <a:tint val="75000"/>
                  </a:prstClr>
                </a:solidFill>
                <a:latin typeface="Calibri"/>
              </a:rPr>
              <a:pPr defTabSz="457154"/>
              <a:t>‹#›</a:t>
            </a:fld>
            <a:endParaRPr lang="en-US">
              <a:solidFill>
                <a:prstClr val="black">
                  <a:tint val="75000"/>
                </a:prstClr>
              </a:solidFill>
              <a:latin typeface="Calibri"/>
            </a:endParaRPr>
          </a:p>
        </p:txBody>
      </p:sp>
    </p:spTree>
    <p:extLst>
      <p:ext uri="{BB962C8B-B14F-4D97-AF65-F5344CB8AC3E}">
        <p14:creationId xmlns:p14="http://schemas.microsoft.com/office/powerpoint/2010/main" val="296771664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hdr="0"/>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4" indent="-285722"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3"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36"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0"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4478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Lst>
  <p:hf sldNum="0" hdr="0" ftr="0" dt="0"/>
  <p:txStyles>
    <p:titleStyle>
      <a:lvl1pPr algn="ctr" rtl="0" eaLnBrk="0" fontAlgn="base" hangingPunct="0">
        <a:lnSpc>
          <a:spcPct val="85000"/>
        </a:lnSpc>
        <a:spcBef>
          <a:spcPct val="0"/>
        </a:spcBef>
        <a:spcAft>
          <a:spcPct val="0"/>
        </a:spcAft>
        <a:defRPr sz="3200" b="1">
          <a:solidFill>
            <a:srgbClr val="00279F"/>
          </a:solidFill>
          <a:latin typeface="+mn-lt"/>
          <a:ea typeface="ＭＳ Ｐゴシック" charset="-128"/>
          <a:cs typeface="Calibri"/>
        </a:defRPr>
      </a:lvl1pPr>
      <a:lvl2pPr algn="ctr" rtl="0" eaLnBrk="0" fontAlgn="base" hangingPunct="0">
        <a:lnSpc>
          <a:spcPct val="85000"/>
        </a:lnSpc>
        <a:spcBef>
          <a:spcPct val="0"/>
        </a:spcBef>
        <a:spcAft>
          <a:spcPct val="0"/>
        </a:spcAft>
        <a:defRPr sz="3200" b="1">
          <a:solidFill>
            <a:srgbClr val="00279F"/>
          </a:solidFill>
          <a:latin typeface="Calibri" charset="0"/>
          <a:ea typeface="ＭＳ Ｐゴシック" charset="-128"/>
          <a:cs typeface="ＭＳ Ｐゴシック" charset="-128"/>
        </a:defRPr>
      </a:lvl2pPr>
      <a:lvl3pPr algn="ctr" rtl="0" eaLnBrk="0" fontAlgn="base" hangingPunct="0">
        <a:lnSpc>
          <a:spcPct val="85000"/>
        </a:lnSpc>
        <a:spcBef>
          <a:spcPct val="0"/>
        </a:spcBef>
        <a:spcAft>
          <a:spcPct val="0"/>
        </a:spcAft>
        <a:defRPr sz="3200" b="1">
          <a:solidFill>
            <a:srgbClr val="00279F"/>
          </a:solidFill>
          <a:latin typeface="Calibri" charset="0"/>
          <a:ea typeface="ＭＳ Ｐゴシック" charset="-128"/>
          <a:cs typeface="ＭＳ Ｐゴシック" charset="-128"/>
        </a:defRPr>
      </a:lvl3pPr>
      <a:lvl4pPr algn="ctr" rtl="0" eaLnBrk="0" fontAlgn="base" hangingPunct="0">
        <a:lnSpc>
          <a:spcPct val="85000"/>
        </a:lnSpc>
        <a:spcBef>
          <a:spcPct val="0"/>
        </a:spcBef>
        <a:spcAft>
          <a:spcPct val="0"/>
        </a:spcAft>
        <a:defRPr sz="3200" b="1">
          <a:solidFill>
            <a:srgbClr val="00279F"/>
          </a:solidFill>
          <a:latin typeface="Calibri" charset="0"/>
          <a:ea typeface="ＭＳ Ｐゴシック" charset="-128"/>
          <a:cs typeface="ＭＳ Ｐゴシック" charset="-128"/>
        </a:defRPr>
      </a:lvl4pPr>
      <a:lvl5pPr algn="ctr" rtl="0" eaLnBrk="0" fontAlgn="base" hangingPunct="0">
        <a:lnSpc>
          <a:spcPct val="85000"/>
        </a:lnSpc>
        <a:spcBef>
          <a:spcPct val="0"/>
        </a:spcBef>
        <a:spcAft>
          <a:spcPct val="0"/>
        </a:spcAft>
        <a:defRPr sz="3200" b="1">
          <a:solidFill>
            <a:srgbClr val="00279F"/>
          </a:solidFill>
          <a:latin typeface="Calibri" charset="0"/>
          <a:ea typeface="ＭＳ Ｐゴシック" charset="-128"/>
          <a:cs typeface="ＭＳ Ｐゴシック" charset="-128"/>
        </a:defRPr>
      </a:lvl5pPr>
      <a:lvl6pPr marL="457082" algn="ctr" rtl="0" eaLnBrk="0" fontAlgn="base" hangingPunct="0">
        <a:lnSpc>
          <a:spcPct val="85000"/>
        </a:lnSpc>
        <a:spcBef>
          <a:spcPct val="0"/>
        </a:spcBef>
        <a:spcAft>
          <a:spcPct val="0"/>
        </a:spcAft>
        <a:defRPr sz="3200" b="1">
          <a:solidFill>
            <a:srgbClr val="00279F"/>
          </a:solidFill>
          <a:latin typeface="Arial" charset="0"/>
        </a:defRPr>
      </a:lvl6pPr>
      <a:lvl7pPr marL="914165" algn="ctr" rtl="0" eaLnBrk="0" fontAlgn="base" hangingPunct="0">
        <a:lnSpc>
          <a:spcPct val="85000"/>
        </a:lnSpc>
        <a:spcBef>
          <a:spcPct val="0"/>
        </a:spcBef>
        <a:spcAft>
          <a:spcPct val="0"/>
        </a:spcAft>
        <a:defRPr sz="3200" b="1">
          <a:solidFill>
            <a:srgbClr val="00279F"/>
          </a:solidFill>
          <a:latin typeface="Arial" charset="0"/>
        </a:defRPr>
      </a:lvl7pPr>
      <a:lvl8pPr marL="1371250" algn="ctr" rtl="0" eaLnBrk="0" fontAlgn="base" hangingPunct="0">
        <a:lnSpc>
          <a:spcPct val="85000"/>
        </a:lnSpc>
        <a:spcBef>
          <a:spcPct val="0"/>
        </a:spcBef>
        <a:spcAft>
          <a:spcPct val="0"/>
        </a:spcAft>
        <a:defRPr sz="3200" b="1">
          <a:solidFill>
            <a:srgbClr val="00279F"/>
          </a:solidFill>
          <a:latin typeface="Arial" charset="0"/>
        </a:defRPr>
      </a:lvl8pPr>
      <a:lvl9pPr marL="1828332" algn="ctr" rtl="0" eaLnBrk="0" fontAlgn="base" hangingPunct="0">
        <a:lnSpc>
          <a:spcPct val="85000"/>
        </a:lnSpc>
        <a:spcBef>
          <a:spcPct val="0"/>
        </a:spcBef>
        <a:spcAft>
          <a:spcPct val="0"/>
        </a:spcAft>
        <a:defRPr sz="3200" b="1">
          <a:solidFill>
            <a:srgbClr val="00279F"/>
          </a:solidFill>
          <a:latin typeface="Arial" charset="0"/>
        </a:defRPr>
      </a:lvl9pPr>
    </p:titleStyle>
    <p:bodyStyle>
      <a:lvl1pPr marL="342813" indent="-342813" algn="l" rtl="0" eaLnBrk="0" fontAlgn="base" hangingPunct="0">
        <a:spcBef>
          <a:spcPct val="20000"/>
        </a:spcBef>
        <a:spcAft>
          <a:spcPct val="0"/>
        </a:spcAft>
        <a:buSzPct val="100000"/>
        <a:buChar char="•"/>
        <a:defRPr sz="2800" b="1">
          <a:solidFill>
            <a:schemeClr val="tx1"/>
          </a:solidFill>
          <a:latin typeface="+mn-lt"/>
          <a:ea typeface="ＭＳ Ｐゴシック" charset="-128"/>
          <a:cs typeface="Calibri"/>
        </a:defRPr>
      </a:lvl1pPr>
      <a:lvl2pPr marL="914165" indent="-450735" algn="l" rtl="0" eaLnBrk="0" fontAlgn="base" hangingPunct="0">
        <a:spcBef>
          <a:spcPct val="20000"/>
        </a:spcBef>
        <a:spcAft>
          <a:spcPct val="0"/>
        </a:spcAft>
        <a:buSzPct val="100000"/>
        <a:buChar char="—"/>
        <a:defRPr sz="2400" b="1">
          <a:solidFill>
            <a:schemeClr val="tx1"/>
          </a:solidFill>
          <a:latin typeface="+mn-lt"/>
          <a:ea typeface="ＭＳ Ｐゴシック" pitchFamily="22" charset="-128"/>
          <a:cs typeface="Calibri"/>
        </a:defRPr>
      </a:lvl2pPr>
      <a:lvl3pPr marL="1256980" indent="-228541" algn="l" rtl="0" eaLnBrk="0" fontAlgn="base" hangingPunct="0">
        <a:spcBef>
          <a:spcPct val="20000"/>
        </a:spcBef>
        <a:spcAft>
          <a:spcPct val="0"/>
        </a:spcAft>
        <a:buSzPct val="100000"/>
        <a:buChar char="•"/>
        <a:defRPr sz="2000" b="1">
          <a:solidFill>
            <a:schemeClr val="tx1"/>
          </a:solidFill>
          <a:latin typeface="+mn-lt"/>
          <a:ea typeface="ＭＳ Ｐゴシック" pitchFamily="22" charset="-128"/>
          <a:cs typeface="Calibri"/>
        </a:defRPr>
      </a:lvl3pPr>
      <a:lvl4pPr marL="1599790" indent="-228541" algn="l" rtl="0" eaLnBrk="0" fontAlgn="base" hangingPunct="0">
        <a:spcBef>
          <a:spcPct val="20000"/>
        </a:spcBef>
        <a:spcAft>
          <a:spcPct val="0"/>
        </a:spcAft>
        <a:buSzPct val="100000"/>
        <a:buChar char="–"/>
        <a:defRPr sz="2000">
          <a:solidFill>
            <a:schemeClr val="tx1"/>
          </a:solidFill>
          <a:latin typeface="+mn-lt"/>
          <a:ea typeface="ＭＳ Ｐゴシック" pitchFamily="22" charset="-128"/>
          <a:cs typeface="Calibri"/>
        </a:defRPr>
      </a:lvl4pPr>
      <a:lvl5pPr marL="2056875" indent="-228541" algn="l" rtl="0" eaLnBrk="0" fontAlgn="base" hangingPunct="0">
        <a:spcBef>
          <a:spcPct val="20000"/>
        </a:spcBef>
        <a:spcAft>
          <a:spcPct val="0"/>
        </a:spcAft>
        <a:buSzPct val="100000"/>
        <a:buChar char="»"/>
        <a:defRPr sz="2000">
          <a:solidFill>
            <a:schemeClr val="tx1"/>
          </a:solidFill>
          <a:latin typeface="+mn-lt"/>
          <a:ea typeface="ＭＳ Ｐゴシック" pitchFamily="22" charset="-128"/>
          <a:cs typeface="Calibri"/>
        </a:defRPr>
      </a:lvl5pPr>
      <a:lvl6pPr marL="2513959" indent="-228541" algn="l" rtl="0" eaLnBrk="0" fontAlgn="base" hangingPunct="0">
        <a:spcBef>
          <a:spcPct val="20000"/>
        </a:spcBef>
        <a:spcAft>
          <a:spcPct val="0"/>
        </a:spcAft>
        <a:buSzPct val="100000"/>
        <a:buChar char="»"/>
        <a:defRPr sz="2000">
          <a:solidFill>
            <a:schemeClr val="tx1"/>
          </a:solidFill>
          <a:latin typeface="+mn-lt"/>
        </a:defRPr>
      </a:lvl6pPr>
      <a:lvl7pPr marL="2971040" indent="-228541" algn="l" rtl="0" eaLnBrk="0" fontAlgn="base" hangingPunct="0">
        <a:spcBef>
          <a:spcPct val="20000"/>
        </a:spcBef>
        <a:spcAft>
          <a:spcPct val="0"/>
        </a:spcAft>
        <a:buSzPct val="100000"/>
        <a:buChar char="»"/>
        <a:defRPr sz="2000">
          <a:solidFill>
            <a:schemeClr val="tx1"/>
          </a:solidFill>
          <a:latin typeface="+mn-lt"/>
        </a:defRPr>
      </a:lvl7pPr>
      <a:lvl8pPr marL="3428124" indent="-228541" algn="l" rtl="0" eaLnBrk="0" fontAlgn="base" hangingPunct="0">
        <a:spcBef>
          <a:spcPct val="20000"/>
        </a:spcBef>
        <a:spcAft>
          <a:spcPct val="0"/>
        </a:spcAft>
        <a:buSzPct val="100000"/>
        <a:buChar char="»"/>
        <a:defRPr sz="2000">
          <a:solidFill>
            <a:schemeClr val="tx1"/>
          </a:solidFill>
          <a:latin typeface="+mn-lt"/>
        </a:defRPr>
      </a:lvl8pPr>
      <a:lvl9pPr marL="3885205" indent="-228541"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latin typeface="Optima"/>
                <a:cs typeface="Optima"/>
              </a:defRPr>
            </a:lvl1pPr>
          </a:lstStyle>
          <a:p>
            <a:pPr defTabSz="457200"/>
            <a:fld id="{E82759B2-BB55-2849-AAAC-7458CF76FCAC}" type="datetimeFigureOut">
              <a:rPr lang="en-US" smtClean="0">
                <a:solidFill>
                  <a:prstClr val="black">
                    <a:tint val="75000"/>
                  </a:prstClr>
                </a:solidFill>
              </a:rPr>
              <a:pPr defTabSz="457200"/>
              <a:t>11/13/17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Optima"/>
                <a:cs typeface="Optima"/>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latin typeface="Optima"/>
                <a:cs typeface="Optima"/>
              </a:defRPr>
            </a:lvl1pPr>
          </a:lstStyle>
          <a:p>
            <a:pPr defTabSz="457200"/>
            <a:fld id="{F45F9E08-307F-8140-A535-CCAD845421B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17707257"/>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ctr" defTabSz="457200" rtl="0" eaLnBrk="1" latinLnBrk="0" hangingPunct="1">
        <a:spcBef>
          <a:spcPct val="0"/>
        </a:spcBef>
        <a:buNone/>
        <a:defRPr sz="4400" kern="1200">
          <a:solidFill>
            <a:schemeClr val="tx1"/>
          </a:solidFill>
          <a:latin typeface="Optima"/>
          <a:ea typeface="+mj-ea"/>
          <a:cs typeface="Optima"/>
        </a:defRPr>
      </a:lvl1pPr>
    </p:titleStyle>
    <p:bodyStyle>
      <a:lvl1pPr marL="0" indent="0" algn="l" defTabSz="457200" rtl="0" eaLnBrk="1" latinLnBrk="0" hangingPunct="1">
        <a:spcBef>
          <a:spcPct val="20000"/>
        </a:spcBef>
        <a:buFont typeface="Arial"/>
        <a:buNone/>
        <a:defRPr sz="3200" kern="1200">
          <a:solidFill>
            <a:schemeClr val="tx1"/>
          </a:solidFill>
          <a:latin typeface="Optima"/>
          <a:ea typeface="+mn-ea"/>
          <a:cs typeface="Optima"/>
        </a:defRPr>
      </a:lvl1pPr>
      <a:lvl2pPr marL="742950" indent="-285750" algn="l" defTabSz="457200" rtl="0" eaLnBrk="1" latinLnBrk="0" hangingPunct="1">
        <a:spcBef>
          <a:spcPct val="20000"/>
        </a:spcBef>
        <a:buFont typeface="Wingdings" charset="2"/>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B77B27B-FABE-6144-BAED-DF75ABA8F76C}" type="datetimeFigureOut">
              <a:rPr lang="en-US" smtClean="0">
                <a:solidFill>
                  <a:prstClr val="black">
                    <a:tint val="75000"/>
                  </a:prstClr>
                </a:solidFill>
                <a:latin typeface="Calibri"/>
              </a:rPr>
              <a:pPr defTabSz="914400"/>
              <a:t>11/14/17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A9DDC07-4958-504B-999A-F1FCEDFC8AD5}"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993126"/>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firstlogo-miscbanner2.jpg.jpe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1380571"/>
          </a:xfrm>
          <a:prstGeom prst="rect">
            <a:avLst/>
          </a:prstGeom>
        </p:spPr>
      </p:pic>
      <p:sp>
        <p:nvSpPr>
          <p:cNvPr id="2" name="Title Placeholder 1"/>
          <p:cNvSpPr>
            <a:spLocks noGrp="1"/>
          </p:cNvSpPr>
          <p:nvPr>
            <p:ph type="title"/>
          </p:nvPr>
        </p:nvSpPr>
        <p:spPr>
          <a:xfrm>
            <a:off x="3272366" y="118785"/>
            <a:ext cx="573193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4892" y="1600200"/>
            <a:ext cx="8707772" cy="47991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783" y="6539286"/>
            <a:ext cx="740833" cy="255357"/>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fld id="{CCE324A2-2E6F-BB4C-8BF8-3687D95D21AE}" type="datetime1">
              <a:rPr lang="en-US" smtClean="0">
                <a:solidFill>
                  <a:prstClr val="black">
                    <a:tint val="75000"/>
                  </a:prstClr>
                </a:solidFill>
                <a:latin typeface="Calibri"/>
              </a:rPr>
              <a:pPr defTabSz="457200"/>
              <a:t>11/14/17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272366" y="6623953"/>
            <a:ext cx="2590800" cy="170690"/>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8369300" y="6518119"/>
            <a:ext cx="635000" cy="276524"/>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25060284-9006-644C-9FF4-E0FEC8FBAEB0}" type="slidenum">
              <a:rPr lang="en-US" smtClean="0">
                <a:solidFill>
                  <a:prstClr val="black">
                    <a:tint val="75000"/>
                  </a:prstClr>
                </a:solidFill>
                <a:latin typeface="Calibri"/>
              </a:rPr>
              <a:pPr defTabSz="4572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41256546"/>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hf hdr="0" ftr="0" dt="0"/>
  <p:txStyles>
    <p:titleStyle>
      <a:lvl1pPr algn="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Times" charset="0"/>
              </a:defRPr>
            </a:lvl1pPr>
          </a:lstStyle>
          <a:p>
            <a:pPr defTabSz="914259" eaLnBrk="0" fontAlgn="base" hangingPunct="0">
              <a:spcBef>
                <a:spcPct val="0"/>
              </a:spcBef>
              <a:spcAft>
                <a:spcPct val="0"/>
              </a:spcAft>
              <a:defRPr/>
            </a:pPr>
            <a:r>
              <a:rPr lang="en-US" smtClean="0">
                <a:solidFill>
                  <a:srgbClr val="000000"/>
                </a:solidFill>
              </a:rPr>
              <a:t>09/24/12</a:t>
            </a:r>
            <a:endParaRPr lang="en-US">
              <a:solidFill>
                <a:srgbClr val="000000"/>
              </a:solidFill>
            </a:endParaRPr>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Times" charset="0"/>
              </a:defRPr>
            </a:lvl1pPr>
          </a:lstStyle>
          <a:p>
            <a:pPr defTabSz="914259" eaLnBrk="0" fontAlgn="base" hangingPunct="0">
              <a:spcBef>
                <a:spcPct val="0"/>
              </a:spcBef>
              <a:spcAft>
                <a:spcPct val="0"/>
              </a:spcAft>
              <a:defRPr/>
            </a:pPr>
            <a:r>
              <a:rPr lang="en-US" smtClean="0">
                <a:solidFill>
                  <a:srgbClr val="000000"/>
                </a:solidFill>
              </a:rPr>
              <a:t>PHYSPAG</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atin typeface="Times" charset="0"/>
              </a:defRPr>
            </a:lvl1pPr>
          </a:lstStyle>
          <a:p>
            <a:pPr defTabSz="914259" eaLnBrk="0" fontAlgn="base" hangingPunct="0">
              <a:spcBef>
                <a:spcPct val="0"/>
              </a:spcBef>
              <a:spcAft>
                <a:spcPct val="0"/>
              </a:spcAft>
              <a:defRPr/>
            </a:pPr>
            <a:fld id="{ED49686C-6CA7-144A-A7A1-B42BD0C2863B}" type="slidenum">
              <a:rPr lang="en-US" smtClean="0">
                <a:solidFill>
                  <a:srgbClr val="000000"/>
                </a:solidFill>
              </a:rPr>
              <a:pPr defTabSz="914259"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759096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130" algn="ctr" rtl="0" fontAlgn="base">
        <a:spcBef>
          <a:spcPct val="0"/>
        </a:spcBef>
        <a:spcAft>
          <a:spcPct val="0"/>
        </a:spcAft>
        <a:defRPr sz="4400">
          <a:solidFill>
            <a:schemeClr val="tx2"/>
          </a:solidFill>
          <a:latin typeface="Times" charset="0"/>
        </a:defRPr>
      </a:lvl6pPr>
      <a:lvl7pPr marL="914259" algn="ctr" rtl="0" fontAlgn="base">
        <a:spcBef>
          <a:spcPct val="0"/>
        </a:spcBef>
        <a:spcAft>
          <a:spcPct val="0"/>
        </a:spcAft>
        <a:defRPr sz="4400">
          <a:solidFill>
            <a:schemeClr val="tx2"/>
          </a:solidFill>
          <a:latin typeface="Times" charset="0"/>
        </a:defRPr>
      </a:lvl7pPr>
      <a:lvl8pPr marL="1371390" algn="ctr" rtl="0" fontAlgn="base">
        <a:spcBef>
          <a:spcPct val="0"/>
        </a:spcBef>
        <a:spcAft>
          <a:spcPct val="0"/>
        </a:spcAft>
        <a:defRPr sz="4400">
          <a:solidFill>
            <a:schemeClr val="tx2"/>
          </a:solidFill>
          <a:latin typeface="Times" charset="0"/>
        </a:defRPr>
      </a:lvl8pPr>
      <a:lvl9pPr marL="1828519" algn="ctr" rtl="0" fontAlgn="base">
        <a:spcBef>
          <a:spcPct val="0"/>
        </a:spcBef>
        <a:spcAft>
          <a:spcPct val="0"/>
        </a:spcAft>
        <a:defRPr sz="4400">
          <a:solidFill>
            <a:schemeClr val="tx2"/>
          </a:solidFill>
          <a:latin typeface="Times" charset="0"/>
        </a:defRPr>
      </a:lvl9pPr>
    </p:titleStyle>
    <p:bodyStyle>
      <a:lvl1pPr marL="342848" indent="-342848"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836" indent="-285707" algn="l" rtl="0" eaLnBrk="0" fontAlgn="base" hangingPunct="0">
        <a:spcBef>
          <a:spcPct val="20000"/>
        </a:spcBef>
        <a:spcAft>
          <a:spcPct val="0"/>
        </a:spcAft>
        <a:buChar char="–"/>
        <a:defRPr sz="2800">
          <a:solidFill>
            <a:schemeClr val="tx1"/>
          </a:solidFill>
          <a:latin typeface="+mn-lt"/>
          <a:ea typeface="ＭＳ Ｐゴシック" charset="-128"/>
        </a:defRPr>
      </a:lvl2pPr>
      <a:lvl3pPr marL="1142824" indent="-228564" algn="l" rtl="0" eaLnBrk="0" fontAlgn="base" hangingPunct="0">
        <a:spcBef>
          <a:spcPct val="20000"/>
        </a:spcBef>
        <a:spcAft>
          <a:spcPct val="0"/>
        </a:spcAft>
        <a:buChar char="•"/>
        <a:defRPr sz="2400">
          <a:solidFill>
            <a:schemeClr val="tx1"/>
          </a:solidFill>
          <a:latin typeface="+mn-lt"/>
          <a:ea typeface="ＭＳ Ｐゴシック" charset="-128"/>
        </a:defRPr>
      </a:lvl3pPr>
      <a:lvl4pPr marL="1599954" indent="-228564" algn="l" rtl="0" eaLnBrk="0" fontAlgn="base" hangingPunct="0">
        <a:spcBef>
          <a:spcPct val="20000"/>
        </a:spcBef>
        <a:spcAft>
          <a:spcPct val="0"/>
        </a:spcAft>
        <a:buChar char="–"/>
        <a:defRPr sz="2000">
          <a:solidFill>
            <a:schemeClr val="tx1"/>
          </a:solidFill>
          <a:latin typeface="+mn-lt"/>
          <a:ea typeface="ＭＳ Ｐゴシック" charset="-128"/>
        </a:defRPr>
      </a:lvl4pPr>
      <a:lvl5pPr marL="2057085" indent="-228564" algn="l" rtl="0" eaLnBrk="0" fontAlgn="base" hangingPunct="0">
        <a:spcBef>
          <a:spcPct val="20000"/>
        </a:spcBef>
        <a:spcAft>
          <a:spcPct val="0"/>
        </a:spcAft>
        <a:buChar char="»"/>
        <a:defRPr sz="2000">
          <a:solidFill>
            <a:schemeClr val="tx1"/>
          </a:solidFill>
          <a:latin typeface="+mn-lt"/>
          <a:ea typeface="ＭＳ Ｐゴシック" charset="-128"/>
        </a:defRPr>
      </a:lvl5pPr>
      <a:lvl6pPr marL="2514215" indent="-228564" algn="l" rtl="0" fontAlgn="base">
        <a:spcBef>
          <a:spcPct val="20000"/>
        </a:spcBef>
        <a:spcAft>
          <a:spcPct val="0"/>
        </a:spcAft>
        <a:buChar char="»"/>
        <a:defRPr sz="2000">
          <a:solidFill>
            <a:schemeClr val="tx1"/>
          </a:solidFill>
          <a:latin typeface="+mn-lt"/>
          <a:ea typeface="ＭＳ Ｐゴシック" charset="-128"/>
        </a:defRPr>
      </a:lvl6pPr>
      <a:lvl7pPr marL="2971344" indent="-228564" algn="l" rtl="0" fontAlgn="base">
        <a:spcBef>
          <a:spcPct val="20000"/>
        </a:spcBef>
        <a:spcAft>
          <a:spcPct val="0"/>
        </a:spcAft>
        <a:buChar char="»"/>
        <a:defRPr sz="2000">
          <a:solidFill>
            <a:schemeClr val="tx1"/>
          </a:solidFill>
          <a:latin typeface="+mn-lt"/>
          <a:ea typeface="ＭＳ Ｐゴシック" charset="-128"/>
        </a:defRPr>
      </a:lvl7pPr>
      <a:lvl8pPr marL="3428475" indent="-228564" algn="l" rtl="0" fontAlgn="base">
        <a:spcBef>
          <a:spcPct val="20000"/>
        </a:spcBef>
        <a:spcAft>
          <a:spcPct val="0"/>
        </a:spcAft>
        <a:buChar char="»"/>
        <a:defRPr sz="2000">
          <a:solidFill>
            <a:schemeClr val="tx1"/>
          </a:solidFill>
          <a:latin typeface="+mn-lt"/>
          <a:ea typeface="ＭＳ Ｐゴシック" charset="-128"/>
        </a:defRPr>
      </a:lvl8pPr>
      <a:lvl9pPr marL="3885603" indent="-22856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bwMode="auto">
          <a:xfrm>
            <a:off x="0" y="-952498"/>
            <a:ext cx="7505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66" tIns="44439" rIns="90466" bIns="44439" numCol="1" anchor="ctr" anchorCtr="0" compatLnSpc="1">
            <a:prstTxWarp prst="textNoShape">
              <a:avLst/>
            </a:prstTxWarp>
          </a:bodyPr>
          <a:lstStyle/>
          <a:p>
            <a:pPr lvl="0"/>
            <a:r>
              <a:rPr lang="en-US"/>
              <a:t/>
            </a:r>
            <a:br>
              <a:rPr lang="en-US"/>
            </a:br>
            <a:r>
              <a:rPr lang="en-US"/>
              <a:t>One line title (two lines possible)</a:t>
            </a:r>
          </a:p>
        </p:txBody>
      </p:sp>
      <p:sp>
        <p:nvSpPr>
          <p:cNvPr id="1163267" name="Rectangle 3"/>
          <p:cNvSpPr>
            <a:spLocks noGrp="1" noChangeArrowheads="1"/>
          </p:cNvSpPr>
          <p:nvPr>
            <p:ph type="body" idx="1"/>
          </p:nvPr>
        </p:nvSpPr>
        <p:spPr bwMode="auto">
          <a:xfrm>
            <a:off x="571501" y="1193801"/>
            <a:ext cx="77597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66" tIns="44439" rIns="90466" bIns="44439" numCol="1" anchor="t" anchorCtr="0" compatLnSpc="1">
            <a:prstTxWarp prst="textNoShape">
              <a:avLst/>
            </a:prstTxWarp>
          </a:bodyPr>
          <a:lstStyle/>
          <a:p>
            <a:pPr lvl="0"/>
            <a:r>
              <a:rPr lang="en-US"/>
              <a:t>Click to edit Master text styles</a:t>
            </a:r>
          </a:p>
          <a:p>
            <a:pPr lvl="1"/>
            <a:r>
              <a:rPr lang="en-US"/>
              <a:t>Second level</a:t>
            </a:r>
          </a:p>
          <a:p>
            <a:pPr lvl="2"/>
            <a:r>
              <a:rPr lang="en-US"/>
              <a:t>Third level (suggestion:  avoid going beyond third level for the On Site Review Presentation- your stuff may be too detailed for the audience and hard to read in the back of the room)</a:t>
            </a:r>
          </a:p>
          <a:p>
            <a:pPr lvl="2"/>
            <a:r>
              <a:rPr lang="en-US"/>
              <a:t>Forth level</a:t>
            </a:r>
          </a:p>
        </p:txBody>
      </p:sp>
    </p:spTree>
    <p:extLst>
      <p:ext uri="{BB962C8B-B14F-4D97-AF65-F5344CB8AC3E}">
        <p14:creationId xmlns:p14="http://schemas.microsoft.com/office/powerpoint/2010/main" val="131223857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rtl="0" eaLnBrk="0" fontAlgn="base" hangingPunct="0">
        <a:lnSpc>
          <a:spcPct val="85000"/>
        </a:lnSpc>
        <a:spcBef>
          <a:spcPct val="0"/>
        </a:spcBef>
        <a:spcAft>
          <a:spcPct val="0"/>
        </a:spcAft>
        <a:defRPr sz="3200">
          <a:solidFill>
            <a:srgbClr val="00279F"/>
          </a:solidFill>
          <a:latin typeface="+mj-lt"/>
          <a:ea typeface="+mj-ea"/>
          <a:cs typeface="+mj-cs"/>
        </a:defRPr>
      </a:lvl1pPr>
      <a:lvl2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cs typeface="Arial" charset="0"/>
        </a:defRPr>
      </a:lvl2pPr>
      <a:lvl3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cs typeface="Arial" charset="0"/>
        </a:defRPr>
      </a:lvl3pPr>
      <a:lvl4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cs typeface="Arial" charset="0"/>
        </a:defRPr>
      </a:lvl4pPr>
      <a:lvl5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cs typeface="Arial" charset="0"/>
        </a:defRPr>
      </a:lvl5pPr>
      <a:lvl6pPr marL="457090" algn="ctr" rtl="0" fontAlgn="base">
        <a:lnSpc>
          <a:spcPct val="85000"/>
        </a:lnSpc>
        <a:spcBef>
          <a:spcPct val="0"/>
        </a:spcBef>
        <a:spcAft>
          <a:spcPct val="0"/>
        </a:spcAft>
        <a:defRPr sz="3200">
          <a:solidFill>
            <a:srgbClr val="00279F"/>
          </a:solidFill>
          <a:latin typeface="Times New Roman" charset="0"/>
          <a:ea typeface="ＭＳ Ｐゴシック" charset="0"/>
          <a:cs typeface="Arial" charset="0"/>
        </a:defRPr>
      </a:lvl6pPr>
      <a:lvl7pPr marL="914177" algn="ctr" rtl="0" fontAlgn="base">
        <a:lnSpc>
          <a:spcPct val="85000"/>
        </a:lnSpc>
        <a:spcBef>
          <a:spcPct val="0"/>
        </a:spcBef>
        <a:spcAft>
          <a:spcPct val="0"/>
        </a:spcAft>
        <a:defRPr sz="3200">
          <a:solidFill>
            <a:srgbClr val="00279F"/>
          </a:solidFill>
          <a:latin typeface="Times New Roman" charset="0"/>
          <a:ea typeface="ＭＳ Ｐゴシック" charset="0"/>
          <a:cs typeface="Arial" charset="0"/>
        </a:defRPr>
      </a:lvl7pPr>
      <a:lvl8pPr marL="1371266" algn="ctr" rtl="0" fontAlgn="base">
        <a:lnSpc>
          <a:spcPct val="85000"/>
        </a:lnSpc>
        <a:spcBef>
          <a:spcPct val="0"/>
        </a:spcBef>
        <a:spcAft>
          <a:spcPct val="0"/>
        </a:spcAft>
        <a:defRPr sz="3200">
          <a:solidFill>
            <a:srgbClr val="00279F"/>
          </a:solidFill>
          <a:latin typeface="Times New Roman" charset="0"/>
          <a:ea typeface="ＭＳ Ｐゴシック" charset="0"/>
          <a:cs typeface="Arial" charset="0"/>
        </a:defRPr>
      </a:lvl8pPr>
      <a:lvl9pPr marL="1828357" algn="ctr" rtl="0" fontAlgn="base">
        <a:lnSpc>
          <a:spcPct val="85000"/>
        </a:lnSpc>
        <a:spcBef>
          <a:spcPct val="0"/>
        </a:spcBef>
        <a:spcAft>
          <a:spcPct val="0"/>
        </a:spcAft>
        <a:defRPr sz="3200">
          <a:solidFill>
            <a:srgbClr val="00279F"/>
          </a:solidFill>
          <a:latin typeface="Times New Roman" charset="0"/>
          <a:ea typeface="ＭＳ Ｐゴシック" charset="0"/>
          <a:cs typeface="Arial" charset="0"/>
        </a:defRPr>
      </a:lvl9pPr>
    </p:titleStyle>
    <p:bodyStyle>
      <a:lvl1pPr marL="342818" indent="-342818" algn="l" rtl="0" eaLnBrk="0" fontAlgn="base" hangingPunct="0">
        <a:spcBef>
          <a:spcPct val="30000"/>
        </a:spcBef>
        <a:spcAft>
          <a:spcPct val="30000"/>
        </a:spcAft>
        <a:buSzPct val="125000"/>
        <a:buChar char="•"/>
        <a:defRPr sz="2400" b="1">
          <a:solidFill>
            <a:srgbClr val="00279F"/>
          </a:solidFill>
          <a:latin typeface="+mn-lt"/>
          <a:ea typeface="+mn-ea"/>
          <a:cs typeface="+mn-cs"/>
        </a:defRPr>
      </a:lvl1pPr>
      <a:lvl2pPr marL="742769" indent="-285681" algn="l" rtl="0" eaLnBrk="0" fontAlgn="base" hangingPunct="0">
        <a:spcBef>
          <a:spcPct val="30000"/>
        </a:spcBef>
        <a:spcAft>
          <a:spcPct val="30000"/>
        </a:spcAft>
        <a:buSzPct val="100000"/>
        <a:buChar char="–"/>
        <a:defRPr sz="2000" b="1">
          <a:solidFill>
            <a:srgbClr val="00279F"/>
          </a:solidFill>
          <a:latin typeface="+mn-lt"/>
          <a:ea typeface="Arial" charset="0"/>
          <a:cs typeface="+mn-cs"/>
        </a:defRPr>
      </a:lvl2pPr>
      <a:lvl3pPr marL="1161769" indent="-228544" algn="l" rtl="0" eaLnBrk="0" fontAlgn="base" hangingPunct="0">
        <a:spcBef>
          <a:spcPct val="30000"/>
        </a:spcBef>
        <a:spcAft>
          <a:spcPct val="30000"/>
        </a:spcAft>
        <a:buSzPct val="100000"/>
        <a:buChar char="•"/>
        <a:defRPr sz="2000" b="1">
          <a:solidFill>
            <a:srgbClr val="00279F"/>
          </a:solidFill>
          <a:latin typeface="+mn-lt"/>
          <a:ea typeface="Arial" charset="0"/>
          <a:cs typeface="+mn-cs"/>
        </a:defRPr>
      </a:lvl3pPr>
      <a:lvl4pPr marL="1599811" indent="-228544" algn="l" rtl="0" eaLnBrk="0" fontAlgn="base" hangingPunct="0">
        <a:spcBef>
          <a:spcPct val="20000"/>
        </a:spcBef>
        <a:spcAft>
          <a:spcPct val="0"/>
        </a:spcAft>
        <a:buChar char="–"/>
        <a:defRPr sz="2000">
          <a:solidFill>
            <a:schemeClr val="tx1"/>
          </a:solidFill>
          <a:latin typeface="+mj-lt"/>
          <a:ea typeface="Arial" charset="0"/>
          <a:cs typeface="+mn-cs"/>
        </a:defRPr>
      </a:lvl4pPr>
      <a:lvl5pPr marL="2056901" indent="-228544" algn="l" rtl="0" eaLnBrk="0" fontAlgn="base" hangingPunct="0">
        <a:spcBef>
          <a:spcPct val="20000"/>
        </a:spcBef>
        <a:spcAft>
          <a:spcPct val="0"/>
        </a:spcAft>
        <a:buChar char="•"/>
        <a:defRPr sz="2000">
          <a:solidFill>
            <a:schemeClr val="tx1"/>
          </a:solidFill>
          <a:latin typeface="+mj-lt"/>
          <a:ea typeface="Arial" charset="0"/>
          <a:cs typeface="+mn-cs"/>
        </a:defRPr>
      </a:lvl5pPr>
      <a:lvl6pPr marL="2513991" indent="-228544" algn="l" rtl="0" fontAlgn="base">
        <a:spcBef>
          <a:spcPct val="20000"/>
        </a:spcBef>
        <a:spcAft>
          <a:spcPct val="0"/>
        </a:spcAft>
        <a:buChar char="•"/>
        <a:defRPr sz="2000">
          <a:solidFill>
            <a:schemeClr val="tx1"/>
          </a:solidFill>
          <a:latin typeface="+mj-lt"/>
          <a:ea typeface="Arial" charset="0"/>
          <a:cs typeface="+mn-cs"/>
        </a:defRPr>
      </a:lvl6pPr>
      <a:lvl7pPr marL="2971079" indent="-228544" algn="l" rtl="0" fontAlgn="base">
        <a:spcBef>
          <a:spcPct val="20000"/>
        </a:spcBef>
        <a:spcAft>
          <a:spcPct val="0"/>
        </a:spcAft>
        <a:buChar char="•"/>
        <a:defRPr sz="2000">
          <a:solidFill>
            <a:schemeClr val="tx1"/>
          </a:solidFill>
          <a:latin typeface="+mj-lt"/>
          <a:ea typeface="Arial" charset="0"/>
          <a:cs typeface="+mn-cs"/>
        </a:defRPr>
      </a:lvl7pPr>
      <a:lvl8pPr marL="3428169" indent="-228544" algn="l" rtl="0" fontAlgn="base">
        <a:spcBef>
          <a:spcPct val="20000"/>
        </a:spcBef>
        <a:spcAft>
          <a:spcPct val="0"/>
        </a:spcAft>
        <a:buChar char="•"/>
        <a:defRPr sz="2000">
          <a:solidFill>
            <a:schemeClr val="tx1"/>
          </a:solidFill>
          <a:latin typeface="+mj-lt"/>
          <a:ea typeface="Arial" charset="0"/>
          <a:cs typeface="+mn-cs"/>
        </a:defRPr>
      </a:lvl8pPr>
      <a:lvl9pPr marL="3885257" indent="-228544" algn="l" rtl="0" fontAlgn="base">
        <a:spcBef>
          <a:spcPct val="20000"/>
        </a:spcBef>
        <a:spcAft>
          <a:spcPct val="0"/>
        </a:spcAft>
        <a:buChar char="•"/>
        <a:defRPr sz="2000">
          <a:solidFill>
            <a:schemeClr val="tx1"/>
          </a:solidFill>
          <a:latin typeface="+mj-lt"/>
          <a:ea typeface="Arial" charset="0"/>
          <a:cs typeface="+mn-cs"/>
        </a:defRPr>
      </a:lvl9pPr>
    </p:bodyStyle>
    <p:other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77" algn="l" defTabSz="457090" rtl="0" eaLnBrk="1" latinLnBrk="0" hangingPunct="1">
        <a:defRPr sz="1800" kern="1200">
          <a:solidFill>
            <a:schemeClr val="tx1"/>
          </a:solidFill>
          <a:latin typeface="+mn-lt"/>
          <a:ea typeface="+mn-ea"/>
          <a:cs typeface="+mn-cs"/>
        </a:defRPr>
      </a:lvl3pPr>
      <a:lvl4pPr marL="1371266" algn="l" defTabSz="457090" rtl="0" eaLnBrk="1" latinLnBrk="0" hangingPunct="1">
        <a:defRPr sz="1800" kern="1200">
          <a:solidFill>
            <a:schemeClr val="tx1"/>
          </a:solidFill>
          <a:latin typeface="+mn-lt"/>
          <a:ea typeface="+mn-ea"/>
          <a:cs typeface="+mn-cs"/>
        </a:defRPr>
      </a:lvl4pPr>
      <a:lvl5pPr marL="1828357" algn="l" defTabSz="457090" rtl="0" eaLnBrk="1" latinLnBrk="0" hangingPunct="1">
        <a:defRPr sz="1800" kern="1200">
          <a:solidFill>
            <a:schemeClr val="tx1"/>
          </a:solidFill>
          <a:latin typeface="+mn-lt"/>
          <a:ea typeface="+mn-ea"/>
          <a:cs typeface="+mn-cs"/>
        </a:defRPr>
      </a:lvl5pPr>
      <a:lvl6pPr marL="2285446" algn="l" defTabSz="457090" rtl="0" eaLnBrk="1" latinLnBrk="0" hangingPunct="1">
        <a:defRPr sz="1800" kern="1200">
          <a:solidFill>
            <a:schemeClr val="tx1"/>
          </a:solidFill>
          <a:latin typeface="+mn-lt"/>
          <a:ea typeface="+mn-ea"/>
          <a:cs typeface="+mn-cs"/>
        </a:defRPr>
      </a:lvl6pPr>
      <a:lvl7pPr marL="2742536" algn="l" defTabSz="457090" rtl="0" eaLnBrk="1" latinLnBrk="0" hangingPunct="1">
        <a:defRPr sz="1800" kern="1200">
          <a:solidFill>
            <a:schemeClr val="tx1"/>
          </a:solidFill>
          <a:latin typeface="+mn-lt"/>
          <a:ea typeface="+mn-ea"/>
          <a:cs typeface="+mn-cs"/>
        </a:defRPr>
      </a:lvl7pPr>
      <a:lvl8pPr marL="3199624" algn="l" defTabSz="457090" rtl="0" eaLnBrk="1" latinLnBrk="0" hangingPunct="1">
        <a:defRPr sz="1800" kern="1200">
          <a:solidFill>
            <a:schemeClr val="tx1"/>
          </a:solidFill>
          <a:latin typeface="+mn-lt"/>
          <a:ea typeface="+mn-ea"/>
          <a:cs typeface="+mn-cs"/>
        </a:defRPr>
      </a:lvl8pPr>
      <a:lvl9pPr marL="3656713" algn="l" defTabSz="45709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Times" charset="0"/>
              </a:defRPr>
            </a:lvl1pPr>
          </a:lstStyle>
          <a:p>
            <a:pPr defTabSz="914259" eaLnBrk="0" fontAlgn="base" hangingPunct="0">
              <a:spcBef>
                <a:spcPct val="0"/>
              </a:spcBef>
              <a:spcAft>
                <a:spcPct val="0"/>
              </a:spcAft>
              <a:defRPr/>
            </a:pPr>
            <a:r>
              <a:rPr lang="en-US" smtClean="0">
                <a:solidFill>
                  <a:srgbClr val="000000"/>
                </a:solidFill>
              </a:rPr>
              <a:t>09/24/12</a:t>
            </a:r>
            <a:endParaRPr lang="en-US">
              <a:solidFill>
                <a:srgbClr val="000000"/>
              </a:solidFill>
            </a:endParaRPr>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Times" charset="0"/>
              </a:defRPr>
            </a:lvl1pPr>
          </a:lstStyle>
          <a:p>
            <a:pPr defTabSz="914259" eaLnBrk="0" fontAlgn="base" hangingPunct="0">
              <a:spcBef>
                <a:spcPct val="0"/>
              </a:spcBef>
              <a:spcAft>
                <a:spcPct val="0"/>
              </a:spcAft>
              <a:defRPr/>
            </a:pPr>
            <a:r>
              <a:rPr lang="en-US" smtClean="0">
                <a:solidFill>
                  <a:srgbClr val="000000"/>
                </a:solidFill>
              </a:rPr>
              <a:t>PHYSPAG</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atin typeface="Times" charset="0"/>
              </a:defRPr>
            </a:lvl1pPr>
          </a:lstStyle>
          <a:p>
            <a:pPr defTabSz="914259" eaLnBrk="0" fontAlgn="base" hangingPunct="0">
              <a:spcBef>
                <a:spcPct val="0"/>
              </a:spcBef>
              <a:spcAft>
                <a:spcPct val="0"/>
              </a:spcAft>
              <a:defRPr/>
            </a:pPr>
            <a:fld id="{ED49686C-6CA7-144A-A7A1-B42BD0C2863B}" type="slidenum">
              <a:rPr lang="en-US" smtClean="0">
                <a:solidFill>
                  <a:srgbClr val="000000"/>
                </a:solidFill>
              </a:rPr>
              <a:pPr defTabSz="914259"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7143375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130" algn="ctr" rtl="0" fontAlgn="base">
        <a:spcBef>
          <a:spcPct val="0"/>
        </a:spcBef>
        <a:spcAft>
          <a:spcPct val="0"/>
        </a:spcAft>
        <a:defRPr sz="4400">
          <a:solidFill>
            <a:schemeClr val="tx2"/>
          </a:solidFill>
          <a:latin typeface="Times" charset="0"/>
        </a:defRPr>
      </a:lvl6pPr>
      <a:lvl7pPr marL="914259" algn="ctr" rtl="0" fontAlgn="base">
        <a:spcBef>
          <a:spcPct val="0"/>
        </a:spcBef>
        <a:spcAft>
          <a:spcPct val="0"/>
        </a:spcAft>
        <a:defRPr sz="4400">
          <a:solidFill>
            <a:schemeClr val="tx2"/>
          </a:solidFill>
          <a:latin typeface="Times" charset="0"/>
        </a:defRPr>
      </a:lvl7pPr>
      <a:lvl8pPr marL="1371390" algn="ctr" rtl="0" fontAlgn="base">
        <a:spcBef>
          <a:spcPct val="0"/>
        </a:spcBef>
        <a:spcAft>
          <a:spcPct val="0"/>
        </a:spcAft>
        <a:defRPr sz="4400">
          <a:solidFill>
            <a:schemeClr val="tx2"/>
          </a:solidFill>
          <a:latin typeface="Times" charset="0"/>
        </a:defRPr>
      </a:lvl8pPr>
      <a:lvl9pPr marL="1828519" algn="ctr" rtl="0" fontAlgn="base">
        <a:spcBef>
          <a:spcPct val="0"/>
        </a:spcBef>
        <a:spcAft>
          <a:spcPct val="0"/>
        </a:spcAft>
        <a:defRPr sz="4400">
          <a:solidFill>
            <a:schemeClr val="tx2"/>
          </a:solidFill>
          <a:latin typeface="Times" charset="0"/>
        </a:defRPr>
      </a:lvl9pPr>
    </p:titleStyle>
    <p:bodyStyle>
      <a:lvl1pPr marL="342848" indent="-342848"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836" indent="-285707" algn="l" rtl="0" eaLnBrk="0" fontAlgn="base" hangingPunct="0">
        <a:spcBef>
          <a:spcPct val="20000"/>
        </a:spcBef>
        <a:spcAft>
          <a:spcPct val="0"/>
        </a:spcAft>
        <a:buChar char="–"/>
        <a:defRPr sz="2800">
          <a:solidFill>
            <a:schemeClr val="tx1"/>
          </a:solidFill>
          <a:latin typeface="+mn-lt"/>
          <a:ea typeface="ＭＳ Ｐゴシック" charset="-128"/>
        </a:defRPr>
      </a:lvl2pPr>
      <a:lvl3pPr marL="1142824" indent="-228564" algn="l" rtl="0" eaLnBrk="0" fontAlgn="base" hangingPunct="0">
        <a:spcBef>
          <a:spcPct val="20000"/>
        </a:spcBef>
        <a:spcAft>
          <a:spcPct val="0"/>
        </a:spcAft>
        <a:buChar char="•"/>
        <a:defRPr sz="2400">
          <a:solidFill>
            <a:schemeClr val="tx1"/>
          </a:solidFill>
          <a:latin typeface="+mn-lt"/>
          <a:ea typeface="ＭＳ Ｐゴシック" charset="-128"/>
        </a:defRPr>
      </a:lvl3pPr>
      <a:lvl4pPr marL="1599954" indent="-228564" algn="l" rtl="0" eaLnBrk="0" fontAlgn="base" hangingPunct="0">
        <a:spcBef>
          <a:spcPct val="20000"/>
        </a:spcBef>
        <a:spcAft>
          <a:spcPct val="0"/>
        </a:spcAft>
        <a:buChar char="–"/>
        <a:defRPr sz="2000">
          <a:solidFill>
            <a:schemeClr val="tx1"/>
          </a:solidFill>
          <a:latin typeface="+mn-lt"/>
          <a:ea typeface="ＭＳ Ｐゴシック" charset="-128"/>
        </a:defRPr>
      </a:lvl4pPr>
      <a:lvl5pPr marL="2057085" indent="-228564" algn="l" rtl="0" eaLnBrk="0" fontAlgn="base" hangingPunct="0">
        <a:spcBef>
          <a:spcPct val="20000"/>
        </a:spcBef>
        <a:spcAft>
          <a:spcPct val="0"/>
        </a:spcAft>
        <a:buChar char="»"/>
        <a:defRPr sz="2000">
          <a:solidFill>
            <a:schemeClr val="tx1"/>
          </a:solidFill>
          <a:latin typeface="+mn-lt"/>
          <a:ea typeface="ＭＳ Ｐゴシック" charset="-128"/>
        </a:defRPr>
      </a:lvl5pPr>
      <a:lvl6pPr marL="2514215" indent="-228564" algn="l" rtl="0" fontAlgn="base">
        <a:spcBef>
          <a:spcPct val="20000"/>
        </a:spcBef>
        <a:spcAft>
          <a:spcPct val="0"/>
        </a:spcAft>
        <a:buChar char="»"/>
        <a:defRPr sz="2000">
          <a:solidFill>
            <a:schemeClr val="tx1"/>
          </a:solidFill>
          <a:latin typeface="+mn-lt"/>
          <a:ea typeface="ＭＳ Ｐゴシック" charset="-128"/>
        </a:defRPr>
      </a:lvl6pPr>
      <a:lvl7pPr marL="2971344" indent="-228564" algn="l" rtl="0" fontAlgn="base">
        <a:spcBef>
          <a:spcPct val="20000"/>
        </a:spcBef>
        <a:spcAft>
          <a:spcPct val="0"/>
        </a:spcAft>
        <a:buChar char="»"/>
        <a:defRPr sz="2000">
          <a:solidFill>
            <a:schemeClr val="tx1"/>
          </a:solidFill>
          <a:latin typeface="+mn-lt"/>
          <a:ea typeface="ＭＳ Ｐゴシック" charset="-128"/>
        </a:defRPr>
      </a:lvl7pPr>
      <a:lvl8pPr marL="3428475" indent="-228564" algn="l" rtl="0" fontAlgn="base">
        <a:spcBef>
          <a:spcPct val="20000"/>
        </a:spcBef>
        <a:spcAft>
          <a:spcPct val="0"/>
        </a:spcAft>
        <a:buChar char="»"/>
        <a:defRPr sz="2000">
          <a:solidFill>
            <a:schemeClr val="tx1"/>
          </a:solidFill>
          <a:latin typeface="+mn-lt"/>
          <a:ea typeface="ＭＳ Ｐゴシック" charset="-128"/>
        </a:defRPr>
      </a:lvl8pPr>
      <a:lvl9pPr marL="3885603" indent="-228564"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1149359" y="5980128"/>
            <a:ext cx="7129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74" tIns="44444" rIns="90474" bIns="44444" numCol="1" anchor="ctr" anchorCtr="0" compatLnSpc="1">
            <a:prstTxWarp prst="textNoShape">
              <a:avLst/>
            </a:prstTxWarp>
          </a:bodyPr>
          <a:lstStyle/>
          <a:p>
            <a:pPr lvl="0"/>
            <a:r>
              <a:rPr lang="en-US"/>
              <a:t>Slide Title</a:t>
            </a:r>
          </a:p>
        </p:txBody>
      </p:sp>
    </p:spTree>
    <p:extLst>
      <p:ext uri="{BB962C8B-B14F-4D97-AF65-F5344CB8AC3E}">
        <p14:creationId xmlns:p14="http://schemas.microsoft.com/office/powerpoint/2010/main" val="53299282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ea typeface="ＭＳ Ｐゴシック" charset="0"/>
          <a:cs typeface="Arial" charset="0"/>
        </a:defRPr>
      </a:lvl2pPr>
      <a:lvl3pPr algn="ctr" rtl="0" eaLnBrk="0" fontAlgn="base" hangingPunct="0">
        <a:spcBef>
          <a:spcPct val="0"/>
        </a:spcBef>
        <a:spcAft>
          <a:spcPct val="0"/>
        </a:spcAft>
        <a:defRPr sz="2800" b="1">
          <a:solidFill>
            <a:schemeClr val="bg1"/>
          </a:solidFill>
          <a:latin typeface="Arial" charset="0"/>
          <a:ea typeface="ＭＳ Ｐゴシック" charset="0"/>
          <a:cs typeface="Arial" charset="0"/>
        </a:defRPr>
      </a:lvl3pPr>
      <a:lvl4pPr algn="ctr" rtl="0" eaLnBrk="0" fontAlgn="base" hangingPunct="0">
        <a:spcBef>
          <a:spcPct val="0"/>
        </a:spcBef>
        <a:spcAft>
          <a:spcPct val="0"/>
        </a:spcAft>
        <a:defRPr sz="2800" b="1">
          <a:solidFill>
            <a:schemeClr val="bg1"/>
          </a:solidFill>
          <a:latin typeface="Arial" charset="0"/>
          <a:ea typeface="ＭＳ Ｐゴシック" charset="0"/>
          <a:cs typeface="Arial" charset="0"/>
        </a:defRPr>
      </a:lvl4pPr>
      <a:lvl5pPr algn="ctr" rtl="0" eaLnBrk="0" fontAlgn="base" hangingPunct="0">
        <a:spcBef>
          <a:spcPct val="0"/>
        </a:spcBef>
        <a:spcAft>
          <a:spcPct val="0"/>
        </a:spcAft>
        <a:defRPr sz="2800" b="1">
          <a:solidFill>
            <a:schemeClr val="bg1"/>
          </a:solidFill>
          <a:latin typeface="Arial" charset="0"/>
          <a:ea typeface="ＭＳ Ｐゴシック" charset="0"/>
          <a:cs typeface="Arial" charset="0"/>
        </a:defRPr>
      </a:lvl5pPr>
      <a:lvl6pPr marL="457130" algn="ctr" rtl="0" fontAlgn="base">
        <a:spcBef>
          <a:spcPct val="0"/>
        </a:spcBef>
        <a:spcAft>
          <a:spcPct val="0"/>
        </a:spcAft>
        <a:defRPr sz="2800" b="1">
          <a:solidFill>
            <a:schemeClr val="bg1"/>
          </a:solidFill>
          <a:latin typeface="Arial" charset="0"/>
          <a:ea typeface="ＭＳ Ｐゴシック" charset="0"/>
          <a:cs typeface="Arial" charset="0"/>
        </a:defRPr>
      </a:lvl6pPr>
      <a:lvl7pPr marL="914259" algn="ctr" rtl="0" fontAlgn="base">
        <a:spcBef>
          <a:spcPct val="0"/>
        </a:spcBef>
        <a:spcAft>
          <a:spcPct val="0"/>
        </a:spcAft>
        <a:defRPr sz="2800" b="1">
          <a:solidFill>
            <a:schemeClr val="bg1"/>
          </a:solidFill>
          <a:latin typeface="Arial" charset="0"/>
          <a:ea typeface="ＭＳ Ｐゴシック" charset="0"/>
          <a:cs typeface="Arial" charset="0"/>
        </a:defRPr>
      </a:lvl7pPr>
      <a:lvl8pPr marL="1371390" algn="ctr" rtl="0" fontAlgn="base">
        <a:spcBef>
          <a:spcPct val="0"/>
        </a:spcBef>
        <a:spcAft>
          <a:spcPct val="0"/>
        </a:spcAft>
        <a:defRPr sz="2800" b="1">
          <a:solidFill>
            <a:schemeClr val="bg1"/>
          </a:solidFill>
          <a:latin typeface="Arial" charset="0"/>
          <a:ea typeface="ＭＳ Ｐゴシック" charset="0"/>
          <a:cs typeface="Arial" charset="0"/>
        </a:defRPr>
      </a:lvl8pPr>
      <a:lvl9pPr marL="1828519" algn="ctr" rtl="0" fontAlgn="base">
        <a:spcBef>
          <a:spcPct val="0"/>
        </a:spcBef>
        <a:spcAft>
          <a:spcPct val="0"/>
        </a:spcAft>
        <a:defRPr sz="2800" b="1">
          <a:solidFill>
            <a:schemeClr val="bg1"/>
          </a:solidFill>
          <a:latin typeface="Arial" charset="0"/>
          <a:ea typeface="ＭＳ Ｐゴシック" charset="0"/>
          <a:cs typeface="Arial" charset="0"/>
        </a:defRPr>
      </a:lvl9pPr>
    </p:titleStyle>
    <p:bodyStyle>
      <a:lvl1pPr marL="177773" indent="-177773" algn="l" rtl="0" eaLnBrk="0" fontAlgn="base" hangingPunct="0">
        <a:spcBef>
          <a:spcPct val="40000"/>
        </a:spcBef>
        <a:spcAft>
          <a:spcPct val="0"/>
        </a:spcAft>
        <a:buSzPct val="100000"/>
        <a:buChar char="•"/>
        <a:defRPr sz="2400" b="1">
          <a:solidFill>
            <a:srgbClr val="00279F"/>
          </a:solidFill>
          <a:latin typeface="+mn-lt"/>
          <a:ea typeface="+mn-ea"/>
          <a:cs typeface="+mn-cs"/>
        </a:defRPr>
      </a:lvl1pPr>
      <a:lvl2pPr marL="523794" indent="-174598" algn="l" rtl="0" eaLnBrk="0" fontAlgn="base" hangingPunct="0">
        <a:spcBef>
          <a:spcPct val="20000"/>
        </a:spcBef>
        <a:spcAft>
          <a:spcPct val="0"/>
        </a:spcAft>
        <a:buSzPct val="100000"/>
        <a:buChar char="–"/>
        <a:defRPr sz="2400" b="1">
          <a:solidFill>
            <a:srgbClr val="00279F"/>
          </a:solidFill>
          <a:latin typeface="+mn-lt"/>
          <a:ea typeface="Arial" charset="0"/>
          <a:cs typeface="+mn-cs"/>
        </a:defRPr>
      </a:lvl2pPr>
      <a:lvl3pPr marL="853943" indent="-173011" algn="l" rtl="0" eaLnBrk="0" fontAlgn="base" hangingPunct="0">
        <a:spcBef>
          <a:spcPct val="20000"/>
        </a:spcBef>
        <a:spcAft>
          <a:spcPct val="0"/>
        </a:spcAft>
        <a:buSzPct val="100000"/>
        <a:buChar char="•"/>
        <a:defRPr sz="2200" b="1">
          <a:solidFill>
            <a:srgbClr val="00279F"/>
          </a:solidFill>
          <a:latin typeface="+mn-lt"/>
          <a:ea typeface="Arial" charset="0"/>
          <a:cs typeface="+mn-cs"/>
        </a:defRPr>
      </a:lvl3pPr>
      <a:lvl4pPr marL="1599954" indent="-228564" algn="l" rtl="0" eaLnBrk="0" fontAlgn="base" hangingPunct="0">
        <a:spcBef>
          <a:spcPct val="20000"/>
        </a:spcBef>
        <a:spcAft>
          <a:spcPct val="0"/>
        </a:spcAft>
        <a:buSzPct val="100000"/>
        <a:buChar char="–"/>
        <a:defRPr sz="2000">
          <a:solidFill>
            <a:schemeClr val="tx1"/>
          </a:solidFill>
          <a:latin typeface="Times New Roman" charset="0"/>
          <a:ea typeface="Arial" charset="0"/>
          <a:cs typeface="+mn-cs"/>
        </a:defRPr>
      </a:lvl4pPr>
      <a:lvl5pPr marL="2057085" indent="-228564" algn="l" rtl="0" eaLnBrk="0" fontAlgn="base" hangingPunct="0">
        <a:spcBef>
          <a:spcPct val="20000"/>
        </a:spcBef>
        <a:spcAft>
          <a:spcPct val="0"/>
        </a:spcAft>
        <a:buSzPct val="100000"/>
        <a:buChar char="»"/>
        <a:defRPr sz="2000">
          <a:solidFill>
            <a:schemeClr val="tx1"/>
          </a:solidFill>
          <a:latin typeface="Times New Roman" charset="0"/>
          <a:ea typeface="Arial" charset="0"/>
          <a:cs typeface="+mn-cs"/>
        </a:defRPr>
      </a:lvl5pPr>
      <a:lvl6pPr marL="2514215" indent="-228564" algn="l" rtl="0" fontAlgn="base">
        <a:spcBef>
          <a:spcPct val="20000"/>
        </a:spcBef>
        <a:spcAft>
          <a:spcPct val="0"/>
        </a:spcAft>
        <a:buSzPct val="100000"/>
        <a:buChar char="»"/>
        <a:defRPr sz="2000">
          <a:solidFill>
            <a:schemeClr val="tx1"/>
          </a:solidFill>
          <a:latin typeface="Times New Roman" charset="0"/>
          <a:ea typeface="Arial" charset="0"/>
          <a:cs typeface="+mn-cs"/>
        </a:defRPr>
      </a:lvl6pPr>
      <a:lvl7pPr marL="2971344" indent="-228564" algn="l" rtl="0" fontAlgn="base">
        <a:spcBef>
          <a:spcPct val="20000"/>
        </a:spcBef>
        <a:spcAft>
          <a:spcPct val="0"/>
        </a:spcAft>
        <a:buSzPct val="100000"/>
        <a:buChar char="»"/>
        <a:defRPr sz="2000">
          <a:solidFill>
            <a:schemeClr val="tx1"/>
          </a:solidFill>
          <a:latin typeface="Times New Roman" charset="0"/>
          <a:ea typeface="Arial" charset="0"/>
          <a:cs typeface="+mn-cs"/>
        </a:defRPr>
      </a:lvl7pPr>
      <a:lvl8pPr marL="3428475" indent="-228564" algn="l" rtl="0" fontAlgn="base">
        <a:spcBef>
          <a:spcPct val="20000"/>
        </a:spcBef>
        <a:spcAft>
          <a:spcPct val="0"/>
        </a:spcAft>
        <a:buSzPct val="100000"/>
        <a:buChar char="»"/>
        <a:defRPr sz="2000">
          <a:solidFill>
            <a:schemeClr val="tx1"/>
          </a:solidFill>
          <a:latin typeface="Times New Roman" charset="0"/>
          <a:ea typeface="Arial" charset="0"/>
          <a:cs typeface="+mn-cs"/>
        </a:defRPr>
      </a:lvl8pPr>
      <a:lvl9pPr marL="3885603" indent="-228564" algn="l" rtl="0" fontAlgn="base">
        <a:spcBef>
          <a:spcPct val="20000"/>
        </a:spcBef>
        <a:spcAft>
          <a:spcPct val="0"/>
        </a:spcAft>
        <a:buSzPct val="100000"/>
        <a:buChar char="»"/>
        <a:defRPr sz="2000">
          <a:solidFill>
            <a:schemeClr val="tx1"/>
          </a:solidFill>
          <a:latin typeface="Times New Roman" charset="0"/>
          <a:ea typeface="Arial" charset="0"/>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bwMode="auto">
          <a:xfrm>
            <a:off x="0" y="-952500"/>
            <a:ext cx="7505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74" tIns="44444" rIns="90474" bIns="44444" numCol="1" anchor="ctr" anchorCtr="0" compatLnSpc="1">
            <a:prstTxWarp prst="textNoShape">
              <a:avLst/>
            </a:prstTxWarp>
          </a:bodyPr>
          <a:lstStyle/>
          <a:p>
            <a:pPr lvl="0"/>
            <a:r>
              <a:rPr lang="en-US"/>
              <a:t/>
            </a:r>
            <a:br>
              <a:rPr lang="en-US"/>
            </a:br>
            <a:r>
              <a:rPr lang="en-US"/>
              <a:t>One line title (two lines possible)</a:t>
            </a:r>
          </a:p>
        </p:txBody>
      </p:sp>
      <p:sp>
        <p:nvSpPr>
          <p:cNvPr id="1030" name="Rectangle 6"/>
          <p:cNvSpPr>
            <a:spLocks noGrp="1" noChangeArrowheads="1"/>
          </p:cNvSpPr>
          <p:nvPr>
            <p:ph type="body" idx="1"/>
          </p:nvPr>
        </p:nvSpPr>
        <p:spPr bwMode="auto">
          <a:xfrm>
            <a:off x="571501" y="1193800"/>
            <a:ext cx="7759700" cy="513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74" tIns="44444" rIns="90474" bIns="44444" numCol="1" anchor="t" anchorCtr="0" compatLnSpc="1">
            <a:prstTxWarp prst="textNoShape">
              <a:avLst/>
            </a:prstTxWarp>
          </a:bodyPr>
          <a:lstStyle/>
          <a:p>
            <a:pPr lvl="0"/>
            <a:r>
              <a:rPr lang="en-US"/>
              <a:t>Click to edit Master text styles</a:t>
            </a:r>
          </a:p>
          <a:p>
            <a:pPr lvl="1"/>
            <a:r>
              <a:rPr lang="en-US"/>
              <a:t>Second level</a:t>
            </a:r>
          </a:p>
          <a:p>
            <a:pPr lvl="2"/>
            <a:r>
              <a:rPr lang="en-US"/>
              <a:t>Third level (suggestion:  avoid going beyond third level for the On Site Review Presentation- your stuff may be too detailed for the audience and hard to read in the back of the room)</a:t>
            </a:r>
          </a:p>
          <a:p>
            <a:pPr lvl="2"/>
            <a:r>
              <a:rPr lang="en-US"/>
              <a:t>Forth level</a:t>
            </a:r>
          </a:p>
        </p:txBody>
      </p:sp>
    </p:spTree>
    <p:extLst>
      <p:ext uri="{BB962C8B-B14F-4D97-AF65-F5344CB8AC3E}">
        <p14:creationId xmlns:p14="http://schemas.microsoft.com/office/powerpoint/2010/main" val="287067938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rtl="0" eaLnBrk="0" fontAlgn="base" hangingPunct="0">
        <a:lnSpc>
          <a:spcPct val="85000"/>
        </a:lnSpc>
        <a:spcBef>
          <a:spcPct val="0"/>
        </a:spcBef>
        <a:spcAft>
          <a:spcPct val="0"/>
        </a:spcAft>
        <a:defRPr sz="3200">
          <a:solidFill>
            <a:srgbClr val="00279F"/>
          </a:solidFill>
          <a:latin typeface="+mj-lt"/>
          <a:ea typeface="+mj-ea"/>
          <a:cs typeface="+mj-cs"/>
        </a:defRPr>
      </a:lvl1pPr>
      <a:lvl2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2pPr>
      <a:lvl3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3pPr>
      <a:lvl4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4pPr>
      <a:lvl5pPr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5pPr>
      <a:lvl6pPr marL="457130"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6pPr>
      <a:lvl7pPr marL="914259"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7pPr>
      <a:lvl8pPr marL="1371390"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8pPr>
      <a:lvl9pPr marL="1828519" algn="ctr" rtl="0" eaLnBrk="0" fontAlgn="base" hangingPunct="0">
        <a:lnSpc>
          <a:spcPct val="85000"/>
        </a:lnSpc>
        <a:spcBef>
          <a:spcPct val="0"/>
        </a:spcBef>
        <a:spcAft>
          <a:spcPct val="0"/>
        </a:spcAft>
        <a:defRPr sz="3200">
          <a:solidFill>
            <a:srgbClr val="00279F"/>
          </a:solidFill>
          <a:latin typeface="Times New Roman" charset="0"/>
          <a:ea typeface="ＭＳ Ｐゴシック" charset="0"/>
        </a:defRPr>
      </a:lvl9pPr>
    </p:titleStyle>
    <p:bodyStyle>
      <a:lvl1pPr marL="342848" indent="-342848" algn="l" rtl="0" eaLnBrk="0" fontAlgn="base" hangingPunct="0">
        <a:spcBef>
          <a:spcPct val="30000"/>
        </a:spcBef>
        <a:spcAft>
          <a:spcPct val="30000"/>
        </a:spcAft>
        <a:buSzPct val="125000"/>
        <a:buChar char="•"/>
        <a:defRPr sz="2400" b="1">
          <a:solidFill>
            <a:srgbClr val="00279F"/>
          </a:solidFill>
          <a:latin typeface="+mn-lt"/>
          <a:ea typeface="+mn-ea"/>
          <a:cs typeface="+mn-cs"/>
        </a:defRPr>
      </a:lvl1pPr>
      <a:lvl2pPr marL="742836" indent="-285707" algn="l" rtl="0" eaLnBrk="0" fontAlgn="base" hangingPunct="0">
        <a:spcBef>
          <a:spcPct val="30000"/>
        </a:spcBef>
        <a:spcAft>
          <a:spcPct val="30000"/>
        </a:spcAft>
        <a:buSzPct val="100000"/>
        <a:buChar char="–"/>
        <a:defRPr sz="2000" b="1">
          <a:solidFill>
            <a:srgbClr val="00279F"/>
          </a:solidFill>
          <a:latin typeface="+mn-lt"/>
          <a:ea typeface="+mn-ea"/>
        </a:defRPr>
      </a:lvl2pPr>
      <a:lvl3pPr marL="1161873" indent="-228564" algn="l" rtl="0" eaLnBrk="0" fontAlgn="base" hangingPunct="0">
        <a:spcBef>
          <a:spcPct val="30000"/>
        </a:spcBef>
        <a:spcAft>
          <a:spcPct val="30000"/>
        </a:spcAft>
        <a:buSzPct val="100000"/>
        <a:buChar char="•"/>
        <a:defRPr sz="2000" b="1">
          <a:solidFill>
            <a:srgbClr val="00279F"/>
          </a:solidFill>
          <a:latin typeface="+mn-lt"/>
          <a:ea typeface="+mn-ea"/>
        </a:defRPr>
      </a:lvl3pPr>
      <a:lvl4pPr marL="1599954" indent="-228564" algn="l" rtl="0" eaLnBrk="0" fontAlgn="base" hangingPunct="0">
        <a:spcBef>
          <a:spcPct val="20000"/>
        </a:spcBef>
        <a:spcAft>
          <a:spcPct val="0"/>
        </a:spcAft>
        <a:buChar char="–"/>
        <a:defRPr sz="2000">
          <a:solidFill>
            <a:schemeClr val="tx1"/>
          </a:solidFill>
          <a:latin typeface="+mj-lt"/>
          <a:ea typeface="+mn-ea"/>
        </a:defRPr>
      </a:lvl4pPr>
      <a:lvl5pPr marL="2057085" indent="-228564" algn="l" rtl="0" eaLnBrk="0" fontAlgn="base" hangingPunct="0">
        <a:spcBef>
          <a:spcPct val="20000"/>
        </a:spcBef>
        <a:spcAft>
          <a:spcPct val="0"/>
        </a:spcAft>
        <a:buChar char="•"/>
        <a:defRPr sz="2000">
          <a:solidFill>
            <a:schemeClr val="tx1"/>
          </a:solidFill>
          <a:latin typeface="+mj-lt"/>
          <a:ea typeface="+mn-ea"/>
        </a:defRPr>
      </a:lvl5pPr>
      <a:lvl6pPr marL="2514215" indent="-228564" algn="l" rtl="0" eaLnBrk="0" fontAlgn="base" hangingPunct="0">
        <a:spcBef>
          <a:spcPct val="20000"/>
        </a:spcBef>
        <a:spcAft>
          <a:spcPct val="0"/>
        </a:spcAft>
        <a:buChar char="•"/>
        <a:defRPr sz="2000">
          <a:solidFill>
            <a:schemeClr val="tx1"/>
          </a:solidFill>
          <a:latin typeface="+mj-lt"/>
          <a:ea typeface="+mn-ea"/>
        </a:defRPr>
      </a:lvl6pPr>
      <a:lvl7pPr marL="2971344" indent="-228564" algn="l" rtl="0" eaLnBrk="0" fontAlgn="base" hangingPunct="0">
        <a:spcBef>
          <a:spcPct val="20000"/>
        </a:spcBef>
        <a:spcAft>
          <a:spcPct val="0"/>
        </a:spcAft>
        <a:buChar char="•"/>
        <a:defRPr sz="2000">
          <a:solidFill>
            <a:schemeClr val="tx1"/>
          </a:solidFill>
          <a:latin typeface="+mj-lt"/>
          <a:ea typeface="+mn-ea"/>
        </a:defRPr>
      </a:lvl7pPr>
      <a:lvl8pPr marL="3428475" indent="-228564" algn="l" rtl="0" eaLnBrk="0" fontAlgn="base" hangingPunct="0">
        <a:spcBef>
          <a:spcPct val="20000"/>
        </a:spcBef>
        <a:spcAft>
          <a:spcPct val="0"/>
        </a:spcAft>
        <a:buChar char="•"/>
        <a:defRPr sz="2000">
          <a:solidFill>
            <a:schemeClr val="tx1"/>
          </a:solidFill>
          <a:latin typeface="+mj-lt"/>
          <a:ea typeface="+mn-ea"/>
        </a:defRPr>
      </a:lvl8pPr>
      <a:lvl9pPr marL="3885603" indent="-228564" algn="l" rtl="0" eaLnBrk="0" fontAlgn="base" hangingPunct="0">
        <a:spcBef>
          <a:spcPct val="20000"/>
        </a:spcBef>
        <a:spcAft>
          <a:spcPct val="0"/>
        </a:spcAft>
        <a:buChar char="•"/>
        <a:defRPr sz="2000">
          <a:solidFill>
            <a:schemeClr val="tx1"/>
          </a:solidFill>
          <a:latin typeface="+mj-lt"/>
          <a:ea typeface="+mn-ea"/>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5"/>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r>
              <a:rPr lang="en-US" smtClean="0">
                <a:solidFill>
                  <a:prstClr val="black">
                    <a:tint val="75000"/>
                  </a:prstClr>
                </a:solidFill>
                <a:latin typeface="Calibri"/>
              </a:rPr>
              <a:t>9/10/14</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65"/>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r>
              <a:rPr lang="en-US" smtClean="0">
                <a:solidFill>
                  <a:prstClr val="black">
                    <a:tint val="75000"/>
                  </a:prstClr>
                </a:solidFill>
                <a:latin typeface="Calibri"/>
              </a:rPr>
              <a:t>UMN</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05405F9B-3B3D-C942-A8F1-F91C3660CA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986761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p:txStyles>
    <p:titleStyle>
      <a:lvl1pPr algn="ctr" defTabSz="457130"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36" indent="-285707"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24"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54"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85"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15"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44"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75"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03"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10A1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5"/>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6BFECD78-3C8E-49F2-8FAB-59489D168ABB}" type="datetimeFigureOut">
              <a:rPr lang="en-US" smtClean="0">
                <a:solidFill>
                  <a:prstClr val="white">
                    <a:tint val="75000"/>
                  </a:prstClr>
                </a:solidFill>
                <a:latin typeface="Calibri"/>
                <a:ea typeface="ＭＳ Ｐゴシック" charset="0"/>
                <a:cs typeface="ＭＳ Ｐゴシック" charset="0"/>
              </a:rPr>
              <a:pPr defTabSz="914259"/>
              <a:t>11/13/17</a:t>
            </a:fld>
            <a:endParaRPr lang="en-US">
              <a:solidFill>
                <a:prstClr val="white">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1" y="6356365"/>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a:solidFill>
                <a:prstClr val="white">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0FB56013-B943-42BA-886F-6F9D4EB85E9D}" type="slidenum">
              <a:rPr lang="en-US" smtClean="0">
                <a:solidFill>
                  <a:prstClr val="white">
                    <a:tint val="75000"/>
                  </a:prstClr>
                </a:solidFill>
                <a:latin typeface="Calibri"/>
                <a:ea typeface="ＭＳ Ｐゴシック" charset="0"/>
                <a:cs typeface="ＭＳ Ｐゴシック" charset="0"/>
              </a:rPr>
              <a:pPr defTabSz="914259"/>
              <a:t>‹#›</a:t>
            </a:fld>
            <a:endParaRPr lang="en-US">
              <a:solidFill>
                <a:prstClr val="white">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623975010"/>
      </p:ext>
    </p:extLst>
  </p:cSld>
  <p:clrMap bg1="dk1" tx1="lt1" bg2="dk2"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259"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8" tIns="45709" rIns="91418"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18" tIns="45709" rIns="91418"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18" tIns="45709" rIns="91418" bIns="45709" rtlCol="0" anchor="ctr"/>
          <a:lstStyle>
            <a:lvl1pPr algn="l">
              <a:defRPr sz="1200">
                <a:solidFill>
                  <a:schemeClr val="tx1">
                    <a:tint val="75000"/>
                  </a:schemeClr>
                </a:solidFill>
              </a:defRPr>
            </a:lvl1pPr>
          </a:lstStyle>
          <a:p>
            <a:pPr defTabSz="457090"/>
            <a:r>
              <a:rPr lang="en-US" smtClean="0">
                <a:solidFill>
                  <a:prstClr val="black">
                    <a:tint val="75000"/>
                  </a:prstClr>
                </a:solidFill>
                <a:latin typeface="Calibri"/>
                <a:ea typeface="ＭＳ Ｐゴシック" charset="0"/>
                <a:cs typeface="ＭＳ Ｐゴシック" charset="0"/>
              </a:rPr>
              <a:t>8/15/12</a:t>
            </a:r>
            <a:endParaRPr lang="en-US" dirty="0">
              <a:solidFill>
                <a:prstClr val="black">
                  <a:tint val="75000"/>
                </a:prstClr>
              </a:solidFill>
              <a:latin typeface="Calibri"/>
              <a:ea typeface="ＭＳ Ｐゴシック" charset="0"/>
              <a:cs typeface="ＭＳ Ｐゴシック" charset="0"/>
            </a:endParaRPr>
          </a:p>
        </p:txBody>
      </p:sp>
      <p:sp>
        <p:nvSpPr>
          <p:cNvPr id="5" name="Footer Placeholder 4"/>
          <p:cNvSpPr>
            <a:spLocks noGrp="1"/>
          </p:cNvSpPr>
          <p:nvPr>
            <p:ph type="ftr" sz="quarter" idx="3"/>
          </p:nvPr>
        </p:nvSpPr>
        <p:spPr>
          <a:xfrm>
            <a:off x="3124201" y="6356366"/>
            <a:ext cx="2895600" cy="365125"/>
          </a:xfrm>
          <a:prstGeom prst="rect">
            <a:avLst/>
          </a:prstGeom>
        </p:spPr>
        <p:txBody>
          <a:bodyPr vert="horz" lIns="91418" tIns="45709" rIns="91418" bIns="45709" rtlCol="0" anchor="ctr"/>
          <a:lstStyle>
            <a:lvl1pPr algn="ctr">
              <a:defRPr sz="1200">
                <a:solidFill>
                  <a:schemeClr val="tx1">
                    <a:tint val="75000"/>
                  </a:schemeClr>
                </a:solidFill>
              </a:defRPr>
            </a:lvl1pPr>
          </a:lstStyle>
          <a:p>
            <a:pPr defTabSz="457090"/>
            <a:r>
              <a:rPr lang="en-US" smtClean="0">
                <a:solidFill>
                  <a:prstClr val="black">
                    <a:tint val="75000"/>
                  </a:prstClr>
                </a:solidFill>
                <a:latin typeface="Calibri"/>
                <a:ea typeface="ＭＳ Ｐゴシック" charset="0"/>
                <a:cs typeface="ＭＳ Ｐゴシック" charset="0"/>
              </a:rPr>
              <a:t>PHYSPAG</a:t>
            </a:r>
            <a:endParaRPr lang="en-US" dirty="0">
              <a:solidFill>
                <a:prstClr val="black">
                  <a:tint val="75000"/>
                </a:prstClr>
              </a:solidFill>
              <a:latin typeface="Calibri"/>
              <a:ea typeface="ＭＳ Ｐゴシック" charset="0"/>
              <a:cs typeface="ＭＳ Ｐゴシック" charset="0"/>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pPr defTabSz="457090"/>
            <a:fld id="{0081FA4E-7887-1E43-AFD0-60BC58747128}" type="slidenum">
              <a:rPr lang="en-US" smtClean="0">
                <a:solidFill>
                  <a:prstClr val="black">
                    <a:tint val="75000"/>
                  </a:prstClr>
                </a:solidFill>
                <a:latin typeface="Calibri"/>
                <a:ea typeface="ＭＳ Ｐゴシック" charset="0"/>
                <a:cs typeface="ＭＳ Ｐゴシック" charset="0"/>
              </a:rPr>
              <a:pPr defTabSz="457090"/>
              <a:t>‹#›</a:t>
            </a:fld>
            <a:endParaRPr lang="en-US" dirty="0">
              <a:solidFill>
                <a:prstClr val="black">
                  <a:tint val="75000"/>
                </a:prstClr>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819961565"/>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hdr="0"/>
  <p:txStyles>
    <p:titleStyle>
      <a:lvl1pPr algn="ctr" defTabSz="457090" rtl="0" eaLnBrk="1" latinLnBrk="0" hangingPunct="1">
        <a:spcBef>
          <a:spcPct val="0"/>
        </a:spcBef>
        <a:buNone/>
        <a:defRPr sz="4400" kern="1200">
          <a:solidFill>
            <a:schemeClr val="tx1"/>
          </a:solidFill>
          <a:latin typeface="+mj-lt"/>
          <a:ea typeface="+mj-ea"/>
          <a:cs typeface="+mj-cs"/>
        </a:defRPr>
      </a:lvl1pPr>
    </p:titleStyle>
    <p:bodyStyle>
      <a:lvl1pPr marL="342818" indent="-342818" algn="l" defTabSz="457090" rtl="0" eaLnBrk="1" latinLnBrk="0" hangingPunct="1">
        <a:spcBef>
          <a:spcPct val="20000"/>
        </a:spcBef>
        <a:buFont typeface="Arial"/>
        <a:buChar char="•"/>
        <a:defRPr sz="3200" kern="1200">
          <a:solidFill>
            <a:schemeClr val="tx1"/>
          </a:solidFill>
          <a:latin typeface="+mn-lt"/>
          <a:ea typeface="+mn-ea"/>
          <a:cs typeface="+mn-cs"/>
        </a:defRPr>
      </a:lvl1pPr>
      <a:lvl2pPr marL="742769" indent="-285681" algn="l" defTabSz="457090" rtl="0" eaLnBrk="1" latinLnBrk="0" hangingPunct="1">
        <a:spcBef>
          <a:spcPct val="20000"/>
        </a:spcBef>
        <a:buFont typeface="Arial"/>
        <a:buChar char="–"/>
        <a:defRPr sz="2800" kern="1200">
          <a:solidFill>
            <a:schemeClr val="tx1"/>
          </a:solidFill>
          <a:latin typeface="+mn-lt"/>
          <a:ea typeface="+mn-ea"/>
          <a:cs typeface="+mn-cs"/>
        </a:defRPr>
      </a:lvl2pPr>
      <a:lvl3pPr marL="1142722" indent="-228544" algn="l" defTabSz="457090" rtl="0" eaLnBrk="1" latinLnBrk="0" hangingPunct="1">
        <a:spcBef>
          <a:spcPct val="20000"/>
        </a:spcBef>
        <a:buFont typeface="Arial"/>
        <a:buChar char="•"/>
        <a:defRPr sz="2400" kern="1200">
          <a:solidFill>
            <a:schemeClr val="tx1"/>
          </a:solidFill>
          <a:latin typeface="+mn-lt"/>
          <a:ea typeface="+mn-ea"/>
          <a:cs typeface="+mn-cs"/>
        </a:defRPr>
      </a:lvl3pPr>
      <a:lvl4pPr marL="1599811" indent="-228544" algn="l" defTabSz="457090" rtl="0" eaLnBrk="1" latinLnBrk="0" hangingPunct="1">
        <a:spcBef>
          <a:spcPct val="20000"/>
        </a:spcBef>
        <a:buFont typeface="Arial"/>
        <a:buChar char="–"/>
        <a:defRPr sz="2000" kern="1200">
          <a:solidFill>
            <a:schemeClr val="tx1"/>
          </a:solidFill>
          <a:latin typeface="+mn-lt"/>
          <a:ea typeface="+mn-ea"/>
          <a:cs typeface="+mn-cs"/>
        </a:defRPr>
      </a:lvl4pPr>
      <a:lvl5pPr marL="2056901" indent="-228544" algn="l" defTabSz="457090" rtl="0" eaLnBrk="1" latinLnBrk="0" hangingPunct="1">
        <a:spcBef>
          <a:spcPct val="20000"/>
        </a:spcBef>
        <a:buFont typeface="Arial"/>
        <a:buChar char="»"/>
        <a:defRPr sz="2000" kern="1200">
          <a:solidFill>
            <a:schemeClr val="tx1"/>
          </a:solidFill>
          <a:latin typeface="+mn-lt"/>
          <a:ea typeface="+mn-ea"/>
          <a:cs typeface="+mn-cs"/>
        </a:defRPr>
      </a:lvl5pPr>
      <a:lvl6pPr marL="2513991" indent="-228544" algn="l" defTabSz="457090" rtl="0" eaLnBrk="1" latinLnBrk="0" hangingPunct="1">
        <a:spcBef>
          <a:spcPct val="20000"/>
        </a:spcBef>
        <a:buFont typeface="Arial"/>
        <a:buChar char="•"/>
        <a:defRPr sz="2000" kern="1200">
          <a:solidFill>
            <a:schemeClr val="tx1"/>
          </a:solidFill>
          <a:latin typeface="+mn-lt"/>
          <a:ea typeface="+mn-ea"/>
          <a:cs typeface="+mn-cs"/>
        </a:defRPr>
      </a:lvl6pPr>
      <a:lvl7pPr marL="2971079" indent="-228544" algn="l" defTabSz="457090" rtl="0" eaLnBrk="1" latinLnBrk="0" hangingPunct="1">
        <a:spcBef>
          <a:spcPct val="20000"/>
        </a:spcBef>
        <a:buFont typeface="Arial"/>
        <a:buChar char="•"/>
        <a:defRPr sz="2000" kern="1200">
          <a:solidFill>
            <a:schemeClr val="tx1"/>
          </a:solidFill>
          <a:latin typeface="+mn-lt"/>
          <a:ea typeface="+mn-ea"/>
          <a:cs typeface="+mn-cs"/>
        </a:defRPr>
      </a:lvl7pPr>
      <a:lvl8pPr marL="3428169" indent="-228544" algn="l" defTabSz="457090" rtl="0" eaLnBrk="1" latinLnBrk="0" hangingPunct="1">
        <a:spcBef>
          <a:spcPct val="20000"/>
        </a:spcBef>
        <a:buFont typeface="Arial"/>
        <a:buChar char="•"/>
        <a:defRPr sz="2000" kern="1200">
          <a:solidFill>
            <a:schemeClr val="tx1"/>
          </a:solidFill>
          <a:latin typeface="+mn-lt"/>
          <a:ea typeface="+mn-ea"/>
          <a:cs typeface="+mn-cs"/>
        </a:defRPr>
      </a:lvl8pPr>
      <a:lvl9pPr marL="3885257" indent="-228544" algn="l" defTabSz="4570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77" algn="l" defTabSz="457090" rtl="0" eaLnBrk="1" latinLnBrk="0" hangingPunct="1">
        <a:defRPr sz="1800" kern="1200">
          <a:solidFill>
            <a:schemeClr val="tx1"/>
          </a:solidFill>
          <a:latin typeface="+mn-lt"/>
          <a:ea typeface="+mn-ea"/>
          <a:cs typeface="+mn-cs"/>
        </a:defRPr>
      </a:lvl3pPr>
      <a:lvl4pPr marL="1371266" algn="l" defTabSz="457090" rtl="0" eaLnBrk="1" latinLnBrk="0" hangingPunct="1">
        <a:defRPr sz="1800" kern="1200">
          <a:solidFill>
            <a:schemeClr val="tx1"/>
          </a:solidFill>
          <a:latin typeface="+mn-lt"/>
          <a:ea typeface="+mn-ea"/>
          <a:cs typeface="+mn-cs"/>
        </a:defRPr>
      </a:lvl4pPr>
      <a:lvl5pPr marL="1828357" algn="l" defTabSz="457090" rtl="0" eaLnBrk="1" latinLnBrk="0" hangingPunct="1">
        <a:defRPr sz="1800" kern="1200">
          <a:solidFill>
            <a:schemeClr val="tx1"/>
          </a:solidFill>
          <a:latin typeface="+mn-lt"/>
          <a:ea typeface="+mn-ea"/>
          <a:cs typeface="+mn-cs"/>
        </a:defRPr>
      </a:lvl5pPr>
      <a:lvl6pPr marL="2285446" algn="l" defTabSz="457090" rtl="0" eaLnBrk="1" latinLnBrk="0" hangingPunct="1">
        <a:defRPr sz="1800" kern="1200">
          <a:solidFill>
            <a:schemeClr val="tx1"/>
          </a:solidFill>
          <a:latin typeface="+mn-lt"/>
          <a:ea typeface="+mn-ea"/>
          <a:cs typeface="+mn-cs"/>
        </a:defRPr>
      </a:lvl6pPr>
      <a:lvl7pPr marL="2742536" algn="l" defTabSz="457090" rtl="0" eaLnBrk="1" latinLnBrk="0" hangingPunct="1">
        <a:defRPr sz="1800" kern="1200">
          <a:solidFill>
            <a:schemeClr val="tx1"/>
          </a:solidFill>
          <a:latin typeface="+mn-lt"/>
          <a:ea typeface="+mn-ea"/>
          <a:cs typeface="+mn-cs"/>
        </a:defRPr>
      </a:lvl7pPr>
      <a:lvl8pPr marL="3199624" algn="l" defTabSz="457090" rtl="0" eaLnBrk="1" latinLnBrk="0" hangingPunct="1">
        <a:defRPr sz="1800" kern="1200">
          <a:solidFill>
            <a:schemeClr val="tx1"/>
          </a:solidFill>
          <a:latin typeface="+mn-lt"/>
          <a:ea typeface="+mn-ea"/>
          <a:cs typeface="+mn-cs"/>
        </a:defRPr>
      </a:lvl8pPr>
      <a:lvl9pPr marL="3656713" algn="l" defTabSz="4570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4.wmf"/><Relationship Id="rId5" Type="http://schemas.openxmlformats.org/officeDocument/2006/relationships/oleObject" Target="../embeddings/oleObject2.bin"/><Relationship Id="rId6" Type="http://schemas.openxmlformats.org/officeDocument/2006/relationships/image" Target="../media/image25.wmf"/><Relationship Id="rId7" Type="http://schemas.openxmlformats.org/officeDocument/2006/relationships/oleObject" Target="../embeddings/Microsoft_Equation1.bin"/><Relationship Id="rId8" Type="http://schemas.openxmlformats.org/officeDocument/2006/relationships/image" Target="../media/image26.wmf"/><Relationship Id="rId9"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1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5.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5.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9.xml"/><Relationship Id="rId3" Type="http://schemas.openxmlformats.org/officeDocument/2006/relationships/image" Target="../media/image3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image" Target="../media/image3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image" Target="../media/image3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11.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130.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emf"/><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 Type="http://schemas.openxmlformats.org/officeDocument/2006/relationships/slideLayout" Target="../slideLayouts/slideLayout92.xml"/><Relationship Id="rId2" Type="http://schemas.openxmlformats.org/officeDocument/2006/relationships/notesSlide" Target="../notesSlides/notesSlide1.xml"/><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3.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title"/>
            <p:custDataLst>
              <p:tags r:id="rId1"/>
            </p:custDataLst>
          </p:nvPr>
        </p:nvSpPr>
        <p:spPr>
          <a:xfrm>
            <a:off x="609600" y="1155700"/>
            <a:ext cx="9144000" cy="1143000"/>
          </a:xfrm>
        </p:spPr>
        <p:txBody>
          <a:bodyPr/>
          <a:lstStyle/>
          <a:p>
            <a:pPr algn="l" eaLnBrk="1" hangingPunct="1">
              <a:defRPr/>
            </a:pPr>
            <a:r>
              <a:rPr lang="en-US" sz="3100" b="0" dirty="0">
                <a:solidFill>
                  <a:schemeClr val="hlink"/>
                </a:solidFill>
                <a:latin typeface="Times New Roman" charset="0"/>
                <a:cs typeface="Times New Roman" charset="0"/>
              </a:rPr>
              <a:t>   </a:t>
            </a:r>
            <a:br>
              <a:rPr lang="en-US" sz="3100" b="0" dirty="0">
                <a:solidFill>
                  <a:schemeClr val="hlink"/>
                </a:solidFill>
                <a:latin typeface="Times New Roman" charset="0"/>
                <a:cs typeface="Times New Roman" charset="0"/>
              </a:rPr>
            </a:br>
            <a:r>
              <a:rPr lang="en-US" sz="3100" b="0" dirty="0" smtClean="0">
                <a:solidFill>
                  <a:srgbClr val="FFFE4C"/>
                </a:solidFill>
                <a:latin typeface="Optima"/>
                <a:cs typeface="Optima"/>
              </a:rPr>
              <a:t>Enhancing</a:t>
            </a:r>
            <a:r>
              <a:rPr lang="en-US" sz="3100" b="0" dirty="0">
                <a:solidFill>
                  <a:srgbClr val="FFFE4C"/>
                </a:solidFill>
                <a:latin typeface="Optima"/>
                <a:cs typeface="Optima"/>
              </a:rPr>
              <a:t> </a:t>
            </a:r>
            <a:r>
              <a:rPr lang="en-US" sz="3100" b="0" dirty="0" smtClean="0">
                <a:solidFill>
                  <a:srgbClr val="FFFE4C"/>
                </a:solidFill>
                <a:latin typeface="Optima"/>
                <a:cs typeface="Optima"/>
              </a:rPr>
              <a:t>LSST with WFIRST:</a:t>
            </a:r>
            <a:br>
              <a:rPr lang="en-US" sz="3100" b="0" dirty="0" smtClean="0">
                <a:solidFill>
                  <a:srgbClr val="FFFE4C"/>
                </a:solidFill>
                <a:latin typeface="Optima"/>
                <a:cs typeface="Optima"/>
              </a:rPr>
            </a:br>
            <a:r>
              <a:rPr lang="en-US" sz="3100" b="0" dirty="0">
                <a:solidFill>
                  <a:srgbClr val="FFFE4C"/>
                </a:solidFill>
                <a:latin typeface="Optima"/>
                <a:cs typeface="Optima"/>
              </a:rPr>
              <a:t> </a:t>
            </a:r>
            <a:r>
              <a:rPr lang="en-US" sz="3100" b="0" dirty="0" smtClean="0">
                <a:solidFill>
                  <a:srgbClr val="FFFE4C"/>
                </a:solidFill>
                <a:latin typeface="Optima"/>
                <a:cs typeface="Optima"/>
              </a:rPr>
              <a:t> </a:t>
            </a:r>
            <a:r>
              <a:rPr lang="en-US" sz="3100" b="0" dirty="0" smtClean="0">
                <a:solidFill>
                  <a:srgbClr val="FFFE4C"/>
                </a:solidFill>
                <a:latin typeface="Optima"/>
                <a:cs typeface="Optima"/>
              </a:rPr>
              <a:t> A few elements of a missing program</a:t>
            </a:r>
            <a:r>
              <a:rPr lang="en-US" sz="3100" b="0" dirty="0">
                <a:solidFill>
                  <a:srgbClr val="FFFE4C"/>
                </a:solidFill>
                <a:latin typeface="Optima"/>
                <a:cs typeface="Optima"/>
              </a:rPr>
              <a:t/>
            </a:r>
            <a:br>
              <a:rPr lang="en-US" sz="3100" b="0" dirty="0">
                <a:solidFill>
                  <a:srgbClr val="FFFE4C"/>
                </a:solidFill>
                <a:latin typeface="Optima"/>
                <a:cs typeface="Optima"/>
              </a:rPr>
            </a:br>
            <a:r>
              <a:rPr lang="en-US" sz="3100" b="0" dirty="0">
                <a:solidFill>
                  <a:srgbClr val="FFFE4C"/>
                </a:solidFill>
                <a:latin typeface="Optima"/>
                <a:cs typeface="Optima"/>
              </a:rPr>
              <a:t/>
            </a:r>
            <a:br>
              <a:rPr lang="en-US" sz="3100" b="0" dirty="0">
                <a:solidFill>
                  <a:srgbClr val="FFFE4C"/>
                </a:solidFill>
                <a:latin typeface="Optima"/>
                <a:cs typeface="Optima"/>
              </a:rPr>
            </a:br>
            <a:endParaRPr lang="en-US" sz="3100" b="0" dirty="0">
              <a:solidFill>
                <a:srgbClr val="000099"/>
              </a:solidFill>
              <a:latin typeface="Times New Roman" charset="0"/>
              <a:cs typeface="Times New Roman" charset="0"/>
            </a:endParaRPr>
          </a:p>
        </p:txBody>
      </p:sp>
      <p:sp>
        <p:nvSpPr>
          <p:cNvPr id="359428" name="Text Box 4"/>
          <p:cNvSpPr txBox="1">
            <a:spLocks noChangeArrowheads="1"/>
          </p:cNvSpPr>
          <p:nvPr>
            <p:custDataLst>
              <p:tags r:id="rId2"/>
            </p:custDataLst>
          </p:nvPr>
        </p:nvSpPr>
        <p:spPr bwMode="auto">
          <a:xfrm>
            <a:off x="4147323" y="3601531"/>
            <a:ext cx="8043862" cy="365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p>
            <a:pPr defTabSz="914259" eaLnBrk="0" fontAlgn="base" hangingPunct="0">
              <a:lnSpc>
                <a:spcPct val="90000"/>
              </a:lnSpc>
              <a:spcBef>
                <a:spcPct val="5000"/>
              </a:spcBef>
              <a:spcAft>
                <a:spcPct val="0"/>
              </a:spcAft>
              <a:defRPr/>
            </a:pPr>
            <a:r>
              <a:rPr lang="en-US" sz="2900" dirty="0">
                <a:solidFill>
                  <a:srgbClr val="000000"/>
                </a:solidFill>
                <a:latin typeface="Times New Roman" charset="0"/>
                <a:ea typeface="ＭＳ Ｐゴシック" charset="0"/>
                <a:cs typeface="Arial" charset="0"/>
              </a:rPr>
              <a:t/>
            </a:r>
            <a:br>
              <a:rPr lang="en-US" sz="2900" dirty="0">
                <a:solidFill>
                  <a:srgbClr val="000000"/>
                </a:solidFill>
                <a:latin typeface="Times New Roman" charset="0"/>
                <a:ea typeface="ＭＳ Ｐゴシック" charset="0"/>
                <a:cs typeface="Arial" charset="0"/>
              </a:rPr>
            </a:br>
            <a:r>
              <a:rPr lang="en-US" sz="2400" dirty="0">
                <a:solidFill>
                  <a:srgbClr val="FFFF00"/>
                </a:solidFill>
                <a:latin typeface="Optima"/>
                <a:ea typeface="ＭＳ Ｐゴシック" charset="0"/>
                <a:cs typeface="Optima"/>
              </a:rPr>
              <a:t>Saul </a:t>
            </a:r>
            <a:r>
              <a:rPr lang="en-US" sz="2400" dirty="0" smtClean="0">
                <a:solidFill>
                  <a:srgbClr val="FFFF00"/>
                </a:solidFill>
                <a:latin typeface="Optima"/>
                <a:ea typeface="ＭＳ Ｐゴシック" charset="0"/>
                <a:cs typeface="Optima"/>
              </a:rPr>
              <a:t>Perlmutter</a:t>
            </a:r>
            <a:r>
              <a:rPr lang="en-US" sz="2900" dirty="0">
                <a:solidFill>
                  <a:srgbClr val="FFFF00"/>
                </a:solidFill>
                <a:latin typeface="Optima"/>
                <a:ea typeface="ＭＳ Ｐゴシック" charset="0"/>
                <a:cs typeface="Optima"/>
              </a:rPr>
              <a:t/>
            </a:r>
            <a:br>
              <a:rPr lang="en-US" sz="2900" dirty="0">
                <a:solidFill>
                  <a:srgbClr val="FFFF00"/>
                </a:solidFill>
                <a:latin typeface="Optima"/>
                <a:ea typeface="ＭＳ Ｐゴシック" charset="0"/>
                <a:cs typeface="Optima"/>
              </a:rPr>
            </a:br>
            <a:endParaRPr lang="en-US" sz="2900" dirty="0">
              <a:solidFill>
                <a:srgbClr val="FFFF00"/>
              </a:solidFill>
              <a:latin typeface="Optima"/>
              <a:ea typeface="ＭＳ Ｐゴシック" charset="0"/>
              <a:cs typeface="Optima"/>
            </a:endParaRPr>
          </a:p>
          <a:p>
            <a:pPr defTabSz="914259" eaLnBrk="0" fontAlgn="base" hangingPunct="0">
              <a:lnSpc>
                <a:spcPct val="90000"/>
              </a:lnSpc>
              <a:spcBef>
                <a:spcPct val="5000"/>
              </a:spcBef>
              <a:spcAft>
                <a:spcPct val="0"/>
              </a:spcAft>
              <a:defRPr/>
            </a:pPr>
            <a:endParaRPr lang="en-US" sz="2100" dirty="0">
              <a:solidFill>
                <a:srgbClr val="FFFF00"/>
              </a:solidFill>
              <a:latin typeface="Optima"/>
              <a:ea typeface="ＭＳ Ｐゴシック" charset="0"/>
              <a:cs typeface="Optima"/>
            </a:endParaRPr>
          </a:p>
          <a:p>
            <a:pPr defTabSz="914259" eaLnBrk="0" fontAlgn="base" hangingPunct="0">
              <a:lnSpc>
                <a:spcPct val="90000"/>
              </a:lnSpc>
              <a:spcBef>
                <a:spcPct val="5000"/>
              </a:spcBef>
              <a:spcAft>
                <a:spcPct val="0"/>
              </a:spcAft>
              <a:defRPr/>
            </a:pPr>
            <a:r>
              <a:rPr lang="en-US" sz="2100" dirty="0" smtClean="0">
                <a:solidFill>
                  <a:srgbClr val="FFFF00"/>
                </a:solidFill>
                <a:latin typeface="Optima"/>
                <a:ea typeface="ＭＳ Ｐゴシック" charset="0"/>
                <a:cs typeface="Optima"/>
              </a:rPr>
              <a:t>Cosmic Visions meeting</a:t>
            </a:r>
            <a:endParaRPr lang="en-US" sz="2100" dirty="0">
              <a:solidFill>
                <a:srgbClr val="FFFF00"/>
              </a:solidFill>
              <a:latin typeface="Optima"/>
              <a:ea typeface="ＭＳ Ｐゴシック" charset="0"/>
              <a:cs typeface="Optima"/>
            </a:endParaRPr>
          </a:p>
          <a:p>
            <a:pPr defTabSz="914259" eaLnBrk="0" fontAlgn="base" hangingPunct="0">
              <a:lnSpc>
                <a:spcPct val="90000"/>
              </a:lnSpc>
              <a:spcBef>
                <a:spcPct val="5000"/>
              </a:spcBef>
              <a:spcAft>
                <a:spcPct val="0"/>
              </a:spcAft>
              <a:defRPr/>
            </a:pPr>
            <a:r>
              <a:rPr lang="en-US" sz="2100" dirty="0" smtClean="0">
                <a:solidFill>
                  <a:srgbClr val="FFFF00"/>
                </a:solidFill>
                <a:latin typeface="Optima"/>
                <a:ea typeface="ＭＳ Ｐゴシック" charset="0"/>
                <a:cs typeface="Optima"/>
              </a:rPr>
              <a:t>Berkeley Lab</a:t>
            </a:r>
            <a:endParaRPr lang="en-US" sz="2100" dirty="0">
              <a:solidFill>
                <a:srgbClr val="FFFF00"/>
              </a:solidFill>
              <a:latin typeface="Optima"/>
              <a:ea typeface="ＭＳ Ｐゴシック" charset="0"/>
              <a:cs typeface="Optima"/>
            </a:endParaRPr>
          </a:p>
          <a:p>
            <a:pPr defTabSz="914259" eaLnBrk="0" fontAlgn="base" hangingPunct="0">
              <a:lnSpc>
                <a:spcPct val="90000"/>
              </a:lnSpc>
              <a:spcBef>
                <a:spcPct val="5000"/>
              </a:spcBef>
              <a:spcAft>
                <a:spcPct val="0"/>
              </a:spcAft>
              <a:defRPr/>
            </a:pPr>
            <a:r>
              <a:rPr lang="en-US" sz="2100" dirty="0" smtClean="0">
                <a:solidFill>
                  <a:srgbClr val="FFFF00"/>
                </a:solidFill>
                <a:latin typeface="Optima"/>
                <a:ea typeface="ＭＳ Ｐゴシック" charset="0"/>
                <a:cs typeface="Optima"/>
              </a:rPr>
              <a:t>November, 2017</a:t>
            </a:r>
            <a:endParaRPr lang="en-US" sz="2100" dirty="0">
              <a:solidFill>
                <a:srgbClr val="FFFF00"/>
              </a:solidFill>
              <a:latin typeface="Optima"/>
              <a:ea typeface="ＭＳ Ｐゴシック" charset="0"/>
              <a:cs typeface="Optima"/>
            </a:endParaRPr>
          </a:p>
          <a:p>
            <a:pPr defTabSz="914259" eaLnBrk="0" fontAlgn="base" hangingPunct="0">
              <a:lnSpc>
                <a:spcPct val="90000"/>
              </a:lnSpc>
              <a:spcBef>
                <a:spcPct val="5000"/>
              </a:spcBef>
              <a:spcAft>
                <a:spcPct val="0"/>
              </a:spcAft>
              <a:defRPr/>
            </a:pPr>
            <a:endParaRPr lang="en-US" sz="2400" dirty="0">
              <a:solidFill>
                <a:srgbClr val="FFFF00"/>
              </a:solidFill>
              <a:latin typeface="Times New Roman" charset="0"/>
              <a:ea typeface="ＭＳ Ｐゴシック" charset="0"/>
              <a:cs typeface="Arial" charset="0"/>
            </a:endParaRPr>
          </a:p>
          <a:p>
            <a:pPr defTabSz="914259" eaLnBrk="0" fontAlgn="base" hangingPunct="0">
              <a:spcBef>
                <a:spcPct val="10000"/>
              </a:spcBef>
              <a:spcAft>
                <a:spcPct val="0"/>
              </a:spcAft>
              <a:defRPr/>
            </a:pPr>
            <a:endParaRPr lang="en-US" sz="2000" i="1" dirty="0">
              <a:solidFill>
                <a:srgbClr val="262626"/>
              </a:solidFill>
              <a:latin typeface="Times New Roman" charset="0"/>
              <a:ea typeface="ＭＳ Ｐゴシック" charset="0"/>
              <a:cs typeface="Arial" charset="0"/>
            </a:endParaRPr>
          </a:p>
          <a:p>
            <a:pPr defTabSz="914259" eaLnBrk="0" fontAlgn="base" hangingPunct="0">
              <a:spcBef>
                <a:spcPct val="10000"/>
              </a:spcBef>
              <a:spcAft>
                <a:spcPct val="0"/>
              </a:spcAft>
              <a:defRPr/>
            </a:pPr>
            <a:endParaRPr lang="en-US" sz="2600" b="1" dirty="0">
              <a:solidFill>
                <a:srgbClr val="FF6600"/>
              </a:solidFill>
              <a:latin typeface="Times New Roman" charset="0"/>
              <a:ea typeface="ＭＳ Ｐゴシック" charset="0"/>
              <a:cs typeface="Arial" charset="0"/>
            </a:endParaRPr>
          </a:p>
        </p:txBody>
      </p:sp>
    </p:spTree>
    <p:extLst>
      <p:ext uri="{BB962C8B-B14F-4D97-AF65-F5344CB8AC3E}">
        <p14:creationId xmlns:p14="http://schemas.microsoft.com/office/powerpoint/2010/main" val="1386117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TA IFC MCR FPA Map 160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61" y="1168400"/>
            <a:ext cx="8571857" cy="4660900"/>
          </a:xfrm>
          <a:prstGeom prst="rect">
            <a:avLst/>
          </a:prstGeom>
        </p:spPr>
      </p:pic>
      <p:sp>
        <p:nvSpPr>
          <p:cNvPr id="3" name="TextBox 2"/>
          <p:cNvSpPr txBox="1"/>
          <p:nvPr/>
        </p:nvSpPr>
        <p:spPr>
          <a:xfrm>
            <a:off x="7658100" y="3073400"/>
            <a:ext cx="340658" cy="461665"/>
          </a:xfrm>
          <a:prstGeom prst="rect">
            <a:avLst/>
          </a:prstGeom>
          <a:noFill/>
        </p:spPr>
        <p:txBody>
          <a:bodyPr wrap="none" rtlCol="0">
            <a:spAutoFit/>
          </a:bodyPr>
          <a:lstStyle/>
          <a:p>
            <a:r>
              <a:rPr lang="en-US" sz="2400" dirty="0" smtClean="0">
                <a:solidFill>
                  <a:srgbClr val="FF0000"/>
                </a:solidFill>
              </a:rPr>
              <a:t>4</a:t>
            </a:r>
            <a:endParaRPr lang="en-US" sz="2400" dirty="0">
              <a:solidFill>
                <a:srgbClr val="FF0000"/>
              </a:solidFill>
            </a:endParaRPr>
          </a:p>
        </p:txBody>
      </p:sp>
      <p:sp>
        <p:nvSpPr>
          <p:cNvPr id="4" name="TextBox 3"/>
          <p:cNvSpPr txBox="1"/>
          <p:nvPr/>
        </p:nvSpPr>
        <p:spPr>
          <a:xfrm>
            <a:off x="1016000" y="3060700"/>
            <a:ext cx="340658" cy="461665"/>
          </a:xfrm>
          <a:prstGeom prst="rect">
            <a:avLst/>
          </a:prstGeom>
          <a:noFill/>
        </p:spPr>
        <p:txBody>
          <a:bodyPr wrap="none" rtlCol="0">
            <a:spAutoFit/>
          </a:bodyPr>
          <a:lstStyle/>
          <a:p>
            <a:r>
              <a:rPr lang="en-US" sz="2400" dirty="0" smtClean="0">
                <a:solidFill>
                  <a:srgbClr val="FF0000"/>
                </a:solidFill>
              </a:rPr>
              <a:t>4</a:t>
            </a:r>
            <a:endParaRPr lang="en-US" sz="2400" dirty="0">
              <a:solidFill>
                <a:srgbClr val="FF0000"/>
              </a:solidFill>
            </a:endParaRPr>
          </a:p>
        </p:txBody>
      </p:sp>
      <p:sp>
        <p:nvSpPr>
          <p:cNvPr id="5" name="TextBox 4"/>
          <p:cNvSpPr txBox="1"/>
          <p:nvPr/>
        </p:nvSpPr>
        <p:spPr>
          <a:xfrm>
            <a:off x="4838700" y="1436132"/>
            <a:ext cx="1275034" cy="369332"/>
          </a:xfrm>
          <a:prstGeom prst="rect">
            <a:avLst/>
          </a:prstGeom>
          <a:noFill/>
        </p:spPr>
        <p:txBody>
          <a:bodyPr wrap="none" rtlCol="0">
            <a:spAutoFit/>
          </a:bodyPr>
          <a:lstStyle/>
          <a:p>
            <a:r>
              <a:rPr lang="en-US" dirty="0" smtClean="0"/>
              <a:t>0.05” pixels</a:t>
            </a:r>
            <a:endParaRPr lang="en-US" dirty="0"/>
          </a:p>
        </p:txBody>
      </p:sp>
      <p:sp>
        <p:nvSpPr>
          <p:cNvPr id="6" name="TextBox 5"/>
          <p:cNvSpPr txBox="1"/>
          <p:nvPr/>
        </p:nvSpPr>
        <p:spPr>
          <a:xfrm>
            <a:off x="4838700" y="4889500"/>
            <a:ext cx="1159292" cy="369332"/>
          </a:xfrm>
          <a:prstGeom prst="rect">
            <a:avLst/>
          </a:prstGeom>
          <a:noFill/>
        </p:spPr>
        <p:txBody>
          <a:bodyPr wrap="none" rtlCol="0">
            <a:spAutoFit/>
          </a:bodyPr>
          <a:lstStyle/>
          <a:p>
            <a:r>
              <a:rPr lang="en-US" dirty="0" smtClean="0"/>
              <a:t>0.1” pixels</a:t>
            </a:r>
            <a:endParaRPr lang="en-US" dirty="0"/>
          </a:p>
        </p:txBody>
      </p:sp>
    </p:spTree>
    <p:extLst>
      <p:ext uri="{BB962C8B-B14F-4D97-AF65-F5344CB8AC3E}">
        <p14:creationId xmlns:p14="http://schemas.microsoft.com/office/powerpoint/2010/main" val="1738308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452730" y="6434680"/>
            <a:ext cx="635000" cy="276524"/>
          </a:xfrm>
        </p:spPr>
        <p:txBody>
          <a:bodyPr/>
          <a:lstStyle/>
          <a:p>
            <a:fld id="{25060284-9006-644C-9FF4-E0FEC8FBAEB0}"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01935115"/>
              </p:ext>
            </p:extLst>
          </p:nvPr>
        </p:nvGraphicFramePr>
        <p:xfrm>
          <a:off x="238878" y="1379601"/>
          <a:ext cx="762000" cy="576146"/>
        </p:xfrm>
        <a:graphic>
          <a:graphicData uri="http://schemas.openxmlformats.org/presentationml/2006/ole">
            <mc:AlternateContent xmlns:mc="http://schemas.openxmlformats.org/markup-compatibility/2006">
              <mc:Choice xmlns:v="urn:schemas-microsoft-com:vml" Requires="v">
                <p:oleObj spid="_x0000_s2061" name="公式" r:id="rId3" imgW="520560" imgH="393480" progId="Equation.3">
                  <p:embed/>
                </p:oleObj>
              </mc:Choice>
              <mc:Fallback>
                <p:oleObj name="公式" r:id="rId3" imgW="520560" imgH="393480" progId="Equation.3">
                  <p:embed/>
                  <p:pic>
                    <p:nvPicPr>
                      <p:cNvPr id="0" name=""/>
                      <p:cNvPicPr/>
                      <p:nvPr/>
                    </p:nvPicPr>
                    <p:blipFill>
                      <a:blip r:embed="rId4"/>
                      <a:stretch>
                        <a:fillRect/>
                      </a:stretch>
                    </p:blipFill>
                    <p:spPr>
                      <a:xfrm>
                        <a:off x="238878" y="1379601"/>
                        <a:ext cx="762000" cy="576146"/>
                      </a:xfrm>
                      <a:prstGeom prst="rect">
                        <a:avLst/>
                      </a:prstGeom>
                    </p:spPr>
                  </p:pic>
                </p:oleObj>
              </mc:Fallback>
            </mc:AlternateContent>
          </a:graphicData>
        </a:graphic>
      </p:graphicFrame>
      <p:grpSp>
        <p:nvGrpSpPr>
          <p:cNvPr id="6" name="Group 5"/>
          <p:cNvGrpSpPr/>
          <p:nvPr/>
        </p:nvGrpSpPr>
        <p:grpSpPr>
          <a:xfrm>
            <a:off x="1686678" y="1388547"/>
            <a:ext cx="6934200" cy="682947"/>
            <a:chOff x="4343400" y="1191577"/>
            <a:chExt cx="4800600" cy="682947"/>
          </a:xfrm>
        </p:grpSpPr>
        <p:sp>
          <p:nvSpPr>
            <p:cNvPr id="7" name="TextBox 6"/>
            <p:cNvSpPr txBox="1"/>
            <p:nvPr/>
          </p:nvSpPr>
          <p:spPr>
            <a:xfrm>
              <a:off x="4343400" y="1228193"/>
              <a:ext cx="4800600" cy="646331"/>
            </a:xfrm>
            <a:prstGeom prst="rect">
              <a:avLst/>
            </a:prstGeom>
            <a:noFill/>
          </p:spPr>
          <p:txBody>
            <a:bodyPr wrap="square" rtlCol="0">
              <a:spAutoFit/>
            </a:bodyPr>
            <a:lstStyle/>
            <a:p>
              <a:pPr defTabSz="457200"/>
              <a:r>
                <a:rPr lang="en-US" dirty="0" smtClean="0">
                  <a:solidFill>
                    <a:prstClr val="black"/>
                  </a:solidFill>
                  <a:latin typeface="Calibri"/>
                </a:rPr>
                <a:t>Where the spot distance of         and                        on the FPA surface is n pixel (pixel size 10um).</a:t>
              </a:r>
              <a:endParaRPr lang="en-US" dirty="0">
                <a:solidFill>
                  <a:prstClr val="black"/>
                </a:solidFill>
                <a:latin typeface="Calibri"/>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860415732"/>
                </p:ext>
              </p:extLst>
            </p:nvPr>
          </p:nvGraphicFramePr>
          <p:xfrm>
            <a:off x="6737955" y="1206870"/>
            <a:ext cx="908050" cy="344488"/>
          </p:xfrm>
          <a:graphic>
            <a:graphicData uri="http://schemas.openxmlformats.org/presentationml/2006/ole">
              <mc:AlternateContent xmlns:mc="http://schemas.openxmlformats.org/markup-compatibility/2006">
                <mc:Choice xmlns:v="urn:schemas-microsoft-com:vml" Requires="v">
                  <p:oleObj spid="_x0000_s2062" name="公式" r:id="rId5" imgW="469800" imgH="177480" progId="Equation.3">
                    <p:embed/>
                  </p:oleObj>
                </mc:Choice>
                <mc:Fallback>
                  <p:oleObj name="公式" r:id="rId5" imgW="469800" imgH="177480" progId="Equation.3">
                    <p:embed/>
                    <p:pic>
                      <p:nvPicPr>
                        <p:cNvPr id="0" name=""/>
                        <p:cNvPicPr/>
                        <p:nvPr/>
                      </p:nvPicPr>
                      <p:blipFill>
                        <a:blip r:embed="rId6"/>
                        <a:stretch>
                          <a:fillRect/>
                        </a:stretch>
                      </p:blipFill>
                      <p:spPr>
                        <a:xfrm>
                          <a:off x="6737955" y="1206870"/>
                          <a:ext cx="908050" cy="34448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9156349"/>
                </p:ext>
              </p:extLst>
            </p:nvPr>
          </p:nvGraphicFramePr>
          <p:xfrm>
            <a:off x="6189785" y="1191577"/>
            <a:ext cx="304800" cy="379845"/>
          </p:xfrm>
          <a:graphic>
            <a:graphicData uri="http://schemas.openxmlformats.org/presentationml/2006/ole">
              <mc:AlternateContent xmlns:mc="http://schemas.openxmlformats.org/markup-compatibility/2006">
                <mc:Choice xmlns:v="urn:schemas-microsoft-com:vml" Requires="v">
                  <p:oleObj spid="_x0000_s2063" name="Equation" r:id="rId7" imgW="139680" imgH="177480" progId="Equation.3">
                    <p:embed/>
                  </p:oleObj>
                </mc:Choice>
                <mc:Fallback>
                  <p:oleObj name="Equation" r:id="rId7" imgW="139680" imgH="177480" progId="Equation.3">
                    <p:embed/>
                    <p:pic>
                      <p:nvPicPr>
                        <p:cNvPr id="0" name=""/>
                        <p:cNvPicPr/>
                        <p:nvPr/>
                      </p:nvPicPr>
                      <p:blipFill>
                        <a:blip r:embed="rId8"/>
                        <a:stretch>
                          <a:fillRect/>
                        </a:stretch>
                      </p:blipFill>
                      <p:spPr>
                        <a:xfrm>
                          <a:off x="6189785" y="1191577"/>
                          <a:ext cx="304800" cy="379845"/>
                        </a:xfrm>
                        <a:prstGeom prst="rect">
                          <a:avLst/>
                        </a:prstGeom>
                      </p:spPr>
                    </p:pic>
                  </p:oleObj>
                </mc:Fallback>
              </mc:AlternateContent>
            </a:graphicData>
          </a:graphic>
        </p:graphicFrame>
      </p:grpSp>
      <p:cxnSp>
        <p:nvCxnSpPr>
          <p:cNvPr id="10" name="Straight Connector 9"/>
          <p:cNvCxnSpPr/>
          <p:nvPr/>
        </p:nvCxnSpPr>
        <p:spPr>
          <a:xfrm flipV="1">
            <a:off x="8366640" y="2259817"/>
            <a:ext cx="0" cy="36576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图表 3"/>
          <p:cNvGraphicFramePr>
            <a:graphicFrameLocks/>
          </p:cNvGraphicFramePr>
          <p:nvPr>
            <p:extLst>
              <p:ext uri="{D42A27DB-BD31-4B8C-83A1-F6EECF244321}">
                <p14:modId xmlns:p14="http://schemas.microsoft.com/office/powerpoint/2010/main" val="3245480932"/>
              </p:ext>
            </p:extLst>
          </p:nvPr>
        </p:nvGraphicFramePr>
        <p:xfrm>
          <a:off x="83430" y="2138553"/>
          <a:ext cx="8979408" cy="4636008"/>
        </p:xfrm>
        <a:graphic>
          <a:graphicData uri="http://schemas.openxmlformats.org/drawingml/2006/chart">
            <c:chart xmlns:c="http://schemas.openxmlformats.org/drawingml/2006/chart" xmlns:r="http://schemas.openxmlformats.org/officeDocument/2006/relationships" r:id="rId9"/>
          </a:graphicData>
        </a:graphic>
      </p:graphicFrame>
      <p:cxnSp>
        <p:nvCxnSpPr>
          <p:cNvPr id="12" name="Straight Connector 11"/>
          <p:cNvCxnSpPr/>
          <p:nvPr/>
        </p:nvCxnSpPr>
        <p:spPr>
          <a:xfrm flipV="1">
            <a:off x="6478732" y="2259817"/>
            <a:ext cx="0" cy="36576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90824" y="2241297"/>
            <a:ext cx="0" cy="36576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694370" y="2217801"/>
            <a:ext cx="0" cy="36576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967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53" y="-107629"/>
            <a:ext cx="7886700" cy="1325563"/>
          </a:xfrm>
        </p:spPr>
        <p:txBody>
          <a:bodyPr>
            <a:normAutofit/>
          </a:bodyPr>
          <a:lstStyle/>
          <a:p>
            <a:r>
              <a:rPr lang="en-US" sz="2800" b="1" dirty="0" smtClean="0"/>
              <a:t>Comparison of WFIRST and Euclid lensing sample</a:t>
            </a:r>
            <a:endParaRPr lang="en-US" sz="2800" b="1" dirty="0"/>
          </a:p>
        </p:txBody>
      </p:sp>
      <p:sp>
        <p:nvSpPr>
          <p:cNvPr id="3" name="Content Placeholder 2"/>
          <p:cNvSpPr>
            <a:spLocks noGrp="1"/>
          </p:cNvSpPr>
          <p:nvPr>
            <p:ph sz="half" idx="1"/>
          </p:nvPr>
        </p:nvSpPr>
        <p:spPr>
          <a:xfrm>
            <a:off x="0" y="1395708"/>
            <a:ext cx="4585825" cy="5461646"/>
          </a:xfrm>
        </p:spPr>
        <p:txBody>
          <a:bodyPr>
            <a:noAutofit/>
          </a:bodyPr>
          <a:lstStyle/>
          <a:p>
            <a:r>
              <a:rPr lang="en-US" sz="1800" dirty="0" smtClean="0"/>
              <a:t>Analysis based on CANDELS (HST) catalog </a:t>
            </a:r>
          </a:p>
          <a:p>
            <a:pPr lvl="1"/>
            <a:r>
              <a:rPr lang="en-US" sz="1600" dirty="0" smtClean="0"/>
              <a:t>Converted to LSST + WFIRST colors</a:t>
            </a:r>
          </a:p>
          <a:p>
            <a:pPr lvl="1"/>
            <a:r>
              <a:rPr lang="en-US" sz="1600" dirty="0" smtClean="0"/>
              <a:t>Nominal WFIRST shape cut</a:t>
            </a:r>
          </a:p>
          <a:p>
            <a:pPr lvl="1"/>
            <a:r>
              <a:rPr lang="en-US" sz="1600" dirty="0" smtClean="0"/>
              <a:t>31,883 total sources</a:t>
            </a:r>
          </a:p>
          <a:p>
            <a:r>
              <a:rPr lang="en-US" sz="1800" dirty="0" smtClean="0"/>
              <a:t>Full WFIRST lensing sample in </a:t>
            </a:r>
            <a:r>
              <a:rPr lang="en-US" sz="1800" dirty="0" err="1" smtClean="0"/>
              <a:t>blue+green</a:t>
            </a:r>
            <a:r>
              <a:rPr lang="en-US" sz="1800" dirty="0" smtClean="0"/>
              <a:t>, WFIRST faint sample (missed in Euclid sample) in green</a:t>
            </a:r>
          </a:p>
          <a:p>
            <a:r>
              <a:rPr lang="en-US" sz="1800" dirty="0" smtClean="0"/>
              <a:t>Here the “Euclid </a:t>
            </a:r>
            <a:r>
              <a:rPr lang="en-US" sz="1800" dirty="0"/>
              <a:t>s</a:t>
            </a:r>
            <a:r>
              <a:rPr lang="en-US" sz="1800" dirty="0" smtClean="0"/>
              <a:t>ample” is defined to be RIZ&lt;25</a:t>
            </a:r>
          </a:p>
          <a:p>
            <a:pPr lvl="1"/>
            <a:r>
              <a:rPr lang="en-US" sz="1600" dirty="0" smtClean="0"/>
              <a:t>0.5 mag deeper than nominal Euclid</a:t>
            </a:r>
          </a:p>
          <a:p>
            <a:pPr lvl="1"/>
            <a:r>
              <a:rPr lang="en-US" sz="1600" dirty="0" smtClean="0"/>
              <a:t>Depth being targeted for C3R2 spectroscopy</a:t>
            </a:r>
          </a:p>
          <a:p>
            <a:r>
              <a:rPr lang="en-US" sz="1800" dirty="0" smtClean="0"/>
              <a:t>WFIRST faint sample (6375 sources, ~20% of total) has higher mean redshift than full WFIRST lensing sample</a:t>
            </a:r>
          </a:p>
          <a:p>
            <a:pPr lvl="1"/>
            <a:r>
              <a:rPr lang="en-US" sz="1600" dirty="0" smtClean="0"/>
              <a:t>Not a surprise</a:t>
            </a:r>
          </a:p>
          <a:p>
            <a:r>
              <a:rPr lang="en-US" sz="1800" dirty="0" smtClean="0"/>
              <a:t>Overall redshift range is similar</a:t>
            </a: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51009"/>
          <a:stretch/>
        </p:blipFill>
        <p:spPr bwMode="auto">
          <a:xfrm>
            <a:off x="4894503" y="1788543"/>
            <a:ext cx="4103064" cy="446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894503" y="1482757"/>
            <a:ext cx="1915909" cy="369332"/>
          </a:xfrm>
          <a:prstGeom prst="rect">
            <a:avLst/>
          </a:prstGeom>
          <a:noFill/>
        </p:spPr>
        <p:txBody>
          <a:bodyPr wrap="none" rtlCol="0">
            <a:spAutoFit/>
          </a:bodyPr>
          <a:lstStyle/>
          <a:p>
            <a:pPr defTabSz="914400"/>
            <a:r>
              <a:rPr lang="en-US" dirty="0" smtClean="0">
                <a:solidFill>
                  <a:srgbClr val="FF0000"/>
                </a:solidFill>
                <a:latin typeface="Calibri"/>
              </a:rPr>
              <a:t>Euclid and WFIRST</a:t>
            </a:r>
            <a:endParaRPr lang="en-US" dirty="0">
              <a:solidFill>
                <a:srgbClr val="FF0000"/>
              </a:solidFill>
              <a:latin typeface="Calibri"/>
            </a:endParaRPr>
          </a:p>
        </p:txBody>
      </p:sp>
      <p:sp>
        <p:nvSpPr>
          <p:cNvPr id="6" name="TextBox 5"/>
          <p:cNvSpPr txBox="1"/>
          <p:nvPr/>
        </p:nvSpPr>
        <p:spPr>
          <a:xfrm>
            <a:off x="6946036" y="1575493"/>
            <a:ext cx="1351652" cy="369332"/>
          </a:xfrm>
          <a:prstGeom prst="rect">
            <a:avLst/>
          </a:prstGeom>
          <a:noFill/>
        </p:spPr>
        <p:txBody>
          <a:bodyPr wrap="none" rtlCol="0">
            <a:spAutoFit/>
          </a:bodyPr>
          <a:lstStyle/>
          <a:p>
            <a:pPr defTabSz="914400"/>
            <a:r>
              <a:rPr lang="en-US" dirty="0" smtClean="0">
                <a:solidFill>
                  <a:srgbClr val="FF0000"/>
                </a:solidFill>
                <a:latin typeface="Calibri"/>
              </a:rPr>
              <a:t>WFIRST only</a:t>
            </a:r>
            <a:endParaRPr lang="en-US" dirty="0">
              <a:solidFill>
                <a:srgbClr val="FF0000"/>
              </a:solidFill>
              <a:latin typeface="Calibri"/>
            </a:endParaRPr>
          </a:p>
        </p:txBody>
      </p:sp>
      <p:cxnSp>
        <p:nvCxnSpPr>
          <p:cNvPr id="7" name="Straight Arrow Connector 6"/>
          <p:cNvCxnSpPr/>
          <p:nvPr/>
        </p:nvCxnSpPr>
        <p:spPr>
          <a:xfrm flipH="1">
            <a:off x="5830572" y="1944828"/>
            <a:ext cx="48797" cy="4143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946036" y="1944824"/>
            <a:ext cx="342548" cy="1484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6368796" y="6529967"/>
            <a:ext cx="3041904" cy="32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dirty="0" smtClean="0"/>
              <a:t>Dore, </a:t>
            </a:r>
            <a:r>
              <a:rPr lang="en-US" sz="1400" dirty="0" err="1" smtClean="0"/>
              <a:t>Capak</a:t>
            </a:r>
            <a:r>
              <a:rPr lang="en-US" sz="1400" dirty="0" smtClean="0"/>
              <a:t>, </a:t>
            </a:r>
            <a:r>
              <a:rPr lang="en-US" sz="1400" dirty="0" err="1" smtClean="0"/>
              <a:t>Hematti</a:t>
            </a:r>
            <a:r>
              <a:rPr lang="en-US" sz="1400" dirty="0" smtClean="0"/>
              <a:t>, and Masters</a:t>
            </a:r>
            <a:endParaRPr lang="en-US" sz="1400" dirty="0"/>
          </a:p>
        </p:txBody>
      </p:sp>
    </p:spTree>
    <p:extLst>
      <p:ext uri="{BB962C8B-B14F-4D97-AF65-F5344CB8AC3E}">
        <p14:creationId xmlns:p14="http://schemas.microsoft.com/office/powerpoint/2010/main" val="4106134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23960"/>
            <a:ext cx="7886700" cy="1325563"/>
          </a:xfrm>
        </p:spPr>
        <p:txBody>
          <a:bodyPr>
            <a:normAutofit/>
          </a:bodyPr>
          <a:lstStyle/>
          <a:p>
            <a:r>
              <a:rPr lang="en-US" sz="2800" b="1" dirty="0" smtClean="0"/>
              <a:t>Comparison of WFIRST and Euclid lensing sample</a:t>
            </a:r>
            <a:endParaRPr lang="en-US" sz="2800" b="1" dirty="0"/>
          </a:p>
        </p:txBody>
      </p:sp>
      <p:sp>
        <p:nvSpPr>
          <p:cNvPr id="3" name="Content Placeholder 2"/>
          <p:cNvSpPr>
            <a:spLocks noGrp="1"/>
          </p:cNvSpPr>
          <p:nvPr>
            <p:ph sz="half" idx="1"/>
          </p:nvPr>
        </p:nvSpPr>
        <p:spPr>
          <a:xfrm>
            <a:off x="25400" y="1556610"/>
            <a:ext cx="4173797" cy="5014039"/>
          </a:xfrm>
        </p:spPr>
        <p:txBody>
          <a:bodyPr>
            <a:normAutofit/>
          </a:bodyPr>
          <a:lstStyle/>
          <a:p>
            <a:r>
              <a:rPr lang="en-US" sz="2000" dirty="0" smtClean="0"/>
              <a:t>Significant number of galaxies not in the Euclid Sample</a:t>
            </a:r>
          </a:p>
          <a:p>
            <a:pPr lvl="1"/>
            <a:r>
              <a:rPr lang="en-US" sz="1800" dirty="0" smtClean="0"/>
              <a:t>20% of WFIRST sample have RIZ&gt;25</a:t>
            </a:r>
          </a:p>
          <a:p>
            <a:r>
              <a:rPr lang="en-US" sz="2000" dirty="0" smtClean="0"/>
              <a:t>These will be hard to get spectra for from the ground</a:t>
            </a:r>
          </a:p>
          <a:p>
            <a:r>
              <a:rPr lang="en-US" sz="2000" dirty="0" smtClean="0"/>
              <a:t>What fraction don’t have colors in the C3R2 sample?</a:t>
            </a:r>
          </a:p>
          <a:p>
            <a:pPr lvl="1"/>
            <a:r>
              <a:rPr lang="en-US" sz="1800" i="1" dirty="0" smtClean="0"/>
              <a:t>Complete </a:t>
            </a:r>
            <a:r>
              <a:rPr lang="en-US" sz="1800" i="1" dirty="0"/>
              <a:t>Calibration of the Color-Redshift </a:t>
            </a:r>
            <a:r>
              <a:rPr lang="en-US" sz="1800" i="1" dirty="0" smtClean="0"/>
              <a:t>Relation </a:t>
            </a:r>
            <a:r>
              <a:rPr lang="en-US" sz="1800" dirty="0" smtClean="0"/>
              <a:t>(C3R2, P. </a:t>
            </a:r>
            <a:r>
              <a:rPr lang="en-US" sz="1800" dirty="0" err="1" smtClean="0"/>
              <a:t>Capak</a:t>
            </a:r>
            <a:r>
              <a:rPr lang="en-US" sz="1800" dirty="0" smtClean="0"/>
              <a:t> and D. Stern, et al.), aims at taking spectra of ~10k galaxies to calibrate photo-z using the Keck, and also Magellan, VLT and the GCT.</a:t>
            </a:r>
          </a:p>
          <a:p>
            <a:pPr lvl="1"/>
            <a:r>
              <a:rPr lang="en-US" sz="1800" dirty="0" smtClean="0"/>
              <a:t>Al collected ~5k spectra and will last about 1.5 more year.</a:t>
            </a:r>
            <a:endParaRPr lang="en-US" sz="1800" dirty="0"/>
          </a:p>
          <a:p>
            <a:pPr lvl="1"/>
            <a:endParaRPr lang="en-US" sz="1800" dirty="0" smtClean="0"/>
          </a:p>
          <a:p>
            <a:endParaRPr lang="en-US" sz="2000" dirty="0"/>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r="48178"/>
          <a:stretch/>
        </p:blipFill>
        <p:spPr bwMode="auto">
          <a:xfrm>
            <a:off x="4611748" y="786162"/>
            <a:ext cx="4445030" cy="567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6368796" y="6529967"/>
            <a:ext cx="3041904" cy="3280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dirty="0" smtClean="0"/>
              <a:t>Dore, </a:t>
            </a:r>
            <a:r>
              <a:rPr lang="en-US" sz="1400" dirty="0" err="1" smtClean="0"/>
              <a:t>Capak</a:t>
            </a:r>
            <a:r>
              <a:rPr lang="en-US" sz="1400" dirty="0" smtClean="0"/>
              <a:t>, </a:t>
            </a:r>
            <a:r>
              <a:rPr lang="en-US" sz="1400" dirty="0" err="1" smtClean="0"/>
              <a:t>Hematti</a:t>
            </a:r>
            <a:r>
              <a:rPr lang="en-US" sz="1400" dirty="0" smtClean="0"/>
              <a:t>, and Masters</a:t>
            </a:r>
            <a:endParaRPr lang="en-US" sz="1400" dirty="0"/>
          </a:p>
        </p:txBody>
      </p:sp>
    </p:spTree>
    <p:extLst>
      <p:ext uri="{BB962C8B-B14F-4D97-AF65-F5344CB8AC3E}">
        <p14:creationId xmlns:p14="http://schemas.microsoft.com/office/powerpoint/2010/main" val="570617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25500"/>
            <a:ext cx="9144000" cy="5922236"/>
          </a:xfrm>
          <a:prstGeom prst="rect">
            <a:avLst/>
          </a:prstGeom>
        </p:spPr>
      </p:pic>
      <p:sp>
        <p:nvSpPr>
          <p:cNvPr id="4" name="TextBox 3"/>
          <p:cNvSpPr txBox="1"/>
          <p:nvPr/>
        </p:nvSpPr>
        <p:spPr>
          <a:xfrm>
            <a:off x="6108700" y="4749813"/>
            <a:ext cx="1905000" cy="276999"/>
          </a:xfrm>
          <a:prstGeom prst="rect">
            <a:avLst/>
          </a:prstGeom>
          <a:solidFill>
            <a:schemeClr val="bg1"/>
          </a:solidFill>
        </p:spPr>
        <p:txBody>
          <a:bodyPr wrap="square" lIns="91425" tIns="45713" rIns="91425" bIns="45713" rtlCol="0">
            <a:spAutoFit/>
          </a:bodyPr>
          <a:lstStyle/>
          <a:p>
            <a:r>
              <a:rPr lang="en-US" sz="1200" dirty="0">
                <a:latin typeface="Avenir Book"/>
                <a:cs typeface="Avenir Book"/>
              </a:rPr>
              <a:t>WFIRST SDT Report</a:t>
            </a:r>
          </a:p>
        </p:txBody>
      </p:sp>
      <p:sp>
        <p:nvSpPr>
          <p:cNvPr id="5" name="TextBox 4"/>
          <p:cNvSpPr txBox="1"/>
          <p:nvPr/>
        </p:nvSpPr>
        <p:spPr>
          <a:xfrm>
            <a:off x="355600" y="203212"/>
            <a:ext cx="7188200" cy="373659"/>
          </a:xfrm>
          <a:prstGeom prst="rect">
            <a:avLst/>
          </a:prstGeom>
          <a:noFill/>
        </p:spPr>
        <p:txBody>
          <a:bodyPr wrap="square" lIns="91425" tIns="45713" rIns="91425" bIns="45713" rtlCol="0">
            <a:spAutoFit/>
          </a:bodyPr>
          <a:lstStyle/>
          <a:p>
            <a:r>
              <a:rPr lang="en-US" dirty="0" smtClean="0"/>
              <a:t>LSST-WFIRST photo-z calibration</a:t>
            </a:r>
            <a:endParaRPr lang="en-US" dirty="0"/>
          </a:p>
        </p:txBody>
      </p:sp>
    </p:spTree>
    <p:extLst>
      <p:ext uri="{BB962C8B-B14F-4D97-AF65-F5344CB8AC3E}">
        <p14:creationId xmlns:p14="http://schemas.microsoft.com/office/powerpoint/2010/main" val="2421050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 t="17699" r="51995" b="16229"/>
          <a:stretch/>
        </p:blipFill>
        <p:spPr>
          <a:xfrm>
            <a:off x="0" y="1243584"/>
            <a:ext cx="4389120" cy="4453128"/>
          </a:xfrm>
          <a:prstGeom prst="rect">
            <a:avLst/>
          </a:prstGeom>
        </p:spPr>
      </p:pic>
      <p:sp>
        <p:nvSpPr>
          <p:cNvPr id="2" name="TextBox 1"/>
          <p:cNvSpPr txBox="1"/>
          <p:nvPr/>
        </p:nvSpPr>
        <p:spPr>
          <a:xfrm>
            <a:off x="5537200" y="3048001"/>
            <a:ext cx="3225800" cy="654986"/>
          </a:xfrm>
          <a:prstGeom prst="rect">
            <a:avLst/>
          </a:prstGeom>
          <a:noFill/>
        </p:spPr>
        <p:txBody>
          <a:bodyPr wrap="square" lIns="91425" tIns="45713" rIns="91425" bIns="45713" rtlCol="0">
            <a:spAutoFit/>
          </a:bodyPr>
          <a:lstStyle/>
          <a:p>
            <a:r>
              <a:rPr lang="en-US" dirty="0" smtClean="0">
                <a:solidFill>
                  <a:schemeClr val="bg1"/>
                </a:solidFill>
              </a:rPr>
              <a:t>LSST’s SN program </a:t>
            </a:r>
          </a:p>
          <a:p>
            <a:r>
              <a:rPr lang="en-US" dirty="0" smtClean="0">
                <a:solidFill>
                  <a:schemeClr val="bg1"/>
                </a:solidFill>
              </a:rPr>
              <a:t>starts out photometry</a:t>
            </a:r>
            <a:r>
              <a:rPr lang="en-US" dirty="0">
                <a:solidFill>
                  <a:schemeClr val="bg1"/>
                </a:solidFill>
              </a:rPr>
              <a:t>-based </a:t>
            </a:r>
          </a:p>
        </p:txBody>
      </p:sp>
    </p:spTree>
    <p:extLst>
      <p:ext uri="{BB962C8B-B14F-4D97-AF65-F5344CB8AC3E}">
        <p14:creationId xmlns:p14="http://schemas.microsoft.com/office/powerpoint/2010/main" val="751459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499533" y="-952500"/>
            <a:ext cx="7505700" cy="736600"/>
          </a:xfrm>
        </p:spPr>
        <p:txBody>
          <a:bodyPr/>
          <a:lstStyle/>
          <a:p>
            <a:r>
              <a:rPr lang="en-US"/>
              <a:t>Filters: K-corrections</a:t>
            </a:r>
          </a:p>
        </p:txBody>
      </p:sp>
      <p:pic>
        <p:nvPicPr>
          <p:cNvPr id="505863" name="Picture 7" descr="C:\Documents and Settings\sauladmin\My Documents\Working Directory\crosskcor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01" y="157163"/>
            <a:ext cx="4652963"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72203" y="2641603"/>
            <a:ext cx="2717800" cy="2585309"/>
          </a:xfrm>
          <a:prstGeom prst="rect">
            <a:avLst/>
          </a:prstGeom>
          <a:noFill/>
        </p:spPr>
        <p:txBody>
          <a:bodyPr wrap="square" lIns="91425" tIns="45713" rIns="91425" bIns="45713" rtlCol="0">
            <a:spAutoFit/>
          </a:bodyPr>
          <a:lstStyle/>
          <a:p>
            <a:r>
              <a:rPr lang="en-US" dirty="0" smtClean="0">
                <a:latin typeface="Optima"/>
                <a:cs typeface="Optima"/>
              </a:rPr>
              <a:t>But when the filters don’t match perfectly across redshift, this approach is accurate only to the extent that the spectral  template family captures the distribution of SN </a:t>
            </a:r>
            <a:r>
              <a:rPr lang="en-US" dirty="0" err="1" smtClean="0">
                <a:latin typeface="Optima"/>
                <a:cs typeface="Optima"/>
              </a:rPr>
              <a:t>Ia</a:t>
            </a:r>
            <a:r>
              <a:rPr lang="en-US" dirty="0" smtClean="0">
                <a:latin typeface="Optima"/>
                <a:cs typeface="Optima"/>
              </a:rPr>
              <a:t> behavior – at both low and high redshift. </a:t>
            </a:r>
            <a:endParaRPr lang="en-US" dirty="0">
              <a:latin typeface="Optima"/>
              <a:cs typeface="Optima"/>
            </a:endParaRPr>
          </a:p>
        </p:txBody>
      </p:sp>
    </p:spTree>
    <p:extLst>
      <p:ext uri="{BB962C8B-B14F-4D97-AF65-F5344CB8AC3E}">
        <p14:creationId xmlns:p14="http://schemas.microsoft.com/office/powerpoint/2010/main" val="1739557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7" name="Text Box 7"/>
          <p:cNvSpPr txBox="1">
            <a:spLocks noChangeArrowheads="1"/>
          </p:cNvSpPr>
          <p:nvPr/>
        </p:nvSpPr>
        <p:spPr bwMode="auto">
          <a:xfrm>
            <a:off x="1333501" y="304812"/>
            <a:ext cx="6477000" cy="769441"/>
          </a:xfrm>
          <a:prstGeom prst="rect">
            <a:avLst/>
          </a:prstGeom>
          <a:noFill/>
          <a:ln w="9525">
            <a:noFill/>
            <a:miter lim="800000"/>
            <a:headEnd/>
            <a:tailEnd/>
          </a:ln>
        </p:spPr>
        <p:txBody>
          <a:bodyPr lIns="91425" tIns="45713" rIns="91425" bIns="45713">
            <a:prstTxWarp prst="textNoShape">
              <a:avLst/>
            </a:prstTxWarp>
            <a:spAutoFit/>
          </a:bodyPr>
          <a:lstStyle/>
          <a:p>
            <a:pPr algn="ctr">
              <a:spcBef>
                <a:spcPct val="50000"/>
              </a:spcBef>
            </a:pPr>
            <a:r>
              <a:rPr lang="en-US" sz="2200" dirty="0">
                <a:solidFill>
                  <a:srgbClr val="000000"/>
                </a:solidFill>
                <a:latin typeface="Calisto MT" charset="0"/>
                <a:ea typeface="Calisto MT" charset="0"/>
                <a:cs typeface="Calisto MT" charset="0"/>
              </a:rPr>
              <a:t>Average K-correction bias </a:t>
            </a:r>
            <a:br>
              <a:rPr lang="en-US" sz="2200" dirty="0">
                <a:solidFill>
                  <a:srgbClr val="000000"/>
                </a:solidFill>
                <a:latin typeface="Calisto MT" charset="0"/>
                <a:ea typeface="Calisto MT" charset="0"/>
                <a:cs typeface="Calisto MT" charset="0"/>
              </a:rPr>
            </a:br>
            <a:r>
              <a:rPr lang="en-US" sz="2200" dirty="0">
                <a:solidFill>
                  <a:srgbClr val="000000"/>
                </a:solidFill>
                <a:latin typeface="Calisto MT" charset="0"/>
                <a:ea typeface="Calisto MT" charset="0"/>
                <a:cs typeface="Calisto MT" charset="0"/>
              </a:rPr>
              <a:t>from a single-parameter spectral time series </a:t>
            </a:r>
          </a:p>
        </p:txBody>
      </p:sp>
      <p:sp>
        <p:nvSpPr>
          <p:cNvPr id="72708" name="TextBox 2"/>
          <p:cNvSpPr txBox="1">
            <a:spLocks noChangeArrowheads="1"/>
          </p:cNvSpPr>
          <p:nvPr/>
        </p:nvSpPr>
        <p:spPr bwMode="auto">
          <a:xfrm>
            <a:off x="88900" y="2806846"/>
            <a:ext cx="3086100" cy="2308310"/>
          </a:xfrm>
          <a:prstGeom prst="rect">
            <a:avLst/>
          </a:prstGeom>
          <a:noFill/>
          <a:ln w="9525">
            <a:noFill/>
            <a:miter lim="800000"/>
            <a:headEnd/>
            <a:tailEnd/>
          </a:ln>
        </p:spPr>
        <p:txBody>
          <a:bodyPr wrap="square" lIns="91425" tIns="45713" rIns="91425" bIns="45713">
            <a:prstTxWarp prst="textNoShape">
              <a:avLst/>
            </a:prstTxWarp>
            <a:spAutoFit/>
          </a:bodyPr>
          <a:lstStyle/>
          <a:p>
            <a:endParaRPr lang="en-US" sz="1600" dirty="0">
              <a:solidFill>
                <a:schemeClr val="tx2"/>
              </a:solidFill>
              <a:latin typeface="Calibri"/>
            </a:endParaRPr>
          </a:p>
          <a:p>
            <a:r>
              <a:rPr lang="en-US" sz="1600" dirty="0">
                <a:solidFill>
                  <a:schemeClr val="tx2"/>
                </a:solidFill>
                <a:latin typeface="Calibri"/>
              </a:rPr>
              <a:t>Implied bias on current estimates of </a:t>
            </a:r>
            <a:r>
              <a:rPr lang="en-US" sz="1600" i="1" dirty="0" err="1">
                <a:solidFill>
                  <a:schemeClr val="tx2"/>
                </a:solidFill>
                <a:latin typeface="Calibri"/>
              </a:rPr>
              <a:t>w</a:t>
            </a:r>
            <a:r>
              <a:rPr lang="en-US" sz="1600" dirty="0">
                <a:solidFill>
                  <a:schemeClr val="tx2"/>
                </a:solidFill>
                <a:latin typeface="Calibri"/>
              </a:rPr>
              <a:t> is 0.03. This compares with overall error of 0.06</a:t>
            </a:r>
          </a:p>
          <a:p>
            <a:endParaRPr lang="en-US" sz="1600" dirty="0">
              <a:solidFill>
                <a:schemeClr val="tx2"/>
              </a:solidFill>
              <a:latin typeface="Calibri"/>
            </a:endParaRPr>
          </a:p>
          <a:p>
            <a:r>
              <a:rPr lang="en-US" sz="1600" dirty="0">
                <a:solidFill>
                  <a:schemeClr val="tx2"/>
                </a:solidFill>
                <a:latin typeface="Calibri"/>
              </a:rPr>
              <a:t>Bias on </a:t>
            </a:r>
            <a:r>
              <a:rPr lang="en-US" sz="1600" i="1" dirty="0">
                <a:solidFill>
                  <a:schemeClr val="tx2"/>
                </a:solidFill>
                <a:latin typeface="Calibri"/>
              </a:rPr>
              <a:t>w</a:t>
            </a:r>
            <a:r>
              <a:rPr lang="en-US" sz="1600" dirty="0">
                <a:solidFill>
                  <a:schemeClr val="tx2"/>
                </a:solidFill>
                <a:latin typeface="Calibri"/>
              </a:rPr>
              <a:t> in the range 0.03 – 0.06 if there is population drift, even if full spectral diversity is sampled with nearby SNe</a:t>
            </a:r>
          </a:p>
        </p:txBody>
      </p:sp>
      <p:pic>
        <p:nvPicPr>
          <p:cNvPr id="10" name="Picture 9" descr="Screen shot 2014-09-06 at 6.33.13 PM.png"/>
          <p:cNvPicPr>
            <a:picLocks noChangeAspect="1"/>
          </p:cNvPicPr>
          <p:nvPr/>
        </p:nvPicPr>
        <p:blipFill>
          <a:blip r:embed="rId3"/>
          <a:stretch>
            <a:fillRect/>
          </a:stretch>
        </p:blipFill>
        <p:spPr>
          <a:xfrm>
            <a:off x="3176907" y="1168401"/>
            <a:ext cx="6118360" cy="4439210"/>
          </a:xfrm>
          <a:prstGeom prst="rect">
            <a:avLst/>
          </a:prstGeom>
        </p:spPr>
      </p:pic>
      <p:sp>
        <p:nvSpPr>
          <p:cNvPr id="12" name="TextBox 1"/>
          <p:cNvSpPr txBox="1">
            <a:spLocks noChangeArrowheads="1"/>
          </p:cNvSpPr>
          <p:nvPr/>
        </p:nvSpPr>
        <p:spPr bwMode="auto">
          <a:xfrm>
            <a:off x="7074728" y="5530843"/>
            <a:ext cx="1986121" cy="52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09" rIns="91418"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259" eaLnBrk="1" fontAlgn="base" hangingPunct="1">
              <a:spcBef>
                <a:spcPct val="0"/>
              </a:spcBef>
              <a:spcAft>
                <a:spcPct val="0"/>
              </a:spcAft>
            </a:pPr>
            <a:r>
              <a:rPr lang="en-US" sz="1400" dirty="0">
                <a:solidFill>
                  <a:srgbClr val="000000"/>
                </a:solidFill>
                <a:cs typeface="Times New Roman" charset="0"/>
              </a:rPr>
              <a:t>Saunders+ (</a:t>
            </a:r>
            <a:r>
              <a:rPr lang="en-US" sz="1400" dirty="0" err="1">
                <a:solidFill>
                  <a:srgbClr val="000000"/>
                </a:solidFill>
                <a:cs typeface="Times New Roman" charset="0"/>
              </a:rPr>
              <a:t>ApJ</a:t>
            </a:r>
            <a:r>
              <a:rPr lang="en-US" sz="1400" dirty="0">
                <a:solidFill>
                  <a:srgbClr val="000000"/>
                </a:solidFill>
                <a:cs typeface="Times New Roman" charset="0"/>
              </a:rPr>
              <a:t> 2015)</a:t>
            </a:r>
          </a:p>
          <a:p>
            <a:pPr defTabSz="914259" eaLnBrk="1" fontAlgn="base" hangingPunct="1">
              <a:spcBef>
                <a:spcPct val="0"/>
              </a:spcBef>
              <a:spcAft>
                <a:spcPct val="0"/>
              </a:spcAft>
            </a:pPr>
            <a:r>
              <a:rPr lang="en-US" sz="1400" b="1" dirty="0">
                <a:solidFill>
                  <a:srgbClr val="858585"/>
                </a:solidFill>
                <a:cs typeface="Times New Roman" charset="0"/>
              </a:rPr>
              <a:t>Nearby SN Factory</a:t>
            </a:r>
          </a:p>
        </p:txBody>
      </p:sp>
    </p:spTree>
    <p:extLst>
      <p:ext uri="{BB962C8B-B14F-4D97-AF65-F5344CB8AC3E}">
        <p14:creationId xmlns:p14="http://schemas.microsoft.com/office/powerpoint/2010/main" val="808271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662" name="TextBox 1"/>
          <p:cNvSpPr txBox="1">
            <a:spLocks noChangeArrowheads="1"/>
          </p:cNvSpPr>
          <p:nvPr/>
        </p:nvSpPr>
        <p:spPr bwMode="auto">
          <a:xfrm>
            <a:off x="5894388" y="6417560"/>
            <a:ext cx="3066732" cy="373659"/>
          </a:xfrm>
          <a:prstGeom prst="rect">
            <a:avLst/>
          </a:prstGeom>
          <a:noFill/>
          <a:ln w="9525">
            <a:noFill/>
            <a:miter lim="800000"/>
            <a:headEnd/>
            <a:tailEnd/>
          </a:ln>
        </p:spPr>
        <p:txBody>
          <a:bodyPr wrap="square" lIns="91425" tIns="45713" rIns="91425" bIns="45713">
            <a:prstTxWarp prst="textNoShape">
              <a:avLst/>
            </a:prstTxWarp>
            <a:spAutoFit/>
          </a:bodyPr>
          <a:lstStyle/>
          <a:p>
            <a:pPr defTabSz="914259" eaLnBrk="0" fontAlgn="base" hangingPunct="0">
              <a:spcBef>
                <a:spcPct val="0"/>
              </a:spcBef>
              <a:spcAft>
                <a:spcPct val="0"/>
              </a:spcAft>
            </a:pPr>
            <a:r>
              <a:rPr lang="en-US" dirty="0" err="1">
                <a:solidFill>
                  <a:srgbClr val="FFFFFF"/>
                </a:solidFill>
                <a:latin typeface="Calibri"/>
                <a:ea typeface="Times New Roman" charset="0"/>
                <a:cs typeface="Calibri"/>
              </a:rPr>
              <a:t>Chotard</a:t>
            </a:r>
            <a:r>
              <a:rPr lang="en-US" dirty="0">
                <a:solidFill>
                  <a:srgbClr val="FFFFFF"/>
                </a:solidFill>
                <a:latin typeface="Calibri"/>
                <a:ea typeface="Times New Roman" charset="0"/>
                <a:cs typeface="Calibri"/>
              </a:rPr>
              <a:t> et al 2011 (SNfactory)</a:t>
            </a:r>
            <a:endParaRPr lang="en-US" b="1" dirty="0">
              <a:solidFill>
                <a:srgbClr val="FFFFFF"/>
              </a:solidFill>
              <a:latin typeface="Calibri"/>
              <a:ea typeface="Times New Roman" charset="0"/>
              <a:cs typeface="Calibri"/>
            </a:endParaRPr>
          </a:p>
        </p:txBody>
      </p:sp>
      <p:grpSp>
        <p:nvGrpSpPr>
          <p:cNvPr id="3" name="Group 16"/>
          <p:cNvGrpSpPr>
            <a:grpSpLocks/>
          </p:cNvGrpSpPr>
          <p:nvPr/>
        </p:nvGrpSpPr>
        <p:grpSpPr bwMode="auto">
          <a:xfrm>
            <a:off x="1676402" y="6049335"/>
            <a:ext cx="5743575" cy="307778"/>
            <a:chOff x="1828800" y="5754688"/>
            <a:chExt cx="5743575" cy="307315"/>
          </a:xfrm>
        </p:grpSpPr>
        <p:sp>
          <p:nvSpPr>
            <p:cNvPr id="16" name="Text Box 8"/>
            <p:cNvSpPr txBox="1">
              <a:spLocks noChangeArrowheads="1"/>
            </p:cNvSpPr>
            <p:nvPr/>
          </p:nvSpPr>
          <p:spPr bwMode="auto">
            <a:xfrm>
              <a:off x="2286000" y="5754688"/>
              <a:ext cx="762000" cy="307314"/>
            </a:xfrm>
            <a:prstGeom prst="rect">
              <a:avLst/>
            </a:prstGeom>
            <a:noFill/>
            <a:ln w="9525">
              <a:noFill/>
              <a:miter lim="800000"/>
              <a:headEnd/>
              <a:tailEnd/>
            </a:ln>
          </p:spPr>
          <p:txBody>
            <a:bodyPr>
              <a:prstTxWarp prst="textNoShape">
                <a:avLst/>
              </a:prstTxWarp>
              <a:spAutoFit/>
            </a:bodyPr>
            <a:lstStyle/>
            <a:p>
              <a:pPr defTabSz="914259" eaLnBrk="0" fontAlgn="base" hangingPunct="0">
                <a:spcBef>
                  <a:spcPct val="50000"/>
                </a:spcBef>
                <a:spcAft>
                  <a:spcPct val="0"/>
                </a:spcAft>
              </a:pPr>
              <a:r>
                <a:rPr lang="en-US" sz="1400" i="1" dirty="0">
                  <a:solidFill>
                    <a:srgbClr val="000000"/>
                  </a:solidFill>
                  <a:latin typeface="Comic Sans MS" charset="0"/>
                  <a:ea typeface="Arial" charset="0"/>
                  <a:cs typeface="Arial" charset="0"/>
                </a:rPr>
                <a:t>bluer</a:t>
              </a:r>
            </a:p>
          </p:txBody>
        </p:sp>
        <p:sp>
          <p:nvSpPr>
            <p:cNvPr id="17" name="Text Box 9"/>
            <p:cNvSpPr txBox="1">
              <a:spLocks noChangeArrowheads="1"/>
            </p:cNvSpPr>
            <p:nvPr/>
          </p:nvSpPr>
          <p:spPr bwMode="auto">
            <a:xfrm>
              <a:off x="6172200" y="5754689"/>
              <a:ext cx="1143000" cy="307314"/>
            </a:xfrm>
            <a:prstGeom prst="rect">
              <a:avLst/>
            </a:prstGeom>
            <a:noFill/>
            <a:ln w="9525">
              <a:noFill/>
              <a:miter lim="800000"/>
              <a:headEnd/>
              <a:tailEnd/>
            </a:ln>
          </p:spPr>
          <p:txBody>
            <a:bodyPr>
              <a:prstTxWarp prst="textNoShape">
                <a:avLst/>
              </a:prstTxWarp>
              <a:spAutoFit/>
            </a:bodyPr>
            <a:lstStyle/>
            <a:p>
              <a:pPr defTabSz="914259" eaLnBrk="0" fontAlgn="base" hangingPunct="0">
                <a:spcBef>
                  <a:spcPct val="50000"/>
                </a:spcBef>
                <a:spcAft>
                  <a:spcPct val="0"/>
                </a:spcAft>
              </a:pPr>
              <a:r>
                <a:rPr lang="en-US" sz="1400" i="1" dirty="0">
                  <a:solidFill>
                    <a:srgbClr val="000000"/>
                  </a:solidFill>
                  <a:latin typeface="Comic Sans MS" charset="0"/>
                  <a:ea typeface="Arial" charset="0"/>
                  <a:cs typeface="Arial" charset="0"/>
                </a:rPr>
                <a:t>redder</a:t>
              </a:r>
            </a:p>
          </p:txBody>
        </p:sp>
        <p:sp>
          <p:nvSpPr>
            <p:cNvPr id="18" name="Line 11"/>
            <p:cNvSpPr>
              <a:spLocks noChangeShapeType="1"/>
            </p:cNvSpPr>
            <p:nvPr/>
          </p:nvSpPr>
          <p:spPr bwMode="auto">
            <a:xfrm rot="16200000" flipV="1">
              <a:off x="2071688" y="5703887"/>
              <a:ext cx="0" cy="485775"/>
            </a:xfrm>
            <a:prstGeom prst="line">
              <a:avLst/>
            </a:prstGeom>
            <a:noFill/>
            <a:ln w="15875">
              <a:solidFill>
                <a:srgbClr val="000000"/>
              </a:solidFill>
              <a:round/>
              <a:headEnd/>
              <a:tailEnd type="stealth" w="med" len="lg"/>
            </a:ln>
          </p:spPr>
          <p:txBody>
            <a:bodyPr>
              <a:prstTxWarp prst="textNoShape">
                <a:avLst/>
              </a:prstTxWarp>
            </a:bodyPr>
            <a:lstStyle/>
            <a:p>
              <a:pPr defTabSz="914259" eaLnBrk="0" fontAlgn="base" hangingPunct="0">
                <a:spcBef>
                  <a:spcPct val="0"/>
                </a:spcBef>
                <a:spcAft>
                  <a:spcPct val="0"/>
                </a:spcAft>
              </a:pPr>
              <a:endParaRPr lang="en-US" sz="2400">
                <a:solidFill>
                  <a:srgbClr val="000000"/>
                </a:solidFill>
                <a:latin typeface="Times" charset="0"/>
              </a:endParaRPr>
            </a:p>
          </p:txBody>
        </p:sp>
        <p:sp>
          <p:nvSpPr>
            <p:cNvPr id="19" name="Line 12"/>
            <p:cNvSpPr>
              <a:spLocks noChangeShapeType="1"/>
            </p:cNvSpPr>
            <p:nvPr/>
          </p:nvSpPr>
          <p:spPr bwMode="auto">
            <a:xfrm rot="5400000" flipH="1" flipV="1">
              <a:off x="7329488" y="5740400"/>
              <a:ext cx="0" cy="485775"/>
            </a:xfrm>
            <a:prstGeom prst="line">
              <a:avLst/>
            </a:prstGeom>
            <a:noFill/>
            <a:ln w="15875">
              <a:solidFill>
                <a:schemeClr val="tx1"/>
              </a:solidFill>
              <a:round/>
              <a:headEnd/>
              <a:tailEnd type="stealth" w="med" len="lg"/>
            </a:ln>
          </p:spPr>
          <p:txBody>
            <a:bodyPr>
              <a:prstTxWarp prst="textNoShape">
                <a:avLst/>
              </a:prstTxWarp>
            </a:bodyPr>
            <a:lstStyle/>
            <a:p>
              <a:pPr defTabSz="914259" eaLnBrk="0" fontAlgn="base" hangingPunct="0">
                <a:spcBef>
                  <a:spcPct val="0"/>
                </a:spcBef>
                <a:spcAft>
                  <a:spcPct val="0"/>
                </a:spcAft>
              </a:pPr>
              <a:endParaRPr lang="en-US" sz="2400">
                <a:solidFill>
                  <a:srgbClr val="000000"/>
                </a:solidFill>
                <a:latin typeface="Times" charset="0"/>
              </a:endParaRPr>
            </a:p>
          </p:txBody>
        </p:sp>
      </p:grpSp>
      <p:sp>
        <p:nvSpPr>
          <p:cNvPr id="21" name="Text Box 7"/>
          <p:cNvSpPr txBox="1">
            <a:spLocks noChangeArrowheads="1"/>
          </p:cNvSpPr>
          <p:nvPr/>
        </p:nvSpPr>
        <p:spPr bwMode="auto">
          <a:xfrm rot="16200000">
            <a:off x="-348772" y="3673924"/>
            <a:ext cx="3086100" cy="369318"/>
          </a:xfrm>
          <a:prstGeom prst="rect">
            <a:avLst/>
          </a:prstGeom>
          <a:noFill/>
          <a:ln w="9525">
            <a:noFill/>
            <a:miter lim="800000"/>
            <a:headEnd/>
            <a:tailEnd/>
          </a:ln>
        </p:spPr>
        <p:txBody>
          <a:bodyPr lIns="91425" tIns="45713" rIns="91425" bIns="45713">
            <a:prstTxWarp prst="textNoShape">
              <a:avLst/>
            </a:prstTxWarp>
            <a:spAutoFit/>
          </a:bodyPr>
          <a:lstStyle/>
          <a:p>
            <a:pPr defTabSz="914259" eaLnBrk="0" fontAlgn="base" hangingPunct="0">
              <a:spcBef>
                <a:spcPct val="50000"/>
              </a:spcBef>
              <a:spcAft>
                <a:spcPct val="0"/>
              </a:spcAft>
            </a:pPr>
            <a:r>
              <a:rPr lang="en-US" i="1" dirty="0">
                <a:solidFill>
                  <a:srgbClr val="FFFFFF"/>
                </a:solidFill>
                <a:latin typeface="Comic Sans MS" charset="0"/>
                <a:ea typeface="Arial" charset="0"/>
                <a:cs typeface="Arial" charset="0"/>
              </a:rPr>
              <a:t>more dimming due to dust</a:t>
            </a:r>
          </a:p>
        </p:txBody>
      </p:sp>
      <p:sp>
        <p:nvSpPr>
          <p:cNvPr id="22" name="Line 10"/>
          <p:cNvSpPr>
            <a:spLocks noChangeShapeType="1"/>
          </p:cNvSpPr>
          <p:nvPr/>
        </p:nvSpPr>
        <p:spPr bwMode="auto">
          <a:xfrm flipV="1">
            <a:off x="1227138" y="1892950"/>
            <a:ext cx="0" cy="595313"/>
          </a:xfrm>
          <a:prstGeom prst="line">
            <a:avLst/>
          </a:prstGeom>
          <a:noFill/>
          <a:ln w="15875">
            <a:solidFill>
              <a:schemeClr val="bg1"/>
            </a:solidFill>
            <a:round/>
            <a:headEnd/>
            <a:tailEnd type="stealth" w="med" len="lg"/>
          </a:ln>
        </p:spPr>
        <p:txBody>
          <a:bodyPr lIns="91425" tIns="45713" rIns="91425" bIns="45713">
            <a:prstTxWarp prst="textNoShape">
              <a:avLst/>
            </a:prstTxWarp>
          </a:bodyPr>
          <a:lstStyle/>
          <a:p>
            <a:pPr defTabSz="914259" eaLnBrk="0" fontAlgn="base" hangingPunct="0">
              <a:spcBef>
                <a:spcPct val="0"/>
              </a:spcBef>
              <a:spcAft>
                <a:spcPct val="0"/>
              </a:spcAft>
            </a:pPr>
            <a:endParaRPr lang="en-US" sz="2400">
              <a:solidFill>
                <a:srgbClr val="000000"/>
              </a:solidFill>
              <a:latin typeface="Times" charset="0"/>
            </a:endParaRPr>
          </a:p>
        </p:txBody>
      </p:sp>
      <p:grpSp>
        <p:nvGrpSpPr>
          <p:cNvPr id="32" name="Group 31"/>
          <p:cNvGrpSpPr/>
          <p:nvPr/>
        </p:nvGrpSpPr>
        <p:grpSpPr>
          <a:xfrm>
            <a:off x="1605282" y="1229360"/>
            <a:ext cx="5933440" cy="5080000"/>
            <a:chOff x="1605280" y="1351280"/>
            <a:chExt cx="5933440" cy="4602480"/>
          </a:xfrm>
        </p:grpSpPr>
        <p:sp>
          <p:nvSpPr>
            <p:cNvPr id="20" name="Rectangle 19"/>
            <p:cNvSpPr/>
            <p:nvPr/>
          </p:nvSpPr>
          <p:spPr bwMode="auto">
            <a:xfrm>
              <a:off x="1605280" y="1351280"/>
              <a:ext cx="5933440" cy="460248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259" eaLnBrk="0" fontAlgn="base" hangingPunct="0">
                <a:spcBef>
                  <a:spcPct val="0"/>
                </a:spcBef>
                <a:spcAft>
                  <a:spcPct val="0"/>
                </a:spcAft>
              </a:pPr>
              <a:endParaRPr lang="en-US" sz="2400">
                <a:solidFill>
                  <a:srgbClr val="000000"/>
                </a:solidFill>
                <a:latin typeface="Times" charset="0"/>
              </a:endParaRPr>
            </a:p>
          </p:txBody>
        </p:sp>
        <p:pic>
          <p:nvPicPr>
            <p:cNvPr id="23" name="Picture 22" descr="chotard_graphic.pdf"/>
            <p:cNvPicPr>
              <a:picLocks noChangeAspect="1"/>
            </p:cNvPicPr>
            <p:nvPr/>
          </p:nvPicPr>
          <p:blipFill>
            <a:blip r:embed="rId2"/>
            <a:srcRect l="9681" t="35059" r="4840" b="18812"/>
            <a:stretch>
              <a:fillRect/>
            </a:stretch>
          </p:blipFill>
          <p:spPr>
            <a:xfrm>
              <a:off x="1696720" y="1418865"/>
              <a:ext cx="5748707" cy="4390155"/>
            </a:xfrm>
            <a:prstGeom prst="rect">
              <a:avLst/>
            </a:prstGeom>
          </p:spPr>
        </p:pic>
        <p:sp>
          <p:nvSpPr>
            <p:cNvPr id="70661" name="TextBox 5"/>
            <p:cNvSpPr txBox="1">
              <a:spLocks noChangeArrowheads="1"/>
            </p:cNvSpPr>
            <p:nvPr/>
          </p:nvSpPr>
          <p:spPr bwMode="auto">
            <a:xfrm>
              <a:off x="2275840" y="4109512"/>
              <a:ext cx="4724400" cy="474037"/>
            </a:xfrm>
            <a:prstGeom prst="rect">
              <a:avLst/>
            </a:prstGeom>
            <a:noFill/>
            <a:ln w="9525">
              <a:noFill/>
              <a:miter lim="800000"/>
              <a:headEnd/>
              <a:tailEnd/>
            </a:ln>
          </p:spPr>
          <p:txBody>
            <a:bodyPr wrap="square">
              <a:prstTxWarp prst="textNoShape">
                <a:avLst/>
              </a:prstTxWarp>
              <a:spAutoFit/>
            </a:bodyPr>
            <a:lstStyle/>
            <a:p>
              <a:pPr algn="r" defTabSz="914259" eaLnBrk="0" fontAlgn="base" hangingPunct="0">
                <a:spcBef>
                  <a:spcPct val="0"/>
                </a:spcBef>
                <a:spcAft>
                  <a:spcPct val="0"/>
                </a:spcAft>
              </a:pPr>
              <a:r>
                <a:rPr lang="en-US" sz="1400" dirty="0">
                  <a:solidFill>
                    <a:srgbClr val="0000FF"/>
                  </a:solidFill>
                  <a:latin typeface="Comic Sans MS" charset="0"/>
                </a:rPr>
                <a:t>After removing 1</a:t>
              </a:r>
              <a:r>
                <a:rPr lang="en-US" sz="1400" baseline="30000" dirty="0">
                  <a:solidFill>
                    <a:srgbClr val="0000FF"/>
                  </a:solidFill>
                  <a:latin typeface="Comic Sans MS" charset="0"/>
                </a:rPr>
                <a:t>st </a:t>
              </a:r>
              <a:r>
                <a:rPr lang="en-US" sz="1400" dirty="0">
                  <a:solidFill>
                    <a:srgbClr val="0000FF"/>
                  </a:solidFill>
                  <a:latin typeface="Comic Sans MS" charset="0"/>
                </a:rPr>
                <a:t> and 2</a:t>
              </a:r>
              <a:r>
                <a:rPr lang="en-US" sz="1400" baseline="30000" dirty="0">
                  <a:solidFill>
                    <a:srgbClr val="0000FF"/>
                  </a:solidFill>
                  <a:latin typeface="Comic Sans MS" charset="0"/>
                </a:rPr>
                <a:t>nd</a:t>
              </a:r>
              <a:r>
                <a:rPr lang="en-US" sz="1400" dirty="0">
                  <a:solidFill>
                    <a:srgbClr val="0000FF"/>
                  </a:solidFill>
                  <a:latin typeface="Comic Sans MS" charset="0"/>
                </a:rPr>
                <a:t> components </a:t>
              </a:r>
              <a:br>
                <a:rPr lang="en-US" sz="1400" dirty="0">
                  <a:solidFill>
                    <a:srgbClr val="0000FF"/>
                  </a:solidFill>
                  <a:latin typeface="Comic Sans MS" charset="0"/>
                </a:rPr>
              </a:br>
              <a:r>
                <a:rPr lang="en-US" sz="1400" dirty="0">
                  <a:solidFill>
                    <a:srgbClr val="0000FF"/>
                  </a:solidFill>
                  <a:latin typeface="Comic Sans MS" charset="0"/>
                </a:rPr>
                <a:t>of spectral variation</a:t>
              </a:r>
            </a:p>
          </p:txBody>
        </p:sp>
        <p:sp>
          <p:nvSpPr>
            <p:cNvPr id="13" name="TextBox 12"/>
            <p:cNvSpPr txBox="1"/>
            <p:nvPr/>
          </p:nvSpPr>
          <p:spPr>
            <a:xfrm>
              <a:off x="2824480" y="1473200"/>
              <a:ext cx="1877437" cy="278846"/>
            </a:xfrm>
            <a:prstGeom prst="rect">
              <a:avLst/>
            </a:prstGeom>
            <a:noFill/>
          </p:spPr>
          <p:txBody>
            <a:bodyPr wrap="square" rtlCol="0">
              <a:spAutoFit/>
            </a:bodyPr>
            <a:lstStyle/>
            <a:p>
              <a:pPr defTabSz="914259" eaLnBrk="0" fontAlgn="base" hangingPunct="0">
                <a:spcBef>
                  <a:spcPct val="0"/>
                </a:spcBef>
                <a:spcAft>
                  <a:spcPct val="0"/>
                </a:spcAft>
              </a:pPr>
              <a:r>
                <a:rPr lang="en-US" sz="1400" dirty="0">
                  <a:solidFill>
                    <a:srgbClr val="008000"/>
                  </a:solidFill>
                  <a:latin typeface="Calibri"/>
                  <a:cs typeface="Calibri"/>
                </a:rPr>
                <a:t>SN broadband dust law</a:t>
              </a:r>
            </a:p>
          </p:txBody>
        </p:sp>
        <p:sp>
          <p:nvSpPr>
            <p:cNvPr id="24" name="Freeform 23"/>
            <p:cNvSpPr/>
            <p:nvPr/>
          </p:nvSpPr>
          <p:spPr bwMode="auto">
            <a:xfrm>
              <a:off x="2559071" y="1553789"/>
              <a:ext cx="4300524" cy="1026850"/>
            </a:xfrm>
            <a:custGeom>
              <a:avLst/>
              <a:gdLst>
                <a:gd name="connsiteX0" fmla="*/ 0 w 5029200"/>
                <a:gd name="connsiteY0" fmla="*/ 0 h 2582333"/>
                <a:gd name="connsiteX1" fmla="*/ 135467 w 5029200"/>
                <a:gd name="connsiteY1" fmla="*/ 389467 h 2582333"/>
                <a:gd name="connsiteX2" fmla="*/ 279400 w 5029200"/>
                <a:gd name="connsiteY2" fmla="*/ 736600 h 2582333"/>
                <a:gd name="connsiteX3" fmla="*/ 406400 w 5029200"/>
                <a:gd name="connsiteY3" fmla="*/ 973667 h 2582333"/>
                <a:gd name="connsiteX4" fmla="*/ 550334 w 5029200"/>
                <a:gd name="connsiteY4" fmla="*/ 1202267 h 2582333"/>
                <a:gd name="connsiteX5" fmla="*/ 736600 w 5029200"/>
                <a:gd name="connsiteY5" fmla="*/ 1388533 h 2582333"/>
                <a:gd name="connsiteX6" fmla="*/ 914400 w 5029200"/>
                <a:gd name="connsiteY6" fmla="*/ 1574800 h 2582333"/>
                <a:gd name="connsiteX7" fmla="*/ 1202267 w 5029200"/>
                <a:gd name="connsiteY7" fmla="*/ 1727200 h 2582333"/>
                <a:gd name="connsiteX8" fmla="*/ 1430867 w 5029200"/>
                <a:gd name="connsiteY8" fmla="*/ 1811867 h 2582333"/>
                <a:gd name="connsiteX9" fmla="*/ 1727200 w 5029200"/>
                <a:gd name="connsiteY9" fmla="*/ 1905000 h 2582333"/>
                <a:gd name="connsiteX10" fmla="*/ 2074334 w 5029200"/>
                <a:gd name="connsiteY10" fmla="*/ 2015067 h 2582333"/>
                <a:gd name="connsiteX11" fmla="*/ 2345267 w 5029200"/>
                <a:gd name="connsiteY11" fmla="*/ 2091267 h 2582333"/>
                <a:gd name="connsiteX12" fmla="*/ 2675467 w 5029200"/>
                <a:gd name="connsiteY12" fmla="*/ 2226733 h 2582333"/>
                <a:gd name="connsiteX13" fmla="*/ 2929467 w 5029200"/>
                <a:gd name="connsiteY13" fmla="*/ 2319867 h 2582333"/>
                <a:gd name="connsiteX14" fmla="*/ 3352800 w 5029200"/>
                <a:gd name="connsiteY14" fmla="*/ 2438400 h 2582333"/>
                <a:gd name="connsiteX15" fmla="*/ 3801534 w 5029200"/>
                <a:gd name="connsiteY15" fmla="*/ 2514600 h 2582333"/>
                <a:gd name="connsiteX16" fmla="*/ 4199467 w 5029200"/>
                <a:gd name="connsiteY16" fmla="*/ 2565400 h 2582333"/>
                <a:gd name="connsiteX17" fmla="*/ 4588934 w 5029200"/>
                <a:gd name="connsiteY17" fmla="*/ 2582333 h 2582333"/>
                <a:gd name="connsiteX18" fmla="*/ 5029200 w 5029200"/>
                <a:gd name="connsiteY18" fmla="*/ 2565400 h 258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2582333">
                  <a:moveTo>
                    <a:pt x="0" y="0"/>
                  </a:moveTo>
                  <a:cubicBezTo>
                    <a:pt x="44450" y="133350"/>
                    <a:pt x="88900" y="266700"/>
                    <a:pt x="135467" y="389467"/>
                  </a:cubicBezTo>
                  <a:cubicBezTo>
                    <a:pt x="182034" y="512234"/>
                    <a:pt x="234245" y="639233"/>
                    <a:pt x="279400" y="736600"/>
                  </a:cubicBezTo>
                  <a:cubicBezTo>
                    <a:pt x="324555" y="833967"/>
                    <a:pt x="361244" y="896056"/>
                    <a:pt x="406400" y="973667"/>
                  </a:cubicBezTo>
                  <a:cubicBezTo>
                    <a:pt x="451556" y="1051278"/>
                    <a:pt x="495301" y="1133123"/>
                    <a:pt x="550334" y="1202267"/>
                  </a:cubicBezTo>
                  <a:cubicBezTo>
                    <a:pt x="605367" y="1271411"/>
                    <a:pt x="675922" y="1326444"/>
                    <a:pt x="736600" y="1388533"/>
                  </a:cubicBezTo>
                  <a:cubicBezTo>
                    <a:pt x="797278" y="1450622"/>
                    <a:pt x="836789" y="1518356"/>
                    <a:pt x="914400" y="1574800"/>
                  </a:cubicBezTo>
                  <a:cubicBezTo>
                    <a:pt x="992011" y="1631244"/>
                    <a:pt x="1116189" y="1687689"/>
                    <a:pt x="1202267" y="1727200"/>
                  </a:cubicBezTo>
                  <a:cubicBezTo>
                    <a:pt x="1288345" y="1766711"/>
                    <a:pt x="1343378" y="1782234"/>
                    <a:pt x="1430867" y="1811867"/>
                  </a:cubicBezTo>
                  <a:cubicBezTo>
                    <a:pt x="1518356" y="1841500"/>
                    <a:pt x="1727200" y="1905000"/>
                    <a:pt x="1727200" y="1905000"/>
                  </a:cubicBezTo>
                  <a:lnTo>
                    <a:pt x="2074334" y="2015067"/>
                  </a:lnTo>
                  <a:cubicBezTo>
                    <a:pt x="2177345" y="2046111"/>
                    <a:pt x="2245078" y="2055989"/>
                    <a:pt x="2345267" y="2091267"/>
                  </a:cubicBezTo>
                  <a:cubicBezTo>
                    <a:pt x="2445456" y="2126545"/>
                    <a:pt x="2578100" y="2188633"/>
                    <a:pt x="2675467" y="2226733"/>
                  </a:cubicBezTo>
                  <a:cubicBezTo>
                    <a:pt x="2772834" y="2264833"/>
                    <a:pt x="2816578" y="2284589"/>
                    <a:pt x="2929467" y="2319867"/>
                  </a:cubicBezTo>
                  <a:cubicBezTo>
                    <a:pt x="3042356" y="2355145"/>
                    <a:pt x="3207456" y="2405945"/>
                    <a:pt x="3352800" y="2438400"/>
                  </a:cubicBezTo>
                  <a:cubicBezTo>
                    <a:pt x="3498144" y="2470855"/>
                    <a:pt x="3660423" y="2493433"/>
                    <a:pt x="3801534" y="2514600"/>
                  </a:cubicBezTo>
                  <a:cubicBezTo>
                    <a:pt x="3942645" y="2535767"/>
                    <a:pt x="4068234" y="2554111"/>
                    <a:pt x="4199467" y="2565400"/>
                  </a:cubicBezTo>
                  <a:cubicBezTo>
                    <a:pt x="4330700" y="2576689"/>
                    <a:pt x="4450645" y="2582333"/>
                    <a:pt x="4588934" y="2582333"/>
                  </a:cubicBezTo>
                  <a:cubicBezTo>
                    <a:pt x="4727223" y="2582333"/>
                    <a:pt x="5029200" y="2565400"/>
                    <a:pt x="5029200" y="2565400"/>
                  </a:cubicBezTo>
                </a:path>
              </a:pathLst>
            </a:custGeom>
            <a:noFill/>
            <a:ln w="28575" cap="flat" cmpd="sng" algn="ctr">
              <a:solidFill>
                <a:srgbClr val="008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259" eaLnBrk="0" fontAlgn="base" hangingPunct="0">
                <a:spcBef>
                  <a:spcPct val="0"/>
                </a:spcBef>
                <a:spcAft>
                  <a:spcPct val="0"/>
                </a:spcAft>
              </a:pPr>
              <a:endParaRPr lang="en-US" sz="2400">
                <a:solidFill>
                  <a:srgbClr val="000000"/>
                </a:solidFill>
                <a:latin typeface="Times" charset="0"/>
              </a:endParaRPr>
            </a:p>
          </p:txBody>
        </p:sp>
        <p:sp>
          <p:nvSpPr>
            <p:cNvPr id="25" name="TextBox 24"/>
            <p:cNvSpPr txBox="1"/>
            <p:nvPr/>
          </p:nvSpPr>
          <p:spPr>
            <a:xfrm>
              <a:off x="3342640" y="1889760"/>
              <a:ext cx="1524000" cy="278846"/>
            </a:xfrm>
            <a:prstGeom prst="rect">
              <a:avLst/>
            </a:prstGeom>
            <a:noFill/>
          </p:spPr>
          <p:txBody>
            <a:bodyPr wrap="square" rtlCol="0">
              <a:spAutoFit/>
            </a:bodyPr>
            <a:lstStyle/>
            <a:p>
              <a:pPr defTabSz="914259" eaLnBrk="0" fontAlgn="base" hangingPunct="0">
                <a:spcBef>
                  <a:spcPct val="0"/>
                </a:spcBef>
                <a:spcAft>
                  <a:spcPct val="0"/>
                </a:spcAft>
              </a:pPr>
              <a:r>
                <a:rPr lang="en-US" sz="1400" dirty="0">
                  <a:solidFill>
                    <a:srgbClr val="FF0000"/>
                  </a:solidFill>
                  <a:latin typeface="Calibri"/>
                  <a:cs typeface="Calibri"/>
                </a:rPr>
                <a:t>Expected dust law</a:t>
              </a:r>
            </a:p>
          </p:txBody>
        </p:sp>
        <p:grpSp>
          <p:nvGrpSpPr>
            <p:cNvPr id="27" name="Group 16"/>
            <p:cNvGrpSpPr>
              <a:grpSpLocks/>
            </p:cNvGrpSpPr>
            <p:nvPr/>
          </p:nvGrpSpPr>
          <p:grpSpPr bwMode="auto">
            <a:xfrm>
              <a:off x="1676400" y="5632781"/>
              <a:ext cx="5743575" cy="278847"/>
              <a:chOff x="1828800" y="5754688"/>
              <a:chExt cx="5743575" cy="278428"/>
            </a:xfrm>
          </p:grpSpPr>
          <p:sp>
            <p:nvSpPr>
              <p:cNvPr id="28" name="Text Box 8"/>
              <p:cNvSpPr txBox="1">
                <a:spLocks noChangeArrowheads="1"/>
              </p:cNvSpPr>
              <p:nvPr/>
            </p:nvSpPr>
            <p:spPr bwMode="auto">
              <a:xfrm>
                <a:off x="2286000" y="5754688"/>
                <a:ext cx="762000" cy="278427"/>
              </a:xfrm>
              <a:prstGeom prst="rect">
                <a:avLst/>
              </a:prstGeom>
              <a:noFill/>
              <a:ln w="9525">
                <a:noFill/>
                <a:miter lim="800000"/>
                <a:headEnd/>
                <a:tailEnd/>
              </a:ln>
            </p:spPr>
            <p:txBody>
              <a:bodyPr wrap="square">
                <a:prstTxWarp prst="textNoShape">
                  <a:avLst/>
                </a:prstTxWarp>
                <a:spAutoFit/>
              </a:bodyPr>
              <a:lstStyle/>
              <a:p>
                <a:pPr defTabSz="914259" eaLnBrk="0" fontAlgn="base" hangingPunct="0">
                  <a:spcBef>
                    <a:spcPct val="50000"/>
                  </a:spcBef>
                  <a:spcAft>
                    <a:spcPct val="0"/>
                  </a:spcAft>
                </a:pPr>
                <a:r>
                  <a:rPr lang="en-US" sz="1400" i="1" dirty="0">
                    <a:solidFill>
                      <a:srgbClr val="000000"/>
                    </a:solidFill>
                    <a:latin typeface="Comic Sans MS" charset="0"/>
                    <a:ea typeface="Arial" charset="0"/>
                    <a:cs typeface="Arial" charset="0"/>
                  </a:rPr>
                  <a:t>bluer</a:t>
                </a:r>
              </a:p>
            </p:txBody>
          </p:sp>
          <p:sp>
            <p:nvSpPr>
              <p:cNvPr id="29" name="Text Box 9"/>
              <p:cNvSpPr txBox="1">
                <a:spLocks noChangeArrowheads="1"/>
              </p:cNvSpPr>
              <p:nvPr/>
            </p:nvSpPr>
            <p:spPr bwMode="auto">
              <a:xfrm>
                <a:off x="6172200" y="5754689"/>
                <a:ext cx="1143000" cy="278427"/>
              </a:xfrm>
              <a:prstGeom prst="rect">
                <a:avLst/>
              </a:prstGeom>
              <a:noFill/>
              <a:ln w="9525">
                <a:noFill/>
                <a:miter lim="800000"/>
                <a:headEnd/>
                <a:tailEnd/>
              </a:ln>
            </p:spPr>
            <p:txBody>
              <a:bodyPr wrap="square">
                <a:prstTxWarp prst="textNoShape">
                  <a:avLst/>
                </a:prstTxWarp>
                <a:spAutoFit/>
              </a:bodyPr>
              <a:lstStyle/>
              <a:p>
                <a:pPr defTabSz="914259" eaLnBrk="0" fontAlgn="base" hangingPunct="0">
                  <a:spcBef>
                    <a:spcPct val="50000"/>
                  </a:spcBef>
                  <a:spcAft>
                    <a:spcPct val="0"/>
                  </a:spcAft>
                </a:pPr>
                <a:r>
                  <a:rPr lang="en-US" sz="1400" i="1" dirty="0">
                    <a:solidFill>
                      <a:srgbClr val="000000"/>
                    </a:solidFill>
                    <a:latin typeface="Comic Sans MS" charset="0"/>
                    <a:ea typeface="Arial" charset="0"/>
                    <a:cs typeface="Arial" charset="0"/>
                  </a:rPr>
                  <a:t>redder</a:t>
                </a:r>
              </a:p>
            </p:txBody>
          </p:sp>
          <p:sp>
            <p:nvSpPr>
              <p:cNvPr id="30" name="Line 11"/>
              <p:cNvSpPr>
                <a:spLocks noChangeShapeType="1"/>
              </p:cNvSpPr>
              <p:nvPr/>
            </p:nvSpPr>
            <p:spPr bwMode="auto">
              <a:xfrm rot="16200000" flipV="1">
                <a:off x="2071688" y="5703887"/>
                <a:ext cx="0" cy="485775"/>
              </a:xfrm>
              <a:prstGeom prst="line">
                <a:avLst/>
              </a:prstGeom>
              <a:noFill/>
              <a:ln w="15875">
                <a:solidFill>
                  <a:srgbClr val="000000"/>
                </a:solidFill>
                <a:round/>
                <a:headEnd/>
                <a:tailEnd type="stealth" w="med" len="lg"/>
              </a:ln>
            </p:spPr>
            <p:txBody>
              <a:bodyPr>
                <a:prstTxWarp prst="textNoShape">
                  <a:avLst/>
                </a:prstTxWarp>
              </a:bodyPr>
              <a:lstStyle/>
              <a:p>
                <a:pPr defTabSz="914259" eaLnBrk="0" fontAlgn="base" hangingPunct="0">
                  <a:spcBef>
                    <a:spcPct val="0"/>
                  </a:spcBef>
                  <a:spcAft>
                    <a:spcPct val="0"/>
                  </a:spcAft>
                </a:pPr>
                <a:endParaRPr lang="en-US" sz="2400">
                  <a:solidFill>
                    <a:srgbClr val="000000"/>
                  </a:solidFill>
                  <a:latin typeface="Times" charset="0"/>
                </a:endParaRPr>
              </a:p>
            </p:txBody>
          </p:sp>
          <p:sp>
            <p:nvSpPr>
              <p:cNvPr id="31" name="Line 12"/>
              <p:cNvSpPr>
                <a:spLocks noChangeShapeType="1"/>
              </p:cNvSpPr>
              <p:nvPr/>
            </p:nvSpPr>
            <p:spPr bwMode="auto">
              <a:xfrm rot="5400000" flipH="1" flipV="1">
                <a:off x="7329488" y="5740400"/>
                <a:ext cx="0" cy="485775"/>
              </a:xfrm>
              <a:prstGeom prst="line">
                <a:avLst/>
              </a:prstGeom>
              <a:noFill/>
              <a:ln w="15875">
                <a:solidFill>
                  <a:schemeClr val="tx1"/>
                </a:solidFill>
                <a:round/>
                <a:headEnd/>
                <a:tailEnd type="stealth" w="med" len="lg"/>
              </a:ln>
            </p:spPr>
            <p:txBody>
              <a:bodyPr>
                <a:prstTxWarp prst="textNoShape">
                  <a:avLst/>
                </a:prstTxWarp>
              </a:bodyPr>
              <a:lstStyle/>
              <a:p>
                <a:pPr defTabSz="914259" eaLnBrk="0" fontAlgn="base" hangingPunct="0">
                  <a:spcBef>
                    <a:spcPct val="0"/>
                  </a:spcBef>
                  <a:spcAft>
                    <a:spcPct val="0"/>
                  </a:spcAft>
                </a:pPr>
                <a:endParaRPr lang="en-US" sz="2400">
                  <a:solidFill>
                    <a:srgbClr val="000000"/>
                  </a:solidFill>
                  <a:latin typeface="Times" charset="0"/>
                </a:endParaRPr>
              </a:p>
            </p:txBody>
          </p:sp>
        </p:grpSp>
      </p:grpSp>
      <p:sp>
        <p:nvSpPr>
          <p:cNvPr id="34" name="Rectangle 33"/>
          <p:cNvSpPr/>
          <p:nvPr/>
        </p:nvSpPr>
        <p:spPr>
          <a:xfrm>
            <a:off x="355600" y="105956"/>
            <a:ext cx="8534400" cy="1087796"/>
          </a:xfrm>
          <a:prstGeom prst="rect">
            <a:avLst/>
          </a:prstGeom>
        </p:spPr>
        <p:txBody>
          <a:bodyPr wrap="square" lIns="91425" tIns="45713" rIns="91425" bIns="45713">
            <a:spAutoFit/>
          </a:bodyPr>
          <a:lstStyle/>
          <a:p>
            <a:pPr defTabSz="914259" eaLnBrk="0" fontAlgn="base" hangingPunct="0">
              <a:spcBef>
                <a:spcPct val="0"/>
              </a:spcBef>
              <a:spcAft>
                <a:spcPct val="0"/>
              </a:spcAft>
            </a:pPr>
            <a:r>
              <a:rPr lang="en-US" sz="3200" dirty="0">
                <a:solidFill>
                  <a:srgbClr val="FFFFFF"/>
                </a:solidFill>
                <a:latin typeface="Calibri"/>
                <a:ea typeface="Calisto MT" charset="0"/>
                <a:cs typeface="Calibri"/>
              </a:rPr>
              <a:t>Dust Systematic: Spectral indicator distinguishes </a:t>
            </a:r>
            <a:br>
              <a:rPr lang="en-US" sz="3200" dirty="0">
                <a:solidFill>
                  <a:srgbClr val="FFFFFF"/>
                </a:solidFill>
                <a:latin typeface="Calibri"/>
                <a:ea typeface="Calisto MT" charset="0"/>
                <a:cs typeface="Calibri"/>
              </a:rPr>
            </a:br>
            <a:r>
              <a:rPr lang="en-US" sz="3200" dirty="0">
                <a:solidFill>
                  <a:srgbClr val="FFFFFF"/>
                </a:solidFill>
                <a:latin typeface="Calibri"/>
                <a:ea typeface="Calisto MT" charset="0"/>
                <a:cs typeface="Calibri"/>
              </a:rPr>
              <a:t>dust reddening from intrinsic SN color </a:t>
            </a:r>
          </a:p>
        </p:txBody>
      </p:sp>
      <p:sp>
        <p:nvSpPr>
          <p:cNvPr id="35" name="TextBox 34"/>
          <p:cNvSpPr txBox="1"/>
          <p:nvPr/>
        </p:nvSpPr>
        <p:spPr>
          <a:xfrm>
            <a:off x="3383280" y="3296912"/>
            <a:ext cx="1524000" cy="319935"/>
          </a:xfrm>
          <a:prstGeom prst="rect">
            <a:avLst/>
          </a:prstGeom>
          <a:noFill/>
        </p:spPr>
        <p:txBody>
          <a:bodyPr wrap="square" lIns="91425" tIns="45713" rIns="91425" bIns="45713" rtlCol="0">
            <a:spAutoFit/>
          </a:bodyPr>
          <a:lstStyle/>
          <a:p>
            <a:pPr defTabSz="914259" eaLnBrk="0" fontAlgn="base" hangingPunct="0">
              <a:spcBef>
                <a:spcPct val="0"/>
              </a:spcBef>
              <a:spcAft>
                <a:spcPct val="0"/>
              </a:spcAft>
            </a:pPr>
            <a:r>
              <a:rPr lang="en-US" sz="1400" dirty="0">
                <a:solidFill>
                  <a:srgbClr val="FF0000"/>
                </a:solidFill>
                <a:latin typeface="Calibri"/>
                <a:cs typeface="Calibri"/>
              </a:rPr>
              <a:t>Expected dust law</a:t>
            </a:r>
          </a:p>
        </p:txBody>
      </p:sp>
      <p:sp>
        <p:nvSpPr>
          <p:cNvPr id="36" name="TextBox 35"/>
          <p:cNvSpPr txBox="1"/>
          <p:nvPr/>
        </p:nvSpPr>
        <p:spPr>
          <a:xfrm>
            <a:off x="3383280" y="4678684"/>
            <a:ext cx="1524000" cy="319935"/>
          </a:xfrm>
          <a:prstGeom prst="rect">
            <a:avLst/>
          </a:prstGeom>
          <a:noFill/>
        </p:spPr>
        <p:txBody>
          <a:bodyPr wrap="square" lIns="91425" tIns="45713" rIns="91425" bIns="45713" rtlCol="0">
            <a:spAutoFit/>
          </a:bodyPr>
          <a:lstStyle/>
          <a:p>
            <a:pPr defTabSz="914259" eaLnBrk="0" fontAlgn="base" hangingPunct="0">
              <a:spcBef>
                <a:spcPct val="0"/>
              </a:spcBef>
              <a:spcAft>
                <a:spcPct val="0"/>
              </a:spcAft>
            </a:pPr>
            <a:r>
              <a:rPr lang="en-US" sz="1400" dirty="0">
                <a:solidFill>
                  <a:srgbClr val="FF0000"/>
                </a:solidFill>
                <a:latin typeface="Calibri"/>
                <a:cs typeface="Calibri"/>
              </a:rPr>
              <a:t>Expected dust law</a:t>
            </a:r>
          </a:p>
        </p:txBody>
      </p:sp>
    </p:spTree>
    <p:extLst>
      <p:ext uri="{BB962C8B-B14F-4D97-AF65-F5344CB8AC3E}">
        <p14:creationId xmlns:p14="http://schemas.microsoft.com/office/powerpoint/2010/main" val="476569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le 1"/>
          <p:cNvSpPr>
            <a:spLocks noGrp="1"/>
          </p:cNvSpPr>
          <p:nvPr>
            <p:ph type="title" idx="4294967295"/>
          </p:nvPr>
        </p:nvSpPr>
        <p:spPr>
          <a:xfrm>
            <a:off x="457200" y="-123450"/>
            <a:ext cx="8229600" cy="974725"/>
          </a:xfrm>
        </p:spPr>
        <p:txBody>
          <a:bodyPr/>
          <a:lstStyle/>
          <a:p>
            <a:pPr>
              <a:defRPr/>
            </a:pPr>
            <a:r>
              <a:rPr lang="en-US" sz="2400" dirty="0">
                <a:latin typeface="Optima"/>
                <a:cs typeface="Optima"/>
              </a:rPr>
              <a:t>Twins study from SN Factory spectral time-series</a:t>
            </a:r>
          </a:p>
        </p:txBody>
      </p:sp>
      <p:pic>
        <p:nvPicPr>
          <p:cNvPr id="2" name="Picture 1" descr="HannahTwin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68" y="633987"/>
            <a:ext cx="8713428" cy="5808952"/>
          </a:xfrm>
          <a:prstGeom prst="rect">
            <a:avLst/>
          </a:prstGeom>
        </p:spPr>
      </p:pic>
      <p:sp>
        <p:nvSpPr>
          <p:cNvPr id="81922" name="TextBox 14"/>
          <p:cNvSpPr txBox="1">
            <a:spLocks noChangeArrowheads="1"/>
          </p:cNvSpPr>
          <p:nvPr/>
        </p:nvSpPr>
        <p:spPr bwMode="auto">
          <a:xfrm>
            <a:off x="6066467" y="6431068"/>
            <a:ext cx="273460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1" rIns="91421" bIns="45711">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dirty="0" err="1">
                <a:solidFill>
                  <a:srgbClr val="000000"/>
                </a:solidFill>
                <a:latin typeface="Calibri" charset="0"/>
              </a:rPr>
              <a:t>Fakhouri</a:t>
            </a:r>
            <a:r>
              <a:rPr lang="en-US" sz="1800" dirty="0">
                <a:solidFill>
                  <a:srgbClr val="000000"/>
                </a:solidFill>
                <a:latin typeface="Calibri" charset="0"/>
              </a:rPr>
              <a:t>, Boone+ </a:t>
            </a:r>
            <a:r>
              <a:rPr lang="en-US" sz="1800" dirty="0" err="1">
                <a:solidFill>
                  <a:srgbClr val="000000"/>
                </a:solidFill>
                <a:latin typeface="Calibri" charset="0"/>
              </a:rPr>
              <a:t>ApJ</a:t>
            </a:r>
            <a:r>
              <a:rPr lang="en-US" sz="1800" dirty="0">
                <a:solidFill>
                  <a:srgbClr val="000000"/>
                </a:solidFill>
                <a:latin typeface="Calibri" charset="0"/>
              </a:rPr>
              <a:t> 2015</a:t>
            </a:r>
          </a:p>
        </p:txBody>
      </p:sp>
    </p:spTree>
    <p:extLst>
      <p:ext uri="{BB962C8B-B14F-4D97-AF65-F5344CB8AC3E}">
        <p14:creationId xmlns:p14="http://schemas.microsoft.com/office/powerpoint/2010/main" val="4021164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 t="17699" r="51995" b="16229"/>
          <a:stretch/>
        </p:blipFill>
        <p:spPr>
          <a:xfrm>
            <a:off x="0" y="1243584"/>
            <a:ext cx="4389120" cy="4453128"/>
          </a:xfrm>
          <a:prstGeom prst="rect">
            <a:avLst/>
          </a:prstGeom>
        </p:spPr>
      </p:pic>
      <p:pic>
        <p:nvPicPr>
          <p:cNvPr id="5" name="Picture 4"/>
          <p:cNvPicPr>
            <a:picLocks noChangeAspect="1"/>
          </p:cNvPicPr>
          <p:nvPr/>
        </p:nvPicPr>
        <p:blipFill>
          <a:blip r:embed="rId3"/>
          <a:stretch>
            <a:fillRect/>
          </a:stretch>
        </p:blipFill>
        <p:spPr>
          <a:xfrm rot="8400000">
            <a:off x="4277142" y="2868478"/>
            <a:ext cx="5070790" cy="2265021"/>
          </a:xfrm>
          <a:prstGeom prst="rect">
            <a:avLst/>
          </a:prstGeom>
        </p:spPr>
      </p:pic>
      <p:sp>
        <p:nvSpPr>
          <p:cNvPr id="3" name="TextBox 2"/>
          <p:cNvSpPr txBox="1"/>
          <p:nvPr/>
        </p:nvSpPr>
        <p:spPr>
          <a:xfrm>
            <a:off x="4533900" y="2959113"/>
            <a:ext cx="491210" cy="830983"/>
          </a:xfrm>
          <a:prstGeom prst="rect">
            <a:avLst/>
          </a:prstGeom>
          <a:noFill/>
        </p:spPr>
        <p:txBody>
          <a:bodyPr wrap="none" lIns="91425" tIns="45713" rIns="91425" bIns="45713" rtlCol="0">
            <a:spAutoFit/>
          </a:bodyPr>
          <a:lstStyle/>
          <a:p>
            <a:r>
              <a:rPr lang="en-US" sz="4800" dirty="0">
                <a:solidFill>
                  <a:srgbClr val="000000"/>
                </a:solidFill>
              </a:rPr>
              <a:t>+</a:t>
            </a:r>
          </a:p>
        </p:txBody>
      </p:sp>
    </p:spTree>
    <p:extLst>
      <p:ext uri="{BB962C8B-B14F-4D97-AF65-F5344CB8AC3E}">
        <p14:creationId xmlns:p14="http://schemas.microsoft.com/office/powerpoint/2010/main" val="390408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a:xfrm>
            <a:off x="457200" y="350838"/>
            <a:ext cx="8229600" cy="1143000"/>
          </a:xfrm>
        </p:spPr>
        <p:txBody>
          <a:bodyPr/>
          <a:lstStyle/>
          <a:p>
            <a:pPr eaLnBrk="1" hangingPunct="1">
              <a:defRPr/>
            </a:pPr>
            <a:r>
              <a:rPr lang="en-US" sz="4000" dirty="0">
                <a:latin typeface="Calibri" charset="0"/>
                <a:ea typeface="ＭＳ Ｐゴシック" charset="0"/>
                <a:cs typeface="ＭＳ Ｐゴシック" charset="0"/>
              </a:rPr>
              <a:t>NIR Standardization</a:t>
            </a:r>
          </a:p>
        </p:txBody>
      </p:sp>
      <p:pic>
        <p:nvPicPr>
          <p:cNvPr id="77826" name="Picture 1" descr="Screen shot 2012-02-13 at 10.34.21 PM.png"/>
          <p:cNvPicPr>
            <a:picLocks noChangeAspect="1"/>
          </p:cNvPicPr>
          <p:nvPr/>
        </p:nvPicPr>
        <p:blipFill>
          <a:blip r:embed="rId2">
            <a:extLst>
              <a:ext uri="{28A0092B-C50C-407E-A947-70E740481C1C}">
                <a14:useLocalDpi xmlns:a14="http://schemas.microsoft.com/office/drawing/2010/main" val="0"/>
              </a:ext>
            </a:extLst>
          </a:blip>
          <a:srcRect l="17639" t="6458" r="6805" b="7216"/>
          <a:stretch>
            <a:fillRect/>
          </a:stretch>
        </p:blipFill>
        <p:spPr bwMode="auto">
          <a:xfrm>
            <a:off x="2917833" y="1549407"/>
            <a:ext cx="5984875"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2"/>
          <p:cNvSpPr txBox="1">
            <a:spLocks noChangeArrowheads="1"/>
          </p:cNvSpPr>
          <p:nvPr/>
        </p:nvSpPr>
        <p:spPr bwMode="auto">
          <a:xfrm>
            <a:off x="6781805" y="5969004"/>
            <a:ext cx="1937305"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09" rIns="91418" bIns="4570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259" eaLnBrk="1" fontAlgn="base" hangingPunct="1">
              <a:spcBef>
                <a:spcPct val="0"/>
              </a:spcBef>
              <a:spcAft>
                <a:spcPct val="0"/>
              </a:spcAft>
            </a:pPr>
            <a:r>
              <a:rPr lang="en-US" sz="1600">
                <a:solidFill>
                  <a:srgbClr val="000000"/>
                </a:solidFill>
              </a:rPr>
              <a:t>Mandel et al (2011)</a:t>
            </a:r>
          </a:p>
        </p:txBody>
      </p:sp>
      <p:sp>
        <p:nvSpPr>
          <p:cNvPr id="4" name="TextBox 3"/>
          <p:cNvSpPr txBox="1"/>
          <p:nvPr/>
        </p:nvSpPr>
        <p:spPr>
          <a:xfrm>
            <a:off x="152400" y="2082801"/>
            <a:ext cx="3505200" cy="4593556"/>
          </a:xfrm>
          <a:prstGeom prst="rect">
            <a:avLst/>
          </a:prstGeom>
          <a:noFill/>
        </p:spPr>
        <p:txBody>
          <a:bodyPr lIns="91418" tIns="45709" rIns="91418" bIns="45709">
            <a:spAutoFit/>
          </a:bodyPr>
          <a:lstStyle/>
          <a:p>
            <a:pPr defTabSz="914259" fontAlgn="base">
              <a:spcBef>
                <a:spcPct val="0"/>
              </a:spcBef>
              <a:spcAft>
                <a:spcPct val="0"/>
              </a:spcAft>
              <a:defRPr/>
            </a:pPr>
            <a:endParaRPr lang="en-US" dirty="0">
              <a:solidFill>
                <a:srgbClr val="000000"/>
              </a:solidFill>
              <a:latin typeface="Arial" charset="0"/>
              <a:ea typeface="ＭＳ Ｐゴシック" charset="0"/>
              <a:cs typeface="Arial" charset="0"/>
            </a:endParaRPr>
          </a:p>
          <a:p>
            <a:pPr defTabSz="914259" fontAlgn="base">
              <a:spcBef>
                <a:spcPct val="0"/>
              </a:spcBef>
              <a:spcAft>
                <a:spcPct val="0"/>
              </a:spcAft>
              <a:defRPr/>
            </a:pPr>
            <a:endParaRPr lang="en-US" dirty="0">
              <a:solidFill>
                <a:srgbClr val="000000"/>
              </a:solidFill>
              <a:latin typeface="Arial" charset="0"/>
              <a:ea typeface="ＭＳ Ｐゴシック" charset="0"/>
              <a:cs typeface="Arial" charset="0"/>
            </a:endParaRPr>
          </a:p>
          <a:p>
            <a:pPr defTabSz="914259" fontAlgn="base">
              <a:spcBef>
                <a:spcPct val="0"/>
              </a:spcBef>
              <a:spcAft>
                <a:spcPct val="0"/>
              </a:spcAft>
              <a:defRPr/>
            </a:pPr>
            <a:endParaRPr lang="en-US" dirty="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endParaRPr lang="en-US" dirty="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r>
              <a:rPr lang="en-US" dirty="0" smtClean="0">
                <a:solidFill>
                  <a:srgbClr val="B7C6FE">
                    <a:lumMod val="25000"/>
                  </a:srgbClr>
                </a:solidFill>
                <a:latin typeface="Arial" charset="0"/>
                <a:ea typeface="ＭＳ Ｐゴシック" charset="0"/>
                <a:cs typeface="Arial" charset="0"/>
              </a:rPr>
              <a:t>(J </a:t>
            </a:r>
            <a:r>
              <a:rPr lang="en-US" dirty="0">
                <a:solidFill>
                  <a:srgbClr val="B7C6FE">
                    <a:lumMod val="25000"/>
                  </a:srgbClr>
                </a:solidFill>
                <a:latin typeface="Arial" charset="0"/>
                <a:ea typeface="ＭＳ Ｐゴシック" charset="0"/>
                <a:cs typeface="Arial" charset="0"/>
              </a:rPr>
              <a:t>band is not as big </a:t>
            </a:r>
            <a:r>
              <a:rPr lang="en-US" dirty="0" smtClean="0">
                <a:solidFill>
                  <a:srgbClr val="B7C6FE">
                    <a:lumMod val="25000"/>
                  </a:srgbClr>
                </a:solidFill>
                <a:latin typeface="Arial" charset="0"/>
                <a:ea typeface="ＭＳ Ｐゴシック" charset="0"/>
                <a:cs typeface="Arial" charset="0"/>
              </a:rPr>
              <a:t/>
            </a:r>
            <a:br>
              <a:rPr lang="en-US" dirty="0" smtClean="0">
                <a:solidFill>
                  <a:srgbClr val="B7C6FE">
                    <a:lumMod val="25000"/>
                  </a:srgbClr>
                </a:solidFill>
                <a:latin typeface="Arial" charset="0"/>
                <a:ea typeface="ＭＳ Ｐゴシック" charset="0"/>
                <a:cs typeface="Arial" charset="0"/>
              </a:rPr>
            </a:br>
            <a:r>
              <a:rPr lang="en-US" dirty="0" smtClean="0">
                <a:solidFill>
                  <a:srgbClr val="B7C6FE">
                    <a:lumMod val="25000"/>
                  </a:srgbClr>
                </a:solidFill>
                <a:latin typeface="Arial" charset="0"/>
                <a:ea typeface="ＭＳ Ｐゴシック" charset="0"/>
                <a:cs typeface="Arial" charset="0"/>
              </a:rPr>
              <a:t>an </a:t>
            </a:r>
            <a:r>
              <a:rPr lang="en-US" dirty="0">
                <a:solidFill>
                  <a:srgbClr val="B7C6FE">
                    <a:lumMod val="25000"/>
                  </a:srgbClr>
                </a:solidFill>
                <a:latin typeface="Arial" charset="0"/>
                <a:ea typeface="ＭＳ Ｐゴシック" charset="0"/>
                <a:cs typeface="Arial" charset="0"/>
              </a:rPr>
              <a:t>improvement as H </a:t>
            </a:r>
            <a:r>
              <a:rPr lang="en-US" dirty="0" smtClean="0">
                <a:solidFill>
                  <a:srgbClr val="B7C6FE">
                    <a:lumMod val="25000"/>
                  </a:srgbClr>
                </a:solidFill>
                <a:latin typeface="Arial" charset="0"/>
                <a:ea typeface="ＭＳ Ｐゴシック" charset="0"/>
                <a:cs typeface="Arial" charset="0"/>
              </a:rPr>
              <a:t>band.)</a:t>
            </a:r>
            <a:endParaRPr lang="en-US" dirty="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endParaRPr lang="en-US" dirty="0" smtClean="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endParaRPr lang="en-US" dirty="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endParaRPr lang="en-US" dirty="0" smtClean="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endParaRPr lang="en-US" dirty="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endParaRPr lang="en-US" dirty="0">
              <a:solidFill>
                <a:srgbClr val="B7C6FE">
                  <a:lumMod val="25000"/>
                </a:srgbClr>
              </a:solidFill>
              <a:latin typeface="Arial" charset="0"/>
              <a:ea typeface="ＭＳ Ｐゴシック" charset="0"/>
              <a:cs typeface="Arial" charset="0"/>
            </a:endParaRPr>
          </a:p>
          <a:p>
            <a:pPr defTabSz="914259" fontAlgn="base">
              <a:spcBef>
                <a:spcPct val="0"/>
              </a:spcBef>
              <a:spcAft>
                <a:spcPct val="0"/>
              </a:spcAft>
              <a:defRPr/>
            </a:pPr>
            <a:endParaRPr lang="en-US" dirty="0">
              <a:solidFill>
                <a:schemeClr val="bg1"/>
              </a:solidFill>
              <a:latin typeface="Arial" charset="0"/>
              <a:ea typeface="ＭＳ Ｐゴシック" charset="0"/>
              <a:cs typeface="Arial" charset="0"/>
            </a:endParaRPr>
          </a:p>
          <a:p>
            <a:pPr defTabSz="914259" fontAlgn="base">
              <a:spcBef>
                <a:spcPct val="0"/>
              </a:spcBef>
              <a:spcAft>
                <a:spcPct val="0"/>
              </a:spcAft>
              <a:defRPr/>
            </a:pPr>
            <a:r>
              <a:rPr lang="en-US" dirty="0" smtClean="0">
                <a:solidFill>
                  <a:schemeClr val="bg1"/>
                </a:solidFill>
                <a:latin typeface="Arial" charset="0"/>
                <a:ea typeface="ＭＳ Ｐゴシック" charset="0"/>
                <a:cs typeface="Arial" charset="0"/>
              </a:rPr>
              <a:t>WFIRST </a:t>
            </a:r>
            <a:r>
              <a:rPr lang="en-US" dirty="0">
                <a:solidFill>
                  <a:schemeClr val="bg1"/>
                </a:solidFill>
                <a:latin typeface="Arial" charset="0"/>
                <a:ea typeface="ＭＳ Ｐゴシック" charset="0"/>
                <a:cs typeface="Arial" charset="0"/>
              </a:rPr>
              <a:t>can </a:t>
            </a:r>
            <a:br>
              <a:rPr lang="en-US" dirty="0">
                <a:solidFill>
                  <a:schemeClr val="bg1"/>
                </a:solidFill>
                <a:latin typeface="Arial" charset="0"/>
                <a:ea typeface="ＭＳ Ｐゴシック" charset="0"/>
                <a:cs typeface="Arial" charset="0"/>
              </a:rPr>
            </a:br>
            <a:r>
              <a:rPr lang="en-US" dirty="0" smtClean="0">
                <a:solidFill>
                  <a:schemeClr val="bg1"/>
                </a:solidFill>
                <a:latin typeface="Arial" charset="0"/>
                <a:ea typeface="ＭＳ Ｐゴシック" charset="0"/>
                <a:cs typeface="Arial" charset="0"/>
              </a:rPr>
              <a:t>obtain </a:t>
            </a:r>
            <a:r>
              <a:rPr lang="en-US" dirty="0">
                <a:solidFill>
                  <a:schemeClr val="bg1"/>
                </a:solidFill>
                <a:latin typeface="Arial" charset="0"/>
                <a:ea typeface="ＭＳ Ｐゴシック" charset="0"/>
                <a:cs typeface="Arial" charset="0"/>
              </a:rPr>
              <a:t>H band out to </a:t>
            </a:r>
            <a:br>
              <a:rPr lang="en-US" dirty="0">
                <a:solidFill>
                  <a:schemeClr val="bg1"/>
                </a:solidFill>
                <a:latin typeface="Arial" charset="0"/>
                <a:ea typeface="ＭＳ Ｐゴシック" charset="0"/>
                <a:cs typeface="Arial" charset="0"/>
              </a:rPr>
            </a:br>
            <a:r>
              <a:rPr lang="en-US" dirty="0">
                <a:solidFill>
                  <a:schemeClr val="bg1"/>
                </a:solidFill>
                <a:latin typeface="Arial" charset="0"/>
                <a:ea typeface="ＭＳ Ｐゴシック" charset="0"/>
                <a:cs typeface="Arial" charset="0"/>
              </a:rPr>
              <a:t>z = 0.12 (with 2 micron cutoff) or z = 0.35 with (2.5 micron </a:t>
            </a:r>
            <a:r>
              <a:rPr lang="en-US" dirty="0">
                <a:solidFill>
                  <a:srgbClr val="FFFFFF"/>
                </a:solidFill>
                <a:latin typeface="Arial" charset="0"/>
                <a:ea typeface="ＭＳ Ｐゴシック" charset="0"/>
                <a:cs typeface="Arial" charset="0"/>
              </a:rPr>
              <a:t>cutoff).</a:t>
            </a:r>
          </a:p>
        </p:txBody>
      </p:sp>
      <p:sp>
        <p:nvSpPr>
          <p:cNvPr id="19" name="TextBox 18"/>
          <p:cNvSpPr txBox="1"/>
          <p:nvPr/>
        </p:nvSpPr>
        <p:spPr>
          <a:xfrm>
            <a:off x="152400" y="1930403"/>
            <a:ext cx="3505200" cy="936304"/>
          </a:xfrm>
          <a:prstGeom prst="rect">
            <a:avLst/>
          </a:prstGeom>
          <a:noFill/>
        </p:spPr>
        <p:txBody>
          <a:bodyPr lIns="91418" tIns="45709" rIns="91418" bIns="45709">
            <a:spAutoFit/>
          </a:bodyPr>
          <a:lstStyle/>
          <a:p>
            <a:pPr defTabSz="914259" fontAlgn="base">
              <a:spcBef>
                <a:spcPct val="0"/>
              </a:spcBef>
              <a:spcAft>
                <a:spcPct val="0"/>
              </a:spcAft>
              <a:defRPr/>
            </a:pPr>
            <a:r>
              <a:rPr lang="en-US" dirty="0">
                <a:solidFill>
                  <a:srgbClr val="000000"/>
                </a:solidFill>
                <a:latin typeface="Arial" charset="0"/>
                <a:ea typeface="ＭＳ Ｐゴシック" charset="0"/>
                <a:cs typeface="Arial" charset="0"/>
              </a:rPr>
              <a:t>A route to better </a:t>
            </a:r>
            <a:br>
              <a:rPr lang="en-US" dirty="0">
                <a:solidFill>
                  <a:srgbClr val="000000"/>
                </a:solidFill>
                <a:latin typeface="Arial" charset="0"/>
                <a:ea typeface="ＭＳ Ｐゴシック" charset="0"/>
                <a:cs typeface="Arial" charset="0"/>
              </a:rPr>
            </a:br>
            <a:r>
              <a:rPr lang="en-US" dirty="0">
                <a:solidFill>
                  <a:srgbClr val="000000"/>
                </a:solidFill>
                <a:latin typeface="Arial" charset="0"/>
                <a:ea typeface="ＭＳ Ｐゴシック" charset="0"/>
                <a:cs typeface="Arial" charset="0"/>
              </a:rPr>
              <a:t>standardization:</a:t>
            </a:r>
          </a:p>
          <a:p>
            <a:pPr defTabSz="914259" fontAlgn="base">
              <a:spcBef>
                <a:spcPct val="0"/>
              </a:spcBef>
              <a:spcAft>
                <a:spcPct val="0"/>
              </a:spcAft>
              <a:defRPr/>
            </a:pPr>
            <a:r>
              <a:rPr lang="en-US" dirty="0">
                <a:solidFill>
                  <a:srgbClr val="000000"/>
                </a:solidFill>
                <a:latin typeface="Arial" charset="0"/>
                <a:ea typeface="ＭＳ Ｐゴシック" charset="0"/>
                <a:cs typeface="Arial" charset="0"/>
              </a:rPr>
              <a:t>Add J and H band.</a:t>
            </a:r>
            <a:endParaRPr lang="en-US" dirty="0">
              <a:solidFill>
                <a:srgbClr val="B7C6FE">
                  <a:lumMod val="25000"/>
                </a:srgbClr>
              </a:solidFill>
              <a:latin typeface="Arial" charset="0"/>
              <a:ea typeface="ＭＳ Ｐゴシック" charset="0"/>
              <a:cs typeface="Arial" charset="0"/>
            </a:endParaRPr>
          </a:p>
        </p:txBody>
      </p:sp>
    </p:spTree>
    <p:extLst>
      <p:ext uri="{BB962C8B-B14F-4D97-AF65-F5344CB8AC3E}">
        <p14:creationId xmlns:p14="http://schemas.microsoft.com/office/powerpoint/2010/main" val="828319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twins_ga.pdf"/>
          <p:cNvPicPr>
            <a:picLocks noChangeAspect="1"/>
          </p:cNvPicPr>
          <p:nvPr/>
        </p:nvPicPr>
        <p:blipFill rotWithShape="1">
          <a:blip r:embed="rId3"/>
          <a:srcRect l="27598" t="34545" r="24706" b="30381"/>
          <a:stretch/>
        </p:blipFill>
        <p:spPr>
          <a:xfrm>
            <a:off x="2138277" y="1064874"/>
            <a:ext cx="5059032" cy="4814393"/>
          </a:xfrm>
          <a:prstGeom prst="rect">
            <a:avLst/>
          </a:prstGeom>
        </p:spPr>
      </p:pic>
      <p:sp>
        <p:nvSpPr>
          <p:cNvPr id="59394" name="Title 1"/>
          <p:cNvSpPr>
            <a:spLocks noGrp="1"/>
          </p:cNvSpPr>
          <p:nvPr>
            <p:ph type="title" idx="4294967295"/>
          </p:nvPr>
        </p:nvSpPr>
        <p:spPr>
          <a:xfrm>
            <a:off x="-880680" y="63135"/>
            <a:ext cx="8229600" cy="974725"/>
          </a:xfrm>
        </p:spPr>
        <p:txBody>
          <a:bodyPr/>
          <a:lstStyle/>
          <a:p>
            <a:r>
              <a:rPr lang="en-US" sz="4000" dirty="0">
                <a:solidFill>
                  <a:schemeClr val="tx2"/>
                </a:solidFill>
                <a:latin typeface="Optima"/>
                <a:ea typeface="Calisto MT" charset="0"/>
                <a:cs typeface="Optima"/>
              </a:rPr>
              <a:t>Twin </a:t>
            </a:r>
            <a:r>
              <a:rPr lang="en-US" sz="4000" dirty="0" err="1">
                <a:solidFill>
                  <a:schemeClr val="tx2"/>
                </a:solidFill>
                <a:latin typeface="Optima"/>
                <a:ea typeface="Calisto MT" charset="0"/>
                <a:cs typeface="Optima"/>
              </a:rPr>
              <a:t>SNe</a:t>
            </a:r>
            <a:endParaRPr lang="en-US" sz="4000" dirty="0">
              <a:solidFill>
                <a:schemeClr val="tx2"/>
              </a:solidFill>
              <a:latin typeface="Optima"/>
              <a:ea typeface="Calisto MT" charset="0"/>
              <a:cs typeface="Optima"/>
            </a:endParaRPr>
          </a:p>
        </p:txBody>
      </p:sp>
      <p:sp>
        <p:nvSpPr>
          <p:cNvPr id="59395" name="TextBox 14"/>
          <p:cNvSpPr txBox="1">
            <a:spLocks noChangeArrowheads="1"/>
          </p:cNvSpPr>
          <p:nvPr/>
        </p:nvSpPr>
        <p:spPr bwMode="auto">
          <a:xfrm>
            <a:off x="5073978" y="294211"/>
            <a:ext cx="1729822" cy="584757"/>
          </a:xfrm>
          <a:prstGeom prst="rect">
            <a:avLst/>
          </a:prstGeom>
          <a:noFill/>
          <a:ln w="9525">
            <a:noFill/>
            <a:miter lim="800000"/>
            <a:headEnd/>
            <a:tailEnd/>
          </a:ln>
        </p:spPr>
        <p:txBody>
          <a:bodyPr wrap="none" lIns="91421" tIns="45711" rIns="91421" bIns="45711">
            <a:prstTxWarp prst="textNoShape">
              <a:avLst/>
            </a:prstTxWarp>
            <a:spAutoFit/>
          </a:bodyPr>
          <a:lstStyle/>
          <a:p>
            <a:endParaRPr lang="en-US" sz="1600" dirty="0">
              <a:solidFill>
                <a:srgbClr val="1F497D"/>
              </a:solidFill>
              <a:latin typeface="Calibri" charset="0"/>
            </a:endParaRPr>
          </a:p>
          <a:p>
            <a:r>
              <a:rPr lang="en-US" sz="1600" dirty="0">
                <a:solidFill>
                  <a:srgbClr val="1F497D"/>
                </a:solidFill>
                <a:latin typeface="Calibri" charset="0"/>
              </a:rPr>
              <a:t>Nearby SN Factory</a:t>
            </a:r>
          </a:p>
        </p:txBody>
      </p:sp>
      <p:sp>
        <p:nvSpPr>
          <p:cNvPr id="21" name="TextBox 20"/>
          <p:cNvSpPr txBox="1"/>
          <p:nvPr/>
        </p:nvSpPr>
        <p:spPr>
          <a:xfrm>
            <a:off x="3027854" y="4296297"/>
            <a:ext cx="2751770" cy="369318"/>
          </a:xfrm>
          <a:prstGeom prst="rect">
            <a:avLst/>
          </a:prstGeom>
          <a:noFill/>
        </p:spPr>
        <p:txBody>
          <a:bodyPr wrap="none" lIns="91425" tIns="45713" rIns="91425" bIns="45713" rtlCol="0">
            <a:spAutoFit/>
          </a:bodyPr>
          <a:lstStyle/>
          <a:p>
            <a:r>
              <a:rPr lang="en-US" sz="1600" dirty="0">
                <a:solidFill>
                  <a:prstClr val="black"/>
                </a:solidFill>
                <a:latin typeface="Calibri"/>
                <a:cs typeface="Calibri"/>
              </a:rPr>
              <a:t>Well-matched bin’s </a:t>
            </a:r>
            <a:r>
              <a:rPr lang="en-US" sz="1600" dirty="0">
                <a:solidFill>
                  <a:prstClr val="black"/>
                </a:solidFill>
                <a:latin typeface="Symbol" charset="2"/>
                <a:cs typeface="Symbol" charset="2"/>
              </a:rPr>
              <a:t>s</a:t>
            </a:r>
            <a:r>
              <a:rPr lang="en-US" sz="1600" dirty="0">
                <a:solidFill>
                  <a:prstClr val="black"/>
                </a:solidFill>
                <a:latin typeface="Calibri"/>
                <a:cs typeface="Calibri"/>
              </a:rPr>
              <a:t>(</a:t>
            </a:r>
            <a:r>
              <a:rPr lang="en-US" i="1" dirty="0" err="1" smtClean="0">
                <a:solidFill>
                  <a:prstClr val="black"/>
                </a:solidFill>
                <a:latin typeface="Palatino"/>
                <a:cs typeface="Palatino"/>
              </a:rPr>
              <a:t>d</a:t>
            </a:r>
            <a:r>
              <a:rPr lang="en-US" baseline="-25000" dirty="0" err="1" smtClean="0">
                <a:solidFill>
                  <a:prstClr val="black"/>
                </a:solidFill>
                <a:latin typeface="Palatino"/>
                <a:cs typeface="Palatino"/>
              </a:rPr>
              <a:t>L</a:t>
            </a:r>
            <a:r>
              <a:rPr lang="en-US" sz="1600" dirty="0">
                <a:solidFill>
                  <a:prstClr val="black"/>
                </a:solidFill>
                <a:latin typeface="Calibri"/>
                <a:cs typeface="Calibri"/>
              </a:rPr>
              <a:t>) ~ 4%</a:t>
            </a:r>
          </a:p>
        </p:txBody>
      </p:sp>
      <p:cxnSp>
        <p:nvCxnSpPr>
          <p:cNvPr id="23" name="Straight Arrow Connector 22"/>
          <p:cNvCxnSpPr>
            <a:stCxn id="21" idx="1"/>
          </p:cNvCxnSpPr>
          <p:nvPr/>
        </p:nvCxnSpPr>
        <p:spPr bwMode="auto">
          <a:xfrm flipH="1" flipV="1">
            <a:off x="2710358" y="4055061"/>
            <a:ext cx="317496" cy="4258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2260206" y="5259017"/>
            <a:ext cx="1828800" cy="584776"/>
          </a:xfrm>
          <a:prstGeom prst="rect">
            <a:avLst/>
          </a:prstGeom>
          <a:noFill/>
        </p:spPr>
        <p:txBody>
          <a:bodyPr wrap="square" lIns="91425" tIns="45713" rIns="91425" bIns="45713" rtlCol="0">
            <a:spAutoFit/>
          </a:bodyPr>
          <a:lstStyle/>
          <a:p>
            <a:pPr defTabSz="914259" fontAlgn="base">
              <a:spcBef>
                <a:spcPct val="0"/>
              </a:spcBef>
              <a:spcAft>
                <a:spcPct val="0"/>
              </a:spcAft>
            </a:pPr>
            <a:r>
              <a:rPr lang="en-US" sz="1600" i="1" dirty="0">
                <a:solidFill>
                  <a:srgbClr val="000000"/>
                </a:solidFill>
                <a:latin typeface="Arial" charset="0"/>
                <a:ea typeface="ＭＳ Ｐゴシック" charset="0"/>
                <a:cs typeface="ＭＳ Ｐゴシック" charset="0"/>
              </a:rPr>
              <a:t>Well-matched </a:t>
            </a:r>
          </a:p>
          <a:p>
            <a:pPr defTabSz="914259" fontAlgn="base">
              <a:spcBef>
                <a:spcPct val="0"/>
              </a:spcBef>
              <a:spcAft>
                <a:spcPct val="0"/>
              </a:spcAft>
            </a:pPr>
            <a:r>
              <a:rPr lang="en-US" sz="1600" i="1" dirty="0">
                <a:solidFill>
                  <a:srgbClr val="000000"/>
                </a:solidFill>
                <a:latin typeface="Arial" charset="0"/>
                <a:ea typeface="ＭＳ Ｐゴシック" charset="0"/>
                <a:cs typeface="ＭＳ Ｐゴシック" charset="0"/>
              </a:rPr>
              <a:t>Twins</a:t>
            </a:r>
          </a:p>
        </p:txBody>
      </p:sp>
      <p:sp>
        <p:nvSpPr>
          <p:cNvPr id="24" name="TextBox 23"/>
          <p:cNvSpPr txBox="1"/>
          <p:nvPr/>
        </p:nvSpPr>
        <p:spPr>
          <a:xfrm>
            <a:off x="5658047" y="5396445"/>
            <a:ext cx="1066800" cy="338540"/>
          </a:xfrm>
          <a:prstGeom prst="rect">
            <a:avLst/>
          </a:prstGeom>
          <a:noFill/>
        </p:spPr>
        <p:txBody>
          <a:bodyPr wrap="square" lIns="91425" tIns="45713" rIns="91425" bIns="45713" rtlCol="0">
            <a:spAutoFit/>
          </a:bodyPr>
          <a:lstStyle/>
          <a:p>
            <a:pPr algn="r" defTabSz="914259" fontAlgn="base">
              <a:spcBef>
                <a:spcPct val="0"/>
              </a:spcBef>
              <a:spcAft>
                <a:spcPct val="0"/>
              </a:spcAft>
            </a:pPr>
            <a:r>
              <a:rPr lang="en-US" sz="1600" i="1" dirty="0">
                <a:solidFill>
                  <a:srgbClr val="000000"/>
                </a:solidFill>
                <a:latin typeface="Arial" charset="0"/>
                <a:ea typeface="ＭＳ Ｐゴシック" charset="0"/>
                <a:cs typeface="ＭＳ Ｐゴシック" charset="0"/>
              </a:rPr>
              <a:t>Not Twins</a:t>
            </a:r>
          </a:p>
        </p:txBody>
      </p:sp>
      <p:sp>
        <p:nvSpPr>
          <p:cNvPr id="12" name="TextBox 11"/>
          <p:cNvSpPr txBox="1"/>
          <p:nvPr/>
        </p:nvSpPr>
        <p:spPr>
          <a:xfrm>
            <a:off x="6873030" y="3219088"/>
            <a:ext cx="2035788" cy="654986"/>
          </a:xfrm>
          <a:prstGeom prst="rect">
            <a:avLst/>
          </a:prstGeom>
          <a:noFill/>
        </p:spPr>
        <p:txBody>
          <a:bodyPr wrap="square" lIns="91425" tIns="45713" rIns="91425" bIns="45713" rtlCol="0">
            <a:spAutoFit/>
          </a:bodyPr>
          <a:lstStyle/>
          <a:p>
            <a:r>
              <a:rPr lang="en-US" i="1" dirty="0" smtClean="0">
                <a:solidFill>
                  <a:srgbClr val="1F497D"/>
                </a:solidFill>
                <a:latin typeface="Calibri"/>
                <a:cs typeface="Calibri"/>
              </a:rPr>
              <a:t>NB: </a:t>
            </a:r>
            <a:r>
              <a:rPr lang="en-US" i="1" dirty="0">
                <a:solidFill>
                  <a:srgbClr val="1F497D"/>
                </a:solidFill>
                <a:latin typeface="Calibri"/>
                <a:cs typeface="Calibri"/>
              </a:rPr>
              <a:t>B</a:t>
            </a:r>
            <a:r>
              <a:rPr lang="en-US" i="1" dirty="0" smtClean="0">
                <a:solidFill>
                  <a:srgbClr val="1F497D"/>
                </a:solidFill>
                <a:latin typeface="Calibri"/>
                <a:cs typeface="Calibri"/>
              </a:rPr>
              <a:t>lind analysis</a:t>
            </a:r>
            <a:br>
              <a:rPr lang="en-US" i="1" dirty="0" smtClean="0">
                <a:solidFill>
                  <a:srgbClr val="1F497D"/>
                </a:solidFill>
                <a:latin typeface="Calibri"/>
                <a:cs typeface="Calibri"/>
              </a:rPr>
            </a:br>
            <a:r>
              <a:rPr lang="en-US" i="1" dirty="0" smtClean="0">
                <a:solidFill>
                  <a:srgbClr val="1F497D"/>
                </a:solidFill>
                <a:latin typeface="Calibri"/>
                <a:cs typeface="Calibri"/>
              </a:rPr>
              <a:t>       methods  used.</a:t>
            </a:r>
            <a:endParaRPr lang="en-US" i="1" dirty="0">
              <a:solidFill>
                <a:srgbClr val="1F497D"/>
              </a:solidFill>
              <a:latin typeface="Calibri"/>
              <a:cs typeface="Calibri"/>
            </a:endParaRPr>
          </a:p>
        </p:txBody>
      </p:sp>
      <p:sp>
        <p:nvSpPr>
          <p:cNvPr id="2" name="TextBox 1"/>
          <p:cNvSpPr txBox="1"/>
          <p:nvPr/>
        </p:nvSpPr>
        <p:spPr>
          <a:xfrm>
            <a:off x="2645084" y="2562746"/>
            <a:ext cx="583884" cy="338540"/>
          </a:xfrm>
          <a:prstGeom prst="rect">
            <a:avLst/>
          </a:prstGeom>
          <a:noFill/>
        </p:spPr>
        <p:txBody>
          <a:bodyPr wrap="none" lIns="91425" tIns="45713" rIns="91425" bIns="45713" rtlCol="0">
            <a:spAutoFit/>
            <a:scene3d>
              <a:camera prst="orthographicFront">
                <a:rot lat="0" lon="0" rev="1800000"/>
              </a:camera>
              <a:lightRig rig="threePt" dir="t"/>
            </a:scene3d>
          </a:bodyPr>
          <a:lstStyle/>
          <a:p>
            <a:r>
              <a:rPr lang="en-US" sz="1600" dirty="0">
                <a:solidFill>
                  <a:srgbClr val="1F497D">
                    <a:lumMod val="60000"/>
                    <a:lumOff val="40000"/>
                  </a:srgbClr>
                </a:solidFill>
                <a:latin typeface="Calibri"/>
              </a:rPr>
              <a:t>SALT</a:t>
            </a:r>
          </a:p>
        </p:txBody>
      </p:sp>
      <p:sp>
        <p:nvSpPr>
          <p:cNvPr id="3" name="Rectangle 2"/>
          <p:cNvSpPr/>
          <p:nvPr/>
        </p:nvSpPr>
        <p:spPr>
          <a:xfrm>
            <a:off x="2370324" y="2878481"/>
            <a:ext cx="265747" cy="1714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a:solidFill>
                <a:prstClr val="white"/>
              </a:solidFill>
              <a:latin typeface="Calibri"/>
            </a:endParaRPr>
          </a:p>
        </p:txBody>
      </p:sp>
      <p:sp>
        <p:nvSpPr>
          <p:cNvPr id="26" name="Rectangle 25"/>
          <p:cNvSpPr/>
          <p:nvPr/>
        </p:nvSpPr>
        <p:spPr>
          <a:xfrm>
            <a:off x="1865026" y="2950487"/>
            <a:ext cx="265747" cy="9149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a:solidFill>
                <a:prstClr val="white"/>
              </a:solidFill>
              <a:latin typeface="Calibri"/>
            </a:endParaRPr>
          </a:p>
        </p:txBody>
      </p:sp>
      <p:sp>
        <p:nvSpPr>
          <p:cNvPr id="34" name="TextBox 33"/>
          <p:cNvSpPr txBox="1"/>
          <p:nvPr/>
        </p:nvSpPr>
        <p:spPr>
          <a:xfrm>
            <a:off x="2574686" y="6174532"/>
            <a:ext cx="3704354" cy="400095"/>
          </a:xfrm>
          <a:prstGeom prst="rect">
            <a:avLst/>
          </a:prstGeom>
          <a:noFill/>
        </p:spPr>
        <p:txBody>
          <a:bodyPr wrap="none" lIns="91425" tIns="45713" rIns="91425" bIns="45713" rtlCol="0">
            <a:spAutoFit/>
          </a:bodyPr>
          <a:lstStyle/>
          <a:p>
            <a:pPr defTabSz="914259">
              <a:defRPr/>
            </a:pPr>
            <a:r>
              <a:rPr lang="en-US" sz="2000" kern="0" dirty="0">
                <a:solidFill>
                  <a:sysClr val="windowText" lastClr="000000"/>
                </a:solidFill>
                <a:latin typeface="Calibri"/>
              </a:rPr>
              <a:t>“</a:t>
            </a:r>
            <a:r>
              <a:rPr lang="en-US" sz="2000" kern="0" dirty="0" err="1">
                <a:solidFill>
                  <a:sysClr val="windowText" lastClr="000000"/>
                </a:solidFill>
                <a:latin typeface="Calibri"/>
              </a:rPr>
              <a:t>Twinness</a:t>
            </a:r>
            <a:r>
              <a:rPr lang="en-US" sz="2000" kern="0" dirty="0">
                <a:solidFill>
                  <a:sysClr val="windowText" lastClr="000000"/>
                </a:solidFill>
                <a:latin typeface="Calibri"/>
              </a:rPr>
              <a:t> ranking” %-</a:t>
            </a:r>
            <a:r>
              <a:rPr lang="en-US" sz="2000" kern="0" dirty="0" err="1">
                <a:solidFill>
                  <a:sysClr val="windowText" lastClr="000000"/>
                </a:solidFill>
                <a:latin typeface="Calibri"/>
              </a:rPr>
              <a:t>ile</a:t>
            </a:r>
            <a:r>
              <a:rPr lang="en-US" sz="2000" kern="0" dirty="0">
                <a:solidFill>
                  <a:sysClr val="windowText" lastClr="000000"/>
                </a:solidFill>
                <a:latin typeface="Calibri"/>
              </a:rPr>
              <a:t> (binned)</a:t>
            </a:r>
          </a:p>
        </p:txBody>
      </p:sp>
      <p:sp>
        <p:nvSpPr>
          <p:cNvPr id="35" name="TextBox 34"/>
          <p:cNvSpPr txBox="1"/>
          <p:nvPr/>
        </p:nvSpPr>
        <p:spPr>
          <a:xfrm>
            <a:off x="1426" y="2937191"/>
            <a:ext cx="1664540" cy="1877437"/>
          </a:xfrm>
          <a:prstGeom prst="rect">
            <a:avLst/>
          </a:prstGeom>
          <a:noFill/>
        </p:spPr>
        <p:txBody>
          <a:bodyPr wrap="square" lIns="91425" tIns="45713" rIns="91425" bIns="45713" rtlCol="0">
            <a:spAutoFit/>
          </a:bodyPr>
          <a:lstStyle/>
          <a:p>
            <a:pPr algn="ctr" defTabSz="914259">
              <a:defRPr/>
            </a:pPr>
            <a:r>
              <a:rPr lang="en-US" sz="2400" kern="0" dirty="0">
                <a:solidFill>
                  <a:sysClr val="windowText" lastClr="000000"/>
                </a:solidFill>
                <a:latin typeface="Calibri"/>
              </a:rPr>
              <a:t>        RMS</a:t>
            </a:r>
          </a:p>
          <a:p>
            <a:pPr algn="ctr" defTabSz="914259">
              <a:defRPr/>
            </a:pPr>
            <a:r>
              <a:rPr lang="en-US" sz="2400" kern="0" dirty="0">
                <a:solidFill>
                  <a:sysClr val="windowText" lastClr="000000"/>
                </a:solidFill>
                <a:latin typeface="Symbol" charset="2"/>
                <a:cs typeface="Symbol" charset="2"/>
              </a:rPr>
              <a:t>        </a:t>
            </a:r>
            <a:r>
              <a:rPr lang="en-US" sz="2400" kern="0" dirty="0" err="1">
                <a:solidFill>
                  <a:sysClr val="windowText" lastClr="000000"/>
                </a:solidFill>
                <a:latin typeface="Symbol" charset="2"/>
                <a:cs typeface="Symbol" charset="2"/>
              </a:rPr>
              <a:t>D</a:t>
            </a:r>
            <a:r>
              <a:rPr lang="en-US" sz="2400" kern="0" dirty="0" err="1">
                <a:solidFill>
                  <a:sysClr val="windowText" lastClr="000000"/>
                </a:solidFill>
                <a:latin typeface="Calibri"/>
              </a:rPr>
              <a:t>mag</a:t>
            </a:r>
            <a:endParaRPr lang="en-US" sz="2400" kern="0" dirty="0">
              <a:solidFill>
                <a:sysClr val="windowText" lastClr="000000"/>
              </a:solidFill>
              <a:latin typeface="Calibri"/>
            </a:endParaRPr>
          </a:p>
          <a:p>
            <a:pPr algn="ctr" defTabSz="914259">
              <a:defRPr/>
            </a:pPr>
            <a:endParaRPr lang="en-US" sz="1400" kern="0" dirty="0">
              <a:solidFill>
                <a:sysClr val="windowText" lastClr="000000"/>
              </a:solidFill>
              <a:latin typeface="Calibri"/>
            </a:endParaRPr>
          </a:p>
          <a:p>
            <a:pPr algn="ctr" defTabSz="914259">
              <a:defRPr/>
            </a:pPr>
            <a:endParaRPr lang="en-US" kern="0" dirty="0">
              <a:solidFill>
                <a:sysClr val="windowText" lastClr="000000"/>
              </a:solidFill>
              <a:latin typeface="Calibri"/>
            </a:endParaRPr>
          </a:p>
          <a:p>
            <a:pPr defTabSz="914259">
              <a:defRPr/>
            </a:pPr>
            <a:r>
              <a:rPr lang="en-US" i="1" kern="0" dirty="0" smtClean="0">
                <a:solidFill>
                  <a:srgbClr val="1F497D"/>
                </a:solidFill>
                <a:latin typeface="Calibri"/>
              </a:rPr>
              <a:t>for SN</a:t>
            </a:r>
            <a:r>
              <a:rPr lang="en-US" i="1" kern="0" dirty="0">
                <a:solidFill>
                  <a:srgbClr val="1F497D"/>
                </a:solidFill>
                <a:latin typeface="Calibri"/>
              </a:rPr>
              <a:t> </a:t>
            </a:r>
            <a:r>
              <a:rPr lang="en-US" i="1" kern="0" dirty="0" smtClean="0">
                <a:solidFill>
                  <a:srgbClr val="1F497D"/>
                </a:solidFill>
                <a:latin typeface="Calibri"/>
              </a:rPr>
              <a:t>pairs in the %-</a:t>
            </a:r>
            <a:r>
              <a:rPr lang="en-US" i="1" kern="0" dirty="0" err="1" smtClean="0">
                <a:solidFill>
                  <a:srgbClr val="1F497D"/>
                </a:solidFill>
                <a:latin typeface="Calibri"/>
              </a:rPr>
              <a:t>ile</a:t>
            </a:r>
            <a:r>
              <a:rPr lang="en-US" i="1" kern="0" dirty="0">
                <a:solidFill>
                  <a:srgbClr val="1F497D"/>
                </a:solidFill>
                <a:latin typeface="Calibri"/>
              </a:rPr>
              <a:t> </a:t>
            </a:r>
            <a:r>
              <a:rPr lang="en-US" i="1" kern="0" dirty="0" smtClean="0">
                <a:solidFill>
                  <a:srgbClr val="1F497D"/>
                </a:solidFill>
                <a:latin typeface="Calibri"/>
              </a:rPr>
              <a:t> bin </a:t>
            </a:r>
            <a:endParaRPr lang="en-US" i="1" kern="0" dirty="0">
              <a:solidFill>
                <a:srgbClr val="1F497D"/>
              </a:solidFill>
              <a:latin typeface="Calibri"/>
            </a:endParaRPr>
          </a:p>
        </p:txBody>
      </p:sp>
      <p:sp>
        <p:nvSpPr>
          <p:cNvPr id="36" name="TextBox 35"/>
          <p:cNvSpPr txBox="1"/>
          <p:nvPr/>
        </p:nvSpPr>
        <p:spPr>
          <a:xfrm>
            <a:off x="5071700" y="748705"/>
            <a:ext cx="2060350" cy="584761"/>
          </a:xfrm>
          <a:prstGeom prst="rect">
            <a:avLst/>
          </a:prstGeom>
          <a:noFill/>
          <a:scene3d>
            <a:camera prst="orthographicFront">
              <a:rot lat="0" lon="0" rev="0"/>
            </a:camera>
            <a:lightRig rig="threePt" dir="t"/>
          </a:scene3d>
        </p:spPr>
        <p:txBody>
          <a:bodyPr wrap="none" lIns="91425" tIns="45713" rIns="91425" bIns="45713" rtlCol="0">
            <a:spAutoFit/>
          </a:bodyPr>
          <a:lstStyle/>
          <a:p>
            <a:pPr defTabSz="914259">
              <a:defRPr/>
            </a:pPr>
            <a:r>
              <a:rPr lang="en-US" sz="1600" kern="0" dirty="0" err="1">
                <a:solidFill>
                  <a:sysClr val="windowText" lastClr="000000">
                    <a:lumMod val="65000"/>
                    <a:lumOff val="35000"/>
                  </a:sysClr>
                </a:solidFill>
                <a:latin typeface="Calibri"/>
              </a:rPr>
              <a:t>Fakhouri</a:t>
            </a:r>
            <a:r>
              <a:rPr lang="en-US" sz="1600" kern="0" dirty="0">
                <a:solidFill>
                  <a:sysClr val="windowText" lastClr="000000">
                    <a:lumMod val="65000"/>
                    <a:lumOff val="35000"/>
                  </a:sysClr>
                </a:solidFill>
                <a:latin typeface="Calibri"/>
              </a:rPr>
              <a:t>, </a:t>
            </a:r>
            <a:r>
              <a:rPr lang="en-US" sz="1600" kern="0" dirty="0">
                <a:solidFill>
                  <a:srgbClr val="FF0000"/>
                </a:solidFill>
                <a:latin typeface="Calibri"/>
              </a:rPr>
              <a:t>Boone</a:t>
            </a:r>
            <a:r>
              <a:rPr lang="en-US" sz="1600" kern="0" dirty="0">
                <a:solidFill>
                  <a:sysClr val="windowText" lastClr="000000">
                    <a:lumMod val="65000"/>
                    <a:lumOff val="35000"/>
                  </a:sysClr>
                </a:solidFill>
                <a:latin typeface="Calibri"/>
              </a:rPr>
              <a:t>, et al. </a:t>
            </a:r>
          </a:p>
          <a:p>
            <a:pPr defTabSz="914259">
              <a:defRPr/>
            </a:pPr>
            <a:r>
              <a:rPr lang="en-US" sz="1600" kern="0" dirty="0">
                <a:solidFill>
                  <a:sysClr val="windowText" lastClr="000000">
                    <a:lumMod val="65000"/>
                    <a:lumOff val="35000"/>
                  </a:sysClr>
                </a:solidFill>
                <a:latin typeface="Calibri"/>
              </a:rPr>
              <a:t>(</a:t>
            </a:r>
            <a:r>
              <a:rPr lang="en-US" sz="1600" kern="0" dirty="0" err="1">
                <a:solidFill>
                  <a:sysClr val="windowText" lastClr="000000">
                    <a:lumMod val="65000"/>
                    <a:lumOff val="35000"/>
                  </a:sysClr>
                </a:solidFill>
                <a:latin typeface="Calibri"/>
              </a:rPr>
              <a:t>ApJ</a:t>
            </a:r>
            <a:r>
              <a:rPr lang="en-US" sz="1600" kern="0" dirty="0">
                <a:solidFill>
                  <a:sysClr val="windowText" lastClr="000000">
                    <a:lumMod val="65000"/>
                    <a:lumOff val="35000"/>
                  </a:sysClr>
                </a:solidFill>
                <a:latin typeface="Calibri"/>
              </a:rPr>
              <a:t>, 2015)</a:t>
            </a:r>
          </a:p>
        </p:txBody>
      </p:sp>
      <p:sp>
        <p:nvSpPr>
          <p:cNvPr id="37" name="TextBox 36"/>
          <p:cNvSpPr txBox="1"/>
          <p:nvPr/>
        </p:nvSpPr>
        <p:spPr>
          <a:xfrm>
            <a:off x="1665966" y="1127252"/>
            <a:ext cx="593890" cy="369318"/>
          </a:xfrm>
          <a:prstGeom prst="rect">
            <a:avLst/>
          </a:prstGeom>
          <a:noFill/>
        </p:spPr>
        <p:txBody>
          <a:bodyPr wrap="none" lIns="91425" tIns="45713" rIns="91425" bIns="45713" rtlCol="0">
            <a:spAutoFit/>
          </a:bodyPr>
          <a:lstStyle/>
          <a:p>
            <a:r>
              <a:rPr lang="en-US" dirty="0" smtClean="0">
                <a:solidFill>
                  <a:prstClr val="black"/>
                </a:solidFill>
                <a:latin typeface="Calibri"/>
              </a:rPr>
              <a:t>0.20</a:t>
            </a:r>
            <a:endParaRPr lang="en-US" dirty="0">
              <a:solidFill>
                <a:prstClr val="black"/>
              </a:solidFill>
              <a:latin typeface="Calibri"/>
            </a:endParaRPr>
          </a:p>
        </p:txBody>
      </p:sp>
      <p:sp>
        <p:nvSpPr>
          <p:cNvPr id="38" name="TextBox 37"/>
          <p:cNvSpPr txBox="1"/>
          <p:nvPr/>
        </p:nvSpPr>
        <p:spPr>
          <a:xfrm>
            <a:off x="1665966" y="2255198"/>
            <a:ext cx="593890" cy="369318"/>
          </a:xfrm>
          <a:prstGeom prst="rect">
            <a:avLst/>
          </a:prstGeom>
          <a:noFill/>
        </p:spPr>
        <p:txBody>
          <a:bodyPr wrap="none" lIns="91425" tIns="45713" rIns="91425" bIns="45713" rtlCol="0">
            <a:spAutoFit/>
          </a:bodyPr>
          <a:lstStyle/>
          <a:p>
            <a:r>
              <a:rPr lang="en-US" dirty="0" smtClean="0">
                <a:solidFill>
                  <a:prstClr val="black"/>
                </a:solidFill>
                <a:latin typeface="Calibri"/>
              </a:rPr>
              <a:t>0.15</a:t>
            </a:r>
            <a:endParaRPr lang="en-US" dirty="0">
              <a:solidFill>
                <a:prstClr val="black"/>
              </a:solidFill>
              <a:latin typeface="Calibri"/>
            </a:endParaRPr>
          </a:p>
        </p:txBody>
      </p:sp>
      <p:sp>
        <p:nvSpPr>
          <p:cNvPr id="39" name="TextBox 38"/>
          <p:cNvSpPr txBox="1"/>
          <p:nvPr/>
        </p:nvSpPr>
        <p:spPr>
          <a:xfrm>
            <a:off x="1665966" y="3381284"/>
            <a:ext cx="593890" cy="369318"/>
          </a:xfrm>
          <a:prstGeom prst="rect">
            <a:avLst/>
          </a:prstGeom>
          <a:noFill/>
        </p:spPr>
        <p:txBody>
          <a:bodyPr wrap="none" lIns="91425" tIns="45713" rIns="91425" bIns="45713" rtlCol="0">
            <a:spAutoFit/>
          </a:bodyPr>
          <a:lstStyle/>
          <a:p>
            <a:r>
              <a:rPr lang="en-US" dirty="0" smtClean="0">
                <a:solidFill>
                  <a:prstClr val="black"/>
                </a:solidFill>
                <a:latin typeface="Calibri"/>
              </a:rPr>
              <a:t>0.10</a:t>
            </a:r>
            <a:endParaRPr lang="en-US" dirty="0">
              <a:solidFill>
                <a:prstClr val="black"/>
              </a:solidFill>
              <a:latin typeface="Calibri"/>
            </a:endParaRPr>
          </a:p>
        </p:txBody>
      </p:sp>
      <p:sp>
        <p:nvSpPr>
          <p:cNvPr id="40" name="TextBox 39"/>
          <p:cNvSpPr txBox="1"/>
          <p:nvPr/>
        </p:nvSpPr>
        <p:spPr>
          <a:xfrm>
            <a:off x="1665966" y="4494278"/>
            <a:ext cx="593890" cy="369318"/>
          </a:xfrm>
          <a:prstGeom prst="rect">
            <a:avLst/>
          </a:prstGeom>
          <a:noFill/>
        </p:spPr>
        <p:txBody>
          <a:bodyPr wrap="none" lIns="91425" tIns="45713" rIns="91425" bIns="45713" rtlCol="0">
            <a:spAutoFit/>
          </a:bodyPr>
          <a:lstStyle/>
          <a:p>
            <a:r>
              <a:rPr lang="en-US" dirty="0" smtClean="0">
                <a:solidFill>
                  <a:prstClr val="black"/>
                </a:solidFill>
                <a:latin typeface="Calibri"/>
              </a:rPr>
              <a:t>0.05</a:t>
            </a:r>
            <a:endParaRPr lang="en-US" dirty="0">
              <a:solidFill>
                <a:prstClr val="black"/>
              </a:solidFill>
              <a:latin typeface="Calibri"/>
            </a:endParaRPr>
          </a:p>
        </p:txBody>
      </p:sp>
      <p:sp>
        <p:nvSpPr>
          <p:cNvPr id="41" name="TextBox 40"/>
          <p:cNvSpPr txBox="1"/>
          <p:nvPr/>
        </p:nvSpPr>
        <p:spPr>
          <a:xfrm>
            <a:off x="1665966" y="5618534"/>
            <a:ext cx="593890" cy="369318"/>
          </a:xfrm>
          <a:prstGeom prst="rect">
            <a:avLst/>
          </a:prstGeom>
          <a:noFill/>
        </p:spPr>
        <p:txBody>
          <a:bodyPr wrap="none" lIns="91425" tIns="45713" rIns="91425" bIns="45713" rtlCol="0">
            <a:spAutoFit/>
          </a:bodyPr>
          <a:lstStyle/>
          <a:p>
            <a:r>
              <a:rPr lang="en-US" dirty="0" smtClean="0">
                <a:solidFill>
                  <a:prstClr val="black"/>
                </a:solidFill>
                <a:latin typeface="Calibri"/>
              </a:rPr>
              <a:t>0.00</a:t>
            </a:r>
            <a:endParaRPr lang="en-US" dirty="0">
              <a:solidFill>
                <a:prstClr val="black"/>
              </a:solidFill>
              <a:latin typeface="Calibri"/>
            </a:endParaRPr>
          </a:p>
        </p:txBody>
      </p:sp>
      <p:sp>
        <p:nvSpPr>
          <p:cNvPr id="42" name="TextBox 41"/>
          <p:cNvSpPr txBox="1"/>
          <p:nvPr/>
        </p:nvSpPr>
        <p:spPr>
          <a:xfrm>
            <a:off x="2111254" y="5811714"/>
            <a:ext cx="301630" cy="369318"/>
          </a:xfrm>
          <a:prstGeom prst="rect">
            <a:avLst/>
          </a:prstGeom>
          <a:noFill/>
        </p:spPr>
        <p:txBody>
          <a:bodyPr wrap="none" lIns="91425" tIns="45713" rIns="91425" bIns="45713" rtlCol="0">
            <a:spAutoFit/>
          </a:bodyPr>
          <a:lstStyle/>
          <a:p>
            <a:r>
              <a:rPr lang="en-US" dirty="0" smtClean="0">
                <a:solidFill>
                  <a:prstClr val="black"/>
                </a:solidFill>
                <a:latin typeface="Calibri"/>
              </a:rPr>
              <a:t>0</a:t>
            </a:r>
            <a:endParaRPr lang="en-US" dirty="0">
              <a:solidFill>
                <a:prstClr val="black"/>
              </a:solidFill>
              <a:latin typeface="Calibri"/>
            </a:endParaRPr>
          </a:p>
        </p:txBody>
      </p:sp>
      <p:sp>
        <p:nvSpPr>
          <p:cNvPr id="43" name="TextBox 42"/>
          <p:cNvSpPr txBox="1"/>
          <p:nvPr/>
        </p:nvSpPr>
        <p:spPr>
          <a:xfrm>
            <a:off x="3134072" y="5811714"/>
            <a:ext cx="418624" cy="369318"/>
          </a:xfrm>
          <a:prstGeom prst="rect">
            <a:avLst/>
          </a:prstGeom>
          <a:noFill/>
        </p:spPr>
        <p:txBody>
          <a:bodyPr wrap="none" lIns="91425" tIns="45713" rIns="91425" bIns="45713" rtlCol="0">
            <a:spAutoFit/>
          </a:bodyPr>
          <a:lstStyle/>
          <a:p>
            <a:r>
              <a:rPr lang="en-US" dirty="0" smtClean="0">
                <a:solidFill>
                  <a:prstClr val="black"/>
                </a:solidFill>
                <a:latin typeface="Calibri"/>
              </a:rPr>
              <a:t>25</a:t>
            </a:r>
            <a:endParaRPr lang="en-US" dirty="0">
              <a:solidFill>
                <a:prstClr val="black"/>
              </a:solidFill>
              <a:latin typeface="Calibri"/>
            </a:endParaRPr>
          </a:p>
        </p:txBody>
      </p:sp>
      <p:sp>
        <p:nvSpPr>
          <p:cNvPr id="44" name="TextBox 43"/>
          <p:cNvSpPr txBox="1"/>
          <p:nvPr/>
        </p:nvSpPr>
        <p:spPr>
          <a:xfrm>
            <a:off x="4245059" y="5811714"/>
            <a:ext cx="418624" cy="369318"/>
          </a:xfrm>
          <a:prstGeom prst="rect">
            <a:avLst/>
          </a:prstGeom>
          <a:noFill/>
        </p:spPr>
        <p:txBody>
          <a:bodyPr wrap="none" lIns="91425" tIns="45713" rIns="91425" bIns="45713" rtlCol="0">
            <a:spAutoFit/>
          </a:bodyPr>
          <a:lstStyle/>
          <a:p>
            <a:r>
              <a:rPr lang="en-US" dirty="0" smtClean="0">
                <a:solidFill>
                  <a:prstClr val="black"/>
                </a:solidFill>
                <a:latin typeface="Calibri"/>
              </a:rPr>
              <a:t>50</a:t>
            </a:r>
            <a:endParaRPr lang="en-US" dirty="0">
              <a:solidFill>
                <a:prstClr val="black"/>
              </a:solidFill>
              <a:latin typeface="Calibri"/>
            </a:endParaRPr>
          </a:p>
        </p:txBody>
      </p:sp>
      <p:sp>
        <p:nvSpPr>
          <p:cNvPr id="45" name="TextBox 44"/>
          <p:cNvSpPr txBox="1"/>
          <p:nvPr/>
        </p:nvSpPr>
        <p:spPr>
          <a:xfrm>
            <a:off x="5361002" y="5811714"/>
            <a:ext cx="418624" cy="369318"/>
          </a:xfrm>
          <a:prstGeom prst="rect">
            <a:avLst/>
          </a:prstGeom>
          <a:noFill/>
        </p:spPr>
        <p:txBody>
          <a:bodyPr wrap="none" lIns="91425" tIns="45713" rIns="91425" bIns="45713" rtlCol="0">
            <a:spAutoFit/>
          </a:bodyPr>
          <a:lstStyle/>
          <a:p>
            <a:r>
              <a:rPr lang="en-US" dirty="0" smtClean="0">
                <a:solidFill>
                  <a:prstClr val="black"/>
                </a:solidFill>
                <a:latin typeface="Calibri"/>
              </a:rPr>
              <a:t>75</a:t>
            </a:r>
            <a:endParaRPr lang="en-US" dirty="0">
              <a:solidFill>
                <a:prstClr val="black"/>
              </a:solidFill>
              <a:latin typeface="Calibri"/>
            </a:endParaRPr>
          </a:p>
        </p:txBody>
      </p:sp>
      <p:sp>
        <p:nvSpPr>
          <p:cNvPr id="46" name="TextBox 45"/>
          <p:cNvSpPr txBox="1"/>
          <p:nvPr/>
        </p:nvSpPr>
        <p:spPr>
          <a:xfrm>
            <a:off x="6470889" y="5811714"/>
            <a:ext cx="535618" cy="369318"/>
          </a:xfrm>
          <a:prstGeom prst="rect">
            <a:avLst/>
          </a:prstGeom>
          <a:noFill/>
        </p:spPr>
        <p:txBody>
          <a:bodyPr wrap="none" lIns="91425" tIns="45713" rIns="91425" bIns="45713" rtlCol="0">
            <a:spAutoFit/>
          </a:bodyPr>
          <a:lstStyle/>
          <a:p>
            <a:r>
              <a:rPr lang="en-US" dirty="0" smtClean="0">
                <a:solidFill>
                  <a:prstClr val="black"/>
                </a:solidFill>
                <a:latin typeface="Calibri"/>
              </a:rPr>
              <a:t>100</a:t>
            </a:r>
            <a:endParaRPr lang="en-US" dirty="0">
              <a:solidFill>
                <a:prstClr val="black"/>
              </a:solidFill>
              <a:latin typeface="Calibri"/>
            </a:endParaRPr>
          </a:p>
        </p:txBody>
      </p:sp>
      <p:sp>
        <p:nvSpPr>
          <p:cNvPr id="4" name="Rectangle 3"/>
          <p:cNvSpPr/>
          <p:nvPr/>
        </p:nvSpPr>
        <p:spPr>
          <a:xfrm>
            <a:off x="2570662" y="1496582"/>
            <a:ext cx="1674403" cy="5569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310099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 t="17699" r="51995" b="16229"/>
          <a:stretch/>
        </p:blipFill>
        <p:spPr>
          <a:xfrm>
            <a:off x="0" y="1243584"/>
            <a:ext cx="4389120" cy="4453128"/>
          </a:xfrm>
          <a:prstGeom prst="rect">
            <a:avLst/>
          </a:prstGeom>
        </p:spPr>
      </p:pic>
      <p:sp>
        <p:nvSpPr>
          <p:cNvPr id="2" name="TextBox 1"/>
          <p:cNvSpPr txBox="1"/>
          <p:nvPr/>
        </p:nvSpPr>
        <p:spPr>
          <a:xfrm>
            <a:off x="5537200" y="3048001"/>
            <a:ext cx="3225800" cy="654986"/>
          </a:xfrm>
          <a:prstGeom prst="rect">
            <a:avLst/>
          </a:prstGeom>
          <a:noFill/>
        </p:spPr>
        <p:txBody>
          <a:bodyPr wrap="square" lIns="91425" tIns="45713" rIns="91425" bIns="45713" rtlCol="0">
            <a:spAutoFit/>
          </a:bodyPr>
          <a:lstStyle/>
          <a:p>
            <a:r>
              <a:rPr lang="en-US" dirty="0">
                <a:solidFill>
                  <a:schemeClr val="bg1"/>
                </a:solidFill>
              </a:rPr>
              <a:t>LSST’s SN program </a:t>
            </a:r>
          </a:p>
          <a:p>
            <a:r>
              <a:rPr lang="en-US" dirty="0">
                <a:solidFill>
                  <a:schemeClr val="bg1"/>
                </a:solidFill>
              </a:rPr>
              <a:t>starts out photometry-based </a:t>
            </a:r>
          </a:p>
        </p:txBody>
      </p:sp>
    </p:spTree>
    <p:extLst>
      <p:ext uri="{BB962C8B-B14F-4D97-AF65-F5344CB8AC3E}">
        <p14:creationId xmlns:p14="http://schemas.microsoft.com/office/powerpoint/2010/main" val="1521658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 t="17699" r="51995" b="16229"/>
          <a:stretch/>
        </p:blipFill>
        <p:spPr>
          <a:xfrm>
            <a:off x="0" y="1243584"/>
            <a:ext cx="4389120" cy="4453128"/>
          </a:xfrm>
          <a:prstGeom prst="rect">
            <a:avLst/>
          </a:prstGeom>
        </p:spPr>
      </p:pic>
      <p:pic>
        <p:nvPicPr>
          <p:cNvPr id="5" name="Picture 4"/>
          <p:cNvPicPr>
            <a:picLocks noChangeAspect="1"/>
          </p:cNvPicPr>
          <p:nvPr/>
        </p:nvPicPr>
        <p:blipFill>
          <a:blip r:embed="rId3"/>
          <a:stretch>
            <a:fillRect/>
          </a:stretch>
        </p:blipFill>
        <p:spPr>
          <a:xfrm rot="8400000">
            <a:off x="4277142" y="2868478"/>
            <a:ext cx="5070790" cy="2265021"/>
          </a:xfrm>
          <a:prstGeom prst="rect">
            <a:avLst/>
          </a:prstGeom>
        </p:spPr>
      </p:pic>
      <p:sp>
        <p:nvSpPr>
          <p:cNvPr id="3" name="TextBox 2"/>
          <p:cNvSpPr txBox="1"/>
          <p:nvPr/>
        </p:nvSpPr>
        <p:spPr>
          <a:xfrm>
            <a:off x="4533900" y="2959113"/>
            <a:ext cx="491210" cy="830983"/>
          </a:xfrm>
          <a:prstGeom prst="rect">
            <a:avLst/>
          </a:prstGeom>
          <a:noFill/>
        </p:spPr>
        <p:txBody>
          <a:bodyPr wrap="none" lIns="91425" tIns="45713" rIns="91425" bIns="45713" rtlCol="0">
            <a:spAutoFit/>
          </a:bodyPr>
          <a:lstStyle/>
          <a:p>
            <a:r>
              <a:rPr lang="en-US" sz="4800" dirty="0">
                <a:solidFill>
                  <a:srgbClr val="000000"/>
                </a:solidFill>
              </a:rPr>
              <a:t>+</a:t>
            </a:r>
          </a:p>
        </p:txBody>
      </p:sp>
    </p:spTree>
    <p:extLst>
      <p:ext uri="{BB962C8B-B14F-4D97-AF65-F5344CB8AC3E}">
        <p14:creationId xmlns:p14="http://schemas.microsoft.com/office/powerpoint/2010/main" val="1730920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336821" y="327380"/>
            <a:ext cx="1310087" cy="401270"/>
          </a:xfrm>
          <a:prstGeom prst="rect">
            <a:avLst/>
          </a:prstGeom>
          <a:solidFill>
            <a:srgbClr val="FFF7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6988">
              <a:defRPr/>
            </a:pPr>
            <a:endParaRPr lang="en-US" dirty="0">
              <a:solidFill>
                <a:prstClr val="black"/>
              </a:solidFill>
              <a:latin typeface="Calibri"/>
            </a:endParaRPr>
          </a:p>
        </p:txBody>
      </p:sp>
      <p:sp>
        <p:nvSpPr>
          <p:cNvPr id="45" name="Rectangle 44"/>
          <p:cNvSpPr/>
          <p:nvPr/>
        </p:nvSpPr>
        <p:spPr>
          <a:xfrm>
            <a:off x="394005" y="291768"/>
            <a:ext cx="6814930" cy="46882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6988">
              <a:defRPr/>
            </a:pPr>
            <a:r>
              <a:rPr lang="en-US" dirty="0" smtClean="0">
                <a:solidFill>
                  <a:prstClr val="black"/>
                </a:solidFill>
                <a:latin typeface="Calibri"/>
              </a:rPr>
              <a:t>SN photometry uncertainty from IFC while </a:t>
            </a:r>
            <a:r>
              <a:rPr lang="en-US" b="1" dirty="0" smtClean="0">
                <a:solidFill>
                  <a:prstClr val="black"/>
                </a:solidFill>
                <a:latin typeface="Calibri"/>
              </a:rPr>
              <a:t>subtracting </a:t>
            </a:r>
            <a:r>
              <a:rPr lang="en-US" b="1" dirty="0">
                <a:solidFill>
                  <a:prstClr val="black"/>
                </a:solidFill>
                <a:latin typeface="Calibri"/>
              </a:rPr>
              <a:t>host</a:t>
            </a:r>
            <a:r>
              <a:rPr lang="en-US" dirty="0">
                <a:solidFill>
                  <a:prstClr val="black"/>
                </a:solidFill>
                <a:latin typeface="Calibri"/>
              </a:rPr>
              <a:t> </a:t>
            </a:r>
            <a:r>
              <a:rPr lang="en-US" dirty="0" smtClean="0">
                <a:solidFill>
                  <a:prstClr val="black"/>
                </a:solidFill>
                <a:latin typeface="Calibri"/>
              </a:rPr>
              <a:t>gal. </a:t>
            </a:r>
            <a:r>
              <a:rPr lang="en-US" dirty="0">
                <a:solidFill>
                  <a:prstClr val="black"/>
                </a:solidFill>
                <a:latin typeface="Calibri"/>
              </a:rPr>
              <a:t>light</a:t>
            </a:r>
            <a:r>
              <a:rPr lang="en-US" dirty="0" smtClean="0">
                <a:solidFill>
                  <a:prstClr val="black"/>
                </a:solidFill>
                <a:latin typeface="Calibri"/>
              </a:rPr>
              <a:t>.</a:t>
            </a:r>
            <a:endParaRPr lang="en-US" dirty="0">
              <a:solidFill>
                <a:prstClr val="black"/>
              </a:solidFill>
              <a:latin typeface="Calibri"/>
            </a:endParaRPr>
          </a:p>
        </p:txBody>
      </p:sp>
      <p:sp>
        <p:nvSpPr>
          <p:cNvPr id="46" name="TextBox 45"/>
          <p:cNvSpPr txBox="1"/>
          <p:nvPr/>
        </p:nvSpPr>
        <p:spPr>
          <a:xfrm>
            <a:off x="7336821" y="359318"/>
            <a:ext cx="1310087" cy="369332"/>
          </a:xfrm>
          <a:prstGeom prst="rect">
            <a:avLst/>
          </a:prstGeom>
          <a:noFill/>
        </p:spPr>
        <p:txBody>
          <a:bodyPr wrap="none" rtlCol="0">
            <a:spAutoFit/>
          </a:bodyPr>
          <a:lstStyle/>
          <a:p>
            <a:pPr defTabSz="456988"/>
            <a:r>
              <a:rPr lang="en-US" dirty="0" smtClean="0">
                <a:solidFill>
                  <a:prstClr val="black"/>
                </a:solidFill>
                <a:latin typeface="Calibri"/>
              </a:rPr>
              <a:t>David Rubin</a:t>
            </a:r>
            <a:endParaRPr lang="en-US" dirty="0">
              <a:solidFill>
                <a:prstClr val="black"/>
              </a:solidFill>
              <a:latin typeface="Calibri"/>
            </a:endParaRPr>
          </a:p>
        </p:txBody>
      </p:sp>
      <p:pic>
        <p:nvPicPr>
          <p:cNvPr id="16" name="Picture 15"/>
          <p:cNvPicPr>
            <a:picLocks noChangeAspect="1"/>
          </p:cNvPicPr>
          <p:nvPr/>
        </p:nvPicPr>
        <p:blipFill>
          <a:blip r:embed="rId2"/>
          <a:stretch>
            <a:fillRect/>
          </a:stretch>
        </p:blipFill>
        <p:spPr>
          <a:xfrm>
            <a:off x="1130301" y="1346588"/>
            <a:ext cx="6870700" cy="4241800"/>
          </a:xfrm>
          <a:prstGeom prst="rect">
            <a:avLst/>
          </a:prstGeom>
        </p:spPr>
      </p:pic>
      <p:sp>
        <p:nvSpPr>
          <p:cNvPr id="17" name="TextBox 16"/>
          <p:cNvSpPr txBox="1"/>
          <p:nvPr/>
        </p:nvSpPr>
        <p:spPr>
          <a:xfrm>
            <a:off x="1221928" y="1391206"/>
            <a:ext cx="1520192" cy="646331"/>
          </a:xfrm>
          <a:prstGeom prst="rect">
            <a:avLst/>
          </a:prstGeom>
          <a:noFill/>
        </p:spPr>
        <p:txBody>
          <a:bodyPr wrap="square" rtlCol="0">
            <a:spAutoFit/>
          </a:bodyPr>
          <a:lstStyle/>
          <a:p>
            <a:pPr defTabSz="456988"/>
            <a:r>
              <a:rPr lang="en-US" dirty="0" smtClean="0">
                <a:solidFill>
                  <a:prstClr val="white"/>
                </a:solidFill>
                <a:latin typeface="Calibri"/>
              </a:rPr>
              <a:t>noise-free data: 0.8µm</a:t>
            </a:r>
            <a:endParaRPr lang="en-US" dirty="0">
              <a:solidFill>
                <a:prstClr val="white"/>
              </a:solidFill>
              <a:latin typeface="Calibri"/>
            </a:endParaRPr>
          </a:p>
        </p:txBody>
      </p:sp>
      <p:sp>
        <p:nvSpPr>
          <p:cNvPr id="18" name="TextBox 17"/>
          <p:cNvSpPr txBox="1"/>
          <p:nvPr/>
        </p:nvSpPr>
        <p:spPr>
          <a:xfrm>
            <a:off x="3144677" y="1391206"/>
            <a:ext cx="1183440" cy="646331"/>
          </a:xfrm>
          <a:prstGeom prst="rect">
            <a:avLst/>
          </a:prstGeom>
          <a:noFill/>
        </p:spPr>
        <p:txBody>
          <a:bodyPr wrap="square" rtlCol="0">
            <a:spAutoFit/>
          </a:bodyPr>
          <a:lstStyle/>
          <a:p>
            <a:pPr defTabSz="456988"/>
            <a:r>
              <a:rPr lang="en-US" dirty="0" smtClean="0">
                <a:solidFill>
                  <a:prstClr val="white"/>
                </a:solidFill>
                <a:latin typeface="Calibri"/>
              </a:rPr>
              <a:t>noise-free residual</a:t>
            </a:r>
            <a:endParaRPr lang="en-US" dirty="0">
              <a:solidFill>
                <a:prstClr val="white"/>
              </a:solidFill>
              <a:latin typeface="Calibri"/>
            </a:endParaRPr>
          </a:p>
        </p:txBody>
      </p:sp>
      <p:sp>
        <p:nvSpPr>
          <p:cNvPr id="19" name="TextBox 18"/>
          <p:cNvSpPr txBox="1"/>
          <p:nvPr/>
        </p:nvSpPr>
        <p:spPr>
          <a:xfrm>
            <a:off x="3144677" y="3111962"/>
            <a:ext cx="1310061" cy="369332"/>
          </a:xfrm>
          <a:prstGeom prst="rect">
            <a:avLst/>
          </a:prstGeom>
          <a:noFill/>
        </p:spPr>
        <p:txBody>
          <a:bodyPr wrap="square" rtlCol="0">
            <a:spAutoFit/>
          </a:bodyPr>
          <a:lstStyle/>
          <a:p>
            <a:pPr defTabSz="456988"/>
            <a:r>
              <a:rPr lang="en-US" dirty="0" smtClean="0">
                <a:solidFill>
                  <a:prstClr val="white"/>
                </a:solidFill>
                <a:latin typeface="Calibri"/>
              </a:rPr>
              <a:t>RMS: 0.3%!</a:t>
            </a:r>
            <a:endParaRPr lang="en-US" dirty="0">
              <a:solidFill>
                <a:prstClr val="white"/>
              </a:solidFill>
              <a:latin typeface="Calibri"/>
            </a:endParaRPr>
          </a:p>
        </p:txBody>
      </p:sp>
      <p:sp>
        <p:nvSpPr>
          <p:cNvPr id="20" name="TextBox 19"/>
          <p:cNvSpPr txBox="1"/>
          <p:nvPr/>
        </p:nvSpPr>
        <p:spPr>
          <a:xfrm>
            <a:off x="4712975" y="1391194"/>
            <a:ext cx="1649103" cy="369332"/>
          </a:xfrm>
          <a:prstGeom prst="rect">
            <a:avLst/>
          </a:prstGeom>
          <a:noFill/>
        </p:spPr>
        <p:txBody>
          <a:bodyPr wrap="square" rtlCol="0">
            <a:spAutoFit/>
          </a:bodyPr>
          <a:lstStyle/>
          <a:p>
            <a:pPr defTabSz="456988"/>
            <a:r>
              <a:rPr lang="en-US" dirty="0" smtClean="0">
                <a:solidFill>
                  <a:prstClr val="white"/>
                </a:solidFill>
                <a:latin typeface="Calibri"/>
              </a:rPr>
              <a:t>data with noise</a:t>
            </a:r>
            <a:endParaRPr lang="en-US" dirty="0">
              <a:solidFill>
                <a:prstClr val="white"/>
              </a:solidFill>
              <a:latin typeface="Calibri"/>
            </a:endParaRPr>
          </a:p>
        </p:txBody>
      </p:sp>
      <p:sp>
        <p:nvSpPr>
          <p:cNvPr id="21" name="TextBox 20"/>
          <p:cNvSpPr txBox="1"/>
          <p:nvPr/>
        </p:nvSpPr>
        <p:spPr>
          <a:xfrm>
            <a:off x="6733482" y="1398986"/>
            <a:ext cx="1002178" cy="369332"/>
          </a:xfrm>
          <a:prstGeom prst="rect">
            <a:avLst/>
          </a:prstGeom>
          <a:noFill/>
        </p:spPr>
        <p:txBody>
          <a:bodyPr wrap="square" rtlCol="0">
            <a:spAutoFit/>
          </a:bodyPr>
          <a:lstStyle/>
          <a:p>
            <a:pPr defTabSz="456988"/>
            <a:r>
              <a:rPr lang="en-US" dirty="0" smtClean="0">
                <a:solidFill>
                  <a:prstClr val="white"/>
                </a:solidFill>
                <a:latin typeface="Calibri"/>
              </a:rPr>
              <a:t>residual </a:t>
            </a:r>
            <a:endParaRPr lang="en-US" dirty="0">
              <a:solidFill>
                <a:prstClr val="white"/>
              </a:solidFill>
              <a:latin typeface="Calibri"/>
            </a:endParaRPr>
          </a:p>
        </p:txBody>
      </p:sp>
      <p:sp>
        <p:nvSpPr>
          <p:cNvPr id="22" name="Rectangle 21"/>
          <p:cNvSpPr/>
          <p:nvPr/>
        </p:nvSpPr>
        <p:spPr>
          <a:xfrm>
            <a:off x="2410487" y="5951816"/>
            <a:ext cx="4994061" cy="646331"/>
          </a:xfrm>
          <a:prstGeom prst="rect">
            <a:avLst/>
          </a:prstGeom>
        </p:spPr>
        <p:txBody>
          <a:bodyPr wrap="square">
            <a:spAutoFit/>
          </a:bodyPr>
          <a:lstStyle/>
          <a:p>
            <a:pPr algn="ctr" defTabSz="456988"/>
            <a:r>
              <a:rPr lang="en-US" dirty="0" smtClean="0">
                <a:solidFill>
                  <a:prstClr val="black"/>
                </a:solidFill>
                <a:latin typeface="Calibri"/>
              </a:rPr>
              <a:t>The final noise is dominated by sky and read noise, not subtraction error</a:t>
            </a:r>
            <a:endParaRPr lang="en-US" dirty="0">
              <a:solidFill>
                <a:prstClr val="black"/>
              </a:solidFill>
              <a:latin typeface="Calibri"/>
            </a:endParaRPr>
          </a:p>
        </p:txBody>
      </p:sp>
      <p:sp>
        <p:nvSpPr>
          <p:cNvPr id="23" name="TextBox 22"/>
          <p:cNvSpPr txBox="1"/>
          <p:nvPr/>
        </p:nvSpPr>
        <p:spPr>
          <a:xfrm>
            <a:off x="1221928" y="4311345"/>
            <a:ext cx="1423004" cy="1200329"/>
          </a:xfrm>
          <a:prstGeom prst="rect">
            <a:avLst/>
          </a:prstGeom>
          <a:noFill/>
        </p:spPr>
        <p:txBody>
          <a:bodyPr wrap="square" rtlCol="0">
            <a:spAutoFit/>
          </a:bodyPr>
          <a:lstStyle/>
          <a:p>
            <a:pPr defTabSz="456988"/>
            <a:r>
              <a:rPr lang="en-US" dirty="0" smtClean="0">
                <a:solidFill>
                  <a:prstClr val="white"/>
                </a:solidFill>
                <a:latin typeface="Calibri"/>
              </a:rPr>
              <a:t>(single wavelength shown for clarity)</a:t>
            </a:r>
            <a:endParaRPr lang="en-US" dirty="0">
              <a:solidFill>
                <a:prstClr val="white"/>
              </a:solidFill>
              <a:latin typeface="Calibri"/>
            </a:endParaRPr>
          </a:p>
        </p:txBody>
      </p:sp>
    </p:spTree>
    <p:extLst>
      <p:ext uri="{BB962C8B-B14F-4D97-AF65-F5344CB8AC3E}">
        <p14:creationId xmlns:p14="http://schemas.microsoft.com/office/powerpoint/2010/main" val="2713996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30225"/>
            <a:ext cx="3721100" cy="641350"/>
          </a:xfrm>
        </p:spPr>
        <p:txBody>
          <a:bodyPr>
            <a:noAutofit/>
          </a:bodyPr>
          <a:lstStyle/>
          <a:p>
            <a:r>
              <a:rPr lang="en-US" sz="3200" b="0" dirty="0"/>
              <a:t>WFIRST Spectrophotometry</a:t>
            </a:r>
          </a:p>
        </p:txBody>
      </p:sp>
      <p:sp>
        <p:nvSpPr>
          <p:cNvPr id="4" name="Text Placeholder 3"/>
          <p:cNvSpPr>
            <a:spLocks noGrp="1"/>
          </p:cNvSpPr>
          <p:nvPr>
            <p:ph type="body" sz="half" idx="2"/>
          </p:nvPr>
        </p:nvSpPr>
        <p:spPr>
          <a:xfrm>
            <a:off x="457201" y="2209802"/>
            <a:ext cx="3949700" cy="3916363"/>
          </a:xfrm>
        </p:spPr>
        <p:txBody>
          <a:bodyPr>
            <a:normAutofit/>
          </a:bodyPr>
          <a:lstStyle/>
          <a:p>
            <a:r>
              <a:rPr lang="en-US" sz="2400" dirty="0"/>
              <a:t>Two epochs near maximum with increasing S/N.</a:t>
            </a:r>
          </a:p>
          <a:p>
            <a:endParaRPr lang="en-US" sz="2400" dirty="0"/>
          </a:p>
          <a:p>
            <a:r>
              <a:rPr lang="en-US" sz="2400" dirty="0"/>
              <a:t>Reference epoch(s) after SN has faded.</a:t>
            </a:r>
          </a:p>
        </p:txBody>
      </p:sp>
      <p:pic>
        <p:nvPicPr>
          <p:cNvPr id="6" name="Picture 5" descr="sim_spectrum_075_H1R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8617" y="0"/>
            <a:ext cx="3706781" cy="6858000"/>
          </a:xfrm>
          <a:prstGeom prst="rect">
            <a:avLst/>
          </a:prstGeom>
        </p:spPr>
      </p:pic>
    </p:spTree>
    <p:extLst>
      <p:ext uri="{BB962C8B-B14F-4D97-AF65-F5344CB8AC3E}">
        <p14:creationId xmlns:p14="http://schemas.microsoft.com/office/powerpoint/2010/main" val="4069695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le 1"/>
          <p:cNvSpPr>
            <a:spLocks noGrp="1"/>
          </p:cNvSpPr>
          <p:nvPr>
            <p:ph type="title" idx="4294967295"/>
          </p:nvPr>
        </p:nvSpPr>
        <p:spPr>
          <a:xfrm>
            <a:off x="457200" y="-123450"/>
            <a:ext cx="8229600" cy="974725"/>
          </a:xfrm>
        </p:spPr>
        <p:txBody>
          <a:bodyPr/>
          <a:lstStyle/>
          <a:p>
            <a:pPr>
              <a:defRPr/>
            </a:pPr>
            <a:r>
              <a:rPr lang="en-US" sz="2400" dirty="0">
                <a:latin typeface="Optima"/>
                <a:cs typeface="Optima"/>
              </a:rPr>
              <a:t>Twins study from SN Factory spectral time-series</a:t>
            </a:r>
          </a:p>
        </p:txBody>
      </p:sp>
      <p:pic>
        <p:nvPicPr>
          <p:cNvPr id="2" name="Picture 1" descr="HannahTwin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68" y="633987"/>
            <a:ext cx="8713428" cy="5808952"/>
          </a:xfrm>
          <a:prstGeom prst="rect">
            <a:avLst/>
          </a:prstGeom>
        </p:spPr>
      </p:pic>
      <p:sp>
        <p:nvSpPr>
          <p:cNvPr id="81922" name="TextBox 14"/>
          <p:cNvSpPr txBox="1">
            <a:spLocks noChangeArrowheads="1"/>
          </p:cNvSpPr>
          <p:nvPr/>
        </p:nvSpPr>
        <p:spPr bwMode="auto">
          <a:xfrm>
            <a:off x="6066467" y="6431068"/>
            <a:ext cx="2734604"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1" rIns="91421" bIns="45711">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dirty="0" err="1">
                <a:solidFill>
                  <a:srgbClr val="000000"/>
                </a:solidFill>
                <a:latin typeface="Calibri" charset="0"/>
              </a:rPr>
              <a:t>Fakhouri</a:t>
            </a:r>
            <a:r>
              <a:rPr lang="en-US" sz="1800" dirty="0">
                <a:solidFill>
                  <a:srgbClr val="000000"/>
                </a:solidFill>
                <a:latin typeface="Calibri" charset="0"/>
              </a:rPr>
              <a:t>, Boone+ </a:t>
            </a:r>
            <a:r>
              <a:rPr lang="en-US" sz="1800" dirty="0" err="1">
                <a:solidFill>
                  <a:srgbClr val="000000"/>
                </a:solidFill>
                <a:latin typeface="Calibri" charset="0"/>
              </a:rPr>
              <a:t>ApJ</a:t>
            </a:r>
            <a:r>
              <a:rPr lang="en-US" sz="1800" dirty="0">
                <a:solidFill>
                  <a:srgbClr val="000000"/>
                </a:solidFill>
                <a:latin typeface="Calibri" charset="0"/>
              </a:rPr>
              <a:t> 2015</a:t>
            </a:r>
          </a:p>
        </p:txBody>
      </p:sp>
    </p:spTree>
    <p:extLst>
      <p:ext uri="{BB962C8B-B14F-4D97-AF65-F5344CB8AC3E}">
        <p14:creationId xmlns:p14="http://schemas.microsoft.com/office/powerpoint/2010/main" val="1392082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7336821" y="486968"/>
            <a:ext cx="1437563" cy="401270"/>
          </a:xfrm>
          <a:prstGeom prst="rect">
            <a:avLst/>
          </a:prstGeom>
          <a:solidFill>
            <a:srgbClr val="FFF7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6988">
              <a:defRPr/>
            </a:pPr>
            <a:endParaRPr lang="en-US" dirty="0">
              <a:solidFill>
                <a:prstClr val="black"/>
              </a:solidFill>
              <a:latin typeface="Calibri"/>
            </a:endParaRPr>
          </a:p>
        </p:txBody>
      </p:sp>
      <p:sp>
        <p:nvSpPr>
          <p:cNvPr id="13" name="Rectangle 12"/>
          <p:cNvSpPr/>
          <p:nvPr/>
        </p:nvSpPr>
        <p:spPr>
          <a:xfrm>
            <a:off x="394005" y="469263"/>
            <a:ext cx="6814930" cy="445829"/>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6988">
              <a:defRPr/>
            </a:pPr>
            <a:r>
              <a:rPr lang="en-US" dirty="0">
                <a:solidFill>
                  <a:prstClr val="black"/>
                </a:solidFill>
                <a:latin typeface="Calibri"/>
              </a:rPr>
              <a:t>Spectral feature measurements </a:t>
            </a:r>
            <a:r>
              <a:rPr lang="en-US" dirty="0" smtClean="0">
                <a:solidFill>
                  <a:prstClr val="black"/>
                </a:solidFill>
                <a:latin typeface="Calibri"/>
              </a:rPr>
              <a:t>and </a:t>
            </a:r>
            <a:r>
              <a:rPr lang="en-US" b="1" dirty="0" smtClean="0">
                <a:solidFill>
                  <a:prstClr val="black"/>
                </a:solidFill>
                <a:latin typeface="Calibri"/>
              </a:rPr>
              <a:t>twinning using IFC</a:t>
            </a:r>
            <a:r>
              <a:rPr lang="en-US" dirty="0" smtClean="0">
                <a:solidFill>
                  <a:prstClr val="black"/>
                </a:solidFill>
                <a:latin typeface="Calibri"/>
              </a:rPr>
              <a:t>, as fn. of S/N.</a:t>
            </a:r>
            <a:endParaRPr lang="en-US" dirty="0">
              <a:solidFill>
                <a:prstClr val="black"/>
              </a:solidFill>
              <a:latin typeface="Calibri"/>
            </a:endParaRPr>
          </a:p>
        </p:txBody>
      </p:sp>
      <p:sp>
        <p:nvSpPr>
          <p:cNvPr id="20" name="TextBox 19"/>
          <p:cNvSpPr txBox="1"/>
          <p:nvPr/>
        </p:nvSpPr>
        <p:spPr>
          <a:xfrm>
            <a:off x="7438415" y="486968"/>
            <a:ext cx="1234232" cy="369332"/>
          </a:xfrm>
          <a:prstGeom prst="rect">
            <a:avLst/>
          </a:prstGeom>
          <a:noFill/>
        </p:spPr>
        <p:txBody>
          <a:bodyPr wrap="none" rtlCol="0">
            <a:spAutoFit/>
          </a:bodyPr>
          <a:lstStyle/>
          <a:p>
            <a:pPr defTabSz="456988"/>
            <a:r>
              <a:rPr lang="en-US" dirty="0" smtClean="0">
                <a:solidFill>
                  <a:prstClr val="black"/>
                </a:solidFill>
                <a:latin typeface="Calibri"/>
              </a:rPr>
              <a:t>Kyle Boone</a:t>
            </a:r>
            <a:endParaRPr lang="en-US" dirty="0">
              <a:solidFill>
                <a:prstClr val="black"/>
              </a:solidFill>
              <a:latin typeface="Calibri"/>
            </a:endParaRPr>
          </a:p>
        </p:txBody>
      </p:sp>
      <p:pic>
        <p:nvPicPr>
          <p:cNvPr id="2" name="Picture 1"/>
          <p:cNvPicPr>
            <a:picLocks noChangeAspect="1"/>
          </p:cNvPicPr>
          <p:nvPr/>
        </p:nvPicPr>
        <p:blipFill>
          <a:blip r:embed="rId2"/>
          <a:stretch>
            <a:fillRect/>
          </a:stretch>
        </p:blipFill>
        <p:spPr>
          <a:xfrm>
            <a:off x="673410" y="1498600"/>
            <a:ext cx="6524015" cy="4852236"/>
          </a:xfrm>
          <a:prstGeom prst="rect">
            <a:avLst/>
          </a:prstGeom>
        </p:spPr>
      </p:pic>
    </p:spTree>
    <p:extLst>
      <p:ext uri="{BB962C8B-B14F-4D97-AF65-F5344CB8AC3E}">
        <p14:creationId xmlns:p14="http://schemas.microsoft.com/office/powerpoint/2010/main" val="3625847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9706" y="0"/>
            <a:ext cx="6303943" cy="6858000"/>
          </a:xfrm>
          <a:prstGeom prst="rect">
            <a:avLst/>
          </a:prstGeom>
        </p:spPr>
      </p:pic>
      <p:sp>
        <p:nvSpPr>
          <p:cNvPr id="3" name="Rectangle 2"/>
          <p:cNvSpPr/>
          <p:nvPr/>
        </p:nvSpPr>
        <p:spPr bwMode="auto">
          <a:xfrm>
            <a:off x="2882907" y="266701"/>
            <a:ext cx="749299" cy="4051300"/>
          </a:xfrm>
          <a:prstGeom prst="rect">
            <a:avLst/>
          </a:prstGeom>
          <a:solidFill>
            <a:srgbClr val="99D1E3">
              <a:alpha val="41000"/>
            </a:srgbClr>
          </a:solidFill>
          <a:ln w="9525" cap="flat" cmpd="sng" algn="ctr">
            <a:noFill/>
            <a:prstDash val="solid"/>
            <a:round/>
            <a:headEnd type="none" w="med" len="med"/>
            <a:tailEnd type="none" w="med" len="med"/>
          </a:ln>
          <a:effectLst/>
          <a:extLst/>
        </p:spPr>
        <p:txBody>
          <a:bodyPr vert="horz" wrap="square" lIns="91425" tIns="45713" rIns="91425" bIns="45713" numCol="1" rtlCol="0" anchor="t" anchorCtr="0" compatLnSpc="1">
            <a:prstTxWarp prst="textNoShape">
              <a:avLst/>
            </a:prstTxWarp>
          </a:bodyPr>
          <a:lstStyle/>
          <a:p>
            <a:pPr marL="177773" indent="-177773" defTabSz="914259" eaLnBrk="0" fontAlgn="base" hangingPunct="0">
              <a:spcBef>
                <a:spcPct val="40000"/>
              </a:spcBef>
              <a:spcAft>
                <a:spcPct val="0"/>
              </a:spcAft>
              <a:buSzPct val="100000"/>
              <a:buFontTx/>
              <a:buChar char="•"/>
            </a:pPr>
            <a:endParaRPr lang="en-US" sz="2000">
              <a:solidFill>
                <a:srgbClr val="00279F"/>
              </a:solidFill>
              <a:latin typeface="Arial" charset="0"/>
              <a:ea typeface="ＭＳ Ｐゴシック" charset="0"/>
            </a:endParaRPr>
          </a:p>
        </p:txBody>
      </p:sp>
      <p:sp>
        <p:nvSpPr>
          <p:cNvPr id="4" name="Rectangle 3"/>
          <p:cNvSpPr/>
          <p:nvPr/>
        </p:nvSpPr>
        <p:spPr bwMode="auto">
          <a:xfrm>
            <a:off x="3632208" y="266701"/>
            <a:ext cx="973667" cy="4051300"/>
          </a:xfrm>
          <a:prstGeom prst="rect">
            <a:avLst/>
          </a:prstGeom>
          <a:solidFill>
            <a:srgbClr val="FFC245">
              <a:alpha val="45000"/>
            </a:srgbClr>
          </a:solidFill>
          <a:ln w="9525" cap="flat" cmpd="sng" algn="ctr">
            <a:noFill/>
            <a:prstDash val="solid"/>
            <a:round/>
            <a:headEnd type="none" w="med" len="med"/>
            <a:tailEnd type="none" w="med" len="med"/>
          </a:ln>
          <a:effectLst/>
          <a:extLst/>
        </p:spPr>
        <p:txBody>
          <a:bodyPr vert="horz" wrap="square" lIns="91425" tIns="45713" rIns="91425" bIns="45713" numCol="1" rtlCol="0" anchor="t" anchorCtr="0" compatLnSpc="1">
            <a:prstTxWarp prst="textNoShape">
              <a:avLst/>
            </a:prstTxWarp>
          </a:bodyPr>
          <a:lstStyle/>
          <a:p>
            <a:pPr marL="177773" indent="-177773" defTabSz="914259" eaLnBrk="0" fontAlgn="base" hangingPunct="0">
              <a:spcBef>
                <a:spcPct val="40000"/>
              </a:spcBef>
              <a:spcAft>
                <a:spcPct val="0"/>
              </a:spcAft>
              <a:buSzPct val="100000"/>
              <a:buFontTx/>
              <a:buChar char="•"/>
            </a:pPr>
            <a:endParaRPr lang="en-US" sz="2000">
              <a:solidFill>
                <a:srgbClr val="00279F"/>
              </a:solidFill>
              <a:latin typeface="Arial" charset="0"/>
              <a:ea typeface="ＭＳ Ｐゴシック" charset="0"/>
            </a:endParaRPr>
          </a:p>
        </p:txBody>
      </p:sp>
      <p:sp>
        <p:nvSpPr>
          <p:cNvPr id="5" name="Rectangle 4"/>
          <p:cNvSpPr/>
          <p:nvPr/>
        </p:nvSpPr>
        <p:spPr bwMode="auto">
          <a:xfrm>
            <a:off x="4605869" y="266701"/>
            <a:ext cx="1947333" cy="4051300"/>
          </a:xfrm>
          <a:prstGeom prst="rect">
            <a:avLst/>
          </a:prstGeom>
          <a:solidFill>
            <a:srgbClr val="76EF9B">
              <a:alpha val="33000"/>
            </a:srgbClr>
          </a:solidFill>
          <a:ln w="9525" cap="flat" cmpd="sng" algn="ctr">
            <a:noFill/>
            <a:prstDash val="solid"/>
            <a:round/>
            <a:headEnd type="none" w="med" len="med"/>
            <a:tailEnd type="none" w="med" len="med"/>
          </a:ln>
          <a:effectLst/>
          <a:extLst/>
        </p:spPr>
        <p:txBody>
          <a:bodyPr vert="horz" wrap="square" lIns="91425" tIns="45713" rIns="91425" bIns="45713" numCol="1" rtlCol="0" anchor="t" anchorCtr="0" compatLnSpc="1">
            <a:prstTxWarp prst="textNoShape">
              <a:avLst/>
            </a:prstTxWarp>
          </a:bodyPr>
          <a:lstStyle/>
          <a:p>
            <a:pPr marL="177773" indent="-177773" defTabSz="914259" eaLnBrk="0" fontAlgn="base" hangingPunct="0">
              <a:spcBef>
                <a:spcPct val="40000"/>
              </a:spcBef>
              <a:spcAft>
                <a:spcPct val="0"/>
              </a:spcAft>
              <a:buSzPct val="100000"/>
              <a:buFontTx/>
              <a:buChar char="•"/>
            </a:pPr>
            <a:endParaRPr lang="en-US" sz="2000">
              <a:solidFill>
                <a:srgbClr val="00279F"/>
              </a:solidFill>
              <a:latin typeface="Arial" charset="0"/>
              <a:ea typeface="ＭＳ Ｐゴシック" charset="0"/>
            </a:endParaRPr>
          </a:p>
        </p:txBody>
      </p:sp>
      <p:sp>
        <p:nvSpPr>
          <p:cNvPr id="6" name="TextBox 5"/>
          <p:cNvSpPr txBox="1"/>
          <p:nvPr/>
        </p:nvSpPr>
        <p:spPr>
          <a:xfrm>
            <a:off x="3162306" y="406401"/>
            <a:ext cx="1722967" cy="654986"/>
          </a:xfrm>
          <a:prstGeom prst="rect">
            <a:avLst/>
          </a:prstGeom>
          <a:noFill/>
        </p:spPr>
        <p:txBody>
          <a:bodyPr wrap="square" lIns="91425" tIns="45713" rIns="91425" bIns="45713" rtlCol="0">
            <a:spAutoFit/>
          </a:bodyPr>
          <a:lstStyle/>
          <a:p>
            <a:r>
              <a:rPr lang="en-US" dirty="0" smtClean="0"/>
              <a:t>LSST</a:t>
            </a:r>
          </a:p>
          <a:p>
            <a:r>
              <a:rPr lang="en-US" dirty="0" smtClean="0"/>
              <a:t>discoveries</a:t>
            </a:r>
            <a:endParaRPr lang="en-US" dirty="0"/>
          </a:p>
        </p:txBody>
      </p:sp>
      <p:sp>
        <p:nvSpPr>
          <p:cNvPr id="7" name="TextBox 6"/>
          <p:cNvSpPr txBox="1"/>
          <p:nvPr/>
        </p:nvSpPr>
        <p:spPr>
          <a:xfrm>
            <a:off x="4821767" y="292101"/>
            <a:ext cx="1524000" cy="654986"/>
          </a:xfrm>
          <a:prstGeom prst="rect">
            <a:avLst/>
          </a:prstGeom>
          <a:noFill/>
        </p:spPr>
        <p:txBody>
          <a:bodyPr wrap="square" lIns="91425" tIns="45713" rIns="91425" bIns="45713" rtlCol="0">
            <a:spAutoFit/>
          </a:bodyPr>
          <a:lstStyle/>
          <a:p>
            <a:r>
              <a:rPr lang="en-US" dirty="0" smtClean="0"/>
              <a:t>WFIRST discoveries</a:t>
            </a:r>
            <a:endParaRPr lang="en-US" dirty="0"/>
          </a:p>
        </p:txBody>
      </p:sp>
      <p:cxnSp>
        <p:nvCxnSpPr>
          <p:cNvPr id="9" name="Straight Arrow Connector 8"/>
          <p:cNvCxnSpPr/>
          <p:nvPr/>
        </p:nvCxnSpPr>
        <p:spPr bwMode="auto">
          <a:xfrm flipH="1">
            <a:off x="4279900" y="635000"/>
            <a:ext cx="2273300" cy="0"/>
          </a:xfrm>
          <a:prstGeom prst="straightConnector1">
            <a:avLst/>
          </a:prstGeom>
          <a:noFill/>
          <a:ln w="9525" cap="flat" cmpd="sng" algn="ctr">
            <a:solidFill>
              <a:schemeClr val="tx1"/>
            </a:solidFill>
            <a:prstDash val="solid"/>
            <a:round/>
            <a:headEnd type="arrow"/>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cxnSp>
      <p:cxnSp>
        <p:nvCxnSpPr>
          <p:cNvPr id="13" name="Straight Arrow Connector 12"/>
          <p:cNvCxnSpPr/>
          <p:nvPr/>
        </p:nvCxnSpPr>
        <p:spPr bwMode="auto">
          <a:xfrm flipH="1">
            <a:off x="2971807" y="760631"/>
            <a:ext cx="1722967" cy="0"/>
          </a:xfrm>
          <a:prstGeom prst="straightConnector1">
            <a:avLst/>
          </a:prstGeom>
          <a:noFill/>
          <a:ln w="9525" cap="flat" cmpd="sng" algn="ctr">
            <a:solidFill>
              <a:schemeClr val="tx1"/>
            </a:solidFill>
            <a:prstDash val="solid"/>
            <a:round/>
            <a:headEnd type="arrow"/>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cxnSp>
    </p:spTree>
    <p:extLst>
      <p:ext uri="{BB962C8B-B14F-4D97-AF65-F5344CB8AC3E}">
        <p14:creationId xmlns:p14="http://schemas.microsoft.com/office/powerpoint/2010/main" val="1178935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350"/>
            <a:ext cx="8229600" cy="552309"/>
          </a:xfrm>
        </p:spPr>
        <p:txBody>
          <a:bodyPr>
            <a:normAutofit fontScale="90000"/>
          </a:bodyPr>
          <a:lstStyle/>
          <a:p>
            <a:pPr>
              <a:lnSpc>
                <a:spcPct val="80000"/>
              </a:lnSpc>
            </a:pPr>
            <a:r>
              <a:rPr lang="en-US" dirty="0" smtClean="0"/>
              <a:t>Redshift Precision </a:t>
            </a:r>
            <a:br>
              <a:rPr lang="en-US" dirty="0" smtClean="0"/>
            </a:br>
            <a:r>
              <a:rPr lang="en-US" sz="3600" dirty="0"/>
              <a:t>(from SN alone, before using host-galaxy)</a:t>
            </a:r>
            <a:endParaRPr lang="en-US" sz="3600" i="1" dirty="0"/>
          </a:p>
        </p:txBody>
      </p:sp>
      <p:sp>
        <p:nvSpPr>
          <p:cNvPr id="4" name="TextBox 3"/>
          <p:cNvSpPr txBox="1"/>
          <p:nvPr/>
        </p:nvSpPr>
        <p:spPr>
          <a:xfrm>
            <a:off x="3111178" y="6440755"/>
            <a:ext cx="2609390" cy="369318"/>
          </a:xfrm>
          <a:prstGeom prst="rect">
            <a:avLst/>
          </a:prstGeom>
          <a:noFill/>
        </p:spPr>
        <p:txBody>
          <a:bodyPr wrap="none" lIns="91425" tIns="45713" rIns="91425" bIns="45713" rtlCol="0">
            <a:spAutoFit/>
          </a:bodyPr>
          <a:lstStyle/>
          <a:p>
            <a:r>
              <a:rPr lang="en-US" dirty="0" smtClean="0">
                <a:solidFill>
                  <a:prstClr val="black"/>
                </a:solidFill>
                <a:latin typeface="Calibri"/>
              </a:rPr>
              <a:t>(using &gt; 3300A </a:t>
            </a:r>
            <a:r>
              <a:rPr lang="en-US" dirty="0" err="1" smtClean="0">
                <a:solidFill>
                  <a:prstClr val="black"/>
                </a:solidFill>
                <a:latin typeface="Calibri"/>
              </a:rPr>
              <a:t>restframe</a:t>
            </a:r>
            <a:r>
              <a:rPr lang="en-US" dirty="0" smtClean="0">
                <a:solidFill>
                  <a:prstClr val="black"/>
                </a:solidFill>
                <a:latin typeface="Calibri"/>
              </a:rPr>
              <a:t>)</a:t>
            </a:r>
            <a:endParaRPr lang="en-US" dirty="0">
              <a:solidFill>
                <a:prstClr val="black"/>
              </a:solidFill>
              <a:latin typeface="Calibri"/>
            </a:endParaRPr>
          </a:p>
        </p:txBody>
      </p:sp>
      <p:pic>
        <p:nvPicPr>
          <p:cNvPr id="5" name="Picture 4" descr="redshift_uncertaint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867" y="1413933"/>
            <a:ext cx="6316134" cy="4645262"/>
          </a:xfrm>
          <a:prstGeom prst="rect">
            <a:avLst/>
          </a:prstGeom>
        </p:spPr>
      </p:pic>
    </p:spTree>
    <p:extLst>
      <p:ext uri="{BB962C8B-B14F-4D97-AF65-F5344CB8AC3E}">
        <p14:creationId xmlns:p14="http://schemas.microsoft.com/office/powerpoint/2010/main" val="1763890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0" y="216795"/>
            <a:ext cx="9144000" cy="6768008"/>
          </a:xfrm>
          <a:prstGeom prst="rect">
            <a:avLst/>
          </a:prstGeom>
          <a:noFill/>
        </p:spPr>
        <p:txBody>
          <a:bodyPr wrap="square" rtlCol="0">
            <a:spAutoFit/>
          </a:bodyPr>
          <a:lstStyle/>
          <a:p>
            <a:pPr>
              <a:lnSpc>
                <a:spcPct val="110000"/>
              </a:lnSpc>
            </a:pPr>
            <a:r>
              <a:rPr lang="en-US" b="1" dirty="0">
                <a:solidFill>
                  <a:srgbClr val="000000"/>
                </a:solidFill>
                <a:latin typeface="Optima"/>
                <a:cs typeface="Optima"/>
              </a:rPr>
              <a:t>There is much to be gained if DOE can support a </a:t>
            </a:r>
            <a:r>
              <a:rPr lang="en-US" b="1" dirty="0" smtClean="0">
                <a:solidFill>
                  <a:srgbClr val="000000"/>
                </a:solidFill>
                <a:latin typeface="Optima"/>
                <a:cs typeface="Optima"/>
              </a:rPr>
              <a:t>project effort </a:t>
            </a:r>
            <a:r>
              <a:rPr lang="en-US" b="1" dirty="0">
                <a:solidFill>
                  <a:srgbClr val="000000"/>
                </a:solidFill>
                <a:latin typeface="Optima"/>
                <a:cs typeface="Optima"/>
              </a:rPr>
              <a:t>that </a:t>
            </a:r>
            <a:r>
              <a:rPr lang="en-US" b="1" dirty="0" smtClean="0">
                <a:solidFill>
                  <a:srgbClr val="000000"/>
                </a:solidFill>
                <a:latin typeface="Optima"/>
                <a:cs typeface="Optima"/>
              </a:rPr>
              <a:t>fills </a:t>
            </a:r>
            <a:r>
              <a:rPr lang="en-US" b="1" dirty="0">
                <a:solidFill>
                  <a:srgbClr val="000000"/>
                </a:solidFill>
                <a:latin typeface="Optima"/>
                <a:cs typeface="Optima"/>
              </a:rPr>
              <a:t>the gaps to make it possible to do the science that </a:t>
            </a:r>
            <a:r>
              <a:rPr lang="en-US" b="1" dirty="0" smtClean="0">
                <a:solidFill>
                  <a:srgbClr val="000000"/>
                </a:solidFill>
                <a:latin typeface="Optima"/>
                <a:cs typeface="Optima"/>
              </a:rPr>
              <a:t>requires LSST + </a:t>
            </a:r>
            <a:r>
              <a:rPr lang="en-US" b="1" dirty="0">
                <a:solidFill>
                  <a:srgbClr val="000000"/>
                </a:solidFill>
                <a:latin typeface="Optima"/>
                <a:cs typeface="Optima"/>
              </a:rPr>
              <a:t>WFIRST:</a:t>
            </a:r>
          </a:p>
          <a:p>
            <a:pPr lvl="1">
              <a:lnSpc>
                <a:spcPct val="110000"/>
              </a:lnSpc>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WFIRST IFC galaxy spectroscopy to calibrate the photo-z’s in </a:t>
            </a:r>
            <a:r>
              <a:rPr lang="en-US" dirty="0" smtClean="0">
                <a:solidFill>
                  <a:srgbClr val="000000"/>
                </a:solidFill>
                <a:latin typeface="Optima"/>
                <a:cs typeface="Optima"/>
              </a:rPr>
              <a:t>parts of </a:t>
            </a:r>
            <a:r>
              <a:rPr lang="en-US" dirty="0">
                <a:solidFill>
                  <a:srgbClr val="000000"/>
                </a:solidFill>
                <a:latin typeface="Optima"/>
                <a:cs typeface="Optima"/>
              </a:rPr>
              <a:t>parameter space that are difficult/impossible from the ground (</a:t>
            </a:r>
            <a:r>
              <a:rPr lang="en-US" dirty="0" smtClean="0">
                <a:solidFill>
                  <a:srgbClr val="000000"/>
                </a:solidFill>
                <a:latin typeface="Optima"/>
                <a:cs typeface="Optima"/>
              </a:rPr>
              <a:t>see previous </a:t>
            </a:r>
            <a:r>
              <a:rPr lang="en-US" dirty="0">
                <a:solidFill>
                  <a:srgbClr val="000000"/>
                </a:solidFill>
                <a:latin typeface="Optima"/>
                <a:cs typeface="Optima"/>
              </a:rPr>
              <a:t>discussion).</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WFIRST WFC galaxy NIR photometry to build photo-z’s, presumably </a:t>
            </a:r>
            <a:r>
              <a:rPr lang="en-US" dirty="0" smtClean="0">
                <a:solidFill>
                  <a:srgbClr val="000000"/>
                </a:solidFill>
                <a:latin typeface="Optima"/>
                <a:cs typeface="Optima"/>
              </a:rPr>
              <a:t>by </a:t>
            </a:r>
            <a:r>
              <a:rPr lang="en-US" dirty="0">
                <a:solidFill>
                  <a:srgbClr val="000000"/>
                </a:solidFill>
                <a:latin typeface="Optima"/>
                <a:cs typeface="Optima"/>
              </a:rPr>
              <a:t>joint-pixel processing (see next discussion). </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LSST cadenced SN discovery that can be followed with WFIRST </a:t>
            </a:r>
            <a:r>
              <a:rPr lang="en-US" dirty="0" smtClean="0">
                <a:solidFill>
                  <a:srgbClr val="000000"/>
                </a:solidFill>
                <a:latin typeface="Optima"/>
                <a:cs typeface="Optima"/>
              </a:rPr>
              <a:t>WFC </a:t>
            </a:r>
            <a:r>
              <a:rPr lang="en-US" dirty="0">
                <a:solidFill>
                  <a:srgbClr val="000000"/>
                </a:solidFill>
                <a:latin typeface="Optima"/>
                <a:cs typeface="Optima"/>
              </a:rPr>
              <a:t>+ IFC to provide NIR imaging and spectrophotometry data </a:t>
            </a:r>
            <a:r>
              <a:rPr lang="en-US" dirty="0" smtClean="0">
                <a:solidFill>
                  <a:srgbClr val="000000"/>
                </a:solidFill>
                <a:latin typeface="Optima"/>
                <a:cs typeface="Optima"/>
              </a:rPr>
              <a:t>unavailable </a:t>
            </a:r>
            <a:r>
              <a:rPr lang="en-US" dirty="0">
                <a:solidFill>
                  <a:srgbClr val="000000"/>
                </a:solidFill>
                <a:latin typeface="Optima"/>
                <a:cs typeface="Optima"/>
              </a:rPr>
              <a:t>from the ground (see last discussion tomorrow </a:t>
            </a:r>
            <a:r>
              <a:rPr lang="en-US" dirty="0" smtClean="0">
                <a:solidFill>
                  <a:srgbClr val="000000"/>
                </a:solidFill>
                <a:latin typeface="Optima"/>
                <a:cs typeface="Optima"/>
              </a:rPr>
              <a:t>morning on </a:t>
            </a:r>
            <a:r>
              <a:rPr lang="en-US" dirty="0">
                <a:solidFill>
                  <a:srgbClr val="000000"/>
                </a:solidFill>
                <a:latin typeface="Optima"/>
                <a:cs typeface="Optima"/>
              </a:rPr>
              <a:t>scheduling synergy).</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WFIRST IFC SN spectrophotometry of ~2000 LSST </a:t>
            </a:r>
            <a:r>
              <a:rPr lang="en-US" dirty="0" err="1">
                <a:solidFill>
                  <a:srgbClr val="000000"/>
                </a:solidFill>
                <a:latin typeface="Optima"/>
                <a:cs typeface="Optima"/>
              </a:rPr>
              <a:t>SNe</a:t>
            </a:r>
            <a:r>
              <a:rPr lang="en-US" dirty="0">
                <a:solidFill>
                  <a:srgbClr val="000000"/>
                </a:solidFill>
                <a:latin typeface="Optima"/>
                <a:cs typeface="Optima"/>
              </a:rPr>
              <a:t> to train </a:t>
            </a:r>
            <a:r>
              <a:rPr lang="en-US" dirty="0" smtClean="0">
                <a:solidFill>
                  <a:srgbClr val="000000"/>
                </a:solidFill>
                <a:latin typeface="Optima"/>
                <a:cs typeface="Optima"/>
              </a:rPr>
              <a:t>the photometry </a:t>
            </a:r>
            <a:r>
              <a:rPr lang="en-US" dirty="0">
                <a:solidFill>
                  <a:srgbClr val="000000"/>
                </a:solidFill>
                <a:latin typeface="Optima"/>
                <a:cs typeface="Optima"/>
              </a:rPr>
              <a:t>classifiers</a:t>
            </a:r>
            <a:r>
              <a:rPr lang="en-US" dirty="0" smtClean="0">
                <a:solidFill>
                  <a:srgbClr val="000000"/>
                </a:solidFill>
                <a:latin typeface="Optima"/>
                <a:cs typeface="Optima"/>
              </a:rPr>
              <a:t>.</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smtClean="0">
                <a:solidFill>
                  <a:srgbClr val="000000"/>
                </a:solidFill>
                <a:latin typeface="Optima"/>
                <a:cs typeface="Optima"/>
              </a:rPr>
              <a:t>WFIRST IFC and WFC triggered follow-up of particular LSST transients (see first discussions tomorrow morning). </a:t>
            </a:r>
            <a:endParaRPr lang="en-US" dirty="0">
              <a:solidFill>
                <a:srgbClr val="000000"/>
              </a:solidFill>
              <a:latin typeface="Optima"/>
              <a:cs typeface="Optima"/>
            </a:endParaRPr>
          </a:p>
          <a:p>
            <a:pPr marL="342900" indent="-342900">
              <a:lnSpc>
                <a:spcPct val="110000"/>
              </a:lnSpc>
              <a:buAutoNum type="arabicPeriod"/>
            </a:pPr>
            <a:endParaRPr lang="en-US" dirty="0">
              <a:solidFill>
                <a:srgbClr val="000000"/>
              </a:solidFill>
              <a:latin typeface="Optima"/>
              <a:cs typeface="Optima"/>
            </a:endParaRPr>
          </a:p>
          <a:p>
            <a:pPr>
              <a:lnSpc>
                <a:spcPct val="110000"/>
              </a:lnSpc>
            </a:pPr>
            <a:r>
              <a:rPr lang="en-US" i="1" dirty="0">
                <a:solidFill>
                  <a:srgbClr val="000000"/>
                </a:solidFill>
                <a:latin typeface="Optima"/>
                <a:cs typeface="Optima"/>
              </a:rPr>
              <a:t>All of these require much planning and design, then pipeline building, </a:t>
            </a:r>
            <a:r>
              <a:rPr lang="en-US" i="1" dirty="0" smtClean="0">
                <a:solidFill>
                  <a:srgbClr val="000000"/>
                </a:solidFill>
                <a:latin typeface="Optima"/>
                <a:cs typeface="Optima"/>
              </a:rPr>
              <a:t>execution, reduction</a:t>
            </a:r>
            <a:r>
              <a:rPr lang="en-US" i="1" dirty="0">
                <a:solidFill>
                  <a:srgbClr val="000000"/>
                </a:solidFill>
                <a:latin typeface="Optima"/>
                <a:cs typeface="Optima"/>
              </a:rPr>
              <a:t>, and analysis</a:t>
            </a:r>
            <a:r>
              <a:rPr lang="en-US" i="1" dirty="0" smtClean="0">
                <a:solidFill>
                  <a:srgbClr val="000000"/>
                </a:solidFill>
                <a:latin typeface="Optima"/>
                <a:cs typeface="Optima"/>
              </a:rPr>
              <a:t>.  Currently, not either DOE or NASA ownership.</a:t>
            </a:r>
            <a:endParaRPr lang="en-US" i="1" dirty="0">
              <a:solidFill>
                <a:srgbClr val="000000"/>
              </a:solidFill>
              <a:latin typeface="Optima"/>
              <a:cs typeface="Optima"/>
            </a:endParaRPr>
          </a:p>
          <a:p>
            <a:endParaRPr lang="en-US" dirty="0"/>
          </a:p>
        </p:txBody>
      </p:sp>
    </p:spTree>
    <p:extLst>
      <p:ext uri="{BB962C8B-B14F-4D97-AF65-F5344CB8AC3E}">
        <p14:creationId xmlns:p14="http://schemas.microsoft.com/office/powerpoint/2010/main" val="1867994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300" y="588263"/>
            <a:ext cx="8775699" cy="1138773"/>
          </a:xfrm>
          <a:prstGeom prst="rect">
            <a:avLst/>
          </a:prstGeom>
          <a:noFill/>
        </p:spPr>
        <p:txBody>
          <a:bodyPr wrap="square" lIns="91425" tIns="45713" rIns="91425" bIns="45713" rtlCol="0">
            <a:spAutoFit/>
          </a:bodyPr>
          <a:lstStyle/>
          <a:p>
            <a:r>
              <a:rPr lang="en-US" sz="2400" dirty="0">
                <a:latin typeface="Optima"/>
                <a:cs typeface="Optima"/>
              </a:rPr>
              <a:t>This is a mutual LSST-WFIRST win-win:</a:t>
            </a:r>
            <a:br>
              <a:rPr lang="en-US" sz="2400" dirty="0">
                <a:latin typeface="Optima"/>
                <a:cs typeface="Optima"/>
              </a:rPr>
            </a:br>
            <a:endParaRPr lang="en-US" sz="2400" dirty="0">
              <a:latin typeface="Optima"/>
              <a:cs typeface="Optima"/>
            </a:endParaRPr>
          </a:p>
          <a:p>
            <a:r>
              <a:rPr lang="en-US" sz="2000" i="1" dirty="0">
                <a:latin typeface="Optima"/>
                <a:cs typeface="Optima"/>
              </a:rPr>
              <a:t>Current SN program concepts with and without LSST discoveries at z &lt; 0.8.</a:t>
            </a:r>
          </a:p>
        </p:txBody>
      </p:sp>
      <p:graphicFrame>
        <p:nvGraphicFramePr>
          <p:cNvPr id="6" name="Table 5"/>
          <p:cNvGraphicFramePr>
            <a:graphicFrameLocks noGrp="1"/>
          </p:cNvGraphicFramePr>
          <p:nvPr>
            <p:extLst>
              <p:ext uri="{D42A27DB-BD31-4B8C-83A1-F6EECF244321}">
                <p14:modId xmlns:p14="http://schemas.microsoft.com/office/powerpoint/2010/main" val="4133722815"/>
              </p:ext>
            </p:extLst>
          </p:nvPr>
        </p:nvGraphicFramePr>
        <p:xfrm>
          <a:off x="215901" y="2387601"/>
          <a:ext cx="8737600" cy="2503442"/>
        </p:xfrm>
        <a:graphic>
          <a:graphicData uri="http://schemas.openxmlformats.org/drawingml/2006/table">
            <a:tbl>
              <a:tblPr firstRow="1" bandRow="1">
                <a:tableStyleId>{93296810-A885-4BE3-A3E7-6D5BEEA58F35}</a:tableStyleId>
              </a:tblPr>
              <a:tblGrid>
                <a:gridCol w="4051300"/>
                <a:gridCol w="939800"/>
                <a:gridCol w="990600"/>
                <a:gridCol w="914400"/>
                <a:gridCol w="927100"/>
                <a:gridCol w="914400"/>
              </a:tblGrid>
              <a:tr h="494117">
                <a:tc>
                  <a:txBody>
                    <a:bodyPr/>
                    <a:lstStyle/>
                    <a:p>
                      <a:r>
                        <a:rPr lang="en-US" sz="1600" dirty="0" smtClean="0">
                          <a:latin typeface="Optima"/>
                          <a:cs typeface="Optima"/>
                        </a:rPr>
                        <a:t>Program Concept</a:t>
                      </a:r>
                      <a:endParaRPr lang="en-US" sz="1600" dirty="0">
                        <a:latin typeface="Optima"/>
                        <a:cs typeface="Optima"/>
                      </a:endParaRPr>
                    </a:p>
                  </a:txBody>
                  <a:tcPr/>
                </a:tc>
                <a:tc gridSpan="3">
                  <a:txBody>
                    <a:bodyPr/>
                    <a:lstStyle/>
                    <a:p>
                      <a:pPr algn="ctr"/>
                      <a:r>
                        <a:rPr lang="en-US" sz="1600" dirty="0" smtClean="0">
                          <a:latin typeface="Optima"/>
                          <a:cs typeface="Optima"/>
                        </a:rPr>
                        <a:t>Number of </a:t>
                      </a:r>
                      <a:r>
                        <a:rPr lang="en-US" sz="1600" dirty="0" err="1" smtClean="0">
                          <a:latin typeface="Optima"/>
                          <a:cs typeface="Optima"/>
                        </a:rPr>
                        <a:t>SNe</a:t>
                      </a:r>
                      <a:endParaRPr lang="en-US" sz="1600" dirty="0">
                        <a:latin typeface="Optima"/>
                        <a:cs typeface="Optima"/>
                      </a:endParaRPr>
                    </a:p>
                  </a:txBody>
                  <a:tcPr/>
                </a:tc>
                <a:tc hMerge="1">
                  <a:txBody>
                    <a:bodyPr/>
                    <a:lstStyle/>
                    <a:p>
                      <a:endParaRPr lang="en-US" dirty="0"/>
                    </a:p>
                  </a:txBody>
                  <a:tcPr/>
                </a:tc>
                <a:tc hMerge="1">
                  <a:txBody>
                    <a:bodyPr/>
                    <a:lstStyle/>
                    <a:p>
                      <a:endParaRPr lang="en-US" dirty="0"/>
                    </a:p>
                  </a:txBody>
                  <a:tcPr/>
                </a:tc>
                <a:tc gridSpan="2">
                  <a:txBody>
                    <a:bodyPr/>
                    <a:lstStyle/>
                    <a:p>
                      <a:pPr algn="ctr"/>
                      <a:r>
                        <a:rPr lang="en-US" sz="1600" dirty="0" err="1" smtClean="0">
                          <a:latin typeface="Optima"/>
                          <a:cs typeface="Optima"/>
                        </a:rPr>
                        <a:t>FoM</a:t>
                      </a:r>
                      <a:r>
                        <a:rPr lang="en-US" sz="1600" dirty="0" smtClean="0">
                          <a:latin typeface="Optima"/>
                          <a:cs typeface="Optima"/>
                        </a:rPr>
                        <a:t>  </a:t>
                      </a:r>
                      <a:r>
                        <a:rPr lang="en-US" sz="1400" b="0" dirty="0" smtClean="0">
                          <a:latin typeface="Optima"/>
                          <a:cs typeface="Optima"/>
                        </a:rPr>
                        <a:t>(±~10)</a:t>
                      </a:r>
                      <a:endParaRPr lang="en-US" sz="1400" b="0" dirty="0">
                        <a:latin typeface="Optima"/>
                        <a:cs typeface="Optima"/>
                      </a:endParaRPr>
                    </a:p>
                  </a:txBody>
                  <a:tcPr/>
                </a:tc>
                <a:tc hMerge="1">
                  <a:txBody>
                    <a:bodyPr/>
                    <a:lstStyle/>
                    <a:p>
                      <a:pPr algn="ctr"/>
                      <a:endParaRPr lang="en-US" sz="1600" dirty="0">
                        <a:latin typeface="Optima"/>
                        <a:cs typeface="Optima"/>
                      </a:endParaRPr>
                    </a:p>
                  </a:txBody>
                  <a:tcPr/>
                </a:tc>
              </a:tr>
              <a:tr h="568677">
                <a:tc>
                  <a:txBody>
                    <a:bodyPr/>
                    <a:lstStyle/>
                    <a:p>
                      <a:pPr algn="r"/>
                      <a:r>
                        <a:rPr lang="en-US" sz="1600" i="1" dirty="0" smtClean="0">
                          <a:solidFill>
                            <a:schemeClr val="bg1"/>
                          </a:solidFill>
                          <a:latin typeface="Optima"/>
                          <a:cs typeface="Optima"/>
                        </a:rPr>
                        <a:t>z</a:t>
                      </a:r>
                      <a:r>
                        <a:rPr lang="en-US" sz="1600" baseline="0" dirty="0" smtClean="0">
                          <a:solidFill>
                            <a:schemeClr val="bg1"/>
                          </a:solidFill>
                          <a:latin typeface="Optima"/>
                          <a:cs typeface="Optima"/>
                        </a:rPr>
                        <a:t> =</a:t>
                      </a:r>
                      <a:endParaRPr lang="en-US" sz="1600" dirty="0">
                        <a:solidFill>
                          <a:schemeClr val="bg1"/>
                        </a:solidFill>
                        <a:latin typeface="Optima"/>
                        <a:cs typeface="Optima"/>
                      </a:endParaRPr>
                    </a:p>
                  </a:txBody>
                  <a:tcPr>
                    <a:solidFill>
                      <a:srgbClr val="191F92"/>
                    </a:solidFill>
                  </a:tcPr>
                </a:tc>
                <a:tc>
                  <a:txBody>
                    <a:bodyPr/>
                    <a:lstStyle/>
                    <a:p>
                      <a:pPr algn="ctr"/>
                      <a:r>
                        <a:rPr lang="en-US" sz="1600" dirty="0" smtClean="0">
                          <a:solidFill>
                            <a:schemeClr val="bg1"/>
                          </a:solidFill>
                          <a:latin typeface="Optima"/>
                          <a:cs typeface="Optima"/>
                        </a:rPr>
                        <a:t>0.1--0.4</a:t>
                      </a:r>
                      <a:endParaRPr lang="en-US" sz="1600" dirty="0">
                        <a:solidFill>
                          <a:schemeClr val="bg1"/>
                        </a:solidFill>
                        <a:latin typeface="Optima"/>
                        <a:cs typeface="Optima"/>
                      </a:endParaRPr>
                    </a:p>
                  </a:txBody>
                  <a:tcPr>
                    <a:solidFill>
                      <a:srgbClr val="191F92"/>
                    </a:solidFill>
                  </a:tcPr>
                </a:tc>
                <a:tc>
                  <a:txBody>
                    <a:bodyPr/>
                    <a:lstStyle/>
                    <a:p>
                      <a:pPr algn="ctr"/>
                      <a:r>
                        <a:rPr lang="en-US" sz="1600" dirty="0" smtClean="0">
                          <a:solidFill>
                            <a:schemeClr val="bg1"/>
                          </a:solidFill>
                          <a:latin typeface="Optima"/>
                          <a:cs typeface="Optima"/>
                        </a:rPr>
                        <a:t>0.4--0.8</a:t>
                      </a:r>
                      <a:endParaRPr lang="en-US" sz="1600" dirty="0">
                        <a:solidFill>
                          <a:schemeClr val="bg1"/>
                        </a:solidFill>
                        <a:latin typeface="Optima"/>
                        <a:cs typeface="Optima"/>
                      </a:endParaRPr>
                    </a:p>
                  </a:txBody>
                  <a:tcPr>
                    <a:solidFill>
                      <a:srgbClr val="191F92"/>
                    </a:solidFill>
                  </a:tcPr>
                </a:tc>
                <a:tc>
                  <a:txBody>
                    <a:bodyPr/>
                    <a:lstStyle/>
                    <a:p>
                      <a:pPr algn="ctr"/>
                      <a:r>
                        <a:rPr lang="en-US" sz="1600" dirty="0" smtClean="0">
                          <a:solidFill>
                            <a:schemeClr val="bg1"/>
                          </a:solidFill>
                          <a:latin typeface="Optima"/>
                          <a:cs typeface="Optima"/>
                        </a:rPr>
                        <a:t>0.8--1.7</a:t>
                      </a:r>
                      <a:endParaRPr lang="en-US" sz="1600" dirty="0">
                        <a:solidFill>
                          <a:schemeClr val="bg1"/>
                        </a:solidFill>
                        <a:latin typeface="Optima"/>
                        <a:cs typeface="Optima"/>
                      </a:endParaRPr>
                    </a:p>
                  </a:txBody>
                  <a:tcPr>
                    <a:solidFill>
                      <a:srgbClr val="191F92"/>
                    </a:solidFill>
                  </a:tcPr>
                </a:tc>
                <a:tc>
                  <a:txBody>
                    <a:bodyPr/>
                    <a:lstStyle/>
                    <a:p>
                      <a:r>
                        <a:rPr lang="en-US" sz="1200" i="1" baseline="0" dirty="0" smtClean="0">
                          <a:solidFill>
                            <a:schemeClr val="bg1"/>
                          </a:solidFill>
                          <a:latin typeface="Optima"/>
                          <a:cs typeface="Optima"/>
                        </a:rPr>
                        <a:t>Without </a:t>
                      </a:r>
                      <a:r>
                        <a:rPr lang="en-US" sz="1200" i="1" baseline="0" dirty="0" err="1" smtClean="0">
                          <a:solidFill>
                            <a:schemeClr val="bg1"/>
                          </a:solidFill>
                          <a:latin typeface="Optima"/>
                          <a:cs typeface="Optima"/>
                        </a:rPr>
                        <a:t>Rv</a:t>
                      </a:r>
                      <a:r>
                        <a:rPr lang="en-US" sz="1200" i="1" baseline="0" dirty="0" smtClean="0">
                          <a:solidFill>
                            <a:schemeClr val="bg1"/>
                          </a:solidFill>
                          <a:latin typeface="Optima"/>
                          <a:cs typeface="Optima"/>
                        </a:rPr>
                        <a:t> drift syst.</a:t>
                      </a:r>
                      <a:endParaRPr lang="en-US" sz="1200" i="1" dirty="0">
                        <a:solidFill>
                          <a:schemeClr val="bg1"/>
                        </a:solidFill>
                        <a:latin typeface="Optima"/>
                        <a:cs typeface="Optima"/>
                      </a:endParaRPr>
                    </a:p>
                  </a:txBody>
                  <a:tcPr>
                    <a:solidFill>
                      <a:srgbClr val="191F92"/>
                    </a:solidFill>
                  </a:tcPr>
                </a:tc>
                <a:tc>
                  <a:txBody>
                    <a:bodyPr/>
                    <a:lstStyle/>
                    <a:p>
                      <a:r>
                        <a:rPr lang="en-US" sz="1200" i="1" dirty="0" smtClean="0">
                          <a:solidFill>
                            <a:schemeClr val="bg1"/>
                          </a:solidFill>
                          <a:latin typeface="Optima"/>
                          <a:cs typeface="Optima"/>
                        </a:rPr>
                        <a:t>With the</a:t>
                      </a:r>
                      <a:r>
                        <a:rPr lang="en-US" sz="1200" i="1" baseline="0" dirty="0" smtClean="0">
                          <a:solidFill>
                            <a:schemeClr val="bg1"/>
                          </a:solidFill>
                          <a:latin typeface="Optima"/>
                          <a:cs typeface="Optima"/>
                        </a:rPr>
                        <a:t> systematics</a:t>
                      </a:r>
                      <a:endParaRPr lang="en-US" sz="1200" i="1" dirty="0">
                        <a:solidFill>
                          <a:schemeClr val="bg1"/>
                        </a:solidFill>
                        <a:latin typeface="Optima"/>
                        <a:cs typeface="Optima"/>
                      </a:endParaRPr>
                    </a:p>
                  </a:txBody>
                  <a:tcPr>
                    <a:solidFill>
                      <a:srgbClr val="191F92"/>
                    </a:solidFill>
                  </a:tcPr>
                </a:tc>
              </a:tr>
              <a:tr h="720324">
                <a:tc>
                  <a:txBody>
                    <a:bodyPr/>
                    <a:lstStyle/>
                    <a:p>
                      <a:r>
                        <a:rPr lang="en-US" sz="1600" dirty="0" smtClean="0">
                          <a:latin typeface="Optima"/>
                          <a:cs typeface="Optima"/>
                        </a:rPr>
                        <a:t>2-band</a:t>
                      </a:r>
                      <a:r>
                        <a:rPr lang="en-US" sz="1600" baseline="0" dirty="0" smtClean="0">
                          <a:latin typeface="Optima"/>
                          <a:cs typeface="Optima"/>
                        </a:rPr>
                        <a:t> </a:t>
                      </a:r>
                      <a:r>
                        <a:rPr lang="en-US" sz="1600" b="1" baseline="0" dirty="0" smtClean="0">
                          <a:latin typeface="Optima"/>
                          <a:cs typeface="Optima"/>
                        </a:rPr>
                        <a:t>WFIRST imaging discovery </a:t>
                      </a:r>
                      <a:r>
                        <a:rPr lang="en-US" sz="1600" baseline="0" dirty="0" smtClean="0">
                          <a:latin typeface="Optima"/>
                          <a:cs typeface="Optima"/>
                        </a:rPr>
                        <a:t>and </a:t>
                      </a:r>
                      <a:r>
                        <a:rPr lang="en-US" sz="1600" baseline="0" dirty="0" err="1" smtClean="0">
                          <a:latin typeface="Optima"/>
                          <a:cs typeface="Optima"/>
                        </a:rPr>
                        <a:t>lightcurves</a:t>
                      </a:r>
                      <a:r>
                        <a:rPr lang="en-US" sz="1600" baseline="0" dirty="0" smtClean="0">
                          <a:latin typeface="Optima"/>
                          <a:cs typeface="Optima"/>
                        </a:rPr>
                        <a:t>. Spectrophotometric time series.</a:t>
                      </a:r>
                      <a:endParaRPr lang="en-US" sz="1600" dirty="0">
                        <a:latin typeface="Optima"/>
                        <a:cs typeface="Optima"/>
                      </a:endParaRPr>
                    </a:p>
                  </a:txBody>
                  <a:tcPr/>
                </a:tc>
                <a:tc>
                  <a:txBody>
                    <a:bodyPr/>
                    <a:lstStyle/>
                    <a:p>
                      <a:pPr algn="r"/>
                      <a:r>
                        <a:rPr lang="pl-PL" sz="1600" dirty="0" smtClean="0">
                          <a:latin typeface="Optima"/>
                          <a:cs typeface="Optima"/>
                        </a:rPr>
                        <a:t>420 </a:t>
                      </a:r>
                      <a:endParaRPr lang="en-US" sz="1600" dirty="0">
                        <a:latin typeface="Optima"/>
                        <a:cs typeface="Optima"/>
                      </a:endParaRPr>
                    </a:p>
                  </a:txBody>
                  <a:tcPr anchor="ctr"/>
                </a:tc>
                <a:tc>
                  <a:txBody>
                    <a:bodyPr/>
                    <a:lstStyle/>
                    <a:p>
                      <a:pPr algn="r"/>
                      <a:r>
                        <a:rPr lang="pl-PL" sz="1600" dirty="0" smtClean="0">
                          <a:latin typeface="Optima"/>
                          <a:cs typeface="Optima"/>
                        </a:rPr>
                        <a:t>912 </a:t>
                      </a:r>
                      <a:endParaRPr lang="en-US" sz="1600" dirty="0">
                        <a:latin typeface="Optima"/>
                        <a:cs typeface="Optima"/>
                      </a:endParaRPr>
                    </a:p>
                  </a:txBody>
                  <a:tcPr anchor="ctr"/>
                </a:tc>
                <a:tc>
                  <a:txBody>
                    <a:bodyPr/>
                    <a:lstStyle/>
                    <a:p>
                      <a:pPr algn="r"/>
                      <a:r>
                        <a:rPr lang="pl-PL" sz="1600" dirty="0" smtClean="0">
                          <a:latin typeface="Optima"/>
                          <a:cs typeface="Optima"/>
                        </a:rPr>
                        <a:t>606 </a:t>
                      </a:r>
                      <a:endParaRPr lang="en-US" sz="1600" dirty="0">
                        <a:latin typeface="Optima"/>
                        <a:cs typeface="Optima"/>
                      </a:endParaRPr>
                    </a:p>
                  </a:txBody>
                  <a:tcPr anchor="ctr"/>
                </a:tc>
                <a:tc>
                  <a:txBody>
                    <a:bodyPr/>
                    <a:lstStyle/>
                    <a:p>
                      <a:pPr algn="r"/>
                      <a:r>
                        <a:rPr lang="en-US" sz="1600" dirty="0" smtClean="0">
                          <a:latin typeface="Optima"/>
                          <a:cs typeface="Optima"/>
                        </a:rPr>
                        <a:t>350</a:t>
                      </a:r>
                      <a:endParaRPr lang="en-US" sz="1600" dirty="0">
                        <a:latin typeface="Optima"/>
                        <a:cs typeface="Optima"/>
                      </a:endParaRPr>
                    </a:p>
                  </a:txBody>
                  <a:tcPr anchor="ctr"/>
                </a:tc>
                <a:tc>
                  <a:txBody>
                    <a:bodyPr/>
                    <a:lstStyle/>
                    <a:p>
                      <a:pPr algn="r"/>
                      <a:r>
                        <a:rPr lang="en-US" sz="1600" dirty="0" smtClean="0">
                          <a:latin typeface="Optima"/>
                          <a:cs typeface="Optima"/>
                        </a:rPr>
                        <a:t>300</a:t>
                      </a:r>
                      <a:endParaRPr lang="en-US" sz="1600" dirty="0">
                        <a:latin typeface="Optima"/>
                        <a:cs typeface="Optima"/>
                      </a:endParaRPr>
                    </a:p>
                  </a:txBody>
                  <a:tcPr anchor="ctr"/>
                </a:tc>
              </a:tr>
              <a:tr h="7203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Optima"/>
                          <a:cs typeface="Optima"/>
                        </a:rPr>
                        <a:t>LSST </a:t>
                      </a:r>
                      <a:r>
                        <a:rPr lang="en-US" sz="1600" b="1" baseline="0" dirty="0" smtClean="0">
                          <a:latin typeface="Optima"/>
                          <a:cs typeface="Optima"/>
                        </a:rPr>
                        <a:t>&amp; WFIRST imaging discovery</a:t>
                      </a:r>
                      <a:r>
                        <a:rPr lang="en-US" sz="1600" baseline="0" dirty="0" smtClean="0">
                          <a:latin typeface="Optima"/>
                          <a:cs typeface="Optima"/>
                        </a:rPr>
                        <a:t> and </a:t>
                      </a:r>
                      <a:r>
                        <a:rPr lang="en-US" sz="1600" baseline="0" dirty="0" err="1" smtClean="0">
                          <a:latin typeface="Optima"/>
                          <a:cs typeface="Optima"/>
                        </a:rPr>
                        <a:t>lightcurves</a:t>
                      </a:r>
                      <a:r>
                        <a:rPr lang="en-US" sz="1600" baseline="0" dirty="0" smtClean="0">
                          <a:latin typeface="Optima"/>
                          <a:cs typeface="Optima"/>
                        </a:rPr>
                        <a:t>. Spectrophotometric time series.</a:t>
                      </a:r>
                      <a:endParaRPr lang="en-US" sz="1600" dirty="0" smtClean="0">
                        <a:latin typeface="Optima"/>
                        <a:cs typeface="Optima"/>
                      </a:endParaRPr>
                    </a:p>
                  </a:txBody>
                  <a:tcPr/>
                </a:tc>
                <a:tc>
                  <a:txBody>
                    <a:bodyPr/>
                    <a:lstStyle/>
                    <a:p>
                      <a:pPr algn="r"/>
                      <a:r>
                        <a:rPr lang="pl-PL" sz="1600" dirty="0" smtClean="0">
                          <a:latin typeface="Optima"/>
                          <a:cs typeface="Optima"/>
                        </a:rPr>
                        <a:t>591 </a:t>
                      </a:r>
                      <a:endParaRPr lang="en-US" sz="1600" dirty="0">
                        <a:latin typeface="Optima"/>
                        <a:cs typeface="Optima"/>
                      </a:endParaRPr>
                    </a:p>
                  </a:txBody>
                  <a:tcPr anchor="ctr"/>
                </a:tc>
                <a:tc>
                  <a:txBody>
                    <a:bodyPr/>
                    <a:lstStyle/>
                    <a:p>
                      <a:pPr algn="r"/>
                      <a:r>
                        <a:rPr lang="pl-PL" sz="1600" dirty="0" smtClean="0">
                          <a:latin typeface="Optima"/>
                          <a:cs typeface="Optima"/>
                        </a:rPr>
                        <a:t>1,712 </a:t>
                      </a:r>
                      <a:endParaRPr lang="en-US" sz="1600" dirty="0">
                        <a:latin typeface="Optima"/>
                        <a:cs typeface="Optima"/>
                      </a:endParaRPr>
                    </a:p>
                  </a:txBody>
                  <a:tcPr anchor="ctr"/>
                </a:tc>
                <a:tc>
                  <a:txBody>
                    <a:bodyPr/>
                    <a:lstStyle/>
                    <a:p>
                      <a:pPr algn="r"/>
                      <a:r>
                        <a:rPr lang="pl-PL" sz="1600" dirty="0" smtClean="0">
                          <a:latin typeface="Optima"/>
                          <a:cs typeface="Optima"/>
                        </a:rPr>
                        <a:t>909 </a:t>
                      </a:r>
                      <a:endParaRPr lang="en-US" sz="1600" dirty="0">
                        <a:latin typeface="Optima"/>
                        <a:cs typeface="Optima"/>
                      </a:endParaRPr>
                    </a:p>
                  </a:txBody>
                  <a:tcPr anchor="ctr"/>
                </a:tc>
                <a:tc>
                  <a:txBody>
                    <a:bodyPr/>
                    <a:lstStyle/>
                    <a:p>
                      <a:pPr algn="r"/>
                      <a:r>
                        <a:rPr lang="en-US" sz="1600" dirty="0" smtClean="0">
                          <a:latin typeface="Optima"/>
                          <a:cs typeface="Optima"/>
                        </a:rPr>
                        <a:t>460</a:t>
                      </a:r>
                      <a:endParaRPr lang="en-US" sz="1600" dirty="0">
                        <a:latin typeface="Optima"/>
                        <a:cs typeface="Optima"/>
                      </a:endParaRPr>
                    </a:p>
                  </a:txBody>
                  <a:tcPr anchor="ctr"/>
                </a:tc>
                <a:tc>
                  <a:txBody>
                    <a:bodyPr/>
                    <a:lstStyle/>
                    <a:p>
                      <a:pPr algn="r"/>
                      <a:r>
                        <a:rPr lang="en-US" sz="1600" dirty="0" smtClean="0">
                          <a:latin typeface="Optima"/>
                          <a:cs typeface="Optima"/>
                        </a:rPr>
                        <a:t>360</a:t>
                      </a:r>
                      <a:endParaRPr lang="en-US" sz="1600" dirty="0">
                        <a:latin typeface="Optima"/>
                        <a:cs typeface="Optima"/>
                      </a:endParaRPr>
                    </a:p>
                  </a:txBody>
                  <a:tcPr anchor="ctr"/>
                </a:tc>
              </a:tr>
            </a:tbl>
          </a:graphicData>
        </a:graphic>
      </p:graphicFrame>
      <p:sp>
        <p:nvSpPr>
          <p:cNvPr id="4" name="TextBox 3"/>
          <p:cNvSpPr txBox="1"/>
          <p:nvPr/>
        </p:nvSpPr>
        <p:spPr>
          <a:xfrm>
            <a:off x="292103" y="5477760"/>
            <a:ext cx="8775699" cy="923316"/>
          </a:xfrm>
          <a:prstGeom prst="rect">
            <a:avLst/>
          </a:prstGeom>
          <a:noFill/>
        </p:spPr>
        <p:txBody>
          <a:bodyPr wrap="square" lIns="91425" tIns="45713" rIns="91425" bIns="45713" rtlCol="0">
            <a:spAutoFit/>
          </a:bodyPr>
          <a:lstStyle/>
          <a:p>
            <a:r>
              <a:rPr lang="en-US" i="1" dirty="0" smtClean="0">
                <a:latin typeface="Optima"/>
                <a:cs typeface="Optima"/>
              </a:rPr>
              <a:t>Note:   These numbers are based on full simulations with more optimal exposure time/redshift distributions, correlation-accounted systematics, host-galaxy light, and vetted ETCs, </a:t>
            </a:r>
            <a:r>
              <a:rPr lang="en-US" b="1" i="1" dirty="0" smtClean="0">
                <a:latin typeface="Optima"/>
                <a:cs typeface="Optima"/>
              </a:rPr>
              <a:t>not</a:t>
            </a:r>
            <a:r>
              <a:rPr lang="en-US" i="1" dirty="0" smtClean="0">
                <a:latin typeface="Optima"/>
                <a:cs typeface="Optima"/>
              </a:rPr>
              <a:t> the straw-man SDT notional program.</a:t>
            </a:r>
            <a:endParaRPr lang="en-US" i="1" dirty="0">
              <a:latin typeface="Optima"/>
              <a:cs typeface="Optima"/>
            </a:endParaRPr>
          </a:p>
        </p:txBody>
      </p:sp>
    </p:spTree>
    <p:extLst>
      <p:ext uri="{BB962C8B-B14F-4D97-AF65-F5344CB8AC3E}">
        <p14:creationId xmlns:p14="http://schemas.microsoft.com/office/powerpoint/2010/main" val="2893764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40635544"/>
              </p:ext>
            </p:extLst>
          </p:nvPr>
        </p:nvGraphicFramePr>
        <p:xfrm>
          <a:off x="215901" y="1930401"/>
          <a:ext cx="8737600" cy="3223766"/>
        </p:xfrm>
        <a:graphic>
          <a:graphicData uri="http://schemas.openxmlformats.org/drawingml/2006/table">
            <a:tbl>
              <a:tblPr firstRow="1" bandRow="1">
                <a:tableStyleId>{93296810-A885-4BE3-A3E7-6D5BEEA58F35}</a:tableStyleId>
              </a:tblPr>
              <a:tblGrid>
                <a:gridCol w="4051300"/>
                <a:gridCol w="939800"/>
                <a:gridCol w="990600"/>
                <a:gridCol w="914400"/>
                <a:gridCol w="927100"/>
                <a:gridCol w="914400"/>
              </a:tblGrid>
              <a:tr h="494117">
                <a:tc>
                  <a:txBody>
                    <a:bodyPr/>
                    <a:lstStyle/>
                    <a:p>
                      <a:r>
                        <a:rPr lang="en-US" sz="1600" dirty="0" smtClean="0">
                          <a:latin typeface="Optima"/>
                          <a:cs typeface="Optima"/>
                        </a:rPr>
                        <a:t>Program Concept</a:t>
                      </a:r>
                      <a:endParaRPr lang="en-US" sz="1600" dirty="0">
                        <a:latin typeface="Optima"/>
                        <a:cs typeface="Optima"/>
                      </a:endParaRPr>
                    </a:p>
                  </a:txBody>
                  <a:tcPr/>
                </a:tc>
                <a:tc gridSpan="3">
                  <a:txBody>
                    <a:bodyPr/>
                    <a:lstStyle/>
                    <a:p>
                      <a:pPr algn="ctr"/>
                      <a:r>
                        <a:rPr lang="en-US" sz="1600" dirty="0" smtClean="0">
                          <a:latin typeface="Optima"/>
                          <a:cs typeface="Optima"/>
                        </a:rPr>
                        <a:t>Number of </a:t>
                      </a:r>
                      <a:r>
                        <a:rPr lang="en-US" sz="1600" dirty="0" err="1" smtClean="0">
                          <a:latin typeface="Optima"/>
                          <a:cs typeface="Optima"/>
                        </a:rPr>
                        <a:t>SNe</a:t>
                      </a:r>
                      <a:endParaRPr lang="en-US" sz="1600" dirty="0">
                        <a:latin typeface="Optima"/>
                        <a:cs typeface="Optima"/>
                      </a:endParaRPr>
                    </a:p>
                  </a:txBody>
                  <a:tcPr/>
                </a:tc>
                <a:tc hMerge="1">
                  <a:txBody>
                    <a:bodyPr/>
                    <a:lstStyle/>
                    <a:p>
                      <a:endParaRPr lang="en-US" dirty="0"/>
                    </a:p>
                  </a:txBody>
                  <a:tcPr/>
                </a:tc>
                <a:tc hMerge="1">
                  <a:txBody>
                    <a:bodyPr/>
                    <a:lstStyle/>
                    <a:p>
                      <a:endParaRPr lang="en-US" dirty="0"/>
                    </a:p>
                  </a:txBody>
                  <a:tcPr/>
                </a:tc>
                <a:tc gridSpan="2">
                  <a:txBody>
                    <a:bodyPr/>
                    <a:lstStyle/>
                    <a:p>
                      <a:pPr algn="ctr"/>
                      <a:r>
                        <a:rPr lang="en-US" sz="1600" dirty="0" err="1" smtClean="0">
                          <a:latin typeface="Optima"/>
                          <a:cs typeface="Optima"/>
                        </a:rPr>
                        <a:t>FoM</a:t>
                      </a:r>
                      <a:r>
                        <a:rPr lang="en-US" sz="1600" dirty="0" smtClean="0">
                          <a:latin typeface="Optima"/>
                          <a:cs typeface="Optima"/>
                        </a:rPr>
                        <a:t>  </a:t>
                      </a:r>
                      <a:r>
                        <a:rPr lang="en-US" sz="1400" b="0" dirty="0" smtClean="0">
                          <a:latin typeface="Optima"/>
                          <a:cs typeface="Optima"/>
                        </a:rPr>
                        <a:t>(±~10)</a:t>
                      </a:r>
                      <a:endParaRPr lang="en-US" sz="1400" b="0" dirty="0">
                        <a:latin typeface="Optima"/>
                        <a:cs typeface="Optima"/>
                      </a:endParaRPr>
                    </a:p>
                  </a:txBody>
                  <a:tcPr/>
                </a:tc>
                <a:tc hMerge="1">
                  <a:txBody>
                    <a:bodyPr/>
                    <a:lstStyle/>
                    <a:p>
                      <a:pPr algn="ctr"/>
                      <a:endParaRPr lang="en-US" sz="1600" dirty="0">
                        <a:latin typeface="Optima"/>
                        <a:cs typeface="Optima"/>
                      </a:endParaRPr>
                    </a:p>
                  </a:txBody>
                  <a:tcPr/>
                </a:tc>
              </a:tr>
              <a:tr h="568677">
                <a:tc>
                  <a:txBody>
                    <a:bodyPr/>
                    <a:lstStyle/>
                    <a:p>
                      <a:pPr algn="r"/>
                      <a:r>
                        <a:rPr lang="en-US" sz="1600" i="1" dirty="0" smtClean="0">
                          <a:solidFill>
                            <a:schemeClr val="bg1"/>
                          </a:solidFill>
                          <a:latin typeface="Optima"/>
                          <a:cs typeface="Optima"/>
                        </a:rPr>
                        <a:t>z</a:t>
                      </a:r>
                      <a:r>
                        <a:rPr lang="en-US" sz="1600" baseline="0" dirty="0" smtClean="0">
                          <a:solidFill>
                            <a:schemeClr val="bg1"/>
                          </a:solidFill>
                          <a:latin typeface="Optima"/>
                          <a:cs typeface="Optima"/>
                        </a:rPr>
                        <a:t> =</a:t>
                      </a:r>
                      <a:endParaRPr lang="en-US" sz="1600" dirty="0">
                        <a:solidFill>
                          <a:schemeClr val="bg1"/>
                        </a:solidFill>
                        <a:latin typeface="Optima"/>
                        <a:cs typeface="Optima"/>
                      </a:endParaRPr>
                    </a:p>
                  </a:txBody>
                  <a:tcPr>
                    <a:solidFill>
                      <a:srgbClr val="191F92"/>
                    </a:solidFill>
                  </a:tcPr>
                </a:tc>
                <a:tc>
                  <a:txBody>
                    <a:bodyPr/>
                    <a:lstStyle/>
                    <a:p>
                      <a:pPr algn="ctr"/>
                      <a:r>
                        <a:rPr lang="en-US" sz="1600" dirty="0" smtClean="0">
                          <a:solidFill>
                            <a:schemeClr val="bg1"/>
                          </a:solidFill>
                          <a:latin typeface="Optima"/>
                          <a:cs typeface="Optima"/>
                        </a:rPr>
                        <a:t>0.1--0.4</a:t>
                      </a:r>
                      <a:endParaRPr lang="en-US" sz="1600" dirty="0">
                        <a:solidFill>
                          <a:schemeClr val="bg1"/>
                        </a:solidFill>
                        <a:latin typeface="Optima"/>
                        <a:cs typeface="Optima"/>
                      </a:endParaRPr>
                    </a:p>
                  </a:txBody>
                  <a:tcPr>
                    <a:solidFill>
                      <a:srgbClr val="191F92"/>
                    </a:solidFill>
                  </a:tcPr>
                </a:tc>
                <a:tc>
                  <a:txBody>
                    <a:bodyPr/>
                    <a:lstStyle/>
                    <a:p>
                      <a:pPr algn="ctr"/>
                      <a:r>
                        <a:rPr lang="en-US" sz="1600" dirty="0" smtClean="0">
                          <a:solidFill>
                            <a:schemeClr val="bg1"/>
                          </a:solidFill>
                          <a:latin typeface="Optima"/>
                          <a:cs typeface="Optima"/>
                        </a:rPr>
                        <a:t>0.4--0.8</a:t>
                      </a:r>
                      <a:endParaRPr lang="en-US" sz="1600" dirty="0">
                        <a:solidFill>
                          <a:schemeClr val="bg1"/>
                        </a:solidFill>
                        <a:latin typeface="Optima"/>
                        <a:cs typeface="Optima"/>
                      </a:endParaRPr>
                    </a:p>
                  </a:txBody>
                  <a:tcPr>
                    <a:solidFill>
                      <a:srgbClr val="191F92"/>
                    </a:solidFill>
                  </a:tcPr>
                </a:tc>
                <a:tc>
                  <a:txBody>
                    <a:bodyPr/>
                    <a:lstStyle/>
                    <a:p>
                      <a:pPr algn="ctr"/>
                      <a:r>
                        <a:rPr lang="en-US" sz="1600" dirty="0" smtClean="0">
                          <a:solidFill>
                            <a:schemeClr val="bg1"/>
                          </a:solidFill>
                          <a:latin typeface="Optima"/>
                          <a:cs typeface="Optima"/>
                        </a:rPr>
                        <a:t>0.8--1.7</a:t>
                      </a:r>
                      <a:endParaRPr lang="en-US" sz="1600" dirty="0">
                        <a:solidFill>
                          <a:schemeClr val="bg1"/>
                        </a:solidFill>
                        <a:latin typeface="Optima"/>
                        <a:cs typeface="Optima"/>
                      </a:endParaRPr>
                    </a:p>
                  </a:txBody>
                  <a:tcPr>
                    <a:solidFill>
                      <a:srgbClr val="191F92"/>
                    </a:solidFill>
                  </a:tcPr>
                </a:tc>
                <a:tc>
                  <a:txBody>
                    <a:bodyPr/>
                    <a:lstStyle/>
                    <a:p>
                      <a:r>
                        <a:rPr lang="en-US" sz="1200" i="1" baseline="0" dirty="0" smtClean="0">
                          <a:solidFill>
                            <a:schemeClr val="bg1"/>
                          </a:solidFill>
                          <a:latin typeface="Optima"/>
                          <a:cs typeface="Optima"/>
                        </a:rPr>
                        <a:t>Without </a:t>
                      </a:r>
                      <a:r>
                        <a:rPr lang="en-US" sz="1200" i="1" baseline="0" dirty="0" err="1" smtClean="0">
                          <a:solidFill>
                            <a:schemeClr val="bg1"/>
                          </a:solidFill>
                          <a:latin typeface="Optima"/>
                          <a:cs typeface="Optima"/>
                        </a:rPr>
                        <a:t>Rv</a:t>
                      </a:r>
                      <a:r>
                        <a:rPr lang="en-US" sz="1200" i="1" baseline="0" dirty="0" smtClean="0">
                          <a:solidFill>
                            <a:schemeClr val="bg1"/>
                          </a:solidFill>
                          <a:latin typeface="Optima"/>
                          <a:cs typeface="Optima"/>
                        </a:rPr>
                        <a:t> drift syst.</a:t>
                      </a:r>
                      <a:endParaRPr lang="en-US" sz="1200" i="1" dirty="0">
                        <a:solidFill>
                          <a:schemeClr val="bg1"/>
                        </a:solidFill>
                        <a:latin typeface="Optima"/>
                        <a:cs typeface="Optima"/>
                      </a:endParaRPr>
                    </a:p>
                  </a:txBody>
                  <a:tcPr>
                    <a:solidFill>
                      <a:srgbClr val="191F92"/>
                    </a:solidFill>
                  </a:tcPr>
                </a:tc>
                <a:tc>
                  <a:txBody>
                    <a:bodyPr/>
                    <a:lstStyle/>
                    <a:p>
                      <a:r>
                        <a:rPr lang="en-US" sz="1200" i="1" dirty="0" smtClean="0">
                          <a:solidFill>
                            <a:schemeClr val="bg1"/>
                          </a:solidFill>
                          <a:latin typeface="Optima"/>
                          <a:cs typeface="Optima"/>
                        </a:rPr>
                        <a:t>With the</a:t>
                      </a:r>
                      <a:r>
                        <a:rPr lang="en-US" sz="1200" i="1" baseline="0" dirty="0" smtClean="0">
                          <a:solidFill>
                            <a:schemeClr val="bg1"/>
                          </a:solidFill>
                          <a:latin typeface="Optima"/>
                          <a:cs typeface="Optima"/>
                        </a:rPr>
                        <a:t> systematics</a:t>
                      </a:r>
                      <a:endParaRPr lang="en-US" sz="1200" i="1" dirty="0">
                        <a:solidFill>
                          <a:schemeClr val="bg1"/>
                        </a:solidFill>
                        <a:latin typeface="Optima"/>
                        <a:cs typeface="Optima"/>
                      </a:endParaRPr>
                    </a:p>
                  </a:txBody>
                  <a:tcPr>
                    <a:solidFill>
                      <a:srgbClr val="191F92"/>
                    </a:solidFill>
                  </a:tcPr>
                </a:tc>
              </a:tr>
              <a:tr h="720324">
                <a:tc>
                  <a:txBody>
                    <a:bodyPr/>
                    <a:lstStyle/>
                    <a:p>
                      <a:r>
                        <a:rPr lang="en-US" sz="1600" dirty="0" smtClean="0">
                          <a:latin typeface="Optima"/>
                          <a:cs typeface="Optima"/>
                        </a:rPr>
                        <a:t>2-band</a:t>
                      </a:r>
                      <a:r>
                        <a:rPr lang="en-US" sz="1600" baseline="0" dirty="0" smtClean="0">
                          <a:latin typeface="Optima"/>
                          <a:cs typeface="Optima"/>
                        </a:rPr>
                        <a:t> </a:t>
                      </a:r>
                      <a:r>
                        <a:rPr lang="en-US" sz="1600" b="1" baseline="0" dirty="0" smtClean="0">
                          <a:latin typeface="Optima"/>
                          <a:cs typeface="Optima"/>
                        </a:rPr>
                        <a:t>WFIRST imaging discovery </a:t>
                      </a:r>
                      <a:r>
                        <a:rPr lang="en-US" sz="1600" baseline="0" dirty="0" smtClean="0">
                          <a:latin typeface="Optima"/>
                          <a:cs typeface="Optima"/>
                        </a:rPr>
                        <a:t>and </a:t>
                      </a:r>
                      <a:r>
                        <a:rPr lang="en-US" sz="1600" baseline="0" dirty="0" err="1" smtClean="0">
                          <a:latin typeface="Optima"/>
                          <a:cs typeface="Optima"/>
                        </a:rPr>
                        <a:t>lightcurves</a:t>
                      </a:r>
                      <a:r>
                        <a:rPr lang="en-US" sz="1600" baseline="0" dirty="0" smtClean="0">
                          <a:latin typeface="Optima"/>
                          <a:cs typeface="Optima"/>
                        </a:rPr>
                        <a:t>. Spectrophotometric time series.</a:t>
                      </a:r>
                      <a:endParaRPr lang="en-US" sz="1600" dirty="0">
                        <a:latin typeface="Optima"/>
                        <a:cs typeface="Optima"/>
                      </a:endParaRPr>
                    </a:p>
                  </a:txBody>
                  <a:tcPr/>
                </a:tc>
                <a:tc>
                  <a:txBody>
                    <a:bodyPr/>
                    <a:lstStyle/>
                    <a:p>
                      <a:pPr algn="r"/>
                      <a:r>
                        <a:rPr lang="pl-PL" sz="1600" dirty="0" smtClean="0">
                          <a:latin typeface="Optima"/>
                          <a:cs typeface="Optima"/>
                        </a:rPr>
                        <a:t>420 </a:t>
                      </a:r>
                      <a:endParaRPr lang="en-US" sz="1600" dirty="0">
                        <a:latin typeface="Optima"/>
                        <a:cs typeface="Optima"/>
                      </a:endParaRPr>
                    </a:p>
                  </a:txBody>
                  <a:tcPr anchor="ctr"/>
                </a:tc>
                <a:tc>
                  <a:txBody>
                    <a:bodyPr/>
                    <a:lstStyle/>
                    <a:p>
                      <a:pPr algn="r"/>
                      <a:r>
                        <a:rPr lang="pl-PL" sz="1600" dirty="0" smtClean="0">
                          <a:latin typeface="Optima"/>
                          <a:cs typeface="Optima"/>
                        </a:rPr>
                        <a:t>912 </a:t>
                      </a:r>
                      <a:endParaRPr lang="en-US" sz="1600" dirty="0">
                        <a:latin typeface="Optima"/>
                        <a:cs typeface="Optima"/>
                      </a:endParaRPr>
                    </a:p>
                  </a:txBody>
                  <a:tcPr anchor="ctr"/>
                </a:tc>
                <a:tc>
                  <a:txBody>
                    <a:bodyPr/>
                    <a:lstStyle/>
                    <a:p>
                      <a:pPr algn="r"/>
                      <a:r>
                        <a:rPr lang="pl-PL" sz="1600" dirty="0" smtClean="0">
                          <a:latin typeface="Optima"/>
                          <a:cs typeface="Optima"/>
                        </a:rPr>
                        <a:t>606 </a:t>
                      </a:r>
                      <a:endParaRPr lang="en-US" sz="1600" dirty="0">
                        <a:latin typeface="Optima"/>
                        <a:cs typeface="Optima"/>
                      </a:endParaRPr>
                    </a:p>
                  </a:txBody>
                  <a:tcPr anchor="ctr"/>
                </a:tc>
                <a:tc>
                  <a:txBody>
                    <a:bodyPr/>
                    <a:lstStyle/>
                    <a:p>
                      <a:pPr algn="r"/>
                      <a:r>
                        <a:rPr lang="en-US" sz="1600" dirty="0" smtClean="0">
                          <a:latin typeface="Optima"/>
                          <a:cs typeface="Optima"/>
                        </a:rPr>
                        <a:t>350</a:t>
                      </a:r>
                      <a:endParaRPr lang="en-US" sz="1600" dirty="0">
                        <a:latin typeface="Optima"/>
                        <a:cs typeface="Optima"/>
                      </a:endParaRPr>
                    </a:p>
                  </a:txBody>
                  <a:tcPr anchor="ctr"/>
                </a:tc>
                <a:tc>
                  <a:txBody>
                    <a:bodyPr/>
                    <a:lstStyle/>
                    <a:p>
                      <a:pPr algn="r"/>
                      <a:r>
                        <a:rPr lang="en-US" sz="1600" dirty="0" smtClean="0">
                          <a:latin typeface="Optima"/>
                          <a:cs typeface="Optima"/>
                        </a:rPr>
                        <a:t>300</a:t>
                      </a:r>
                      <a:endParaRPr lang="en-US" sz="1600" dirty="0">
                        <a:latin typeface="Optima"/>
                        <a:cs typeface="Optima"/>
                      </a:endParaRPr>
                    </a:p>
                  </a:txBody>
                  <a:tcPr anchor="ctr"/>
                </a:tc>
              </a:tr>
              <a:tr h="7203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Optima"/>
                          <a:cs typeface="Optima"/>
                        </a:rPr>
                        <a:t>LSST discovery</a:t>
                      </a:r>
                      <a:r>
                        <a:rPr lang="en-US" sz="1600" dirty="0" smtClean="0">
                          <a:latin typeface="Optima"/>
                          <a:cs typeface="Optima"/>
                        </a:rPr>
                        <a:t> and </a:t>
                      </a:r>
                      <a:r>
                        <a:rPr lang="en-US" sz="1600" dirty="0" err="1" smtClean="0">
                          <a:latin typeface="Optima"/>
                          <a:cs typeface="Optima"/>
                        </a:rPr>
                        <a:t>lightcurves</a:t>
                      </a:r>
                      <a:r>
                        <a:rPr lang="en-US" sz="1600" dirty="0" smtClean="0">
                          <a:latin typeface="Optima"/>
                          <a:cs typeface="Optima"/>
                        </a:rPr>
                        <a:t>.</a:t>
                      </a:r>
                      <a:r>
                        <a:rPr lang="en-US" sz="1600" baseline="0" dirty="0" smtClean="0">
                          <a:latin typeface="Optima"/>
                          <a:cs typeface="Optima"/>
                        </a:rPr>
                        <a:t> WFIRST spectrophotometric time series.</a:t>
                      </a:r>
                      <a:endParaRPr lang="en-US" sz="1600" dirty="0" smtClean="0">
                        <a:latin typeface="Optima"/>
                        <a:cs typeface="Optima"/>
                      </a:endParaRPr>
                    </a:p>
                  </a:txBody>
                  <a:tcPr/>
                </a:tc>
                <a:tc>
                  <a:txBody>
                    <a:bodyPr/>
                    <a:lstStyle/>
                    <a:p>
                      <a:pPr algn="r"/>
                      <a:r>
                        <a:rPr lang="pl-PL" sz="1600" dirty="0" smtClean="0">
                          <a:latin typeface="Optima"/>
                          <a:cs typeface="Optima"/>
                        </a:rPr>
                        <a:t>2,239 </a:t>
                      </a:r>
                      <a:endParaRPr lang="en-US" sz="1600" dirty="0">
                        <a:latin typeface="Optima"/>
                        <a:cs typeface="Optima"/>
                      </a:endParaRPr>
                    </a:p>
                  </a:txBody>
                  <a:tcPr anchor="ctr"/>
                </a:tc>
                <a:tc>
                  <a:txBody>
                    <a:bodyPr/>
                    <a:lstStyle/>
                    <a:p>
                      <a:pPr algn="r"/>
                      <a:r>
                        <a:rPr lang="pl-PL" sz="1600" dirty="0" smtClean="0">
                          <a:latin typeface="Optima"/>
                          <a:cs typeface="Optima"/>
                        </a:rPr>
                        <a:t>6,101 </a:t>
                      </a:r>
                      <a:endParaRPr lang="en-US" sz="1600" dirty="0">
                        <a:latin typeface="Optima"/>
                        <a:cs typeface="Optima"/>
                      </a:endParaRPr>
                    </a:p>
                  </a:txBody>
                  <a:tcPr anchor="ctr"/>
                </a:tc>
                <a:tc>
                  <a:txBody>
                    <a:bodyPr/>
                    <a:lstStyle/>
                    <a:p>
                      <a:pPr algn="r"/>
                      <a:r>
                        <a:rPr lang="pl-PL" sz="1600" dirty="0" smtClean="0">
                          <a:latin typeface="Optima"/>
                          <a:cs typeface="Optima"/>
                        </a:rPr>
                        <a:t>0 </a:t>
                      </a:r>
                      <a:endParaRPr lang="en-US" sz="1600" dirty="0">
                        <a:latin typeface="Optima"/>
                        <a:cs typeface="Optima"/>
                      </a:endParaRPr>
                    </a:p>
                  </a:txBody>
                  <a:tcPr anchor="ctr"/>
                </a:tc>
                <a:tc>
                  <a:txBody>
                    <a:bodyPr/>
                    <a:lstStyle/>
                    <a:p>
                      <a:pPr algn="r"/>
                      <a:r>
                        <a:rPr lang="en-US" sz="1600" dirty="0" smtClean="0">
                          <a:latin typeface="Optima"/>
                          <a:cs typeface="Optima"/>
                        </a:rPr>
                        <a:t>375</a:t>
                      </a:r>
                      <a:endParaRPr lang="en-US" sz="1600" dirty="0">
                        <a:latin typeface="Optima"/>
                        <a:cs typeface="Optima"/>
                      </a:endParaRPr>
                    </a:p>
                  </a:txBody>
                  <a:tcPr anchor="ctr"/>
                </a:tc>
                <a:tc>
                  <a:txBody>
                    <a:bodyPr/>
                    <a:lstStyle/>
                    <a:p>
                      <a:pPr algn="r"/>
                      <a:r>
                        <a:rPr lang="en-US" sz="1600" dirty="0" smtClean="0">
                          <a:latin typeface="Optima"/>
                          <a:cs typeface="Optima"/>
                        </a:rPr>
                        <a:t>210</a:t>
                      </a:r>
                      <a:endParaRPr lang="en-US" sz="1600" dirty="0">
                        <a:latin typeface="Optima"/>
                        <a:cs typeface="Optima"/>
                      </a:endParaRPr>
                    </a:p>
                  </a:txBody>
                  <a:tcPr anchor="ctr"/>
                </a:tc>
              </a:tr>
              <a:tr h="7203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Optima"/>
                          <a:cs typeface="Optima"/>
                        </a:rPr>
                        <a:t>LSST </a:t>
                      </a:r>
                      <a:r>
                        <a:rPr lang="en-US" sz="1600" b="1" baseline="0" dirty="0" smtClean="0">
                          <a:latin typeface="Optima"/>
                          <a:cs typeface="Optima"/>
                        </a:rPr>
                        <a:t>&amp; WFIRST imaging discovery</a:t>
                      </a:r>
                      <a:r>
                        <a:rPr lang="en-US" sz="1600" baseline="0" dirty="0" smtClean="0">
                          <a:latin typeface="Optima"/>
                          <a:cs typeface="Optima"/>
                        </a:rPr>
                        <a:t> and </a:t>
                      </a:r>
                      <a:r>
                        <a:rPr lang="en-US" sz="1600" baseline="0" dirty="0" err="1" smtClean="0">
                          <a:latin typeface="Optima"/>
                          <a:cs typeface="Optima"/>
                        </a:rPr>
                        <a:t>lightcurves</a:t>
                      </a:r>
                      <a:r>
                        <a:rPr lang="en-US" sz="1600" baseline="0" dirty="0" smtClean="0">
                          <a:latin typeface="Optima"/>
                          <a:cs typeface="Optima"/>
                        </a:rPr>
                        <a:t>. Spectrophotometric time series.</a:t>
                      </a:r>
                      <a:endParaRPr lang="en-US" sz="1600" dirty="0" smtClean="0">
                        <a:latin typeface="Optima"/>
                        <a:cs typeface="Optima"/>
                      </a:endParaRPr>
                    </a:p>
                  </a:txBody>
                  <a:tcPr/>
                </a:tc>
                <a:tc>
                  <a:txBody>
                    <a:bodyPr/>
                    <a:lstStyle/>
                    <a:p>
                      <a:pPr algn="r"/>
                      <a:r>
                        <a:rPr lang="pl-PL" sz="1600" dirty="0" smtClean="0">
                          <a:latin typeface="Optima"/>
                          <a:cs typeface="Optima"/>
                        </a:rPr>
                        <a:t>591 </a:t>
                      </a:r>
                      <a:endParaRPr lang="en-US" sz="1600" dirty="0">
                        <a:latin typeface="Optima"/>
                        <a:cs typeface="Optima"/>
                      </a:endParaRPr>
                    </a:p>
                  </a:txBody>
                  <a:tcPr anchor="ctr"/>
                </a:tc>
                <a:tc>
                  <a:txBody>
                    <a:bodyPr/>
                    <a:lstStyle/>
                    <a:p>
                      <a:pPr algn="r"/>
                      <a:r>
                        <a:rPr lang="pl-PL" sz="1600" dirty="0" smtClean="0">
                          <a:latin typeface="Optima"/>
                          <a:cs typeface="Optima"/>
                        </a:rPr>
                        <a:t>1,712 </a:t>
                      </a:r>
                      <a:endParaRPr lang="en-US" sz="1600" dirty="0">
                        <a:latin typeface="Optima"/>
                        <a:cs typeface="Optima"/>
                      </a:endParaRPr>
                    </a:p>
                  </a:txBody>
                  <a:tcPr anchor="ctr"/>
                </a:tc>
                <a:tc>
                  <a:txBody>
                    <a:bodyPr/>
                    <a:lstStyle/>
                    <a:p>
                      <a:pPr algn="r"/>
                      <a:r>
                        <a:rPr lang="pl-PL" sz="1600" dirty="0" smtClean="0">
                          <a:latin typeface="Optima"/>
                          <a:cs typeface="Optima"/>
                        </a:rPr>
                        <a:t>909 </a:t>
                      </a:r>
                      <a:endParaRPr lang="en-US" sz="1600" dirty="0">
                        <a:latin typeface="Optima"/>
                        <a:cs typeface="Optima"/>
                      </a:endParaRPr>
                    </a:p>
                  </a:txBody>
                  <a:tcPr anchor="ctr"/>
                </a:tc>
                <a:tc>
                  <a:txBody>
                    <a:bodyPr/>
                    <a:lstStyle/>
                    <a:p>
                      <a:pPr algn="r"/>
                      <a:r>
                        <a:rPr lang="en-US" sz="1600" dirty="0" smtClean="0">
                          <a:latin typeface="Optima"/>
                          <a:cs typeface="Optima"/>
                        </a:rPr>
                        <a:t>460</a:t>
                      </a:r>
                      <a:endParaRPr lang="en-US" sz="1600" dirty="0">
                        <a:latin typeface="Optima"/>
                        <a:cs typeface="Optima"/>
                      </a:endParaRPr>
                    </a:p>
                  </a:txBody>
                  <a:tcPr anchor="ctr"/>
                </a:tc>
                <a:tc>
                  <a:txBody>
                    <a:bodyPr/>
                    <a:lstStyle/>
                    <a:p>
                      <a:pPr algn="r"/>
                      <a:r>
                        <a:rPr lang="en-US" sz="1600" dirty="0" smtClean="0">
                          <a:latin typeface="Optima"/>
                          <a:cs typeface="Optima"/>
                        </a:rPr>
                        <a:t>360</a:t>
                      </a:r>
                      <a:endParaRPr lang="en-US" sz="1600" dirty="0">
                        <a:latin typeface="Optima"/>
                        <a:cs typeface="Optima"/>
                      </a:endParaRPr>
                    </a:p>
                  </a:txBody>
                  <a:tcPr anchor="ctr"/>
                </a:tc>
              </a:tr>
            </a:tbl>
          </a:graphicData>
        </a:graphic>
      </p:graphicFrame>
      <p:sp>
        <p:nvSpPr>
          <p:cNvPr id="9" name="TextBox 8"/>
          <p:cNvSpPr txBox="1"/>
          <p:nvPr/>
        </p:nvSpPr>
        <p:spPr>
          <a:xfrm>
            <a:off x="368300" y="588263"/>
            <a:ext cx="8775699" cy="1138773"/>
          </a:xfrm>
          <a:prstGeom prst="rect">
            <a:avLst/>
          </a:prstGeom>
          <a:noFill/>
        </p:spPr>
        <p:txBody>
          <a:bodyPr wrap="square" lIns="91425" tIns="45713" rIns="91425" bIns="45713" rtlCol="0">
            <a:spAutoFit/>
          </a:bodyPr>
          <a:lstStyle/>
          <a:p>
            <a:r>
              <a:rPr lang="en-US" sz="2400" dirty="0">
                <a:latin typeface="Optima"/>
                <a:cs typeface="Optima"/>
              </a:rPr>
              <a:t>This is a mutual LSST-WFIRST win-win:</a:t>
            </a:r>
            <a:br>
              <a:rPr lang="en-US" sz="2400" dirty="0">
                <a:latin typeface="Optima"/>
                <a:cs typeface="Optima"/>
              </a:rPr>
            </a:br>
            <a:endParaRPr lang="en-US" sz="2400" dirty="0">
              <a:latin typeface="Optima"/>
              <a:cs typeface="Optima"/>
            </a:endParaRPr>
          </a:p>
          <a:p>
            <a:r>
              <a:rPr lang="en-US" sz="2000" i="1" dirty="0">
                <a:latin typeface="Optima"/>
                <a:cs typeface="Optima"/>
              </a:rPr>
              <a:t>Current SN program concepts with and without LSST discoveries at z &lt; 0.8.</a:t>
            </a:r>
          </a:p>
        </p:txBody>
      </p:sp>
    </p:spTree>
    <p:extLst>
      <p:ext uri="{BB962C8B-B14F-4D97-AF65-F5344CB8AC3E}">
        <p14:creationId xmlns:p14="http://schemas.microsoft.com/office/powerpoint/2010/main" val="2758388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324102" y="0"/>
            <a:ext cx="4471707" cy="6858000"/>
          </a:xfrm>
          <a:prstGeom prst="rect">
            <a:avLst/>
          </a:prstGeom>
        </p:spPr>
      </p:pic>
      <p:sp>
        <p:nvSpPr>
          <p:cNvPr id="3" name="Rectangle 2"/>
          <p:cNvSpPr/>
          <p:nvPr/>
        </p:nvSpPr>
        <p:spPr>
          <a:xfrm>
            <a:off x="174021" y="5851880"/>
            <a:ext cx="1310087" cy="401270"/>
          </a:xfrm>
          <a:prstGeom prst="rect">
            <a:avLst/>
          </a:prstGeom>
          <a:solidFill>
            <a:srgbClr val="FFF7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6988">
              <a:defRPr/>
            </a:pPr>
            <a:endParaRPr lang="en-US" dirty="0">
              <a:solidFill>
                <a:prstClr val="black"/>
              </a:solidFill>
              <a:latin typeface="Calibri"/>
            </a:endParaRPr>
          </a:p>
        </p:txBody>
      </p:sp>
      <p:sp>
        <p:nvSpPr>
          <p:cNvPr id="4" name="TextBox 3"/>
          <p:cNvSpPr txBox="1"/>
          <p:nvPr/>
        </p:nvSpPr>
        <p:spPr>
          <a:xfrm>
            <a:off x="174021" y="5883818"/>
            <a:ext cx="1310087" cy="369332"/>
          </a:xfrm>
          <a:prstGeom prst="rect">
            <a:avLst/>
          </a:prstGeom>
          <a:noFill/>
        </p:spPr>
        <p:txBody>
          <a:bodyPr wrap="none" rtlCol="0">
            <a:spAutoFit/>
          </a:bodyPr>
          <a:lstStyle/>
          <a:p>
            <a:pPr defTabSz="456988"/>
            <a:r>
              <a:rPr lang="en-US" dirty="0" smtClean="0">
                <a:solidFill>
                  <a:prstClr val="black"/>
                </a:solidFill>
                <a:latin typeface="Calibri"/>
              </a:rPr>
              <a:t>David Rubin</a:t>
            </a:r>
            <a:endParaRPr lang="en-US" dirty="0">
              <a:solidFill>
                <a:prstClr val="black"/>
              </a:solidFill>
              <a:latin typeface="Calibri"/>
            </a:endParaRPr>
          </a:p>
        </p:txBody>
      </p:sp>
    </p:spTree>
    <p:extLst>
      <p:ext uri="{BB962C8B-B14F-4D97-AF65-F5344CB8AC3E}">
        <p14:creationId xmlns:p14="http://schemas.microsoft.com/office/powerpoint/2010/main" val="734277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4" name="Shape 284"/>
          <p:cNvSpPr>
            <a:spLocks noGrp="1"/>
          </p:cNvSpPr>
          <p:nvPr>
            <p:ph type="title"/>
          </p:nvPr>
        </p:nvSpPr>
        <p:spPr>
          <a:xfrm>
            <a:off x="669733" y="178594"/>
            <a:ext cx="7804547" cy="636868"/>
          </a:xfrm>
          <a:prstGeom prst="rect">
            <a:avLst/>
          </a:prstGeom>
        </p:spPr>
        <p:txBody>
          <a:bodyPr>
            <a:normAutofit fontScale="90000"/>
          </a:bodyPr>
          <a:lstStyle>
            <a:lvl1pPr defTabSz="391414">
              <a:defRPr sz="5360">
                <a:latin typeface="Helvetica Neue"/>
                <a:ea typeface="Helvetica Neue"/>
                <a:cs typeface="Helvetica Neue"/>
                <a:sym typeface="Helvetica Neue"/>
              </a:defRPr>
            </a:lvl1pPr>
          </a:lstStyle>
          <a:p>
            <a:endParaRPr dirty="0"/>
          </a:p>
        </p:txBody>
      </p:sp>
      <p:pic>
        <p:nvPicPr>
          <p:cNvPr id="285" name="pasted-image.pdf"/>
          <p:cNvPicPr>
            <a:picLocks noChangeAspect="1"/>
          </p:cNvPicPr>
          <p:nvPr/>
        </p:nvPicPr>
        <p:blipFill>
          <a:blip r:embed="rId3">
            <a:extLst/>
          </a:blip>
          <a:stretch>
            <a:fillRect/>
          </a:stretch>
        </p:blipFill>
        <p:spPr>
          <a:xfrm>
            <a:off x="1472838" y="1285875"/>
            <a:ext cx="6198324" cy="4577224"/>
          </a:xfrm>
          <a:prstGeom prst="rect">
            <a:avLst/>
          </a:prstGeom>
          <a:ln w="12700">
            <a:miter lim="400000"/>
          </a:ln>
        </p:spPr>
      </p:pic>
      <p:pic>
        <p:nvPicPr>
          <p:cNvPr id="286" name="pasted-image.pdf"/>
          <p:cNvPicPr>
            <a:picLocks noChangeAspect="1"/>
          </p:cNvPicPr>
          <p:nvPr/>
        </p:nvPicPr>
        <p:blipFill>
          <a:blip r:embed="rId4">
            <a:extLst/>
          </a:blip>
          <a:stretch>
            <a:fillRect/>
          </a:stretch>
        </p:blipFill>
        <p:spPr>
          <a:xfrm>
            <a:off x="1476717" y="1268017"/>
            <a:ext cx="6109540" cy="4505786"/>
          </a:xfrm>
          <a:prstGeom prst="rect">
            <a:avLst/>
          </a:prstGeom>
          <a:ln w="12700">
            <a:miter lim="400000"/>
          </a:ln>
        </p:spPr>
      </p:pic>
      <p:sp>
        <p:nvSpPr>
          <p:cNvPr id="287" name="Shape 287"/>
          <p:cNvSpPr/>
          <p:nvPr/>
        </p:nvSpPr>
        <p:spPr>
          <a:xfrm>
            <a:off x="2227619" y="864577"/>
            <a:ext cx="4688764" cy="503003"/>
          </a:xfrm>
          <a:prstGeom prst="rect">
            <a:avLst/>
          </a:prstGeom>
          <a:ln w="12700">
            <a:miter lim="400000"/>
          </a:ln>
          <a:extLst>
            <a:ext uri="{C572A759-6A51-4108-AA02-DFA0A04FC94B}">
              <ma14:wrappingTextBoxFlag xmlns:ma14="http://schemas.microsoft.com/office/mac/drawingml/2011/main" val="1"/>
            </a:ext>
          </a:extLst>
        </p:spPr>
        <p:txBody>
          <a:bodyPr wrap="none" lIns="35709" tIns="35709" rIns="35709" bIns="35709" anchor="ctr">
            <a:spAutoFit/>
          </a:bodyPr>
          <a:lstStyle>
            <a:lvl1pPr>
              <a:defRPr sz="2800">
                <a:latin typeface="Helvetica Neue"/>
                <a:ea typeface="Helvetica Neue"/>
                <a:cs typeface="Helvetica Neue"/>
                <a:sym typeface="Helvetica Neue"/>
              </a:defRPr>
            </a:lvl1pPr>
          </a:lstStyle>
          <a:p>
            <a:pPr algn="ctr" defTabSz="410667" hangingPunct="0"/>
            <a:r>
              <a:rPr kern="0">
                <a:solidFill>
                  <a:srgbClr val="FFFFFF"/>
                </a:solidFill>
              </a:rPr>
              <a:t>Statistical Uncertainties Only</a:t>
            </a:r>
          </a:p>
        </p:txBody>
      </p:sp>
      <p:pic>
        <p:nvPicPr>
          <p:cNvPr id="2" name="Picture 1"/>
          <p:cNvPicPr>
            <a:picLocks noChangeAspect="1"/>
          </p:cNvPicPr>
          <p:nvPr/>
        </p:nvPicPr>
        <p:blipFill>
          <a:blip r:embed="rId5"/>
          <a:stretch>
            <a:fillRect/>
          </a:stretch>
        </p:blipFill>
        <p:spPr>
          <a:xfrm>
            <a:off x="634009" y="776884"/>
            <a:ext cx="7875984" cy="5304234"/>
          </a:xfrm>
          <a:prstGeom prst="rect">
            <a:avLst/>
          </a:prstGeom>
        </p:spPr>
      </p:pic>
    </p:spTree>
    <p:extLst>
      <p:ext uri="{BB962C8B-B14F-4D97-AF65-F5344CB8AC3E}">
        <p14:creationId xmlns:p14="http://schemas.microsoft.com/office/powerpoint/2010/main" val="1212720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0" y="216795"/>
            <a:ext cx="9144000" cy="6768008"/>
          </a:xfrm>
          <a:prstGeom prst="rect">
            <a:avLst/>
          </a:prstGeom>
          <a:noFill/>
        </p:spPr>
        <p:txBody>
          <a:bodyPr wrap="square" rtlCol="0">
            <a:spAutoFit/>
          </a:bodyPr>
          <a:lstStyle/>
          <a:p>
            <a:pPr>
              <a:lnSpc>
                <a:spcPct val="110000"/>
              </a:lnSpc>
            </a:pPr>
            <a:r>
              <a:rPr lang="en-US" b="1" dirty="0">
                <a:solidFill>
                  <a:srgbClr val="000000"/>
                </a:solidFill>
                <a:latin typeface="Optima"/>
                <a:cs typeface="Optima"/>
              </a:rPr>
              <a:t>There is much to be gained if DOE can support a </a:t>
            </a:r>
            <a:r>
              <a:rPr lang="en-US" b="1" dirty="0" smtClean="0">
                <a:solidFill>
                  <a:srgbClr val="000000"/>
                </a:solidFill>
                <a:latin typeface="Optima"/>
                <a:cs typeface="Optima"/>
              </a:rPr>
              <a:t>project effort </a:t>
            </a:r>
            <a:r>
              <a:rPr lang="en-US" b="1" dirty="0">
                <a:solidFill>
                  <a:srgbClr val="000000"/>
                </a:solidFill>
                <a:latin typeface="Optima"/>
                <a:cs typeface="Optima"/>
              </a:rPr>
              <a:t>that </a:t>
            </a:r>
            <a:r>
              <a:rPr lang="en-US" b="1" dirty="0" smtClean="0">
                <a:solidFill>
                  <a:srgbClr val="000000"/>
                </a:solidFill>
                <a:latin typeface="Optima"/>
                <a:cs typeface="Optima"/>
              </a:rPr>
              <a:t>fills </a:t>
            </a:r>
            <a:r>
              <a:rPr lang="en-US" b="1" dirty="0">
                <a:solidFill>
                  <a:srgbClr val="000000"/>
                </a:solidFill>
                <a:latin typeface="Optima"/>
                <a:cs typeface="Optima"/>
              </a:rPr>
              <a:t>the gaps to make it possible to do the science that </a:t>
            </a:r>
            <a:r>
              <a:rPr lang="en-US" b="1" dirty="0" smtClean="0">
                <a:solidFill>
                  <a:srgbClr val="000000"/>
                </a:solidFill>
                <a:latin typeface="Optima"/>
                <a:cs typeface="Optima"/>
              </a:rPr>
              <a:t>requires LSST + </a:t>
            </a:r>
            <a:r>
              <a:rPr lang="en-US" b="1" dirty="0">
                <a:solidFill>
                  <a:srgbClr val="000000"/>
                </a:solidFill>
                <a:latin typeface="Optima"/>
                <a:cs typeface="Optima"/>
              </a:rPr>
              <a:t>WFIRST:</a:t>
            </a:r>
          </a:p>
          <a:p>
            <a:pPr lvl="1">
              <a:lnSpc>
                <a:spcPct val="110000"/>
              </a:lnSpc>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WFIRST IFC galaxy spectroscopy to calibrate the photo-z’s in </a:t>
            </a:r>
            <a:r>
              <a:rPr lang="en-US" dirty="0" smtClean="0">
                <a:solidFill>
                  <a:srgbClr val="000000"/>
                </a:solidFill>
                <a:latin typeface="Optima"/>
                <a:cs typeface="Optima"/>
              </a:rPr>
              <a:t>parts of </a:t>
            </a:r>
            <a:r>
              <a:rPr lang="en-US" dirty="0">
                <a:solidFill>
                  <a:srgbClr val="000000"/>
                </a:solidFill>
                <a:latin typeface="Optima"/>
                <a:cs typeface="Optima"/>
              </a:rPr>
              <a:t>parameter space that are difficult/impossible from the ground (</a:t>
            </a:r>
            <a:r>
              <a:rPr lang="en-US" dirty="0" smtClean="0">
                <a:solidFill>
                  <a:srgbClr val="000000"/>
                </a:solidFill>
                <a:latin typeface="Optima"/>
                <a:cs typeface="Optima"/>
              </a:rPr>
              <a:t>see previous </a:t>
            </a:r>
            <a:r>
              <a:rPr lang="en-US" dirty="0">
                <a:solidFill>
                  <a:srgbClr val="000000"/>
                </a:solidFill>
                <a:latin typeface="Optima"/>
                <a:cs typeface="Optima"/>
              </a:rPr>
              <a:t>discussion).</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WFIRST WFC galaxy NIR photometry to build photo-z’s, presumably </a:t>
            </a:r>
            <a:r>
              <a:rPr lang="en-US" dirty="0" smtClean="0">
                <a:solidFill>
                  <a:srgbClr val="000000"/>
                </a:solidFill>
                <a:latin typeface="Optima"/>
                <a:cs typeface="Optima"/>
              </a:rPr>
              <a:t>by </a:t>
            </a:r>
            <a:r>
              <a:rPr lang="en-US" dirty="0">
                <a:solidFill>
                  <a:srgbClr val="000000"/>
                </a:solidFill>
                <a:latin typeface="Optima"/>
                <a:cs typeface="Optima"/>
              </a:rPr>
              <a:t>joint-pixel processing (see next discussion). </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LSST cadenced SN discovery that can be followed with WFIRST </a:t>
            </a:r>
            <a:r>
              <a:rPr lang="en-US" dirty="0" smtClean="0">
                <a:solidFill>
                  <a:srgbClr val="000000"/>
                </a:solidFill>
                <a:latin typeface="Optima"/>
                <a:cs typeface="Optima"/>
              </a:rPr>
              <a:t>WFC </a:t>
            </a:r>
            <a:r>
              <a:rPr lang="en-US" dirty="0">
                <a:solidFill>
                  <a:srgbClr val="000000"/>
                </a:solidFill>
                <a:latin typeface="Optima"/>
                <a:cs typeface="Optima"/>
              </a:rPr>
              <a:t>+ IFC to provide NIR imaging and spectrophotometry data </a:t>
            </a:r>
            <a:r>
              <a:rPr lang="en-US" dirty="0" smtClean="0">
                <a:solidFill>
                  <a:srgbClr val="000000"/>
                </a:solidFill>
                <a:latin typeface="Optima"/>
                <a:cs typeface="Optima"/>
              </a:rPr>
              <a:t>unavailable </a:t>
            </a:r>
            <a:r>
              <a:rPr lang="en-US" dirty="0">
                <a:solidFill>
                  <a:srgbClr val="000000"/>
                </a:solidFill>
                <a:latin typeface="Optima"/>
                <a:cs typeface="Optima"/>
              </a:rPr>
              <a:t>from the ground (see last discussion tomorrow </a:t>
            </a:r>
            <a:r>
              <a:rPr lang="en-US" dirty="0" smtClean="0">
                <a:solidFill>
                  <a:srgbClr val="000000"/>
                </a:solidFill>
                <a:latin typeface="Optima"/>
                <a:cs typeface="Optima"/>
              </a:rPr>
              <a:t>morning on </a:t>
            </a:r>
            <a:r>
              <a:rPr lang="en-US" dirty="0">
                <a:solidFill>
                  <a:srgbClr val="000000"/>
                </a:solidFill>
                <a:latin typeface="Optima"/>
                <a:cs typeface="Optima"/>
              </a:rPr>
              <a:t>scheduling synergy).</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a:solidFill>
                  <a:srgbClr val="000000"/>
                </a:solidFill>
                <a:latin typeface="Optima"/>
                <a:cs typeface="Optima"/>
              </a:rPr>
              <a:t>WFIRST IFC SN spectrophotometry of ~2000 LSST </a:t>
            </a:r>
            <a:r>
              <a:rPr lang="en-US" dirty="0" err="1">
                <a:solidFill>
                  <a:srgbClr val="000000"/>
                </a:solidFill>
                <a:latin typeface="Optima"/>
                <a:cs typeface="Optima"/>
              </a:rPr>
              <a:t>SNe</a:t>
            </a:r>
            <a:r>
              <a:rPr lang="en-US" dirty="0">
                <a:solidFill>
                  <a:srgbClr val="000000"/>
                </a:solidFill>
                <a:latin typeface="Optima"/>
                <a:cs typeface="Optima"/>
              </a:rPr>
              <a:t> to train </a:t>
            </a:r>
            <a:r>
              <a:rPr lang="en-US" dirty="0" smtClean="0">
                <a:solidFill>
                  <a:srgbClr val="000000"/>
                </a:solidFill>
                <a:latin typeface="Optima"/>
                <a:cs typeface="Optima"/>
              </a:rPr>
              <a:t>the photometry </a:t>
            </a:r>
            <a:r>
              <a:rPr lang="en-US" dirty="0">
                <a:solidFill>
                  <a:srgbClr val="000000"/>
                </a:solidFill>
                <a:latin typeface="Optima"/>
                <a:cs typeface="Optima"/>
              </a:rPr>
              <a:t>classifiers</a:t>
            </a:r>
            <a:r>
              <a:rPr lang="en-US" dirty="0" smtClean="0">
                <a:solidFill>
                  <a:srgbClr val="000000"/>
                </a:solidFill>
                <a:latin typeface="Optima"/>
                <a:cs typeface="Optima"/>
              </a:rPr>
              <a:t>.</a:t>
            </a:r>
          </a:p>
          <a:p>
            <a:pPr marL="800030" lvl="1" indent="-342900">
              <a:lnSpc>
                <a:spcPct val="110000"/>
              </a:lnSpc>
              <a:buAutoNum type="arabicPeriod"/>
            </a:pPr>
            <a:endParaRPr lang="en-US" dirty="0">
              <a:solidFill>
                <a:srgbClr val="000000"/>
              </a:solidFill>
              <a:latin typeface="Optima"/>
              <a:cs typeface="Optima"/>
            </a:endParaRPr>
          </a:p>
          <a:p>
            <a:pPr marL="800030" lvl="1" indent="-342900">
              <a:lnSpc>
                <a:spcPct val="110000"/>
              </a:lnSpc>
              <a:buAutoNum type="arabicPeriod"/>
            </a:pPr>
            <a:r>
              <a:rPr lang="en-US" dirty="0" smtClean="0">
                <a:solidFill>
                  <a:srgbClr val="000000"/>
                </a:solidFill>
                <a:latin typeface="Optima"/>
                <a:cs typeface="Optima"/>
              </a:rPr>
              <a:t>WFIRST IFC and WFC triggered follow-up of particular LSST transients (see first discussions tomorrow morning). </a:t>
            </a:r>
            <a:endParaRPr lang="en-US" dirty="0">
              <a:solidFill>
                <a:srgbClr val="000000"/>
              </a:solidFill>
              <a:latin typeface="Optima"/>
              <a:cs typeface="Optima"/>
            </a:endParaRPr>
          </a:p>
          <a:p>
            <a:pPr marL="342900" indent="-342900">
              <a:lnSpc>
                <a:spcPct val="110000"/>
              </a:lnSpc>
              <a:buAutoNum type="arabicPeriod"/>
            </a:pPr>
            <a:endParaRPr lang="en-US" dirty="0">
              <a:solidFill>
                <a:srgbClr val="000000"/>
              </a:solidFill>
              <a:latin typeface="Optima"/>
              <a:cs typeface="Optima"/>
            </a:endParaRPr>
          </a:p>
          <a:p>
            <a:pPr>
              <a:lnSpc>
                <a:spcPct val="110000"/>
              </a:lnSpc>
            </a:pPr>
            <a:r>
              <a:rPr lang="en-US" i="1" dirty="0">
                <a:solidFill>
                  <a:srgbClr val="000000"/>
                </a:solidFill>
                <a:latin typeface="Optima"/>
                <a:cs typeface="Optima"/>
              </a:rPr>
              <a:t>All of these require much planning and design, then pipeline building, </a:t>
            </a:r>
            <a:r>
              <a:rPr lang="en-US" i="1" dirty="0" smtClean="0">
                <a:solidFill>
                  <a:srgbClr val="000000"/>
                </a:solidFill>
                <a:latin typeface="Optima"/>
                <a:cs typeface="Optima"/>
              </a:rPr>
              <a:t>execution, reduction</a:t>
            </a:r>
            <a:r>
              <a:rPr lang="en-US" i="1" dirty="0">
                <a:solidFill>
                  <a:srgbClr val="000000"/>
                </a:solidFill>
                <a:latin typeface="Optima"/>
                <a:cs typeface="Optima"/>
              </a:rPr>
              <a:t>, and analysis</a:t>
            </a:r>
            <a:r>
              <a:rPr lang="en-US" i="1" dirty="0" smtClean="0">
                <a:solidFill>
                  <a:srgbClr val="000000"/>
                </a:solidFill>
                <a:latin typeface="Optima"/>
                <a:cs typeface="Optima"/>
              </a:rPr>
              <a:t>.  Currently, not either DOE or NASA ownership.</a:t>
            </a:r>
            <a:endParaRPr lang="en-US" i="1" dirty="0">
              <a:solidFill>
                <a:srgbClr val="000000"/>
              </a:solidFill>
              <a:latin typeface="Optima"/>
              <a:cs typeface="Optima"/>
            </a:endParaRPr>
          </a:p>
          <a:p>
            <a:endParaRPr lang="en-US" dirty="0"/>
          </a:p>
        </p:txBody>
      </p:sp>
    </p:spTree>
    <p:extLst>
      <p:ext uri="{BB962C8B-B14F-4D97-AF65-F5344CB8AC3E}">
        <p14:creationId xmlns:p14="http://schemas.microsoft.com/office/powerpoint/2010/main" val="2035715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148629" y="63135"/>
            <a:ext cx="7457020" cy="974725"/>
          </a:xfrm>
        </p:spPr>
        <p:txBody>
          <a:bodyPr>
            <a:noAutofit/>
          </a:bodyPr>
          <a:lstStyle/>
          <a:p>
            <a:pPr algn="l"/>
            <a:r>
              <a:rPr lang="en-US" sz="2400" dirty="0">
                <a:solidFill>
                  <a:schemeClr val="tx2"/>
                </a:solidFill>
                <a:latin typeface="Optima"/>
                <a:ea typeface="Calisto MT" charset="0"/>
                <a:cs typeface="Optima"/>
              </a:rPr>
              <a:t>Distance measurements improve </a:t>
            </a:r>
            <a:br>
              <a:rPr lang="en-US" sz="2400" dirty="0">
                <a:solidFill>
                  <a:schemeClr val="tx2"/>
                </a:solidFill>
                <a:latin typeface="Optima"/>
                <a:ea typeface="Calisto MT" charset="0"/>
                <a:cs typeface="Optima"/>
              </a:rPr>
            </a:br>
            <a:r>
              <a:rPr lang="en-US" sz="2400" dirty="0">
                <a:solidFill>
                  <a:schemeClr val="tx2"/>
                </a:solidFill>
                <a:latin typeface="Optima"/>
                <a:ea typeface="Calisto MT" charset="0"/>
                <a:cs typeface="Optima"/>
              </a:rPr>
              <a:t>as the number of nearby (z &lt; 0.1) </a:t>
            </a:r>
            <a:r>
              <a:rPr lang="en-US" sz="2400" dirty="0" err="1">
                <a:solidFill>
                  <a:schemeClr val="tx2"/>
                </a:solidFill>
                <a:latin typeface="Optima"/>
                <a:ea typeface="Calisto MT" charset="0"/>
                <a:cs typeface="Optima"/>
              </a:rPr>
              <a:t>SNe</a:t>
            </a:r>
            <a:r>
              <a:rPr lang="en-US" sz="2400" dirty="0">
                <a:solidFill>
                  <a:schemeClr val="tx2"/>
                </a:solidFill>
                <a:latin typeface="Optima"/>
                <a:ea typeface="Calisto MT" charset="0"/>
                <a:cs typeface="Optima"/>
              </a:rPr>
              <a:t> </a:t>
            </a:r>
            <a:br>
              <a:rPr lang="en-US" sz="2400" dirty="0">
                <a:solidFill>
                  <a:schemeClr val="tx2"/>
                </a:solidFill>
                <a:latin typeface="Optima"/>
                <a:ea typeface="Calisto MT" charset="0"/>
                <a:cs typeface="Optima"/>
              </a:rPr>
            </a:br>
            <a:r>
              <a:rPr lang="en-US" sz="2400" dirty="0">
                <a:solidFill>
                  <a:schemeClr val="tx2"/>
                </a:solidFill>
                <a:latin typeface="Optima"/>
                <a:ea typeface="Calisto MT" charset="0"/>
                <a:cs typeface="Optima"/>
              </a:rPr>
              <a:t>is made comparable to the number of distant </a:t>
            </a:r>
            <a:r>
              <a:rPr lang="en-US" sz="2400" dirty="0" err="1">
                <a:solidFill>
                  <a:schemeClr val="tx2"/>
                </a:solidFill>
                <a:latin typeface="Optima"/>
                <a:ea typeface="Calisto MT" charset="0"/>
                <a:cs typeface="Optima"/>
              </a:rPr>
              <a:t>SNe</a:t>
            </a:r>
            <a:r>
              <a:rPr lang="en-US" sz="2400" dirty="0">
                <a:solidFill>
                  <a:schemeClr val="tx2"/>
                </a:solidFill>
                <a:latin typeface="Optima"/>
                <a:ea typeface="Calisto MT" charset="0"/>
                <a:cs typeface="Optima"/>
              </a:rPr>
              <a:t> </a:t>
            </a:r>
          </a:p>
        </p:txBody>
      </p:sp>
      <p:sp>
        <p:nvSpPr>
          <p:cNvPr id="26" name="Rectangle 25"/>
          <p:cNvSpPr/>
          <p:nvPr/>
        </p:nvSpPr>
        <p:spPr>
          <a:xfrm>
            <a:off x="1865025" y="2950487"/>
            <a:ext cx="265747" cy="9149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defTabSz="457154"/>
            <a:endParaRPr lang="en-US">
              <a:solidFill>
                <a:prstClr val="white"/>
              </a:solidFill>
              <a:latin typeface="Calibri"/>
            </a:endParaRPr>
          </a:p>
        </p:txBody>
      </p:sp>
      <p:pic>
        <p:nvPicPr>
          <p:cNvPr id="4" name="Picture 3"/>
          <p:cNvPicPr>
            <a:picLocks noChangeAspect="1"/>
          </p:cNvPicPr>
          <p:nvPr/>
        </p:nvPicPr>
        <p:blipFill>
          <a:blip r:embed="rId3"/>
          <a:stretch>
            <a:fillRect/>
          </a:stretch>
        </p:blipFill>
        <p:spPr>
          <a:xfrm>
            <a:off x="1756513" y="1758267"/>
            <a:ext cx="6315944" cy="4753540"/>
          </a:xfrm>
          <a:prstGeom prst="rect">
            <a:avLst/>
          </a:prstGeom>
        </p:spPr>
      </p:pic>
      <p:sp>
        <p:nvSpPr>
          <p:cNvPr id="12" name="TextBox 11"/>
          <p:cNvSpPr txBox="1"/>
          <p:nvPr/>
        </p:nvSpPr>
        <p:spPr>
          <a:xfrm>
            <a:off x="2040259" y="1573602"/>
            <a:ext cx="6315944" cy="373659"/>
          </a:xfrm>
          <a:prstGeom prst="rect">
            <a:avLst/>
          </a:prstGeom>
          <a:noFill/>
        </p:spPr>
        <p:txBody>
          <a:bodyPr wrap="square" lIns="91430" tIns="45716" rIns="91430" bIns="45716" rtlCol="0">
            <a:spAutoFit/>
          </a:bodyPr>
          <a:lstStyle/>
          <a:p>
            <a:pPr defTabSz="457154"/>
            <a:r>
              <a:rPr lang="en-US" i="1" dirty="0" smtClean="0">
                <a:solidFill>
                  <a:prstClr val="black"/>
                </a:solidFill>
                <a:latin typeface="Calibri"/>
                <a:ea typeface="ＭＳ Ｐゴシック" charset="0"/>
                <a:cs typeface="Calibri"/>
              </a:rPr>
              <a:t>Projected WFIRST</a:t>
            </a:r>
            <a:r>
              <a:rPr lang="en-US" i="1" dirty="0">
                <a:solidFill>
                  <a:prstClr val="black"/>
                </a:solidFill>
                <a:latin typeface="Calibri"/>
                <a:ea typeface="ＭＳ Ｐゴシック" charset="0"/>
                <a:cs typeface="Calibri"/>
              </a:rPr>
              <a:t> </a:t>
            </a:r>
            <a:r>
              <a:rPr lang="en-US" i="1" dirty="0" err="1" smtClean="0">
                <a:solidFill>
                  <a:prstClr val="black"/>
                </a:solidFill>
                <a:latin typeface="Calibri"/>
                <a:ea typeface="ＭＳ Ｐゴシック" charset="0"/>
                <a:cs typeface="Calibri"/>
              </a:rPr>
              <a:t>FoM</a:t>
            </a:r>
            <a:r>
              <a:rPr lang="en-US" i="1" dirty="0" smtClean="0">
                <a:solidFill>
                  <a:prstClr val="black"/>
                </a:solidFill>
                <a:latin typeface="Calibri"/>
                <a:ea typeface="ＭＳ Ｐゴシック" charset="0"/>
                <a:cs typeface="Calibri"/>
              </a:rPr>
              <a:t> as a function of number of low-z </a:t>
            </a:r>
            <a:r>
              <a:rPr lang="en-US" i="1" dirty="0" err="1" smtClean="0">
                <a:solidFill>
                  <a:prstClr val="black"/>
                </a:solidFill>
                <a:latin typeface="Calibri"/>
                <a:ea typeface="ＭＳ Ｐゴシック" charset="0"/>
                <a:cs typeface="Calibri"/>
              </a:rPr>
              <a:t>SNe</a:t>
            </a:r>
            <a:r>
              <a:rPr lang="en-US" i="1" dirty="0" smtClean="0">
                <a:solidFill>
                  <a:prstClr val="black"/>
                </a:solidFill>
                <a:latin typeface="Calibri"/>
                <a:ea typeface="ＭＳ Ｐゴシック" charset="0"/>
                <a:cs typeface="Calibri"/>
              </a:rPr>
              <a:t> </a:t>
            </a:r>
            <a:r>
              <a:rPr lang="en-US" i="1" dirty="0" err="1" smtClean="0">
                <a:solidFill>
                  <a:prstClr val="black"/>
                </a:solidFill>
                <a:latin typeface="Calibri"/>
                <a:ea typeface="ＭＳ Ｐゴシック" charset="0"/>
                <a:cs typeface="Calibri"/>
              </a:rPr>
              <a:t>Ia</a:t>
            </a:r>
            <a:endParaRPr lang="en-US" i="1" dirty="0" smtClean="0">
              <a:solidFill>
                <a:prstClr val="black"/>
              </a:solidFill>
              <a:latin typeface="Calibri"/>
              <a:ea typeface="ＭＳ Ｐゴシック" charset="0"/>
              <a:cs typeface="Calibri"/>
            </a:endParaRPr>
          </a:p>
        </p:txBody>
      </p:sp>
      <p:grpSp>
        <p:nvGrpSpPr>
          <p:cNvPr id="10" name="Group 9"/>
          <p:cNvGrpSpPr/>
          <p:nvPr/>
        </p:nvGrpSpPr>
        <p:grpSpPr>
          <a:xfrm>
            <a:off x="2489200" y="2565400"/>
            <a:ext cx="4993968" cy="3416300"/>
            <a:chOff x="2489200" y="2565400"/>
            <a:chExt cx="4993968" cy="3416300"/>
          </a:xfrm>
        </p:grpSpPr>
        <p:sp>
          <p:nvSpPr>
            <p:cNvPr id="9" name="Rectangle 8"/>
            <p:cNvSpPr/>
            <p:nvPr/>
          </p:nvSpPr>
          <p:spPr>
            <a:xfrm>
              <a:off x="2489200" y="2565400"/>
              <a:ext cx="4800600" cy="3416300"/>
            </a:xfrm>
            <a:prstGeom prst="rect">
              <a:avLst/>
            </a:prstGeom>
            <a:solidFill>
              <a:srgbClr val="0D951C">
                <a:alpha val="4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06" eaLnBrk="0" fontAlgn="base" hangingPunct="0">
                <a:spcBef>
                  <a:spcPct val="40000"/>
                </a:spcBef>
                <a:spcAft>
                  <a:spcPct val="0"/>
                </a:spcAft>
                <a:buSzPct val="100000"/>
                <a:buFontTx/>
                <a:buChar char="•"/>
              </a:pPr>
              <a:endParaRPr lang="en-US" sz="2000">
                <a:solidFill>
                  <a:prstClr val="white"/>
                </a:solidFill>
                <a:latin typeface="Calibri"/>
              </a:endParaRPr>
            </a:p>
          </p:txBody>
        </p:sp>
        <p:sp>
          <p:nvSpPr>
            <p:cNvPr id="6" name="TextBox 5"/>
            <p:cNvSpPr txBox="1"/>
            <p:nvPr/>
          </p:nvSpPr>
          <p:spPr>
            <a:xfrm>
              <a:off x="4000500" y="3429000"/>
              <a:ext cx="3482668" cy="707886"/>
            </a:xfrm>
            <a:prstGeom prst="rect">
              <a:avLst/>
            </a:prstGeom>
            <a:noFill/>
          </p:spPr>
          <p:txBody>
            <a:bodyPr wrap="none" rtlCol="0">
              <a:spAutoFit/>
            </a:bodyPr>
            <a:lstStyle/>
            <a:p>
              <a:pPr defTabSz="914306" eaLnBrk="0" fontAlgn="base" hangingPunct="0">
                <a:spcBef>
                  <a:spcPct val="40000"/>
                </a:spcBef>
                <a:spcAft>
                  <a:spcPct val="0"/>
                </a:spcAft>
                <a:buSzPct val="100000"/>
              </a:pPr>
              <a:r>
                <a:rPr lang="en-US" sz="2000" i="1" dirty="0">
                  <a:solidFill>
                    <a:srgbClr val="3062F7"/>
                  </a:solidFill>
                  <a:latin typeface="Arial" charset="0"/>
                  <a:ea typeface="ＭＳ Ｐゴシック" charset="0"/>
                  <a:cs typeface="ＭＳ Ｐゴシック" charset="0"/>
                </a:rPr>
                <a:t>Gains to be made with </a:t>
              </a:r>
              <a:br>
                <a:rPr lang="en-US" sz="2000" i="1" dirty="0">
                  <a:solidFill>
                    <a:srgbClr val="3062F7"/>
                  </a:solidFill>
                  <a:latin typeface="Arial" charset="0"/>
                  <a:ea typeface="ＭＳ Ｐゴシック" charset="0"/>
                  <a:cs typeface="ＭＳ Ｐゴシック" charset="0"/>
                </a:rPr>
              </a:br>
              <a:r>
                <a:rPr lang="en-US" sz="2000" i="1" dirty="0">
                  <a:solidFill>
                    <a:srgbClr val="3062F7"/>
                  </a:solidFill>
                  <a:latin typeface="Arial" charset="0"/>
                  <a:ea typeface="ＭＳ Ｐゴシック" charset="0"/>
                  <a:cs typeface="ＭＳ Ｐゴシック" charset="0"/>
                </a:rPr>
                <a:t>further low-redshift SN work.</a:t>
              </a:r>
            </a:p>
          </p:txBody>
        </p:sp>
      </p:grpSp>
      <p:grpSp>
        <p:nvGrpSpPr>
          <p:cNvPr id="5" name="Group 4"/>
          <p:cNvGrpSpPr/>
          <p:nvPr/>
        </p:nvGrpSpPr>
        <p:grpSpPr>
          <a:xfrm>
            <a:off x="2489202" y="3619501"/>
            <a:ext cx="1308100" cy="2362200"/>
            <a:chOff x="2489200" y="3619500"/>
            <a:chExt cx="1308100" cy="2362200"/>
          </a:xfrm>
        </p:grpSpPr>
        <p:sp>
          <p:nvSpPr>
            <p:cNvPr id="2" name="Rectangle 1"/>
            <p:cNvSpPr/>
            <p:nvPr/>
          </p:nvSpPr>
          <p:spPr>
            <a:xfrm>
              <a:off x="2489200" y="3619500"/>
              <a:ext cx="1308100" cy="2362200"/>
            </a:xfrm>
            <a:prstGeom prst="rect">
              <a:avLst/>
            </a:prstGeom>
            <a:solidFill>
              <a:schemeClr val="accent1">
                <a:alpha val="4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06" eaLnBrk="0" fontAlgn="base" hangingPunct="0">
                <a:spcBef>
                  <a:spcPct val="40000"/>
                </a:spcBef>
                <a:spcAft>
                  <a:spcPct val="0"/>
                </a:spcAft>
                <a:buSzPct val="100000"/>
                <a:buFontTx/>
                <a:buChar char="•"/>
              </a:pPr>
              <a:endParaRPr lang="en-US" sz="2000" dirty="0">
                <a:solidFill>
                  <a:prstClr val="white"/>
                </a:solidFill>
                <a:latin typeface="Calibri"/>
              </a:endParaRPr>
            </a:p>
          </p:txBody>
        </p:sp>
        <p:sp>
          <p:nvSpPr>
            <p:cNvPr id="3" name="TextBox 2"/>
            <p:cNvSpPr txBox="1"/>
            <p:nvPr/>
          </p:nvSpPr>
          <p:spPr>
            <a:xfrm>
              <a:off x="2616199" y="4876800"/>
              <a:ext cx="1043876" cy="1015663"/>
            </a:xfrm>
            <a:prstGeom prst="rect">
              <a:avLst/>
            </a:prstGeom>
            <a:noFill/>
          </p:spPr>
          <p:txBody>
            <a:bodyPr wrap="none" rtlCol="0">
              <a:spAutoFit/>
            </a:bodyPr>
            <a:lstStyle/>
            <a:p>
              <a:pPr algn="ctr" defTabSz="914306" eaLnBrk="0" fontAlgn="base" hangingPunct="0">
                <a:spcBef>
                  <a:spcPct val="40000"/>
                </a:spcBef>
                <a:spcAft>
                  <a:spcPct val="0"/>
                </a:spcAft>
                <a:buSzPct val="100000"/>
              </a:pPr>
              <a:r>
                <a:rPr lang="en-US" sz="2000" dirty="0">
                  <a:solidFill>
                    <a:prstClr val="white"/>
                  </a:solidFill>
                  <a:latin typeface="Arial" charset="0"/>
                  <a:ea typeface="ＭＳ Ｐゴシック" charset="0"/>
                  <a:cs typeface="ＭＳ Ｐゴシック" charset="0"/>
                </a:rPr>
                <a:t>Nearby</a:t>
              </a:r>
              <a:br>
                <a:rPr lang="en-US" sz="2000" dirty="0">
                  <a:solidFill>
                    <a:prstClr val="white"/>
                  </a:solidFill>
                  <a:latin typeface="Arial" charset="0"/>
                  <a:ea typeface="ＭＳ Ｐゴシック" charset="0"/>
                  <a:cs typeface="ＭＳ Ｐゴシック" charset="0"/>
                </a:rPr>
              </a:br>
              <a:r>
                <a:rPr lang="en-US" sz="2000" dirty="0">
                  <a:solidFill>
                    <a:prstClr val="white"/>
                  </a:solidFill>
                  <a:latin typeface="Arial" charset="0"/>
                  <a:ea typeface="ＭＳ Ｐゴシック" charset="0"/>
                  <a:cs typeface="ＭＳ Ｐゴシック" charset="0"/>
                </a:rPr>
                <a:t>SN</a:t>
              </a:r>
              <a:br>
                <a:rPr lang="en-US" sz="2000" dirty="0">
                  <a:solidFill>
                    <a:prstClr val="white"/>
                  </a:solidFill>
                  <a:latin typeface="Arial" charset="0"/>
                  <a:ea typeface="ＭＳ Ｐゴシック" charset="0"/>
                  <a:cs typeface="ＭＳ Ｐゴシック" charset="0"/>
                </a:rPr>
              </a:br>
              <a:r>
                <a:rPr lang="en-US" sz="2000" dirty="0">
                  <a:solidFill>
                    <a:prstClr val="white"/>
                  </a:solidFill>
                  <a:latin typeface="Arial" charset="0"/>
                  <a:ea typeface="ＭＳ Ｐゴシック" charset="0"/>
                  <a:cs typeface="ＭＳ Ｐゴシック" charset="0"/>
                </a:rPr>
                <a:t>Factory</a:t>
              </a:r>
            </a:p>
          </p:txBody>
        </p:sp>
      </p:grpSp>
    </p:spTree>
    <p:extLst>
      <p:ext uri="{BB962C8B-B14F-4D97-AF65-F5344CB8AC3E}">
        <p14:creationId xmlns:p14="http://schemas.microsoft.com/office/powerpoint/2010/main" val="3698731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605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60" y="914400"/>
            <a:ext cx="4700240" cy="5105400"/>
          </a:xfrm>
          <a:prstGeom prst="rect">
            <a:avLst/>
          </a:prstGeom>
          <a:noFill/>
          <a:ln>
            <a:noFill/>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1219200" cy="108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213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37" presetClass="path" presetSubtype="0" accel="50000" decel="50000" fill="hold" nodeType="afterEffect">
                                  <p:stCondLst>
                                    <p:cond delay="0"/>
                                  </p:stCondLst>
                                  <p:childTnLst>
                                    <p:animMotion origin="layout" path="M -3.33333E-6 -3.7037E-7 L 0.06702 0.05324 C 0.08108 0.06528 0.10209 0.07199 0.12396 0.07199 C 0.14896 0.07199 0.16893 0.06528 0.18299 0.05324 L 0.27361 -0.14907 " pathEditMode="relative" rAng="0" ptsTypes="FffFF">
                                      <p:cBhvr>
                                        <p:cTn id="10" dur="1000" fill="hold"/>
                                        <p:tgtEl>
                                          <p:spTgt spid="8"/>
                                        </p:tgtEl>
                                        <p:attrNameLst>
                                          <p:attrName>ppt_x</p:attrName>
                                          <p:attrName>ppt_y</p:attrName>
                                        </p:attrNameLst>
                                      </p:cBhvr>
                                      <p:rCtr x="13681" y="-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9" y="1676401"/>
            <a:ext cx="472601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563898" y="3279625"/>
            <a:ext cx="2295903" cy="1311488"/>
            <a:chOff x="5563894" y="3279622"/>
            <a:chExt cx="2295903" cy="1311488"/>
          </a:xfrm>
        </p:grpSpPr>
        <p:sp>
          <p:nvSpPr>
            <p:cNvPr id="5" name="TextBox 4"/>
            <p:cNvSpPr txBox="1"/>
            <p:nvPr/>
          </p:nvSpPr>
          <p:spPr>
            <a:xfrm>
              <a:off x="7261982" y="4191000"/>
              <a:ext cx="597815" cy="400110"/>
            </a:xfrm>
            <a:prstGeom prst="rect">
              <a:avLst/>
            </a:prstGeom>
            <a:noFill/>
          </p:spPr>
          <p:txBody>
            <a:bodyPr wrap="none" rtlCol="0">
              <a:spAutoFit/>
            </a:bodyPr>
            <a:lstStyle/>
            <a:p>
              <a:pPr algn="r" defTabSz="914259" fontAlgn="base">
                <a:spcBef>
                  <a:spcPct val="0"/>
                </a:spcBef>
                <a:spcAft>
                  <a:spcPct val="0"/>
                </a:spcAft>
              </a:pPr>
              <a:r>
                <a:rPr lang="en-US" sz="2000" b="1" dirty="0">
                  <a:solidFill>
                    <a:srgbClr val="000000"/>
                  </a:solidFill>
                  <a:latin typeface="Arial"/>
                  <a:ea typeface="ＭＳ Ｐゴシック" charset="0"/>
                  <a:cs typeface="ＭＳ Ｐゴシック" charset="0"/>
                </a:rPr>
                <a:t>IFU</a:t>
              </a:r>
              <a:endParaRPr lang="en-US" sz="1600" b="1" dirty="0">
                <a:solidFill>
                  <a:srgbClr val="000000"/>
                </a:solidFill>
                <a:latin typeface="Arial"/>
                <a:ea typeface="ＭＳ Ｐゴシック" charset="0"/>
                <a:cs typeface="ＭＳ Ｐゴシック" charset="0"/>
              </a:endParaRPr>
            </a:p>
          </p:txBody>
        </p:sp>
        <p:cxnSp>
          <p:nvCxnSpPr>
            <p:cNvPr id="6" name="Straight Arrow Connector 5"/>
            <p:cNvCxnSpPr>
              <a:cxnSpLocks noChangeShapeType="1"/>
            </p:cNvCxnSpPr>
            <p:nvPr/>
          </p:nvCxnSpPr>
          <p:spPr bwMode="auto">
            <a:xfrm flipH="1" flipV="1">
              <a:off x="5563894" y="3279622"/>
              <a:ext cx="1662545" cy="1080655"/>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grpSp>
      <p:sp>
        <p:nvSpPr>
          <p:cNvPr id="4" name="TextBox 3"/>
          <p:cNvSpPr txBox="1"/>
          <p:nvPr/>
        </p:nvSpPr>
        <p:spPr>
          <a:xfrm>
            <a:off x="457200" y="762005"/>
            <a:ext cx="2286000" cy="2246755"/>
          </a:xfrm>
          <a:prstGeom prst="rect">
            <a:avLst/>
          </a:prstGeom>
          <a:noFill/>
        </p:spPr>
        <p:txBody>
          <a:bodyPr wrap="square" lIns="91425" tIns="45713" rIns="91425" bIns="45713" rtlCol="0">
            <a:spAutoFit/>
          </a:bodyPr>
          <a:lstStyle/>
          <a:p>
            <a:pPr defTabSz="914259" fontAlgn="base">
              <a:spcBef>
                <a:spcPct val="0"/>
              </a:spcBef>
              <a:spcAft>
                <a:spcPct val="0"/>
              </a:spcAft>
            </a:pPr>
            <a:r>
              <a:rPr lang="en-US" sz="2000" dirty="0">
                <a:solidFill>
                  <a:srgbClr val="000090"/>
                </a:solidFill>
                <a:latin typeface="Optima"/>
                <a:ea typeface="ＭＳ Ｐゴシック" charset="0"/>
                <a:cs typeface="Optima"/>
              </a:rPr>
              <a:t>Use the 0.28 </a:t>
            </a:r>
            <a:r>
              <a:rPr lang="en-US" sz="2000" dirty="0" err="1">
                <a:solidFill>
                  <a:srgbClr val="000090"/>
                </a:solidFill>
                <a:latin typeface="Optima"/>
                <a:ea typeface="ＭＳ Ｐゴシック" charset="0"/>
                <a:cs typeface="Optima"/>
              </a:rPr>
              <a:t>sq</a:t>
            </a:r>
            <a:r>
              <a:rPr lang="en-US" sz="2000" dirty="0">
                <a:solidFill>
                  <a:srgbClr val="000090"/>
                </a:solidFill>
                <a:latin typeface="Optima"/>
                <a:ea typeface="ＭＳ Ｐゴシック" charset="0"/>
                <a:cs typeface="Optima"/>
              </a:rPr>
              <a:t> degree Wide Field Imager (with 0.11” pixels) to follow supernovae in NIR bands.</a:t>
            </a:r>
          </a:p>
          <a:p>
            <a:pPr defTabSz="914259" fontAlgn="base">
              <a:spcBef>
                <a:spcPct val="0"/>
              </a:spcBef>
              <a:spcAft>
                <a:spcPct val="0"/>
              </a:spcAft>
            </a:pPr>
            <a:endParaRPr lang="en-US" sz="2000" dirty="0">
              <a:solidFill>
                <a:srgbClr val="000000"/>
              </a:solidFill>
              <a:latin typeface="Optima"/>
              <a:ea typeface="ＭＳ Ｐゴシック" charset="0"/>
              <a:cs typeface="Optima"/>
            </a:endParaRPr>
          </a:p>
        </p:txBody>
      </p:sp>
    </p:spTree>
    <p:extLst>
      <p:ext uri="{BB962C8B-B14F-4D97-AF65-F5344CB8AC3E}">
        <p14:creationId xmlns:p14="http://schemas.microsoft.com/office/powerpoint/2010/main" val="3191037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03" y="1610373"/>
            <a:ext cx="5427230" cy="362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199167" y="2564573"/>
            <a:ext cx="184636" cy="369318"/>
          </a:xfrm>
          <a:prstGeom prst="rect">
            <a:avLst/>
          </a:prstGeom>
          <a:noFill/>
        </p:spPr>
        <p:txBody>
          <a:bodyPr wrap="none" lIns="91425" tIns="45713" rIns="91425" bIns="45713" rtlCol="0">
            <a:spAutoFit/>
          </a:bodyPr>
          <a:lstStyle/>
          <a:p>
            <a:pPr defTabSz="914259" fontAlgn="base">
              <a:spcBef>
                <a:spcPct val="0"/>
              </a:spcBef>
              <a:spcAft>
                <a:spcPct val="0"/>
              </a:spcAft>
            </a:pPr>
            <a:endParaRPr lang="en-US" dirty="0">
              <a:solidFill>
                <a:srgbClr val="000000"/>
              </a:solidFill>
              <a:latin typeface="Arial" charset="0"/>
              <a:ea typeface="ＭＳ Ｐゴシック" charset="0"/>
              <a:cs typeface="ＭＳ Ｐゴシック" charset="0"/>
            </a:endParaRPr>
          </a:p>
        </p:txBody>
      </p:sp>
      <p:cxnSp>
        <p:nvCxnSpPr>
          <p:cNvPr id="10" name="Straight Arrow Connector 9"/>
          <p:cNvCxnSpPr>
            <a:cxnSpLocks noChangeShapeType="1"/>
          </p:cNvCxnSpPr>
          <p:nvPr/>
        </p:nvCxnSpPr>
        <p:spPr bwMode="auto">
          <a:xfrm flipV="1">
            <a:off x="3782701" y="4800216"/>
            <a:ext cx="665018" cy="579306"/>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11" name="TextBox 10"/>
          <p:cNvSpPr txBox="1"/>
          <p:nvPr/>
        </p:nvSpPr>
        <p:spPr>
          <a:xfrm>
            <a:off x="1793727" y="5230671"/>
            <a:ext cx="2160208" cy="830983"/>
          </a:xfrm>
          <a:prstGeom prst="rect">
            <a:avLst/>
          </a:prstGeom>
          <a:noFill/>
        </p:spPr>
        <p:txBody>
          <a:bodyPr wrap="square" lIns="91425" tIns="45713" rIns="91425" bIns="45713" rtlCol="0">
            <a:spAutoFit/>
          </a:bodyPr>
          <a:lstStyle/>
          <a:p>
            <a:pPr defTabSz="914259" fontAlgn="base">
              <a:spcBef>
                <a:spcPct val="0"/>
              </a:spcBef>
              <a:spcAft>
                <a:spcPct val="0"/>
              </a:spcAft>
            </a:pPr>
            <a:r>
              <a:rPr lang="en-US" sz="1600" b="1" dirty="0">
                <a:solidFill>
                  <a:srgbClr val="000000"/>
                </a:solidFill>
                <a:latin typeface="Arial"/>
                <a:ea typeface="ＭＳ Ｐゴシック" charset="0"/>
                <a:cs typeface="ＭＳ Ｐゴシック" charset="0"/>
              </a:rPr>
              <a:t>IFU Bench, including Relay, Slicer and Detector</a:t>
            </a:r>
          </a:p>
        </p:txBody>
      </p:sp>
      <p:sp>
        <p:nvSpPr>
          <p:cNvPr id="12" name="TextBox 11"/>
          <p:cNvSpPr txBox="1"/>
          <p:nvPr/>
        </p:nvSpPr>
        <p:spPr>
          <a:xfrm>
            <a:off x="1198865" y="4529832"/>
            <a:ext cx="515155" cy="338540"/>
          </a:xfrm>
          <a:prstGeom prst="rect">
            <a:avLst/>
          </a:prstGeom>
          <a:noFill/>
        </p:spPr>
        <p:txBody>
          <a:bodyPr wrap="none" lIns="91425" tIns="45713" rIns="91425" bIns="45713" rtlCol="0">
            <a:spAutoFit/>
          </a:bodyPr>
          <a:lstStyle/>
          <a:p>
            <a:pPr algn="r" defTabSz="914259" fontAlgn="base">
              <a:spcBef>
                <a:spcPct val="0"/>
              </a:spcBef>
              <a:spcAft>
                <a:spcPct val="0"/>
              </a:spcAft>
            </a:pPr>
            <a:r>
              <a:rPr lang="en-US" sz="1600" b="1" dirty="0">
                <a:solidFill>
                  <a:srgbClr val="000000"/>
                </a:solidFill>
                <a:latin typeface="Arial"/>
                <a:ea typeface="ＭＳ Ｐゴシック" charset="0"/>
                <a:cs typeface="ＭＳ Ｐゴシック" charset="0"/>
              </a:rPr>
              <a:t>IFU</a:t>
            </a:r>
          </a:p>
        </p:txBody>
      </p:sp>
      <p:cxnSp>
        <p:nvCxnSpPr>
          <p:cNvPr id="13" name="Straight Arrow Connector 12"/>
          <p:cNvCxnSpPr>
            <a:cxnSpLocks noChangeShapeType="1"/>
          </p:cNvCxnSpPr>
          <p:nvPr/>
        </p:nvCxnSpPr>
        <p:spPr bwMode="auto">
          <a:xfrm flipV="1">
            <a:off x="1734103" y="4053414"/>
            <a:ext cx="1139726" cy="645694"/>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sp>
        <p:nvSpPr>
          <p:cNvPr id="15" name="Rectangle 14"/>
          <p:cNvSpPr/>
          <p:nvPr/>
        </p:nvSpPr>
        <p:spPr>
          <a:xfrm>
            <a:off x="5715000" y="381003"/>
            <a:ext cx="3124200" cy="1048843"/>
          </a:xfrm>
          <a:prstGeom prst="rect">
            <a:avLst/>
          </a:prstGeom>
        </p:spPr>
        <p:txBody>
          <a:bodyPr wrap="square" lIns="91425" tIns="45713" rIns="91425" bIns="45713">
            <a:spAutoFit/>
          </a:bodyPr>
          <a:lstStyle/>
          <a:p>
            <a:pPr marL="41" defTabSz="914259">
              <a:spcBef>
                <a:spcPct val="20000"/>
              </a:spcBef>
            </a:pPr>
            <a:r>
              <a:rPr lang="en-US" dirty="0" smtClean="0">
                <a:solidFill>
                  <a:srgbClr val="000000"/>
                </a:solidFill>
                <a:latin typeface="Arial" charset="0"/>
                <a:ea typeface="ＭＳ Ｐゴシック" charset="0"/>
                <a:cs typeface="ＭＳ Ｐゴシック" charset="0"/>
              </a:rPr>
              <a:t>Small, compact assembly:</a:t>
            </a:r>
          </a:p>
          <a:p>
            <a:pPr marL="799977" lvl="1" indent="-342848" defTabSz="914259">
              <a:spcBef>
                <a:spcPct val="20000"/>
              </a:spcBef>
              <a:buFont typeface="Arial" pitchFamily="34" charset="0"/>
              <a:buChar char="•"/>
            </a:pPr>
            <a:r>
              <a:rPr lang="en-US" dirty="0" smtClean="0">
                <a:solidFill>
                  <a:srgbClr val="000000"/>
                </a:solidFill>
                <a:latin typeface="Arial" charset="0"/>
                <a:ea typeface="ＭＳ Ｐゴシック" charset="0"/>
                <a:cs typeface="ＭＳ Ｐゴシック" charset="0"/>
              </a:rPr>
              <a:t>~ 6 </a:t>
            </a:r>
            <a:r>
              <a:rPr lang="en-US" dirty="0">
                <a:solidFill>
                  <a:srgbClr val="000000"/>
                </a:solidFill>
                <a:latin typeface="Arial" charset="0"/>
                <a:ea typeface="ＭＳ Ｐゴシック" charset="0"/>
                <a:cs typeface="ＭＳ Ｐゴシック" charset="0"/>
              </a:rPr>
              <a:t>to 7 </a:t>
            </a:r>
            <a:r>
              <a:rPr lang="en-US" dirty="0" smtClean="0">
                <a:solidFill>
                  <a:srgbClr val="000000"/>
                </a:solidFill>
                <a:latin typeface="Arial" charset="0"/>
                <a:ea typeface="ＭＳ Ｐゴシック" charset="0"/>
                <a:cs typeface="ＭＳ Ｐゴシック" charset="0"/>
              </a:rPr>
              <a:t>kg</a:t>
            </a:r>
            <a:endParaRPr lang="en-US" dirty="0">
              <a:solidFill>
                <a:srgbClr val="000000"/>
              </a:solidFill>
              <a:latin typeface="Arial" charset="0"/>
              <a:ea typeface="ＭＳ Ｐゴシック" charset="0"/>
              <a:cs typeface="ＭＳ Ｐゴシック" charset="0"/>
            </a:endParaRPr>
          </a:p>
          <a:p>
            <a:pPr marL="799977" lvl="1" indent="-342848" defTabSz="914259">
              <a:spcBef>
                <a:spcPct val="20000"/>
              </a:spcBef>
              <a:buFont typeface="Arial" pitchFamily="34" charset="0"/>
              <a:buChar char="•"/>
            </a:pPr>
            <a:r>
              <a:rPr lang="en-US" dirty="0" smtClean="0">
                <a:solidFill>
                  <a:srgbClr val="000000"/>
                </a:solidFill>
                <a:latin typeface="Arial" charset="0"/>
                <a:ea typeface="ＭＳ Ｐゴシック" charset="0"/>
                <a:cs typeface="ＭＳ Ｐゴシック" charset="0"/>
              </a:rPr>
              <a:t>30 </a:t>
            </a:r>
            <a:r>
              <a:rPr lang="en-US" dirty="0">
                <a:solidFill>
                  <a:srgbClr val="000000"/>
                </a:solidFill>
                <a:latin typeface="Arial" charset="0"/>
                <a:ea typeface="ＭＳ Ｐゴシック" charset="0"/>
                <a:cs typeface="ＭＳ Ｐゴシック" charset="0"/>
              </a:rPr>
              <a:t>x </a:t>
            </a:r>
            <a:r>
              <a:rPr lang="en-US" dirty="0" smtClean="0">
                <a:solidFill>
                  <a:srgbClr val="000000"/>
                </a:solidFill>
                <a:latin typeface="Arial" charset="0"/>
                <a:ea typeface="ＭＳ Ｐゴシック" charset="0"/>
                <a:cs typeface="ＭＳ Ｐゴシック" charset="0"/>
              </a:rPr>
              <a:t>50 </a:t>
            </a:r>
            <a:r>
              <a:rPr lang="en-US" dirty="0">
                <a:solidFill>
                  <a:srgbClr val="000000"/>
                </a:solidFill>
                <a:latin typeface="Arial" charset="0"/>
                <a:ea typeface="ＭＳ Ｐゴシック" charset="0"/>
                <a:cs typeface="ＭＳ Ｐゴシック" charset="0"/>
              </a:rPr>
              <a:t>x </a:t>
            </a:r>
            <a:r>
              <a:rPr lang="en-US" dirty="0" smtClean="0">
                <a:solidFill>
                  <a:srgbClr val="000000"/>
                </a:solidFill>
                <a:latin typeface="Arial" charset="0"/>
                <a:ea typeface="ＭＳ Ｐゴシック" charset="0"/>
                <a:cs typeface="ＭＳ Ｐゴシック" charset="0"/>
              </a:rPr>
              <a:t>12.5 </a:t>
            </a:r>
            <a:r>
              <a:rPr lang="en-US" dirty="0">
                <a:solidFill>
                  <a:srgbClr val="000000"/>
                </a:solidFill>
                <a:latin typeface="Arial" charset="0"/>
                <a:ea typeface="ＭＳ Ｐゴシック" charset="0"/>
                <a:cs typeface="ＭＳ Ｐゴシック" charset="0"/>
              </a:rPr>
              <a:t>c</a:t>
            </a:r>
            <a:r>
              <a:rPr lang="en-US" dirty="0" smtClean="0">
                <a:solidFill>
                  <a:srgbClr val="000000"/>
                </a:solidFill>
                <a:latin typeface="Arial" charset="0"/>
                <a:ea typeface="ＭＳ Ｐゴシック" charset="0"/>
                <a:cs typeface="ＭＳ Ｐゴシック" charset="0"/>
              </a:rPr>
              <a:t>m</a:t>
            </a:r>
            <a:endParaRPr lang="en-US"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66025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bwMode="auto">
          <a:xfrm>
            <a:off x="1600200" y="0"/>
            <a:ext cx="6827670" cy="1143000"/>
          </a:xfrm>
          <a:noFill/>
          <a:ln>
            <a:miter lim="800000"/>
            <a:headEnd/>
            <a:tailEnd/>
          </a:ln>
        </p:spPr>
        <p:txBody>
          <a:bodyPr wrap="square" lIns="86471" tIns="43237" rIns="86471" bIns="43237" numCol="1" anchor="t" anchorCtr="0" compatLnSpc="1">
            <a:prstTxWarp prst="textNoShape">
              <a:avLst/>
            </a:prstTxWarp>
            <a:normAutofit fontScale="90000"/>
          </a:bodyPr>
          <a:lstStyle/>
          <a:p>
            <a:pPr algn="r"/>
            <a:r>
              <a:rPr lang="en-US" dirty="0" smtClean="0">
                <a:latin typeface="Calisto MT"/>
                <a:cs typeface="Calisto MT"/>
              </a:rPr>
              <a:t>Integral Field Spectroscopy Concept</a:t>
            </a:r>
            <a:endParaRPr lang="en-US" dirty="0">
              <a:latin typeface="Calisto MT"/>
              <a:cs typeface="Calisto MT"/>
            </a:endParaRPr>
          </a:p>
        </p:txBody>
      </p:sp>
      <p:sp>
        <p:nvSpPr>
          <p:cNvPr id="392204" name="Text Box 12"/>
          <p:cNvSpPr txBox="1">
            <a:spLocks noChangeArrowheads="1"/>
          </p:cNvSpPr>
          <p:nvPr/>
        </p:nvSpPr>
        <p:spPr bwMode="auto">
          <a:xfrm>
            <a:off x="6759413" y="4149725"/>
            <a:ext cx="2230437" cy="341182"/>
          </a:xfrm>
          <a:prstGeom prst="rect">
            <a:avLst/>
          </a:prstGeom>
          <a:noFill/>
          <a:ln w="9525">
            <a:noFill/>
            <a:miter lim="800000"/>
            <a:headEnd/>
            <a:tailEnd/>
          </a:ln>
          <a:effectLst/>
        </p:spPr>
        <p:txBody>
          <a:bodyPr lIns="91409" tIns="45706" rIns="91409" bIns="45706">
            <a:prstTxWarp prst="textNoShape">
              <a:avLst/>
            </a:prstTxWarp>
            <a:spAutoFit/>
          </a:bodyPr>
          <a:lstStyle/>
          <a:p>
            <a:pPr defTabSz="457090">
              <a:spcBef>
                <a:spcPct val="50000"/>
              </a:spcBef>
            </a:pPr>
            <a:r>
              <a:rPr lang="en-US" sz="1600" b="1" i="1" dirty="0">
                <a:solidFill>
                  <a:prstClr val="black"/>
                </a:solidFill>
                <a:effectLst>
                  <a:outerShdw blurRad="38100" dist="38100" dir="2700000" algn="tl">
                    <a:srgbClr val="DDDDDD"/>
                  </a:outerShdw>
                </a:effectLst>
                <a:latin typeface="Calibri"/>
                <a:ea typeface="ＭＳ Ｐゴシック" charset="0"/>
                <a:cs typeface="ＭＳ Ｐゴシック" charset="0"/>
              </a:rPr>
              <a:t>Row of Pupil Mirrors</a:t>
            </a:r>
          </a:p>
        </p:txBody>
      </p:sp>
      <p:sp>
        <p:nvSpPr>
          <p:cNvPr id="392205" name="Text Box 13"/>
          <p:cNvSpPr txBox="1">
            <a:spLocks noChangeArrowheads="1"/>
          </p:cNvSpPr>
          <p:nvPr/>
        </p:nvSpPr>
        <p:spPr bwMode="auto">
          <a:xfrm>
            <a:off x="7091369" y="4652963"/>
            <a:ext cx="2401887" cy="341182"/>
          </a:xfrm>
          <a:prstGeom prst="rect">
            <a:avLst/>
          </a:prstGeom>
          <a:noFill/>
          <a:ln w="9525">
            <a:noFill/>
            <a:miter lim="800000"/>
            <a:headEnd/>
            <a:tailEnd/>
          </a:ln>
          <a:effectLst/>
        </p:spPr>
        <p:txBody>
          <a:bodyPr lIns="91409" tIns="45706" rIns="91409" bIns="45706">
            <a:prstTxWarp prst="textNoShape">
              <a:avLst/>
            </a:prstTxWarp>
            <a:spAutoFit/>
          </a:bodyPr>
          <a:lstStyle/>
          <a:p>
            <a:pPr defTabSz="457090">
              <a:spcBef>
                <a:spcPct val="50000"/>
              </a:spcBef>
            </a:pPr>
            <a:r>
              <a:rPr lang="en-US" sz="1600" b="1" i="1" dirty="0">
                <a:solidFill>
                  <a:prstClr val="black"/>
                </a:solidFill>
                <a:effectLst>
                  <a:outerShdw blurRad="38100" dist="38100" dir="2700000" algn="tl">
                    <a:srgbClr val="DDDDDD"/>
                  </a:outerShdw>
                </a:effectLst>
                <a:latin typeface="Calibri"/>
                <a:ea typeface="ＭＳ Ｐゴシック" charset="0"/>
                <a:cs typeface="ＭＳ Ｐゴシック" charset="0"/>
              </a:rPr>
              <a:t>Row of Slit Mirrors</a:t>
            </a:r>
          </a:p>
        </p:txBody>
      </p:sp>
      <p:sp>
        <p:nvSpPr>
          <p:cNvPr id="392206" name="Text Box 14"/>
          <p:cNvSpPr txBox="1">
            <a:spLocks noChangeArrowheads="1"/>
          </p:cNvSpPr>
          <p:nvPr/>
        </p:nvSpPr>
        <p:spPr bwMode="auto">
          <a:xfrm>
            <a:off x="6957855" y="6230938"/>
            <a:ext cx="720725" cy="457200"/>
          </a:xfrm>
          <a:prstGeom prst="rect">
            <a:avLst/>
          </a:prstGeom>
          <a:noFill/>
          <a:ln w="9525">
            <a:noFill/>
            <a:miter lim="800000"/>
            <a:headEnd/>
            <a:tailEnd/>
          </a:ln>
          <a:effectLst/>
        </p:spPr>
        <p:txBody>
          <a:bodyPr lIns="91409" tIns="45706" rIns="91409" bIns="45706">
            <a:prstTxWarp prst="textNoShape">
              <a:avLst/>
            </a:prstTxWarp>
            <a:spAutoFit/>
          </a:bodyPr>
          <a:lstStyle/>
          <a:p>
            <a:pPr defTabSz="457090">
              <a:spcBef>
                <a:spcPct val="50000"/>
              </a:spcBef>
            </a:pPr>
            <a:r>
              <a:rPr lang="el-GR" sz="2400">
                <a:solidFill>
                  <a:srgbClr val="FF0000"/>
                </a:solidFill>
                <a:latin typeface="Calibri"/>
                <a:ea typeface="Arial" pitchFamily="1" charset="0"/>
                <a:cs typeface="Arial" pitchFamily="1" charset="0"/>
              </a:rPr>
              <a:t>λ</a:t>
            </a:r>
          </a:p>
        </p:txBody>
      </p:sp>
      <p:sp>
        <p:nvSpPr>
          <p:cNvPr id="392207" name="Line 15"/>
          <p:cNvSpPr>
            <a:spLocks noChangeShapeType="1"/>
          </p:cNvSpPr>
          <p:nvPr/>
        </p:nvSpPr>
        <p:spPr bwMode="auto">
          <a:xfrm flipV="1">
            <a:off x="6926102" y="4999051"/>
            <a:ext cx="3175" cy="1595437"/>
          </a:xfrm>
          <a:prstGeom prst="line">
            <a:avLst/>
          </a:prstGeom>
          <a:noFill/>
          <a:ln w="28575">
            <a:solidFill>
              <a:srgbClr val="FF0000"/>
            </a:solidFill>
            <a:round/>
            <a:headEnd/>
            <a:tailEnd type="triangle" w="lg" len="lg"/>
          </a:ln>
          <a:effectLst/>
        </p:spPr>
        <p:txBody>
          <a:bodyPr lIns="91418" tIns="45709" rIns="91418" bIns="45709">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nvGrpSpPr>
          <p:cNvPr id="3" name="Group 19"/>
          <p:cNvGrpSpPr>
            <a:grpSpLocks/>
          </p:cNvGrpSpPr>
          <p:nvPr/>
        </p:nvGrpSpPr>
        <p:grpSpPr bwMode="auto">
          <a:xfrm>
            <a:off x="351052" y="202502"/>
            <a:ext cx="1959583" cy="1880998"/>
            <a:chOff x="0" y="952"/>
            <a:chExt cx="884" cy="981"/>
          </a:xfrm>
        </p:grpSpPr>
        <p:pic>
          <p:nvPicPr>
            <p:cNvPr id="392212" name="Picture 20" descr="galax"/>
            <p:cNvPicPr>
              <a:picLocks noChangeAspect="1" noChangeArrowheads="1"/>
            </p:cNvPicPr>
            <p:nvPr/>
          </p:nvPicPr>
          <p:blipFill>
            <a:blip r:embed="rId3">
              <a:lum bright="18000"/>
            </a:blip>
            <a:srcRect/>
            <a:stretch>
              <a:fillRect/>
            </a:stretch>
          </p:blipFill>
          <p:spPr bwMode="auto">
            <a:xfrm>
              <a:off x="0" y="952"/>
              <a:ext cx="884" cy="981"/>
            </a:xfrm>
            <a:prstGeom prst="rect">
              <a:avLst/>
            </a:prstGeom>
            <a:noFill/>
            <a:ln w="12700">
              <a:noFill/>
              <a:miter lim="800000"/>
              <a:headEnd/>
              <a:tailEnd/>
            </a:ln>
            <a:effectLst/>
          </p:spPr>
        </p:pic>
        <p:sp>
          <p:nvSpPr>
            <p:cNvPr id="392213" name="Oval 21"/>
            <p:cNvSpPr>
              <a:spLocks noChangeArrowheads="1"/>
            </p:cNvSpPr>
            <p:nvPr/>
          </p:nvSpPr>
          <p:spPr bwMode="auto">
            <a:xfrm>
              <a:off x="285" y="979"/>
              <a:ext cx="102" cy="112"/>
            </a:xfrm>
            <a:prstGeom prst="ellipse">
              <a:avLst/>
            </a:prstGeom>
            <a:noFill/>
            <a:ln w="28575">
              <a:solidFill>
                <a:srgbClr val="FF00FF"/>
              </a:solidFill>
              <a:round/>
              <a:headEnd/>
              <a:tailEnd/>
            </a:ln>
            <a:effectLst/>
          </p:spPr>
          <p:txBody>
            <a:bodyPr wrap="none" anchor="ct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14" name="Text Box 22"/>
            <p:cNvSpPr txBox="1">
              <a:spLocks noChangeArrowheads="1"/>
            </p:cNvSpPr>
            <p:nvPr/>
          </p:nvSpPr>
          <p:spPr bwMode="auto">
            <a:xfrm>
              <a:off x="345" y="978"/>
              <a:ext cx="383" cy="177"/>
            </a:xfrm>
            <a:prstGeom prst="rect">
              <a:avLst/>
            </a:prstGeom>
            <a:noFill/>
            <a:ln w="9525">
              <a:noFill/>
              <a:miter lim="800000"/>
              <a:headEnd/>
              <a:tailEnd/>
            </a:ln>
            <a:effectLst/>
          </p:spPr>
          <p:txBody>
            <a:bodyPr wrap="square" lIns="91432" tIns="45716" rIns="91432" bIns="45716">
              <a:prstTxWarp prst="textNoShape">
                <a:avLst/>
              </a:prstTxWarp>
              <a:spAutoFit/>
            </a:bodyPr>
            <a:lstStyle/>
            <a:p>
              <a:pPr defTabSz="457090">
                <a:spcBef>
                  <a:spcPct val="50000"/>
                </a:spcBef>
              </a:pPr>
              <a:r>
                <a:rPr lang="en-US" sz="1600" dirty="0">
                  <a:solidFill>
                    <a:prstClr val="white"/>
                  </a:solidFill>
                  <a:latin typeface="Calibri"/>
                  <a:ea typeface="ＭＳ Ｐゴシック" charset="0"/>
                  <a:cs typeface="ＭＳ Ｐゴシック" charset="0"/>
                </a:rPr>
                <a:t>SN</a:t>
              </a:r>
            </a:p>
          </p:txBody>
        </p:sp>
      </p:grpSp>
      <p:pic>
        <p:nvPicPr>
          <p:cNvPr id="392215" name="Picture 23" descr="imagestel"/>
          <p:cNvPicPr>
            <a:picLocks noChangeAspect="1" noChangeArrowheads="1"/>
          </p:cNvPicPr>
          <p:nvPr/>
        </p:nvPicPr>
        <p:blipFill>
          <a:blip r:embed="rId4">
            <a:lum contrast="24000"/>
          </a:blip>
          <a:srcRect l="29752"/>
          <a:stretch>
            <a:fillRect/>
          </a:stretch>
        </p:blipFill>
        <p:spPr bwMode="auto">
          <a:xfrm>
            <a:off x="2402702" y="1574816"/>
            <a:ext cx="1062773" cy="1050925"/>
          </a:xfrm>
          <a:prstGeom prst="rect">
            <a:avLst/>
          </a:prstGeom>
          <a:noFill/>
          <a:ln w="9525">
            <a:noFill/>
            <a:miter lim="800000"/>
            <a:headEnd/>
            <a:tailEnd/>
          </a:ln>
        </p:spPr>
      </p:pic>
      <p:grpSp>
        <p:nvGrpSpPr>
          <p:cNvPr id="2" name="Group 16"/>
          <p:cNvGrpSpPr>
            <a:grpSpLocks/>
          </p:cNvGrpSpPr>
          <p:nvPr/>
        </p:nvGrpSpPr>
        <p:grpSpPr bwMode="auto">
          <a:xfrm>
            <a:off x="3041649" y="2215626"/>
            <a:ext cx="1495260" cy="169833"/>
            <a:chOff x="1644" y="1165"/>
            <a:chExt cx="637" cy="111"/>
          </a:xfrm>
        </p:grpSpPr>
        <p:sp>
          <p:nvSpPr>
            <p:cNvPr id="392209" name="Line 17"/>
            <p:cNvSpPr>
              <a:spLocks noChangeShapeType="1"/>
            </p:cNvSpPr>
            <p:nvPr/>
          </p:nvSpPr>
          <p:spPr bwMode="auto">
            <a:xfrm flipH="1">
              <a:off x="1781" y="1276"/>
              <a:ext cx="500" cy="0"/>
            </a:xfrm>
            <a:prstGeom prst="line">
              <a:avLst/>
            </a:prstGeom>
            <a:noFill/>
            <a:ln w="38100">
              <a:solidFill>
                <a:srgbClr val="FF0000"/>
              </a:solidFill>
              <a:round/>
              <a:headEnd type="triangle" w="med" len="me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10" name="Line 18"/>
            <p:cNvSpPr>
              <a:spLocks noChangeShapeType="1"/>
            </p:cNvSpPr>
            <p:nvPr/>
          </p:nvSpPr>
          <p:spPr bwMode="auto">
            <a:xfrm flipH="1" flipV="1">
              <a:off x="1644" y="1165"/>
              <a:ext cx="141" cy="111"/>
            </a:xfrm>
            <a:prstGeom prst="line">
              <a:avLst/>
            </a:prstGeom>
            <a:noFill/>
            <a:ln w="38100">
              <a:solidFill>
                <a:srgbClr val="FF0000"/>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grpSp>
        <p:nvGrpSpPr>
          <p:cNvPr id="4" name="Group 24"/>
          <p:cNvGrpSpPr>
            <a:grpSpLocks/>
          </p:cNvGrpSpPr>
          <p:nvPr/>
        </p:nvGrpSpPr>
        <p:grpSpPr bwMode="auto">
          <a:xfrm>
            <a:off x="1597844" y="1323751"/>
            <a:ext cx="962025" cy="614362"/>
            <a:chOff x="755" y="591"/>
            <a:chExt cx="606" cy="387"/>
          </a:xfrm>
        </p:grpSpPr>
        <p:sp>
          <p:nvSpPr>
            <p:cNvPr id="392217" name="Line 25"/>
            <p:cNvSpPr>
              <a:spLocks noChangeShapeType="1"/>
            </p:cNvSpPr>
            <p:nvPr/>
          </p:nvSpPr>
          <p:spPr bwMode="auto">
            <a:xfrm flipH="1" flipV="1">
              <a:off x="755" y="591"/>
              <a:ext cx="606" cy="387"/>
            </a:xfrm>
            <a:prstGeom prst="line">
              <a:avLst/>
            </a:prstGeom>
            <a:noFill/>
            <a:ln w="38100">
              <a:solidFill>
                <a:srgbClr val="FF0000"/>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18" name="Line 26"/>
            <p:cNvSpPr>
              <a:spLocks noChangeShapeType="1"/>
            </p:cNvSpPr>
            <p:nvPr/>
          </p:nvSpPr>
          <p:spPr bwMode="auto">
            <a:xfrm flipH="1" flipV="1">
              <a:off x="814" y="628"/>
              <a:ext cx="390" cy="248"/>
            </a:xfrm>
            <a:prstGeom prst="line">
              <a:avLst/>
            </a:prstGeom>
            <a:noFill/>
            <a:ln w="38100">
              <a:solidFill>
                <a:srgbClr val="FF0000"/>
              </a:solidFill>
              <a:round/>
              <a:headEnd type="triangle" w="med" len="me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sp>
        <p:nvSpPr>
          <p:cNvPr id="392219" name="Text Box 27"/>
          <p:cNvSpPr txBox="1">
            <a:spLocks noChangeArrowheads="1"/>
          </p:cNvSpPr>
          <p:nvPr/>
        </p:nvSpPr>
        <p:spPr bwMode="auto">
          <a:xfrm>
            <a:off x="3802046" y="1033245"/>
            <a:ext cx="1800225" cy="584747"/>
          </a:xfrm>
          <a:prstGeom prst="rect">
            <a:avLst/>
          </a:prstGeom>
          <a:noFill/>
          <a:ln w="9525">
            <a:noFill/>
            <a:miter lim="800000"/>
            <a:headEnd/>
            <a:tailEnd/>
          </a:ln>
          <a:effectLst/>
        </p:spPr>
        <p:txBody>
          <a:bodyPr lIns="91409" tIns="45706" rIns="91409" bIns="45706">
            <a:prstTxWarp prst="textNoShape">
              <a:avLst/>
            </a:prstTxWarp>
            <a:spAutoFit/>
          </a:bodyPr>
          <a:lstStyle/>
          <a:p>
            <a:pPr algn="ctr" defTabSz="457090">
              <a:spcBef>
                <a:spcPct val="50000"/>
              </a:spcBef>
            </a:pPr>
            <a:r>
              <a:rPr lang="en-US" sz="1600" b="1" i="1" dirty="0">
                <a:solidFill>
                  <a:prstClr val="black"/>
                </a:solidFill>
                <a:effectLst>
                  <a:outerShdw blurRad="38100" dist="38100" dir="2700000" algn="tl">
                    <a:srgbClr val="DDDDDD"/>
                  </a:outerShdw>
                </a:effectLst>
                <a:latin typeface="Calibri"/>
                <a:ea typeface="ＭＳ Ｐゴシック" charset="0"/>
                <a:cs typeface="ＭＳ Ｐゴシック" charset="0"/>
              </a:rPr>
              <a:t>Telescope Focal Plane</a:t>
            </a:r>
          </a:p>
        </p:txBody>
      </p:sp>
      <p:pic>
        <p:nvPicPr>
          <p:cNvPr id="392220" name="Picture 28" descr="galaxie6 copie"/>
          <p:cNvPicPr>
            <a:picLocks noChangeAspect="1" noChangeArrowheads="1"/>
          </p:cNvPicPr>
          <p:nvPr/>
        </p:nvPicPr>
        <p:blipFill>
          <a:blip r:embed="rId5"/>
          <a:srcRect/>
          <a:stretch>
            <a:fillRect/>
          </a:stretch>
        </p:blipFill>
        <p:spPr bwMode="auto">
          <a:xfrm>
            <a:off x="5835485" y="4984765"/>
            <a:ext cx="954087" cy="1668463"/>
          </a:xfrm>
          <a:prstGeom prst="rect">
            <a:avLst/>
          </a:prstGeom>
          <a:noFill/>
        </p:spPr>
      </p:pic>
      <p:pic>
        <p:nvPicPr>
          <p:cNvPr id="392228" name="Picture 36" descr="galax"/>
          <p:cNvPicPr>
            <a:picLocks noChangeAspect="1" noChangeArrowheads="1"/>
          </p:cNvPicPr>
          <p:nvPr/>
        </p:nvPicPr>
        <p:blipFill>
          <a:blip r:embed="rId3">
            <a:lum bright="18000"/>
          </a:blip>
          <a:srcRect t="79265"/>
          <a:stretch>
            <a:fillRect/>
          </a:stretch>
        </p:blipFill>
        <p:spPr bwMode="auto">
          <a:xfrm>
            <a:off x="5879934" y="4710113"/>
            <a:ext cx="900112" cy="184150"/>
          </a:xfrm>
          <a:prstGeom prst="rect">
            <a:avLst/>
          </a:prstGeom>
          <a:noFill/>
          <a:ln w="12700">
            <a:noFill/>
            <a:miter lim="800000"/>
            <a:headEnd/>
            <a:tailEnd/>
          </a:ln>
          <a:effectLst/>
        </p:spPr>
      </p:pic>
      <p:pic>
        <p:nvPicPr>
          <p:cNvPr id="392229" name="Picture 37" descr="galaxie4 copie"/>
          <p:cNvPicPr>
            <a:picLocks noChangeAspect="1" noChangeArrowheads="1"/>
          </p:cNvPicPr>
          <p:nvPr/>
        </p:nvPicPr>
        <p:blipFill>
          <a:blip r:embed="rId6"/>
          <a:srcRect/>
          <a:stretch>
            <a:fillRect/>
          </a:stretch>
        </p:blipFill>
        <p:spPr bwMode="auto">
          <a:xfrm>
            <a:off x="4806785" y="4984765"/>
            <a:ext cx="954087" cy="1668463"/>
          </a:xfrm>
          <a:prstGeom prst="rect">
            <a:avLst/>
          </a:prstGeom>
          <a:noFill/>
        </p:spPr>
      </p:pic>
      <p:pic>
        <p:nvPicPr>
          <p:cNvPr id="392237" name="Picture 45" descr="galax"/>
          <p:cNvPicPr>
            <a:picLocks noChangeAspect="1" noChangeArrowheads="1"/>
          </p:cNvPicPr>
          <p:nvPr/>
        </p:nvPicPr>
        <p:blipFill>
          <a:blip r:embed="rId3">
            <a:lum bright="18000"/>
          </a:blip>
          <a:srcRect t="58792" b="19948"/>
          <a:stretch>
            <a:fillRect/>
          </a:stretch>
        </p:blipFill>
        <p:spPr bwMode="auto">
          <a:xfrm>
            <a:off x="4875055" y="4697426"/>
            <a:ext cx="900113" cy="192087"/>
          </a:xfrm>
          <a:prstGeom prst="rect">
            <a:avLst/>
          </a:prstGeom>
          <a:noFill/>
          <a:ln w="12700">
            <a:noFill/>
            <a:miter lim="800000"/>
            <a:headEnd/>
            <a:tailEnd/>
          </a:ln>
          <a:effectLst/>
        </p:spPr>
      </p:pic>
      <p:pic>
        <p:nvPicPr>
          <p:cNvPr id="392238" name="Picture 46" descr="galaxie4b copie"/>
          <p:cNvPicPr>
            <a:picLocks noChangeAspect="1" noChangeArrowheads="1"/>
          </p:cNvPicPr>
          <p:nvPr/>
        </p:nvPicPr>
        <p:blipFill>
          <a:blip r:embed="rId7"/>
          <a:srcRect/>
          <a:stretch>
            <a:fillRect/>
          </a:stretch>
        </p:blipFill>
        <p:spPr bwMode="auto">
          <a:xfrm>
            <a:off x="3778085" y="4972063"/>
            <a:ext cx="954087" cy="1685925"/>
          </a:xfrm>
          <a:prstGeom prst="rect">
            <a:avLst/>
          </a:prstGeom>
          <a:noFill/>
        </p:spPr>
      </p:pic>
      <p:pic>
        <p:nvPicPr>
          <p:cNvPr id="392246" name="Picture 54" descr="galax"/>
          <p:cNvPicPr>
            <a:picLocks noChangeAspect="1" noChangeArrowheads="1"/>
          </p:cNvPicPr>
          <p:nvPr/>
        </p:nvPicPr>
        <p:blipFill>
          <a:blip r:embed="rId3">
            <a:lum bright="18000"/>
          </a:blip>
          <a:srcRect t="38321" r="5217" b="39896"/>
          <a:stretch>
            <a:fillRect/>
          </a:stretch>
        </p:blipFill>
        <p:spPr bwMode="auto">
          <a:xfrm>
            <a:off x="3844758" y="4686315"/>
            <a:ext cx="900112" cy="182563"/>
          </a:xfrm>
          <a:prstGeom prst="rect">
            <a:avLst/>
          </a:prstGeom>
          <a:noFill/>
          <a:ln w="12700">
            <a:noFill/>
            <a:miter lim="800000"/>
            <a:headEnd/>
            <a:tailEnd/>
          </a:ln>
          <a:effectLst/>
        </p:spPr>
      </p:pic>
      <p:pic>
        <p:nvPicPr>
          <p:cNvPr id="392247" name="Picture 55" descr="galaxie3 copie"/>
          <p:cNvPicPr>
            <a:picLocks noChangeAspect="1" noChangeArrowheads="1"/>
          </p:cNvPicPr>
          <p:nvPr/>
        </p:nvPicPr>
        <p:blipFill>
          <a:blip r:embed="rId8"/>
          <a:srcRect/>
          <a:stretch>
            <a:fillRect/>
          </a:stretch>
        </p:blipFill>
        <p:spPr bwMode="auto">
          <a:xfrm>
            <a:off x="2749385" y="4984765"/>
            <a:ext cx="954087" cy="1668463"/>
          </a:xfrm>
          <a:prstGeom prst="rect">
            <a:avLst/>
          </a:prstGeom>
          <a:noFill/>
        </p:spPr>
      </p:pic>
      <p:pic>
        <p:nvPicPr>
          <p:cNvPr id="392255" name="Picture 63" descr="galax"/>
          <p:cNvPicPr>
            <a:picLocks noChangeAspect="1" noChangeArrowheads="1"/>
          </p:cNvPicPr>
          <p:nvPr/>
        </p:nvPicPr>
        <p:blipFill>
          <a:blip r:embed="rId3">
            <a:lum bright="18000"/>
          </a:blip>
          <a:srcRect t="19948" b="60367"/>
          <a:stretch>
            <a:fillRect/>
          </a:stretch>
        </p:blipFill>
        <p:spPr bwMode="auto">
          <a:xfrm>
            <a:off x="2763680" y="4691065"/>
            <a:ext cx="900113" cy="177800"/>
          </a:xfrm>
          <a:prstGeom prst="rect">
            <a:avLst/>
          </a:prstGeom>
          <a:noFill/>
          <a:ln w="12700">
            <a:noFill/>
            <a:miter lim="800000"/>
            <a:headEnd/>
            <a:tailEnd/>
          </a:ln>
          <a:effectLst/>
        </p:spPr>
      </p:pic>
      <p:pic>
        <p:nvPicPr>
          <p:cNvPr id="392256" name="Picture 64" descr="galaxie2 copie"/>
          <p:cNvPicPr>
            <a:picLocks noChangeAspect="1" noChangeArrowheads="1"/>
          </p:cNvPicPr>
          <p:nvPr/>
        </p:nvPicPr>
        <p:blipFill>
          <a:blip r:embed="rId9"/>
          <a:srcRect/>
          <a:stretch>
            <a:fillRect/>
          </a:stretch>
        </p:blipFill>
        <p:spPr bwMode="auto">
          <a:xfrm>
            <a:off x="1647662" y="4972065"/>
            <a:ext cx="954087" cy="1668463"/>
          </a:xfrm>
          <a:prstGeom prst="rect">
            <a:avLst/>
          </a:prstGeom>
          <a:noFill/>
        </p:spPr>
      </p:pic>
      <p:pic>
        <p:nvPicPr>
          <p:cNvPr id="392257" name="Picture 65" descr="galax"/>
          <p:cNvPicPr>
            <a:picLocks noChangeAspect="1" noChangeArrowheads="1"/>
          </p:cNvPicPr>
          <p:nvPr/>
        </p:nvPicPr>
        <p:blipFill>
          <a:blip r:embed="rId3">
            <a:lum bright="18000"/>
          </a:blip>
          <a:srcRect b="80840"/>
          <a:stretch>
            <a:fillRect/>
          </a:stretch>
        </p:blipFill>
        <p:spPr bwMode="auto">
          <a:xfrm>
            <a:off x="1684180" y="4681554"/>
            <a:ext cx="900113" cy="173037"/>
          </a:xfrm>
          <a:prstGeom prst="rect">
            <a:avLst/>
          </a:prstGeom>
          <a:noFill/>
          <a:ln w="12700">
            <a:noFill/>
            <a:miter lim="800000"/>
            <a:headEnd/>
            <a:tailEnd/>
          </a:ln>
          <a:effectLst/>
        </p:spPr>
      </p:pic>
      <p:sp>
        <p:nvSpPr>
          <p:cNvPr id="392260" name="Text Box 68"/>
          <p:cNvSpPr txBox="1">
            <a:spLocks noChangeArrowheads="1"/>
          </p:cNvSpPr>
          <p:nvPr/>
        </p:nvSpPr>
        <p:spPr bwMode="auto">
          <a:xfrm>
            <a:off x="1292130" y="2152237"/>
            <a:ext cx="1390650" cy="341182"/>
          </a:xfrm>
          <a:prstGeom prst="rect">
            <a:avLst/>
          </a:prstGeom>
          <a:noFill/>
          <a:ln w="9525">
            <a:noFill/>
            <a:miter lim="800000"/>
            <a:headEnd/>
            <a:tailEnd/>
          </a:ln>
          <a:effectLst/>
        </p:spPr>
        <p:txBody>
          <a:bodyPr lIns="91409" tIns="45706" rIns="91409" bIns="45706">
            <a:prstTxWarp prst="textNoShape">
              <a:avLst/>
            </a:prstTxWarp>
            <a:spAutoFit/>
          </a:bodyPr>
          <a:lstStyle/>
          <a:p>
            <a:pPr algn="ctr" defTabSz="457090">
              <a:spcBef>
                <a:spcPct val="50000"/>
              </a:spcBef>
            </a:pPr>
            <a:r>
              <a:rPr lang="en-US" sz="1600" b="1" i="1" dirty="0">
                <a:solidFill>
                  <a:prstClr val="black"/>
                </a:solidFill>
                <a:effectLst>
                  <a:outerShdw blurRad="38100" dist="38100" dir="2700000" algn="tl">
                    <a:srgbClr val="DDDDDD"/>
                  </a:outerShdw>
                </a:effectLst>
                <a:latin typeface="Calibri"/>
                <a:ea typeface="ＭＳ Ｐゴシック" charset="0"/>
                <a:cs typeface="ＭＳ Ｐゴシック" charset="0"/>
              </a:rPr>
              <a:t>Telescope</a:t>
            </a:r>
          </a:p>
        </p:txBody>
      </p:sp>
      <p:grpSp>
        <p:nvGrpSpPr>
          <p:cNvPr id="15" name="Group 77"/>
          <p:cNvGrpSpPr>
            <a:grpSpLocks/>
          </p:cNvGrpSpPr>
          <p:nvPr/>
        </p:nvGrpSpPr>
        <p:grpSpPr bwMode="auto">
          <a:xfrm>
            <a:off x="4536909" y="1676414"/>
            <a:ext cx="4348162" cy="1846263"/>
            <a:chOff x="3172" y="1126"/>
            <a:chExt cx="2876" cy="1241"/>
          </a:xfrm>
        </p:grpSpPr>
        <p:pic>
          <p:nvPicPr>
            <p:cNvPr id="392270" name="Picture 78" descr="slicer 004"/>
            <p:cNvPicPr>
              <a:picLocks noChangeAspect="1" noChangeArrowheads="1"/>
            </p:cNvPicPr>
            <p:nvPr/>
          </p:nvPicPr>
          <p:blipFill>
            <a:blip r:embed="rId10"/>
            <a:srcRect/>
            <a:stretch>
              <a:fillRect/>
            </a:stretch>
          </p:blipFill>
          <p:spPr bwMode="auto">
            <a:xfrm>
              <a:off x="5051" y="1126"/>
              <a:ext cx="997" cy="868"/>
            </a:xfrm>
            <a:prstGeom prst="rect">
              <a:avLst/>
            </a:prstGeom>
            <a:noFill/>
            <a:ln w="9525">
              <a:noFill/>
              <a:miter lim="800000"/>
              <a:headEnd/>
              <a:tailEnd/>
            </a:ln>
          </p:spPr>
        </p:pic>
        <p:grpSp>
          <p:nvGrpSpPr>
            <p:cNvPr id="16" name="Group 79"/>
            <p:cNvGrpSpPr>
              <a:grpSpLocks/>
            </p:cNvGrpSpPr>
            <p:nvPr/>
          </p:nvGrpSpPr>
          <p:grpSpPr bwMode="auto">
            <a:xfrm>
              <a:off x="3172" y="1237"/>
              <a:ext cx="1644" cy="1130"/>
              <a:chOff x="2875" y="1188"/>
              <a:chExt cx="1566" cy="1059"/>
            </a:xfrm>
          </p:grpSpPr>
          <p:sp>
            <p:nvSpPr>
              <p:cNvPr id="392272" name="Rectangle 80" descr="galaxie_im5"/>
              <p:cNvSpPr>
                <a:spLocks noChangeArrowheads="1"/>
              </p:cNvSpPr>
              <p:nvPr/>
            </p:nvSpPr>
            <p:spPr bwMode="auto">
              <a:xfrm>
                <a:off x="2875" y="2040"/>
                <a:ext cx="1544" cy="207"/>
              </a:xfrm>
              <a:prstGeom prst="rect">
                <a:avLst/>
              </a:prstGeom>
              <a:blipFill dpi="0" rotWithShape="1">
                <a:blip r:embed="rId11"/>
                <a:srcRect/>
                <a:stretch>
                  <a:fillRect/>
                </a:stretch>
              </a:blipFill>
              <a:ln w="9525">
                <a:noFill/>
                <a:miter lim="800000"/>
                <a:headEnd/>
                <a:tailEnd/>
              </a:ln>
              <a:effectLst/>
              <a:scene3d>
                <a:camera prst="legacyObliqueTopRight"/>
                <a:lightRig rig="legacyFlat3" dir="b"/>
              </a:scene3d>
              <a:sp3d extrusionH="887400" prstMaterial="legacyMatte">
                <a:bevelT w="13500" h="13500" prst="angle"/>
                <a:bevelB w="13500" h="13500" prst="angle"/>
                <a:extrusionClr>
                  <a:srgbClr val="FFFFFF"/>
                </a:extrusionClr>
              </a:sp3d>
            </p:spPr>
            <p:txBody>
              <a:bodyPr wrap="none" anchor="ctr">
                <a:prstTxWarp prst="textNoShape">
                  <a:avLst/>
                </a:prstTxWarp>
                <a:flatTx/>
              </a:bodyPr>
              <a:lstStyle/>
              <a:p>
                <a:pPr defTabSz="457090"/>
                <a:endParaRPr lang="en-US" dirty="0">
                  <a:solidFill>
                    <a:prstClr val="black"/>
                  </a:solidFill>
                  <a:latin typeface="Calibri"/>
                  <a:ea typeface="ＭＳ Ｐゴシック" charset="0"/>
                  <a:cs typeface="ＭＳ Ｐゴシック" charset="0"/>
                </a:endParaRPr>
              </a:p>
            </p:txBody>
          </p:sp>
          <p:sp>
            <p:nvSpPr>
              <p:cNvPr id="392273" name="Rectangle 81" descr="galaxie_im4"/>
              <p:cNvSpPr>
                <a:spLocks noChangeArrowheads="1"/>
              </p:cNvSpPr>
              <p:nvPr/>
            </p:nvSpPr>
            <p:spPr bwMode="auto">
              <a:xfrm>
                <a:off x="2883" y="1829"/>
                <a:ext cx="1542" cy="207"/>
              </a:xfrm>
              <a:prstGeom prst="rect">
                <a:avLst/>
              </a:prstGeom>
              <a:blipFill dpi="0" rotWithShape="1">
                <a:blip r:embed="rId12"/>
                <a:srcRect/>
                <a:stretch>
                  <a:fillRect/>
                </a:stretch>
              </a:blipFill>
              <a:ln w="9525">
                <a:noFill/>
                <a:miter lim="800000"/>
                <a:headEnd/>
                <a:tailEnd/>
              </a:ln>
              <a:effectLst/>
              <a:scene3d>
                <a:camera prst="legacyObliqueTopRight">
                  <a:rot lat="0" lon="300000" rev="0"/>
                </a:camera>
                <a:lightRig rig="legacyFlat3" dir="b"/>
              </a:scene3d>
              <a:sp3d extrusionH="887400" prstMaterial="legacyMatte">
                <a:bevelT w="13500" h="13500" prst="angle"/>
                <a:bevelB w="13500" h="13500" prst="angle"/>
                <a:extrusionClr>
                  <a:srgbClr val="FFFFFF"/>
                </a:extrusionClr>
              </a:sp3d>
            </p:spPr>
            <p:txBody>
              <a:bodyPr wrap="none" anchor="ctr">
                <a:prstTxWarp prst="textNoShape">
                  <a:avLst/>
                </a:prstTxWarp>
                <a:flatTx/>
              </a:bodyPr>
              <a:lstStyle/>
              <a:p>
                <a:pPr defTabSz="457090"/>
                <a:endParaRPr lang="en-US" dirty="0">
                  <a:solidFill>
                    <a:prstClr val="black"/>
                  </a:solidFill>
                  <a:latin typeface="Calibri"/>
                  <a:ea typeface="ＭＳ Ｐゴシック" charset="0"/>
                  <a:cs typeface="ＭＳ Ｐゴシック" charset="0"/>
                </a:endParaRPr>
              </a:p>
            </p:txBody>
          </p:sp>
          <p:sp>
            <p:nvSpPr>
              <p:cNvPr id="392274" name="Rectangle 82" descr="galaxie_im3"/>
              <p:cNvSpPr>
                <a:spLocks noChangeArrowheads="1"/>
              </p:cNvSpPr>
              <p:nvPr/>
            </p:nvSpPr>
            <p:spPr bwMode="auto">
              <a:xfrm>
                <a:off x="2887" y="1617"/>
                <a:ext cx="1542" cy="207"/>
              </a:xfrm>
              <a:prstGeom prst="rect">
                <a:avLst/>
              </a:prstGeom>
              <a:blipFill dpi="0" rotWithShape="1">
                <a:blip r:embed="rId13"/>
                <a:srcRect/>
                <a:stretch>
                  <a:fillRect/>
                </a:stretch>
              </a:blipFill>
              <a:ln w="9525">
                <a:noFill/>
                <a:miter lim="800000"/>
                <a:headEnd/>
                <a:tailEnd/>
              </a:ln>
              <a:effectLst/>
              <a:scene3d>
                <a:camera prst="legacyObliqueTopRight">
                  <a:rot lat="0" lon="600000" rev="0"/>
                </a:camera>
                <a:lightRig rig="legacyFlat3" dir="b"/>
              </a:scene3d>
              <a:sp3d extrusionH="887400" prstMaterial="legacyMatte">
                <a:bevelT w="13500" h="13500" prst="angle"/>
                <a:bevelB w="13500" h="13500" prst="angle"/>
                <a:extrusionClr>
                  <a:srgbClr val="FFFFFF"/>
                </a:extrusionClr>
              </a:sp3d>
            </p:spPr>
            <p:txBody>
              <a:bodyPr wrap="none" anchor="ctr">
                <a:prstTxWarp prst="textNoShape">
                  <a:avLst/>
                </a:prstTxWarp>
                <a:flatTx/>
              </a:bodyPr>
              <a:lstStyle/>
              <a:p>
                <a:pPr defTabSz="457090"/>
                <a:endParaRPr lang="en-US" dirty="0">
                  <a:solidFill>
                    <a:prstClr val="black"/>
                  </a:solidFill>
                  <a:latin typeface="Calibri"/>
                  <a:ea typeface="ＭＳ Ｐゴシック" charset="0"/>
                  <a:cs typeface="ＭＳ Ｐゴシック" charset="0"/>
                </a:endParaRPr>
              </a:p>
            </p:txBody>
          </p:sp>
          <p:sp>
            <p:nvSpPr>
              <p:cNvPr id="392275" name="Rectangle 83" descr="galaxie_im2"/>
              <p:cNvSpPr>
                <a:spLocks noChangeArrowheads="1"/>
              </p:cNvSpPr>
              <p:nvPr/>
            </p:nvSpPr>
            <p:spPr bwMode="auto">
              <a:xfrm>
                <a:off x="2895" y="1401"/>
                <a:ext cx="1542" cy="207"/>
              </a:xfrm>
              <a:prstGeom prst="rect">
                <a:avLst/>
              </a:prstGeom>
              <a:blipFill dpi="0" rotWithShape="1">
                <a:blip r:embed="rId14"/>
                <a:srcRect/>
                <a:stretch>
                  <a:fillRect/>
                </a:stretch>
              </a:blipFill>
              <a:ln w="9525">
                <a:noFill/>
                <a:miter lim="800000"/>
                <a:headEnd/>
                <a:tailEnd/>
              </a:ln>
              <a:effectLst/>
              <a:scene3d>
                <a:camera prst="legacyObliqueTopRight">
                  <a:rot lat="0" lon="900000" rev="0"/>
                </a:camera>
                <a:lightRig rig="legacyFlat3" dir="b"/>
              </a:scene3d>
              <a:sp3d extrusionH="887400" prstMaterial="legacyMatte">
                <a:bevelT w="13500" h="13500" prst="angle"/>
                <a:bevelB w="13500" h="13500" prst="angle"/>
                <a:extrusionClr>
                  <a:srgbClr val="FFFFFF"/>
                </a:extrusionClr>
              </a:sp3d>
            </p:spPr>
            <p:txBody>
              <a:bodyPr wrap="none" anchor="ctr">
                <a:prstTxWarp prst="textNoShape">
                  <a:avLst/>
                </a:prstTxWarp>
                <a:flatTx/>
              </a:bodyPr>
              <a:lstStyle/>
              <a:p>
                <a:pPr defTabSz="457090"/>
                <a:endParaRPr lang="en-US" dirty="0">
                  <a:solidFill>
                    <a:prstClr val="black"/>
                  </a:solidFill>
                  <a:latin typeface="Calibri"/>
                  <a:ea typeface="ＭＳ Ｐゴシック" charset="0"/>
                  <a:cs typeface="ＭＳ Ｐゴシック" charset="0"/>
                </a:endParaRPr>
              </a:p>
            </p:txBody>
          </p:sp>
          <p:sp>
            <p:nvSpPr>
              <p:cNvPr id="392276" name="Rectangle 84" descr="galaxie_im1"/>
              <p:cNvSpPr>
                <a:spLocks noChangeArrowheads="1"/>
              </p:cNvSpPr>
              <p:nvPr/>
            </p:nvSpPr>
            <p:spPr bwMode="auto">
              <a:xfrm>
                <a:off x="2899" y="1188"/>
                <a:ext cx="1542" cy="207"/>
              </a:xfrm>
              <a:prstGeom prst="rect">
                <a:avLst/>
              </a:prstGeom>
              <a:blipFill dpi="0" rotWithShape="1">
                <a:blip r:embed="rId15"/>
                <a:srcRect/>
                <a:stretch>
                  <a:fillRect/>
                </a:stretch>
              </a:blipFill>
              <a:ln w="9525">
                <a:noFill/>
                <a:miter lim="800000"/>
                <a:headEnd/>
                <a:tailEnd/>
              </a:ln>
              <a:effectLst/>
              <a:scene3d>
                <a:camera prst="legacyObliqueTopRight">
                  <a:rot lat="0" lon="1200000" rev="0"/>
                </a:camera>
                <a:lightRig rig="legacyFlat3" dir="b"/>
              </a:scene3d>
              <a:sp3d extrusionH="887400" prstMaterial="legacyMatte">
                <a:bevelT w="13500" h="13500" prst="angle"/>
                <a:bevelB w="13500" h="13500" prst="angle"/>
                <a:extrusionClr>
                  <a:srgbClr val="FFFFFF"/>
                </a:extrusionClr>
              </a:sp3d>
            </p:spPr>
            <p:txBody>
              <a:bodyPr wrap="none" anchor="ctr">
                <a:prstTxWarp prst="textNoShape">
                  <a:avLst/>
                </a:prstTxWarp>
                <a:flatTx/>
              </a:bodyPr>
              <a:lstStyle/>
              <a:p>
                <a:pPr defTabSz="457090"/>
                <a:endParaRPr lang="en-US" dirty="0">
                  <a:solidFill>
                    <a:prstClr val="black"/>
                  </a:solidFill>
                  <a:latin typeface="Calibri"/>
                  <a:ea typeface="ＭＳ Ｐゴシック" charset="0"/>
                  <a:cs typeface="ＭＳ Ｐゴシック" charset="0"/>
                </a:endParaRPr>
              </a:p>
            </p:txBody>
          </p:sp>
        </p:grpSp>
      </p:grpSp>
      <p:grpSp>
        <p:nvGrpSpPr>
          <p:cNvPr id="13" name="Group 69"/>
          <p:cNvGrpSpPr>
            <a:grpSpLocks/>
          </p:cNvGrpSpPr>
          <p:nvPr/>
        </p:nvGrpSpPr>
        <p:grpSpPr bwMode="auto">
          <a:xfrm>
            <a:off x="1847691" y="2060575"/>
            <a:ext cx="3616325" cy="2649538"/>
            <a:chOff x="1327" y="1298"/>
            <a:chExt cx="2278" cy="1669"/>
          </a:xfrm>
        </p:grpSpPr>
        <p:sp>
          <p:nvSpPr>
            <p:cNvPr id="392262" name="Oval 70"/>
            <p:cNvSpPr>
              <a:spLocks noChangeArrowheads="1"/>
            </p:cNvSpPr>
            <p:nvPr/>
          </p:nvSpPr>
          <p:spPr bwMode="auto">
            <a:xfrm>
              <a:off x="1327" y="2687"/>
              <a:ext cx="442" cy="94"/>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nvGrpSpPr>
            <p:cNvPr id="14" name="Group 71"/>
            <p:cNvGrpSpPr>
              <a:grpSpLocks/>
            </p:cNvGrpSpPr>
            <p:nvPr/>
          </p:nvGrpSpPr>
          <p:grpSpPr bwMode="auto">
            <a:xfrm>
              <a:off x="1331" y="1298"/>
              <a:ext cx="2274" cy="1669"/>
              <a:chOff x="878" y="1298"/>
              <a:chExt cx="2274" cy="1669"/>
            </a:xfrm>
          </p:grpSpPr>
          <p:sp>
            <p:nvSpPr>
              <p:cNvPr id="392264" name="Line 72"/>
              <p:cNvSpPr>
                <a:spLocks noChangeShapeType="1"/>
              </p:cNvSpPr>
              <p:nvPr/>
            </p:nvSpPr>
            <p:spPr bwMode="auto">
              <a:xfrm flipH="1">
                <a:off x="879" y="1298"/>
                <a:ext cx="2273" cy="1431"/>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65" name="Line 73"/>
              <p:cNvSpPr>
                <a:spLocks noChangeShapeType="1"/>
              </p:cNvSpPr>
              <p:nvPr/>
            </p:nvSpPr>
            <p:spPr bwMode="auto">
              <a:xfrm flipH="1">
                <a:off x="1294" y="1298"/>
                <a:ext cx="1858" cy="1450"/>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66" name="Line 74"/>
              <p:cNvSpPr>
                <a:spLocks noChangeShapeType="1"/>
              </p:cNvSpPr>
              <p:nvPr/>
            </p:nvSpPr>
            <p:spPr bwMode="auto">
              <a:xfrm>
                <a:off x="878" y="2732"/>
                <a:ext cx="195" cy="235"/>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67" name="Line 75"/>
              <p:cNvSpPr>
                <a:spLocks noChangeShapeType="1"/>
              </p:cNvSpPr>
              <p:nvPr/>
            </p:nvSpPr>
            <p:spPr bwMode="auto">
              <a:xfrm flipH="1">
                <a:off x="1059" y="2742"/>
                <a:ext cx="245" cy="224"/>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grpSp>
      <p:grpSp>
        <p:nvGrpSpPr>
          <p:cNvPr id="11" name="Group 56"/>
          <p:cNvGrpSpPr>
            <a:grpSpLocks/>
          </p:cNvGrpSpPr>
          <p:nvPr/>
        </p:nvGrpSpPr>
        <p:grpSpPr bwMode="auto">
          <a:xfrm>
            <a:off x="2876391" y="2349504"/>
            <a:ext cx="2587625" cy="2390775"/>
            <a:chOff x="1975" y="1480"/>
            <a:chExt cx="1630" cy="1506"/>
          </a:xfrm>
        </p:grpSpPr>
        <p:grpSp>
          <p:nvGrpSpPr>
            <p:cNvPr id="12" name="Group 57"/>
            <p:cNvGrpSpPr>
              <a:grpSpLocks/>
            </p:cNvGrpSpPr>
            <p:nvPr/>
          </p:nvGrpSpPr>
          <p:grpSpPr bwMode="auto">
            <a:xfrm>
              <a:off x="1979" y="1480"/>
              <a:ext cx="1626" cy="1506"/>
              <a:chOff x="1526" y="1480"/>
              <a:chExt cx="1626" cy="1506"/>
            </a:xfrm>
          </p:grpSpPr>
          <p:sp>
            <p:nvSpPr>
              <p:cNvPr id="392250" name="Line 58"/>
              <p:cNvSpPr>
                <a:spLocks noChangeShapeType="1"/>
              </p:cNvSpPr>
              <p:nvPr/>
            </p:nvSpPr>
            <p:spPr bwMode="auto">
              <a:xfrm flipH="1">
                <a:off x="1528" y="1480"/>
                <a:ext cx="1624" cy="1249"/>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51" name="Line 59"/>
              <p:cNvSpPr>
                <a:spLocks noChangeShapeType="1"/>
              </p:cNvSpPr>
              <p:nvPr/>
            </p:nvSpPr>
            <p:spPr bwMode="auto">
              <a:xfrm flipH="1">
                <a:off x="1953" y="1480"/>
                <a:ext cx="1199" cy="1254"/>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52" name="Line 60"/>
              <p:cNvSpPr>
                <a:spLocks noChangeShapeType="1"/>
              </p:cNvSpPr>
              <p:nvPr/>
            </p:nvSpPr>
            <p:spPr bwMode="auto">
              <a:xfrm>
                <a:off x="1526" y="2732"/>
                <a:ext cx="213" cy="251"/>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53" name="Line 61"/>
              <p:cNvSpPr>
                <a:spLocks noChangeShapeType="1"/>
              </p:cNvSpPr>
              <p:nvPr/>
            </p:nvSpPr>
            <p:spPr bwMode="auto">
              <a:xfrm flipH="1">
                <a:off x="1713" y="2736"/>
                <a:ext cx="241" cy="250"/>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sp>
          <p:nvSpPr>
            <p:cNvPr id="392254" name="Oval 62"/>
            <p:cNvSpPr>
              <a:spLocks noChangeArrowheads="1"/>
            </p:cNvSpPr>
            <p:nvPr/>
          </p:nvSpPr>
          <p:spPr bwMode="auto">
            <a:xfrm>
              <a:off x="1975" y="2687"/>
              <a:ext cx="442" cy="94"/>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grpSp>
        <p:nvGrpSpPr>
          <p:cNvPr id="9" name="Group 47"/>
          <p:cNvGrpSpPr>
            <a:grpSpLocks/>
          </p:cNvGrpSpPr>
          <p:nvPr/>
        </p:nvGrpSpPr>
        <p:grpSpPr bwMode="auto">
          <a:xfrm>
            <a:off x="3905091" y="2708275"/>
            <a:ext cx="1558925" cy="2033588"/>
            <a:chOff x="2623" y="1706"/>
            <a:chExt cx="982" cy="1281"/>
          </a:xfrm>
        </p:grpSpPr>
        <p:grpSp>
          <p:nvGrpSpPr>
            <p:cNvPr id="10" name="Group 48"/>
            <p:cNvGrpSpPr>
              <a:grpSpLocks/>
            </p:cNvGrpSpPr>
            <p:nvPr/>
          </p:nvGrpSpPr>
          <p:grpSpPr bwMode="auto">
            <a:xfrm>
              <a:off x="2627" y="1706"/>
              <a:ext cx="978" cy="1281"/>
              <a:chOff x="2174" y="1706"/>
              <a:chExt cx="978" cy="1281"/>
            </a:xfrm>
          </p:grpSpPr>
          <p:sp>
            <p:nvSpPr>
              <p:cNvPr id="392241" name="Line 49"/>
              <p:cNvSpPr>
                <a:spLocks noChangeShapeType="1"/>
              </p:cNvSpPr>
              <p:nvPr/>
            </p:nvSpPr>
            <p:spPr bwMode="auto">
              <a:xfrm flipH="1">
                <a:off x="2174" y="1706"/>
                <a:ext cx="978" cy="1031"/>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42" name="Line 50"/>
              <p:cNvSpPr>
                <a:spLocks noChangeShapeType="1"/>
              </p:cNvSpPr>
              <p:nvPr/>
            </p:nvSpPr>
            <p:spPr bwMode="auto">
              <a:xfrm flipH="1">
                <a:off x="2606" y="1706"/>
                <a:ext cx="546" cy="1030"/>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43" name="Line 51"/>
              <p:cNvSpPr>
                <a:spLocks noChangeShapeType="1"/>
              </p:cNvSpPr>
              <p:nvPr/>
            </p:nvSpPr>
            <p:spPr bwMode="auto">
              <a:xfrm>
                <a:off x="2176" y="2734"/>
                <a:ext cx="231" cy="253"/>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44" name="Line 52"/>
              <p:cNvSpPr>
                <a:spLocks noChangeShapeType="1"/>
              </p:cNvSpPr>
              <p:nvPr/>
            </p:nvSpPr>
            <p:spPr bwMode="auto">
              <a:xfrm flipH="1">
                <a:off x="2379" y="2736"/>
                <a:ext cx="229" cy="250"/>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sp>
          <p:nvSpPr>
            <p:cNvPr id="392245" name="Oval 53"/>
            <p:cNvSpPr>
              <a:spLocks noChangeArrowheads="1"/>
            </p:cNvSpPr>
            <p:nvPr/>
          </p:nvSpPr>
          <p:spPr bwMode="auto">
            <a:xfrm>
              <a:off x="2623" y="2687"/>
              <a:ext cx="442" cy="94"/>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grpSp>
        <p:nvGrpSpPr>
          <p:cNvPr id="7" name="Group 38"/>
          <p:cNvGrpSpPr>
            <a:grpSpLocks/>
          </p:cNvGrpSpPr>
          <p:nvPr/>
        </p:nvGrpSpPr>
        <p:grpSpPr bwMode="auto">
          <a:xfrm>
            <a:off x="4932202" y="3068649"/>
            <a:ext cx="701675" cy="1654175"/>
            <a:chOff x="3270" y="1933"/>
            <a:chExt cx="442" cy="1042"/>
          </a:xfrm>
        </p:grpSpPr>
        <p:grpSp>
          <p:nvGrpSpPr>
            <p:cNvPr id="8" name="Group 39"/>
            <p:cNvGrpSpPr>
              <a:grpSpLocks/>
            </p:cNvGrpSpPr>
            <p:nvPr/>
          </p:nvGrpSpPr>
          <p:grpSpPr bwMode="auto">
            <a:xfrm>
              <a:off x="3273" y="1933"/>
              <a:ext cx="434" cy="1042"/>
              <a:chOff x="2820" y="1933"/>
              <a:chExt cx="434" cy="1042"/>
            </a:xfrm>
          </p:grpSpPr>
          <p:sp>
            <p:nvSpPr>
              <p:cNvPr id="392232" name="Line 40"/>
              <p:cNvSpPr>
                <a:spLocks noChangeShapeType="1"/>
              </p:cNvSpPr>
              <p:nvPr/>
            </p:nvSpPr>
            <p:spPr bwMode="auto">
              <a:xfrm flipH="1">
                <a:off x="2825" y="1933"/>
                <a:ext cx="373" cy="797"/>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33" name="Line 41"/>
              <p:cNvSpPr>
                <a:spLocks noChangeShapeType="1"/>
              </p:cNvSpPr>
              <p:nvPr/>
            </p:nvSpPr>
            <p:spPr bwMode="auto">
              <a:xfrm>
                <a:off x="3198" y="1933"/>
                <a:ext cx="53" cy="802"/>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34" name="Line 42"/>
              <p:cNvSpPr>
                <a:spLocks noChangeShapeType="1"/>
              </p:cNvSpPr>
              <p:nvPr/>
            </p:nvSpPr>
            <p:spPr bwMode="auto">
              <a:xfrm>
                <a:off x="2820" y="2732"/>
                <a:ext cx="223" cy="243"/>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35" name="Line 43"/>
              <p:cNvSpPr>
                <a:spLocks noChangeShapeType="1"/>
              </p:cNvSpPr>
              <p:nvPr/>
            </p:nvSpPr>
            <p:spPr bwMode="auto">
              <a:xfrm flipH="1">
                <a:off x="3039" y="2734"/>
                <a:ext cx="215" cy="240"/>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sp>
          <p:nvSpPr>
            <p:cNvPr id="392236" name="Oval 44"/>
            <p:cNvSpPr>
              <a:spLocks noChangeArrowheads="1"/>
            </p:cNvSpPr>
            <p:nvPr/>
          </p:nvSpPr>
          <p:spPr bwMode="auto">
            <a:xfrm>
              <a:off x="3270" y="2687"/>
              <a:ext cx="442" cy="94"/>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grpSp>
        <p:nvGrpSpPr>
          <p:cNvPr id="5" name="Group 29"/>
          <p:cNvGrpSpPr>
            <a:grpSpLocks/>
          </p:cNvGrpSpPr>
          <p:nvPr/>
        </p:nvGrpSpPr>
        <p:grpSpPr bwMode="auto">
          <a:xfrm>
            <a:off x="5733893" y="3432175"/>
            <a:ext cx="928687" cy="1290638"/>
            <a:chOff x="3775" y="2162"/>
            <a:chExt cx="585" cy="813"/>
          </a:xfrm>
        </p:grpSpPr>
        <p:grpSp>
          <p:nvGrpSpPr>
            <p:cNvPr id="6" name="Group 30"/>
            <p:cNvGrpSpPr>
              <a:grpSpLocks/>
            </p:cNvGrpSpPr>
            <p:nvPr/>
          </p:nvGrpSpPr>
          <p:grpSpPr bwMode="auto">
            <a:xfrm>
              <a:off x="3775" y="2162"/>
              <a:ext cx="582" cy="813"/>
              <a:chOff x="3322" y="2162"/>
              <a:chExt cx="582" cy="813"/>
            </a:xfrm>
          </p:grpSpPr>
          <p:sp>
            <p:nvSpPr>
              <p:cNvPr id="392223" name="Line 31"/>
              <p:cNvSpPr>
                <a:spLocks noChangeShapeType="1"/>
              </p:cNvSpPr>
              <p:nvPr/>
            </p:nvSpPr>
            <p:spPr bwMode="auto">
              <a:xfrm>
                <a:off x="3322" y="2162"/>
                <a:ext cx="151" cy="579"/>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24" name="Line 32"/>
              <p:cNvSpPr>
                <a:spLocks noChangeShapeType="1"/>
              </p:cNvSpPr>
              <p:nvPr/>
            </p:nvSpPr>
            <p:spPr bwMode="auto">
              <a:xfrm>
                <a:off x="3322" y="2162"/>
                <a:ext cx="577" cy="565"/>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25" name="Line 33"/>
              <p:cNvSpPr>
                <a:spLocks noChangeShapeType="1"/>
              </p:cNvSpPr>
              <p:nvPr/>
            </p:nvSpPr>
            <p:spPr bwMode="auto">
              <a:xfrm>
                <a:off x="3470" y="2734"/>
                <a:ext cx="229" cy="241"/>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sp>
            <p:nvSpPr>
              <p:cNvPr id="392226" name="Line 34"/>
              <p:cNvSpPr>
                <a:spLocks noChangeShapeType="1"/>
              </p:cNvSpPr>
              <p:nvPr/>
            </p:nvSpPr>
            <p:spPr bwMode="auto">
              <a:xfrm flipH="1">
                <a:off x="3699" y="2730"/>
                <a:ext cx="205" cy="244"/>
              </a:xfrm>
              <a:prstGeom prst="line">
                <a:avLst/>
              </a:prstGeom>
              <a:noFill/>
              <a:ln w="28575">
                <a:solidFill>
                  <a:srgbClr val="3366FF"/>
                </a:solidFill>
                <a:round/>
                <a:headEnd/>
                <a:tailEnd/>
              </a:ln>
              <a:effectLst/>
            </p:spPr>
            <p:txBody>
              <a:bodyP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sp>
          <p:nvSpPr>
            <p:cNvPr id="392227" name="Oval 35"/>
            <p:cNvSpPr>
              <a:spLocks noChangeArrowheads="1"/>
            </p:cNvSpPr>
            <p:nvPr/>
          </p:nvSpPr>
          <p:spPr bwMode="auto">
            <a:xfrm>
              <a:off x="3918" y="2687"/>
              <a:ext cx="442" cy="94"/>
            </a:xfrm>
            <a:prstGeom prst="ellipse">
              <a:avLst/>
            </a:prstGeom>
            <a:solidFill>
              <a:srgbClr val="C0C0C0"/>
            </a:solidFill>
            <a:ln w="9525">
              <a:solidFill>
                <a:schemeClr val="tx1"/>
              </a:solidFill>
              <a:round/>
              <a:headEnd/>
              <a:tailEnd/>
            </a:ln>
            <a:effectLst/>
          </p:spPr>
          <p:txBody>
            <a:bodyPr wrap="none" anchor="ctr">
              <a:prstTxWarp prst="textNoShape">
                <a:avLst/>
              </a:prstTxWarp>
            </a:bodyPr>
            <a:lstStyle/>
            <a:p>
              <a:pPr defTabSz="457090"/>
              <a:endParaRPr lang="en-US" dirty="0">
                <a:solidFill>
                  <a:prstClr val="black"/>
                </a:solidFill>
                <a:latin typeface="Calibri"/>
                <a:ea typeface="ＭＳ Ｐゴシック" charset="0"/>
                <a:cs typeface="ＭＳ Ｐゴシック" charset="0"/>
              </a:endParaRPr>
            </a:p>
          </p:txBody>
        </p:sp>
      </p:grpSp>
      <p:sp>
        <p:nvSpPr>
          <p:cNvPr id="80" name="Rectangle 79"/>
          <p:cNvSpPr/>
          <p:nvPr/>
        </p:nvSpPr>
        <p:spPr>
          <a:xfrm>
            <a:off x="7317829" y="1660110"/>
            <a:ext cx="1612118" cy="14684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8" tIns="45709" rIns="91418" bIns="45709" rtlCol="0" anchor="ctr"/>
          <a:lstStyle/>
          <a:p>
            <a:pPr algn="ctr" defTabSz="457090"/>
            <a:endParaRPr lang="en-US" dirty="0">
              <a:solidFill>
                <a:prstClr val="white"/>
              </a:solidFill>
              <a:latin typeface="Calibri"/>
            </a:endParaRPr>
          </a:p>
        </p:txBody>
      </p:sp>
      <p:sp>
        <p:nvSpPr>
          <p:cNvPr id="392203" name="Text Box 11"/>
          <p:cNvSpPr txBox="1">
            <a:spLocks noChangeArrowheads="1"/>
          </p:cNvSpPr>
          <p:nvPr/>
        </p:nvSpPr>
        <p:spPr bwMode="auto">
          <a:xfrm>
            <a:off x="7377734" y="1890546"/>
            <a:ext cx="840791" cy="1087781"/>
          </a:xfrm>
          <a:prstGeom prst="rect">
            <a:avLst/>
          </a:prstGeom>
          <a:noFill/>
          <a:ln w="9525">
            <a:noFill/>
            <a:miter lim="800000"/>
            <a:headEnd/>
            <a:tailEnd/>
          </a:ln>
          <a:effectLst/>
        </p:spPr>
        <p:txBody>
          <a:bodyPr wrap="square" lIns="91409" tIns="45706" rIns="91409" bIns="45706">
            <a:prstTxWarp prst="textNoShape">
              <a:avLst/>
            </a:prstTxWarp>
            <a:spAutoFit/>
          </a:bodyPr>
          <a:lstStyle/>
          <a:p>
            <a:pPr defTabSz="457090">
              <a:spcBef>
                <a:spcPct val="50000"/>
              </a:spcBef>
            </a:pPr>
            <a:r>
              <a:rPr lang="en-US" sz="1600" b="1" i="1" dirty="0">
                <a:solidFill>
                  <a:prstClr val="black"/>
                </a:solidFill>
                <a:effectLst>
                  <a:outerShdw blurRad="38100" dist="38100" dir="2700000" algn="tl">
                    <a:srgbClr val="DDDDDD"/>
                  </a:outerShdw>
                </a:effectLst>
                <a:latin typeface="Calibri"/>
                <a:ea typeface="ＭＳ Ｐゴシック" charset="0"/>
                <a:cs typeface="ＭＳ Ｐゴシック" charset="0"/>
              </a:rPr>
              <a:t>Slicer</a:t>
            </a:r>
          </a:p>
          <a:p>
            <a:pPr defTabSz="457090">
              <a:spcBef>
                <a:spcPct val="50000"/>
              </a:spcBef>
            </a:pPr>
            <a:r>
              <a:rPr lang="en-US" sz="1600" b="1" i="1" dirty="0">
                <a:solidFill>
                  <a:prstClr val="black"/>
                </a:solidFill>
                <a:effectLst>
                  <a:outerShdw blurRad="38100" dist="38100" dir="2700000" algn="tl">
                    <a:srgbClr val="DDDDDD"/>
                  </a:outerShdw>
                </a:effectLst>
                <a:latin typeface="Calibri"/>
                <a:ea typeface="ＭＳ Ｐゴシック" charset="0"/>
                <a:cs typeface="ＭＳ Ｐゴシック" charset="0"/>
              </a:rPr>
              <a:t>Mirror </a:t>
            </a:r>
          </a:p>
          <a:p>
            <a:pPr defTabSz="457090">
              <a:spcBef>
                <a:spcPct val="50000"/>
              </a:spcBef>
            </a:pPr>
            <a:r>
              <a:rPr lang="en-US" sz="1600" b="1" i="1" dirty="0">
                <a:solidFill>
                  <a:prstClr val="black"/>
                </a:solidFill>
                <a:effectLst>
                  <a:outerShdw blurRad="38100" dist="38100" dir="2700000" algn="tl">
                    <a:srgbClr val="DDDDDD"/>
                  </a:outerShdw>
                </a:effectLst>
                <a:latin typeface="Calibri"/>
                <a:ea typeface="ＭＳ Ｐゴシック" charset="0"/>
                <a:cs typeface="ＭＳ Ｐゴシック" charset="0"/>
              </a:rPr>
              <a:t>Array</a:t>
            </a:r>
          </a:p>
        </p:txBody>
      </p:sp>
      <p:sp>
        <p:nvSpPr>
          <p:cNvPr id="17" name="TextBox 16"/>
          <p:cNvSpPr txBox="1"/>
          <p:nvPr/>
        </p:nvSpPr>
        <p:spPr>
          <a:xfrm>
            <a:off x="76200" y="2943770"/>
            <a:ext cx="2438400" cy="1815867"/>
          </a:xfrm>
          <a:prstGeom prst="rect">
            <a:avLst/>
          </a:prstGeom>
          <a:noFill/>
        </p:spPr>
        <p:txBody>
          <a:bodyPr wrap="square" lIns="91425" tIns="45713" rIns="91425" bIns="45713" rtlCol="0">
            <a:spAutoFit/>
          </a:bodyPr>
          <a:lstStyle/>
          <a:p>
            <a:pPr marL="0" lvl="1" defTabSz="914259" fontAlgn="base">
              <a:spcBef>
                <a:spcPct val="0"/>
              </a:spcBef>
              <a:spcAft>
                <a:spcPct val="0"/>
              </a:spcAft>
            </a:pPr>
            <a:r>
              <a:rPr lang="en-US" sz="1600" u="sng" dirty="0">
                <a:solidFill>
                  <a:prstClr val="black"/>
                </a:solidFill>
                <a:latin typeface="Calisto MT"/>
                <a:ea typeface="ＭＳ Ｐゴシック" charset="0"/>
                <a:cs typeface="Calisto MT"/>
              </a:rPr>
              <a:t>Baseline</a:t>
            </a:r>
            <a:r>
              <a:rPr lang="en-US" sz="1600" dirty="0">
                <a:solidFill>
                  <a:prstClr val="black"/>
                </a:solidFill>
                <a:latin typeface="Calisto MT"/>
                <a:ea typeface="ＭＳ Ｐゴシック" charset="0"/>
                <a:cs typeface="Calisto MT"/>
              </a:rPr>
              <a:t>:</a:t>
            </a:r>
          </a:p>
          <a:p>
            <a:pPr marL="0" lvl="1" defTabSz="914259" fontAlgn="base">
              <a:spcBef>
                <a:spcPct val="0"/>
              </a:spcBef>
              <a:spcAft>
                <a:spcPct val="0"/>
              </a:spcAft>
            </a:pPr>
            <a:r>
              <a:rPr lang="en-US" sz="1600" dirty="0">
                <a:solidFill>
                  <a:prstClr val="black"/>
                </a:solidFill>
                <a:latin typeface="Calisto MT"/>
                <a:ea typeface="ＭＳ Ｐゴシック" charset="0"/>
                <a:cs typeface="Calisto MT"/>
              </a:rPr>
              <a:t>3" x 3" with 0.15” </a:t>
            </a:r>
            <a:r>
              <a:rPr lang="en-US" sz="1600" dirty="0" smtClean="0">
                <a:solidFill>
                  <a:prstClr val="black"/>
                </a:solidFill>
                <a:latin typeface="Calisto MT"/>
                <a:ea typeface="ＭＳ Ｐゴシック" charset="0"/>
                <a:cs typeface="Calisto MT"/>
              </a:rPr>
              <a:t>slits</a:t>
            </a:r>
          </a:p>
          <a:p>
            <a:pPr marL="0" lvl="1" defTabSz="914259" fontAlgn="base">
              <a:spcBef>
                <a:spcPct val="0"/>
              </a:spcBef>
              <a:spcAft>
                <a:spcPct val="0"/>
              </a:spcAft>
            </a:pPr>
            <a:r>
              <a:rPr lang="en-US" sz="1600" dirty="0" smtClean="0">
                <a:solidFill>
                  <a:prstClr val="black"/>
                </a:solidFill>
                <a:latin typeface="Calisto MT"/>
                <a:ea typeface="ＭＳ Ｐゴシック" charset="0"/>
                <a:cs typeface="Calisto MT"/>
              </a:rPr>
              <a:t>0.05” pixels</a:t>
            </a:r>
            <a:endParaRPr lang="en-US" sz="1600" dirty="0">
              <a:solidFill>
                <a:prstClr val="black"/>
              </a:solidFill>
              <a:latin typeface="Calisto MT"/>
              <a:ea typeface="ＭＳ Ｐゴシック" charset="0"/>
              <a:cs typeface="Calisto MT"/>
            </a:endParaRPr>
          </a:p>
          <a:p>
            <a:pPr marL="0" lvl="1" defTabSz="914259" fontAlgn="base">
              <a:spcBef>
                <a:spcPct val="0"/>
              </a:spcBef>
              <a:spcAft>
                <a:spcPct val="0"/>
              </a:spcAft>
            </a:pPr>
            <a:r>
              <a:rPr lang="en-US" sz="1600" dirty="0">
                <a:solidFill>
                  <a:prstClr val="black"/>
                </a:solidFill>
                <a:latin typeface="Calisto MT"/>
                <a:ea typeface="ＭＳ Ｐゴシック" charset="0"/>
                <a:cs typeface="Calisto MT"/>
              </a:rPr>
              <a:t>0.42 – 2.0 </a:t>
            </a:r>
            <a:r>
              <a:rPr lang="en-US" sz="1600" dirty="0">
                <a:solidFill>
                  <a:prstClr val="black"/>
                </a:solidFill>
                <a:latin typeface="Symbol" charset="2"/>
                <a:ea typeface="ＭＳ Ｐゴシック" charset="0"/>
                <a:cs typeface="Symbol" charset="2"/>
              </a:rPr>
              <a:t>m</a:t>
            </a:r>
            <a:r>
              <a:rPr lang="en-US" sz="1600" dirty="0">
                <a:solidFill>
                  <a:prstClr val="black"/>
                </a:solidFill>
                <a:latin typeface="Calisto MT"/>
                <a:ea typeface="ＭＳ Ｐゴシック" charset="0"/>
                <a:cs typeface="Calisto MT"/>
              </a:rPr>
              <a:t>m wavelengths</a:t>
            </a:r>
          </a:p>
          <a:p>
            <a:pPr marL="0" lvl="1" defTabSz="914259" fontAlgn="base">
              <a:spcBef>
                <a:spcPct val="0"/>
              </a:spcBef>
              <a:spcAft>
                <a:spcPct val="0"/>
              </a:spcAft>
            </a:pPr>
            <a:r>
              <a:rPr lang="it-IT" sz="1600" dirty="0" err="1">
                <a:solidFill>
                  <a:prstClr val="black"/>
                </a:solidFill>
                <a:latin typeface="Calisto MT"/>
                <a:ea typeface="ＭＳ Ｐゴシック" charset="0"/>
                <a:cs typeface="Calisto MT"/>
              </a:rPr>
              <a:t>R</a:t>
            </a:r>
            <a:r>
              <a:rPr lang="it-IT" sz="1600" dirty="0">
                <a:solidFill>
                  <a:prstClr val="black"/>
                </a:solidFill>
                <a:latin typeface="Calisto MT"/>
                <a:ea typeface="ＭＳ Ｐゴシック" charset="0"/>
                <a:cs typeface="Calisto MT"/>
              </a:rPr>
              <a:t> = ~ 75—100</a:t>
            </a:r>
          </a:p>
          <a:p>
            <a:pPr marL="0" lvl="1" defTabSz="914259" fontAlgn="base">
              <a:spcBef>
                <a:spcPct val="0"/>
              </a:spcBef>
              <a:spcAft>
                <a:spcPct val="0"/>
              </a:spcAft>
            </a:pPr>
            <a:endParaRPr lang="en-US" sz="1600" dirty="0">
              <a:solidFill>
                <a:prstClr val="black"/>
              </a:solidFill>
              <a:latin typeface="Calisto MT"/>
              <a:ea typeface="ＭＳ Ｐゴシック" charset="0"/>
              <a:cs typeface="Calisto MT"/>
            </a:endParaRPr>
          </a:p>
        </p:txBody>
      </p:sp>
    </p:spTree>
    <p:extLst>
      <p:ext uri="{BB962C8B-B14F-4D97-AF65-F5344CB8AC3E}">
        <p14:creationId xmlns:p14="http://schemas.microsoft.com/office/powerpoint/2010/main" val="2606150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licer Simulation MCR 160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17500"/>
            <a:ext cx="9176325" cy="6235700"/>
          </a:xfrm>
          <a:prstGeom prst="rect">
            <a:avLst/>
          </a:prstGeom>
        </p:spPr>
      </p:pic>
    </p:spTree>
    <p:extLst>
      <p:ext uri="{BB962C8B-B14F-4D97-AF65-F5344CB8AC3E}">
        <p14:creationId xmlns:p14="http://schemas.microsoft.com/office/powerpoint/2010/main" val="176825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TA IFC MCR Slicer Layout 160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282388"/>
            <a:ext cx="7086600" cy="6461312"/>
          </a:xfrm>
          <a:prstGeom prst="rect">
            <a:avLst/>
          </a:prstGeom>
        </p:spPr>
      </p:pic>
    </p:spTree>
    <p:extLst>
      <p:ext uri="{BB962C8B-B14F-4D97-AF65-F5344CB8AC3E}">
        <p14:creationId xmlns:p14="http://schemas.microsoft.com/office/powerpoint/2010/main" val="39414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40000"/>
          </a:spcBef>
          <a:spcAft>
            <a:spcPct val="0"/>
          </a:spcAft>
          <a:buClrTx/>
          <a:buSzPct val="100000"/>
          <a:buFontTx/>
          <a:buChar char="•"/>
          <a:tabLst/>
          <a:defRPr kumimoji="0" lang="en-US" sz="2000" b="0" i="0" u="none" strike="noStrike" cap="none" normalizeH="0" baseline="0">
            <a:ln>
              <a:noFill/>
            </a:ln>
            <a:solidFill>
              <a:srgbClr val="00279F"/>
            </a:solidFill>
            <a:effectLst/>
            <a:latin typeface="Arial" charset="0"/>
            <a:ea typeface="ＭＳ Ｐゴシック"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40000"/>
          </a:spcBef>
          <a:spcAft>
            <a:spcPct val="0"/>
          </a:spcAft>
          <a:buClrTx/>
          <a:buSzPct val="100000"/>
          <a:buFontTx/>
          <a:buChar char="•"/>
          <a:tabLst/>
          <a:defRPr kumimoji="0" lang="en-US" sz="2000" b="0" i="0" u="none" strike="noStrike" cap="none" normalizeH="0" baseline="0">
            <a:ln>
              <a:noFill/>
            </a:ln>
            <a:solidFill>
              <a:srgbClr val="00279F"/>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PhysicsRetreatPlanning">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PhysicsRetreatPlan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icsRetreatPlan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icsRetreatPlan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icsRetreatPlan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icsRetreatPlan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icsRetreatPlan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icsRetreatPlan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icsRetreatPlan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Phase A Risk Management for the Telescope.potx" id="{BE598337-BC11-4199-9979-D02CF03C72A0}" vid="{0CB52A40-F038-4933-BFC0-D25A27F86446}"/>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bllinec.ppt - Double Lines">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bllinec.ppt - Double Lines">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40000"/>
          </a:spcBef>
          <a:spcAft>
            <a:spcPct val="0"/>
          </a:spcAft>
          <a:buClrTx/>
          <a:buSzPct val="100000"/>
          <a:buFontTx/>
          <a:buChar char="•"/>
          <a:tabLst/>
          <a:defRPr kumimoji="0" lang="en-US" sz="2000" b="0" i="0" u="none" strike="noStrike" cap="none" normalizeH="0" baseline="0">
            <a:ln>
              <a:noFill/>
            </a:ln>
            <a:solidFill>
              <a:srgbClr val="00279F"/>
            </a:solidFill>
            <a:effectLst/>
            <a:latin typeface="Arial" charset="0"/>
            <a:ea typeface="ＭＳ Ｐゴシック"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40000"/>
          </a:spcBef>
          <a:spcAft>
            <a:spcPct val="0"/>
          </a:spcAft>
          <a:buClrTx/>
          <a:buSzPct val="100000"/>
          <a:buFontTx/>
          <a:buChar char="•"/>
          <a:tabLst/>
          <a:defRPr kumimoji="0" lang="en-US" sz="2000" b="0" i="0" u="none" strike="noStrike" cap="none" normalizeH="0" baseline="0">
            <a:ln>
              <a:noFill/>
            </a:ln>
            <a:solidFill>
              <a:srgbClr val="00279F"/>
            </a:solidFill>
            <a:effectLst/>
            <a:latin typeface="Arial" charset="0"/>
            <a:ea typeface="ＭＳ Ｐゴシック" charset="0"/>
          </a:defRPr>
        </a:defPPr>
      </a:lstStyle>
    </a:lnDef>
  </a:objectDefaults>
  <a:extraClrSchemeLst>
    <a:extraClrScheme>
      <a:clrScheme name="dbllinec.ppt - 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ab Master">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b Master">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ab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b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b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b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b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b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b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bllinec.ppt - Double Lines">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bllinec.ppt - Double Lines">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9050" cap="flat" cmpd="sng" algn="ctr">
          <a:solidFill>
            <a:srgbClr val="FFFF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dbllinec.ppt - 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bllinec.ppt - 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bllinec.ppt - 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bllinec.ppt - 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bllinec.ppt - 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bllinec.ppt - 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41046</TotalTime>
  <Words>1681</Words>
  <Application>Microsoft Macintosh PowerPoint</Application>
  <PresentationFormat>On-screen Show (4:3)</PresentationFormat>
  <Paragraphs>265</Paragraphs>
  <Slides>36</Slides>
  <Notes>13</Notes>
  <HiddenSlides>1</HiddenSlides>
  <MMClips>0</MMClips>
  <ScaleCrop>false</ScaleCrop>
  <HeadingPairs>
    <vt:vector size="6" baseType="variant">
      <vt:variant>
        <vt:lpstr>Theme</vt:lpstr>
      </vt:variant>
      <vt:variant>
        <vt:i4>17</vt:i4>
      </vt:variant>
      <vt:variant>
        <vt:lpstr>Embedded OLE Servers</vt:lpstr>
      </vt:variant>
      <vt:variant>
        <vt:i4>2</vt:i4>
      </vt:variant>
      <vt:variant>
        <vt:lpstr>Slide Titles</vt:lpstr>
      </vt:variant>
      <vt:variant>
        <vt:i4>36</vt:i4>
      </vt:variant>
    </vt:vector>
  </HeadingPairs>
  <TitlesOfParts>
    <vt:vector size="55" baseType="lpstr">
      <vt:lpstr>14_Default Design</vt:lpstr>
      <vt:lpstr>Blank Presentation</vt:lpstr>
      <vt:lpstr>1_dbllinec.ppt - Double Lines</vt:lpstr>
      <vt:lpstr>2_Blank Presentation</vt:lpstr>
      <vt:lpstr>1_Lab Master</vt:lpstr>
      <vt:lpstr>5_dbllinec.ppt - Double Lines</vt:lpstr>
      <vt:lpstr>1_Office Theme</vt:lpstr>
      <vt:lpstr>1_Black</vt:lpstr>
      <vt:lpstr>17_Office Theme</vt:lpstr>
      <vt:lpstr>2_Black</vt:lpstr>
      <vt:lpstr>Office Theme</vt:lpstr>
      <vt:lpstr>Black</vt:lpstr>
      <vt:lpstr>2_Office Theme</vt:lpstr>
      <vt:lpstr>PhysicsRetreatPlanning</vt:lpstr>
      <vt:lpstr>4_Office Theme</vt:lpstr>
      <vt:lpstr>5_Office Theme</vt:lpstr>
      <vt:lpstr>6_Office Theme</vt:lpstr>
      <vt:lpstr>公式</vt:lpstr>
      <vt:lpstr>Microsoft Equation</vt:lpstr>
      <vt:lpstr>    Enhancing LSST with WFIRST:    A few elements of a missing program  </vt:lpstr>
      <vt:lpstr>PowerPoint Presentation</vt:lpstr>
      <vt:lpstr>PowerPoint Presentation</vt:lpstr>
      <vt:lpstr>PowerPoint Presentation</vt:lpstr>
      <vt:lpstr>PowerPoint Presentation</vt:lpstr>
      <vt:lpstr>PowerPoint Presentation</vt:lpstr>
      <vt:lpstr>Integral Field Spectroscopy Concept</vt:lpstr>
      <vt:lpstr>PowerPoint Presentation</vt:lpstr>
      <vt:lpstr>PowerPoint Presentation</vt:lpstr>
      <vt:lpstr>PowerPoint Presentation</vt:lpstr>
      <vt:lpstr>PowerPoint Presentation</vt:lpstr>
      <vt:lpstr>Comparison of WFIRST and Euclid lensing sample</vt:lpstr>
      <vt:lpstr>Comparison of WFIRST and Euclid lensing sample</vt:lpstr>
      <vt:lpstr>PowerPoint Presentation</vt:lpstr>
      <vt:lpstr>PowerPoint Presentation</vt:lpstr>
      <vt:lpstr>Filters: K-corrections</vt:lpstr>
      <vt:lpstr>PowerPoint Presentation</vt:lpstr>
      <vt:lpstr>PowerPoint Presentation</vt:lpstr>
      <vt:lpstr>Twins study from SN Factory spectral time-series</vt:lpstr>
      <vt:lpstr>NIR Standardization</vt:lpstr>
      <vt:lpstr>Twin SNe</vt:lpstr>
      <vt:lpstr>PowerPoint Presentation</vt:lpstr>
      <vt:lpstr>PowerPoint Presentation</vt:lpstr>
      <vt:lpstr>PowerPoint Presentation</vt:lpstr>
      <vt:lpstr>WFIRST Spectrophotometry</vt:lpstr>
      <vt:lpstr>Twins study from SN Factory spectral time-series</vt:lpstr>
      <vt:lpstr>PowerPoint Presentation</vt:lpstr>
      <vt:lpstr>PowerPoint Presentation</vt:lpstr>
      <vt:lpstr>Redshift Precision  (from SN alone, before using host-galaxy)</vt:lpstr>
      <vt:lpstr>PowerPoint Presentation</vt:lpstr>
      <vt:lpstr>PowerPoint Presentation</vt:lpstr>
      <vt:lpstr>PowerPoint Presentation</vt:lpstr>
      <vt:lpstr>PowerPoint Presentation</vt:lpstr>
      <vt:lpstr>PowerPoint Presentation</vt:lpstr>
      <vt:lpstr>Distance measurements improve  as the number of nearby (z &lt; 0.1) SNe  is made comparable to the number of distant SNe </vt:lpstr>
      <vt:lpstr>PowerPoint Presentation</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Saul Perlmutter</dc:creator>
  <cp:lastModifiedBy>Saul Perlmutter</cp:lastModifiedBy>
  <cp:revision>218</cp:revision>
  <cp:lastPrinted>2015-11-13T19:14:42Z</cp:lastPrinted>
  <dcterms:created xsi:type="dcterms:W3CDTF">2013-04-25T21:10:45Z</dcterms:created>
  <dcterms:modified xsi:type="dcterms:W3CDTF">2017-11-14T22:29:39Z</dcterms:modified>
</cp:coreProperties>
</file>