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1052" r:id="rId2"/>
    <p:sldId id="1083" r:id="rId3"/>
    <p:sldId id="1086" r:id="rId4"/>
    <p:sldId id="1090" r:id="rId5"/>
    <p:sldId id="1087" r:id="rId6"/>
    <p:sldId id="1084" r:id="rId7"/>
    <p:sldId id="1088" r:id="rId8"/>
    <p:sldId id="1078" r:id="rId9"/>
    <p:sldId id="1089" r:id="rId10"/>
    <p:sldId id="107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432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74" autoAdjust="0"/>
    <p:restoredTop sz="95439" autoAdjust="0"/>
  </p:normalViewPr>
  <p:slideViewPr>
    <p:cSldViewPr>
      <p:cViewPr>
        <p:scale>
          <a:sx n="100" d="100"/>
          <a:sy n="100" d="100"/>
        </p:scale>
        <p:origin x="-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>
              <a:latin typeface="Helvetica Neue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92BDD26A-EE59-4F46-A898-186256C87F12}" type="datetime1">
              <a:rPr lang="en-US">
                <a:latin typeface="Helvetica Neue"/>
              </a:rPr>
              <a:pPr>
                <a:defRPr/>
              </a:pPr>
              <a:t>11/13/17</a:t>
            </a:fld>
            <a:endParaRPr lang="en-US" dirty="0">
              <a:latin typeface="Helvetica Neu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>
              <a:latin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62ABC3CA-68E9-AF42-B41C-0113132205F4}" type="slidenum">
              <a:rPr lang="en-US">
                <a:latin typeface="Helvetica Neue"/>
              </a:rPr>
              <a:pPr>
                <a:defRPr/>
              </a:pPr>
              <a:t>‹#›</a:t>
            </a:fld>
            <a:endParaRPr lang="en-US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1160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Helvetica Neue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 Neue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F23ABAA-03DE-BF43-8865-1791B0963E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1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 Neue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3ABAA-03DE-BF43-8865-1791B0963EF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23ABAA-03DE-BF43-8865-1791B0963EF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5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>
              <a:defRPr/>
            </a:pPr>
            <a:r>
              <a:rPr lang="en-US" smtClean="0"/>
              <a:t>A. Bolton -- CVDE@LBNL -- 2017 Nov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97426-510D-124C-8C1A-D1CA12EBD19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>
              <a:defRPr/>
            </a:pPr>
            <a:r>
              <a:rPr lang="en-US" smtClean="0"/>
              <a:t>A. Bolton -- CVDE@LBNL -- 2017 Nov 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692F4-C5F3-0C48-AD38-EA4D518E489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981200" y="495300"/>
            <a:ext cx="6781800" cy="4572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676656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>
              <a:defRPr/>
            </a:pPr>
            <a:r>
              <a:rPr lang="en-US" smtClean="0"/>
              <a:t>A. Bolton -- CVDE@LBNL -- 2017 Nov 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2BA19-909A-774B-B7B8-75F167A1E1D1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 algn="l">
              <a:defRPr/>
            </a:pPr>
            <a:r>
              <a:rPr lang="en-US" smtClean="0"/>
              <a:t>A. Bolton -- CVDE@LBNL -- 2017 Nov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E239-97A2-934E-99F1-3E3480E99CB5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76200"/>
            <a:ext cx="67665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Primary title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1430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Helvetica Neue"/>
                <a:ea typeface="ＭＳ Ｐゴシック" pitchFamily="-108" charset="-128"/>
                <a:cs typeface="Helvetica Neue"/>
              </a:defRPr>
            </a:lvl1pPr>
          </a:lstStyle>
          <a:p>
            <a:pPr algn="l">
              <a:defRPr/>
            </a:pPr>
            <a:r>
              <a:rPr lang="en-US" smtClean="0"/>
              <a:t>A. Bolton -- CVDE@LBNL -- 2017 Nov 14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Helvetica Neue"/>
                <a:ea typeface="ＭＳ Ｐゴシック" pitchFamily="-112" charset="-128"/>
                <a:cs typeface="Helvetica Neue"/>
              </a:defRPr>
            </a:lvl1pPr>
          </a:lstStyle>
          <a:p>
            <a:pPr>
              <a:defRPr/>
            </a:pPr>
            <a:fld id="{F0D8E100-25E8-784B-B423-92F57F1B24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noaoLogo-COLOR.pd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441" y="91440"/>
            <a:ext cx="1732767" cy="914400"/>
          </a:xfrm>
          <a:prstGeom prst="rect">
            <a:avLst/>
          </a:prstGeom>
          <a:effectLst>
            <a:glow rad="101600">
              <a:schemeClr val="bg1">
                <a:alpha val="75000"/>
              </a:schemeClr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9" r:id="rId3"/>
    <p:sldLayoutId id="2147483920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aseline="0">
          <a:solidFill>
            <a:srgbClr val="000000"/>
          </a:solidFill>
          <a:effectLst/>
          <a:latin typeface="Helvetica Neue"/>
          <a:ea typeface="+mj-ea"/>
          <a:cs typeface="Helvetica Neue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FFFF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10.01661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tes.nationalacademies.org/bpa/bpa_08793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8.tiff"/><Relationship Id="rId7" Type="http://schemas.openxmlformats.org/officeDocument/2006/relationships/image" Target="../media/image9.tiff"/><Relationship Id="rId8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utah.edu/snowpac/" TargetMode="External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oao.edu/2020Decad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828799"/>
          </a:xfrm>
        </p:spPr>
        <p:txBody>
          <a:bodyPr/>
          <a:lstStyle/>
          <a:p>
            <a:pPr algn="ctr"/>
            <a:r>
              <a:rPr lang="en-US" dirty="0"/>
              <a:t>Astrophysics and Dark Energy with Large-Aperture, </a:t>
            </a:r>
            <a:r>
              <a:rPr lang="en-US" dirty="0" smtClean="0"/>
              <a:t>Wide-Field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Spectroscopy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1181100" y="4953000"/>
            <a:ext cx="6781800" cy="99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kern="0" dirty="0" smtClean="0"/>
              <a:t>Adam S. Bolton, NOAO</a:t>
            </a:r>
          </a:p>
          <a:p>
            <a:pPr marL="0" indent="0" algn="ctr">
              <a:buNone/>
            </a:pPr>
            <a:r>
              <a:rPr lang="en-US" sz="1800" kern="0" dirty="0" smtClean="0"/>
              <a:t>2017 November 14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626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19400"/>
            <a:ext cx="6766560" cy="457200"/>
          </a:xfrm>
        </p:spPr>
        <p:txBody>
          <a:bodyPr/>
          <a:lstStyle/>
          <a:p>
            <a:r>
              <a:rPr lang="en-US" dirty="0" smtClean="0"/>
              <a:t>Questions / Discussion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A. Bolton -- CVDE@LBNL -- 2017 Nov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89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Spectroscopy Maximizes LSST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8305800" cy="5257800"/>
          </a:xfrm>
        </p:spPr>
        <p:txBody>
          <a:bodyPr/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A large-aperture (8-10m), wide-field ( </a:t>
            </a:r>
            <a:r>
              <a:rPr lang="en-US" b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≳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degree</a:t>
            </a:r>
            <a:r>
              <a:rPr lang="en-US" baseline="30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), multiplexed (many 1000’s) spectroscopic telescope in the southern hemisphere is the highest “unsolved” priority for maximizing the astronomy and astrophysics science return on the investment in LSST.</a:t>
            </a:r>
          </a:p>
          <a:p>
            <a:pPr lvl="1"/>
            <a:r>
              <a:rPr lang="en-US" sz="2400" dirty="0" smtClean="0">
                <a:solidFill>
                  <a:srgbClr val="0432FF"/>
                </a:solidFill>
              </a:rPr>
              <a:t>Co-evolution of dark matter, galaxies, and black holes</a:t>
            </a:r>
          </a:p>
          <a:p>
            <a:pPr lvl="1"/>
            <a:r>
              <a:rPr lang="en-US" sz="2400" dirty="0" smtClean="0">
                <a:solidFill>
                  <a:srgbClr val="0432FF"/>
                </a:solidFill>
              </a:rPr>
              <a:t>Structure of the Milky Way and its dwarf satellites</a:t>
            </a:r>
          </a:p>
          <a:p>
            <a:pPr lvl="1"/>
            <a:r>
              <a:rPr lang="en-US" sz="2400" dirty="0" smtClean="0">
                <a:solidFill>
                  <a:srgbClr val="0432FF"/>
                </a:solidFill>
              </a:rPr>
              <a:t>Physics of stellar variability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This same class of facility would maximize the cosmological science reach of LSST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This presents a clear opportunity for inter-agency and international collaboration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A. Bolton -- CVDE@LBNL -- 2017 Nov 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smtClean="0"/>
              <a:t>Common cause between astronomy and cosmology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892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Wide-Field MOS = High Priority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6819900" cy="4953000"/>
          </a:xfrm>
        </p:spPr>
        <p:txBody>
          <a:bodyPr/>
          <a:lstStyle/>
          <a:p>
            <a:r>
              <a:rPr lang="en-US" dirty="0" smtClean="0"/>
              <a:t>OIR System Report (</a:t>
            </a:r>
            <a:r>
              <a:rPr lang="en-US" dirty="0" err="1" smtClean="0"/>
              <a:t>Elmegreen</a:t>
            </a:r>
            <a:r>
              <a:rPr lang="en-US" dirty="0" smtClean="0"/>
              <a:t> et al.)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sites.nationalacademies.org/bpa/bpa_087934</a:t>
            </a:r>
            <a:endParaRPr lang="en-US" dirty="0" smtClean="0"/>
          </a:p>
          <a:p>
            <a:pPr lvl="1"/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Recommendation</a:t>
            </a:r>
            <a:r>
              <a:rPr lang="en-US" dirty="0"/>
              <a:t>:</a:t>
            </a:r>
            <a:br>
              <a:rPr lang="en-US" dirty="0"/>
            </a:br>
            <a:r>
              <a:rPr lang="en-US" i="1" dirty="0"/>
              <a:t>The National Science Foundation should support the development of a wide-field, highly multiplexed spectroscopic capability on a medium- or large-aperture telescope in the Southern Hemisphere to enable a wide variety of </a:t>
            </a:r>
            <a:r>
              <a:rPr lang="en-US" i="1" dirty="0" smtClean="0"/>
              <a:t>science</a:t>
            </a:r>
            <a:r>
              <a:rPr lang="is-IS" i="1" dirty="0" smtClean="0"/>
              <a:t>…</a:t>
            </a:r>
            <a:endParaRPr lang="en-US" i="1" dirty="0" smtClean="0"/>
          </a:p>
          <a:p>
            <a:r>
              <a:rPr lang="en-US" dirty="0" smtClean="0"/>
              <a:t>Maximizing Science (</a:t>
            </a:r>
            <a:r>
              <a:rPr lang="en-US" dirty="0" err="1" smtClean="0"/>
              <a:t>Najita</a:t>
            </a:r>
            <a:r>
              <a:rPr lang="en-US" dirty="0" smtClean="0"/>
              <a:t> &amp; </a:t>
            </a:r>
            <a:r>
              <a:rPr lang="en-US" dirty="0" err="1" smtClean="0"/>
              <a:t>Willman</a:t>
            </a:r>
            <a:r>
              <a:rPr lang="en-US" dirty="0" smtClean="0"/>
              <a:t> et al.)</a:t>
            </a:r>
          </a:p>
          <a:p>
            <a:pPr lvl="1"/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arxiv.org/abs/1610.01661</a:t>
            </a:r>
            <a:endParaRPr lang="de-DE" dirty="0" smtClean="0"/>
          </a:p>
          <a:p>
            <a:pPr lvl="1"/>
            <a:r>
              <a:rPr lang="de-DE" dirty="0" err="1">
                <a:latin typeface="Helvetica Neue Medium" charset="0"/>
                <a:ea typeface="Helvetica Neue Medium" charset="0"/>
                <a:cs typeface="Helvetica Neue Medium" charset="0"/>
              </a:rPr>
              <a:t>R</a:t>
            </a:r>
            <a:r>
              <a:rPr lang="de-DE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ecommendation</a:t>
            </a:r>
            <a:r>
              <a:rPr lang="de-DE" dirty="0" smtClean="0">
                <a:latin typeface="Helvetica Neue Medium" charset="0"/>
                <a:ea typeface="Helvetica Neue Medium" charset="0"/>
                <a:cs typeface="Helvetica Neue Medium" charset="0"/>
              </a:rPr>
              <a:t>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err="1" smtClean="0"/>
              <a:t>Develop</a:t>
            </a:r>
            <a:r>
              <a:rPr lang="de-DE" i="1" dirty="0" smtClean="0"/>
              <a:t> </a:t>
            </a:r>
            <a:r>
              <a:rPr lang="de-DE" i="1" dirty="0" err="1"/>
              <a:t>or</a:t>
            </a:r>
            <a:r>
              <a:rPr lang="de-DE" i="1" dirty="0"/>
              <a:t> </a:t>
            </a:r>
            <a:r>
              <a:rPr lang="de-DE" i="1" dirty="0" err="1"/>
              <a:t>obtain</a:t>
            </a:r>
            <a:r>
              <a:rPr lang="de-DE" i="1" dirty="0"/>
              <a:t> </a:t>
            </a:r>
            <a:r>
              <a:rPr lang="de-DE" i="1" dirty="0" err="1"/>
              <a:t>access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a </a:t>
            </a:r>
            <a:r>
              <a:rPr lang="de-DE" i="1" dirty="0" err="1"/>
              <a:t>highly</a:t>
            </a:r>
            <a:r>
              <a:rPr lang="de-DE" i="1" dirty="0"/>
              <a:t> </a:t>
            </a:r>
            <a:r>
              <a:rPr lang="de-DE" i="1" dirty="0" err="1"/>
              <a:t>multiplexed</a:t>
            </a:r>
            <a:r>
              <a:rPr lang="de-DE" i="1" dirty="0"/>
              <a:t>, </a:t>
            </a:r>
            <a:r>
              <a:rPr lang="de-DE" i="1" dirty="0" err="1"/>
              <a:t>wide-field</a:t>
            </a:r>
            <a:r>
              <a:rPr lang="de-DE" i="1" dirty="0"/>
              <a:t> </a:t>
            </a:r>
            <a:r>
              <a:rPr lang="de-DE" i="1" dirty="0" err="1"/>
              <a:t>optical</a:t>
            </a:r>
            <a:r>
              <a:rPr lang="de-DE" i="1" dirty="0"/>
              <a:t> multi-</a:t>
            </a:r>
            <a:r>
              <a:rPr lang="de-DE" i="1" dirty="0" err="1"/>
              <a:t>object</a:t>
            </a:r>
            <a:r>
              <a:rPr lang="de-DE" i="1" dirty="0"/>
              <a:t> </a:t>
            </a:r>
            <a:r>
              <a:rPr lang="de-DE" i="1" dirty="0" err="1"/>
              <a:t>spectroscopic</a:t>
            </a:r>
            <a:r>
              <a:rPr lang="de-DE" i="1" dirty="0"/>
              <a:t> </a:t>
            </a:r>
            <a:r>
              <a:rPr lang="de-DE" i="1" dirty="0" err="1"/>
              <a:t>capability</a:t>
            </a:r>
            <a:r>
              <a:rPr lang="de-DE" i="1" dirty="0"/>
              <a:t> on an 8m-class </a:t>
            </a:r>
            <a:r>
              <a:rPr lang="de-DE" i="1" dirty="0" err="1"/>
              <a:t>telescope</a:t>
            </a:r>
            <a:r>
              <a:rPr lang="de-DE" i="1" dirty="0"/>
              <a:t>, </a:t>
            </a:r>
            <a:r>
              <a:rPr lang="de-DE" i="1" dirty="0" err="1"/>
              <a:t>preferably</a:t>
            </a:r>
            <a:r>
              <a:rPr lang="de-DE" i="1" dirty="0"/>
              <a:t> in </a:t>
            </a:r>
            <a:r>
              <a:rPr lang="de-DE" i="1" dirty="0" err="1"/>
              <a:t>the</a:t>
            </a:r>
            <a:r>
              <a:rPr lang="de-DE" i="1" dirty="0"/>
              <a:t> Southern </a:t>
            </a:r>
            <a:r>
              <a:rPr lang="de-DE" i="1" dirty="0" err="1" smtClean="0"/>
              <a:t>Hemisphere</a:t>
            </a:r>
            <a:r>
              <a:rPr lang="de-DE" i="1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A. Bolton -- CVDE@LBNL -- 2017 Nov 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Confirmed and detailed by recent reports</a:t>
            </a:r>
            <a:endParaRPr lang="en-US" dirty="0"/>
          </a:p>
        </p:txBody>
      </p:sp>
      <p:pic>
        <p:nvPicPr>
          <p:cNvPr id="6" name="Picture 5" descr="21722-0309371864-4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693" y="1371600"/>
            <a:ext cx="1741057" cy="2247900"/>
          </a:xfrm>
          <a:prstGeom prst="rect">
            <a:avLst/>
          </a:prstGeom>
          <a:effectLst>
            <a:outerShdw blurRad="50800" dist="635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Maximizing-Science-Cov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093" y="3848100"/>
            <a:ext cx="1887093" cy="247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496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astrophysics science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432FF"/>
                </a:solidFill>
              </a:rPr>
              <a:t>Environment-dependent galaxy evolution from a survey of ~100,000 galaxies to </a:t>
            </a:r>
            <a:r>
              <a:rPr lang="en-US" i="1" dirty="0" smtClean="0">
                <a:solidFill>
                  <a:srgbClr val="0432FF"/>
                </a:solidFill>
              </a:rPr>
              <a:t>z</a:t>
            </a:r>
            <a:r>
              <a:rPr lang="en-US" dirty="0" smtClean="0">
                <a:solidFill>
                  <a:srgbClr val="0432FF"/>
                </a:solidFill>
              </a:rPr>
              <a:t> = 2 in LSST deep-drilling fields</a:t>
            </a:r>
          </a:p>
          <a:p>
            <a:pPr lvl="1"/>
            <a:r>
              <a:rPr lang="en-US" sz="2400" i="1" dirty="0" smtClean="0"/>
              <a:t>Requires ~ 2,000 hours on a Subaru/PFS-like facility</a:t>
            </a:r>
          </a:p>
          <a:p>
            <a:r>
              <a:rPr lang="en-US" dirty="0" smtClean="0">
                <a:solidFill>
                  <a:srgbClr val="0432FF"/>
                </a:solidFill>
              </a:rPr>
              <a:t>Stellar populations, kinematics, and dark matter in the Milky Way and local dwarf galaxies</a:t>
            </a:r>
          </a:p>
          <a:p>
            <a:pPr lvl="1"/>
            <a:r>
              <a:rPr lang="en-US" sz="2400" i="1" dirty="0" smtClean="0"/>
              <a:t>Requires ~10,000 hours on a Subaru/PFS-like facility</a:t>
            </a:r>
          </a:p>
          <a:p>
            <a:r>
              <a:rPr lang="en-US" dirty="0" smtClean="0">
                <a:solidFill>
                  <a:srgbClr val="0432FF"/>
                </a:solidFill>
              </a:rPr>
              <a:t>Characterization of stellar parameters for studies of variability, rotation, and magnetism in field and clusters</a:t>
            </a:r>
          </a:p>
          <a:p>
            <a:pPr lvl="1"/>
            <a:r>
              <a:rPr lang="en-US" sz="2400" i="1" dirty="0" smtClean="0"/>
              <a:t>Requires ~ 4,000 hours on a Subaru/PFS-like facility</a:t>
            </a:r>
          </a:p>
          <a:p>
            <a:r>
              <a:rPr lang="en-US" dirty="0" smtClean="0"/>
              <a:t>Also: </a:t>
            </a:r>
            <a:r>
              <a:rPr lang="en-US" dirty="0" smtClean="0">
                <a:solidFill>
                  <a:srgbClr val="0432FF"/>
                </a:solidFill>
              </a:rPr>
              <a:t>targeting </a:t>
            </a:r>
            <a:r>
              <a:rPr lang="en-US" dirty="0">
                <a:solidFill>
                  <a:srgbClr val="0432FF"/>
                </a:solidFill>
              </a:rPr>
              <a:t>LSST transients </a:t>
            </a:r>
            <a:r>
              <a:rPr lang="en-US" dirty="0"/>
              <a:t>on spare fibers during other </a:t>
            </a:r>
            <a:r>
              <a:rPr lang="en-US" dirty="0" smtClean="0"/>
              <a:t>surveys; </a:t>
            </a:r>
            <a:r>
              <a:rPr lang="en-US" dirty="0" smtClean="0">
                <a:solidFill>
                  <a:srgbClr val="0432FF"/>
                </a:solidFill>
              </a:rPr>
              <a:t>supplementing supernova </a:t>
            </a:r>
            <a:r>
              <a:rPr lang="en-US" dirty="0">
                <a:solidFill>
                  <a:srgbClr val="0432FF"/>
                </a:solidFill>
              </a:rPr>
              <a:t>cosmology </a:t>
            </a:r>
            <a:r>
              <a:rPr lang="en-US" dirty="0"/>
              <a:t>by obtaining redshifts for past photometric SN </a:t>
            </a:r>
            <a:r>
              <a:rPr lang="en-US" dirty="0" smtClean="0"/>
              <a:t>hosts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A. Bolton -- CVDE@LBNL -- 2017 Nov 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smtClean="0"/>
              <a:t>Numbers approximate, from </a:t>
            </a:r>
            <a:r>
              <a:rPr lang="en-US" sz="2000" i="1" dirty="0" smtClean="0"/>
              <a:t>Maximizing Science </a:t>
            </a:r>
            <a:r>
              <a:rPr lang="en-US" sz="2000" dirty="0" smtClean="0"/>
              <a:t>Report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58561" y="6111845"/>
            <a:ext cx="3804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(</a:t>
            </a:r>
            <a:r>
              <a:rPr lang="en-US" sz="2000" i="1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slide adapted from J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. Newman)</a:t>
            </a:r>
            <a:endParaRPr lang="en-US" sz="2000" i="1" dirty="0">
              <a:solidFill>
                <a:schemeClr val="tx1">
                  <a:lumMod val="50000"/>
                  <a:lumOff val="50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3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8m-class aperture</a:t>
            </a:r>
          </a:p>
          <a:p>
            <a:pPr lvl="1"/>
            <a:r>
              <a:rPr lang="en-US" dirty="0" smtClean="0"/>
              <a:t>(3-5m </a:t>
            </a:r>
            <a:r>
              <a:rPr lang="en-US" i="1" dirty="0" smtClean="0"/>
              <a:t>maybe</a:t>
            </a:r>
            <a:r>
              <a:rPr lang="en-US" dirty="0" smtClean="0"/>
              <a:t> ok with large allocations for some science)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 ~ 5,000 in red; R ~ 2,500 in blue</a:t>
            </a:r>
          </a:p>
          <a:p>
            <a:pPr lvl="1"/>
            <a:r>
              <a:rPr lang="en-US" dirty="0" smtClean="0"/>
              <a:t>(R ~ 20,000 – 100,000 desired for stellar chemistry)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0.37 to 1 micron wavelength coverage required</a:t>
            </a:r>
          </a:p>
          <a:p>
            <a:pPr lvl="1"/>
            <a:r>
              <a:rPr lang="en-US" dirty="0" smtClean="0"/>
              <a:t>(0.35 to 1.3-1.5 desired for extragalactic science)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&gt; 1 degree diameter FOV</a:t>
            </a:r>
          </a:p>
          <a:p>
            <a:pPr lvl="1"/>
            <a:r>
              <a:rPr lang="en-US" dirty="0" smtClean="0"/>
              <a:t>(20 </a:t>
            </a:r>
            <a:r>
              <a:rPr lang="en-US" dirty="0" err="1" smtClean="0"/>
              <a:t>arcmin</a:t>
            </a:r>
            <a:r>
              <a:rPr lang="en-US" dirty="0" smtClean="0"/>
              <a:t> FOV minimum)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Multiplexing of ~ 2,500 – 5,000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Southern hemisphere location</a:t>
            </a:r>
          </a:p>
          <a:p>
            <a:pPr lvl="1"/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(Northern maybe ok for some science)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Community access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A. Bolton -- CVDE@LBNL -- 2017 Nov 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smtClean="0"/>
              <a:t>From science </a:t>
            </a:r>
            <a:r>
              <a:rPr lang="en-US" sz="2000" smtClean="0"/>
              <a:t>cases in </a:t>
            </a:r>
            <a:r>
              <a:rPr lang="en-US" sz="2000" i="1" smtClean="0"/>
              <a:t>Maximizing </a:t>
            </a:r>
            <a:r>
              <a:rPr lang="en-US" sz="2000" i="1" dirty="0" smtClean="0"/>
              <a:t>Science </a:t>
            </a:r>
            <a:r>
              <a:rPr lang="en-US" sz="2000" dirty="0" smtClean="0"/>
              <a:t>Report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059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25" y="2119447"/>
            <a:ext cx="3022549" cy="5814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Sustained Interest in the NSF Sphere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A. Bolton -- CVDE@LBNL -- 2017 Nov 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dirty="0" smtClean="0"/>
              <a:t>Significant conceptual and detailed design heritage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881" y="1457325"/>
            <a:ext cx="1714500" cy="1285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337" y="1566915"/>
            <a:ext cx="1383712" cy="4616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a. 1999</a:t>
            </a:r>
            <a:endParaRPr lang="en-US" dirty="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633" y="1347893"/>
            <a:ext cx="1313618" cy="1319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046589"/>
            <a:ext cx="2036033" cy="6108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1600" y="1574117"/>
            <a:ext cx="1383712" cy="4616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a. 2003</a:t>
            </a:r>
            <a:endParaRPr lang="en-US" dirty="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013" y="3585865"/>
            <a:ext cx="2670073" cy="9853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9013" y="3124200"/>
            <a:ext cx="1383712" cy="4616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a. 2008</a:t>
            </a:r>
            <a:endParaRPr lang="en-US" dirty="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3585865"/>
            <a:ext cx="3218598" cy="9655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81600" y="3124200"/>
            <a:ext cx="1383712" cy="4616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a. 2011</a:t>
            </a:r>
            <a:endParaRPr lang="en-US" dirty="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4618" y="5372513"/>
            <a:ext cx="5417138" cy="94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48347" y="4910848"/>
            <a:ext cx="1380506" cy="4616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dirty="0" smtClean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a. now!</a:t>
            </a:r>
            <a:endParaRPr lang="en-US" dirty="0">
              <a:solidFill>
                <a:srgbClr val="C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DESI-2 in North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DESI or DESI-like instrument in south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Obtaining US community access to Subaru-PSF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Maunakea</a:t>
            </a: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 Spectroscopic Explorer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Partnership with ESO in South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432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Southern Spectroscopic Survey Instrument (SSSI)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rgbClr val="0432FF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Potential NSF+DOE interagency collaboration, following history of BOSS, DES, DESI, LSST</a:t>
            </a:r>
          </a:p>
          <a:p>
            <a:pPr>
              <a:spcAft>
                <a:spcPts val="600"/>
              </a:spcAft>
            </a:pPr>
            <a:r>
              <a:rPr lang="en-US" i="1" dirty="0" smtClean="0">
                <a:latin typeface="Helvetica Neue Medium" charset="0"/>
                <a:ea typeface="Helvetica Neue Medium" charset="0"/>
                <a:cs typeface="Helvetica Neue Medium" charset="0"/>
              </a:rPr>
              <a:t>Some combination or superposition of more than one of the above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A. Bolton -- CVDE@LBNL -- 2017 Nov 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As currently identified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7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</a:t>
            </a:r>
            <a:r>
              <a:rPr lang="en-US" dirty="0" smtClean="0"/>
              <a:t> 2020 Decadal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432FF"/>
                </a:solidFill>
              </a:rPr>
              <a:t>2018 </a:t>
            </a:r>
            <a:r>
              <a:rPr lang="en-US" dirty="0" smtClean="0">
                <a:solidFill>
                  <a:srgbClr val="0432FF"/>
                </a:solidFill>
              </a:rPr>
              <a:t>March: </a:t>
            </a:r>
            <a:r>
              <a:rPr lang="en-US" dirty="0" err="1" smtClean="0"/>
              <a:t>Astro</a:t>
            </a:r>
            <a:r>
              <a:rPr lang="en-US" dirty="0" smtClean="0"/>
              <a:t> </a:t>
            </a:r>
            <a:r>
              <a:rPr lang="en-US" dirty="0"/>
              <a:t>2020 proposal submitted to Agencies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432FF"/>
                </a:solidFill>
              </a:rPr>
              <a:t>2018 December: </a:t>
            </a:r>
            <a:r>
              <a:rPr lang="en-US" dirty="0" smtClean="0"/>
              <a:t>Chair </a:t>
            </a:r>
            <a:r>
              <a:rPr lang="en-US" dirty="0"/>
              <a:t>nominated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432FF"/>
                </a:solidFill>
              </a:rPr>
              <a:t>2019 January: </a:t>
            </a:r>
            <a:r>
              <a:rPr lang="en-US" dirty="0" smtClean="0"/>
              <a:t>AAS </a:t>
            </a:r>
            <a:r>
              <a:rPr lang="en-US" dirty="0"/>
              <a:t>Town Hall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432FF"/>
                </a:solidFill>
              </a:rPr>
              <a:t>2019 Feb/March: </a:t>
            </a:r>
            <a:r>
              <a:rPr lang="en-US" dirty="0" smtClean="0"/>
              <a:t>Committee </a:t>
            </a:r>
            <a:r>
              <a:rPr lang="en-US" dirty="0"/>
              <a:t>begins meeting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432FF"/>
                </a:solidFill>
              </a:rPr>
              <a:t>2019 May/June: </a:t>
            </a:r>
            <a:r>
              <a:rPr lang="en-US" dirty="0" smtClean="0"/>
              <a:t>Panels </a:t>
            </a:r>
            <a:r>
              <a:rPr lang="en-US" dirty="0"/>
              <a:t>begin meeting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432FF"/>
                </a:solidFill>
              </a:rPr>
              <a:t>2020 May: </a:t>
            </a:r>
            <a:r>
              <a:rPr lang="en-US" dirty="0" smtClean="0"/>
              <a:t>Panels </a:t>
            </a:r>
            <a:r>
              <a:rPr lang="en-US" dirty="0"/>
              <a:t>complete </a:t>
            </a:r>
            <a:r>
              <a:rPr lang="en-US" dirty="0" smtClean="0"/>
              <a:t>reports and deliver </a:t>
            </a:r>
            <a:r>
              <a:rPr lang="en-US" dirty="0"/>
              <a:t>to Committee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432FF"/>
                </a:solidFill>
              </a:rPr>
              <a:t>2020 August: </a:t>
            </a:r>
            <a:r>
              <a:rPr lang="en-US" dirty="0" smtClean="0"/>
              <a:t>Review </a:t>
            </a:r>
            <a:r>
              <a:rPr lang="en-US" dirty="0"/>
              <a:t>of survey and panel reports begins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432FF"/>
                </a:solidFill>
              </a:rPr>
              <a:t>2020 December: </a:t>
            </a:r>
            <a:r>
              <a:rPr lang="en-US" dirty="0" err="1" smtClean="0"/>
              <a:t>Astro</a:t>
            </a:r>
            <a:r>
              <a:rPr lang="en-US" dirty="0" smtClean="0"/>
              <a:t> </a:t>
            </a:r>
            <a:r>
              <a:rPr lang="en-US" dirty="0"/>
              <a:t>2020 completed and report released to Agencies and public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A. Bolton -- CVDE@LBNL -- 2017 Nov 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81200" y="495300"/>
            <a:ext cx="6781800" cy="457200"/>
          </a:xfrm>
        </p:spPr>
        <p:txBody>
          <a:bodyPr/>
          <a:lstStyle/>
          <a:p>
            <a:r>
              <a:rPr lang="en-US" sz="2000" dirty="0" smtClean="0"/>
              <a:t>(Timeline may have changed since this slide was made)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826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Decadal Survey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43000"/>
            <a:ext cx="8305800" cy="5105400"/>
          </a:xfrm>
        </p:spPr>
        <p:txBody>
          <a:bodyPr/>
          <a:lstStyle/>
          <a:p>
            <a:r>
              <a:rPr lang="en-US" dirty="0"/>
              <a:t>2020 Decadal Survey planning website </a:t>
            </a:r>
          </a:p>
          <a:p>
            <a:pPr lvl="1"/>
            <a:r>
              <a:rPr lang="en-US" sz="2400" dirty="0" smtClean="0">
                <a:hlinkClick r:id="rId2"/>
              </a:rPr>
              <a:t>www.noao.edu/2020Decadal</a:t>
            </a:r>
            <a:endParaRPr lang="en-US" sz="2400" dirty="0" smtClean="0"/>
          </a:p>
          <a:p>
            <a:r>
              <a:rPr lang="en-US" dirty="0" smtClean="0"/>
              <a:t>Community planning meeting</a:t>
            </a:r>
          </a:p>
          <a:p>
            <a:pPr lvl="1"/>
            <a:r>
              <a:rPr lang="en-US" sz="2400" dirty="0" smtClean="0"/>
              <a:t>20-21 </a:t>
            </a:r>
            <a:r>
              <a:rPr lang="en-US" sz="2400" dirty="0"/>
              <a:t>February 2018, (ex-)Marriott, </a:t>
            </a:r>
            <a:r>
              <a:rPr lang="en-US" sz="2400" dirty="0" smtClean="0"/>
              <a:t>Tucson, AZ</a:t>
            </a:r>
          </a:p>
          <a:p>
            <a:pPr lvl="1"/>
            <a:r>
              <a:rPr lang="en-US" sz="2400" dirty="0" smtClean="0"/>
              <a:t>Analogous to CVDE for OIR astronomy community</a:t>
            </a:r>
          </a:p>
          <a:p>
            <a:pPr marL="342900" lvl="1" indent="-342900">
              <a:buFontTx/>
              <a:buChar char="•"/>
            </a:pPr>
            <a:r>
              <a:rPr lang="en-US" sz="2400" dirty="0" err="1" smtClean="0"/>
              <a:t>SnowPAC</a:t>
            </a:r>
            <a:r>
              <a:rPr lang="en-US" sz="2400" dirty="0" smtClean="0"/>
              <a:t> 2018 (</a:t>
            </a:r>
            <a:r>
              <a:rPr lang="en-US" sz="2400" i="1" dirty="0" smtClean="0"/>
              <a:t>Big </a:t>
            </a:r>
            <a:r>
              <a:rPr lang="en-US" sz="2400" i="1" dirty="0"/>
              <a:t>Questions, Big Surveys, Big </a:t>
            </a:r>
            <a:r>
              <a:rPr lang="en-US" sz="2400" i="1" dirty="0" smtClean="0"/>
              <a:t>Data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>
                <a:hlinkClick r:id="rId3"/>
              </a:rPr>
              <a:t>http://www.physics.utah.edu/snowpac</a:t>
            </a:r>
            <a:endParaRPr lang="en-US" sz="2400" dirty="0"/>
          </a:p>
          <a:p>
            <a:pPr lvl="1"/>
            <a:r>
              <a:rPr lang="en-US" sz="2400" dirty="0" smtClean="0"/>
              <a:t>11-16 March 2018, Snowbird Resort, UT</a:t>
            </a:r>
          </a:p>
          <a:p>
            <a:pPr lvl="1"/>
            <a:r>
              <a:rPr lang="en-US" sz="2400" dirty="0" smtClean="0"/>
              <a:t>Joint sponsorship by NOAO and U. of Utah</a:t>
            </a:r>
          </a:p>
          <a:p>
            <a:pPr lvl="1"/>
            <a:r>
              <a:rPr lang="en-US" sz="2400" i="1" dirty="0" smtClean="0">
                <a:solidFill>
                  <a:srgbClr val="0432FF"/>
                </a:solidFill>
              </a:rPr>
              <a:t>Build on previous work to develop coordinated cosmology and astrophysics cases and concepts for input to </a:t>
            </a:r>
            <a:r>
              <a:rPr lang="en-US" sz="2400" i="1" dirty="0" err="1" smtClean="0">
                <a:solidFill>
                  <a:srgbClr val="0432FF"/>
                </a:solidFill>
              </a:rPr>
              <a:t>Astro</a:t>
            </a:r>
            <a:r>
              <a:rPr lang="en-US" sz="2400" i="1" dirty="0" smtClean="0">
                <a:solidFill>
                  <a:srgbClr val="0432FF"/>
                </a:solidFill>
              </a:rPr>
              <a:t> 2020 and P5 processes</a:t>
            </a:r>
            <a:endParaRPr lang="en-US" sz="2400" i="1" dirty="0">
              <a:solidFill>
                <a:srgbClr val="0432FF"/>
              </a:solidFill>
            </a:endParaRP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A. Bolton -- CVDE@LBNL -- 2017 Nov 14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NOAO activities to coordinate community input</a:t>
            </a:r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8847"/>
          <a:stretch/>
        </p:blipFill>
        <p:spPr bwMode="auto">
          <a:xfrm>
            <a:off x="4190573" y="6400800"/>
            <a:ext cx="495342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0563899"/>
      </p:ext>
    </p:extLst>
  </p:cSld>
  <p:clrMapOvr>
    <a:masterClrMapping/>
  </p:clrMapOvr>
</p:sld>
</file>

<file path=ppt/theme/theme1.xml><?xml version="1.0" encoding="utf-8"?>
<a:theme xmlns:a="http://schemas.openxmlformats.org/drawingml/2006/main" name="NOAO_open_house">
  <a:themeElements>
    <a:clrScheme name="NOAO_open_hou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AO_open_hous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NOAO_open_hou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O_open_hous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O_open_hous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O_open_hous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O_open_hous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O_open_hous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O_open_hous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O_open_hous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O_open_hous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O_open_hous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O_open_hous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O_open_hous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HD:Users:dsilva:Documents:Professional:NOAO:AURA:Meetings:2008 Annual:NOAO_open_house.ppt</Template>
  <TotalTime>34586</TotalTime>
  <Words>691</Words>
  <Application>Microsoft Macintosh PowerPoint</Application>
  <PresentationFormat>On-screen Show (4:3)</PresentationFormat>
  <Paragraphs>94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Helvetica Neue</vt:lpstr>
      <vt:lpstr>Helvetica Neue Medium</vt:lpstr>
      <vt:lpstr>ＭＳ Ｐゴシック</vt:lpstr>
      <vt:lpstr>Arial</vt:lpstr>
      <vt:lpstr>NOAO_open_house</vt:lpstr>
      <vt:lpstr>Astrophysics and Dark Energy with Large-Aperture, Wide-Field Spectroscopy</vt:lpstr>
      <vt:lpstr>Survey Spectroscopy Maximizes LSST</vt:lpstr>
      <vt:lpstr>Wide-Field MOS = High Priority </vt:lpstr>
      <vt:lpstr>Major astrophysics science drivers</vt:lpstr>
      <vt:lpstr>Basic Parameters</vt:lpstr>
      <vt:lpstr>Sustained Interest in the NSF Sphere</vt:lpstr>
      <vt:lpstr>Implementation paths</vt:lpstr>
      <vt:lpstr>Astro 2020 Decadal Survey</vt:lpstr>
      <vt:lpstr>Decadal Survey Planning</vt:lpstr>
      <vt:lpstr>Questions / Discussion</vt:lpstr>
    </vt:vector>
  </TitlesOfParts>
  <Manager/>
  <Company>AURA/NOAO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NOAO: Challenges and Opportunities</dc:title>
  <dc:subject/>
  <dc:creator>David Silva</dc:creator>
  <cp:keywords/>
  <dc:description/>
  <cp:lastModifiedBy>Adam Bolton</cp:lastModifiedBy>
  <cp:revision>1077</cp:revision>
  <cp:lastPrinted>2017-10-11T05:06:54Z</cp:lastPrinted>
  <dcterms:created xsi:type="dcterms:W3CDTF">2011-10-03T22:11:36Z</dcterms:created>
  <dcterms:modified xsi:type="dcterms:W3CDTF">2017-11-14T19:25:59Z</dcterms:modified>
  <cp:category/>
</cp:coreProperties>
</file>