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36"/>
  </p:notesMasterIdLst>
  <p:handoutMasterIdLst>
    <p:handoutMasterId r:id="rId37"/>
  </p:handoutMasterIdLst>
  <p:sldIdLst>
    <p:sldId id="296" r:id="rId3"/>
    <p:sldId id="348" r:id="rId4"/>
    <p:sldId id="347" r:id="rId5"/>
    <p:sldId id="357" r:id="rId6"/>
    <p:sldId id="358" r:id="rId7"/>
    <p:sldId id="308" r:id="rId8"/>
    <p:sldId id="360" r:id="rId9"/>
    <p:sldId id="385" r:id="rId10"/>
    <p:sldId id="362" r:id="rId11"/>
    <p:sldId id="351" r:id="rId12"/>
    <p:sldId id="364" r:id="rId13"/>
    <p:sldId id="367" r:id="rId14"/>
    <p:sldId id="386" r:id="rId15"/>
    <p:sldId id="372" r:id="rId16"/>
    <p:sldId id="373" r:id="rId17"/>
    <p:sldId id="374" r:id="rId18"/>
    <p:sldId id="371" r:id="rId19"/>
    <p:sldId id="345" r:id="rId20"/>
    <p:sldId id="380" r:id="rId21"/>
    <p:sldId id="382" r:id="rId22"/>
    <p:sldId id="381" r:id="rId23"/>
    <p:sldId id="375" r:id="rId24"/>
    <p:sldId id="376" r:id="rId25"/>
    <p:sldId id="302" r:id="rId26"/>
    <p:sldId id="344" r:id="rId27"/>
    <p:sldId id="383" r:id="rId28"/>
    <p:sldId id="339" r:id="rId29"/>
    <p:sldId id="291" r:id="rId30"/>
    <p:sldId id="359" r:id="rId31"/>
    <p:sldId id="309" r:id="rId32"/>
    <p:sldId id="368" r:id="rId33"/>
    <p:sldId id="369" r:id="rId34"/>
    <p:sldId id="384" r:id="rId35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FFFFFF"/>
    <a:srgbClr val="FF6600"/>
    <a:srgbClr val="FF33CC"/>
    <a:srgbClr val="77933C"/>
    <a:srgbClr val="B88C00"/>
    <a:srgbClr val="9E78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29" autoAdjust="0"/>
    <p:restoredTop sz="93979" autoAdjust="0"/>
  </p:normalViewPr>
  <p:slideViewPr>
    <p:cSldViewPr snapToGrid="0">
      <p:cViewPr varScale="1">
        <p:scale>
          <a:sx n="86" d="100"/>
          <a:sy n="86" d="100"/>
        </p:scale>
        <p:origin x="756" y="4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-2348"/>
    </p:cViewPr>
  </p:sorterViewPr>
  <p:notesViewPr>
    <p:cSldViewPr snapToGrid="0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A3305-31F5-4F1D-9F5D-EB2DC421FDAC}" type="datetimeFigureOut">
              <a:rPr lang="en-US" smtClean="0"/>
              <a:pPr/>
              <a:t>11/14/2017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96E7D4-152F-475A-8834-BDFB10749F6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4419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FC2210-948C-4591-A3DB-494C2BF9728B}" type="datetimeFigureOut">
              <a:rPr lang="en-US" smtClean="0"/>
              <a:pPr/>
              <a:t>11/14/2017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B1154A-A391-4634-9009-AA2BB94EF71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755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19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8E19C6-C98B-4439-A032-8DC789756993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244425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48360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98" y="5003822"/>
            <a:ext cx="2895600" cy="171450"/>
          </a:xfrm>
        </p:spPr>
        <p:txBody>
          <a:bodyPr/>
          <a:lstStyle/>
          <a:p>
            <a:r>
              <a:rPr lang="en-US" smtClean="0"/>
              <a:t>P. O'Connor SAWG 20170129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O'Connor SAWG 20170129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O'Connor SAWG 20170129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1653"/>
            <a:ext cx="6519672" cy="40462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42237" y="61653"/>
            <a:ext cx="6519672" cy="404622"/>
          </a:xfrm>
          <a:prstGeom prst="rect">
            <a:avLst/>
          </a:prstGeo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6364" y="119496"/>
            <a:ext cx="6188075" cy="41791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57150"/>
            <a:ext cx="6188075" cy="4179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438400" y="57150"/>
            <a:ext cx="6188075" cy="41791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00151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200151"/>
            <a:ext cx="4038600" cy="163949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2953943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2953943"/>
            <a:ext cx="4038600" cy="164068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P. O'Connor SDW 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O'Connor SAWG 20170129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O'Connor SAWG 20170129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O'Connor SAWG 20170129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0"/>
            <a:ext cx="8229600" cy="422672"/>
          </a:xfrm>
        </p:spPr>
        <p:txBody>
          <a:bodyPr>
            <a:normAutofit/>
          </a:bodyPr>
          <a:lstStyle>
            <a:lvl1pPr algn="l">
              <a:defRPr sz="2100" b="1">
                <a:latin typeface="Comic Sans MS" panose="030F0702030302020204" pitchFamily="66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P. O'Connor SDW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4972050"/>
            <a:ext cx="2895600" cy="171450"/>
          </a:xfrm>
        </p:spPr>
        <p:txBody>
          <a:bodyPr/>
          <a:lstStyle>
            <a:lvl1pPr algn="l">
              <a:defRPr sz="800"/>
            </a:lvl1pPr>
          </a:lstStyle>
          <a:p>
            <a:r>
              <a:rPr lang="en-US" dirty="0" smtClean="0"/>
              <a:t>P. O'Connor SDW 20170928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4972050"/>
            <a:ext cx="2133600" cy="171450"/>
          </a:xfrm>
        </p:spPr>
        <p:txBody>
          <a:bodyPr/>
          <a:lstStyle>
            <a:lvl1pPr>
              <a:defRPr sz="800"/>
            </a:lvl1pPr>
          </a:lstStyle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O'Connor SAWG 20170129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100"/>
            </a:lvl1pPr>
            <a:lvl2pPr marL="342900" indent="0">
              <a:buNone/>
              <a:defRPr sz="900"/>
            </a:lvl2pPr>
            <a:lvl3pPr marL="685800" indent="0">
              <a:buNone/>
              <a:defRPr sz="800"/>
            </a:lvl3pPr>
            <a:lvl4pPr marL="1028700" indent="0">
              <a:buNone/>
              <a:defRPr sz="700"/>
            </a:lvl4pPr>
            <a:lvl5pPr marL="1371600" indent="0">
              <a:buNone/>
              <a:defRPr sz="700"/>
            </a:lvl5pPr>
            <a:lvl6pPr marL="1714500" indent="0">
              <a:buNone/>
              <a:defRPr sz="700"/>
            </a:lvl6pPr>
            <a:lvl7pPr marL="2057400" indent="0">
              <a:buNone/>
              <a:defRPr sz="700"/>
            </a:lvl7pPr>
            <a:lvl8pPr marL="2400300" indent="0">
              <a:buNone/>
              <a:defRPr sz="700"/>
            </a:lvl8pPr>
            <a:lvl9pPr marL="2743200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P. O'Connor SAWG 20170129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25122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457201"/>
            <a:ext cx="8229600" cy="413742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4972050"/>
            <a:ext cx="2895600" cy="1714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 smtClean="0"/>
              <a:t>P. O'Connor SDW2017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0400" y="4972050"/>
            <a:ext cx="2133600" cy="171450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E3E2FA-72FA-422D-B50D-8BF25BF5F8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685800" rtl="0" eaLnBrk="1" latinLnBrk="0" hangingPunct="1"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699655"/>
            <a:ext cx="8229600" cy="41760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84859"/>
            <a:ext cx="6188075" cy="417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7200" y="4891088"/>
            <a:ext cx="8229600" cy="24622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dirty="0" err="1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CosmicVisionsDE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 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• 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LBNL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 </a:t>
            </a:r>
            <a:r>
              <a:rPr lang="en-US" sz="1000" dirty="0" smtClean="0">
                <a:solidFill>
                  <a:schemeClr val="bg1">
                    <a:lumMod val="65000"/>
                  </a:schemeClr>
                </a:solidFill>
                <a:latin typeface="Calibri" charset="0"/>
              </a:rPr>
              <a:t>• 20171115</a:t>
            </a:r>
            <a:endParaRPr lang="en-US" sz="1000" dirty="0">
              <a:solidFill>
                <a:schemeClr val="bg1">
                  <a:lumMod val="65000"/>
                </a:schemeClr>
              </a:solidFill>
              <a:latin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8688389" y="4891087"/>
            <a:ext cx="35137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437F517C-A618-4C89-85ED-1004DCE408D1}" type="slidenum">
              <a:rPr lang="en-US" sz="1100">
                <a:solidFill>
                  <a:prstClr val="black"/>
                </a:solidFill>
                <a:latin typeface="+mn-lt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100" dirty="0"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</p:sldLayoutIdLst>
  <p:hf sldNum="0" hd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376092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3200">
          <a:solidFill>
            <a:srgbClr val="376092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7" Type="http://schemas.openxmlformats.org/officeDocument/2006/relationships/image" Target="../media/image57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tiff"/><Relationship Id="rId5" Type="http://schemas.openxmlformats.org/officeDocument/2006/relationships/image" Target="../media/image55.tiff"/><Relationship Id="rId4" Type="http://schemas.openxmlformats.org/officeDocument/2006/relationships/image" Target="../media/image54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7" Type="http://schemas.openxmlformats.org/officeDocument/2006/relationships/image" Target="../media/image63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2.tiff"/><Relationship Id="rId5" Type="http://schemas.openxmlformats.org/officeDocument/2006/relationships/image" Target="../media/image61.tiff"/><Relationship Id="rId4" Type="http://schemas.openxmlformats.org/officeDocument/2006/relationships/image" Target="../media/image60.tif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piedigitallibrary.org/profile/Peter.Doherty-17924" TargetMode="External"/><Relationship Id="rId3" Type="http://schemas.openxmlformats.org/officeDocument/2006/relationships/hyperlink" Target="https://www.spiedigitallibrary.org/profile/Ivan.Kotov-94591" TargetMode="External"/><Relationship Id="rId7" Type="http://schemas.openxmlformats.org/officeDocument/2006/relationships/hyperlink" Target="https://www.spiedigitallibrary.org/profile/Claire.Juramy-93683" TargetMode="External"/><Relationship Id="rId2" Type="http://schemas.openxmlformats.org/officeDocument/2006/relationships/hyperlink" Target="https://www.spiedigitallibrary.org/profile/Paul.OConnor-32737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spiedigitallibrary.org/profile/Vanessa.Tocut-93561" TargetMode="External"/><Relationship Id="rId5" Type="http://schemas.openxmlformats.org/officeDocument/2006/relationships/hyperlink" Target="https://www.spiedigitallibrary.org/profile/Pierre.Antilogus-93716" TargetMode="External"/><Relationship Id="rId4" Type="http://schemas.openxmlformats.org/officeDocument/2006/relationships/hyperlink" Target="https://www.spiedigitallibrary.org/profile/Peter.Takacs-5264" TargetMode="External"/><Relationship Id="rId9" Type="http://schemas.openxmlformats.org/officeDocument/2006/relationships/hyperlink" Target="http://dx.doi.org/10.1117/12.926645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8.emf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/>
          <p:cNvSpPr>
            <a:spLocks noChangeArrowheads="1"/>
          </p:cNvSpPr>
          <p:nvPr/>
        </p:nvSpPr>
        <p:spPr bwMode="auto">
          <a:xfrm>
            <a:off x="184150" y="996554"/>
            <a:ext cx="8772525" cy="2785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solidFill>
                  <a:srgbClr val="376092"/>
                </a:solidFill>
                <a:latin typeface="Calibri" pitchFamily="34" charset="0"/>
              </a:rPr>
              <a:t>LSST sensors</a:t>
            </a:r>
            <a:r>
              <a:rPr lang="en-US" b="1" dirty="0">
                <a:solidFill>
                  <a:srgbClr val="376092"/>
                </a:solidFill>
                <a:latin typeface="Calibri" pitchFamily="34" charset="0"/>
              </a:rPr>
              <a:t/>
            </a:r>
            <a:br>
              <a:rPr lang="en-US" b="1" dirty="0">
                <a:solidFill>
                  <a:srgbClr val="376092"/>
                </a:solidFill>
                <a:latin typeface="Calibri" pitchFamily="34" charset="0"/>
              </a:rPr>
            </a:br>
            <a:r>
              <a:rPr lang="en-US" sz="2000" i="1" dirty="0" smtClean="0"/>
              <a:t> </a:t>
            </a:r>
            <a:r>
              <a:rPr lang="en-US" sz="2100" b="1" dirty="0" smtClean="0">
                <a:solidFill>
                  <a:srgbClr val="376092"/>
                </a:solidFill>
              </a:rPr>
              <a:t>P. O’Connor</a:t>
            </a:r>
          </a:p>
          <a:p>
            <a:pPr algn="ctr"/>
            <a:r>
              <a:rPr lang="en-US" sz="1800" i="1" dirty="0" smtClean="0"/>
              <a:t>Brookhaven National Laboratory, Upton, NY</a:t>
            </a:r>
            <a:br>
              <a:rPr lang="en-US" sz="1800" i="1" dirty="0" smtClean="0"/>
            </a:br>
            <a:r>
              <a:rPr lang="en-US" sz="2000" i="1" dirty="0" smtClean="0"/>
              <a:t> </a:t>
            </a:r>
            <a:r>
              <a:rPr lang="en-US" sz="1600" i="1" dirty="0" smtClean="0"/>
              <a:t>Subsystem </a:t>
            </a:r>
            <a:r>
              <a:rPr lang="en-US" sz="1600" i="1" dirty="0" smtClean="0"/>
              <a:t>physicist, </a:t>
            </a:r>
            <a:r>
              <a:rPr lang="en-US" sz="1600" i="1" dirty="0" smtClean="0"/>
              <a:t>LSST science rafts </a:t>
            </a:r>
            <a:r>
              <a:rPr lang="en-US" b="1" dirty="0">
                <a:solidFill>
                  <a:srgbClr val="376092"/>
                </a:solidFill>
                <a:latin typeface="Calibri" pitchFamily="34" charset="0"/>
              </a:rPr>
              <a:t/>
            </a:r>
            <a:br>
              <a:rPr lang="en-US" b="1" dirty="0">
                <a:solidFill>
                  <a:srgbClr val="376092"/>
                </a:solidFill>
                <a:latin typeface="Calibri" pitchFamily="34" charset="0"/>
              </a:rPr>
            </a:br>
            <a:r>
              <a:rPr lang="en-US" b="1" dirty="0">
                <a:solidFill>
                  <a:srgbClr val="376092"/>
                </a:solidFill>
                <a:latin typeface="Calibri" pitchFamily="34" charset="0"/>
              </a:rPr>
              <a:t/>
            </a:r>
            <a:br>
              <a:rPr lang="en-US" b="1" dirty="0">
                <a:solidFill>
                  <a:srgbClr val="376092"/>
                </a:solidFill>
                <a:latin typeface="Calibri" pitchFamily="34" charset="0"/>
              </a:rPr>
            </a:br>
            <a:r>
              <a:rPr lang="en-US" b="1" dirty="0">
                <a:solidFill>
                  <a:srgbClr val="376092"/>
                </a:solidFill>
                <a:latin typeface="Calibri" pitchFamily="34" charset="0"/>
              </a:rPr>
              <a:t/>
            </a:r>
            <a:br>
              <a:rPr lang="en-US" b="1" dirty="0">
                <a:solidFill>
                  <a:srgbClr val="376092"/>
                </a:solidFill>
                <a:latin typeface="Calibri" pitchFamily="34" charset="0"/>
              </a:rPr>
            </a:br>
            <a:r>
              <a:rPr lang="en-US" b="1" dirty="0">
                <a:solidFill>
                  <a:srgbClr val="376092"/>
                </a:solidFill>
                <a:latin typeface="Calibri" pitchFamily="34" charset="0"/>
              </a:rPr>
              <a:t/>
            </a:r>
            <a:br>
              <a:rPr lang="en-US" b="1" dirty="0">
                <a:solidFill>
                  <a:srgbClr val="376092"/>
                </a:solidFill>
                <a:latin typeface="Calibri" pitchFamily="34" charset="0"/>
              </a:rPr>
            </a:br>
            <a:r>
              <a:rPr lang="en-US" b="1" dirty="0" smtClean="0">
                <a:solidFill>
                  <a:srgbClr val="376092"/>
                </a:solidFill>
                <a:latin typeface="Calibri" pitchFamily="34" charset="0"/>
              </a:rPr>
              <a:t>Cosmic Visions Dark Energy </a:t>
            </a:r>
          </a:p>
          <a:p>
            <a:pPr algn="ctr"/>
            <a:r>
              <a:rPr lang="en-US" b="1" dirty="0" smtClean="0">
                <a:solidFill>
                  <a:srgbClr val="376092"/>
                </a:solidFill>
                <a:latin typeface="Calibri" pitchFamily="34" charset="0"/>
              </a:rPr>
              <a:t>LBNL 20171115</a:t>
            </a:r>
            <a:r>
              <a:rPr lang="en-US" b="1" dirty="0">
                <a:solidFill>
                  <a:srgbClr val="376092"/>
                </a:solidFill>
                <a:latin typeface="Calibri" pitchFamily="34" charset="0"/>
              </a:rPr>
              <a:t/>
            </a:r>
            <a:br>
              <a:rPr lang="en-US" b="1" dirty="0">
                <a:solidFill>
                  <a:srgbClr val="376092"/>
                </a:solidFill>
                <a:latin typeface="Calibri" pitchFamily="34" charset="0"/>
              </a:rPr>
            </a:br>
            <a:endParaRPr lang="en-US" sz="1400" b="1" dirty="0">
              <a:solidFill>
                <a:srgbClr val="376092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2" b="47463"/>
          <a:stretch/>
        </p:blipFill>
        <p:spPr bwMode="auto">
          <a:xfrm>
            <a:off x="734948" y="2924894"/>
            <a:ext cx="2547924" cy="175991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10" name="TextBox 9"/>
          <p:cNvSpPr txBox="1"/>
          <p:nvPr/>
        </p:nvSpPr>
        <p:spPr>
          <a:xfrm>
            <a:off x="7750827" y="4684805"/>
            <a:ext cx="117678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i="1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A. </a:t>
            </a:r>
            <a:r>
              <a:rPr lang="en-US" sz="1050" b="1" i="1" dirty="0" err="1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</a:rPr>
              <a:t>Nomerotski</a:t>
            </a:r>
            <a:endParaRPr lang="en-US" sz="1050" b="1" i="1" dirty="0">
              <a:solidFill>
                <a:schemeClr val="accent1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40"/>
          <a:stretch>
            <a:fillRect/>
          </a:stretch>
        </p:blipFill>
        <p:spPr bwMode="auto">
          <a:xfrm>
            <a:off x="734948" y="901457"/>
            <a:ext cx="2465529" cy="171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“Tall pixel” effects</a:t>
            </a:r>
            <a:endParaRPr lang="en-US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08" t="51000"/>
          <a:stretch/>
        </p:blipFill>
        <p:spPr bwMode="auto">
          <a:xfrm>
            <a:off x="6765948" y="3050327"/>
            <a:ext cx="2312058" cy="16344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pic>
        <p:nvPicPr>
          <p:cNvPr id="11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4028" y="834884"/>
            <a:ext cx="2237109" cy="18954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32225" y="485820"/>
            <a:ext cx="1235487" cy="30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flatfields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62299" y="481139"/>
            <a:ext cx="1790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point sources: optical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026599" y="2732973"/>
            <a:ext cx="17907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X-ray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6841143" y="837546"/>
            <a:ext cx="2161667" cy="1895427"/>
            <a:chOff x="1377554" y="2924175"/>
            <a:chExt cx="2534840" cy="2005013"/>
          </a:xfrm>
        </p:grpSpPr>
        <p:pic>
          <p:nvPicPr>
            <p:cNvPr id="18" name="Picture 1" descr="3590a2e.jpg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7554" y="2924175"/>
              <a:ext cx="2534840" cy="2005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1595861" y="3084817"/>
              <a:ext cx="385042" cy="253916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flux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267751" y="3040751"/>
            <a:ext cx="2327032" cy="1771012"/>
            <a:chOff x="4181475" y="699805"/>
            <a:chExt cx="3205163" cy="2725341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1475" y="699805"/>
              <a:ext cx="3205163" cy="2725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5012" y="2000250"/>
              <a:ext cx="519113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11"/>
            <p:cNvPicPr>
              <a:picLocks noChangeAspect="1" noChangeArrowheads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85097" y="2462212"/>
              <a:ext cx="490538" cy="4619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Line 12"/>
            <p:cNvSpPr>
              <a:spLocks noChangeShapeType="1"/>
            </p:cNvSpPr>
            <p:nvPr/>
          </p:nvSpPr>
          <p:spPr bwMode="auto">
            <a:xfrm>
              <a:off x="4887517" y="2924175"/>
              <a:ext cx="77390" cy="22741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00"/>
            </a:p>
          </p:txBody>
        </p:sp>
        <p:sp>
          <p:nvSpPr>
            <p:cNvPr id="26" name="Line 13"/>
            <p:cNvSpPr>
              <a:spLocks noChangeShapeType="1"/>
            </p:cNvSpPr>
            <p:nvPr/>
          </p:nvSpPr>
          <p:spPr bwMode="auto">
            <a:xfrm>
              <a:off x="6334125" y="2250281"/>
              <a:ext cx="272654" cy="5357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0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585097" y="723053"/>
              <a:ext cx="832825" cy="378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position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535555" y="2047004"/>
              <a:ext cx="680480" cy="37890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/>
                <a:t>shape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2076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slice tests, 2012 - 2016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657774"/>
            <a:ext cx="8400614" cy="4176044"/>
          </a:xfrm>
        </p:spPr>
        <p:txBody>
          <a:bodyPr/>
          <a:lstStyle/>
          <a:p>
            <a:r>
              <a:rPr lang="en-US" dirty="0" smtClean="0"/>
              <a:t>Complete development of raft readout electronics</a:t>
            </a:r>
          </a:p>
          <a:p>
            <a:r>
              <a:rPr lang="en-US" dirty="0" smtClean="0"/>
              <a:t>Establish test lab with </a:t>
            </a:r>
            <a:r>
              <a:rPr lang="en-US" dirty="0" err="1" smtClean="0"/>
              <a:t>elx</a:t>
            </a:r>
            <a:r>
              <a:rPr lang="en-US" dirty="0" smtClean="0"/>
              <a:t>. + multiple sensors in Dewar</a:t>
            </a:r>
          </a:p>
          <a:p>
            <a:r>
              <a:rPr lang="en-US" dirty="0" smtClean="0"/>
              <a:t>Re-verify EO performance in integrated configuration</a:t>
            </a:r>
          </a:p>
          <a:p>
            <a:r>
              <a:rPr lang="en-US" dirty="0" smtClean="0"/>
              <a:t>Demonstrate virtual oscilloscope + diagnostics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276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42237" y="61653"/>
            <a:ext cx="8031668" cy="404622"/>
          </a:xfrm>
        </p:spPr>
        <p:txBody>
          <a:bodyPr/>
          <a:lstStyle/>
          <a:p>
            <a:r>
              <a:rPr lang="en-US" dirty="0" smtClean="0"/>
              <a:t>Multi-CCD readout, near-final electronics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47" b="13074"/>
          <a:stretch/>
        </p:blipFill>
        <p:spPr bwMode="auto">
          <a:xfrm>
            <a:off x="2945673" y="1012072"/>
            <a:ext cx="5459072" cy="17520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885932" y="554507"/>
            <a:ext cx="528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Imaging – 3 CCDs, 48-channel readout board in Dewar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5673" y="3284217"/>
            <a:ext cx="5448817" cy="1716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885932" y="2914885"/>
            <a:ext cx="52884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(lack of) inter-CCD crosstalk</a:t>
            </a:r>
            <a:endParaRPr lang="en-US" sz="1800" dirty="0"/>
          </a:p>
        </p:txBody>
      </p:sp>
      <p:pic>
        <p:nvPicPr>
          <p:cNvPr id="9" name="Picture 2" descr="C:\Users\poc\Google Drive\Presentations 2016\SPIE\Overleaf\REBTempSensorsCold.pn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451" b="18545"/>
          <a:stretch/>
        </p:blipFill>
        <p:spPr bwMode="auto">
          <a:xfrm rot="5400000">
            <a:off x="-1151668" y="2236550"/>
            <a:ext cx="4483631" cy="12958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2457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37" y="718211"/>
            <a:ext cx="3577645" cy="3459778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Focal plane organization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52331" y="837158"/>
            <a:ext cx="4490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3100 cm</a:t>
            </a:r>
            <a:r>
              <a:rPr lang="en-US" sz="2000" baseline="30000" dirty="0" smtClean="0"/>
              <a:t>2</a:t>
            </a:r>
            <a:r>
              <a:rPr lang="en-US" sz="2000" dirty="0" smtClean="0"/>
              <a:t> active area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189 science CCDs, 4K x 4K, 16-output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21 science rafts, 9 CCDs on common mount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/>
              <a:t>Corner rafts for guiding and </a:t>
            </a:r>
            <a:r>
              <a:rPr lang="en-US" sz="2000" dirty="0" err="1" smtClean="0"/>
              <a:t>wavefront</a:t>
            </a:r>
            <a:r>
              <a:rPr lang="en-US" sz="2000" dirty="0" smtClean="0"/>
              <a:t> sensing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6672" y="652264"/>
            <a:ext cx="4341541" cy="424777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35004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1611013" y="974341"/>
            <a:ext cx="2846689" cy="3525894"/>
            <a:chOff x="1144" y="281"/>
            <a:chExt cx="3196" cy="3958"/>
          </a:xfrm>
        </p:grpSpPr>
        <p:pic>
          <p:nvPicPr>
            <p:cNvPr id="22533" name="Picture 6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21" r="8705"/>
            <a:stretch/>
          </p:blipFill>
          <p:spPr bwMode="auto">
            <a:xfrm>
              <a:off x="1209" y="281"/>
              <a:ext cx="3131" cy="395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34" name="Text Box 9"/>
            <p:cNvSpPr txBox="1">
              <a:spLocks noChangeArrowheads="1"/>
            </p:cNvSpPr>
            <p:nvPr/>
          </p:nvSpPr>
          <p:spPr bwMode="auto">
            <a:xfrm>
              <a:off x="1367" y="570"/>
              <a:ext cx="661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500" b="1" dirty="0">
                  <a:solidFill>
                    <a:schemeClr val="bg1"/>
                  </a:solidFill>
                  <a:latin typeface="Calibri" pitchFamily="34" charset="0"/>
                </a:rPr>
                <a:t>CCDs</a:t>
              </a:r>
            </a:p>
          </p:txBody>
        </p:sp>
        <p:sp>
          <p:nvSpPr>
            <p:cNvPr id="22538" name="Text Box 13"/>
            <p:cNvSpPr txBox="1">
              <a:spLocks noChangeArrowheads="1"/>
            </p:cNvSpPr>
            <p:nvPr/>
          </p:nvSpPr>
          <p:spPr bwMode="auto">
            <a:xfrm>
              <a:off x="1144" y="2509"/>
              <a:ext cx="1193" cy="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sz="1500" b="1" dirty="0">
                  <a:solidFill>
                    <a:schemeClr val="bg1"/>
                  </a:solidFill>
                  <a:latin typeface="Calibri" pitchFamily="34" charset="0"/>
                </a:rPr>
                <a:t>electronics</a:t>
              </a:r>
            </a:p>
          </p:txBody>
        </p:sp>
        <p:sp>
          <p:nvSpPr>
            <p:cNvPr id="22544" name="Line 19"/>
            <p:cNvSpPr>
              <a:spLocks noChangeShapeType="1"/>
            </p:cNvSpPr>
            <p:nvPr/>
          </p:nvSpPr>
          <p:spPr bwMode="auto">
            <a:xfrm>
              <a:off x="1937" y="718"/>
              <a:ext cx="526" cy="105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22547" name="Line 22"/>
            <p:cNvSpPr>
              <a:spLocks noChangeShapeType="1"/>
            </p:cNvSpPr>
            <p:nvPr/>
          </p:nvSpPr>
          <p:spPr bwMode="auto">
            <a:xfrm>
              <a:off x="2281" y="2689"/>
              <a:ext cx="182" cy="0"/>
            </a:xfrm>
            <a:prstGeom prst="line">
              <a:avLst/>
            </a:prstGeom>
            <a:noFill/>
            <a:ln w="22225">
              <a:solidFill>
                <a:schemeClr val="bg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050"/>
            </a:p>
          </p:txBody>
        </p:sp>
      </p:grpSp>
      <p:sp>
        <p:nvSpPr>
          <p:cNvPr id="22551" name="Text Box 23"/>
          <p:cNvSpPr txBox="1">
            <a:spLocks noChangeArrowheads="1"/>
          </p:cNvSpPr>
          <p:nvPr/>
        </p:nvSpPr>
        <p:spPr bwMode="auto">
          <a:xfrm>
            <a:off x="1657350" y="4523601"/>
            <a:ext cx="1992853" cy="253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050" i="1" dirty="0">
                <a:latin typeface="Arial Black" pitchFamily="34" charset="0"/>
              </a:rPr>
              <a:t>Photons in – </a:t>
            </a:r>
            <a:r>
              <a:rPr lang="en-US" sz="1050" i="1" dirty="0" smtClean="0">
                <a:latin typeface="Arial Black" pitchFamily="34" charset="0"/>
              </a:rPr>
              <a:t>photons </a:t>
            </a:r>
            <a:r>
              <a:rPr lang="en-US" sz="1050" i="1" dirty="0">
                <a:latin typeface="Arial Black" pitchFamily="34" charset="0"/>
              </a:rPr>
              <a:t>out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4844269" y="989243"/>
            <a:ext cx="2371725" cy="267996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37160" tIns="102870" bIns="10287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275" dirty="0">
                <a:solidFill>
                  <a:schemeClr val="bg1"/>
                </a:solidFill>
              </a:rPr>
              <a:t>Complete 144-Mpixel imager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275" dirty="0">
                <a:solidFill>
                  <a:schemeClr val="bg1"/>
                </a:solidFill>
              </a:rPr>
              <a:t>Provide control signals for CCD operation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275" dirty="0">
                <a:solidFill>
                  <a:schemeClr val="bg1"/>
                </a:solidFill>
              </a:rPr>
              <a:t>Low noise analog signal processing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275" dirty="0">
                <a:solidFill>
                  <a:schemeClr val="bg1"/>
                </a:solidFill>
              </a:rPr>
              <a:t>Digitizing, multiplexing of pixel data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275" dirty="0">
                <a:solidFill>
                  <a:schemeClr val="bg1"/>
                </a:solidFill>
              </a:rPr>
              <a:t>Diagnostics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275" dirty="0">
                <a:solidFill>
                  <a:schemeClr val="bg1"/>
                </a:solidFill>
              </a:rPr>
              <a:t>Support and maintain alignment of sensors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275" dirty="0">
                <a:solidFill>
                  <a:schemeClr val="bg1"/>
                </a:solidFill>
              </a:rPr>
              <a:t>Thermal management of sensors and electronics</a:t>
            </a:r>
          </a:p>
          <a:p>
            <a:pPr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1275" dirty="0">
                <a:solidFill>
                  <a:schemeClr val="bg1"/>
                </a:solidFill>
              </a:rPr>
              <a:t>12.7 x 12.7 x 42cm</a:t>
            </a:r>
            <a:r>
              <a:rPr lang="en-US" sz="1275" baseline="30000" dirty="0">
                <a:solidFill>
                  <a:schemeClr val="bg1"/>
                </a:solidFill>
              </a:rPr>
              <a:t>3</a:t>
            </a:r>
            <a:r>
              <a:rPr lang="en-US" sz="1275" dirty="0">
                <a:solidFill>
                  <a:schemeClr val="bg1"/>
                </a:solidFill>
              </a:rPr>
              <a:t>; 12kg</a:t>
            </a:r>
          </a:p>
        </p:txBody>
      </p:sp>
      <p:pic>
        <p:nvPicPr>
          <p:cNvPr id="12" name="Picture 11" descr="Sean_assembling cop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3679" y="974340"/>
            <a:ext cx="2530023" cy="354926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Raft Tower Module (RTM)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7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RTM prior to REC installation</a:t>
            </a:r>
            <a:endParaRPr lang="en-US" dirty="0"/>
          </a:p>
        </p:txBody>
      </p:sp>
      <p:pic>
        <p:nvPicPr>
          <p:cNvPr id="4" name="Picture 3" descr="RTM_photo_sharpen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417" y="634426"/>
            <a:ext cx="8150873" cy="4239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07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90163" y="4062880"/>
            <a:ext cx="1585913" cy="375104"/>
          </a:xfrm>
          <a:prstGeom prst="rect">
            <a:avLst/>
          </a:prstGeom>
          <a:noFill/>
        </p:spPr>
        <p:txBody>
          <a:bodyPr wrap="square" lIns="51435" tIns="25718" rIns="51435" bIns="25718" rtlCol="0">
            <a:spAutoFit/>
          </a:bodyPr>
          <a:lstStyle/>
          <a:p>
            <a:pPr algn="r"/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Friday, Jan 27 </a:t>
            </a:r>
            <a:r>
              <a:rPr lang="en-US" sz="1050" i="1" dirty="0" smtClean="0">
                <a:solidFill>
                  <a:schemeClr val="bg1">
                    <a:lumMod val="50000"/>
                  </a:schemeClr>
                </a:solidFill>
              </a:rPr>
              <a:t>2017</a:t>
            </a:r>
            <a:endParaRPr lang="en-US" sz="1050" i="1" dirty="0">
              <a:solidFill>
                <a:schemeClr val="bg1">
                  <a:lumMod val="50000"/>
                </a:schemeClr>
              </a:solidFill>
            </a:endParaRPr>
          </a:p>
          <a:p>
            <a:pPr algn="r"/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ETU#1 in TS-8 at </a:t>
            </a:r>
            <a:r>
              <a:rPr lang="en-US" sz="1050" i="1" dirty="0" err="1" smtClean="0">
                <a:solidFill>
                  <a:schemeClr val="bg1">
                    <a:lumMod val="50000"/>
                  </a:schemeClr>
                </a:solidFill>
              </a:rPr>
              <a:t>BNLj</a:t>
            </a:r>
            <a:endParaRPr lang="en-US" sz="1050" i="1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t="3206" r="26936" b="1437"/>
          <a:stretch/>
        </p:blipFill>
        <p:spPr>
          <a:xfrm rot="-120000">
            <a:off x="501361" y="715550"/>
            <a:ext cx="3448458" cy="3448458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Tower in cryostat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>
          <a:xfrm>
            <a:off x="442237" y="563998"/>
            <a:ext cx="4234465" cy="3504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5205582" y="283078"/>
            <a:ext cx="3630370" cy="366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376092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376092"/>
                </a:solidFill>
                <a:latin typeface="Calibri" pitchFamily="34" charset="0"/>
              </a:defRPr>
            </a:lvl9pPr>
          </a:lstStyle>
          <a:p>
            <a:r>
              <a:rPr lang="en-US" sz="2400" dirty="0" smtClean="0"/>
              <a:t>Image from first engineering RTM</a:t>
            </a:r>
            <a:endParaRPr lang="en-US" sz="2400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85110" y="984177"/>
            <a:ext cx="3057026" cy="2925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085110" y="4062880"/>
            <a:ext cx="2769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alibri" pitchFamily="34" charset="0"/>
              </a:rPr>
              <a:t>Equivalent to 70 HDTV frames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  <a:latin typeface="Calibri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688" y="4062880"/>
            <a:ext cx="4234465" cy="35040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856544" y="843980"/>
            <a:ext cx="397609" cy="36512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89238" y="843980"/>
            <a:ext cx="397609" cy="36512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7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237" y="662310"/>
            <a:ext cx="7830790" cy="4255629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Production phase 2016 – early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3710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RTM production status Nov. 2017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230346" y="1332873"/>
            <a:ext cx="594360" cy="1143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ETU1</a:t>
            </a:r>
            <a:endParaRPr lang="en-US" sz="1200" b="1" dirty="0"/>
          </a:p>
        </p:txBody>
      </p:sp>
      <p:sp>
        <p:nvSpPr>
          <p:cNvPr id="4" name="Rounded Rectangle 3"/>
          <p:cNvSpPr/>
          <p:nvPr/>
        </p:nvSpPr>
        <p:spPr>
          <a:xfrm>
            <a:off x="877934" y="1332873"/>
            <a:ext cx="594360" cy="1143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ETU2</a:t>
            </a:r>
            <a:endParaRPr lang="en-US" sz="1200" b="1" dirty="0"/>
          </a:p>
        </p:txBody>
      </p:sp>
      <p:sp>
        <p:nvSpPr>
          <p:cNvPr id="5" name="Rounded Rectangle 4"/>
          <p:cNvSpPr/>
          <p:nvPr/>
        </p:nvSpPr>
        <p:spPr>
          <a:xfrm>
            <a:off x="4846618" y="2742863"/>
            <a:ext cx="594360" cy="1143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RTM8</a:t>
            </a:r>
            <a:endParaRPr lang="en-US" sz="1200" b="1" dirty="0"/>
          </a:p>
        </p:txBody>
      </p:sp>
      <p:sp>
        <p:nvSpPr>
          <p:cNvPr id="6" name="Rounded Rectangle 5"/>
          <p:cNvSpPr/>
          <p:nvPr/>
        </p:nvSpPr>
        <p:spPr>
          <a:xfrm>
            <a:off x="216487" y="2742863"/>
            <a:ext cx="594360" cy="114300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RTM1</a:t>
            </a:r>
            <a:endParaRPr lang="en-US" sz="1200" b="1" dirty="0"/>
          </a:p>
        </p:txBody>
      </p:sp>
      <p:sp>
        <p:nvSpPr>
          <p:cNvPr id="7" name="Rounded Rectangle 6"/>
          <p:cNvSpPr/>
          <p:nvPr/>
        </p:nvSpPr>
        <p:spPr>
          <a:xfrm>
            <a:off x="877934" y="2742863"/>
            <a:ext cx="594360" cy="1143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RTM2</a:t>
            </a:r>
            <a:endParaRPr lang="en-US" sz="1200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539381" y="2742863"/>
            <a:ext cx="594360" cy="1143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RTM3</a:t>
            </a:r>
            <a:endParaRPr lang="en-US" sz="1200" b="1" dirty="0"/>
          </a:p>
        </p:txBody>
      </p:sp>
      <p:sp>
        <p:nvSpPr>
          <p:cNvPr id="9" name="Rounded Rectangle 8"/>
          <p:cNvSpPr/>
          <p:nvPr/>
        </p:nvSpPr>
        <p:spPr>
          <a:xfrm>
            <a:off x="2200828" y="2742863"/>
            <a:ext cx="594360" cy="1143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RTM4</a:t>
            </a:r>
            <a:endParaRPr lang="en-US" sz="1200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2862275" y="2742863"/>
            <a:ext cx="594360" cy="1143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RTM5</a:t>
            </a:r>
            <a:endParaRPr lang="en-US" sz="1200" b="1" dirty="0"/>
          </a:p>
        </p:txBody>
      </p:sp>
      <p:sp>
        <p:nvSpPr>
          <p:cNvPr id="11" name="Rounded Rectangle 10"/>
          <p:cNvSpPr/>
          <p:nvPr/>
        </p:nvSpPr>
        <p:spPr>
          <a:xfrm>
            <a:off x="3523722" y="2742863"/>
            <a:ext cx="594360" cy="1143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RTM6</a:t>
            </a:r>
            <a:endParaRPr lang="en-US" sz="1200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4185169" y="2742863"/>
            <a:ext cx="594360" cy="1143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RTM7</a:t>
            </a:r>
            <a:endParaRPr lang="en-US" sz="1200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53562" y="1165491"/>
            <a:ext cx="3335259" cy="2896763"/>
          </a:xfrm>
          <a:prstGeom prst="roundRect">
            <a:avLst>
              <a:gd name="adj" fmla="val 6454"/>
            </a:avLst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57733" y="4187900"/>
            <a:ext cx="328067" cy="14658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257733" y="4458960"/>
            <a:ext cx="328067" cy="146583"/>
          </a:xfrm>
          <a:prstGeom prst="rect">
            <a:avLst/>
          </a:prstGeom>
          <a:solidFill>
            <a:srgbClr val="77933C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5550448" y="2742863"/>
            <a:ext cx="594360" cy="11430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RTM9</a:t>
            </a:r>
            <a:endParaRPr lang="en-US" sz="12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6235611" y="2742863"/>
            <a:ext cx="594360" cy="1143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RTM10</a:t>
            </a:r>
            <a:endParaRPr lang="en-US" sz="1200" b="1" dirty="0"/>
          </a:p>
        </p:txBody>
      </p:sp>
      <p:sp>
        <p:nvSpPr>
          <p:cNvPr id="18" name="Rounded Rectangle 17"/>
          <p:cNvSpPr/>
          <p:nvPr/>
        </p:nvSpPr>
        <p:spPr>
          <a:xfrm>
            <a:off x="6920774" y="2742863"/>
            <a:ext cx="594360" cy="1143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RTM11</a:t>
            </a:r>
            <a:endParaRPr lang="en-US" sz="12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7989844" y="2742863"/>
            <a:ext cx="594360" cy="1143000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RTM22</a:t>
            </a:r>
            <a:endParaRPr lang="en-US" sz="12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7524606" y="3042137"/>
            <a:ext cx="4163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21" name="Rectangle 20"/>
          <p:cNvSpPr/>
          <p:nvPr/>
        </p:nvSpPr>
        <p:spPr>
          <a:xfrm>
            <a:off x="257733" y="4712960"/>
            <a:ext cx="328067" cy="14658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85800" y="4125221"/>
            <a:ext cx="1276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T-e2v sensors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79450" y="4360171"/>
            <a:ext cx="12763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ITL sensors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73099" y="4626871"/>
            <a:ext cx="15606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</a:t>
            </a:r>
            <a:r>
              <a:rPr lang="en-US" dirty="0" smtClean="0"/>
              <a:t>uture production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608859" y="902301"/>
            <a:ext cx="1879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ssembled and tested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621125" y="1899138"/>
            <a:ext cx="2523682" cy="680158"/>
            <a:chOff x="3621125" y="1899138"/>
            <a:chExt cx="2523682" cy="680158"/>
          </a:xfrm>
        </p:grpSpPr>
        <p:sp>
          <p:nvSpPr>
            <p:cNvPr id="31" name="Left Brace 30"/>
            <p:cNvSpPr/>
            <p:nvPr/>
          </p:nvSpPr>
          <p:spPr>
            <a:xfrm rot="5400000">
              <a:off x="4738921" y="1173411"/>
              <a:ext cx="288089" cy="2523682"/>
            </a:xfrm>
            <a:prstGeom prst="leftBrace">
              <a:avLst>
                <a:gd name="adj1" fmla="val 8333"/>
                <a:gd name="adj2" fmla="val 53077"/>
              </a:avLst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058573" y="1899138"/>
              <a:ext cx="152229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tx2">
                      <a:lumMod val="60000"/>
                      <a:lumOff val="40000"/>
                    </a:schemeClr>
                  </a:solidFill>
                </a:rPr>
                <a:t>awaiting test</a:t>
              </a:r>
              <a:endParaRPr lang="en-US" dirty="0">
                <a:solidFill>
                  <a:schemeClr val="tx2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5847628" y="4162919"/>
            <a:ext cx="29959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Assembled this year:	11 rafts</a:t>
            </a:r>
          </a:p>
          <a:p>
            <a:r>
              <a:rPr lang="en-US" dirty="0"/>
              <a:t>	</a:t>
            </a:r>
            <a:r>
              <a:rPr lang="en-US" dirty="0" smtClean="0"/>
              <a:t>		99 CCDs</a:t>
            </a:r>
          </a:p>
          <a:p>
            <a:r>
              <a:rPr lang="en-US" dirty="0"/>
              <a:t>	</a:t>
            </a:r>
            <a:r>
              <a:rPr lang="en-US" dirty="0" smtClean="0"/>
              <a:t>		1.584Gpix</a:t>
            </a:r>
          </a:p>
        </p:txBody>
      </p:sp>
    </p:spTree>
    <p:extLst>
      <p:ext uri="{BB962C8B-B14F-4D97-AF65-F5344CB8AC3E}">
        <p14:creationId xmlns:p14="http://schemas.microsoft.com/office/powerpoint/2010/main" val="1724296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36" y="61653"/>
            <a:ext cx="8506319" cy="404622"/>
          </a:xfrm>
        </p:spPr>
        <p:txBody>
          <a:bodyPr/>
          <a:lstStyle/>
          <a:p>
            <a:r>
              <a:rPr lang="en-US" dirty="0" smtClean="0"/>
              <a:t>QE: values, inter- and intra-CCD variation</a:t>
            </a:r>
            <a:endParaRPr lang="en-US" dirty="0"/>
          </a:p>
        </p:txBody>
      </p:sp>
      <p:pic>
        <p:nvPicPr>
          <p:cNvPr id="1026" name="Picture 2" descr="C:\Users\poc\Google Drive\TS5_TS8_TS-REB\FlatFiles\qe_errorbars.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236" y="615973"/>
            <a:ext cx="3637174" cy="422014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27" name="Picture 3" descr="C:\Users\poc\Google Drive\TS5_TS8_TS-REB\FlatFiles\qeStd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9380" y="589253"/>
            <a:ext cx="2876710" cy="2077166"/>
          </a:xfrm>
          <a:prstGeom prst="rect">
            <a:avLst/>
          </a:prstGeom>
          <a:noFill/>
        </p:spPr>
      </p:pic>
      <p:pic>
        <p:nvPicPr>
          <p:cNvPr id="1028" name="Picture 4" descr="C:\Users\poc\Google Drive\TS5_TS8_TS-REB\FlatFiles\prnu_median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71544" y="2789397"/>
            <a:ext cx="2834546" cy="20467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/>
          <p:cNvSpPr/>
          <p:nvPr/>
        </p:nvSpPr>
        <p:spPr>
          <a:xfrm>
            <a:off x="4948766" y="3640667"/>
            <a:ext cx="101600" cy="1185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6200000">
            <a:off x="4925973" y="1093124"/>
            <a:ext cx="248786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 smtClean="0"/>
              <a:t>%</a:t>
            </a:r>
            <a:endParaRPr lang="en-US" sz="700" dirty="0"/>
          </a:p>
        </p:txBody>
      </p:sp>
      <p:sp>
        <p:nvSpPr>
          <p:cNvPr id="9" name="TextBox 8"/>
          <p:cNvSpPr txBox="1"/>
          <p:nvPr/>
        </p:nvSpPr>
        <p:spPr>
          <a:xfrm>
            <a:off x="464041" y="1846657"/>
            <a:ext cx="2808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%</a:t>
            </a:r>
            <a:endParaRPr lang="en-US" sz="1050" dirty="0"/>
          </a:p>
        </p:txBody>
      </p:sp>
      <p:sp>
        <p:nvSpPr>
          <p:cNvPr id="10" name="TextBox 9"/>
          <p:cNvSpPr txBox="1"/>
          <p:nvPr/>
        </p:nvSpPr>
        <p:spPr>
          <a:xfrm>
            <a:off x="466339" y="2539461"/>
            <a:ext cx="2808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%</a:t>
            </a:r>
            <a:endParaRPr lang="en-US" sz="1050" dirty="0"/>
          </a:p>
        </p:txBody>
      </p:sp>
      <p:sp>
        <p:nvSpPr>
          <p:cNvPr id="11" name="TextBox 10"/>
          <p:cNvSpPr txBox="1"/>
          <p:nvPr/>
        </p:nvSpPr>
        <p:spPr>
          <a:xfrm>
            <a:off x="464041" y="3308360"/>
            <a:ext cx="2808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%</a:t>
            </a:r>
            <a:endParaRPr lang="en-US" sz="1050" dirty="0"/>
          </a:p>
        </p:txBody>
      </p:sp>
      <p:sp>
        <p:nvSpPr>
          <p:cNvPr id="12" name="TextBox 11"/>
          <p:cNvSpPr txBox="1"/>
          <p:nvPr/>
        </p:nvSpPr>
        <p:spPr>
          <a:xfrm>
            <a:off x="466339" y="3945281"/>
            <a:ext cx="2808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%</a:t>
            </a:r>
            <a:endParaRPr lang="en-US" sz="1050" dirty="0"/>
          </a:p>
        </p:txBody>
      </p:sp>
      <p:sp>
        <p:nvSpPr>
          <p:cNvPr id="13" name="TextBox 12"/>
          <p:cNvSpPr txBox="1"/>
          <p:nvPr/>
        </p:nvSpPr>
        <p:spPr>
          <a:xfrm>
            <a:off x="464041" y="1274281"/>
            <a:ext cx="28084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/>
              <a:t>%</a:t>
            </a:r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2136614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drivers</a:t>
            </a:r>
            <a:endParaRPr lang="en-US" dirty="0"/>
          </a:p>
        </p:txBody>
      </p:sp>
      <p:graphicFrame>
        <p:nvGraphicFramePr>
          <p:cNvPr id="5" name="Group 7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5456655"/>
              </p:ext>
            </p:extLst>
          </p:nvPr>
        </p:nvGraphicFramePr>
        <p:xfrm>
          <a:off x="604811" y="780052"/>
          <a:ext cx="2244680" cy="2259417"/>
        </p:xfrm>
        <a:graphic>
          <a:graphicData uri="http://schemas.openxmlformats.org/drawingml/2006/table">
            <a:tbl>
              <a:tblPr/>
              <a:tblGrid>
                <a:gridCol w="5279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7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1114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Filter </a:t>
                      </a:r>
                    </a:p>
                  </a:txBody>
                  <a:tcPr marL="81167" marR="81167" marT="40584" marB="405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limiting mag 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en-US" sz="9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</a:t>
                      </a:r>
                      <a:r>
                        <a:rPr kumimoji="0" lang="en-US" sz="900" b="1" i="0" u="none" strike="noStrike" cap="none" normalizeH="0" baseline="-2500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exp</a:t>
                      </a:r>
                      <a:r>
                        <a:rPr kumimoji="0" lang="en-US" sz="9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=30s, AM=1, Seeing = 0.67”)</a:t>
                      </a:r>
                    </a:p>
                  </a:txBody>
                  <a:tcPr marL="81167" marR="81167" marT="40584" marB="405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341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u</a:t>
                      </a:r>
                    </a:p>
                  </a:txBody>
                  <a:tcPr marL="81167" marR="81167" marT="40584" marB="405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23.9</a:t>
                      </a:r>
                    </a:p>
                  </a:txBody>
                  <a:tcPr marL="81167" marR="81167" marT="40584" marB="405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652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</a:t>
                      </a:r>
                    </a:p>
                  </a:txBody>
                  <a:tcPr marL="81167" marR="81167" marT="40584" marB="405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25.0</a:t>
                      </a:r>
                    </a:p>
                  </a:txBody>
                  <a:tcPr marL="81167" marR="81167" marT="40584" marB="405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652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</a:t>
                      </a:r>
                    </a:p>
                  </a:txBody>
                  <a:tcPr marL="81167" marR="81167" marT="40584" marB="405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24.7</a:t>
                      </a:r>
                    </a:p>
                  </a:txBody>
                  <a:tcPr marL="81167" marR="81167" marT="40584" marB="405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765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</a:t>
                      </a:r>
                    </a:p>
                  </a:txBody>
                  <a:tcPr marL="81167" marR="81167" marT="40584" marB="405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24.0</a:t>
                      </a:r>
                    </a:p>
                  </a:txBody>
                  <a:tcPr marL="81167" marR="81167" marT="40584" marB="405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765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z</a:t>
                      </a:r>
                    </a:p>
                  </a:txBody>
                  <a:tcPr marL="81167" marR="81167" marT="40584" marB="405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23.3</a:t>
                      </a:r>
                    </a:p>
                  </a:txBody>
                  <a:tcPr marL="81167" marR="81167" marT="40584" marB="405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52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y</a:t>
                      </a:r>
                    </a:p>
                  </a:txBody>
                  <a:tcPr marL="81167" marR="81167" marT="40584" marB="405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22.1</a:t>
                      </a:r>
                    </a:p>
                  </a:txBody>
                  <a:tcPr marL="81167" marR="81167" marT="40584" marB="40584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 Box 59"/>
          <p:cNvSpPr txBox="1">
            <a:spLocks noChangeArrowheads="1"/>
          </p:cNvSpPr>
          <p:nvPr/>
        </p:nvSpPr>
        <p:spPr bwMode="auto">
          <a:xfrm>
            <a:off x="491000" y="428985"/>
            <a:ext cx="176901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hangingPunct="1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Single image depth</a:t>
            </a:r>
          </a:p>
        </p:txBody>
      </p:sp>
      <p:sp>
        <p:nvSpPr>
          <p:cNvPr id="7" name="Text Box 60"/>
          <p:cNvSpPr txBox="1">
            <a:spLocks noChangeArrowheads="1"/>
          </p:cNvSpPr>
          <p:nvPr/>
        </p:nvSpPr>
        <p:spPr bwMode="auto">
          <a:xfrm>
            <a:off x="4413250" y="209105"/>
            <a:ext cx="104714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defTabSz="914400" eaLnBrk="1" hangingPunct="1"/>
            <a:r>
              <a:rPr lang="en-US" sz="1600">
                <a:solidFill>
                  <a:srgbClr val="000000"/>
                </a:solidFill>
                <a:latin typeface="Calibri" pitchFamily="34" charset="0"/>
              </a:rPr>
              <a:t>Image size</a:t>
            </a:r>
          </a:p>
        </p:txBody>
      </p:sp>
      <p:graphicFrame>
        <p:nvGraphicFramePr>
          <p:cNvPr id="8" name="Group 9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6354412"/>
              </p:ext>
            </p:extLst>
          </p:nvPr>
        </p:nvGraphicFramePr>
        <p:xfrm>
          <a:off x="4495800" y="590106"/>
          <a:ext cx="2893829" cy="1575322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6430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1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790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752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Seeing 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8220" marR="78220" marT="39103" marB="391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Delivered image FWHM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8220" marR="78220" marT="39103" marB="391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Instrumental contribution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8220" marR="78220" marT="39103" marB="391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657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0.44”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8220" marR="78220" marT="39103" marB="391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0.56”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8220" marR="78220" marT="39103" marB="391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0.31”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8220" marR="78220" marT="39103" marB="391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060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0.60”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8220" marR="78220" marT="39103" marB="391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0.69”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8220" marR="78220" marT="39103" marB="391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0.34”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8220" marR="78220" marT="39103" marB="391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0609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0.80”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8220" marR="78220" marT="39103" marB="391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smtClean="0">
                          <a:ln>
                            <a:noFill/>
                          </a:ln>
                          <a:effectLst/>
                        </a:rPr>
                        <a:t>0.87”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8220" marR="78220" marT="39103" marB="391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0.34”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78220" marR="78220" marT="39103" marB="3910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4521199" y="2332773"/>
            <a:ext cx="85690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defTabSz="914400"/>
            <a:r>
              <a:rPr lang="en-US" sz="1600" dirty="0">
                <a:solidFill>
                  <a:srgbClr val="000000"/>
                </a:solidFill>
                <a:latin typeface="Calibri" pitchFamily="34" charset="0"/>
              </a:rPr>
              <a:t>Spectral</a:t>
            </a:r>
          </a:p>
        </p:txBody>
      </p:sp>
      <p:graphicFrame>
        <p:nvGraphicFramePr>
          <p:cNvPr id="11" name="Group 7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961907"/>
              </p:ext>
            </p:extLst>
          </p:nvPr>
        </p:nvGraphicFramePr>
        <p:xfrm>
          <a:off x="604811" y="3619279"/>
          <a:ext cx="3052789" cy="933953"/>
        </p:xfrm>
        <a:graphic>
          <a:graphicData uri="http://schemas.openxmlformats.org/drawingml/2006/table">
            <a:tbl>
              <a:tblPr/>
              <a:tblGrid>
                <a:gridCol w="9497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24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05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723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Spatial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FPA active area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≥ 90%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08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Temporal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Shutter open fraction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≥ </a:t>
                      </a:r>
                      <a:r>
                        <a:rPr kumimoji="0" lang="en-US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ea typeface="ＭＳ Ｐゴシック" pitchFamily="34" charset="-128"/>
                        </a:rPr>
                        <a:t>80%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 Box 169"/>
          <p:cNvSpPr txBox="1">
            <a:spLocks noChangeArrowheads="1"/>
          </p:cNvSpPr>
          <p:nvPr/>
        </p:nvSpPr>
        <p:spPr bwMode="auto">
          <a:xfrm>
            <a:off x="716669" y="3270174"/>
            <a:ext cx="17089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dirty="0">
                <a:latin typeface="+mj-lt"/>
                <a:ea typeface="ＭＳ Ｐゴシック" charset="-128"/>
              </a:rPr>
              <a:t>Throughput </a:t>
            </a:r>
            <a:r>
              <a:rPr lang="en-US" sz="1600" dirty="0" smtClean="0">
                <a:latin typeface="+mj-lt"/>
                <a:ea typeface="ＭＳ Ｐゴシック" charset="-128"/>
              </a:rPr>
              <a:t>losses</a:t>
            </a:r>
            <a:endParaRPr lang="en-US" sz="1600" dirty="0">
              <a:latin typeface="+mj-lt"/>
              <a:ea typeface="ＭＳ Ｐゴシック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3250" y="2709496"/>
            <a:ext cx="2619797" cy="194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82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37" y="61653"/>
            <a:ext cx="8330056" cy="404622"/>
          </a:xfrm>
        </p:spPr>
        <p:txBody>
          <a:bodyPr/>
          <a:lstStyle/>
          <a:p>
            <a:r>
              <a:rPr lang="en-US" dirty="0" smtClean="0"/>
              <a:t>EO performance statistics: </a:t>
            </a:r>
            <a:r>
              <a:rPr lang="en-US" smtClean="0"/>
              <a:t>3 </a:t>
            </a:r>
            <a:r>
              <a:rPr lang="en-US" smtClean="0"/>
              <a:t>rafts (432 channels)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6" y="992315"/>
            <a:ext cx="2400300" cy="15866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75" y="992315"/>
            <a:ext cx="2400300" cy="1586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3026549"/>
            <a:ext cx="2400300" cy="15854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3700" y="992315"/>
            <a:ext cx="2400300" cy="164083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06" y="3026550"/>
            <a:ext cx="2400300" cy="16408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975" y="3026550"/>
            <a:ext cx="2400300" cy="1640830"/>
          </a:xfrm>
          <a:prstGeom prst="rect">
            <a:avLst/>
          </a:prstGeom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5321369"/>
              </p:ext>
            </p:extLst>
          </p:nvPr>
        </p:nvGraphicFramePr>
        <p:xfrm>
          <a:off x="131968" y="1128338"/>
          <a:ext cx="664936" cy="95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68">
                  <a:extLst>
                    <a:ext uri="{9D8B030D-6E8A-4147-A177-3AD203B41FA5}">
                      <a16:colId xmlns:a16="http://schemas.microsoft.com/office/drawing/2014/main" val="4051820899"/>
                    </a:ext>
                  </a:extLst>
                </a:gridCol>
                <a:gridCol w="332468">
                  <a:extLst>
                    <a:ext uri="{9D8B030D-6E8A-4147-A177-3AD203B41FA5}">
                      <a16:colId xmlns:a16="http://schemas.microsoft.com/office/drawing/2014/main" val="3314013935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gain e-/ADU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4075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spec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 --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81156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&lt;x&gt;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0.70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482007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</a:t>
                      </a:r>
                      <a:r>
                        <a:rPr lang="en-US" sz="800" baseline="0" dirty="0" smtClean="0">
                          <a:latin typeface="Symbol" panose="05050102010706020507" pitchFamily="18" charset="2"/>
                        </a:rPr>
                        <a:t>s</a:t>
                      </a:r>
                      <a:endParaRPr lang="en-US" sz="800" baseline="0" dirty="0">
                        <a:latin typeface="Symbol" panose="05050102010706020507" pitchFamily="18" charset="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0.02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536953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95%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0.08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75689597"/>
                  </a:ext>
                </a:extLst>
              </a:tr>
            </a:tbl>
          </a:graphicData>
        </a:graphic>
      </p:graphicFrame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057642"/>
              </p:ext>
            </p:extLst>
          </p:nvPr>
        </p:nvGraphicFramePr>
        <p:xfrm>
          <a:off x="3246351" y="1128338"/>
          <a:ext cx="664936" cy="1074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68">
                  <a:extLst>
                    <a:ext uri="{9D8B030D-6E8A-4147-A177-3AD203B41FA5}">
                      <a16:colId xmlns:a16="http://schemas.microsoft.com/office/drawing/2014/main" val="4051820899"/>
                    </a:ext>
                  </a:extLst>
                </a:gridCol>
                <a:gridCol w="332468">
                  <a:extLst>
                    <a:ext uri="{9D8B030D-6E8A-4147-A177-3AD203B41FA5}">
                      <a16:colId xmlns:a16="http://schemas.microsoft.com/office/drawing/2014/main" val="3314013935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read noise e-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4075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spec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9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81156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&lt;x&gt;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4.66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482007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</a:t>
                      </a:r>
                      <a:r>
                        <a:rPr lang="en-US" sz="800" baseline="0" dirty="0" smtClean="0">
                          <a:latin typeface="Symbol" panose="05050102010706020507" pitchFamily="18" charset="2"/>
                        </a:rPr>
                        <a:t>s</a:t>
                      </a:r>
                      <a:endParaRPr lang="en-US" sz="800" baseline="0" dirty="0">
                        <a:latin typeface="Symbol" panose="05050102010706020507" pitchFamily="18" charset="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0.16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536953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95%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0.68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75689597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3859807"/>
              </p:ext>
            </p:extLst>
          </p:nvPr>
        </p:nvGraphicFramePr>
        <p:xfrm>
          <a:off x="6304742" y="1128338"/>
          <a:ext cx="664936" cy="95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68">
                  <a:extLst>
                    <a:ext uri="{9D8B030D-6E8A-4147-A177-3AD203B41FA5}">
                      <a16:colId xmlns:a16="http://schemas.microsoft.com/office/drawing/2014/main" val="4051820899"/>
                    </a:ext>
                  </a:extLst>
                </a:gridCol>
                <a:gridCol w="332468">
                  <a:extLst>
                    <a:ext uri="{9D8B030D-6E8A-4147-A177-3AD203B41FA5}">
                      <a16:colId xmlns:a16="http://schemas.microsoft.com/office/drawing/2014/main" val="3314013935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full well </a:t>
                      </a:r>
                      <a:r>
                        <a:rPr lang="en-US" sz="800" dirty="0" err="1" smtClean="0"/>
                        <a:t>ke</a:t>
                      </a:r>
                      <a:r>
                        <a:rPr lang="en-US" sz="800" dirty="0" smtClean="0"/>
                        <a:t>-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4075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spec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700" dirty="0" smtClean="0"/>
                        <a:t>&lt;175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81156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&lt;x&gt;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136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482007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</a:t>
                      </a:r>
                      <a:r>
                        <a:rPr lang="en-US" sz="800" baseline="0" dirty="0" smtClean="0">
                          <a:latin typeface="Symbol" panose="05050102010706020507" pitchFamily="18" charset="2"/>
                        </a:rPr>
                        <a:t>s</a:t>
                      </a:r>
                      <a:endParaRPr lang="en-US" sz="800" baseline="0" dirty="0">
                        <a:latin typeface="Symbol" panose="05050102010706020507" pitchFamily="18" charset="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5.5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536953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95%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20.3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75689597"/>
                  </a:ext>
                </a:extLst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05761359"/>
              </p:ext>
            </p:extLst>
          </p:nvPr>
        </p:nvGraphicFramePr>
        <p:xfrm>
          <a:off x="131968" y="3137509"/>
          <a:ext cx="664936" cy="95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68">
                  <a:extLst>
                    <a:ext uri="{9D8B030D-6E8A-4147-A177-3AD203B41FA5}">
                      <a16:colId xmlns:a16="http://schemas.microsoft.com/office/drawing/2014/main" val="4051820899"/>
                    </a:ext>
                  </a:extLst>
                </a:gridCol>
                <a:gridCol w="332468">
                  <a:extLst>
                    <a:ext uri="{9D8B030D-6E8A-4147-A177-3AD203B41FA5}">
                      <a16:colId xmlns:a16="http://schemas.microsoft.com/office/drawing/2014/main" val="3314013935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PSF </a:t>
                      </a:r>
                      <a:r>
                        <a:rPr lang="en-US" sz="800" baseline="0" dirty="0" smtClean="0">
                          <a:latin typeface="Symbol" panose="05050102010706020507" pitchFamily="18" charset="2"/>
                        </a:rPr>
                        <a:t>s</a:t>
                      </a:r>
                      <a:endParaRPr lang="en-US" sz="800" baseline="0" dirty="0">
                        <a:latin typeface="Symbol" panose="05050102010706020507" pitchFamily="18" charset="2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4075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spec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 5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81156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&lt;x&gt;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4.12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482007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</a:t>
                      </a:r>
                      <a:r>
                        <a:rPr lang="en-US" sz="800" baseline="0" dirty="0" smtClean="0">
                          <a:latin typeface="Symbol" panose="05050102010706020507" pitchFamily="18" charset="2"/>
                        </a:rPr>
                        <a:t>s</a:t>
                      </a:r>
                      <a:endParaRPr lang="en-US" sz="800" baseline="0" dirty="0">
                        <a:latin typeface="Symbol" panose="05050102010706020507" pitchFamily="18" charset="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.062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536953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95%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.160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75689597"/>
                  </a:ext>
                </a:extLst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259291"/>
              </p:ext>
            </p:extLst>
          </p:nvPr>
        </p:nvGraphicFramePr>
        <p:xfrm>
          <a:off x="3238675" y="3137509"/>
          <a:ext cx="664936" cy="95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68">
                  <a:extLst>
                    <a:ext uri="{9D8B030D-6E8A-4147-A177-3AD203B41FA5}">
                      <a16:colId xmlns:a16="http://schemas.microsoft.com/office/drawing/2014/main" val="4051820899"/>
                    </a:ext>
                  </a:extLst>
                </a:gridCol>
                <a:gridCol w="332468">
                  <a:extLst>
                    <a:ext uri="{9D8B030D-6E8A-4147-A177-3AD203B41FA5}">
                      <a16:colId xmlns:a16="http://schemas.microsoft.com/office/drawing/2014/main" val="3314013935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err="1" smtClean="0"/>
                        <a:t>nonlin</a:t>
                      </a:r>
                      <a:r>
                        <a:rPr lang="en-US" sz="800" dirty="0" smtClean="0"/>
                        <a:t> %</a:t>
                      </a:r>
                      <a:endParaRPr lang="en-US" sz="800" baseline="0" dirty="0">
                        <a:latin typeface="Symbol" panose="05050102010706020507" pitchFamily="18" charset="2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4075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spec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 3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81156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&lt;x&gt;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0.15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482007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</a:t>
                      </a:r>
                      <a:r>
                        <a:rPr lang="en-US" sz="800" baseline="0" dirty="0" smtClean="0">
                          <a:latin typeface="Symbol" panose="05050102010706020507" pitchFamily="18" charset="2"/>
                        </a:rPr>
                        <a:t>s</a:t>
                      </a:r>
                      <a:endParaRPr lang="en-US" sz="800" baseline="0" dirty="0">
                        <a:latin typeface="Symbol" panose="05050102010706020507" pitchFamily="18" charset="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0.03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536953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95%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0.11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75689597"/>
                  </a:ext>
                </a:extLst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1487293"/>
              </p:ext>
            </p:extLst>
          </p:nvPr>
        </p:nvGraphicFramePr>
        <p:xfrm>
          <a:off x="6282529" y="3137509"/>
          <a:ext cx="664936" cy="9525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468">
                  <a:extLst>
                    <a:ext uri="{9D8B030D-6E8A-4147-A177-3AD203B41FA5}">
                      <a16:colId xmlns:a16="http://schemas.microsoft.com/office/drawing/2014/main" val="4051820899"/>
                    </a:ext>
                  </a:extLst>
                </a:gridCol>
                <a:gridCol w="332468">
                  <a:extLst>
                    <a:ext uri="{9D8B030D-6E8A-4147-A177-3AD203B41FA5}">
                      <a16:colId xmlns:a16="http://schemas.microsoft.com/office/drawing/2014/main" val="3314013935"/>
                    </a:ext>
                  </a:extLst>
                </a:gridCol>
              </a:tblGrid>
              <a:tr h="182880">
                <a:tc gridSpan="2">
                  <a:txBody>
                    <a:bodyPr/>
                    <a:lstStyle/>
                    <a:p>
                      <a:pPr algn="ctr"/>
                      <a:r>
                        <a:rPr lang="en-US" sz="800" dirty="0" smtClean="0"/>
                        <a:t>HCTI ppm</a:t>
                      </a:r>
                      <a:endParaRPr lang="en-US" sz="800" baseline="0" dirty="0">
                        <a:latin typeface="Symbol" panose="05050102010706020507" pitchFamily="18" charset="2"/>
                      </a:endParaRPr>
                    </a:p>
                  </a:txBody>
                  <a:tcPr marL="68580" marR="68580" marT="34290" marB="34290"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0407506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spec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 5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81156334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&lt;x&gt;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0.72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54820072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1</a:t>
                      </a:r>
                      <a:r>
                        <a:rPr lang="en-US" sz="800" baseline="0" dirty="0" smtClean="0">
                          <a:latin typeface="Symbol" panose="05050102010706020507" pitchFamily="18" charset="2"/>
                        </a:rPr>
                        <a:t>s</a:t>
                      </a:r>
                      <a:endParaRPr lang="en-US" sz="800" baseline="0" dirty="0">
                        <a:latin typeface="Symbol" panose="05050102010706020507" pitchFamily="18" charset="2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0.76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53695309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95%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800" dirty="0" smtClean="0"/>
                        <a:t>2.69</a:t>
                      </a:r>
                      <a:endParaRPr lang="en-US" sz="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756895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4697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poc\Google Drive\TS5_TS8_TS-REB\FlatFiles\Gain_histograms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300" y="968494"/>
            <a:ext cx="2057400" cy="3896672"/>
          </a:xfrm>
          <a:prstGeom prst="rect">
            <a:avLst/>
          </a:prstGeom>
          <a:noFill/>
        </p:spPr>
      </p:pic>
      <p:pic>
        <p:nvPicPr>
          <p:cNvPr id="1028" name="Picture 4" descr="C:\Users\poc\Google Drive\TS5_TS8_TS-REB\FlatFiles\FullWell_histograms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94850" y="968494"/>
            <a:ext cx="2057400" cy="3896672"/>
          </a:xfrm>
          <a:prstGeom prst="rect">
            <a:avLst/>
          </a:prstGeom>
          <a:noFill/>
        </p:spPr>
      </p:pic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23366" y="61653"/>
            <a:ext cx="8718210" cy="404622"/>
          </a:xfrm>
        </p:spPr>
        <p:txBody>
          <a:bodyPr/>
          <a:lstStyle/>
          <a:p>
            <a:r>
              <a:rPr lang="en-US" dirty="0" smtClean="0"/>
              <a:t>Parameter </a:t>
            </a:r>
            <a:r>
              <a:rPr lang="en-US" dirty="0" smtClean="0"/>
              <a:t>distributions, 5 rafts: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2406575" y="968494"/>
            <a:ext cx="2057400" cy="3896672"/>
            <a:chOff x="2892108" y="1291325"/>
            <a:chExt cx="2743200" cy="3740944"/>
          </a:xfrm>
        </p:grpSpPr>
        <p:pic>
          <p:nvPicPr>
            <p:cNvPr id="1027" name="Picture 3" descr="C:\Users\poc\Google Drive\TS5_TS8_TS-REB\FlatFiles\RN_histograms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892108" y="1291325"/>
              <a:ext cx="2743200" cy="3740944"/>
            </a:xfrm>
            <a:prstGeom prst="rect">
              <a:avLst/>
            </a:prstGeom>
            <a:noFill/>
          </p:spPr>
        </p:pic>
        <p:cxnSp>
          <p:nvCxnSpPr>
            <p:cNvPr id="10" name="Straight Connector 9"/>
            <p:cNvCxnSpPr/>
            <p:nvPr/>
          </p:nvCxnSpPr>
          <p:spPr>
            <a:xfrm flipH="1">
              <a:off x="5124660" y="1688123"/>
              <a:ext cx="1" cy="2964264"/>
            </a:xfrm>
            <a:prstGeom prst="line">
              <a:avLst/>
            </a:prstGeom>
            <a:ln w="127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Picture 2" descr="C:\Users\poc\Google Drive\TS5_TS8_TS-REB\FlatFiles\darkCurrent_histograms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83124" y="968494"/>
            <a:ext cx="2057400" cy="389667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859645" y="532718"/>
            <a:ext cx="57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1">
                    <a:lumMod val="75000"/>
                  </a:schemeClr>
                </a:solidFill>
              </a:rPr>
              <a:t>g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ain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5349" y="532718"/>
            <a:ext cx="686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noise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82750" y="534944"/>
            <a:ext cx="919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full well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983124" y="403426"/>
            <a:ext cx="2057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dark current </a:t>
            </a:r>
          </a:p>
          <a:p>
            <a:pPr algn="ctr"/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(95</a:t>
            </a:r>
            <a:r>
              <a:rPr lang="en-US" sz="1800" baseline="30000" dirty="0" smtClean="0">
                <a:solidFill>
                  <a:schemeClr val="accent1">
                    <a:lumMod val="75000"/>
                  </a:schemeClr>
                </a:solidFill>
              </a:rPr>
              <a:t>th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</a:rPr>
              <a:t> percentile)</a:t>
            </a:r>
            <a:endParaRPr lang="en-US" sz="18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74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bnl.gov\bnlfiles\LSST\Rafts RSA RTM\_RSA only metrology\RSA-008\RSA-008_RTM-02_170324_run2_files\RSA-008_RTM-02_170324_run2_AbsZ_RSA_plot.ti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89268" y="861662"/>
            <a:ext cx="2785179" cy="1371600"/>
          </a:xfrm>
          <a:prstGeom prst="rect">
            <a:avLst/>
          </a:prstGeom>
          <a:noFill/>
        </p:spPr>
      </p:pic>
      <p:pic>
        <p:nvPicPr>
          <p:cNvPr id="1028" name="Picture 4" descr="\\bnl.gov\bnlfiles\LSST\Rafts RSA RTM\_RSA only metrology\RSA-009\RSA-009  GR TS2\20170420-15H25M\RSA-009_20170420-15H25M_run1_files\RSA-009_20170420-15H25M_run1_RSA_ABSZ_plot.ti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9359" y="850790"/>
            <a:ext cx="2818474" cy="1371600"/>
          </a:xfrm>
          <a:prstGeom prst="rect">
            <a:avLst/>
          </a:prstGeom>
          <a:noFill/>
        </p:spPr>
      </p:pic>
      <p:pic>
        <p:nvPicPr>
          <p:cNvPr id="1029" name="Picture 5" descr="\\bnl.gov\bnlfiles\LSST\Rafts RSA RTM\_RSA only metrology\RSA-010\RSA-010 TS2\20170510-09H54M\RSA-010_20170510-09H54M_run1_files\RSA-010_20170510-09H54M_run1_RSA_ABSZ_plot.tif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5880" y="850790"/>
            <a:ext cx="2818476" cy="1371600"/>
          </a:xfrm>
          <a:prstGeom prst="rect">
            <a:avLst/>
          </a:prstGeom>
          <a:noFill/>
        </p:spPr>
      </p:pic>
      <p:pic>
        <p:nvPicPr>
          <p:cNvPr id="1030" name="Picture 6" descr="\\bnl.gov\bnlfiles\LSST\Rafts RSA RTM\_RSA only metrology\RSA-011\RSA-011 (RSA5)\RSA-011_20170706-11H13M_run1_files\RSA-011_20170706-11H13M_run1_RSA_ABSZ_plot.tif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D9D9D9"/>
              </a:clrFrom>
              <a:clrTo>
                <a:srgbClr val="D9D9D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880" y="2899493"/>
            <a:ext cx="2755466" cy="1371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2" name="Picture 8" descr="\\bnl.gov\bnlfiles\LSST\Rafts RSA RTM\_RSA only metrology\RSA-012\RSA-012 TS2\20170720-10H03M\Run 1\RSA-012_20170720-10H03M_run1_files\RSA-012_20170720-10H03M_run1_RSA_ABSZ_plot.tif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D9D9D9"/>
              </a:clrFrom>
              <a:clrTo>
                <a:srgbClr val="D9D9D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96606" y="2899493"/>
            <a:ext cx="2788656" cy="13716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6" name="Picture 12" descr="\\bnl.gov\bnlfiles\LSST\Rafts RSA RTM\_RSA only metrology\RSA-014\TS2\20170919-11H18M\Run1\RSA-014_20170920-11H18M_run1_files\RSA-014_20170920-11H18M_run1_RSA_ABSZ_plot.tif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59607" y="2899493"/>
            <a:ext cx="2345471" cy="13716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37" y="61653"/>
            <a:ext cx="7738502" cy="404622"/>
          </a:xfrm>
        </p:spPr>
        <p:txBody>
          <a:bodyPr/>
          <a:lstStyle/>
          <a:p>
            <a:r>
              <a:rPr lang="en-US" dirty="0" smtClean="0"/>
              <a:t>Absolute height of image surface – 6 rafts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2237" y="4572000"/>
            <a:ext cx="27065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Room temperature measurements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2790" y="1186405"/>
            <a:ext cx="0" cy="619246"/>
          </a:xfrm>
          <a:prstGeom prst="straightConnector1">
            <a:avLst/>
          </a:prstGeom>
          <a:ln w="127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 rot="16200000">
            <a:off x="-153247" y="1339652"/>
            <a:ext cx="6142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dirty="0" smtClean="0">
                <a:latin typeface="Symbol" panose="05050102010706020507" pitchFamily="18" charset="2"/>
              </a:rPr>
              <a:t>m</a:t>
            </a:r>
            <a:r>
              <a:rPr lang="en-US" dirty="0" smtClean="0"/>
              <a:t>m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5880" y="767182"/>
            <a:ext cx="6633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target 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943337" y="983848"/>
            <a:ext cx="243068" cy="202557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539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\\bnl.gov\bnlfiles\LSST\Rafts RSA RTM\_RSA only metrology\RSA-013\TS2\20170818-12H55M\Run 1\RSA-013_20170818-12H55M_run1_files\RSA-013_20170818-12H55M_run1_RSA_ABSZ_densplot.ti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651" y="557009"/>
            <a:ext cx="2414603" cy="2148840"/>
          </a:xfrm>
          <a:prstGeom prst="rect">
            <a:avLst/>
          </a:prstGeom>
          <a:noFill/>
        </p:spPr>
      </p:pic>
      <p:pic>
        <p:nvPicPr>
          <p:cNvPr id="2052" name="Picture 4" descr="\\bnl.gov\bnlfiles\LSST\Rafts RSA RTM\_RSA only metrology\RSA-014\TS2\20170919-11H18M\Run1\RSA-014_20170920-11H18M_run1_files\RSA-014_20170920-11H18M_run1_RSA_ABSZ_densplot.ti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4005" y="2780745"/>
            <a:ext cx="2414604" cy="2148840"/>
          </a:xfrm>
          <a:prstGeom prst="rect">
            <a:avLst/>
          </a:prstGeom>
          <a:noFill/>
        </p:spPr>
      </p:pic>
      <p:pic>
        <p:nvPicPr>
          <p:cNvPr id="2054" name="Picture 6" descr="\\bnl.gov\bnlfiles\LSST\Rafts RSA RTM\_RSA only metrology\RSA-011\RSA-011 (RSA5)\RSA-011_20170706-11H13M_run1_files\RSA-011_20170706-11H13M_run1_RSA_FLAT_densplt.tif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744" y="2834417"/>
            <a:ext cx="2410356" cy="214884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055" name="Picture 7" descr="\\bnl.gov\bnlfiles\LSST\Rafts RSA RTM\_RSA only metrology\RSA-010\RSA-010 TS2\20170510-09H54M\RSA-010_20170510-09H54M_run1_files\RSA-010_20170510-09H54M_run1_RSA_FLAT_densplt.tif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8651" y="2780745"/>
            <a:ext cx="2478144" cy="2148840"/>
          </a:xfrm>
          <a:prstGeom prst="rect">
            <a:avLst/>
          </a:prstGeom>
          <a:noFill/>
        </p:spPr>
      </p:pic>
      <p:pic>
        <p:nvPicPr>
          <p:cNvPr id="2056" name="Picture 8" descr="\\bnl.gov\bnlfiles\LSST\Rafts RSA RTM\_RSA only metrology\RSA-009\RSA-009 TS2\RSA\20170420-15H25M\RSA-009_20170420-15H25M_run1_files\RSA-009_20170420-15H25M_run1_RSA_FLAT_densplt.tif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76955" y="575926"/>
            <a:ext cx="2478145" cy="2148840"/>
          </a:xfrm>
          <a:prstGeom prst="rect">
            <a:avLst/>
          </a:prstGeom>
          <a:noFill/>
        </p:spPr>
      </p:pic>
      <p:pic>
        <p:nvPicPr>
          <p:cNvPr id="2057" name="Picture 9" descr="\\bnl.gov\bnlfiles\LSST\Rafts RSA RTM\_RSA only metrology\RSA-008\RSA-008_RTM-02_170324_run2_files\originals\RSA-008_RTM-02_170324_run2_CCDflatdens.tif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24005" y="557009"/>
            <a:ext cx="2478145" cy="214884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surface </a:t>
            </a:r>
            <a:r>
              <a:rPr lang="en-US" dirty="0" err="1" smtClean="0"/>
              <a:t>coplanarity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357401" y="614095"/>
            <a:ext cx="440409" cy="119098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526833" y="628765"/>
            <a:ext cx="440409" cy="119098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170040" y="628765"/>
            <a:ext cx="440409" cy="119098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87398" y="2834417"/>
            <a:ext cx="440409" cy="119098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237931" y="2844197"/>
            <a:ext cx="440409" cy="119098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502383" y="2896592"/>
            <a:ext cx="440409" cy="119098"/>
          </a:xfrm>
          <a:prstGeom prst="rect">
            <a:avLst/>
          </a:prstGeom>
          <a:noFill/>
          <a:ln w="12700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431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goals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85800"/>
            <a:ext cx="8461375" cy="4038600"/>
          </a:xfrm>
        </p:spPr>
        <p:txBody>
          <a:bodyPr>
            <a:normAutofit fontScale="92500" lnSpcReduction="10000"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 second readout time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9e- read noise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QE &gt; 75% (450 &lt; </a:t>
            </a:r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dirty="0" smtClean="0"/>
              <a:t> &lt; 870nm)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QE &gt; 20% from 320 &lt; </a:t>
            </a:r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dirty="0" smtClean="0"/>
              <a:t> &lt; 1050nm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&gt; 99.9995 % CTE serial and parallel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99.0% operable pixels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91.4% area fill factor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&lt; 0.24’’ FWHM diffusion PSF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0.3% electronic crosstalk</a:t>
            </a:r>
            <a:endParaRPr lang="en-US" sz="2400" b="1" dirty="0" smtClean="0">
              <a:solidFill>
                <a:srgbClr val="FF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&lt; 58W power per RTM</a:t>
            </a:r>
            <a:endParaRPr lang="en-US" sz="24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Performance </a:t>
            </a:r>
            <a:r>
              <a:rPr lang="en-US" strike="sngStrike" dirty="0" smtClean="0"/>
              <a:t>goals</a:t>
            </a:r>
            <a:r>
              <a:rPr lang="en-US" dirty="0" smtClean="0"/>
              <a:t> </a:t>
            </a:r>
            <a:r>
              <a:rPr lang="en-US" dirty="0" smtClean="0">
                <a:solidFill>
                  <a:srgbClr val="FF0000"/>
                </a:solidFill>
              </a:rPr>
              <a:t>achieved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685800"/>
            <a:ext cx="8461375" cy="4038600"/>
          </a:xfrm>
        </p:spPr>
        <p:txBody>
          <a:bodyPr>
            <a:normAutofit fontScale="92500" lnSpcReduction="10000"/>
          </a:bodyPr>
          <a:lstStyle/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 second readout time				</a:t>
            </a:r>
            <a:r>
              <a:rPr lang="en-US" sz="2400" b="1" dirty="0" smtClean="0">
                <a:solidFill>
                  <a:srgbClr val="FF0000"/>
                </a:solidFill>
              </a:rPr>
              <a:t>1.975s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9e- read noise						</a:t>
            </a:r>
            <a:r>
              <a:rPr lang="en-US" sz="2400" b="1" dirty="0" smtClean="0">
                <a:solidFill>
                  <a:srgbClr val="FF0000"/>
                </a:solidFill>
              </a:rPr>
              <a:t>4.7 ± 0.17 e-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QE &gt; 75% (450 &lt; </a:t>
            </a:r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dirty="0" smtClean="0"/>
              <a:t> &lt; 870nm)			</a:t>
            </a:r>
            <a:r>
              <a:rPr lang="en-US" sz="2400" b="1" dirty="0" smtClean="0">
                <a:solidFill>
                  <a:srgbClr val="FF0000"/>
                </a:solidFill>
              </a:rPr>
              <a:t>85%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QE &gt; 20% from 320 &lt; </a:t>
            </a:r>
            <a:r>
              <a:rPr lang="en-US" sz="2400" dirty="0" smtClean="0">
                <a:latin typeface="Symbol" pitchFamily="18" charset="2"/>
              </a:rPr>
              <a:t>l</a:t>
            </a:r>
            <a:r>
              <a:rPr lang="en-US" sz="2400" dirty="0" smtClean="0"/>
              <a:t> &lt; 1050nm		</a:t>
            </a:r>
            <a:r>
              <a:rPr lang="en-US" sz="2400" b="1" dirty="0" smtClean="0">
                <a:solidFill>
                  <a:srgbClr val="FF0000"/>
                </a:solidFill>
              </a:rPr>
              <a:t>23%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&gt; 99.9995 % CTE serial and parallel	</a:t>
            </a:r>
            <a:r>
              <a:rPr lang="en-US" sz="2400" b="1" dirty="0" smtClean="0">
                <a:solidFill>
                  <a:srgbClr val="FF0000"/>
                </a:solidFill>
              </a:rPr>
              <a:t>99.9999%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99.0% operable pixels				</a:t>
            </a:r>
            <a:r>
              <a:rPr lang="en-US" sz="2400" b="1" dirty="0" smtClean="0">
                <a:solidFill>
                  <a:srgbClr val="FF0000"/>
                </a:solidFill>
              </a:rPr>
              <a:t>99.97%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91.4% area fill factor					</a:t>
            </a:r>
            <a:r>
              <a:rPr lang="en-US" sz="2400" b="1" dirty="0" smtClean="0">
                <a:solidFill>
                  <a:srgbClr val="FF0000"/>
                </a:solidFill>
              </a:rPr>
              <a:t>92.97%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&lt; 0.24’’ FWHM diffusion PSF			</a:t>
            </a:r>
            <a:r>
              <a:rPr lang="en-US" sz="2400" b="1" dirty="0" smtClean="0">
                <a:solidFill>
                  <a:srgbClr val="FF0000"/>
                </a:solidFill>
              </a:rPr>
              <a:t>0.18”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0.3% electronic crosstalk</a:t>
            </a:r>
            <a:r>
              <a:rPr lang="en-US" sz="2400" b="1" dirty="0" smtClean="0">
                <a:solidFill>
                  <a:srgbClr val="FF0000"/>
                </a:solidFill>
              </a:rPr>
              <a:t>				0.03%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&lt; 58W power per RTM				</a:t>
            </a:r>
            <a:r>
              <a:rPr lang="en-US" sz="2400" b="1" dirty="0" smtClean="0">
                <a:solidFill>
                  <a:srgbClr val="FF0000"/>
                </a:solidFill>
              </a:rPr>
              <a:t>39W</a:t>
            </a:r>
          </a:p>
        </p:txBody>
      </p:sp>
    </p:spTree>
    <p:extLst>
      <p:ext uri="{BB962C8B-B14F-4D97-AF65-F5344CB8AC3E}">
        <p14:creationId xmlns:p14="http://schemas.microsoft.com/office/powerpoint/2010/main" val="388110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thoughts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Combination of characteristics that optimize LSST sensors for a wide, fast, deep imaging survey don’t map readily into other DE programs:</a:t>
            </a:r>
          </a:p>
          <a:p>
            <a:pPr lvl="1"/>
            <a:r>
              <a:rPr lang="en-US" dirty="0" smtClean="0"/>
              <a:t>Noise is good but not state-of-the-art</a:t>
            </a:r>
          </a:p>
          <a:p>
            <a:pPr lvl="1"/>
            <a:r>
              <a:rPr lang="en-US" dirty="0" smtClean="0"/>
              <a:t>NIR sensitivity is good but not state-of-the-art</a:t>
            </a:r>
          </a:p>
          <a:p>
            <a:pPr lvl="1"/>
            <a:r>
              <a:rPr lang="en-US" dirty="0" smtClean="0"/>
              <a:t>Fast readout less important for spectroscopy</a:t>
            </a:r>
          </a:p>
          <a:p>
            <a:pPr lvl="1"/>
            <a:r>
              <a:rPr lang="en-US" dirty="0" smtClean="0"/>
              <a:t>More susceptible to radiation damage than p-channel CCDs for space applications</a:t>
            </a:r>
          </a:p>
          <a:p>
            <a:r>
              <a:rPr lang="en-US" dirty="0" smtClean="0"/>
              <a:t>Potentially useful for transient studies (GW follow-up?)</a:t>
            </a:r>
          </a:p>
          <a:p>
            <a:r>
              <a:rPr lang="en-US" dirty="0" smtClean="0"/>
              <a:t>Compact, low power mosaic building-block construction techniques adaptable to alternative sensor types</a:t>
            </a:r>
          </a:p>
          <a:p>
            <a:r>
              <a:rPr lang="en-US" dirty="0" smtClean="0"/>
              <a:t>Other suggestions?</a:t>
            </a:r>
          </a:p>
          <a:p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086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10725" y="3657599"/>
            <a:ext cx="5158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6000" dirty="0" smtClean="0">
                <a:solidFill>
                  <a:schemeClr val="bg1"/>
                </a:solidFill>
                <a:latin typeface="Britannic Bold" panose="020B0903060703020204" pitchFamily="34" charset="0"/>
              </a:rPr>
              <a:t>THANK YOU</a:t>
            </a:r>
            <a:endParaRPr lang="en-US" sz="6000" dirty="0">
              <a:solidFill>
                <a:schemeClr val="bg1"/>
              </a:solidFill>
              <a:latin typeface="Britannic Bold" panose="020B09030607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96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14300" y="4972050"/>
            <a:ext cx="2895600" cy="171450"/>
          </a:xfrm>
        </p:spPr>
        <p:txBody>
          <a:bodyPr/>
          <a:lstStyle/>
          <a:p>
            <a:r>
              <a:rPr lang="en-US" smtClean="0"/>
              <a:t>P. O'Connor SDW 2017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E3E2FA-72FA-422D-B50D-8BF25BF5F82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96417" y="422672"/>
            <a:ext cx="6172200" cy="431656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SDW2013 “System Tests of LSST Integrated Readout Chain” Florence, POC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SPIE2016  “Integrated System Tests of the LSST Raft Tower Modules”, Edinburgh, POC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”Electro-optical testing of fully depleted CCD image sensors for the Large Synoptic Survey Telescope camera”, Vol. 9154 (2014), pp. 915418-915418-17, doi:10.1117/12.2056733 by Peter E. Doherty, Pierre </a:t>
            </a:r>
            <a:r>
              <a:rPr lang="en-US" sz="1200" dirty="0" err="1" smtClean="0"/>
              <a:t>Antilogus</a:t>
            </a:r>
            <a:r>
              <a:rPr lang="en-US" sz="1200" dirty="0" smtClean="0"/>
              <a:t>, Pierre </a:t>
            </a:r>
            <a:r>
              <a:rPr lang="en-US" sz="1200" dirty="0" err="1" smtClean="0"/>
              <a:t>Astier</a:t>
            </a:r>
            <a:r>
              <a:rPr lang="en-US" sz="1200" dirty="0" smtClean="0"/>
              <a:t>, et al.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LSST sensor requirements and characterization of the prototype LSST </a:t>
            </a:r>
            <a:r>
              <a:rPr lang="en-US" sz="1200" dirty="0" err="1" smtClean="0"/>
              <a:t>CCDsV</a:t>
            </a:r>
            <a:r>
              <a:rPr lang="en-US" sz="1200" dirty="0" smtClean="0"/>
              <a:t> </a:t>
            </a:r>
            <a:r>
              <a:rPr lang="en-US" sz="1200" dirty="0" err="1" smtClean="0"/>
              <a:t>Radeka</a:t>
            </a:r>
            <a:r>
              <a:rPr lang="en-US" sz="1200" dirty="0" smtClean="0"/>
              <a:t>, J Frank, JC Geary, DK Gilmore, I </a:t>
            </a:r>
            <a:r>
              <a:rPr lang="en-US" sz="1200" dirty="0" err="1" smtClean="0"/>
              <a:t>Kotov</a:t>
            </a:r>
            <a:r>
              <a:rPr lang="en-US" sz="1200" dirty="0" smtClean="0"/>
              <a:t>, P O'Connor, P </a:t>
            </a:r>
            <a:r>
              <a:rPr lang="en-US" sz="1200" dirty="0" err="1" smtClean="0"/>
              <a:t>Takacs</a:t>
            </a:r>
            <a:r>
              <a:rPr lang="en-US" sz="1200" dirty="0" smtClean="0"/>
              <a:t>, Journal of Instrumentation 4 (03), P03002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Development of the LSST raft tower modules, Society of Photo-Optical Instrumentation Engineers (SPIE) Conference Series, Vol. 8453 (July 2012), doi:10.1117/12.926645 by P. O'Connor, I. </a:t>
            </a:r>
            <a:r>
              <a:rPr lang="en-US" sz="1200" dirty="0" err="1" smtClean="0"/>
              <a:t>Kotov</a:t>
            </a:r>
            <a:r>
              <a:rPr lang="en-US" sz="1200" dirty="0" smtClean="0"/>
              <a:t>, P. Z. </a:t>
            </a:r>
            <a:r>
              <a:rPr lang="en-US" sz="1200" dirty="0" err="1" smtClean="0"/>
              <a:t>Takacs</a:t>
            </a:r>
            <a:r>
              <a:rPr lang="en-US" sz="1200" dirty="0" smtClean="0"/>
              <a:t>, et al.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Technology of the LSST focal plane, Nuclear Instruments and Methods in Physics Research Section A: Accelerators, Spectrometers, Detectors and Associated Equipment, Vol. 582, No. 3. (01 December 2007), pp. 902-909, doi:10.1016/j.nima.2007.07.120, by P. </a:t>
            </a:r>
            <a:r>
              <a:rPr lang="en-US" sz="1200" dirty="0" err="1" smtClean="0"/>
              <a:t>Oconnor</a:t>
            </a:r>
            <a:r>
              <a:rPr lang="en-US" sz="1200" dirty="0" smtClean="0"/>
              <a:t>, J. Geary, K. Gilmore, J. Oliver, V. </a:t>
            </a:r>
            <a:r>
              <a:rPr lang="en-US" sz="1200" dirty="0" err="1" smtClean="0"/>
              <a:t>Radeka</a:t>
            </a:r>
            <a:r>
              <a:rPr lang="en-US" sz="1200" dirty="0" smtClean="0"/>
              <a:t>, P. </a:t>
            </a:r>
            <a:r>
              <a:rPr lang="en-US" sz="1200" dirty="0" err="1" smtClean="0"/>
              <a:t>Takacs</a:t>
            </a:r>
            <a:endParaRPr lang="en-US" sz="12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200" dirty="0" smtClean="0"/>
              <a:t>Lu</a:t>
            </a:r>
            <a:r>
              <a:rPr lang="en-US" sz="1200" dirty="0"/>
              <a:t>, W., et al. "CCD emulator design for LSST camera." </a:t>
            </a:r>
            <a:r>
              <a:rPr lang="en-US" sz="1200" i="1" dirty="0"/>
              <a:t>SPIE Astronomical Telescopes+ Instrumentation</a:t>
            </a:r>
            <a:r>
              <a:rPr lang="en-US" sz="1200" dirty="0"/>
              <a:t>. International Society for Optics and Photonics, 2016</a:t>
            </a:r>
            <a:r>
              <a:rPr lang="en-US" sz="1200" dirty="0" smtClean="0"/>
              <a:t>.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/>
              <a:t>O'Connor, P., J. Fried, and I. </a:t>
            </a:r>
            <a:r>
              <a:rPr lang="en-US" sz="1200" dirty="0" err="1"/>
              <a:t>Kotov</a:t>
            </a:r>
            <a:r>
              <a:rPr lang="en-US" sz="1200" dirty="0"/>
              <a:t>. "An advanced CCD emulator with 32MB image memory." </a:t>
            </a:r>
            <a:r>
              <a:rPr lang="en-US" sz="1200" i="1" dirty="0"/>
              <a:t>SPIE Astronomical Telescopes+ Instrumentation</a:t>
            </a:r>
            <a:r>
              <a:rPr lang="en-US" sz="1200" dirty="0"/>
              <a:t>. International Society for Optics and Photonics, </a:t>
            </a:r>
            <a:r>
              <a:rPr lang="en-US" sz="1200" dirty="0" smtClean="0"/>
              <a:t>2012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u="sng" dirty="0" smtClean="0">
                <a:hlinkClick r:id="rId2"/>
              </a:rPr>
              <a:t>P</a:t>
            </a:r>
            <a:r>
              <a:rPr lang="en-US" sz="1200" u="sng" dirty="0">
                <a:hlinkClick r:id="rId2"/>
              </a:rPr>
              <a:t>. O'Connor</a:t>
            </a:r>
            <a:r>
              <a:rPr lang="en-US" sz="1200" dirty="0"/>
              <a:t>, </a:t>
            </a:r>
            <a:r>
              <a:rPr lang="en-US" sz="1200" u="sng" dirty="0">
                <a:hlinkClick r:id="rId3"/>
              </a:rPr>
              <a:t>I. </a:t>
            </a:r>
            <a:r>
              <a:rPr lang="en-US" sz="1200" u="sng" dirty="0" err="1">
                <a:hlinkClick r:id="rId3"/>
              </a:rPr>
              <a:t>Kotov</a:t>
            </a:r>
            <a:r>
              <a:rPr lang="en-US" sz="1200" dirty="0"/>
              <a:t>, </a:t>
            </a:r>
            <a:r>
              <a:rPr lang="en-US" sz="1200" u="sng" dirty="0">
                <a:hlinkClick r:id="rId4"/>
              </a:rPr>
              <a:t>P. Z. </a:t>
            </a:r>
            <a:r>
              <a:rPr lang="en-US" sz="1200" u="sng" dirty="0" err="1">
                <a:hlinkClick r:id="rId4"/>
              </a:rPr>
              <a:t>Takacs</a:t>
            </a:r>
            <a:r>
              <a:rPr lang="en-US" sz="1200" dirty="0"/>
              <a:t>, J. S. Frank, S. Plate, R. Van Berg, M. Newcomer, </a:t>
            </a:r>
            <a:r>
              <a:rPr lang="en-US" sz="1200" u="sng" dirty="0">
                <a:hlinkClick r:id="rId5"/>
              </a:rPr>
              <a:t>P. </a:t>
            </a:r>
            <a:r>
              <a:rPr lang="en-US" sz="1200" u="sng" dirty="0" err="1">
                <a:hlinkClick r:id="rId5"/>
              </a:rPr>
              <a:t>Antilogus</a:t>
            </a:r>
            <a:r>
              <a:rPr lang="en-US" sz="1200" dirty="0"/>
              <a:t>, </a:t>
            </a:r>
            <a:r>
              <a:rPr lang="en-US" sz="1200" dirty="0" err="1"/>
              <a:t>Hervé</a:t>
            </a:r>
            <a:r>
              <a:rPr lang="en-US" sz="1200" dirty="0"/>
              <a:t> </a:t>
            </a:r>
            <a:r>
              <a:rPr lang="en-US" sz="1200" dirty="0" err="1"/>
              <a:t>Lebbolo</a:t>
            </a:r>
            <a:r>
              <a:rPr lang="en-US" sz="1200" dirty="0"/>
              <a:t>, </a:t>
            </a:r>
            <a:r>
              <a:rPr lang="en-US" sz="1200" u="sng" dirty="0">
                <a:hlinkClick r:id="rId6"/>
              </a:rPr>
              <a:t>V. </a:t>
            </a:r>
            <a:r>
              <a:rPr lang="en-US" sz="1200" u="sng" dirty="0" err="1">
                <a:hlinkClick r:id="rId6"/>
              </a:rPr>
              <a:t>Tocut</a:t>
            </a:r>
            <a:r>
              <a:rPr lang="en-US" sz="1200" dirty="0"/>
              <a:t>, </a:t>
            </a:r>
            <a:r>
              <a:rPr lang="en-US" sz="1200" u="sng" dirty="0">
                <a:hlinkClick r:id="rId7"/>
              </a:rPr>
              <a:t>C. </a:t>
            </a:r>
            <a:r>
              <a:rPr lang="en-US" sz="1200" u="sng" dirty="0" err="1">
                <a:hlinkClick r:id="rId7"/>
              </a:rPr>
              <a:t>Juramy</a:t>
            </a:r>
            <a:r>
              <a:rPr lang="en-US" sz="1200" dirty="0"/>
              <a:t>, </a:t>
            </a:r>
            <a:r>
              <a:rPr lang="en-US" sz="1200" u="sng" dirty="0">
                <a:hlinkClick r:id="rId8"/>
              </a:rPr>
              <a:t>P. Doherty</a:t>
            </a:r>
            <a:r>
              <a:rPr lang="en-US" sz="1200" dirty="0"/>
              <a:t>, N. Felt, "Development of the LSST raft tower modules", Proc. SPIE 8453, High Energy, Optical, and Infrared Detectors for Astronomy V, 84530L (25 September 2012); </a:t>
            </a:r>
            <a:r>
              <a:rPr lang="en-US" sz="1200" dirty="0" err="1"/>
              <a:t>doi</a:t>
            </a:r>
            <a:r>
              <a:rPr lang="en-US" sz="1200" dirty="0"/>
              <a:t>: 10.1117/12.926645; </a:t>
            </a:r>
            <a:r>
              <a:rPr lang="en-US" sz="1200" u="sng" dirty="0">
                <a:hlinkClick r:id="rId9"/>
              </a:rPr>
              <a:t>http://</a:t>
            </a:r>
            <a:r>
              <a:rPr lang="en-US" sz="1200" u="sng" dirty="0" smtClean="0">
                <a:hlinkClick r:id="rId9"/>
              </a:rPr>
              <a:t>dx.doi.org/10.1117/12.926645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69266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thickness </a:t>
            </a:r>
            <a:r>
              <a:rPr lang="en-US" dirty="0" smtClean="0"/>
              <a:t>study</a:t>
            </a:r>
            <a:endParaRPr lang="en-US" dirty="0"/>
          </a:p>
        </p:txBody>
      </p:sp>
      <p:sp>
        <p:nvSpPr>
          <p:cNvPr id="15362" name="Rectangle 7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7543800" y="4967288"/>
            <a:ext cx="1600200" cy="131762"/>
          </a:xfrm>
          <a:prstGeom prst="rect">
            <a:avLst/>
          </a:prstGeom>
          <a:noFill/>
        </p:spPr>
        <p:txBody>
          <a:bodyPr/>
          <a:lstStyle/>
          <a:p>
            <a:fld id="{166219FB-619B-4749-9E04-523D2796CD41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5364" name="Text Box 6"/>
          <p:cNvSpPr txBox="1">
            <a:spLocks noChangeArrowheads="1"/>
          </p:cNvSpPr>
          <p:nvPr/>
        </p:nvSpPr>
        <p:spPr bwMode="auto">
          <a:xfrm>
            <a:off x="1252537" y="685801"/>
            <a:ext cx="6301979" cy="588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350"/>
              <a:t>Choice of operating temperature impacts thickness decision. </a:t>
            </a:r>
          </a:p>
          <a:p>
            <a:pPr lvl="1">
              <a:lnSpc>
                <a:spcPct val="50000"/>
              </a:lnSpc>
              <a:spcBef>
                <a:spcPct val="50000"/>
              </a:spcBef>
              <a:buFont typeface="Calibri" pitchFamily="34" charset="0"/>
              <a:buChar char="–"/>
            </a:pPr>
            <a:r>
              <a:rPr lang="en-US" sz="1350"/>
              <a:t> </a:t>
            </a:r>
            <a:r>
              <a:rPr lang="en-US" sz="1200" i="1">
                <a:solidFill>
                  <a:schemeClr val="accent2"/>
                </a:solidFill>
              </a:rPr>
              <a:t>Warmer operation improves long-wavelength QE</a:t>
            </a:r>
          </a:p>
          <a:p>
            <a:pPr lvl="1">
              <a:lnSpc>
                <a:spcPct val="50000"/>
              </a:lnSpc>
              <a:spcBef>
                <a:spcPct val="50000"/>
              </a:spcBef>
              <a:buFont typeface="Calibri" pitchFamily="34" charset="0"/>
              <a:buChar char="–"/>
            </a:pPr>
            <a:r>
              <a:rPr lang="en-US" sz="1200" i="1">
                <a:solidFill>
                  <a:schemeClr val="accent2"/>
                </a:solidFill>
              </a:rPr>
              <a:t> Limit set by dark current and/or bright defect rate; 173K is baseline</a:t>
            </a:r>
          </a:p>
        </p:txBody>
      </p:sp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1907382" y="1296591"/>
            <a:ext cx="5904310" cy="3476625"/>
            <a:chOff x="642" y="1089"/>
            <a:chExt cx="4959" cy="2920"/>
          </a:xfrm>
        </p:grpSpPr>
        <p:pic>
          <p:nvPicPr>
            <p:cNvPr id="15366" name="Picture 5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085" t="8023" r="2367" b="12439"/>
            <a:stretch>
              <a:fillRect/>
            </a:stretch>
          </p:blipFill>
          <p:spPr bwMode="auto">
            <a:xfrm>
              <a:off x="1206" y="1089"/>
              <a:ext cx="3714" cy="2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7" name="Text Box 5"/>
            <p:cNvSpPr txBox="1">
              <a:spLocks noChangeArrowheads="1"/>
            </p:cNvSpPr>
            <p:nvPr/>
          </p:nvSpPr>
          <p:spPr bwMode="auto">
            <a:xfrm>
              <a:off x="1766" y="3776"/>
              <a:ext cx="2382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Internal Quantum Efficiency at 1000nm</a:t>
              </a:r>
            </a:p>
          </p:txBody>
        </p:sp>
        <p:sp>
          <p:nvSpPr>
            <p:cNvPr id="15368" name="Text Box 6"/>
            <p:cNvSpPr txBox="1">
              <a:spLocks noChangeArrowheads="1"/>
            </p:cNvSpPr>
            <p:nvPr/>
          </p:nvSpPr>
          <p:spPr bwMode="auto">
            <a:xfrm>
              <a:off x="1518" y="3640"/>
              <a:ext cx="33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0.1</a:t>
              </a:r>
            </a:p>
          </p:txBody>
        </p:sp>
        <p:sp>
          <p:nvSpPr>
            <p:cNvPr id="15369" name="Text Box 7"/>
            <p:cNvSpPr txBox="1">
              <a:spLocks noChangeArrowheads="1"/>
            </p:cNvSpPr>
            <p:nvPr/>
          </p:nvSpPr>
          <p:spPr bwMode="auto">
            <a:xfrm>
              <a:off x="2408" y="3640"/>
              <a:ext cx="33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0.2</a:t>
              </a:r>
            </a:p>
          </p:txBody>
        </p:sp>
        <p:sp>
          <p:nvSpPr>
            <p:cNvPr id="15370" name="Text Box 9"/>
            <p:cNvSpPr txBox="1">
              <a:spLocks noChangeArrowheads="1"/>
            </p:cNvSpPr>
            <p:nvPr/>
          </p:nvSpPr>
          <p:spPr bwMode="auto">
            <a:xfrm>
              <a:off x="4190" y="3640"/>
              <a:ext cx="33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0.4</a:t>
              </a:r>
            </a:p>
          </p:txBody>
        </p:sp>
        <p:sp>
          <p:nvSpPr>
            <p:cNvPr id="15371" name="Text Box 10"/>
            <p:cNvSpPr txBox="1">
              <a:spLocks noChangeArrowheads="1"/>
            </p:cNvSpPr>
            <p:nvPr/>
          </p:nvSpPr>
          <p:spPr bwMode="auto">
            <a:xfrm>
              <a:off x="3299" y="3640"/>
              <a:ext cx="33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0.3</a:t>
              </a:r>
            </a:p>
          </p:txBody>
        </p:sp>
        <p:sp>
          <p:nvSpPr>
            <p:cNvPr id="15372" name="Text Box 11"/>
            <p:cNvSpPr txBox="1">
              <a:spLocks noChangeArrowheads="1"/>
            </p:cNvSpPr>
            <p:nvPr/>
          </p:nvSpPr>
          <p:spPr bwMode="auto">
            <a:xfrm flipV="1">
              <a:off x="642" y="1161"/>
              <a:ext cx="446" cy="24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square">
              <a:spAutoFit/>
            </a:bodyPr>
            <a:lstStyle/>
            <a:p>
              <a:pPr algn="ctr"/>
              <a:r>
                <a:rPr lang="en-US" sz="1200" dirty="0">
                  <a:latin typeface="Arial" pitchFamily="34" charset="0"/>
                </a:rPr>
                <a:t> diffusion PSF </a:t>
              </a:r>
              <a:r>
                <a:rPr lang="en-US" sz="1200" dirty="0">
                  <a:latin typeface="Symbol" pitchFamily="18" charset="2"/>
                </a:rPr>
                <a:t>s</a:t>
              </a:r>
              <a:r>
                <a:rPr lang="en-US" sz="1200" dirty="0">
                  <a:latin typeface="Arial" pitchFamily="34" charset="0"/>
                </a:rPr>
                <a:t>, </a:t>
              </a:r>
              <a:r>
                <a:rPr lang="en-US" sz="1200" dirty="0">
                  <a:latin typeface="Symbol" pitchFamily="18" charset="2"/>
                </a:rPr>
                <a:t>m</a:t>
              </a:r>
              <a:r>
                <a:rPr lang="en-US" sz="1200" dirty="0">
                  <a:latin typeface="Arial" pitchFamily="34" charset="0"/>
                </a:rPr>
                <a:t>m</a:t>
              </a:r>
            </a:p>
            <a:p>
              <a:pPr algn="ctr"/>
              <a:r>
                <a:rPr lang="en-US" sz="1050" dirty="0">
                  <a:latin typeface="Arial" pitchFamily="34" charset="0"/>
                </a:rPr>
                <a:t>model including velocity </a:t>
              </a:r>
              <a:r>
                <a:rPr lang="en-US" sz="1050" dirty="0" smtClean="0">
                  <a:latin typeface="Arial" pitchFamily="34" charset="0"/>
                </a:rPr>
                <a:t>saturation, 5kV/cm</a:t>
              </a:r>
              <a:endParaRPr lang="en-US" sz="1050" dirty="0">
                <a:latin typeface="Arial" pitchFamily="34" charset="0"/>
              </a:endParaRPr>
            </a:p>
          </p:txBody>
        </p:sp>
        <p:sp>
          <p:nvSpPr>
            <p:cNvPr id="15373" name="Text Box 12"/>
            <p:cNvSpPr txBox="1">
              <a:spLocks noChangeArrowheads="1"/>
            </p:cNvSpPr>
            <p:nvPr/>
          </p:nvSpPr>
          <p:spPr bwMode="auto">
            <a:xfrm>
              <a:off x="1071" y="2031"/>
              <a:ext cx="22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5</a:t>
              </a:r>
            </a:p>
          </p:txBody>
        </p:sp>
        <p:sp>
          <p:nvSpPr>
            <p:cNvPr id="15374" name="Text Box 16"/>
            <p:cNvSpPr txBox="1">
              <a:spLocks noChangeArrowheads="1"/>
            </p:cNvSpPr>
            <p:nvPr/>
          </p:nvSpPr>
          <p:spPr bwMode="auto">
            <a:xfrm>
              <a:off x="1071" y="2537"/>
              <a:ext cx="22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4</a:t>
              </a:r>
            </a:p>
          </p:txBody>
        </p:sp>
        <p:sp>
          <p:nvSpPr>
            <p:cNvPr id="15375" name="Text Box 17"/>
            <p:cNvSpPr txBox="1">
              <a:spLocks noChangeArrowheads="1"/>
            </p:cNvSpPr>
            <p:nvPr/>
          </p:nvSpPr>
          <p:spPr bwMode="auto">
            <a:xfrm>
              <a:off x="1071" y="3043"/>
              <a:ext cx="22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3</a:t>
              </a:r>
            </a:p>
          </p:txBody>
        </p:sp>
        <p:sp>
          <p:nvSpPr>
            <p:cNvPr id="15376" name="Text Box 18"/>
            <p:cNvSpPr txBox="1">
              <a:spLocks noChangeArrowheads="1"/>
            </p:cNvSpPr>
            <p:nvPr/>
          </p:nvSpPr>
          <p:spPr bwMode="auto">
            <a:xfrm>
              <a:off x="1071" y="1525"/>
              <a:ext cx="22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6</a:t>
              </a:r>
            </a:p>
          </p:txBody>
        </p:sp>
        <p:sp>
          <p:nvSpPr>
            <p:cNvPr id="15377" name="Text Box 19"/>
            <p:cNvSpPr txBox="1">
              <a:spLocks noChangeArrowheads="1"/>
            </p:cNvSpPr>
            <p:nvPr/>
          </p:nvSpPr>
          <p:spPr bwMode="auto">
            <a:xfrm>
              <a:off x="4874" y="2406"/>
              <a:ext cx="4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0.20</a:t>
              </a:r>
            </a:p>
          </p:txBody>
        </p:sp>
        <p:sp>
          <p:nvSpPr>
            <p:cNvPr id="15378" name="Line 20"/>
            <p:cNvSpPr>
              <a:spLocks noChangeShapeType="1"/>
            </p:cNvSpPr>
            <p:nvPr/>
          </p:nvSpPr>
          <p:spPr bwMode="auto">
            <a:xfrm flipH="1">
              <a:off x="4798" y="2491"/>
              <a:ext cx="9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379" name="Text Box 21"/>
            <p:cNvSpPr txBox="1">
              <a:spLocks noChangeArrowheads="1"/>
            </p:cNvSpPr>
            <p:nvPr/>
          </p:nvSpPr>
          <p:spPr bwMode="auto">
            <a:xfrm>
              <a:off x="4874" y="2939"/>
              <a:ext cx="4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0.15</a:t>
              </a:r>
            </a:p>
          </p:txBody>
        </p:sp>
        <p:sp>
          <p:nvSpPr>
            <p:cNvPr id="15380" name="Line 22"/>
            <p:cNvSpPr>
              <a:spLocks noChangeShapeType="1"/>
            </p:cNvSpPr>
            <p:nvPr/>
          </p:nvSpPr>
          <p:spPr bwMode="auto">
            <a:xfrm flipH="1">
              <a:off x="4790" y="3051"/>
              <a:ext cx="9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381" name="Text Box 23"/>
            <p:cNvSpPr txBox="1">
              <a:spLocks noChangeArrowheads="1"/>
            </p:cNvSpPr>
            <p:nvPr/>
          </p:nvSpPr>
          <p:spPr bwMode="auto">
            <a:xfrm>
              <a:off x="4874" y="1889"/>
              <a:ext cx="4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0.25</a:t>
              </a:r>
            </a:p>
          </p:txBody>
        </p:sp>
        <p:sp>
          <p:nvSpPr>
            <p:cNvPr id="15382" name="Line 24"/>
            <p:cNvSpPr>
              <a:spLocks noChangeShapeType="1"/>
            </p:cNvSpPr>
            <p:nvPr/>
          </p:nvSpPr>
          <p:spPr bwMode="auto">
            <a:xfrm flipH="1">
              <a:off x="4814" y="2011"/>
              <a:ext cx="9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383" name="Text Box 25"/>
            <p:cNvSpPr txBox="1">
              <a:spLocks noChangeArrowheads="1"/>
            </p:cNvSpPr>
            <p:nvPr/>
          </p:nvSpPr>
          <p:spPr bwMode="auto">
            <a:xfrm>
              <a:off x="4874" y="1341"/>
              <a:ext cx="40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200">
                  <a:latin typeface="Arial" pitchFamily="34" charset="0"/>
                </a:rPr>
                <a:t>0.30</a:t>
              </a:r>
            </a:p>
          </p:txBody>
        </p:sp>
        <p:sp>
          <p:nvSpPr>
            <p:cNvPr id="15384" name="Line 26"/>
            <p:cNvSpPr>
              <a:spLocks noChangeShapeType="1"/>
            </p:cNvSpPr>
            <p:nvPr/>
          </p:nvSpPr>
          <p:spPr bwMode="auto">
            <a:xfrm flipH="1">
              <a:off x="4796" y="1453"/>
              <a:ext cx="9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1050"/>
            </a:p>
          </p:txBody>
        </p:sp>
        <p:sp>
          <p:nvSpPr>
            <p:cNvPr id="15385" name="Text Box 27"/>
            <p:cNvSpPr txBox="1">
              <a:spLocks noChangeArrowheads="1"/>
            </p:cNvSpPr>
            <p:nvPr/>
          </p:nvSpPr>
          <p:spPr bwMode="auto">
            <a:xfrm>
              <a:off x="5291" y="1739"/>
              <a:ext cx="310" cy="1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eaVert" wrap="none">
              <a:spAutoFit/>
            </a:bodyPr>
            <a:lstStyle/>
            <a:p>
              <a:pPr algn="ctr"/>
              <a:r>
                <a:rPr lang="en-US" sz="1200">
                  <a:latin typeface="Arial" pitchFamily="34" charset="0"/>
                </a:rPr>
                <a:t>PSF FWHM, arcsec</a:t>
              </a:r>
              <a:endParaRPr lang="en-US" sz="1050">
                <a:latin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81487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Sensor requirements</a:t>
            </a:r>
            <a:endParaRPr lang="en-US" dirty="0"/>
          </a:p>
        </p:txBody>
      </p:sp>
      <p:graphicFrame>
        <p:nvGraphicFramePr>
          <p:cNvPr id="3" name="Group 1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334012"/>
              </p:ext>
            </p:extLst>
          </p:nvPr>
        </p:nvGraphicFramePr>
        <p:xfrm>
          <a:off x="1878013" y="583248"/>
          <a:ext cx="4297362" cy="4247890"/>
        </p:xfrm>
        <a:graphic>
          <a:graphicData uri="http://schemas.openxmlformats.org/drawingml/2006/table">
            <a:tbl>
              <a:tblPr/>
              <a:tblGrid>
                <a:gridCol w="2365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23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96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86546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Parameter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Goal </a:t>
                      </a: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(Thresh.)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unit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4BD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8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Total active area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3096 </a:t>
                      </a: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(2654)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cm</a:t>
                      </a:r>
                      <a:r>
                        <a:rPr kumimoji="0" lang="en-US" sz="105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</a:t>
                      </a:r>
                      <a:endParaRPr kumimoji="0" lang="en-US" sz="1050" b="1" i="0" u="none" strike="noStrike" cap="none" normalizeH="0" baseline="30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0990349"/>
                  </a:ext>
                </a:extLst>
              </a:tr>
              <a:tr h="238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QE 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41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8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QE 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QE 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8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QE 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8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QE z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8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QE 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8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Diffusion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 rms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BADDE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8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Read time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2 </a:t>
                      </a: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(3)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sec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25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Read noise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 </a:t>
                      </a: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(13)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e</a:t>
                      </a:r>
                      <a:r>
                        <a:rPr kumimoji="0" lang="en-US" sz="105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-</a:t>
                      </a: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 </a:t>
                      </a:r>
                      <a:r>
                        <a:rPr kumimoji="0" lang="en-US" sz="105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rms</a:t>
                      </a:r>
                      <a:endParaRPr kumimoji="0" lang="en-US" sz="105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38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Video crosstalk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8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Gain stability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8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Pixel size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8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Nonplanarity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m</a:t>
                      </a: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m p-v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387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Fill factor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92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05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02477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poc\Google Drive\Presentations 2016\SPIE\Overleaf\Figures\REB_layout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5952" y="3302247"/>
            <a:ext cx="3897784" cy="15371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C:\Users\poc\Google Drive\Presentations 2016\SPIE\Overleaf\Figures\RTM_elx_blockDiagram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4792" y="452719"/>
            <a:ext cx="3928943" cy="2681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85750" y="571501"/>
            <a:ext cx="4403639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b="1" u="sng" dirty="0"/>
              <a:t>Functions: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Video CDS processing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18-bit digitization and serialization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HV clock and bias generation 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CCD temperature monitoring and control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Onboard diagnostic features including waveform recorder</a:t>
            </a:r>
          </a:p>
          <a:p>
            <a:pPr>
              <a:buFont typeface="Arial" pitchFamily="34" charset="0"/>
              <a:buChar char="•"/>
            </a:pPr>
            <a:endParaRPr lang="en-US" sz="1300" dirty="0"/>
          </a:p>
          <a:p>
            <a:r>
              <a:rPr lang="en-US" sz="1300" b="1" u="sng" dirty="0"/>
              <a:t>Implementation</a:t>
            </a:r>
            <a:r>
              <a:rPr lang="en-US" sz="1300" b="1" dirty="0"/>
              <a:t>: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Three 4” x 16”, 14-layer boards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Video processing in CMOS ASIC (x18)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Xilinx XC7K160T FPGA  (x3)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AD7982 18-bit 1MSa/s SAR ADC (x144)</a:t>
            </a:r>
          </a:p>
          <a:p>
            <a:pPr>
              <a:buFont typeface="Arial" pitchFamily="34" charset="0"/>
              <a:buChar char="•"/>
            </a:pPr>
            <a:r>
              <a:rPr lang="en-US" sz="1300" dirty="0"/>
              <a:t> +40/±15/+8/+7/+5V supplies, onboard regulators</a:t>
            </a:r>
          </a:p>
          <a:p>
            <a:pPr>
              <a:buFont typeface="Arial" pitchFamily="34" charset="0"/>
              <a:buChar char="•"/>
            </a:pPr>
            <a:endParaRPr lang="en-US" sz="13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85749" y="571501"/>
            <a:ext cx="6627857" cy="4397618"/>
            <a:chOff x="380999" y="762000"/>
            <a:chExt cx="8837142" cy="5863491"/>
          </a:xfrm>
        </p:grpSpPr>
        <p:pic>
          <p:nvPicPr>
            <p:cNvPr id="10" name="Picture 9" descr="C:\Users\rv\000work\schemas\aspic3.png"/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0999" y="4633383"/>
              <a:ext cx="5327823" cy="1992108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</p:pic>
        <p:sp>
          <p:nvSpPr>
            <p:cNvPr id="11" name="Oval 10"/>
            <p:cNvSpPr/>
            <p:nvPr/>
          </p:nvSpPr>
          <p:spPr>
            <a:xfrm>
              <a:off x="8007178" y="762000"/>
              <a:ext cx="1210963" cy="78259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3" name="Straight Arrow Connector 12"/>
            <p:cNvCxnSpPr>
              <a:stCxn id="11" idx="3"/>
            </p:cNvCxnSpPr>
            <p:nvPr/>
          </p:nvCxnSpPr>
          <p:spPr>
            <a:xfrm flipH="1">
              <a:off x="5708822" y="1429987"/>
              <a:ext cx="2475697" cy="3203396"/>
            </a:xfrm>
            <a:prstGeom prst="straightConnector1">
              <a:avLst/>
            </a:prstGeom>
            <a:ln w="31750">
              <a:solidFill>
                <a:srgbClr val="FF0000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Raft electronics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14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41"/>
          <p:cNvSpPr>
            <a:spLocks noGrp="1"/>
          </p:cNvSpPr>
          <p:nvPr>
            <p:ph type="title"/>
          </p:nvPr>
        </p:nvSpPr>
        <p:spPr>
          <a:xfrm>
            <a:off x="265246" y="68580"/>
            <a:ext cx="7392854" cy="535334"/>
          </a:xfrm>
        </p:spPr>
        <p:txBody>
          <a:bodyPr/>
          <a:lstStyle/>
          <a:p>
            <a:r>
              <a:rPr lang="en-US" sz="2800" dirty="0" smtClean="0"/>
              <a:t>Virtual sampling scope mode of video digitizer</a:t>
            </a:r>
            <a:endParaRPr lang="en-US" sz="2800" dirty="0"/>
          </a:p>
        </p:txBody>
      </p:sp>
      <p:sp>
        <p:nvSpPr>
          <p:cNvPr id="43" name="TextBox 42"/>
          <p:cNvSpPr txBox="1"/>
          <p:nvPr/>
        </p:nvSpPr>
        <p:spPr>
          <a:xfrm>
            <a:off x="265246" y="634280"/>
            <a:ext cx="86854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Arrange a repetitive CCD output waveform (i.e. dark, flat)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Acquire one sample per pixel period, incrementing the ADC sampling clock 10ns per pixel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600" dirty="0"/>
              <a:t>Combined with “transparent mode” feature of DSI ASIC, creates virtual 100MHz, 18b oscilloscope for probing video channels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2085258" y="2005485"/>
            <a:ext cx="5716960" cy="1293122"/>
            <a:chOff x="950500" y="3276600"/>
            <a:chExt cx="7812500" cy="144780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50500" y="3276600"/>
              <a:ext cx="2630900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41300" y="3276600"/>
              <a:ext cx="2630900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32100" y="3276600"/>
              <a:ext cx="2630900" cy="1073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25" name="Straight Arrow Connector 24"/>
            <p:cNvCxnSpPr/>
            <p:nvPr/>
          </p:nvCxnSpPr>
          <p:spPr>
            <a:xfrm flipV="1">
              <a:off x="1045026" y="4419600"/>
              <a:ext cx="0" cy="304800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flipV="1">
              <a:off x="2021110" y="4419600"/>
              <a:ext cx="0" cy="304800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V="1">
              <a:off x="2957284" y="4419600"/>
              <a:ext cx="0" cy="304800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/>
            <p:cNvCxnSpPr/>
            <p:nvPr/>
          </p:nvCxnSpPr>
          <p:spPr>
            <a:xfrm flipV="1">
              <a:off x="3926110" y="4419600"/>
              <a:ext cx="0" cy="304800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/>
            <p:nvPr/>
          </p:nvCxnSpPr>
          <p:spPr>
            <a:xfrm flipV="1">
              <a:off x="5907310" y="4419600"/>
              <a:ext cx="0" cy="304800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V="1">
              <a:off x="4905098" y="4419600"/>
              <a:ext cx="0" cy="304800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/>
            <p:nvPr/>
          </p:nvCxnSpPr>
          <p:spPr>
            <a:xfrm flipV="1">
              <a:off x="6821710" y="4419600"/>
              <a:ext cx="0" cy="304800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/>
            <p:nvPr/>
          </p:nvCxnSpPr>
          <p:spPr>
            <a:xfrm flipV="1">
              <a:off x="7812310" y="4419600"/>
              <a:ext cx="0" cy="304800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5-Point Star 32"/>
            <p:cNvSpPr/>
            <p:nvPr/>
          </p:nvSpPr>
          <p:spPr>
            <a:xfrm>
              <a:off x="1005116" y="3831070"/>
              <a:ext cx="76200" cy="7620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4" name="5-Point Star 33"/>
            <p:cNvSpPr/>
            <p:nvPr/>
          </p:nvSpPr>
          <p:spPr>
            <a:xfrm>
              <a:off x="1981200" y="3704302"/>
              <a:ext cx="76200" cy="7620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5" name="5-Point Star 34"/>
            <p:cNvSpPr/>
            <p:nvPr/>
          </p:nvSpPr>
          <p:spPr>
            <a:xfrm>
              <a:off x="2917374" y="3619674"/>
              <a:ext cx="76200" cy="7620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6" name="5-Point Star 35"/>
            <p:cNvSpPr/>
            <p:nvPr/>
          </p:nvSpPr>
          <p:spPr>
            <a:xfrm>
              <a:off x="3886200" y="3505200"/>
              <a:ext cx="76200" cy="7620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7" name="5-Point Star 36"/>
            <p:cNvSpPr/>
            <p:nvPr/>
          </p:nvSpPr>
          <p:spPr>
            <a:xfrm>
              <a:off x="5867400" y="3810000"/>
              <a:ext cx="76200" cy="7620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8" name="5-Point Star 37"/>
            <p:cNvSpPr/>
            <p:nvPr/>
          </p:nvSpPr>
          <p:spPr>
            <a:xfrm>
              <a:off x="4865188" y="3412144"/>
              <a:ext cx="76200" cy="7620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39" name="5-Point Star 38"/>
            <p:cNvSpPr/>
            <p:nvPr/>
          </p:nvSpPr>
          <p:spPr>
            <a:xfrm>
              <a:off x="6781800" y="3962400"/>
              <a:ext cx="76200" cy="7620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0" name="5-Point Star 39"/>
            <p:cNvSpPr/>
            <p:nvPr/>
          </p:nvSpPr>
          <p:spPr>
            <a:xfrm>
              <a:off x="7772400" y="4161154"/>
              <a:ext cx="76200" cy="7620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420488" y="1709454"/>
            <a:ext cx="60948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+mj-lt"/>
              </a:rPr>
              <a:t>(a) ASPIC DSI mode</a:t>
            </a:r>
          </a:p>
        </p:txBody>
      </p:sp>
      <p:pic>
        <p:nvPicPr>
          <p:cNvPr id="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989" y="2192867"/>
            <a:ext cx="1776496" cy="743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1881865" y="3601717"/>
            <a:ext cx="5716961" cy="1088945"/>
            <a:chOff x="609600" y="5715000"/>
            <a:chExt cx="7812087" cy="121920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09600" y="5715000"/>
              <a:ext cx="2630487" cy="106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00400" y="5715000"/>
              <a:ext cx="2630487" cy="106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791200" y="5715000"/>
              <a:ext cx="2630487" cy="1069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5" name="Straight Arrow Connector 4"/>
            <p:cNvCxnSpPr/>
            <p:nvPr/>
          </p:nvCxnSpPr>
          <p:spPr>
            <a:xfrm flipV="1">
              <a:off x="1045026" y="6629400"/>
              <a:ext cx="0" cy="304800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5-Point Star 5"/>
            <p:cNvSpPr/>
            <p:nvPr/>
          </p:nvSpPr>
          <p:spPr>
            <a:xfrm>
              <a:off x="1005116" y="5726091"/>
              <a:ext cx="76200" cy="7620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V="1">
              <a:off x="2021110" y="6629400"/>
              <a:ext cx="0" cy="304800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5-Point Star 7"/>
            <p:cNvSpPr/>
            <p:nvPr/>
          </p:nvSpPr>
          <p:spPr>
            <a:xfrm>
              <a:off x="1981200" y="5910948"/>
              <a:ext cx="76200" cy="7620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V="1">
              <a:off x="2957284" y="6629400"/>
              <a:ext cx="0" cy="304800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5-Point Star 9"/>
            <p:cNvSpPr/>
            <p:nvPr/>
          </p:nvSpPr>
          <p:spPr>
            <a:xfrm>
              <a:off x="2917374" y="5910948"/>
              <a:ext cx="76200" cy="7620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 flipV="1">
              <a:off x="3926110" y="6629400"/>
              <a:ext cx="0" cy="304800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5-Point Star 11"/>
            <p:cNvSpPr/>
            <p:nvPr/>
          </p:nvSpPr>
          <p:spPr>
            <a:xfrm>
              <a:off x="3886200" y="5910948"/>
              <a:ext cx="76200" cy="7620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V="1">
              <a:off x="5907310" y="6629400"/>
              <a:ext cx="0" cy="304800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5-Point Star 13"/>
            <p:cNvSpPr/>
            <p:nvPr/>
          </p:nvSpPr>
          <p:spPr>
            <a:xfrm>
              <a:off x="5867400" y="6491516"/>
              <a:ext cx="76200" cy="7620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5" name="Straight Arrow Connector 14"/>
            <p:cNvCxnSpPr/>
            <p:nvPr/>
          </p:nvCxnSpPr>
          <p:spPr>
            <a:xfrm flipV="1">
              <a:off x="4905098" y="6629400"/>
              <a:ext cx="0" cy="304800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5-Point Star 15"/>
            <p:cNvSpPr/>
            <p:nvPr/>
          </p:nvSpPr>
          <p:spPr>
            <a:xfrm>
              <a:off x="4865188" y="6248400"/>
              <a:ext cx="76200" cy="7620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7" name="Straight Arrow Connector 16"/>
            <p:cNvCxnSpPr/>
            <p:nvPr/>
          </p:nvCxnSpPr>
          <p:spPr>
            <a:xfrm flipV="1">
              <a:off x="6821710" y="6629400"/>
              <a:ext cx="0" cy="304800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5-Point Star 17"/>
            <p:cNvSpPr/>
            <p:nvPr/>
          </p:nvSpPr>
          <p:spPr>
            <a:xfrm>
              <a:off x="6781800" y="6491516"/>
              <a:ext cx="76200" cy="7620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V="1">
              <a:off x="7812310" y="6629400"/>
              <a:ext cx="0" cy="304800"/>
            </a:xfrm>
            <a:prstGeom prst="straightConnector1">
              <a:avLst/>
            </a:prstGeom>
            <a:ln w="12700">
              <a:solidFill>
                <a:schemeClr val="accent2">
                  <a:lumMod val="60000"/>
                  <a:lumOff val="4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5-Point Star 19"/>
            <p:cNvSpPr/>
            <p:nvPr/>
          </p:nvSpPr>
          <p:spPr>
            <a:xfrm>
              <a:off x="7772400" y="6491516"/>
              <a:ext cx="76200" cy="76200"/>
            </a:xfrm>
            <a:prstGeom prst="star5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392681" y="3233660"/>
            <a:ext cx="609483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>
                <a:latin typeface="+mj-lt"/>
              </a:rPr>
              <a:t>(b) ASPIC Transparent mode – amplified CCD output</a:t>
            </a:r>
          </a:p>
        </p:txBody>
      </p:sp>
      <p:pic>
        <p:nvPicPr>
          <p:cNvPr id="4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34" y="3697679"/>
            <a:ext cx="1621308" cy="702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356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36" y="61653"/>
            <a:ext cx="7717561" cy="404622"/>
          </a:xfrm>
        </p:spPr>
        <p:txBody>
          <a:bodyPr/>
          <a:lstStyle/>
          <a:p>
            <a:r>
              <a:rPr lang="en-US" dirty="0" smtClean="0"/>
              <a:t>144-channel waveforms using virtual ‘scope</a:t>
            </a:r>
            <a:endParaRPr lang="en-US" dirty="0"/>
          </a:p>
        </p:txBody>
      </p:sp>
      <p:pic>
        <p:nvPicPr>
          <p:cNvPr id="3" name="Image 8" descr="Macintosh HD:Users:nayman:Documents:REB:TS8:RTM2:rtm-scan-mode-data:multiscope-rtm2.png"/>
          <p:cNvPicPr/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4"/>
          <a:stretch>
            <a:fillRect/>
          </a:stretch>
        </p:blipFill>
        <p:spPr bwMode="auto">
          <a:xfrm>
            <a:off x="491308" y="677075"/>
            <a:ext cx="6998396" cy="422648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41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Noise correlations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220"/>
          <a:stretch/>
        </p:blipFill>
        <p:spPr>
          <a:xfrm>
            <a:off x="4394663" y="1278673"/>
            <a:ext cx="3653498" cy="295879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271251" y="1323279"/>
            <a:ext cx="3492641" cy="2862145"/>
            <a:chOff x="4372530" y="1191479"/>
            <a:chExt cx="3626612" cy="287174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372530" y="1211766"/>
              <a:ext cx="2804969" cy="285146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4"/>
            <a:srcRect l="1" r="44069"/>
            <a:stretch/>
          </p:blipFill>
          <p:spPr>
            <a:xfrm>
              <a:off x="7177500" y="1211766"/>
              <a:ext cx="308686" cy="285146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463884" y="1211766"/>
              <a:ext cx="535258" cy="2851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486186" y="2413585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0.1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486186" y="1191479"/>
              <a:ext cx="41229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0.2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554313" y="3755449"/>
              <a:ext cx="2760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0</a:t>
              </a:r>
              <a:endParaRPr lang="en-US" dirty="0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42237" y="936702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Single CCD</a:t>
            </a:r>
            <a:endParaRPr lang="en-US" sz="1800" dirty="0"/>
          </a:p>
        </p:txBody>
      </p:sp>
      <p:sp>
        <p:nvSpPr>
          <p:cNvPr id="13" name="TextBox 12"/>
          <p:cNvSpPr txBox="1"/>
          <p:nvPr/>
        </p:nvSpPr>
        <p:spPr>
          <a:xfrm>
            <a:off x="4430933" y="909341"/>
            <a:ext cx="134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Full raft CCD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6640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150" y="982132"/>
            <a:ext cx="3240863" cy="3240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Detector design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30348" y="755288"/>
            <a:ext cx="573070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 High resistivity p-type silicon CCD, 100</a:t>
            </a:r>
            <a:r>
              <a:rPr lang="en-US" sz="1800" dirty="0" smtClean="0">
                <a:latin typeface="Symbol" panose="05050102010706020507" pitchFamily="18" charset="2"/>
              </a:rPr>
              <a:t>m</a:t>
            </a:r>
            <a:r>
              <a:rPr lang="en-US" sz="1800" dirty="0" smtClean="0"/>
              <a:t>m thick,  </a:t>
            </a:r>
            <a:r>
              <a:rPr lang="en-US" sz="1800" dirty="0"/>
              <a:t>fully </a:t>
            </a:r>
            <a:r>
              <a:rPr lang="en-US" sz="1800" dirty="0" smtClean="0"/>
              <a:t>depleted, back illuminated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 </a:t>
            </a:r>
            <a:r>
              <a:rPr lang="en-US" sz="1800" dirty="0" smtClean="0"/>
              <a:t>10</a:t>
            </a:r>
            <a:r>
              <a:rPr lang="en-US" sz="1800" dirty="0" smtClean="0">
                <a:latin typeface="Symbol" panose="05050102010706020507" pitchFamily="18" charset="2"/>
              </a:rPr>
              <a:t>m</a:t>
            </a:r>
            <a:r>
              <a:rPr lang="en-US" sz="1800" dirty="0" smtClean="0"/>
              <a:t>m pixels, 4K x 4K full-frame format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 </a:t>
            </a:r>
            <a:r>
              <a:rPr lang="en-US" sz="1800" dirty="0" smtClean="0"/>
              <a:t>16-fold parallel output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 </a:t>
            </a:r>
            <a:r>
              <a:rPr lang="en-US" sz="1800" dirty="0" smtClean="0"/>
              <a:t>4-side </a:t>
            </a:r>
            <a:r>
              <a:rPr lang="en-US" sz="1800" dirty="0" err="1" smtClean="0"/>
              <a:t>buttable</a:t>
            </a:r>
            <a:r>
              <a:rPr lang="en-US" sz="1800" dirty="0" smtClean="0"/>
              <a:t> package,  ±9</a:t>
            </a:r>
            <a:r>
              <a:rPr lang="en-US" sz="1800" dirty="0" smtClean="0">
                <a:latin typeface="Symbol" panose="05050102010706020507" pitchFamily="18" charset="2"/>
              </a:rPr>
              <a:t>m</a:t>
            </a:r>
            <a:r>
              <a:rPr lang="en-US" sz="1800" dirty="0" smtClean="0"/>
              <a:t>m </a:t>
            </a:r>
            <a:r>
              <a:rPr lang="en-US" sz="1800" dirty="0" err="1" smtClean="0"/>
              <a:t>coplanarity</a:t>
            </a:r>
            <a:r>
              <a:rPr lang="en-US" sz="1800" dirty="0" smtClean="0"/>
              <a:t> across full set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 smtClean="0"/>
              <a:t> Specified mechanical mounting and alignment features, and electrical interface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/>
              <a:t> O</a:t>
            </a:r>
            <a:r>
              <a:rPr lang="en-US" sz="1800" dirty="0" smtClean="0"/>
              <a:t>perating temperature -100C</a:t>
            </a:r>
          </a:p>
        </p:txBody>
      </p:sp>
    </p:spTree>
    <p:extLst>
      <p:ext uri="{BB962C8B-B14F-4D97-AF65-F5344CB8AC3E}">
        <p14:creationId xmlns:p14="http://schemas.microsoft.com/office/powerpoint/2010/main" val="2289875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R&amp;D prototype </a:t>
            </a:r>
            <a:r>
              <a:rPr lang="en-US" dirty="0" smtClean="0"/>
              <a:t>phase, 2005 - 2012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</a:t>
            </a:r>
            <a:r>
              <a:rPr lang="en-US" sz="2400" dirty="0" smtClean="0"/>
              <a:t>rototype contracts with 2 CCD suppliers</a:t>
            </a:r>
          </a:p>
          <a:p>
            <a:r>
              <a:rPr lang="en-US" sz="2400" dirty="0" smtClean="0"/>
              <a:t>Establish EO and metrology test lab</a:t>
            </a:r>
          </a:p>
          <a:p>
            <a:r>
              <a:rPr lang="en-US" sz="2400" dirty="0" smtClean="0"/>
              <a:t>Demonstrate existence proof of sensor performance</a:t>
            </a:r>
          </a:p>
          <a:p>
            <a:r>
              <a:rPr lang="en-US" sz="2400" dirty="0" smtClean="0"/>
              <a:t>Confirm diffusion model</a:t>
            </a:r>
          </a:p>
          <a:p>
            <a:r>
              <a:rPr lang="en-US" sz="2400" dirty="0" smtClean="0"/>
              <a:t>Measure electronic crosstalk between channels (intra-CCD)</a:t>
            </a:r>
          </a:p>
          <a:p>
            <a:r>
              <a:rPr lang="en-US" sz="2400" dirty="0" smtClean="0"/>
              <a:t>Investigate ‘tall pixel’ effects and other </a:t>
            </a:r>
            <a:r>
              <a:rPr lang="en-US" sz="2400" dirty="0" err="1" smtClean="0"/>
              <a:t>nonidealities</a:t>
            </a:r>
            <a:endParaRPr lang="en-US" sz="2400" dirty="0" smtClean="0"/>
          </a:p>
          <a:p>
            <a:r>
              <a:rPr lang="en-US" sz="2400" dirty="0" smtClean="0"/>
              <a:t>Demonstrate 9Hz ROI readout (guide mode)</a:t>
            </a:r>
          </a:p>
          <a:p>
            <a:endParaRPr lang="en-US" sz="2400" dirty="0" smtClean="0"/>
          </a:p>
          <a:p>
            <a:pPr lvl="1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02796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67405" y="709747"/>
            <a:ext cx="6312543" cy="4227138"/>
            <a:chOff x="1755443" y="958232"/>
            <a:chExt cx="8416723" cy="5636184"/>
          </a:xfrm>
        </p:grpSpPr>
        <p:pic>
          <p:nvPicPr>
            <p:cNvPr id="8" name="Picture 8" descr="target1 small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03516" y="1390971"/>
              <a:ext cx="2346960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/>
            <p:cNvPicPr>
              <a:picLocks noChangeAspect="1" noChangeArrowheads="1"/>
            </p:cNvPicPr>
            <p:nvPr/>
          </p:nvPicPr>
          <p:blipFill rotWithShape="1">
            <a:blip r:embed="rId3" cstate="screen">
              <a:lum contrast="24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6" t="1505"/>
            <a:stretch/>
          </p:blipFill>
          <p:spPr bwMode="auto">
            <a:xfrm>
              <a:off x="7815908" y="3981771"/>
              <a:ext cx="2356258" cy="2286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314596" y="1390971"/>
              <a:ext cx="2425113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/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5291030" y="3981771"/>
              <a:ext cx="2444750" cy="2286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58586"/>
            <a:stretch/>
          </p:blipFill>
          <p:spPr bwMode="auto">
            <a:xfrm>
              <a:off x="2349837" y="1390971"/>
              <a:ext cx="2843928" cy="228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5181104" y="958232"/>
              <a:ext cx="246922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/>
                <a:t>Uniform illumination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902311" y="958232"/>
              <a:ext cx="2065780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/>
                <a:t>Test target image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607380" y="958232"/>
              <a:ext cx="216298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/>
                <a:t>CCD in test fixture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1113601" y="2356097"/>
              <a:ext cx="171457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/>
                <a:t>T-E2v CCD250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 rot="16200000">
              <a:off x="641124" y="4859900"/>
              <a:ext cx="2659532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500" b="1" dirty="0"/>
                <a:t>T-DALSA/ITL STA3800C</a:t>
              </a:r>
            </a:p>
          </p:txBody>
        </p:sp>
        <p:pic>
          <p:nvPicPr>
            <p:cNvPr id="19" name="Picture 2" descr="\\bnl.gov\bnlfiles\LSST\Pictures\sensor accecptance walk throughs\8-15-2015\DSC_0090.JPG"/>
            <p:cNvPicPr>
              <a:picLocks noChangeAspect="1" noChangeArrowheads="1"/>
            </p:cNvPicPr>
            <p:nvPr/>
          </p:nvPicPr>
          <p:blipFill rotWithShape="1">
            <a:blip r:embed="rId7" cstate="print"/>
            <a:srcRect l="12362" r="8425"/>
            <a:stretch/>
          </p:blipFill>
          <p:spPr bwMode="auto">
            <a:xfrm>
              <a:off x="2487365" y="3981771"/>
              <a:ext cx="2723537" cy="2286000"/>
            </a:xfrm>
            <a:prstGeom prst="rect">
              <a:avLst/>
            </a:prstGeom>
            <a:noFill/>
          </p:spPr>
        </p:pic>
        <p:sp>
          <p:nvSpPr>
            <p:cNvPr id="20" name="TextBox 19"/>
            <p:cNvSpPr txBox="1"/>
            <p:nvPr/>
          </p:nvSpPr>
          <p:spPr>
            <a:xfrm>
              <a:off x="5356679" y="6255861"/>
              <a:ext cx="1738082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(</a:t>
              </a:r>
              <a:r>
                <a:rPr lang="en-US" sz="1050" dirty="0" err="1"/>
                <a:t>overscan</a:t>
              </a:r>
              <a:r>
                <a:rPr lang="en-US" sz="1050" dirty="0"/>
                <a:t> displayed)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7729840" y="6255861"/>
              <a:ext cx="1877010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50" dirty="0"/>
                <a:t>(</a:t>
              </a:r>
              <a:r>
                <a:rPr lang="en-US" sz="1050" dirty="0" err="1"/>
                <a:t>overscan</a:t>
              </a:r>
              <a:r>
                <a:rPr lang="en-US" sz="1050" dirty="0"/>
                <a:t> suppressed)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553135" y="2977401"/>
            <a:ext cx="1750926" cy="1714500"/>
            <a:chOff x="8824012" y="4128081"/>
            <a:chExt cx="2334568" cy="2286000"/>
          </a:xfrm>
        </p:grpSpPr>
        <p:sp>
          <p:nvSpPr>
            <p:cNvPr id="24" name="Rectangle 23"/>
            <p:cNvSpPr/>
            <p:nvPr/>
          </p:nvSpPr>
          <p:spPr>
            <a:xfrm>
              <a:off x="8824012" y="4128081"/>
              <a:ext cx="2334568" cy="2286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2" name="Picture 21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83" t="51085" r="19533" b="9115"/>
            <a:stretch/>
          </p:blipFill>
          <p:spPr bwMode="auto">
            <a:xfrm>
              <a:off x="8824012" y="4623548"/>
              <a:ext cx="2309854" cy="12950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6553135" y="1062478"/>
            <a:ext cx="1777763" cy="1714500"/>
            <a:chOff x="8824012" y="1574850"/>
            <a:chExt cx="2370350" cy="2286000"/>
          </a:xfrm>
        </p:grpSpPr>
        <p:sp>
          <p:nvSpPr>
            <p:cNvPr id="3" name="Rectangle 2"/>
            <p:cNvSpPr/>
            <p:nvPr/>
          </p:nvSpPr>
          <p:spPr>
            <a:xfrm>
              <a:off x="8859794" y="1574850"/>
              <a:ext cx="2334568" cy="2286000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pic>
          <p:nvPicPr>
            <p:cNvPr id="23" name="Picture 22"/>
            <p:cNvPicPr>
              <a:picLocks noChangeAspect="1" noChangeArrowheads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78" t="12644" r="21616" b="52309"/>
            <a:stretch/>
          </p:blipFill>
          <p:spPr bwMode="auto">
            <a:xfrm>
              <a:off x="8824012" y="2173452"/>
              <a:ext cx="2350362" cy="11954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 detector variants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912322" y="701606"/>
            <a:ext cx="82888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/>
              <a:t>P</a:t>
            </a:r>
            <a:r>
              <a:rPr lang="en-US" sz="1500" b="1" dirty="0" smtClean="0"/>
              <a:t>ackage</a:t>
            </a:r>
            <a:endParaRPr lang="en-US" sz="1500" b="1" dirty="0"/>
          </a:p>
        </p:txBody>
      </p:sp>
    </p:spTree>
    <p:extLst>
      <p:ext uri="{BB962C8B-B14F-4D97-AF65-F5344CB8AC3E}">
        <p14:creationId xmlns:p14="http://schemas.microsoft.com/office/powerpoint/2010/main" val="3573518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237" y="13947"/>
            <a:ext cx="6519672" cy="404622"/>
          </a:xfrm>
        </p:spPr>
        <p:txBody>
          <a:bodyPr/>
          <a:lstStyle/>
          <a:p>
            <a:r>
              <a:rPr lang="en-US" dirty="0" smtClean="0"/>
              <a:t>Sensor prototype performance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153" y="753801"/>
            <a:ext cx="2092839" cy="161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66165" y="417845"/>
            <a:ext cx="716549" cy="41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QE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619" y="691867"/>
            <a:ext cx="2391782" cy="1879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47931" y="417845"/>
            <a:ext cx="1387896" cy="3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Dark current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227" y="721884"/>
            <a:ext cx="2729258" cy="1849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715808" y="417846"/>
            <a:ext cx="2213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Charge transfer inefficiency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696" y="2908229"/>
            <a:ext cx="2373380" cy="149386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sp>
        <p:nvSpPr>
          <p:cNvPr id="14" name="TextBox 13"/>
          <p:cNvSpPr txBox="1"/>
          <p:nvPr/>
        </p:nvSpPr>
        <p:spPr>
          <a:xfrm>
            <a:off x="6533267" y="2595830"/>
            <a:ext cx="2486037" cy="441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Height of image surface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6305" y="2908229"/>
            <a:ext cx="2146103" cy="1534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3702073" y="2568730"/>
            <a:ext cx="1674569" cy="366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Read noise</a:t>
            </a:r>
            <a:endParaRPr lang="en-US" dirty="0">
              <a:latin typeface="Calibri" pitchFamily="34" charset="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488" y="2908229"/>
            <a:ext cx="2291480" cy="1663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81713" y="2523234"/>
            <a:ext cx="1021297" cy="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 pitchFamily="34" charset="0"/>
              </a:rPr>
              <a:t>PSF</a:t>
            </a:r>
            <a:endParaRPr lang="en-US" dirty="0">
              <a:latin typeface="Calibri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3631" y="4739232"/>
            <a:ext cx="3004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accent1">
                    <a:lumMod val="75000"/>
                  </a:schemeClr>
                </a:solidFill>
                <a:latin typeface="Calibri" pitchFamily="34" charset="0"/>
              </a:rPr>
              <a:t>Usable pixel fraction &gt; 99.99%</a:t>
            </a:r>
            <a:endParaRPr lang="en-US" i="1" dirty="0">
              <a:solidFill>
                <a:schemeClr val="accent1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86401" y="4554566"/>
            <a:ext cx="388766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 err="1" smtClean="0">
                <a:solidFill>
                  <a:schemeClr val="accent1">
                    <a:lumMod val="75000"/>
                  </a:schemeClr>
                </a:solidFill>
              </a:rPr>
              <a:t>Radeka</a:t>
            </a:r>
            <a:r>
              <a:rPr lang="en-US" sz="900" dirty="0" smtClean="0">
                <a:solidFill>
                  <a:schemeClr val="accent1">
                    <a:lumMod val="75000"/>
                  </a:schemeClr>
                </a:solidFill>
              </a:rPr>
              <a:t>, V., et al. "LSST sensor requirements and characterization of the prototype LSST CCDs." Journal of Instrumentation 4.03 (2009): P03002..</a:t>
            </a:r>
            <a:endParaRPr lang="en-US" sz="9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28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Crosstalk – intra-CCD</a:t>
            </a:r>
            <a:endParaRPr lang="en-US" dirty="0"/>
          </a:p>
        </p:txBody>
      </p:sp>
      <p:pic>
        <p:nvPicPr>
          <p:cNvPr id="6146" name="Picture 2" descr="C:\Users\poc\Google Drive\Presentations 2016\SPIE\Overleaf\Figures\Xtalk_singleCCD.pn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96" r="54699"/>
          <a:stretch/>
        </p:blipFill>
        <p:spPr bwMode="auto">
          <a:xfrm>
            <a:off x="5951458" y="1149468"/>
            <a:ext cx="3099706" cy="257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129711" y="4652769"/>
            <a:ext cx="2743200" cy="300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75" dirty="0">
                <a:solidFill>
                  <a:schemeClr val="accent1">
                    <a:lumMod val="75000"/>
                  </a:schemeClr>
                </a:solidFill>
              </a:rPr>
              <a:t>O'Connor, P. "Crosstalk in multi-output CCDs for LSST." </a:t>
            </a:r>
            <a:r>
              <a:rPr lang="en-US" sz="675" i="1" dirty="0">
                <a:solidFill>
                  <a:schemeClr val="accent1">
                    <a:lumMod val="75000"/>
                  </a:schemeClr>
                </a:solidFill>
              </a:rPr>
              <a:t>Journal of Instrumentation</a:t>
            </a:r>
            <a:r>
              <a:rPr lang="en-US" sz="675" dirty="0">
                <a:solidFill>
                  <a:schemeClr val="accent1">
                    <a:lumMod val="75000"/>
                  </a:schemeClr>
                </a:solidFill>
              </a:rPr>
              <a:t> 10.05 (2015): C05010.</a:t>
            </a:r>
          </a:p>
        </p:txBody>
      </p:sp>
      <p:pic>
        <p:nvPicPr>
          <p:cNvPr id="5" name="Picture 2" descr="C:\Users\poc\Google Drive\Presentations 2016\SPIE\Overleaf\Figures\Xtalk_singleCC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07" b="49075"/>
          <a:stretch/>
        </p:blipFill>
        <p:spPr bwMode="auto">
          <a:xfrm>
            <a:off x="2726851" y="1149468"/>
            <a:ext cx="3360235" cy="265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oc\Google Drive\Presentations 2016\SPIE\Overleaf\Figures\Xtalk_singleCCD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233" b="49075"/>
          <a:stretch/>
        </p:blipFill>
        <p:spPr bwMode="auto">
          <a:xfrm>
            <a:off x="70531" y="1164240"/>
            <a:ext cx="2866289" cy="2642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3397" y="1084788"/>
            <a:ext cx="2246128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Staggered aggressor pattern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98491" y="1084788"/>
            <a:ext cx="3091616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Averaged and stretched to show victims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951458" y="1036468"/>
            <a:ext cx="1354153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Crosstalk matrix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61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Speed tests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098" y="1060144"/>
            <a:ext cx="3347986" cy="2680325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4767445" y="550976"/>
            <a:ext cx="4192461" cy="3797393"/>
            <a:chOff x="5075859" y="984686"/>
            <a:chExt cx="3102269" cy="2461375"/>
          </a:xfrm>
        </p:grpSpPr>
        <p:pic>
          <p:nvPicPr>
            <p:cNvPr id="18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75859" y="1269803"/>
              <a:ext cx="3102269" cy="21762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9" name="TextBox 18"/>
            <p:cNvSpPr txBox="1"/>
            <p:nvPr/>
          </p:nvSpPr>
          <p:spPr>
            <a:xfrm>
              <a:off x="5547894" y="984686"/>
              <a:ext cx="2447634" cy="3693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defTabSz="4572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dirty="0">
                  <a:solidFill>
                    <a:prstClr val="black"/>
                  </a:solidFill>
                  <a:latin typeface="Calibri" pitchFamily="34" charset="0"/>
                </a:rPr>
                <a:t>Crosstalk vs. pixel rate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5453384" y="4480469"/>
            <a:ext cx="2820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376092"/>
                </a:solidFill>
              </a:rPr>
              <a:t>.08% worst </a:t>
            </a:r>
            <a:r>
              <a:rPr lang="en-US" sz="1400" i="1" dirty="0" err="1" smtClean="0">
                <a:solidFill>
                  <a:srgbClr val="376092"/>
                </a:solidFill>
              </a:rPr>
              <a:t>xtalk</a:t>
            </a:r>
            <a:r>
              <a:rPr lang="en-US" sz="1400" i="1" dirty="0" smtClean="0">
                <a:solidFill>
                  <a:srgbClr val="376092"/>
                </a:solidFill>
              </a:rPr>
              <a:t> @ 550kpix/s</a:t>
            </a:r>
            <a:endParaRPr lang="en-US" sz="1400" i="1" dirty="0">
              <a:solidFill>
                <a:srgbClr val="376092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1308" y="550976"/>
            <a:ext cx="33077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Calibri" pitchFamily="34" charset="0"/>
              </a:rPr>
              <a:t>Read noise </a:t>
            </a:r>
            <a:r>
              <a:rPr lang="en-US" dirty="0">
                <a:solidFill>
                  <a:prstClr val="black"/>
                </a:solidFill>
                <a:latin typeface="Calibri" pitchFamily="34" charset="0"/>
              </a:rPr>
              <a:t>vs. pixel rate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81492" y="4493965"/>
            <a:ext cx="28205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 smtClean="0">
                <a:solidFill>
                  <a:srgbClr val="376092"/>
                </a:solidFill>
              </a:rPr>
              <a:t>&lt;6e</a:t>
            </a:r>
            <a:r>
              <a:rPr lang="en-US" sz="1400" i="1" baseline="30000" dirty="0" smtClean="0">
                <a:solidFill>
                  <a:srgbClr val="376092"/>
                </a:solidFill>
              </a:rPr>
              <a:t>-</a:t>
            </a:r>
            <a:r>
              <a:rPr lang="en-US" sz="1400" i="1" dirty="0" smtClean="0">
                <a:solidFill>
                  <a:srgbClr val="376092"/>
                </a:solidFill>
              </a:rPr>
              <a:t> noise@ 550kpix/s</a:t>
            </a:r>
            <a:endParaRPr lang="en-US" sz="1400" i="1" dirty="0">
              <a:solidFill>
                <a:srgbClr val="37609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2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PIE 2012 PPT Template (3)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1275</TotalTime>
  <Words>1553</Words>
  <Application>Microsoft Office PowerPoint</Application>
  <PresentationFormat>On-screen Show (16:9)</PresentationFormat>
  <Paragraphs>362</Paragraphs>
  <Slides>33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42" baseType="lpstr">
      <vt:lpstr>ＭＳ Ｐゴシック</vt:lpstr>
      <vt:lpstr>Arial</vt:lpstr>
      <vt:lpstr>Arial Black</vt:lpstr>
      <vt:lpstr>Britannic Bold</vt:lpstr>
      <vt:lpstr>Calibri</vt:lpstr>
      <vt:lpstr>Comic Sans MS</vt:lpstr>
      <vt:lpstr>Symbol</vt:lpstr>
      <vt:lpstr>Office Theme</vt:lpstr>
      <vt:lpstr>SPIE 2012 PPT Template (3)</vt:lpstr>
      <vt:lpstr>PowerPoint Presentation</vt:lpstr>
      <vt:lpstr>Science drivers</vt:lpstr>
      <vt:lpstr>Sensor requirements</vt:lpstr>
      <vt:lpstr>Detector design</vt:lpstr>
      <vt:lpstr>R&amp;D prototype phase, 2005 - 2012</vt:lpstr>
      <vt:lpstr>2 detector variants</vt:lpstr>
      <vt:lpstr>Sensor prototype performance</vt:lpstr>
      <vt:lpstr>Crosstalk – intra-CCD</vt:lpstr>
      <vt:lpstr>Speed tests</vt:lpstr>
      <vt:lpstr>“Tall pixel” effects</vt:lpstr>
      <vt:lpstr>Vertical slice tests, 2012 - 2016</vt:lpstr>
      <vt:lpstr>Multi-CCD readout, near-final electronics</vt:lpstr>
      <vt:lpstr>Focal plane organization</vt:lpstr>
      <vt:lpstr>Raft Tower Module (RTM)</vt:lpstr>
      <vt:lpstr>RTM prior to REC installation</vt:lpstr>
      <vt:lpstr>Tower in cryostat</vt:lpstr>
      <vt:lpstr>Production phase 2016 – early 2019</vt:lpstr>
      <vt:lpstr>RTM production status Nov. 2017</vt:lpstr>
      <vt:lpstr>QE: values, inter- and intra-CCD variation</vt:lpstr>
      <vt:lpstr>EO performance statistics: 3 rafts (432 channels)</vt:lpstr>
      <vt:lpstr>Parameter distributions, 5 rafts:</vt:lpstr>
      <vt:lpstr>Absolute height of image surface – 6 rafts</vt:lpstr>
      <vt:lpstr>Image surface coplanarity</vt:lpstr>
      <vt:lpstr>Performance goals</vt:lpstr>
      <vt:lpstr>Performance goals achieved</vt:lpstr>
      <vt:lpstr>Final thoughts</vt:lpstr>
      <vt:lpstr>PowerPoint Presentation</vt:lpstr>
      <vt:lpstr>REFERENCES</vt:lpstr>
      <vt:lpstr>Design thickness study</vt:lpstr>
      <vt:lpstr>Raft electronics</vt:lpstr>
      <vt:lpstr>Virtual sampling scope mode of video digitizer</vt:lpstr>
      <vt:lpstr>144-channel waveforms using virtual ‘scope</vt:lpstr>
      <vt:lpstr>Noise correlations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O'Connor, Paul</dc:creator>
  <cp:lastModifiedBy>O'Connor, Paul</cp:lastModifiedBy>
  <cp:revision>125</cp:revision>
  <dcterms:modified xsi:type="dcterms:W3CDTF">2017-11-15T07:32:49Z</dcterms:modified>
</cp:coreProperties>
</file>