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55" r:id="rId2"/>
    <p:sldId id="930" r:id="rId3"/>
    <p:sldId id="893" r:id="rId4"/>
    <p:sldId id="942" r:id="rId5"/>
    <p:sldId id="940" r:id="rId6"/>
    <p:sldId id="985" r:id="rId7"/>
    <p:sldId id="986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CC00"/>
    <a:srgbClr val="66FF33"/>
    <a:srgbClr val="66FF66"/>
    <a:srgbClr val="FF00FF"/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0" autoAdjust="0"/>
    <p:restoredTop sz="94415" autoAdjust="0"/>
  </p:normalViewPr>
  <p:slideViewPr>
    <p:cSldViewPr>
      <p:cViewPr varScale="1">
        <p:scale>
          <a:sx n="103" d="100"/>
          <a:sy n="103" d="100"/>
        </p:scale>
        <p:origin x="1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240" y="0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4" y="4415470"/>
            <a:ext cx="5608953" cy="41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38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240" y="8830938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4716B66-B2A3-4B5E-9452-7E94EDAC3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671B8-F9ED-4FB7-806C-BF94B39902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5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6B66-B2A3-4B5E-9452-7E94EDAC3D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6B66-B2A3-4B5E-9452-7E94EDAC3D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6B66-B2A3-4B5E-9452-7E94EDAC3D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6B66-B2A3-4B5E-9452-7E94EDAC3D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6B66-B2A3-4B5E-9452-7E94EDAC3D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Madrid Collaboration mtg May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91FA-C185-43BD-A1B2-24338182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391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F90F-DEA4-46E7-A621-ED768ADCE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Brenna Flaugher Madrid Collaboration mtg May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7599A6-A345-4AC0-8F26-9C78A3C2F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2" descr="DES-Logo-croppe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4D2055-CAE7-4120-A01E-FA7BDC57098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7378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A piece of Fiber Positioner R&amp;D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689496"/>
            <a:ext cx="2018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 Diehl (FNAL)</a:t>
            </a:r>
          </a:p>
          <a:p>
            <a:r>
              <a:rPr lang="en-US" dirty="0"/>
              <a:t>Cosmic Visions</a:t>
            </a:r>
          </a:p>
          <a:p>
            <a:r>
              <a:rPr lang="en-US" dirty="0"/>
              <a:t>Nov. 15,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2403" y="1600200"/>
            <a:ext cx="428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</a:t>
            </a:r>
            <a:r>
              <a:rPr lang="en-US" i="1" dirty="0" err="1"/>
              <a:t>DESpec</a:t>
            </a:r>
            <a:r>
              <a:rPr lang="en-US" i="1" dirty="0"/>
              <a:t>: A good idea ahead of its time”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3FACAB-7CBA-4967-A7F6-C0B52E8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333" t="7467" r="4000" b="12800"/>
          <a:stretch>
            <a:fillRect/>
          </a:stretch>
        </p:blipFill>
        <p:spPr bwMode="auto">
          <a:xfrm>
            <a:off x="1524000" y="2057400"/>
            <a:ext cx="6236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1F4AE-E7A2-45D1-91F0-7B0DE75504B4}"/>
              </a:ext>
            </a:extLst>
          </p:cNvPr>
          <p:cNvSpPr txBox="1"/>
          <p:nvPr/>
        </p:nvSpPr>
        <p:spPr>
          <a:xfrm>
            <a:off x="5410200" y="615116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/>
              <a:t>Will Saunders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762000"/>
          </a:xfrm>
        </p:spPr>
        <p:txBody>
          <a:bodyPr/>
          <a:lstStyle/>
          <a:p>
            <a:r>
              <a:rPr lang="en-US" sz="4400" dirty="0"/>
              <a:t>Optical Fiber </a:t>
            </a:r>
            <a:r>
              <a:rPr lang="en-US" sz="4400" dirty="0" err="1"/>
              <a:t>Positioners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153400" cy="5029200"/>
          </a:xfrm>
        </p:spPr>
        <p:txBody>
          <a:bodyPr/>
          <a:lstStyle/>
          <a:p>
            <a:r>
              <a:rPr lang="en-US" dirty="0"/>
              <a:t>Precisely hold the tip of optical fibers on the desired RA &amp; DEC of the galaxy (specs typical of Echidna Mark 1)</a:t>
            </a:r>
          </a:p>
          <a:p>
            <a:pPr lvl="1"/>
            <a:r>
              <a:rPr lang="en-US" dirty="0"/>
              <a:t>Premium on small (7 mm) spacing between actuators (pitch) </a:t>
            </a:r>
          </a:p>
          <a:p>
            <a:pPr lvl="1"/>
            <a:r>
              <a:rPr lang="en-US" dirty="0"/>
              <a:t>± 0.14” (± 1/2 pixel on DECam) position accuracy corresponds to ±7.5 um. </a:t>
            </a:r>
          </a:p>
          <a:p>
            <a:pPr lvl="1"/>
            <a:r>
              <a:rPr lang="en-US" dirty="0"/>
              <a:t>60” target separation is ~3.2 mm spacing between fiber tips</a:t>
            </a:r>
          </a:p>
          <a:p>
            <a:pPr lvl="1"/>
            <a:r>
              <a:rPr lang="en-US" dirty="0"/>
              <a:t>Fast reconfiguration time:  90 seconds or less</a:t>
            </a:r>
          </a:p>
          <a:p>
            <a:pPr lvl="1"/>
            <a:r>
              <a:rPr lang="en-US" dirty="0"/>
              <a:t>Maximum throughput, highly reliable …</a:t>
            </a:r>
          </a:p>
          <a:p>
            <a:r>
              <a:rPr lang="en-US" dirty="0"/>
              <a:t>Tilting Spines and Twirling Posts</a:t>
            </a:r>
          </a:p>
          <a:p>
            <a:pPr lvl="1"/>
            <a:r>
              <a:rPr lang="en-US" dirty="0"/>
              <a:t>Advantages/Disadvantages for each type (discuss at length)</a:t>
            </a:r>
          </a:p>
          <a:p>
            <a:pPr lvl="1"/>
            <a:r>
              <a:rPr lang="en-US" dirty="0"/>
              <a:t>Relatively high density of positioners on the focal plane made Tilting Spines the best choice for </a:t>
            </a:r>
            <a:r>
              <a:rPr lang="en-US" dirty="0" err="1"/>
              <a:t>DESPec</a:t>
            </a:r>
            <a:endParaRPr lang="en-US" dirty="0"/>
          </a:p>
          <a:p>
            <a:pPr lvl="1"/>
            <a:r>
              <a:rPr lang="en-US" dirty="0"/>
              <a:t>The new Tilting Spine design (J. Gilbert &amp; G. Dalton SPIE 2016) alleviates the spine’s disadvantages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8949" y="854903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Skipped a step: economics that drives us to fiber positioners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Mohawk Tilting Spine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8" descr="E6954_Science_f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0095" y="1600200"/>
            <a:ext cx="487810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1000" cy="4419600"/>
          </a:xfrm>
        </p:spPr>
        <p:txBody>
          <a:bodyPr/>
          <a:lstStyle/>
          <a:p>
            <a:r>
              <a:rPr lang="en-US" sz="2000" dirty="0"/>
              <a:t>6 ¾  mm pitch </a:t>
            </a:r>
          </a:p>
          <a:p>
            <a:r>
              <a:rPr lang="en-US" sz="2000" dirty="0"/>
              <a:t>Length about 16 cm</a:t>
            </a:r>
          </a:p>
          <a:p>
            <a:r>
              <a:rPr lang="en-US" sz="2000" dirty="0"/>
              <a:t>Patrol radius ~ 7 mm</a:t>
            </a:r>
          </a:p>
          <a:p>
            <a:r>
              <a:rPr lang="en-US" sz="2000" dirty="0"/>
              <a:t>Positioning accuracy &lt; 10 microns is already achieved</a:t>
            </a:r>
          </a:p>
          <a:p>
            <a:r>
              <a:rPr lang="en-US" sz="2000" dirty="0"/>
              <a:t>Improved configuration time is about 60 seconds.</a:t>
            </a:r>
          </a:p>
          <a:p>
            <a:r>
              <a:rPr lang="en-US" sz="2000" dirty="0"/>
              <a:t>Issue of “tilt defocus” drives the design to long spines.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New design low-voltage spine (2016)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5257800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Echidna spine picture from </a:t>
            </a:r>
          </a:p>
          <a:p>
            <a:r>
              <a:rPr lang="en-US" dirty="0"/>
              <a:t>Graham Murray (Durham)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1"/>
          <p:cNvPicPr>
            <a:picLocks noChangeAspect="1"/>
          </p:cNvPicPr>
          <p:nvPr/>
        </p:nvPicPr>
        <p:blipFill>
          <a:blip r:embed="rId3" cstate="print"/>
          <a:srcRect t="3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35163" y="417513"/>
            <a:ext cx="5448300" cy="685800"/>
          </a:xfrm>
          <a:noFill/>
          <a:ln>
            <a:noFill/>
          </a:ln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MOHAWK fiber </a:t>
            </a:r>
            <a:r>
              <a:rPr lang="en-US" sz="3600" dirty="0" err="1">
                <a:solidFill>
                  <a:srgbClr val="FFFF00"/>
                </a:solidFill>
              </a:rPr>
              <a:t>positioner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4580" name="Content Placeholder 2"/>
          <p:cNvSpPr>
            <a:spLocks/>
          </p:cNvSpPr>
          <p:nvPr/>
        </p:nvSpPr>
        <p:spPr bwMode="auto">
          <a:xfrm>
            <a:off x="228600" y="4354174"/>
            <a:ext cx="2844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4000 spines, 450mm Focal Plane diameter, 6.75mm pitch.</a:t>
            </a:r>
          </a:p>
          <a:p>
            <a:pPr marL="342900" indent="-342900" algn="l"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Curved modules, each with two rows of spines, fit together like staves of a barrel to form spherical surface.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6172200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Saunders, AAO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Development of Mohawk Spines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333" t="7467" r="4000" b="12800"/>
          <a:stretch>
            <a:fillRect/>
          </a:stretch>
        </p:blipFill>
        <p:spPr bwMode="auto">
          <a:xfrm>
            <a:off x="304800" y="1752600"/>
            <a:ext cx="840605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1371600"/>
            <a:ext cx="359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AAO (Will S.) May 31, 2012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Spines vs Twirling Posts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Tilting Spines</a:t>
            </a:r>
          </a:p>
          <a:p>
            <a:pPr lvl="1"/>
            <a:r>
              <a:rPr lang="en-US" dirty="0"/>
              <a:t>Pitch 6 mm</a:t>
            </a:r>
          </a:p>
          <a:p>
            <a:pPr lvl="1"/>
            <a:r>
              <a:rPr lang="en-US" dirty="0"/>
              <a:t>Patrol Radius ~ 1.2 * pitch</a:t>
            </a:r>
          </a:p>
          <a:p>
            <a:pPr lvl="1"/>
            <a:r>
              <a:rPr lang="en-US" dirty="0"/>
              <a:t>Maximum packing ~ 7 </a:t>
            </a:r>
          </a:p>
          <a:p>
            <a:pPr lvl="1"/>
            <a:r>
              <a:rPr lang="en-US" dirty="0"/>
              <a:t>6 or 7 parts maybe 10 in Model 2</a:t>
            </a:r>
          </a:p>
          <a:p>
            <a:pPr lvl="1"/>
            <a:r>
              <a:rPr lang="en-US" dirty="0"/>
              <a:t>Better targeting efficiency</a:t>
            </a:r>
          </a:p>
          <a:p>
            <a:pPr lvl="1"/>
            <a:r>
              <a:rPr lang="en-US" dirty="0"/>
              <a:t>More effective for close targets</a:t>
            </a:r>
          </a:p>
          <a:p>
            <a:pPr lvl="1"/>
            <a:r>
              <a:rPr lang="en-US" dirty="0"/>
              <a:t>Light loss with tilt</a:t>
            </a:r>
          </a:p>
          <a:p>
            <a:pPr lvl="1"/>
            <a:r>
              <a:rPr lang="en-US" dirty="0"/>
              <a:t>FRD affects sky subtraction</a:t>
            </a:r>
          </a:p>
          <a:p>
            <a:pPr lvl="1"/>
            <a:r>
              <a:rPr lang="en-US" dirty="0"/>
              <a:t>Both above are mitigated by longer spines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Twirling Posts</a:t>
            </a:r>
          </a:p>
          <a:p>
            <a:pPr lvl="1"/>
            <a:r>
              <a:rPr lang="en-US" dirty="0"/>
              <a:t>Pitch 10 mm</a:t>
            </a:r>
          </a:p>
          <a:p>
            <a:pPr lvl="1"/>
            <a:r>
              <a:rPr lang="en-US" dirty="0"/>
              <a:t>Patrol radius ~0.7 * pitch</a:t>
            </a:r>
          </a:p>
          <a:p>
            <a:pPr lvl="1"/>
            <a:r>
              <a:rPr lang="en-US" dirty="0"/>
              <a:t>Maximum packing ~ 2</a:t>
            </a:r>
          </a:p>
          <a:p>
            <a:pPr lvl="1"/>
            <a:r>
              <a:rPr lang="en-US" dirty="0"/>
              <a:t>~ </a:t>
            </a:r>
            <a:r>
              <a:rPr lang="en-US"/>
              <a:t>28 parts</a:t>
            </a:r>
            <a:endParaRPr lang="en-US" dirty="0"/>
          </a:p>
          <a:p>
            <a:pPr lvl="1"/>
            <a:r>
              <a:rPr lang="en-US" dirty="0"/>
              <a:t>Faster to position than initial spine versions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85" y="152400"/>
            <a:ext cx="1447800" cy="15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DE28B40-BC56-440D-89A7-620F89E1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333" t="7467" r="4000" b="12800"/>
          <a:stretch>
            <a:fillRect/>
          </a:stretch>
        </p:blipFill>
        <p:spPr bwMode="auto">
          <a:xfrm>
            <a:off x="1389452" y="1752600"/>
            <a:ext cx="732140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9AF0F-E91D-4527-B245-C369FEE5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8E19-A9CE-449C-91BF-4EB87A1C98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755648"/>
            <a:ext cx="4038600" cy="45259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Understand &amp; replicate the technology. Collaborate w/ AAO</a:t>
            </a:r>
            <a:r>
              <a:rPr lang="en-US"/>
              <a:t>, perhaps.</a:t>
            </a:r>
            <a:endParaRPr lang="en-US" dirty="0"/>
          </a:p>
          <a:p>
            <a:r>
              <a:rPr lang="en-US" dirty="0"/>
              <a:t>Engineering:</a:t>
            </a:r>
          </a:p>
          <a:p>
            <a:pPr lvl="1"/>
            <a:r>
              <a:rPr lang="en-US" dirty="0"/>
              <a:t>Reduce the pitch, how?</a:t>
            </a:r>
          </a:p>
          <a:p>
            <a:pPr lvl="1"/>
            <a:r>
              <a:rPr lang="en-US" dirty="0"/>
              <a:t>Increase the length</a:t>
            </a:r>
          </a:p>
          <a:p>
            <a:r>
              <a:rPr lang="en-US" dirty="0"/>
              <a:t>Incremental improvements have  a big payoff because of r^2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D71B8-0B55-4A73-A8B1-E346FB2C5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83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60817</TotalTime>
  <Words>423</Words>
  <Application>Microsoft Office PowerPoint</Application>
  <PresentationFormat>On-screen Show (4:3)</PresentationFormat>
  <Paragraphs>69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A piece of Fiber Positioner R&amp;D</vt:lpstr>
      <vt:lpstr>Optical Fiber Positioners</vt:lpstr>
      <vt:lpstr>Mohawk Tilting Spine</vt:lpstr>
      <vt:lpstr>MOHAWK fiber positioner</vt:lpstr>
      <vt:lpstr>Development of Mohawk Spines</vt:lpstr>
      <vt:lpstr>Spines vs Twirling Posts</vt:lpstr>
      <vt:lpstr>R&amp;D</vt:lpstr>
    </vt:vector>
  </TitlesOfParts>
  <Company>Fermilab - CDF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Camera</dc:title>
  <dc:creator> </dc:creator>
  <cp:lastModifiedBy>Thomas Diehl</cp:lastModifiedBy>
  <cp:revision>839</cp:revision>
  <dcterms:created xsi:type="dcterms:W3CDTF">2003-12-02T22:53:08Z</dcterms:created>
  <dcterms:modified xsi:type="dcterms:W3CDTF">2017-11-14T23:33:19Z</dcterms:modified>
</cp:coreProperties>
</file>