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5.jpg" ContentType="image/jpg"/>
  <Override PartName="/ppt/notesSlides/notesSlide10.xml" ContentType="application/vnd.openxmlformats-officedocument.presentationml.notesSlide+xml"/>
  <Override PartName="/ppt/media/image51.jpg" ContentType="image/png"/>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sldIdLst>
    <p:sldId id="744" r:id="rId2"/>
    <p:sldId id="594" r:id="rId3"/>
    <p:sldId id="561" r:id="rId4"/>
    <p:sldId id="796" r:id="rId5"/>
    <p:sldId id="794" r:id="rId6"/>
    <p:sldId id="795" r:id="rId7"/>
    <p:sldId id="792" r:id="rId8"/>
    <p:sldId id="793" r:id="rId9"/>
    <p:sldId id="797" r:id="rId10"/>
    <p:sldId id="798" r:id="rId11"/>
    <p:sldId id="785" r:id="rId12"/>
    <p:sldId id="595" r:id="rId13"/>
    <p:sldId id="465" r:id="rId14"/>
    <p:sldId id="745" r:id="rId15"/>
    <p:sldId id="466" r:id="rId16"/>
    <p:sldId id="738" r:id="rId17"/>
    <p:sldId id="732" r:id="rId18"/>
    <p:sldId id="688" r:id="rId19"/>
    <p:sldId id="742" r:id="rId20"/>
    <p:sldId id="596" r:id="rId21"/>
    <p:sldId id="685" r:id="rId22"/>
    <p:sldId id="504" r:id="rId23"/>
    <p:sldId id="538" r:id="rId24"/>
    <p:sldId id="739" r:id="rId25"/>
    <p:sldId id="760" r:id="rId26"/>
    <p:sldId id="761" r:id="rId27"/>
    <p:sldId id="607" r:id="rId28"/>
    <p:sldId id="637" r:id="rId29"/>
    <p:sldId id="660" r:id="rId30"/>
    <p:sldId id="608" r:id="rId31"/>
    <p:sldId id="689" r:id="rId32"/>
    <p:sldId id="690" r:id="rId33"/>
    <p:sldId id="695" r:id="rId34"/>
    <p:sldId id="602" r:id="rId35"/>
    <p:sldId id="501" r:id="rId36"/>
    <p:sldId id="791" r:id="rId37"/>
    <p:sldId id="604" r:id="rId38"/>
    <p:sldId id="605" r:id="rId39"/>
    <p:sldId id="722" r:id="rId40"/>
    <p:sldId id="788" r:id="rId41"/>
    <p:sldId id="741" r:id="rId42"/>
    <p:sldId id="610" r:id="rId43"/>
    <p:sldId id="703" r:id="rId44"/>
    <p:sldId id="787" r:id="rId45"/>
    <p:sldId id="747" r:id="rId46"/>
    <p:sldId id="456" r:id="rId47"/>
    <p:sldId id="751" r:id="rId48"/>
  </p:sldIdLst>
  <p:sldSz cx="9144000" cy="6858000" type="screen4x3"/>
  <p:notesSz cx="6858000" cy="9144000"/>
  <p:defaultText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53">
          <p15:clr>
            <a:srgbClr val="A4A3A4"/>
          </p15:clr>
        </p15:guide>
        <p15:guide id="2" pos="533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59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94660"/>
  </p:normalViewPr>
  <p:slideViewPr>
    <p:cSldViewPr snapToGrid="0" snapToObjects="1" showGuides="1">
      <p:cViewPr varScale="1">
        <p:scale>
          <a:sx n="85" d="100"/>
          <a:sy n="85" d="100"/>
        </p:scale>
        <p:origin x="1560" y="60"/>
      </p:cViewPr>
      <p:guideLst>
        <p:guide orient="horz" pos="2853"/>
        <p:guide pos="5334"/>
      </p:guideLst>
    </p:cSldViewPr>
  </p:slid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19203D-590E-8740-9671-B6F8C1459E35}" type="datetimeFigureOut">
              <a:rPr lang="en-US" smtClean="0"/>
              <a:t>11/15/2017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173BE2-512E-5E48-A1E0-E060F92060D4}" type="slidenum">
              <a:rPr lang="en-US" smtClean="0"/>
              <a:t>‹#›</a:t>
            </a:fld>
            <a:endParaRPr lang="en-US"/>
          </a:p>
        </p:txBody>
      </p:sp>
    </p:spTree>
    <p:extLst>
      <p:ext uri="{BB962C8B-B14F-4D97-AF65-F5344CB8AC3E}">
        <p14:creationId xmlns:p14="http://schemas.microsoft.com/office/powerpoint/2010/main" val="621599051"/>
      </p:ext>
    </p:extLst>
  </p:cSld>
  <p:clrMap bg1="lt1" tx1="dk1" bg2="lt2" tx2="dk2" accent1="accent1" accent2="accent2" accent3="accent3" accent4="accent4" accent5="accent5" accent6="accent6" hlink="hlink" folHlink="folHlink"/>
  <p:notesStyle>
    <a:lvl1pPr marL="0" algn="l" defTabSz="457154" rtl="0" eaLnBrk="1" latinLnBrk="0" hangingPunct="1">
      <a:defRPr sz="1200" kern="1200">
        <a:solidFill>
          <a:schemeClr val="tx1"/>
        </a:solidFill>
        <a:latin typeface="+mn-lt"/>
        <a:ea typeface="+mn-ea"/>
        <a:cs typeface="+mn-cs"/>
      </a:defRPr>
    </a:lvl1pPr>
    <a:lvl2pPr marL="457154" algn="l" defTabSz="457154" rtl="0" eaLnBrk="1" latinLnBrk="0" hangingPunct="1">
      <a:defRPr sz="1200" kern="1200">
        <a:solidFill>
          <a:schemeClr val="tx1"/>
        </a:solidFill>
        <a:latin typeface="+mn-lt"/>
        <a:ea typeface="+mn-ea"/>
        <a:cs typeface="+mn-cs"/>
      </a:defRPr>
    </a:lvl2pPr>
    <a:lvl3pPr marL="914306" algn="l" defTabSz="457154" rtl="0" eaLnBrk="1" latinLnBrk="0" hangingPunct="1">
      <a:defRPr sz="1200" kern="1200">
        <a:solidFill>
          <a:schemeClr val="tx1"/>
        </a:solidFill>
        <a:latin typeface="+mn-lt"/>
        <a:ea typeface="+mn-ea"/>
        <a:cs typeface="+mn-cs"/>
      </a:defRPr>
    </a:lvl3pPr>
    <a:lvl4pPr marL="1371460" algn="l" defTabSz="457154" rtl="0" eaLnBrk="1" latinLnBrk="0" hangingPunct="1">
      <a:defRPr sz="1200" kern="1200">
        <a:solidFill>
          <a:schemeClr val="tx1"/>
        </a:solidFill>
        <a:latin typeface="+mn-lt"/>
        <a:ea typeface="+mn-ea"/>
        <a:cs typeface="+mn-cs"/>
      </a:defRPr>
    </a:lvl4pPr>
    <a:lvl5pPr marL="1828613" algn="l" defTabSz="457154" rtl="0" eaLnBrk="1" latinLnBrk="0" hangingPunct="1">
      <a:defRPr sz="1200" kern="1200">
        <a:solidFill>
          <a:schemeClr val="tx1"/>
        </a:solidFill>
        <a:latin typeface="+mn-lt"/>
        <a:ea typeface="+mn-ea"/>
        <a:cs typeface="+mn-cs"/>
      </a:defRPr>
    </a:lvl5pPr>
    <a:lvl6pPr marL="2285766" algn="l" defTabSz="457154" rtl="0" eaLnBrk="1" latinLnBrk="0" hangingPunct="1">
      <a:defRPr sz="1200" kern="1200">
        <a:solidFill>
          <a:schemeClr val="tx1"/>
        </a:solidFill>
        <a:latin typeface="+mn-lt"/>
        <a:ea typeface="+mn-ea"/>
        <a:cs typeface="+mn-cs"/>
      </a:defRPr>
    </a:lvl6pPr>
    <a:lvl7pPr marL="2742920" algn="l" defTabSz="457154" rtl="0" eaLnBrk="1" latinLnBrk="0" hangingPunct="1">
      <a:defRPr sz="1200" kern="1200">
        <a:solidFill>
          <a:schemeClr val="tx1"/>
        </a:solidFill>
        <a:latin typeface="+mn-lt"/>
        <a:ea typeface="+mn-ea"/>
        <a:cs typeface="+mn-cs"/>
      </a:defRPr>
    </a:lvl7pPr>
    <a:lvl8pPr marL="3200072" algn="l" defTabSz="457154" rtl="0" eaLnBrk="1" latinLnBrk="0" hangingPunct="1">
      <a:defRPr sz="1200" kern="1200">
        <a:solidFill>
          <a:schemeClr val="tx1"/>
        </a:solidFill>
        <a:latin typeface="+mn-lt"/>
        <a:ea typeface="+mn-ea"/>
        <a:cs typeface="+mn-cs"/>
      </a:defRPr>
    </a:lvl8pPr>
    <a:lvl9pPr marL="3657226" algn="l" defTabSz="4571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C9B309BD-2EF9-7947-9A45-D730E412CB55}" type="slidenum">
              <a:rPr lang="en-US"/>
              <a:pPr/>
              <a:t>2</a:t>
            </a:fld>
            <a:endParaRPr lang="en-US"/>
          </a:p>
        </p:txBody>
      </p:sp>
      <p:sp>
        <p:nvSpPr>
          <p:cNvPr id="2214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4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48196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pPr>
              <a:buFontTx/>
              <a:buNone/>
            </a:pPr>
            <a:endParaRPr lang="en-US" baseline="0" dirty="0"/>
          </a:p>
        </p:txBody>
      </p:sp>
      <p:sp>
        <p:nvSpPr>
          <p:cNvPr id="45060" name="Slide Number Placeholder 3"/>
          <p:cNvSpPr>
            <a:spLocks noGrp="1"/>
          </p:cNvSpPr>
          <p:nvPr>
            <p:ph type="sldNum" sz="quarter" idx="5"/>
          </p:nvPr>
        </p:nvSpPr>
        <p:spPr>
          <a:noFill/>
        </p:spPr>
        <p:txBody>
          <a:bodyPr/>
          <a:lstStyle/>
          <a:p>
            <a:fld id="{2A1B406F-70DE-4C96-B925-2E59A01EFC16}" type="slidenum">
              <a:rPr lang="en-US" smtClean="0">
                <a:latin typeface="Source Sans Pro"/>
              </a:rPr>
              <a:pPr/>
              <a:t>33</a:t>
            </a:fld>
            <a:endParaRPr lang="en-US">
              <a:latin typeface="Source Sans Pro"/>
            </a:endParaRPr>
          </a:p>
        </p:txBody>
      </p:sp>
    </p:spTree>
    <p:extLst>
      <p:ext uri="{BB962C8B-B14F-4D97-AF65-F5344CB8AC3E}">
        <p14:creationId xmlns:p14="http://schemas.microsoft.com/office/powerpoint/2010/main" val="2241688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33748E3-9A80-F04B-858F-910C62765A98}" type="slidenum">
              <a:rPr lang="en-US"/>
              <a:pPr/>
              <a:t>47</a:t>
            </a:fld>
            <a:endParaRPr lang="en-US"/>
          </a:p>
        </p:txBody>
      </p:sp>
      <p:sp>
        <p:nvSpPr>
          <p:cNvPr id="2256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6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34365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421E607-CC7D-774B-9D68-90A1A1E26F75}" type="slidenum">
              <a:rPr lang="en-US"/>
              <a:pPr/>
              <a:t>6</a:t>
            </a:fld>
            <a:endParaRPr lang="en-US"/>
          </a:p>
        </p:txBody>
      </p:sp>
      <p:sp>
        <p:nvSpPr>
          <p:cNvPr id="17510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51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87729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C02ECC52-0B42-F343-AE33-5783FBC72771}" type="slidenum">
              <a:rPr lang="en-US"/>
              <a:pPr/>
              <a:t>8</a:t>
            </a:fld>
            <a:endParaRPr lang="en-US"/>
          </a:p>
        </p:txBody>
      </p:sp>
      <p:sp>
        <p:nvSpPr>
          <p:cNvPr id="2255874"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255875" name="Rectangle 3"/>
          <p:cNvSpPr>
            <a:spLocks noGrp="1" noChangeArrowheads="1"/>
          </p:cNvSpPr>
          <p:nvPr>
            <p:ph type="body" idx="1"/>
          </p:nvPr>
        </p:nvSpPr>
        <p:spPr bwMode="auto">
          <a:xfrm>
            <a:off x="914400" y="4343519"/>
            <a:ext cx="5029200" cy="4114243"/>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60430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173BE2-512E-5E48-A1E0-E060F92060D4}" type="slidenum">
              <a:rPr lang="en-US" smtClean="0"/>
              <a:t>17</a:t>
            </a:fld>
            <a:endParaRPr lang="en-US"/>
          </a:p>
        </p:txBody>
      </p:sp>
    </p:spTree>
    <p:extLst>
      <p:ext uri="{BB962C8B-B14F-4D97-AF65-F5344CB8AC3E}">
        <p14:creationId xmlns:p14="http://schemas.microsoft.com/office/powerpoint/2010/main" val="828991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p:txBody>
          <a:bodyPr/>
          <a:lstStyle/>
          <a:p>
            <a:pPr defTabSz="955283">
              <a:defRPr/>
            </a:pPr>
            <a:fld id="{F2F51DA2-0555-4B66-8856-7B54CE5FCB36}" type="slidenum">
              <a:rPr lang="en-US" smtClean="0"/>
              <a:pPr defTabSz="955283">
                <a:defRPr/>
              </a:pPr>
              <a:t>21</a:t>
            </a:fld>
            <a:endParaRPr lang="en-US"/>
          </a:p>
        </p:txBody>
      </p:sp>
      <p:sp>
        <p:nvSpPr>
          <p:cNvPr id="50179" name="Rectangle 2"/>
          <p:cNvSpPr>
            <a:spLocks noGrp="1" noRot="1" noChangeAspect="1" noChangeArrowheads="1" noTextEdit="1"/>
          </p:cNvSpPr>
          <p:nvPr>
            <p:ph type="sldImg"/>
          </p:nvPr>
        </p:nvSpPr>
        <p:spPr>
          <a:xfrm>
            <a:off x="1235075" y="712788"/>
            <a:ext cx="4749800" cy="3562350"/>
          </a:xfrm>
          <a:ln/>
        </p:spPr>
      </p:sp>
      <p:sp>
        <p:nvSpPr>
          <p:cNvPr id="50180" name="Rectangle 3"/>
          <p:cNvSpPr>
            <a:spLocks noGrp="1" noChangeArrowheads="1"/>
          </p:cNvSpPr>
          <p:nvPr>
            <p:ph type="body" idx="1"/>
          </p:nvPr>
        </p:nvSpPr>
        <p:spPr>
          <a:xfrm>
            <a:off x="963159" y="4512318"/>
            <a:ext cx="5293455" cy="4276728"/>
          </a:xfrm>
          <a:noFill/>
          <a:ln/>
        </p:spPr>
        <p:txBody>
          <a:bodyPr lIns="93910" tIns="46956" rIns="93910" bIns="46956"/>
          <a:lstStyle/>
          <a:p>
            <a:pPr eaLnBrk="1" hangingPunct="1"/>
            <a:endParaRPr lang="en-US"/>
          </a:p>
        </p:txBody>
      </p:sp>
    </p:spTree>
    <p:extLst>
      <p:ext uri="{BB962C8B-B14F-4D97-AF65-F5344CB8AC3E}">
        <p14:creationId xmlns:p14="http://schemas.microsoft.com/office/powerpoint/2010/main" val="3811197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173BE2-512E-5E48-A1E0-E060F92060D4}" type="slidenum">
              <a:rPr lang="en-US" smtClean="0"/>
              <a:t>23</a:t>
            </a:fld>
            <a:endParaRPr lang="en-US"/>
          </a:p>
        </p:txBody>
      </p:sp>
    </p:spTree>
    <p:extLst>
      <p:ext uri="{BB962C8B-B14F-4D97-AF65-F5344CB8AC3E}">
        <p14:creationId xmlns:p14="http://schemas.microsoft.com/office/powerpoint/2010/main" val="448728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p:txBody>
          <a:bodyPr/>
          <a:lstStyle/>
          <a:p>
            <a:pPr defTabSz="955283">
              <a:defRPr/>
            </a:pPr>
            <a:fld id="{F2F51DA2-0555-4B66-8856-7B54CE5FCB36}" type="slidenum">
              <a:rPr lang="en-US" smtClean="0"/>
              <a:pPr defTabSz="955283">
                <a:defRPr/>
              </a:pPr>
              <a:t>24</a:t>
            </a:fld>
            <a:endParaRPr lang="en-US"/>
          </a:p>
        </p:txBody>
      </p:sp>
      <p:sp>
        <p:nvSpPr>
          <p:cNvPr id="50179" name="Rectangle 2"/>
          <p:cNvSpPr>
            <a:spLocks noGrp="1" noRot="1" noChangeAspect="1" noChangeArrowheads="1" noTextEdit="1"/>
          </p:cNvSpPr>
          <p:nvPr>
            <p:ph type="sldImg"/>
          </p:nvPr>
        </p:nvSpPr>
        <p:spPr>
          <a:xfrm>
            <a:off x="1235075" y="712788"/>
            <a:ext cx="4749800" cy="3562350"/>
          </a:xfrm>
          <a:ln/>
        </p:spPr>
      </p:sp>
      <p:sp>
        <p:nvSpPr>
          <p:cNvPr id="50180" name="Rectangle 3"/>
          <p:cNvSpPr>
            <a:spLocks noGrp="1" noChangeArrowheads="1"/>
          </p:cNvSpPr>
          <p:nvPr>
            <p:ph type="body" idx="1"/>
          </p:nvPr>
        </p:nvSpPr>
        <p:spPr>
          <a:xfrm>
            <a:off x="963159" y="4512318"/>
            <a:ext cx="5293455" cy="4276728"/>
          </a:xfrm>
          <a:noFill/>
          <a:ln/>
        </p:spPr>
        <p:txBody>
          <a:bodyPr lIns="93910" tIns="46956" rIns="93910" bIns="46956"/>
          <a:lstStyle/>
          <a:p>
            <a:pPr eaLnBrk="1" hangingPunct="1"/>
            <a:endParaRPr lang="en-US"/>
          </a:p>
        </p:txBody>
      </p:sp>
    </p:spTree>
    <p:extLst>
      <p:ext uri="{BB962C8B-B14F-4D97-AF65-F5344CB8AC3E}">
        <p14:creationId xmlns:p14="http://schemas.microsoft.com/office/powerpoint/2010/main" val="118165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3F6273-4D2C-4FCC-98A6-BC4D23719D9D}" type="slidenum">
              <a:rPr lang="en-US" altLang="en-US" smtClean="0"/>
              <a:pPr>
                <a:spcBef>
                  <a:spcPct val="0"/>
                </a:spcBef>
              </a:pPr>
              <a:t>25</a:t>
            </a:fld>
            <a:endParaRPr lang="en-US" alt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394597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C2B942-0BFA-48B6-8918-76AF0DCEE472}" type="slidenum">
              <a:rPr lang="en-US" altLang="en-US" smtClean="0"/>
              <a:pPr>
                <a:spcBef>
                  <a:spcPct val="0"/>
                </a:spcBef>
              </a:pPr>
              <a:t>26</a:t>
            </a:fld>
            <a:endParaRPr lang="en-US"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665380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25" indent="0" algn="ctr">
              <a:buNone/>
              <a:defRPr>
                <a:solidFill>
                  <a:schemeClr val="tx1">
                    <a:tint val="75000"/>
                  </a:schemeClr>
                </a:solidFill>
              </a:defRPr>
            </a:lvl2pPr>
            <a:lvl3pPr marL="914249" indent="0" algn="ctr">
              <a:buNone/>
              <a:defRPr>
                <a:solidFill>
                  <a:schemeClr val="tx1">
                    <a:tint val="75000"/>
                  </a:schemeClr>
                </a:solidFill>
              </a:defRPr>
            </a:lvl3pPr>
            <a:lvl4pPr marL="1371375" indent="0" algn="ctr">
              <a:buNone/>
              <a:defRPr>
                <a:solidFill>
                  <a:schemeClr val="tx1">
                    <a:tint val="75000"/>
                  </a:schemeClr>
                </a:solidFill>
              </a:defRPr>
            </a:lvl4pPr>
            <a:lvl5pPr marL="1828499" indent="0" algn="ctr">
              <a:buNone/>
              <a:defRPr>
                <a:solidFill>
                  <a:schemeClr val="tx1">
                    <a:tint val="75000"/>
                  </a:schemeClr>
                </a:solidFill>
              </a:defRPr>
            </a:lvl5pPr>
            <a:lvl6pPr marL="2285624" indent="0" algn="ctr">
              <a:buNone/>
              <a:defRPr>
                <a:solidFill>
                  <a:schemeClr val="tx1">
                    <a:tint val="75000"/>
                  </a:schemeClr>
                </a:solidFill>
              </a:defRPr>
            </a:lvl6pPr>
            <a:lvl7pPr marL="2742747" indent="0" algn="ctr">
              <a:buNone/>
              <a:defRPr>
                <a:solidFill>
                  <a:schemeClr val="tx1">
                    <a:tint val="75000"/>
                  </a:schemeClr>
                </a:solidFill>
              </a:defRPr>
            </a:lvl7pPr>
            <a:lvl8pPr marL="3199872" indent="0" algn="ctr">
              <a:buNone/>
              <a:defRPr>
                <a:solidFill>
                  <a:schemeClr val="tx1">
                    <a:tint val="75000"/>
                  </a:schemeClr>
                </a:solidFill>
              </a:defRPr>
            </a:lvl8pPr>
            <a:lvl9pPr marL="3656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4A1EC09-5D57-0148-9214-5B9C3F3CCD9C}" type="datetime1">
              <a:rPr lang="en-US"/>
              <a:pPr/>
              <a:t>11/15/2017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solidFill>
              </a:rPr>
              <a:t>Aaron S. Chou, Fermilab</a:t>
            </a:r>
          </a:p>
        </p:txBody>
      </p:sp>
      <p:sp>
        <p:nvSpPr>
          <p:cNvPr id="6" name="Slide Number Placeholder 5"/>
          <p:cNvSpPr>
            <a:spLocks noGrp="1"/>
          </p:cNvSpPr>
          <p:nvPr>
            <p:ph type="sldNum" sz="quarter" idx="12"/>
          </p:nvPr>
        </p:nvSpPr>
        <p:spPr/>
        <p:txBody>
          <a:bodyPr/>
          <a:lstStyle>
            <a:lvl1pPr>
              <a:defRPr/>
            </a:lvl1pPr>
          </a:lstStyle>
          <a:p>
            <a:fld id="{3D0B409B-71ED-4545-8F70-B5E5BD93E4CF}" type="slidenum">
              <a:rPr lang="en-US"/>
              <a:pPr/>
              <a:t>‹#›</a:t>
            </a:fld>
            <a:endParaRPr lang="en-US"/>
          </a:p>
        </p:txBody>
      </p:sp>
    </p:spTree>
    <p:extLst>
      <p:ext uri="{BB962C8B-B14F-4D97-AF65-F5344CB8AC3E}">
        <p14:creationId xmlns:p14="http://schemas.microsoft.com/office/powerpoint/2010/main" val="1266361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83CF29A-0217-CF40-886B-D10A06BDBE7E}" type="datetime1">
              <a:rPr lang="en-US"/>
              <a:pPr/>
              <a:t>11/15/2017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solidFill>
              </a:rPr>
              <a:t>Aaron S. Chou, Fermilab</a:t>
            </a:r>
          </a:p>
        </p:txBody>
      </p:sp>
      <p:sp>
        <p:nvSpPr>
          <p:cNvPr id="6" name="Slide Number Placeholder 5"/>
          <p:cNvSpPr>
            <a:spLocks noGrp="1"/>
          </p:cNvSpPr>
          <p:nvPr>
            <p:ph type="sldNum" sz="quarter" idx="12"/>
          </p:nvPr>
        </p:nvSpPr>
        <p:spPr/>
        <p:txBody>
          <a:bodyPr/>
          <a:lstStyle>
            <a:lvl1pPr>
              <a:defRPr/>
            </a:lvl1pPr>
          </a:lstStyle>
          <a:p>
            <a:fld id="{3AD2BA5D-4627-484A-AD63-A664874D05EA}" type="slidenum">
              <a:rPr lang="en-US"/>
              <a:pPr/>
              <a:t>‹#›</a:t>
            </a:fld>
            <a:endParaRPr lang="en-US"/>
          </a:p>
        </p:txBody>
      </p:sp>
    </p:spTree>
    <p:extLst>
      <p:ext uri="{BB962C8B-B14F-4D97-AF65-F5344CB8AC3E}">
        <p14:creationId xmlns:p14="http://schemas.microsoft.com/office/powerpoint/2010/main" val="399403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BD9E546-8229-9A41-9527-8F16D378CF15}" type="datetime1">
              <a:rPr lang="en-US"/>
              <a:pPr/>
              <a:t>11/15/2017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solidFill>
              </a:rPr>
              <a:t>Aaron S. Chou, Fermilab</a:t>
            </a:r>
          </a:p>
        </p:txBody>
      </p:sp>
      <p:sp>
        <p:nvSpPr>
          <p:cNvPr id="6" name="Slide Number Placeholder 5"/>
          <p:cNvSpPr>
            <a:spLocks noGrp="1"/>
          </p:cNvSpPr>
          <p:nvPr>
            <p:ph type="sldNum" sz="quarter" idx="12"/>
          </p:nvPr>
        </p:nvSpPr>
        <p:spPr/>
        <p:txBody>
          <a:bodyPr/>
          <a:lstStyle>
            <a:lvl1pPr>
              <a:defRPr/>
            </a:lvl1pPr>
          </a:lstStyle>
          <a:p>
            <a:fld id="{9F0A9706-DAFD-E947-91F9-02A2520971A2}" type="slidenum">
              <a:rPr lang="en-US"/>
              <a:pPr/>
              <a:t>‹#›</a:t>
            </a:fld>
            <a:endParaRPr lang="en-US"/>
          </a:p>
        </p:txBody>
      </p:sp>
    </p:spTree>
    <p:extLst>
      <p:ext uri="{BB962C8B-B14F-4D97-AF65-F5344CB8AC3E}">
        <p14:creationId xmlns:p14="http://schemas.microsoft.com/office/powerpoint/2010/main" val="4245595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7" name="Shape 117"/>
          <p:cNvSpPr>
            <a:spLocks noGrp="1"/>
          </p:cNvSpPr>
          <p:nvPr>
            <p:ph type="title"/>
          </p:nvPr>
        </p:nvSpPr>
        <p:spPr>
          <a:xfrm>
            <a:off x="892969" y="178594"/>
            <a:ext cx="7358063" cy="1714500"/>
          </a:xfrm>
          <a:prstGeom prst="rect">
            <a:avLst/>
          </a:prstGeom>
        </p:spPr>
        <p:txBody>
          <a:bodyPr>
            <a:noAutofit/>
          </a:bodyPr>
          <a:lstStyle>
            <a:lvl1pPr>
              <a:defRPr sz="5906">
                <a:latin typeface="Gill Sans"/>
                <a:ea typeface="Gill Sans"/>
                <a:cs typeface="Gill Sans"/>
                <a:sym typeface="Gill Sans"/>
              </a:defRPr>
            </a:lvl1pPr>
          </a:lstStyle>
          <a:p>
            <a:r>
              <a:t>Title Text</a:t>
            </a:r>
          </a:p>
        </p:txBody>
      </p:sp>
      <p:sp>
        <p:nvSpPr>
          <p:cNvPr id="118" name="Shape 118"/>
          <p:cNvSpPr>
            <a:spLocks noGrp="1"/>
          </p:cNvSpPr>
          <p:nvPr>
            <p:ph type="body" idx="1"/>
          </p:nvPr>
        </p:nvSpPr>
        <p:spPr>
          <a:xfrm>
            <a:off x="892969" y="1946672"/>
            <a:ext cx="7358063" cy="4018359"/>
          </a:xfrm>
          <a:prstGeom prst="rect">
            <a:avLst/>
          </a:prstGeom>
        </p:spPr>
        <p:txBody>
          <a:bodyPr>
            <a:noAutofit/>
          </a:bodyPr>
          <a:lstStyle>
            <a:lvl1pPr marL="625056" indent="-401822">
              <a:spcBef>
                <a:spcPts val="1687"/>
              </a:spcBef>
              <a:buSzPct val="171000"/>
              <a:defRPr sz="2953">
                <a:latin typeface="Gill Sans"/>
                <a:ea typeface="Gill Sans"/>
                <a:cs typeface="Gill Sans"/>
                <a:sym typeface="Gill Sans"/>
              </a:defRPr>
            </a:lvl1pPr>
            <a:lvl2pPr marL="937584" indent="-401822">
              <a:spcBef>
                <a:spcPts val="1687"/>
              </a:spcBef>
              <a:buSzPct val="171000"/>
              <a:defRPr sz="2953">
                <a:latin typeface="Gill Sans"/>
                <a:ea typeface="Gill Sans"/>
                <a:cs typeface="Gill Sans"/>
                <a:sym typeface="Gill Sans"/>
              </a:defRPr>
            </a:lvl2pPr>
            <a:lvl3pPr marL="1250112" indent="-401822">
              <a:spcBef>
                <a:spcPts val="1687"/>
              </a:spcBef>
              <a:buSzPct val="171000"/>
              <a:defRPr sz="2953">
                <a:latin typeface="Gill Sans"/>
                <a:ea typeface="Gill Sans"/>
                <a:cs typeface="Gill Sans"/>
                <a:sym typeface="Gill Sans"/>
              </a:defRPr>
            </a:lvl3pPr>
            <a:lvl4pPr marL="1562640" indent="-401822">
              <a:spcBef>
                <a:spcPts val="1687"/>
              </a:spcBef>
              <a:buSzPct val="171000"/>
              <a:defRPr sz="2953">
                <a:latin typeface="Gill Sans"/>
                <a:ea typeface="Gill Sans"/>
                <a:cs typeface="Gill Sans"/>
                <a:sym typeface="Gill Sans"/>
              </a:defRPr>
            </a:lvl4pPr>
            <a:lvl5pPr marL="1875168" indent="-401822">
              <a:spcBef>
                <a:spcPts val="1687"/>
              </a:spcBef>
              <a:buSzPct val="171000"/>
              <a:defRPr sz="2953">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4446984" y="6509742"/>
            <a:ext cx="241102" cy="258961"/>
          </a:xfrm>
          <a:prstGeom prst="rect">
            <a:avLst/>
          </a:prstGeom>
        </p:spPr>
        <p:txBody>
          <a:bodyPr/>
          <a:lstStyle>
            <a:lvl1pPr>
              <a:defRPr>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7388183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7708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40345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966A0CE-C8A1-544F-B04E-A51F685580A1}" type="datetime1">
              <a:rPr lang="en-US"/>
              <a:pPr/>
              <a:t>11/15/2017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solidFill>
              </a:rPr>
              <a:t>Aaron S. Chou, Fermilab</a:t>
            </a:r>
          </a:p>
        </p:txBody>
      </p:sp>
      <p:sp>
        <p:nvSpPr>
          <p:cNvPr id="6" name="Slide Number Placeholder 5"/>
          <p:cNvSpPr>
            <a:spLocks noGrp="1"/>
          </p:cNvSpPr>
          <p:nvPr>
            <p:ph type="sldNum" sz="quarter" idx="12"/>
          </p:nvPr>
        </p:nvSpPr>
        <p:spPr/>
        <p:txBody>
          <a:bodyPr/>
          <a:lstStyle>
            <a:lvl1pPr>
              <a:defRPr/>
            </a:lvl1pPr>
          </a:lstStyle>
          <a:p>
            <a:fld id="{C6F987D3-C84C-1B43-ACDC-64E0C8D0B1E8}" type="slidenum">
              <a:rPr lang="en-US"/>
              <a:pPr/>
              <a:t>‹#›</a:t>
            </a:fld>
            <a:endParaRPr lang="en-US"/>
          </a:p>
        </p:txBody>
      </p:sp>
    </p:spTree>
    <p:extLst>
      <p:ext uri="{BB962C8B-B14F-4D97-AF65-F5344CB8AC3E}">
        <p14:creationId xmlns:p14="http://schemas.microsoft.com/office/powerpoint/2010/main" val="1924667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125" indent="0">
              <a:buNone/>
              <a:defRPr sz="1800">
                <a:solidFill>
                  <a:schemeClr val="tx1">
                    <a:tint val="75000"/>
                  </a:schemeClr>
                </a:solidFill>
              </a:defRPr>
            </a:lvl2pPr>
            <a:lvl3pPr marL="914249" indent="0">
              <a:buNone/>
              <a:defRPr sz="1600">
                <a:solidFill>
                  <a:schemeClr val="tx1">
                    <a:tint val="75000"/>
                  </a:schemeClr>
                </a:solidFill>
              </a:defRPr>
            </a:lvl3pPr>
            <a:lvl4pPr marL="1371375" indent="0">
              <a:buNone/>
              <a:defRPr sz="1400">
                <a:solidFill>
                  <a:schemeClr val="tx1">
                    <a:tint val="75000"/>
                  </a:schemeClr>
                </a:solidFill>
              </a:defRPr>
            </a:lvl4pPr>
            <a:lvl5pPr marL="1828499" indent="0">
              <a:buNone/>
              <a:defRPr sz="1400">
                <a:solidFill>
                  <a:schemeClr val="tx1">
                    <a:tint val="75000"/>
                  </a:schemeClr>
                </a:solidFill>
              </a:defRPr>
            </a:lvl5pPr>
            <a:lvl6pPr marL="2285624" indent="0">
              <a:buNone/>
              <a:defRPr sz="1400">
                <a:solidFill>
                  <a:schemeClr val="tx1">
                    <a:tint val="75000"/>
                  </a:schemeClr>
                </a:solidFill>
              </a:defRPr>
            </a:lvl6pPr>
            <a:lvl7pPr marL="2742747" indent="0">
              <a:buNone/>
              <a:defRPr sz="1400">
                <a:solidFill>
                  <a:schemeClr val="tx1">
                    <a:tint val="75000"/>
                  </a:schemeClr>
                </a:solidFill>
              </a:defRPr>
            </a:lvl7pPr>
            <a:lvl8pPr marL="3199872" indent="0">
              <a:buNone/>
              <a:defRPr sz="1400">
                <a:solidFill>
                  <a:schemeClr val="tx1">
                    <a:tint val="75000"/>
                  </a:schemeClr>
                </a:solidFill>
              </a:defRPr>
            </a:lvl8pPr>
            <a:lvl9pPr marL="365699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B3E1E9B-0AC4-7C4B-9A60-E78FA7182A0F}" type="datetime1">
              <a:rPr lang="en-US"/>
              <a:pPr/>
              <a:t>11/15/2017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solidFill>
              </a:rPr>
              <a:t>Aaron S. Chou, Fermilab</a:t>
            </a:r>
          </a:p>
        </p:txBody>
      </p:sp>
      <p:sp>
        <p:nvSpPr>
          <p:cNvPr id="6" name="Slide Number Placeholder 5"/>
          <p:cNvSpPr>
            <a:spLocks noGrp="1"/>
          </p:cNvSpPr>
          <p:nvPr>
            <p:ph type="sldNum" sz="quarter" idx="12"/>
          </p:nvPr>
        </p:nvSpPr>
        <p:spPr/>
        <p:txBody>
          <a:bodyPr/>
          <a:lstStyle>
            <a:lvl1pPr>
              <a:defRPr/>
            </a:lvl1pPr>
          </a:lstStyle>
          <a:p>
            <a:fld id="{D47125CB-BABB-0647-82EC-72A42E8D8178}" type="slidenum">
              <a:rPr lang="en-US"/>
              <a:pPr/>
              <a:t>‹#›</a:t>
            </a:fld>
            <a:endParaRPr lang="en-US"/>
          </a:p>
        </p:txBody>
      </p:sp>
    </p:spTree>
    <p:extLst>
      <p:ext uri="{BB962C8B-B14F-4D97-AF65-F5344CB8AC3E}">
        <p14:creationId xmlns:p14="http://schemas.microsoft.com/office/powerpoint/2010/main" val="355527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863D38F-6AC8-324D-9691-0874C9FAF3BA}" type="datetime1">
              <a:rPr lang="en-US"/>
              <a:pPr/>
              <a:t>11/15/2017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solidFill>
              </a:rPr>
              <a:t>Aaron S. Chou, Fermilab</a:t>
            </a:r>
          </a:p>
        </p:txBody>
      </p:sp>
      <p:sp>
        <p:nvSpPr>
          <p:cNvPr id="7" name="Slide Number Placeholder 5"/>
          <p:cNvSpPr>
            <a:spLocks noGrp="1"/>
          </p:cNvSpPr>
          <p:nvPr>
            <p:ph type="sldNum" sz="quarter" idx="12"/>
          </p:nvPr>
        </p:nvSpPr>
        <p:spPr/>
        <p:txBody>
          <a:bodyPr/>
          <a:lstStyle>
            <a:lvl1pPr>
              <a:defRPr/>
            </a:lvl1pPr>
          </a:lstStyle>
          <a:p>
            <a:fld id="{01C73D13-93A6-E047-91D2-B8658A3117C6}" type="slidenum">
              <a:rPr lang="en-US"/>
              <a:pPr/>
              <a:t>‹#›</a:t>
            </a:fld>
            <a:endParaRPr lang="en-US"/>
          </a:p>
        </p:txBody>
      </p:sp>
    </p:spTree>
    <p:extLst>
      <p:ext uri="{BB962C8B-B14F-4D97-AF65-F5344CB8AC3E}">
        <p14:creationId xmlns:p14="http://schemas.microsoft.com/office/powerpoint/2010/main" val="4135069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25" indent="0">
              <a:buNone/>
              <a:defRPr sz="2000" b="1"/>
            </a:lvl2pPr>
            <a:lvl3pPr marL="914249" indent="0">
              <a:buNone/>
              <a:defRPr sz="1800" b="1"/>
            </a:lvl3pPr>
            <a:lvl4pPr marL="1371375" indent="0">
              <a:buNone/>
              <a:defRPr sz="1600" b="1"/>
            </a:lvl4pPr>
            <a:lvl5pPr marL="1828499" indent="0">
              <a:buNone/>
              <a:defRPr sz="1600" b="1"/>
            </a:lvl5pPr>
            <a:lvl6pPr marL="2285624" indent="0">
              <a:buNone/>
              <a:defRPr sz="1600" b="1"/>
            </a:lvl6pPr>
            <a:lvl7pPr marL="2742747" indent="0">
              <a:buNone/>
              <a:defRPr sz="1600" b="1"/>
            </a:lvl7pPr>
            <a:lvl8pPr marL="3199872" indent="0">
              <a:buNone/>
              <a:defRPr sz="1600" b="1"/>
            </a:lvl8pPr>
            <a:lvl9pPr marL="365699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25" indent="0">
              <a:buNone/>
              <a:defRPr sz="2000" b="1"/>
            </a:lvl2pPr>
            <a:lvl3pPr marL="914249" indent="0">
              <a:buNone/>
              <a:defRPr sz="1800" b="1"/>
            </a:lvl3pPr>
            <a:lvl4pPr marL="1371375" indent="0">
              <a:buNone/>
              <a:defRPr sz="1600" b="1"/>
            </a:lvl4pPr>
            <a:lvl5pPr marL="1828499" indent="0">
              <a:buNone/>
              <a:defRPr sz="1600" b="1"/>
            </a:lvl5pPr>
            <a:lvl6pPr marL="2285624" indent="0">
              <a:buNone/>
              <a:defRPr sz="1600" b="1"/>
            </a:lvl6pPr>
            <a:lvl7pPr marL="2742747" indent="0">
              <a:buNone/>
              <a:defRPr sz="1600" b="1"/>
            </a:lvl7pPr>
            <a:lvl8pPr marL="3199872" indent="0">
              <a:buNone/>
              <a:defRPr sz="1600" b="1"/>
            </a:lvl8pPr>
            <a:lvl9pPr marL="36569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316ADEA2-47A0-204E-B720-F792905D4EF4}" type="datetime1">
              <a:rPr lang="en-US"/>
              <a:pPr/>
              <a:t>11/15/2017</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dirty="0">
                <a:solidFill>
                  <a:prstClr val="black"/>
                </a:solidFill>
              </a:rPr>
              <a:t>Aaron S. Chou, Fermilab</a:t>
            </a:r>
          </a:p>
        </p:txBody>
      </p:sp>
      <p:sp>
        <p:nvSpPr>
          <p:cNvPr id="9" name="Slide Number Placeholder 5"/>
          <p:cNvSpPr>
            <a:spLocks noGrp="1"/>
          </p:cNvSpPr>
          <p:nvPr>
            <p:ph type="sldNum" sz="quarter" idx="12"/>
          </p:nvPr>
        </p:nvSpPr>
        <p:spPr/>
        <p:txBody>
          <a:bodyPr/>
          <a:lstStyle>
            <a:lvl1pPr>
              <a:defRPr/>
            </a:lvl1pPr>
          </a:lstStyle>
          <a:p>
            <a:fld id="{BB4CEC79-641D-7F43-9A59-2CE59EFD254B}" type="slidenum">
              <a:rPr lang="en-US"/>
              <a:pPr/>
              <a:t>‹#›</a:t>
            </a:fld>
            <a:endParaRPr lang="en-US"/>
          </a:p>
        </p:txBody>
      </p:sp>
    </p:spTree>
    <p:extLst>
      <p:ext uri="{BB962C8B-B14F-4D97-AF65-F5344CB8AC3E}">
        <p14:creationId xmlns:p14="http://schemas.microsoft.com/office/powerpoint/2010/main" val="1265220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6925DB0-E49A-184B-9EB1-ED063FE9137E}" type="datetime1">
              <a:rPr lang="en-US"/>
              <a:pPr/>
              <a:t>11/15/2017</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dirty="0">
                <a:solidFill>
                  <a:prstClr val="black"/>
                </a:solidFill>
              </a:rPr>
              <a:t>Aaron S. Chou, Fermilab</a:t>
            </a:r>
          </a:p>
        </p:txBody>
      </p:sp>
      <p:sp>
        <p:nvSpPr>
          <p:cNvPr id="5" name="Slide Number Placeholder 5"/>
          <p:cNvSpPr>
            <a:spLocks noGrp="1"/>
          </p:cNvSpPr>
          <p:nvPr>
            <p:ph type="sldNum" sz="quarter" idx="12"/>
          </p:nvPr>
        </p:nvSpPr>
        <p:spPr/>
        <p:txBody>
          <a:bodyPr/>
          <a:lstStyle>
            <a:lvl1pPr>
              <a:defRPr/>
            </a:lvl1pPr>
          </a:lstStyle>
          <a:p>
            <a:fld id="{6B8FC918-9776-9A4E-8537-62BB08031C7A}" type="slidenum">
              <a:rPr lang="en-US"/>
              <a:pPr/>
              <a:t>‹#›</a:t>
            </a:fld>
            <a:endParaRPr lang="en-US"/>
          </a:p>
        </p:txBody>
      </p:sp>
    </p:spTree>
    <p:extLst>
      <p:ext uri="{BB962C8B-B14F-4D97-AF65-F5344CB8AC3E}">
        <p14:creationId xmlns:p14="http://schemas.microsoft.com/office/powerpoint/2010/main" val="3997668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2E40F4B-2DDA-CA4A-8AC2-CAE3AD91F362}" type="datetime1">
              <a:rPr lang="en-US"/>
              <a:pPr/>
              <a:t>11/15/2017</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dirty="0">
                <a:solidFill>
                  <a:prstClr val="black"/>
                </a:solidFill>
              </a:rPr>
              <a:t>Aaron S. Chou, Fermilab</a:t>
            </a:r>
          </a:p>
        </p:txBody>
      </p:sp>
      <p:sp>
        <p:nvSpPr>
          <p:cNvPr id="4" name="Slide Number Placeholder 5"/>
          <p:cNvSpPr>
            <a:spLocks noGrp="1"/>
          </p:cNvSpPr>
          <p:nvPr>
            <p:ph type="sldNum" sz="quarter" idx="12"/>
          </p:nvPr>
        </p:nvSpPr>
        <p:spPr/>
        <p:txBody>
          <a:bodyPr/>
          <a:lstStyle>
            <a:lvl1pPr>
              <a:defRPr/>
            </a:lvl1pPr>
          </a:lstStyle>
          <a:p>
            <a:fld id="{10A8421C-9C7B-D94A-8400-C3AD7BE3CD36}" type="slidenum">
              <a:rPr lang="en-US"/>
              <a:pPr/>
              <a:t>‹#›</a:t>
            </a:fld>
            <a:endParaRPr lang="en-US"/>
          </a:p>
        </p:txBody>
      </p:sp>
    </p:spTree>
    <p:extLst>
      <p:ext uri="{BB962C8B-B14F-4D97-AF65-F5344CB8AC3E}">
        <p14:creationId xmlns:p14="http://schemas.microsoft.com/office/powerpoint/2010/main" val="3750613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25" indent="0">
              <a:buNone/>
              <a:defRPr sz="1200"/>
            </a:lvl2pPr>
            <a:lvl3pPr marL="914249" indent="0">
              <a:buNone/>
              <a:defRPr sz="1000"/>
            </a:lvl3pPr>
            <a:lvl4pPr marL="1371375" indent="0">
              <a:buNone/>
              <a:defRPr sz="900"/>
            </a:lvl4pPr>
            <a:lvl5pPr marL="1828499" indent="0">
              <a:buNone/>
              <a:defRPr sz="900"/>
            </a:lvl5pPr>
            <a:lvl6pPr marL="2285624" indent="0">
              <a:buNone/>
              <a:defRPr sz="900"/>
            </a:lvl6pPr>
            <a:lvl7pPr marL="2742747" indent="0">
              <a:buNone/>
              <a:defRPr sz="900"/>
            </a:lvl7pPr>
            <a:lvl8pPr marL="3199872" indent="0">
              <a:buNone/>
              <a:defRPr sz="900"/>
            </a:lvl8pPr>
            <a:lvl9pPr marL="3656997"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0EE52F1C-F048-BB41-B734-0BD2EA7C47E5}" type="datetime1">
              <a:rPr lang="en-US"/>
              <a:pPr/>
              <a:t>11/15/2017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solidFill>
              </a:rPr>
              <a:t>Aaron S. Chou, Fermilab</a:t>
            </a:r>
          </a:p>
        </p:txBody>
      </p:sp>
      <p:sp>
        <p:nvSpPr>
          <p:cNvPr id="7" name="Slide Number Placeholder 5"/>
          <p:cNvSpPr>
            <a:spLocks noGrp="1"/>
          </p:cNvSpPr>
          <p:nvPr>
            <p:ph type="sldNum" sz="quarter" idx="12"/>
          </p:nvPr>
        </p:nvSpPr>
        <p:spPr/>
        <p:txBody>
          <a:bodyPr/>
          <a:lstStyle>
            <a:lvl1pPr>
              <a:defRPr/>
            </a:lvl1pPr>
          </a:lstStyle>
          <a:p>
            <a:fld id="{08F1F361-2E5D-C048-8F2C-57E10CE66266}" type="slidenum">
              <a:rPr lang="en-US"/>
              <a:pPr/>
              <a:t>‹#›</a:t>
            </a:fld>
            <a:endParaRPr lang="en-US"/>
          </a:p>
        </p:txBody>
      </p:sp>
    </p:spTree>
    <p:extLst>
      <p:ext uri="{BB962C8B-B14F-4D97-AF65-F5344CB8AC3E}">
        <p14:creationId xmlns:p14="http://schemas.microsoft.com/office/powerpoint/2010/main" val="1970349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25" indent="0">
              <a:buNone/>
              <a:defRPr sz="2800"/>
            </a:lvl2pPr>
            <a:lvl3pPr marL="914249" indent="0">
              <a:buNone/>
              <a:defRPr sz="2400"/>
            </a:lvl3pPr>
            <a:lvl4pPr marL="1371375" indent="0">
              <a:buNone/>
              <a:defRPr sz="2000"/>
            </a:lvl4pPr>
            <a:lvl5pPr marL="1828499" indent="0">
              <a:buNone/>
              <a:defRPr sz="2000"/>
            </a:lvl5pPr>
            <a:lvl6pPr marL="2285624" indent="0">
              <a:buNone/>
              <a:defRPr sz="2000"/>
            </a:lvl6pPr>
            <a:lvl7pPr marL="2742747" indent="0">
              <a:buNone/>
              <a:defRPr sz="2000"/>
            </a:lvl7pPr>
            <a:lvl8pPr marL="3199872" indent="0">
              <a:buNone/>
              <a:defRPr sz="2000"/>
            </a:lvl8pPr>
            <a:lvl9pPr marL="3656997" indent="0">
              <a:buNone/>
              <a:defRPr sz="2000"/>
            </a:lvl9pPr>
          </a:lstStyle>
          <a:p>
            <a:pPr lvl="0"/>
            <a:endParaRPr lang="en-US" noProof="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7125" indent="0">
              <a:buNone/>
              <a:defRPr sz="1200"/>
            </a:lvl2pPr>
            <a:lvl3pPr marL="914249" indent="0">
              <a:buNone/>
              <a:defRPr sz="1000"/>
            </a:lvl3pPr>
            <a:lvl4pPr marL="1371375" indent="0">
              <a:buNone/>
              <a:defRPr sz="900"/>
            </a:lvl4pPr>
            <a:lvl5pPr marL="1828499" indent="0">
              <a:buNone/>
              <a:defRPr sz="900"/>
            </a:lvl5pPr>
            <a:lvl6pPr marL="2285624" indent="0">
              <a:buNone/>
              <a:defRPr sz="900"/>
            </a:lvl6pPr>
            <a:lvl7pPr marL="2742747" indent="0">
              <a:buNone/>
              <a:defRPr sz="900"/>
            </a:lvl7pPr>
            <a:lvl8pPr marL="3199872" indent="0">
              <a:buNone/>
              <a:defRPr sz="900"/>
            </a:lvl8pPr>
            <a:lvl9pPr marL="3656997"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9DF30558-FA6E-3442-8BC9-AB69C5CAA755}" type="datetime1">
              <a:rPr lang="en-US"/>
              <a:pPr/>
              <a:t>11/15/2017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solidFill>
              </a:rPr>
              <a:t>Aaron S. Chou, Fermilab</a:t>
            </a:r>
          </a:p>
        </p:txBody>
      </p:sp>
      <p:sp>
        <p:nvSpPr>
          <p:cNvPr id="7" name="Slide Number Placeholder 5"/>
          <p:cNvSpPr>
            <a:spLocks noGrp="1"/>
          </p:cNvSpPr>
          <p:nvPr>
            <p:ph type="sldNum" sz="quarter" idx="12"/>
          </p:nvPr>
        </p:nvSpPr>
        <p:spPr/>
        <p:txBody>
          <a:bodyPr/>
          <a:lstStyle>
            <a:lvl1pPr>
              <a:defRPr/>
            </a:lvl1pPr>
          </a:lstStyle>
          <a:p>
            <a:fld id="{66100809-5D5C-EB40-BE60-0EB044B2B1F2}" type="slidenum">
              <a:rPr lang="en-US"/>
              <a:pPr/>
              <a:t>‹#›</a:t>
            </a:fld>
            <a:endParaRPr lang="en-US"/>
          </a:p>
        </p:txBody>
      </p:sp>
    </p:spTree>
    <p:extLst>
      <p:ext uri="{BB962C8B-B14F-4D97-AF65-F5344CB8AC3E}">
        <p14:creationId xmlns:p14="http://schemas.microsoft.com/office/powerpoint/2010/main" val="606581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0772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3" rIns="91424" bIns="45713"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914400"/>
            <a:ext cx="822960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3" rIns="91424"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24" tIns="45713" rIns="91424" bIns="45713" numCol="1" anchor="ctr" anchorCtr="0" compatLnSpc="1">
            <a:prstTxWarp prst="textNoShape">
              <a:avLst/>
            </a:prstTxWarp>
          </a:bodyPr>
          <a:lstStyle>
            <a:lvl1pPr>
              <a:defRPr sz="1200">
                <a:solidFill>
                  <a:srgbClr val="898989"/>
                </a:solidFill>
                <a:latin typeface="Calibri" charset="0"/>
              </a:defRPr>
            </a:lvl1pPr>
          </a:lstStyle>
          <a:p>
            <a:pPr defTabSz="455567" fontAlgn="base">
              <a:spcBef>
                <a:spcPct val="0"/>
              </a:spcBef>
              <a:spcAft>
                <a:spcPct val="0"/>
              </a:spcAft>
            </a:pPr>
            <a:fld id="{77A56C44-FC79-9E42-A425-C64F78F2D381}" type="datetime1">
              <a:rPr lang="en-US" smtClean="0">
                <a:ea typeface="ＭＳ Ｐゴシック" charset="0"/>
                <a:cs typeface="ＭＳ Ｐゴシック" charset="0"/>
              </a:rPr>
              <a:pPr defTabSz="455567" fontAlgn="base">
                <a:spcBef>
                  <a:spcPct val="0"/>
                </a:spcBef>
                <a:spcAft>
                  <a:spcPct val="0"/>
                </a:spcAft>
              </a:pPr>
              <a:t>11/15/2017</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wrap="square" lIns="91424" tIns="45713" rIns="91424" bIns="45713" numCol="1" anchor="ctr" anchorCtr="0" compatLnSpc="1">
            <a:prstTxWarp prst="textNoShape">
              <a:avLst/>
            </a:prstTxWarp>
          </a:bodyPr>
          <a:lstStyle>
            <a:lvl1pPr algn="ctr" defTabSz="457125">
              <a:defRPr sz="1200">
                <a:solidFill>
                  <a:schemeClr val="tx1"/>
                </a:solidFill>
                <a:latin typeface="Calibri" pitchFamily="-106" charset="0"/>
                <a:ea typeface="ＭＳ Ｐゴシック" pitchFamily="-106" charset="-128"/>
                <a:cs typeface="ＭＳ Ｐゴシック" pitchFamily="-106" charset="-128"/>
              </a:defRPr>
            </a:lvl1pPr>
          </a:lstStyle>
          <a:p>
            <a:pPr fontAlgn="base">
              <a:spcBef>
                <a:spcPct val="0"/>
              </a:spcBef>
              <a:spcAft>
                <a:spcPct val="0"/>
              </a:spcAft>
              <a:defRPr/>
            </a:pPr>
            <a:r>
              <a:rPr lang="en-US" dirty="0">
                <a:solidFill>
                  <a:prstClr val="black"/>
                </a:solidFill>
              </a:rPr>
              <a:t>Aaron S. Chou, Fermilab</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24" tIns="45713" rIns="91424" bIns="45713" numCol="1" anchor="ctr" anchorCtr="0" compatLnSpc="1">
            <a:prstTxWarp prst="textNoShape">
              <a:avLst/>
            </a:prstTxWarp>
          </a:bodyPr>
          <a:lstStyle>
            <a:lvl1pPr algn="r">
              <a:defRPr sz="1200">
                <a:solidFill>
                  <a:srgbClr val="898989"/>
                </a:solidFill>
                <a:latin typeface="Calibri" charset="0"/>
              </a:defRPr>
            </a:lvl1pPr>
          </a:lstStyle>
          <a:p>
            <a:pPr defTabSz="455567" fontAlgn="base">
              <a:spcBef>
                <a:spcPct val="0"/>
              </a:spcBef>
              <a:spcAft>
                <a:spcPct val="0"/>
              </a:spcAft>
            </a:pPr>
            <a:fld id="{1DA55670-9CE0-2F44-8417-EAFC0E09788B}" type="slidenum">
              <a:rPr lang="en-US" smtClean="0">
                <a:ea typeface="ＭＳ Ｐゴシック" charset="0"/>
                <a:cs typeface="ＭＳ Ｐゴシック" charset="0"/>
              </a:rPr>
              <a:pPr defTabSz="455567" fontAlgn="base">
                <a:spcBef>
                  <a:spcPct val="0"/>
                </a:spcBef>
                <a:spcAft>
                  <a:spcPct val="0"/>
                </a:spcAft>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01840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p:hf hdr="0" dt="0"/>
  <p:txStyles>
    <p:titleStyle>
      <a:lvl1pPr algn="ctr" defTabSz="455567" rtl="0" eaLnBrk="0" fontAlgn="base" hangingPunct="0">
        <a:spcBef>
          <a:spcPct val="0"/>
        </a:spcBef>
        <a:spcAft>
          <a:spcPct val="0"/>
        </a:spcAft>
        <a:defRPr sz="2800" b="1" kern="1200">
          <a:solidFill>
            <a:schemeClr val="tx1"/>
          </a:solidFill>
          <a:latin typeface="Garamond"/>
          <a:ea typeface="ＭＳ Ｐゴシック" pitchFamily="-106" charset="-128"/>
          <a:cs typeface="Garamond"/>
        </a:defRPr>
      </a:lvl1pPr>
      <a:lvl2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2pPr>
      <a:lvl3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3pPr>
      <a:lvl4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4pPr>
      <a:lvl5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5pPr>
      <a:lvl6pPr marL="457125"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6pPr>
      <a:lvl7pPr marL="914249"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7pPr>
      <a:lvl8pPr marL="1371375"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8pPr>
      <a:lvl9pPr marL="1828499"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9pPr>
    </p:titleStyle>
    <p:bodyStyle>
      <a:lvl1pPr marL="341278" indent="-341278" algn="l" defTabSz="45556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ＭＳ Ｐゴシック" pitchFamily="-106" charset="-128"/>
        </a:defRPr>
      </a:lvl1pPr>
      <a:lvl2pPr marL="741287" indent="-284135" algn="l" defTabSz="45556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2pPr>
      <a:lvl3pPr marL="1141297" indent="-226990" algn="l" defTabSz="45556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3pPr>
      <a:lvl4pPr marL="1598449" indent="-226990" algn="l" defTabSz="45556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4pPr>
      <a:lvl5pPr marL="2055603" indent="-226990" algn="l" defTabSz="45556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5pPr>
      <a:lvl6pPr marL="2514185" indent="-228562" algn="l" defTabSz="457125" rtl="0" eaLnBrk="1" latinLnBrk="0" hangingPunct="1">
        <a:spcBef>
          <a:spcPct val="20000"/>
        </a:spcBef>
        <a:buFont typeface="Arial"/>
        <a:buChar char="•"/>
        <a:defRPr sz="2000" kern="1200">
          <a:solidFill>
            <a:schemeClr val="tx1"/>
          </a:solidFill>
          <a:latin typeface="+mn-lt"/>
          <a:ea typeface="+mn-ea"/>
          <a:cs typeface="+mn-cs"/>
        </a:defRPr>
      </a:lvl6pPr>
      <a:lvl7pPr marL="2971310" indent="-228562" algn="l" defTabSz="457125" rtl="0" eaLnBrk="1" latinLnBrk="0" hangingPunct="1">
        <a:spcBef>
          <a:spcPct val="20000"/>
        </a:spcBef>
        <a:buFont typeface="Arial"/>
        <a:buChar char="•"/>
        <a:defRPr sz="2000" kern="1200">
          <a:solidFill>
            <a:schemeClr val="tx1"/>
          </a:solidFill>
          <a:latin typeface="+mn-lt"/>
          <a:ea typeface="+mn-ea"/>
          <a:cs typeface="+mn-cs"/>
        </a:defRPr>
      </a:lvl7pPr>
      <a:lvl8pPr marL="3428434" indent="-228562" algn="l" defTabSz="457125" rtl="0" eaLnBrk="1" latinLnBrk="0" hangingPunct="1">
        <a:spcBef>
          <a:spcPct val="20000"/>
        </a:spcBef>
        <a:buFont typeface="Arial"/>
        <a:buChar char="•"/>
        <a:defRPr sz="2000" kern="1200">
          <a:solidFill>
            <a:schemeClr val="tx1"/>
          </a:solidFill>
          <a:latin typeface="+mn-lt"/>
          <a:ea typeface="+mn-ea"/>
          <a:cs typeface="+mn-cs"/>
        </a:defRPr>
      </a:lvl8pPr>
      <a:lvl9pPr marL="3885559" indent="-228562" algn="l" defTabSz="45712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5" rtl="0" eaLnBrk="1" latinLnBrk="0" hangingPunct="1">
        <a:defRPr sz="1800" kern="1200">
          <a:solidFill>
            <a:schemeClr val="tx1"/>
          </a:solidFill>
          <a:latin typeface="+mn-lt"/>
          <a:ea typeface="+mn-ea"/>
          <a:cs typeface="+mn-cs"/>
        </a:defRPr>
      </a:lvl1pPr>
      <a:lvl2pPr marL="457125" algn="l" defTabSz="457125" rtl="0" eaLnBrk="1" latinLnBrk="0" hangingPunct="1">
        <a:defRPr sz="1800" kern="1200">
          <a:solidFill>
            <a:schemeClr val="tx1"/>
          </a:solidFill>
          <a:latin typeface="+mn-lt"/>
          <a:ea typeface="+mn-ea"/>
          <a:cs typeface="+mn-cs"/>
        </a:defRPr>
      </a:lvl2pPr>
      <a:lvl3pPr marL="914249" algn="l" defTabSz="457125" rtl="0" eaLnBrk="1" latinLnBrk="0" hangingPunct="1">
        <a:defRPr sz="1800" kern="1200">
          <a:solidFill>
            <a:schemeClr val="tx1"/>
          </a:solidFill>
          <a:latin typeface="+mn-lt"/>
          <a:ea typeface="+mn-ea"/>
          <a:cs typeface="+mn-cs"/>
        </a:defRPr>
      </a:lvl3pPr>
      <a:lvl4pPr marL="1371375" algn="l" defTabSz="457125" rtl="0" eaLnBrk="1" latinLnBrk="0" hangingPunct="1">
        <a:defRPr sz="1800" kern="1200">
          <a:solidFill>
            <a:schemeClr val="tx1"/>
          </a:solidFill>
          <a:latin typeface="+mn-lt"/>
          <a:ea typeface="+mn-ea"/>
          <a:cs typeface="+mn-cs"/>
        </a:defRPr>
      </a:lvl4pPr>
      <a:lvl5pPr marL="1828499" algn="l" defTabSz="457125" rtl="0" eaLnBrk="1" latinLnBrk="0" hangingPunct="1">
        <a:defRPr sz="1800" kern="1200">
          <a:solidFill>
            <a:schemeClr val="tx1"/>
          </a:solidFill>
          <a:latin typeface="+mn-lt"/>
          <a:ea typeface="+mn-ea"/>
          <a:cs typeface="+mn-cs"/>
        </a:defRPr>
      </a:lvl5pPr>
      <a:lvl6pPr marL="2285624" algn="l" defTabSz="457125" rtl="0" eaLnBrk="1" latinLnBrk="0" hangingPunct="1">
        <a:defRPr sz="1800" kern="1200">
          <a:solidFill>
            <a:schemeClr val="tx1"/>
          </a:solidFill>
          <a:latin typeface="+mn-lt"/>
          <a:ea typeface="+mn-ea"/>
          <a:cs typeface="+mn-cs"/>
        </a:defRPr>
      </a:lvl6pPr>
      <a:lvl7pPr marL="2742747" algn="l" defTabSz="457125" rtl="0" eaLnBrk="1" latinLnBrk="0" hangingPunct="1">
        <a:defRPr sz="1800" kern="1200">
          <a:solidFill>
            <a:schemeClr val="tx1"/>
          </a:solidFill>
          <a:latin typeface="+mn-lt"/>
          <a:ea typeface="+mn-ea"/>
          <a:cs typeface="+mn-cs"/>
        </a:defRPr>
      </a:lvl7pPr>
      <a:lvl8pPr marL="3199872" algn="l" defTabSz="457125" rtl="0" eaLnBrk="1" latinLnBrk="0" hangingPunct="1">
        <a:defRPr sz="1800" kern="1200">
          <a:solidFill>
            <a:schemeClr val="tx1"/>
          </a:solidFill>
          <a:latin typeface="+mn-lt"/>
          <a:ea typeface="+mn-ea"/>
          <a:cs typeface="+mn-cs"/>
        </a:defRPr>
      </a:lvl8pPr>
      <a:lvl9pPr marL="3656997" algn="l" defTabSz="4571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gif"/><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gif"/></Relationships>
</file>

<file path=ppt/slides/_rels/slide4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165413" y="4421071"/>
            <a:ext cx="7709646" cy="1003049"/>
          </a:xfrm>
        </p:spPr>
        <p:txBody>
          <a:bodyPr>
            <a:noAutofit/>
          </a:bodyPr>
          <a:lstStyle/>
          <a:p>
            <a:r>
              <a:rPr lang="en-US" sz="3600" dirty="0">
                <a:solidFill>
                  <a:schemeClr val="bg1"/>
                </a:solidFill>
                <a:latin typeface="+mj-lt"/>
              </a:rPr>
              <a:t>    </a:t>
            </a:r>
          </a:p>
          <a:p>
            <a:r>
              <a:rPr lang="en-US" sz="3600" dirty="0">
                <a:solidFill>
                  <a:schemeClr val="bg1"/>
                </a:solidFill>
                <a:latin typeface="+mj-lt"/>
              </a:rPr>
              <a:t>  </a:t>
            </a:r>
          </a:p>
          <a:p>
            <a:endParaRPr lang="en-US" sz="3600" dirty="0">
              <a:solidFill>
                <a:schemeClr val="bg1"/>
              </a:solidFill>
              <a:latin typeface="+mj-lt"/>
            </a:endParaRPr>
          </a:p>
          <a:p>
            <a:r>
              <a:rPr lang="en-US" sz="2800" dirty="0">
                <a:solidFill>
                  <a:schemeClr val="bg1"/>
                </a:solidFill>
                <a:latin typeface="+mj-lt"/>
              </a:rPr>
              <a:t>                   </a:t>
            </a:r>
            <a:r>
              <a:rPr lang="en-US" dirty="0">
                <a:solidFill>
                  <a:srgbClr val="FF0000"/>
                </a:solidFill>
                <a:latin typeface="+mj-lt"/>
              </a:rPr>
              <a:t>QUANTUM SENSORS                </a:t>
            </a:r>
          </a:p>
          <a:p>
            <a:r>
              <a:rPr lang="en-US" sz="3600" dirty="0">
                <a:solidFill>
                  <a:srgbClr val="FF0000"/>
                </a:solidFill>
                <a:latin typeface="+mj-lt"/>
              </a:rPr>
              <a:t>            </a:t>
            </a:r>
            <a:r>
              <a:rPr lang="en-US" sz="4000" dirty="0">
                <a:solidFill>
                  <a:srgbClr val="7959D5"/>
                </a:solidFill>
                <a:latin typeface="Monotype Corsiva" panose="03010101010201010101" pitchFamily="66" charset="0"/>
              </a:rPr>
              <a:t>Swapan Chattopadhyay</a:t>
            </a:r>
          </a:p>
          <a:p>
            <a:r>
              <a:rPr lang="en-US" dirty="0">
                <a:solidFill>
                  <a:srgbClr val="FF0000"/>
                </a:solidFill>
                <a:latin typeface="Times New Roman" panose="02020603050405020304" pitchFamily="18" charset="0"/>
                <a:cs typeface="Times New Roman" panose="02020603050405020304" pitchFamily="18" charset="0"/>
              </a:rPr>
              <a:t>US Cosmic Visions: Dark Energy 2017</a:t>
            </a:r>
          </a:p>
          <a:p>
            <a:r>
              <a:rPr lang="en-US" dirty="0">
                <a:solidFill>
                  <a:srgbClr val="FF0000"/>
                </a:solidFill>
                <a:latin typeface="Times New Roman" panose="02020603050405020304" pitchFamily="18" charset="0"/>
                <a:cs typeface="Times New Roman" panose="02020603050405020304" pitchFamily="18" charset="0"/>
              </a:rPr>
              <a:t>             November 14-15, 2017</a:t>
            </a:r>
          </a:p>
          <a:p>
            <a:r>
              <a:rPr lang="en-US">
                <a:solidFill>
                  <a:srgbClr val="FF0000"/>
                </a:solidFill>
                <a:latin typeface="Times New Roman" panose="02020603050405020304" pitchFamily="18" charset="0"/>
                <a:cs typeface="Times New Roman" panose="02020603050405020304" pitchFamily="18" charset="0"/>
              </a:rPr>
              <a:t>                           LBNL</a:t>
            </a:r>
            <a:endParaRPr lang="en-US" dirty="0">
              <a:solidFill>
                <a:srgbClr val="FF0000"/>
              </a:solidFill>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             </a:t>
            </a:r>
            <a:br>
              <a:rPr lang="en-US" dirty="0">
                <a:solidFill>
                  <a:srgbClr val="FF0000"/>
                </a:solidFill>
                <a:latin typeface="Monotype Corsiva" panose="03010101010201010101" pitchFamily="66" charset="0"/>
              </a:rPr>
            </a:br>
            <a:endParaRPr lang="en-US" dirty="0">
              <a:solidFill>
                <a:srgbClr val="FF0000"/>
              </a:solidFill>
            </a:endParaRPr>
          </a:p>
        </p:txBody>
      </p:sp>
      <p:pic>
        <p:nvPicPr>
          <p:cNvPr id="4" name="niu-logo-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12" y="845516"/>
            <a:ext cx="595313" cy="110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1521295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p:nvPr/>
        </p:nvSpPr>
        <p:spPr>
          <a:xfrm>
            <a:off x="422712" y="3608663"/>
            <a:ext cx="8443356" cy="2475277"/>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p>
            <a:pPr defTabSz="330387">
              <a:lnSpc>
                <a:spcPct val="200000"/>
              </a:lnSpc>
              <a:spcBef>
                <a:spcPts val="3164"/>
              </a:spcBef>
              <a:defRPr sz="3400">
                <a:latin typeface="Times New Roman"/>
                <a:ea typeface="Times New Roman"/>
                <a:cs typeface="Times New Roman"/>
                <a:sym typeface="Times New Roman"/>
              </a:defRPr>
            </a:pPr>
            <a:r>
              <a:rPr lang="en-US" sz="1600" b="1" dirty="0">
                <a:solidFill>
                  <a:srgbClr val="0070C0"/>
                </a:solidFill>
                <a:latin typeface="Helvetica" panose="020B0604020202020204" pitchFamily="34" charset="0"/>
                <a:cs typeface="Helvetica" panose="020B0604020202020204" pitchFamily="34" charset="0"/>
              </a:rPr>
              <a:t>                   </a:t>
            </a:r>
          </a:p>
          <a:p>
            <a:pPr defTabSz="330387">
              <a:lnSpc>
                <a:spcPct val="200000"/>
              </a:lnSpc>
              <a:spcBef>
                <a:spcPts val="3164"/>
              </a:spcBef>
              <a:defRPr sz="3400">
                <a:latin typeface="Times New Roman"/>
                <a:ea typeface="Times New Roman"/>
                <a:cs typeface="Times New Roman"/>
                <a:sym typeface="Times New Roman"/>
              </a:defRPr>
            </a:pPr>
            <a:endParaRPr lang="en-US" sz="1600" b="1" dirty="0">
              <a:latin typeface="Helvetica" panose="020B0604020202020204" pitchFamily="34" charset="0"/>
              <a:cs typeface="Helvetica" panose="020B0604020202020204" pitchFamily="34" charset="0"/>
            </a:endParaRPr>
          </a:p>
          <a:p>
            <a:pPr defTabSz="330387">
              <a:lnSpc>
                <a:spcPct val="200000"/>
              </a:lnSpc>
              <a:spcBef>
                <a:spcPts val="3164"/>
              </a:spcBef>
              <a:defRPr sz="3400">
                <a:latin typeface="Times New Roman"/>
                <a:ea typeface="Times New Roman"/>
                <a:cs typeface="Times New Roman"/>
                <a:sym typeface="Times New Roman"/>
              </a:defRPr>
            </a:pPr>
            <a:endParaRPr lang="en-US" sz="2000" b="1" dirty="0">
              <a:latin typeface="Helvetica" panose="020B0604020202020204" pitchFamily="34" charset="0"/>
              <a:cs typeface="Helvetica" panose="020B0604020202020204" pitchFamily="34" charset="0"/>
            </a:endParaRPr>
          </a:p>
        </p:txBody>
      </p:sp>
      <p:sp>
        <p:nvSpPr>
          <p:cNvPr id="4" name="Shape 187"/>
          <p:cNvSpPr/>
          <p:nvPr/>
        </p:nvSpPr>
        <p:spPr>
          <a:xfrm>
            <a:off x="297180" y="1592226"/>
            <a:ext cx="8694420" cy="3426900"/>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3000">
                <a:latin typeface="Gill Sans"/>
                <a:ea typeface="Gill Sans"/>
                <a:cs typeface="Gill Sans"/>
                <a:sym typeface="Gill Sans"/>
              </a:defRPr>
            </a:lvl1pPr>
          </a:lstStyle>
          <a:p>
            <a:endParaRPr lang="en-US" sz="2000" b="1" i="1" dirty="0">
              <a:solidFill>
                <a:srgbClr val="0070C0"/>
              </a:solidFill>
            </a:endParaRPr>
          </a:p>
          <a:p>
            <a:endParaRPr lang="en-US" sz="2000" b="1" i="1" dirty="0">
              <a:solidFill>
                <a:srgbClr val="0070C0"/>
              </a:solidFill>
            </a:endParaRPr>
          </a:p>
          <a:p>
            <a:r>
              <a:rPr lang="en-US" sz="2000" b="1" i="1" dirty="0">
                <a:solidFill>
                  <a:srgbClr val="0070C0"/>
                </a:solidFill>
              </a:rPr>
              <a:t> </a:t>
            </a:r>
            <a:r>
              <a:rPr lang="en-US" sz="2000" b="1" i="1" dirty="0">
                <a:solidFill>
                  <a:srgbClr val="0070C0"/>
                </a:solidFill>
                <a:sym typeface="Wingdings" panose="05000000000000000000" pitchFamily="2" charset="2"/>
              </a:rPr>
              <a:t> </a:t>
            </a:r>
            <a:r>
              <a:rPr lang="en-US" sz="2000" b="1" i="1" dirty="0">
                <a:solidFill>
                  <a:srgbClr val="0070C0"/>
                </a:solidFill>
              </a:rPr>
              <a:t>  New technology </a:t>
            </a:r>
            <a:r>
              <a:rPr lang="en-US" sz="2000" b="1" i="1" dirty="0">
                <a:solidFill>
                  <a:srgbClr val="FF0000"/>
                </a:solidFill>
              </a:rPr>
              <a:t>**</a:t>
            </a:r>
          </a:p>
          <a:p>
            <a:endParaRPr lang="en-US" sz="2000" b="1" i="1" dirty="0">
              <a:solidFill>
                <a:srgbClr val="FF0000"/>
              </a:solidFill>
            </a:endParaRPr>
          </a:p>
          <a:p>
            <a:r>
              <a:rPr lang="en-US" sz="2000" b="1" i="1" dirty="0">
                <a:solidFill>
                  <a:srgbClr val="0070C0"/>
                </a:solidFill>
              </a:rPr>
              <a:t> </a:t>
            </a:r>
            <a:r>
              <a:rPr lang="en-US" sz="2000" b="1" i="1" dirty="0">
                <a:solidFill>
                  <a:srgbClr val="0070C0"/>
                </a:solidFill>
                <a:sym typeface="Wingdings" panose="05000000000000000000" pitchFamily="2" charset="2"/>
              </a:rPr>
              <a:t>   New Observational Window </a:t>
            </a:r>
            <a:r>
              <a:rPr lang="en-US" sz="2000" b="1" i="1" dirty="0">
                <a:solidFill>
                  <a:srgbClr val="FF0000"/>
                </a:solidFill>
                <a:sym typeface="Wingdings" panose="05000000000000000000" pitchFamily="2" charset="2"/>
              </a:rPr>
              <a:t>**</a:t>
            </a:r>
            <a:endParaRPr lang="en-US" sz="2000" b="1" i="1" dirty="0">
              <a:solidFill>
                <a:srgbClr val="FF0000"/>
              </a:solidFill>
            </a:endParaRPr>
          </a:p>
          <a:p>
            <a:endParaRPr lang="en-US" sz="2000" b="1" i="1" dirty="0">
              <a:solidFill>
                <a:srgbClr val="0070C0"/>
              </a:solidFill>
            </a:endParaRPr>
          </a:p>
          <a:p>
            <a:r>
              <a:rPr lang="en-US" sz="2000" b="1" i="1" dirty="0">
                <a:solidFill>
                  <a:srgbClr val="0070C0"/>
                </a:solidFill>
              </a:rPr>
              <a:t> </a:t>
            </a:r>
            <a:r>
              <a:rPr lang="en-US" sz="2000" b="1" i="1" dirty="0">
                <a:solidFill>
                  <a:srgbClr val="0070C0"/>
                </a:solidFill>
                <a:sym typeface="Wingdings" panose="05000000000000000000" pitchFamily="2" charset="2"/>
              </a:rPr>
              <a:t>   New Theory</a:t>
            </a:r>
            <a:endParaRPr lang="en-US" sz="2000" b="1" i="1" dirty="0">
              <a:solidFill>
                <a:srgbClr val="FF0000"/>
              </a:solidFill>
            </a:endParaRPr>
          </a:p>
          <a:p>
            <a:r>
              <a:rPr lang="en-US" sz="2000" b="1" i="1" dirty="0">
                <a:solidFill>
                  <a:srgbClr val="FF0000"/>
                </a:solidFill>
              </a:rPr>
              <a:t> </a:t>
            </a:r>
          </a:p>
          <a:p>
            <a:r>
              <a:rPr lang="en-US" sz="2000" b="1" i="1" dirty="0">
                <a:solidFill>
                  <a:srgbClr val="FF0000"/>
                </a:solidFill>
              </a:rPr>
              <a:t>** What I will talk about</a:t>
            </a:r>
          </a:p>
          <a:p>
            <a:r>
              <a:rPr lang="en-US" sz="2000" b="1" i="1" dirty="0">
                <a:solidFill>
                  <a:srgbClr val="0070C0"/>
                </a:solidFill>
              </a:rPr>
              <a:t> </a:t>
            </a:r>
            <a:endParaRPr lang="en-US" sz="2000" b="1" i="1" dirty="0">
              <a:solidFill>
                <a:srgbClr val="FF0000"/>
              </a:solidFill>
            </a:endParaRPr>
          </a:p>
          <a:p>
            <a:endParaRPr lang="en-US" sz="1800" b="1" i="1" dirty="0">
              <a:solidFill>
                <a:srgbClr val="0070C0"/>
              </a:solidFill>
            </a:endParaRPr>
          </a:p>
        </p:txBody>
      </p:sp>
      <p:sp>
        <p:nvSpPr>
          <p:cNvPr id="5" name="Shape 300"/>
          <p:cNvSpPr/>
          <p:nvPr/>
        </p:nvSpPr>
        <p:spPr>
          <a:xfrm>
            <a:off x="786435" y="343364"/>
            <a:ext cx="8205165" cy="616148"/>
          </a:xfrm>
          <a:prstGeom prst="rect">
            <a:avLst/>
          </a:prstGeom>
          <a:ln w="12700">
            <a:miter lim="400000"/>
          </a:ln>
          <a:effectLst>
            <a:outerShdw blurRad="38100" dist="47770" dir="5400000" rotWithShape="0">
              <a:srgbClr val="000000">
                <a:alpha val="41608"/>
              </a:srgbClr>
            </a:outerShdw>
          </a:effectLst>
          <a:extLst>
            <a:ext uri="{C572A759-6A51-4108-AA02-DFA0A04FC94B}">
              <ma14:wrappingTextBoxFlag xmlns="" xmlns:ma14="http://schemas.microsoft.com/office/mac/drawingml/2011/main" val="1"/>
            </a:ext>
          </a:extLst>
        </p:spPr>
        <p:txBody>
          <a:bodyPr lIns="26789" tIns="26789" rIns="26789" bIns="26789" anchor="ctr"/>
          <a:lstStyle>
            <a:lvl1pPr defTabSz="469900">
              <a:defRPr sz="4100" b="1">
                <a:solidFill>
                  <a:srgbClr val="11053B"/>
                </a:solidFill>
                <a:latin typeface="Times New Roman"/>
                <a:ea typeface="Times New Roman"/>
                <a:cs typeface="Times New Roman"/>
                <a:sym typeface="Times New Roman"/>
              </a:defRPr>
            </a:lvl1pPr>
          </a:lstStyle>
          <a:p>
            <a:r>
              <a:rPr lang="en-US" sz="2800" dirty="0">
                <a:solidFill>
                  <a:srgbClr val="002060"/>
                </a:solidFill>
              </a:rPr>
              <a:t>    </a:t>
            </a:r>
            <a:r>
              <a:rPr lang="en-US" sz="3600" dirty="0">
                <a:solidFill>
                  <a:srgbClr val="7959D5"/>
                </a:solidFill>
              </a:rPr>
              <a:t>Quantum Sensors: APPLICATIONS</a:t>
            </a:r>
          </a:p>
        </p:txBody>
      </p:sp>
    </p:spTree>
    <p:extLst>
      <p:ext uri="{BB962C8B-B14F-4D97-AF65-F5344CB8AC3E}">
        <p14:creationId xmlns:p14="http://schemas.microsoft.com/office/powerpoint/2010/main" val="24503440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611188" y="0"/>
            <a:ext cx="77755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ja-JP" sz="4400" b="1">
                <a:solidFill>
                  <a:srgbClr val="CC00CC"/>
                </a:solidFill>
              </a:rPr>
              <a:t>              </a:t>
            </a:r>
          </a:p>
          <a:p>
            <a:pPr eaLnBrk="1" hangingPunct="1">
              <a:spcBef>
                <a:spcPct val="0"/>
              </a:spcBef>
              <a:buFontTx/>
              <a:buNone/>
            </a:pPr>
            <a:r>
              <a:rPr lang="en-GB" altLang="ja-JP" sz="4400" b="1">
                <a:solidFill>
                  <a:srgbClr val="CC00CC"/>
                </a:solidFill>
              </a:rPr>
              <a:t>                   </a:t>
            </a:r>
          </a:p>
        </p:txBody>
      </p:sp>
      <p:sp>
        <p:nvSpPr>
          <p:cNvPr id="12295" name="Rectangle 8"/>
          <p:cNvSpPr>
            <a:spLocks noChangeArrowheads="1"/>
          </p:cNvSpPr>
          <p:nvPr/>
        </p:nvSpPr>
        <p:spPr bwMode="auto">
          <a:xfrm>
            <a:off x="0" y="1625503"/>
            <a:ext cx="9144000" cy="2677656"/>
          </a:xfrm>
          <a:prstGeom prst="rect">
            <a:avLst/>
          </a:prstGeom>
          <a:noFill/>
          <a:ln w="9525">
            <a:noFill/>
            <a:miter lim="800000"/>
            <a:headEnd/>
            <a:tailEnd/>
          </a:ln>
        </p:spPr>
        <p:txBody>
          <a:bodyPr>
            <a:spAutoFit/>
          </a:bodyPr>
          <a:lstStyle/>
          <a:p>
            <a:pPr eaLnBrk="1" hangingPunct="1">
              <a:defRPr/>
            </a:pPr>
            <a:r>
              <a:rPr lang="en-GB" sz="2800" b="1" dirty="0">
                <a:solidFill>
                  <a:srgbClr val="FF0000"/>
                </a:solidFill>
              </a:rPr>
              <a:t>Quantum Sensors – </a:t>
            </a:r>
            <a:r>
              <a:rPr lang="en-GB" sz="2800" b="1" i="1" dirty="0">
                <a:solidFill>
                  <a:srgbClr val="0070C0"/>
                </a:solidFill>
              </a:rPr>
              <a:t>i.e. instruments that exploit quantum physics in general and the fundamental phenomenon of “quantum entanglement” in natural systems in particular -- </a:t>
            </a:r>
            <a:r>
              <a:rPr lang="en-GB" sz="2800" b="1" dirty="0">
                <a:solidFill>
                  <a:srgbClr val="FF0000"/>
                </a:solidFill>
              </a:rPr>
              <a:t> have the potential of enabling “precision-” and “discovery-class” research in Fundamental Science, Quantum Information Science and Computing.</a:t>
            </a:r>
            <a:endParaRPr lang="en-GB" sz="2800" dirty="0">
              <a:solidFill>
                <a:srgbClr val="FF000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37" y="723106"/>
            <a:ext cx="6492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259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611188" y="0"/>
            <a:ext cx="77755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ja-JP" sz="4400" b="1">
                <a:solidFill>
                  <a:srgbClr val="CC00CC"/>
                </a:solidFill>
              </a:rPr>
              <a:t>              </a:t>
            </a:r>
          </a:p>
          <a:p>
            <a:pPr eaLnBrk="1" hangingPunct="1">
              <a:spcBef>
                <a:spcPct val="0"/>
              </a:spcBef>
              <a:buFontTx/>
              <a:buNone/>
            </a:pPr>
            <a:r>
              <a:rPr lang="en-GB" altLang="ja-JP" sz="4400" b="1">
                <a:solidFill>
                  <a:srgbClr val="CC00CC"/>
                </a:solidFill>
              </a:rPr>
              <a:t>                   </a:t>
            </a:r>
          </a:p>
        </p:txBody>
      </p:sp>
      <p:sp>
        <p:nvSpPr>
          <p:cNvPr id="12295" name="Rectangle 8"/>
          <p:cNvSpPr>
            <a:spLocks noChangeArrowheads="1"/>
          </p:cNvSpPr>
          <p:nvPr/>
        </p:nvSpPr>
        <p:spPr bwMode="auto">
          <a:xfrm>
            <a:off x="232569" y="227573"/>
            <a:ext cx="8532812" cy="6432530"/>
          </a:xfrm>
          <a:prstGeom prst="rect">
            <a:avLst/>
          </a:prstGeom>
          <a:noFill/>
          <a:ln w="9525">
            <a:noFill/>
            <a:miter lim="800000"/>
            <a:headEnd/>
            <a:tailEnd/>
          </a:ln>
        </p:spPr>
        <p:txBody>
          <a:bodyPr wrap="square">
            <a:spAutoFit/>
          </a:bodyPr>
          <a:lstStyle/>
          <a:p>
            <a:pPr>
              <a:defRPr/>
            </a:pPr>
            <a:r>
              <a:rPr lang="en-GB" sz="2800" b="1" dirty="0">
                <a:solidFill>
                  <a:srgbClr val="FF0000"/>
                </a:solidFill>
              </a:rPr>
              <a:t>                        </a:t>
            </a:r>
            <a:r>
              <a:rPr lang="en-GB" sz="2400" b="1" dirty="0"/>
              <a:t>QUANTUM SENSORS (cont’d)</a:t>
            </a:r>
          </a:p>
          <a:p>
            <a:pPr eaLnBrk="1" hangingPunct="1">
              <a:defRPr/>
            </a:pPr>
            <a:endParaRPr lang="en-GB" sz="2400" b="1" dirty="0">
              <a:solidFill>
                <a:srgbClr val="FF0000"/>
              </a:solidFill>
            </a:endParaRPr>
          </a:p>
          <a:p>
            <a:pPr eaLnBrk="1" hangingPunct="1">
              <a:defRPr/>
            </a:pPr>
            <a:r>
              <a:rPr lang="en-GB" sz="2000" b="1" dirty="0">
                <a:solidFill>
                  <a:srgbClr val="FF0000"/>
                </a:solidFill>
              </a:rPr>
              <a:t>Ultimately all “signals” from experimental observation of systems are </a:t>
            </a:r>
            <a:r>
              <a:rPr lang="en-GB" sz="2000" b="1" dirty="0">
                <a:solidFill>
                  <a:srgbClr val="002060"/>
                </a:solidFill>
              </a:rPr>
              <a:t>classical</a:t>
            </a:r>
            <a:r>
              <a:rPr lang="en-GB" sz="2000" b="1" dirty="0">
                <a:solidFill>
                  <a:srgbClr val="FF0000"/>
                </a:solidFill>
              </a:rPr>
              <a:t> electric currents or voltages. </a:t>
            </a:r>
            <a:r>
              <a:rPr lang="en-GB" sz="2000" b="1" i="1" dirty="0">
                <a:solidFill>
                  <a:srgbClr val="0070C0"/>
                </a:solidFill>
              </a:rPr>
              <a:t> </a:t>
            </a:r>
          </a:p>
          <a:p>
            <a:pPr eaLnBrk="1" hangingPunct="1">
              <a:defRPr/>
            </a:pPr>
            <a:endParaRPr lang="en-GB" sz="2000" b="1" i="1" dirty="0">
              <a:solidFill>
                <a:srgbClr val="0070C0"/>
              </a:solidFill>
            </a:endParaRPr>
          </a:p>
          <a:p>
            <a:pPr eaLnBrk="1" hangingPunct="1">
              <a:defRPr/>
            </a:pPr>
            <a:r>
              <a:rPr lang="en-GB" sz="2000" b="1" i="1" dirty="0">
                <a:solidFill>
                  <a:srgbClr val="0070C0"/>
                </a:solidFill>
              </a:rPr>
              <a:t>But if the source of the signal is connected with a fundamental quantum phenomena or arises from the superposition or interference of wave functions of systems which are fundamentally “entangled” quantum mechanically, the signal typically has much higher intrinsic resolution than their classical counterparts. Instruments that provide such quantum-mechanically “correlated” signals are known as “Quantum Sensors”. </a:t>
            </a:r>
            <a:r>
              <a:rPr lang="en-GB" sz="2000" b="1" dirty="0">
                <a:solidFill>
                  <a:srgbClr val="FF0000"/>
                </a:solidFill>
              </a:rPr>
              <a:t>  </a:t>
            </a:r>
          </a:p>
          <a:p>
            <a:pPr eaLnBrk="1" hangingPunct="1">
              <a:defRPr/>
            </a:pPr>
            <a:endParaRPr lang="en-GB" sz="2000" b="1" dirty="0">
              <a:solidFill>
                <a:srgbClr val="FF0000"/>
              </a:solidFill>
            </a:endParaRPr>
          </a:p>
          <a:p>
            <a:pPr eaLnBrk="1" hangingPunct="1">
              <a:defRPr/>
            </a:pPr>
            <a:r>
              <a:rPr lang="en-GB" sz="2000" b="1" dirty="0">
                <a:solidFill>
                  <a:srgbClr val="FF0000"/>
                </a:solidFill>
              </a:rPr>
              <a:t>Hence their potential for “precision” and “discovery”-class</a:t>
            </a:r>
          </a:p>
          <a:p>
            <a:pPr eaLnBrk="1" hangingPunct="1">
              <a:defRPr/>
            </a:pPr>
            <a:endParaRPr lang="en-GB" sz="2000" b="1" dirty="0">
              <a:solidFill>
                <a:srgbClr val="FF0000"/>
              </a:solidFill>
            </a:endParaRPr>
          </a:p>
          <a:p>
            <a:pPr eaLnBrk="1" hangingPunct="1">
              <a:defRPr/>
            </a:pPr>
            <a:r>
              <a:rPr lang="en-GB" sz="2000" b="1" dirty="0">
                <a:solidFill>
                  <a:srgbClr val="FF0000"/>
                </a:solidFill>
              </a:rPr>
              <a:t>           </a:t>
            </a:r>
            <a:r>
              <a:rPr lang="en-GB" sz="2000" b="1" dirty="0">
                <a:solidFill>
                  <a:srgbClr val="FF0000"/>
                </a:solidFill>
                <a:sym typeface="Wingdings" panose="05000000000000000000" pitchFamily="2" charset="2"/>
              </a:rPr>
              <a:t> Fundamental and Information Science </a:t>
            </a:r>
            <a:r>
              <a:rPr lang="en-GB" sz="2000" b="1" i="1" dirty="0">
                <a:solidFill>
                  <a:srgbClr val="002060"/>
                </a:solidFill>
                <a:sym typeface="Wingdings" panose="05000000000000000000" pitchFamily="2" charset="2"/>
              </a:rPr>
              <a:t>via quantum-limited</a:t>
            </a:r>
          </a:p>
          <a:p>
            <a:pPr eaLnBrk="1" hangingPunct="1">
              <a:defRPr/>
            </a:pPr>
            <a:r>
              <a:rPr lang="en-GB" sz="2000" b="1" i="1" dirty="0">
                <a:solidFill>
                  <a:srgbClr val="002060"/>
                </a:solidFill>
                <a:sym typeface="Wingdings" panose="05000000000000000000" pitchFamily="2" charset="2"/>
              </a:rPr>
              <a:t>                                                                                               </a:t>
            </a:r>
            <a:r>
              <a:rPr lang="en-GB" sz="2000" b="1" i="1" dirty="0">
                <a:solidFill>
                  <a:srgbClr val="C00000"/>
                </a:solidFill>
                <a:sym typeface="Wingdings" panose="05000000000000000000" pitchFamily="2" charset="2"/>
              </a:rPr>
              <a:t>“macroscopic” </a:t>
            </a:r>
            <a:r>
              <a:rPr lang="en-GB" sz="2000" b="1" i="1" dirty="0">
                <a:solidFill>
                  <a:srgbClr val="002060"/>
                </a:solidFill>
                <a:sym typeface="Wingdings" panose="05000000000000000000" pitchFamily="2" charset="2"/>
              </a:rPr>
              <a:t>sensors</a:t>
            </a:r>
          </a:p>
          <a:p>
            <a:pPr eaLnBrk="1" hangingPunct="1">
              <a:defRPr/>
            </a:pPr>
            <a:endParaRPr lang="en-GB" sz="2000" b="1" i="1" dirty="0">
              <a:solidFill>
                <a:srgbClr val="002060"/>
              </a:solidFill>
              <a:sym typeface="Wingdings" panose="05000000000000000000" pitchFamily="2" charset="2"/>
            </a:endParaRPr>
          </a:p>
          <a:p>
            <a:pPr eaLnBrk="1" hangingPunct="1">
              <a:defRPr/>
            </a:pPr>
            <a:r>
              <a:rPr lang="en-GB" sz="2000" b="1" dirty="0">
                <a:solidFill>
                  <a:srgbClr val="FF0000"/>
                </a:solidFill>
                <a:sym typeface="Wingdings" panose="05000000000000000000" pitchFamily="2" charset="2"/>
              </a:rPr>
              <a:t>            Advanced Computing </a:t>
            </a:r>
            <a:r>
              <a:rPr lang="en-GB" sz="2000" b="1" i="1" dirty="0">
                <a:solidFill>
                  <a:srgbClr val="002060"/>
                </a:solidFill>
                <a:sym typeface="Wingdings" panose="05000000000000000000" pitchFamily="2" charset="2"/>
              </a:rPr>
              <a:t>via quantum-limited </a:t>
            </a:r>
            <a:r>
              <a:rPr lang="en-GB" sz="2000" b="1" i="1" dirty="0">
                <a:solidFill>
                  <a:srgbClr val="C00000"/>
                </a:solidFill>
                <a:sym typeface="Wingdings" panose="05000000000000000000" pitchFamily="2" charset="2"/>
              </a:rPr>
              <a:t>“macroscopic” </a:t>
            </a:r>
            <a:r>
              <a:rPr lang="en-GB" sz="2000" b="1" i="1" dirty="0">
                <a:solidFill>
                  <a:srgbClr val="002060"/>
                </a:solidFill>
                <a:sym typeface="Wingdings" panose="05000000000000000000" pitchFamily="2" charset="2"/>
              </a:rPr>
              <a:t>computers</a:t>
            </a:r>
          </a:p>
          <a:p>
            <a:pPr eaLnBrk="1" hangingPunct="1">
              <a:defRPr/>
            </a:pPr>
            <a:endParaRPr lang="en-GB" sz="2000" b="1" i="1" dirty="0">
              <a:solidFill>
                <a:srgbClr val="002060"/>
              </a:solidFill>
              <a:sym typeface="Wingdings" panose="05000000000000000000" pitchFamily="2" charset="2"/>
            </a:endParaRPr>
          </a:p>
          <a:p>
            <a:pPr eaLnBrk="1" hangingPunct="1">
              <a:defRPr/>
            </a:pPr>
            <a:r>
              <a:rPr lang="en-GB" sz="2000" b="1" i="1" dirty="0">
                <a:solidFill>
                  <a:srgbClr val="002060"/>
                </a:solidFill>
                <a:sym typeface="Wingdings" panose="05000000000000000000" pitchFamily="2" charset="2"/>
              </a:rPr>
              <a:t>     </a:t>
            </a:r>
            <a:r>
              <a:rPr lang="en-GB" sz="2000" b="1" i="1" dirty="0">
                <a:solidFill>
                  <a:srgbClr val="7030A0"/>
                </a:solidFill>
                <a:sym typeface="Wingdings" panose="05000000000000000000" pitchFamily="2" charset="2"/>
              </a:rPr>
              <a:t>Quantum entanglement on a macroscopic scale is the magic phrase here!</a:t>
            </a:r>
            <a:endParaRPr lang="en-GB" sz="2000" i="1" dirty="0">
              <a:solidFill>
                <a:srgbClr val="7030A0"/>
              </a:solidFill>
            </a:endParaRPr>
          </a:p>
        </p:txBody>
      </p:sp>
    </p:spTree>
    <p:extLst>
      <p:ext uri="{BB962C8B-B14F-4D97-AF65-F5344CB8AC3E}">
        <p14:creationId xmlns:p14="http://schemas.microsoft.com/office/powerpoint/2010/main" val="511058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554961" y="1219199"/>
            <a:ext cx="3159750" cy="3095045"/>
          </a:xfrm>
          <a:prstGeom prst="rect">
            <a:avLst/>
          </a:prstGeom>
        </p:spPr>
      </p:pic>
      <p:sp>
        <p:nvSpPr>
          <p:cNvPr id="2" name="Title 1"/>
          <p:cNvSpPr>
            <a:spLocks noGrp="1"/>
          </p:cNvSpPr>
          <p:nvPr>
            <p:ph type="title"/>
          </p:nvPr>
        </p:nvSpPr>
        <p:spPr>
          <a:xfrm>
            <a:off x="173534" y="274637"/>
            <a:ext cx="8839084" cy="776509"/>
          </a:xfrm>
        </p:spPr>
        <p:txBody>
          <a:bodyPr/>
          <a:lstStyle/>
          <a:p>
            <a:r>
              <a:rPr lang="en-US" dirty="0">
                <a:solidFill>
                  <a:srgbClr val="0070C0"/>
                </a:solidFill>
              </a:rPr>
              <a:t>EXAMPLE</a:t>
            </a:r>
            <a:r>
              <a:rPr lang="en-US" dirty="0">
                <a:solidFill>
                  <a:srgbClr val="FF0000"/>
                </a:solidFill>
              </a:rPr>
              <a:t>: Low Level RF Detection:</a:t>
            </a:r>
            <a:br>
              <a:rPr lang="en-US" dirty="0">
                <a:solidFill>
                  <a:srgbClr val="FF0000"/>
                </a:solidFill>
              </a:rPr>
            </a:br>
            <a:r>
              <a:rPr lang="en-US" dirty="0">
                <a:solidFill>
                  <a:srgbClr val="FF0000"/>
                </a:solidFill>
              </a:rPr>
              <a:t>Quantum-limited amplifiers suffer from zero-point noise</a:t>
            </a:r>
          </a:p>
        </p:txBody>
      </p:sp>
      <p:sp>
        <p:nvSpPr>
          <p:cNvPr id="8" name="TextBox 7"/>
          <p:cNvSpPr txBox="1"/>
          <p:nvPr/>
        </p:nvSpPr>
        <p:spPr>
          <a:xfrm>
            <a:off x="607162" y="4695264"/>
            <a:ext cx="8215098" cy="1969770"/>
          </a:xfrm>
          <a:prstGeom prst="rect">
            <a:avLst/>
          </a:prstGeom>
          <a:noFill/>
        </p:spPr>
        <p:txBody>
          <a:bodyPr wrap="square" rtlCol="0">
            <a:spAutoFit/>
          </a:bodyPr>
          <a:lstStyle/>
          <a:p>
            <a:r>
              <a:rPr lang="en-US" sz="2000" b="1" dirty="0">
                <a:solidFill>
                  <a:prstClr val="black"/>
                </a:solidFill>
                <a:latin typeface="Calibri"/>
              </a:rPr>
              <a:t> Thermal  noise = ½ </a:t>
            </a:r>
            <a:r>
              <a:rPr lang="en-US" sz="2000" b="1" dirty="0" err="1">
                <a:solidFill>
                  <a:prstClr val="black"/>
                </a:solidFill>
                <a:latin typeface="Calibri"/>
              </a:rPr>
              <a:t>kT</a:t>
            </a:r>
            <a:r>
              <a:rPr lang="en-US" sz="2000" b="1" dirty="0">
                <a:solidFill>
                  <a:prstClr val="black"/>
                </a:solidFill>
                <a:latin typeface="Calibri"/>
              </a:rPr>
              <a:t> per resolved mode </a:t>
            </a:r>
          </a:p>
          <a:p>
            <a:pPr marL="285750" indent="-285750">
              <a:buFont typeface="Wingdings" charset="0"/>
              <a:buChar char="à"/>
            </a:pPr>
            <a:r>
              <a:rPr lang="en-US" sz="2000" b="1" dirty="0">
                <a:solidFill>
                  <a:prstClr val="black"/>
                </a:solidFill>
                <a:latin typeface="Calibri"/>
              </a:rPr>
              <a:t>Quantum noise = 1 photon per resolved mode in the T=0 limit.</a:t>
            </a:r>
          </a:p>
          <a:p>
            <a:pPr marL="285750" indent="-285750">
              <a:buFont typeface="Wingdings" charset="0"/>
              <a:buChar char="à"/>
            </a:pPr>
            <a:endParaRPr lang="en-US" b="1" dirty="0">
              <a:solidFill>
                <a:prstClr val="black"/>
              </a:solidFill>
              <a:latin typeface="Calibri"/>
            </a:endParaRPr>
          </a:p>
          <a:p>
            <a:r>
              <a:rPr lang="en-US" sz="2000" b="1" dirty="0">
                <a:solidFill>
                  <a:srgbClr val="0070C0"/>
                </a:solidFill>
                <a:latin typeface="Calibri"/>
              </a:rPr>
              <a:t>Noise photon rate exceeds signal rate in many high frequency high precision signal detection schemes for exotic searches  of very “weak” processes.. </a:t>
            </a:r>
          </a:p>
          <a:p>
            <a:r>
              <a:rPr lang="en-US" sz="2400" b="1" i="1" dirty="0">
                <a:solidFill>
                  <a:srgbClr val="FF0000"/>
                </a:solidFill>
                <a:latin typeface="Calibri"/>
              </a:rPr>
              <a:t>Need new sensor technology….</a:t>
            </a:r>
          </a:p>
        </p:txBody>
      </p:sp>
      <p:sp>
        <p:nvSpPr>
          <p:cNvPr id="10" name="TextBox 9"/>
          <p:cNvSpPr txBox="1"/>
          <p:nvPr/>
        </p:nvSpPr>
        <p:spPr>
          <a:xfrm>
            <a:off x="5283201" y="1292305"/>
            <a:ext cx="3522133" cy="3416320"/>
          </a:xfrm>
          <a:prstGeom prst="rect">
            <a:avLst/>
          </a:prstGeom>
          <a:solidFill>
            <a:srgbClr val="CCFFCC"/>
          </a:solidFill>
        </p:spPr>
        <p:txBody>
          <a:bodyPr wrap="square" rtlCol="0">
            <a:spAutoFit/>
          </a:bodyPr>
          <a:lstStyle/>
          <a:p>
            <a:r>
              <a:rPr lang="en-US" sz="2400" b="1" dirty="0">
                <a:solidFill>
                  <a:srgbClr val="0070C0"/>
                </a:solidFill>
                <a:latin typeface="Calibri"/>
              </a:rPr>
              <a:t>½ </a:t>
            </a:r>
            <a:r>
              <a:rPr lang="en-US" sz="2400" b="1" dirty="0" err="1">
                <a:solidFill>
                  <a:srgbClr val="0070C0"/>
                </a:solidFill>
                <a:latin typeface="Calibri"/>
              </a:rPr>
              <a:t>ħ</a:t>
            </a:r>
            <a:r>
              <a:rPr lang="en-US" sz="2400" b="1" dirty="0">
                <a:solidFill>
                  <a:srgbClr val="0070C0"/>
                </a:solidFill>
                <a:latin typeface="Calibri"/>
              </a:rPr>
              <a:t>= quantum of phase space area</a:t>
            </a:r>
            <a:r>
              <a:rPr lang="en-US" sz="2400" dirty="0">
                <a:solidFill>
                  <a:srgbClr val="FF0000"/>
                </a:solidFill>
                <a:latin typeface="Calibri"/>
              </a:rPr>
              <a:t>.</a:t>
            </a:r>
          </a:p>
          <a:p>
            <a:r>
              <a:rPr lang="en-US" sz="2400" b="1" dirty="0">
                <a:solidFill>
                  <a:srgbClr val="FF0000"/>
                </a:solidFill>
                <a:latin typeface="Calibri"/>
              </a:rPr>
              <a:t>Simultaneous measurement of wave amplitude and phase gives irreducible zero-point noise in measurement.</a:t>
            </a:r>
          </a:p>
          <a:p>
            <a:r>
              <a:rPr lang="en-US" sz="2400" dirty="0">
                <a:solidFill>
                  <a:prstClr val="black"/>
                </a:solidFill>
                <a:latin typeface="Calibri"/>
              </a:rPr>
              <a:t>(Caves, 1982)</a:t>
            </a:r>
          </a:p>
        </p:txBody>
      </p:sp>
      <p:cxnSp>
        <p:nvCxnSpPr>
          <p:cNvPr id="12" name="Straight Arrow Connector 11"/>
          <p:cNvCxnSpPr/>
          <p:nvPr/>
        </p:nvCxnSpPr>
        <p:spPr>
          <a:xfrm flipH="1">
            <a:off x="4428909" y="2658210"/>
            <a:ext cx="85429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3180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WHY SO? </a:t>
            </a:r>
            <a:br>
              <a:rPr lang="en-US" dirty="0"/>
            </a:br>
            <a:r>
              <a:rPr lang="en-US" sz="2400" i="1" dirty="0">
                <a:solidFill>
                  <a:srgbClr val="7959D5"/>
                </a:solidFill>
              </a:rPr>
              <a:t>Quantum Entanglement allows for “Squeezed” states</a:t>
            </a: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16200000">
            <a:off x="1667652" y="-86642"/>
            <a:ext cx="5383182" cy="7613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9814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68" y="463933"/>
            <a:ext cx="8271632" cy="411162"/>
          </a:xfrm>
        </p:spPr>
        <p:txBody>
          <a:bodyPr/>
          <a:lstStyle/>
          <a:p>
            <a:r>
              <a:rPr lang="en-US" sz="2400" dirty="0">
                <a:solidFill>
                  <a:srgbClr val="FF0000"/>
                </a:solidFill>
              </a:rPr>
              <a:t>Quantum Non-Demolition (QND) single photon counting technique can do much better : Probing cavity photon number exactly without absorbing/destroying any photon</a:t>
            </a:r>
          </a:p>
        </p:txBody>
      </p:sp>
      <p:pic>
        <p:nvPicPr>
          <p:cNvPr id="6" name="Picture 5"/>
          <p:cNvPicPr>
            <a:picLocks noChangeAspect="1"/>
          </p:cNvPicPr>
          <p:nvPr/>
        </p:nvPicPr>
        <p:blipFill>
          <a:blip r:embed="rId2"/>
          <a:stretch>
            <a:fillRect/>
          </a:stretch>
        </p:blipFill>
        <p:spPr>
          <a:xfrm>
            <a:off x="1983303" y="1711212"/>
            <a:ext cx="2837054" cy="2778957"/>
          </a:xfrm>
          <a:prstGeom prst="rect">
            <a:avLst/>
          </a:prstGeom>
        </p:spPr>
      </p:pic>
      <p:sp>
        <p:nvSpPr>
          <p:cNvPr id="7" name="Oval 6"/>
          <p:cNvSpPr/>
          <p:nvPr/>
        </p:nvSpPr>
        <p:spPr>
          <a:xfrm>
            <a:off x="1054308" y="2159346"/>
            <a:ext cx="3405548" cy="3131113"/>
          </a:xfrm>
          <a:prstGeom prst="ellipse">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77562" y="1275336"/>
            <a:ext cx="8794609" cy="646331"/>
          </a:xfrm>
          <a:prstGeom prst="rect">
            <a:avLst/>
          </a:prstGeom>
          <a:noFill/>
        </p:spPr>
        <p:txBody>
          <a:bodyPr wrap="square" rtlCol="0">
            <a:spAutoFit/>
          </a:bodyPr>
          <a:lstStyle/>
          <a:p>
            <a:r>
              <a:rPr lang="en-US" i="1" dirty="0"/>
              <a:t>Number operator </a:t>
            </a:r>
            <a:r>
              <a:rPr lang="en-US" dirty="0"/>
              <a:t>commutes with the Hamiltonian</a:t>
            </a:r>
            <a:r>
              <a:rPr lang="en-US" dirty="0">
                <a:sym typeface="Wingdings"/>
              </a:rPr>
              <a:t> a</a:t>
            </a:r>
            <a:r>
              <a:rPr lang="en-US" dirty="0"/>
              <a:t>ll back reaction is put into the phase.  Noise = shot noise, thermal backgrounds.</a:t>
            </a:r>
          </a:p>
        </p:txBody>
      </p:sp>
      <p:sp>
        <p:nvSpPr>
          <p:cNvPr id="8" name="TextBox 7"/>
          <p:cNvSpPr txBox="1"/>
          <p:nvPr/>
        </p:nvSpPr>
        <p:spPr>
          <a:xfrm>
            <a:off x="5810117" y="3907126"/>
            <a:ext cx="3139762" cy="1477328"/>
          </a:xfrm>
          <a:prstGeom prst="rect">
            <a:avLst/>
          </a:prstGeom>
          <a:noFill/>
        </p:spPr>
        <p:txBody>
          <a:bodyPr wrap="square" rtlCol="0">
            <a:spAutoFit/>
          </a:bodyPr>
          <a:lstStyle/>
          <a:p>
            <a:r>
              <a:rPr lang="en-US" b="1" dirty="0">
                <a:solidFill>
                  <a:srgbClr val="FF0000"/>
                </a:solidFill>
              </a:rPr>
              <a:t>At T&lt;30 </a:t>
            </a:r>
            <a:r>
              <a:rPr lang="en-US" b="1" dirty="0" err="1">
                <a:solidFill>
                  <a:srgbClr val="FF0000"/>
                </a:solidFill>
              </a:rPr>
              <a:t>mK</a:t>
            </a:r>
            <a:r>
              <a:rPr lang="en-US" b="1" dirty="0">
                <a:solidFill>
                  <a:srgbClr val="FF0000"/>
                </a:solidFill>
              </a:rPr>
              <a:t>, 10 GHz, Boltzmann-suppressed thermal blackbody photon background rate is 10</a:t>
            </a:r>
            <a:r>
              <a:rPr lang="en-US" b="1" baseline="30000" dirty="0">
                <a:solidFill>
                  <a:srgbClr val="FF0000"/>
                </a:solidFill>
              </a:rPr>
              <a:t>-4</a:t>
            </a:r>
            <a:r>
              <a:rPr lang="en-US" b="1" dirty="0">
                <a:solidFill>
                  <a:srgbClr val="FF0000"/>
                </a:solidFill>
              </a:rPr>
              <a:t> of zero-point noise.</a:t>
            </a:r>
          </a:p>
        </p:txBody>
      </p:sp>
      <p:sp>
        <p:nvSpPr>
          <p:cNvPr id="9" name="TextBox 8"/>
          <p:cNvSpPr txBox="1"/>
          <p:nvPr/>
        </p:nvSpPr>
        <p:spPr>
          <a:xfrm>
            <a:off x="377562" y="4928426"/>
            <a:ext cx="2379520" cy="1477328"/>
          </a:xfrm>
          <a:prstGeom prst="rect">
            <a:avLst/>
          </a:prstGeom>
          <a:solidFill>
            <a:srgbClr val="CCFFCC"/>
          </a:solidFill>
        </p:spPr>
        <p:txBody>
          <a:bodyPr wrap="square" rtlCol="0">
            <a:spAutoFit/>
          </a:bodyPr>
          <a:lstStyle/>
          <a:p>
            <a:r>
              <a:rPr lang="en-US" b="1" dirty="0">
                <a:solidFill>
                  <a:srgbClr val="FF0000"/>
                </a:solidFill>
              </a:rPr>
              <a:t>Phase space area is still ½ħ but is squeezed in radial (amplitude) direction.  Phase of wave is randomized.</a:t>
            </a:r>
          </a:p>
        </p:txBody>
      </p:sp>
      <p:cxnSp>
        <p:nvCxnSpPr>
          <p:cNvPr id="10" name="Straight Arrow Connector 9"/>
          <p:cNvCxnSpPr/>
          <p:nvPr/>
        </p:nvCxnSpPr>
        <p:spPr>
          <a:xfrm flipV="1">
            <a:off x="632268" y="4490169"/>
            <a:ext cx="645135" cy="4382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136602" y="2152800"/>
            <a:ext cx="3891621" cy="1754326"/>
          </a:xfrm>
          <a:prstGeom prst="rect">
            <a:avLst/>
          </a:prstGeom>
          <a:noFill/>
        </p:spPr>
        <p:txBody>
          <a:bodyPr wrap="square" rtlCol="0">
            <a:spAutoFit/>
          </a:bodyPr>
          <a:lstStyle/>
          <a:p>
            <a:r>
              <a:rPr lang="en-US" b="1" dirty="0">
                <a:solidFill>
                  <a:srgbClr val="0070C0"/>
                </a:solidFill>
              </a:rPr>
              <a:t>Demonstrated with Rydberg atoms, (</a:t>
            </a:r>
            <a:r>
              <a:rPr lang="en-US" b="1" dirty="0" err="1">
                <a:solidFill>
                  <a:srgbClr val="0070C0"/>
                </a:solidFill>
              </a:rPr>
              <a:t>Haroche</a:t>
            </a:r>
            <a:r>
              <a:rPr lang="en-US" b="1" dirty="0">
                <a:solidFill>
                  <a:srgbClr val="0070C0"/>
                </a:solidFill>
              </a:rPr>
              <a:t>/</a:t>
            </a:r>
            <a:r>
              <a:rPr lang="en-US" b="1" dirty="0" err="1">
                <a:solidFill>
                  <a:srgbClr val="0070C0"/>
                </a:solidFill>
              </a:rPr>
              <a:t>Wineland</a:t>
            </a:r>
            <a:r>
              <a:rPr lang="en-US" b="1" dirty="0">
                <a:solidFill>
                  <a:srgbClr val="0070C0"/>
                </a:solidFill>
              </a:rPr>
              <a:t> Nobel Prize 2012)</a:t>
            </a:r>
          </a:p>
          <a:p>
            <a:endParaRPr lang="en-US" b="1" dirty="0">
              <a:solidFill>
                <a:srgbClr val="0070C0"/>
              </a:solidFill>
            </a:endParaRPr>
          </a:p>
          <a:p>
            <a:r>
              <a:rPr lang="en-US" b="1" dirty="0">
                <a:solidFill>
                  <a:srgbClr val="0070C0"/>
                </a:solidFill>
              </a:rPr>
              <a:t>Implemented as solid state </a:t>
            </a:r>
            <a:r>
              <a:rPr lang="en-US" b="1" dirty="0" err="1">
                <a:solidFill>
                  <a:srgbClr val="0070C0"/>
                </a:solidFill>
              </a:rPr>
              <a:t>qubits</a:t>
            </a:r>
            <a:r>
              <a:rPr lang="en-US" b="1" dirty="0">
                <a:solidFill>
                  <a:srgbClr val="0070C0"/>
                </a:solidFill>
              </a:rPr>
              <a:t> for quantum computing, </a:t>
            </a:r>
          </a:p>
          <a:p>
            <a:r>
              <a:rPr lang="en-US" b="1" dirty="0">
                <a:solidFill>
                  <a:srgbClr val="0070C0"/>
                </a:solidFill>
              </a:rPr>
              <a:t>(</a:t>
            </a:r>
            <a:r>
              <a:rPr lang="en-US" b="1" dirty="0" err="1">
                <a:solidFill>
                  <a:srgbClr val="0070C0"/>
                </a:solidFill>
              </a:rPr>
              <a:t>Schoelkopf</a:t>
            </a:r>
            <a:r>
              <a:rPr lang="en-US" b="1" dirty="0">
                <a:solidFill>
                  <a:srgbClr val="0070C0"/>
                </a:solidFill>
              </a:rPr>
              <a:t>/ Schuster, 2007)</a:t>
            </a:r>
          </a:p>
        </p:txBody>
      </p:sp>
      <p:sp>
        <p:nvSpPr>
          <p:cNvPr id="18" name="TextBox 17"/>
          <p:cNvSpPr txBox="1"/>
          <p:nvPr/>
        </p:nvSpPr>
        <p:spPr>
          <a:xfrm>
            <a:off x="5605737" y="5584305"/>
            <a:ext cx="3285435" cy="923330"/>
          </a:xfrm>
          <a:prstGeom prst="rect">
            <a:avLst/>
          </a:prstGeom>
          <a:solidFill>
            <a:srgbClr val="FFFF00"/>
          </a:solidFill>
        </p:spPr>
        <p:txBody>
          <a:bodyPr wrap="square" rtlCol="0">
            <a:spAutoFit/>
          </a:bodyPr>
          <a:lstStyle/>
          <a:p>
            <a:r>
              <a:rPr lang="en-US" b="1" dirty="0"/>
              <a:t>4 orders of magnitude improvement in sensitivity for probing “ultra-weak” processes!</a:t>
            </a:r>
          </a:p>
        </p:txBody>
      </p:sp>
    </p:spTree>
    <p:extLst>
      <p:ext uri="{BB962C8B-B14F-4D97-AF65-F5344CB8AC3E}">
        <p14:creationId xmlns:p14="http://schemas.microsoft.com/office/powerpoint/2010/main" val="3128385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extShape 4"/>
          <p:cNvSpPr txBox="1"/>
          <p:nvPr/>
        </p:nvSpPr>
        <p:spPr>
          <a:xfrm>
            <a:off x="228600" y="251640"/>
            <a:ext cx="8686440" cy="427680"/>
          </a:xfrm>
          <a:prstGeom prst="rect">
            <a:avLst/>
          </a:prstGeom>
          <a:noFill/>
          <a:ln>
            <a:noFill/>
          </a:ln>
        </p:spPr>
        <p:txBody>
          <a:bodyPr lIns="0" tIns="0" rIns="0" bIns="0" anchor="b"/>
          <a:lstStyle/>
          <a:p>
            <a:pPr>
              <a:lnSpc>
                <a:spcPct val="100000"/>
              </a:lnSpc>
            </a:pPr>
            <a:r>
              <a:rPr lang="en-US" sz="2800" b="1" strike="noStrike" spc="-1">
                <a:solidFill>
                  <a:srgbClr val="004C97"/>
                </a:solidFill>
                <a:uFill>
                  <a:solidFill>
                    <a:srgbClr val="FFFFFF"/>
                  </a:solidFill>
                </a:uFill>
                <a:latin typeface="Arial"/>
                <a:ea typeface="Geneva"/>
              </a:rPr>
              <a:t>Noise rates, qubits vs quantum-limited amplifiers</a:t>
            </a:r>
            <a:endParaRPr lang="en-US" sz="2400" b="0" strike="noStrike" spc="-1">
              <a:solidFill>
                <a:srgbClr val="003087"/>
              </a:solidFill>
              <a:uFill>
                <a:solidFill>
                  <a:srgbClr val="FFFFFF"/>
                </a:solidFill>
              </a:uFill>
              <a:latin typeface="Calibri"/>
            </a:endParaRPr>
          </a:p>
        </p:txBody>
      </p:sp>
      <p:pic>
        <p:nvPicPr>
          <p:cNvPr id="324" name="Picture 323"/>
          <p:cNvPicPr/>
          <p:nvPr/>
        </p:nvPicPr>
        <p:blipFill>
          <a:blip r:embed="rId2"/>
          <a:stretch/>
        </p:blipFill>
        <p:spPr>
          <a:xfrm>
            <a:off x="1832040" y="822960"/>
            <a:ext cx="5486040" cy="3657240"/>
          </a:xfrm>
          <a:prstGeom prst="rect">
            <a:avLst/>
          </a:prstGeom>
          <a:ln>
            <a:noFill/>
          </a:ln>
        </p:spPr>
      </p:pic>
      <p:sp>
        <p:nvSpPr>
          <p:cNvPr id="325" name="TextShape 5"/>
          <p:cNvSpPr txBox="1"/>
          <p:nvPr/>
        </p:nvSpPr>
        <p:spPr>
          <a:xfrm>
            <a:off x="228960" y="4585680"/>
            <a:ext cx="8672040" cy="1620360"/>
          </a:xfrm>
          <a:prstGeom prst="rect">
            <a:avLst/>
          </a:prstGeom>
          <a:noFill/>
          <a:ln>
            <a:noFill/>
          </a:ln>
        </p:spPr>
        <p:txBody>
          <a:bodyPr lIns="0" tIns="0" rIns="0" bIns="0"/>
          <a:lstStyle/>
          <a:p>
            <a:r>
              <a:rPr lang="en-US" sz="2400" b="1" i="1" strike="noStrike" spc="-1" dirty="0">
                <a:solidFill>
                  <a:srgbClr val="0070C0"/>
                </a:solidFill>
                <a:uFill>
                  <a:solidFill>
                    <a:srgbClr val="FFFFFF"/>
                  </a:solidFill>
                </a:uFill>
                <a:latin typeface="Arial"/>
              </a:rPr>
              <a:t>Linear amplifiers suffer from the “standard quantum limit” (SQL, Caves, 1980): 1 photon’s worth of noise per frequency-resolved mode. Quantum </a:t>
            </a:r>
            <a:r>
              <a:rPr lang="en-US" sz="2400" b="1" i="1" spc="-1" dirty="0">
                <a:solidFill>
                  <a:srgbClr val="0070C0"/>
                </a:solidFill>
                <a:uFill>
                  <a:solidFill>
                    <a:srgbClr val="FFFFFF"/>
                  </a:solidFill>
                </a:uFill>
                <a:latin typeface="Arial"/>
              </a:rPr>
              <a:t>N</a:t>
            </a:r>
            <a:r>
              <a:rPr lang="en-US" sz="2400" b="1" i="1" strike="noStrike" spc="-1" dirty="0">
                <a:solidFill>
                  <a:srgbClr val="0070C0"/>
                </a:solidFill>
                <a:uFill>
                  <a:solidFill>
                    <a:srgbClr val="FFFFFF"/>
                  </a:solidFill>
                </a:uFill>
                <a:latin typeface="Arial"/>
              </a:rPr>
              <a:t>on-Demolition (QND) measurements’ noise is blackbody-dominant. Cooling to O(10) </a:t>
            </a:r>
            <a:r>
              <a:rPr lang="en-US" sz="2400" b="1" i="1" strike="noStrike" spc="-1" dirty="0" err="1">
                <a:solidFill>
                  <a:srgbClr val="0070C0"/>
                </a:solidFill>
                <a:uFill>
                  <a:solidFill>
                    <a:srgbClr val="FFFFFF"/>
                  </a:solidFill>
                </a:uFill>
                <a:latin typeface="Arial"/>
              </a:rPr>
              <a:t>mK</a:t>
            </a:r>
            <a:r>
              <a:rPr lang="en-US" sz="2400" b="1" i="1" strike="noStrike" spc="-1" dirty="0">
                <a:solidFill>
                  <a:srgbClr val="0070C0"/>
                </a:solidFill>
                <a:uFill>
                  <a:solidFill>
                    <a:srgbClr val="FFFFFF"/>
                  </a:solidFill>
                </a:uFill>
                <a:latin typeface="Arial"/>
              </a:rPr>
              <a:t> gives clear benefits.  </a:t>
            </a:r>
          </a:p>
        </p:txBody>
      </p:sp>
    </p:spTree>
    <p:extLst>
      <p:ext uri="{BB962C8B-B14F-4D97-AF65-F5344CB8AC3E}">
        <p14:creationId xmlns:p14="http://schemas.microsoft.com/office/powerpoint/2010/main" val="107825822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1" y="3640999"/>
            <a:ext cx="2940756" cy="411162"/>
          </a:xfrm>
        </p:spPr>
        <p:txBody>
          <a:bodyPr/>
          <a:lstStyle/>
          <a:p>
            <a:r>
              <a:rPr lang="en-US" sz="2400" dirty="0">
                <a:solidFill>
                  <a:srgbClr val="FF0000"/>
                </a:solidFill>
              </a:rPr>
              <a:t>DOE </a:t>
            </a:r>
            <a:br>
              <a:rPr lang="en-US" sz="2400" dirty="0">
                <a:solidFill>
                  <a:srgbClr val="FF0000"/>
                </a:solidFill>
              </a:rPr>
            </a:br>
            <a:r>
              <a:rPr lang="en-US" sz="2400" dirty="0">
                <a:solidFill>
                  <a:srgbClr val="FF0000"/>
                </a:solidFill>
              </a:rPr>
              <a:t>ROUND TABLE</a:t>
            </a:r>
            <a:br>
              <a:rPr lang="en-US" sz="2400" dirty="0">
                <a:solidFill>
                  <a:srgbClr val="FF0000"/>
                </a:solidFill>
              </a:rPr>
            </a:br>
            <a:r>
              <a:rPr lang="en-US" sz="2000" dirty="0">
                <a:solidFill>
                  <a:srgbClr val="FF0000"/>
                </a:solidFill>
              </a:rPr>
              <a:t>Feb. 25, 2016</a:t>
            </a:r>
            <a:br>
              <a:rPr lang="en-US" sz="2000" dirty="0">
                <a:solidFill>
                  <a:srgbClr val="FF0000"/>
                </a:solidFill>
              </a:rPr>
            </a:br>
            <a:r>
              <a:rPr lang="en-US" sz="2000" dirty="0">
                <a:solidFill>
                  <a:srgbClr val="FF0000"/>
                </a:solidFill>
              </a:rPr>
              <a:t>  Gaithersburg, Maryland</a:t>
            </a:r>
            <a:br>
              <a:rPr lang="en-US" sz="2000" dirty="0">
                <a:solidFill>
                  <a:srgbClr val="FF0000"/>
                </a:solidFill>
              </a:rPr>
            </a:br>
            <a:r>
              <a:rPr lang="en-US" sz="2000" dirty="0">
                <a:solidFill>
                  <a:srgbClr val="FF0000"/>
                </a:solidFill>
              </a:rPr>
              <a:t>(OHEP, ASCR, BES)</a:t>
            </a:r>
            <a:br>
              <a:rPr lang="en-US" sz="2000" dirty="0">
                <a:solidFill>
                  <a:srgbClr val="FF0000"/>
                </a:solidFill>
              </a:rPr>
            </a:br>
            <a:r>
              <a:rPr lang="en-US" sz="2000" dirty="0">
                <a:solidFill>
                  <a:srgbClr val="FF0000"/>
                </a:solidFill>
              </a:rPr>
              <a:t>including NSF, NIST and OSTP</a:t>
            </a:r>
            <a:endParaRPr lang="en-US" sz="2400" dirty="0">
              <a:solidFill>
                <a:srgbClr val="FF0000"/>
              </a:solidFill>
            </a:endParaRPr>
          </a:p>
        </p:txBody>
      </p:sp>
      <p:pic>
        <p:nvPicPr>
          <p:cNvPr id="6" name="Content Placeholder 5"/>
          <p:cNvPicPr>
            <a:picLocks noGrp="1" noChangeAspect="1"/>
          </p:cNvPicPr>
          <p:nvPr>
            <p:ph idx="1"/>
          </p:nvPr>
        </p:nvPicPr>
        <p:blipFill>
          <a:blip r:embed="rId3"/>
          <a:stretch>
            <a:fillRect/>
          </a:stretch>
        </p:blipFill>
        <p:spPr>
          <a:xfrm>
            <a:off x="970844" y="45861"/>
            <a:ext cx="6603999" cy="2545295"/>
          </a:xfrm>
          <a:prstGeom prst="rect">
            <a:avLst/>
          </a:prstGeom>
        </p:spPr>
      </p:pic>
      <p:pic>
        <p:nvPicPr>
          <p:cNvPr id="3" name="Picture 2"/>
          <p:cNvPicPr>
            <a:picLocks noChangeAspect="1"/>
          </p:cNvPicPr>
          <p:nvPr/>
        </p:nvPicPr>
        <p:blipFill>
          <a:blip r:embed="rId4"/>
          <a:stretch>
            <a:fillRect/>
          </a:stretch>
        </p:blipFill>
        <p:spPr>
          <a:xfrm>
            <a:off x="2645688" y="2755402"/>
            <a:ext cx="3547822" cy="2663078"/>
          </a:xfrm>
          <a:prstGeom prst="rect">
            <a:avLst/>
          </a:prstGeom>
        </p:spPr>
      </p:pic>
      <p:sp>
        <p:nvSpPr>
          <p:cNvPr id="9" name="Title 1"/>
          <p:cNvSpPr txBox="1">
            <a:spLocks/>
          </p:cNvSpPr>
          <p:nvPr/>
        </p:nvSpPr>
        <p:spPr bwMode="auto">
          <a:xfrm>
            <a:off x="293511" y="5896058"/>
            <a:ext cx="8195733"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3" rIns="91424" bIns="45713" numCol="1" anchor="ctr" anchorCtr="0" compatLnSpc="1">
            <a:prstTxWarp prst="textNoShape">
              <a:avLst/>
            </a:prstTxWarp>
          </a:bodyPr>
          <a:lstStyle>
            <a:lvl1pPr algn="ctr" defTabSz="455567" rtl="0" eaLnBrk="0" fontAlgn="base" hangingPunct="0">
              <a:spcBef>
                <a:spcPct val="0"/>
              </a:spcBef>
              <a:spcAft>
                <a:spcPct val="0"/>
              </a:spcAft>
              <a:defRPr sz="2800" b="1" kern="1200">
                <a:solidFill>
                  <a:schemeClr val="tx1"/>
                </a:solidFill>
                <a:latin typeface="Garamond"/>
                <a:ea typeface="ＭＳ Ｐゴシック" pitchFamily="-106" charset="-128"/>
                <a:cs typeface="Garamond"/>
              </a:defRPr>
            </a:lvl1pPr>
            <a:lvl2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2pPr>
            <a:lvl3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3pPr>
            <a:lvl4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4pPr>
            <a:lvl5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5pPr>
            <a:lvl6pPr marL="457125"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6pPr>
            <a:lvl7pPr marL="914249"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7pPr>
            <a:lvl8pPr marL="1371375"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8pPr>
            <a:lvl9pPr marL="1828499"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9pPr>
          </a:lstStyle>
          <a:p>
            <a:r>
              <a:rPr lang="en-US" sz="2000" dirty="0">
                <a:solidFill>
                  <a:srgbClr val="0070C0"/>
                </a:solidFill>
              </a:rPr>
              <a:t>Cross-cutting Opportunities and challenges at the quantum frontier that includes quantum sensors for HEP,  material science and quantum computing </a:t>
            </a:r>
          </a:p>
        </p:txBody>
      </p:sp>
    </p:spTree>
    <p:extLst>
      <p:ext uri="{BB962C8B-B14F-4D97-AF65-F5344CB8AC3E}">
        <p14:creationId xmlns:p14="http://schemas.microsoft.com/office/powerpoint/2010/main" val="3405154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l="5447" t="6252" r="7323" b="7637"/>
          <a:stretch/>
        </p:blipFill>
        <p:spPr>
          <a:xfrm rot="5400000">
            <a:off x="1751154" y="1452045"/>
            <a:ext cx="5709974" cy="3958936"/>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l="5447" t="6252" r="7323" b="7637"/>
          <a:stretch/>
        </p:blipFill>
        <p:spPr>
          <a:xfrm rot="5400000">
            <a:off x="978961" y="1241625"/>
            <a:ext cx="6633500" cy="4599251"/>
          </a:xfrm>
          <a:prstGeom prst="rect">
            <a:avLst/>
          </a:prstGeom>
        </p:spPr>
      </p:pic>
    </p:spTree>
    <p:extLst>
      <p:ext uri="{BB962C8B-B14F-4D97-AF65-F5344CB8AC3E}">
        <p14:creationId xmlns:p14="http://schemas.microsoft.com/office/powerpoint/2010/main" val="2409540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628291" y="773331"/>
            <a:ext cx="7906109" cy="5943600"/>
          </a:xfrm>
          <a:prstGeom prst="rect">
            <a:avLst/>
          </a:prstGeom>
        </p:spPr>
      </p:pic>
      <p:sp>
        <p:nvSpPr>
          <p:cNvPr id="3" name="Title 2"/>
          <p:cNvSpPr>
            <a:spLocks noGrp="1"/>
          </p:cNvSpPr>
          <p:nvPr>
            <p:ph type="title"/>
          </p:nvPr>
        </p:nvSpPr>
        <p:spPr>
          <a:xfrm>
            <a:off x="162961" y="274638"/>
            <a:ext cx="8763755" cy="411162"/>
          </a:xfrm>
        </p:spPr>
        <p:txBody>
          <a:bodyPr/>
          <a:lstStyle/>
          <a:p>
            <a:r>
              <a:rPr lang="en-GB" sz="2400" dirty="0">
                <a:solidFill>
                  <a:srgbClr val="FF0000"/>
                </a:solidFill>
              </a:rPr>
              <a:t>Google, Microsoft, IBM, Harvard, Yale, Stanford, U. Chicago, FNAL, ANL, LBNL, ORNL…all gather on October 18, 2016 at…</a:t>
            </a:r>
          </a:p>
        </p:txBody>
      </p:sp>
    </p:spTree>
    <p:extLst>
      <p:ext uri="{BB962C8B-B14F-4D97-AF65-F5344CB8AC3E}">
        <p14:creationId xmlns:p14="http://schemas.microsoft.com/office/powerpoint/2010/main" val="1491444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6" name="Rectangle 2"/>
          <p:cNvSpPr>
            <a:spLocks noGrp="1" noChangeArrowheads="1"/>
          </p:cNvSpPr>
          <p:nvPr>
            <p:ph type="title"/>
          </p:nvPr>
        </p:nvSpPr>
        <p:spPr/>
        <p:txBody>
          <a:bodyPr/>
          <a:lstStyle/>
          <a:p>
            <a:r>
              <a:rPr lang="en-US" sz="4000" dirty="0">
                <a:solidFill>
                  <a:srgbClr val="FF0000"/>
                </a:solidFill>
              </a:rPr>
              <a:t>Acknowledgments</a:t>
            </a:r>
          </a:p>
        </p:txBody>
      </p:sp>
      <p:sp>
        <p:nvSpPr>
          <p:cNvPr id="2202627" name="Rectangle 3"/>
          <p:cNvSpPr>
            <a:spLocks noGrp="1" noChangeArrowheads="1"/>
          </p:cNvSpPr>
          <p:nvPr>
            <p:ph type="body" idx="1"/>
          </p:nvPr>
        </p:nvSpPr>
        <p:spPr>
          <a:xfrm>
            <a:off x="584200" y="827244"/>
            <a:ext cx="8162925" cy="5039401"/>
          </a:xfrm>
        </p:spPr>
        <p:txBody>
          <a:bodyPr/>
          <a:lstStyle/>
          <a:p>
            <a:pPr marL="0" indent="0">
              <a:buNone/>
            </a:pPr>
            <a:endParaRPr lang="en-US" sz="1800" b="1" i="1" dirty="0">
              <a:solidFill>
                <a:srgbClr val="0070C0"/>
              </a:solidFill>
            </a:endParaRPr>
          </a:p>
          <a:p>
            <a:pPr marL="0" indent="0">
              <a:buNone/>
            </a:pPr>
            <a:r>
              <a:rPr lang="en-US" sz="2400" b="1" i="1" dirty="0">
                <a:solidFill>
                  <a:srgbClr val="0070C0"/>
                </a:solidFill>
              </a:rPr>
              <a:t>Aaron Chou, Rob Plunkett, Roni Harnik, Joe Lykken (</a:t>
            </a:r>
            <a:r>
              <a:rPr lang="en-US" sz="2400" b="1" i="1" dirty="0" err="1">
                <a:solidFill>
                  <a:srgbClr val="FF0000"/>
                </a:solidFill>
              </a:rPr>
              <a:t>Fermilab</a:t>
            </a:r>
            <a:r>
              <a:rPr lang="en-US" sz="2400" b="1" i="1" dirty="0">
                <a:solidFill>
                  <a:srgbClr val="0070C0"/>
                </a:solidFill>
              </a:rPr>
              <a:t>) </a:t>
            </a:r>
          </a:p>
          <a:p>
            <a:pPr marL="0" indent="0">
              <a:buNone/>
            </a:pPr>
            <a:endParaRPr lang="en-US" sz="2400" b="1" i="1" dirty="0">
              <a:solidFill>
                <a:srgbClr val="0070C0"/>
              </a:solidFill>
            </a:endParaRPr>
          </a:p>
          <a:p>
            <a:pPr marL="0" indent="0">
              <a:buNone/>
            </a:pPr>
            <a:r>
              <a:rPr lang="en-US" sz="2400" b="1" i="1" dirty="0">
                <a:solidFill>
                  <a:srgbClr val="0070C0"/>
                </a:solidFill>
              </a:rPr>
              <a:t>Mark </a:t>
            </a:r>
            <a:r>
              <a:rPr lang="en-US" sz="2400" b="1" i="1" dirty="0" err="1">
                <a:solidFill>
                  <a:srgbClr val="0070C0"/>
                </a:solidFill>
              </a:rPr>
              <a:t>Kasevich</a:t>
            </a:r>
            <a:r>
              <a:rPr lang="en-US" sz="2400" b="1" i="1" dirty="0">
                <a:solidFill>
                  <a:srgbClr val="0070C0"/>
                </a:solidFill>
              </a:rPr>
              <a:t>, Peter Graham, Jason Hogan  (</a:t>
            </a:r>
            <a:r>
              <a:rPr lang="en-US" sz="2400" b="1" i="1" dirty="0">
                <a:solidFill>
                  <a:srgbClr val="FF0000"/>
                </a:solidFill>
              </a:rPr>
              <a:t>Stanford</a:t>
            </a:r>
            <a:r>
              <a:rPr lang="en-US" sz="2400" b="1" i="1" dirty="0">
                <a:solidFill>
                  <a:srgbClr val="0070C0"/>
                </a:solidFill>
              </a:rPr>
              <a:t>)</a:t>
            </a:r>
          </a:p>
          <a:p>
            <a:pPr marL="0" indent="0">
              <a:buNone/>
            </a:pPr>
            <a:endParaRPr lang="en-US" sz="2400" b="1" i="1" dirty="0">
              <a:solidFill>
                <a:srgbClr val="0070C0"/>
              </a:solidFill>
            </a:endParaRPr>
          </a:p>
          <a:p>
            <a:pPr marL="0" indent="0">
              <a:buNone/>
            </a:pPr>
            <a:r>
              <a:rPr lang="en-US" sz="2400" b="1" i="1" dirty="0" err="1">
                <a:solidFill>
                  <a:srgbClr val="0070C0"/>
                </a:solidFill>
              </a:rPr>
              <a:t>Surjeet</a:t>
            </a:r>
            <a:r>
              <a:rPr lang="en-US" sz="2400" b="1" i="1" dirty="0">
                <a:solidFill>
                  <a:srgbClr val="0070C0"/>
                </a:solidFill>
              </a:rPr>
              <a:t> Rajendran, Holger Muller (</a:t>
            </a:r>
            <a:r>
              <a:rPr lang="en-US" sz="2400" b="1" i="1" dirty="0">
                <a:solidFill>
                  <a:srgbClr val="FF0000"/>
                </a:solidFill>
              </a:rPr>
              <a:t>Berkeley</a:t>
            </a:r>
            <a:r>
              <a:rPr lang="en-US" sz="2400" b="1" i="1" dirty="0">
                <a:solidFill>
                  <a:srgbClr val="0070C0"/>
                </a:solidFill>
              </a:rPr>
              <a:t>)</a:t>
            </a:r>
          </a:p>
          <a:p>
            <a:pPr marL="0" indent="0">
              <a:buNone/>
            </a:pPr>
            <a:endParaRPr lang="en-US" sz="2400" b="1" i="1" dirty="0">
              <a:solidFill>
                <a:srgbClr val="0070C0"/>
              </a:solidFill>
            </a:endParaRPr>
          </a:p>
          <a:p>
            <a:pPr marL="0" indent="0">
              <a:buNone/>
            </a:pPr>
            <a:r>
              <a:rPr lang="en-US" sz="2400" b="1" i="1" dirty="0">
                <a:solidFill>
                  <a:srgbClr val="0070C0"/>
                </a:solidFill>
              </a:rPr>
              <a:t>Jonathon Coleman (</a:t>
            </a:r>
            <a:r>
              <a:rPr lang="en-US" sz="2400" b="1" i="1" dirty="0">
                <a:solidFill>
                  <a:srgbClr val="FF0000"/>
                </a:solidFill>
              </a:rPr>
              <a:t>Liverpool</a:t>
            </a:r>
            <a:r>
              <a:rPr lang="en-US" sz="2400" b="1" i="1" dirty="0">
                <a:solidFill>
                  <a:srgbClr val="0070C0"/>
                </a:solidFill>
              </a:rPr>
              <a:t>)</a:t>
            </a:r>
          </a:p>
          <a:p>
            <a:pPr marL="0" indent="0">
              <a:buNone/>
            </a:pPr>
            <a:endParaRPr lang="en-US" sz="2400" b="1" i="1" dirty="0">
              <a:solidFill>
                <a:srgbClr val="0070C0"/>
              </a:solidFill>
            </a:endParaRPr>
          </a:p>
          <a:p>
            <a:pPr marL="0" indent="0">
              <a:buNone/>
            </a:pPr>
            <a:r>
              <a:rPr lang="en-US" sz="2400" b="1" i="1" dirty="0">
                <a:solidFill>
                  <a:srgbClr val="0070C0"/>
                </a:solidFill>
              </a:rPr>
              <a:t>James Siegrist, Lali Chatterjee (</a:t>
            </a:r>
            <a:r>
              <a:rPr lang="en-US" sz="2400" b="1" i="1" dirty="0">
                <a:solidFill>
                  <a:srgbClr val="FF0000"/>
                </a:solidFill>
              </a:rPr>
              <a:t>DOE OHEP</a:t>
            </a:r>
            <a:r>
              <a:rPr lang="en-US" sz="2400" b="1" i="1" dirty="0">
                <a:solidFill>
                  <a:srgbClr val="0070C0"/>
                </a:solidFill>
              </a:rPr>
              <a:t>)</a:t>
            </a:r>
          </a:p>
          <a:p>
            <a:pPr marL="0" indent="0">
              <a:buNone/>
            </a:pPr>
            <a:endParaRPr lang="en-US" sz="2400" b="1" i="1" dirty="0">
              <a:solidFill>
                <a:srgbClr val="0070C0"/>
              </a:solidFill>
            </a:endParaRPr>
          </a:p>
          <a:p>
            <a:pPr marL="0" indent="0">
              <a:buNone/>
            </a:pPr>
            <a:endParaRPr lang="en-US" sz="2800" dirty="0"/>
          </a:p>
        </p:txBody>
      </p:sp>
    </p:spTree>
    <p:extLst>
      <p:ext uri="{BB962C8B-B14F-4D97-AF65-F5344CB8AC3E}">
        <p14:creationId xmlns:p14="http://schemas.microsoft.com/office/powerpoint/2010/main" val="132025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p:nvPr/>
        </p:nvSpPr>
        <p:spPr>
          <a:xfrm>
            <a:off x="422712" y="3608663"/>
            <a:ext cx="8443356" cy="2475277"/>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p>
            <a:pPr defTabSz="330387">
              <a:lnSpc>
                <a:spcPct val="200000"/>
              </a:lnSpc>
              <a:spcBef>
                <a:spcPts val="3164"/>
              </a:spcBef>
              <a:defRPr sz="3400">
                <a:latin typeface="Times New Roman"/>
                <a:ea typeface="Times New Roman"/>
                <a:cs typeface="Times New Roman"/>
                <a:sym typeface="Times New Roman"/>
              </a:defRPr>
            </a:pPr>
            <a:r>
              <a:rPr lang="en-US" sz="1600" b="1" dirty="0">
                <a:solidFill>
                  <a:srgbClr val="0070C0"/>
                </a:solidFill>
                <a:latin typeface="Helvetica" panose="020B0604020202020204" pitchFamily="34" charset="0"/>
                <a:cs typeface="Helvetica" panose="020B0604020202020204" pitchFamily="34" charset="0"/>
              </a:rPr>
              <a:t>                   </a:t>
            </a:r>
          </a:p>
          <a:p>
            <a:pPr defTabSz="330387">
              <a:lnSpc>
                <a:spcPct val="200000"/>
              </a:lnSpc>
              <a:spcBef>
                <a:spcPts val="3164"/>
              </a:spcBef>
              <a:defRPr sz="3400">
                <a:latin typeface="Times New Roman"/>
                <a:ea typeface="Times New Roman"/>
                <a:cs typeface="Times New Roman"/>
                <a:sym typeface="Times New Roman"/>
              </a:defRPr>
            </a:pPr>
            <a:endParaRPr lang="en-US" sz="1600" b="1" dirty="0">
              <a:latin typeface="Helvetica" panose="020B0604020202020204" pitchFamily="34" charset="0"/>
              <a:cs typeface="Helvetica" panose="020B0604020202020204" pitchFamily="34" charset="0"/>
            </a:endParaRPr>
          </a:p>
          <a:p>
            <a:pPr defTabSz="330387">
              <a:lnSpc>
                <a:spcPct val="200000"/>
              </a:lnSpc>
              <a:spcBef>
                <a:spcPts val="3164"/>
              </a:spcBef>
              <a:defRPr sz="3400">
                <a:latin typeface="Times New Roman"/>
                <a:ea typeface="Times New Roman"/>
                <a:cs typeface="Times New Roman"/>
                <a:sym typeface="Times New Roman"/>
              </a:defRPr>
            </a:pPr>
            <a:endParaRPr lang="en-US" sz="2000" b="1" dirty="0">
              <a:latin typeface="Helvetica" panose="020B0604020202020204" pitchFamily="34" charset="0"/>
              <a:cs typeface="Helvetica" panose="020B0604020202020204" pitchFamily="34" charset="0"/>
            </a:endParaRPr>
          </a:p>
        </p:txBody>
      </p:sp>
      <p:sp>
        <p:nvSpPr>
          <p:cNvPr id="4" name="Shape 187"/>
          <p:cNvSpPr/>
          <p:nvPr/>
        </p:nvSpPr>
        <p:spPr>
          <a:xfrm>
            <a:off x="297180" y="822786"/>
            <a:ext cx="8694420" cy="496578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3000">
                <a:latin typeface="Gill Sans"/>
                <a:ea typeface="Gill Sans"/>
                <a:cs typeface="Gill Sans"/>
                <a:sym typeface="Gill Sans"/>
              </a:defRPr>
            </a:lvl1pPr>
          </a:lstStyle>
          <a:p>
            <a:endParaRPr lang="en-US" sz="2000" b="1" i="1" dirty="0">
              <a:solidFill>
                <a:srgbClr val="0070C0"/>
              </a:solidFill>
            </a:endParaRPr>
          </a:p>
          <a:p>
            <a:endParaRPr lang="en-US" sz="2000" b="1" i="1" dirty="0">
              <a:solidFill>
                <a:srgbClr val="0070C0"/>
              </a:solidFill>
            </a:endParaRPr>
          </a:p>
          <a:p>
            <a:r>
              <a:rPr lang="en-US" sz="2000" b="1" i="1" dirty="0">
                <a:solidFill>
                  <a:srgbClr val="0070C0"/>
                </a:solidFill>
              </a:rPr>
              <a:t> </a:t>
            </a:r>
            <a:r>
              <a:rPr lang="en-US" sz="2000" b="1" i="1" dirty="0">
                <a:solidFill>
                  <a:srgbClr val="0070C0"/>
                </a:solidFill>
                <a:sym typeface="Wingdings" panose="05000000000000000000" pitchFamily="2" charset="2"/>
              </a:rPr>
              <a:t> </a:t>
            </a:r>
            <a:r>
              <a:rPr lang="en-US" sz="2000" b="1" i="1" dirty="0">
                <a:solidFill>
                  <a:srgbClr val="0070C0"/>
                </a:solidFill>
              </a:rPr>
              <a:t>  Quantum Computers: Quantum Information Science </a:t>
            </a:r>
            <a:endParaRPr lang="en-US" sz="2000" b="1" i="1" dirty="0">
              <a:solidFill>
                <a:srgbClr val="FF0000"/>
              </a:solidFill>
            </a:endParaRPr>
          </a:p>
          <a:p>
            <a:endParaRPr lang="en-US" sz="2000" b="1" i="1" dirty="0">
              <a:solidFill>
                <a:srgbClr val="FF0000"/>
              </a:solidFill>
            </a:endParaRPr>
          </a:p>
          <a:p>
            <a:r>
              <a:rPr lang="en-US" sz="2000" b="1" i="1" dirty="0">
                <a:solidFill>
                  <a:srgbClr val="0070C0"/>
                </a:solidFill>
              </a:rPr>
              <a:t> </a:t>
            </a:r>
            <a:r>
              <a:rPr lang="en-US" sz="2000" b="1" i="1" dirty="0">
                <a:solidFill>
                  <a:srgbClr val="0070C0"/>
                </a:solidFill>
                <a:sym typeface="Wingdings" panose="05000000000000000000" pitchFamily="2" charset="2"/>
              </a:rPr>
              <a:t>   Searches for New Particles</a:t>
            </a:r>
            <a:r>
              <a:rPr lang="en-US" sz="2000" b="1" i="1" dirty="0">
                <a:solidFill>
                  <a:srgbClr val="0070C0"/>
                </a:solidFill>
              </a:rPr>
              <a:t>/Interactions :“Dark” Matter/Energy </a:t>
            </a:r>
            <a:r>
              <a:rPr lang="en-US" sz="2000" b="1" i="1" dirty="0">
                <a:solidFill>
                  <a:srgbClr val="FF0000"/>
                </a:solidFill>
              </a:rPr>
              <a:t>***</a:t>
            </a:r>
          </a:p>
          <a:p>
            <a:endParaRPr lang="en-US" sz="2000" b="1" i="1" dirty="0">
              <a:solidFill>
                <a:srgbClr val="0070C0"/>
              </a:solidFill>
            </a:endParaRPr>
          </a:p>
          <a:p>
            <a:r>
              <a:rPr lang="en-US" sz="2000" b="1" i="1" dirty="0">
                <a:solidFill>
                  <a:srgbClr val="0070C0"/>
                </a:solidFill>
              </a:rPr>
              <a:t> </a:t>
            </a:r>
            <a:r>
              <a:rPr lang="en-US" sz="2000" b="1" i="1" dirty="0">
                <a:solidFill>
                  <a:srgbClr val="0070C0"/>
                </a:solidFill>
                <a:sym typeface="Wingdings" panose="05000000000000000000" pitchFamily="2" charset="2"/>
              </a:rPr>
              <a:t>   </a:t>
            </a:r>
            <a:r>
              <a:rPr lang="en-US" sz="2000" b="1" i="1" dirty="0">
                <a:solidFill>
                  <a:srgbClr val="0070C0"/>
                </a:solidFill>
              </a:rPr>
              <a:t>Probes of the very early universe: Inflationary Cosmology </a:t>
            </a:r>
            <a:r>
              <a:rPr lang="en-US" sz="2000" b="1" i="1" dirty="0">
                <a:solidFill>
                  <a:srgbClr val="FF0000"/>
                </a:solidFill>
              </a:rPr>
              <a:t>*** </a:t>
            </a:r>
          </a:p>
          <a:p>
            <a:r>
              <a:rPr lang="en-US" sz="2000" b="1" i="1" dirty="0">
                <a:solidFill>
                  <a:srgbClr val="FF0000"/>
                </a:solidFill>
              </a:rPr>
              <a:t> </a:t>
            </a:r>
          </a:p>
          <a:p>
            <a:r>
              <a:rPr lang="en-US" sz="2000" b="1" i="1" dirty="0">
                <a:solidFill>
                  <a:srgbClr val="0070C0"/>
                </a:solidFill>
              </a:rPr>
              <a:t> </a:t>
            </a:r>
            <a:r>
              <a:rPr lang="en-US" sz="2000" b="1" i="1" dirty="0">
                <a:solidFill>
                  <a:srgbClr val="0070C0"/>
                </a:solidFill>
                <a:sym typeface="Wingdings" panose="05000000000000000000" pitchFamily="2" charset="2"/>
              </a:rPr>
              <a:t>   Biological Signals (magneto-encephalography): Neuro-science </a:t>
            </a:r>
          </a:p>
          <a:p>
            <a:endParaRPr lang="en-US" sz="2000" b="1" i="1" dirty="0">
              <a:solidFill>
                <a:srgbClr val="0070C0"/>
              </a:solidFill>
            </a:endParaRPr>
          </a:p>
          <a:p>
            <a:r>
              <a:rPr lang="en-US" sz="2000" b="1" i="1" dirty="0">
                <a:solidFill>
                  <a:srgbClr val="0070C0"/>
                </a:solidFill>
              </a:rPr>
              <a:t> </a:t>
            </a:r>
            <a:r>
              <a:rPr lang="en-US" sz="2000" b="1" i="1" dirty="0">
                <a:solidFill>
                  <a:srgbClr val="0070C0"/>
                </a:solidFill>
                <a:sym typeface="Wingdings" panose="05000000000000000000" pitchFamily="2" charset="2"/>
              </a:rPr>
              <a:t>   New “strongly correlated” Materials: Material Science</a:t>
            </a:r>
          </a:p>
          <a:p>
            <a:endParaRPr lang="en-US" sz="2000" b="1" i="1" dirty="0">
              <a:solidFill>
                <a:srgbClr val="0070C0"/>
              </a:solidFill>
            </a:endParaRPr>
          </a:p>
          <a:p>
            <a:r>
              <a:rPr lang="en-US" sz="2000" b="1" i="1" dirty="0">
                <a:solidFill>
                  <a:srgbClr val="0070C0"/>
                </a:solidFill>
              </a:rPr>
              <a:t> </a:t>
            </a:r>
            <a:r>
              <a:rPr lang="en-US" sz="2000" b="1" i="1" dirty="0">
                <a:solidFill>
                  <a:srgbClr val="0070C0"/>
                </a:solidFill>
                <a:sym typeface="Wingdings" panose="05000000000000000000" pitchFamily="2" charset="2"/>
              </a:rPr>
              <a:t>   Detection of “Weak” Environmental Signals: Geo-science</a:t>
            </a:r>
          </a:p>
          <a:p>
            <a:endParaRPr lang="en-US" sz="2000" b="1" i="1" dirty="0">
              <a:solidFill>
                <a:srgbClr val="0070C0"/>
              </a:solidFill>
              <a:sym typeface="Wingdings" panose="05000000000000000000" pitchFamily="2" charset="2"/>
            </a:endParaRPr>
          </a:p>
          <a:p>
            <a:r>
              <a:rPr lang="en-US" sz="2000" b="1" i="1" dirty="0">
                <a:solidFill>
                  <a:srgbClr val="FF0000"/>
                </a:solidFill>
                <a:sym typeface="Wingdings" panose="05000000000000000000" pitchFamily="2" charset="2"/>
              </a:rPr>
              <a:t>*** I will cover only these albeit very briefly in this lecture.</a:t>
            </a:r>
            <a:endParaRPr lang="en-US" sz="2000" b="1" i="1" dirty="0">
              <a:solidFill>
                <a:srgbClr val="FF0000"/>
              </a:solidFill>
            </a:endParaRPr>
          </a:p>
          <a:p>
            <a:endParaRPr lang="en-US" sz="1800" b="1" i="1" dirty="0">
              <a:solidFill>
                <a:srgbClr val="0070C0"/>
              </a:solidFill>
            </a:endParaRPr>
          </a:p>
        </p:txBody>
      </p:sp>
      <p:sp>
        <p:nvSpPr>
          <p:cNvPr id="5" name="Shape 300"/>
          <p:cNvSpPr/>
          <p:nvPr/>
        </p:nvSpPr>
        <p:spPr>
          <a:xfrm>
            <a:off x="786435" y="343364"/>
            <a:ext cx="8205165" cy="616148"/>
          </a:xfrm>
          <a:prstGeom prst="rect">
            <a:avLst/>
          </a:prstGeom>
          <a:ln w="12700">
            <a:miter lim="400000"/>
          </a:ln>
          <a:effectLst>
            <a:outerShdw blurRad="38100" dist="47770" dir="5400000" rotWithShape="0">
              <a:srgbClr val="000000">
                <a:alpha val="41608"/>
              </a:srgbClr>
            </a:outerShdw>
          </a:effectLst>
          <a:extLst>
            <a:ext uri="{C572A759-6A51-4108-AA02-DFA0A04FC94B}">
              <ma14:wrappingTextBoxFlag xmlns="" xmlns:ma14="http://schemas.microsoft.com/office/mac/drawingml/2011/main" val="1"/>
            </a:ext>
          </a:extLst>
        </p:spPr>
        <p:txBody>
          <a:bodyPr lIns="26789" tIns="26789" rIns="26789" bIns="26789" anchor="ctr"/>
          <a:lstStyle>
            <a:lvl1pPr defTabSz="469900">
              <a:defRPr sz="4100" b="1">
                <a:solidFill>
                  <a:srgbClr val="11053B"/>
                </a:solidFill>
                <a:latin typeface="Times New Roman"/>
                <a:ea typeface="Times New Roman"/>
                <a:cs typeface="Times New Roman"/>
                <a:sym typeface="Times New Roman"/>
              </a:defRPr>
            </a:lvl1pPr>
          </a:lstStyle>
          <a:p>
            <a:r>
              <a:rPr lang="en-US" sz="2800" dirty="0">
                <a:solidFill>
                  <a:srgbClr val="002060"/>
                </a:solidFill>
              </a:rPr>
              <a:t>    </a:t>
            </a:r>
            <a:r>
              <a:rPr lang="en-US" sz="3600" dirty="0">
                <a:solidFill>
                  <a:srgbClr val="7959D5"/>
                </a:solidFill>
              </a:rPr>
              <a:t>Quantum Sensors: APPLICATIONS</a:t>
            </a:r>
          </a:p>
        </p:txBody>
      </p:sp>
    </p:spTree>
    <p:extLst>
      <p:ext uri="{BB962C8B-B14F-4D97-AF65-F5344CB8AC3E}">
        <p14:creationId xmlns:p14="http://schemas.microsoft.com/office/powerpoint/2010/main" val="42631826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6" name="Rectangle 8"/>
          <p:cNvSpPr>
            <a:spLocks noGrp="1" noChangeArrowheads="1"/>
          </p:cNvSpPr>
          <p:nvPr>
            <p:ph type="title"/>
          </p:nvPr>
        </p:nvSpPr>
        <p:spPr>
          <a:xfrm>
            <a:off x="256323" y="2804151"/>
            <a:ext cx="8686800" cy="873125"/>
          </a:xfrm>
        </p:spPr>
        <p:txBody>
          <a:bodyPr/>
          <a:lstStyle/>
          <a:p>
            <a:pPr>
              <a:spcBef>
                <a:spcPts val="2400"/>
              </a:spcBef>
              <a:spcAft>
                <a:spcPts val="2400"/>
              </a:spcAft>
              <a:defRPr/>
            </a:pPr>
            <a:r>
              <a:rPr lang="en-US" i="1" dirty="0">
                <a:solidFill>
                  <a:srgbClr val="FF0000"/>
                </a:solidFill>
                <a:effectLst>
                  <a:outerShdw blurRad="38100" dist="38100" dir="2700000" algn="tl">
                    <a:srgbClr val="C0C0C0"/>
                  </a:outerShdw>
                </a:effectLst>
                <a:latin typeface="Calibri" pitchFamily="34" charset="0"/>
              </a:rPr>
              <a:t>“Dark” matter Search and Detection</a:t>
            </a:r>
            <a:r>
              <a:rPr lang="en-US" b="1" i="1" dirty="0">
                <a:solidFill>
                  <a:srgbClr val="FF0000"/>
                </a:solidFill>
                <a:effectLst>
                  <a:outerShdw blurRad="38100" dist="38100" dir="2700000" algn="tl">
                    <a:srgbClr val="C0C0C0"/>
                  </a:outerShdw>
                </a:effectLst>
                <a:latin typeface="Calibri" pitchFamily="34" charset="0"/>
              </a:rPr>
              <a:t>:</a:t>
            </a:r>
            <a:br>
              <a:rPr lang="en-US" b="1" i="1" dirty="0">
                <a:solidFill>
                  <a:srgbClr val="FF0000"/>
                </a:solidFill>
                <a:effectLst>
                  <a:outerShdw blurRad="38100" dist="38100" dir="2700000" algn="tl">
                    <a:srgbClr val="C0C0C0"/>
                  </a:outerShdw>
                </a:effectLst>
                <a:latin typeface="Calibri" pitchFamily="34" charset="0"/>
              </a:rPr>
            </a:br>
            <a:br>
              <a:rPr lang="en-US" b="1" i="1" dirty="0">
                <a:solidFill>
                  <a:srgbClr val="FF0000"/>
                </a:solidFill>
                <a:effectLst>
                  <a:outerShdw blurRad="38100" dist="38100" dir="2700000" algn="tl">
                    <a:srgbClr val="C0C0C0"/>
                  </a:outerShdw>
                </a:effectLst>
                <a:latin typeface="Calibri" pitchFamily="34" charset="0"/>
              </a:rPr>
            </a:br>
            <a:r>
              <a:rPr lang="en-US" i="1" dirty="0">
                <a:effectLst>
                  <a:outerShdw blurRad="38100" dist="38100" dir="2700000" algn="tl">
                    <a:srgbClr val="C0C0C0"/>
                  </a:outerShdw>
                </a:effectLst>
                <a:latin typeface="Calibri" pitchFamily="34" charset="0"/>
              </a:rPr>
              <a:t>Cavity Electrodynamics with “Qubits”</a:t>
            </a:r>
            <a:br>
              <a:rPr lang="en-US" b="1" i="1" dirty="0">
                <a:effectLst>
                  <a:outerShdw blurRad="38100" dist="38100" dir="2700000" algn="tl">
                    <a:srgbClr val="C0C0C0"/>
                  </a:outerShdw>
                </a:effectLst>
                <a:latin typeface="Calibri" pitchFamily="34" charset="0"/>
              </a:rPr>
            </a:br>
            <a:br>
              <a:rPr lang="en-US" i="1" dirty="0">
                <a:effectLst>
                  <a:outerShdw blurRad="38100" dist="38100" dir="2700000" algn="tl">
                    <a:srgbClr val="C0C0C0"/>
                  </a:outerShdw>
                </a:effectLst>
                <a:latin typeface="Calibri" pitchFamily="34" charset="0"/>
              </a:rPr>
            </a:br>
            <a:br>
              <a:rPr lang="en-US" i="1" dirty="0">
                <a:effectLst>
                  <a:outerShdw blurRad="38100" dist="38100" dir="2700000" algn="tl">
                    <a:srgbClr val="C0C0C0"/>
                  </a:outerShdw>
                </a:effectLst>
                <a:latin typeface="Calibri" pitchFamily="34" charset="0"/>
              </a:rPr>
            </a:br>
            <a:br>
              <a:rPr lang="en-US" i="1" dirty="0">
                <a:effectLst>
                  <a:outerShdw blurRad="38100" dist="38100" dir="2700000" algn="tl">
                    <a:srgbClr val="C0C0C0"/>
                  </a:outerShdw>
                </a:effectLst>
                <a:latin typeface="Calibri" pitchFamily="34" charset="0"/>
              </a:rPr>
            </a:br>
            <a:br>
              <a:rPr lang="en-US" i="1" dirty="0">
                <a:effectLst>
                  <a:outerShdw blurRad="38100" dist="38100" dir="2700000" algn="tl">
                    <a:srgbClr val="C0C0C0"/>
                  </a:outerShdw>
                </a:effectLst>
                <a:latin typeface="Calibri" pitchFamily="34" charset="0"/>
              </a:rPr>
            </a:br>
            <a:br>
              <a:rPr lang="en-US" i="1" dirty="0">
                <a:effectLst>
                  <a:outerShdw blurRad="38100" dist="38100" dir="2700000" algn="tl">
                    <a:srgbClr val="C0C0C0"/>
                  </a:outerShdw>
                </a:effectLst>
                <a:latin typeface="Calibri" pitchFamily="34" charset="0"/>
              </a:rPr>
            </a:br>
            <a:br>
              <a:rPr lang="en-US" i="1" dirty="0">
                <a:effectLst>
                  <a:outerShdw blurRad="38100" dist="38100" dir="2700000" algn="tl">
                    <a:srgbClr val="C0C0C0"/>
                  </a:outerShdw>
                </a:effectLst>
                <a:latin typeface="Calibri" pitchFamily="34" charset="0"/>
              </a:rPr>
            </a:br>
            <a:br>
              <a:rPr lang="en-US" i="1" dirty="0">
                <a:effectLst>
                  <a:outerShdw blurRad="38100" dist="38100" dir="2700000" algn="tl">
                    <a:srgbClr val="C0C0C0"/>
                  </a:outerShdw>
                </a:effectLst>
                <a:latin typeface="Calibri" pitchFamily="34" charset="0"/>
              </a:rPr>
            </a:br>
            <a:br>
              <a:rPr lang="en-US" i="1" dirty="0">
                <a:effectLst>
                  <a:outerShdw blurRad="38100" dist="38100" dir="2700000" algn="tl">
                    <a:srgbClr val="C0C0C0"/>
                  </a:outerShdw>
                </a:effectLst>
                <a:latin typeface="Calibri" pitchFamily="34" charset="0"/>
              </a:rPr>
            </a:br>
            <a:endParaRPr lang="en-US" sz="2000" b="0" i="1" dirty="0">
              <a:solidFill>
                <a:srgbClr val="0070C0"/>
              </a:solidFill>
              <a:effectLst>
                <a:outerShdw blurRad="38100" dist="38100" dir="2700000" algn="tl">
                  <a:srgbClr val="C0C0C0"/>
                </a:outerShdw>
              </a:effectLst>
              <a:latin typeface="Calibri" pitchFamily="34" charset="0"/>
            </a:endParaRPr>
          </a:p>
        </p:txBody>
      </p:sp>
      <p:cxnSp>
        <p:nvCxnSpPr>
          <p:cNvPr id="5" name="Straight Connector 4"/>
          <p:cNvCxnSpPr/>
          <p:nvPr/>
        </p:nvCxnSpPr>
        <p:spPr bwMode="auto">
          <a:xfrm>
            <a:off x="586035" y="2259624"/>
            <a:ext cx="8027377"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B3302644-471B-4BDF-A54E-B4BEBADAB8E9}"/>
              </a:ext>
            </a:extLst>
          </p:cNvPr>
          <p:cNvPicPr>
            <a:picLocks noChangeAspect="1"/>
          </p:cNvPicPr>
          <p:nvPr/>
        </p:nvPicPr>
        <p:blipFill>
          <a:blip r:embed="rId3"/>
          <a:stretch>
            <a:fillRect/>
          </a:stretch>
        </p:blipFill>
        <p:spPr>
          <a:xfrm>
            <a:off x="256323" y="2656496"/>
            <a:ext cx="8809484" cy="2719052"/>
          </a:xfrm>
          <a:prstGeom prst="rect">
            <a:avLst/>
          </a:prstGeom>
        </p:spPr>
      </p:pic>
    </p:spTree>
    <p:extLst>
      <p:ext uri="{BB962C8B-B14F-4D97-AF65-F5344CB8AC3E}">
        <p14:creationId xmlns:p14="http://schemas.microsoft.com/office/powerpoint/2010/main" val="1755542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p:nvPr/>
        </p:nvSpPr>
        <p:spPr>
          <a:xfrm>
            <a:off x="152089" y="81547"/>
            <a:ext cx="8978278" cy="81079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4200">
                <a:latin typeface="Gill Sans"/>
                <a:ea typeface="Gill Sans"/>
                <a:cs typeface="Gill Sans"/>
                <a:sym typeface="Gill Sans"/>
              </a:defRPr>
            </a:lvl1pPr>
          </a:lstStyle>
          <a:p>
            <a:r>
              <a:rPr sz="2400" b="1" dirty="0">
                <a:solidFill>
                  <a:srgbClr val="FF0000"/>
                </a:solidFill>
              </a:rPr>
              <a:t>Dark Matter Detection:</a:t>
            </a:r>
            <a:r>
              <a:rPr lang="en-US" sz="2400" b="1" dirty="0">
                <a:solidFill>
                  <a:srgbClr val="FF0000"/>
                </a:solidFill>
              </a:rPr>
              <a:t> What kind of Effects are we looking for?  1 in 10,000,000,000,000,000,000,000,000 !!!</a:t>
            </a:r>
            <a:endParaRPr sz="2400" b="1" dirty="0">
              <a:solidFill>
                <a:srgbClr val="FF0000"/>
              </a:solidFill>
            </a:endParaRPr>
          </a:p>
        </p:txBody>
      </p:sp>
      <p:grpSp>
        <p:nvGrpSpPr>
          <p:cNvPr id="224" name="Group 224"/>
          <p:cNvGrpSpPr/>
          <p:nvPr/>
        </p:nvGrpSpPr>
        <p:grpSpPr>
          <a:xfrm>
            <a:off x="2630915" y="753377"/>
            <a:ext cx="4622141" cy="3625148"/>
            <a:chOff x="0" y="463014"/>
            <a:chExt cx="6573711" cy="5155766"/>
          </a:xfrm>
        </p:grpSpPr>
        <p:sp>
          <p:nvSpPr>
            <p:cNvPr id="200" name="Shape 200"/>
            <p:cNvSpPr/>
            <p:nvPr/>
          </p:nvSpPr>
          <p:spPr>
            <a:xfrm>
              <a:off x="0" y="1921097"/>
              <a:ext cx="2679192" cy="3690212"/>
            </a:xfrm>
            <a:custGeom>
              <a:avLst/>
              <a:gdLst/>
              <a:ahLst/>
              <a:cxnLst>
                <a:cxn ang="0">
                  <a:pos x="wd2" y="hd2"/>
                </a:cxn>
                <a:cxn ang="5400000">
                  <a:pos x="wd2" y="hd2"/>
                </a:cxn>
                <a:cxn ang="10800000">
                  <a:pos x="wd2" y="hd2"/>
                </a:cxn>
                <a:cxn ang="16200000">
                  <a:pos x="wd2" y="hd2"/>
                </a:cxn>
              </a:cxnLst>
              <a:rect l="0" t="0" r="r" b="b"/>
              <a:pathLst>
                <a:path w="21600" h="21307" extrusionOk="0">
                  <a:moveTo>
                    <a:pt x="10856" y="0"/>
                  </a:moveTo>
                  <a:cubicBezTo>
                    <a:pt x="8091" y="0"/>
                    <a:pt x="5325" y="295"/>
                    <a:pt x="3215" y="882"/>
                  </a:cubicBezTo>
                  <a:cubicBezTo>
                    <a:pt x="1140" y="1458"/>
                    <a:pt x="91" y="2210"/>
                    <a:pt x="56" y="2966"/>
                  </a:cubicBezTo>
                  <a:lnTo>
                    <a:pt x="0" y="2966"/>
                  </a:lnTo>
                  <a:lnTo>
                    <a:pt x="0" y="18270"/>
                  </a:lnTo>
                  <a:lnTo>
                    <a:pt x="72" y="18270"/>
                  </a:lnTo>
                  <a:cubicBezTo>
                    <a:pt x="38" y="19051"/>
                    <a:pt x="1078" y="19832"/>
                    <a:pt x="3207" y="20427"/>
                  </a:cubicBezTo>
                  <a:cubicBezTo>
                    <a:pt x="7400" y="21600"/>
                    <a:pt x="14204" y="21600"/>
                    <a:pt x="18397" y="20427"/>
                  </a:cubicBezTo>
                  <a:cubicBezTo>
                    <a:pt x="20526" y="19832"/>
                    <a:pt x="21565" y="19051"/>
                    <a:pt x="21532" y="18270"/>
                  </a:cubicBezTo>
                  <a:lnTo>
                    <a:pt x="21600" y="18270"/>
                  </a:lnTo>
                  <a:lnTo>
                    <a:pt x="21600" y="12040"/>
                  </a:lnTo>
                  <a:cubicBezTo>
                    <a:pt x="19801" y="8749"/>
                    <a:pt x="18656" y="4865"/>
                    <a:pt x="18182" y="809"/>
                  </a:cubicBezTo>
                  <a:cubicBezTo>
                    <a:pt x="16113" y="276"/>
                    <a:pt x="13493" y="0"/>
                    <a:pt x="10856" y="0"/>
                  </a:cubicBezTo>
                  <a:close/>
                </a:path>
              </a:pathLst>
            </a:custGeom>
            <a:gradFill flip="none" rotWithShape="1">
              <a:gsLst>
                <a:gs pos="0">
                  <a:srgbClr val="535353"/>
                </a:gs>
                <a:gs pos="100000">
                  <a:srgbClr val="000000"/>
                </a:gs>
              </a:gsLst>
              <a:path path="shape">
                <a:fillToRect l="6960" t="46259" r="93039" b="53740"/>
              </a:path>
            </a:gradFill>
            <a:ln w="12700" cap="flat">
              <a:noFill/>
              <a:miter lim="400000"/>
            </a:ln>
            <a:effectLst/>
          </p:spPr>
          <p:txBody>
            <a:bodyPr wrap="square" lIns="27905" tIns="27905" rIns="27905" bIns="27905" numCol="1" anchor="ctr">
              <a:noAutofit/>
            </a:bodyPr>
            <a:lstStyle/>
            <a:p>
              <a:pPr defTabSz="526833">
                <a:defRPr sz="3400">
                  <a:solidFill>
                    <a:srgbClr val="FFFFFF"/>
                  </a:solidFill>
                  <a:latin typeface="Gill Sans Light"/>
                  <a:ea typeface="Gill Sans Light"/>
                  <a:cs typeface="Gill Sans Light"/>
                  <a:sym typeface="Gill Sans Light"/>
                </a:defRPr>
              </a:pPr>
              <a:endParaRPr sz="2391"/>
            </a:p>
          </p:txBody>
        </p:sp>
        <p:grpSp>
          <p:nvGrpSpPr>
            <p:cNvPr id="217" name="Group 217"/>
            <p:cNvGrpSpPr/>
            <p:nvPr/>
          </p:nvGrpSpPr>
          <p:grpSpPr>
            <a:xfrm>
              <a:off x="161547" y="2317829"/>
              <a:ext cx="1932232" cy="3019215"/>
              <a:chOff x="0" y="0"/>
              <a:chExt cx="1932231" cy="3019214"/>
            </a:xfrm>
          </p:grpSpPr>
          <p:sp>
            <p:nvSpPr>
              <p:cNvPr id="201" name="Shape 201"/>
              <p:cNvSpPr/>
              <p:nvPr/>
            </p:nvSpPr>
            <p:spPr>
              <a:xfrm rot="5400000">
                <a:off x="1466332" y="571606"/>
                <a:ext cx="271143" cy="660408"/>
              </a:xfrm>
              <a:custGeom>
                <a:avLst/>
                <a:gdLst/>
                <a:ahLst/>
                <a:cxnLst>
                  <a:cxn ang="0">
                    <a:pos x="wd2" y="hd2"/>
                  </a:cxn>
                  <a:cxn ang="5400000">
                    <a:pos x="wd2" y="hd2"/>
                  </a:cxn>
                  <a:cxn ang="10800000">
                    <a:pos x="wd2" y="hd2"/>
                  </a:cxn>
                  <a:cxn ang="16200000">
                    <a:pos x="wd2" y="hd2"/>
                  </a:cxn>
                </a:cxnLst>
                <a:rect l="0" t="0" r="r" b="b"/>
                <a:pathLst>
                  <a:path w="21074" h="21436" extrusionOk="0">
                    <a:moveTo>
                      <a:pt x="0" y="10998"/>
                    </a:moveTo>
                    <a:cubicBezTo>
                      <a:pt x="1398" y="7659"/>
                      <a:pt x="4086" y="4437"/>
                      <a:pt x="7948" y="1456"/>
                    </a:cubicBezTo>
                    <a:cubicBezTo>
                      <a:pt x="8947" y="685"/>
                      <a:pt x="10344" y="-84"/>
                      <a:pt x="12344" y="8"/>
                    </a:cubicBezTo>
                    <a:cubicBezTo>
                      <a:pt x="13921" y="81"/>
                      <a:pt x="14917" y="679"/>
                      <a:pt x="15646" y="1280"/>
                    </a:cubicBezTo>
                    <a:cubicBezTo>
                      <a:pt x="18863" y="3930"/>
                      <a:pt x="19969" y="6927"/>
                      <a:pt x="20715" y="9885"/>
                    </a:cubicBezTo>
                    <a:cubicBezTo>
                      <a:pt x="21600" y="13392"/>
                      <a:pt x="20778" y="16996"/>
                      <a:pt x="19022" y="20309"/>
                    </a:cubicBezTo>
                    <a:cubicBezTo>
                      <a:pt x="18746" y="20831"/>
                      <a:pt x="18205" y="21377"/>
                      <a:pt x="16998" y="21432"/>
                    </a:cubicBezTo>
                    <a:cubicBezTo>
                      <a:pt x="15156" y="21516"/>
                      <a:pt x="14444" y="20536"/>
                      <a:pt x="14650" y="19573"/>
                    </a:cubicBezTo>
                    <a:cubicBezTo>
                      <a:pt x="14758" y="19069"/>
                      <a:pt x="14826" y="18564"/>
                      <a:pt x="14916" y="18059"/>
                    </a:cubicBezTo>
                    <a:cubicBezTo>
                      <a:pt x="15346" y="15650"/>
                      <a:pt x="16278" y="13262"/>
                      <a:pt x="17700" y="10920"/>
                    </a:cubicBezTo>
                  </a:path>
                </a:pathLst>
              </a:custGeom>
              <a:noFill/>
              <a:ln w="38100" cap="flat">
                <a:solidFill>
                  <a:schemeClr val="accent3">
                    <a:satOff val="18648"/>
                    <a:lumOff val="5971"/>
                  </a:schemeClr>
                </a:solidFill>
                <a:prstDash val="solid"/>
                <a:miter lim="400000"/>
              </a:ln>
              <a:effectLst/>
            </p:spPr>
            <p:txBody>
              <a:bodyPr wrap="square" lIns="0" tIns="0" rIns="0" bIns="0" numCol="1" anchor="t">
                <a:noAutofit/>
              </a:bodyPr>
              <a:lstStyle/>
              <a:p>
                <a:pPr algn="l">
                  <a:defRPr sz="1400">
                    <a:latin typeface="Helvetica"/>
                    <a:ea typeface="Helvetica"/>
                    <a:cs typeface="Helvetica"/>
                    <a:sym typeface="Helvetica"/>
                  </a:defRPr>
                </a:pPr>
                <a:endParaRPr sz="984"/>
              </a:p>
            </p:txBody>
          </p:sp>
          <p:sp>
            <p:nvSpPr>
              <p:cNvPr id="202" name="Shape 202"/>
              <p:cNvSpPr/>
              <p:nvPr/>
            </p:nvSpPr>
            <p:spPr>
              <a:xfrm rot="5400000">
                <a:off x="1466457" y="797816"/>
                <a:ext cx="271143" cy="660407"/>
              </a:xfrm>
              <a:custGeom>
                <a:avLst/>
                <a:gdLst/>
                <a:ahLst/>
                <a:cxnLst>
                  <a:cxn ang="0">
                    <a:pos x="wd2" y="hd2"/>
                  </a:cxn>
                  <a:cxn ang="5400000">
                    <a:pos x="wd2" y="hd2"/>
                  </a:cxn>
                  <a:cxn ang="10800000">
                    <a:pos x="wd2" y="hd2"/>
                  </a:cxn>
                  <a:cxn ang="16200000">
                    <a:pos x="wd2" y="hd2"/>
                  </a:cxn>
                </a:cxnLst>
                <a:rect l="0" t="0" r="r" b="b"/>
                <a:pathLst>
                  <a:path w="21074" h="21437" extrusionOk="0">
                    <a:moveTo>
                      <a:pt x="0" y="10998"/>
                    </a:moveTo>
                    <a:cubicBezTo>
                      <a:pt x="1398" y="7659"/>
                      <a:pt x="4085" y="4437"/>
                      <a:pt x="7948" y="1455"/>
                    </a:cubicBezTo>
                    <a:cubicBezTo>
                      <a:pt x="8947" y="685"/>
                      <a:pt x="10344" y="-84"/>
                      <a:pt x="12344" y="8"/>
                    </a:cubicBezTo>
                    <a:cubicBezTo>
                      <a:pt x="13921" y="80"/>
                      <a:pt x="14917" y="679"/>
                      <a:pt x="15646" y="1280"/>
                    </a:cubicBezTo>
                    <a:cubicBezTo>
                      <a:pt x="18863" y="3930"/>
                      <a:pt x="19968" y="6927"/>
                      <a:pt x="20715" y="9885"/>
                    </a:cubicBezTo>
                    <a:cubicBezTo>
                      <a:pt x="21600" y="13392"/>
                      <a:pt x="20778" y="16996"/>
                      <a:pt x="19022" y="20309"/>
                    </a:cubicBezTo>
                    <a:cubicBezTo>
                      <a:pt x="18746" y="20831"/>
                      <a:pt x="18205" y="21376"/>
                      <a:pt x="16998" y="21432"/>
                    </a:cubicBezTo>
                    <a:cubicBezTo>
                      <a:pt x="15156" y="21516"/>
                      <a:pt x="14443" y="20536"/>
                      <a:pt x="14650" y="19572"/>
                    </a:cubicBezTo>
                    <a:cubicBezTo>
                      <a:pt x="14758" y="19069"/>
                      <a:pt x="14827" y="18564"/>
                      <a:pt x="14916" y="18059"/>
                    </a:cubicBezTo>
                    <a:cubicBezTo>
                      <a:pt x="15335" y="15682"/>
                      <a:pt x="16201" y="13322"/>
                      <a:pt x="17506" y="11001"/>
                    </a:cubicBezTo>
                  </a:path>
                </a:pathLst>
              </a:custGeom>
              <a:noFill/>
              <a:ln w="38100" cap="flat">
                <a:solidFill>
                  <a:schemeClr val="accent3">
                    <a:satOff val="18648"/>
                    <a:lumOff val="5971"/>
                  </a:schemeClr>
                </a:solidFill>
                <a:prstDash val="solid"/>
                <a:miter lim="400000"/>
              </a:ln>
              <a:effectLst/>
            </p:spPr>
            <p:txBody>
              <a:bodyPr wrap="square" lIns="0" tIns="0" rIns="0" bIns="0" numCol="1" anchor="t">
                <a:noAutofit/>
              </a:bodyPr>
              <a:lstStyle/>
              <a:p>
                <a:pPr algn="l">
                  <a:defRPr sz="1400">
                    <a:latin typeface="Helvetica"/>
                    <a:ea typeface="Helvetica"/>
                    <a:cs typeface="Helvetica"/>
                    <a:sym typeface="Helvetica"/>
                  </a:defRPr>
                </a:pPr>
                <a:endParaRPr sz="984"/>
              </a:p>
            </p:txBody>
          </p:sp>
          <p:sp>
            <p:nvSpPr>
              <p:cNvPr id="203" name="Shape 203"/>
              <p:cNvSpPr/>
              <p:nvPr/>
            </p:nvSpPr>
            <p:spPr>
              <a:xfrm rot="5400000">
                <a:off x="1466331" y="344954"/>
                <a:ext cx="271143" cy="660407"/>
              </a:xfrm>
              <a:custGeom>
                <a:avLst/>
                <a:gdLst/>
                <a:ahLst/>
                <a:cxnLst>
                  <a:cxn ang="0">
                    <a:pos x="wd2" y="hd2"/>
                  </a:cxn>
                  <a:cxn ang="5400000">
                    <a:pos x="wd2" y="hd2"/>
                  </a:cxn>
                  <a:cxn ang="10800000">
                    <a:pos x="wd2" y="hd2"/>
                  </a:cxn>
                  <a:cxn ang="16200000">
                    <a:pos x="wd2" y="hd2"/>
                  </a:cxn>
                </a:cxnLst>
                <a:rect l="0" t="0" r="r" b="b"/>
                <a:pathLst>
                  <a:path w="21074" h="21436" extrusionOk="0">
                    <a:moveTo>
                      <a:pt x="0" y="10998"/>
                    </a:moveTo>
                    <a:cubicBezTo>
                      <a:pt x="1398" y="7659"/>
                      <a:pt x="4086" y="4437"/>
                      <a:pt x="7948" y="1456"/>
                    </a:cubicBezTo>
                    <a:cubicBezTo>
                      <a:pt x="8947" y="685"/>
                      <a:pt x="10344" y="-84"/>
                      <a:pt x="12344" y="8"/>
                    </a:cubicBezTo>
                    <a:cubicBezTo>
                      <a:pt x="13921" y="81"/>
                      <a:pt x="14917" y="679"/>
                      <a:pt x="15646" y="1280"/>
                    </a:cubicBezTo>
                    <a:cubicBezTo>
                      <a:pt x="18863" y="3930"/>
                      <a:pt x="19969" y="6927"/>
                      <a:pt x="20715" y="9885"/>
                    </a:cubicBezTo>
                    <a:cubicBezTo>
                      <a:pt x="21600" y="13392"/>
                      <a:pt x="20778" y="16996"/>
                      <a:pt x="19022" y="20309"/>
                    </a:cubicBezTo>
                    <a:cubicBezTo>
                      <a:pt x="18746" y="20831"/>
                      <a:pt x="18205" y="21377"/>
                      <a:pt x="16998" y="21432"/>
                    </a:cubicBezTo>
                    <a:cubicBezTo>
                      <a:pt x="15156" y="21516"/>
                      <a:pt x="14444" y="20536"/>
                      <a:pt x="14650" y="19572"/>
                    </a:cubicBezTo>
                    <a:cubicBezTo>
                      <a:pt x="14758" y="19069"/>
                      <a:pt x="14826" y="18564"/>
                      <a:pt x="14916" y="18059"/>
                    </a:cubicBezTo>
                    <a:cubicBezTo>
                      <a:pt x="15346" y="15650"/>
                      <a:pt x="16278" y="13262"/>
                      <a:pt x="17700" y="10920"/>
                    </a:cubicBezTo>
                  </a:path>
                </a:pathLst>
              </a:custGeom>
              <a:noFill/>
              <a:ln w="38100" cap="flat">
                <a:solidFill>
                  <a:schemeClr val="accent3">
                    <a:satOff val="18648"/>
                    <a:lumOff val="5971"/>
                  </a:schemeClr>
                </a:solidFill>
                <a:prstDash val="solid"/>
                <a:miter lim="400000"/>
              </a:ln>
              <a:effectLst/>
            </p:spPr>
            <p:txBody>
              <a:bodyPr wrap="square" lIns="0" tIns="0" rIns="0" bIns="0" numCol="1" anchor="t">
                <a:noAutofit/>
              </a:bodyPr>
              <a:lstStyle/>
              <a:p>
                <a:pPr algn="l">
                  <a:defRPr sz="1400">
                    <a:latin typeface="Helvetica"/>
                    <a:ea typeface="Helvetica"/>
                    <a:cs typeface="Helvetica"/>
                    <a:sym typeface="Helvetica"/>
                  </a:defRPr>
                </a:pPr>
                <a:endParaRPr sz="984"/>
              </a:p>
            </p:txBody>
          </p:sp>
          <p:sp>
            <p:nvSpPr>
              <p:cNvPr id="204" name="Shape 204"/>
              <p:cNvSpPr/>
              <p:nvPr/>
            </p:nvSpPr>
            <p:spPr>
              <a:xfrm rot="5400000">
                <a:off x="1466269" y="1250678"/>
                <a:ext cx="271143" cy="660407"/>
              </a:xfrm>
              <a:custGeom>
                <a:avLst/>
                <a:gdLst/>
                <a:ahLst/>
                <a:cxnLst>
                  <a:cxn ang="0">
                    <a:pos x="wd2" y="hd2"/>
                  </a:cxn>
                  <a:cxn ang="5400000">
                    <a:pos x="wd2" y="hd2"/>
                  </a:cxn>
                  <a:cxn ang="10800000">
                    <a:pos x="wd2" y="hd2"/>
                  </a:cxn>
                  <a:cxn ang="16200000">
                    <a:pos x="wd2" y="hd2"/>
                  </a:cxn>
                </a:cxnLst>
                <a:rect l="0" t="0" r="r" b="b"/>
                <a:pathLst>
                  <a:path w="21074" h="21436" extrusionOk="0">
                    <a:moveTo>
                      <a:pt x="0" y="10998"/>
                    </a:moveTo>
                    <a:cubicBezTo>
                      <a:pt x="1398" y="7659"/>
                      <a:pt x="4086" y="4437"/>
                      <a:pt x="7948" y="1456"/>
                    </a:cubicBezTo>
                    <a:cubicBezTo>
                      <a:pt x="8947" y="685"/>
                      <a:pt x="10344" y="-84"/>
                      <a:pt x="12344" y="8"/>
                    </a:cubicBezTo>
                    <a:cubicBezTo>
                      <a:pt x="13921" y="81"/>
                      <a:pt x="14917" y="679"/>
                      <a:pt x="15646" y="1280"/>
                    </a:cubicBezTo>
                    <a:cubicBezTo>
                      <a:pt x="18863" y="3930"/>
                      <a:pt x="19969" y="6927"/>
                      <a:pt x="20715" y="9885"/>
                    </a:cubicBezTo>
                    <a:cubicBezTo>
                      <a:pt x="21600" y="13392"/>
                      <a:pt x="20778" y="16996"/>
                      <a:pt x="19022" y="20309"/>
                    </a:cubicBezTo>
                    <a:cubicBezTo>
                      <a:pt x="18746" y="20831"/>
                      <a:pt x="18205" y="21377"/>
                      <a:pt x="16998" y="21432"/>
                    </a:cubicBezTo>
                    <a:cubicBezTo>
                      <a:pt x="15156" y="21516"/>
                      <a:pt x="14444" y="20536"/>
                      <a:pt x="14650" y="19572"/>
                    </a:cubicBezTo>
                    <a:cubicBezTo>
                      <a:pt x="14758" y="19069"/>
                      <a:pt x="14826" y="18564"/>
                      <a:pt x="14916" y="18059"/>
                    </a:cubicBezTo>
                    <a:cubicBezTo>
                      <a:pt x="15346" y="15650"/>
                      <a:pt x="16278" y="13262"/>
                      <a:pt x="17700" y="10920"/>
                    </a:cubicBezTo>
                  </a:path>
                </a:pathLst>
              </a:custGeom>
              <a:noFill/>
              <a:ln w="38100" cap="flat">
                <a:solidFill>
                  <a:schemeClr val="accent3">
                    <a:satOff val="18648"/>
                    <a:lumOff val="5971"/>
                  </a:schemeClr>
                </a:solidFill>
                <a:prstDash val="solid"/>
                <a:miter lim="400000"/>
              </a:ln>
              <a:effectLst/>
            </p:spPr>
            <p:txBody>
              <a:bodyPr wrap="square" lIns="0" tIns="0" rIns="0" bIns="0" numCol="1" anchor="t">
                <a:noAutofit/>
              </a:bodyPr>
              <a:lstStyle/>
              <a:p>
                <a:pPr algn="l">
                  <a:defRPr sz="1400">
                    <a:latin typeface="Helvetica"/>
                    <a:ea typeface="Helvetica"/>
                    <a:cs typeface="Helvetica"/>
                    <a:sym typeface="Helvetica"/>
                  </a:defRPr>
                </a:pPr>
                <a:endParaRPr sz="984"/>
              </a:p>
            </p:txBody>
          </p:sp>
          <p:sp>
            <p:nvSpPr>
              <p:cNvPr id="205" name="Shape 205"/>
              <p:cNvSpPr/>
              <p:nvPr/>
            </p:nvSpPr>
            <p:spPr>
              <a:xfrm rot="5400000">
                <a:off x="1466394" y="1476888"/>
                <a:ext cx="271143" cy="660407"/>
              </a:xfrm>
              <a:custGeom>
                <a:avLst/>
                <a:gdLst/>
                <a:ahLst/>
                <a:cxnLst>
                  <a:cxn ang="0">
                    <a:pos x="wd2" y="hd2"/>
                  </a:cxn>
                  <a:cxn ang="5400000">
                    <a:pos x="wd2" y="hd2"/>
                  </a:cxn>
                  <a:cxn ang="10800000">
                    <a:pos x="wd2" y="hd2"/>
                  </a:cxn>
                  <a:cxn ang="16200000">
                    <a:pos x="wd2" y="hd2"/>
                  </a:cxn>
                </a:cxnLst>
                <a:rect l="0" t="0" r="r" b="b"/>
                <a:pathLst>
                  <a:path w="21074" h="21437" extrusionOk="0">
                    <a:moveTo>
                      <a:pt x="0" y="10998"/>
                    </a:moveTo>
                    <a:cubicBezTo>
                      <a:pt x="1398" y="7659"/>
                      <a:pt x="4085" y="4437"/>
                      <a:pt x="7948" y="1455"/>
                    </a:cubicBezTo>
                    <a:cubicBezTo>
                      <a:pt x="8947" y="685"/>
                      <a:pt x="10344" y="-84"/>
                      <a:pt x="12344" y="8"/>
                    </a:cubicBezTo>
                    <a:cubicBezTo>
                      <a:pt x="13921" y="80"/>
                      <a:pt x="14917" y="679"/>
                      <a:pt x="15646" y="1280"/>
                    </a:cubicBezTo>
                    <a:cubicBezTo>
                      <a:pt x="18863" y="3930"/>
                      <a:pt x="19968" y="6927"/>
                      <a:pt x="20715" y="9885"/>
                    </a:cubicBezTo>
                    <a:cubicBezTo>
                      <a:pt x="21600" y="13392"/>
                      <a:pt x="20778" y="16996"/>
                      <a:pt x="19022" y="20309"/>
                    </a:cubicBezTo>
                    <a:cubicBezTo>
                      <a:pt x="18746" y="20831"/>
                      <a:pt x="18205" y="21376"/>
                      <a:pt x="16998" y="21432"/>
                    </a:cubicBezTo>
                    <a:cubicBezTo>
                      <a:pt x="15156" y="21516"/>
                      <a:pt x="14443" y="20536"/>
                      <a:pt x="14650" y="19572"/>
                    </a:cubicBezTo>
                    <a:cubicBezTo>
                      <a:pt x="14758" y="19069"/>
                      <a:pt x="14827" y="18564"/>
                      <a:pt x="14916" y="18059"/>
                    </a:cubicBezTo>
                    <a:cubicBezTo>
                      <a:pt x="15335" y="15682"/>
                      <a:pt x="16201" y="13322"/>
                      <a:pt x="17506" y="11001"/>
                    </a:cubicBezTo>
                  </a:path>
                </a:pathLst>
              </a:custGeom>
              <a:noFill/>
              <a:ln w="38100" cap="flat">
                <a:solidFill>
                  <a:schemeClr val="accent3">
                    <a:satOff val="18648"/>
                    <a:lumOff val="5971"/>
                  </a:schemeClr>
                </a:solidFill>
                <a:prstDash val="solid"/>
                <a:miter lim="400000"/>
              </a:ln>
              <a:effectLst/>
            </p:spPr>
            <p:txBody>
              <a:bodyPr wrap="square" lIns="0" tIns="0" rIns="0" bIns="0" numCol="1" anchor="t">
                <a:noAutofit/>
              </a:bodyPr>
              <a:lstStyle/>
              <a:p>
                <a:pPr algn="l">
                  <a:defRPr sz="1400">
                    <a:latin typeface="Helvetica"/>
                    <a:ea typeface="Helvetica"/>
                    <a:cs typeface="Helvetica"/>
                    <a:sym typeface="Helvetica"/>
                  </a:defRPr>
                </a:pPr>
                <a:endParaRPr sz="984"/>
              </a:p>
            </p:txBody>
          </p:sp>
          <p:sp>
            <p:nvSpPr>
              <p:cNvPr id="206" name="Shape 206"/>
              <p:cNvSpPr/>
              <p:nvPr/>
            </p:nvSpPr>
            <p:spPr>
              <a:xfrm rot="5400000">
                <a:off x="1466269" y="1024026"/>
                <a:ext cx="271143" cy="660407"/>
              </a:xfrm>
              <a:custGeom>
                <a:avLst/>
                <a:gdLst/>
                <a:ahLst/>
                <a:cxnLst>
                  <a:cxn ang="0">
                    <a:pos x="wd2" y="hd2"/>
                  </a:cxn>
                  <a:cxn ang="5400000">
                    <a:pos x="wd2" y="hd2"/>
                  </a:cxn>
                  <a:cxn ang="10800000">
                    <a:pos x="wd2" y="hd2"/>
                  </a:cxn>
                  <a:cxn ang="16200000">
                    <a:pos x="wd2" y="hd2"/>
                  </a:cxn>
                </a:cxnLst>
                <a:rect l="0" t="0" r="r" b="b"/>
                <a:pathLst>
                  <a:path w="21074" h="21436" extrusionOk="0">
                    <a:moveTo>
                      <a:pt x="0" y="10998"/>
                    </a:moveTo>
                    <a:cubicBezTo>
                      <a:pt x="1398" y="7659"/>
                      <a:pt x="4086" y="4437"/>
                      <a:pt x="7948" y="1456"/>
                    </a:cubicBezTo>
                    <a:cubicBezTo>
                      <a:pt x="8947" y="685"/>
                      <a:pt x="10344" y="-84"/>
                      <a:pt x="12344" y="8"/>
                    </a:cubicBezTo>
                    <a:cubicBezTo>
                      <a:pt x="13921" y="81"/>
                      <a:pt x="14917" y="679"/>
                      <a:pt x="15646" y="1280"/>
                    </a:cubicBezTo>
                    <a:cubicBezTo>
                      <a:pt x="18863" y="3930"/>
                      <a:pt x="19969" y="6927"/>
                      <a:pt x="20715" y="9885"/>
                    </a:cubicBezTo>
                    <a:cubicBezTo>
                      <a:pt x="21600" y="13392"/>
                      <a:pt x="20778" y="16996"/>
                      <a:pt x="19022" y="20309"/>
                    </a:cubicBezTo>
                    <a:cubicBezTo>
                      <a:pt x="18746" y="20831"/>
                      <a:pt x="18205" y="21377"/>
                      <a:pt x="16998" y="21432"/>
                    </a:cubicBezTo>
                    <a:cubicBezTo>
                      <a:pt x="15156" y="21516"/>
                      <a:pt x="14444" y="20536"/>
                      <a:pt x="14650" y="19572"/>
                    </a:cubicBezTo>
                    <a:cubicBezTo>
                      <a:pt x="14758" y="19069"/>
                      <a:pt x="14826" y="18564"/>
                      <a:pt x="14916" y="18059"/>
                    </a:cubicBezTo>
                    <a:cubicBezTo>
                      <a:pt x="15346" y="15650"/>
                      <a:pt x="16278" y="13262"/>
                      <a:pt x="17700" y="10920"/>
                    </a:cubicBezTo>
                  </a:path>
                </a:pathLst>
              </a:custGeom>
              <a:noFill/>
              <a:ln w="38100" cap="flat">
                <a:solidFill>
                  <a:schemeClr val="accent3">
                    <a:satOff val="18648"/>
                    <a:lumOff val="5971"/>
                  </a:schemeClr>
                </a:solidFill>
                <a:prstDash val="solid"/>
                <a:miter lim="400000"/>
              </a:ln>
              <a:effectLst/>
            </p:spPr>
            <p:txBody>
              <a:bodyPr wrap="square" lIns="0" tIns="0" rIns="0" bIns="0" numCol="1" anchor="t">
                <a:noAutofit/>
              </a:bodyPr>
              <a:lstStyle/>
              <a:p>
                <a:pPr algn="l">
                  <a:defRPr sz="1400">
                    <a:latin typeface="Helvetica"/>
                    <a:ea typeface="Helvetica"/>
                    <a:cs typeface="Helvetica"/>
                    <a:sym typeface="Helvetica"/>
                  </a:defRPr>
                </a:pPr>
                <a:endParaRPr sz="984"/>
              </a:p>
            </p:txBody>
          </p:sp>
          <p:sp>
            <p:nvSpPr>
              <p:cNvPr id="207" name="Shape 207"/>
              <p:cNvSpPr/>
              <p:nvPr/>
            </p:nvSpPr>
            <p:spPr>
              <a:xfrm rot="5400000">
                <a:off x="1466269" y="1703098"/>
                <a:ext cx="271143" cy="660407"/>
              </a:xfrm>
              <a:custGeom>
                <a:avLst/>
                <a:gdLst/>
                <a:ahLst/>
                <a:cxnLst>
                  <a:cxn ang="0">
                    <a:pos x="wd2" y="hd2"/>
                  </a:cxn>
                  <a:cxn ang="5400000">
                    <a:pos x="wd2" y="hd2"/>
                  </a:cxn>
                  <a:cxn ang="10800000">
                    <a:pos x="wd2" y="hd2"/>
                  </a:cxn>
                  <a:cxn ang="16200000">
                    <a:pos x="wd2" y="hd2"/>
                  </a:cxn>
                </a:cxnLst>
                <a:rect l="0" t="0" r="r" b="b"/>
                <a:pathLst>
                  <a:path w="21074" h="21436" extrusionOk="0">
                    <a:moveTo>
                      <a:pt x="0" y="10998"/>
                    </a:moveTo>
                    <a:cubicBezTo>
                      <a:pt x="1398" y="7659"/>
                      <a:pt x="4086" y="4437"/>
                      <a:pt x="7948" y="1456"/>
                    </a:cubicBezTo>
                    <a:cubicBezTo>
                      <a:pt x="8947" y="685"/>
                      <a:pt x="10344" y="-84"/>
                      <a:pt x="12344" y="8"/>
                    </a:cubicBezTo>
                    <a:cubicBezTo>
                      <a:pt x="13921" y="81"/>
                      <a:pt x="14917" y="679"/>
                      <a:pt x="15646" y="1280"/>
                    </a:cubicBezTo>
                    <a:cubicBezTo>
                      <a:pt x="18863" y="3930"/>
                      <a:pt x="19969" y="6927"/>
                      <a:pt x="20715" y="9885"/>
                    </a:cubicBezTo>
                    <a:cubicBezTo>
                      <a:pt x="21600" y="13392"/>
                      <a:pt x="20778" y="16996"/>
                      <a:pt x="19022" y="20309"/>
                    </a:cubicBezTo>
                    <a:cubicBezTo>
                      <a:pt x="18746" y="20831"/>
                      <a:pt x="18205" y="21377"/>
                      <a:pt x="16998" y="21432"/>
                    </a:cubicBezTo>
                    <a:cubicBezTo>
                      <a:pt x="15156" y="21516"/>
                      <a:pt x="14444" y="20536"/>
                      <a:pt x="14650" y="19572"/>
                    </a:cubicBezTo>
                    <a:cubicBezTo>
                      <a:pt x="14758" y="19069"/>
                      <a:pt x="14826" y="18564"/>
                      <a:pt x="14916" y="18059"/>
                    </a:cubicBezTo>
                    <a:cubicBezTo>
                      <a:pt x="15346" y="15650"/>
                      <a:pt x="16278" y="13262"/>
                      <a:pt x="17700" y="10920"/>
                    </a:cubicBezTo>
                  </a:path>
                </a:pathLst>
              </a:custGeom>
              <a:noFill/>
              <a:ln w="38100" cap="flat">
                <a:solidFill>
                  <a:schemeClr val="accent3">
                    <a:satOff val="18648"/>
                    <a:lumOff val="5971"/>
                  </a:schemeClr>
                </a:solidFill>
                <a:prstDash val="solid"/>
                <a:miter lim="400000"/>
              </a:ln>
              <a:effectLst/>
            </p:spPr>
            <p:txBody>
              <a:bodyPr wrap="square" lIns="0" tIns="0" rIns="0" bIns="0" numCol="1" anchor="t">
                <a:noAutofit/>
              </a:bodyPr>
              <a:lstStyle/>
              <a:p>
                <a:pPr algn="l">
                  <a:defRPr sz="1400">
                    <a:latin typeface="Helvetica"/>
                    <a:ea typeface="Helvetica"/>
                    <a:cs typeface="Helvetica"/>
                    <a:sym typeface="Helvetica"/>
                  </a:defRPr>
                </a:pPr>
                <a:endParaRPr sz="984"/>
              </a:p>
            </p:txBody>
          </p:sp>
          <p:sp>
            <p:nvSpPr>
              <p:cNvPr id="208" name="Shape 208"/>
              <p:cNvSpPr/>
              <p:nvPr/>
            </p:nvSpPr>
            <p:spPr>
              <a:xfrm rot="5400000">
                <a:off x="1466395" y="1929308"/>
                <a:ext cx="271143" cy="660407"/>
              </a:xfrm>
              <a:custGeom>
                <a:avLst/>
                <a:gdLst/>
                <a:ahLst/>
                <a:cxnLst>
                  <a:cxn ang="0">
                    <a:pos x="wd2" y="hd2"/>
                  </a:cxn>
                  <a:cxn ang="5400000">
                    <a:pos x="wd2" y="hd2"/>
                  </a:cxn>
                  <a:cxn ang="10800000">
                    <a:pos x="wd2" y="hd2"/>
                  </a:cxn>
                  <a:cxn ang="16200000">
                    <a:pos x="wd2" y="hd2"/>
                  </a:cxn>
                </a:cxnLst>
                <a:rect l="0" t="0" r="r" b="b"/>
                <a:pathLst>
                  <a:path w="21074" h="21437" extrusionOk="0">
                    <a:moveTo>
                      <a:pt x="0" y="10998"/>
                    </a:moveTo>
                    <a:cubicBezTo>
                      <a:pt x="1398" y="7659"/>
                      <a:pt x="4085" y="4437"/>
                      <a:pt x="7948" y="1455"/>
                    </a:cubicBezTo>
                    <a:cubicBezTo>
                      <a:pt x="8947" y="685"/>
                      <a:pt x="10344" y="-84"/>
                      <a:pt x="12344" y="8"/>
                    </a:cubicBezTo>
                    <a:cubicBezTo>
                      <a:pt x="13921" y="80"/>
                      <a:pt x="14917" y="679"/>
                      <a:pt x="15646" y="1280"/>
                    </a:cubicBezTo>
                    <a:cubicBezTo>
                      <a:pt x="18863" y="3930"/>
                      <a:pt x="19968" y="6927"/>
                      <a:pt x="20715" y="9885"/>
                    </a:cubicBezTo>
                    <a:cubicBezTo>
                      <a:pt x="21600" y="13392"/>
                      <a:pt x="20778" y="16996"/>
                      <a:pt x="19022" y="20309"/>
                    </a:cubicBezTo>
                    <a:cubicBezTo>
                      <a:pt x="18746" y="20831"/>
                      <a:pt x="18205" y="21376"/>
                      <a:pt x="16998" y="21432"/>
                    </a:cubicBezTo>
                    <a:cubicBezTo>
                      <a:pt x="15156" y="21516"/>
                      <a:pt x="14443" y="20536"/>
                      <a:pt x="14650" y="19572"/>
                    </a:cubicBezTo>
                    <a:cubicBezTo>
                      <a:pt x="14758" y="19069"/>
                      <a:pt x="14827" y="18564"/>
                      <a:pt x="14916" y="18059"/>
                    </a:cubicBezTo>
                    <a:cubicBezTo>
                      <a:pt x="15335" y="15682"/>
                      <a:pt x="16201" y="13322"/>
                      <a:pt x="17506" y="11001"/>
                    </a:cubicBezTo>
                  </a:path>
                </a:pathLst>
              </a:custGeom>
              <a:noFill/>
              <a:ln w="38100" cap="flat">
                <a:solidFill>
                  <a:schemeClr val="accent3">
                    <a:satOff val="18648"/>
                    <a:lumOff val="5971"/>
                  </a:schemeClr>
                </a:solidFill>
                <a:prstDash val="solid"/>
                <a:miter lim="400000"/>
              </a:ln>
              <a:effectLst/>
            </p:spPr>
            <p:txBody>
              <a:bodyPr wrap="square" lIns="0" tIns="0" rIns="0" bIns="0" numCol="1" anchor="t">
                <a:noAutofit/>
              </a:bodyPr>
              <a:lstStyle/>
              <a:p>
                <a:pPr algn="l">
                  <a:defRPr sz="1400">
                    <a:latin typeface="Helvetica"/>
                    <a:ea typeface="Helvetica"/>
                    <a:cs typeface="Helvetica"/>
                    <a:sym typeface="Helvetica"/>
                  </a:defRPr>
                </a:pPr>
                <a:endParaRPr sz="984"/>
              </a:p>
            </p:txBody>
          </p:sp>
          <p:sp>
            <p:nvSpPr>
              <p:cNvPr id="209" name="Shape 209"/>
              <p:cNvSpPr/>
              <p:nvPr/>
            </p:nvSpPr>
            <p:spPr>
              <a:xfrm flipH="1">
                <a:off x="1597569" y="0"/>
                <a:ext cx="1" cy="536504"/>
              </a:xfrm>
              <a:prstGeom prst="line">
                <a:avLst/>
              </a:prstGeom>
              <a:noFill/>
              <a:ln w="25400" cap="flat">
                <a:solidFill>
                  <a:schemeClr val="accent3">
                    <a:satOff val="18648"/>
                    <a:lumOff val="5971"/>
                  </a:schemeClr>
                </a:solidFill>
                <a:prstDash val="solid"/>
                <a:miter lim="400000"/>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sp>
            <p:nvSpPr>
              <p:cNvPr id="210" name="Shape 210"/>
              <p:cNvSpPr/>
              <p:nvPr/>
            </p:nvSpPr>
            <p:spPr>
              <a:xfrm flipH="1">
                <a:off x="1597569" y="2346848"/>
                <a:ext cx="1" cy="672367"/>
              </a:xfrm>
              <a:prstGeom prst="line">
                <a:avLst/>
              </a:prstGeom>
              <a:noFill/>
              <a:ln w="25400" cap="flat">
                <a:solidFill>
                  <a:schemeClr val="accent3">
                    <a:satOff val="18648"/>
                    <a:lumOff val="5971"/>
                  </a:schemeClr>
                </a:solidFill>
                <a:prstDash val="solid"/>
                <a:miter lim="400000"/>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sp>
            <p:nvSpPr>
              <p:cNvPr id="211" name="Shape 211"/>
              <p:cNvSpPr/>
              <p:nvPr/>
            </p:nvSpPr>
            <p:spPr>
              <a:xfrm>
                <a:off x="533068" y="3009319"/>
                <a:ext cx="1066136" cy="1"/>
              </a:xfrm>
              <a:prstGeom prst="line">
                <a:avLst/>
              </a:prstGeom>
              <a:noFill/>
              <a:ln w="38100" cap="flat">
                <a:solidFill>
                  <a:schemeClr val="accent3">
                    <a:satOff val="18648"/>
                    <a:lumOff val="5971"/>
                  </a:schemeClr>
                </a:solidFill>
                <a:prstDash val="solid"/>
                <a:miter lim="400000"/>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sp>
            <p:nvSpPr>
              <p:cNvPr id="212" name="Shape 212"/>
              <p:cNvSpPr/>
              <p:nvPr/>
            </p:nvSpPr>
            <p:spPr>
              <a:xfrm>
                <a:off x="0" y="1670792"/>
                <a:ext cx="1066136" cy="1"/>
              </a:xfrm>
              <a:prstGeom prst="line">
                <a:avLst/>
              </a:prstGeom>
              <a:noFill/>
              <a:ln w="38100" cap="flat">
                <a:solidFill>
                  <a:schemeClr val="accent3">
                    <a:satOff val="18648"/>
                    <a:lumOff val="5971"/>
                  </a:schemeClr>
                </a:solidFill>
                <a:prstDash val="solid"/>
                <a:miter lim="400000"/>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sp>
            <p:nvSpPr>
              <p:cNvPr id="213" name="Shape 213"/>
              <p:cNvSpPr/>
              <p:nvPr/>
            </p:nvSpPr>
            <p:spPr>
              <a:xfrm flipH="1">
                <a:off x="534837" y="1678490"/>
                <a:ext cx="1" cy="1337789"/>
              </a:xfrm>
              <a:prstGeom prst="line">
                <a:avLst/>
              </a:prstGeom>
              <a:noFill/>
              <a:ln w="38100" cap="flat">
                <a:solidFill>
                  <a:schemeClr val="accent3">
                    <a:satOff val="18648"/>
                    <a:lumOff val="5971"/>
                  </a:schemeClr>
                </a:solidFill>
                <a:prstDash val="solid"/>
                <a:miter lim="400000"/>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sp>
            <p:nvSpPr>
              <p:cNvPr id="214" name="Shape 214"/>
              <p:cNvSpPr/>
              <p:nvPr/>
            </p:nvSpPr>
            <p:spPr>
              <a:xfrm>
                <a:off x="532251" y="19126"/>
                <a:ext cx="1066136" cy="1"/>
              </a:xfrm>
              <a:prstGeom prst="line">
                <a:avLst/>
              </a:prstGeom>
              <a:noFill/>
              <a:ln w="38100" cap="flat">
                <a:solidFill>
                  <a:schemeClr val="accent3">
                    <a:satOff val="18648"/>
                    <a:lumOff val="5971"/>
                  </a:schemeClr>
                </a:solidFill>
                <a:prstDash val="solid"/>
                <a:miter lim="400000"/>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sp>
            <p:nvSpPr>
              <p:cNvPr id="215" name="Shape 215"/>
              <p:cNvSpPr/>
              <p:nvPr/>
            </p:nvSpPr>
            <p:spPr>
              <a:xfrm flipH="1">
                <a:off x="533068" y="15495"/>
                <a:ext cx="1" cy="1406638"/>
              </a:xfrm>
              <a:prstGeom prst="line">
                <a:avLst/>
              </a:prstGeom>
              <a:noFill/>
              <a:ln w="38100" cap="flat">
                <a:solidFill>
                  <a:schemeClr val="accent3">
                    <a:satOff val="18648"/>
                    <a:lumOff val="5971"/>
                  </a:schemeClr>
                </a:solidFill>
                <a:prstDash val="solid"/>
                <a:miter lim="400000"/>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sp>
            <p:nvSpPr>
              <p:cNvPr id="216" name="Shape 216"/>
              <p:cNvSpPr/>
              <p:nvPr/>
            </p:nvSpPr>
            <p:spPr>
              <a:xfrm>
                <a:off x="0" y="1430812"/>
                <a:ext cx="1066136" cy="1"/>
              </a:xfrm>
              <a:prstGeom prst="line">
                <a:avLst/>
              </a:prstGeom>
              <a:noFill/>
              <a:ln w="38100" cap="flat">
                <a:solidFill>
                  <a:schemeClr val="accent3">
                    <a:satOff val="18648"/>
                    <a:lumOff val="5971"/>
                  </a:schemeClr>
                </a:solidFill>
                <a:prstDash val="solid"/>
                <a:miter lim="400000"/>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grpSp>
        <p:sp>
          <p:nvSpPr>
            <p:cNvPr id="218" name="Shape 218"/>
            <p:cNvSpPr/>
            <p:nvPr/>
          </p:nvSpPr>
          <p:spPr>
            <a:xfrm>
              <a:off x="3735" y="2441713"/>
              <a:ext cx="2679192" cy="3177067"/>
            </a:xfrm>
            <a:custGeom>
              <a:avLst/>
              <a:gdLst/>
              <a:ahLst/>
              <a:cxnLst>
                <a:cxn ang="0">
                  <a:pos x="wd2" y="hd2"/>
                </a:cxn>
                <a:cxn ang="5400000">
                  <a:pos x="wd2" y="hd2"/>
                </a:cxn>
                <a:cxn ang="10800000">
                  <a:pos x="wd2" y="hd2"/>
                </a:cxn>
                <a:cxn ang="16200000">
                  <a:pos x="wd2" y="hd2"/>
                </a:cxn>
              </a:cxnLst>
              <a:rect l="0" t="0" r="r" b="b"/>
              <a:pathLst>
                <a:path w="21600" h="21260" extrusionOk="0">
                  <a:moveTo>
                    <a:pt x="0" y="0"/>
                  </a:moveTo>
                  <a:lnTo>
                    <a:pt x="0" y="17738"/>
                  </a:lnTo>
                  <a:lnTo>
                    <a:pt x="72" y="17738"/>
                  </a:lnTo>
                  <a:cubicBezTo>
                    <a:pt x="38" y="18643"/>
                    <a:pt x="1078" y="19550"/>
                    <a:pt x="3207" y="20241"/>
                  </a:cubicBezTo>
                  <a:cubicBezTo>
                    <a:pt x="7400" y="21600"/>
                    <a:pt x="14204" y="21600"/>
                    <a:pt x="18397" y="20241"/>
                  </a:cubicBezTo>
                  <a:cubicBezTo>
                    <a:pt x="20526" y="19550"/>
                    <a:pt x="21565" y="18643"/>
                    <a:pt x="21532" y="17738"/>
                  </a:cubicBezTo>
                  <a:lnTo>
                    <a:pt x="21600" y="17738"/>
                  </a:lnTo>
                  <a:lnTo>
                    <a:pt x="21600" y="10664"/>
                  </a:lnTo>
                  <a:cubicBezTo>
                    <a:pt x="18605" y="10310"/>
                    <a:pt x="15730" y="9315"/>
                    <a:pt x="13420" y="7658"/>
                  </a:cubicBezTo>
                  <a:cubicBezTo>
                    <a:pt x="10473" y="5545"/>
                    <a:pt x="9003" y="2770"/>
                    <a:pt x="9012" y="0"/>
                  </a:cubicBezTo>
                  <a:lnTo>
                    <a:pt x="0" y="0"/>
                  </a:lnTo>
                  <a:close/>
                </a:path>
              </a:pathLst>
            </a:custGeom>
            <a:gradFill flip="none" rotWithShape="1">
              <a:gsLst>
                <a:gs pos="0">
                  <a:srgbClr val="535353"/>
                </a:gs>
                <a:gs pos="100000">
                  <a:srgbClr val="DCDEE0"/>
                </a:gs>
              </a:gsLst>
              <a:lin ang="0" scaled="0"/>
            </a:gradFill>
            <a:ln w="12700" cap="flat">
              <a:noFill/>
              <a:miter lim="400000"/>
            </a:ln>
            <a:effectLst/>
          </p:spPr>
          <p:txBody>
            <a:bodyPr wrap="square" lIns="27905" tIns="27905" rIns="27905" bIns="27905" numCol="1" anchor="ctr">
              <a:noAutofit/>
            </a:bodyPr>
            <a:lstStyle/>
            <a:p>
              <a:pPr defTabSz="526833">
                <a:defRPr sz="3400">
                  <a:solidFill>
                    <a:srgbClr val="FFFFFF"/>
                  </a:solidFill>
                  <a:latin typeface="Gill Sans Light"/>
                  <a:ea typeface="Gill Sans Light"/>
                  <a:cs typeface="Gill Sans Light"/>
                  <a:sym typeface="Gill Sans Light"/>
                </a:defRPr>
              </a:pPr>
              <a:endParaRPr sz="2391"/>
            </a:p>
          </p:txBody>
        </p:sp>
        <p:sp>
          <p:nvSpPr>
            <p:cNvPr id="219" name="Shape 219"/>
            <p:cNvSpPr/>
            <p:nvPr/>
          </p:nvSpPr>
          <p:spPr>
            <a:xfrm>
              <a:off x="9904" y="1913626"/>
              <a:ext cx="2235519" cy="1035631"/>
            </a:xfrm>
            <a:custGeom>
              <a:avLst/>
              <a:gdLst/>
              <a:ahLst/>
              <a:cxnLst>
                <a:cxn ang="0">
                  <a:pos x="wd2" y="hd2"/>
                </a:cxn>
                <a:cxn ang="5400000">
                  <a:pos x="wd2" y="hd2"/>
                </a:cxn>
                <a:cxn ang="10800000">
                  <a:pos x="wd2" y="hd2"/>
                </a:cxn>
                <a:cxn ang="16200000">
                  <a:pos x="wd2" y="hd2"/>
                </a:cxn>
              </a:cxnLst>
              <a:rect l="0" t="0" r="r" b="b"/>
              <a:pathLst>
                <a:path w="20406" h="21600" extrusionOk="0">
                  <a:moveTo>
                    <a:pt x="12236" y="0"/>
                  </a:moveTo>
                  <a:cubicBezTo>
                    <a:pt x="9105" y="0"/>
                    <a:pt x="5973" y="1056"/>
                    <a:pt x="3584" y="3175"/>
                  </a:cubicBezTo>
                  <a:cubicBezTo>
                    <a:pt x="-1194" y="7412"/>
                    <a:pt x="-1194" y="14286"/>
                    <a:pt x="3584" y="18523"/>
                  </a:cubicBezTo>
                  <a:cubicBezTo>
                    <a:pt x="5682" y="20383"/>
                    <a:pt x="8358" y="21373"/>
                    <a:pt x="11098" y="21600"/>
                  </a:cubicBezTo>
                  <a:cubicBezTo>
                    <a:pt x="11929" y="17407"/>
                    <a:pt x="13192" y="13467"/>
                    <a:pt x="14908" y="10079"/>
                  </a:cubicBezTo>
                  <a:cubicBezTo>
                    <a:pt x="16533" y="6872"/>
                    <a:pt x="18408" y="4465"/>
                    <a:pt x="20406" y="2824"/>
                  </a:cubicBezTo>
                  <a:cubicBezTo>
                    <a:pt x="18082" y="964"/>
                    <a:pt x="15170" y="0"/>
                    <a:pt x="12236" y="0"/>
                  </a:cubicBezTo>
                  <a:close/>
                </a:path>
              </a:pathLst>
            </a:custGeom>
            <a:gradFill flip="none" rotWithShape="1">
              <a:gsLst>
                <a:gs pos="0">
                  <a:srgbClr val="DCDEE0"/>
                </a:gs>
                <a:gs pos="100000">
                  <a:srgbClr val="808785"/>
                </a:gs>
              </a:gsLst>
              <a:path path="shape">
                <a:fillToRect l="62603" t="35119" r="37396" b="64880"/>
              </a:path>
            </a:gradFill>
            <a:ln w="12700" cap="flat">
              <a:noFill/>
              <a:miter lim="400000"/>
            </a:ln>
            <a:effectLst/>
          </p:spPr>
          <p:txBody>
            <a:bodyPr wrap="square" lIns="27905" tIns="27905" rIns="27905" bIns="27905" numCol="1" anchor="ctr">
              <a:noAutofit/>
            </a:bodyPr>
            <a:lstStyle/>
            <a:p>
              <a:pPr defTabSz="526833">
                <a:defRPr sz="3400">
                  <a:solidFill>
                    <a:srgbClr val="FFFFFF"/>
                  </a:solidFill>
                  <a:latin typeface="Gill Sans Light"/>
                  <a:ea typeface="Gill Sans Light"/>
                  <a:cs typeface="Gill Sans Light"/>
                  <a:sym typeface="Gill Sans Light"/>
                </a:defRPr>
              </a:pPr>
              <a:endParaRPr sz="2391"/>
            </a:p>
          </p:txBody>
        </p:sp>
        <p:sp>
          <p:nvSpPr>
            <p:cNvPr id="220" name="Shape 220"/>
            <p:cNvSpPr/>
            <p:nvPr/>
          </p:nvSpPr>
          <p:spPr>
            <a:xfrm>
              <a:off x="4234251" y="463014"/>
              <a:ext cx="2339460" cy="8594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905" tIns="27905" rIns="27905" bIns="27905" numCol="1" anchor="ctr">
              <a:noAutofit/>
            </a:bodyPr>
            <a:lstStyle>
              <a:lvl1pPr defTabSz="749300">
                <a:defRPr sz="3400">
                  <a:solidFill>
                    <a:srgbClr val="535353"/>
                  </a:solidFill>
                  <a:latin typeface="Gill Sans SemiBold"/>
                  <a:ea typeface="Gill Sans SemiBold"/>
                  <a:cs typeface="Gill Sans SemiBold"/>
                  <a:sym typeface="Gill Sans SemiBold"/>
                </a:defRPr>
              </a:lvl1pPr>
            </a:lstStyle>
            <a:p>
              <a:r>
                <a:rPr sz="2391" dirty="0"/>
                <a:t>shield</a:t>
              </a:r>
            </a:p>
          </p:txBody>
        </p:sp>
        <p:cxnSp>
          <p:nvCxnSpPr>
            <p:cNvPr id="221" name="Connector 221"/>
            <p:cNvCxnSpPr/>
            <p:nvPr/>
          </p:nvCxnSpPr>
          <p:spPr>
            <a:xfrm flipV="1">
              <a:off x="1415806" y="1117018"/>
              <a:ext cx="2818445" cy="2801721"/>
            </a:xfrm>
            <a:prstGeom prst="straightConnector1">
              <a:avLst/>
            </a:prstGeom>
            <a:ln w="50800" cap="rnd">
              <a:solidFill>
                <a:srgbClr val="535353"/>
              </a:solidFill>
              <a:prstDash val="solid"/>
              <a:miter lim="400000"/>
              <a:headEnd type="triangle" w="med" len="med"/>
            </a:ln>
            <a:effectLst/>
          </p:spPr>
        </p:cxnSp>
        <p:sp>
          <p:nvSpPr>
            <p:cNvPr id="222" name="Shape 222"/>
            <p:cNvSpPr/>
            <p:nvPr/>
          </p:nvSpPr>
          <p:spPr>
            <a:xfrm>
              <a:off x="821965" y="2555979"/>
              <a:ext cx="1494147" cy="1494148"/>
            </a:xfrm>
            <a:prstGeom prst="ellipse">
              <a:avLst/>
            </a:prstGeom>
            <a:noFill/>
            <a:ln w="12700" cap="flat">
              <a:noFill/>
              <a:miter lim="400000"/>
            </a:ln>
            <a:effectLst/>
          </p:spPr>
          <p:txBody>
            <a:bodyPr wrap="square" lIns="27905" tIns="27905" rIns="27905" bIns="27905" numCol="1" anchor="ctr">
              <a:noAutofit/>
            </a:bodyPr>
            <a:lstStyle/>
            <a:p>
              <a:pPr defTabSz="526833">
                <a:defRPr sz="3400">
                  <a:solidFill>
                    <a:srgbClr val="FFFFFF"/>
                  </a:solidFill>
                  <a:latin typeface="Gill Sans Light"/>
                  <a:ea typeface="Gill Sans Light"/>
                  <a:cs typeface="Gill Sans Light"/>
                  <a:sym typeface="Gill Sans Light"/>
                </a:defRPr>
              </a:pPr>
              <a:endParaRPr sz="2391"/>
            </a:p>
          </p:txBody>
        </p:sp>
        <p:pic>
          <p:nvPicPr>
            <p:cNvPr id="248" name="Picture 247"/>
            <p:cNvPicPr>
              <a:picLocks/>
            </p:cNvPicPr>
            <p:nvPr/>
          </p:nvPicPr>
          <p:blipFill>
            <a:blip r:embed="rId2">
              <a:extLst/>
            </a:blip>
            <a:stretch>
              <a:fillRect/>
            </a:stretch>
          </p:blipFill>
          <p:spPr>
            <a:xfrm>
              <a:off x="2205574" y="2805487"/>
              <a:ext cx="1723257" cy="1641576"/>
            </a:xfrm>
            <a:prstGeom prst="rect">
              <a:avLst/>
            </a:prstGeom>
            <a:effectLst/>
          </p:spPr>
        </p:pic>
      </p:grpSp>
      <p:sp>
        <p:nvSpPr>
          <p:cNvPr id="225" name="Shape 225"/>
          <p:cNvSpPr/>
          <p:nvPr/>
        </p:nvSpPr>
        <p:spPr>
          <a:xfrm>
            <a:off x="4711326" y="3353581"/>
            <a:ext cx="3395820" cy="1059876"/>
          </a:xfrm>
          <a:prstGeom prst="rect">
            <a:avLst/>
          </a:prstGeom>
          <a:ln w="12700">
            <a:miter lim="400000"/>
          </a:ln>
          <a:extLst>
            <a:ext uri="{C572A759-6A51-4108-AA02-DFA0A04FC94B}">
              <ma14:wrappingTextBoxFlag xmlns:ma14="http://schemas.microsoft.com/office/mac/drawingml/2011/main" xmlns="" val="1"/>
            </a:ext>
          </a:extLst>
        </p:spPr>
        <p:txBody>
          <a:bodyPr lIns="27905" tIns="27905" rIns="27905" bIns="27905" anchor="ctr"/>
          <a:lstStyle>
            <a:lvl1pPr defTabSz="749300">
              <a:defRPr sz="3400">
                <a:solidFill>
                  <a:srgbClr val="535353"/>
                </a:solidFill>
                <a:latin typeface="Gill Sans SemiBold"/>
                <a:ea typeface="Gill Sans SemiBold"/>
                <a:cs typeface="Gill Sans SemiBold"/>
                <a:sym typeface="Gill Sans SemiBold"/>
              </a:defRPr>
            </a:lvl1pPr>
          </a:lstStyle>
          <a:p>
            <a:r>
              <a:rPr sz="2391" b="1" i="1" dirty="0">
                <a:solidFill>
                  <a:srgbClr val="7959D5"/>
                </a:solidFill>
              </a:rPr>
              <a:t>Fancy Detector</a:t>
            </a:r>
            <a:r>
              <a:rPr lang="en-US" sz="2391" b="1" i="1" dirty="0">
                <a:solidFill>
                  <a:srgbClr val="7959D5"/>
                </a:solidFill>
              </a:rPr>
              <a:t>: Quantum Sensor</a:t>
            </a:r>
            <a:endParaRPr sz="2391" b="1" i="1" dirty="0">
              <a:solidFill>
                <a:srgbClr val="7959D5"/>
              </a:solidFill>
            </a:endParaRPr>
          </a:p>
        </p:txBody>
      </p:sp>
      <p:sp>
        <p:nvSpPr>
          <p:cNvPr id="226" name="Shape 226"/>
          <p:cNvSpPr/>
          <p:nvPr/>
        </p:nvSpPr>
        <p:spPr>
          <a:xfrm>
            <a:off x="95244" y="3676084"/>
            <a:ext cx="474838" cy="414870"/>
          </a:xfrm>
          <a:prstGeom prst="star5">
            <a:avLst>
              <a:gd name="adj" fmla="val 19100"/>
              <a:gd name="hf" fmla="val 105146"/>
              <a:gd name="vf" fmla="val 110557"/>
            </a:avLst>
          </a:prstGeom>
          <a:solidFill>
            <a:srgbClr val="000000"/>
          </a:solidFill>
          <a:ln w="12700">
            <a:miter lim="400000"/>
          </a:ln>
          <a:effectLst>
            <a:outerShdw blurRad="38100" dist="25400" dir="5400000" rotWithShape="0">
              <a:srgbClr val="000000">
                <a:alpha val="50000"/>
              </a:srgbClr>
            </a:outerShdw>
          </a:effectLst>
        </p:spPr>
        <p:txBody>
          <a:bodyPr lIns="35719" tIns="35719" rIns="35719" bIns="35719"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sp>
        <p:nvSpPr>
          <p:cNvPr id="227" name="Shape 227"/>
          <p:cNvSpPr/>
          <p:nvPr/>
        </p:nvSpPr>
        <p:spPr>
          <a:xfrm>
            <a:off x="683124" y="3866079"/>
            <a:ext cx="1986015" cy="1"/>
          </a:xfrm>
          <a:prstGeom prst="line">
            <a:avLst/>
          </a:prstGeom>
          <a:ln w="76200">
            <a:solidFill>
              <a:srgbClr val="000000"/>
            </a:solidFill>
            <a:miter lim="400000"/>
            <a:tailEnd type="triangle"/>
          </a:ln>
        </p:spPr>
        <p:txBody>
          <a:bodyPr lIns="35719" tIns="35719" rIns="35719" bIns="35719"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sp>
        <p:nvSpPr>
          <p:cNvPr id="228" name="Shape 228"/>
          <p:cNvSpPr/>
          <p:nvPr/>
        </p:nvSpPr>
        <p:spPr>
          <a:xfrm flipV="1">
            <a:off x="2666567" y="1269928"/>
            <a:ext cx="919576" cy="919576"/>
          </a:xfrm>
          <a:prstGeom prst="line">
            <a:avLst/>
          </a:prstGeom>
          <a:ln w="76200">
            <a:solidFill>
              <a:schemeClr val="accent5">
                <a:hueOff val="-176146"/>
                <a:satOff val="3665"/>
                <a:lumOff val="-13986"/>
              </a:schemeClr>
            </a:solidFill>
            <a:miter lim="400000"/>
            <a:tailEnd type="triangle"/>
          </a:ln>
        </p:spPr>
        <p:txBody>
          <a:bodyPr lIns="35719" tIns="35719" rIns="35719" bIns="35719"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grpSp>
        <p:nvGrpSpPr>
          <p:cNvPr id="232" name="Group 232"/>
          <p:cNvGrpSpPr/>
          <p:nvPr/>
        </p:nvGrpSpPr>
        <p:grpSpPr>
          <a:xfrm>
            <a:off x="52713" y="1660868"/>
            <a:ext cx="2612782" cy="730605"/>
            <a:chOff x="17376" y="-1780"/>
            <a:chExt cx="3715955" cy="1039081"/>
          </a:xfrm>
        </p:grpSpPr>
        <p:sp>
          <p:nvSpPr>
            <p:cNvPr id="229" name="Shape 229"/>
            <p:cNvSpPr/>
            <p:nvPr/>
          </p:nvSpPr>
          <p:spPr>
            <a:xfrm>
              <a:off x="17376" y="447264"/>
              <a:ext cx="675325" cy="590037"/>
            </a:xfrm>
            <a:prstGeom prst="star5">
              <a:avLst>
                <a:gd name="adj" fmla="val 19100"/>
                <a:gd name="hf" fmla="val 105146"/>
                <a:gd name="vf" fmla="val 110557"/>
              </a:avLst>
            </a:prstGeom>
            <a:solidFill>
              <a:schemeClr val="accent5">
                <a:hueOff val="-176146"/>
                <a:satOff val="3665"/>
                <a:lumOff val="-13986"/>
              </a:schemeClr>
            </a:solidFill>
            <a:ln w="12700" cap="flat">
              <a:noFill/>
              <a:miter lim="400000"/>
            </a:ln>
            <a:effectLst>
              <a:outerShdw blurRad="38100" dist="25400" dir="5400000" rotWithShape="0">
                <a:srgbClr val="000000">
                  <a:alpha val="50000"/>
                </a:srgbClr>
              </a:outerShdw>
            </a:effectLst>
          </p:spPr>
          <p:txBody>
            <a:bodyPr wrap="square" lIns="35719" tIns="35719" rIns="35719" bIns="35719"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sp>
          <p:nvSpPr>
            <p:cNvPr id="230" name="Shape 230"/>
            <p:cNvSpPr/>
            <p:nvPr/>
          </p:nvSpPr>
          <p:spPr>
            <a:xfrm>
              <a:off x="798171" y="742282"/>
              <a:ext cx="2935160" cy="1"/>
            </a:xfrm>
            <a:prstGeom prst="line">
              <a:avLst/>
            </a:prstGeom>
            <a:noFill/>
            <a:ln w="76200" cap="flat">
              <a:solidFill>
                <a:schemeClr val="accent5">
                  <a:hueOff val="-176146"/>
                  <a:satOff val="3665"/>
                  <a:lumOff val="-13986"/>
                </a:schemeClr>
              </a:solidFill>
              <a:prstDash val="solid"/>
              <a:miter lim="400000"/>
              <a:tailEnd type="triangle" w="med" len="med"/>
            </a:ln>
            <a:effectLst/>
          </p:spPr>
          <p:txBody>
            <a:bodyPr wrap="square" lIns="35719" tIns="35719" rIns="35719" bIns="35719"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sp>
          <p:nvSpPr>
            <p:cNvPr id="231" name="Shape 231"/>
            <p:cNvSpPr/>
            <p:nvPr/>
          </p:nvSpPr>
          <p:spPr>
            <a:xfrm>
              <a:off x="774715" y="-1780"/>
              <a:ext cx="2858903" cy="6258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defTabSz="457200">
                <a:defRPr sz="3400">
                  <a:solidFill>
                    <a:schemeClr val="accent5"/>
                  </a:solidFill>
                  <a:latin typeface="Helvetica"/>
                  <a:ea typeface="Helvetica"/>
                  <a:cs typeface="Helvetica"/>
                  <a:sym typeface="Helvetica"/>
                </a:defRPr>
              </a:lvl1pPr>
            </a:lstStyle>
            <a:p>
              <a:r>
                <a:rPr sz="2391"/>
                <a:t>Normal Matter</a:t>
              </a:r>
            </a:p>
          </p:txBody>
        </p:sp>
      </p:grpSp>
      <p:sp>
        <p:nvSpPr>
          <p:cNvPr id="233" name="Shape 233"/>
          <p:cNvSpPr/>
          <p:nvPr/>
        </p:nvSpPr>
        <p:spPr>
          <a:xfrm>
            <a:off x="796451" y="3294367"/>
            <a:ext cx="1671933" cy="44005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defTabSz="457200">
              <a:defRPr sz="3400">
                <a:latin typeface="Helvetica"/>
                <a:ea typeface="Helvetica"/>
                <a:cs typeface="Helvetica"/>
                <a:sym typeface="Helvetica"/>
              </a:defRPr>
            </a:lvl1pPr>
          </a:lstStyle>
          <a:p>
            <a:r>
              <a:rPr sz="2391"/>
              <a:t>Dark Matter</a:t>
            </a:r>
          </a:p>
        </p:txBody>
      </p:sp>
      <p:sp>
        <p:nvSpPr>
          <p:cNvPr id="234" name="Shape 234"/>
          <p:cNvSpPr/>
          <p:nvPr/>
        </p:nvSpPr>
        <p:spPr>
          <a:xfrm>
            <a:off x="1006755" y="2276029"/>
            <a:ext cx="1162178" cy="44005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defTabSz="457200">
              <a:defRPr sz="3400">
                <a:solidFill>
                  <a:schemeClr val="accent5"/>
                </a:solidFill>
                <a:latin typeface="Helvetica"/>
                <a:ea typeface="Helvetica"/>
                <a:cs typeface="Helvetica"/>
                <a:sym typeface="Helvetica"/>
              </a:defRPr>
            </a:lvl1pPr>
          </a:lstStyle>
          <a:p>
            <a:r>
              <a:rPr sz="2391"/>
              <a:t>Blocked</a:t>
            </a:r>
          </a:p>
        </p:txBody>
      </p:sp>
      <p:sp>
        <p:nvSpPr>
          <p:cNvPr id="235" name="Shape 235"/>
          <p:cNvSpPr/>
          <p:nvPr/>
        </p:nvSpPr>
        <p:spPr>
          <a:xfrm>
            <a:off x="1083160" y="3989418"/>
            <a:ext cx="1094852" cy="44005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defTabSz="457200">
              <a:defRPr sz="3400">
                <a:latin typeface="Helvetica"/>
                <a:ea typeface="Helvetica"/>
                <a:cs typeface="Helvetica"/>
                <a:sym typeface="Helvetica"/>
              </a:defRPr>
            </a:lvl1pPr>
          </a:lstStyle>
          <a:p>
            <a:r>
              <a:rPr sz="2391"/>
              <a:t>Pierces</a:t>
            </a:r>
          </a:p>
        </p:txBody>
      </p:sp>
      <p:sp>
        <p:nvSpPr>
          <p:cNvPr id="236" name="Shape 236"/>
          <p:cNvSpPr/>
          <p:nvPr/>
        </p:nvSpPr>
        <p:spPr>
          <a:xfrm flipV="1">
            <a:off x="2793805" y="3299180"/>
            <a:ext cx="1149237" cy="553416"/>
          </a:xfrm>
          <a:prstGeom prst="line">
            <a:avLst/>
          </a:prstGeom>
          <a:ln w="76200">
            <a:solidFill>
              <a:srgbClr val="000000"/>
            </a:solidFill>
            <a:miter lim="400000"/>
            <a:tailEnd type="triangle"/>
          </a:ln>
        </p:spPr>
        <p:txBody>
          <a:bodyPr lIns="35719" tIns="35719" rIns="35719" bIns="35719"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pic>
        <p:nvPicPr>
          <p:cNvPr id="51" name="Picture 50"/>
          <p:cNvPicPr>
            <a:picLocks noChangeAspect="1"/>
          </p:cNvPicPr>
          <p:nvPr/>
        </p:nvPicPr>
        <p:blipFill>
          <a:blip r:embed="rId3"/>
          <a:stretch>
            <a:fillRect/>
          </a:stretch>
        </p:blipFill>
        <p:spPr>
          <a:xfrm>
            <a:off x="75893" y="4552813"/>
            <a:ext cx="2074490" cy="1910715"/>
          </a:xfrm>
          <a:prstGeom prst="rect">
            <a:avLst/>
          </a:prstGeom>
        </p:spPr>
      </p:pic>
      <p:pic>
        <p:nvPicPr>
          <p:cNvPr id="52" name="Picture 5" descr="cavity-cross-s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212" y="4588727"/>
            <a:ext cx="3240087" cy="1485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 name="Shape 515"/>
          <p:cNvSpPr/>
          <p:nvPr/>
        </p:nvSpPr>
        <p:spPr>
          <a:xfrm>
            <a:off x="2168933" y="5819122"/>
            <a:ext cx="6961434" cy="936236"/>
          </a:xfrm>
          <a:prstGeom prst="rect">
            <a:avLst/>
          </a:prstGeom>
          <a:ln w="12700">
            <a:miter lim="400000"/>
          </a:ln>
          <a:extLst>
            <a:ext uri="{C572A759-6A51-4108-AA02-DFA0A04FC94B}">
              <ma14:wrappingTextBoxFlag xmlns:ma14="http://schemas.microsoft.com/office/mac/drawingml/2011/main" xmlns="" val="1"/>
            </a:ext>
          </a:extLst>
        </p:spPr>
        <p:txBody>
          <a:bodyPr lIns="27905" tIns="27905" rIns="27905" bIns="27905" anchor="ctr"/>
          <a:lstStyle/>
          <a:p>
            <a:pPr defTabSz="526833">
              <a:defRPr sz="3400">
                <a:solidFill>
                  <a:schemeClr val="accent2">
                    <a:hueOff val="-902888"/>
                    <a:satOff val="-15377"/>
                    <a:lumOff val="-12864"/>
                  </a:schemeClr>
                </a:solidFill>
                <a:latin typeface="Gill Sans SemiBold"/>
                <a:ea typeface="Gill Sans SemiBold"/>
                <a:cs typeface="Gill Sans SemiBold"/>
                <a:sym typeface="Gill Sans SemiBold"/>
              </a:defRPr>
            </a:pPr>
            <a:r>
              <a:rPr sz="2000" dirty="0"/>
              <a:t>Tunable </a:t>
            </a:r>
            <a:r>
              <a:rPr lang="en-US" sz="2000" dirty="0"/>
              <a:t>superconducting </a:t>
            </a:r>
            <a:r>
              <a:rPr sz="2000" dirty="0"/>
              <a:t>resonant LC circuit</a:t>
            </a:r>
            <a:r>
              <a:rPr lang="en-US" sz="2000" dirty="0"/>
              <a:t> </a:t>
            </a:r>
            <a:r>
              <a:rPr sz="2000" dirty="0"/>
              <a:t>(a radio)</a:t>
            </a:r>
          </a:p>
        </p:txBody>
      </p:sp>
      <p:sp>
        <p:nvSpPr>
          <p:cNvPr id="76" name="Shape 199"/>
          <p:cNvSpPr/>
          <p:nvPr/>
        </p:nvSpPr>
        <p:spPr>
          <a:xfrm>
            <a:off x="5090040" y="1660042"/>
            <a:ext cx="3872691" cy="154946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4200">
                <a:latin typeface="Gill Sans"/>
                <a:ea typeface="Gill Sans"/>
                <a:cs typeface="Gill Sans"/>
                <a:sym typeface="Gill Sans"/>
              </a:defRPr>
            </a:lvl1pPr>
          </a:lstStyle>
          <a:p>
            <a:r>
              <a:rPr lang="en-US" sz="2400" b="1" dirty="0">
                <a:solidFill>
                  <a:srgbClr val="0070C0"/>
                </a:solidFill>
              </a:rPr>
              <a:t>Could detect </a:t>
            </a:r>
            <a:r>
              <a:rPr lang="en-US" sz="2400" b="1" dirty="0">
                <a:solidFill>
                  <a:srgbClr val="FF0000"/>
                </a:solidFill>
              </a:rPr>
              <a:t>“Dark photons” </a:t>
            </a:r>
            <a:r>
              <a:rPr lang="en-US" sz="2400" b="1" dirty="0">
                <a:solidFill>
                  <a:srgbClr val="0070C0"/>
                </a:solidFill>
              </a:rPr>
              <a:t>or embedded in a magnetic field, could detect </a:t>
            </a:r>
            <a:r>
              <a:rPr lang="en-US" sz="2400" b="1" dirty="0">
                <a:solidFill>
                  <a:srgbClr val="FF0000"/>
                </a:solidFill>
              </a:rPr>
              <a:t>“Axions”.</a:t>
            </a:r>
          </a:p>
        </p:txBody>
      </p:sp>
      <p:pic>
        <p:nvPicPr>
          <p:cNvPr id="2" name="Picture 1">
            <a:extLst>
              <a:ext uri="{FF2B5EF4-FFF2-40B4-BE49-F238E27FC236}">
                <a16:creationId xmlns:a16="http://schemas.microsoft.com/office/drawing/2014/main" id="{5CD690D5-D80E-46B6-8425-158038EB22C3}"/>
              </a:ext>
            </a:extLst>
          </p:cNvPr>
          <p:cNvPicPr>
            <a:picLocks noChangeAspect="1"/>
          </p:cNvPicPr>
          <p:nvPr/>
        </p:nvPicPr>
        <p:blipFill>
          <a:blip r:embed="rId5"/>
          <a:stretch>
            <a:fillRect/>
          </a:stretch>
        </p:blipFill>
        <p:spPr>
          <a:xfrm>
            <a:off x="2424940" y="4428912"/>
            <a:ext cx="2152075" cy="1615580"/>
          </a:xfrm>
          <a:prstGeom prst="rect">
            <a:avLst/>
          </a:prstGeom>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3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2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2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228"/>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2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236"/>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iterate>
                                    <p:tmAbs val="0"/>
                                  </p:iterate>
                                  <p:childTnLst>
                                    <p:set>
                                      <p:cBhvr>
                                        <p:cTn id="29" fill="hold"/>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animBg="1" advAuto="0"/>
      <p:bldP spid="227" grpId="0" animBg="1" advAuto="0"/>
      <p:bldP spid="228" grpId="0" animBg="1" advAuto="0"/>
      <p:bldP spid="232" grpId="0" animBg="1" advAuto="0"/>
      <p:bldP spid="233" grpId="0" animBg="1" advAuto="0"/>
      <p:bldP spid="234" grpId="0" animBg="1" advAuto="0"/>
      <p:bldP spid="235" grpId="0" animBg="1" advAuto="0"/>
      <p:bldP spid="236"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srcRect t="6683"/>
          <a:stretch/>
        </p:blipFill>
        <p:spPr>
          <a:xfrm>
            <a:off x="938905" y="768945"/>
            <a:ext cx="7397332" cy="4832074"/>
          </a:xfrm>
          <a:prstGeom prst="rect">
            <a:avLst/>
          </a:prstGeom>
        </p:spPr>
      </p:pic>
      <p:sp>
        <p:nvSpPr>
          <p:cNvPr id="18" name="Title 17"/>
          <p:cNvSpPr>
            <a:spLocks noGrp="1"/>
          </p:cNvSpPr>
          <p:nvPr>
            <p:ph type="title"/>
          </p:nvPr>
        </p:nvSpPr>
        <p:spPr>
          <a:xfrm>
            <a:off x="29575" y="-19725"/>
            <a:ext cx="9015563" cy="814665"/>
          </a:xfrm>
        </p:spPr>
        <p:txBody>
          <a:bodyPr>
            <a:noAutofit/>
          </a:bodyPr>
          <a:lstStyle/>
          <a:p>
            <a:pPr algn="ctr"/>
            <a:r>
              <a:rPr lang="en-US" sz="2000" b="1" dirty="0">
                <a:solidFill>
                  <a:srgbClr val="FF0000"/>
                </a:solidFill>
              </a:rPr>
              <a:t>Qubit-based detectors enable coverage of remaining dark matter </a:t>
            </a:r>
            <a:r>
              <a:rPr lang="en-US" sz="2000" dirty="0">
                <a:solidFill>
                  <a:srgbClr val="FF0000"/>
                </a:solidFill>
              </a:rPr>
              <a:t>A</a:t>
            </a:r>
            <a:r>
              <a:rPr lang="en-US" sz="2000" b="1" dirty="0">
                <a:solidFill>
                  <a:srgbClr val="FF0000"/>
                </a:solidFill>
              </a:rPr>
              <a:t>xion parameter space – basis of </a:t>
            </a:r>
            <a:r>
              <a:rPr lang="en-US" sz="2400" b="1" dirty="0">
                <a:solidFill>
                  <a:srgbClr val="002060"/>
                </a:solidFill>
              </a:rPr>
              <a:t>Gen-3 ADMX experiment </a:t>
            </a:r>
            <a:endParaRPr lang="en-US" sz="2400" dirty="0">
              <a:solidFill>
                <a:srgbClr val="002060"/>
              </a:solidFill>
            </a:endParaRPr>
          </a:p>
        </p:txBody>
      </p:sp>
      <p:sp>
        <p:nvSpPr>
          <p:cNvPr id="4" name="Slide Number Placeholder 3"/>
          <p:cNvSpPr>
            <a:spLocks noGrp="1"/>
          </p:cNvSpPr>
          <p:nvPr>
            <p:ph type="sldNum" sz="quarter" idx="12"/>
          </p:nvPr>
        </p:nvSpPr>
        <p:spPr>
          <a:xfrm>
            <a:off x="7772400" y="6061190"/>
            <a:ext cx="1143000" cy="320675"/>
          </a:xfrm>
        </p:spPr>
        <p:txBody>
          <a:bodyPr/>
          <a:lstStyle/>
          <a:p>
            <a:fld id="{E8A8E341-96FD-4FFA-A5EA-21F8AC7D1FD5}" type="slidenum">
              <a:rPr lang="en-US" smtClean="0">
                <a:solidFill>
                  <a:prstClr val="black">
                    <a:tint val="75000"/>
                  </a:prstClr>
                </a:solidFill>
                <a:latin typeface="Garamond"/>
              </a:rPr>
              <a:pPr/>
              <a:t>23</a:t>
            </a:fld>
            <a:endParaRPr lang="en-US">
              <a:solidFill>
                <a:prstClr val="black">
                  <a:tint val="75000"/>
                </a:prstClr>
              </a:solidFill>
              <a:latin typeface="Garamond"/>
            </a:endParaRPr>
          </a:p>
        </p:txBody>
      </p:sp>
      <p:sp>
        <p:nvSpPr>
          <p:cNvPr id="9" name="Right Brace 8"/>
          <p:cNvSpPr/>
          <p:nvPr/>
        </p:nvSpPr>
        <p:spPr>
          <a:xfrm rot="4260000">
            <a:off x="3341147" y="3293728"/>
            <a:ext cx="196267" cy="2871490"/>
          </a:xfrm>
          <a:prstGeom prst="rightBrac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lIns="91430" tIns="45716" rIns="91430" bIns="45716" anchor="ctr"/>
          <a:lstStyle/>
          <a:p>
            <a:pPr algn="ctr">
              <a:defRPr/>
            </a:pPr>
            <a:endParaRPr lang="en-US"/>
          </a:p>
        </p:txBody>
      </p:sp>
      <p:sp>
        <p:nvSpPr>
          <p:cNvPr id="10" name="TextBox 9"/>
          <p:cNvSpPr txBox="1"/>
          <p:nvPr/>
        </p:nvSpPr>
        <p:spPr>
          <a:xfrm rot="20520000">
            <a:off x="2307469" y="4369649"/>
            <a:ext cx="2416026" cy="369324"/>
          </a:xfrm>
          <a:prstGeom prst="rect">
            <a:avLst/>
          </a:prstGeom>
          <a:noFill/>
        </p:spPr>
        <p:txBody>
          <a:bodyPr wrap="none" lIns="91430" tIns="45716" rIns="91430" bIns="45716" rtlCol="0">
            <a:spAutoFit/>
          </a:bodyPr>
          <a:lstStyle/>
          <a:p>
            <a:r>
              <a:rPr lang="en-US" b="1" dirty="0"/>
              <a:t>ADMX Gen2 2015-2020</a:t>
            </a:r>
          </a:p>
        </p:txBody>
      </p:sp>
      <p:sp>
        <p:nvSpPr>
          <p:cNvPr id="11" name="Oval 10"/>
          <p:cNvSpPr/>
          <p:nvPr/>
        </p:nvSpPr>
        <p:spPr>
          <a:xfrm rot="20400000">
            <a:off x="3927935" y="2473194"/>
            <a:ext cx="4355301" cy="1391669"/>
          </a:xfrm>
          <a:prstGeom prst="ellipse">
            <a:avLst/>
          </a:prstGeom>
          <a:noFill/>
          <a:ln w="57150" cmpd="sng">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en-US"/>
          </a:p>
        </p:txBody>
      </p:sp>
      <p:sp>
        <p:nvSpPr>
          <p:cNvPr id="8" name="Title 1"/>
          <p:cNvSpPr txBox="1">
            <a:spLocks/>
          </p:cNvSpPr>
          <p:nvPr/>
        </p:nvSpPr>
        <p:spPr bwMode="auto">
          <a:xfrm>
            <a:off x="230004" y="5950970"/>
            <a:ext cx="8815134"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3" rIns="91424" bIns="45713" numCol="1" anchor="ctr" anchorCtr="0" compatLnSpc="1">
            <a:prstTxWarp prst="textNoShape">
              <a:avLst/>
            </a:prstTxWarp>
          </a:bodyPr>
          <a:lstStyle>
            <a:lvl1pPr algn="ctr" defTabSz="455567" rtl="0" eaLnBrk="0" fontAlgn="base" hangingPunct="0">
              <a:spcBef>
                <a:spcPct val="0"/>
              </a:spcBef>
              <a:spcAft>
                <a:spcPct val="0"/>
              </a:spcAft>
              <a:defRPr sz="2800" b="1" kern="1200">
                <a:solidFill>
                  <a:schemeClr val="tx1"/>
                </a:solidFill>
                <a:latin typeface="Garamond"/>
                <a:ea typeface="ＭＳ Ｐゴシック" pitchFamily="-106" charset="-128"/>
                <a:cs typeface="Garamond"/>
              </a:defRPr>
            </a:lvl1pPr>
            <a:lvl2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2pPr>
            <a:lvl3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3pPr>
            <a:lvl4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4pPr>
            <a:lvl5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5pPr>
            <a:lvl6pPr marL="457125"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6pPr>
            <a:lvl7pPr marL="914249"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7pPr>
            <a:lvl8pPr marL="1371375"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8pPr>
            <a:lvl9pPr marL="1828499"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9pPr>
          </a:lstStyle>
          <a:p>
            <a:r>
              <a:rPr lang="en-US" sz="2000" dirty="0">
                <a:solidFill>
                  <a:srgbClr val="FF0000"/>
                </a:solidFill>
              </a:rPr>
              <a:t>Lots of low hanging fruit for fundamental science applications in time frame of a decade as knowledge transfer before a practical quantum computer becomes practical in many decades!</a:t>
            </a:r>
          </a:p>
        </p:txBody>
      </p:sp>
    </p:spTree>
    <p:extLst>
      <p:ext uri="{BB962C8B-B14F-4D97-AF65-F5344CB8AC3E}">
        <p14:creationId xmlns:p14="http://schemas.microsoft.com/office/powerpoint/2010/main" val="58623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6" name="Rectangle 8"/>
          <p:cNvSpPr>
            <a:spLocks noGrp="1" noChangeArrowheads="1"/>
          </p:cNvSpPr>
          <p:nvPr>
            <p:ph type="title"/>
          </p:nvPr>
        </p:nvSpPr>
        <p:spPr>
          <a:xfrm>
            <a:off x="256323" y="2804151"/>
            <a:ext cx="8686800" cy="873125"/>
          </a:xfrm>
        </p:spPr>
        <p:txBody>
          <a:bodyPr/>
          <a:lstStyle/>
          <a:p>
            <a:pPr>
              <a:spcBef>
                <a:spcPts val="2400"/>
              </a:spcBef>
              <a:spcAft>
                <a:spcPts val="2400"/>
              </a:spcAft>
              <a:defRPr/>
            </a:pPr>
            <a:r>
              <a:rPr lang="en-US" i="1" dirty="0">
                <a:solidFill>
                  <a:srgbClr val="FF0000"/>
                </a:solidFill>
                <a:effectLst>
                  <a:outerShdw blurRad="38100" dist="38100" dir="2700000" algn="tl">
                    <a:srgbClr val="C0C0C0"/>
                  </a:outerShdw>
                </a:effectLst>
                <a:latin typeface="Calibri" pitchFamily="34" charset="0"/>
              </a:rPr>
              <a:t>Probing the Very Early Universe</a:t>
            </a:r>
            <a:r>
              <a:rPr lang="en-US" b="1" i="1" dirty="0">
                <a:solidFill>
                  <a:srgbClr val="FF0000"/>
                </a:solidFill>
                <a:effectLst>
                  <a:outerShdw blurRad="38100" dist="38100" dir="2700000" algn="tl">
                    <a:srgbClr val="C0C0C0"/>
                  </a:outerShdw>
                </a:effectLst>
                <a:latin typeface="Calibri" pitchFamily="34" charset="0"/>
              </a:rPr>
              <a:t>:</a:t>
            </a:r>
            <a:br>
              <a:rPr lang="en-US" b="1" i="1" dirty="0">
                <a:solidFill>
                  <a:srgbClr val="FF0000"/>
                </a:solidFill>
                <a:effectLst>
                  <a:outerShdw blurRad="38100" dist="38100" dir="2700000" algn="tl">
                    <a:srgbClr val="C0C0C0"/>
                  </a:outerShdw>
                </a:effectLst>
                <a:latin typeface="Calibri" pitchFamily="34" charset="0"/>
              </a:rPr>
            </a:br>
            <a:r>
              <a:rPr lang="en-US" i="1" dirty="0">
                <a:effectLst>
                  <a:outerShdw blurRad="38100" dist="38100" dir="2700000" algn="tl">
                    <a:srgbClr val="C0C0C0"/>
                  </a:outerShdw>
                </a:effectLst>
                <a:latin typeface="Calibri" pitchFamily="34" charset="0"/>
              </a:rPr>
              <a:t>via Atomic Beam Interferometry</a:t>
            </a:r>
            <a:br>
              <a:rPr lang="en-US" b="1" i="1" dirty="0">
                <a:effectLst>
                  <a:outerShdw blurRad="38100" dist="38100" dir="2700000" algn="tl">
                    <a:srgbClr val="C0C0C0"/>
                  </a:outerShdw>
                </a:effectLst>
                <a:latin typeface="Calibri" pitchFamily="34" charset="0"/>
              </a:rPr>
            </a:br>
            <a:br>
              <a:rPr lang="en-US" i="1" dirty="0">
                <a:effectLst>
                  <a:outerShdw blurRad="38100" dist="38100" dir="2700000" algn="tl">
                    <a:srgbClr val="C0C0C0"/>
                  </a:outerShdw>
                </a:effectLst>
                <a:latin typeface="Calibri" pitchFamily="34" charset="0"/>
              </a:rPr>
            </a:br>
            <a:br>
              <a:rPr lang="en-US" i="1" dirty="0">
                <a:effectLst>
                  <a:outerShdw blurRad="38100" dist="38100" dir="2700000" algn="tl">
                    <a:srgbClr val="C0C0C0"/>
                  </a:outerShdw>
                </a:effectLst>
                <a:latin typeface="Calibri" pitchFamily="34" charset="0"/>
              </a:rPr>
            </a:br>
            <a:br>
              <a:rPr lang="en-US" i="1" dirty="0">
                <a:effectLst>
                  <a:outerShdw blurRad="38100" dist="38100" dir="2700000" algn="tl">
                    <a:srgbClr val="C0C0C0"/>
                  </a:outerShdw>
                </a:effectLst>
                <a:latin typeface="Calibri" pitchFamily="34" charset="0"/>
              </a:rPr>
            </a:br>
            <a:br>
              <a:rPr lang="en-US" i="1" dirty="0">
                <a:effectLst>
                  <a:outerShdw blurRad="38100" dist="38100" dir="2700000" algn="tl">
                    <a:srgbClr val="C0C0C0"/>
                  </a:outerShdw>
                </a:effectLst>
                <a:latin typeface="Calibri" pitchFamily="34" charset="0"/>
              </a:rPr>
            </a:br>
            <a:br>
              <a:rPr lang="en-US" i="1" dirty="0">
                <a:effectLst>
                  <a:outerShdw blurRad="38100" dist="38100" dir="2700000" algn="tl">
                    <a:srgbClr val="C0C0C0"/>
                  </a:outerShdw>
                </a:effectLst>
                <a:latin typeface="Calibri" pitchFamily="34" charset="0"/>
              </a:rPr>
            </a:br>
            <a:br>
              <a:rPr lang="en-US" i="1" dirty="0">
                <a:effectLst>
                  <a:outerShdw blurRad="38100" dist="38100" dir="2700000" algn="tl">
                    <a:srgbClr val="C0C0C0"/>
                  </a:outerShdw>
                </a:effectLst>
                <a:latin typeface="Calibri" pitchFamily="34" charset="0"/>
              </a:rPr>
            </a:br>
            <a:br>
              <a:rPr lang="en-US" i="1" dirty="0">
                <a:effectLst>
                  <a:outerShdw blurRad="38100" dist="38100" dir="2700000" algn="tl">
                    <a:srgbClr val="C0C0C0"/>
                  </a:outerShdw>
                </a:effectLst>
                <a:latin typeface="Calibri" pitchFamily="34" charset="0"/>
              </a:rPr>
            </a:br>
            <a:br>
              <a:rPr lang="en-US" i="1" dirty="0">
                <a:effectLst>
                  <a:outerShdw blurRad="38100" dist="38100" dir="2700000" algn="tl">
                    <a:srgbClr val="C0C0C0"/>
                  </a:outerShdw>
                </a:effectLst>
                <a:latin typeface="Calibri" pitchFamily="34" charset="0"/>
              </a:rPr>
            </a:br>
            <a:endParaRPr lang="en-US" sz="2000" b="0" i="1" dirty="0">
              <a:solidFill>
                <a:srgbClr val="0070C0"/>
              </a:solidFill>
              <a:effectLst>
                <a:outerShdw blurRad="38100" dist="38100" dir="2700000" algn="tl">
                  <a:srgbClr val="C0C0C0"/>
                </a:outerShdw>
              </a:effectLst>
              <a:latin typeface="Calibri" pitchFamily="34" charset="0"/>
            </a:endParaRPr>
          </a:p>
        </p:txBody>
      </p:sp>
      <p:cxnSp>
        <p:nvCxnSpPr>
          <p:cNvPr id="5" name="Straight Connector 4"/>
          <p:cNvCxnSpPr/>
          <p:nvPr/>
        </p:nvCxnSpPr>
        <p:spPr bwMode="auto">
          <a:xfrm>
            <a:off x="586035" y="2259624"/>
            <a:ext cx="8027377"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Rectangle 1"/>
          <p:cNvSpPr/>
          <p:nvPr/>
        </p:nvSpPr>
        <p:spPr>
          <a:xfrm>
            <a:off x="986589" y="2967335"/>
            <a:ext cx="6809874" cy="830997"/>
          </a:xfrm>
          <a:prstGeom prst="rect">
            <a:avLst/>
          </a:prstGeom>
        </p:spPr>
        <p:txBody>
          <a:bodyPr wrap="square">
            <a:spAutoFit/>
          </a:bodyPr>
          <a:lstStyle/>
          <a:p>
            <a:r>
              <a:rPr lang="en-US" sz="2400" b="1" i="1" dirty="0">
                <a:solidFill>
                  <a:srgbClr val="0070C0"/>
                </a:solidFill>
                <a:effectLst>
                  <a:outerShdw blurRad="38100" dist="38100" dir="2700000" algn="tl">
                    <a:srgbClr val="C0C0C0"/>
                  </a:outerShdw>
                </a:effectLst>
                <a:latin typeface="Calibri" pitchFamily="34" charset="0"/>
              </a:rPr>
              <a:t>Detection of Stochastic Low Frequency Gravitational Wave Background from the “Inflationary” Era</a:t>
            </a:r>
            <a:endParaRPr lang="en-US" sz="2400" b="1" dirty="0">
              <a:solidFill>
                <a:srgbClr val="0070C0"/>
              </a:solidFill>
            </a:endParaRPr>
          </a:p>
        </p:txBody>
      </p:sp>
    </p:spTree>
    <p:extLst>
      <p:ext uri="{BB962C8B-B14F-4D97-AF65-F5344CB8AC3E}">
        <p14:creationId xmlns:p14="http://schemas.microsoft.com/office/powerpoint/2010/main" val="1378215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4"/>
          <p:cNvSpPr>
            <a:spLocks noGrp="1"/>
          </p:cNvSpPr>
          <p:nvPr>
            <p:ph type="sldNum" sz="quarter" idx="4294967295"/>
          </p:nvPr>
        </p:nvSpPr>
        <p:spPr bwMode="auto">
          <a:xfrm>
            <a:off x="2514600" y="6381750"/>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44FF7DC0-B617-40DF-83C3-19F48C3CDCAB}" type="slidenum">
              <a:rPr lang="en-GB" altLang="en-US" sz="1800"/>
              <a:pPr eaLnBrk="1" hangingPunct="1">
                <a:spcBef>
                  <a:spcPct val="0"/>
                </a:spcBef>
                <a:buFontTx/>
                <a:buNone/>
              </a:pPr>
              <a:t>25</a:t>
            </a:fld>
            <a:endParaRPr lang="en-GB" altLang="en-US" sz="1800"/>
          </a:p>
        </p:txBody>
      </p:sp>
      <p:pic>
        <p:nvPicPr>
          <p:cNvPr id="49155" name="Picture 2" descr="universe_orig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71600"/>
            <a:ext cx="62484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3"/>
          <p:cNvSpPr txBox="1">
            <a:spLocks noChangeArrowheads="1"/>
          </p:cNvSpPr>
          <p:nvPr/>
        </p:nvSpPr>
        <p:spPr bwMode="auto">
          <a:xfrm>
            <a:off x="0" y="3048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CC3300"/>
                </a:solidFill>
              </a:rPr>
              <a:t>Telescopes to the early universe</a:t>
            </a:r>
          </a:p>
        </p:txBody>
      </p:sp>
      <p:sp>
        <p:nvSpPr>
          <p:cNvPr id="49157" name="Oval 4"/>
          <p:cNvSpPr>
            <a:spLocks noChangeArrowheads="1"/>
          </p:cNvSpPr>
          <p:nvPr/>
        </p:nvSpPr>
        <p:spPr bwMode="auto">
          <a:xfrm>
            <a:off x="7848600" y="2514600"/>
            <a:ext cx="1127125" cy="1143000"/>
          </a:xfrm>
          <a:prstGeom prst="ellipse">
            <a:avLst/>
          </a:prstGeom>
          <a:gradFill rotWithShape="1">
            <a:gsLst>
              <a:gs pos="0">
                <a:srgbClr val="B7B2F6"/>
              </a:gs>
              <a:gs pos="100000">
                <a:srgbClr val="2A1CE4"/>
              </a:gs>
            </a:gsLst>
            <a:path path="shape">
              <a:fillToRect l="50000" t="50000" r="50000" b="50000"/>
            </a:path>
          </a:gradFill>
          <a:ln w="9525">
            <a:solidFill>
              <a:srgbClr val="2A1CE4"/>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a:t>now</a:t>
            </a:r>
          </a:p>
        </p:txBody>
      </p:sp>
      <p:sp>
        <p:nvSpPr>
          <p:cNvPr id="49158" name="Oval 5"/>
          <p:cNvSpPr>
            <a:spLocks noChangeArrowheads="1"/>
          </p:cNvSpPr>
          <p:nvPr/>
        </p:nvSpPr>
        <p:spPr bwMode="auto">
          <a:xfrm>
            <a:off x="152400" y="2438400"/>
            <a:ext cx="1295400" cy="1219200"/>
          </a:xfrm>
          <a:prstGeom prst="ellipse">
            <a:avLst/>
          </a:prstGeom>
          <a:gradFill rotWithShape="1">
            <a:gsLst>
              <a:gs pos="0">
                <a:srgbClr val="E6F83E"/>
              </a:gs>
              <a:gs pos="100000">
                <a:srgbClr val="FF000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a:t>Big </a:t>
            </a:r>
          </a:p>
          <a:p>
            <a:pPr algn="ctr" eaLnBrk="1" hangingPunct="1">
              <a:spcBef>
                <a:spcPct val="0"/>
              </a:spcBef>
              <a:buFontTx/>
              <a:buNone/>
            </a:pPr>
            <a:r>
              <a:rPr lang="en-US" altLang="en-US"/>
              <a:t>Bang</a:t>
            </a:r>
          </a:p>
        </p:txBody>
      </p:sp>
      <p:sp>
        <p:nvSpPr>
          <p:cNvPr id="49159" name="Oval 6"/>
          <p:cNvSpPr>
            <a:spLocks noChangeArrowheads="1"/>
          </p:cNvSpPr>
          <p:nvPr/>
        </p:nvSpPr>
        <p:spPr bwMode="auto">
          <a:xfrm>
            <a:off x="914400" y="48006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9160" name="Oval 8"/>
          <p:cNvSpPr>
            <a:spLocks noChangeArrowheads="1"/>
          </p:cNvSpPr>
          <p:nvPr/>
        </p:nvSpPr>
        <p:spPr bwMode="auto">
          <a:xfrm>
            <a:off x="990600" y="4876800"/>
            <a:ext cx="76200" cy="152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9161" name="Oval 9"/>
          <p:cNvSpPr>
            <a:spLocks noChangeArrowheads="1"/>
          </p:cNvSpPr>
          <p:nvPr/>
        </p:nvSpPr>
        <p:spPr bwMode="auto">
          <a:xfrm>
            <a:off x="1066800" y="48768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9162" name="Oval 10"/>
          <p:cNvSpPr>
            <a:spLocks noChangeArrowheads="1"/>
          </p:cNvSpPr>
          <p:nvPr/>
        </p:nvSpPr>
        <p:spPr bwMode="auto">
          <a:xfrm>
            <a:off x="914400" y="47244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9163" name="Oval 11"/>
          <p:cNvSpPr>
            <a:spLocks noChangeArrowheads="1"/>
          </p:cNvSpPr>
          <p:nvPr/>
        </p:nvSpPr>
        <p:spPr bwMode="auto">
          <a:xfrm>
            <a:off x="3352800" y="304800"/>
            <a:ext cx="76200" cy="76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4"/>
          <p:cNvSpPr>
            <a:spLocks noGrp="1"/>
          </p:cNvSpPr>
          <p:nvPr>
            <p:ph type="sldNum" sz="quarter" idx="4294967295"/>
          </p:nvPr>
        </p:nvSpPr>
        <p:spPr bwMode="auto">
          <a:xfrm>
            <a:off x="2514600" y="6381750"/>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213B72A4-3DD6-484F-A2D5-C03E4083D133}" type="slidenum">
              <a:rPr lang="en-GB" altLang="en-US" sz="1800"/>
              <a:pPr eaLnBrk="1" hangingPunct="1">
                <a:spcBef>
                  <a:spcPct val="0"/>
                </a:spcBef>
                <a:buFontTx/>
                <a:buNone/>
              </a:pPr>
              <a:t>26</a:t>
            </a:fld>
            <a:endParaRPr lang="en-GB" altLang="en-US" sz="1800"/>
          </a:p>
        </p:txBody>
      </p:sp>
      <p:pic>
        <p:nvPicPr>
          <p:cNvPr id="51203" name="Picture 2" descr="universe_orig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71600"/>
            <a:ext cx="62484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3"/>
          <p:cNvSpPr txBox="1">
            <a:spLocks noChangeArrowheads="1"/>
          </p:cNvSpPr>
          <p:nvPr/>
        </p:nvSpPr>
        <p:spPr bwMode="auto">
          <a:xfrm>
            <a:off x="0" y="3048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CC3300"/>
                </a:solidFill>
              </a:rPr>
              <a:t>Telescopes to the early universe</a:t>
            </a:r>
          </a:p>
        </p:txBody>
      </p:sp>
      <p:sp>
        <p:nvSpPr>
          <p:cNvPr id="51205" name="Oval 6"/>
          <p:cNvSpPr>
            <a:spLocks noChangeArrowheads="1"/>
          </p:cNvSpPr>
          <p:nvPr/>
        </p:nvSpPr>
        <p:spPr bwMode="auto">
          <a:xfrm>
            <a:off x="7848600" y="2514600"/>
            <a:ext cx="1127125" cy="1143000"/>
          </a:xfrm>
          <a:prstGeom prst="ellipse">
            <a:avLst/>
          </a:prstGeom>
          <a:gradFill rotWithShape="1">
            <a:gsLst>
              <a:gs pos="0">
                <a:srgbClr val="B7B2F6"/>
              </a:gs>
              <a:gs pos="100000">
                <a:srgbClr val="2A1CE4"/>
              </a:gs>
            </a:gsLst>
            <a:path path="shape">
              <a:fillToRect l="50000" t="50000" r="50000" b="50000"/>
            </a:path>
          </a:gradFill>
          <a:ln w="9525">
            <a:solidFill>
              <a:srgbClr val="2A1CE4"/>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a:t>now</a:t>
            </a:r>
          </a:p>
        </p:txBody>
      </p:sp>
      <p:sp>
        <p:nvSpPr>
          <p:cNvPr id="51206" name="Oval 7"/>
          <p:cNvSpPr>
            <a:spLocks noChangeArrowheads="1"/>
          </p:cNvSpPr>
          <p:nvPr/>
        </p:nvSpPr>
        <p:spPr bwMode="auto">
          <a:xfrm>
            <a:off x="152400" y="2438400"/>
            <a:ext cx="1295400" cy="1219200"/>
          </a:xfrm>
          <a:prstGeom prst="ellipse">
            <a:avLst/>
          </a:prstGeom>
          <a:gradFill rotWithShape="1">
            <a:gsLst>
              <a:gs pos="0">
                <a:srgbClr val="E6F83E"/>
              </a:gs>
              <a:gs pos="100000">
                <a:srgbClr val="FF000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a:t>Big </a:t>
            </a:r>
          </a:p>
          <a:p>
            <a:pPr algn="ctr" eaLnBrk="1" hangingPunct="1">
              <a:spcBef>
                <a:spcPct val="0"/>
              </a:spcBef>
              <a:buFontTx/>
              <a:buNone/>
            </a:pPr>
            <a:r>
              <a:rPr lang="en-US" altLang="en-US"/>
              <a:t>Bang</a:t>
            </a:r>
          </a:p>
        </p:txBody>
      </p:sp>
      <p:sp>
        <p:nvSpPr>
          <p:cNvPr id="51207" name="Oval 8"/>
          <p:cNvSpPr>
            <a:spLocks noChangeArrowheads="1"/>
          </p:cNvSpPr>
          <p:nvPr/>
        </p:nvSpPr>
        <p:spPr bwMode="auto">
          <a:xfrm>
            <a:off x="914400" y="48006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208" name="Oval 9"/>
          <p:cNvSpPr>
            <a:spLocks noChangeArrowheads="1"/>
          </p:cNvSpPr>
          <p:nvPr/>
        </p:nvSpPr>
        <p:spPr bwMode="auto">
          <a:xfrm>
            <a:off x="3429000" y="2514600"/>
            <a:ext cx="762000" cy="2209800"/>
          </a:xfrm>
          <a:prstGeom prst="ellipse">
            <a:avLst/>
          </a:prstGeom>
          <a:noFill/>
          <a:ln w="63500" algn="ctr">
            <a:solidFill>
              <a:srgbClr val="FFCC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209" name="Oval 10"/>
          <p:cNvSpPr>
            <a:spLocks noChangeArrowheads="1"/>
          </p:cNvSpPr>
          <p:nvPr/>
        </p:nvSpPr>
        <p:spPr bwMode="auto">
          <a:xfrm>
            <a:off x="990600" y="4876800"/>
            <a:ext cx="76200" cy="152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210" name="Oval 11"/>
          <p:cNvSpPr>
            <a:spLocks noChangeArrowheads="1"/>
          </p:cNvSpPr>
          <p:nvPr/>
        </p:nvSpPr>
        <p:spPr bwMode="auto">
          <a:xfrm>
            <a:off x="1066800" y="48768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211" name="Oval 12"/>
          <p:cNvSpPr>
            <a:spLocks noChangeArrowheads="1"/>
          </p:cNvSpPr>
          <p:nvPr/>
        </p:nvSpPr>
        <p:spPr bwMode="auto">
          <a:xfrm>
            <a:off x="914400" y="47244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212" name="Oval 13"/>
          <p:cNvSpPr>
            <a:spLocks noChangeArrowheads="1"/>
          </p:cNvSpPr>
          <p:nvPr/>
        </p:nvSpPr>
        <p:spPr bwMode="auto">
          <a:xfrm>
            <a:off x="3352800" y="304800"/>
            <a:ext cx="76200" cy="76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499" y="1666875"/>
            <a:ext cx="8763000" cy="1470025"/>
          </a:xfrm>
        </p:spPr>
        <p:txBody>
          <a:bodyPr/>
          <a:lstStyle/>
          <a:p>
            <a:r>
              <a:rPr lang="en-US" dirty="0"/>
              <a:t>      How to probe the very early universe? Gravitational waves from the very early phase </a:t>
            </a:r>
            <a:r>
              <a:rPr lang="en-US" dirty="0">
                <a:solidFill>
                  <a:srgbClr val="FF0000"/>
                </a:solidFill>
              </a:rPr>
              <a:t>(“either “bang” or “bounce”, inflation or not</a:t>
            </a:r>
            <a:r>
              <a:rPr lang="en-US" dirty="0"/>
              <a:t>, may offer us appropriate probes of very early universe and the “dark sector” (nothing else – not photons or even neutrinos – seem to be of help here!)</a:t>
            </a:r>
            <a:br>
              <a:rPr lang="en-US" dirty="0"/>
            </a:br>
            <a:br>
              <a:rPr lang="en-US" dirty="0"/>
            </a:br>
            <a:r>
              <a:rPr lang="en-US" dirty="0">
                <a:solidFill>
                  <a:srgbClr val="FF0000"/>
                </a:solidFill>
              </a:rPr>
              <a:t>Atomic Beam Interferometer Techniques for Dark Matter/Energy and Gravitational Wave Background Radiation Detection</a:t>
            </a:r>
          </a:p>
        </p:txBody>
      </p:sp>
    </p:spTree>
    <p:extLst>
      <p:ext uri="{BB962C8B-B14F-4D97-AF65-F5344CB8AC3E}">
        <p14:creationId xmlns:p14="http://schemas.microsoft.com/office/powerpoint/2010/main" val="1519704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54" y="23240"/>
            <a:ext cx="7886700" cy="1325563"/>
          </a:xfrm>
        </p:spPr>
        <p:txBody>
          <a:bodyPr/>
          <a:lstStyle/>
          <a:p>
            <a:r>
              <a:rPr lang="en-US" dirty="0">
                <a:solidFill>
                  <a:srgbClr val="FF0000"/>
                </a:solidFill>
              </a:rPr>
              <a:t>“Coherent” Gravitational Radiation</a:t>
            </a:r>
          </a:p>
        </p:txBody>
      </p:sp>
      <p:sp>
        <p:nvSpPr>
          <p:cNvPr id="3" name="Content Placeholder 2"/>
          <p:cNvSpPr>
            <a:spLocks noGrp="1"/>
          </p:cNvSpPr>
          <p:nvPr>
            <p:ph idx="1"/>
          </p:nvPr>
        </p:nvSpPr>
        <p:spPr>
          <a:xfrm>
            <a:off x="492954" y="4124156"/>
            <a:ext cx="8298180" cy="4991653"/>
          </a:xfrm>
        </p:spPr>
        <p:txBody>
          <a:bodyPr>
            <a:normAutofit/>
          </a:bodyPr>
          <a:lstStyle/>
          <a:p>
            <a:r>
              <a:rPr lang="en-US" b="1" dirty="0">
                <a:solidFill>
                  <a:srgbClr val="0070C0"/>
                </a:solidFill>
              </a:rPr>
              <a:t>Gravitational radiation predicted by General Relativity</a:t>
            </a:r>
          </a:p>
          <a:p>
            <a:pPr lvl="1"/>
            <a:r>
              <a:rPr lang="en-US" b="1" dirty="0">
                <a:solidFill>
                  <a:srgbClr val="0070C0"/>
                </a:solidFill>
              </a:rPr>
              <a:t>Ripples in the curvature of space-time that propagate as tensor waves</a:t>
            </a:r>
          </a:p>
          <a:p>
            <a:r>
              <a:rPr lang="en-US" b="1" dirty="0">
                <a:solidFill>
                  <a:srgbClr val="0070C0"/>
                </a:solidFill>
              </a:rPr>
              <a:t>Indirect evidence in seen in decay rate of binary pulsars by </a:t>
            </a:r>
            <a:r>
              <a:rPr lang="en-US" b="1" dirty="0" err="1">
                <a:solidFill>
                  <a:srgbClr val="0070C0"/>
                </a:solidFill>
              </a:rPr>
              <a:t>Hulse</a:t>
            </a:r>
            <a:r>
              <a:rPr lang="en-US" b="1" dirty="0">
                <a:solidFill>
                  <a:srgbClr val="0070C0"/>
                </a:solidFill>
              </a:rPr>
              <a:t> and Taylor</a:t>
            </a:r>
          </a:p>
          <a:p>
            <a:r>
              <a:rPr lang="en-US" b="1" dirty="0">
                <a:solidFill>
                  <a:srgbClr val="0070C0"/>
                </a:solidFill>
              </a:rPr>
              <a:t>Direct observation of gravitational waves in LIGO November, 2015</a:t>
            </a:r>
          </a:p>
          <a:p>
            <a:r>
              <a:rPr lang="en-US" b="1" dirty="0">
                <a:solidFill>
                  <a:srgbClr val="0070C0"/>
                </a:solidFill>
              </a:rPr>
              <a:t>(~20 – 30 Hz)</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3872" y="1256348"/>
            <a:ext cx="3271344" cy="2726120"/>
          </a:xfrm>
          <a:prstGeom prst="rect">
            <a:avLst/>
          </a:prstGeom>
        </p:spPr>
      </p:pic>
    </p:spTree>
    <p:extLst>
      <p:ext uri="{BB962C8B-B14F-4D97-AF65-F5344CB8AC3E}">
        <p14:creationId xmlns:p14="http://schemas.microsoft.com/office/powerpoint/2010/main" val="1250364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54" y="23240"/>
            <a:ext cx="7886700" cy="1325563"/>
          </a:xfrm>
        </p:spPr>
        <p:txBody>
          <a:bodyPr/>
          <a:lstStyle/>
          <a:p>
            <a:r>
              <a:rPr lang="en-US" dirty="0">
                <a:solidFill>
                  <a:srgbClr val="FF0000"/>
                </a:solidFill>
              </a:rPr>
              <a:t>Stochastic Gravitational Radiation</a:t>
            </a:r>
          </a:p>
        </p:txBody>
      </p:sp>
      <p:sp>
        <p:nvSpPr>
          <p:cNvPr id="3" name="Content Placeholder 2"/>
          <p:cNvSpPr>
            <a:spLocks noGrp="1"/>
          </p:cNvSpPr>
          <p:nvPr>
            <p:ph idx="1"/>
          </p:nvPr>
        </p:nvSpPr>
        <p:spPr>
          <a:xfrm>
            <a:off x="437268" y="4124156"/>
            <a:ext cx="8298180" cy="4991653"/>
          </a:xfrm>
        </p:spPr>
        <p:txBody>
          <a:bodyPr>
            <a:normAutofit/>
          </a:bodyPr>
          <a:lstStyle/>
          <a:p>
            <a:r>
              <a:rPr lang="en-US" b="1" dirty="0">
                <a:solidFill>
                  <a:srgbClr val="0070C0"/>
                </a:solidFill>
              </a:rPr>
              <a:t>Uniformity and isotropy of space embodied in the “cosmological principle” often explained by the conjecture of “ cosmic inflation”</a:t>
            </a:r>
          </a:p>
          <a:p>
            <a:r>
              <a:rPr lang="en-US" b="1" dirty="0">
                <a:solidFill>
                  <a:srgbClr val="0070C0"/>
                </a:solidFill>
              </a:rPr>
              <a:t>At the end of the so-called inflationary period, the universe must have experienced a gravitational crunch, whose “tremors” must exist today as “stochastic” background gravitational waves;</a:t>
            </a:r>
          </a:p>
          <a:p>
            <a:r>
              <a:rPr lang="en-US" b="1" dirty="0">
                <a:solidFill>
                  <a:srgbClr val="0070C0"/>
                </a:solidFill>
              </a:rPr>
              <a:t>Can we design sensors to “feel” these gravitational tremors ?</a:t>
            </a:r>
          </a:p>
        </p:txBody>
      </p:sp>
      <p:pic>
        <p:nvPicPr>
          <p:cNvPr id="5" name="Picture 2" descr="E:\Inflation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859" y="935481"/>
            <a:ext cx="3057525" cy="294881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2347" y="325057"/>
            <a:ext cx="2948343" cy="4170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3228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Today’s Measure of the Mass-Energy Budget of the Universe</a:t>
            </a:r>
          </a:p>
        </p:txBody>
      </p:sp>
      <p:pic>
        <p:nvPicPr>
          <p:cNvPr id="6" name="Content Placeholder 5" descr="http://depts.washington.edu/admx/images/darkmatterpie.jpg"/>
          <p:cNvPicPr>
            <a:picLocks noGrp="1"/>
          </p:cNvPicPr>
          <p:nvPr>
            <p:ph idx="1"/>
          </p:nvPr>
        </p:nvPicPr>
        <p:blipFill>
          <a:blip r:embed="rId2" cstate="print"/>
          <a:srcRect l="16228" t="18182" r="12719" b="24026"/>
          <a:stretch>
            <a:fillRect/>
          </a:stretch>
        </p:blipFill>
        <p:spPr bwMode="auto">
          <a:xfrm>
            <a:off x="2218099" y="1466662"/>
            <a:ext cx="4189577" cy="3585172"/>
          </a:xfrm>
          <a:prstGeom prst="rect">
            <a:avLst/>
          </a:prstGeom>
          <a:noFill/>
          <a:ln w="9525">
            <a:noFill/>
            <a:miter lim="800000"/>
            <a:headEnd/>
            <a:tailEnd/>
          </a:ln>
        </p:spPr>
      </p:pic>
    </p:spTree>
    <p:extLst>
      <p:ext uri="{BB962C8B-B14F-4D97-AF65-F5344CB8AC3E}">
        <p14:creationId xmlns:p14="http://schemas.microsoft.com/office/powerpoint/2010/main" val="1325488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201297"/>
            <a:ext cx="8077200" cy="557845"/>
          </a:xfrm>
          <a:prstGeom prst="rect">
            <a:avLst/>
          </a:prstGeom>
        </p:spPr>
        <p:txBody>
          <a:bodyPr vert="horz" wrap="square" lIns="0" tIns="80010" rIns="0" bIns="0" rtlCol="0">
            <a:spAutoFit/>
          </a:bodyPr>
          <a:lstStyle/>
          <a:p>
            <a:pPr marL="594360"/>
            <a:r>
              <a:rPr sz="3100" spc="-5" dirty="0"/>
              <a:t>Gravitational </a:t>
            </a:r>
            <a:r>
              <a:rPr sz="3100" spc="-63" dirty="0"/>
              <a:t>Wave</a:t>
            </a:r>
            <a:r>
              <a:rPr sz="3100" spc="-99" dirty="0"/>
              <a:t> </a:t>
            </a:r>
            <a:r>
              <a:rPr sz="3100" spc="-5" dirty="0"/>
              <a:t>Spectrum</a:t>
            </a:r>
            <a:endParaRPr sz="3100"/>
          </a:p>
        </p:txBody>
      </p:sp>
      <p:sp>
        <p:nvSpPr>
          <p:cNvPr id="3" name="object 3"/>
          <p:cNvSpPr/>
          <p:nvPr/>
        </p:nvSpPr>
        <p:spPr>
          <a:xfrm>
            <a:off x="2614726" y="1219158"/>
            <a:ext cx="1276160" cy="298323"/>
          </a:xfrm>
          <a:custGeom>
            <a:avLst/>
            <a:gdLst/>
            <a:ahLst/>
            <a:cxnLst/>
            <a:rect l="l" t="t" r="r" b="b"/>
            <a:pathLst>
              <a:path w="1417954" h="331469">
                <a:moveTo>
                  <a:pt x="0" y="330949"/>
                </a:moveTo>
                <a:lnTo>
                  <a:pt x="1417466" y="330949"/>
                </a:lnTo>
                <a:lnTo>
                  <a:pt x="1417466" y="0"/>
                </a:lnTo>
                <a:lnTo>
                  <a:pt x="0" y="0"/>
                </a:lnTo>
                <a:lnTo>
                  <a:pt x="0" y="330949"/>
                </a:lnTo>
                <a:close/>
              </a:path>
            </a:pathLst>
          </a:custGeom>
          <a:solidFill>
            <a:srgbClr val="0E9CDC"/>
          </a:solidFill>
        </p:spPr>
        <p:txBody>
          <a:bodyPr wrap="square" lIns="0" tIns="0" rIns="0" bIns="0" rtlCol="0"/>
          <a:lstStyle/>
          <a:p>
            <a:endParaRPr/>
          </a:p>
        </p:txBody>
      </p:sp>
      <p:sp>
        <p:nvSpPr>
          <p:cNvPr id="4" name="object 4"/>
          <p:cNvSpPr txBox="1"/>
          <p:nvPr/>
        </p:nvSpPr>
        <p:spPr>
          <a:xfrm>
            <a:off x="7269480" y="788670"/>
            <a:ext cx="569214" cy="285179"/>
          </a:xfrm>
          <a:prstGeom prst="rect">
            <a:avLst/>
          </a:prstGeom>
        </p:spPr>
        <p:txBody>
          <a:bodyPr vert="horz" wrap="square" lIns="0" tIns="0" rIns="0" bIns="0" rtlCol="0">
            <a:spAutoFit/>
          </a:bodyPr>
          <a:lstStyle/>
          <a:p>
            <a:pPr marL="11430"/>
            <a:r>
              <a:rPr dirty="0">
                <a:solidFill>
                  <a:srgbClr val="009051"/>
                </a:solidFill>
                <a:latin typeface="Times New Roman"/>
                <a:cs typeface="Times New Roman"/>
              </a:rPr>
              <a:t>LIGO</a:t>
            </a:r>
            <a:endParaRPr>
              <a:latin typeface="Times New Roman"/>
              <a:cs typeface="Times New Roman"/>
            </a:endParaRPr>
          </a:p>
        </p:txBody>
      </p:sp>
      <p:graphicFrame>
        <p:nvGraphicFramePr>
          <p:cNvPr id="5" name="object 5"/>
          <p:cNvGraphicFramePr>
            <a:graphicFrameLocks noGrp="1"/>
          </p:cNvGraphicFramePr>
          <p:nvPr/>
        </p:nvGraphicFramePr>
        <p:xfrm>
          <a:off x="6585540" y="1219158"/>
          <a:ext cx="2004022" cy="822960"/>
        </p:xfrm>
        <a:graphic>
          <a:graphicData uri="http://schemas.openxmlformats.org/drawingml/2006/table">
            <a:tbl>
              <a:tblPr firstRow="1" bandRow="1">
                <a:tableStyleId>{2D5ABB26-0587-4C30-8999-92F81FD0307C}</a:tableStyleId>
              </a:tblPr>
              <a:tblGrid>
                <a:gridCol w="72519">
                  <a:extLst>
                    <a:ext uri="{9D8B030D-6E8A-4147-A177-3AD203B41FA5}">
                      <a16:colId xmlns:a16="http://schemas.microsoft.com/office/drawing/2014/main" val="20000"/>
                    </a:ext>
                  </a:extLst>
                </a:gridCol>
                <a:gridCol w="786812">
                  <a:extLst>
                    <a:ext uri="{9D8B030D-6E8A-4147-A177-3AD203B41FA5}">
                      <a16:colId xmlns:a16="http://schemas.microsoft.com/office/drawing/2014/main" val="20001"/>
                    </a:ext>
                  </a:extLst>
                </a:gridCol>
                <a:gridCol w="788464">
                  <a:extLst>
                    <a:ext uri="{9D8B030D-6E8A-4147-A177-3AD203B41FA5}">
                      <a16:colId xmlns:a16="http://schemas.microsoft.com/office/drawing/2014/main" val="20002"/>
                    </a:ext>
                  </a:extLst>
                </a:gridCol>
                <a:gridCol w="356227">
                  <a:extLst>
                    <a:ext uri="{9D8B030D-6E8A-4147-A177-3AD203B41FA5}">
                      <a16:colId xmlns:a16="http://schemas.microsoft.com/office/drawing/2014/main" val="20003"/>
                    </a:ext>
                  </a:extLst>
                </a:gridCol>
              </a:tblGrid>
              <a:tr h="274320">
                <a:tc rowSpan="2">
                  <a:txBody>
                    <a:bodyPr/>
                    <a:lstStyle/>
                    <a:p>
                      <a:endParaRPr sz="1800">
                        <a:latin typeface="Times New Roman"/>
                        <a:cs typeface="Times New Roman"/>
                      </a:endParaRPr>
                    </a:p>
                  </a:txBody>
                  <a:tcPr marL="0" marR="0" marT="0" marB="0">
                    <a:lnB w="38100">
                      <a:solidFill>
                        <a:srgbClr val="000000"/>
                      </a:solidFill>
                      <a:prstDash val="solid"/>
                    </a:lnB>
                    <a:solidFill>
                      <a:srgbClr val="0E9CDC"/>
                    </a:solidFill>
                  </a:tcPr>
                </a:tc>
                <a:tc gridSpan="3">
                  <a:txBody>
                    <a:bodyPr/>
                    <a:lstStyle/>
                    <a:p>
                      <a:endParaRPr sz="1800">
                        <a:latin typeface="Times New Roman"/>
                        <a:cs typeface="Times New Roman"/>
                      </a:endParaRPr>
                    </a:p>
                  </a:txBody>
                  <a:tcPr marL="0" marR="0" marT="0" marB="0">
                    <a:solidFill>
                      <a:srgbClr val="009051"/>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74320">
                <a:tc vMerge="1">
                  <a:txBody>
                    <a:bodyPr/>
                    <a:lstStyle/>
                    <a:p>
                      <a:endParaRPr/>
                    </a:p>
                  </a:txBody>
                  <a:tcPr marL="0" marR="0" marT="0" marB="0">
                    <a:lnB w="38100">
                      <a:solidFill>
                        <a:srgbClr val="000000"/>
                      </a:solidFill>
                      <a:prstDash val="solid"/>
                    </a:lnB>
                    <a:solidFill>
                      <a:srgbClr val="0E9CDC"/>
                    </a:solidFill>
                  </a:tcPr>
                </a:tc>
                <a:tc>
                  <a:txBody>
                    <a:bodyPr/>
                    <a:lstStyle/>
                    <a:p>
                      <a:endParaRPr sz="1800">
                        <a:latin typeface="Times New Roman"/>
                        <a:cs typeface="Times New Roman"/>
                      </a:endParaRPr>
                    </a:p>
                  </a:txBody>
                  <a:tcPr marL="0" marR="0" marT="0" marB="0">
                    <a:lnL w="38100">
                      <a:solidFill>
                        <a:srgbClr val="000000"/>
                      </a:solidFill>
                      <a:prstDash val="solid"/>
                    </a:lnL>
                    <a:lnR w="38100">
                      <a:solidFill>
                        <a:srgbClr val="000000"/>
                      </a:solidFill>
                      <a:prstDash val="solid"/>
                    </a:lnR>
                    <a:lnB w="38100">
                      <a:solidFill>
                        <a:srgbClr val="000000"/>
                      </a:solidFill>
                      <a:prstDash val="solid"/>
                    </a:lnB>
                    <a:solidFill>
                      <a:srgbClr val="009051"/>
                    </a:solidFill>
                  </a:tcPr>
                </a:tc>
                <a:tc>
                  <a:txBody>
                    <a:bodyPr/>
                    <a:lstStyle/>
                    <a:p>
                      <a:endParaRPr sz="1800">
                        <a:latin typeface="Times New Roman"/>
                        <a:cs typeface="Times New Roman"/>
                      </a:endParaRPr>
                    </a:p>
                  </a:txBody>
                  <a:tcPr marL="0" marR="0" marT="0" marB="0">
                    <a:lnL w="38100">
                      <a:solidFill>
                        <a:srgbClr val="000000"/>
                      </a:solidFill>
                      <a:prstDash val="solid"/>
                    </a:lnL>
                    <a:lnR w="38100">
                      <a:solidFill>
                        <a:srgbClr val="000000"/>
                      </a:solidFill>
                      <a:prstDash val="solid"/>
                    </a:lnR>
                    <a:lnB w="38100">
                      <a:solidFill>
                        <a:srgbClr val="000000"/>
                      </a:solidFill>
                      <a:prstDash val="solid"/>
                    </a:lnB>
                    <a:solidFill>
                      <a:srgbClr val="009051"/>
                    </a:solidFill>
                  </a:tcPr>
                </a:tc>
                <a:tc>
                  <a:txBody>
                    <a:bodyPr/>
                    <a:lstStyle/>
                    <a:p>
                      <a:endParaRPr sz="1800">
                        <a:latin typeface="Times New Roman"/>
                        <a:cs typeface="Times New Roman"/>
                      </a:endParaRPr>
                    </a:p>
                  </a:txBody>
                  <a:tcPr marL="0" marR="0" marT="0" marB="0">
                    <a:lnL w="38100">
                      <a:solidFill>
                        <a:srgbClr val="000000"/>
                      </a:solidFill>
                      <a:prstDash val="solid"/>
                    </a:lnL>
                    <a:lnB w="38100">
                      <a:solidFill>
                        <a:srgbClr val="000000"/>
                      </a:solidFill>
                      <a:prstDash val="solid"/>
                    </a:lnB>
                    <a:solidFill>
                      <a:srgbClr val="009051"/>
                    </a:solidFill>
                  </a:tcPr>
                </a:tc>
                <a:extLst>
                  <a:ext uri="{0D108BD9-81ED-4DB2-BD59-A6C34878D82A}">
                    <a16:rowId xmlns:a16="http://schemas.microsoft.com/office/drawing/2014/main" val="10001"/>
                  </a:ext>
                </a:extLst>
              </a:tr>
              <a:tr h="274320">
                <a:tc>
                  <a:txBody>
                    <a:bodyPr/>
                    <a:lstStyle/>
                    <a:p>
                      <a:endParaRPr sz="1800">
                        <a:latin typeface="Times New Roman"/>
                        <a:cs typeface="Times New Roman"/>
                      </a:endParaRPr>
                    </a:p>
                  </a:txBody>
                  <a:tcPr marL="0" marR="0" marT="0" marB="0">
                    <a:lnR w="38100">
                      <a:solidFill>
                        <a:srgbClr val="000000"/>
                      </a:solidFill>
                      <a:prstDash val="solid"/>
                    </a:lnR>
                    <a:lnT w="38100">
                      <a:solidFill>
                        <a:srgbClr val="000000"/>
                      </a:solidFill>
                      <a:prstDash val="solid"/>
                    </a:lnT>
                  </a:tcPr>
                </a:tc>
                <a:tc gridSpan="2">
                  <a:txBody>
                    <a:bodyPr/>
                    <a:lstStyle/>
                    <a:p>
                      <a:endParaRPr sz="1800">
                        <a:latin typeface="Times New Roman"/>
                        <a:cs typeface="Times New Roman"/>
                      </a:endParaRPr>
                    </a:p>
                  </a:txBody>
                  <a:tcPr marL="0" marR="0" marT="0" marB="0">
                    <a:lnL w="38100">
                      <a:solidFill>
                        <a:srgbClr val="000000"/>
                      </a:solidFill>
                      <a:prstDash val="solid"/>
                    </a:lnL>
                    <a:lnR w="38100">
                      <a:solidFill>
                        <a:srgbClr val="000000"/>
                      </a:solidFill>
                      <a:prstDash val="solid"/>
                    </a:lnR>
                    <a:lnT w="38100">
                      <a:solidFill>
                        <a:srgbClr val="000000"/>
                      </a:solidFill>
                      <a:prstDash val="solid"/>
                    </a:lnT>
                  </a:tcPr>
                </a:tc>
                <a:tc hMerge="1">
                  <a:txBody>
                    <a:bodyPr/>
                    <a:lstStyle/>
                    <a:p>
                      <a:endParaRPr/>
                    </a:p>
                  </a:txBody>
                  <a:tcPr marL="0" marR="0" marT="0" marB="0"/>
                </a:tc>
                <a:tc>
                  <a:txBody>
                    <a:bodyPr/>
                    <a:lstStyle/>
                    <a:p>
                      <a:endParaRPr sz="1800">
                        <a:latin typeface="Times New Roman"/>
                        <a:cs typeface="Times New Roman"/>
                      </a:endParaRPr>
                    </a:p>
                  </a:txBody>
                  <a:tcPr marL="0" marR="0" marT="0" marB="0">
                    <a:lnL w="38100">
                      <a:solidFill>
                        <a:srgbClr val="000000"/>
                      </a:solidFill>
                      <a:prstDash val="solid"/>
                    </a:lnL>
                    <a:lnT w="38100">
                      <a:solidFill>
                        <a:srgbClr val="000000"/>
                      </a:solidFill>
                      <a:prstDash val="solid"/>
                    </a:lnT>
                  </a:tcPr>
                </a:tc>
                <a:extLst>
                  <a:ext uri="{0D108BD9-81ED-4DB2-BD59-A6C34878D82A}">
                    <a16:rowId xmlns:a16="http://schemas.microsoft.com/office/drawing/2014/main" val="10002"/>
                  </a:ext>
                </a:extLst>
              </a:tr>
            </a:tbl>
          </a:graphicData>
        </a:graphic>
      </p:graphicFrame>
      <p:sp>
        <p:nvSpPr>
          <p:cNvPr id="6" name="object 6"/>
          <p:cNvSpPr/>
          <p:nvPr/>
        </p:nvSpPr>
        <p:spPr>
          <a:xfrm>
            <a:off x="1066238" y="1207721"/>
            <a:ext cx="831353" cy="36644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100528" y="1219158"/>
            <a:ext cx="762953" cy="298323"/>
          </a:xfrm>
          <a:custGeom>
            <a:avLst/>
            <a:gdLst/>
            <a:ahLst/>
            <a:cxnLst/>
            <a:rect l="l" t="t" r="r" b="b"/>
            <a:pathLst>
              <a:path w="847725" h="331469">
                <a:moveTo>
                  <a:pt x="0" y="0"/>
                </a:moveTo>
                <a:lnTo>
                  <a:pt x="847531" y="0"/>
                </a:lnTo>
                <a:lnTo>
                  <a:pt x="847531" y="330949"/>
                </a:lnTo>
                <a:lnTo>
                  <a:pt x="0" y="330949"/>
                </a:lnTo>
                <a:lnTo>
                  <a:pt x="0" y="0"/>
                </a:lnTo>
                <a:close/>
              </a:path>
            </a:pathLst>
          </a:custGeom>
          <a:solidFill>
            <a:srgbClr val="C82506"/>
          </a:solidFill>
        </p:spPr>
        <p:txBody>
          <a:bodyPr wrap="square" lIns="0" tIns="0" rIns="0" bIns="0" rtlCol="0"/>
          <a:lstStyle/>
          <a:p>
            <a:endParaRPr/>
          </a:p>
        </p:txBody>
      </p:sp>
      <p:sp>
        <p:nvSpPr>
          <p:cNvPr id="8" name="object 8"/>
          <p:cNvSpPr/>
          <p:nvPr/>
        </p:nvSpPr>
        <p:spPr>
          <a:xfrm>
            <a:off x="2448660" y="1524167"/>
            <a:ext cx="1441895" cy="0"/>
          </a:xfrm>
          <a:custGeom>
            <a:avLst/>
            <a:gdLst/>
            <a:ahLst/>
            <a:cxnLst/>
            <a:rect l="l" t="t" r="r" b="b"/>
            <a:pathLst>
              <a:path w="1602104">
                <a:moveTo>
                  <a:pt x="0" y="0"/>
                </a:moveTo>
                <a:lnTo>
                  <a:pt x="1601984" y="0"/>
                </a:lnTo>
              </a:path>
            </a:pathLst>
          </a:custGeom>
          <a:ln w="38100">
            <a:solidFill>
              <a:srgbClr val="000000"/>
            </a:solidFill>
          </a:ln>
        </p:spPr>
        <p:txBody>
          <a:bodyPr wrap="square" lIns="0" tIns="0" rIns="0" bIns="0" rtlCol="0"/>
          <a:lstStyle/>
          <a:p>
            <a:endParaRPr/>
          </a:p>
        </p:txBody>
      </p:sp>
      <p:sp>
        <p:nvSpPr>
          <p:cNvPr id="9" name="object 9"/>
          <p:cNvSpPr/>
          <p:nvPr/>
        </p:nvSpPr>
        <p:spPr>
          <a:xfrm>
            <a:off x="8591153" y="1448729"/>
            <a:ext cx="150876" cy="150876"/>
          </a:xfrm>
          <a:custGeom>
            <a:avLst/>
            <a:gdLst/>
            <a:ahLst/>
            <a:cxnLst/>
            <a:rect l="l" t="t" r="r" b="b"/>
            <a:pathLst>
              <a:path w="167640" h="167639">
                <a:moveTo>
                  <a:pt x="0" y="0"/>
                </a:moveTo>
                <a:lnTo>
                  <a:pt x="41910" y="83820"/>
                </a:lnTo>
                <a:lnTo>
                  <a:pt x="0" y="167627"/>
                </a:lnTo>
                <a:lnTo>
                  <a:pt x="167640" y="83820"/>
                </a:lnTo>
                <a:lnTo>
                  <a:pt x="0" y="0"/>
                </a:lnTo>
                <a:close/>
              </a:path>
            </a:pathLst>
          </a:custGeom>
          <a:solidFill>
            <a:srgbClr val="000000"/>
          </a:solidFill>
        </p:spPr>
        <p:txBody>
          <a:bodyPr wrap="square" lIns="0" tIns="0" rIns="0" bIns="0" rtlCol="0"/>
          <a:lstStyle/>
          <a:p>
            <a:endParaRPr/>
          </a:p>
        </p:txBody>
      </p:sp>
      <p:sp>
        <p:nvSpPr>
          <p:cNvPr id="10" name="object 10"/>
          <p:cNvSpPr/>
          <p:nvPr/>
        </p:nvSpPr>
        <p:spPr>
          <a:xfrm>
            <a:off x="3502529" y="1423202"/>
            <a:ext cx="0" cy="188024"/>
          </a:xfrm>
          <a:custGeom>
            <a:avLst/>
            <a:gdLst/>
            <a:ahLst/>
            <a:cxnLst/>
            <a:rect l="l" t="t" r="r" b="b"/>
            <a:pathLst>
              <a:path h="208914">
                <a:moveTo>
                  <a:pt x="0" y="208691"/>
                </a:moveTo>
                <a:lnTo>
                  <a:pt x="0" y="0"/>
                </a:lnTo>
              </a:path>
            </a:pathLst>
          </a:custGeom>
          <a:ln w="38100">
            <a:solidFill>
              <a:srgbClr val="000000"/>
            </a:solidFill>
          </a:ln>
        </p:spPr>
        <p:txBody>
          <a:bodyPr wrap="square" lIns="0" tIns="0" rIns="0" bIns="0" rtlCol="0"/>
          <a:lstStyle/>
          <a:p>
            <a:endParaRPr/>
          </a:p>
        </p:txBody>
      </p:sp>
      <p:sp>
        <p:nvSpPr>
          <p:cNvPr id="11" name="object 11"/>
          <p:cNvSpPr txBox="1"/>
          <p:nvPr/>
        </p:nvSpPr>
        <p:spPr>
          <a:xfrm>
            <a:off x="6657975" y="1794510"/>
            <a:ext cx="1085850" cy="246221"/>
          </a:xfrm>
          <a:prstGeom prst="rect">
            <a:avLst/>
          </a:prstGeom>
        </p:spPr>
        <p:txBody>
          <a:bodyPr vert="horz" wrap="square" lIns="0" tIns="0" rIns="0" bIns="0" rtlCol="0">
            <a:spAutoFit/>
          </a:bodyPr>
          <a:lstStyle/>
          <a:p>
            <a:pPr marL="11430">
              <a:tabLst>
                <a:tab pos="508064" algn="l"/>
              </a:tabLst>
            </a:pPr>
            <a:r>
              <a:rPr sz="1600" dirty="0">
                <a:latin typeface="Times New Roman"/>
                <a:cs typeface="Times New Roman"/>
              </a:rPr>
              <a:t>Hz	10</a:t>
            </a:r>
            <a:r>
              <a:rPr sz="1600" baseline="25462" dirty="0">
                <a:latin typeface="Times New Roman"/>
                <a:cs typeface="Times New Roman"/>
              </a:rPr>
              <a:t>2</a:t>
            </a:r>
            <a:r>
              <a:rPr sz="1600" spc="-135" baseline="25462" dirty="0">
                <a:latin typeface="Times New Roman"/>
                <a:cs typeface="Times New Roman"/>
              </a:rPr>
              <a:t> </a:t>
            </a:r>
            <a:r>
              <a:rPr sz="1600" dirty="0">
                <a:latin typeface="Times New Roman"/>
                <a:cs typeface="Times New Roman"/>
              </a:rPr>
              <a:t>Hz</a:t>
            </a:r>
            <a:endParaRPr sz="1600">
              <a:latin typeface="Times New Roman"/>
              <a:cs typeface="Times New Roman"/>
            </a:endParaRPr>
          </a:p>
        </p:txBody>
      </p:sp>
      <p:sp>
        <p:nvSpPr>
          <p:cNvPr id="12" name="object 12"/>
          <p:cNvSpPr txBox="1"/>
          <p:nvPr/>
        </p:nvSpPr>
        <p:spPr>
          <a:xfrm>
            <a:off x="7943850" y="1794510"/>
            <a:ext cx="588645" cy="246221"/>
          </a:xfrm>
          <a:prstGeom prst="rect">
            <a:avLst/>
          </a:prstGeom>
        </p:spPr>
        <p:txBody>
          <a:bodyPr vert="horz" wrap="square" lIns="0" tIns="0" rIns="0" bIns="0" rtlCol="0">
            <a:spAutoFit/>
          </a:bodyPr>
          <a:lstStyle/>
          <a:p>
            <a:pPr marL="11430"/>
            <a:r>
              <a:rPr sz="1600" dirty="0">
                <a:latin typeface="Times New Roman"/>
                <a:cs typeface="Times New Roman"/>
              </a:rPr>
              <a:t>10</a:t>
            </a:r>
            <a:r>
              <a:rPr sz="1600" baseline="25462" dirty="0">
                <a:latin typeface="Times New Roman"/>
                <a:cs typeface="Times New Roman"/>
              </a:rPr>
              <a:t>3</a:t>
            </a:r>
            <a:r>
              <a:rPr sz="1600" spc="-135" baseline="25462" dirty="0">
                <a:latin typeface="Times New Roman"/>
                <a:cs typeface="Times New Roman"/>
              </a:rPr>
              <a:t> </a:t>
            </a:r>
            <a:r>
              <a:rPr sz="1600" dirty="0">
                <a:latin typeface="Times New Roman"/>
                <a:cs typeface="Times New Roman"/>
              </a:rPr>
              <a:t>Hz</a:t>
            </a:r>
            <a:endParaRPr sz="1600">
              <a:latin typeface="Times New Roman"/>
              <a:cs typeface="Times New Roman"/>
            </a:endParaRPr>
          </a:p>
        </p:txBody>
      </p:sp>
      <p:sp>
        <p:nvSpPr>
          <p:cNvPr id="13" name="object 13"/>
          <p:cNvSpPr/>
          <p:nvPr/>
        </p:nvSpPr>
        <p:spPr>
          <a:xfrm>
            <a:off x="872150" y="1524167"/>
            <a:ext cx="990410" cy="0"/>
          </a:xfrm>
          <a:custGeom>
            <a:avLst/>
            <a:gdLst/>
            <a:ahLst/>
            <a:cxnLst/>
            <a:rect l="l" t="t" r="r" b="b"/>
            <a:pathLst>
              <a:path w="1100455">
                <a:moveTo>
                  <a:pt x="0" y="0"/>
                </a:moveTo>
                <a:lnTo>
                  <a:pt x="19049" y="0"/>
                </a:lnTo>
                <a:lnTo>
                  <a:pt x="1100117" y="0"/>
                </a:lnTo>
              </a:path>
            </a:pathLst>
          </a:custGeom>
          <a:ln w="38100">
            <a:solidFill>
              <a:srgbClr val="000000"/>
            </a:solidFill>
          </a:ln>
        </p:spPr>
        <p:txBody>
          <a:bodyPr wrap="square" lIns="0" tIns="0" rIns="0" bIns="0" rtlCol="0"/>
          <a:lstStyle/>
          <a:p>
            <a:endParaRPr/>
          </a:p>
        </p:txBody>
      </p:sp>
      <p:sp>
        <p:nvSpPr>
          <p:cNvPr id="14" name="object 14"/>
          <p:cNvSpPr/>
          <p:nvPr/>
        </p:nvSpPr>
        <p:spPr>
          <a:xfrm>
            <a:off x="776138" y="1448729"/>
            <a:ext cx="150876" cy="150876"/>
          </a:xfrm>
          <a:custGeom>
            <a:avLst/>
            <a:gdLst/>
            <a:ahLst/>
            <a:cxnLst/>
            <a:rect l="l" t="t" r="r" b="b"/>
            <a:pathLst>
              <a:path w="167640" h="167639">
                <a:moveTo>
                  <a:pt x="167640" y="0"/>
                </a:moveTo>
                <a:lnTo>
                  <a:pt x="0" y="83820"/>
                </a:lnTo>
                <a:lnTo>
                  <a:pt x="167640" y="167627"/>
                </a:lnTo>
                <a:lnTo>
                  <a:pt x="125730" y="83820"/>
                </a:lnTo>
                <a:lnTo>
                  <a:pt x="167640" y="0"/>
                </a:lnTo>
                <a:close/>
              </a:path>
            </a:pathLst>
          </a:custGeom>
          <a:solidFill>
            <a:srgbClr val="000000"/>
          </a:solidFill>
        </p:spPr>
        <p:txBody>
          <a:bodyPr wrap="square" lIns="0" tIns="0" rIns="0" bIns="0" rtlCol="0"/>
          <a:lstStyle/>
          <a:p>
            <a:endParaRPr/>
          </a:p>
        </p:txBody>
      </p:sp>
      <p:sp>
        <p:nvSpPr>
          <p:cNvPr id="15" name="object 15"/>
          <p:cNvSpPr/>
          <p:nvPr/>
        </p:nvSpPr>
        <p:spPr>
          <a:xfrm>
            <a:off x="1916926" y="1524167"/>
            <a:ext cx="477203" cy="0"/>
          </a:xfrm>
          <a:custGeom>
            <a:avLst/>
            <a:gdLst/>
            <a:ahLst/>
            <a:cxnLst/>
            <a:rect l="l" t="t" r="r" b="b"/>
            <a:pathLst>
              <a:path w="530225">
                <a:moveTo>
                  <a:pt x="0" y="0"/>
                </a:moveTo>
                <a:lnTo>
                  <a:pt x="530076" y="0"/>
                </a:lnTo>
              </a:path>
            </a:pathLst>
          </a:custGeom>
          <a:ln w="38100">
            <a:solidFill>
              <a:srgbClr val="000000"/>
            </a:solidFill>
            <a:prstDash val="dash"/>
          </a:ln>
        </p:spPr>
        <p:txBody>
          <a:bodyPr wrap="square" lIns="0" tIns="0" rIns="0" bIns="0" rtlCol="0"/>
          <a:lstStyle/>
          <a:p>
            <a:endParaRPr/>
          </a:p>
        </p:txBody>
      </p:sp>
      <p:sp>
        <p:nvSpPr>
          <p:cNvPr id="16" name="object 16"/>
          <p:cNvSpPr txBox="1"/>
          <p:nvPr/>
        </p:nvSpPr>
        <p:spPr>
          <a:xfrm>
            <a:off x="880110" y="1794510"/>
            <a:ext cx="702945" cy="246221"/>
          </a:xfrm>
          <a:prstGeom prst="rect">
            <a:avLst/>
          </a:prstGeom>
        </p:spPr>
        <p:txBody>
          <a:bodyPr vert="horz" wrap="square" lIns="0" tIns="0" rIns="0" bIns="0" rtlCol="0">
            <a:spAutoFit/>
          </a:bodyPr>
          <a:lstStyle/>
          <a:p>
            <a:pPr marL="11430"/>
            <a:r>
              <a:rPr sz="1600" dirty="0">
                <a:latin typeface="Times New Roman"/>
                <a:cs typeface="Times New Roman"/>
              </a:rPr>
              <a:t>10</a:t>
            </a:r>
            <a:r>
              <a:rPr sz="1600" baseline="25462" dirty="0">
                <a:latin typeface="Times New Roman"/>
                <a:cs typeface="Times New Roman"/>
              </a:rPr>
              <a:t>-18</a:t>
            </a:r>
            <a:r>
              <a:rPr sz="1600" spc="-135" baseline="25462" dirty="0">
                <a:latin typeface="Times New Roman"/>
                <a:cs typeface="Times New Roman"/>
              </a:rPr>
              <a:t> </a:t>
            </a:r>
            <a:r>
              <a:rPr sz="1600" dirty="0">
                <a:latin typeface="Times New Roman"/>
                <a:cs typeface="Times New Roman"/>
              </a:rPr>
              <a:t>Hz</a:t>
            </a:r>
            <a:endParaRPr sz="1600">
              <a:latin typeface="Times New Roman"/>
              <a:cs typeface="Times New Roman"/>
            </a:endParaRPr>
          </a:p>
        </p:txBody>
      </p:sp>
      <p:sp>
        <p:nvSpPr>
          <p:cNvPr id="17" name="object 17"/>
          <p:cNvSpPr/>
          <p:nvPr/>
        </p:nvSpPr>
        <p:spPr>
          <a:xfrm>
            <a:off x="1228427" y="1430254"/>
            <a:ext cx="0" cy="188024"/>
          </a:xfrm>
          <a:custGeom>
            <a:avLst/>
            <a:gdLst/>
            <a:ahLst/>
            <a:cxnLst/>
            <a:rect l="l" t="t" r="r" b="b"/>
            <a:pathLst>
              <a:path h="208914">
                <a:moveTo>
                  <a:pt x="0" y="208691"/>
                </a:moveTo>
                <a:lnTo>
                  <a:pt x="0" y="0"/>
                </a:lnTo>
              </a:path>
            </a:pathLst>
          </a:custGeom>
          <a:ln w="38100">
            <a:solidFill>
              <a:srgbClr val="000000"/>
            </a:solidFill>
          </a:ln>
        </p:spPr>
        <p:txBody>
          <a:bodyPr wrap="square" lIns="0" tIns="0" rIns="0" bIns="0" rtlCol="0"/>
          <a:lstStyle/>
          <a:p>
            <a:endParaRPr/>
          </a:p>
        </p:txBody>
      </p:sp>
      <p:sp>
        <p:nvSpPr>
          <p:cNvPr id="18" name="object 18"/>
          <p:cNvSpPr txBox="1"/>
          <p:nvPr/>
        </p:nvSpPr>
        <p:spPr>
          <a:xfrm>
            <a:off x="1143000" y="788670"/>
            <a:ext cx="531495" cy="285179"/>
          </a:xfrm>
          <a:prstGeom prst="rect">
            <a:avLst/>
          </a:prstGeom>
        </p:spPr>
        <p:txBody>
          <a:bodyPr vert="horz" wrap="square" lIns="0" tIns="0" rIns="0" bIns="0" rtlCol="0">
            <a:spAutoFit/>
          </a:bodyPr>
          <a:lstStyle/>
          <a:p>
            <a:pPr marL="11430"/>
            <a:r>
              <a:rPr dirty="0">
                <a:solidFill>
                  <a:srgbClr val="C82506"/>
                </a:solidFill>
                <a:latin typeface="Times New Roman"/>
                <a:cs typeface="Times New Roman"/>
              </a:rPr>
              <a:t>CMB</a:t>
            </a:r>
            <a:endParaRPr>
              <a:latin typeface="Times New Roman"/>
              <a:cs typeface="Times New Roman"/>
            </a:endParaRPr>
          </a:p>
        </p:txBody>
      </p:sp>
      <p:sp>
        <p:nvSpPr>
          <p:cNvPr id="19" name="object 19"/>
          <p:cNvSpPr/>
          <p:nvPr/>
        </p:nvSpPr>
        <p:spPr>
          <a:xfrm>
            <a:off x="2714064" y="1430254"/>
            <a:ext cx="0" cy="188024"/>
          </a:xfrm>
          <a:custGeom>
            <a:avLst/>
            <a:gdLst/>
            <a:ahLst/>
            <a:cxnLst/>
            <a:rect l="l" t="t" r="r" b="b"/>
            <a:pathLst>
              <a:path h="208914">
                <a:moveTo>
                  <a:pt x="0" y="208691"/>
                </a:moveTo>
                <a:lnTo>
                  <a:pt x="0" y="0"/>
                </a:lnTo>
              </a:path>
            </a:pathLst>
          </a:custGeom>
          <a:ln w="38100">
            <a:solidFill>
              <a:srgbClr val="000000"/>
            </a:solidFill>
          </a:ln>
        </p:spPr>
        <p:txBody>
          <a:bodyPr wrap="square" lIns="0" tIns="0" rIns="0" bIns="0" rtlCol="0"/>
          <a:lstStyle/>
          <a:p>
            <a:endParaRPr/>
          </a:p>
        </p:txBody>
      </p:sp>
      <p:sp>
        <p:nvSpPr>
          <p:cNvPr id="20" name="object 20"/>
          <p:cNvSpPr txBox="1"/>
          <p:nvPr/>
        </p:nvSpPr>
        <p:spPr>
          <a:xfrm>
            <a:off x="1988820" y="1783080"/>
            <a:ext cx="1929384" cy="553998"/>
          </a:xfrm>
          <a:prstGeom prst="rect">
            <a:avLst/>
          </a:prstGeom>
        </p:spPr>
        <p:txBody>
          <a:bodyPr vert="horz" wrap="square" lIns="0" tIns="0" rIns="0" bIns="0" rtlCol="0">
            <a:spAutoFit/>
          </a:bodyPr>
          <a:lstStyle/>
          <a:p>
            <a:pPr marL="400050">
              <a:tabLst>
                <a:tab pos="1211009" algn="l"/>
              </a:tabLst>
            </a:pPr>
            <a:r>
              <a:rPr sz="1600" dirty="0">
                <a:latin typeface="Times New Roman"/>
                <a:cs typeface="Times New Roman"/>
              </a:rPr>
              <a:t>10</a:t>
            </a:r>
            <a:r>
              <a:rPr sz="1600" baseline="25462" dirty="0">
                <a:latin typeface="Times New Roman"/>
                <a:cs typeface="Times New Roman"/>
              </a:rPr>
              <a:t>-4 </a:t>
            </a:r>
            <a:r>
              <a:rPr sz="1600" dirty="0">
                <a:latin typeface="Times New Roman"/>
                <a:cs typeface="Times New Roman"/>
              </a:rPr>
              <a:t>Hz	10</a:t>
            </a:r>
            <a:r>
              <a:rPr sz="1600" baseline="25462" dirty="0">
                <a:latin typeface="Times New Roman"/>
                <a:cs typeface="Times New Roman"/>
              </a:rPr>
              <a:t>-3</a:t>
            </a:r>
            <a:r>
              <a:rPr sz="1600" spc="-135" baseline="25462" dirty="0">
                <a:latin typeface="Times New Roman"/>
                <a:cs typeface="Times New Roman"/>
              </a:rPr>
              <a:t> </a:t>
            </a:r>
            <a:r>
              <a:rPr sz="1600" dirty="0">
                <a:latin typeface="Times New Roman"/>
                <a:cs typeface="Times New Roman"/>
              </a:rPr>
              <a:t>Hz</a:t>
            </a:r>
          </a:p>
          <a:p>
            <a:pPr>
              <a:spcBef>
                <a:spcPts val="45"/>
              </a:spcBef>
            </a:pPr>
            <a:endParaRPr sz="2000" dirty="0">
              <a:latin typeface="Times New Roman"/>
              <a:cs typeface="Times New Roman"/>
            </a:endParaRPr>
          </a:p>
        </p:txBody>
      </p:sp>
      <p:sp>
        <p:nvSpPr>
          <p:cNvPr id="22" name="object 22"/>
          <p:cNvSpPr/>
          <p:nvPr/>
        </p:nvSpPr>
        <p:spPr>
          <a:xfrm>
            <a:off x="5749290" y="2975274"/>
            <a:ext cx="3394710" cy="1926549"/>
          </a:xfrm>
          <a:prstGeom prst="rect">
            <a:avLst/>
          </a:prstGeom>
          <a:blipFill>
            <a:blip r:embed="rId3" cstate="print"/>
            <a:stretch>
              <a:fillRect/>
            </a:stretch>
          </a:blipFill>
        </p:spPr>
        <p:txBody>
          <a:bodyPr wrap="square" lIns="0" tIns="0" rIns="0" bIns="0" rtlCol="0"/>
          <a:lstStyle/>
          <a:p>
            <a:endParaRPr/>
          </a:p>
        </p:txBody>
      </p:sp>
      <p:sp>
        <p:nvSpPr>
          <p:cNvPr id="23" name="object 23"/>
          <p:cNvSpPr txBox="1"/>
          <p:nvPr/>
        </p:nvSpPr>
        <p:spPr>
          <a:xfrm>
            <a:off x="3881903" y="833321"/>
            <a:ext cx="2736342" cy="2377895"/>
          </a:xfrm>
          <a:prstGeom prst="rect">
            <a:avLst/>
          </a:prstGeom>
        </p:spPr>
        <p:txBody>
          <a:bodyPr vert="horz" wrap="square" lIns="0" tIns="0" rIns="0" bIns="0" rtlCol="0">
            <a:spAutoFit/>
          </a:bodyPr>
          <a:lstStyle/>
          <a:p>
            <a:pPr marL="129731">
              <a:lnSpc>
                <a:spcPts val="1809"/>
              </a:lnSpc>
            </a:pPr>
            <a:r>
              <a:rPr dirty="0">
                <a:solidFill>
                  <a:srgbClr val="0E9CDC"/>
                </a:solidFill>
                <a:latin typeface="Times New Roman"/>
                <a:cs typeface="Times New Roman"/>
              </a:rPr>
              <a:t>new</a:t>
            </a:r>
            <a:r>
              <a:rPr spc="-90" dirty="0">
                <a:solidFill>
                  <a:srgbClr val="0E9CDC"/>
                </a:solidFill>
                <a:latin typeface="Times New Roman"/>
                <a:cs typeface="Times New Roman"/>
              </a:rPr>
              <a:t> </a:t>
            </a:r>
            <a:r>
              <a:rPr dirty="0">
                <a:solidFill>
                  <a:srgbClr val="0E9CDC"/>
                </a:solidFill>
                <a:latin typeface="Times New Roman"/>
                <a:cs typeface="Times New Roman"/>
              </a:rPr>
              <a:t>sensors</a:t>
            </a:r>
            <a:endParaRPr dirty="0">
              <a:latin typeface="Times New Roman"/>
              <a:cs typeface="Times New Roman"/>
            </a:endParaRPr>
          </a:p>
          <a:p>
            <a:pPr>
              <a:lnSpc>
                <a:spcPct val="100000"/>
              </a:lnSpc>
            </a:pPr>
            <a:endParaRPr dirty="0">
              <a:latin typeface="Times New Roman"/>
              <a:cs typeface="Times New Roman"/>
            </a:endParaRPr>
          </a:p>
          <a:p>
            <a:pPr>
              <a:lnSpc>
                <a:spcPct val="100000"/>
              </a:lnSpc>
            </a:pPr>
            <a:endParaRPr dirty="0">
              <a:latin typeface="Times New Roman"/>
              <a:cs typeface="Times New Roman"/>
            </a:endParaRPr>
          </a:p>
          <a:p>
            <a:pPr>
              <a:spcBef>
                <a:spcPts val="14"/>
              </a:spcBef>
            </a:pPr>
            <a:endParaRPr sz="1400" dirty="0">
              <a:latin typeface="Times New Roman"/>
              <a:cs typeface="Times New Roman"/>
            </a:endParaRPr>
          </a:p>
          <a:p>
            <a:pPr marL="84011">
              <a:tabLst>
                <a:tab pos="895540" algn="l"/>
                <a:tab pos="1787081" algn="l"/>
                <a:tab pos="2530031" algn="l"/>
              </a:tabLst>
            </a:pPr>
            <a:r>
              <a:rPr sz="1600" dirty="0">
                <a:latin typeface="Times New Roman"/>
                <a:cs typeface="Times New Roman"/>
              </a:rPr>
              <a:t>10</a:t>
            </a:r>
            <a:r>
              <a:rPr sz="1600" baseline="25462" dirty="0">
                <a:latin typeface="Times New Roman"/>
                <a:cs typeface="Times New Roman"/>
              </a:rPr>
              <a:t>-2 </a:t>
            </a:r>
            <a:r>
              <a:rPr sz="1600" dirty="0">
                <a:latin typeface="Times New Roman"/>
                <a:cs typeface="Times New Roman"/>
              </a:rPr>
              <a:t>Hz	10</a:t>
            </a:r>
            <a:r>
              <a:rPr sz="1600" baseline="25462" dirty="0">
                <a:latin typeface="Times New Roman"/>
                <a:cs typeface="Times New Roman"/>
              </a:rPr>
              <a:t>-1 </a:t>
            </a:r>
            <a:r>
              <a:rPr sz="1600" dirty="0">
                <a:latin typeface="Times New Roman"/>
                <a:cs typeface="Times New Roman"/>
              </a:rPr>
              <a:t>Hz	1 Hz	10</a:t>
            </a:r>
          </a:p>
          <a:p>
            <a:pPr marL="24575"/>
            <a:endParaRPr sz="2000" dirty="0">
              <a:latin typeface="Times New Roman"/>
              <a:cs typeface="Times New Roman"/>
            </a:endParaRPr>
          </a:p>
          <a:p>
            <a:pPr>
              <a:spcBef>
                <a:spcPts val="14"/>
              </a:spcBef>
            </a:pPr>
            <a:endParaRPr sz="2100" dirty="0">
              <a:latin typeface="Times New Roman"/>
              <a:cs typeface="Times New Roman"/>
            </a:endParaRPr>
          </a:p>
          <a:p>
            <a:pPr marL="29718" marR="1040702" indent="-30290">
              <a:lnSpc>
                <a:spcPct val="120800"/>
              </a:lnSpc>
            </a:pPr>
            <a:endParaRPr baseline="25641" dirty="0">
              <a:latin typeface="Times New Roman"/>
              <a:cs typeface="Times New Roman"/>
            </a:endParaRPr>
          </a:p>
          <a:p>
            <a:pPr>
              <a:lnSpc>
                <a:spcPct val="100000"/>
              </a:lnSpc>
            </a:pPr>
            <a:endParaRPr dirty="0">
              <a:latin typeface="Times New Roman"/>
              <a:cs typeface="Times New Roman"/>
            </a:endParaRPr>
          </a:p>
        </p:txBody>
      </p:sp>
      <p:sp>
        <p:nvSpPr>
          <p:cNvPr id="24" name="object 24"/>
          <p:cNvSpPr/>
          <p:nvPr/>
        </p:nvSpPr>
        <p:spPr>
          <a:xfrm>
            <a:off x="4889651" y="1860347"/>
            <a:ext cx="697230" cy="619963"/>
          </a:xfrm>
          <a:custGeom>
            <a:avLst/>
            <a:gdLst/>
            <a:ahLst/>
            <a:cxnLst/>
            <a:rect l="l" t="t" r="r" b="b"/>
            <a:pathLst>
              <a:path w="774700" h="2220595">
                <a:moveTo>
                  <a:pt x="0" y="1110227"/>
                </a:moveTo>
                <a:lnTo>
                  <a:pt x="774094" y="1110227"/>
                </a:lnTo>
              </a:path>
            </a:pathLst>
          </a:custGeom>
          <a:ln w="2220455">
            <a:solidFill>
              <a:srgbClr val="941751"/>
            </a:solidFill>
          </a:ln>
        </p:spPr>
        <p:txBody>
          <a:bodyPr wrap="square" lIns="0" tIns="0" rIns="0" bIns="0" rtlCol="0"/>
          <a:lstStyle/>
          <a:p>
            <a:endParaRPr/>
          </a:p>
        </p:txBody>
      </p:sp>
      <p:sp>
        <p:nvSpPr>
          <p:cNvPr id="25" name="object 25"/>
          <p:cNvSpPr/>
          <p:nvPr/>
        </p:nvSpPr>
        <p:spPr>
          <a:xfrm>
            <a:off x="5509454" y="1734056"/>
            <a:ext cx="142875" cy="167450"/>
          </a:xfrm>
          <a:custGeom>
            <a:avLst/>
            <a:gdLst/>
            <a:ahLst/>
            <a:cxnLst/>
            <a:rect l="l" t="t" r="r" b="b"/>
            <a:pathLst>
              <a:path w="158750" h="186055">
                <a:moveTo>
                  <a:pt x="134340" y="0"/>
                </a:moveTo>
                <a:lnTo>
                  <a:pt x="0" y="130708"/>
                </a:lnTo>
                <a:lnTo>
                  <a:pt x="158305" y="185889"/>
                </a:lnTo>
                <a:lnTo>
                  <a:pt x="134340" y="0"/>
                </a:lnTo>
                <a:close/>
              </a:path>
            </a:pathLst>
          </a:custGeom>
          <a:solidFill>
            <a:srgbClr val="941751"/>
          </a:solidFill>
        </p:spPr>
        <p:txBody>
          <a:bodyPr wrap="square" lIns="0" tIns="0" rIns="0" bIns="0" rtlCol="0"/>
          <a:lstStyle/>
          <a:p>
            <a:endParaRPr/>
          </a:p>
        </p:txBody>
      </p:sp>
      <p:sp>
        <p:nvSpPr>
          <p:cNvPr id="26" name="object 26"/>
          <p:cNvSpPr txBox="1"/>
          <p:nvPr/>
        </p:nvSpPr>
        <p:spPr>
          <a:xfrm>
            <a:off x="291578" y="3211216"/>
            <a:ext cx="5534978" cy="2800767"/>
          </a:xfrm>
          <a:prstGeom prst="rect">
            <a:avLst/>
          </a:prstGeom>
        </p:spPr>
        <p:txBody>
          <a:bodyPr vert="horz" wrap="square" lIns="0" tIns="0" rIns="0" bIns="0" rtlCol="0">
            <a:spAutoFit/>
          </a:bodyPr>
          <a:lstStyle/>
          <a:p>
            <a:pPr>
              <a:lnSpc>
                <a:spcPct val="100000"/>
              </a:lnSpc>
            </a:pPr>
            <a:endParaRPr dirty="0">
              <a:latin typeface="Times New Roman"/>
              <a:cs typeface="Times New Roman"/>
            </a:endParaRPr>
          </a:p>
          <a:p>
            <a:pPr marL="582930"/>
            <a:r>
              <a:rPr sz="2400" b="1" dirty="0">
                <a:solidFill>
                  <a:srgbClr val="941751"/>
                </a:solidFill>
                <a:latin typeface="Times New Roman"/>
                <a:cs typeface="Times New Roman"/>
              </a:rPr>
              <a:t>e.g. inflation may be observable</a:t>
            </a:r>
            <a:r>
              <a:rPr sz="2400" b="1" spc="-90" dirty="0">
                <a:solidFill>
                  <a:srgbClr val="941751"/>
                </a:solidFill>
                <a:latin typeface="Times New Roman"/>
                <a:cs typeface="Times New Roman"/>
              </a:rPr>
              <a:t> </a:t>
            </a:r>
            <a:r>
              <a:rPr sz="2400" b="1" dirty="0">
                <a:solidFill>
                  <a:srgbClr val="941751"/>
                </a:solidFill>
                <a:latin typeface="Times New Roman"/>
                <a:cs typeface="Times New Roman"/>
              </a:rPr>
              <a:t>in</a:t>
            </a:r>
            <a:endParaRPr lang="en-GB" sz="2400" b="1" dirty="0">
              <a:solidFill>
                <a:srgbClr val="941751"/>
              </a:solidFill>
              <a:latin typeface="Times New Roman"/>
              <a:cs typeface="Times New Roman"/>
            </a:endParaRPr>
          </a:p>
          <a:p>
            <a:pPr marL="582930"/>
            <a:r>
              <a:rPr lang="en-GB" sz="2400" b="1" dirty="0">
                <a:solidFill>
                  <a:srgbClr val="941751"/>
                </a:solidFill>
                <a:latin typeface="Times New Roman"/>
                <a:cs typeface="Times New Roman"/>
              </a:rPr>
              <a:t>       1 Hz Band</a:t>
            </a:r>
            <a:endParaRPr sz="2400" b="1" dirty="0">
              <a:latin typeface="Times New Roman"/>
              <a:cs typeface="Times New Roman"/>
            </a:endParaRPr>
          </a:p>
          <a:p>
            <a:pPr marL="160020">
              <a:spcBef>
                <a:spcPts val="1440"/>
              </a:spcBef>
            </a:pPr>
            <a:r>
              <a:rPr lang="en-GB" sz="2400" b="1" dirty="0">
                <a:solidFill>
                  <a:srgbClr val="011993"/>
                </a:solidFill>
                <a:latin typeface="Times New Roman"/>
                <a:cs typeface="Times New Roman"/>
              </a:rPr>
              <a:t>C</a:t>
            </a:r>
            <a:r>
              <a:rPr sz="2400" b="1" dirty="0" err="1">
                <a:solidFill>
                  <a:srgbClr val="011993"/>
                </a:solidFill>
                <a:latin typeface="Times New Roman"/>
                <a:cs typeface="Times New Roman"/>
              </a:rPr>
              <a:t>osmology</a:t>
            </a:r>
            <a:r>
              <a:rPr sz="2400" b="1" dirty="0">
                <a:solidFill>
                  <a:srgbClr val="011993"/>
                </a:solidFill>
                <a:latin typeface="Times New Roman"/>
                <a:cs typeface="Times New Roman"/>
              </a:rPr>
              <a:t> best </a:t>
            </a:r>
            <a:r>
              <a:rPr sz="2400" b="1" spc="-5" dirty="0">
                <a:solidFill>
                  <a:srgbClr val="011993"/>
                </a:solidFill>
                <a:latin typeface="Times New Roman"/>
                <a:cs typeface="Times New Roman"/>
              </a:rPr>
              <a:t>probed </a:t>
            </a:r>
            <a:r>
              <a:rPr sz="2400" b="1" dirty="0">
                <a:solidFill>
                  <a:srgbClr val="011993"/>
                </a:solidFill>
                <a:latin typeface="Times New Roman"/>
                <a:cs typeface="Times New Roman"/>
              </a:rPr>
              <a:t>at frequencies ~ 1 Hz and</a:t>
            </a:r>
            <a:r>
              <a:rPr sz="2400" b="1" spc="-63" dirty="0">
                <a:solidFill>
                  <a:srgbClr val="011993"/>
                </a:solidFill>
                <a:latin typeface="Times New Roman"/>
                <a:cs typeface="Times New Roman"/>
              </a:rPr>
              <a:t> </a:t>
            </a:r>
            <a:r>
              <a:rPr sz="2400" b="1" dirty="0">
                <a:solidFill>
                  <a:srgbClr val="011993"/>
                </a:solidFill>
                <a:latin typeface="Times New Roman"/>
                <a:cs typeface="Times New Roman"/>
              </a:rPr>
              <a:t>below:</a:t>
            </a:r>
            <a:endParaRPr sz="2400" b="1" dirty="0">
              <a:latin typeface="Times New Roman"/>
              <a:cs typeface="Times New Roman"/>
            </a:endParaRPr>
          </a:p>
          <a:p>
            <a:pPr marL="11430">
              <a:spcBef>
                <a:spcPts val="450"/>
              </a:spcBef>
            </a:pPr>
            <a:r>
              <a:rPr lang="en-GB" sz="2400" b="1" dirty="0">
                <a:solidFill>
                  <a:srgbClr val="011993"/>
                </a:solidFill>
                <a:latin typeface="Times New Roman"/>
                <a:cs typeface="Times New Roman"/>
              </a:rPr>
              <a:t>  </a:t>
            </a:r>
            <a:r>
              <a:rPr sz="2400" b="1" dirty="0">
                <a:solidFill>
                  <a:srgbClr val="011993"/>
                </a:solidFill>
                <a:latin typeface="Times New Roman"/>
                <a:cs typeface="Times New Roman"/>
              </a:rPr>
              <a:t>e.g. phase transitions, reheating, dark</a:t>
            </a:r>
            <a:endParaRPr lang="en-GB" sz="2400" b="1" dirty="0">
              <a:solidFill>
                <a:srgbClr val="011993"/>
              </a:solidFill>
              <a:latin typeface="Times New Roman"/>
              <a:cs typeface="Times New Roman"/>
            </a:endParaRPr>
          </a:p>
          <a:p>
            <a:pPr marL="11430">
              <a:spcBef>
                <a:spcPts val="450"/>
              </a:spcBef>
            </a:pPr>
            <a:r>
              <a:rPr lang="en-GB" sz="2400" b="1" dirty="0">
                <a:solidFill>
                  <a:srgbClr val="011993"/>
                </a:solidFill>
                <a:latin typeface="Times New Roman"/>
                <a:cs typeface="Times New Roman"/>
              </a:rPr>
              <a:t>    </a:t>
            </a:r>
            <a:r>
              <a:rPr sz="2400" b="1" dirty="0">
                <a:solidFill>
                  <a:srgbClr val="011993"/>
                </a:solidFill>
                <a:latin typeface="Times New Roman"/>
                <a:cs typeface="Times New Roman"/>
              </a:rPr>
              <a:t> </a:t>
            </a:r>
            <a:r>
              <a:rPr lang="en-GB" sz="2400" b="1" dirty="0">
                <a:solidFill>
                  <a:srgbClr val="011993"/>
                </a:solidFill>
                <a:latin typeface="Times New Roman"/>
                <a:cs typeface="Times New Roman"/>
              </a:rPr>
              <a:t>  </a:t>
            </a:r>
            <a:r>
              <a:rPr sz="2400" b="1" spc="-9" dirty="0">
                <a:solidFill>
                  <a:srgbClr val="011993"/>
                </a:solidFill>
                <a:latin typeface="Times New Roman"/>
                <a:cs typeface="Times New Roman"/>
              </a:rPr>
              <a:t>energy </a:t>
            </a:r>
            <a:r>
              <a:rPr sz="2400" b="1" dirty="0">
                <a:solidFill>
                  <a:srgbClr val="011993"/>
                </a:solidFill>
                <a:latin typeface="Times New Roman"/>
                <a:cs typeface="Times New Roman"/>
              </a:rPr>
              <a:t>(redshifts),</a:t>
            </a:r>
            <a:r>
              <a:rPr sz="2400" b="1" spc="-63" dirty="0">
                <a:solidFill>
                  <a:srgbClr val="011993"/>
                </a:solidFill>
                <a:latin typeface="Times New Roman"/>
                <a:cs typeface="Times New Roman"/>
              </a:rPr>
              <a:t> </a:t>
            </a:r>
            <a:r>
              <a:rPr sz="2400" b="1" dirty="0">
                <a:solidFill>
                  <a:srgbClr val="011993"/>
                </a:solidFill>
                <a:latin typeface="Times New Roman"/>
                <a:cs typeface="Times New Roman"/>
              </a:rPr>
              <a:t>etc.</a:t>
            </a:r>
            <a:endParaRPr sz="2400" b="1" dirty="0">
              <a:latin typeface="Times New Roman"/>
              <a:cs typeface="Times New Roman"/>
            </a:endParaRPr>
          </a:p>
        </p:txBody>
      </p:sp>
    </p:spTree>
    <p:extLst>
      <p:ext uri="{BB962C8B-B14F-4D97-AF65-F5344CB8AC3E}">
        <p14:creationId xmlns:p14="http://schemas.microsoft.com/office/powerpoint/2010/main" val="718661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GW detection with atoms</a:t>
            </a:r>
          </a:p>
        </p:txBody>
      </p:sp>
      <p:sp>
        <p:nvSpPr>
          <p:cNvPr id="4" name="Rectangle 3"/>
          <p:cNvSpPr/>
          <p:nvPr/>
        </p:nvSpPr>
        <p:spPr>
          <a:xfrm>
            <a:off x="1169497" y="3453612"/>
            <a:ext cx="6450678" cy="369332"/>
          </a:xfrm>
          <a:prstGeom prst="rect">
            <a:avLst/>
          </a:prstGeom>
        </p:spPr>
        <p:txBody>
          <a:bodyPr wrap="square">
            <a:spAutoFit/>
          </a:bodyPr>
          <a:lstStyle/>
          <a:p>
            <a:pPr>
              <a:buNone/>
            </a:pPr>
            <a:r>
              <a:rPr lang="en-US" i="1" dirty="0"/>
              <a:t>Measure differential acceleration between two inertial masses</a:t>
            </a:r>
          </a:p>
        </p:txBody>
      </p:sp>
      <p:pic>
        <p:nvPicPr>
          <p:cNvPr id="5" name="Picture 4"/>
          <p:cNvPicPr>
            <a:picLocks noChangeAspect="1" noChangeArrowheads="1"/>
          </p:cNvPicPr>
          <p:nvPr/>
        </p:nvPicPr>
        <p:blipFill>
          <a:blip r:embed="rId2" cstate="print"/>
          <a:srcRect/>
          <a:stretch>
            <a:fillRect/>
          </a:stretch>
        </p:blipFill>
        <p:spPr bwMode="auto">
          <a:xfrm>
            <a:off x="498339" y="1104487"/>
            <a:ext cx="2927350" cy="1973263"/>
          </a:xfrm>
          <a:prstGeom prst="rect">
            <a:avLst/>
          </a:prstGeom>
          <a:noFill/>
          <a:ln w="9525">
            <a:noFill/>
            <a:miter lim="800000"/>
            <a:headEnd/>
            <a:tailEnd/>
          </a:ln>
        </p:spPr>
      </p:pic>
      <p:sp>
        <p:nvSpPr>
          <p:cNvPr id="6" name="Right Arrow 7"/>
          <p:cNvSpPr/>
          <p:nvPr/>
        </p:nvSpPr>
        <p:spPr bwMode="auto">
          <a:xfrm>
            <a:off x="3777270" y="1878193"/>
            <a:ext cx="1819276" cy="357188"/>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a:ln>
                <a:noFill/>
              </a:ln>
              <a:solidFill>
                <a:schemeClr val="tx1"/>
              </a:solidFill>
              <a:effectLst/>
              <a:latin typeface="Tahoma" pitchFamily="34" charset="0"/>
              <a:cs typeface="Arial" charset="0"/>
            </a:endParaRPr>
          </a:p>
        </p:txBody>
      </p:sp>
      <p:pic>
        <p:nvPicPr>
          <p:cNvPr id="7" name="Picture 2"/>
          <p:cNvPicPr>
            <a:picLocks noChangeAspect="1" noChangeArrowheads="1"/>
          </p:cNvPicPr>
          <p:nvPr/>
        </p:nvPicPr>
        <p:blipFill>
          <a:blip r:embed="rId3" cstate="print"/>
          <a:srcRect l="1938" t="8713" r="1936" b="5630"/>
          <a:stretch>
            <a:fillRect/>
          </a:stretch>
        </p:blipFill>
        <p:spPr bwMode="auto">
          <a:xfrm rot="5400000">
            <a:off x="5022944" y="1681851"/>
            <a:ext cx="2336955" cy="733425"/>
          </a:xfrm>
          <a:prstGeom prst="rect">
            <a:avLst/>
          </a:prstGeom>
          <a:noFill/>
          <a:ln w="9525">
            <a:noFill/>
            <a:miter lim="800000"/>
            <a:headEnd/>
            <a:tailEnd/>
          </a:ln>
        </p:spPr>
      </p:pic>
      <p:sp>
        <p:nvSpPr>
          <p:cNvPr id="8" name="Rectangle 7"/>
          <p:cNvSpPr/>
          <p:nvPr/>
        </p:nvSpPr>
        <p:spPr bwMode="auto">
          <a:xfrm>
            <a:off x="5916062" y="1343060"/>
            <a:ext cx="498764" cy="141316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a:ln>
                <a:noFill/>
              </a:ln>
              <a:solidFill>
                <a:schemeClr val="tx1"/>
              </a:solidFill>
              <a:effectLst/>
              <a:latin typeface="Tahoma" pitchFamily="34" charset="0"/>
              <a:cs typeface="Arial" charset="0"/>
            </a:endParaRPr>
          </a:p>
        </p:txBody>
      </p:sp>
      <p:cxnSp>
        <p:nvCxnSpPr>
          <p:cNvPr id="9" name="Straight Arrow Connector 8"/>
          <p:cNvCxnSpPr/>
          <p:nvPr/>
        </p:nvCxnSpPr>
        <p:spPr>
          <a:xfrm flipV="1">
            <a:off x="6179299" y="1384623"/>
            <a:ext cx="0" cy="1371600"/>
          </a:xfrm>
          <a:prstGeom prst="straightConnector1">
            <a:avLst/>
          </a:prstGeom>
          <a:ln w="3810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6332603" y="1800258"/>
            <a:ext cx="2340513" cy="461665"/>
          </a:xfrm>
          <a:prstGeom prst="rect">
            <a:avLst/>
          </a:prstGeom>
          <a:noFill/>
        </p:spPr>
        <p:txBody>
          <a:bodyPr wrap="none" rtlCol="0">
            <a:spAutoFit/>
          </a:bodyPr>
          <a:lstStyle/>
          <a:p>
            <a:pPr>
              <a:buNone/>
            </a:pPr>
            <a:r>
              <a:rPr lang="en-US" sz="2400" b="1" i="1" dirty="0">
                <a:latin typeface="Times New Roman" pitchFamily="18" charset="0"/>
                <a:cs typeface="Times New Roman" pitchFamily="18" charset="0"/>
              </a:rPr>
              <a:t>L </a:t>
            </a:r>
            <a:r>
              <a:rPr lang="en-US" sz="2400" b="1" dirty="0">
                <a:latin typeface="Times New Roman" pitchFamily="18" charset="0"/>
                <a:cs typeface="Times New Roman" pitchFamily="18" charset="0"/>
              </a:rPr>
              <a:t>(1</a:t>
            </a:r>
            <a:r>
              <a:rPr lang="en-US" sz="2400" b="1" i="1" dirty="0">
                <a:latin typeface="Times New Roman" pitchFamily="18" charset="0"/>
                <a:cs typeface="Times New Roman" pitchFamily="18" charset="0"/>
              </a:rPr>
              <a:t> + h </a:t>
            </a:r>
            <a:r>
              <a:rPr lang="en-US" sz="2400" b="1" dirty="0">
                <a:latin typeface="Times New Roman" pitchFamily="18" charset="0"/>
                <a:cs typeface="Times New Roman" pitchFamily="18" charset="0"/>
              </a:rPr>
              <a:t>sin(</a:t>
            </a:r>
            <a:r>
              <a:rPr lang="el-GR" sz="2400" b="1" i="1" dirty="0">
                <a:latin typeface="Times New Roman" pitchFamily="18" charset="0"/>
                <a:cs typeface="Times New Roman" pitchFamily="18" charset="0"/>
              </a:rPr>
              <a:t>ω</a:t>
            </a:r>
            <a:r>
              <a:rPr lang="en-US" sz="2400" b="1" i="1" dirty="0">
                <a:latin typeface="Times New Roman" pitchFamily="18" charset="0"/>
                <a:cs typeface="Times New Roman" pitchFamily="18" charset="0"/>
              </a:rPr>
              <a:t>t</a:t>
            </a:r>
            <a:r>
              <a:rPr lang="en-US" sz="1200" b="1" i="1" dirty="0">
                <a:latin typeface="Times New Roman" pitchFamily="18" charset="0"/>
                <a:cs typeface="Times New Roman" pitchFamily="18" charset="0"/>
              </a:rPr>
              <a:t> </a:t>
            </a:r>
            <a:r>
              <a:rPr lang="en-US" sz="2400" b="1" dirty="0">
                <a:latin typeface="Times New Roman" pitchFamily="18" charset="0"/>
                <a:cs typeface="Times New Roman" pitchFamily="18" charset="0"/>
              </a:rPr>
              <a:t>))</a:t>
            </a:r>
          </a:p>
        </p:txBody>
      </p:sp>
      <p:sp>
        <p:nvSpPr>
          <p:cNvPr id="11" name="TextBox 10"/>
          <p:cNvSpPr txBox="1"/>
          <p:nvPr/>
        </p:nvSpPr>
        <p:spPr>
          <a:xfrm>
            <a:off x="7620175" y="2589967"/>
            <a:ext cx="682879" cy="338554"/>
          </a:xfrm>
          <a:prstGeom prst="rect">
            <a:avLst/>
          </a:prstGeom>
          <a:noFill/>
        </p:spPr>
        <p:txBody>
          <a:bodyPr wrap="none" rtlCol="0">
            <a:spAutoFit/>
          </a:bodyPr>
          <a:lstStyle/>
          <a:p>
            <a:pPr>
              <a:buNone/>
            </a:pPr>
            <a:r>
              <a:rPr lang="en-US" sz="1600" dirty="0"/>
              <a:t>strain</a:t>
            </a:r>
            <a:endParaRPr lang="en-US" dirty="0"/>
          </a:p>
        </p:txBody>
      </p:sp>
      <p:cxnSp>
        <p:nvCxnSpPr>
          <p:cNvPr id="12" name="Straight Arrow Connector 11"/>
          <p:cNvCxnSpPr>
            <a:stCxn id="11" idx="1"/>
          </p:cNvCxnSpPr>
          <p:nvPr/>
        </p:nvCxnSpPr>
        <p:spPr>
          <a:xfrm flipH="1" flipV="1">
            <a:off x="7329233" y="2229755"/>
            <a:ext cx="290942" cy="52948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7065994" y="1010548"/>
            <a:ext cx="1075487" cy="338554"/>
          </a:xfrm>
          <a:prstGeom prst="rect">
            <a:avLst/>
          </a:prstGeom>
          <a:noFill/>
        </p:spPr>
        <p:txBody>
          <a:bodyPr wrap="none" rtlCol="0">
            <a:spAutoFit/>
          </a:bodyPr>
          <a:lstStyle/>
          <a:p>
            <a:pPr>
              <a:buNone/>
            </a:pPr>
            <a:r>
              <a:rPr lang="en-US" sz="1600" dirty="0"/>
              <a:t>frequency</a:t>
            </a:r>
            <a:endParaRPr lang="en-US" dirty="0"/>
          </a:p>
        </p:txBody>
      </p:sp>
      <p:cxnSp>
        <p:nvCxnSpPr>
          <p:cNvPr id="14" name="Straight Arrow Connector 13"/>
          <p:cNvCxnSpPr/>
          <p:nvPr/>
        </p:nvCxnSpPr>
        <p:spPr>
          <a:xfrm>
            <a:off x="7841847" y="1370768"/>
            <a:ext cx="221673" cy="49876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aphicFrame>
        <p:nvGraphicFramePr>
          <p:cNvPr id="15" name="Table 14"/>
          <p:cNvGraphicFramePr>
            <a:graphicFrameLocks noGrp="1"/>
          </p:cNvGraphicFramePr>
          <p:nvPr>
            <p:extLst>
              <p:ext uri="{D42A27DB-BD31-4B8C-83A1-F6EECF244321}">
                <p14:modId xmlns:p14="http://schemas.microsoft.com/office/powerpoint/2010/main" val="3750390825"/>
              </p:ext>
            </p:extLst>
          </p:nvPr>
        </p:nvGraphicFramePr>
        <p:xfrm>
          <a:off x="676101" y="4340383"/>
          <a:ext cx="7791798" cy="1478280"/>
        </p:xfrm>
        <a:graphic>
          <a:graphicData uri="http://schemas.openxmlformats.org/drawingml/2006/table">
            <a:tbl>
              <a:tblPr firstRow="1" bandRow="1">
                <a:tableStyleId>{00A15C55-8517-42AA-B614-E9B94910E393}</a:tableStyleId>
              </a:tblPr>
              <a:tblGrid>
                <a:gridCol w="2597266">
                  <a:extLst>
                    <a:ext uri="{9D8B030D-6E8A-4147-A177-3AD203B41FA5}">
                      <a16:colId xmlns:a16="http://schemas.microsoft.com/office/drawing/2014/main" val="3964054994"/>
                    </a:ext>
                  </a:extLst>
                </a:gridCol>
                <a:gridCol w="2597266">
                  <a:extLst>
                    <a:ext uri="{9D8B030D-6E8A-4147-A177-3AD203B41FA5}">
                      <a16:colId xmlns:a16="http://schemas.microsoft.com/office/drawing/2014/main" val="3907580356"/>
                    </a:ext>
                  </a:extLst>
                </a:gridCol>
                <a:gridCol w="2597266">
                  <a:extLst>
                    <a:ext uri="{9D8B030D-6E8A-4147-A177-3AD203B41FA5}">
                      <a16:colId xmlns:a16="http://schemas.microsoft.com/office/drawing/2014/main" val="1000409320"/>
                    </a:ext>
                  </a:extLst>
                </a:gridCol>
              </a:tblGrid>
              <a:tr h="201057">
                <a:tc>
                  <a:txBody>
                    <a:bodyPr/>
                    <a:lstStyle/>
                    <a:p>
                      <a:endParaRPr lang="en-US" dirty="0"/>
                    </a:p>
                  </a:txBody>
                  <a:tcPr/>
                </a:tc>
                <a:tc>
                  <a:txBody>
                    <a:bodyPr/>
                    <a:lstStyle/>
                    <a:p>
                      <a:r>
                        <a:rPr lang="en-US" dirty="0"/>
                        <a:t>LIGO</a:t>
                      </a:r>
                    </a:p>
                  </a:txBody>
                  <a:tcPr/>
                </a:tc>
                <a:tc>
                  <a:txBody>
                    <a:bodyPr/>
                    <a:lstStyle/>
                    <a:p>
                      <a:r>
                        <a:rPr lang="en-US" dirty="0"/>
                        <a:t>Atom Interferometry</a:t>
                      </a:r>
                    </a:p>
                  </a:txBody>
                  <a:tcPr/>
                </a:tc>
                <a:extLst>
                  <a:ext uri="{0D108BD9-81ED-4DB2-BD59-A6C34878D82A}">
                    <a16:rowId xmlns:a16="http://schemas.microsoft.com/office/drawing/2014/main" val="377367458"/>
                  </a:ext>
                </a:extLst>
              </a:tr>
              <a:tr h="370840">
                <a:tc>
                  <a:txBody>
                    <a:bodyPr/>
                    <a:lstStyle/>
                    <a:p>
                      <a:r>
                        <a:rPr lang="en-US" dirty="0"/>
                        <a:t>Proof mass</a:t>
                      </a:r>
                    </a:p>
                  </a:txBody>
                  <a:tcPr/>
                </a:tc>
                <a:tc>
                  <a:txBody>
                    <a:bodyPr/>
                    <a:lstStyle/>
                    <a:p>
                      <a:r>
                        <a:rPr lang="en-US" dirty="0"/>
                        <a:t>Suspended end mirrors</a:t>
                      </a:r>
                    </a:p>
                  </a:txBody>
                  <a:tcPr/>
                </a:tc>
                <a:tc>
                  <a:txBody>
                    <a:bodyPr/>
                    <a:lstStyle/>
                    <a:p>
                      <a:r>
                        <a:rPr lang="en-US" dirty="0"/>
                        <a:t>Freely falling atoms</a:t>
                      </a:r>
                    </a:p>
                  </a:txBody>
                  <a:tcPr/>
                </a:tc>
                <a:extLst>
                  <a:ext uri="{0D108BD9-81ED-4DB2-BD59-A6C34878D82A}">
                    <a16:rowId xmlns:a16="http://schemas.microsoft.com/office/drawing/2014/main" val="2185715633"/>
                  </a:ext>
                </a:extLst>
              </a:tr>
              <a:tr h="370840">
                <a:tc>
                  <a:txBody>
                    <a:bodyPr/>
                    <a:lstStyle/>
                    <a:p>
                      <a:r>
                        <a:rPr lang="en-US" dirty="0"/>
                        <a:t>Proof mass separation</a:t>
                      </a:r>
                    </a:p>
                  </a:txBody>
                  <a:tcPr/>
                </a:tc>
                <a:tc>
                  <a:txBody>
                    <a:bodyPr/>
                    <a:lstStyle/>
                    <a:p>
                      <a:r>
                        <a:rPr lang="en-US" dirty="0"/>
                        <a:t>Laser interferometry</a:t>
                      </a:r>
                    </a:p>
                  </a:txBody>
                  <a:tcPr/>
                </a:tc>
                <a:tc>
                  <a:txBody>
                    <a:bodyPr/>
                    <a:lstStyle/>
                    <a:p>
                      <a:r>
                        <a:rPr lang="en-US" dirty="0"/>
                        <a:t>Light flight time</a:t>
                      </a:r>
                    </a:p>
                  </a:txBody>
                  <a:tcPr/>
                </a:tc>
                <a:extLst>
                  <a:ext uri="{0D108BD9-81ED-4DB2-BD59-A6C34878D82A}">
                    <a16:rowId xmlns:a16="http://schemas.microsoft.com/office/drawing/2014/main" val="3917784002"/>
                  </a:ext>
                </a:extLst>
              </a:tr>
              <a:tr h="370840">
                <a:tc>
                  <a:txBody>
                    <a:bodyPr/>
                    <a:lstStyle/>
                    <a:p>
                      <a:r>
                        <a:rPr lang="en-US" dirty="0"/>
                        <a:t>Reference</a:t>
                      </a:r>
                    </a:p>
                  </a:txBody>
                  <a:tcPr/>
                </a:tc>
                <a:tc>
                  <a:txBody>
                    <a:bodyPr/>
                    <a:lstStyle/>
                    <a:p>
                      <a:r>
                        <a:rPr lang="en-US" dirty="0"/>
                        <a:t>2</a:t>
                      </a:r>
                      <a:r>
                        <a:rPr lang="en-US" baseline="30000" dirty="0"/>
                        <a:t>nd</a:t>
                      </a:r>
                      <a:r>
                        <a:rPr lang="en-US" dirty="0"/>
                        <a:t> interferometer arm</a:t>
                      </a:r>
                    </a:p>
                  </a:txBody>
                  <a:tcPr/>
                </a:tc>
                <a:tc>
                  <a:txBody>
                    <a:bodyPr/>
                    <a:lstStyle/>
                    <a:p>
                      <a:r>
                        <a:rPr lang="en-US" dirty="0"/>
                        <a:t>Atomic phase (clock)</a:t>
                      </a:r>
                    </a:p>
                  </a:txBody>
                  <a:tcPr/>
                </a:tc>
                <a:extLst>
                  <a:ext uri="{0D108BD9-81ED-4DB2-BD59-A6C34878D82A}">
                    <a16:rowId xmlns:a16="http://schemas.microsoft.com/office/drawing/2014/main" val="3239670453"/>
                  </a:ext>
                </a:extLst>
              </a:tr>
            </a:tbl>
          </a:graphicData>
        </a:graphic>
      </p:graphicFrame>
    </p:spTree>
    <p:extLst>
      <p:ext uri="{BB962C8B-B14F-4D97-AF65-F5344CB8AC3E}">
        <p14:creationId xmlns:p14="http://schemas.microsoft.com/office/powerpoint/2010/main" val="236537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spect="1" noChangeArrowheads="1"/>
          </p:cNvPicPr>
          <p:nvPr/>
        </p:nvPicPr>
        <p:blipFill>
          <a:blip r:embed="rId2" cstate="print"/>
          <a:srcRect l="8851" t="10929" r="2154" b="21222"/>
          <a:stretch>
            <a:fillRect/>
          </a:stretch>
        </p:blipFill>
        <p:spPr bwMode="auto">
          <a:xfrm>
            <a:off x="1864395" y="3545758"/>
            <a:ext cx="4625862" cy="271118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Atom interference</a:t>
            </a:r>
          </a:p>
        </p:txBody>
      </p:sp>
      <p:sp>
        <p:nvSpPr>
          <p:cNvPr id="8" name="TextBox 7"/>
          <p:cNvSpPr txBox="1"/>
          <p:nvPr/>
        </p:nvSpPr>
        <p:spPr>
          <a:xfrm>
            <a:off x="240306" y="1502228"/>
            <a:ext cx="1950803" cy="707886"/>
          </a:xfrm>
          <a:prstGeom prst="rect">
            <a:avLst/>
          </a:prstGeom>
          <a:noFill/>
        </p:spPr>
        <p:txBody>
          <a:bodyPr wrap="square" rtlCol="0">
            <a:spAutoFit/>
          </a:bodyPr>
          <a:lstStyle/>
          <a:p>
            <a:pPr>
              <a:buNone/>
            </a:pPr>
            <a:r>
              <a:rPr lang="en-US" sz="2000" dirty="0"/>
              <a:t>Light interferometer</a:t>
            </a:r>
          </a:p>
        </p:txBody>
      </p:sp>
      <p:sp>
        <p:nvSpPr>
          <p:cNvPr id="9" name="TextBox 8"/>
          <p:cNvSpPr txBox="1"/>
          <p:nvPr/>
        </p:nvSpPr>
        <p:spPr>
          <a:xfrm>
            <a:off x="262600" y="3963856"/>
            <a:ext cx="1886207" cy="707886"/>
          </a:xfrm>
          <a:prstGeom prst="rect">
            <a:avLst/>
          </a:prstGeom>
          <a:noFill/>
        </p:spPr>
        <p:txBody>
          <a:bodyPr wrap="square" rtlCol="0">
            <a:spAutoFit/>
          </a:bodyPr>
          <a:lstStyle/>
          <a:p>
            <a:pPr>
              <a:buNone/>
            </a:pPr>
            <a:r>
              <a:rPr lang="en-US" sz="2000" dirty="0"/>
              <a:t>Atom interferometer</a:t>
            </a:r>
          </a:p>
        </p:txBody>
      </p:sp>
      <p:sp>
        <p:nvSpPr>
          <p:cNvPr id="10" name="TextBox 9"/>
          <p:cNvSpPr txBox="1"/>
          <p:nvPr/>
        </p:nvSpPr>
        <p:spPr>
          <a:xfrm>
            <a:off x="1247773" y="5428940"/>
            <a:ext cx="660950" cy="338554"/>
          </a:xfrm>
          <a:prstGeom prst="rect">
            <a:avLst/>
          </a:prstGeom>
          <a:noFill/>
        </p:spPr>
        <p:txBody>
          <a:bodyPr wrap="none" rtlCol="0">
            <a:spAutoFit/>
          </a:bodyPr>
          <a:lstStyle/>
          <a:p>
            <a:pPr>
              <a:buNone/>
            </a:pPr>
            <a:r>
              <a:rPr lang="en-US" sz="1600" dirty="0">
                <a:latin typeface="+mj-lt"/>
                <a:ea typeface="Verdana" pitchFamily="34" charset="0"/>
                <a:cs typeface="Verdana" pitchFamily="34" charset="0"/>
              </a:rPr>
              <a:t>Atom</a:t>
            </a:r>
          </a:p>
        </p:txBody>
      </p:sp>
      <p:pic>
        <p:nvPicPr>
          <p:cNvPr id="12" name="Picture 11" descr="http://www.cobolt.se/Filer/bilder/Interferenz-michelson.jpg"/>
          <p:cNvPicPr>
            <a:picLocks noChangeAspect="1" noChangeArrowheads="1"/>
          </p:cNvPicPr>
          <p:nvPr/>
        </p:nvPicPr>
        <p:blipFill>
          <a:blip r:embed="rId3" cstate="print"/>
          <a:srcRect/>
          <a:stretch>
            <a:fillRect/>
          </a:stretch>
        </p:blipFill>
        <p:spPr bwMode="auto">
          <a:xfrm>
            <a:off x="6645206" y="1039132"/>
            <a:ext cx="1808680" cy="1759796"/>
          </a:xfrm>
          <a:prstGeom prst="rect">
            <a:avLst/>
          </a:prstGeom>
          <a:noFill/>
        </p:spPr>
      </p:pic>
      <p:pic>
        <p:nvPicPr>
          <p:cNvPr id="1146882" name="Picture 2" descr="http://scienceblogs.com/principles/files/2013/10/sm_fig4-2.jpg"/>
          <p:cNvPicPr>
            <a:picLocks noChangeAspect="1" noChangeArrowheads="1"/>
          </p:cNvPicPr>
          <p:nvPr/>
        </p:nvPicPr>
        <p:blipFill>
          <a:blip r:embed="rId4" cstate="print"/>
          <a:srcRect t="12416" r="24510" b="11998"/>
          <a:stretch>
            <a:fillRect/>
          </a:stretch>
        </p:blipFill>
        <p:spPr bwMode="auto">
          <a:xfrm>
            <a:off x="2695136" y="828134"/>
            <a:ext cx="3239838" cy="2432981"/>
          </a:xfrm>
          <a:prstGeom prst="rect">
            <a:avLst/>
          </a:prstGeom>
          <a:noFill/>
        </p:spPr>
      </p:pic>
      <p:sp>
        <p:nvSpPr>
          <p:cNvPr id="14" name="Rectangle 13"/>
          <p:cNvSpPr/>
          <p:nvPr/>
        </p:nvSpPr>
        <p:spPr>
          <a:xfrm>
            <a:off x="3524575" y="6383973"/>
            <a:ext cx="4688378" cy="498598"/>
          </a:xfrm>
          <a:prstGeom prst="rect">
            <a:avLst/>
          </a:prstGeom>
        </p:spPr>
        <p:txBody>
          <a:bodyPr wrap="square">
            <a:spAutoFit/>
          </a:bodyPr>
          <a:lstStyle/>
          <a:p>
            <a:pPr>
              <a:buNone/>
            </a:pPr>
            <a:r>
              <a:rPr lang="en-US" sz="1200" dirty="0">
                <a:solidFill>
                  <a:schemeClr val="bg1">
                    <a:lumMod val="75000"/>
                  </a:schemeClr>
                </a:solidFill>
              </a:rPr>
              <a:t>http://scienceblogs.com/principles/2013/10/22/quantum-erasure/</a:t>
            </a:r>
          </a:p>
          <a:p>
            <a:pPr>
              <a:buNone/>
            </a:pPr>
            <a:r>
              <a:rPr lang="en-US" sz="1200" dirty="0">
                <a:solidFill>
                  <a:schemeClr val="bg1">
                    <a:lumMod val="75000"/>
                  </a:schemeClr>
                </a:solidFill>
              </a:rPr>
              <a:t>http://www.cobolt.se/interferometry.html</a:t>
            </a:r>
          </a:p>
        </p:txBody>
      </p:sp>
      <p:sp>
        <p:nvSpPr>
          <p:cNvPr id="20" name="TextBox 19"/>
          <p:cNvSpPr txBox="1"/>
          <p:nvPr/>
        </p:nvSpPr>
        <p:spPr>
          <a:xfrm>
            <a:off x="6878130" y="2461406"/>
            <a:ext cx="1305742" cy="338554"/>
          </a:xfrm>
          <a:prstGeom prst="rect">
            <a:avLst/>
          </a:prstGeom>
          <a:noFill/>
        </p:spPr>
        <p:txBody>
          <a:bodyPr wrap="none" rtlCol="0">
            <a:spAutoFit/>
          </a:bodyPr>
          <a:lstStyle/>
          <a:p>
            <a:pPr>
              <a:buNone/>
            </a:pPr>
            <a:r>
              <a:rPr lang="en-US" sz="1600" dirty="0">
                <a:solidFill>
                  <a:schemeClr val="bg1"/>
                </a:solidFill>
              </a:rPr>
              <a:t>Light fringes</a:t>
            </a:r>
          </a:p>
        </p:txBody>
      </p:sp>
      <p:sp>
        <p:nvSpPr>
          <p:cNvPr id="21" name="TextBox 20"/>
          <p:cNvSpPr txBox="1"/>
          <p:nvPr/>
        </p:nvSpPr>
        <p:spPr>
          <a:xfrm rot="5400000">
            <a:off x="5504400" y="5379591"/>
            <a:ext cx="1170513" cy="307777"/>
          </a:xfrm>
          <a:prstGeom prst="rect">
            <a:avLst/>
          </a:prstGeom>
          <a:noFill/>
        </p:spPr>
        <p:txBody>
          <a:bodyPr wrap="none" rtlCol="0">
            <a:spAutoFit/>
          </a:bodyPr>
          <a:lstStyle/>
          <a:p>
            <a:pPr>
              <a:buNone/>
            </a:pPr>
            <a:r>
              <a:rPr lang="en-US" sz="1400" dirty="0" err="1">
                <a:latin typeface="+mj-lt"/>
                <a:ea typeface="Verdana" pitchFamily="34" charset="0"/>
                <a:cs typeface="Verdana" pitchFamily="34" charset="0"/>
              </a:rPr>
              <a:t>Beamsplitter</a:t>
            </a:r>
            <a:endParaRPr lang="en-US" sz="1400" dirty="0">
              <a:latin typeface="+mj-lt"/>
              <a:ea typeface="Verdana" pitchFamily="34" charset="0"/>
              <a:cs typeface="Verdana" pitchFamily="34" charset="0"/>
            </a:endParaRPr>
          </a:p>
        </p:txBody>
      </p:sp>
      <p:sp>
        <p:nvSpPr>
          <p:cNvPr id="22" name="TextBox 21"/>
          <p:cNvSpPr txBox="1"/>
          <p:nvPr/>
        </p:nvSpPr>
        <p:spPr>
          <a:xfrm rot="5400000">
            <a:off x="2213710" y="4004044"/>
            <a:ext cx="1170513" cy="307777"/>
          </a:xfrm>
          <a:prstGeom prst="rect">
            <a:avLst/>
          </a:prstGeom>
          <a:noFill/>
        </p:spPr>
        <p:txBody>
          <a:bodyPr wrap="none" rtlCol="0">
            <a:spAutoFit/>
          </a:bodyPr>
          <a:lstStyle/>
          <a:p>
            <a:pPr>
              <a:buNone/>
            </a:pPr>
            <a:r>
              <a:rPr lang="en-US" sz="1400" dirty="0" err="1">
                <a:latin typeface="+mj-lt"/>
                <a:ea typeface="Verdana" pitchFamily="34" charset="0"/>
                <a:cs typeface="Verdana" pitchFamily="34" charset="0"/>
              </a:rPr>
              <a:t>Beamsplitter</a:t>
            </a:r>
            <a:endParaRPr lang="en-US" sz="1400" dirty="0">
              <a:latin typeface="+mj-lt"/>
              <a:ea typeface="Verdana" pitchFamily="34" charset="0"/>
              <a:cs typeface="Verdana" pitchFamily="34" charset="0"/>
            </a:endParaRPr>
          </a:p>
        </p:txBody>
      </p:sp>
      <p:sp>
        <p:nvSpPr>
          <p:cNvPr id="23" name="TextBox 22"/>
          <p:cNvSpPr txBox="1"/>
          <p:nvPr/>
        </p:nvSpPr>
        <p:spPr>
          <a:xfrm rot="5400000">
            <a:off x="4111260" y="5759024"/>
            <a:ext cx="653449" cy="307777"/>
          </a:xfrm>
          <a:prstGeom prst="rect">
            <a:avLst/>
          </a:prstGeom>
          <a:noFill/>
        </p:spPr>
        <p:txBody>
          <a:bodyPr wrap="none" rtlCol="0">
            <a:spAutoFit/>
          </a:bodyPr>
          <a:lstStyle/>
          <a:p>
            <a:pPr>
              <a:buNone/>
            </a:pPr>
            <a:r>
              <a:rPr lang="en-US" sz="1400" dirty="0">
                <a:latin typeface="+mj-lt"/>
                <a:ea typeface="Verdana" pitchFamily="34" charset="0"/>
                <a:cs typeface="Verdana" pitchFamily="34" charset="0"/>
              </a:rPr>
              <a:t>Mirror</a:t>
            </a:r>
          </a:p>
        </p:txBody>
      </p:sp>
      <p:pic>
        <p:nvPicPr>
          <p:cNvPr id="24" name="Picture 23" descr="fringes40PCA.png"/>
          <p:cNvPicPr>
            <a:picLocks noChangeAspect="1"/>
          </p:cNvPicPr>
          <p:nvPr/>
        </p:nvPicPr>
        <p:blipFill>
          <a:blip r:embed="rId5" cstate="print"/>
          <a:srcRect t="2391" r="7023" b="53220"/>
          <a:stretch>
            <a:fillRect/>
          </a:stretch>
        </p:blipFill>
        <p:spPr>
          <a:xfrm>
            <a:off x="6628826" y="4075434"/>
            <a:ext cx="2170585" cy="1690778"/>
          </a:xfrm>
          <a:prstGeom prst="rect">
            <a:avLst/>
          </a:prstGeom>
        </p:spPr>
      </p:pic>
      <p:sp>
        <p:nvSpPr>
          <p:cNvPr id="25" name="TextBox 24"/>
          <p:cNvSpPr txBox="1"/>
          <p:nvPr/>
        </p:nvSpPr>
        <p:spPr>
          <a:xfrm>
            <a:off x="7050658" y="4086936"/>
            <a:ext cx="1336391" cy="338554"/>
          </a:xfrm>
          <a:prstGeom prst="rect">
            <a:avLst/>
          </a:prstGeom>
          <a:noFill/>
        </p:spPr>
        <p:txBody>
          <a:bodyPr wrap="none" rtlCol="0">
            <a:spAutoFit/>
          </a:bodyPr>
          <a:lstStyle/>
          <a:p>
            <a:pPr>
              <a:buNone/>
            </a:pPr>
            <a:r>
              <a:rPr lang="en-US" sz="1600" dirty="0">
                <a:solidFill>
                  <a:schemeClr val="bg1"/>
                </a:solidFill>
              </a:rPr>
              <a:t>Atom fringes</a:t>
            </a:r>
          </a:p>
        </p:txBody>
      </p:sp>
      <p:sp>
        <p:nvSpPr>
          <p:cNvPr id="28" name="TextBox 27"/>
          <p:cNvSpPr txBox="1"/>
          <p:nvPr/>
        </p:nvSpPr>
        <p:spPr>
          <a:xfrm>
            <a:off x="2105194" y="2509810"/>
            <a:ext cx="630301" cy="338554"/>
          </a:xfrm>
          <a:prstGeom prst="rect">
            <a:avLst/>
          </a:prstGeom>
          <a:noFill/>
        </p:spPr>
        <p:txBody>
          <a:bodyPr wrap="none" rtlCol="0">
            <a:spAutoFit/>
          </a:bodyPr>
          <a:lstStyle/>
          <a:p>
            <a:pPr>
              <a:buNone/>
            </a:pPr>
            <a:r>
              <a:rPr lang="en-US" sz="1600" dirty="0">
                <a:latin typeface="+mj-lt"/>
                <a:ea typeface="Verdana" pitchFamily="34" charset="0"/>
                <a:cs typeface="Verdana" pitchFamily="34" charset="0"/>
              </a:rPr>
              <a:t>Light</a:t>
            </a:r>
          </a:p>
        </p:txBody>
      </p:sp>
    </p:spTree>
    <p:extLst>
      <p:ext uri="{BB962C8B-B14F-4D97-AF65-F5344CB8AC3E}">
        <p14:creationId xmlns:p14="http://schemas.microsoft.com/office/powerpoint/2010/main" val="1207584725"/>
      </p:ext>
    </p:extLst>
  </p:cSld>
  <p:clrMapOvr>
    <a:masterClrMapping/>
  </p:clrMapOvr>
  <p:transition advTm="110886"/>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a:t>Interference at long interrogation time</a:t>
            </a:r>
            <a:endParaRPr lang="en-US" dirty="0">
              <a:ea typeface="ＭＳ Ｐゴシック" pitchFamily="34" charset="-128"/>
            </a:endParaRPr>
          </a:p>
        </p:txBody>
      </p:sp>
      <p:grpSp>
        <p:nvGrpSpPr>
          <p:cNvPr id="2" name="Group 23"/>
          <p:cNvGrpSpPr/>
          <p:nvPr/>
        </p:nvGrpSpPr>
        <p:grpSpPr>
          <a:xfrm>
            <a:off x="599090" y="767164"/>
            <a:ext cx="4058570" cy="2686007"/>
            <a:chOff x="438150" y="1746885"/>
            <a:chExt cx="4815840" cy="3270920"/>
          </a:xfrm>
        </p:grpSpPr>
        <p:pic>
          <p:nvPicPr>
            <p:cNvPr id="22" name="Picture 1"/>
            <p:cNvPicPr>
              <a:picLocks noChangeAspect="1" noChangeArrowheads="1"/>
            </p:cNvPicPr>
            <p:nvPr/>
          </p:nvPicPr>
          <p:blipFill>
            <a:blip r:embed="rId3" cstate="print"/>
            <a:srcRect t="579"/>
            <a:stretch>
              <a:fillRect/>
            </a:stretch>
          </p:blipFill>
          <p:spPr bwMode="auto">
            <a:xfrm>
              <a:off x="438150" y="1746885"/>
              <a:ext cx="4170045" cy="3270920"/>
            </a:xfrm>
            <a:prstGeom prst="rect">
              <a:avLst/>
            </a:prstGeom>
            <a:noFill/>
            <a:ln w="9525">
              <a:noFill/>
              <a:miter lim="800000"/>
              <a:headEnd/>
              <a:tailEnd/>
            </a:ln>
          </p:spPr>
        </p:pic>
        <p:pic>
          <p:nvPicPr>
            <p:cNvPr id="23" name="Picture 3" descr="C:\thesis\sugarbaker\trunk\introduction\singleShot.png"/>
            <p:cNvPicPr>
              <a:picLocks noChangeAspect="1" noChangeArrowheads="1"/>
            </p:cNvPicPr>
            <p:nvPr/>
          </p:nvPicPr>
          <p:blipFill>
            <a:blip r:embed="rId4" cstate="print"/>
            <a:srcRect/>
            <a:stretch>
              <a:fillRect/>
            </a:stretch>
          </p:blipFill>
          <p:spPr bwMode="auto">
            <a:xfrm>
              <a:off x="4682489" y="1851660"/>
              <a:ext cx="571501" cy="1047752"/>
            </a:xfrm>
            <a:prstGeom prst="rect">
              <a:avLst/>
            </a:prstGeom>
            <a:noFill/>
          </p:spPr>
        </p:pic>
      </p:grpSp>
      <p:grpSp>
        <p:nvGrpSpPr>
          <p:cNvPr id="3" name="Group 31"/>
          <p:cNvGrpSpPr/>
          <p:nvPr/>
        </p:nvGrpSpPr>
        <p:grpSpPr>
          <a:xfrm>
            <a:off x="152400" y="4887832"/>
            <a:ext cx="5699760" cy="1615440"/>
            <a:chOff x="785813" y="4084509"/>
            <a:chExt cx="7572375" cy="2273423"/>
          </a:xfrm>
        </p:grpSpPr>
        <p:pic>
          <p:nvPicPr>
            <p:cNvPr id="300036" name="Picture 4"/>
            <p:cNvPicPr>
              <a:picLocks noChangeAspect="1" noChangeArrowheads="1"/>
            </p:cNvPicPr>
            <p:nvPr/>
          </p:nvPicPr>
          <p:blipFill>
            <a:blip r:embed="rId5" cstate="print"/>
            <a:srcRect/>
            <a:stretch>
              <a:fillRect/>
            </a:stretch>
          </p:blipFill>
          <p:spPr bwMode="auto">
            <a:xfrm>
              <a:off x="786384" y="5605463"/>
              <a:ext cx="7571232" cy="431933"/>
            </a:xfrm>
            <a:prstGeom prst="rect">
              <a:avLst/>
            </a:prstGeom>
            <a:noFill/>
            <a:ln w="9525">
              <a:noFill/>
              <a:miter lim="800000"/>
              <a:headEnd/>
              <a:tailEnd/>
            </a:ln>
          </p:spPr>
        </p:pic>
        <p:pic>
          <p:nvPicPr>
            <p:cNvPr id="300034" name="Picture 2" descr="C:\thesis\sugarbaker\talk\assembledImage.png"/>
            <p:cNvPicPr>
              <a:picLocks noChangeAspect="1" noChangeArrowheads="1"/>
            </p:cNvPicPr>
            <p:nvPr/>
          </p:nvPicPr>
          <p:blipFill>
            <a:blip r:embed="rId6" cstate="print"/>
            <a:srcRect/>
            <a:stretch>
              <a:fillRect/>
            </a:stretch>
          </p:blipFill>
          <p:spPr bwMode="auto">
            <a:xfrm>
              <a:off x="785813" y="4084509"/>
              <a:ext cx="7572375" cy="1544765"/>
            </a:xfrm>
            <a:prstGeom prst="rect">
              <a:avLst/>
            </a:prstGeom>
            <a:noFill/>
          </p:spPr>
        </p:pic>
        <p:pic>
          <p:nvPicPr>
            <p:cNvPr id="26" name="Picture 5"/>
            <p:cNvPicPr>
              <a:picLocks noChangeAspect="1" noChangeArrowheads="1"/>
            </p:cNvPicPr>
            <p:nvPr/>
          </p:nvPicPr>
          <p:blipFill>
            <a:blip r:embed="rId7" cstate="print"/>
            <a:srcRect/>
            <a:stretch>
              <a:fillRect/>
            </a:stretch>
          </p:blipFill>
          <p:spPr bwMode="auto">
            <a:xfrm>
              <a:off x="4329113" y="5956061"/>
              <a:ext cx="447674" cy="401871"/>
            </a:xfrm>
            <a:prstGeom prst="rect">
              <a:avLst/>
            </a:prstGeom>
            <a:noFill/>
            <a:ln w="9525">
              <a:noFill/>
              <a:miter lim="800000"/>
              <a:headEnd/>
              <a:tailEnd/>
            </a:ln>
          </p:spPr>
        </p:pic>
      </p:grpSp>
      <p:grpSp>
        <p:nvGrpSpPr>
          <p:cNvPr id="4" name="Group 8"/>
          <p:cNvGrpSpPr/>
          <p:nvPr/>
        </p:nvGrpSpPr>
        <p:grpSpPr>
          <a:xfrm>
            <a:off x="5532121" y="946443"/>
            <a:ext cx="2492528" cy="1833709"/>
            <a:chOff x="5241553" y="1393462"/>
            <a:chExt cx="2823289" cy="2077045"/>
          </a:xfrm>
        </p:grpSpPr>
        <p:pic>
          <p:nvPicPr>
            <p:cNvPr id="1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41553" y="1393462"/>
              <a:ext cx="2823289" cy="20770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bwMode="auto">
            <a:xfrm>
              <a:off x="5241553" y="1393462"/>
              <a:ext cx="499680" cy="467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a:ln>
                  <a:noFill/>
                </a:ln>
                <a:solidFill>
                  <a:schemeClr val="tx1"/>
                </a:solidFill>
                <a:effectLst/>
                <a:latin typeface="Tahoma" pitchFamily="34" charset="0"/>
                <a:cs typeface="Arial" charset="0"/>
              </a:endParaRPr>
            </a:p>
          </p:txBody>
        </p:sp>
      </p:grpSp>
      <p:grpSp>
        <p:nvGrpSpPr>
          <p:cNvPr id="5" name="Group 9"/>
          <p:cNvGrpSpPr/>
          <p:nvPr/>
        </p:nvGrpSpPr>
        <p:grpSpPr>
          <a:xfrm>
            <a:off x="6095474" y="4636319"/>
            <a:ext cx="2560320" cy="1570133"/>
            <a:chOff x="1083745" y="1719221"/>
            <a:chExt cx="3230048" cy="1952080"/>
          </a:xfrm>
        </p:grpSpPr>
        <p:pic>
          <p:nvPicPr>
            <p:cNvPr id="2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l="7078" t="52351"/>
            <a:stretch>
              <a:fillRect/>
            </a:stretch>
          </p:blipFill>
          <p:spPr bwMode="auto">
            <a:xfrm>
              <a:off x="1165872" y="1719221"/>
              <a:ext cx="3147921" cy="1952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bwMode="auto">
            <a:xfrm>
              <a:off x="1094282" y="1740809"/>
              <a:ext cx="479685" cy="2998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a:ln>
                  <a:noFill/>
                </a:ln>
                <a:solidFill>
                  <a:schemeClr val="tx1"/>
                </a:solidFill>
                <a:effectLst/>
                <a:latin typeface="Tahoma" pitchFamily="34" charset="0"/>
                <a:cs typeface="Arial" charset="0"/>
              </a:endParaRPr>
            </a:p>
          </p:txBody>
        </p:sp>
        <p:sp>
          <p:nvSpPr>
            <p:cNvPr id="31" name="Rectangle 30"/>
            <p:cNvSpPr/>
            <p:nvPr/>
          </p:nvSpPr>
          <p:spPr bwMode="auto">
            <a:xfrm>
              <a:off x="1083745" y="1788218"/>
              <a:ext cx="479685" cy="2998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dirty="0">
                <a:ln>
                  <a:noFill/>
                </a:ln>
                <a:solidFill>
                  <a:schemeClr val="tx1"/>
                </a:solidFill>
                <a:effectLst/>
                <a:latin typeface="Tahoma" pitchFamily="34" charset="0"/>
                <a:cs typeface="Arial" charset="0"/>
              </a:endParaRPr>
            </a:p>
          </p:txBody>
        </p:sp>
      </p:grpSp>
      <p:sp>
        <p:nvSpPr>
          <p:cNvPr id="32" name="TextBox 31"/>
          <p:cNvSpPr txBox="1"/>
          <p:nvPr/>
        </p:nvSpPr>
        <p:spPr>
          <a:xfrm>
            <a:off x="5426671" y="2833356"/>
            <a:ext cx="2920584" cy="646331"/>
          </a:xfrm>
          <a:prstGeom prst="rect">
            <a:avLst/>
          </a:prstGeom>
          <a:noFill/>
        </p:spPr>
        <p:txBody>
          <a:bodyPr wrap="square" rtlCol="0">
            <a:spAutoFit/>
          </a:bodyPr>
          <a:lstStyle/>
          <a:p>
            <a:pPr>
              <a:buNone/>
            </a:pPr>
            <a:r>
              <a:rPr lang="en-US" i="1" dirty="0"/>
              <a:t>Wavepacket separation at apex  (this data 50 </a:t>
            </a:r>
            <a:r>
              <a:rPr lang="en-US" i="1" dirty="0" err="1"/>
              <a:t>nK</a:t>
            </a:r>
            <a:r>
              <a:rPr lang="en-US" i="1" dirty="0"/>
              <a:t>)</a:t>
            </a:r>
          </a:p>
        </p:txBody>
      </p:sp>
      <p:sp>
        <p:nvSpPr>
          <p:cNvPr id="34" name="Rectangle 33"/>
          <p:cNvSpPr/>
          <p:nvPr/>
        </p:nvSpPr>
        <p:spPr>
          <a:xfrm>
            <a:off x="3883821" y="6482645"/>
            <a:ext cx="4572000" cy="338554"/>
          </a:xfrm>
          <a:prstGeom prst="rect">
            <a:avLst/>
          </a:prstGeom>
        </p:spPr>
        <p:txBody>
          <a:bodyPr>
            <a:spAutoFit/>
          </a:bodyPr>
          <a:lstStyle/>
          <a:p>
            <a:pPr>
              <a:buNone/>
            </a:pPr>
            <a:r>
              <a:rPr lang="en-US" sz="1600" dirty="0"/>
              <a:t>Dickerson, et al., PRL </a:t>
            </a:r>
            <a:r>
              <a:rPr lang="en-US" sz="1600" b="1" dirty="0"/>
              <a:t>111</a:t>
            </a:r>
            <a:r>
              <a:rPr lang="en-US" sz="1600" dirty="0"/>
              <a:t>, 083001 (2013).</a:t>
            </a:r>
            <a:endParaRPr lang="en-US" sz="1600" dirty="0">
              <a:effectLst/>
            </a:endParaRPr>
          </a:p>
        </p:txBody>
      </p:sp>
      <p:sp>
        <p:nvSpPr>
          <p:cNvPr id="39" name="TextBox 38"/>
          <p:cNvSpPr txBox="1"/>
          <p:nvPr/>
        </p:nvSpPr>
        <p:spPr>
          <a:xfrm>
            <a:off x="4601006" y="3611012"/>
            <a:ext cx="4199587" cy="707886"/>
          </a:xfrm>
          <a:prstGeom prst="rect">
            <a:avLst/>
          </a:prstGeom>
          <a:solidFill>
            <a:schemeClr val="accent1"/>
          </a:solidFill>
        </p:spPr>
        <p:txBody>
          <a:bodyPr wrap="square" rtlCol="0">
            <a:spAutoFit/>
          </a:bodyPr>
          <a:lstStyle/>
          <a:p>
            <a:pPr>
              <a:buFontTx/>
              <a:buNone/>
            </a:pPr>
            <a:r>
              <a:rPr lang="en-US" sz="2000" dirty="0">
                <a:solidFill>
                  <a:srgbClr val="000000"/>
                </a:solidFill>
              </a:rPr>
              <a:t>Demonstrated statistical resolution: ~5 ×10</a:t>
            </a:r>
            <a:r>
              <a:rPr lang="en-US" sz="2000" baseline="30000" dirty="0">
                <a:solidFill>
                  <a:srgbClr val="000000"/>
                </a:solidFill>
              </a:rPr>
              <a:t>-13</a:t>
            </a:r>
            <a:r>
              <a:rPr lang="en-US" sz="2000" dirty="0">
                <a:solidFill>
                  <a:srgbClr val="000000"/>
                </a:solidFill>
              </a:rPr>
              <a:t> </a:t>
            </a:r>
            <a:r>
              <a:rPr lang="en-US" sz="2000" i="1" dirty="0">
                <a:solidFill>
                  <a:srgbClr val="000000"/>
                </a:solidFill>
                <a:latin typeface="Times New Roman" pitchFamily="18" charset="0"/>
                <a:cs typeface="Times New Roman" pitchFamily="18" charset="0"/>
              </a:rPr>
              <a:t>g</a:t>
            </a:r>
            <a:r>
              <a:rPr lang="en-US" sz="2000" dirty="0">
                <a:solidFill>
                  <a:srgbClr val="000000"/>
                </a:solidFill>
              </a:rPr>
              <a:t> in 1 hr (</a:t>
            </a:r>
            <a:r>
              <a:rPr lang="en-US" sz="2000" baseline="30000" dirty="0">
                <a:solidFill>
                  <a:srgbClr val="000000"/>
                </a:solidFill>
              </a:rPr>
              <a:t>87</a:t>
            </a:r>
            <a:r>
              <a:rPr lang="en-US" sz="2000" dirty="0">
                <a:solidFill>
                  <a:srgbClr val="000000"/>
                </a:solidFill>
              </a:rPr>
              <a:t>Rb) </a:t>
            </a:r>
          </a:p>
        </p:txBody>
      </p:sp>
      <p:sp>
        <p:nvSpPr>
          <p:cNvPr id="41" name="TextBox 40"/>
          <p:cNvSpPr txBox="1"/>
          <p:nvPr/>
        </p:nvSpPr>
        <p:spPr>
          <a:xfrm>
            <a:off x="237377" y="4520067"/>
            <a:ext cx="2920584" cy="369332"/>
          </a:xfrm>
          <a:prstGeom prst="rect">
            <a:avLst/>
          </a:prstGeom>
          <a:noFill/>
        </p:spPr>
        <p:txBody>
          <a:bodyPr wrap="square" rtlCol="0">
            <a:spAutoFit/>
          </a:bodyPr>
          <a:lstStyle/>
          <a:p>
            <a:pPr>
              <a:buNone/>
            </a:pPr>
            <a:r>
              <a:rPr lang="en-US" i="1" dirty="0"/>
              <a:t>Interference (3 </a:t>
            </a:r>
            <a:r>
              <a:rPr lang="en-US" i="1" dirty="0" err="1"/>
              <a:t>nK</a:t>
            </a:r>
            <a:r>
              <a:rPr lang="en-US" i="1" dirty="0"/>
              <a:t> cloud) </a:t>
            </a:r>
          </a:p>
        </p:txBody>
      </p:sp>
      <p:sp>
        <p:nvSpPr>
          <p:cNvPr id="42" name="TextBox 41"/>
          <p:cNvSpPr txBox="1"/>
          <p:nvPr/>
        </p:nvSpPr>
        <p:spPr>
          <a:xfrm>
            <a:off x="457204" y="3596823"/>
            <a:ext cx="3752193" cy="707886"/>
          </a:xfrm>
          <a:prstGeom prst="rect">
            <a:avLst/>
          </a:prstGeom>
          <a:solidFill>
            <a:schemeClr val="accent1"/>
          </a:solidFill>
        </p:spPr>
        <p:txBody>
          <a:bodyPr wrap="square" rtlCol="0">
            <a:spAutoFit/>
          </a:bodyPr>
          <a:lstStyle/>
          <a:p>
            <a:pPr>
              <a:spcBef>
                <a:spcPts val="0"/>
              </a:spcBef>
              <a:buNone/>
            </a:pPr>
            <a:r>
              <a:rPr lang="en-US" sz="2000" dirty="0"/>
              <a:t>2T = 2.3 sec; Near full contrast</a:t>
            </a:r>
          </a:p>
          <a:p>
            <a:pPr>
              <a:spcBef>
                <a:spcPts val="0"/>
              </a:spcBef>
              <a:buNone/>
            </a:pPr>
            <a:r>
              <a:rPr lang="en-US" sz="2000" dirty="0"/>
              <a:t>6.7</a:t>
            </a:r>
            <a:r>
              <a:rPr lang="en-US" sz="2000" dirty="0">
                <a:solidFill>
                  <a:srgbClr val="000000"/>
                </a:solidFill>
              </a:rPr>
              <a:t>×10</a:t>
            </a:r>
            <a:r>
              <a:rPr lang="en-US" sz="2000" baseline="30000" dirty="0"/>
              <a:t>-12</a:t>
            </a:r>
            <a:r>
              <a:rPr lang="en-US" sz="2000" dirty="0"/>
              <a:t> g/shot (inferred)</a:t>
            </a:r>
          </a:p>
        </p:txBody>
      </p:sp>
      <p:sp>
        <p:nvSpPr>
          <p:cNvPr id="28" name="TextBox 27"/>
          <p:cNvSpPr txBox="1"/>
          <p:nvPr/>
        </p:nvSpPr>
        <p:spPr>
          <a:xfrm>
            <a:off x="4615543" y="885372"/>
            <a:ext cx="655051" cy="307777"/>
          </a:xfrm>
          <a:prstGeom prst="rect">
            <a:avLst/>
          </a:prstGeom>
          <a:noFill/>
        </p:spPr>
        <p:txBody>
          <a:bodyPr wrap="none" rtlCol="0">
            <a:spAutoFit/>
          </a:bodyPr>
          <a:lstStyle/>
          <a:p>
            <a:pPr>
              <a:buNone/>
            </a:pPr>
            <a:r>
              <a:rPr lang="en-US" sz="1400" dirty="0"/>
              <a:t>Port 1</a:t>
            </a:r>
          </a:p>
        </p:txBody>
      </p:sp>
      <p:sp>
        <p:nvSpPr>
          <p:cNvPr id="29" name="TextBox 28"/>
          <p:cNvSpPr txBox="1"/>
          <p:nvPr/>
        </p:nvSpPr>
        <p:spPr>
          <a:xfrm>
            <a:off x="4622801" y="1342572"/>
            <a:ext cx="655051" cy="307777"/>
          </a:xfrm>
          <a:prstGeom prst="rect">
            <a:avLst/>
          </a:prstGeom>
          <a:noFill/>
        </p:spPr>
        <p:txBody>
          <a:bodyPr wrap="none" rtlCol="0">
            <a:spAutoFit/>
          </a:bodyPr>
          <a:lstStyle/>
          <a:p>
            <a:pPr>
              <a:buNone/>
            </a:pPr>
            <a:r>
              <a:rPr lang="en-US" sz="1400" dirty="0"/>
              <a:t>Port 2</a:t>
            </a:r>
          </a:p>
        </p:txBody>
      </p:sp>
    </p:spTree>
    <p:extLst>
      <p:ext uri="{BB962C8B-B14F-4D97-AF65-F5344CB8AC3E}">
        <p14:creationId xmlns:p14="http://schemas.microsoft.com/office/powerpoint/2010/main" val="73568222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5292080" y="419792"/>
            <a:ext cx="787400" cy="5781780"/>
            <a:chOff x="3735894" y="730250"/>
            <a:chExt cx="787400" cy="5232400"/>
          </a:xfrm>
        </p:grpSpPr>
        <p:sp>
          <p:nvSpPr>
            <p:cNvPr id="2" name="Rectangle 1"/>
            <p:cNvSpPr/>
            <p:nvPr/>
          </p:nvSpPr>
          <p:spPr>
            <a:xfrm>
              <a:off x="3735894" y="730250"/>
              <a:ext cx="787400" cy="5232400"/>
            </a:xfrm>
            <a:prstGeom prst="rect">
              <a:avLst/>
            </a:prstGeom>
            <a:solidFill>
              <a:srgbClr val="00000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3862894" y="850900"/>
              <a:ext cx="533400" cy="215900"/>
            </a:xfrm>
            <a:prstGeom prst="rect">
              <a:avLst/>
            </a:prstGeom>
            <a:solidFill>
              <a:schemeClr val="bg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862894" y="5638800"/>
              <a:ext cx="533400" cy="215900"/>
            </a:xfrm>
            <a:prstGeom prst="rect">
              <a:avLst/>
            </a:prstGeom>
            <a:solidFill>
              <a:schemeClr val="bg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Oval 13"/>
          <p:cNvSpPr/>
          <p:nvPr/>
        </p:nvSpPr>
        <p:spPr>
          <a:xfrm>
            <a:off x="5589742" y="5585990"/>
            <a:ext cx="146738" cy="1467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622002" y="644841"/>
            <a:ext cx="127555" cy="52935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589742" y="4924315"/>
            <a:ext cx="146738" cy="1467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589742" y="4924315"/>
            <a:ext cx="146738" cy="1467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604402" y="632184"/>
            <a:ext cx="104775" cy="5276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5583420" y="4931622"/>
            <a:ext cx="146738" cy="1467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639984" y="4897825"/>
            <a:ext cx="146738" cy="1467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639984" y="623849"/>
            <a:ext cx="127555" cy="52935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5607776" y="5596101"/>
            <a:ext cx="146738" cy="1467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602819" y="5512622"/>
            <a:ext cx="146738" cy="146736"/>
          </a:xfrm>
          <a:prstGeom prst="ellipse">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101043"/>
            <a:ext cx="4752528" cy="569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28"/>
          <p:cNvSpPr>
            <a:spLocks noChangeArrowheads="1"/>
          </p:cNvSpPr>
          <p:nvPr/>
        </p:nvSpPr>
        <p:spPr bwMode="auto">
          <a:xfrm>
            <a:off x="179512" y="340041"/>
            <a:ext cx="4752528" cy="609600"/>
          </a:xfrm>
          <a:prstGeom prst="rect">
            <a:avLst/>
          </a:prstGeom>
          <a:noFill/>
          <a:ln w="9525">
            <a:noFill/>
            <a:miter lim="800000"/>
            <a:headEnd/>
            <a:tailEnd/>
          </a:ln>
        </p:spPr>
        <p:txBody>
          <a:bodyPr/>
          <a:lstStyle/>
          <a:p>
            <a:pPr marL="342900" indent="-342900">
              <a:lnSpc>
                <a:spcPct val="90000"/>
              </a:lnSpc>
              <a:spcBef>
                <a:spcPct val="20000"/>
              </a:spcBef>
            </a:pPr>
            <a:r>
              <a:rPr lang="en-GB" sz="2400" b="1" dirty="0"/>
              <a:t>Wave function of atom has phase factor exp(i</a:t>
            </a:r>
            <a:r>
              <a:rPr lang="en-GB" sz="2400" b="1" dirty="0">
                <a:latin typeface="Symbol" pitchFamily="18" charset="2"/>
              </a:rPr>
              <a:t>f</a:t>
            </a:r>
            <a:r>
              <a:rPr lang="en-GB" sz="2400" b="1" dirty="0"/>
              <a:t>)  </a:t>
            </a:r>
          </a:p>
        </p:txBody>
      </p:sp>
      <p:sp>
        <p:nvSpPr>
          <p:cNvPr id="19" name="Rectangle 28"/>
          <p:cNvSpPr>
            <a:spLocks noChangeArrowheads="1"/>
          </p:cNvSpPr>
          <p:nvPr/>
        </p:nvSpPr>
        <p:spPr bwMode="auto">
          <a:xfrm>
            <a:off x="6100462" y="949641"/>
            <a:ext cx="4752528" cy="609600"/>
          </a:xfrm>
          <a:prstGeom prst="rect">
            <a:avLst/>
          </a:prstGeom>
          <a:noFill/>
          <a:ln w="9525">
            <a:noFill/>
            <a:miter lim="800000"/>
            <a:headEnd/>
            <a:tailEnd/>
          </a:ln>
        </p:spPr>
        <p:txBody>
          <a:bodyPr/>
          <a:lstStyle/>
          <a:p>
            <a:pPr marL="342900" indent="-342900">
              <a:lnSpc>
                <a:spcPct val="90000"/>
              </a:lnSpc>
              <a:spcBef>
                <a:spcPct val="20000"/>
              </a:spcBef>
            </a:pPr>
            <a:r>
              <a:rPr lang="en-GB" sz="2400" b="1" dirty="0"/>
              <a:t>The </a:t>
            </a:r>
            <a:r>
              <a:rPr lang="en-GB" sz="2400" b="1" dirty="0" err="1"/>
              <a:t>wavefunction</a:t>
            </a:r>
            <a:endParaRPr lang="en-GB" sz="2400" b="1" dirty="0"/>
          </a:p>
          <a:p>
            <a:pPr marL="342900" indent="-342900">
              <a:lnSpc>
                <a:spcPct val="90000"/>
              </a:lnSpc>
              <a:spcBef>
                <a:spcPct val="20000"/>
              </a:spcBef>
            </a:pPr>
            <a:r>
              <a:rPr lang="en-GB" sz="2400" b="1" dirty="0"/>
              <a:t>Phase </a:t>
            </a:r>
          </a:p>
          <a:p>
            <a:pPr marL="342900" indent="-342900">
              <a:lnSpc>
                <a:spcPct val="90000"/>
              </a:lnSpc>
              <a:spcBef>
                <a:spcPct val="20000"/>
              </a:spcBef>
              <a:buFont typeface="Symbol" panose="05050102010706020507" pitchFamily="18" charset="2"/>
              <a:buChar char="F"/>
            </a:pPr>
            <a:r>
              <a:rPr lang="en-GB" sz="2400" b="1" dirty="0"/>
              <a:t>~ </a:t>
            </a:r>
            <a:r>
              <a:rPr lang="en-GB" sz="2400" b="1" dirty="0" err="1"/>
              <a:t>k.z</a:t>
            </a:r>
            <a:r>
              <a:rPr lang="en-GB" sz="2400" b="1" dirty="0"/>
              <a:t> ~ </a:t>
            </a:r>
            <a:r>
              <a:rPr lang="en-GB" sz="2400" b="1" dirty="0" err="1"/>
              <a:t>k.g</a:t>
            </a:r>
            <a:r>
              <a:rPr lang="en-GB" sz="2400" b="1" dirty="0"/>
              <a:t>.   </a:t>
            </a:r>
          </a:p>
          <a:p>
            <a:pPr marL="342900" indent="-342900">
              <a:lnSpc>
                <a:spcPct val="90000"/>
              </a:lnSpc>
              <a:spcBef>
                <a:spcPct val="20000"/>
              </a:spcBef>
              <a:buFont typeface="Symbol" panose="05050102010706020507" pitchFamily="18" charset="2"/>
              <a:buChar char="F"/>
            </a:pPr>
            <a:endParaRPr lang="en-GB" sz="2400" b="1" dirty="0"/>
          </a:p>
          <a:p>
            <a:pPr>
              <a:lnSpc>
                <a:spcPct val="90000"/>
              </a:lnSpc>
              <a:spcBef>
                <a:spcPct val="20000"/>
              </a:spcBef>
            </a:pPr>
            <a:r>
              <a:rPr lang="en-GB" sz="2400" b="1" dirty="0"/>
              <a:t>10 m fall ~1 sec</a:t>
            </a:r>
          </a:p>
          <a:p>
            <a:pPr>
              <a:lnSpc>
                <a:spcPct val="90000"/>
              </a:lnSpc>
              <a:spcBef>
                <a:spcPct val="20000"/>
              </a:spcBef>
            </a:pPr>
            <a:r>
              <a:rPr lang="en-GB" sz="2400" b="1" dirty="0"/>
              <a:t>100 m fall ~ 3.2 secs</a:t>
            </a:r>
          </a:p>
          <a:p>
            <a:pPr>
              <a:lnSpc>
                <a:spcPct val="90000"/>
              </a:lnSpc>
              <a:spcBef>
                <a:spcPct val="20000"/>
              </a:spcBef>
            </a:pPr>
            <a:r>
              <a:rPr lang="en-GB" sz="2400" b="1" dirty="0"/>
              <a:t>1000 m fall ~ 10 secs</a:t>
            </a:r>
          </a:p>
        </p:txBody>
      </p:sp>
      <p:sp>
        <p:nvSpPr>
          <p:cNvPr id="4" name="Rectangle 3"/>
          <p:cNvSpPr/>
          <p:nvPr/>
        </p:nvSpPr>
        <p:spPr>
          <a:xfrm>
            <a:off x="7780541" y="1764328"/>
            <a:ext cx="397866" cy="400110"/>
          </a:xfrm>
          <a:prstGeom prst="rect">
            <a:avLst/>
          </a:prstGeom>
        </p:spPr>
        <p:txBody>
          <a:bodyPr wrap="none">
            <a:spAutoFit/>
          </a:bodyPr>
          <a:lstStyle/>
          <a:p>
            <a:r>
              <a:rPr lang="en-US" sz="2000" b="1" dirty="0">
                <a:solidFill>
                  <a:srgbClr val="C00000"/>
                </a:solidFill>
              </a:rPr>
              <a:t>T</a:t>
            </a:r>
            <a:r>
              <a:rPr lang="en-US" sz="2000" b="1" baseline="30000" dirty="0">
                <a:solidFill>
                  <a:srgbClr val="C00000"/>
                </a:solidFill>
              </a:rPr>
              <a:t>2</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grpId="0" nodeType="clickEffect">
                                  <p:stCondLst>
                                    <p:cond delay="0"/>
                                  </p:stCondLst>
                                  <p:childTnLst>
                                    <p:animMotion origin="layout" path="M -2.5E-6 4.44444E-6 L -2.5E-6 -0.11945 " pathEditMode="relative" rAng="0" ptsTypes="AA">
                                      <p:cBhvr>
                                        <p:cTn id="6" dur="1000" fill="hold"/>
                                        <p:tgtEl>
                                          <p:spTgt spid="14"/>
                                        </p:tgtEl>
                                        <p:attrNameLst>
                                          <p:attrName>ppt_x</p:attrName>
                                          <p:attrName>ppt_y</p:attrName>
                                        </p:attrNameLst>
                                      </p:cBhvr>
                                      <p:rCtr x="0" y="-60"/>
                                    </p:animMotion>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xit" presetSubtype="0" fill="hold" grpId="1" nodeType="withEffect">
                                  <p:stCondLst>
                                    <p:cond delay="0"/>
                                  </p:stCondLst>
                                  <p:childTnLst>
                                    <p:set>
                                      <p:cBhvr>
                                        <p:cTn id="11" dur="1" fill="hold">
                                          <p:stCondLst>
                                            <p:cond delay="0"/>
                                          </p:stCondLst>
                                        </p:cTn>
                                        <p:tgtEl>
                                          <p:spTgt spid="14"/>
                                        </p:tgtEl>
                                        <p:attrNameLst>
                                          <p:attrName>style.visibility</p:attrName>
                                        </p:attrNameLst>
                                      </p:cBhvr>
                                      <p:to>
                                        <p:strVal val="hidden"/>
                                      </p:to>
                                    </p:set>
                                  </p:childTnLst>
                                </p:cTn>
                              </p:par>
                              <p:par>
                                <p:cTn id="12" presetID="1" presetClass="exit" presetSubtype="0" fill="hold" grpId="1" nodeType="withEffect">
                                  <p:stCondLst>
                                    <p:cond delay="300"/>
                                  </p:stCondLst>
                                  <p:childTnLst>
                                    <p:set>
                                      <p:cBhvr>
                                        <p:cTn id="13" dur="1" fill="hold">
                                          <p:stCondLst>
                                            <p:cond delay="0"/>
                                          </p:stCondLst>
                                        </p:cTn>
                                        <p:tgtEl>
                                          <p:spTgt spid="7"/>
                                        </p:tgtEl>
                                        <p:attrNameLst>
                                          <p:attrName>style.visibility</p:attrName>
                                        </p:attrNameLst>
                                      </p:cBhvr>
                                      <p:to>
                                        <p:strVal val="hidden"/>
                                      </p:to>
                                    </p:set>
                                  </p:childTnLst>
                                </p:cTn>
                              </p:par>
                            </p:childTnLst>
                          </p:cTn>
                        </p:par>
                        <p:par>
                          <p:cTn id="14" fill="hold">
                            <p:stCondLst>
                              <p:cond delay="1300"/>
                            </p:stCondLst>
                            <p:childTnLst>
                              <p:par>
                                <p:cTn id="15" presetID="1" presetClass="entr" presetSubtype="0" fill="hold" grpId="1"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64" presetClass="path" presetSubtype="0" decel="50000" fill="hold" grpId="0" nodeType="withEffect">
                                  <p:stCondLst>
                                    <p:cond delay="0"/>
                                  </p:stCondLst>
                                  <p:childTnLst>
                                    <p:animMotion origin="layout" path="M 1.11111E-6 1.48148E-6 L 1.11111E-6 -0.63218 " pathEditMode="relative" rAng="0" ptsTypes="AA">
                                      <p:cBhvr>
                                        <p:cTn id="20" dur="4000" fill="hold"/>
                                        <p:tgtEl>
                                          <p:spTgt spid="9"/>
                                        </p:tgtEl>
                                        <p:attrNameLst>
                                          <p:attrName>ppt_x</p:attrName>
                                          <p:attrName>ppt_y</p:attrName>
                                        </p:attrNameLst>
                                      </p:cBhvr>
                                      <p:rCtr x="0" y="-316"/>
                                    </p:animMotion>
                                  </p:childTnLst>
                                </p:cTn>
                              </p:par>
                              <p:par>
                                <p:cTn id="21" presetID="64" presetClass="path" presetSubtype="0" decel="50000" fill="hold" grpId="0" nodeType="withEffect">
                                  <p:stCondLst>
                                    <p:cond delay="0"/>
                                  </p:stCondLst>
                                  <p:childTnLst>
                                    <p:animMotion origin="layout" path="M 4.44444E-6 1.48148E-6 L 4.44444E-6 -0.25185 " pathEditMode="relative" rAng="0" ptsTypes="AA">
                                      <p:cBhvr>
                                        <p:cTn id="22" dur="2000" fill="hold"/>
                                        <p:tgtEl>
                                          <p:spTgt spid="10"/>
                                        </p:tgtEl>
                                        <p:attrNameLst>
                                          <p:attrName>ppt_x</p:attrName>
                                          <p:attrName>ppt_y</p:attrName>
                                        </p:attrNameLst>
                                      </p:cBhvr>
                                      <p:rCtr x="0" y="-126"/>
                                    </p:animMotion>
                                  </p:childTnLst>
                                </p:cTn>
                              </p:par>
                              <p:par>
                                <p:cTn id="23" presetID="42" presetClass="path" presetSubtype="0" accel="50000" fill="hold" grpId="1" nodeType="withEffect">
                                  <p:stCondLst>
                                    <p:cond delay="2000"/>
                                  </p:stCondLst>
                                  <p:childTnLst>
                                    <p:animMotion origin="layout" path="M 4.44444E-6 -0.25185 L 4.44444E-6 -0.14259 " pathEditMode="relative" rAng="0" ptsTypes="AA">
                                      <p:cBhvr>
                                        <p:cTn id="24" dur="2000" fill="hold"/>
                                        <p:tgtEl>
                                          <p:spTgt spid="10"/>
                                        </p:tgtEl>
                                        <p:attrNameLst>
                                          <p:attrName>ppt_x</p:attrName>
                                          <p:attrName>ppt_y</p:attrName>
                                        </p:attrNameLst>
                                      </p:cBhvr>
                                      <p:rCtr x="0" y="55"/>
                                    </p:animMotion>
                                  </p:childTnLst>
                                </p:cTn>
                              </p:par>
                            </p:childTnLst>
                          </p:cTn>
                        </p:par>
                        <p:par>
                          <p:cTn id="25" fill="hold">
                            <p:stCondLst>
                              <p:cond delay="5300"/>
                            </p:stCondLst>
                            <p:childTnLst>
                              <p:par>
                                <p:cTn id="26" presetID="1"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xit" presetSubtype="0" fill="hold" grpId="1" nodeType="withEffect">
                                  <p:stCondLst>
                                    <p:cond delay="300"/>
                                  </p:stCondLst>
                                  <p:childTnLst>
                                    <p:set>
                                      <p:cBhvr>
                                        <p:cTn id="29" dur="1" fill="hold">
                                          <p:stCondLst>
                                            <p:cond delay="0"/>
                                          </p:stCondLst>
                                        </p:cTn>
                                        <p:tgtEl>
                                          <p:spTgt spid="12"/>
                                        </p:tgtEl>
                                        <p:attrNameLst>
                                          <p:attrName>style.visibility</p:attrName>
                                        </p:attrNameLst>
                                      </p:cBhvr>
                                      <p:to>
                                        <p:strVal val="hidden"/>
                                      </p:to>
                                    </p:set>
                                  </p:childTnLst>
                                </p:cTn>
                              </p:par>
                              <p:par>
                                <p:cTn id="30" presetID="1" presetClass="exit" presetSubtype="0" fill="hold" grpId="2" nodeType="withEffect">
                                  <p:stCondLst>
                                    <p:cond delay="300"/>
                                  </p:stCondLst>
                                  <p:childTnLst>
                                    <p:set>
                                      <p:cBhvr>
                                        <p:cTn id="31" dur="1" fill="hold">
                                          <p:stCondLst>
                                            <p:cond delay="0"/>
                                          </p:stCondLst>
                                        </p:cTn>
                                        <p:tgtEl>
                                          <p:spTgt spid="9"/>
                                        </p:tgtEl>
                                        <p:attrNameLst>
                                          <p:attrName>style.visibility</p:attrName>
                                        </p:attrNameLst>
                                      </p:cBhvr>
                                      <p:to>
                                        <p:strVal val="hidden"/>
                                      </p:to>
                                    </p:set>
                                  </p:childTnLst>
                                </p:cTn>
                              </p:par>
                              <p:par>
                                <p:cTn id="32" presetID="1" presetClass="exit" presetSubtype="0" fill="hold" grpId="3" nodeType="withEffect">
                                  <p:stCondLst>
                                    <p:cond delay="300"/>
                                  </p:stCondLst>
                                  <p:childTnLst>
                                    <p:set>
                                      <p:cBhvr>
                                        <p:cTn id="33" dur="1" fill="hold">
                                          <p:stCondLst>
                                            <p:cond delay="0"/>
                                          </p:stCondLst>
                                        </p:cTn>
                                        <p:tgtEl>
                                          <p:spTgt spid="10"/>
                                        </p:tgtEl>
                                        <p:attrNameLst>
                                          <p:attrName>style.visibility</p:attrName>
                                        </p:attrNameLst>
                                      </p:cBhvr>
                                      <p:to>
                                        <p:strVal val="hidden"/>
                                      </p:to>
                                    </p:set>
                                  </p:childTnLst>
                                </p:cTn>
                              </p:par>
                            </p:childTnLst>
                          </p:cTn>
                        </p:par>
                        <p:par>
                          <p:cTn id="34" fill="hold">
                            <p:stCondLst>
                              <p:cond delay="5600"/>
                            </p:stCondLst>
                            <p:childTnLst>
                              <p:par>
                                <p:cTn id="35" presetID="1" presetClass="entr" presetSubtype="0" fill="hold" grpId="1" nodeType="after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2"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64" presetClass="path" presetSubtype="0" decel="50000" fill="hold" grpId="0" nodeType="withEffect">
                                  <p:stCondLst>
                                    <p:cond delay="0"/>
                                  </p:stCondLst>
                                  <p:childTnLst>
                                    <p:animMotion origin="layout" path="M -4.44444E-6 -0.15556 L -4.44444E-6 -0.25185 " pathEditMode="relative" rAng="0" ptsTypes="AA">
                                      <p:cBhvr>
                                        <p:cTn id="40" dur="2000" fill="hold"/>
                                        <p:tgtEl>
                                          <p:spTgt spid="15"/>
                                        </p:tgtEl>
                                        <p:attrNameLst>
                                          <p:attrName>ppt_x</p:attrName>
                                          <p:attrName>ppt_y</p:attrName>
                                        </p:attrNameLst>
                                      </p:cBhvr>
                                      <p:rCtr x="0" y="-48"/>
                                    </p:animMotion>
                                  </p:childTnLst>
                                </p:cTn>
                              </p:par>
                              <p:par>
                                <p:cTn id="41" presetID="42" presetClass="path" presetSubtype="0" accel="50000" fill="hold" grpId="1" nodeType="withEffect">
                                  <p:stCondLst>
                                    <p:cond delay="2000"/>
                                  </p:stCondLst>
                                  <p:childTnLst>
                                    <p:animMotion origin="layout" path="M -4.44444E-6 -0.25185 L -4.44444E-6 0.0037 " pathEditMode="relative" rAng="0" ptsTypes="AA">
                                      <p:cBhvr>
                                        <p:cTn id="42" dur="2000" fill="hold"/>
                                        <p:tgtEl>
                                          <p:spTgt spid="15"/>
                                        </p:tgtEl>
                                        <p:attrNameLst>
                                          <p:attrName>ppt_x</p:attrName>
                                          <p:attrName>ppt_y</p:attrName>
                                        </p:attrNameLst>
                                      </p:cBhvr>
                                      <p:rCtr x="0" y="128"/>
                                    </p:animMotion>
                                  </p:childTnLst>
                                </p:cTn>
                              </p:par>
                              <p:par>
                                <p:cTn id="43" presetID="42" presetClass="path" presetSubtype="0" accel="50000" fill="hold" grpId="0" nodeType="withEffect">
                                  <p:stCondLst>
                                    <p:cond delay="0"/>
                                  </p:stCondLst>
                                  <p:childTnLst>
                                    <p:animMotion origin="layout" path="M 2.22222E-6 -0.63588 L 2.22222E-6 -2.22222E-6 " pathEditMode="relative" rAng="0" ptsTypes="AA">
                                      <p:cBhvr>
                                        <p:cTn id="44" dur="4000" fill="hold"/>
                                        <p:tgtEl>
                                          <p:spTgt spid="13"/>
                                        </p:tgtEl>
                                        <p:attrNameLst>
                                          <p:attrName>ppt_x</p:attrName>
                                          <p:attrName>ppt_y</p:attrName>
                                        </p:attrNameLst>
                                      </p:cBhvr>
                                      <p:rCtr x="0" y="318"/>
                                    </p:animMotion>
                                  </p:childTnLst>
                                </p:cTn>
                              </p:par>
                            </p:childTnLst>
                          </p:cTn>
                        </p:par>
                        <p:par>
                          <p:cTn id="45" fill="hold">
                            <p:stCondLst>
                              <p:cond delay="9600"/>
                            </p:stCondLst>
                            <p:childTnLst>
                              <p:par>
                                <p:cTn id="46" presetID="1"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par>
                                <p:cTn id="48" presetID="1" presetClass="exit" presetSubtype="0" fill="hold" grpId="1" nodeType="withEffect">
                                  <p:stCondLst>
                                    <p:cond delay="300"/>
                                  </p:stCondLst>
                                  <p:childTnLst>
                                    <p:set>
                                      <p:cBhvr>
                                        <p:cTn id="49" dur="1" fill="hold">
                                          <p:stCondLst>
                                            <p:cond delay="0"/>
                                          </p:stCondLst>
                                        </p:cTn>
                                        <p:tgtEl>
                                          <p:spTgt spid="16"/>
                                        </p:tgtEl>
                                        <p:attrNameLst>
                                          <p:attrName>style.visibility</p:attrName>
                                        </p:attrNameLst>
                                      </p:cBhvr>
                                      <p:to>
                                        <p:strVal val="hidden"/>
                                      </p:to>
                                    </p:set>
                                  </p:childTnLst>
                                </p:cTn>
                              </p:par>
                              <p:par>
                                <p:cTn id="50" presetID="1" presetClass="exit" presetSubtype="0" fill="hold" grpId="2" nodeType="withEffect">
                                  <p:stCondLst>
                                    <p:cond delay="300"/>
                                  </p:stCondLst>
                                  <p:childTnLst>
                                    <p:set>
                                      <p:cBhvr>
                                        <p:cTn id="51" dur="1" fill="hold">
                                          <p:stCondLst>
                                            <p:cond delay="0"/>
                                          </p:stCondLst>
                                        </p:cTn>
                                        <p:tgtEl>
                                          <p:spTgt spid="13"/>
                                        </p:tgtEl>
                                        <p:attrNameLst>
                                          <p:attrName>style.visibility</p:attrName>
                                        </p:attrNameLst>
                                      </p:cBhvr>
                                      <p:to>
                                        <p:strVal val="hidden"/>
                                      </p:to>
                                    </p:set>
                                  </p:childTnLst>
                                </p:cTn>
                              </p:par>
                              <p:par>
                                <p:cTn id="52" presetID="1" presetClass="exit" presetSubtype="0" fill="hold" grpId="3" nodeType="withEffect">
                                  <p:stCondLst>
                                    <p:cond delay="0"/>
                                  </p:stCondLst>
                                  <p:childTnLst>
                                    <p:set>
                                      <p:cBhvr>
                                        <p:cTn id="53" dur="1" fill="hold">
                                          <p:stCondLst>
                                            <p:cond delay="0"/>
                                          </p:stCondLst>
                                        </p:cTn>
                                        <p:tgtEl>
                                          <p:spTgt spid="15"/>
                                        </p:tgtEl>
                                        <p:attrNameLst>
                                          <p:attrName>style.visibility</p:attrName>
                                        </p:attrNameLst>
                                      </p:cBhvr>
                                      <p:to>
                                        <p:strVal val="hidden"/>
                                      </p:to>
                                    </p:set>
                                  </p:childTnLst>
                                </p:cTn>
                              </p:par>
                            </p:childTnLst>
                          </p:cTn>
                        </p:par>
                        <p:par>
                          <p:cTn id="54" fill="hold">
                            <p:stCondLst>
                              <p:cond delay="9900"/>
                            </p:stCondLst>
                            <p:childTnLst>
                              <p:par>
                                <p:cTn id="55" presetID="1" presetClass="entr" presetSubtype="0" fill="hold" grpId="1" nodeType="after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42" presetClass="path" presetSubtype="0" fill="hold" grpId="0" nodeType="withEffect">
                                  <p:stCondLst>
                                    <p:cond delay="0"/>
                                  </p:stCondLst>
                                  <p:childTnLst>
                                    <p:animMotion origin="layout" path="M -2.5E-6 -0.12014 L -2.5E-6 0.00023 " pathEditMode="relative" rAng="0" ptsTypes="AA">
                                      <p:cBhvr>
                                        <p:cTn id="58" dur="1000" fill="hold"/>
                                        <p:tgtEl>
                                          <p:spTgt spid="17"/>
                                        </p:tgtEl>
                                        <p:attrNameLst>
                                          <p:attrName>ppt_x</p:attrName>
                                          <p:attrName>ppt_y</p:attrName>
                                        </p:attrNameLst>
                                      </p:cBhvr>
                                      <p:rCtr x="0" y="60"/>
                                    </p:animMotion>
                                  </p:childTnLst>
                                </p:cTn>
                              </p:par>
                              <p:par>
                                <p:cTn id="59" presetID="1" presetClass="entr" presetSubtype="0" fill="hold" grpId="1"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42" presetClass="path" presetSubtype="0" fill="hold" grpId="0" nodeType="withEffect">
                                  <p:stCondLst>
                                    <p:cond delay="0"/>
                                  </p:stCondLst>
                                  <p:childTnLst>
                                    <p:animMotion origin="layout" path="M 0.00139 -0.12107 L 0.00139 -0.07385 " pathEditMode="relative" rAng="0" ptsTypes="AA">
                                      <p:cBhvr>
                                        <p:cTn id="62" dur="1000" fill="hold"/>
                                        <p:tgtEl>
                                          <p:spTgt spid="18"/>
                                        </p:tgtEl>
                                        <p:attrNameLst>
                                          <p:attrName>ppt_x</p:attrName>
                                          <p:attrName>ppt_y</p:attrName>
                                        </p:attrNameLst>
                                      </p:cBhvr>
                                      <p:rCtr x="0" y="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7" grpId="0" animBg="1"/>
      <p:bldP spid="7" grpId="1" animBg="1"/>
      <p:bldP spid="9" grpId="0" animBg="1"/>
      <p:bldP spid="9" grpId="1" animBg="1"/>
      <p:bldP spid="9" grpId="2" animBg="1"/>
      <p:bldP spid="10" grpId="0" animBg="1"/>
      <p:bldP spid="10" grpId="1" animBg="1"/>
      <p:bldP spid="10" grpId="2" animBg="1"/>
      <p:bldP spid="10" grpId="3" animBg="1"/>
      <p:bldP spid="12" grpId="0" animBg="1"/>
      <p:bldP spid="12" grpId="1" animBg="1"/>
      <p:bldP spid="13" grpId="0" animBg="1"/>
      <p:bldP spid="13" grpId="1" animBg="1"/>
      <p:bldP spid="13" grpId="2" animBg="1"/>
      <p:bldP spid="15" grpId="0" animBg="1"/>
      <p:bldP spid="15" grpId="1" animBg="1"/>
      <p:bldP spid="15" grpId="2" animBg="1"/>
      <p:bldP spid="15" grpId="3" animBg="1"/>
      <p:bldP spid="16" grpId="0" animBg="1"/>
      <p:bldP spid="16" grpId="1" animBg="1"/>
      <p:bldP spid="17" grpId="0" animBg="1"/>
      <p:bldP spid="17" grpId="1" animBg="1"/>
      <p:bldP spid="18" grpId="0" animBg="1"/>
      <p:bldP spid="1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p:nvPr/>
        </p:nvSpPr>
        <p:spPr>
          <a:xfrm>
            <a:off x="0" y="260992"/>
            <a:ext cx="9144000" cy="37991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4500">
                <a:solidFill>
                  <a:srgbClr val="AA7942"/>
                </a:solidFill>
                <a:latin typeface="Gill Sans"/>
                <a:ea typeface="Gill Sans"/>
                <a:cs typeface="Gill Sans"/>
                <a:sym typeface="Gill Sans"/>
              </a:defRPr>
            </a:lvl1pPr>
          </a:lstStyle>
          <a:p>
            <a:r>
              <a:rPr lang="en-US" sz="2000" b="1" dirty="0">
                <a:solidFill>
                  <a:srgbClr val="C00000"/>
                </a:solidFill>
              </a:rPr>
              <a:t>    Dark Energy and G</a:t>
            </a:r>
            <a:r>
              <a:rPr sz="2000" b="1" dirty="0">
                <a:solidFill>
                  <a:srgbClr val="C00000"/>
                </a:solidFill>
              </a:rPr>
              <a:t>ravitational Wave Detection with</a:t>
            </a:r>
            <a:r>
              <a:rPr lang="en-US" sz="2000" b="1" dirty="0">
                <a:solidFill>
                  <a:srgbClr val="C00000"/>
                </a:solidFill>
              </a:rPr>
              <a:t> </a:t>
            </a:r>
            <a:r>
              <a:rPr sz="2000" b="1" dirty="0">
                <a:solidFill>
                  <a:srgbClr val="C00000"/>
                </a:solidFill>
              </a:rPr>
              <a:t>A</a:t>
            </a:r>
            <a:r>
              <a:rPr lang="en-US" sz="2000" b="1" dirty="0">
                <a:solidFill>
                  <a:srgbClr val="C00000"/>
                </a:solidFill>
              </a:rPr>
              <a:t>tomic clock Gradiometers</a:t>
            </a:r>
            <a:endParaRPr sz="2000" b="1" dirty="0">
              <a:solidFill>
                <a:srgbClr val="C00000"/>
              </a:solidFill>
            </a:endParaRPr>
          </a:p>
        </p:txBody>
      </p:sp>
      <p:sp>
        <p:nvSpPr>
          <p:cNvPr id="560" name="Shape 560"/>
          <p:cNvSpPr/>
          <p:nvPr/>
        </p:nvSpPr>
        <p:spPr>
          <a:xfrm>
            <a:off x="250627" y="2580631"/>
            <a:ext cx="6313289" cy="121090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3500">
                <a:latin typeface="Gill Sans"/>
                <a:ea typeface="Gill Sans"/>
                <a:cs typeface="Gill Sans"/>
                <a:sym typeface="Gill Sans"/>
              </a:defRPr>
            </a:lvl1pPr>
          </a:lstStyle>
          <a:p>
            <a:r>
              <a:rPr sz="1800" b="1" dirty="0"/>
              <a:t>Two 10 m atom interferometers at either ends of a mine shaft</a:t>
            </a:r>
            <a:r>
              <a:rPr sz="2000" b="1" dirty="0"/>
              <a:t>.</a:t>
            </a:r>
            <a:r>
              <a:rPr lang="en-US" sz="2000" b="1" dirty="0"/>
              <a:t> </a:t>
            </a:r>
            <a:r>
              <a:rPr lang="en-US" sz="1800" b="1" dirty="0"/>
              <a:t>Both interferometers will be operated by common lasers. Signal scales with length ~ 1 km between interferometers.</a:t>
            </a:r>
            <a:endParaRPr sz="1800" b="1" dirty="0"/>
          </a:p>
        </p:txBody>
      </p:sp>
      <p:sp>
        <p:nvSpPr>
          <p:cNvPr id="562" name="Shape 562"/>
          <p:cNvSpPr/>
          <p:nvPr/>
        </p:nvSpPr>
        <p:spPr>
          <a:xfrm>
            <a:off x="190644" y="4006019"/>
            <a:ext cx="6313289" cy="62613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3500">
                <a:latin typeface="Gill Sans"/>
                <a:ea typeface="Gill Sans"/>
                <a:cs typeface="Gill Sans"/>
                <a:sym typeface="Gill Sans"/>
              </a:defRPr>
            </a:lvl1pPr>
          </a:lstStyle>
          <a:p>
            <a:r>
              <a:rPr sz="1800" b="1" dirty="0"/>
              <a:t>Allows free fall time ~ 1s.  Maximally sensitive in the </a:t>
            </a:r>
            <a:endParaRPr lang="en-US" sz="1800" b="1" dirty="0"/>
          </a:p>
          <a:p>
            <a:r>
              <a:rPr sz="1800" b="1" dirty="0"/>
              <a:t>1 Hz band.</a:t>
            </a:r>
          </a:p>
        </p:txBody>
      </p:sp>
      <p:sp>
        <p:nvSpPr>
          <p:cNvPr id="563" name="Shape 563"/>
          <p:cNvSpPr/>
          <p:nvPr/>
        </p:nvSpPr>
        <p:spPr>
          <a:xfrm>
            <a:off x="118926" y="4217888"/>
            <a:ext cx="6313290" cy="232506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3300">
                <a:solidFill>
                  <a:srgbClr val="FF2600"/>
                </a:solidFill>
                <a:latin typeface="Gill Sans"/>
                <a:ea typeface="Gill Sans"/>
                <a:cs typeface="Gill Sans"/>
                <a:sym typeface="Gill Sans"/>
              </a:defRPr>
            </a:lvl1pPr>
          </a:lstStyle>
          <a:p>
            <a:endParaRPr lang="en-US" sz="2320" dirty="0">
              <a:solidFill>
                <a:srgbClr val="0070C0"/>
              </a:solidFill>
            </a:endParaRPr>
          </a:p>
          <a:p>
            <a:r>
              <a:rPr lang="en-US" sz="2320" dirty="0">
                <a:sym typeface="Wingdings" panose="05000000000000000000" pitchFamily="2" charset="2"/>
              </a:rPr>
              <a:t>      </a:t>
            </a:r>
            <a:r>
              <a:rPr lang="en-US" sz="2320" dirty="0">
                <a:solidFill>
                  <a:srgbClr val="0070C0"/>
                </a:solidFill>
                <a:sym typeface="Wingdings" panose="05000000000000000000" pitchFamily="2" charset="2"/>
              </a:rPr>
              <a:t></a:t>
            </a:r>
            <a:r>
              <a:rPr lang="en-US" sz="2320" dirty="0">
                <a:sym typeface="Wingdings" panose="05000000000000000000" pitchFamily="2" charset="2"/>
              </a:rPr>
              <a:t> </a:t>
            </a:r>
            <a:r>
              <a:rPr lang="en-US" sz="2000" b="1" dirty="0">
                <a:solidFill>
                  <a:srgbClr val="FF0000"/>
                </a:solidFill>
                <a:sym typeface="Wingdings" panose="05000000000000000000" pitchFamily="2" charset="2"/>
              </a:rPr>
              <a:t>POSSIBILITIES in the Sanford Lab where</a:t>
            </a:r>
          </a:p>
          <a:p>
            <a:r>
              <a:rPr lang="en-US" sz="2000" b="1" dirty="0">
                <a:solidFill>
                  <a:srgbClr val="FF0000"/>
                </a:solidFill>
                <a:sym typeface="Wingdings" panose="05000000000000000000" pitchFamily="2" charset="2"/>
              </a:rPr>
              <a:t>            DUNE long-baseline neutrino experiment </a:t>
            </a:r>
          </a:p>
          <a:p>
            <a:r>
              <a:rPr lang="en-US" sz="2000" b="1" dirty="0">
                <a:solidFill>
                  <a:srgbClr val="FF0000"/>
                </a:solidFill>
                <a:sym typeface="Wingdings" panose="05000000000000000000" pitchFamily="2" charset="2"/>
              </a:rPr>
              <a:t>            will be carried out by a global team using</a:t>
            </a:r>
          </a:p>
          <a:p>
            <a:r>
              <a:rPr lang="en-US" sz="2000" b="1" dirty="0">
                <a:solidFill>
                  <a:srgbClr val="FF0000"/>
                </a:solidFill>
                <a:sym typeface="Wingdings" panose="05000000000000000000" pitchFamily="2" charset="2"/>
              </a:rPr>
              <a:t>            high powered beams from Fermilab sent</a:t>
            </a:r>
          </a:p>
          <a:p>
            <a:r>
              <a:rPr lang="en-US" sz="2000" b="1" dirty="0">
                <a:solidFill>
                  <a:srgbClr val="FF0000"/>
                </a:solidFill>
                <a:sym typeface="Wingdings" panose="05000000000000000000" pitchFamily="2" charset="2"/>
              </a:rPr>
              <a:t>            to underground detectors with a vertical</a:t>
            </a:r>
          </a:p>
          <a:p>
            <a:r>
              <a:rPr lang="en-US" sz="2000" b="1" dirty="0">
                <a:solidFill>
                  <a:srgbClr val="FF0000"/>
                </a:solidFill>
                <a:sym typeface="Wingdings" panose="05000000000000000000" pitchFamily="2" charset="2"/>
              </a:rPr>
              <a:t>            shaft of a few kilometers.</a:t>
            </a:r>
            <a:endParaRPr sz="2000" b="1" dirty="0">
              <a:solidFill>
                <a:srgbClr val="FF0000"/>
              </a:solidFill>
            </a:endParaRPr>
          </a:p>
        </p:txBody>
      </p:sp>
      <p:pic>
        <p:nvPicPr>
          <p:cNvPr id="565" name="earthsetup2.pdf"/>
          <p:cNvPicPr>
            <a:picLocks noChangeAspect="1"/>
          </p:cNvPicPr>
          <p:nvPr/>
        </p:nvPicPr>
        <p:blipFill>
          <a:blip r:embed="rId2">
            <a:extLst/>
          </a:blip>
          <a:stretch>
            <a:fillRect/>
          </a:stretch>
        </p:blipFill>
        <p:spPr>
          <a:xfrm>
            <a:off x="6432216" y="723305"/>
            <a:ext cx="2711784" cy="5679281"/>
          </a:xfrm>
          <a:prstGeom prst="rect">
            <a:avLst/>
          </a:prstGeom>
          <a:ln w="12700">
            <a:miter lim="400000"/>
          </a:ln>
        </p:spPr>
      </p:pic>
      <p:sp>
        <p:nvSpPr>
          <p:cNvPr id="566" name="Shape 566"/>
          <p:cNvSpPr/>
          <p:nvPr/>
        </p:nvSpPr>
        <p:spPr>
          <a:xfrm>
            <a:off x="190644" y="1266069"/>
            <a:ext cx="5990119" cy="1393032"/>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defTabSz="596900">
              <a:defRPr sz="3200">
                <a:latin typeface="Times New Roman"/>
                <a:ea typeface="Times New Roman"/>
                <a:cs typeface="Times New Roman"/>
                <a:sym typeface="Times New Roman"/>
              </a:defRPr>
            </a:lvl1pPr>
          </a:lstStyle>
          <a:p>
            <a:r>
              <a:rPr sz="2000" b="1" dirty="0"/>
              <a:t>Gravitational waves @ 1 Hz could open the window for direct tests of cosmic inflation</a:t>
            </a:r>
            <a:r>
              <a:rPr lang="en-US" sz="2000" b="1" dirty="0"/>
              <a:t>, f</a:t>
            </a:r>
            <a:r>
              <a:rPr sz="2000" b="1" dirty="0"/>
              <a:t>requency range inaccessible to LIGO/LISA</a:t>
            </a:r>
            <a:r>
              <a:rPr lang="en-US" sz="2000" b="1" dirty="0"/>
              <a:t>. Atomic interferometers can also be sensitive detectors of “dark” energy.</a:t>
            </a:r>
          </a:p>
          <a:p>
            <a:endParaRPr lang="en-US" sz="2000" b="1" dirty="0"/>
          </a:p>
          <a:p>
            <a:r>
              <a:rPr lang="en-US" sz="2000" b="1" dirty="0">
                <a:solidFill>
                  <a:srgbClr val="FF0000"/>
                </a:solidFill>
              </a:rPr>
              <a:t>EXAMPLE:</a:t>
            </a:r>
          </a:p>
          <a:p>
            <a:endParaRPr lang="en-US" sz="2000" b="1" dirty="0">
              <a:solidFill>
                <a:srgbClr val="FF0000"/>
              </a:solidFill>
            </a:endParaRPr>
          </a:p>
          <a:p>
            <a:endParaRPr sz="2000" b="1" dirty="0"/>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5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0" animBg="1" advAuto="0"/>
      <p:bldP spid="563"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809FA-37B1-42AC-8F24-5DA0B6BFE5DC}"/>
              </a:ext>
            </a:extLst>
          </p:cNvPr>
          <p:cNvSpPr>
            <a:spLocks noGrp="1"/>
          </p:cNvSpPr>
          <p:nvPr>
            <p:ph type="title"/>
          </p:nvPr>
        </p:nvSpPr>
        <p:spPr/>
        <p:txBody>
          <a:bodyPr/>
          <a:lstStyle/>
          <a:p>
            <a:r>
              <a:rPr lang="en-US" sz="3600" dirty="0"/>
              <a:t>Clock Gradiometer</a:t>
            </a:r>
          </a:p>
        </p:txBody>
      </p:sp>
      <p:pic>
        <p:nvPicPr>
          <p:cNvPr id="5" name="Picture 4">
            <a:extLst>
              <a:ext uri="{FF2B5EF4-FFF2-40B4-BE49-F238E27FC236}">
                <a16:creationId xmlns:a16="http://schemas.microsoft.com/office/drawing/2014/main" id="{39BDEF17-C6C9-42ED-89D3-E2D7D83674F0}"/>
              </a:ext>
            </a:extLst>
          </p:cNvPr>
          <p:cNvPicPr>
            <a:picLocks noChangeAspect="1"/>
          </p:cNvPicPr>
          <p:nvPr/>
        </p:nvPicPr>
        <p:blipFill>
          <a:blip r:embed="rId2"/>
          <a:stretch>
            <a:fillRect/>
          </a:stretch>
        </p:blipFill>
        <p:spPr>
          <a:xfrm>
            <a:off x="782130" y="3179189"/>
            <a:ext cx="7811911" cy="1086645"/>
          </a:xfrm>
          <a:prstGeom prst="rect">
            <a:avLst/>
          </a:prstGeom>
        </p:spPr>
      </p:pic>
      <p:pic>
        <p:nvPicPr>
          <p:cNvPr id="6" name="Picture 5">
            <a:extLst>
              <a:ext uri="{FF2B5EF4-FFF2-40B4-BE49-F238E27FC236}">
                <a16:creationId xmlns:a16="http://schemas.microsoft.com/office/drawing/2014/main" id="{C9551694-1FB2-4369-B6E6-B3B123B79E02}"/>
              </a:ext>
            </a:extLst>
          </p:cNvPr>
          <p:cNvPicPr>
            <a:picLocks noChangeAspect="1"/>
          </p:cNvPicPr>
          <p:nvPr/>
        </p:nvPicPr>
        <p:blipFill>
          <a:blip r:embed="rId3"/>
          <a:stretch>
            <a:fillRect/>
          </a:stretch>
        </p:blipFill>
        <p:spPr>
          <a:xfrm>
            <a:off x="2337520" y="2881720"/>
            <a:ext cx="1827360" cy="1500960"/>
          </a:xfrm>
          <a:prstGeom prst="rect">
            <a:avLst/>
          </a:prstGeom>
        </p:spPr>
      </p:pic>
      <p:pic>
        <p:nvPicPr>
          <p:cNvPr id="7" name="Picture 6">
            <a:extLst>
              <a:ext uri="{FF2B5EF4-FFF2-40B4-BE49-F238E27FC236}">
                <a16:creationId xmlns:a16="http://schemas.microsoft.com/office/drawing/2014/main" id="{F474BD3E-E2F7-4171-BEF3-76102A5A6E1B}"/>
              </a:ext>
            </a:extLst>
          </p:cNvPr>
          <p:cNvPicPr>
            <a:picLocks noChangeAspect="1"/>
          </p:cNvPicPr>
          <p:nvPr/>
        </p:nvPicPr>
        <p:blipFill>
          <a:blip r:embed="rId3"/>
          <a:stretch>
            <a:fillRect/>
          </a:stretch>
        </p:blipFill>
        <p:spPr>
          <a:xfrm>
            <a:off x="5294276" y="2906889"/>
            <a:ext cx="1827360" cy="1500960"/>
          </a:xfrm>
          <a:prstGeom prst="rect">
            <a:avLst/>
          </a:prstGeom>
        </p:spPr>
      </p:pic>
      <p:sp>
        <p:nvSpPr>
          <p:cNvPr id="3" name="Text Placeholder 2">
            <a:extLst>
              <a:ext uri="{FF2B5EF4-FFF2-40B4-BE49-F238E27FC236}">
                <a16:creationId xmlns:a16="http://schemas.microsoft.com/office/drawing/2014/main" id="{BA279036-7BB7-43E7-94DA-F9FE67E895F6}"/>
              </a:ext>
            </a:extLst>
          </p:cNvPr>
          <p:cNvSpPr>
            <a:spLocks noGrp="1"/>
          </p:cNvSpPr>
          <p:nvPr>
            <p:ph type="body" idx="1"/>
          </p:nvPr>
        </p:nvSpPr>
        <p:spPr/>
        <p:txBody>
          <a:bodyPr/>
          <a:lstStyle/>
          <a:p>
            <a:pPr marL="223234" indent="0">
              <a:buNone/>
            </a:pPr>
            <a:r>
              <a:rPr lang="en-US" sz="2000" dirty="0">
                <a:latin typeface="Tahoma" panose="020B0604030504040204" pitchFamily="34" charset="0"/>
              </a:rPr>
              <a:t>                     Common interferometer laser beam</a:t>
            </a:r>
          </a:p>
          <a:p>
            <a:pPr marL="223234" indent="0">
              <a:buNone/>
            </a:pPr>
            <a:r>
              <a:rPr lang="en-US" sz="2000" dirty="0">
                <a:latin typeface="Tahoma" panose="020B0604030504040204" pitchFamily="34" charset="0"/>
              </a:rPr>
              <a:t>       </a:t>
            </a:r>
          </a:p>
          <a:p>
            <a:endParaRPr lang="en-US" sz="2000" dirty="0">
              <a:latin typeface="Tahoma" panose="020B0604030504040204" pitchFamily="34" charset="0"/>
            </a:endParaRPr>
          </a:p>
          <a:p>
            <a:endParaRPr lang="en-US" sz="2000" dirty="0">
              <a:latin typeface="Tahoma" panose="020B0604030504040204" pitchFamily="34" charset="0"/>
            </a:endParaRPr>
          </a:p>
          <a:p>
            <a:endParaRPr lang="en-US" sz="2000" dirty="0">
              <a:latin typeface="Tahoma" panose="020B0604030504040204" pitchFamily="34" charset="0"/>
            </a:endParaRPr>
          </a:p>
          <a:p>
            <a:pPr marL="223234" indent="0">
              <a:buNone/>
            </a:pPr>
            <a:r>
              <a:rPr lang="en-US" sz="2000" dirty="0">
                <a:latin typeface="Tahoma" panose="020B0604030504040204" pitchFamily="34" charset="0"/>
              </a:rPr>
              <a:t>• </a:t>
            </a:r>
            <a:r>
              <a:rPr lang="en-US" sz="2100" dirty="0">
                <a:latin typeface="Tahoma" panose="020B0604030504040204" pitchFamily="34" charset="0"/>
              </a:rPr>
              <a:t>Clock </a:t>
            </a:r>
            <a:r>
              <a:rPr lang="en-US" sz="2000" dirty="0">
                <a:latin typeface="Tahoma" panose="020B0604030504040204" pitchFamily="34" charset="0"/>
              </a:rPr>
              <a:t>- Single photon transitions in clock atoms (Sr, </a:t>
            </a:r>
            <a:r>
              <a:rPr lang="en-US" sz="2000" dirty="0" err="1">
                <a:latin typeface="Tahoma" panose="020B0604030504040204" pitchFamily="34" charset="0"/>
              </a:rPr>
              <a:t>Yb</a:t>
            </a:r>
            <a:r>
              <a:rPr lang="en-US" sz="2000" dirty="0">
                <a:latin typeface="Tahoma" panose="020B0604030504040204" pitchFamily="34" charset="0"/>
              </a:rPr>
              <a:t>,..)</a:t>
            </a:r>
          </a:p>
          <a:p>
            <a:pPr marL="223234" indent="0">
              <a:buNone/>
            </a:pPr>
            <a:r>
              <a:rPr lang="en-US" sz="2000" dirty="0">
                <a:latin typeface="Tahoma" panose="020B0604030504040204" pitchFamily="34" charset="0"/>
              </a:rPr>
              <a:t>• </a:t>
            </a:r>
            <a:r>
              <a:rPr lang="en-US" sz="2100" dirty="0">
                <a:latin typeface="Tahoma" panose="020B0604030504040204" pitchFamily="34" charset="0"/>
              </a:rPr>
              <a:t>Gradiometer - </a:t>
            </a:r>
            <a:r>
              <a:rPr lang="en-US" sz="2000" dirty="0">
                <a:latin typeface="Tahoma" panose="020B0604030504040204" pitchFamily="34" charset="0"/>
              </a:rPr>
              <a:t>Compare two separated clock atoms</a:t>
            </a:r>
          </a:p>
          <a:p>
            <a:pPr marL="223234" indent="0">
              <a:buNone/>
            </a:pPr>
            <a:r>
              <a:rPr lang="en-US" sz="2000" dirty="0">
                <a:latin typeface="Tahoma" panose="020B0604030504040204" pitchFamily="34" charset="0"/>
              </a:rPr>
              <a:t>• Inertially sensitive (e.g., accelerometer pulse sequence)</a:t>
            </a:r>
          </a:p>
          <a:p>
            <a:pPr marL="223234" indent="0">
              <a:buNone/>
            </a:pPr>
            <a:r>
              <a:rPr lang="en-US" sz="2000" dirty="0">
                <a:latin typeface="Tahoma" panose="020B0604030504040204" pitchFamily="34" charset="0"/>
              </a:rPr>
              <a:t>• Common laser phase noise                     </a:t>
            </a:r>
            <a:endParaRPr lang="en-US" sz="2000" dirty="0"/>
          </a:p>
        </p:txBody>
      </p:sp>
      <p:sp>
        <p:nvSpPr>
          <p:cNvPr id="4" name="Slide Number Placeholder 3">
            <a:extLst>
              <a:ext uri="{FF2B5EF4-FFF2-40B4-BE49-F238E27FC236}">
                <a16:creationId xmlns:a16="http://schemas.microsoft.com/office/drawing/2014/main" id="{D78F0458-E625-44AF-97F3-D42C1C9F4C4F}"/>
              </a:ext>
            </a:extLst>
          </p:cNvPr>
          <p:cNvSpPr>
            <a:spLocks noGrp="1"/>
          </p:cNvSpPr>
          <p:nvPr>
            <p:ph type="sldNum" sz="quarter" idx="2"/>
          </p:nvPr>
        </p:nvSpPr>
        <p:spPr/>
        <p:txBody>
          <a:bodyPr/>
          <a:lstStyle/>
          <a:p>
            <a:fld id="{86CB4B4D-7CA3-9044-876B-883B54F8677D}" type="slidenum">
              <a:rPr lang="en-US" smtClean="0"/>
              <a:t>36</a:t>
            </a:fld>
            <a:endParaRPr lang="en-US"/>
          </a:p>
        </p:txBody>
      </p:sp>
    </p:spTree>
    <p:extLst>
      <p:ext uri="{BB962C8B-B14F-4D97-AF65-F5344CB8AC3E}">
        <p14:creationId xmlns:p14="http://schemas.microsoft.com/office/powerpoint/2010/main" val="326299244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18000" y="5994400"/>
            <a:ext cx="431800" cy="425450"/>
          </a:xfrm>
          <a:prstGeom prst="rect">
            <a:avLst/>
          </a:prstGeom>
          <a:solidFill>
            <a:srgbClr val="00000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Elbow Connector 6"/>
          <p:cNvCxnSpPr>
            <a:stCxn id="2" idx="2"/>
            <a:endCxn id="5" idx="1"/>
          </p:cNvCxnSpPr>
          <p:nvPr/>
        </p:nvCxnSpPr>
        <p:spPr>
          <a:xfrm rot="16200000" flipH="1">
            <a:off x="3224213" y="5113337"/>
            <a:ext cx="244475" cy="194310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Elbow Connector 8"/>
          <p:cNvCxnSpPr>
            <a:stCxn id="3" idx="2"/>
          </p:cNvCxnSpPr>
          <p:nvPr/>
        </p:nvCxnSpPr>
        <p:spPr>
          <a:xfrm rot="5400000">
            <a:off x="5592765" y="5119689"/>
            <a:ext cx="257174" cy="1943097"/>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981200" y="730250"/>
            <a:ext cx="787400" cy="5232400"/>
          </a:xfrm>
          <a:prstGeom prst="rect">
            <a:avLst/>
          </a:prstGeom>
          <a:solidFill>
            <a:srgbClr val="00000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p:cNvSpPr/>
          <p:nvPr/>
        </p:nvSpPr>
        <p:spPr>
          <a:xfrm>
            <a:off x="6299200" y="730250"/>
            <a:ext cx="787400" cy="5232400"/>
          </a:xfrm>
          <a:prstGeom prst="rect">
            <a:avLst/>
          </a:prstGeom>
          <a:solidFill>
            <a:srgbClr val="00000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3651763" y="5236525"/>
            <a:ext cx="1809924" cy="707886"/>
          </a:xfrm>
          <a:prstGeom prst="rect">
            <a:avLst/>
          </a:prstGeom>
          <a:noFill/>
        </p:spPr>
        <p:txBody>
          <a:bodyPr wrap="square" rtlCol="0">
            <a:spAutoFit/>
          </a:bodyPr>
          <a:lstStyle/>
          <a:p>
            <a:pPr algn="ctr"/>
            <a:r>
              <a:rPr lang="en-US" sz="4000" dirty="0">
                <a:latin typeface="URWPalladioL"/>
                <a:sym typeface="Symbol"/>
              </a:rPr>
              <a:t>∆</a:t>
            </a:r>
            <a:r>
              <a:rPr lang="el-GR" sz="4000" dirty="0">
                <a:latin typeface="URWPalladioL"/>
                <a:sym typeface="Symbol"/>
              </a:rPr>
              <a:t>φ</a:t>
            </a:r>
            <a:r>
              <a:rPr lang="en-US" sz="4000" dirty="0">
                <a:latin typeface="URWPalladioL"/>
                <a:sym typeface="Symbol"/>
              </a:rPr>
              <a:t>=0</a:t>
            </a:r>
            <a:r>
              <a:rPr lang="en-US" sz="4000" dirty="0">
                <a:latin typeface="URWPalladioL" pitchFamily="2" charset="0"/>
                <a:sym typeface="Symbol"/>
              </a:rPr>
              <a:t></a:t>
            </a:r>
            <a:endParaRPr lang="en-GB" sz="4000" dirty="0">
              <a:latin typeface="URWPalladioL" pitchFamily="2" charset="0"/>
            </a:endParaRPr>
          </a:p>
        </p:txBody>
      </p:sp>
      <p:sp>
        <p:nvSpPr>
          <p:cNvPr id="8" name="Rectangle 7"/>
          <p:cNvSpPr/>
          <p:nvPr/>
        </p:nvSpPr>
        <p:spPr>
          <a:xfrm>
            <a:off x="2108200" y="850900"/>
            <a:ext cx="533400" cy="215900"/>
          </a:xfrm>
          <a:prstGeom prst="rect">
            <a:avLst/>
          </a:prstGeom>
          <a:solidFill>
            <a:schemeClr val="bg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426200" y="863600"/>
            <a:ext cx="533400" cy="215900"/>
          </a:xfrm>
          <a:prstGeom prst="rect">
            <a:avLst/>
          </a:prstGeom>
          <a:solidFill>
            <a:schemeClr val="bg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108200" y="5638800"/>
            <a:ext cx="533400" cy="215900"/>
          </a:xfrm>
          <a:prstGeom prst="rect">
            <a:avLst/>
          </a:prstGeom>
          <a:solidFill>
            <a:schemeClr val="bg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426200" y="5651500"/>
            <a:ext cx="533400" cy="215900"/>
          </a:xfrm>
          <a:prstGeom prst="rect">
            <a:avLst/>
          </a:prstGeom>
          <a:solidFill>
            <a:schemeClr val="bg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P spid="16" grpId="0"/>
      <p:bldP spid="8" grpId="0" animBg="1"/>
      <p:bldP spid="10" grpId="0" animBg="1"/>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7"/>
          <p:cNvGrpSpPr/>
          <p:nvPr/>
        </p:nvGrpSpPr>
        <p:grpSpPr>
          <a:xfrm>
            <a:off x="-9144002" y="-3"/>
            <a:ext cx="18288001" cy="6858003"/>
            <a:chOff x="-9144002" y="-3"/>
            <a:chExt cx="18288001" cy="6858003"/>
          </a:xfrm>
        </p:grpSpPr>
        <p:pic>
          <p:nvPicPr>
            <p:cNvPr id="1027" name="Picture 3" descr="Z:\files\DEatominter\darkclouds.pn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pic>
          <p:nvPicPr>
            <p:cNvPr id="1028" name="Picture 4" descr="Z:\files\DEatominter\darkclouds.png"/>
            <p:cNvPicPr>
              <a:picLocks noChangeAspect="1" noChangeArrowheads="1"/>
            </p:cNvPicPr>
            <p:nvPr/>
          </p:nvPicPr>
          <p:blipFill>
            <a:blip r:embed="rId2" cstate="print"/>
            <a:srcRect/>
            <a:stretch>
              <a:fillRect/>
            </a:stretch>
          </p:blipFill>
          <p:spPr bwMode="auto">
            <a:xfrm>
              <a:off x="-9144002" y="-3"/>
              <a:ext cx="9143999" cy="6858000"/>
            </a:xfrm>
            <a:prstGeom prst="rect">
              <a:avLst/>
            </a:prstGeom>
            <a:noFill/>
          </p:spPr>
        </p:pic>
      </p:grpSp>
      <p:sp>
        <p:nvSpPr>
          <p:cNvPr id="5" name="Rectangle 4"/>
          <p:cNvSpPr/>
          <p:nvPr/>
        </p:nvSpPr>
        <p:spPr>
          <a:xfrm>
            <a:off x="4318000" y="5994400"/>
            <a:ext cx="431800" cy="425450"/>
          </a:xfrm>
          <a:prstGeom prst="rect">
            <a:avLst/>
          </a:prstGeom>
          <a:solidFill>
            <a:srgbClr val="00000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Elbow Connector 6"/>
          <p:cNvCxnSpPr>
            <a:stCxn id="2" idx="2"/>
            <a:endCxn id="5" idx="1"/>
          </p:cNvCxnSpPr>
          <p:nvPr/>
        </p:nvCxnSpPr>
        <p:spPr>
          <a:xfrm rot="16200000" flipH="1">
            <a:off x="3224213" y="5113337"/>
            <a:ext cx="244475" cy="194310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Elbow Connector 8"/>
          <p:cNvCxnSpPr>
            <a:stCxn id="3" idx="2"/>
          </p:cNvCxnSpPr>
          <p:nvPr/>
        </p:nvCxnSpPr>
        <p:spPr>
          <a:xfrm rot="5400000">
            <a:off x="5592765" y="5119689"/>
            <a:ext cx="257174" cy="1943097"/>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981200" y="730250"/>
            <a:ext cx="787400" cy="5232400"/>
          </a:xfrm>
          <a:prstGeom prst="rect">
            <a:avLst/>
          </a:prstGeom>
          <a:solidFill>
            <a:srgbClr val="00000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p:cNvSpPr/>
          <p:nvPr/>
        </p:nvSpPr>
        <p:spPr>
          <a:xfrm>
            <a:off x="6299200" y="730250"/>
            <a:ext cx="787400" cy="5232400"/>
          </a:xfrm>
          <a:prstGeom prst="rect">
            <a:avLst/>
          </a:prstGeom>
          <a:solidFill>
            <a:srgbClr val="00000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108200" y="850900"/>
            <a:ext cx="533400" cy="215900"/>
          </a:xfrm>
          <a:prstGeom prst="rect">
            <a:avLst/>
          </a:prstGeom>
          <a:solidFill>
            <a:schemeClr val="bg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426200" y="863600"/>
            <a:ext cx="533400" cy="215900"/>
          </a:xfrm>
          <a:prstGeom prst="rect">
            <a:avLst/>
          </a:prstGeom>
          <a:solidFill>
            <a:schemeClr val="bg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108200" y="5638800"/>
            <a:ext cx="533400" cy="215900"/>
          </a:xfrm>
          <a:prstGeom prst="rect">
            <a:avLst/>
          </a:prstGeom>
          <a:solidFill>
            <a:schemeClr val="bg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426200" y="5651500"/>
            <a:ext cx="533400" cy="215900"/>
          </a:xfrm>
          <a:prstGeom prst="rect">
            <a:avLst/>
          </a:prstGeom>
          <a:solidFill>
            <a:schemeClr val="bg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3449250" y="5236525"/>
            <a:ext cx="2214950" cy="707886"/>
          </a:xfrm>
          <a:prstGeom prst="rect">
            <a:avLst/>
          </a:prstGeom>
          <a:noFill/>
        </p:spPr>
        <p:txBody>
          <a:bodyPr wrap="square" rtlCol="0">
            <a:spAutoFit/>
          </a:bodyPr>
          <a:lstStyle/>
          <a:p>
            <a:pPr algn="ctr"/>
            <a:r>
              <a:rPr lang="en-US" sz="4000" dirty="0">
                <a:latin typeface="URWPalladioL"/>
                <a:sym typeface="Symbol"/>
              </a:rPr>
              <a:t>∆</a:t>
            </a:r>
            <a:r>
              <a:rPr lang="el-GR" sz="4000" dirty="0">
                <a:latin typeface="URWPalladioL"/>
                <a:sym typeface="Symbol"/>
              </a:rPr>
              <a:t>φ</a:t>
            </a:r>
            <a:r>
              <a:rPr lang="en-US" sz="4000" dirty="0">
                <a:latin typeface="URWPalladioL"/>
                <a:sym typeface="Symbol"/>
              </a:rPr>
              <a:t>≠0…</a:t>
            </a:r>
            <a:r>
              <a:rPr lang="en-US" sz="4000" dirty="0">
                <a:latin typeface="URWPalladioL" pitchFamily="2" charset="0"/>
                <a:sym typeface="Symbol"/>
              </a:rPr>
              <a:t></a:t>
            </a:r>
            <a:endParaRPr lang="en-GB" sz="4000" dirty="0">
              <a:latin typeface="URWPalladioL"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35" presetClass="path" presetSubtype="0" fill="hold" nodeType="withEffect">
                                  <p:stCondLst>
                                    <p:cond delay="0"/>
                                  </p:stCondLst>
                                  <p:childTnLst>
                                    <p:animMotion origin="layout" path="M 1 0 L 0 0 " pathEditMode="relative" rAng="0" ptsTypes="AA">
                                      <p:cBhvr>
                                        <p:cTn id="9" dur="5000" fill="hold"/>
                                        <p:tgtEl>
                                          <p:spTgt spid="4"/>
                                        </p:tgtEl>
                                        <p:attrNameLst>
                                          <p:attrName>ppt_x</p:attrName>
                                          <p:attrName>ppt_y</p:attrName>
                                        </p:attrNameLst>
                                      </p:cBhvr>
                                      <p:rCtr x="-500" y="0"/>
                                    </p:animMotion>
                                  </p:childTnLst>
                                </p:cTn>
                              </p:par>
                            </p:childTnLst>
                          </p:cTn>
                        </p:par>
                        <p:par>
                          <p:cTn id="10" fill="hold">
                            <p:stCondLst>
                              <p:cond delay="5000"/>
                            </p:stCondLst>
                            <p:childTnLst>
                              <p:par>
                                <p:cTn id="11" presetID="35" presetClass="path" presetSubtype="0" fill="hold" nodeType="afterEffect">
                                  <p:stCondLst>
                                    <p:cond delay="0"/>
                                  </p:stCondLst>
                                  <p:childTnLst>
                                    <p:animMotion origin="layout" path="M 1 -3.01874E-6 L 0 -3.01874E-6 " pathEditMode="relative" rAng="0" ptsTypes="AA">
                                      <p:cBhvr>
                                        <p:cTn id="12" dur="5000" fill="hold"/>
                                        <p:tgtEl>
                                          <p:spTgt spid="4"/>
                                        </p:tgtEl>
                                        <p:attrNameLst>
                                          <p:attrName>ppt_x</p:attrName>
                                          <p:attrName>ppt_y</p:attrName>
                                        </p:attrNameLst>
                                      </p:cBhvr>
                                      <p:rCtr x="-500" y="0"/>
                                    </p:animMotion>
                                  </p:childTnLst>
                                </p:cTn>
                              </p:par>
                            </p:childTnLst>
                          </p:cTn>
                        </p:par>
                        <p:par>
                          <p:cTn id="13" fill="hold">
                            <p:stCondLst>
                              <p:cond delay="10000"/>
                            </p:stCondLst>
                            <p:childTnLst>
                              <p:par>
                                <p:cTn id="14" presetID="35" presetClass="path" presetSubtype="0" fill="hold" nodeType="afterEffect">
                                  <p:stCondLst>
                                    <p:cond delay="0"/>
                                  </p:stCondLst>
                                  <p:childTnLst>
                                    <p:animMotion origin="layout" path="M 1 0 L 0 0 " pathEditMode="relative" rAng="0" ptsTypes="AA">
                                      <p:cBhvr>
                                        <p:cTn id="15" dur="5000" fill="hold"/>
                                        <p:tgtEl>
                                          <p:spTgt spid="4"/>
                                        </p:tgtEl>
                                        <p:attrNameLst>
                                          <p:attrName>ppt_x</p:attrName>
                                          <p:attrName>ppt_y</p:attrName>
                                        </p:attrNameLst>
                                      </p:cBhvr>
                                      <p:rCtr x="-500" y="0"/>
                                    </p:animMotion>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childTnLst>
                                </p:cTn>
                              </p:par>
                              <p:par>
                                <p:cTn id="19" presetID="10" presetClass="exit" presetSubtype="0" fill="hold" nodeType="withEffect">
                                  <p:stCondLst>
                                    <p:cond delay="3000"/>
                                  </p:stCondLst>
                                  <p:childTnLst>
                                    <p:animEffect transition="out" filter="fade">
                                      <p:cBhvr>
                                        <p:cTn id="20" dur="2000"/>
                                        <p:tgtEl>
                                          <p:spTgt spid="4"/>
                                        </p:tgtEl>
                                      </p:cBhvr>
                                    </p:animEffect>
                                    <p:set>
                                      <p:cBhvr>
                                        <p:cTn id="21"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p:nvPr/>
        </p:nvSpPr>
        <p:spPr>
          <a:xfrm>
            <a:off x="685800" y="-80010"/>
            <a:ext cx="7772400" cy="902970"/>
          </a:xfrm>
          <a:prstGeom prst="rect">
            <a:avLst/>
          </a:prstGeom>
          <a:ln w="12700">
            <a:miter lim="400000"/>
          </a:ln>
          <a:extLst>
            <a:ext uri="{C572A759-6A51-4108-AA02-DFA0A04FC94B}">
              <ma14:wrappingTextBoxFlag xmlns:ma14="http://schemas.microsoft.com/office/mac/drawingml/2011/main" xmlns="" val="1"/>
            </a:ext>
          </a:extLst>
        </p:spPr>
        <p:txBody>
          <a:bodyPr lIns="45720" tIns="45720" rIns="45720" bIns="45720" anchor="ctr"/>
          <a:lstStyle>
            <a:lvl1pPr marL="45155" marR="45155" algn="ctr" defTabSz="1016000">
              <a:defRPr sz="4400">
                <a:uFill>
                  <a:solidFill>
                    <a:srgbClr val="000000"/>
                  </a:solidFill>
                </a:uFill>
                <a:latin typeface="+mn-lt"/>
                <a:ea typeface="+mn-ea"/>
                <a:cs typeface="+mn-cs"/>
                <a:sym typeface="Times New Roman"/>
              </a:defRPr>
            </a:lvl1pPr>
          </a:lstStyle>
          <a:p>
            <a:r>
              <a:rPr sz="3960" dirty="0"/>
              <a:t>Projected Terrestrial </a:t>
            </a:r>
            <a:r>
              <a:rPr lang="en-US" sz="3960" dirty="0"/>
              <a:t>GW </a:t>
            </a:r>
            <a:r>
              <a:rPr sz="3960" dirty="0"/>
              <a:t>Sensitivity</a:t>
            </a:r>
          </a:p>
        </p:txBody>
      </p:sp>
      <p:pic>
        <p:nvPicPr>
          <p:cNvPr id="539" name="pasted-image.pdf"/>
          <p:cNvPicPr>
            <a:picLocks noChangeAspect="1"/>
          </p:cNvPicPr>
          <p:nvPr/>
        </p:nvPicPr>
        <p:blipFill>
          <a:blip r:embed="rId2">
            <a:extLst/>
          </a:blip>
          <a:stretch>
            <a:fillRect/>
          </a:stretch>
        </p:blipFill>
        <p:spPr>
          <a:xfrm>
            <a:off x="35671" y="928955"/>
            <a:ext cx="9072659" cy="5640170"/>
          </a:xfrm>
          <a:prstGeom prst="rect">
            <a:avLst/>
          </a:prstGeom>
          <a:ln w="12700">
            <a:miter lim="400000"/>
          </a:ln>
        </p:spPr>
      </p:pic>
    </p:spTree>
    <p:extLst>
      <p:ext uri="{BB962C8B-B14F-4D97-AF65-F5344CB8AC3E}">
        <p14:creationId xmlns:p14="http://schemas.microsoft.com/office/powerpoint/2010/main" val="180222577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p:nvPr/>
        </p:nvSpPr>
        <p:spPr>
          <a:xfrm>
            <a:off x="422712" y="3608663"/>
            <a:ext cx="8443356" cy="2475277"/>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p>
            <a:pPr defTabSz="330387">
              <a:lnSpc>
                <a:spcPct val="200000"/>
              </a:lnSpc>
              <a:spcBef>
                <a:spcPts val="3164"/>
              </a:spcBef>
              <a:defRPr sz="3400">
                <a:latin typeface="Times New Roman"/>
                <a:ea typeface="Times New Roman"/>
                <a:cs typeface="Times New Roman"/>
                <a:sym typeface="Times New Roman"/>
              </a:defRPr>
            </a:pPr>
            <a:r>
              <a:rPr lang="en-US" sz="1600" b="1" dirty="0">
                <a:solidFill>
                  <a:srgbClr val="0070C0"/>
                </a:solidFill>
                <a:latin typeface="Helvetica" panose="020B0604020202020204" pitchFamily="34" charset="0"/>
                <a:cs typeface="Helvetica" panose="020B0604020202020204" pitchFamily="34" charset="0"/>
              </a:rPr>
              <a:t>                   </a:t>
            </a:r>
          </a:p>
          <a:p>
            <a:pPr defTabSz="330387">
              <a:lnSpc>
                <a:spcPct val="200000"/>
              </a:lnSpc>
              <a:spcBef>
                <a:spcPts val="3164"/>
              </a:spcBef>
              <a:defRPr sz="3400">
                <a:latin typeface="Times New Roman"/>
                <a:ea typeface="Times New Roman"/>
                <a:cs typeface="Times New Roman"/>
                <a:sym typeface="Times New Roman"/>
              </a:defRPr>
            </a:pPr>
            <a:endParaRPr lang="en-US" sz="1600" b="1" dirty="0">
              <a:latin typeface="Helvetica" panose="020B0604020202020204" pitchFamily="34" charset="0"/>
              <a:cs typeface="Helvetica" panose="020B0604020202020204" pitchFamily="34" charset="0"/>
            </a:endParaRPr>
          </a:p>
          <a:p>
            <a:pPr defTabSz="330387">
              <a:lnSpc>
                <a:spcPct val="200000"/>
              </a:lnSpc>
              <a:spcBef>
                <a:spcPts val="3164"/>
              </a:spcBef>
              <a:defRPr sz="3400">
                <a:latin typeface="Times New Roman"/>
                <a:ea typeface="Times New Roman"/>
                <a:cs typeface="Times New Roman"/>
                <a:sym typeface="Times New Roman"/>
              </a:defRPr>
            </a:pPr>
            <a:endParaRPr lang="en-US" sz="2000" b="1" dirty="0">
              <a:latin typeface="Helvetica" panose="020B0604020202020204" pitchFamily="34" charset="0"/>
              <a:cs typeface="Helvetica" panose="020B0604020202020204" pitchFamily="34" charset="0"/>
            </a:endParaRPr>
          </a:p>
        </p:txBody>
      </p:sp>
      <p:sp>
        <p:nvSpPr>
          <p:cNvPr id="4" name="Shape 187"/>
          <p:cNvSpPr/>
          <p:nvPr/>
        </p:nvSpPr>
        <p:spPr>
          <a:xfrm>
            <a:off x="297180" y="448663"/>
            <a:ext cx="8694420" cy="6320000"/>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3000">
                <a:latin typeface="Gill Sans"/>
                <a:ea typeface="Gill Sans"/>
                <a:cs typeface="Gill Sans"/>
                <a:sym typeface="Gill Sans"/>
              </a:defRPr>
            </a:lvl1pPr>
          </a:lstStyle>
          <a:p>
            <a:endParaRPr lang="en-US" sz="2000" b="1" i="1" dirty="0">
              <a:solidFill>
                <a:srgbClr val="0070C0"/>
              </a:solidFill>
            </a:endParaRPr>
          </a:p>
          <a:p>
            <a:endParaRPr lang="en-US" sz="2000" b="1" i="1" dirty="0">
              <a:solidFill>
                <a:srgbClr val="0070C0"/>
              </a:solidFill>
            </a:endParaRPr>
          </a:p>
          <a:p>
            <a:r>
              <a:rPr lang="en-US" sz="2000" b="1" i="1" dirty="0">
                <a:solidFill>
                  <a:srgbClr val="0070C0"/>
                </a:solidFill>
              </a:rPr>
              <a:t> </a:t>
            </a:r>
            <a:r>
              <a:rPr lang="en-US" sz="2000" b="1" i="1" dirty="0">
                <a:solidFill>
                  <a:srgbClr val="0070C0"/>
                </a:solidFill>
                <a:sym typeface="Wingdings" panose="05000000000000000000" pitchFamily="2" charset="2"/>
              </a:rPr>
              <a:t> </a:t>
            </a:r>
            <a:r>
              <a:rPr lang="en-US" sz="2000" b="1" i="1" dirty="0">
                <a:solidFill>
                  <a:srgbClr val="0070C0"/>
                </a:solidFill>
              </a:rPr>
              <a:t>  Where? </a:t>
            </a:r>
            <a:r>
              <a:rPr lang="en-US" sz="2000" b="1" i="1" dirty="0">
                <a:solidFill>
                  <a:srgbClr val="0070C0"/>
                </a:solidFill>
                <a:sym typeface="Wingdings" panose="05000000000000000000" pitchFamily="2" charset="2"/>
              </a:rPr>
              <a:t> Surveys, maps, images, spectroscopy</a:t>
            </a:r>
            <a:endParaRPr lang="en-US" sz="2000" b="1" i="1" dirty="0">
              <a:solidFill>
                <a:srgbClr val="FF0000"/>
              </a:solidFill>
            </a:endParaRPr>
          </a:p>
          <a:p>
            <a:endParaRPr lang="en-US" sz="2000" b="1" i="1" dirty="0">
              <a:solidFill>
                <a:srgbClr val="FF0000"/>
              </a:solidFill>
            </a:endParaRPr>
          </a:p>
          <a:p>
            <a:r>
              <a:rPr lang="en-US" sz="2000" b="1" i="1" dirty="0">
                <a:solidFill>
                  <a:srgbClr val="0070C0"/>
                </a:solidFill>
              </a:rPr>
              <a:t> </a:t>
            </a:r>
            <a:r>
              <a:rPr lang="en-US" sz="2000" b="1" i="1" dirty="0">
                <a:solidFill>
                  <a:srgbClr val="0070C0"/>
                </a:solidFill>
                <a:sym typeface="Wingdings" panose="05000000000000000000" pitchFamily="2" charset="2"/>
              </a:rPr>
              <a:t>   How much?  Measurements of galaxy rotation curves, cosmic acceleration</a:t>
            </a:r>
            <a:endParaRPr lang="en-US" sz="2000" b="1" i="1" dirty="0">
              <a:solidFill>
                <a:srgbClr val="FF0000"/>
              </a:solidFill>
            </a:endParaRPr>
          </a:p>
          <a:p>
            <a:endParaRPr lang="en-US" sz="2000" b="1" i="1" dirty="0">
              <a:solidFill>
                <a:srgbClr val="0070C0"/>
              </a:solidFill>
            </a:endParaRPr>
          </a:p>
          <a:p>
            <a:r>
              <a:rPr lang="en-US" sz="2000" b="1" i="1" dirty="0">
                <a:solidFill>
                  <a:srgbClr val="0070C0"/>
                </a:solidFill>
              </a:rPr>
              <a:t> </a:t>
            </a:r>
            <a:r>
              <a:rPr lang="en-US" sz="2000" b="1" i="1" dirty="0">
                <a:solidFill>
                  <a:srgbClr val="0070C0"/>
                </a:solidFill>
                <a:sym typeface="Wingdings" panose="05000000000000000000" pitchFamily="2" charset="2"/>
              </a:rPr>
              <a:t>   What ?</a:t>
            </a:r>
            <a:r>
              <a:rPr lang="en-US" sz="2000" b="1" i="1" dirty="0">
                <a:solidFill>
                  <a:srgbClr val="FF0000"/>
                </a:solidFill>
              </a:rPr>
              <a:t> </a:t>
            </a:r>
            <a:r>
              <a:rPr lang="en-US" sz="2000" b="1" i="1" dirty="0">
                <a:solidFill>
                  <a:srgbClr val="FF0000"/>
                </a:solidFill>
                <a:sym typeface="Wingdings" panose="05000000000000000000" pitchFamily="2" charset="2"/>
              </a:rPr>
              <a:t> Nature **</a:t>
            </a:r>
            <a:endParaRPr lang="en-US" sz="2000" b="1" i="1" dirty="0">
              <a:solidFill>
                <a:srgbClr val="FF0000"/>
              </a:solidFill>
            </a:endParaRPr>
          </a:p>
          <a:p>
            <a:r>
              <a:rPr lang="en-US" sz="2000" b="1" i="1" dirty="0">
                <a:solidFill>
                  <a:srgbClr val="FF0000"/>
                </a:solidFill>
              </a:rPr>
              <a:t> </a:t>
            </a:r>
          </a:p>
          <a:p>
            <a:r>
              <a:rPr lang="en-US" sz="2000" b="1" i="1" dirty="0">
                <a:solidFill>
                  <a:srgbClr val="0070C0"/>
                </a:solidFill>
              </a:rPr>
              <a:t> </a:t>
            </a:r>
            <a:r>
              <a:rPr lang="en-US" sz="2000" b="1" i="1" dirty="0">
                <a:solidFill>
                  <a:srgbClr val="0070C0"/>
                </a:solidFill>
                <a:sym typeface="Wingdings" panose="05000000000000000000" pitchFamily="2" charset="2"/>
              </a:rPr>
              <a:t>   How ? </a:t>
            </a:r>
            <a:r>
              <a:rPr lang="en-US" sz="2000" b="1" i="1" dirty="0">
                <a:solidFill>
                  <a:srgbClr val="FF0000"/>
                </a:solidFill>
                <a:sym typeface="Wingdings" panose="05000000000000000000" pitchFamily="2" charset="2"/>
              </a:rPr>
              <a:t> Dynamics **</a:t>
            </a:r>
          </a:p>
          <a:p>
            <a:endParaRPr lang="en-US" sz="2000" b="1" i="1" dirty="0">
              <a:solidFill>
                <a:srgbClr val="0070C0"/>
              </a:solidFill>
            </a:endParaRPr>
          </a:p>
          <a:p>
            <a:r>
              <a:rPr lang="en-US" sz="2000" b="1" i="1" dirty="0">
                <a:solidFill>
                  <a:srgbClr val="0070C0"/>
                </a:solidFill>
              </a:rPr>
              <a:t> </a:t>
            </a:r>
            <a:r>
              <a:rPr lang="en-US" sz="2000" b="1" i="1" dirty="0">
                <a:solidFill>
                  <a:srgbClr val="0070C0"/>
                </a:solidFill>
                <a:sym typeface="Wingdings" panose="05000000000000000000" pitchFamily="2" charset="2"/>
              </a:rPr>
              <a:t>   Why? </a:t>
            </a:r>
            <a:r>
              <a:rPr lang="en-US" sz="2000" b="1" i="1" dirty="0">
                <a:solidFill>
                  <a:srgbClr val="7030A0"/>
                </a:solidFill>
                <a:sym typeface="Wingdings" panose="05000000000000000000" pitchFamily="2" charset="2"/>
              </a:rPr>
              <a:t> We will probably never know!</a:t>
            </a:r>
          </a:p>
          <a:p>
            <a:endParaRPr lang="en-US" sz="2400" b="1" dirty="0">
              <a:solidFill>
                <a:srgbClr val="FF0000"/>
              </a:solidFill>
            </a:endParaRPr>
          </a:p>
          <a:p>
            <a:r>
              <a:rPr lang="en-US" sz="2400" b="1" dirty="0">
                <a:solidFill>
                  <a:srgbClr val="FF0000"/>
                </a:solidFill>
                <a:sym typeface="Wingdings" panose="05000000000000000000" pitchFamily="2" charset="2"/>
              </a:rPr>
              <a:t>Underlying Assumption: </a:t>
            </a:r>
          </a:p>
          <a:p>
            <a:endParaRPr lang="en-US" sz="2000" b="1" i="1" dirty="0">
              <a:solidFill>
                <a:srgbClr val="0070C0"/>
              </a:solidFill>
              <a:sym typeface="Wingdings" panose="05000000000000000000" pitchFamily="2" charset="2"/>
            </a:endParaRPr>
          </a:p>
          <a:p>
            <a:r>
              <a:rPr lang="en-US" sz="2000" b="1" i="1" dirty="0">
                <a:solidFill>
                  <a:srgbClr val="0070C0"/>
                </a:solidFill>
                <a:sym typeface="Wingdings" panose="05000000000000000000" pitchFamily="2" charset="2"/>
              </a:rPr>
              <a:t>Dark Matter, Dark Energy and Gravity (e.g. cosmic gravitational background radiation from early universe) are fundamentally related and pervades space everywhere, including our earth-based laboratory</a:t>
            </a:r>
          </a:p>
          <a:p>
            <a:endParaRPr lang="en-US" sz="2000" b="1" i="1" dirty="0">
              <a:solidFill>
                <a:srgbClr val="0070C0"/>
              </a:solidFill>
              <a:sym typeface="Wingdings" panose="05000000000000000000" pitchFamily="2" charset="2"/>
            </a:endParaRPr>
          </a:p>
          <a:p>
            <a:r>
              <a:rPr lang="en-US" sz="2000" b="1" i="1" dirty="0">
                <a:solidFill>
                  <a:srgbClr val="FF0000"/>
                </a:solidFill>
                <a:sym typeface="Wingdings" panose="05000000000000000000" pitchFamily="2" charset="2"/>
              </a:rPr>
              <a:t>** What is being asked?</a:t>
            </a:r>
            <a:endParaRPr lang="en-US" sz="2000" b="1" i="1" dirty="0">
              <a:solidFill>
                <a:srgbClr val="FF0000"/>
              </a:solidFill>
            </a:endParaRPr>
          </a:p>
          <a:p>
            <a:endParaRPr lang="en-US" sz="1800" b="1" i="1" dirty="0">
              <a:solidFill>
                <a:srgbClr val="0070C0"/>
              </a:solidFill>
            </a:endParaRPr>
          </a:p>
        </p:txBody>
      </p:sp>
      <p:sp>
        <p:nvSpPr>
          <p:cNvPr id="5" name="Shape 300"/>
          <p:cNvSpPr/>
          <p:nvPr/>
        </p:nvSpPr>
        <p:spPr>
          <a:xfrm>
            <a:off x="297181" y="343364"/>
            <a:ext cx="8694420" cy="616148"/>
          </a:xfrm>
          <a:prstGeom prst="rect">
            <a:avLst/>
          </a:prstGeom>
          <a:ln w="12700">
            <a:miter lim="400000"/>
          </a:ln>
          <a:effectLst>
            <a:outerShdw blurRad="38100" dist="47770" dir="5400000" rotWithShape="0">
              <a:srgbClr val="000000">
                <a:alpha val="41608"/>
              </a:srgbClr>
            </a:outerShdw>
          </a:effectLst>
          <a:extLst>
            <a:ext uri="{C572A759-6A51-4108-AA02-DFA0A04FC94B}">
              <ma14:wrappingTextBoxFlag xmlns="" xmlns:ma14="http://schemas.microsoft.com/office/mac/drawingml/2011/main" val="1"/>
            </a:ext>
          </a:extLst>
        </p:spPr>
        <p:txBody>
          <a:bodyPr lIns="26789" tIns="26789" rIns="26789" bIns="26789" anchor="ctr"/>
          <a:lstStyle>
            <a:lvl1pPr defTabSz="469900">
              <a:defRPr sz="4100" b="1">
                <a:solidFill>
                  <a:srgbClr val="11053B"/>
                </a:solidFill>
                <a:latin typeface="Times New Roman"/>
                <a:ea typeface="Times New Roman"/>
                <a:cs typeface="Times New Roman"/>
                <a:sym typeface="Times New Roman"/>
              </a:defRPr>
            </a:lvl1pPr>
          </a:lstStyle>
          <a:p>
            <a:r>
              <a:rPr lang="en-US" sz="2800" dirty="0">
                <a:solidFill>
                  <a:srgbClr val="002060"/>
                </a:solidFill>
              </a:rPr>
              <a:t>          </a:t>
            </a:r>
            <a:r>
              <a:rPr lang="en-US" sz="3600" dirty="0">
                <a:solidFill>
                  <a:srgbClr val="7959D5"/>
                </a:solidFill>
              </a:rPr>
              <a:t>DARK SECTOR – 5 Big Questions</a:t>
            </a:r>
          </a:p>
        </p:txBody>
      </p:sp>
    </p:spTree>
    <p:extLst>
      <p:ext uri="{BB962C8B-B14F-4D97-AF65-F5344CB8AC3E}">
        <p14:creationId xmlns:p14="http://schemas.microsoft.com/office/powerpoint/2010/main" val="28581960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77629-5F02-416C-8179-D242CF953D06}"/>
              </a:ext>
            </a:extLst>
          </p:cNvPr>
          <p:cNvSpPr>
            <a:spLocks noGrp="1"/>
          </p:cNvSpPr>
          <p:nvPr>
            <p:ph type="title"/>
          </p:nvPr>
        </p:nvSpPr>
        <p:spPr>
          <a:xfrm>
            <a:off x="892969" y="178594"/>
            <a:ext cx="7618853" cy="611628"/>
          </a:xfrm>
        </p:spPr>
        <p:txBody>
          <a:bodyPr/>
          <a:lstStyle/>
          <a:p>
            <a:r>
              <a:rPr lang="en-US" sz="2400" dirty="0"/>
              <a:t>Mid-band Gravitational Wave Detection</a:t>
            </a:r>
          </a:p>
        </p:txBody>
      </p:sp>
      <p:pic>
        <p:nvPicPr>
          <p:cNvPr id="5" name="Picture 4">
            <a:extLst>
              <a:ext uri="{FF2B5EF4-FFF2-40B4-BE49-F238E27FC236}">
                <a16:creationId xmlns:a16="http://schemas.microsoft.com/office/drawing/2014/main" id="{1C8207CE-D405-42B7-BF89-2FF9D44F1BF5}"/>
              </a:ext>
            </a:extLst>
          </p:cNvPr>
          <p:cNvPicPr>
            <a:picLocks noChangeAspect="1"/>
          </p:cNvPicPr>
          <p:nvPr/>
        </p:nvPicPr>
        <p:blipFill>
          <a:blip r:embed="rId2"/>
          <a:stretch>
            <a:fillRect/>
          </a:stretch>
        </p:blipFill>
        <p:spPr>
          <a:xfrm>
            <a:off x="0" y="661996"/>
            <a:ext cx="9144000" cy="5847746"/>
          </a:xfrm>
          <a:prstGeom prst="rect">
            <a:avLst/>
          </a:prstGeom>
        </p:spPr>
      </p:pic>
      <p:sp>
        <p:nvSpPr>
          <p:cNvPr id="3" name="Text Placeholder 2">
            <a:extLst>
              <a:ext uri="{FF2B5EF4-FFF2-40B4-BE49-F238E27FC236}">
                <a16:creationId xmlns:a16="http://schemas.microsoft.com/office/drawing/2014/main" id="{625D5716-CA98-427C-A044-609DD734D821}"/>
              </a:ext>
            </a:extLst>
          </p:cNvPr>
          <p:cNvSpPr>
            <a:spLocks noGrp="1"/>
          </p:cNvSpPr>
          <p:nvPr>
            <p:ph type="body" idx="1"/>
          </p:nvPr>
        </p:nvSpPr>
        <p:spPr/>
        <p:txBody>
          <a:bodyPr/>
          <a:lstStyle/>
          <a:p>
            <a:endParaRPr lang="en-US" dirty="0"/>
          </a:p>
        </p:txBody>
      </p:sp>
      <p:sp>
        <p:nvSpPr>
          <p:cNvPr id="6" name="Rectangle 5">
            <a:extLst>
              <a:ext uri="{FF2B5EF4-FFF2-40B4-BE49-F238E27FC236}">
                <a16:creationId xmlns:a16="http://schemas.microsoft.com/office/drawing/2014/main" id="{54EF7979-B75A-41BF-A8D5-BB32A3F2FCD1}"/>
              </a:ext>
            </a:extLst>
          </p:cNvPr>
          <p:cNvSpPr/>
          <p:nvPr/>
        </p:nvSpPr>
        <p:spPr>
          <a:xfrm>
            <a:off x="321733" y="6122334"/>
            <a:ext cx="4572000" cy="553998"/>
          </a:xfrm>
          <a:prstGeom prst="rect">
            <a:avLst/>
          </a:prstGeom>
        </p:spPr>
        <p:txBody>
          <a:bodyPr>
            <a:spAutoFit/>
          </a:bodyPr>
          <a:lstStyle/>
          <a:p>
            <a:r>
              <a:rPr lang="en-US" sz="1500" dirty="0">
                <a:latin typeface="Tahoma" panose="020B0604030504040204" pitchFamily="34" charset="0"/>
              </a:rPr>
              <a:t>C. J. Moore et al., Class. Quantum </a:t>
            </a:r>
            <a:r>
              <a:rPr lang="en-US" sz="1500" dirty="0" err="1">
                <a:latin typeface="Tahoma" panose="020B0604030504040204" pitchFamily="34" charset="0"/>
              </a:rPr>
              <a:t>Grav</a:t>
            </a:r>
            <a:r>
              <a:rPr lang="en-US" sz="1500" dirty="0">
                <a:latin typeface="Tahoma" panose="020B0604030504040204" pitchFamily="34" charset="0"/>
              </a:rPr>
              <a:t>. </a:t>
            </a:r>
            <a:r>
              <a:rPr lang="en-US" sz="1500" b="1" dirty="0">
                <a:latin typeface="Tahoma-Bold"/>
              </a:rPr>
              <a:t>32</a:t>
            </a:r>
            <a:r>
              <a:rPr lang="en-US" sz="1500" dirty="0">
                <a:latin typeface="Tahoma" panose="020B0604030504040204" pitchFamily="34" charset="0"/>
              </a:rPr>
              <a:t>, 015014 (2015)</a:t>
            </a:r>
            <a:endParaRPr lang="en-US" dirty="0"/>
          </a:p>
        </p:txBody>
      </p:sp>
    </p:spTree>
    <p:extLst>
      <p:ext uri="{BB962C8B-B14F-4D97-AF65-F5344CB8AC3E}">
        <p14:creationId xmlns:p14="http://schemas.microsoft.com/office/powerpoint/2010/main" val="110564467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181877" y="5083434"/>
            <a:ext cx="8411985"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sz="2400" dirty="0">
                <a:solidFill>
                  <a:schemeClr val="tx2"/>
                </a:solidFill>
                <a:latin typeface="Helvetica" charset="0"/>
              </a:rPr>
              <a:t>Hence  “dark” sector and gravitational wave background search using Atomic Beam Interferometers at Fermilab.</a:t>
            </a:r>
          </a:p>
        </p:txBody>
      </p:sp>
      <p:sp>
        <p:nvSpPr>
          <p:cNvPr id="4" name="Title 1"/>
          <p:cNvSpPr txBox="1">
            <a:spLocks/>
          </p:cNvSpPr>
          <p:nvPr/>
        </p:nvSpPr>
        <p:spPr bwMode="auto">
          <a:xfrm>
            <a:off x="217284" y="-17970"/>
            <a:ext cx="841066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3" rIns="91424" bIns="45713" numCol="1" anchor="ctr" anchorCtr="0" compatLnSpc="1">
            <a:prstTxWarp prst="textNoShape">
              <a:avLst/>
            </a:prstTxWarp>
          </a:bodyPr>
          <a:lstStyle>
            <a:lvl1pPr algn="ctr" defTabSz="455567" rtl="0" eaLnBrk="0" fontAlgn="base" hangingPunct="0">
              <a:spcBef>
                <a:spcPct val="0"/>
              </a:spcBef>
              <a:spcAft>
                <a:spcPct val="0"/>
              </a:spcAft>
              <a:defRPr sz="2800" b="1" kern="1200">
                <a:solidFill>
                  <a:schemeClr val="tx1"/>
                </a:solidFill>
                <a:latin typeface="Garamond"/>
                <a:ea typeface="ＭＳ Ｐゴシック" pitchFamily="-106" charset="-128"/>
                <a:cs typeface="Garamond"/>
              </a:defRPr>
            </a:lvl1pPr>
            <a:lvl2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2pPr>
            <a:lvl3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3pPr>
            <a:lvl4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4pPr>
            <a:lvl5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5pPr>
            <a:lvl6pPr marL="457125"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6pPr>
            <a:lvl7pPr marL="914249"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7pPr>
            <a:lvl8pPr marL="1371375"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8pPr>
            <a:lvl9pPr marL="1828499"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9pPr>
          </a:lstStyle>
          <a:p>
            <a:r>
              <a:rPr lang="en-US" sz="4400" i="1" dirty="0">
                <a:solidFill>
                  <a:srgbClr val="FF0000"/>
                </a:solidFill>
                <a:latin typeface="Helvetica" charset="0"/>
              </a:rPr>
              <a:t>Early Explorations at Fermilab</a:t>
            </a:r>
          </a:p>
        </p:txBody>
      </p:sp>
      <p:sp>
        <p:nvSpPr>
          <p:cNvPr id="2" name="Rectangle 1"/>
          <p:cNvSpPr/>
          <p:nvPr/>
        </p:nvSpPr>
        <p:spPr>
          <a:xfrm>
            <a:off x="251373" y="1121076"/>
            <a:ext cx="8342489" cy="3785652"/>
          </a:xfrm>
          <a:prstGeom prst="rect">
            <a:avLst/>
          </a:prstGeom>
        </p:spPr>
        <p:txBody>
          <a:bodyPr wrap="square">
            <a:spAutoFit/>
          </a:bodyPr>
          <a:lstStyle/>
          <a:p>
            <a:r>
              <a:rPr lang="en-US" sz="2400" b="1" dirty="0">
                <a:solidFill>
                  <a:schemeClr val="accent2">
                    <a:lumMod val="75000"/>
                  </a:schemeClr>
                </a:solidFill>
                <a:latin typeface="Helvetica" charset="0"/>
              </a:rPr>
              <a:t>Precision Neutrino science in deep underground facilities a Core Competency of Fermilab.</a:t>
            </a:r>
          </a:p>
          <a:p>
            <a:endParaRPr lang="en-US" sz="2400" b="1" dirty="0">
              <a:solidFill>
                <a:schemeClr val="accent2">
                  <a:lumMod val="75000"/>
                </a:schemeClr>
              </a:solidFill>
              <a:latin typeface="Helvetica" charset="0"/>
            </a:endParaRPr>
          </a:p>
          <a:p>
            <a:r>
              <a:rPr lang="en-US" sz="2400" b="1" dirty="0">
                <a:solidFill>
                  <a:schemeClr val="accent2">
                    <a:lumMod val="75000"/>
                  </a:schemeClr>
                </a:solidFill>
                <a:latin typeface="Helvetica" charset="0"/>
              </a:rPr>
              <a:t>A vertical underground shaft a few kilometers long already exists at the Sanford Lab housing the DUNE experiment.</a:t>
            </a:r>
          </a:p>
          <a:p>
            <a:endParaRPr lang="en-US" sz="2400" b="1" dirty="0">
              <a:solidFill>
                <a:schemeClr val="accent2">
                  <a:lumMod val="75000"/>
                </a:schemeClr>
              </a:solidFill>
              <a:latin typeface="Helvetica" charset="0"/>
            </a:endParaRPr>
          </a:p>
          <a:p>
            <a:r>
              <a:rPr lang="en-US" sz="2400" b="1" dirty="0">
                <a:solidFill>
                  <a:schemeClr val="accent2">
                    <a:lumMod val="75000"/>
                  </a:schemeClr>
                </a:solidFill>
                <a:latin typeface="Helvetica" charset="0"/>
              </a:rPr>
              <a:t>A 100 meter tall NuMI shaft already exists in the MINOS facility which can be carefully examined for an intermediate experiment.</a:t>
            </a:r>
          </a:p>
        </p:txBody>
      </p:sp>
    </p:spTree>
    <p:extLst>
      <p:ext uri="{BB962C8B-B14F-4D97-AF65-F5344CB8AC3E}">
        <p14:creationId xmlns:p14="http://schemas.microsoft.com/office/powerpoint/2010/main" val="1887293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GB" altLang="en-US" dirty="0"/>
              <a:t>LBNF-DUNE @ </a:t>
            </a:r>
            <a:r>
              <a:rPr lang="en-GB" altLang="en-US" dirty="0" err="1"/>
              <a:t>Fermilab</a:t>
            </a:r>
            <a:r>
              <a:rPr lang="en-GB" altLang="en-US" dirty="0"/>
              <a:t> </a:t>
            </a:r>
            <a:br>
              <a:rPr lang="en-GB" altLang="en-US" dirty="0"/>
            </a:br>
            <a:r>
              <a:rPr lang="en-GB" altLang="en-US" dirty="0"/>
              <a:t>houses 4 km vertical shaft</a:t>
            </a:r>
          </a:p>
        </p:txBody>
      </p:sp>
      <p:pic>
        <p:nvPicPr>
          <p:cNvPr id="153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3429000"/>
            <a:ext cx="8797925" cy="29241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dropped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268413"/>
            <a:ext cx="311150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105 meter tall NuMI shaft in the MINOS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3200" y="878247"/>
            <a:ext cx="1619250" cy="11430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5" y="878247"/>
            <a:ext cx="6000750" cy="952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75" y="1900989"/>
            <a:ext cx="4800600" cy="4114800"/>
          </a:xfrm>
          <a:prstGeom prst="rect">
            <a:avLst/>
          </a:prstGeom>
        </p:spPr>
      </p:pic>
      <p:pic>
        <p:nvPicPr>
          <p:cNvPr id="9"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486400" y="2171310"/>
            <a:ext cx="2495549" cy="162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0" name="Content Placeholder 5"/>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5486400" y="3819190"/>
            <a:ext cx="2495549" cy="219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722167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87F11-DD26-411D-AC55-0401D5AA8F92}"/>
              </a:ext>
            </a:extLst>
          </p:cNvPr>
          <p:cNvSpPr>
            <a:spLocks noGrp="1"/>
          </p:cNvSpPr>
          <p:nvPr>
            <p:ph type="title"/>
          </p:nvPr>
        </p:nvSpPr>
        <p:spPr/>
        <p:txBody>
          <a:bodyPr/>
          <a:lstStyle/>
          <a:p>
            <a:r>
              <a:rPr lang="en-US" dirty="0"/>
              <a:t>Estimated Sensitivity</a:t>
            </a:r>
          </a:p>
        </p:txBody>
      </p:sp>
      <p:sp>
        <p:nvSpPr>
          <p:cNvPr id="4" name="Footer Placeholder 3">
            <a:extLst>
              <a:ext uri="{FF2B5EF4-FFF2-40B4-BE49-F238E27FC236}">
                <a16:creationId xmlns:a16="http://schemas.microsoft.com/office/drawing/2014/main" id="{E117DECA-45A0-427E-8E27-3A3CFA687E10}"/>
              </a:ext>
            </a:extLst>
          </p:cNvPr>
          <p:cNvSpPr>
            <a:spLocks noGrp="1"/>
          </p:cNvSpPr>
          <p:nvPr>
            <p:ph type="ftr" sz="quarter" idx="11"/>
          </p:nvPr>
        </p:nvSpPr>
        <p:spPr/>
        <p:txBody>
          <a:bodyPr/>
          <a:lstStyle/>
          <a:p>
            <a:pPr>
              <a:defRPr/>
            </a:pPr>
            <a:r>
              <a:rPr lang="en-US">
                <a:solidFill>
                  <a:prstClr val="black"/>
                </a:solidFill>
              </a:rPr>
              <a:t>Aaron S. Chou, Fermilab</a:t>
            </a:r>
            <a:endParaRPr lang="en-US" dirty="0">
              <a:solidFill>
                <a:prstClr val="black"/>
              </a:solidFill>
            </a:endParaRPr>
          </a:p>
        </p:txBody>
      </p:sp>
      <p:sp>
        <p:nvSpPr>
          <p:cNvPr id="8" name="Rectangle 7">
            <a:extLst>
              <a:ext uri="{FF2B5EF4-FFF2-40B4-BE49-F238E27FC236}">
                <a16:creationId xmlns:a16="http://schemas.microsoft.com/office/drawing/2014/main" id="{7A4DBD35-89E3-47FF-A786-4E970104F9E5}"/>
              </a:ext>
            </a:extLst>
          </p:cNvPr>
          <p:cNvSpPr/>
          <p:nvPr/>
        </p:nvSpPr>
        <p:spPr>
          <a:xfrm>
            <a:off x="457200" y="2875002"/>
            <a:ext cx="2250424" cy="369332"/>
          </a:xfrm>
          <a:prstGeom prst="rect">
            <a:avLst/>
          </a:prstGeom>
        </p:spPr>
        <p:txBody>
          <a:bodyPr wrap="none">
            <a:spAutoFit/>
          </a:bodyPr>
          <a:lstStyle/>
          <a:p>
            <a:r>
              <a:rPr lang="en-US" dirty="0">
                <a:latin typeface="Tahoma" panose="020B0604030504040204" pitchFamily="34" charset="0"/>
              </a:rPr>
              <a:t>GW strain sensitivity</a:t>
            </a:r>
            <a:endParaRPr lang="en-US" dirty="0"/>
          </a:p>
        </p:txBody>
      </p:sp>
      <p:sp>
        <p:nvSpPr>
          <p:cNvPr id="9" name="Rectangle 8">
            <a:extLst>
              <a:ext uri="{FF2B5EF4-FFF2-40B4-BE49-F238E27FC236}">
                <a16:creationId xmlns:a16="http://schemas.microsoft.com/office/drawing/2014/main" id="{830EF3A5-E698-4C95-B2F7-FE73BF50FD73}"/>
              </a:ext>
            </a:extLst>
          </p:cNvPr>
          <p:cNvSpPr/>
          <p:nvPr/>
        </p:nvSpPr>
        <p:spPr>
          <a:xfrm>
            <a:off x="6400800" y="4945021"/>
            <a:ext cx="4572000" cy="646331"/>
          </a:xfrm>
          <a:prstGeom prst="rect">
            <a:avLst/>
          </a:prstGeom>
        </p:spPr>
        <p:txBody>
          <a:bodyPr>
            <a:spAutoFit/>
          </a:bodyPr>
          <a:lstStyle/>
          <a:p>
            <a:r>
              <a:rPr lang="en-US" dirty="0">
                <a:latin typeface="Tahoma" panose="020B0604030504040204" pitchFamily="34" charset="0"/>
              </a:rPr>
              <a:t>DM sensitivity (coupling</a:t>
            </a:r>
          </a:p>
          <a:p>
            <a:r>
              <a:rPr lang="en-US" dirty="0">
                <a:latin typeface="Tahoma" panose="020B0604030504040204" pitchFamily="34" charset="0"/>
              </a:rPr>
              <a:t>to electron mass)</a:t>
            </a:r>
            <a:endParaRPr lang="en-US" dirty="0"/>
          </a:p>
        </p:txBody>
      </p:sp>
      <p:pic>
        <p:nvPicPr>
          <p:cNvPr id="12" name="Content Placeholder 11">
            <a:extLst>
              <a:ext uri="{FF2B5EF4-FFF2-40B4-BE49-F238E27FC236}">
                <a16:creationId xmlns:a16="http://schemas.microsoft.com/office/drawing/2014/main" id="{8E582781-7CA7-40CD-89E5-5986382C4686}"/>
              </a:ext>
            </a:extLst>
          </p:cNvPr>
          <p:cNvPicPr>
            <a:picLocks noGrp="1" noChangeAspect="1"/>
          </p:cNvPicPr>
          <p:nvPr>
            <p:ph idx="1"/>
          </p:nvPr>
        </p:nvPicPr>
        <p:blipFill>
          <a:blip r:embed="rId2"/>
          <a:stretch>
            <a:fillRect/>
          </a:stretch>
        </p:blipFill>
        <p:spPr>
          <a:xfrm>
            <a:off x="186117" y="3500827"/>
            <a:ext cx="5043014" cy="3305151"/>
          </a:xfrm>
          <a:prstGeom prst="rect">
            <a:avLst/>
          </a:prstGeom>
        </p:spPr>
      </p:pic>
      <p:pic>
        <p:nvPicPr>
          <p:cNvPr id="13" name="Picture 12">
            <a:extLst>
              <a:ext uri="{FF2B5EF4-FFF2-40B4-BE49-F238E27FC236}">
                <a16:creationId xmlns:a16="http://schemas.microsoft.com/office/drawing/2014/main" id="{91870924-D854-4E2D-85F1-0CECBC835EBB}"/>
              </a:ext>
            </a:extLst>
          </p:cNvPr>
          <p:cNvPicPr>
            <a:picLocks noChangeAspect="1"/>
          </p:cNvPicPr>
          <p:nvPr/>
        </p:nvPicPr>
        <p:blipFill>
          <a:blip r:embed="rId3"/>
          <a:stretch>
            <a:fillRect/>
          </a:stretch>
        </p:blipFill>
        <p:spPr>
          <a:xfrm>
            <a:off x="4371636" y="942293"/>
            <a:ext cx="4562270" cy="3654537"/>
          </a:xfrm>
          <a:prstGeom prst="rect">
            <a:avLst/>
          </a:prstGeom>
        </p:spPr>
      </p:pic>
    </p:spTree>
    <p:extLst>
      <p:ext uri="{BB962C8B-B14F-4D97-AF65-F5344CB8AC3E}">
        <p14:creationId xmlns:p14="http://schemas.microsoft.com/office/powerpoint/2010/main" val="2349980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85750" y="243944"/>
            <a:ext cx="85153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3" rIns="91424" bIns="45713" numCol="1" anchor="ctr" anchorCtr="0" compatLnSpc="1">
            <a:prstTxWarp prst="textNoShape">
              <a:avLst/>
            </a:prstTxWarp>
          </a:bodyPr>
          <a:lstStyle>
            <a:lvl1pPr algn="ctr" defTabSz="455567" rtl="0" eaLnBrk="0" fontAlgn="base" hangingPunct="0">
              <a:spcBef>
                <a:spcPct val="0"/>
              </a:spcBef>
              <a:spcAft>
                <a:spcPct val="0"/>
              </a:spcAft>
              <a:defRPr sz="2800" b="1" kern="1200">
                <a:solidFill>
                  <a:schemeClr val="tx1"/>
                </a:solidFill>
                <a:latin typeface="Garamond"/>
                <a:ea typeface="ＭＳ Ｐゴシック" pitchFamily="-106" charset="-128"/>
                <a:cs typeface="Garamond"/>
              </a:defRPr>
            </a:lvl1pPr>
            <a:lvl2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2pPr>
            <a:lvl3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3pPr>
            <a:lvl4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4pPr>
            <a:lvl5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5pPr>
            <a:lvl6pPr marL="457125"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6pPr>
            <a:lvl7pPr marL="914249"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7pPr>
            <a:lvl8pPr marL="1371375"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8pPr>
            <a:lvl9pPr marL="1828499"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9pPr>
          </a:lstStyle>
          <a:p>
            <a:r>
              <a:rPr lang="en-US" sz="4400" i="1" dirty="0">
                <a:solidFill>
                  <a:srgbClr val="FF0000"/>
                </a:solidFill>
                <a:latin typeface="Helvetica" charset="0"/>
              </a:rPr>
              <a:t>CHALLENGES: </a:t>
            </a:r>
          </a:p>
          <a:p>
            <a:r>
              <a:rPr lang="en-US" sz="2400" i="1" dirty="0">
                <a:solidFill>
                  <a:srgbClr val="0070C0"/>
                </a:solidFill>
                <a:latin typeface="Helvetica" charset="0"/>
              </a:rPr>
              <a:t>Systematic accounting of various noise sources</a:t>
            </a:r>
          </a:p>
        </p:txBody>
      </p:sp>
      <p:sp>
        <p:nvSpPr>
          <p:cNvPr id="2" name="Rectangle 1"/>
          <p:cNvSpPr/>
          <p:nvPr/>
        </p:nvSpPr>
        <p:spPr>
          <a:xfrm>
            <a:off x="458611" y="1419204"/>
            <a:ext cx="8342489" cy="4893647"/>
          </a:xfrm>
          <a:prstGeom prst="rect">
            <a:avLst/>
          </a:prstGeom>
        </p:spPr>
        <p:txBody>
          <a:bodyPr wrap="square">
            <a:spAutoFit/>
          </a:bodyPr>
          <a:lstStyle/>
          <a:p>
            <a:r>
              <a:rPr lang="en-US" sz="2400" b="1" dirty="0">
                <a:solidFill>
                  <a:schemeClr val="accent2">
                    <a:lumMod val="75000"/>
                  </a:schemeClr>
                </a:solidFill>
                <a:latin typeface="Helvetica" charset="0"/>
              </a:rPr>
              <a:t>Gravity Gradient Noise</a:t>
            </a:r>
          </a:p>
          <a:p>
            <a:endParaRPr lang="en-US" sz="2400" b="1" dirty="0">
              <a:solidFill>
                <a:schemeClr val="accent2">
                  <a:lumMod val="75000"/>
                </a:schemeClr>
              </a:solidFill>
              <a:latin typeface="Helvetica" charset="0"/>
            </a:endParaRPr>
          </a:p>
          <a:p>
            <a:r>
              <a:rPr lang="en-US" sz="2400" b="1" dirty="0">
                <a:solidFill>
                  <a:schemeClr val="accent2">
                    <a:lumMod val="75000"/>
                  </a:schemeClr>
                </a:solidFill>
                <a:latin typeface="Helvetica" charset="0"/>
              </a:rPr>
              <a:t>Environmental Newtonian Noise</a:t>
            </a:r>
          </a:p>
          <a:p>
            <a:endParaRPr lang="en-US" sz="2400" b="1" dirty="0">
              <a:solidFill>
                <a:schemeClr val="accent2">
                  <a:lumMod val="75000"/>
                </a:schemeClr>
              </a:solidFill>
              <a:latin typeface="Helvetica" charset="0"/>
            </a:endParaRPr>
          </a:p>
          <a:p>
            <a:r>
              <a:rPr lang="en-US" sz="2400" b="1" dirty="0">
                <a:solidFill>
                  <a:schemeClr val="accent2">
                    <a:lumMod val="75000"/>
                  </a:schemeClr>
                </a:solidFill>
                <a:latin typeface="Helvetica" charset="0"/>
              </a:rPr>
              <a:t>Coriolis Effect</a:t>
            </a:r>
          </a:p>
          <a:p>
            <a:endParaRPr lang="en-US" sz="2400" b="1" dirty="0">
              <a:solidFill>
                <a:schemeClr val="accent2">
                  <a:lumMod val="75000"/>
                </a:schemeClr>
              </a:solidFill>
              <a:latin typeface="Helvetica" charset="0"/>
            </a:endParaRPr>
          </a:p>
          <a:p>
            <a:r>
              <a:rPr lang="en-US" sz="2400" b="1" dirty="0">
                <a:solidFill>
                  <a:schemeClr val="accent2">
                    <a:lumMod val="75000"/>
                  </a:schemeClr>
                </a:solidFill>
                <a:latin typeface="Helvetica" charset="0"/>
              </a:rPr>
              <a:t>Intrinsic Atomic Clock Stability (currently           but projected to extend to           with </a:t>
            </a:r>
            <a:r>
              <a:rPr lang="en-US" sz="2400" b="1" dirty="0">
                <a:solidFill>
                  <a:srgbClr val="C00000"/>
                </a:solidFill>
              </a:rPr>
              <a:t>10</a:t>
            </a:r>
            <a:r>
              <a:rPr lang="en-US" sz="2400" b="1" baseline="30000" dirty="0">
                <a:solidFill>
                  <a:srgbClr val="C00000"/>
                </a:solidFill>
              </a:rPr>
              <a:t>8</a:t>
            </a:r>
            <a:r>
              <a:rPr lang="en-US" sz="2400" baseline="30000" dirty="0"/>
              <a:t> </a:t>
            </a:r>
            <a:r>
              <a:rPr lang="en-US" sz="2400" b="1" dirty="0">
                <a:solidFill>
                  <a:schemeClr val="accent2">
                    <a:lumMod val="75000"/>
                  </a:schemeClr>
                </a:solidFill>
                <a:latin typeface="Helvetica" charset="0"/>
              </a:rPr>
              <a:t> free </a:t>
            </a:r>
            <a:r>
              <a:rPr lang="en-US" sz="2400" b="1" dirty="0" err="1">
                <a:solidFill>
                  <a:schemeClr val="accent2">
                    <a:lumMod val="75000"/>
                  </a:schemeClr>
                </a:solidFill>
                <a:latin typeface="Helvetica" charset="0"/>
              </a:rPr>
              <a:t>Sr</a:t>
            </a:r>
            <a:r>
              <a:rPr lang="en-US" sz="2400" b="1" dirty="0">
                <a:solidFill>
                  <a:schemeClr val="accent2">
                    <a:lumMod val="75000"/>
                  </a:schemeClr>
                </a:solidFill>
                <a:latin typeface="Helvetica" charset="0"/>
              </a:rPr>
              <a:t> atoms at  50 </a:t>
            </a:r>
            <a:r>
              <a:rPr lang="en-US" sz="2400" b="1" dirty="0" err="1">
                <a:solidFill>
                  <a:schemeClr val="accent2">
                    <a:lumMod val="75000"/>
                  </a:schemeClr>
                </a:solidFill>
                <a:latin typeface="Helvetica" charset="0"/>
              </a:rPr>
              <a:t>pK</a:t>
            </a:r>
            <a:r>
              <a:rPr lang="en-US" sz="2400" b="1" dirty="0">
                <a:solidFill>
                  <a:schemeClr val="accent2">
                    <a:lumMod val="75000"/>
                  </a:schemeClr>
                </a:solidFill>
                <a:latin typeface="Helvetica" charset="0"/>
              </a:rPr>
              <a:t> as opposed to much fewer atoms bound in an optical lattice, thus raising ‘shot’ noise) </a:t>
            </a:r>
            <a:r>
              <a:rPr lang="en-US" sz="2400" baseline="30000" dirty="0"/>
              <a:t>       </a:t>
            </a:r>
          </a:p>
          <a:p>
            <a:endParaRPr lang="en-US" sz="2400" b="1" dirty="0">
              <a:solidFill>
                <a:schemeClr val="accent2">
                  <a:lumMod val="75000"/>
                </a:schemeClr>
              </a:solidFill>
              <a:latin typeface="Helvetica" charset="0"/>
            </a:endParaRPr>
          </a:p>
          <a:p>
            <a:r>
              <a:rPr lang="en-US" sz="2400" b="1" dirty="0">
                <a:solidFill>
                  <a:schemeClr val="accent2">
                    <a:lumMod val="75000"/>
                  </a:schemeClr>
                </a:solidFill>
                <a:latin typeface="Helvetica" charset="0"/>
              </a:rPr>
              <a:t>Laser wave-front “jitter”/noise (equivalent to seismic noise in LIGO)</a:t>
            </a:r>
          </a:p>
        </p:txBody>
      </p:sp>
      <p:sp>
        <p:nvSpPr>
          <p:cNvPr id="5" name="Rectangle 4"/>
          <p:cNvSpPr/>
          <p:nvPr/>
        </p:nvSpPr>
        <p:spPr>
          <a:xfrm>
            <a:off x="3813182" y="3977759"/>
            <a:ext cx="906017" cy="461665"/>
          </a:xfrm>
          <a:prstGeom prst="rect">
            <a:avLst/>
          </a:prstGeom>
        </p:spPr>
        <p:txBody>
          <a:bodyPr wrap="none">
            <a:spAutoFit/>
          </a:bodyPr>
          <a:lstStyle/>
          <a:p>
            <a:r>
              <a:rPr lang="en-US" sz="2400" b="1" dirty="0">
                <a:solidFill>
                  <a:srgbClr val="C00000"/>
                </a:solidFill>
              </a:rPr>
              <a:t>10</a:t>
            </a:r>
            <a:r>
              <a:rPr lang="en-US" sz="2400" b="1" baseline="30000" dirty="0">
                <a:solidFill>
                  <a:srgbClr val="C00000"/>
                </a:solidFill>
              </a:rPr>
              <a:t>-22   </a:t>
            </a:r>
            <a:endParaRPr lang="en-US" sz="2400" b="1" dirty="0">
              <a:solidFill>
                <a:srgbClr val="C00000"/>
              </a:solidFill>
            </a:endParaRPr>
          </a:p>
        </p:txBody>
      </p:sp>
      <p:sp>
        <p:nvSpPr>
          <p:cNvPr id="7" name="Rectangle 6"/>
          <p:cNvSpPr/>
          <p:nvPr/>
        </p:nvSpPr>
        <p:spPr>
          <a:xfrm>
            <a:off x="6604007" y="3635194"/>
            <a:ext cx="835485" cy="461665"/>
          </a:xfrm>
          <a:prstGeom prst="rect">
            <a:avLst/>
          </a:prstGeom>
        </p:spPr>
        <p:txBody>
          <a:bodyPr wrap="none">
            <a:spAutoFit/>
          </a:bodyPr>
          <a:lstStyle/>
          <a:p>
            <a:r>
              <a:rPr lang="en-US" sz="2400" b="1" dirty="0">
                <a:solidFill>
                  <a:srgbClr val="C00000"/>
                </a:solidFill>
              </a:rPr>
              <a:t>10</a:t>
            </a:r>
            <a:r>
              <a:rPr lang="en-US" sz="2400" b="1" baseline="30000" dirty="0">
                <a:solidFill>
                  <a:srgbClr val="C00000"/>
                </a:solidFill>
              </a:rPr>
              <a:t>-18</a:t>
            </a:r>
            <a:r>
              <a:rPr lang="en-US" sz="2400" b="1" dirty="0">
                <a:solidFill>
                  <a:srgbClr val="C00000"/>
                </a:solidFill>
              </a:rPr>
              <a:t> </a:t>
            </a:r>
          </a:p>
        </p:txBody>
      </p:sp>
    </p:spTree>
    <p:extLst>
      <p:ext uri="{BB962C8B-B14F-4D97-AF65-F5344CB8AC3E}">
        <p14:creationId xmlns:p14="http://schemas.microsoft.com/office/powerpoint/2010/main" val="1074885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68313" y="-30985"/>
            <a:ext cx="8229600" cy="1143000"/>
          </a:xfrm>
        </p:spPr>
        <p:txBody>
          <a:bodyPr/>
          <a:lstStyle/>
          <a:p>
            <a:r>
              <a:rPr lang="en-GB" altLang="en-US" dirty="0">
                <a:solidFill>
                  <a:srgbClr val="FF0000"/>
                </a:solidFill>
              </a:rPr>
              <a:t>OUTLOOK</a:t>
            </a:r>
            <a:br>
              <a:rPr lang="en-GB" altLang="en-US" dirty="0">
                <a:solidFill>
                  <a:srgbClr val="FF0000"/>
                </a:solidFill>
              </a:rPr>
            </a:br>
            <a:r>
              <a:rPr lang="en-GB" altLang="en-US" sz="2000" dirty="0">
                <a:solidFill>
                  <a:srgbClr val="C00000"/>
                </a:solidFill>
              </a:rPr>
              <a:t>HOW to EXPLOIT THE PROMISE of QUANTUM SENSORS!</a:t>
            </a:r>
            <a:endParaRPr lang="en-GB" altLang="en-US" sz="2000" b="1" dirty="0">
              <a:solidFill>
                <a:srgbClr val="C00000"/>
              </a:solidFill>
            </a:endParaRPr>
          </a:p>
        </p:txBody>
      </p:sp>
      <p:sp>
        <p:nvSpPr>
          <p:cNvPr id="3" name="Content Placeholder 2"/>
          <p:cNvSpPr>
            <a:spLocks noGrp="1"/>
          </p:cNvSpPr>
          <p:nvPr>
            <p:ph idx="1"/>
          </p:nvPr>
        </p:nvSpPr>
        <p:spPr>
          <a:xfrm>
            <a:off x="322263" y="1036637"/>
            <a:ext cx="8921750" cy="5668963"/>
          </a:xfrm>
        </p:spPr>
        <p:txBody>
          <a:bodyPr>
            <a:normAutofit fontScale="25000" lnSpcReduction="20000"/>
          </a:bodyPr>
          <a:lstStyle/>
          <a:p>
            <a:pPr marL="0" indent="0">
              <a:buNone/>
              <a:defRPr/>
            </a:pPr>
            <a:endParaRPr lang="en-GB" sz="7200" b="1" dirty="0">
              <a:solidFill>
                <a:srgbClr val="0033CC"/>
              </a:solidFill>
              <a:sym typeface="Wingdings" panose="05000000000000000000" pitchFamily="2" charset="2"/>
            </a:endParaRPr>
          </a:p>
          <a:p>
            <a:pPr>
              <a:defRPr/>
            </a:pPr>
            <a:r>
              <a:rPr lang="en-GB" sz="8000" b="1" dirty="0">
                <a:solidFill>
                  <a:srgbClr val="0033CC"/>
                </a:solidFill>
                <a:sym typeface="Wingdings" panose="05000000000000000000" pitchFamily="2" charset="2"/>
              </a:rPr>
              <a:t>Potential laboratory-based “mezzo-scale” scientific experiments, incorporating quantum sensors, laboratory core competencies in Microwave Superconductivity and Detector Technologies and in collaboration with academic experts in Superconducting Qubits and Atomic Beam techniques</a:t>
            </a:r>
          </a:p>
          <a:p>
            <a:pPr marL="0" indent="0">
              <a:buNone/>
              <a:defRPr/>
            </a:pPr>
            <a:endParaRPr lang="en-GB" sz="8000" b="1" dirty="0">
              <a:solidFill>
                <a:srgbClr val="0033CC"/>
              </a:solidFill>
              <a:sym typeface="Wingdings" panose="05000000000000000000" pitchFamily="2" charset="2"/>
            </a:endParaRPr>
          </a:p>
          <a:p>
            <a:pPr marL="0" indent="0">
              <a:buNone/>
              <a:defRPr/>
            </a:pPr>
            <a:r>
              <a:rPr lang="en-GB" sz="8000" b="1" dirty="0">
                <a:solidFill>
                  <a:srgbClr val="0033CC"/>
                </a:solidFill>
                <a:sym typeface="Wingdings" panose="05000000000000000000" pitchFamily="2" charset="2"/>
              </a:rPr>
              <a:t>             </a:t>
            </a:r>
            <a:r>
              <a:rPr lang="en-GB" sz="8000" b="1" dirty="0">
                <a:solidFill>
                  <a:srgbClr val="FF0000"/>
                </a:solidFill>
                <a:sym typeface="Wingdings" panose="05000000000000000000" pitchFamily="2" charset="2"/>
              </a:rPr>
              <a:t>  Will advance the field of particles physics, astrophysics and cosmology.</a:t>
            </a:r>
          </a:p>
          <a:p>
            <a:pPr marL="0" indent="0">
              <a:buNone/>
              <a:defRPr/>
            </a:pPr>
            <a:endParaRPr lang="en-GB" sz="8000" b="1" dirty="0">
              <a:solidFill>
                <a:srgbClr val="FF0000"/>
              </a:solidFill>
              <a:sym typeface="Wingdings" panose="05000000000000000000" pitchFamily="2" charset="2"/>
            </a:endParaRPr>
          </a:p>
          <a:p>
            <a:pPr marL="0" indent="0">
              <a:buNone/>
              <a:defRPr/>
            </a:pPr>
            <a:r>
              <a:rPr lang="en-GB" sz="8000" b="1" dirty="0">
                <a:solidFill>
                  <a:srgbClr val="0033CC"/>
                </a:solidFill>
                <a:sym typeface="Wingdings" panose="05000000000000000000" pitchFamily="2" charset="2"/>
              </a:rPr>
              <a:t>     Such a program has the promise to complement the  program based on</a:t>
            </a:r>
          </a:p>
          <a:p>
            <a:pPr marL="0" indent="0">
              <a:buNone/>
              <a:defRPr/>
            </a:pPr>
            <a:r>
              <a:rPr lang="en-GB" sz="8000" b="1" dirty="0">
                <a:solidFill>
                  <a:srgbClr val="0033CC"/>
                </a:solidFill>
                <a:sym typeface="Wingdings" panose="05000000000000000000" pitchFamily="2" charset="2"/>
              </a:rPr>
              <a:t>     accelerators, colliders and other detector facilities, reaching frontiers</a:t>
            </a:r>
          </a:p>
          <a:p>
            <a:pPr marL="0" indent="0">
              <a:buNone/>
              <a:defRPr/>
            </a:pPr>
            <a:r>
              <a:rPr lang="en-GB" sz="8000" b="1" dirty="0">
                <a:solidFill>
                  <a:srgbClr val="0033CC"/>
                </a:solidFill>
                <a:sym typeface="Wingdings" panose="05000000000000000000" pitchFamily="2" charset="2"/>
              </a:rPr>
              <a:t>     unexplored to date;</a:t>
            </a:r>
            <a:endParaRPr lang="en-GB" sz="8000" b="1" dirty="0">
              <a:solidFill>
                <a:srgbClr val="C00000"/>
              </a:solidFill>
            </a:endParaRPr>
          </a:p>
          <a:p>
            <a:pPr>
              <a:buFont typeface="Arial" panose="020B0604020202020204" pitchFamily="34" charset="0"/>
              <a:buNone/>
              <a:defRPr/>
            </a:pPr>
            <a:endParaRPr lang="en-GB" sz="8000" b="1" i="1" dirty="0">
              <a:solidFill>
                <a:srgbClr val="C00000"/>
              </a:solidFill>
            </a:endParaRPr>
          </a:p>
          <a:p>
            <a:pPr>
              <a:defRPr/>
            </a:pPr>
            <a:r>
              <a:rPr lang="en-GB" sz="8000" b="1" dirty="0">
                <a:solidFill>
                  <a:srgbClr val="0033CC"/>
                </a:solidFill>
                <a:sym typeface="Wingdings" panose="05000000000000000000" pitchFamily="2" charset="2"/>
              </a:rPr>
              <a:t>The potential for developing a prototype Quantum Computer surpassing classical computation limits exploiting superconducting technology is too exciting to be ignored;</a:t>
            </a:r>
          </a:p>
          <a:p>
            <a:pPr>
              <a:defRPr/>
            </a:pPr>
            <a:endParaRPr lang="en-GB" sz="8000" b="1" dirty="0">
              <a:solidFill>
                <a:srgbClr val="0033CC"/>
              </a:solidFill>
              <a:sym typeface="Wingdings" panose="05000000000000000000" pitchFamily="2" charset="2"/>
            </a:endParaRPr>
          </a:p>
          <a:p>
            <a:pPr>
              <a:defRPr/>
            </a:pPr>
            <a:r>
              <a:rPr lang="en-GB" sz="8000" b="1" dirty="0">
                <a:solidFill>
                  <a:srgbClr val="FF0000"/>
                </a:solidFill>
                <a:sym typeface="Wingdings" panose="05000000000000000000" pitchFamily="2" charset="2"/>
              </a:rPr>
              <a:t> Critical for the education, training and engagement of the next generation of scientists/engineers!</a:t>
            </a:r>
            <a:endParaRPr lang="en-GB" sz="8000" b="1" dirty="0">
              <a:solidFill>
                <a:srgbClr val="FF0000"/>
              </a:solidFill>
            </a:endParaRPr>
          </a:p>
          <a:p>
            <a:pPr lvl="0">
              <a:buNone/>
              <a:defRPr/>
            </a:pPr>
            <a:endParaRPr lang="en-GB" sz="9600" b="1" i="1" dirty="0">
              <a:solidFill>
                <a:srgbClr val="C00000"/>
              </a:solidFill>
            </a:endParaRPr>
          </a:p>
          <a:p>
            <a:pPr>
              <a:defRPr/>
            </a:pPr>
            <a:endParaRPr lang="en-GB" sz="8000" b="1" dirty="0">
              <a:solidFill>
                <a:srgbClr val="0033CC"/>
              </a:solidFill>
            </a:endParaRPr>
          </a:p>
          <a:p>
            <a:pPr>
              <a:buFont typeface="Arial" panose="020B0604020202020204" pitchFamily="34" charset="0"/>
              <a:buNone/>
              <a:defRPr/>
            </a:pPr>
            <a:r>
              <a:rPr lang="en-GB" sz="8000" b="1" dirty="0">
                <a:solidFill>
                  <a:srgbClr val="0033CC"/>
                </a:solidFill>
              </a:rPr>
              <a:t>    </a:t>
            </a:r>
          </a:p>
          <a:p>
            <a:pPr>
              <a:buFont typeface="Arial" panose="020B0604020202020204" pitchFamily="34" charset="0"/>
              <a:buNone/>
              <a:defRPr/>
            </a:pPr>
            <a:endParaRPr lang="en-GB" sz="8000" b="1" i="1" dirty="0">
              <a:solidFill>
                <a:srgbClr val="C00000"/>
              </a:solidFill>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26" name="Rectangle 2"/>
          <p:cNvSpPr>
            <a:spLocks noGrp="1" noChangeArrowheads="1"/>
          </p:cNvSpPr>
          <p:nvPr>
            <p:ph type="title"/>
          </p:nvPr>
        </p:nvSpPr>
        <p:spPr>
          <a:xfrm>
            <a:off x="197961" y="2203849"/>
            <a:ext cx="8643938" cy="411162"/>
          </a:xfrm>
        </p:spPr>
        <p:txBody>
          <a:bodyPr/>
          <a:lstStyle/>
          <a:p>
            <a:r>
              <a:rPr lang="en-US" sz="4400" i="1" dirty="0">
                <a:solidFill>
                  <a:srgbClr val="FF0000"/>
                </a:solidFill>
                <a:effectLst>
                  <a:outerShdw blurRad="38100" dist="38100" dir="2700000" algn="tl">
                    <a:srgbClr val="C0C0C0"/>
                  </a:outerShdw>
                </a:effectLst>
                <a:latin typeface="Calibri" pitchFamily="34" charset="0"/>
              </a:rPr>
              <a:t>Thank You!!!!</a:t>
            </a:r>
            <a:br>
              <a:rPr lang="en-US" sz="4400" i="1" dirty="0">
                <a:solidFill>
                  <a:srgbClr val="FF0000"/>
                </a:solidFill>
                <a:effectLst>
                  <a:outerShdw blurRad="38100" dist="38100" dir="2700000" algn="tl">
                    <a:srgbClr val="C0C0C0"/>
                  </a:outerShdw>
                </a:effectLst>
                <a:latin typeface="Calibri" pitchFamily="34" charset="0"/>
              </a:rPr>
            </a:br>
            <a:br>
              <a:rPr lang="en-US" sz="4400" i="1" dirty="0">
                <a:solidFill>
                  <a:srgbClr val="FF0000"/>
                </a:solidFill>
                <a:effectLst>
                  <a:outerShdw blurRad="38100" dist="38100" dir="2700000" algn="tl">
                    <a:srgbClr val="C0C0C0"/>
                  </a:outerShdw>
                </a:effectLst>
                <a:latin typeface="Calibri" pitchFamily="34" charset="0"/>
              </a:rPr>
            </a:br>
            <a:br>
              <a:rPr lang="en-US" sz="4400" i="1" dirty="0">
                <a:solidFill>
                  <a:srgbClr val="FF0000"/>
                </a:solidFill>
                <a:effectLst>
                  <a:outerShdw blurRad="38100" dist="38100" dir="2700000" algn="tl">
                    <a:srgbClr val="C0C0C0"/>
                  </a:outerShdw>
                </a:effectLst>
                <a:latin typeface="Calibri" pitchFamily="34" charset="0"/>
              </a:rPr>
            </a:br>
            <a:r>
              <a:rPr lang="en-US" sz="2400" i="1" dirty="0">
                <a:solidFill>
                  <a:srgbClr val="0070C0"/>
                </a:solidFill>
                <a:effectLst>
                  <a:outerShdw blurRad="38100" dist="38100" dir="2700000" algn="tl">
                    <a:srgbClr val="C0C0C0"/>
                  </a:outerShdw>
                </a:effectLst>
                <a:latin typeface="Calibri" pitchFamily="34" charset="0"/>
              </a:rPr>
              <a:t>(Photo courtesy: Chris Stubbs, Harvard)</a:t>
            </a:r>
            <a:endParaRPr lang="en-US" sz="2400" dirty="0">
              <a:solidFill>
                <a:srgbClr val="0070C0"/>
              </a:solidFill>
            </a:endParaRPr>
          </a:p>
        </p:txBody>
      </p:sp>
      <p:pic>
        <p:nvPicPr>
          <p:cNvPr id="2253828" name="Picture 4" descr="salmon-fly-fis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7" y="3745706"/>
            <a:ext cx="3617913" cy="2465388"/>
          </a:xfrm>
          <a:prstGeom prst="rect">
            <a:avLst/>
          </a:prstGeom>
          <a:noFill/>
          <a:extLst>
            <a:ext uri="{909E8E84-426E-40DD-AFC4-6F175D3DCCD1}">
              <a14:hiddenFill xmlns:a14="http://schemas.microsoft.com/office/drawing/2010/main">
                <a:solidFill>
                  <a:srgbClr val="FFFFFF"/>
                </a:solidFill>
              </a14:hiddenFill>
            </a:ext>
          </a:extLst>
        </p:spPr>
      </p:pic>
      <p:pic>
        <p:nvPicPr>
          <p:cNvPr id="2253830" name="Picture 6" descr="DynamiteFishing"/>
          <p:cNvPicPr>
            <a:picLocks noChangeAspect="1" noChangeArrowheads="1"/>
          </p:cNvPicPr>
          <p:nvPr/>
        </p:nvPicPr>
        <p:blipFill>
          <a:blip r:embed="rId4">
            <a:extLst>
              <a:ext uri="{28A0092B-C50C-407E-A947-70E740481C1C}">
                <a14:useLocalDpi xmlns:a14="http://schemas.microsoft.com/office/drawing/2010/main" val="0"/>
              </a:ext>
            </a:extLst>
          </a:blip>
          <a:srcRect l="8888" b="19791"/>
          <a:stretch>
            <a:fillRect/>
          </a:stretch>
        </p:blipFill>
        <p:spPr bwMode="auto">
          <a:xfrm>
            <a:off x="4927600" y="3671094"/>
            <a:ext cx="36068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183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9134" y="102911"/>
            <a:ext cx="8460344" cy="6309420"/>
          </a:xfrm>
          <a:prstGeom prst="rect">
            <a:avLst/>
          </a:prstGeom>
        </p:spPr>
        <p:txBody>
          <a:bodyPr wrap="square">
            <a:spAutoFit/>
          </a:bodyPr>
          <a:lstStyle/>
          <a:p>
            <a:endParaRPr lang="en-US" sz="2000" b="1" dirty="0">
              <a:solidFill>
                <a:srgbClr val="FF0000"/>
              </a:solidFill>
            </a:endParaRPr>
          </a:p>
          <a:p>
            <a:endParaRPr lang="en-US" sz="2000" b="1" dirty="0">
              <a:solidFill>
                <a:srgbClr val="FF0000"/>
              </a:solidFill>
            </a:endParaRPr>
          </a:p>
          <a:p>
            <a:r>
              <a:rPr lang="en-US" sz="2800" b="1" dirty="0">
                <a:solidFill>
                  <a:srgbClr val="FF0000"/>
                </a:solidFill>
              </a:rPr>
              <a:t>The questions begs itself: is ‘dark energy’ real, is ‘cosmological constant’ a real ‘fundamental’ constant or is there underlying physics that can explain it?</a:t>
            </a:r>
          </a:p>
          <a:p>
            <a:endParaRPr lang="en-US" sz="2800" b="1" dirty="0">
              <a:solidFill>
                <a:srgbClr val="FF0000"/>
              </a:solidFill>
            </a:endParaRPr>
          </a:p>
          <a:p>
            <a:r>
              <a:rPr lang="en-US" sz="2800" b="1" dirty="0">
                <a:solidFill>
                  <a:srgbClr val="FF0000"/>
                </a:solidFill>
              </a:rPr>
              <a:t>If it is a fundamental constant, it must eventually show up in other observations and processes as a fundamental unit like we had experienced happening with the Planck’s constant, ‘h’!</a:t>
            </a:r>
          </a:p>
          <a:p>
            <a:endParaRPr lang="en-US" sz="2800" b="1" dirty="0">
              <a:solidFill>
                <a:srgbClr val="FF0000"/>
              </a:solidFill>
            </a:endParaRPr>
          </a:p>
          <a:p>
            <a:r>
              <a:rPr lang="en-US" sz="2800" b="1" dirty="0">
                <a:solidFill>
                  <a:srgbClr val="FF0000"/>
                </a:solidFill>
              </a:rPr>
              <a:t>So far no evidence of cosmological constant showing up fundamentally anywhere else </a:t>
            </a:r>
            <a:r>
              <a:rPr lang="en-US" sz="2800" b="1" dirty="0">
                <a:solidFill>
                  <a:srgbClr val="FF0000"/>
                </a:solidFill>
                <a:sym typeface="Wingdings" panose="05000000000000000000" pitchFamily="2" charset="2"/>
              </a:rPr>
              <a:t> begs experimental ‘sensing’ of the field or force associated with this constant i.e. ‘dark’ energy!</a:t>
            </a:r>
            <a:endParaRPr lang="en-GB" sz="2800" dirty="0">
              <a:solidFill>
                <a:srgbClr val="0070C0"/>
              </a:solidFill>
            </a:endParaRPr>
          </a:p>
        </p:txBody>
      </p:sp>
    </p:spTree>
    <p:extLst>
      <p:ext uri="{BB962C8B-B14F-4D97-AF65-F5344CB8AC3E}">
        <p14:creationId xmlns:p14="http://schemas.microsoft.com/office/powerpoint/2010/main" val="3485040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
          <p:cNvSpPr>
            <a:spLocks noGrp="1"/>
          </p:cNvSpPr>
          <p:nvPr>
            <p:ph type="sldNum" sz="quarter" idx="10"/>
          </p:nvPr>
        </p:nvSpPr>
        <p:spPr/>
        <p:txBody>
          <a:bodyPr/>
          <a:lstStyle/>
          <a:p>
            <a:fld id="{89A0E0B3-428D-8242-BEE4-596FAA24AA71}" type="slidenum">
              <a:rPr lang="en-US"/>
              <a:pPr/>
              <a:t>6</a:t>
            </a:fld>
            <a:endParaRPr lang="en-US"/>
          </a:p>
        </p:txBody>
      </p:sp>
      <p:sp>
        <p:nvSpPr>
          <p:cNvPr id="1745922" name="Rectangle 2"/>
          <p:cNvSpPr>
            <a:spLocks noGrp="1" noChangeArrowheads="1"/>
          </p:cNvSpPr>
          <p:nvPr>
            <p:ph type="title"/>
          </p:nvPr>
        </p:nvSpPr>
        <p:spPr>
          <a:xfrm>
            <a:off x="457200" y="184104"/>
            <a:ext cx="8077200" cy="411162"/>
          </a:xfrm>
        </p:spPr>
        <p:txBody>
          <a:bodyPr/>
          <a:lstStyle/>
          <a:p>
            <a:r>
              <a:rPr lang="en-US" dirty="0">
                <a:solidFill>
                  <a:srgbClr val="FF0000"/>
                </a:solidFill>
              </a:rPr>
              <a:t>An analogy from the past…</a:t>
            </a:r>
          </a:p>
        </p:txBody>
      </p:sp>
      <p:sp>
        <p:nvSpPr>
          <p:cNvPr id="1745923" name="Rectangle 3"/>
          <p:cNvSpPr>
            <a:spLocks noGrp="1" noChangeArrowheads="1"/>
          </p:cNvSpPr>
          <p:nvPr>
            <p:ph type="body" idx="1"/>
          </p:nvPr>
        </p:nvSpPr>
        <p:spPr>
          <a:xfrm>
            <a:off x="75288" y="595266"/>
            <a:ext cx="8842375" cy="2144743"/>
          </a:xfrm>
        </p:spPr>
        <p:txBody>
          <a:bodyPr/>
          <a:lstStyle/>
          <a:p>
            <a:pPr marL="0" indent="0">
              <a:buNone/>
            </a:pPr>
            <a:r>
              <a:rPr lang="en-US" sz="1800" b="1" i="1" dirty="0"/>
              <a:t>We</a:t>
            </a:r>
            <a:r>
              <a:rPr lang="ja-JP" altLang="en-US" sz="1800" b="1" i="1" dirty="0">
                <a:latin typeface="Arial"/>
              </a:rPr>
              <a:t>’</a:t>
            </a:r>
            <a:r>
              <a:rPr lang="en-US" sz="1800" b="1" i="1" dirty="0"/>
              <a:t>ve seen something like this before: ~ 1880</a:t>
            </a:r>
            <a:r>
              <a:rPr lang="ja-JP" altLang="en-US" sz="1800" b="1" i="1" dirty="0">
                <a:latin typeface="Arial"/>
              </a:rPr>
              <a:t>’</a:t>
            </a:r>
            <a:r>
              <a:rPr lang="en-US" sz="1800" b="1" i="1" dirty="0"/>
              <a:t>s - early 1900</a:t>
            </a:r>
            <a:r>
              <a:rPr lang="ja-JP" altLang="en-US" sz="1800" b="1" i="1" dirty="0">
                <a:latin typeface="Arial"/>
              </a:rPr>
              <a:t>’</a:t>
            </a:r>
            <a:r>
              <a:rPr lang="en-US" sz="1800" b="1" i="1" dirty="0"/>
              <a:t>s physics faced three profound experimental puzzles:</a:t>
            </a:r>
          </a:p>
          <a:p>
            <a:pPr marL="0" indent="0">
              <a:buNone/>
            </a:pPr>
            <a:r>
              <a:rPr lang="en-US" sz="1600" dirty="0"/>
              <a:t>       1. </a:t>
            </a:r>
            <a:r>
              <a:rPr lang="en-US" sz="1600" b="1" dirty="0">
                <a:solidFill>
                  <a:srgbClr val="7030A0"/>
                </a:solidFill>
              </a:rPr>
              <a:t>Blackbody spectrum</a:t>
            </a:r>
            <a:r>
              <a:rPr lang="en-US" sz="1600" dirty="0"/>
              <a:t>	(</a:t>
            </a:r>
            <a:r>
              <a:rPr lang="en-US" sz="1600" dirty="0">
                <a:solidFill>
                  <a:srgbClr val="FF0000"/>
                </a:solidFill>
              </a:rPr>
              <a:t>Planck</a:t>
            </a:r>
            <a:r>
              <a:rPr lang="en-US" sz="1600" dirty="0"/>
              <a:t> used ‘h’ as an experimental fitting parameter to explain observed</a:t>
            </a:r>
          </a:p>
          <a:p>
            <a:pPr marL="0" indent="0">
              <a:buNone/>
            </a:pPr>
            <a:r>
              <a:rPr lang="en-US" sz="1600" dirty="0"/>
              <a:t>           black-body radiation : Planck’s constant ‘h’)  </a:t>
            </a:r>
          </a:p>
          <a:p>
            <a:pPr marL="0" indent="0">
              <a:buNone/>
            </a:pPr>
            <a:r>
              <a:rPr lang="en-US" sz="1600" dirty="0"/>
              <a:t>  </a:t>
            </a:r>
          </a:p>
          <a:p>
            <a:pPr marL="0" indent="0">
              <a:buNone/>
            </a:pPr>
            <a:r>
              <a:rPr lang="en-US" sz="1600" dirty="0"/>
              <a:t>       2. </a:t>
            </a:r>
            <a:r>
              <a:rPr lang="en-US" sz="1600" b="1" dirty="0">
                <a:solidFill>
                  <a:srgbClr val="7030A0"/>
                </a:solidFill>
              </a:rPr>
              <a:t>Photoelectric effect </a:t>
            </a:r>
            <a:r>
              <a:rPr lang="en-US" sz="1600" dirty="0"/>
              <a:t>(‘h’ shows up again but fundamentally:  </a:t>
            </a:r>
            <a:r>
              <a:rPr lang="en-US" sz="1600" dirty="0">
                <a:solidFill>
                  <a:srgbClr val="FF0000"/>
                </a:solidFill>
              </a:rPr>
              <a:t>Einstein</a:t>
            </a:r>
            <a:r>
              <a:rPr lang="en-US" sz="1600" dirty="0"/>
              <a:t> had to consider light coming</a:t>
            </a:r>
          </a:p>
          <a:p>
            <a:pPr marL="0" indent="0">
              <a:buNone/>
            </a:pPr>
            <a:r>
              <a:rPr lang="en-US" sz="1600" dirty="0"/>
              <a:t>           discrete packets e.g. ‘photons’,  carrying energy = ( h x frequency)</a:t>
            </a:r>
          </a:p>
          <a:p>
            <a:pPr marL="0" indent="0">
              <a:buNone/>
            </a:pPr>
            <a:endParaRPr lang="en-US" sz="1600" dirty="0"/>
          </a:p>
          <a:p>
            <a:pPr marL="0" indent="0">
              <a:buNone/>
            </a:pPr>
            <a:r>
              <a:rPr lang="en-US" sz="1600" dirty="0"/>
              <a:t>       3. </a:t>
            </a:r>
            <a:r>
              <a:rPr lang="en-US" sz="1600" b="1" dirty="0">
                <a:solidFill>
                  <a:srgbClr val="7030A0"/>
                </a:solidFill>
              </a:rPr>
              <a:t>Discrete atomic spectra </a:t>
            </a:r>
            <a:r>
              <a:rPr lang="en-US" sz="1600" dirty="0"/>
              <a:t>(‘h’ shows up fundamentally yet again: Bohr had to use postulate discrete</a:t>
            </a:r>
          </a:p>
          <a:p>
            <a:pPr marL="0" indent="0">
              <a:buNone/>
            </a:pPr>
            <a:r>
              <a:rPr lang="en-US" sz="1600" dirty="0"/>
              <a:t>           electron orbits ‘quantized’ in angular momentum using ‘h’ to explain atomic spectra)</a:t>
            </a:r>
          </a:p>
        </p:txBody>
      </p:sp>
      <p:sp>
        <p:nvSpPr>
          <p:cNvPr id="1745924" name="AutoShape 4"/>
          <p:cNvSpPr>
            <a:spLocks noChangeArrowheads="1"/>
          </p:cNvSpPr>
          <p:nvPr/>
        </p:nvSpPr>
        <p:spPr bwMode="auto">
          <a:xfrm>
            <a:off x="5507037" y="5936581"/>
            <a:ext cx="1316038" cy="598487"/>
          </a:xfrm>
          <a:prstGeom prst="cube">
            <a:avLst>
              <a:gd name="adj" fmla="val 8164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5925" name="AutoShape 5"/>
          <p:cNvSpPr>
            <a:spLocks noChangeArrowheads="1"/>
          </p:cNvSpPr>
          <p:nvPr/>
        </p:nvSpPr>
        <p:spPr bwMode="auto">
          <a:xfrm rot="8757762">
            <a:off x="5558822" y="5701797"/>
            <a:ext cx="169862" cy="204788"/>
          </a:xfrm>
          <a:prstGeom prst="can">
            <a:avLst>
              <a:gd name="adj" fmla="val 30140"/>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5926" name="Line 6"/>
          <p:cNvSpPr>
            <a:spLocks noChangeShapeType="1"/>
          </p:cNvSpPr>
          <p:nvPr/>
        </p:nvSpPr>
        <p:spPr bwMode="auto">
          <a:xfrm>
            <a:off x="5749613" y="4945267"/>
            <a:ext cx="920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5927" name="Line 7"/>
          <p:cNvSpPr>
            <a:spLocks noChangeShapeType="1"/>
          </p:cNvSpPr>
          <p:nvPr/>
        </p:nvSpPr>
        <p:spPr bwMode="auto">
          <a:xfrm>
            <a:off x="5731205" y="4653167"/>
            <a:ext cx="920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5928" name="Line 8"/>
          <p:cNvSpPr>
            <a:spLocks noChangeShapeType="1"/>
          </p:cNvSpPr>
          <p:nvPr/>
        </p:nvSpPr>
        <p:spPr bwMode="auto">
          <a:xfrm>
            <a:off x="6459538" y="3759200"/>
            <a:ext cx="920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5929" name="Line 9"/>
          <p:cNvSpPr>
            <a:spLocks noChangeShapeType="1"/>
          </p:cNvSpPr>
          <p:nvPr/>
        </p:nvSpPr>
        <p:spPr bwMode="auto">
          <a:xfrm>
            <a:off x="5731205" y="4481267"/>
            <a:ext cx="920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5930" name="Line 10"/>
          <p:cNvSpPr>
            <a:spLocks noChangeShapeType="1"/>
          </p:cNvSpPr>
          <p:nvPr/>
        </p:nvSpPr>
        <p:spPr bwMode="auto">
          <a:xfrm>
            <a:off x="5731205" y="4343180"/>
            <a:ext cx="920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745957" name="Group 37"/>
          <p:cNvGrpSpPr>
            <a:grpSpLocks/>
          </p:cNvGrpSpPr>
          <p:nvPr/>
        </p:nvGrpSpPr>
        <p:grpSpPr bwMode="auto">
          <a:xfrm>
            <a:off x="6110288" y="4666038"/>
            <a:ext cx="1995488" cy="296863"/>
            <a:chOff x="4428" y="2490"/>
            <a:chExt cx="1257" cy="187"/>
          </a:xfrm>
        </p:grpSpPr>
        <p:grpSp>
          <p:nvGrpSpPr>
            <p:cNvPr id="1745943" name="Group 23"/>
            <p:cNvGrpSpPr>
              <a:grpSpLocks/>
            </p:cNvGrpSpPr>
            <p:nvPr/>
          </p:nvGrpSpPr>
          <p:grpSpPr bwMode="auto">
            <a:xfrm>
              <a:off x="4728" y="2498"/>
              <a:ext cx="957" cy="179"/>
              <a:chOff x="4728" y="2498"/>
              <a:chExt cx="957" cy="179"/>
            </a:xfrm>
          </p:grpSpPr>
          <p:grpSp>
            <p:nvGrpSpPr>
              <p:cNvPr id="1745934" name="Group 14"/>
              <p:cNvGrpSpPr>
                <a:grpSpLocks/>
              </p:cNvGrpSpPr>
              <p:nvPr/>
            </p:nvGrpSpPr>
            <p:grpSpPr bwMode="auto">
              <a:xfrm>
                <a:off x="4728" y="2503"/>
                <a:ext cx="478" cy="174"/>
                <a:chOff x="2310" y="3545"/>
                <a:chExt cx="2512" cy="355"/>
              </a:xfrm>
            </p:grpSpPr>
            <p:sp>
              <p:nvSpPr>
                <p:cNvPr id="1745935" name="Freeform 15"/>
                <p:cNvSpPr>
                  <a:spLocks/>
                </p:cNvSpPr>
                <p:nvPr/>
              </p:nvSpPr>
              <p:spPr bwMode="auto">
                <a:xfrm>
                  <a:off x="2310" y="3545"/>
                  <a:ext cx="1273" cy="355"/>
                </a:xfrm>
                <a:custGeom>
                  <a:avLst/>
                  <a:gdLst>
                    <a:gd name="T0" fmla="*/ 0 w 1273"/>
                    <a:gd name="T1" fmla="*/ 326 h 355"/>
                    <a:gd name="T2" fmla="*/ 113 w 1273"/>
                    <a:gd name="T3" fmla="*/ 303 h 355"/>
                    <a:gd name="T4" fmla="*/ 186 w 1273"/>
                    <a:gd name="T5" fmla="*/ 185 h 355"/>
                    <a:gd name="T6" fmla="*/ 253 w 1273"/>
                    <a:gd name="T7" fmla="*/ 61 h 355"/>
                    <a:gd name="T8" fmla="*/ 355 w 1273"/>
                    <a:gd name="T9" fmla="*/ 10 h 355"/>
                    <a:gd name="T10" fmla="*/ 473 w 1273"/>
                    <a:gd name="T11" fmla="*/ 123 h 355"/>
                    <a:gd name="T12" fmla="*/ 535 w 1273"/>
                    <a:gd name="T13" fmla="*/ 236 h 355"/>
                    <a:gd name="T14" fmla="*/ 614 w 1273"/>
                    <a:gd name="T15" fmla="*/ 331 h 355"/>
                    <a:gd name="T16" fmla="*/ 721 w 1273"/>
                    <a:gd name="T17" fmla="*/ 337 h 355"/>
                    <a:gd name="T18" fmla="*/ 806 w 1273"/>
                    <a:gd name="T19" fmla="*/ 224 h 355"/>
                    <a:gd name="T20" fmla="*/ 884 w 1273"/>
                    <a:gd name="T21" fmla="*/ 67 h 355"/>
                    <a:gd name="T22" fmla="*/ 958 w 1273"/>
                    <a:gd name="T23" fmla="*/ 21 h 355"/>
                    <a:gd name="T24" fmla="*/ 1025 w 1273"/>
                    <a:gd name="T25" fmla="*/ 27 h 355"/>
                    <a:gd name="T26" fmla="*/ 1065 w 1273"/>
                    <a:gd name="T27" fmla="*/ 83 h 355"/>
                    <a:gd name="T28" fmla="*/ 1144 w 1273"/>
                    <a:gd name="T29" fmla="*/ 258 h 355"/>
                    <a:gd name="T30" fmla="*/ 1222 w 1273"/>
                    <a:gd name="T31" fmla="*/ 320 h 355"/>
                    <a:gd name="T32" fmla="*/ 1273 w 1273"/>
                    <a:gd name="T33" fmla="*/ 32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3" h="355">
                      <a:moveTo>
                        <a:pt x="0" y="326"/>
                      </a:moveTo>
                      <a:cubicBezTo>
                        <a:pt x="41" y="326"/>
                        <a:pt x="82" y="326"/>
                        <a:pt x="113" y="303"/>
                      </a:cubicBezTo>
                      <a:cubicBezTo>
                        <a:pt x="144" y="280"/>
                        <a:pt x="163" y="225"/>
                        <a:pt x="186" y="185"/>
                      </a:cubicBezTo>
                      <a:cubicBezTo>
                        <a:pt x="209" y="145"/>
                        <a:pt x="225" y="90"/>
                        <a:pt x="253" y="61"/>
                      </a:cubicBezTo>
                      <a:cubicBezTo>
                        <a:pt x="281" y="32"/>
                        <a:pt x="318" y="0"/>
                        <a:pt x="355" y="10"/>
                      </a:cubicBezTo>
                      <a:cubicBezTo>
                        <a:pt x="392" y="20"/>
                        <a:pt x="443" y="85"/>
                        <a:pt x="473" y="123"/>
                      </a:cubicBezTo>
                      <a:cubicBezTo>
                        <a:pt x="503" y="161"/>
                        <a:pt x="512" y="201"/>
                        <a:pt x="535" y="236"/>
                      </a:cubicBezTo>
                      <a:cubicBezTo>
                        <a:pt x="558" y="271"/>
                        <a:pt x="583" y="314"/>
                        <a:pt x="614" y="331"/>
                      </a:cubicBezTo>
                      <a:cubicBezTo>
                        <a:pt x="645" y="348"/>
                        <a:pt x="689" y="355"/>
                        <a:pt x="721" y="337"/>
                      </a:cubicBezTo>
                      <a:cubicBezTo>
                        <a:pt x="753" y="319"/>
                        <a:pt x="779" y="269"/>
                        <a:pt x="806" y="224"/>
                      </a:cubicBezTo>
                      <a:cubicBezTo>
                        <a:pt x="833" y="179"/>
                        <a:pt x="859" y="101"/>
                        <a:pt x="884" y="67"/>
                      </a:cubicBezTo>
                      <a:cubicBezTo>
                        <a:pt x="909" y="33"/>
                        <a:pt x="935" y="28"/>
                        <a:pt x="958" y="21"/>
                      </a:cubicBezTo>
                      <a:cubicBezTo>
                        <a:pt x="981" y="14"/>
                        <a:pt x="1007" y="17"/>
                        <a:pt x="1025" y="27"/>
                      </a:cubicBezTo>
                      <a:cubicBezTo>
                        <a:pt x="1043" y="37"/>
                        <a:pt x="1045" y="45"/>
                        <a:pt x="1065" y="83"/>
                      </a:cubicBezTo>
                      <a:cubicBezTo>
                        <a:pt x="1085" y="121"/>
                        <a:pt x="1118" y="219"/>
                        <a:pt x="1144" y="258"/>
                      </a:cubicBezTo>
                      <a:cubicBezTo>
                        <a:pt x="1170" y="297"/>
                        <a:pt x="1201" y="310"/>
                        <a:pt x="1222" y="320"/>
                      </a:cubicBezTo>
                      <a:cubicBezTo>
                        <a:pt x="1243" y="330"/>
                        <a:pt x="1258" y="325"/>
                        <a:pt x="1273" y="320"/>
                      </a:cubicBezTo>
                    </a:path>
                  </a:pathLst>
                </a:custGeom>
                <a:noFill/>
                <a:ln w="1905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5936" name="Freeform 16"/>
                <p:cNvSpPr>
                  <a:spLocks/>
                </p:cNvSpPr>
                <p:nvPr/>
              </p:nvSpPr>
              <p:spPr bwMode="auto">
                <a:xfrm>
                  <a:off x="3549" y="3545"/>
                  <a:ext cx="1273" cy="355"/>
                </a:xfrm>
                <a:custGeom>
                  <a:avLst/>
                  <a:gdLst>
                    <a:gd name="T0" fmla="*/ 0 w 1273"/>
                    <a:gd name="T1" fmla="*/ 326 h 355"/>
                    <a:gd name="T2" fmla="*/ 113 w 1273"/>
                    <a:gd name="T3" fmla="*/ 303 h 355"/>
                    <a:gd name="T4" fmla="*/ 186 w 1273"/>
                    <a:gd name="T5" fmla="*/ 185 h 355"/>
                    <a:gd name="T6" fmla="*/ 253 w 1273"/>
                    <a:gd name="T7" fmla="*/ 61 h 355"/>
                    <a:gd name="T8" fmla="*/ 355 w 1273"/>
                    <a:gd name="T9" fmla="*/ 10 h 355"/>
                    <a:gd name="T10" fmla="*/ 473 w 1273"/>
                    <a:gd name="T11" fmla="*/ 123 h 355"/>
                    <a:gd name="T12" fmla="*/ 535 w 1273"/>
                    <a:gd name="T13" fmla="*/ 236 h 355"/>
                    <a:gd name="T14" fmla="*/ 614 w 1273"/>
                    <a:gd name="T15" fmla="*/ 331 h 355"/>
                    <a:gd name="T16" fmla="*/ 721 w 1273"/>
                    <a:gd name="T17" fmla="*/ 337 h 355"/>
                    <a:gd name="T18" fmla="*/ 806 w 1273"/>
                    <a:gd name="T19" fmla="*/ 224 h 355"/>
                    <a:gd name="T20" fmla="*/ 884 w 1273"/>
                    <a:gd name="T21" fmla="*/ 67 h 355"/>
                    <a:gd name="T22" fmla="*/ 958 w 1273"/>
                    <a:gd name="T23" fmla="*/ 21 h 355"/>
                    <a:gd name="T24" fmla="*/ 1025 w 1273"/>
                    <a:gd name="T25" fmla="*/ 27 h 355"/>
                    <a:gd name="T26" fmla="*/ 1065 w 1273"/>
                    <a:gd name="T27" fmla="*/ 83 h 355"/>
                    <a:gd name="T28" fmla="*/ 1144 w 1273"/>
                    <a:gd name="T29" fmla="*/ 258 h 355"/>
                    <a:gd name="T30" fmla="*/ 1222 w 1273"/>
                    <a:gd name="T31" fmla="*/ 320 h 355"/>
                    <a:gd name="T32" fmla="*/ 1273 w 1273"/>
                    <a:gd name="T33" fmla="*/ 32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3" h="355">
                      <a:moveTo>
                        <a:pt x="0" y="326"/>
                      </a:moveTo>
                      <a:cubicBezTo>
                        <a:pt x="41" y="326"/>
                        <a:pt x="82" y="326"/>
                        <a:pt x="113" y="303"/>
                      </a:cubicBezTo>
                      <a:cubicBezTo>
                        <a:pt x="144" y="280"/>
                        <a:pt x="163" y="225"/>
                        <a:pt x="186" y="185"/>
                      </a:cubicBezTo>
                      <a:cubicBezTo>
                        <a:pt x="209" y="145"/>
                        <a:pt x="225" y="90"/>
                        <a:pt x="253" y="61"/>
                      </a:cubicBezTo>
                      <a:cubicBezTo>
                        <a:pt x="281" y="32"/>
                        <a:pt x="318" y="0"/>
                        <a:pt x="355" y="10"/>
                      </a:cubicBezTo>
                      <a:cubicBezTo>
                        <a:pt x="392" y="20"/>
                        <a:pt x="443" y="85"/>
                        <a:pt x="473" y="123"/>
                      </a:cubicBezTo>
                      <a:cubicBezTo>
                        <a:pt x="503" y="161"/>
                        <a:pt x="512" y="201"/>
                        <a:pt x="535" y="236"/>
                      </a:cubicBezTo>
                      <a:cubicBezTo>
                        <a:pt x="558" y="271"/>
                        <a:pt x="583" y="314"/>
                        <a:pt x="614" y="331"/>
                      </a:cubicBezTo>
                      <a:cubicBezTo>
                        <a:pt x="645" y="348"/>
                        <a:pt x="689" y="355"/>
                        <a:pt x="721" y="337"/>
                      </a:cubicBezTo>
                      <a:cubicBezTo>
                        <a:pt x="753" y="319"/>
                        <a:pt x="779" y="269"/>
                        <a:pt x="806" y="224"/>
                      </a:cubicBezTo>
                      <a:cubicBezTo>
                        <a:pt x="833" y="179"/>
                        <a:pt x="859" y="101"/>
                        <a:pt x="884" y="67"/>
                      </a:cubicBezTo>
                      <a:cubicBezTo>
                        <a:pt x="909" y="33"/>
                        <a:pt x="935" y="28"/>
                        <a:pt x="958" y="21"/>
                      </a:cubicBezTo>
                      <a:cubicBezTo>
                        <a:pt x="981" y="14"/>
                        <a:pt x="1007" y="17"/>
                        <a:pt x="1025" y="27"/>
                      </a:cubicBezTo>
                      <a:cubicBezTo>
                        <a:pt x="1043" y="37"/>
                        <a:pt x="1045" y="45"/>
                        <a:pt x="1065" y="83"/>
                      </a:cubicBezTo>
                      <a:cubicBezTo>
                        <a:pt x="1085" y="121"/>
                        <a:pt x="1118" y="219"/>
                        <a:pt x="1144" y="258"/>
                      </a:cubicBezTo>
                      <a:cubicBezTo>
                        <a:pt x="1170" y="297"/>
                        <a:pt x="1201" y="310"/>
                        <a:pt x="1222" y="320"/>
                      </a:cubicBezTo>
                      <a:cubicBezTo>
                        <a:pt x="1243" y="330"/>
                        <a:pt x="1258" y="325"/>
                        <a:pt x="1273" y="320"/>
                      </a:cubicBezTo>
                    </a:path>
                  </a:pathLst>
                </a:custGeom>
                <a:noFill/>
                <a:ln w="1905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745940" name="Group 20"/>
              <p:cNvGrpSpPr>
                <a:grpSpLocks/>
              </p:cNvGrpSpPr>
              <p:nvPr/>
            </p:nvGrpSpPr>
            <p:grpSpPr bwMode="auto">
              <a:xfrm>
                <a:off x="5207" y="2498"/>
                <a:ext cx="478" cy="174"/>
                <a:chOff x="2310" y="3545"/>
                <a:chExt cx="2512" cy="355"/>
              </a:xfrm>
            </p:grpSpPr>
            <p:sp>
              <p:nvSpPr>
                <p:cNvPr id="1745941" name="Freeform 21"/>
                <p:cNvSpPr>
                  <a:spLocks/>
                </p:cNvSpPr>
                <p:nvPr/>
              </p:nvSpPr>
              <p:spPr bwMode="auto">
                <a:xfrm>
                  <a:off x="2310" y="3545"/>
                  <a:ext cx="1273" cy="355"/>
                </a:xfrm>
                <a:custGeom>
                  <a:avLst/>
                  <a:gdLst>
                    <a:gd name="T0" fmla="*/ 0 w 1273"/>
                    <a:gd name="T1" fmla="*/ 326 h 355"/>
                    <a:gd name="T2" fmla="*/ 113 w 1273"/>
                    <a:gd name="T3" fmla="*/ 303 h 355"/>
                    <a:gd name="T4" fmla="*/ 186 w 1273"/>
                    <a:gd name="T5" fmla="*/ 185 h 355"/>
                    <a:gd name="T6" fmla="*/ 253 w 1273"/>
                    <a:gd name="T7" fmla="*/ 61 h 355"/>
                    <a:gd name="T8" fmla="*/ 355 w 1273"/>
                    <a:gd name="T9" fmla="*/ 10 h 355"/>
                    <a:gd name="T10" fmla="*/ 473 w 1273"/>
                    <a:gd name="T11" fmla="*/ 123 h 355"/>
                    <a:gd name="T12" fmla="*/ 535 w 1273"/>
                    <a:gd name="T13" fmla="*/ 236 h 355"/>
                    <a:gd name="T14" fmla="*/ 614 w 1273"/>
                    <a:gd name="T15" fmla="*/ 331 h 355"/>
                    <a:gd name="T16" fmla="*/ 721 w 1273"/>
                    <a:gd name="T17" fmla="*/ 337 h 355"/>
                    <a:gd name="T18" fmla="*/ 806 w 1273"/>
                    <a:gd name="T19" fmla="*/ 224 h 355"/>
                    <a:gd name="T20" fmla="*/ 884 w 1273"/>
                    <a:gd name="T21" fmla="*/ 67 h 355"/>
                    <a:gd name="T22" fmla="*/ 958 w 1273"/>
                    <a:gd name="T23" fmla="*/ 21 h 355"/>
                    <a:gd name="T24" fmla="*/ 1025 w 1273"/>
                    <a:gd name="T25" fmla="*/ 27 h 355"/>
                    <a:gd name="T26" fmla="*/ 1065 w 1273"/>
                    <a:gd name="T27" fmla="*/ 83 h 355"/>
                    <a:gd name="T28" fmla="*/ 1144 w 1273"/>
                    <a:gd name="T29" fmla="*/ 258 h 355"/>
                    <a:gd name="T30" fmla="*/ 1222 w 1273"/>
                    <a:gd name="T31" fmla="*/ 320 h 355"/>
                    <a:gd name="T32" fmla="*/ 1273 w 1273"/>
                    <a:gd name="T33" fmla="*/ 32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3" h="355">
                      <a:moveTo>
                        <a:pt x="0" y="326"/>
                      </a:moveTo>
                      <a:cubicBezTo>
                        <a:pt x="41" y="326"/>
                        <a:pt x="82" y="326"/>
                        <a:pt x="113" y="303"/>
                      </a:cubicBezTo>
                      <a:cubicBezTo>
                        <a:pt x="144" y="280"/>
                        <a:pt x="163" y="225"/>
                        <a:pt x="186" y="185"/>
                      </a:cubicBezTo>
                      <a:cubicBezTo>
                        <a:pt x="209" y="145"/>
                        <a:pt x="225" y="90"/>
                        <a:pt x="253" y="61"/>
                      </a:cubicBezTo>
                      <a:cubicBezTo>
                        <a:pt x="281" y="32"/>
                        <a:pt x="318" y="0"/>
                        <a:pt x="355" y="10"/>
                      </a:cubicBezTo>
                      <a:cubicBezTo>
                        <a:pt x="392" y="20"/>
                        <a:pt x="443" y="85"/>
                        <a:pt x="473" y="123"/>
                      </a:cubicBezTo>
                      <a:cubicBezTo>
                        <a:pt x="503" y="161"/>
                        <a:pt x="512" y="201"/>
                        <a:pt x="535" y="236"/>
                      </a:cubicBezTo>
                      <a:cubicBezTo>
                        <a:pt x="558" y="271"/>
                        <a:pt x="583" y="314"/>
                        <a:pt x="614" y="331"/>
                      </a:cubicBezTo>
                      <a:cubicBezTo>
                        <a:pt x="645" y="348"/>
                        <a:pt x="689" y="355"/>
                        <a:pt x="721" y="337"/>
                      </a:cubicBezTo>
                      <a:cubicBezTo>
                        <a:pt x="753" y="319"/>
                        <a:pt x="779" y="269"/>
                        <a:pt x="806" y="224"/>
                      </a:cubicBezTo>
                      <a:cubicBezTo>
                        <a:pt x="833" y="179"/>
                        <a:pt x="859" y="101"/>
                        <a:pt x="884" y="67"/>
                      </a:cubicBezTo>
                      <a:cubicBezTo>
                        <a:pt x="909" y="33"/>
                        <a:pt x="935" y="28"/>
                        <a:pt x="958" y="21"/>
                      </a:cubicBezTo>
                      <a:cubicBezTo>
                        <a:pt x="981" y="14"/>
                        <a:pt x="1007" y="17"/>
                        <a:pt x="1025" y="27"/>
                      </a:cubicBezTo>
                      <a:cubicBezTo>
                        <a:pt x="1043" y="37"/>
                        <a:pt x="1045" y="45"/>
                        <a:pt x="1065" y="83"/>
                      </a:cubicBezTo>
                      <a:cubicBezTo>
                        <a:pt x="1085" y="121"/>
                        <a:pt x="1118" y="219"/>
                        <a:pt x="1144" y="258"/>
                      </a:cubicBezTo>
                      <a:cubicBezTo>
                        <a:pt x="1170" y="297"/>
                        <a:pt x="1201" y="310"/>
                        <a:pt x="1222" y="320"/>
                      </a:cubicBezTo>
                      <a:cubicBezTo>
                        <a:pt x="1243" y="330"/>
                        <a:pt x="1258" y="325"/>
                        <a:pt x="1273" y="320"/>
                      </a:cubicBezTo>
                    </a:path>
                  </a:pathLst>
                </a:custGeom>
                <a:noFill/>
                <a:ln w="1905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5942" name="Freeform 22"/>
                <p:cNvSpPr>
                  <a:spLocks/>
                </p:cNvSpPr>
                <p:nvPr/>
              </p:nvSpPr>
              <p:spPr bwMode="auto">
                <a:xfrm>
                  <a:off x="3549" y="3545"/>
                  <a:ext cx="1273" cy="355"/>
                </a:xfrm>
                <a:custGeom>
                  <a:avLst/>
                  <a:gdLst>
                    <a:gd name="T0" fmla="*/ 0 w 1273"/>
                    <a:gd name="T1" fmla="*/ 326 h 355"/>
                    <a:gd name="T2" fmla="*/ 113 w 1273"/>
                    <a:gd name="T3" fmla="*/ 303 h 355"/>
                    <a:gd name="T4" fmla="*/ 186 w 1273"/>
                    <a:gd name="T5" fmla="*/ 185 h 355"/>
                    <a:gd name="T6" fmla="*/ 253 w 1273"/>
                    <a:gd name="T7" fmla="*/ 61 h 355"/>
                    <a:gd name="T8" fmla="*/ 355 w 1273"/>
                    <a:gd name="T9" fmla="*/ 10 h 355"/>
                    <a:gd name="T10" fmla="*/ 473 w 1273"/>
                    <a:gd name="T11" fmla="*/ 123 h 355"/>
                    <a:gd name="T12" fmla="*/ 535 w 1273"/>
                    <a:gd name="T13" fmla="*/ 236 h 355"/>
                    <a:gd name="T14" fmla="*/ 614 w 1273"/>
                    <a:gd name="T15" fmla="*/ 331 h 355"/>
                    <a:gd name="T16" fmla="*/ 721 w 1273"/>
                    <a:gd name="T17" fmla="*/ 337 h 355"/>
                    <a:gd name="T18" fmla="*/ 806 w 1273"/>
                    <a:gd name="T19" fmla="*/ 224 h 355"/>
                    <a:gd name="T20" fmla="*/ 884 w 1273"/>
                    <a:gd name="T21" fmla="*/ 67 h 355"/>
                    <a:gd name="T22" fmla="*/ 958 w 1273"/>
                    <a:gd name="T23" fmla="*/ 21 h 355"/>
                    <a:gd name="T24" fmla="*/ 1025 w 1273"/>
                    <a:gd name="T25" fmla="*/ 27 h 355"/>
                    <a:gd name="T26" fmla="*/ 1065 w 1273"/>
                    <a:gd name="T27" fmla="*/ 83 h 355"/>
                    <a:gd name="T28" fmla="*/ 1144 w 1273"/>
                    <a:gd name="T29" fmla="*/ 258 h 355"/>
                    <a:gd name="T30" fmla="*/ 1222 w 1273"/>
                    <a:gd name="T31" fmla="*/ 320 h 355"/>
                    <a:gd name="T32" fmla="*/ 1273 w 1273"/>
                    <a:gd name="T33" fmla="*/ 32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3" h="355">
                      <a:moveTo>
                        <a:pt x="0" y="326"/>
                      </a:moveTo>
                      <a:cubicBezTo>
                        <a:pt x="41" y="326"/>
                        <a:pt x="82" y="326"/>
                        <a:pt x="113" y="303"/>
                      </a:cubicBezTo>
                      <a:cubicBezTo>
                        <a:pt x="144" y="280"/>
                        <a:pt x="163" y="225"/>
                        <a:pt x="186" y="185"/>
                      </a:cubicBezTo>
                      <a:cubicBezTo>
                        <a:pt x="209" y="145"/>
                        <a:pt x="225" y="90"/>
                        <a:pt x="253" y="61"/>
                      </a:cubicBezTo>
                      <a:cubicBezTo>
                        <a:pt x="281" y="32"/>
                        <a:pt x="318" y="0"/>
                        <a:pt x="355" y="10"/>
                      </a:cubicBezTo>
                      <a:cubicBezTo>
                        <a:pt x="392" y="20"/>
                        <a:pt x="443" y="85"/>
                        <a:pt x="473" y="123"/>
                      </a:cubicBezTo>
                      <a:cubicBezTo>
                        <a:pt x="503" y="161"/>
                        <a:pt x="512" y="201"/>
                        <a:pt x="535" y="236"/>
                      </a:cubicBezTo>
                      <a:cubicBezTo>
                        <a:pt x="558" y="271"/>
                        <a:pt x="583" y="314"/>
                        <a:pt x="614" y="331"/>
                      </a:cubicBezTo>
                      <a:cubicBezTo>
                        <a:pt x="645" y="348"/>
                        <a:pt x="689" y="355"/>
                        <a:pt x="721" y="337"/>
                      </a:cubicBezTo>
                      <a:cubicBezTo>
                        <a:pt x="753" y="319"/>
                        <a:pt x="779" y="269"/>
                        <a:pt x="806" y="224"/>
                      </a:cubicBezTo>
                      <a:cubicBezTo>
                        <a:pt x="833" y="179"/>
                        <a:pt x="859" y="101"/>
                        <a:pt x="884" y="67"/>
                      </a:cubicBezTo>
                      <a:cubicBezTo>
                        <a:pt x="909" y="33"/>
                        <a:pt x="935" y="28"/>
                        <a:pt x="958" y="21"/>
                      </a:cubicBezTo>
                      <a:cubicBezTo>
                        <a:pt x="981" y="14"/>
                        <a:pt x="1007" y="17"/>
                        <a:pt x="1025" y="27"/>
                      </a:cubicBezTo>
                      <a:cubicBezTo>
                        <a:pt x="1043" y="37"/>
                        <a:pt x="1045" y="45"/>
                        <a:pt x="1065" y="83"/>
                      </a:cubicBezTo>
                      <a:cubicBezTo>
                        <a:pt x="1085" y="121"/>
                        <a:pt x="1118" y="219"/>
                        <a:pt x="1144" y="258"/>
                      </a:cubicBezTo>
                      <a:cubicBezTo>
                        <a:pt x="1170" y="297"/>
                        <a:pt x="1201" y="310"/>
                        <a:pt x="1222" y="320"/>
                      </a:cubicBezTo>
                      <a:cubicBezTo>
                        <a:pt x="1243" y="330"/>
                        <a:pt x="1258" y="325"/>
                        <a:pt x="1273" y="320"/>
                      </a:cubicBezTo>
                    </a:path>
                  </a:pathLst>
                </a:custGeom>
                <a:noFill/>
                <a:ln w="1905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1745944" name="Line 24"/>
            <p:cNvSpPr>
              <a:spLocks noChangeShapeType="1"/>
            </p:cNvSpPr>
            <p:nvPr/>
          </p:nvSpPr>
          <p:spPr bwMode="auto">
            <a:xfrm>
              <a:off x="4428" y="2490"/>
              <a:ext cx="0" cy="186"/>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745956" name="Group 36"/>
          <p:cNvGrpSpPr>
            <a:grpSpLocks/>
          </p:cNvGrpSpPr>
          <p:nvPr/>
        </p:nvGrpSpPr>
        <p:grpSpPr bwMode="auto">
          <a:xfrm>
            <a:off x="6110288" y="4115969"/>
            <a:ext cx="1960563" cy="366713"/>
            <a:chOff x="4434" y="2152"/>
            <a:chExt cx="1235" cy="231"/>
          </a:xfrm>
        </p:grpSpPr>
        <p:grpSp>
          <p:nvGrpSpPr>
            <p:cNvPr id="1745937" name="Group 17"/>
            <p:cNvGrpSpPr>
              <a:grpSpLocks/>
            </p:cNvGrpSpPr>
            <p:nvPr/>
          </p:nvGrpSpPr>
          <p:grpSpPr bwMode="auto">
            <a:xfrm>
              <a:off x="4746" y="2152"/>
              <a:ext cx="923" cy="174"/>
              <a:chOff x="2310" y="3545"/>
              <a:chExt cx="2512" cy="355"/>
            </a:xfrm>
          </p:grpSpPr>
          <p:sp>
            <p:nvSpPr>
              <p:cNvPr id="1745938" name="Freeform 18"/>
              <p:cNvSpPr>
                <a:spLocks/>
              </p:cNvSpPr>
              <p:nvPr/>
            </p:nvSpPr>
            <p:spPr bwMode="auto">
              <a:xfrm>
                <a:off x="2310" y="3545"/>
                <a:ext cx="1273" cy="355"/>
              </a:xfrm>
              <a:custGeom>
                <a:avLst/>
                <a:gdLst>
                  <a:gd name="T0" fmla="*/ 0 w 1273"/>
                  <a:gd name="T1" fmla="*/ 326 h 355"/>
                  <a:gd name="T2" fmla="*/ 113 w 1273"/>
                  <a:gd name="T3" fmla="*/ 303 h 355"/>
                  <a:gd name="T4" fmla="*/ 186 w 1273"/>
                  <a:gd name="T5" fmla="*/ 185 h 355"/>
                  <a:gd name="T6" fmla="*/ 253 w 1273"/>
                  <a:gd name="T7" fmla="*/ 61 h 355"/>
                  <a:gd name="T8" fmla="*/ 355 w 1273"/>
                  <a:gd name="T9" fmla="*/ 10 h 355"/>
                  <a:gd name="T10" fmla="*/ 473 w 1273"/>
                  <a:gd name="T11" fmla="*/ 123 h 355"/>
                  <a:gd name="T12" fmla="*/ 535 w 1273"/>
                  <a:gd name="T13" fmla="*/ 236 h 355"/>
                  <a:gd name="T14" fmla="*/ 614 w 1273"/>
                  <a:gd name="T15" fmla="*/ 331 h 355"/>
                  <a:gd name="T16" fmla="*/ 721 w 1273"/>
                  <a:gd name="T17" fmla="*/ 337 h 355"/>
                  <a:gd name="T18" fmla="*/ 806 w 1273"/>
                  <a:gd name="T19" fmla="*/ 224 h 355"/>
                  <a:gd name="T20" fmla="*/ 884 w 1273"/>
                  <a:gd name="T21" fmla="*/ 67 h 355"/>
                  <a:gd name="T22" fmla="*/ 958 w 1273"/>
                  <a:gd name="T23" fmla="*/ 21 h 355"/>
                  <a:gd name="T24" fmla="*/ 1025 w 1273"/>
                  <a:gd name="T25" fmla="*/ 27 h 355"/>
                  <a:gd name="T26" fmla="*/ 1065 w 1273"/>
                  <a:gd name="T27" fmla="*/ 83 h 355"/>
                  <a:gd name="T28" fmla="*/ 1144 w 1273"/>
                  <a:gd name="T29" fmla="*/ 258 h 355"/>
                  <a:gd name="T30" fmla="*/ 1222 w 1273"/>
                  <a:gd name="T31" fmla="*/ 320 h 355"/>
                  <a:gd name="T32" fmla="*/ 1273 w 1273"/>
                  <a:gd name="T33" fmla="*/ 32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3" h="355">
                    <a:moveTo>
                      <a:pt x="0" y="326"/>
                    </a:moveTo>
                    <a:cubicBezTo>
                      <a:pt x="41" y="326"/>
                      <a:pt x="82" y="326"/>
                      <a:pt x="113" y="303"/>
                    </a:cubicBezTo>
                    <a:cubicBezTo>
                      <a:pt x="144" y="280"/>
                      <a:pt x="163" y="225"/>
                      <a:pt x="186" y="185"/>
                    </a:cubicBezTo>
                    <a:cubicBezTo>
                      <a:pt x="209" y="145"/>
                      <a:pt x="225" y="90"/>
                      <a:pt x="253" y="61"/>
                    </a:cubicBezTo>
                    <a:cubicBezTo>
                      <a:pt x="281" y="32"/>
                      <a:pt x="318" y="0"/>
                      <a:pt x="355" y="10"/>
                    </a:cubicBezTo>
                    <a:cubicBezTo>
                      <a:pt x="392" y="20"/>
                      <a:pt x="443" y="85"/>
                      <a:pt x="473" y="123"/>
                    </a:cubicBezTo>
                    <a:cubicBezTo>
                      <a:pt x="503" y="161"/>
                      <a:pt x="512" y="201"/>
                      <a:pt x="535" y="236"/>
                    </a:cubicBezTo>
                    <a:cubicBezTo>
                      <a:pt x="558" y="271"/>
                      <a:pt x="583" y="314"/>
                      <a:pt x="614" y="331"/>
                    </a:cubicBezTo>
                    <a:cubicBezTo>
                      <a:pt x="645" y="348"/>
                      <a:pt x="689" y="355"/>
                      <a:pt x="721" y="337"/>
                    </a:cubicBezTo>
                    <a:cubicBezTo>
                      <a:pt x="753" y="319"/>
                      <a:pt x="779" y="269"/>
                      <a:pt x="806" y="224"/>
                    </a:cubicBezTo>
                    <a:cubicBezTo>
                      <a:pt x="833" y="179"/>
                      <a:pt x="859" y="101"/>
                      <a:pt x="884" y="67"/>
                    </a:cubicBezTo>
                    <a:cubicBezTo>
                      <a:pt x="909" y="33"/>
                      <a:pt x="935" y="28"/>
                      <a:pt x="958" y="21"/>
                    </a:cubicBezTo>
                    <a:cubicBezTo>
                      <a:pt x="981" y="14"/>
                      <a:pt x="1007" y="17"/>
                      <a:pt x="1025" y="27"/>
                    </a:cubicBezTo>
                    <a:cubicBezTo>
                      <a:pt x="1043" y="37"/>
                      <a:pt x="1045" y="45"/>
                      <a:pt x="1065" y="83"/>
                    </a:cubicBezTo>
                    <a:cubicBezTo>
                      <a:pt x="1085" y="121"/>
                      <a:pt x="1118" y="219"/>
                      <a:pt x="1144" y="258"/>
                    </a:cubicBezTo>
                    <a:cubicBezTo>
                      <a:pt x="1170" y="297"/>
                      <a:pt x="1201" y="310"/>
                      <a:pt x="1222" y="320"/>
                    </a:cubicBezTo>
                    <a:cubicBezTo>
                      <a:pt x="1243" y="330"/>
                      <a:pt x="1258" y="325"/>
                      <a:pt x="1273" y="320"/>
                    </a:cubicBezTo>
                  </a:path>
                </a:pathLst>
              </a:custGeom>
              <a:noFill/>
              <a:ln w="19050"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5939" name="Freeform 19"/>
              <p:cNvSpPr>
                <a:spLocks/>
              </p:cNvSpPr>
              <p:nvPr/>
            </p:nvSpPr>
            <p:spPr bwMode="auto">
              <a:xfrm>
                <a:off x="3549" y="3545"/>
                <a:ext cx="1273" cy="355"/>
              </a:xfrm>
              <a:custGeom>
                <a:avLst/>
                <a:gdLst>
                  <a:gd name="T0" fmla="*/ 0 w 1273"/>
                  <a:gd name="T1" fmla="*/ 326 h 355"/>
                  <a:gd name="T2" fmla="*/ 113 w 1273"/>
                  <a:gd name="T3" fmla="*/ 303 h 355"/>
                  <a:gd name="T4" fmla="*/ 186 w 1273"/>
                  <a:gd name="T5" fmla="*/ 185 h 355"/>
                  <a:gd name="T6" fmla="*/ 253 w 1273"/>
                  <a:gd name="T7" fmla="*/ 61 h 355"/>
                  <a:gd name="T8" fmla="*/ 355 w 1273"/>
                  <a:gd name="T9" fmla="*/ 10 h 355"/>
                  <a:gd name="T10" fmla="*/ 473 w 1273"/>
                  <a:gd name="T11" fmla="*/ 123 h 355"/>
                  <a:gd name="T12" fmla="*/ 535 w 1273"/>
                  <a:gd name="T13" fmla="*/ 236 h 355"/>
                  <a:gd name="T14" fmla="*/ 614 w 1273"/>
                  <a:gd name="T15" fmla="*/ 331 h 355"/>
                  <a:gd name="T16" fmla="*/ 721 w 1273"/>
                  <a:gd name="T17" fmla="*/ 337 h 355"/>
                  <a:gd name="T18" fmla="*/ 806 w 1273"/>
                  <a:gd name="T19" fmla="*/ 224 h 355"/>
                  <a:gd name="T20" fmla="*/ 884 w 1273"/>
                  <a:gd name="T21" fmla="*/ 67 h 355"/>
                  <a:gd name="T22" fmla="*/ 958 w 1273"/>
                  <a:gd name="T23" fmla="*/ 21 h 355"/>
                  <a:gd name="T24" fmla="*/ 1025 w 1273"/>
                  <a:gd name="T25" fmla="*/ 27 h 355"/>
                  <a:gd name="T26" fmla="*/ 1065 w 1273"/>
                  <a:gd name="T27" fmla="*/ 83 h 355"/>
                  <a:gd name="T28" fmla="*/ 1144 w 1273"/>
                  <a:gd name="T29" fmla="*/ 258 h 355"/>
                  <a:gd name="T30" fmla="*/ 1222 w 1273"/>
                  <a:gd name="T31" fmla="*/ 320 h 355"/>
                  <a:gd name="T32" fmla="*/ 1273 w 1273"/>
                  <a:gd name="T33" fmla="*/ 32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3" h="355">
                    <a:moveTo>
                      <a:pt x="0" y="326"/>
                    </a:moveTo>
                    <a:cubicBezTo>
                      <a:pt x="41" y="326"/>
                      <a:pt x="82" y="326"/>
                      <a:pt x="113" y="303"/>
                    </a:cubicBezTo>
                    <a:cubicBezTo>
                      <a:pt x="144" y="280"/>
                      <a:pt x="163" y="225"/>
                      <a:pt x="186" y="185"/>
                    </a:cubicBezTo>
                    <a:cubicBezTo>
                      <a:pt x="209" y="145"/>
                      <a:pt x="225" y="90"/>
                      <a:pt x="253" y="61"/>
                    </a:cubicBezTo>
                    <a:cubicBezTo>
                      <a:pt x="281" y="32"/>
                      <a:pt x="318" y="0"/>
                      <a:pt x="355" y="10"/>
                    </a:cubicBezTo>
                    <a:cubicBezTo>
                      <a:pt x="392" y="20"/>
                      <a:pt x="443" y="85"/>
                      <a:pt x="473" y="123"/>
                    </a:cubicBezTo>
                    <a:cubicBezTo>
                      <a:pt x="503" y="161"/>
                      <a:pt x="512" y="201"/>
                      <a:pt x="535" y="236"/>
                    </a:cubicBezTo>
                    <a:cubicBezTo>
                      <a:pt x="558" y="271"/>
                      <a:pt x="583" y="314"/>
                      <a:pt x="614" y="331"/>
                    </a:cubicBezTo>
                    <a:cubicBezTo>
                      <a:pt x="645" y="348"/>
                      <a:pt x="689" y="355"/>
                      <a:pt x="721" y="337"/>
                    </a:cubicBezTo>
                    <a:cubicBezTo>
                      <a:pt x="753" y="319"/>
                      <a:pt x="779" y="269"/>
                      <a:pt x="806" y="224"/>
                    </a:cubicBezTo>
                    <a:cubicBezTo>
                      <a:pt x="833" y="179"/>
                      <a:pt x="859" y="101"/>
                      <a:pt x="884" y="67"/>
                    </a:cubicBezTo>
                    <a:cubicBezTo>
                      <a:pt x="909" y="33"/>
                      <a:pt x="935" y="28"/>
                      <a:pt x="958" y="21"/>
                    </a:cubicBezTo>
                    <a:cubicBezTo>
                      <a:pt x="981" y="14"/>
                      <a:pt x="1007" y="17"/>
                      <a:pt x="1025" y="27"/>
                    </a:cubicBezTo>
                    <a:cubicBezTo>
                      <a:pt x="1043" y="37"/>
                      <a:pt x="1045" y="45"/>
                      <a:pt x="1065" y="83"/>
                    </a:cubicBezTo>
                    <a:cubicBezTo>
                      <a:pt x="1085" y="121"/>
                      <a:pt x="1118" y="219"/>
                      <a:pt x="1144" y="258"/>
                    </a:cubicBezTo>
                    <a:cubicBezTo>
                      <a:pt x="1170" y="297"/>
                      <a:pt x="1201" y="310"/>
                      <a:pt x="1222" y="320"/>
                    </a:cubicBezTo>
                    <a:cubicBezTo>
                      <a:pt x="1243" y="330"/>
                      <a:pt x="1258" y="325"/>
                      <a:pt x="1273" y="320"/>
                    </a:cubicBezTo>
                  </a:path>
                </a:pathLst>
              </a:custGeom>
              <a:noFill/>
              <a:ln w="19050"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745945" name="Line 25"/>
            <p:cNvSpPr>
              <a:spLocks noChangeShapeType="1"/>
            </p:cNvSpPr>
            <p:nvPr/>
          </p:nvSpPr>
          <p:spPr bwMode="auto">
            <a:xfrm flipH="1">
              <a:off x="4434" y="2287"/>
              <a:ext cx="0" cy="96"/>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745946" name="Text Box 26"/>
          <p:cNvSpPr txBox="1">
            <a:spLocks noChangeArrowheads="1"/>
          </p:cNvSpPr>
          <p:nvPr/>
        </p:nvSpPr>
        <p:spPr bwMode="auto">
          <a:xfrm>
            <a:off x="5926138" y="3602038"/>
            <a:ext cx="184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effectLst>
                <a:outerShdw blurRad="38100" dist="38100" dir="2700000" algn="tl">
                  <a:srgbClr val="000000"/>
                </a:outerShdw>
              </a:effectLst>
            </a:endParaRPr>
          </a:p>
          <a:p>
            <a:endParaRPr lang="en-US">
              <a:effectLst>
                <a:outerShdw blurRad="38100" dist="38100" dir="2700000" algn="tl">
                  <a:srgbClr val="000000"/>
                </a:outerShdw>
              </a:effectLst>
            </a:endParaRPr>
          </a:p>
        </p:txBody>
      </p:sp>
      <p:sp>
        <p:nvSpPr>
          <p:cNvPr id="1745947" name="Text Box 27"/>
          <p:cNvSpPr txBox="1">
            <a:spLocks noChangeArrowheads="1"/>
          </p:cNvSpPr>
          <p:nvPr/>
        </p:nvSpPr>
        <p:spPr bwMode="auto">
          <a:xfrm>
            <a:off x="5137341" y="3911182"/>
            <a:ext cx="5064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000" dirty="0">
                <a:effectLst>
                  <a:outerShdw blurRad="38100" dist="38100" dir="2700000" algn="tl">
                    <a:srgbClr val="000000"/>
                  </a:outerShdw>
                </a:effectLst>
              </a:rPr>
              <a:t>.</a:t>
            </a:r>
          </a:p>
          <a:p>
            <a:pPr algn="r">
              <a:lnSpc>
                <a:spcPct val="0"/>
              </a:lnSpc>
              <a:spcBef>
                <a:spcPct val="50000"/>
              </a:spcBef>
            </a:pPr>
            <a:r>
              <a:rPr lang="en-US" sz="1000" dirty="0">
                <a:effectLst>
                  <a:outerShdw blurRad="38100" dist="38100" dir="2700000" algn="tl">
                    <a:srgbClr val="000000"/>
                  </a:outerShdw>
                </a:effectLst>
              </a:rPr>
              <a:t>.</a:t>
            </a:r>
          </a:p>
          <a:p>
            <a:pPr algn="r">
              <a:spcBef>
                <a:spcPct val="50000"/>
              </a:spcBef>
            </a:pPr>
            <a:r>
              <a:rPr lang="en-US" sz="1000" dirty="0">
                <a:effectLst>
                  <a:outerShdw blurRad="38100" dist="38100" dir="2700000" algn="tl">
                    <a:srgbClr val="000000"/>
                  </a:outerShdw>
                </a:effectLst>
              </a:rPr>
              <a:t>E4</a:t>
            </a:r>
          </a:p>
          <a:p>
            <a:pPr algn="r">
              <a:lnSpc>
                <a:spcPct val="0"/>
              </a:lnSpc>
              <a:spcBef>
                <a:spcPct val="50000"/>
              </a:spcBef>
            </a:pPr>
            <a:r>
              <a:rPr lang="en-US" sz="1000" dirty="0">
                <a:effectLst>
                  <a:outerShdw blurRad="38100" dist="38100" dir="2700000" algn="tl">
                    <a:srgbClr val="000000"/>
                  </a:outerShdw>
                </a:effectLst>
              </a:rPr>
              <a:t>E3</a:t>
            </a:r>
          </a:p>
          <a:p>
            <a:pPr algn="r">
              <a:lnSpc>
                <a:spcPct val="140000"/>
              </a:lnSpc>
              <a:spcBef>
                <a:spcPct val="50000"/>
              </a:spcBef>
            </a:pPr>
            <a:r>
              <a:rPr lang="en-US" sz="1000" dirty="0">
                <a:effectLst>
                  <a:outerShdw blurRad="38100" dist="38100" dir="2700000" algn="tl">
                    <a:srgbClr val="000000"/>
                  </a:outerShdw>
                </a:effectLst>
              </a:rPr>
              <a:t>E2</a:t>
            </a:r>
          </a:p>
          <a:p>
            <a:pPr algn="r">
              <a:spcBef>
                <a:spcPct val="50000"/>
              </a:spcBef>
            </a:pPr>
            <a:r>
              <a:rPr lang="en-US" sz="1000" dirty="0">
                <a:effectLst>
                  <a:outerShdw blurRad="38100" dist="38100" dir="2700000" algn="tl">
                    <a:srgbClr val="000000"/>
                  </a:outerShdw>
                </a:effectLst>
              </a:rPr>
              <a:t>E1</a:t>
            </a:r>
          </a:p>
        </p:txBody>
      </p:sp>
      <p:pic>
        <p:nvPicPr>
          <p:cNvPr id="1745948" name="Picture 28" descr="Blackbo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101" y="3792538"/>
            <a:ext cx="4273236" cy="2891742"/>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745949" name="Line 29"/>
          <p:cNvSpPr>
            <a:spLocks noChangeShapeType="1"/>
          </p:cNvSpPr>
          <p:nvPr/>
        </p:nvSpPr>
        <p:spPr bwMode="auto">
          <a:xfrm>
            <a:off x="5657851" y="5873732"/>
            <a:ext cx="268287" cy="465137"/>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745955" name="Group 35"/>
          <p:cNvGrpSpPr>
            <a:grpSpLocks/>
          </p:cNvGrpSpPr>
          <p:nvPr/>
        </p:nvGrpSpPr>
        <p:grpSpPr bwMode="auto">
          <a:xfrm>
            <a:off x="5993606" y="5387178"/>
            <a:ext cx="1146175" cy="935038"/>
            <a:chOff x="513" y="2066"/>
            <a:chExt cx="722" cy="589"/>
          </a:xfrm>
        </p:grpSpPr>
        <p:sp>
          <p:nvSpPr>
            <p:cNvPr id="1745950" name="Line 30"/>
            <p:cNvSpPr>
              <a:spLocks noChangeShapeType="1"/>
            </p:cNvSpPr>
            <p:nvPr/>
          </p:nvSpPr>
          <p:spPr bwMode="auto">
            <a:xfrm>
              <a:off x="513" y="2316"/>
              <a:ext cx="169" cy="293"/>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5951" name="Line 31"/>
            <p:cNvSpPr>
              <a:spLocks noChangeShapeType="1"/>
            </p:cNvSpPr>
            <p:nvPr/>
          </p:nvSpPr>
          <p:spPr bwMode="auto">
            <a:xfrm flipV="1">
              <a:off x="710" y="2225"/>
              <a:ext cx="310" cy="37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5952" name="Line 32"/>
            <p:cNvSpPr>
              <a:spLocks noChangeShapeType="1"/>
            </p:cNvSpPr>
            <p:nvPr/>
          </p:nvSpPr>
          <p:spPr bwMode="auto">
            <a:xfrm flipV="1">
              <a:off x="682" y="2152"/>
              <a:ext cx="259" cy="42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5953" name="Line 33"/>
            <p:cNvSpPr>
              <a:spLocks noChangeShapeType="1"/>
            </p:cNvSpPr>
            <p:nvPr/>
          </p:nvSpPr>
          <p:spPr bwMode="auto">
            <a:xfrm flipV="1">
              <a:off x="665" y="2344"/>
              <a:ext cx="400" cy="31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5954" name="Text Box 34"/>
            <p:cNvSpPr txBox="1">
              <a:spLocks noChangeArrowheads="1"/>
            </p:cNvSpPr>
            <p:nvPr/>
          </p:nvSpPr>
          <p:spPr bwMode="auto">
            <a:xfrm>
              <a:off x="1007" y="2066"/>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effectLst>
                    <a:outerShdw blurRad="38100" dist="38100" dir="2700000" algn="tl">
                      <a:srgbClr val="000000"/>
                    </a:outerShdw>
                  </a:effectLst>
                </a:rPr>
                <a:t>e</a:t>
              </a:r>
              <a:r>
                <a:rPr lang="en-US" sz="1800" baseline="30000">
                  <a:effectLst>
                    <a:outerShdw blurRad="38100" dist="38100" dir="2700000" algn="tl">
                      <a:srgbClr val="000000"/>
                    </a:outerShdw>
                  </a:effectLst>
                </a:rPr>
                <a:t>-</a:t>
              </a:r>
              <a:endParaRPr lang="en-US" sz="1800">
                <a:effectLst>
                  <a:outerShdw blurRad="38100" dist="38100" dir="2700000" algn="tl">
                    <a:srgbClr val="000000"/>
                  </a:outerShdw>
                </a:effectLst>
              </a:endParaRPr>
            </a:p>
          </p:txBody>
        </p:sp>
      </p:grpSp>
      <p:sp>
        <p:nvSpPr>
          <p:cNvPr id="1745958" name="AutoShape 38"/>
          <p:cNvSpPr>
            <a:spLocks noChangeArrowheads="1"/>
          </p:cNvSpPr>
          <p:nvPr/>
        </p:nvSpPr>
        <p:spPr bwMode="auto">
          <a:xfrm rot="8757762">
            <a:off x="5860256" y="5638948"/>
            <a:ext cx="169863" cy="204787"/>
          </a:xfrm>
          <a:prstGeom prst="can">
            <a:avLst>
              <a:gd name="adj" fmla="val 30140"/>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5962" name="Rectangle 42"/>
          <p:cNvSpPr>
            <a:spLocks noChangeArrowheads="1"/>
          </p:cNvSpPr>
          <p:nvPr/>
        </p:nvSpPr>
        <p:spPr bwMode="auto">
          <a:xfrm>
            <a:off x="4954706" y="5238409"/>
            <a:ext cx="3383535" cy="1445871"/>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5963" name="Rectangle 43"/>
          <p:cNvSpPr>
            <a:spLocks noChangeArrowheads="1"/>
          </p:cNvSpPr>
          <p:nvPr/>
        </p:nvSpPr>
        <p:spPr bwMode="auto">
          <a:xfrm>
            <a:off x="4953100" y="3768252"/>
            <a:ext cx="3385141" cy="1428861"/>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282787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9795" y="1095322"/>
            <a:ext cx="845103" cy="1200329"/>
          </a:xfrm>
          <a:prstGeom prst="rect">
            <a:avLst/>
          </a:prstGeom>
          <a:noFill/>
        </p:spPr>
        <p:txBody>
          <a:bodyPr wrap="none" rtlCol="0">
            <a:spAutoFit/>
          </a:bodyPr>
          <a:lstStyle/>
          <a:p>
            <a:r>
              <a:rPr lang="el-GR" sz="3200" b="1" dirty="0">
                <a:latin typeface="URWPalladioL"/>
              </a:rPr>
              <a:t>Ω</a:t>
            </a:r>
            <a:r>
              <a:rPr lang="en-US" sz="3200" b="1" baseline="-25000" dirty="0">
                <a:latin typeface="URWPalladioL" pitchFamily="2" charset="0"/>
              </a:rPr>
              <a:t>DE</a:t>
            </a:r>
            <a:r>
              <a:rPr lang="en-US" sz="3200" b="1" dirty="0">
                <a:latin typeface="URWPalladioL" pitchFamily="2" charset="0"/>
              </a:rPr>
              <a:t> </a:t>
            </a:r>
          </a:p>
          <a:p>
            <a:endParaRPr lang="en-US" sz="2400" b="1" baseline="30000" dirty="0">
              <a:latin typeface="URWPalladioL" pitchFamily="2" charset="0"/>
              <a:ea typeface="Cambria Math"/>
            </a:endParaRPr>
          </a:p>
          <a:p>
            <a:endParaRPr lang="en-US" sz="2400" b="1" dirty="0">
              <a:latin typeface="URWPalladioL" pitchFamily="2" charset="0"/>
            </a:endParaRPr>
          </a:p>
        </p:txBody>
      </p:sp>
      <p:sp>
        <p:nvSpPr>
          <p:cNvPr id="10" name="TextBox 9"/>
          <p:cNvSpPr txBox="1"/>
          <p:nvPr/>
        </p:nvSpPr>
        <p:spPr>
          <a:xfrm>
            <a:off x="970042" y="4572404"/>
            <a:ext cx="7396718" cy="2082621"/>
          </a:xfrm>
          <a:prstGeom prst="rect">
            <a:avLst/>
          </a:prstGeom>
          <a:noFill/>
        </p:spPr>
        <p:txBody>
          <a:bodyPr wrap="square" rtlCol="0">
            <a:spAutoFit/>
          </a:bodyPr>
          <a:lstStyle/>
          <a:p>
            <a:r>
              <a:rPr lang="en-US" sz="2800" b="1" dirty="0">
                <a:solidFill>
                  <a:srgbClr val="C00000"/>
                </a:solidFill>
                <a:latin typeface="URWPalladioL"/>
              </a:rPr>
              <a:t>~ </a:t>
            </a:r>
            <a:r>
              <a:rPr lang="en-US" sz="2000" b="1" dirty="0">
                <a:solidFill>
                  <a:srgbClr val="C00000"/>
                </a:solidFill>
                <a:latin typeface="URWPalladioL"/>
              </a:rPr>
              <a:t>4</a:t>
            </a:r>
            <a:r>
              <a:rPr lang="en-US" sz="2000" b="1" dirty="0">
                <a:solidFill>
                  <a:srgbClr val="C00000"/>
                </a:solidFill>
                <a:latin typeface="URWPalladioL"/>
                <a:ea typeface="Cambria Math"/>
              </a:rPr>
              <a:t>×</a:t>
            </a:r>
            <a:r>
              <a:rPr lang="en-US" sz="2000" b="1" dirty="0">
                <a:solidFill>
                  <a:srgbClr val="C00000"/>
                </a:solidFill>
                <a:latin typeface="URWPalladioL" pitchFamily="2" charset="0"/>
                <a:ea typeface="Cambria Math"/>
              </a:rPr>
              <a:t>10</a:t>
            </a:r>
            <a:r>
              <a:rPr lang="en-US" sz="2000" b="1" baseline="30000" dirty="0">
                <a:solidFill>
                  <a:srgbClr val="C00000"/>
                </a:solidFill>
                <a:latin typeface="URWPalladioL"/>
              </a:rPr>
              <a:t>-10</a:t>
            </a:r>
            <a:r>
              <a:rPr lang="en-US" sz="2000" b="1" dirty="0">
                <a:solidFill>
                  <a:srgbClr val="C00000"/>
                </a:solidFill>
                <a:latin typeface="URWPalladioL"/>
              </a:rPr>
              <a:t> Nm</a:t>
            </a:r>
            <a:r>
              <a:rPr lang="en-US" sz="2000" b="1" baseline="30000" dirty="0">
                <a:solidFill>
                  <a:srgbClr val="C00000"/>
                </a:solidFill>
                <a:latin typeface="URWPalladioL"/>
              </a:rPr>
              <a:t>-2</a:t>
            </a:r>
            <a:r>
              <a:rPr lang="en-US" sz="2000" b="1" dirty="0">
                <a:solidFill>
                  <a:srgbClr val="C00000"/>
                </a:solidFill>
                <a:latin typeface="URWPalladioL"/>
              </a:rPr>
              <a:t> </a:t>
            </a:r>
          </a:p>
          <a:p>
            <a:r>
              <a:rPr lang="en-US" sz="2000" b="1" dirty="0">
                <a:solidFill>
                  <a:srgbClr val="C00000"/>
                </a:solidFill>
                <a:latin typeface="URWPalladioL"/>
              </a:rPr>
              <a:t> </a:t>
            </a:r>
            <a:r>
              <a:rPr lang="en-US" sz="2000" b="1" dirty="0">
                <a:solidFill>
                  <a:srgbClr val="C00000"/>
                </a:solidFill>
                <a:latin typeface="URWPalladioL"/>
                <a:sym typeface="Wingdings" pitchFamily="2" charset="2"/>
              </a:rPr>
              <a:t> </a:t>
            </a:r>
            <a:r>
              <a:rPr lang="en-US" sz="2000" b="1" dirty="0">
                <a:solidFill>
                  <a:srgbClr val="C00000"/>
                </a:solidFill>
                <a:latin typeface="URWPalladioL"/>
              </a:rPr>
              <a:t>Measurement of Casimir effect (1996)</a:t>
            </a:r>
          </a:p>
          <a:p>
            <a:pPr marL="342882" indent="-342882">
              <a:buFontTx/>
              <a:buChar char="-"/>
            </a:pPr>
            <a:endParaRPr lang="en-US" sz="2000" b="1" baseline="30000" dirty="0">
              <a:solidFill>
                <a:srgbClr val="C00000"/>
              </a:solidFill>
              <a:latin typeface="URWPalladioL"/>
            </a:endParaRPr>
          </a:p>
          <a:p>
            <a:r>
              <a:rPr lang="en-US" sz="2800" b="1" dirty="0">
                <a:solidFill>
                  <a:srgbClr val="C00000"/>
                </a:solidFill>
                <a:latin typeface="URWPalladioL"/>
              </a:rPr>
              <a:t>~</a:t>
            </a:r>
            <a:r>
              <a:rPr lang="en-US" sz="2000" b="1" dirty="0">
                <a:solidFill>
                  <a:srgbClr val="C00000"/>
                </a:solidFill>
                <a:latin typeface="URWPalladioL"/>
              </a:rPr>
              <a:t> 1.3</a:t>
            </a:r>
            <a:r>
              <a:rPr lang="en-US" sz="2000" b="1" dirty="0">
                <a:solidFill>
                  <a:srgbClr val="C00000"/>
                </a:solidFill>
                <a:latin typeface="URWPalladioL"/>
                <a:ea typeface="Cambria Math"/>
              </a:rPr>
              <a:t>×</a:t>
            </a:r>
            <a:r>
              <a:rPr lang="en-US" sz="2000" b="1" dirty="0">
                <a:solidFill>
                  <a:srgbClr val="C00000"/>
                </a:solidFill>
                <a:latin typeface="URWPalladioL" pitchFamily="2" charset="0"/>
                <a:ea typeface="Cambria Math"/>
              </a:rPr>
              <a:t>10</a:t>
            </a:r>
            <a:r>
              <a:rPr lang="en-US" sz="2000" b="1" baseline="30000" dirty="0">
                <a:solidFill>
                  <a:srgbClr val="C00000"/>
                </a:solidFill>
                <a:latin typeface="URWPalladioL"/>
              </a:rPr>
              <a:t>-10</a:t>
            </a:r>
            <a:r>
              <a:rPr lang="en-US" sz="2000" b="1" dirty="0">
                <a:solidFill>
                  <a:srgbClr val="C00000"/>
                </a:solidFill>
                <a:latin typeface="URWPalladioL"/>
              </a:rPr>
              <a:t> Nm</a:t>
            </a:r>
            <a:r>
              <a:rPr lang="en-US" sz="2000" b="1" baseline="30000" dirty="0">
                <a:solidFill>
                  <a:srgbClr val="C00000"/>
                </a:solidFill>
                <a:latin typeface="URWPalladioL"/>
              </a:rPr>
              <a:t>-2</a:t>
            </a:r>
            <a:r>
              <a:rPr lang="en-US" sz="2000" b="1" dirty="0">
                <a:solidFill>
                  <a:srgbClr val="C00000"/>
                </a:solidFill>
                <a:latin typeface="URWPalladioL"/>
              </a:rPr>
              <a:t> </a:t>
            </a:r>
          </a:p>
          <a:p>
            <a:r>
              <a:rPr lang="en-US" sz="2000" b="1" dirty="0">
                <a:solidFill>
                  <a:srgbClr val="C00000"/>
                </a:solidFill>
                <a:latin typeface="URWPalladioL"/>
              </a:rPr>
              <a:t>  </a:t>
            </a:r>
            <a:r>
              <a:rPr lang="en-US" sz="2000" b="1" dirty="0">
                <a:solidFill>
                  <a:srgbClr val="C00000"/>
                </a:solidFill>
                <a:latin typeface="URWPalladioL"/>
                <a:sym typeface="Wingdings" pitchFamily="2" charset="2"/>
              </a:rPr>
              <a:t> </a:t>
            </a:r>
            <a:r>
              <a:rPr lang="en-US" sz="2000" b="1" dirty="0">
                <a:solidFill>
                  <a:srgbClr val="C00000"/>
                </a:solidFill>
                <a:latin typeface="URWPalladioL"/>
              </a:rPr>
              <a:t>Cold cathode ionization gauge</a:t>
            </a:r>
          </a:p>
          <a:p>
            <a:pPr lvl="1"/>
            <a:r>
              <a:rPr lang="en-US" sz="2000" b="1" dirty="0">
                <a:solidFill>
                  <a:srgbClr val="C00000"/>
                </a:solidFill>
                <a:latin typeface="URWPalladioL"/>
              </a:rPr>
              <a:t>	         </a:t>
            </a:r>
            <a:endParaRPr lang="en-US" sz="2000" b="1" dirty="0">
              <a:solidFill>
                <a:srgbClr val="C00000"/>
              </a:solidFill>
              <a:latin typeface="URWPalladioL" pitchFamily="2" charset="0"/>
            </a:endParaRPr>
          </a:p>
        </p:txBody>
      </p:sp>
      <p:sp>
        <p:nvSpPr>
          <p:cNvPr id="4" name="TextBox 3"/>
          <p:cNvSpPr txBox="1"/>
          <p:nvPr/>
        </p:nvSpPr>
        <p:spPr>
          <a:xfrm>
            <a:off x="3371683" y="1084195"/>
            <a:ext cx="2529860" cy="646331"/>
          </a:xfrm>
          <a:prstGeom prst="rect">
            <a:avLst/>
          </a:prstGeom>
          <a:noFill/>
        </p:spPr>
        <p:txBody>
          <a:bodyPr wrap="none" rtlCol="0">
            <a:spAutoFit/>
          </a:bodyPr>
          <a:lstStyle/>
          <a:p>
            <a:r>
              <a:rPr lang="en-US" sz="3600" dirty="0">
                <a:latin typeface="Cambria Math"/>
                <a:ea typeface="Cambria Math"/>
              </a:rPr>
              <a:t>  </a:t>
            </a:r>
            <a:r>
              <a:rPr lang="en-US" sz="2400" b="1" dirty="0">
                <a:latin typeface="Cambria Math"/>
                <a:ea typeface="Cambria Math"/>
              </a:rPr>
              <a:t>=   </a:t>
            </a:r>
            <a:r>
              <a:rPr lang="en-US" sz="3200" b="1" dirty="0">
                <a:latin typeface="URWPalladioL" pitchFamily="2" charset="0"/>
                <a:ea typeface="Cambria Math"/>
              </a:rPr>
              <a:t>6.3</a:t>
            </a:r>
            <a:r>
              <a:rPr lang="en-US" sz="3200" b="1" dirty="0">
                <a:latin typeface="URWPalladioL"/>
                <a:ea typeface="Cambria Math"/>
              </a:rPr>
              <a:t>×</a:t>
            </a:r>
            <a:r>
              <a:rPr lang="en-US" sz="3200" b="1" dirty="0">
                <a:latin typeface="URWPalladioL" pitchFamily="2" charset="0"/>
                <a:ea typeface="Cambria Math"/>
              </a:rPr>
              <a:t>10</a:t>
            </a:r>
            <a:r>
              <a:rPr lang="en-US" sz="3200" b="1" baseline="30000" dirty="0">
                <a:latin typeface="URWPalladioL" pitchFamily="2" charset="0"/>
                <a:ea typeface="Cambria Math"/>
              </a:rPr>
              <a:t>-10</a:t>
            </a:r>
            <a:r>
              <a:rPr lang="en-US" sz="3200" b="1" dirty="0">
                <a:latin typeface="URWPalladioL" pitchFamily="2" charset="0"/>
                <a:ea typeface="Cambria Math"/>
              </a:rPr>
              <a:t> Jm</a:t>
            </a:r>
            <a:r>
              <a:rPr lang="en-US" sz="3200" b="1" baseline="30000" dirty="0">
                <a:latin typeface="URWPalladioL" pitchFamily="2" charset="0"/>
                <a:ea typeface="Cambria Math"/>
              </a:rPr>
              <a:t>-3</a:t>
            </a:r>
            <a:endParaRPr lang="en-US" sz="3200" b="1" dirty="0">
              <a:latin typeface="URWPalladioL" pitchFamily="2" charset="0"/>
            </a:endParaRPr>
          </a:p>
        </p:txBody>
      </p:sp>
      <p:sp>
        <p:nvSpPr>
          <p:cNvPr id="6" name="Rectangle 5"/>
          <p:cNvSpPr/>
          <p:nvPr/>
        </p:nvSpPr>
        <p:spPr>
          <a:xfrm>
            <a:off x="783181" y="1855938"/>
            <a:ext cx="7770440" cy="2616101"/>
          </a:xfrm>
          <a:prstGeom prst="rect">
            <a:avLst/>
          </a:prstGeom>
        </p:spPr>
        <p:txBody>
          <a:bodyPr wrap="square">
            <a:spAutoFit/>
          </a:bodyPr>
          <a:lstStyle/>
          <a:p>
            <a:pPr eaLnBrk="1" hangingPunct="1">
              <a:buNone/>
            </a:pPr>
            <a:r>
              <a:rPr lang="en-GB" sz="2000" b="1" dirty="0">
                <a:solidFill>
                  <a:srgbClr val="3366FF"/>
                </a:solidFill>
              </a:rPr>
              <a:t>The average observed </a:t>
            </a:r>
            <a:r>
              <a:rPr lang="en-GB" sz="2000" b="1" dirty="0">
                <a:solidFill>
                  <a:srgbClr val="FF0000"/>
                </a:solidFill>
              </a:rPr>
              <a:t>“Dark Energy” </a:t>
            </a:r>
            <a:r>
              <a:rPr lang="en-GB" sz="2000" b="1" dirty="0">
                <a:solidFill>
                  <a:srgbClr val="3366FF"/>
                </a:solidFill>
              </a:rPr>
              <a:t>density, assuming uniform density, is the same energy  density possessed by a static electric field of:</a:t>
            </a:r>
          </a:p>
          <a:p>
            <a:pPr eaLnBrk="1" hangingPunct="1">
              <a:buNone/>
            </a:pPr>
            <a:endParaRPr lang="en-GB" sz="2000" b="1" dirty="0">
              <a:solidFill>
                <a:srgbClr val="3366FF"/>
              </a:solidFill>
            </a:endParaRPr>
          </a:p>
          <a:p>
            <a:pPr eaLnBrk="1" hangingPunct="1">
              <a:buNone/>
            </a:pPr>
            <a:r>
              <a:rPr lang="en-GB" sz="2400" b="1" dirty="0">
                <a:solidFill>
                  <a:srgbClr val="3366FF"/>
                </a:solidFill>
              </a:rPr>
              <a:t>                           </a:t>
            </a:r>
            <a:r>
              <a:rPr lang="en-GB" sz="2000" b="1" dirty="0">
                <a:solidFill>
                  <a:srgbClr val="FF0000"/>
                </a:solidFill>
                <a:latin typeface="URWPalladioL"/>
              </a:rPr>
              <a:t>E =  12 V/m     </a:t>
            </a:r>
            <a:r>
              <a:rPr lang="en-GB" sz="1600" b="1" i="1" dirty="0">
                <a:solidFill>
                  <a:srgbClr val="0070C0"/>
                </a:solidFill>
                <a:latin typeface="URWPalladioL"/>
              </a:rPr>
              <a:t>                      </a:t>
            </a:r>
            <a:r>
              <a:rPr lang="en-GB" sz="2000" b="1" dirty="0">
                <a:solidFill>
                  <a:srgbClr val="0070C0"/>
                </a:solidFill>
                <a:latin typeface="URWPalladioL"/>
              </a:rPr>
              <a:t>(Dark Energy)</a:t>
            </a:r>
          </a:p>
          <a:p>
            <a:pPr eaLnBrk="1" hangingPunct="1">
              <a:buNone/>
            </a:pPr>
            <a:r>
              <a:rPr lang="en-GB" sz="2000" b="1" dirty="0">
                <a:solidFill>
                  <a:srgbClr val="3366FF"/>
                </a:solidFill>
                <a:latin typeface="URWPalladioL"/>
              </a:rPr>
              <a:t>          </a:t>
            </a:r>
          </a:p>
          <a:p>
            <a:pPr eaLnBrk="1" hangingPunct="1">
              <a:buNone/>
            </a:pPr>
            <a:r>
              <a:rPr lang="en-GB" sz="2000" b="1" dirty="0">
                <a:solidFill>
                  <a:srgbClr val="3366FF"/>
                </a:solidFill>
                <a:latin typeface="URWPalladioL"/>
              </a:rPr>
              <a:t>“Dark Matter” density is even higher implying:</a:t>
            </a:r>
          </a:p>
          <a:p>
            <a:pPr eaLnBrk="1" hangingPunct="1">
              <a:buNone/>
            </a:pPr>
            <a:endParaRPr lang="en-GB" sz="2000" b="1" dirty="0">
              <a:solidFill>
                <a:srgbClr val="3366FF"/>
              </a:solidFill>
              <a:latin typeface="URWPalladioL"/>
            </a:endParaRPr>
          </a:p>
          <a:p>
            <a:pPr eaLnBrk="1" hangingPunct="1">
              <a:buNone/>
            </a:pPr>
            <a:r>
              <a:rPr lang="en-GB" sz="2000" b="1" dirty="0">
                <a:solidFill>
                  <a:srgbClr val="3366FF"/>
                </a:solidFill>
                <a:latin typeface="URWPalladioL"/>
              </a:rPr>
              <a:t>                            </a:t>
            </a:r>
            <a:r>
              <a:rPr lang="en-GB" sz="2000" b="1" dirty="0">
                <a:solidFill>
                  <a:srgbClr val="FF0000"/>
                </a:solidFill>
                <a:latin typeface="URWPalladioL"/>
              </a:rPr>
              <a:t>E ~ 10 kV/m  !!  </a:t>
            </a:r>
            <a:r>
              <a:rPr lang="en-GB" sz="2000" b="1" dirty="0">
                <a:solidFill>
                  <a:srgbClr val="3366FF"/>
                </a:solidFill>
                <a:latin typeface="URWPalladioL"/>
              </a:rPr>
              <a:t>               (Dark Matter)</a:t>
            </a:r>
          </a:p>
        </p:txBody>
      </p:sp>
      <p:sp>
        <p:nvSpPr>
          <p:cNvPr id="9" name="Rectangle 8"/>
          <p:cNvSpPr/>
          <p:nvPr/>
        </p:nvSpPr>
        <p:spPr>
          <a:xfrm>
            <a:off x="189134" y="548681"/>
            <a:ext cx="7555402" cy="461665"/>
          </a:xfrm>
          <a:prstGeom prst="rect">
            <a:avLst/>
          </a:prstGeom>
        </p:spPr>
        <p:txBody>
          <a:bodyPr wrap="none">
            <a:spAutoFit/>
          </a:bodyPr>
          <a:lstStyle/>
          <a:p>
            <a:r>
              <a:rPr lang="en-US" sz="2400" b="1" dirty="0">
                <a:solidFill>
                  <a:srgbClr val="FF0000"/>
                </a:solidFill>
              </a:rPr>
              <a:t>EXAMPLE: </a:t>
            </a:r>
            <a:r>
              <a:rPr lang="en-US" sz="2400" b="1" dirty="0">
                <a:solidFill>
                  <a:srgbClr val="0070C0"/>
                </a:solidFill>
              </a:rPr>
              <a:t>DARK MATTER/ENERGY and FORCE ESTIMATES </a:t>
            </a:r>
            <a:endParaRPr lang="en-GB" sz="2400" dirty="0">
              <a:solidFill>
                <a:srgbClr val="0070C0"/>
              </a:solidFill>
            </a:endParaRPr>
          </a:p>
        </p:txBody>
      </p:sp>
      <p:sp>
        <p:nvSpPr>
          <p:cNvPr id="13" name="TextBox 12"/>
          <p:cNvSpPr txBox="1"/>
          <p:nvPr/>
        </p:nvSpPr>
        <p:spPr>
          <a:xfrm>
            <a:off x="1506391" y="3886029"/>
            <a:ext cx="1051891" cy="954107"/>
          </a:xfrm>
          <a:prstGeom prst="rect">
            <a:avLst/>
          </a:prstGeom>
          <a:noFill/>
        </p:spPr>
        <p:txBody>
          <a:bodyPr wrap="none" rtlCol="0">
            <a:spAutoFit/>
          </a:bodyPr>
          <a:lstStyle/>
          <a:p>
            <a:r>
              <a:rPr lang="el-GR" sz="3200" b="1" dirty="0">
                <a:latin typeface="URWPalladioL"/>
              </a:rPr>
              <a:t>Ω</a:t>
            </a:r>
            <a:r>
              <a:rPr lang="en-US" sz="3200" b="1" baseline="-25000" dirty="0">
                <a:latin typeface="URWPalladioL" pitchFamily="2" charset="0"/>
              </a:rPr>
              <a:t>DM</a:t>
            </a:r>
            <a:r>
              <a:rPr lang="en-US" sz="3200" b="1" dirty="0">
                <a:latin typeface="URWPalladioL" pitchFamily="2" charset="0"/>
              </a:rPr>
              <a:t> </a:t>
            </a:r>
            <a:endParaRPr lang="en-US" sz="2400" b="1" baseline="30000" dirty="0">
              <a:latin typeface="URWPalladioL" pitchFamily="2" charset="0"/>
              <a:ea typeface="Cambria Math"/>
            </a:endParaRPr>
          </a:p>
          <a:p>
            <a:endParaRPr lang="en-US" sz="2400" b="1" dirty="0">
              <a:latin typeface="URWPalladioL" pitchFamily="2" charset="0"/>
            </a:endParaRPr>
          </a:p>
        </p:txBody>
      </p:sp>
    </p:spTree>
    <p:extLst>
      <p:ext uri="{BB962C8B-B14F-4D97-AF65-F5344CB8AC3E}">
        <p14:creationId xmlns:p14="http://schemas.microsoft.com/office/powerpoint/2010/main" val="33253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1000"/>
                                        <p:tgtEl>
                                          <p:spTgt spid="10">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1000"/>
                                        <p:tgtEl>
                                          <p:spTgt spid="10">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fade">
                                      <p:cBhvr>
                                        <p:cTn id="28" dur="1000"/>
                                        <p:tgtEl>
                                          <p:spTgt spid="10">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Effect transition="in" filter="fade">
                                      <p:cBhvr>
                                        <p:cTn id="31" dur="1000"/>
                                        <p:tgtEl>
                                          <p:spTgt spid="10">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fade">
                                      <p:cBhvr>
                                        <p:cTn id="36"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850" name="Rectangle 2"/>
          <p:cNvSpPr>
            <a:spLocks noGrp="1" noChangeArrowheads="1"/>
          </p:cNvSpPr>
          <p:nvPr>
            <p:ph type="title"/>
          </p:nvPr>
        </p:nvSpPr>
        <p:spPr>
          <a:xfrm>
            <a:off x="54269" y="550219"/>
            <a:ext cx="9207500" cy="1143000"/>
          </a:xfrm>
        </p:spPr>
        <p:txBody>
          <a:bodyPr/>
          <a:lstStyle/>
          <a:p>
            <a:r>
              <a:rPr lang="en-US" sz="2400" dirty="0">
                <a:solidFill>
                  <a:srgbClr val="FF0000"/>
                </a:solidFill>
              </a:rPr>
              <a:t>But DC effects are hard to measure unless there are fluctuations and our experience tells us that there is nothing which is fixed in space and time in the universe: the quantum mechanical vacuum – </a:t>
            </a:r>
            <a:r>
              <a:rPr lang="en-US" sz="2400" dirty="0">
                <a:solidFill>
                  <a:srgbClr val="0070C0"/>
                </a:solidFill>
              </a:rPr>
              <a:t>even after you take away electromagnetic, strong, weak, gravitational interactions from a volume of space </a:t>
            </a:r>
            <a:r>
              <a:rPr lang="en-US" sz="2400" dirty="0">
                <a:solidFill>
                  <a:srgbClr val="FF0000"/>
                </a:solidFill>
              </a:rPr>
              <a:t>-- is a seething turmoil of fluctuations…!!!</a:t>
            </a:r>
          </a:p>
        </p:txBody>
      </p:sp>
      <p:grpSp>
        <p:nvGrpSpPr>
          <p:cNvPr id="2254851" name="Group 3"/>
          <p:cNvGrpSpPr>
            <a:grpSpLocks/>
          </p:cNvGrpSpPr>
          <p:nvPr/>
        </p:nvGrpSpPr>
        <p:grpSpPr bwMode="auto">
          <a:xfrm>
            <a:off x="2351088" y="2272006"/>
            <a:ext cx="4818063" cy="2671762"/>
            <a:chOff x="744" y="1073"/>
            <a:chExt cx="3795" cy="2123"/>
          </a:xfrm>
        </p:grpSpPr>
        <p:sp>
          <p:nvSpPr>
            <p:cNvPr id="2254852" name="AutoShape 4"/>
            <p:cNvSpPr>
              <a:spLocks noChangeArrowheads="1"/>
            </p:cNvSpPr>
            <p:nvPr/>
          </p:nvSpPr>
          <p:spPr bwMode="auto">
            <a:xfrm>
              <a:off x="744" y="1296"/>
              <a:ext cx="1576" cy="1576"/>
            </a:xfrm>
            <a:prstGeom prst="cube">
              <a:avLst>
                <a:gd name="adj" fmla="val 25000"/>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254853" name="Group 5"/>
            <p:cNvGrpSpPr>
              <a:grpSpLocks/>
            </p:cNvGrpSpPr>
            <p:nvPr/>
          </p:nvGrpSpPr>
          <p:grpSpPr bwMode="auto">
            <a:xfrm flipH="1">
              <a:off x="3544" y="1949"/>
              <a:ext cx="496" cy="379"/>
              <a:chOff x="3544" y="1949"/>
              <a:chExt cx="496" cy="379"/>
            </a:xfrm>
          </p:grpSpPr>
          <p:grpSp>
            <p:nvGrpSpPr>
              <p:cNvPr id="2254854" name="Group 6"/>
              <p:cNvGrpSpPr>
                <a:grpSpLocks/>
              </p:cNvGrpSpPr>
              <p:nvPr/>
            </p:nvGrpSpPr>
            <p:grpSpPr bwMode="auto">
              <a:xfrm rot="1210508">
                <a:off x="3544" y="1949"/>
                <a:ext cx="496" cy="379"/>
                <a:chOff x="2984" y="1701"/>
                <a:chExt cx="496" cy="379"/>
              </a:xfrm>
            </p:grpSpPr>
            <p:sp>
              <p:nvSpPr>
                <p:cNvPr id="2254855" name="Freeform 7"/>
                <p:cNvSpPr>
                  <a:spLocks/>
                </p:cNvSpPr>
                <p:nvPr/>
              </p:nvSpPr>
              <p:spPr bwMode="auto">
                <a:xfrm>
                  <a:off x="3032" y="1701"/>
                  <a:ext cx="344" cy="283"/>
                </a:xfrm>
                <a:custGeom>
                  <a:avLst/>
                  <a:gdLst>
                    <a:gd name="T0" fmla="*/ 0 w 360"/>
                    <a:gd name="T1" fmla="*/ 251 h 251"/>
                    <a:gd name="T2" fmla="*/ 120 w 360"/>
                    <a:gd name="T3" fmla="*/ 35 h 251"/>
                    <a:gd name="T4" fmla="*/ 360 w 360"/>
                    <a:gd name="T5" fmla="*/ 43 h 251"/>
                  </a:gdLst>
                  <a:ahLst/>
                  <a:cxnLst>
                    <a:cxn ang="0">
                      <a:pos x="T0" y="T1"/>
                    </a:cxn>
                    <a:cxn ang="0">
                      <a:pos x="T2" y="T3"/>
                    </a:cxn>
                    <a:cxn ang="0">
                      <a:pos x="T4" y="T5"/>
                    </a:cxn>
                  </a:cxnLst>
                  <a:rect l="0" t="0" r="r" b="b"/>
                  <a:pathLst>
                    <a:path w="360" h="251">
                      <a:moveTo>
                        <a:pt x="0" y="251"/>
                      </a:moveTo>
                      <a:cubicBezTo>
                        <a:pt x="30" y="160"/>
                        <a:pt x="60" y="70"/>
                        <a:pt x="120" y="35"/>
                      </a:cubicBezTo>
                      <a:cubicBezTo>
                        <a:pt x="180" y="0"/>
                        <a:pt x="270" y="21"/>
                        <a:pt x="360" y="4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56" name="Freeform 8"/>
                <p:cNvSpPr>
                  <a:spLocks/>
                </p:cNvSpPr>
                <p:nvPr/>
              </p:nvSpPr>
              <p:spPr bwMode="auto">
                <a:xfrm rot="-10187769">
                  <a:off x="3048" y="1829"/>
                  <a:ext cx="360" cy="251"/>
                </a:xfrm>
                <a:custGeom>
                  <a:avLst/>
                  <a:gdLst>
                    <a:gd name="T0" fmla="*/ 0 w 360"/>
                    <a:gd name="T1" fmla="*/ 251 h 251"/>
                    <a:gd name="T2" fmla="*/ 120 w 360"/>
                    <a:gd name="T3" fmla="*/ 35 h 251"/>
                    <a:gd name="T4" fmla="*/ 360 w 360"/>
                    <a:gd name="T5" fmla="*/ 43 h 251"/>
                  </a:gdLst>
                  <a:ahLst/>
                  <a:cxnLst>
                    <a:cxn ang="0">
                      <a:pos x="T0" y="T1"/>
                    </a:cxn>
                    <a:cxn ang="0">
                      <a:pos x="T2" y="T3"/>
                    </a:cxn>
                    <a:cxn ang="0">
                      <a:pos x="T4" y="T5"/>
                    </a:cxn>
                  </a:cxnLst>
                  <a:rect l="0" t="0" r="r" b="b"/>
                  <a:pathLst>
                    <a:path w="360" h="251">
                      <a:moveTo>
                        <a:pt x="0" y="251"/>
                      </a:moveTo>
                      <a:cubicBezTo>
                        <a:pt x="30" y="160"/>
                        <a:pt x="60" y="70"/>
                        <a:pt x="120" y="35"/>
                      </a:cubicBezTo>
                      <a:cubicBezTo>
                        <a:pt x="180" y="0"/>
                        <a:pt x="270" y="21"/>
                        <a:pt x="360" y="4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57" name="Oval 9"/>
                <p:cNvSpPr>
                  <a:spLocks noChangeArrowheads="1"/>
                </p:cNvSpPr>
                <p:nvPr/>
              </p:nvSpPr>
              <p:spPr bwMode="auto">
                <a:xfrm>
                  <a:off x="3368" y="1712"/>
                  <a:ext cx="88" cy="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58" name="Oval 10"/>
                <p:cNvSpPr>
                  <a:spLocks noChangeArrowheads="1"/>
                </p:cNvSpPr>
                <p:nvPr/>
              </p:nvSpPr>
              <p:spPr bwMode="auto">
                <a:xfrm>
                  <a:off x="3392" y="1832"/>
                  <a:ext cx="88" cy="88"/>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59" name="AutoShape 11"/>
                <p:cNvSpPr>
                  <a:spLocks noChangeArrowheads="1"/>
                </p:cNvSpPr>
                <p:nvPr/>
              </p:nvSpPr>
              <p:spPr bwMode="auto">
                <a:xfrm>
                  <a:off x="2984" y="1928"/>
                  <a:ext cx="104" cy="128"/>
                </a:xfrm>
                <a:prstGeom prst="irregularSeal1">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254860" name="Line 12"/>
              <p:cNvSpPr>
                <a:spLocks noChangeShapeType="1"/>
              </p:cNvSpPr>
              <p:nvPr/>
            </p:nvSpPr>
            <p:spPr bwMode="auto">
              <a:xfrm rot="4642493" flipH="1" flipV="1">
                <a:off x="3846" y="2218"/>
                <a:ext cx="4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61" name="Line 13"/>
              <p:cNvSpPr>
                <a:spLocks noChangeShapeType="1"/>
              </p:cNvSpPr>
              <p:nvPr/>
            </p:nvSpPr>
            <p:spPr bwMode="auto">
              <a:xfrm rot="4642493" flipV="1">
                <a:off x="3828" y="1941"/>
                <a:ext cx="62" cy="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254862" name="Group 14"/>
            <p:cNvGrpSpPr>
              <a:grpSpLocks/>
            </p:cNvGrpSpPr>
            <p:nvPr/>
          </p:nvGrpSpPr>
          <p:grpSpPr bwMode="auto">
            <a:xfrm rot="2324530">
              <a:off x="3096" y="1321"/>
              <a:ext cx="496" cy="379"/>
              <a:chOff x="3544" y="1949"/>
              <a:chExt cx="496" cy="379"/>
            </a:xfrm>
          </p:grpSpPr>
          <p:grpSp>
            <p:nvGrpSpPr>
              <p:cNvPr id="2254863" name="Group 15"/>
              <p:cNvGrpSpPr>
                <a:grpSpLocks/>
              </p:cNvGrpSpPr>
              <p:nvPr/>
            </p:nvGrpSpPr>
            <p:grpSpPr bwMode="auto">
              <a:xfrm rot="1210508">
                <a:off x="3544" y="1949"/>
                <a:ext cx="496" cy="379"/>
                <a:chOff x="2984" y="1701"/>
                <a:chExt cx="496" cy="379"/>
              </a:xfrm>
            </p:grpSpPr>
            <p:sp>
              <p:nvSpPr>
                <p:cNvPr id="2254864" name="Freeform 16"/>
                <p:cNvSpPr>
                  <a:spLocks/>
                </p:cNvSpPr>
                <p:nvPr/>
              </p:nvSpPr>
              <p:spPr bwMode="auto">
                <a:xfrm>
                  <a:off x="3032" y="1701"/>
                  <a:ext cx="344" cy="283"/>
                </a:xfrm>
                <a:custGeom>
                  <a:avLst/>
                  <a:gdLst>
                    <a:gd name="T0" fmla="*/ 0 w 360"/>
                    <a:gd name="T1" fmla="*/ 251 h 251"/>
                    <a:gd name="T2" fmla="*/ 120 w 360"/>
                    <a:gd name="T3" fmla="*/ 35 h 251"/>
                    <a:gd name="T4" fmla="*/ 360 w 360"/>
                    <a:gd name="T5" fmla="*/ 43 h 251"/>
                  </a:gdLst>
                  <a:ahLst/>
                  <a:cxnLst>
                    <a:cxn ang="0">
                      <a:pos x="T0" y="T1"/>
                    </a:cxn>
                    <a:cxn ang="0">
                      <a:pos x="T2" y="T3"/>
                    </a:cxn>
                    <a:cxn ang="0">
                      <a:pos x="T4" y="T5"/>
                    </a:cxn>
                  </a:cxnLst>
                  <a:rect l="0" t="0" r="r" b="b"/>
                  <a:pathLst>
                    <a:path w="360" h="251">
                      <a:moveTo>
                        <a:pt x="0" y="251"/>
                      </a:moveTo>
                      <a:cubicBezTo>
                        <a:pt x="30" y="160"/>
                        <a:pt x="60" y="70"/>
                        <a:pt x="120" y="35"/>
                      </a:cubicBezTo>
                      <a:cubicBezTo>
                        <a:pt x="180" y="0"/>
                        <a:pt x="270" y="21"/>
                        <a:pt x="360" y="4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65" name="Freeform 17"/>
                <p:cNvSpPr>
                  <a:spLocks/>
                </p:cNvSpPr>
                <p:nvPr/>
              </p:nvSpPr>
              <p:spPr bwMode="auto">
                <a:xfrm rot="-10187769">
                  <a:off x="3048" y="1829"/>
                  <a:ext cx="360" cy="251"/>
                </a:xfrm>
                <a:custGeom>
                  <a:avLst/>
                  <a:gdLst>
                    <a:gd name="T0" fmla="*/ 0 w 360"/>
                    <a:gd name="T1" fmla="*/ 251 h 251"/>
                    <a:gd name="T2" fmla="*/ 120 w 360"/>
                    <a:gd name="T3" fmla="*/ 35 h 251"/>
                    <a:gd name="T4" fmla="*/ 360 w 360"/>
                    <a:gd name="T5" fmla="*/ 43 h 251"/>
                  </a:gdLst>
                  <a:ahLst/>
                  <a:cxnLst>
                    <a:cxn ang="0">
                      <a:pos x="T0" y="T1"/>
                    </a:cxn>
                    <a:cxn ang="0">
                      <a:pos x="T2" y="T3"/>
                    </a:cxn>
                    <a:cxn ang="0">
                      <a:pos x="T4" y="T5"/>
                    </a:cxn>
                  </a:cxnLst>
                  <a:rect l="0" t="0" r="r" b="b"/>
                  <a:pathLst>
                    <a:path w="360" h="251">
                      <a:moveTo>
                        <a:pt x="0" y="251"/>
                      </a:moveTo>
                      <a:cubicBezTo>
                        <a:pt x="30" y="160"/>
                        <a:pt x="60" y="70"/>
                        <a:pt x="120" y="35"/>
                      </a:cubicBezTo>
                      <a:cubicBezTo>
                        <a:pt x="180" y="0"/>
                        <a:pt x="270" y="21"/>
                        <a:pt x="360" y="4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66" name="Oval 18"/>
                <p:cNvSpPr>
                  <a:spLocks noChangeArrowheads="1"/>
                </p:cNvSpPr>
                <p:nvPr/>
              </p:nvSpPr>
              <p:spPr bwMode="auto">
                <a:xfrm>
                  <a:off x="3368" y="1712"/>
                  <a:ext cx="88" cy="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67" name="Oval 19"/>
                <p:cNvSpPr>
                  <a:spLocks noChangeArrowheads="1"/>
                </p:cNvSpPr>
                <p:nvPr/>
              </p:nvSpPr>
              <p:spPr bwMode="auto">
                <a:xfrm>
                  <a:off x="3392" y="1832"/>
                  <a:ext cx="88" cy="88"/>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68" name="AutoShape 20"/>
                <p:cNvSpPr>
                  <a:spLocks noChangeArrowheads="1"/>
                </p:cNvSpPr>
                <p:nvPr/>
              </p:nvSpPr>
              <p:spPr bwMode="auto">
                <a:xfrm>
                  <a:off x="2984" y="1928"/>
                  <a:ext cx="104" cy="128"/>
                </a:xfrm>
                <a:prstGeom prst="irregularSeal1">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254869" name="Line 21"/>
              <p:cNvSpPr>
                <a:spLocks noChangeShapeType="1"/>
              </p:cNvSpPr>
              <p:nvPr/>
            </p:nvSpPr>
            <p:spPr bwMode="auto">
              <a:xfrm rot="4642493" flipH="1" flipV="1">
                <a:off x="3846" y="2218"/>
                <a:ext cx="4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70" name="Line 22"/>
              <p:cNvSpPr>
                <a:spLocks noChangeShapeType="1"/>
              </p:cNvSpPr>
              <p:nvPr/>
            </p:nvSpPr>
            <p:spPr bwMode="auto">
              <a:xfrm rot="4642493" flipV="1">
                <a:off x="3828" y="1941"/>
                <a:ext cx="62" cy="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254871" name="Freeform 23"/>
            <p:cNvSpPr>
              <a:spLocks/>
            </p:cNvSpPr>
            <p:nvPr/>
          </p:nvSpPr>
          <p:spPr bwMode="auto">
            <a:xfrm rot="1210508">
              <a:off x="2810" y="2114"/>
              <a:ext cx="410" cy="253"/>
            </a:xfrm>
            <a:custGeom>
              <a:avLst/>
              <a:gdLst>
                <a:gd name="T0" fmla="*/ 0 w 360"/>
                <a:gd name="T1" fmla="*/ 251 h 251"/>
                <a:gd name="T2" fmla="*/ 120 w 360"/>
                <a:gd name="T3" fmla="*/ 35 h 251"/>
                <a:gd name="T4" fmla="*/ 360 w 360"/>
                <a:gd name="T5" fmla="*/ 43 h 251"/>
              </a:gdLst>
              <a:ahLst/>
              <a:cxnLst>
                <a:cxn ang="0">
                  <a:pos x="T0" y="T1"/>
                </a:cxn>
                <a:cxn ang="0">
                  <a:pos x="T2" y="T3"/>
                </a:cxn>
                <a:cxn ang="0">
                  <a:pos x="T4" y="T5"/>
                </a:cxn>
              </a:cxnLst>
              <a:rect l="0" t="0" r="r" b="b"/>
              <a:pathLst>
                <a:path w="360" h="251">
                  <a:moveTo>
                    <a:pt x="0" y="251"/>
                  </a:moveTo>
                  <a:cubicBezTo>
                    <a:pt x="30" y="160"/>
                    <a:pt x="60" y="70"/>
                    <a:pt x="120" y="35"/>
                  </a:cubicBezTo>
                  <a:cubicBezTo>
                    <a:pt x="180" y="0"/>
                    <a:pt x="270" y="21"/>
                    <a:pt x="360" y="4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72" name="Freeform 24"/>
            <p:cNvSpPr>
              <a:spLocks/>
            </p:cNvSpPr>
            <p:nvPr/>
          </p:nvSpPr>
          <p:spPr bwMode="auto">
            <a:xfrm rot="-8977260">
              <a:off x="2810" y="2141"/>
              <a:ext cx="375" cy="321"/>
            </a:xfrm>
            <a:custGeom>
              <a:avLst/>
              <a:gdLst>
                <a:gd name="T0" fmla="*/ 0 w 360"/>
                <a:gd name="T1" fmla="*/ 251 h 251"/>
                <a:gd name="T2" fmla="*/ 120 w 360"/>
                <a:gd name="T3" fmla="*/ 35 h 251"/>
                <a:gd name="T4" fmla="*/ 360 w 360"/>
                <a:gd name="T5" fmla="*/ 43 h 251"/>
              </a:gdLst>
              <a:ahLst/>
              <a:cxnLst>
                <a:cxn ang="0">
                  <a:pos x="T0" y="T1"/>
                </a:cxn>
                <a:cxn ang="0">
                  <a:pos x="T2" y="T3"/>
                </a:cxn>
                <a:cxn ang="0">
                  <a:pos x="T4" y="T5"/>
                </a:cxn>
              </a:cxnLst>
              <a:rect l="0" t="0" r="r" b="b"/>
              <a:pathLst>
                <a:path w="360" h="251">
                  <a:moveTo>
                    <a:pt x="0" y="251"/>
                  </a:moveTo>
                  <a:cubicBezTo>
                    <a:pt x="30" y="160"/>
                    <a:pt x="60" y="70"/>
                    <a:pt x="120" y="35"/>
                  </a:cubicBezTo>
                  <a:cubicBezTo>
                    <a:pt x="180" y="0"/>
                    <a:pt x="270" y="21"/>
                    <a:pt x="360" y="4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73" name="AutoShape 25"/>
            <p:cNvSpPr>
              <a:spLocks noChangeArrowheads="1"/>
            </p:cNvSpPr>
            <p:nvPr/>
          </p:nvSpPr>
          <p:spPr bwMode="auto">
            <a:xfrm rot="1210508">
              <a:off x="2729" y="2234"/>
              <a:ext cx="104" cy="128"/>
            </a:xfrm>
            <a:prstGeom prst="irregularSeal1">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74" name="Line 26"/>
            <p:cNvSpPr>
              <a:spLocks noChangeShapeType="1"/>
            </p:cNvSpPr>
            <p:nvPr/>
          </p:nvSpPr>
          <p:spPr bwMode="auto">
            <a:xfrm rot="4642493" flipH="1" flipV="1">
              <a:off x="3054" y="2350"/>
              <a:ext cx="4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75" name="Line 27"/>
            <p:cNvSpPr>
              <a:spLocks noChangeShapeType="1"/>
            </p:cNvSpPr>
            <p:nvPr/>
          </p:nvSpPr>
          <p:spPr bwMode="auto">
            <a:xfrm rot="4642493" flipV="1">
              <a:off x="3036" y="2101"/>
              <a:ext cx="62" cy="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76" name="AutoShape 28"/>
            <p:cNvSpPr>
              <a:spLocks noChangeArrowheads="1"/>
            </p:cNvSpPr>
            <p:nvPr/>
          </p:nvSpPr>
          <p:spPr bwMode="auto">
            <a:xfrm rot="1210508">
              <a:off x="3181" y="2182"/>
              <a:ext cx="104" cy="128"/>
            </a:xfrm>
            <a:prstGeom prst="irregularSeal1">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77" name="Freeform 29"/>
            <p:cNvSpPr>
              <a:spLocks/>
            </p:cNvSpPr>
            <p:nvPr/>
          </p:nvSpPr>
          <p:spPr bwMode="auto">
            <a:xfrm rot="1210508">
              <a:off x="3448" y="2448"/>
              <a:ext cx="241" cy="167"/>
            </a:xfrm>
            <a:custGeom>
              <a:avLst/>
              <a:gdLst>
                <a:gd name="T0" fmla="*/ 0 w 360"/>
                <a:gd name="T1" fmla="*/ 251 h 251"/>
                <a:gd name="T2" fmla="*/ 120 w 360"/>
                <a:gd name="T3" fmla="*/ 35 h 251"/>
                <a:gd name="T4" fmla="*/ 360 w 360"/>
                <a:gd name="T5" fmla="*/ 43 h 251"/>
              </a:gdLst>
              <a:ahLst/>
              <a:cxnLst>
                <a:cxn ang="0">
                  <a:pos x="T0" y="T1"/>
                </a:cxn>
                <a:cxn ang="0">
                  <a:pos x="T2" y="T3"/>
                </a:cxn>
                <a:cxn ang="0">
                  <a:pos x="T4" y="T5"/>
                </a:cxn>
              </a:cxnLst>
              <a:rect l="0" t="0" r="r" b="b"/>
              <a:pathLst>
                <a:path w="360" h="251">
                  <a:moveTo>
                    <a:pt x="0" y="251"/>
                  </a:moveTo>
                  <a:cubicBezTo>
                    <a:pt x="30" y="160"/>
                    <a:pt x="60" y="70"/>
                    <a:pt x="120" y="35"/>
                  </a:cubicBezTo>
                  <a:cubicBezTo>
                    <a:pt x="180" y="0"/>
                    <a:pt x="270" y="21"/>
                    <a:pt x="360" y="4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78" name="Freeform 30"/>
            <p:cNvSpPr>
              <a:spLocks/>
            </p:cNvSpPr>
            <p:nvPr/>
          </p:nvSpPr>
          <p:spPr bwMode="auto">
            <a:xfrm rot="-8977260">
              <a:off x="3432" y="2625"/>
              <a:ext cx="260" cy="65"/>
            </a:xfrm>
            <a:custGeom>
              <a:avLst/>
              <a:gdLst>
                <a:gd name="T0" fmla="*/ 0 w 360"/>
                <a:gd name="T1" fmla="*/ 251 h 251"/>
                <a:gd name="T2" fmla="*/ 120 w 360"/>
                <a:gd name="T3" fmla="*/ 35 h 251"/>
                <a:gd name="T4" fmla="*/ 360 w 360"/>
                <a:gd name="T5" fmla="*/ 43 h 251"/>
              </a:gdLst>
              <a:ahLst/>
              <a:cxnLst>
                <a:cxn ang="0">
                  <a:pos x="T0" y="T1"/>
                </a:cxn>
                <a:cxn ang="0">
                  <a:pos x="T2" y="T3"/>
                </a:cxn>
                <a:cxn ang="0">
                  <a:pos x="T4" y="T5"/>
                </a:cxn>
              </a:cxnLst>
              <a:rect l="0" t="0" r="r" b="b"/>
              <a:pathLst>
                <a:path w="360" h="251">
                  <a:moveTo>
                    <a:pt x="0" y="251"/>
                  </a:moveTo>
                  <a:cubicBezTo>
                    <a:pt x="30" y="160"/>
                    <a:pt x="60" y="70"/>
                    <a:pt x="120" y="35"/>
                  </a:cubicBezTo>
                  <a:cubicBezTo>
                    <a:pt x="180" y="0"/>
                    <a:pt x="270" y="21"/>
                    <a:pt x="360" y="4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79" name="AutoShape 31"/>
            <p:cNvSpPr>
              <a:spLocks noChangeArrowheads="1"/>
            </p:cNvSpPr>
            <p:nvPr/>
          </p:nvSpPr>
          <p:spPr bwMode="auto">
            <a:xfrm rot="1210508">
              <a:off x="3373" y="2514"/>
              <a:ext cx="104" cy="128"/>
            </a:xfrm>
            <a:prstGeom prst="irregularSeal1">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80" name="Oval 32"/>
            <p:cNvSpPr>
              <a:spLocks noChangeArrowheads="1"/>
            </p:cNvSpPr>
            <p:nvPr/>
          </p:nvSpPr>
          <p:spPr bwMode="auto">
            <a:xfrm rot="1210508">
              <a:off x="3675" y="2474"/>
              <a:ext cx="88" cy="88"/>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81" name="Oval 33"/>
            <p:cNvSpPr>
              <a:spLocks noChangeArrowheads="1"/>
            </p:cNvSpPr>
            <p:nvPr/>
          </p:nvSpPr>
          <p:spPr bwMode="auto">
            <a:xfrm rot="1210508">
              <a:off x="3668" y="2655"/>
              <a:ext cx="88" cy="88"/>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82" name="Oval 34"/>
            <p:cNvSpPr>
              <a:spLocks noChangeArrowheads="1"/>
            </p:cNvSpPr>
            <p:nvPr/>
          </p:nvSpPr>
          <p:spPr bwMode="auto">
            <a:xfrm>
              <a:off x="1589" y="2645"/>
              <a:ext cx="86" cy="86"/>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83" name="Oval 35"/>
            <p:cNvSpPr>
              <a:spLocks noChangeArrowheads="1"/>
            </p:cNvSpPr>
            <p:nvPr/>
          </p:nvSpPr>
          <p:spPr bwMode="auto">
            <a:xfrm>
              <a:off x="2416" y="1073"/>
              <a:ext cx="2123" cy="2123"/>
            </a:xfrm>
            <a:prstGeom prst="ellipse">
              <a:avLst/>
            </a:prstGeom>
            <a:gradFill rotWithShape="0">
              <a:gsLst>
                <a:gs pos="0">
                  <a:srgbClr val="33CC33">
                    <a:alpha val="62000"/>
                  </a:srgbClr>
                </a:gs>
                <a:gs pos="100000">
                  <a:srgbClr val="33CC33">
                    <a:gamma/>
                    <a:shade val="46275"/>
                    <a:invGamma/>
                    <a:alpha val="9000"/>
                  </a:srgbClr>
                </a:gs>
              </a:gsLst>
              <a:path path="shape">
                <a:fillToRect l="50000" t="50000" r="50000" b="50000"/>
              </a:path>
            </a:gradFill>
            <a:ln w="19050">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84" name="Line 36"/>
            <p:cNvSpPr>
              <a:spLocks noChangeShapeType="1"/>
            </p:cNvSpPr>
            <p:nvPr/>
          </p:nvSpPr>
          <p:spPr bwMode="auto">
            <a:xfrm flipV="1">
              <a:off x="1627" y="1445"/>
              <a:ext cx="1034" cy="119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85" name="Line 37"/>
            <p:cNvSpPr>
              <a:spLocks noChangeShapeType="1"/>
            </p:cNvSpPr>
            <p:nvPr/>
          </p:nvSpPr>
          <p:spPr bwMode="auto">
            <a:xfrm>
              <a:off x="1632" y="2736"/>
              <a:ext cx="1653" cy="4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254887" name="AutoShape 39"/>
          <p:cNvSpPr>
            <a:spLocks noChangeArrowheads="1"/>
          </p:cNvSpPr>
          <p:nvPr/>
        </p:nvSpPr>
        <p:spPr bwMode="auto">
          <a:xfrm>
            <a:off x="1341438" y="5643563"/>
            <a:ext cx="646112" cy="520700"/>
          </a:xfrm>
          <a:prstGeom prst="parallelogram">
            <a:avLst>
              <a:gd name="adj" fmla="val 310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88" name="AutoShape 40"/>
          <p:cNvSpPr>
            <a:spLocks noChangeArrowheads="1"/>
          </p:cNvSpPr>
          <p:nvPr/>
        </p:nvSpPr>
        <p:spPr bwMode="auto">
          <a:xfrm>
            <a:off x="1543050" y="5794375"/>
            <a:ext cx="646113" cy="520700"/>
          </a:xfrm>
          <a:prstGeom prst="parallelogram">
            <a:avLst>
              <a:gd name="adj" fmla="val 310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89" name="Freeform 41"/>
          <p:cNvSpPr>
            <a:spLocks/>
          </p:cNvSpPr>
          <p:nvPr/>
        </p:nvSpPr>
        <p:spPr bwMode="auto">
          <a:xfrm>
            <a:off x="1444625" y="5854700"/>
            <a:ext cx="196850" cy="111125"/>
          </a:xfrm>
          <a:custGeom>
            <a:avLst/>
            <a:gdLst>
              <a:gd name="T0" fmla="*/ 0 w 124"/>
              <a:gd name="T1" fmla="*/ 38 h 70"/>
              <a:gd name="T2" fmla="*/ 98 w 124"/>
              <a:gd name="T3" fmla="*/ 5 h 70"/>
              <a:gd name="T4" fmla="*/ 124 w 124"/>
              <a:gd name="T5" fmla="*/ 70 h 70"/>
            </a:gdLst>
            <a:ahLst/>
            <a:cxnLst>
              <a:cxn ang="0">
                <a:pos x="T0" y="T1"/>
              </a:cxn>
              <a:cxn ang="0">
                <a:pos x="T2" y="T3"/>
              </a:cxn>
              <a:cxn ang="0">
                <a:pos x="T4" y="T5"/>
              </a:cxn>
            </a:cxnLst>
            <a:rect l="0" t="0" r="r" b="b"/>
            <a:pathLst>
              <a:path w="124" h="70">
                <a:moveTo>
                  <a:pt x="0" y="38"/>
                </a:moveTo>
                <a:cubicBezTo>
                  <a:pt x="38" y="19"/>
                  <a:pt x="77" y="0"/>
                  <a:pt x="98" y="5"/>
                </a:cubicBezTo>
                <a:cubicBezTo>
                  <a:pt x="119" y="10"/>
                  <a:pt x="121" y="40"/>
                  <a:pt x="124" y="70"/>
                </a:cubicBezTo>
              </a:path>
            </a:pathLst>
          </a:custGeom>
          <a:noFill/>
          <a:ln w="28575"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90" name="Freeform 42"/>
          <p:cNvSpPr>
            <a:spLocks/>
          </p:cNvSpPr>
          <p:nvPr/>
        </p:nvSpPr>
        <p:spPr bwMode="auto">
          <a:xfrm>
            <a:off x="966788" y="5470525"/>
            <a:ext cx="520700" cy="312738"/>
          </a:xfrm>
          <a:custGeom>
            <a:avLst/>
            <a:gdLst>
              <a:gd name="T0" fmla="*/ 0 w 328"/>
              <a:gd name="T1" fmla="*/ 20 h 197"/>
              <a:gd name="T2" fmla="*/ 157 w 328"/>
              <a:gd name="T3" fmla="*/ 20 h 197"/>
              <a:gd name="T4" fmla="*/ 243 w 328"/>
              <a:gd name="T5" fmla="*/ 138 h 197"/>
              <a:gd name="T6" fmla="*/ 328 w 328"/>
              <a:gd name="T7" fmla="*/ 197 h 197"/>
            </a:gdLst>
            <a:ahLst/>
            <a:cxnLst>
              <a:cxn ang="0">
                <a:pos x="T0" y="T1"/>
              </a:cxn>
              <a:cxn ang="0">
                <a:pos x="T2" y="T3"/>
              </a:cxn>
              <a:cxn ang="0">
                <a:pos x="T4" y="T5"/>
              </a:cxn>
              <a:cxn ang="0">
                <a:pos x="T6" y="T7"/>
              </a:cxn>
            </a:cxnLst>
            <a:rect l="0" t="0" r="r" b="b"/>
            <a:pathLst>
              <a:path w="328" h="197">
                <a:moveTo>
                  <a:pt x="0" y="20"/>
                </a:moveTo>
                <a:cubicBezTo>
                  <a:pt x="58" y="10"/>
                  <a:pt x="116" y="0"/>
                  <a:pt x="157" y="20"/>
                </a:cubicBezTo>
                <a:cubicBezTo>
                  <a:pt x="198" y="40"/>
                  <a:pt x="215" y="109"/>
                  <a:pt x="243" y="138"/>
                </a:cubicBezTo>
                <a:cubicBezTo>
                  <a:pt x="271" y="167"/>
                  <a:pt x="299" y="182"/>
                  <a:pt x="328" y="197"/>
                </a:cubicBezTo>
              </a:path>
            </a:pathLst>
          </a:custGeom>
          <a:noFill/>
          <a:ln w="38100"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91" name="Freeform 43"/>
          <p:cNvSpPr>
            <a:spLocks/>
          </p:cNvSpPr>
          <p:nvPr/>
        </p:nvSpPr>
        <p:spPr bwMode="auto">
          <a:xfrm>
            <a:off x="1830388" y="5934075"/>
            <a:ext cx="520700" cy="312738"/>
          </a:xfrm>
          <a:custGeom>
            <a:avLst/>
            <a:gdLst>
              <a:gd name="T0" fmla="*/ 0 w 328"/>
              <a:gd name="T1" fmla="*/ 20 h 197"/>
              <a:gd name="T2" fmla="*/ 157 w 328"/>
              <a:gd name="T3" fmla="*/ 20 h 197"/>
              <a:gd name="T4" fmla="*/ 243 w 328"/>
              <a:gd name="T5" fmla="*/ 138 h 197"/>
              <a:gd name="T6" fmla="*/ 328 w 328"/>
              <a:gd name="T7" fmla="*/ 197 h 197"/>
            </a:gdLst>
            <a:ahLst/>
            <a:cxnLst>
              <a:cxn ang="0">
                <a:pos x="T0" y="T1"/>
              </a:cxn>
              <a:cxn ang="0">
                <a:pos x="T2" y="T3"/>
              </a:cxn>
              <a:cxn ang="0">
                <a:pos x="T4" y="T5"/>
              </a:cxn>
              <a:cxn ang="0">
                <a:pos x="T6" y="T7"/>
              </a:cxn>
            </a:cxnLst>
            <a:rect l="0" t="0" r="r" b="b"/>
            <a:pathLst>
              <a:path w="328" h="197">
                <a:moveTo>
                  <a:pt x="0" y="20"/>
                </a:moveTo>
                <a:cubicBezTo>
                  <a:pt x="58" y="10"/>
                  <a:pt x="116" y="0"/>
                  <a:pt x="157" y="20"/>
                </a:cubicBezTo>
                <a:cubicBezTo>
                  <a:pt x="198" y="40"/>
                  <a:pt x="215" y="109"/>
                  <a:pt x="243" y="138"/>
                </a:cubicBezTo>
                <a:cubicBezTo>
                  <a:pt x="271" y="167"/>
                  <a:pt x="299" y="182"/>
                  <a:pt x="328" y="197"/>
                </a:cubicBezTo>
              </a:path>
            </a:pathLst>
          </a:custGeom>
          <a:noFill/>
          <a:ln w="38100"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Rectangle 2"/>
          <p:cNvSpPr txBox="1">
            <a:spLocks noChangeArrowheads="1"/>
          </p:cNvSpPr>
          <p:nvPr/>
        </p:nvSpPr>
        <p:spPr bwMode="auto">
          <a:xfrm>
            <a:off x="2194366" y="5093596"/>
            <a:ext cx="688594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3" rIns="91424" bIns="45713" numCol="1" anchor="ctr" anchorCtr="0" compatLnSpc="1">
            <a:prstTxWarp prst="textNoShape">
              <a:avLst/>
            </a:prstTxWarp>
          </a:bodyPr>
          <a:lstStyle>
            <a:lvl1pPr algn="ctr" defTabSz="455567" rtl="0" eaLnBrk="0" fontAlgn="base" hangingPunct="0">
              <a:spcBef>
                <a:spcPct val="0"/>
              </a:spcBef>
              <a:spcAft>
                <a:spcPct val="0"/>
              </a:spcAft>
              <a:defRPr sz="2800" b="1" kern="1200">
                <a:solidFill>
                  <a:schemeClr val="tx1"/>
                </a:solidFill>
                <a:latin typeface="Garamond"/>
                <a:ea typeface="ＭＳ Ｐゴシック" pitchFamily="-106" charset="-128"/>
                <a:cs typeface="Garamond"/>
              </a:defRPr>
            </a:lvl1pPr>
            <a:lvl2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2pPr>
            <a:lvl3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3pPr>
            <a:lvl4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4pPr>
            <a:lvl5pPr algn="ctr" defTabSz="455567" rtl="0" eaLnBrk="0" fontAlgn="base" hangingPunct="0">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5pPr>
            <a:lvl6pPr marL="457125"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6pPr>
            <a:lvl7pPr marL="914249"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7pPr>
            <a:lvl8pPr marL="1371375"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8pPr>
            <a:lvl9pPr marL="1828499" algn="ctr" defTabSz="457125" rtl="0" fontAlgn="base">
              <a:spcBef>
                <a:spcPct val="0"/>
              </a:spcBef>
              <a:spcAft>
                <a:spcPct val="0"/>
              </a:spcAft>
              <a:defRPr sz="2800">
                <a:solidFill>
                  <a:schemeClr val="tx1"/>
                </a:solidFill>
                <a:latin typeface="Calibri" pitchFamily="-106" charset="0"/>
                <a:ea typeface="ＭＳ Ｐゴシック" pitchFamily="-106" charset="-128"/>
                <a:cs typeface="ＭＳ Ｐゴシック" pitchFamily="-106" charset="-128"/>
              </a:defRPr>
            </a:lvl9pPr>
          </a:lstStyle>
          <a:p>
            <a:r>
              <a:rPr lang="en-US" sz="2000" i="1" dirty="0">
                <a:solidFill>
                  <a:srgbClr val="FF0000"/>
                </a:solidFill>
              </a:rPr>
              <a:t>A proper understanding of these vacuum fluctuations would require measuring fluctuations at two different points of space-time vacuum…’</a:t>
            </a:r>
            <a:r>
              <a:rPr lang="en-US" sz="2000" i="1" dirty="0" err="1">
                <a:solidFill>
                  <a:srgbClr val="FF0000"/>
                </a:solidFill>
              </a:rPr>
              <a:t>i’and</a:t>
            </a:r>
            <a:r>
              <a:rPr lang="en-US" sz="2000" i="1" dirty="0">
                <a:solidFill>
                  <a:srgbClr val="FF0000"/>
                </a:solidFill>
              </a:rPr>
              <a:t> ‘j’ </a:t>
            </a:r>
            <a:r>
              <a:rPr lang="en-US" sz="2000" i="1" dirty="0">
                <a:solidFill>
                  <a:srgbClr val="FF0000"/>
                </a:solidFill>
                <a:sym typeface="Wingdings" panose="05000000000000000000" pitchFamily="2" charset="2"/>
              </a:rPr>
              <a:t> </a:t>
            </a:r>
            <a:r>
              <a:rPr lang="en-US" sz="2000" i="1" dirty="0" err="1">
                <a:solidFill>
                  <a:srgbClr val="FF0000"/>
                </a:solidFill>
                <a:sym typeface="Wingdings" panose="05000000000000000000" pitchFamily="2" charset="2"/>
              </a:rPr>
              <a:t>C</a:t>
            </a:r>
            <a:r>
              <a:rPr lang="en-US" sz="1600" i="1" dirty="0" err="1">
                <a:solidFill>
                  <a:srgbClr val="FF0000"/>
                </a:solidFill>
                <a:sym typeface="Wingdings" panose="05000000000000000000" pitchFamily="2" charset="2"/>
              </a:rPr>
              <a:t>ij</a:t>
            </a:r>
            <a:endParaRPr lang="en-US" sz="1600" i="1" dirty="0">
              <a:solidFill>
                <a:srgbClr val="FF0000"/>
              </a:solidFill>
            </a:endParaRPr>
          </a:p>
        </p:txBody>
      </p:sp>
      <p:sp>
        <p:nvSpPr>
          <p:cNvPr id="2" name="Rectangle 1"/>
          <p:cNvSpPr/>
          <p:nvPr/>
        </p:nvSpPr>
        <p:spPr>
          <a:xfrm>
            <a:off x="2130743" y="5781159"/>
            <a:ext cx="409984" cy="369332"/>
          </a:xfrm>
          <a:prstGeom prst="rect">
            <a:avLst/>
          </a:prstGeom>
        </p:spPr>
        <p:txBody>
          <a:bodyPr wrap="none">
            <a:spAutoFit/>
          </a:bodyPr>
          <a:lstStyle/>
          <a:p>
            <a:r>
              <a:rPr lang="en-US" i="1" dirty="0">
                <a:solidFill>
                  <a:srgbClr val="FF0000"/>
                </a:solidFill>
              </a:rPr>
              <a:t>‘j’ </a:t>
            </a:r>
            <a:endParaRPr lang="en-GB" dirty="0"/>
          </a:p>
        </p:txBody>
      </p:sp>
      <p:sp>
        <p:nvSpPr>
          <p:cNvPr id="46" name="Rectangle 45"/>
          <p:cNvSpPr/>
          <p:nvPr/>
        </p:nvSpPr>
        <p:spPr>
          <a:xfrm>
            <a:off x="1395648" y="5257562"/>
            <a:ext cx="408382" cy="369332"/>
          </a:xfrm>
          <a:prstGeom prst="rect">
            <a:avLst/>
          </a:prstGeom>
        </p:spPr>
        <p:txBody>
          <a:bodyPr wrap="none">
            <a:spAutoFit/>
          </a:bodyPr>
          <a:lstStyle/>
          <a:p>
            <a:r>
              <a:rPr lang="en-US" i="1" dirty="0">
                <a:solidFill>
                  <a:srgbClr val="FF0000"/>
                </a:solidFill>
              </a:rPr>
              <a:t>‘</a:t>
            </a:r>
            <a:r>
              <a:rPr lang="en-US" i="1" dirty="0" err="1">
                <a:solidFill>
                  <a:srgbClr val="FF0000"/>
                </a:solidFill>
              </a:rPr>
              <a:t>i</a:t>
            </a:r>
            <a:r>
              <a:rPr lang="en-US" i="1" dirty="0">
                <a:solidFill>
                  <a:srgbClr val="FF0000"/>
                </a:solidFill>
              </a:rPr>
              <a:t>’ </a:t>
            </a:r>
            <a:endParaRPr lang="en-GB" dirty="0"/>
          </a:p>
        </p:txBody>
      </p:sp>
    </p:spTree>
    <p:extLst>
      <p:ext uri="{BB962C8B-B14F-4D97-AF65-F5344CB8AC3E}">
        <p14:creationId xmlns:p14="http://schemas.microsoft.com/office/powerpoint/2010/main" val="76541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p:nvPr/>
        </p:nvSpPr>
        <p:spPr>
          <a:xfrm>
            <a:off x="422712" y="3608663"/>
            <a:ext cx="8443356" cy="2475277"/>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p>
            <a:pPr defTabSz="330387">
              <a:lnSpc>
                <a:spcPct val="200000"/>
              </a:lnSpc>
              <a:spcBef>
                <a:spcPts val="3164"/>
              </a:spcBef>
              <a:defRPr sz="3400">
                <a:latin typeface="Times New Roman"/>
                <a:ea typeface="Times New Roman"/>
                <a:cs typeface="Times New Roman"/>
                <a:sym typeface="Times New Roman"/>
              </a:defRPr>
            </a:pPr>
            <a:r>
              <a:rPr lang="en-US" sz="1600" b="1" dirty="0">
                <a:solidFill>
                  <a:srgbClr val="0070C0"/>
                </a:solidFill>
                <a:latin typeface="Helvetica" panose="020B0604020202020204" pitchFamily="34" charset="0"/>
                <a:cs typeface="Helvetica" panose="020B0604020202020204" pitchFamily="34" charset="0"/>
              </a:rPr>
              <a:t>                   </a:t>
            </a:r>
          </a:p>
          <a:p>
            <a:pPr defTabSz="330387">
              <a:lnSpc>
                <a:spcPct val="200000"/>
              </a:lnSpc>
              <a:spcBef>
                <a:spcPts val="3164"/>
              </a:spcBef>
              <a:defRPr sz="3400">
                <a:latin typeface="Times New Roman"/>
                <a:ea typeface="Times New Roman"/>
                <a:cs typeface="Times New Roman"/>
                <a:sym typeface="Times New Roman"/>
              </a:defRPr>
            </a:pPr>
            <a:endParaRPr lang="en-US" sz="1600" b="1" dirty="0">
              <a:latin typeface="Helvetica" panose="020B0604020202020204" pitchFamily="34" charset="0"/>
              <a:cs typeface="Helvetica" panose="020B0604020202020204" pitchFamily="34" charset="0"/>
            </a:endParaRPr>
          </a:p>
          <a:p>
            <a:pPr defTabSz="330387">
              <a:lnSpc>
                <a:spcPct val="200000"/>
              </a:lnSpc>
              <a:spcBef>
                <a:spcPts val="3164"/>
              </a:spcBef>
              <a:defRPr sz="3400">
                <a:latin typeface="Times New Roman"/>
                <a:ea typeface="Times New Roman"/>
                <a:cs typeface="Times New Roman"/>
                <a:sym typeface="Times New Roman"/>
              </a:defRPr>
            </a:pPr>
            <a:endParaRPr lang="en-US" sz="2000" b="1" dirty="0">
              <a:latin typeface="Helvetica" panose="020B0604020202020204" pitchFamily="34" charset="0"/>
              <a:cs typeface="Helvetica" panose="020B0604020202020204" pitchFamily="34" charset="0"/>
            </a:endParaRPr>
          </a:p>
        </p:txBody>
      </p:sp>
      <p:sp>
        <p:nvSpPr>
          <p:cNvPr id="4" name="Shape 187"/>
          <p:cNvSpPr/>
          <p:nvPr/>
        </p:nvSpPr>
        <p:spPr>
          <a:xfrm>
            <a:off x="297180" y="1746114"/>
            <a:ext cx="8694420" cy="3119124"/>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3000">
                <a:latin typeface="Gill Sans"/>
                <a:ea typeface="Gill Sans"/>
                <a:cs typeface="Gill Sans"/>
                <a:sym typeface="Gill Sans"/>
              </a:defRPr>
            </a:lvl1pPr>
          </a:lstStyle>
          <a:p>
            <a:endParaRPr lang="en-US" sz="2000" b="1" i="1" dirty="0">
              <a:solidFill>
                <a:srgbClr val="0070C0"/>
              </a:solidFill>
            </a:endParaRPr>
          </a:p>
          <a:p>
            <a:endParaRPr lang="en-US" sz="2000" b="1" i="1" dirty="0">
              <a:solidFill>
                <a:srgbClr val="0070C0"/>
              </a:solidFill>
            </a:endParaRPr>
          </a:p>
          <a:p>
            <a:r>
              <a:rPr lang="en-US" sz="2000" b="1" i="1" dirty="0">
                <a:solidFill>
                  <a:srgbClr val="0070C0"/>
                </a:solidFill>
              </a:rPr>
              <a:t> </a:t>
            </a:r>
            <a:r>
              <a:rPr lang="en-US" sz="2000" b="1" i="1" dirty="0">
                <a:solidFill>
                  <a:srgbClr val="0070C0"/>
                </a:solidFill>
                <a:sym typeface="Wingdings" panose="05000000000000000000" pitchFamily="2" charset="2"/>
              </a:rPr>
              <a:t> </a:t>
            </a:r>
            <a:r>
              <a:rPr lang="en-US" sz="2000" b="1" i="1" dirty="0">
                <a:solidFill>
                  <a:srgbClr val="0070C0"/>
                </a:solidFill>
              </a:rPr>
              <a:t>  Earth-based Observations and Measurements of  Outer Space </a:t>
            </a:r>
            <a:endParaRPr lang="en-US" sz="2000" b="1" i="1" dirty="0">
              <a:solidFill>
                <a:srgbClr val="FF0000"/>
              </a:solidFill>
            </a:endParaRPr>
          </a:p>
          <a:p>
            <a:endParaRPr lang="en-US" sz="2000" b="1" i="1" dirty="0">
              <a:solidFill>
                <a:srgbClr val="FF0000"/>
              </a:solidFill>
            </a:endParaRPr>
          </a:p>
          <a:p>
            <a:r>
              <a:rPr lang="en-US" sz="2000" b="1" i="1" dirty="0">
                <a:solidFill>
                  <a:srgbClr val="0070C0"/>
                </a:solidFill>
              </a:rPr>
              <a:t> </a:t>
            </a:r>
            <a:r>
              <a:rPr lang="en-US" sz="2000" b="1" i="1" dirty="0">
                <a:solidFill>
                  <a:srgbClr val="0070C0"/>
                </a:solidFill>
                <a:sym typeface="Wingdings" panose="05000000000000000000" pitchFamily="2" charset="2"/>
              </a:rPr>
              <a:t>   Space-based Observations and Measurements of  Outer Space (satellites)</a:t>
            </a:r>
            <a:endParaRPr lang="en-US" sz="2000" b="1" i="1" dirty="0">
              <a:solidFill>
                <a:srgbClr val="FF0000"/>
              </a:solidFill>
            </a:endParaRPr>
          </a:p>
          <a:p>
            <a:endParaRPr lang="en-US" sz="2000" b="1" i="1" dirty="0">
              <a:solidFill>
                <a:srgbClr val="0070C0"/>
              </a:solidFill>
            </a:endParaRPr>
          </a:p>
          <a:p>
            <a:r>
              <a:rPr lang="en-US" sz="2000" b="1" i="1" dirty="0">
                <a:solidFill>
                  <a:srgbClr val="0070C0"/>
                </a:solidFill>
              </a:rPr>
              <a:t> </a:t>
            </a:r>
            <a:r>
              <a:rPr lang="en-US" sz="2000" b="1" i="1" dirty="0">
                <a:solidFill>
                  <a:srgbClr val="0070C0"/>
                </a:solidFill>
                <a:sym typeface="Wingdings" panose="05000000000000000000" pitchFamily="2" charset="2"/>
              </a:rPr>
              <a:t>   Earth-based Observations and Measurements of the Dark Sector on Earth</a:t>
            </a:r>
            <a:r>
              <a:rPr lang="en-US" sz="2000" b="1" i="1" dirty="0">
                <a:solidFill>
                  <a:srgbClr val="FF0000"/>
                </a:solidFill>
                <a:sym typeface="Wingdings" panose="05000000000000000000" pitchFamily="2" charset="2"/>
              </a:rPr>
              <a:t>**</a:t>
            </a:r>
            <a:endParaRPr lang="en-US" sz="2000" b="1" i="1" dirty="0">
              <a:solidFill>
                <a:srgbClr val="FF0000"/>
              </a:solidFill>
            </a:endParaRPr>
          </a:p>
          <a:p>
            <a:r>
              <a:rPr lang="en-US" sz="2000" b="1" i="1" dirty="0">
                <a:solidFill>
                  <a:srgbClr val="FF0000"/>
                </a:solidFill>
              </a:rPr>
              <a:t> </a:t>
            </a:r>
          </a:p>
          <a:p>
            <a:r>
              <a:rPr lang="en-US" sz="2000" b="1" i="1" dirty="0">
                <a:solidFill>
                  <a:srgbClr val="0070C0"/>
                </a:solidFill>
              </a:rPr>
              <a:t> </a:t>
            </a:r>
            <a:r>
              <a:rPr lang="en-US" sz="2000" b="1" i="1" dirty="0">
                <a:solidFill>
                  <a:srgbClr val="FF0000"/>
                </a:solidFill>
              </a:rPr>
              <a:t>** I will be talking about this only.</a:t>
            </a:r>
          </a:p>
          <a:p>
            <a:endParaRPr lang="en-US" sz="1800" b="1" i="1" dirty="0">
              <a:solidFill>
                <a:srgbClr val="0070C0"/>
              </a:solidFill>
            </a:endParaRPr>
          </a:p>
        </p:txBody>
      </p:sp>
      <p:sp>
        <p:nvSpPr>
          <p:cNvPr id="5" name="Shape 300"/>
          <p:cNvSpPr/>
          <p:nvPr/>
        </p:nvSpPr>
        <p:spPr>
          <a:xfrm>
            <a:off x="786435" y="343364"/>
            <a:ext cx="8205165" cy="616148"/>
          </a:xfrm>
          <a:prstGeom prst="rect">
            <a:avLst/>
          </a:prstGeom>
          <a:ln w="12700">
            <a:miter lim="400000"/>
          </a:ln>
          <a:effectLst>
            <a:outerShdw blurRad="38100" dist="47770" dir="5400000" rotWithShape="0">
              <a:srgbClr val="000000">
                <a:alpha val="41608"/>
              </a:srgbClr>
            </a:outerShdw>
          </a:effectLst>
          <a:extLst>
            <a:ext uri="{C572A759-6A51-4108-AA02-DFA0A04FC94B}">
              <ma14:wrappingTextBoxFlag xmlns="" xmlns:ma14="http://schemas.microsoft.com/office/mac/drawingml/2011/main" val="1"/>
            </a:ext>
          </a:extLst>
        </p:spPr>
        <p:txBody>
          <a:bodyPr lIns="26789" tIns="26789" rIns="26789" bIns="26789" anchor="ctr"/>
          <a:lstStyle>
            <a:lvl1pPr defTabSz="469900">
              <a:defRPr sz="4100" b="1">
                <a:solidFill>
                  <a:srgbClr val="11053B"/>
                </a:solidFill>
                <a:latin typeface="Times New Roman"/>
                <a:ea typeface="Times New Roman"/>
                <a:cs typeface="Times New Roman"/>
                <a:sym typeface="Times New Roman"/>
              </a:defRPr>
            </a:lvl1pPr>
          </a:lstStyle>
          <a:p>
            <a:r>
              <a:rPr lang="en-US" sz="2800" dirty="0">
                <a:solidFill>
                  <a:srgbClr val="002060"/>
                </a:solidFill>
              </a:rPr>
              <a:t>                       </a:t>
            </a:r>
            <a:r>
              <a:rPr lang="en-US" sz="3600" dirty="0">
                <a:solidFill>
                  <a:srgbClr val="7959D5"/>
                </a:solidFill>
              </a:rPr>
              <a:t>SCENARIOS</a:t>
            </a:r>
          </a:p>
        </p:txBody>
      </p:sp>
    </p:spTree>
    <p:extLst>
      <p:ext uri="{BB962C8B-B14F-4D97-AF65-F5344CB8AC3E}">
        <p14:creationId xmlns:p14="http://schemas.microsoft.com/office/powerpoint/2010/main" val="26525276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23377</TotalTime>
  <Words>2339</Words>
  <Application>Microsoft Office PowerPoint</Application>
  <PresentationFormat>On-screen Show (4:3)</PresentationFormat>
  <Paragraphs>357</Paragraphs>
  <Slides>47</Slides>
  <Notes>11</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47</vt:i4>
      </vt:variant>
    </vt:vector>
  </HeadingPairs>
  <TitlesOfParts>
    <vt:vector size="67" baseType="lpstr">
      <vt:lpstr>ＭＳ Ｐゴシック</vt:lpstr>
      <vt:lpstr>Arial</vt:lpstr>
      <vt:lpstr>Calibri</vt:lpstr>
      <vt:lpstr>Cambria Math</vt:lpstr>
      <vt:lpstr>Garamond</vt:lpstr>
      <vt:lpstr>Geneva</vt:lpstr>
      <vt:lpstr>Gill Sans</vt:lpstr>
      <vt:lpstr>Gill Sans Light</vt:lpstr>
      <vt:lpstr>Gill Sans SemiBold</vt:lpstr>
      <vt:lpstr>Helvetica</vt:lpstr>
      <vt:lpstr>Monotype Corsiva</vt:lpstr>
      <vt:lpstr>Source Sans Pro</vt:lpstr>
      <vt:lpstr>Symbol</vt:lpstr>
      <vt:lpstr>Tahoma</vt:lpstr>
      <vt:lpstr>Tahoma-Bold</vt:lpstr>
      <vt:lpstr>Times New Roman</vt:lpstr>
      <vt:lpstr>URWPalladioL</vt:lpstr>
      <vt:lpstr>Verdana</vt:lpstr>
      <vt:lpstr>Wingdings</vt:lpstr>
      <vt:lpstr>1_Office Theme</vt:lpstr>
      <vt:lpstr>PowerPoint Presentation</vt:lpstr>
      <vt:lpstr>Acknowledgments</vt:lpstr>
      <vt:lpstr>Today’s Measure of the Mass-Energy Budget of the Universe</vt:lpstr>
      <vt:lpstr>PowerPoint Presentation</vt:lpstr>
      <vt:lpstr>PowerPoint Presentation</vt:lpstr>
      <vt:lpstr>An analogy from the past…</vt:lpstr>
      <vt:lpstr>PowerPoint Presentation</vt:lpstr>
      <vt:lpstr>But DC effects are hard to measure unless there are fluctuations and our experience tells us that there is nothing which is fixed in space and time in the universe: the quantum mechanical vacuum – even after you take away electromagnetic, strong, weak, gravitational interactions from a volume of space -- is a seething turmoil of fluctuations…!!!</vt:lpstr>
      <vt:lpstr>PowerPoint Presentation</vt:lpstr>
      <vt:lpstr>PowerPoint Presentation</vt:lpstr>
      <vt:lpstr>PowerPoint Presentation</vt:lpstr>
      <vt:lpstr>PowerPoint Presentation</vt:lpstr>
      <vt:lpstr>EXAMPLE: Low Level RF Detection: Quantum-limited amplifiers suffer from zero-point noise</vt:lpstr>
      <vt:lpstr>WHY SO?  Quantum Entanglement allows for “Squeezed” states</vt:lpstr>
      <vt:lpstr>Quantum Non-Demolition (QND) single photon counting technique can do much better : Probing cavity photon number exactly without absorbing/destroying any photon</vt:lpstr>
      <vt:lpstr>PowerPoint Presentation</vt:lpstr>
      <vt:lpstr>DOE  ROUND TABLE Feb. 25, 2016   Gaithersburg, Maryland (OHEP, ASCR, BES) including NSF, NIST and OSTP</vt:lpstr>
      <vt:lpstr>PowerPoint Presentation</vt:lpstr>
      <vt:lpstr>Google, Microsoft, IBM, Harvard, Yale, Stanford, U. Chicago, FNAL, ANL, LBNL, ORNL…all gather on October 18, 2016 at…</vt:lpstr>
      <vt:lpstr>PowerPoint Presentation</vt:lpstr>
      <vt:lpstr>“Dark” matter Search and Detection:  Cavity Electrodynamics with “Qubits”         </vt:lpstr>
      <vt:lpstr>PowerPoint Presentation</vt:lpstr>
      <vt:lpstr>Qubit-based detectors enable coverage of remaining dark matter Axion parameter space – basis of Gen-3 ADMX experiment </vt:lpstr>
      <vt:lpstr>Probing the Very Early Universe: via Atomic Beam Interferometry         </vt:lpstr>
      <vt:lpstr>PowerPoint Presentation</vt:lpstr>
      <vt:lpstr>PowerPoint Presentation</vt:lpstr>
      <vt:lpstr>      How to probe the very early universe? Gravitational waves from the very early phase (“either “bang” or “bounce”, inflation or not, may offer us appropriate probes of very early universe and the “dark sector” (nothing else – not photons or even neutrinos – seem to be of help here!)  Atomic Beam Interferometer Techniques for Dark Matter/Energy and Gravitational Wave Background Radiation Detection</vt:lpstr>
      <vt:lpstr>“Coherent” Gravitational Radiation</vt:lpstr>
      <vt:lpstr>Stochastic Gravitational Radiation</vt:lpstr>
      <vt:lpstr>Gravitational Wave Spectrum</vt:lpstr>
      <vt:lpstr>GW detection with atoms</vt:lpstr>
      <vt:lpstr>Atom interference</vt:lpstr>
      <vt:lpstr>Interference at long interrogation time</vt:lpstr>
      <vt:lpstr>PowerPoint Presentation</vt:lpstr>
      <vt:lpstr>PowerPoint Presentation</vt:lpstr>
      <vt:lpstr>Clock Gradiometer</vt:lpstr>
      <vt:lpstr>PowerPoint Presentation</vt:lpstr>
      <vt:lpstr>PowerPoint Presentation</vt:lpstr>
      <vt:lpstr>PowerPoint Presentation</vt:lpstr>
      <vt:lpstr>Mid-band Gravitational Wave Detection</vt:lpstr>
      <vt:lpstr>Hence  “dark” sector and gravitational wave background search using Atomic Beam Interferometers at Fermilab.</vt:lpstr>
      <vt:lpstr>LBNF-DUNE @ Fermilab  houses 4 km vertical shaft</vt:lpstr>
      <vt:lpstr>105 meter tall NuMI shaft in the MINOS</vt:lpstr>
      <vt:lpstr>Estimated Sensitivity</vt:lpstr>
      <vt:lpstr>PowerPoint Presentation</vt:lpstr>
      <vt:lpstr>OUTLOOK HOW to EXPLOIT THE PROMISE of QUANTUM SENSORS!</vt:lpstr>
      <vt:lpstr>Thank You!!!!   (Photo courtesy: Chris Stubbs, Harvard)</vt:lpstr>
    </vt:vector>
  </TitlesOfParts>
  <Company>Fermilab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Both Higgs and axions live in Landau-Ginzberg potentials</dc:title>
  <dc:creator>Aaron Chou</dc:creator>
  <cp:lastModifiedBy>Swapan Chattopadhyay x3636 13095V</cp:lastModifiedBy>
  <cp:revision>940</cp:revision>
  <cp:lastPrinted>2015-04-29T03:24:06Z</cp:lastPrinted>
  <dcterms:created xsi:type="dcterms:W3CDTF">2014-02-20T21:48:00Z</dcterms:created>
  <dcterms:modified xsi:type="dcterms:W3CDTF">2017-11-15T12:24:02Z</dcterms:modified>
</cp:coreProperties>
</file>