
<file path=[Content_Types].xml><?xml version="1.0" encoding="utf-8"?>
<Types xmlns="http://schemas.openxmlformats.org/package/2006/content-types">
  <Default Extension="png" ContentType="image/png"/>
  <Default Extension="emf" ContentType="image/x-emf"/>
  <Default Extension="mov" ContentType="video/quicktime"/>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handoutMasterIdLst>
    <p:handoutMasterId r:id="rId33"/>
  </p:handoutMasterIdLst>
  <p:sldIdLst>
    <p:sldId id="266" r:id="rId2"/>
    <p:sldId id="267" r:id="rId3"/>
    <p:sldId id="276" r:id="rId4"/>
    <p:sldId id="268" r:id="rId5"/>
    <p:sldId id="286" r:id="rId6"/>
    <p:sldId id="278" r:id="rId7"/>
    <p:sldId id="285" r:id="rId8"/>
    <p:sldId id="271" r:id="rId9"/>
    <p:sldId id="281" r:id="rId10"/>
    <p:sldId id="274" r:id="rId11"/>
    <p:sldId id="280" r:id="rId12"/>
    <p:sldId id="282" r:id="rId13"/>
    <p:sldId id="277" r:id="rId14"/>
    <p:sldId id="272" r:id="rId15"/>
    <p:sldId id="284" r:id="rId16"/>
    <p:sldId id="296" r:id="rId17"/>
    <p:sldId id="291" r:id="rId18"/>
    <p:sldId id="283" r:id="rId19"/>
    <p:sldId id="273" r:id="rId20"/>
    <p:sldId id="297" r:id="rId21"/>
    <p:sldId id="289" r:id="rId22"/>
    <p:sldId id="304" r:id="rId23"/>
    <p:sldId id="290" r:id="rId24"/>
    <p:sldId id="294" r:id="rId25"/>
    <p:sldId id="287" r:id="rId26"/>
    <p:sldId id="293" r:id="rId27"/>
    <p:sldId id="298" r:id="rId28"/>
    <p:sldId id="301" r:id="rId29"/>
    <p:sldId id="299" r:id="rId30"/>
    <p:sldId id="300" r:id="rId3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1" autoAdjust="0"/>
    <p:restoredTop sz="85153" autoAdjust="0"/>
  </p:normalViewPr>
  <p:slideViewPr>
    <p:cSldViewPr snapToGrid="0">
      <p:cViewPr varScale="1">
        <p:scale>
          <a:sx n="73" d="100"/>
          <a:sy n="73" d="100"/>
        </p:scale>
        <p:origin x="93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30E1588F-3FAB-45EF-BF98-43A1E02B2399}" type="datetimeFigureOut">
              <a:rPr lang="en-US" smtClean="0"/>
              <a:t>4/5/2018</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03E8502A-C1E1-4FB5-9032-3AD995515A2C}" type="slidenum">
              <a:rPr lang="en-US" smtClean="0"/>
              <a:t>‹#›</a:t>
            </a:fld>
            <a:endParaRPr lang="en-US"/>
          </a:p>
        </p:txBody>
      </p:sp>
    </p:spTree>
    <p:extLst>
      <p:ext uri="{BB962C8B-B14F-4D97-AF65-F5344CB8AC3E}">
        <p14:creationId xmlns:p14="http://schemas.microsoft.com/office/powerpoint/2010/main" val="2643775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23946B93-B8A7-4C18-A69D-529EF3475831}" type="datetimeFigureOut">
              <a:rPr lang="en-US" smtClean="0"/>
              <a:t>4/5/2018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78006C79-A57A-4B63-9153-E6BCEF6426BA}" type="slidenum">
              <a:rPr lang="en-US" smtClean="0"/>
              <a:t>‹#›</a:t>
            </a:fld>
            <a:endParaRPr lang="en-US"/>
          </a:p>
        </p:txBody>
      </p:sp>
    </p:spTree>
    <p:extLst>
      <p:ext uri="{BB962C8B-B14F-4D97-AF65-F5344CB8AC3E}">
        <p14:creationId xmlns:p14="http://schemas.microsoft.com/office/powerpoint/2010/main" val="341229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9 April 2018</a:t>
            </a:r>
            <a:endParaRPr lang="en-US"/>
          </a:p>
        </p:txBody>
      </p:sp>
      <p:sp>
        <p:nvSpPr>
          <p:cNvPr id="5" name="Footer Placeholder 4"/>
          <p:cNvSpPr>
            <a:spLocks noGrp="1"/>
          </p:cNvSpPr>
          <p:nvPr>
            <p:ph type="ftr" sz="quarter" idx="11"/>
          </p:nvPr>
        </p:nvSpPr>
        <p:spPr/>
        <p:txBody>
          <a:bodyPr/>
          <a:lstStyle/>
          <a:p>
            <a:r>
              <a:rPr lang="en-US" smtClean="0"/>
              <a:t>Neutrinos at FNAL and ANL</a:t>
            </a:r>
            <a:endParaRPr lang="en-US"/>
          </a:p>
        </p:txBody>
      </p:sp>
      <p:sp>
        <p:nvSpPr>
          <p:cNvPr id="6" name="Slide Number Placeholder 5"/>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191033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9 April 2018</a:t>
            </a:r>
            <a:endParaRPr lang="en-US"/>
          </a:p>
        </p:txBody>
      </p:sp>
      <p:sp>
        <p:nvSpPr>
          <p:cNvPr id="5" name="Footer Placeholder 4"/>
          <p:cNvSpPr>
            <a:spLocks noGrp="1"/>
          </p:cNvSpPr>
          <p:nvPr>
            <p:ph type="ftr" sz="quarter" idx="11"/>
          </p:nvPr>
        </p:nvSpPr>
        <p:spPr/>
        <p:txBody>
          <a:bodyPr/>
          <a:lstStyle/>
          <a:p>
            <a:r>
              <a:rPr lang="en-US" smtClean="0"/>
              <a:t>Neutrinos at FNAL and ANL</a:t>
            </a:r>
            <a:endParaRPr lang="en-US"/>
          </a:p>
        </p:txBody>
      </p:sp>
      <p:sp>
        <p:nvSpPr>
          <p:cNvPr id="6" name="Slide Number Placeholder 5"/>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1241775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9 April 2018</a:t>
            </a:r>
            <a:endParaRPr lang="en-US"/>
          </a:p>
        </p:txBody>
      </p:sp>
      <p:sp>
        <p:nvSpPr>
          <p:cNvPr id="5" name="Footer Placeholder 4"/>
          <p:cNvSpPr>
            <a:spLocks noGrp="1"/>
          </p:cNvSpPr>
          <p:nvPr>
            <p:ph type="ftr" sz="quarter" idx="11"/>
          </p:nvPr>
        </p:nvSpPr>
        <p:spPr/>
        <p:txBody>
          <a:bodyPr/>
          <a:lstStyle/>
          <a:p>
            <a:r>
              <a:rPr lang="en-US" smtClean="0"/>
              <a:t>Neutrinos at FNAL and ANL</a:t>
            </a:r>
            <a:endParaRPr lang="en-US"/>
          </a:p>
        </p:txBody>
      </p:sp>
      <p:sp>
        <p:nvSpPr>
          <p:cNvPr id="6" name="Slide Number Placeholder 5"/>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2412430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842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52600"/>
            <a:ext cx="4038600" cy="43735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038600" cy="43735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smtClean="0"/>
              <a:t>9 April 2018</a:t>
            </a: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smtClean="0"/>
              <a:t>Neutrinos at FNAL and ANL</a:t>
            </a: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173E0FD-A722-456A-BAA6-1D71C38A6CDB}" type="slidenum">
              <a:rPr lang="en-US" altLang="en-US"/>
              <a:pPr/>
              <a:t>‹#›</a:t>
            </a:fld>
            <a:endParaRPr lang="en-US" altLang="en-US"/>
          </a:p>
        </p:txBody>
      </p:sp>
    </p:spTree>
    <p:extLst>
      <p:ext uri="{BB962C8B-B14F-4D97-AF65-F5344CB8AC3E}">
        <p14:creationId xmlns:p14="http://schemas.microsoft.com/office/powerpoint/2010/main" val="3329419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8530" y="365126"/>
            <a:ext cx="4209020" cy="1325563"/>
          </a:xfrm>
          <a:solidFill>
            <a:schemeClr val="bg1">
              <a:lumMod val="85000"/>
            </a:schemeClr>
          </a:solidFill>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ctr">
              <a:defRPr sz="1100" i="1">
                <a:latin typeface="Times New Roman" panose="02020603050405020304" pitchFamily="18" charset="0"/>
                <a:cs typeface="Times New Roman" panose="02020603050405020304" pitchFamily="18" charset="0"/>
              </a:defRPr>
            </a:lvl1p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8507" y="365125"/>
            <a:ext cx="1988345" cy="132556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50905" y="365125"/>
            <a:ext cx="1378586" cy="1325563"/>
          </a:xfrm>
          <a:prstGeom prst="rect">
            <a:avLst/>
          </a:prstGeom>
        </p:spPr>
      </p:pic>
    </p:spTree>
    <p:extLst>
      <p:ext uri="{BB962C8B-B14F-4D97-AF65-F5344CB8AC3E}">
        <p14:creationId xmlns:p14="http://schemas.microsoft.com/office/powerpoint/2010/main" val="296355556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9 April 2018</a:t>
            </a:r>
            <a:endParaRPr lang="en-US"/>
          </a:p>
        </p:txBody>
      </p:sp>
      <p:sp>
        <p:nvSpPr>
          <p:cNvPr id="5" name="Footer Placeholder 4"/>
          <p:cNvSpPr>
            <a:spLocks noGrp="1"/>
          </p:cNvSpPr>
          <p:nvPr>
            <p:ph type="ftr" sz="quarter" idx="11"/>
          </p:nvPr>
        </p:nvSpPr>
        <p:spPr/>
        <p:txBody>
          <a:bodyPr/>
          <a:lstStyle/>
          <a:p>
            <a:r>
              <a:rPr lang="en-US" smtClean="0"/>
              <a:t>Neutrinos at FNAL and ANL</a:t>
            </a:r>
            <a:endParaRPr lang="en-US"/>
          </a:p>
        </p:txBody>
      </p:sp>
      <p:sp>
        <p:nvSpPr>
          <p:cNvPr id="6" name="Slide Number Placeholder 5"/>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307018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44994" y="365126"/>
            <a:ext cx="4725825" cy="1325563"/>
          </a:xfrm>
          <a:solidFill>
            <a:schemeClr val="bg1">
              <a:lumMod val="85000"/>
            </a:schemeClr>
          </a:solidFill>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9 April 2018</a:t>
            </a:r>
            <a:endParaRPr lang="en-US"/>
          </a:p>
        </p:txBody>
      </p:sp>
      <p:sp>
        <p:nvSpPr>
          <p:cNvPr id="6" name="Footer Placeholder 5"/>
          <p:cNvSpPr>
            <a:spLocks noGrp="1"/>
          </p:cNvSpPr>
          <p:nvPr>
            <p:ph type="ftr" sz="quarter" idx="11"/>
          </p:nvPr>
        </p:nvSpPr>
        <p:spPr/>
        <p:txBody>
          <a:bodyPr/>
          <a:lstStyle/>
          <a:p>
            <a:r>
              <a:rPr lang="en-US" smtClean="0"/>
              <a:t>Neutrinos at FNAL and ANL</a:t>
            </a:r>
            <a:endParaRPr lang="en-US"/>
          </a:p>
        </p:txBody>
      </p:sp>
      <p:sp>
        <p:nvSpPr>
          <p:cNvPr id="7" name="Slide Number Placeholder 6"/>
          <p:cNvSpPr>
            <a:spLocks noGrp="1"/>
          </p:cNvSpPr>
          <p:nvPr>
            <p:ph type="sldNum" sz="quarter" idx="12"/>
          </p:nvPr>
        </p:nvSpPr>
        <p:spPr/>
        <p:txBody>
          <a:bodyPr/>
          <a:lstStyle/>
          <a:p>
            <a:fld id="{0B026BDD-6CF1-4FEF-9691-41F8B7075FFA}"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136" y="365127"/>
            <a:ext cx="1535946" cy="1281110"/>
          </a:xfrm>
          <a:prstGeom prst="rect">
            <a:avLst/>
          </a:prstGeom>
        </p:spPr>
      </p:pic>
      <p:pic>
        <p:nvPicPr>
          <p:cNvPr id="9" name="Picture 8"/>
          <p:cNvPicPr>
            <a:picLocks noChangeAspect="1"/>
          </p:cNvPicPr>
          <p:nvPr userDrawn="1"/>
        </p:nvPicPr>
        <p:blipFill>
          <a:blip r:embed="rId3"/>
          <a:stretch>
            <a:fillRect/>
          </a:stretch>
        </p:blipFill>
        <p:spPr>
          <a:xfrm>
            <a:off x="7131438" y="365126"/>
            <a:ext cx="1383912" cy="1322947"/>
          </a:xfrm>
          <a:prstGeom prst="rect">
            <a:avLst/>
          </a:prstGeom>
        </p:spPr>
      </p:pic>
    </p:spTree>
    <p:extLst>
      <p:ext uri="{BB962C8B-B14F-4D97-AF65-F5344CB8AC3E}">
        <p14:creationId xmlns:p14="http://schemas.microsoft.com/office/powerpoint/2010/main" val="233873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9 April 2018</a:t>
            </a:r>
            <a:endParaRPr lang="en-US"/>
          </a:p>
        </p:txBody>
      </p:sp>
      <p:sp>
        <p:nvSpPr>
          <p:cNvPr id="8" name="Footer Placeholder 7"/>
          <p:cNvSpPr>
            <a:spLocks noGrp="1"/>
          </p:cNvSpPr>
          <p:nvPr>
            <p:ph type="ftr" sz="quarter" idx="11"/>
          </p:nvPr>
        </p:nvSpPr>
        <p:spPr/>
        <p:txBody>
          <a:bodyPr/>
          <a:lstStyle/>
          <a:p>
            <a:r>
              <a:rPr lang="en-US" smtClean="0"/>
              <a:t>Neutrinos at FNAL and ANL</a:t>
            </a:r>
            <a:endParaRPr lang="en-US"/>
          </a:p>
        </p:txBody>
      </p:sp>
      <p:sp>
        <p:nvSpPr>
          <p:cNvPr id="9" name="Slide Number Placeholder 8"/>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304859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9 April 2018</a:t>
            </a:r>
            <a:endParaRPr lang="en-US"/>
          </a:p>
        </p:txBody>
      </p:sp>
      <p:sp>
        <p:nvSpPr>
          <p:cNvPr id="4" name="Footer Placeholder 3"/>
          <p:cNvSpPr>
            <a:spLocks noGrp="1"/>
          </p:cNvSpPr>
          <p:nvPr>
            <p:ph type="ftr" sz="quarter" idx="11"/>
          </p:nvPr>
        </p:nvSpPr>
        <p:spPr/>
        <p:txBody>
          <a:bodyPr/>
          <a:lstStyle/>
          <a:p>
            <a:r>
              <a:rPr lang="en-US" smtClean="0"/>
              <a:t>Neutrinos at FNAL and ANL</a:t>
            </a:r>
            <a:endParaRPr lang="en-US"/>
          </a:p>
        </p:txBody>
      </p:sp>
      <p:sp>
        <p:nvSpPr>
          <p:cNvPr id="5" name="Slide Number Placeholder 4"/>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14576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9 April 2018</a:t>
            </a:r>
            <a:endParaRPr lang="en-US"/>
          </a:p>
        </p:txBody>
      </p:sp>
      <p:sp>
        <p:nvSpPr>
          <p:cNvPr id="3" name="Footer Placeholder 2"/>
          <p:cNvSpPr>
            <a:spLocks noGrp="1"/>
          </p:cNvSpPr>
          <p:nvPr>
            <p:ph type="ftr" sz="quarter" idx="11"/>
          </p:nvPr>
        </p:nvSpPr>
        <p:spPr/>
        <p:txBody>
          <a:bodyPr/>
          <a:lstStyle/>
          <a:p>
            <a:r>
              <a:rPr lang="en-US" smtClean="0"/>
              <a:t>Neutrinos at FNAL and ANL</a:t>
            </a:r>
            <a:endParaRPr lang="en-US"/>
          </a:p>
        </p:txBody>
      </p:sp>
      <p:sp>
        <p:nvSpPr>
          <p:cNvPr id="4" name="Slide Number Placeholder 3"/>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183852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9 April 2018</a:t>
            </a:r>
            <a:endParaRPr lang="en-US"/>
          </a:p>
        </p:txBody>
      </p:sp>
      <p:sp>
        <p:nvSpPr>
          <p:cNvPr id="6" name="Footer Placeholder 5"/>
          <p:cNvSpPr>
            <a:spLocks noGrp="1"/>
          </p:cNvSpPr>
          <p:nvPr>
            <p:ph type="ftr" sz="quarter" idx="11"/>
          </p:nvPr>
        </p:nvSpPr>
        <p:spPr/>
        <p:txBody>
          <a:bodyPr/>
          <a:lstStyle/>
          <a:p>
            <a:r>
              <a:rPr lang="en-US" smtClean="0"/>
              <a:t>Neutrinos at FNAL and ANL</a:t>
            </a:r>
            <a:endParaRPr lang="en-US"/>
          </a:p>
        </p:txBody>
      </p:sp>
      <p:sp>
        <p:nvSpPr>
          <p:cNvPr id="7" name="Slide Number Placeholder 6"/>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296517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9 April 2018</a:t>
            </a:r>
            <a:endParaRPr lang="en-US"/>
          </a:p>
        </p:txBody>
      </p:sp>
      <p:sp>
        <p:nvSpPr>
          <p:cNvPr id="6" name="Footer Placeholder 5"/>
          <p:cNvSpPr>
            <a:spLocks noGrp="1"/>
          </p:cNvSpPr>
          <p:nvPr>
            <p:ph type="ftr" sz="quarter" idx="11"/>
          </p:nvPr>
        </p:nvSpPr>
        <p:spPr/>
        <p:txBody>
          <a:bodyPr/>
          <a:lstStyle/>
          <a:p>
            <a:r>
              <a:rPr lang="en-US" smtClean="0"/>
              <a:t>Neutrinos at FNAL and ANL</a:t>
            </a:r>
            <a:endParaRPr lang="en-US"/>
          </a:p>
        </p:txBody>
      </p:sp>
      <p:sp>
        <p:nvSpPr>
          <p:cNvPr id="7" name="Slide Number Placeholder 6"/>
          <p:cNvSpPr>
            <a:spLocks noGrp="1"/>
          </p:cNvSpPr>
          <p:nvPr>
            <p:ph type="sldNum" sz="quarter" idx="12"/>
          </p:nvPr>
        </p:nvSpPr>
        <p:spPr/>
        <p:txBody>
          <a:bodyPr/>
          <a:lstStyle/>
          <a:p>
            <a:fld id="{0B026BDD-6CF1-4FEF-9691-41F8B7075FFA}" type="slidenum">
              <a:rPr lang="en-US" smtClean="0"/>
              <a:t>‹#›</a:t>
            </a:fld>
            <a:endParaRPr lang="en-US"/>
          </a:p>
        </p:txBody>
      </p:sp>
    </p:spTree>
    <p:extLst>
      <p:ext uri="{BB962C8B-B14F-4D97-AF65-F5344CB8AC3E}">
        <p14:creationId xmlns:p14="http://schemas.microsoft.com/office/powerpoint/2010/main" val="317618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9 April 2018</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Neutrinos at FNAL and ANL</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26BDD-6CF1-4FEF-9691-41F8B7075FFA}" type="slidenum">
              <a:rPr lang="en-US" smtClean="0"/>
              <a:t>‹#›</a:t>
            </a:fld>
            <a:endParaRPr lang="en-US"/>
          </a:p>
        </p:txBody>
      </p:sp>
    </p:spTree>
    <p:extLst>
      <p:ext uri="{BB962C8B-B14F-4D97-AF65-F5344CB8AC3E}">
        <p14:creationId xmlns:p14="http://schemas.microsoft.com/office/powerpoint/2010/main" val="3289661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97.png"/><Relationship Id="rId3" Type="http://schemas.openxmlformats.org/officeDocument/2006/relationships/image" Target="../media/image87.png"/><Relationship Id="rId21" Type="http://schemas.openxmlformats.org/officeDocument/2006/relationships/image" Target="../media/image95.png"/><Relationship Id="rId34" Type="http://schemas.openxmlformats.org/officeDocument/2006/relationships/image" Target="../media/image100.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93.png"/><Relationship Id="rId25" Type="http://schemas.openxmlformats.org/officeDocument/2006/relationships/image" Target="../media/image76.png"/><Relationship Id="rId33" Type="http://schemas.openxmlformats.org/officeDocument/2006/relationships/image" Target="../media/image99.png"/><Relationship Id="rId2" Type="http://schemas.openxmlformats.org/officeDocument/2006/relationships/image" Target="../media/image81.png"/><Relationship Id="rId16" Type="http://schemas.openxmlformats.org/officeDocument/2006/relationships/image" Target="../media/image92.png"/><Relationship Id="rId20" Type="http://schemas.openxmlformats.org/officeDocument/2006/relationships/image" Target="../media/image71.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96.png"/><Relationship Id="rId32" Type="http://schemas.openxmlformats.org/officeDocument/2006/relationships/image" Target="../media/image84.png"/><Relationship Id="rId5" Type="http://schemas.openxmlformats.org/officeDocument/2006/relationships/image" Target="../media/image89.png"/><Relationship Id="rId15" Type="http://schemas.openxmlformats.org/officeDocument/2006/relationships/image" Target="../media/image91.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94.png"/><Relationship Id="rId31" Type="http://schemas.openxmlformats.org/officeDocument/2006/relationships/image" Target="../media/image83.png"/><Relationship Id="rId4" Type="http://schemas.openxmlformats.org/officeDocument/2006/relationships/image" Target="../media/image88.png"/><Relationship Id="rId9" Type="http://schemas.openxmlformats.org/officeDocument/2006/relationships/image" Target="../media/image60.png"/><Relationship Id="rId14" Type="http://schemas.openxmlformats.org/officeDocument/2006/relationships/image" Target="../media/image90.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982" y="365126"/>
            <a:ext cx="4176568" cy="3125206"/>
          </a:xfrm>
        </p:spPr>
        <p:txBody>
          <a:bodyPr>
            <a:normAutofit/>
          </a:bodyPr>
          <a:lstStyle/>
          <a:p>
            <a:pPr algn="ctr"/>
            <a:r>
              <a:rPr lang="en-US" dirty="0" smtClean="0"/>
              <a:t>Neutrinos at Fermilab</a:t>
            </a:r>
            <a:br>
              <a:rPr lang="en-US" dirty="0" smtClean="0"/>
            </a:br>
            <a:r>
              <a:rPr lang="en-US" dirty="0" smtClean="0"/>
              <a:t>Neutrinos at Argonne</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61741" y="3785414"/>
            <a:ext cx="8199591" cy="3161795"/>
          </a:xfrm>
        </p:spPr>
      </p:pic>
    </p:spTree>
    <p:extLst>
      <p:ext uri="{BB962C8B-B14F-4D97-AF65-F5344CB8AC3E}">
        <p14:creationId xmlns:p14="http://schemas.microsoft.com/office/powerpoint/2010/main" val="4002111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Juan Bofill</a:t>
            </a:r>
            <a:endParaRPr lang="en-US" dirty="0"/>
          </a:p>
        </p:txBody>
      </p:sp>
      <p:pic>
        <p:nvPicPr>
          <p:cNvPr id="4" name="bofi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2150" y="1825625"/>
            <a:ext cx="7759700" cy="4351338"/>
          </a:xfrm>
        </p:spPr>
      </p:pic>
      <p:sp>
        <p:nvSpPr>
          <p:cNvPr id="5" name="Date Placeholder 4"/>
          <p:cNvSpPr>
            <a:spLocks noGrp="1"/>
          </p:cNvSpPr>
          <p:nvPr>
            <p:ph type="dt" sz="half" idx="10"/>
          </p:nvPr>
        </p:nvSpPr>
        <p:spPr/>
        <p:txBody>
          <a:bodyPr/>
          <a:lstStyle/>
          <a:p>
            <a:r>
              <a:rPr lang="en-US" smtClean="0"/>
              <a:t>9 April 2018</a:t>
            </a:r>
            <a:endParaRPr lang="en-US" dirty="0"/>
          </a:p>
        </p:txBody>
      </p:sp>
      <p:sp>
        <p:nvSpPr>
          <p:cNvPr id="6" name="Footer Placeholder 5"/>
          <p:cNvSpPr>
            <a:spLocks noGrp="1"/>
          </p:cNvSpPr>
          <p:nvPr>
            <p:ph type="ftr" sz="quarter" idx="11"/>
          </p:nvPr>
        </p:nvSpPr>
        <p:spPr/>
        <p:txBody>
          <a:bodyPr/>
          <a:lstStyle/>
          <a:p>
            <a:r>
              <a:rPr lang="en-US" smtClean="0"/>
              <a:t>Neutrinos at FNAL and ANL</a:t>
            </a:r>
            <a:endParaRPr lang="en-US" dirty="0"/>
          </a:p>
        </p:txBody>
      </p:sp>
      <p:sp>
        <p:nvSpPr>
          <p:cNvPr id="7" name="Slide Number Placeholder 6"/>
          <p:cNvSpPr>
            <a:spLocks noGrp="1"/>
          </p:cNvSpPr>
          <p:nvPr>
            <p:ph type="sldNum" sz="quarter" idx="12"/>
          </p:nvPr>
        </p:nvSpPr>
        <p:spPr/>
        <p:txBody>
          <a:bodyPr/>
          <a:lstStyle/>
          <a:p>
            <a:fld id="{0B026BDD-6CF1-4FEF-9691-41F8B7075FFA}" type="slidenum">
              <a:rPr lang="en-US" smtClean="0"/>
              <a:t>10</a:t>
            </a:fld>
            <a:endParaRPr lang="en-US"/>
          </a:p>
        </p:txBody>
      </p:sp>
    </p:spTree>
    <p:extLst>
      <p:ext uri="{BB962C8B-B14F-4D97-AF65-F5344CB8AC3E}">
        <p14:creationId xmlns:p14="http://schemas.microsoft.com/office/powerpoint/2010/main" val="12064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600" dirty="0" smtClean="0"/>
              <a:t>Neutrino </a:t>
            </a:r>
            <a:r>
              <a:rPr lang="en-US" sz="3600" dirty="0" err="1" smtClean="0"/>
              <a:t>Lagrangian</a:t>
            </a:r>
            <a:r>
              <a:rPr lang="en-US" sz="3600" dirty="0" smtClean="0"/>
              <a:t> creation operators</a:t>
            </a:r>
            <a:endParaRPr lang="en-US" sz="36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5574"/>
            <a:ext cx="4516244" cy="3387183"/>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6673" y="2644135"/>
            <a:ext cx="4817327" cy="3612995"/>
          </a:xfrm>
          <a:prstGeom prst="rect">
            <a:avLst/>
          </a:prstGeom>
        </p:spPr>
      </p:pic>
      <p:sp>
        <p:nvSpPr>
          <p:cNvPr id="2" name="Date Placeholder 1"/>
          <p:cNvSpPr>
            <a:spLocks noGrp="1"/>
          </p:cNvSpPr>
          <p:nvPr>
            <p:ph type="dt" sz="half" idx="10"/>
          </p:nvPr>
        </p:nvSpPr>
        <p:spPr/>
        <p:txBody>
          <a:bodyPr/>
          <a:lstStyle/>
          <a:p>
            <a:r>
              <a:rPr lang="en-US" smtClean="0"/>
              <a:t>9 April 2018</a:t>
            </a:r>
            <a:endParaRPr lang="en-US" dirty="0"/>
          </a:p>
        </p:txBody>
      </p:sp>
      <p:sp>
        <p:nvSpPr>
          <p:cNvPr id="4" name="Footer Placeholder 3"/>
          <p:cNvSpPr>
            <a:spLocks noGrp="1"/>
          </p:cNvSpPr>
          <p:nvPr>
            <p:ph type="ftr" sz="quarter" idx="11"/>
          </p:nvPr>
        </p:nvSpPr>
        <p:spPr/>
        <p:txBody>
          <a:bodyPr/>
          <a:lstStyle/>
          <a:p>
            <a:r>
              <a:rPr lang="en-US" smtClean="0"/>
              <a:t>Neutrinos at FNAL and ANL</a:t>
            </a:r>
            <a:endParaRPr lang="en-US" dirty="0"/>
          </a:p>
        </p:txBody>
      </p:sp>
      <p:sp>
        <p:nvSpPr>
          <p:cNvPr id="8" name="Slide Number Placeholder 7"/>
          <p:cNvSpPr>
            <a:spLocks noGrp="1"/>
          </p:cNvSpPr>
          <p:nvPr>
            <p:ph type="sldNum" sz="quarter" idx="12"/>
          </p:nvPr>
        </p:nvSpPr>
        <p:spPr/>
        <p:txBody>
          <a:bodyPr/>
          <a:lstStyle/>
          <a:p>
            <a:fld id="{0B026BDD-6CF1-4FEF-9691-41F8B7075FFA}" type="slidenum">
              <a:rPr lang="en-US" smtClean="0"/>
              <a:t>11</a:t>
            </a:fld>
            <a:endParaRPr lang="en-US"/>
          </a:p>
        </p:txBody>
      </p:sp>
      <p:sp>
        <p:nvSpPr>
          <p:cNvPr id="9" name="Title 1"/>
          <p:cNvSpPr txBox="1">
            <a:spLocks/>
          </p:cNvSpPr>
          <p:nvPr/>
        </p:nvSpPr>
        <p:spPr>
          <a:xfrm>
            <a:off x="2890982" y="647632"/>
            <a:ext cx="4231986" cy="992458"/>
          </a:xfrm>
          <a:prstGeom prst="rect">
            <a:avLst/>
          </a:prstGeom>
          <a:solidFill>
            <a:schemeClr val="bg1">
              <a:lumMod val="85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E594’s greatest accomplishment</a:t>
            </a:r>
            <a:br>
              <a:rPr lang="en-US" sz="2400" dirty="0" smtClean="0"/>
            </a:br>
            <a:r>
              <a:rPr lang="en-US" sz="2400" dirty="0" smtClean="0"/>
              <a:t>neutrino creation operators</a:t>
            </a:r>
            <a:endParaRPr lang="en-US" sz="2400" dirty="0"/>
          </a:p>
        </p:txBody>
      </p:sp>
    </p:spTree>
    <p:extLst>
      <p:ext uri="{BB962C8B-B14F-4D97-AF65-F5344CB8AC3E}">
        <p14:creationId xmlns:p14="http://schemas.microsoft.com/office/powerpoint/2010/main" val="1795841592"/>
      </p:ext>
    </p:extLst>
  </p:cSld>
  <p:clrMapOvr>
    <a:masterClrMapping/>
  </p:clrMapOvr>
  <mc:AlternateContent xmlns:mc="http://schemas.openxmlformats.org/markup-compatibility/2006" xmlns:p14="http://schemas.microsoft.com/office/powerpoint/2010/main">
    <mc:Choice Requires="p14">
      <p:transition spd="slow" p14:dur="2250" advTm="8000"/>
    </mc:Choice>
    <mc:Fallback xmlns="">
      <p:transition spd="slow"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564" y="334538"/>
            <a:ext cx="4231986" cy="992458"/>
          </a:xfrm>
        </p:spPr>
        <p:txBody>
          <a:bodyPr>
            <a:normAutofit/>
          </a:bodyPr>
          <a:lstStyle/>
          <a:p>
            <a:r>
              <a:rPr lang="en-US" sz="2400" dirty="0" smtClean="0"/>
              <a:t>E594’s greatest accomplishment</a:t>
            </a:r>
            <a:br>
              <a:rPr lang="en-US" sz="2400" dirty="0" smtClean="0"/>
            </a:br>
            <a:r>
              <a:rPr lang="en-US" sz="2400" dirty="0" smtClean="0"/>
              <a:t>A different creation operator</a:t>
            </a:r>
            <a:endParaRPr lang="en-US" sz="2400"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49086" y="1788674"/>
            <a:ext cx="7524205" cy="5069326"/>
          </a:xfrm>
        </p:spPr>
      </p:pic>
    </p:spTree>
    <p:extLst>
      <p:ext uri="{BB962C8B-B14F-4D97-AF65-F5344CB8AC3E}">
        <p14:creationId xmlns:p14="http://schemas.microsoft.com/office/powerpoint/2010/main" val="1683164941"/>
      </p:ext>
    </p:extLst>
  </p:cSld>
  <p:clrMapOvr>
    <a:masterClrMapping/>
  </p:clrMapOvr>
  <p:transition>
    <p:pull/>
    <p:sndAc>
      <p:stSnd>
        <p:snd r:embed="rId2" name="hammer.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Neutrinos at ANL</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Shifting to Argonne</a:t>
            </a:r>
          </a:p>
          <a:p>
            <a:pPr>
              <a:buClr>
                <a:schemeClr val="bg1">
                  <a:lumMod val="50000"/>
                </a:schemeClr>
              </a:buClr>
              <a:buFont typeface="Wingdings" panose="05000000000000000000" pitchFamily="2" charset="2"/>
              <a:buChar char="p"/>
            </a:pPr>
            <a:r>
              <a:rPr lang="en-US" dirty="0" smtClean="0"/>
              <a:t>After a worldwide division director search in 2004, Harry came to HEP in 2005 and stayed in HEP until 2014 and at ANL till 2018</a:t>
            </a:r>
          </a:p>
          <a:p>
            <a:pPr>
              <a:buClr>
                <a:schemeClr val="bg1">
                  <a:lumMod val="50000"/>
                </a:schemeClr>
              </a:buClr>
              <a:buFont typeface="Wingdings" panose="05000000000000000000" pitchFamily="2" charset="2"/>
              <a:buChar char="p"/>
            </a:pPr>
            <a:r>
              <a:rPr lang="en-US" dirty="0" smtClean="0"/>
              <a:t>This overlapped a time of intense activity for the neutrino group and remarkable progress in our understanding of the neutrino sector</a:t>
            </a:r>
          </a:p>
          <a:p>
            <a:pPr>
              <a:buClr>
                <a:schemeClr val="bg1">
                  <a:lumMod val="50000"/>
                </a:schemeClr>
              </a:buClr>
              <a:buFont typeface="Wingdings" panose="05000000000000000000" pitchFamily="2" charset="2"/>
              <a:buChar char="p"/>
            </a:pPr>
            <a:r>
              <a:rPr lang="en-US" dirty="0" smtClean="0"/>
              <a:t>Since the end of E594, we’ve gone from “neutrinos are massless” to measuring 3 mixing angles, both </a:t>
            </a:r>
            <a:r>
              <a:rPr lang="en-US" dirty="0" smtClean="0">
                <a:latin typeface="Symbol" panose="05050102010706020507" pitchFamily="18" charset="2"/>
              </a:rPr>
              <a:t>D</a:t>
            </a:r>
            <a:r>
              <a:rPr lang="en-US" dirty="0" smtClean="0"/>
              <a:t>m</a:t>
            </a:r>
            <a:r>
              <a:rPr lang="en-US" baseline="30000" dirty="0" smtClean="0"/>
              <a:t>2</a:t>
            </a:r>
            <a:r>
              <a:rPr lang="en-US" dirty="0" smtClean="0"/>
              <a:t>,</a:t>
            </a:r>
            <a:r>
              <a:rPr lang="en-US" dirty="0"/>
              <a:t> </a:t>
            </a:r>
            <a:r>
              <a:rPr lang="en-US" dirty="0" smtClean="0"/>
              <a:t>and arguably the mass ordering and evidence for CP violation in the neutrino sector.</a:t>
            </a:r>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13</a:t>
            </a:fld>
            <a:endParaRPr lang="en-US"/>
          </a:p>
        </p:txBody>
      </p:sp>
    </p:spTree>
    <p:extLst>
      <p:ext uri="{BB962C8B-B14F-4D97-AF65-F5344CB8AC3E}">
        <p14:creationId xmlns:p14="http://schemas.microsoft.com/office/powerpoint/2010/main" val="1391612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ymbol" panose="05050102010706020507" pitchFamily="18" charset="2"/>
              </a:rPr>
              <a:t>n</a:t>
            </a:r>
            <a:r>
              <a:rPr lang="en-US" dirty="0" smtClean="0"/>
              <a:t> at Argonne</a:t>
            </a:r>
            <a:br>
              <a:rPr lang="en-US" dirty="0" smtClean="0"/>
            </a:br>
            <a:r>
              <a:rPr lang="en-US" dirty="0" smtClean="0"/>
              <a:t>Before Harry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smtClean="0"/>
          </a:p>
          <a:p>
            <a:r>
              <a:rPr lang="en-US" dirty="0" smtClean="0"/>
              <a:t>1970s Long history of </a:t>
            </a:r>
            <a:r>
              <a:rPr lang="en-US" dirty="0" smtClean="0">
                <a:latin typeface="Symbol" panose="05050102010706020507" pitchFamily="18" charset="2"/>
              </a:rPr>
              <a:t>n</a:t>
            </a:r>
            <a:r>
              <a:rPr lang="en-US" dirty="0" smtClean="0"/>
              <a:t>s at ANL, ZGS bubble chamber </a:t>
            </a:r>
          </a:p>
          <a:p>
            <a:r>
              <a:rPr lang="en-US" dirty="0" smtClean="0"/>
              <a:t>Neutrino group evolved from PDK group </a:t>
            </a:r>
          </a:p>
          <a:p>
            <a:pPr lvl="1"/>
            <a:r>
              <a:rPr lang="en-US" dirty="0" smtClean="0"/>
              <a:t>Soudan 1 1980-1985</a:t>
            </a:r>
          </a:p>
          <a:p>
            <a:pPr lvl="1"/>
            <a:r>
              <a:rPr lang="en-US" dirty="0" smtClean="0"/>
              <a:t>Soudan 2 1984-1999</a:t>
            </a:r>
          </a:p>
          <a:p>
            <a:r>
              <a:rPr lang="en-US" dirty="0" smtClean="0"/>
              <a:t>Soudan mine natural location for MINOS</a:t>
            </a:r>
          </a:p>
          <a:p>
            <a:pPr lvl="1"/>
            <a:r>
              <a:rPr lang="en-US" dirty="0" smtClean="0"/>
              <a:t>Approved 1995</a:t>
            </a:r>
          </a:p>
          <a:p>
            <a:r>
              <a:rPr lang="en-US" dirty="0" smtClean="0"/>
              <a:t>Super-K confirmed neutrino oscillations 1998</a:t>
            </a:r>
          </a:p>
          <a:p>
            <a:r>
              <a:rPr lang="en-US" dirty="0" smtClean="0"/>
              <a:t>Followed quickly by resolution of solar neutrino anomaly by SNO, solar mixing angle by KamLAND, </a:t>
            </a:r>
            <a:r>
              <a:rPr lang="en-US" dirty="0" err="1" smtClean="0">
                <a:latin typeface="Symbol" panose="05050102010706020507" pitchFamily="18" charset="2"/>
              </a:rPr>
              <a:t>n</a:t>
            </a:r>
            <a:r>
              <a:rPr lang="en-US" baseline="-25000" dirty="0" err="1" smtClean="0">
                <a:latin typeface="Symbol" panose="05050102010706020507" pitchFamily="18" charset="2"/>
              </a:rPr>
              <a:t>t</a:t>
            </a:r>
            <a:r>
              <a:rPr lang="en-US" dirty="0" smtClean="0"/>
              <a:t> by DONUT </a:t>
            </a:r>
          </a:p>
          <a:p>
            <a:pPr marL="0" indent="0">
              <a:buNone/>
            </a:pPr>
            <a:endParaRPr lang="en-US" dirty="0" smtClean="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14</a:t>
            </a:fld>
            <a:endParaRPr lang="en-US"/>
          </a:p>
        </p:txBody>
      </p:sp>
    </p:spTree>
    <p:extLst>
      <p:ext uri="{BB962C8B-B14F-4D97-AF65-F5344CB8AC3E}">
        <p14:creationId xmlns:p14="http://schemas.microsoft.com/office/powerpoint/2010/main" val="1347169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chemeClr val="bg1">
                  <a:lumMod val="50000"/>
                </a:schemeClr>
              </a:buClr>
              <a:buFont typeface="Wingdings" panose="05000000000000000000" pitchFamily="2" charset="2"/>
              <a:buChar char="Ë"/>
            </a:pPr>
            <a:r>
              <a:rPr lang="en-US" dirty="0" smtClean="0"/>
              <a:t> MINOS analysis</a:t>
            </a:r>
          </a:p>
          <a:p>
            <a:pPr>
              <a:buClr>
                <a:schemeClr val="bg1">
                  <a:lumMod val="50000"/>
                </a:schemeClr>
              </a:buClr>
              <a:buFont typeface="Wingdings" panose="05000000000000000000" pitchFamily="2" charset="2"/>
              <a:buChar char="Ë"/>
            </a:pPr>
            <a:r>
              <a:rPr lang="en-US" dirty="0" smtClean="0"/>
              <a:t> Reactor </a:t>
            </a:r>
            <a:r>
              <a:rPr lang="en-US" dirty="0"/>
              <a:t>experiment</a:t>
            </a:r>
          </a:p>
          <a:p>
            <a:pPr>
              <a:buClr>
                <a:schemeClr val="bg1">
                  <a:lumMod val="50000"/>
                </a:schemeClr>
              </a:buClr>
              <a:buFont typeface="Wingdings" panose="05000000000000000000" pitchFamily="2" charset="2"/>
              <a:buChar char="Ë"/>
            </a:pPr>
            <a:r>
              <a:rPr lang="en-US" dirty="0" smtClean="0"/>
              <a:t> </a:t>
            </a:r>
            <a:r>
              <a:rPr lang="en-US" dirty="0" err="1" smtClean="0"/>
              <a:t>NO</a:t>
            </a:r>
            <a:r>
              <a:rPr lang="en-US" dirty="0" err="1" smtClean="0">
                <a:latin typeface="Symbol" panose="05050102010706020507" pitchFamily="18" charset="2"/>
              </a:rPr>
              <a:t>n</a:t>
            </a:r>
            <a:r>
              <a:rPr lang="en-US" dirty="0" err="1" smtClean="0"/>
              <a:t>A</a:t>
            </a:r>
            <a:endParaRPr lang="en-US" dirty="0"/>
          </a:p>
          <a:p>
            <a:pPr>
              <a:buClr>
                <a:schemeClr val="bg1">
                  <a:lumMod val="50000"/>
                </a:schemeClr>
              </a:buClr>
              <a:buFont typeface="Wingdings" panose="05000000000000000000" pitchFamily="2" charset="2"/>
              <a:buChar char="Ë"/>
            </a:pPr>
            <a:r>
              <a:rPr lang="en-US" dirty="0" smtClean="0"/>
              <a:t> LBNE/DUNE</a:t>
            </a:r>
            <a:endParaRPr lang="en-US" dirty="0"/>
          </a:p>
          <a:p>
            <a:pPr>
              <a:buClr>
                <a:schemeClr val="bg1">
                  <a:lumMod val="50000"/>
                </a:schemeClr>
              </a:buClr>
              <a:buFont typeface="Wingdings" panose="05000000000000000000" pitchFamily="2" charset="2"/>
              <a:buChar char="Ë"/>
            </a:pPr>
            <a:endParaRPr lang="en-US" dirty="0"/>
          </a:p>
        </p:txBody>
      </p:sp>
      <p:sp>
        <p:nvSpPr>
          <p:cNvPr id="4" name="Title 1"/>
          <p:cNvSpPr>
            <a:spLocks noGrp="1"/>
          </p:cNvSpPr>
          <p:nvPr>
            <p:ph type="title"/>
          </p:nvPr>
        </p:nvSpPr>
        <p:spPr/>
        <p:txBody>
          <a:bodyPr/>
          <a:lstStyle/>
          <a:p>
            <a:r>
              <a:rPr lang="en-US" dirty="0">
                <a:latin typeface="Symbol" panose="05050102010706020507" pitchFamily="18" charset="2"/>
              </a:rPr>
              <a:t>n</a:t>
            </a:r>
            <a:r>
              <a:rPr lang="en-US" dirty="0" smtClean="0"/>
              <a:t> at Argonne</a:t>
            </a:r>
            <a:br>
              <a:rPr lang="en-US" dirty="0" smtClean="0"/>
            </a:br>
            <a:r>
              <a:rPr lang="en-US" dirty="0" smtClean="0"/>
              <a:t>since Harry</a:t>
            </a:r>
            <a:endParaRPr lang="en-US" dirty="0"/>
          </a:p>
        </p:txBody>
      </p:sp>
      <p:sp>
        <p:nvSpPr>
          <p:cNvPr id="2" name="Date Placeholder 1"/>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15</a:t>
            </a:fld>
            <a:endParaRPr lang="en-US"/>
          </a:p>
        </p:txBody>
      </p:sp>
    </p:spTree>
    <p:extLst>
      <p:ext uri="{BB962C8B-B14F-4D97-AF65-F5344CB8AC3E}">
        <p14:creationId xmlns:p14="http://schemas.microsoft.com/office/powerpoint/2010/main" val="198678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l="1563" t="945" r="2119" b="17235"/>
          <a:stretch>
            <a:fillRect/>
          </a:stretch>
        </p:blipFill>
        <p:spPr bwMode="auto">
          <a:xfrm>
            <a:off x="4234656" y="2355057"/>
            <a:ext cx="28082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idx="4294967295"/>
          </p:nvPr>
        </p:nvSpPr>
        <p:spPr>
          <a:xfrm>
            <a:off x="1752600" y="228600"/>
            <a:ext cx="5181600" cy="1219200"/>
          </a:xfrm>
          <a:solidFill>
            <a:schemeClr val="bg1">
              <a:lumMod val="85000"/>
            </a:schemeClr>
          </a:solidFill>
        </p:spPr>
        <p:txBody>
          <a:bodyPr/>
          <a:lstStyle/>
          <a:p>
            <a:pPr algn="ctr" eaLnBrk="1" hangingPunct="1"/>
            <a:r>
              <a:rPr lang="en-US" altLang="en-US" sz="6000" dirty="0" smtClean="0">
                <a:latin typeface="Calibri" panose="020F0502020204030204" pitchFamily="34" charset="0"/>
              </a:rPr>
              <a:t>MINOS</a:t>
            </a:r>
          </a:p>
        </p:txBody>
      </p:sp>
      <p:sp>
        <p:nvSpPr>
          <p:cNvPr id="14340" name="Slide Number Placeholder 3"/>
          <p:cNvSpPr txBox="1">
            <a:spLocks noGrp="1"/>
          </p:cNvSpPr>
          <p:nvPr/>
        </p:nvSpPr>
        <p:spPr bwMode="auto">
          <a:xfrm>
            <a:off x="0" y="893763"/>
            <a:ext cx="5334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38E5E1-3ED7-4C8D-AF70-EA852C1359E2}" type="slidenum">
              <a:rPr lang="en-US" altLang="en-US">
                <a:solidFill>
                  <a:srgbClr val="FFFFFF"/>
                </a:solidFill>
              </a:rPr>
              <a:pPr eaLnBrk="1" hangingPunct="1"/>
              <a:t>16</a:t>
            </a:fld>
            <a:endParaRPr lang="en-US" altLang="en-US">
              <a:solidFill>
                <a:srgbClr val="FFFFFF"/>
              </a:solidFill>
            </a:endParaRPr>
          </a:p>
        </p:txBody>
      </p:sp>
      <p:pic>
        <p:nvPicPr>
          <p:cNvPr id="14341" name="Picture 6" descr="min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636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n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0"/>
            <a:ext cx="2133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txBox="1">
            <a:spLocks noChangeArrowheads="1"/>
          </p:cNvSpPr>
          <p:nvPr/>
        </p:nvSpPr>
        <p:spPr bwMode="auto">
          <a:xfrm>
            <a:off x="107950" y="2155825"/>
            <a:ext cx="5530850"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marL="342900" indent="-342900" algn="l" rtl="0" eaLnBrk="0" fontAlgn="base" hangingPunct="0">
              <a:spcBef>
                <a:spcPct val="20000"/>
              </a:spcBef>
              <a:spcAft>
                <a:spcPct val="0"/>
              </a:spcAft>
              <a:buClr>
                <a:srgbClr val="500778"/>
              </a:buClr>
              <a:buFont typeface="Wingdings" charset="0"/>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0097A9"/>
              </a:buClr>
              <a:buFont typeface="Wingdings" charset="0"/>
              <a:buChar char=""/>
              <a:defRPr sz="2000">
                <a:solidFill>
                  <a:schemeClr val="tx1"/>
                </a:solidFill>
                <a:latin typeface="+mn-lt"/>
                <a:ea typeface="+mn-ea"/>
              </a:defRPr>
            </a:lvl2pPr>
            <a:lvl3pPr marL="1143000" indent="-228600" algn="l" rtl="0" eaLnBrk="0" fontAlgn="base" hangingPunct="0">
              <a:spcBef>
                <a:spcPct val="20000"/>
              </a:spcBef>
              <a:spcAft>
                <a:spcPct val="0"/>
              </a:spcAft>
              <a:buClr>
                <a:srgbClr val="500778"/>
              </a:buClr>
              <a:buFont typeface="Wingdings" charset="0"/>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buFont typeface="Wingdings" charset="2"/>
              <a:buChar char=""/>
              <a:defRPr/>
            </a:pPr>
            <a:r>
              <a:rPr lang="en-GB" kern="0" dirty="0" smtClean="0">
                <a:cs typeface="+mn-cs"/>
              </a:rPr>
              <a:t>Long-baseline neutrino oscillation </a:t>
            </a:r>
            <a:br>
              <a:rPr lang="en-GB" kern="0" dirty="0" smtClean="0">
                <a:cs typeface="+mn-cs"/>
              </a:rPr>
            </a:br>
            <a:r>
              <a:rPr lang="en-GB" kern="0" dirty="0" smtClean="0">
                <a:cs typeface="+mn-cs"/>
              </a:rPr>
              <a:t>experiment</a:t>
            </a:r>
          </a:p>
          <a:p>
            <a:pPr lvl="1" eaLnBrk="1" hangingPunct="1">
              <a:buFont typeface="Wingdings" charset="2"/>
              <a:buChar char=""/>
              <a:defRPr/>
            </a:pPr>
            <a:r>
              <a:rPr lang="en-GB" kern="0" dirty="0" smtClean="0">
                <a:cs typeface="Arial" charset="0"/>
              </a:rPr>
              <a:t>L/E ~500 km / </a:t>
            </a:r>
            <a:r>
              <a:rPr lang="en-GB" kern="0" dirty="0" err="1" smtClean="0">
                <a:cs typeface="Arial" charset="0"/>
              </a:rPr>
              <a:t>GeV</a:t>
            </a:r>
            <a:endParaRPr lang="en-GB" kern="0" dirty="0" smtClean="0">
              <a:cs typeface="Arial" charset="0"/>
            </a:endParaRPr>
          </a:p>
          <a:p>
            <a:pPr eaLnBrk="1" hangingPunct="1">
              <a:buFont typeface="Wingdings" charset="2"/>
              <a:buChar char=""/>
              <a:defRPr/>
            </a:pPr>
            <a:r>
              <a:rPr lang="en-GB" kern="0" dirty="0" smtClean="0">
                <a:cs typeface="+mn-cs"/>
              </a:rPr>
              <a:t>Exposed by the </a:t>
            </a:r>
            <a:r>
              <a:rPr lang="en-GB" kern="0" dirty="0" err="1" smtClean="0">
                <a:cs typeface="+mn-cs"/>
              </a:rPr>
              <a:t>NuMI</a:t>
            </a:r>
            <a:r>
              <a:rPr lang="en-GB" kern="0" dirty="0" smtClean="0">
                <a:cs typeface="+mn-cs"/>
              </a:rPr>
              <a:t> beam</a:t>
            </a:r>
          </a:p>
          <a:p>
            <a:pPr lvl="1" eaLnBrk="1" hangingPunct="1">
              <a:buFont typeface="Wingdings" charset="2"/>
              <a:buChar char=""/>
              <a:defRPr/>
            </a:pPr>
            <a:r>
              <a:rPr lang="en-GB" kern="0" dirty="0" smtClean="0">
                <a:cs typeface="Arial" charset="0"/>
              </a:rPr>
              <a:t>Runs off the FNAL Main Injector</a:t>
            </a:r>
          </a:p>
          <a:p>
            <a:pPr eaLnBrk="1" hangingPunct="1">
              <a:buFont typeface="Wingdings" charset="2"/>
              <a:buChar char=""/>
              <a:defRPr/>
            </a:pPr>
            <a:r>
              <a:rPr lang="en-GB" kern="0" dirty="0" smtClean="0">
                <a:cs typeface="+mn-cs"/>
              </a:rPr>
              <a:t>Two detector system used to</a:t>
            </a:r>
            <a:br>
              <a:rPr lang="en-GB" kern="0" dirty="0" smtClean="0">
                <a:cs typeface="+mn-cs"/>
              </a:rPr>
            </a:br>
            <a:r>
              <a:rPr lang="en-GB" kern="0" dirty="0" smtClean="0">
                <a:cs typeface="+mn-cs"/>
              </a:rPr>
              <a:t>minimise systematics:</a:t>
            </a:r>
          </a:p>
          <a:p>
            <a:pPr lvl="1" eaLnBrk="1" hangingPunct="1">
              <a:buFont typeface="Wingdings" charset="2"/>
              <a:buChar char=""/>
              <a:defRPr/>
            </a:pPr>
            <a:r>
              <a:rPr lang="en-GB" kern="0" dirty="0" smtClean="0">
                <a:cs typeface="Arial" charset="0"/>
              </a:rPr>
              <a:t>Beam flux/interaction cross-sections</a:t>
            </a:r>
          </a:p>
          <a:p>
            <a:pPr eaLnBrk="1" hangingPunct="1">
              <a:buFont typeface="Wingdings" charset="2"/>
              <a:buChar char=""/>
              <a:defRPr/>
            </a:pPr>
            <a:r>
              <a:rPr lang="en-GB" kern="0" dirty="0" smtClean="0">
                <a:cs typeface="+mn-cs"/>
              </a:rPr>
              <a:t>Look for:</a:t>
            </a:r>
          </a:p>
          <a:p>
            <a:pPr lvl="1" eaLnBrk="1" hangingPunct="1">
              <a:buFont typeface="Wingdings" charset="2"/>
              <a:buChar char=""/>
              <a:defRPr/>
            </a:pPr>
            <a:r>
              <a:rPr lang="en-GB" kern="0" dirty="0" err="1" smtClean="0">
                <a:cs typeface="Arial" charset="0"/>
              </a:rPr>
              <a:t>ν</a:t>
            </a:r>
            <a:r>
              <a:rPr lang="en-GB" kern="0" baseline="-25000" dirty="0" err="1" smtClean="0">
                <a:cs typeface="Arial" charset="0"/>
              </a:rPr>
              <a:t>μ</a:t>
            </a:r>
            <a:r>
              <a:rPr lang="en-GB" kern="0" dirty="0" smtClean="0">
                <a:cs typeface="Arial" charset="0"/>
              </a:rPr>
              <a:t> disappearance</a:t>
            </a:r>
          </a:p>
          <a:p>
            <a:pPr lvl="1" eaLnBrk="1" hangingPunct="1">
              <a:buFont typeface="Wingdings" charset="2"/>
              <a:buChar char=""/>
              <a:defRPr/>
            </a:pPr>
            <a:r>
              <a:rPr lang="en-GB" kern="0" dirty="0" err="1" smtClean="0">
                <a:cs typeface="Arial" charset="0"/>
              </a:rPr>
              <a:t>ν</a:t>
            </a:r>
            <a:r>
              <a:rPr lang="en-GB" kern="0" baseline="-25000" dirty="0" err="1" smtClean="0">
                <a:cs typeface="Arial" charset="0"/>
              </a:rPr>
              <a:t>e</a:t>
            </a:r>
            <a:r>
              <a:rPr lang="en-GB" kern="0" dirty="0" smtClean="0">
                <a:cs typeface="Arial" charset="0"/>
              </a:rPr>
              <a:t> appearance</a:t>
            </a:r>
          </a:p>
          <a:p>
            <a:pPr lvl="1" eaLnBrk="1" hangingPunct="1">
              <a:buFont typeface="Wingdings" charset="2"/>
              <a:buChar char=""/>
              <a:defRPr/>
            </a:pPr>
            <a:r>
              <a:rPr lang="en-GB" kern="0" dirty="0" smtClean="0">
                <a:cs typeface="Arial" charset="0"/>
              </a:rPr>
              <a:t>Neutral current events</a:t>
            </a:r>
          </a:p>
        </p:txBody>
      </p:sp>
      <p:pic>
        <p:nvPicPr>
          <p:cNvPr id="14344" name="Picture 6" descr="minosF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53163" y="1625600"/>
            <a:ext cx="2879725" cy="1917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64275" y="5003800"/>
            <a:ext cx="2879725" cy="1831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346" name="TextBox 1"/>
          <p:cNvSpPr txBox="1">
            <a:spLocks noChangeArrowheads="1"/>
          </p:cNvSpPr>
          <p:nvPr/>
        </p:nvSpPr>
        <p:spPr bwMode="auto">
          <a:xfrm>
            <a:off x="7451725" y="3657600"/>
            <a:ext cx="153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Far Detector</a:t>
            </a:r>
          </a:p>
        </p:txBody>
      </p:sp>
      <p:sp>
        <p:nvSpPr>
          <p:cNvPr id="14347" name="TextBox 11"/>
          <p:cNvSpPr txBox="1">
            <a:spLocks noChangeArrowheads="1"/>
          </p:cNvSpPr>
          <p:nvPr/>
        </p:nvSpPr>
        <p:spPr bwMode="auto">
          <a:xfrm>
            <a:off x="7451725" y="4633913"/>
            <a:ext cx="169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Near Detector</a:t>
            </a:r>
          </a:p>
        </p:txBody>
      </p:sp>
    </p:spTree>
    <p:extLst>
      <p:ext uri="{BB962C8B-B14F-4D97-AF65-F5344CB8AC3E}">
        <p14:creationId xmlns:p14="http://schemas.microsoft.com/office/powerpoint/2010/main" val="608135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MINOS results</a:t>
            </a:r>
            <a:endParaRPr lang="en-US" dirty="0"/>
          </a:p>
        </p:txBody>
      </p:sp>
      <p:sp>
        <p:nvSpPr>
          <p:cNvPr id="7" name="Content Placeholder 6"/>
          <p:cNvSpPr>
            <a:spLocks noGrp="1"/>
          </p:cNvSpPr>
          <p:nvPr>
            <p:ph sz="half" idx="1"/>
          </p:nvPr>
        </p:nvSpPr>
        <p:spPr>
          <a:xfrm>
            <a:off x="628650" y="1825625"/>
            <a:ext cx="3886200" cy="2940104"/>
          </a:xfrm>
        </p:spPr>
        <p:txBody>
          <a:bodyPr/>
          <a:lstStyle/>
          <a:p>
            <a:pPr marL="0" indent="0">
              <a:buNone/>
            </a:pPr>
            <a:r>
              <a:rPr lang="en-US" dirty="0" smtClean="0"/>
              <a:t>World’s </a:t>
            </a:r>
            <a:r>
              <a:rPr lang="en-US" u="sng" dirty="0" smtClean="0"/>
              <a:t>best</a:t>
            </a:r>
            <a:r>
              <a:rPr lang="en-US" dirty="0" smtClean="0"/>
              <a:t> measurement of </a:t>
            </a:r>
            <a:r>
              <a:rPr lang="en-US" dirty="0" smtClean="0">
                <a:latin typeface="Symbol" panose="05050102010706020507" pitchFamily="18" charset="2"/>
              </a:rPr>
              <a:t>D</a:t>
            </a:r>
            <a:r>
              <a:rPr lang="en-US" dirty="0" smtClean="0"/>
              <a:t>m</a:t>
            </a:r>
            <a:r>
              <a:rPr lang="en-US" baseline="30000" dirty="0" smtClean="0"/>
              <a:t>2</a:t>
            </a:r>
            <a:r>
              <a:rPr lang="en-US" baseline="-25000" dirty="0" smtClean="0"/>
              <a:t>32</a:t>
            </a:r>
          </a:p>
          <a:p>
            <a:pPr marL="0" indent="0">
              <a:buNone/>
            </a:pPr>
            <a:r>
              <a:rPr lang="en-US" dirty="0" smtClean="0"/>
              <a:t>First comparison of </a:t>
            </a:r>
          </a:p>
          <a:p>
            <a:pPr marL="0" indent="0">
              <a:buNone/>
            </a:pPr>
            <a:r>
              <a:rPr lang="en-US" dirty="0"/>
              <a:t>	</a:t>
            </a:r>
            <a:r>
              <a:rPr lang="en-US" dirty="0" smtClean="0">
                <a:latin typeface="Symbol" panose="05050102010706020507" pitchFamily="18" charset="2"/>
              </a:rPr>
              <a:t>n</a:t>
            </a:r>
            <a:r>
              <a:rPr lang="en-US" dirty="0" smtClean="0"/>
              <a:t> &amp; </a:t>
            </a:r>
            <a:r>
              <a:rPr lang="en-US" dirty="0" smtClean="0">
                <a:latin typeface="Symbol" panose="05050102010706020507" pitchFamily="18" charset="2"/>
              </a:rPr>
              <a:t>n</a:t>
            </a:r>
            <a:r>
              <a:rPr lang="en-US" dirty="0" smtClean="0"/>
              <a:t>.</a:t>
            </a:r>
            <a:endParaRPr lang="en-US" baseline="-25000" dirty="0"/>
          </a:p>
        </p:txBody>
      </p:sp>
      <p:sp>
        <p:nvSpPr>
          <p:cNvPr id="8" name="Content Placeholder 7"/>
          <p:cNvSpPr>
            <a:spLocks noGrp="1"/>
          </p:cNvSpPr>
          <p:nvPr>
            <p:ph sz="half" idx="2"/>
          </p:nvPr>
        </p:nvSpPr>
        <p:spPr>
          <a:xfrm>
            <a:off x="4629150" y="1825625"/>
            <a:ext cx="3886200" cy="1537507"/>
          </a:xfrm>
        </p:spPr>
        <p:txBody>
          <a:bodyPr/>
          <a:lstStyle/>
          <a:p>
            <a:pPr marL="0" indent="0">
              <a:buNone/>
            </a:pPr>
            <a:r>
              <a:rPr lang="en-US" dirty="0" smtClean="0"/>
              <a:t>A </a:t>
            </a:r>
            <a:r>
              <a:rPr lang="en-US" u="sng" dirty="0" smtClean="0"/>
              <a:t>first</a:t>
            </a:r>
            <a:r>
              <a:rPr lang="en-US" dirty="0" smtClean="0"/>
              <a:t> indication of </a:t>
            </a:r>
            <a:r>
              <a:rPr lang="en-US" dirty="0" smtClean="0">
                <a:latin typeface="Symbol" panose="05050102010706020507" pitchFamily="18" charset="2"/>
              </a:rPr>
              <a:t>n</a:t>
            </a:r>
            <a:r>
              <a:rPr lang="en-US" baseline="-25000" dirty="0" smtClean="0"/>
              <a:t>e</a:t>
            </a:r>
            <a:r>
              <a:rPr lang="en-US" dirty="0" smtClean="0"/>
              <a:t> appearance</a:t>
            </a:r>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17</a:t>
            </a:fld>
            <a:endParaRPr lang="en-US"/>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1" y="3733859"/>
            <a:ext cx="3886200" cy="2532797"/>
          </a:xfrm>
          <a:prstGeom prst="rect">
            <a:avLst/>
          </a:prstGeom>
        </p:spPr>
      </p:pic>
      <p:cxnSp>
        <p:nvCxnSpPr>
          <p:cNvPr id="12" name="Straight Connector 11"/>
          <p:cNvCxnSpPr/>
          <p:nvPr/>
        </p:nvCxnSpPr>
        <p:spPr>
          <a:xfrm>
            <a:off x="2247254" y="3308888"/>
            <a:ext cx="1394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5170" y="3068664"/>
            <a:ext cx="2825560" cy="3115705"/>
          </a:xfrm>
          <a:prstGeom prst="rect">
            <a:avLst/>
          </a:prstGeom>
        </p:spPr>
      </p:pic>
    </p:spTree>
    <p:extLst>
      <p:ext uri="{BB962C8B-B14F-4D97-AF65-F5344CB8AC3E}">
        <p14:creationId xmlns:p14="http://schemas.microsoft.com/office/powerpoint/2010/main" val="696204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US" altLang="en-US" smtClean="0"/>
              <a:t>9 April 2018</a:t>
            </a:r>
            <a:endParaRPr lang="en-US" altLang="en-US"/>
          </a:p>
        </p:txBody>
      </p:sp>
      <p:sp>
        <p:nvSpPr>
          <p:cNvPr id="8" name="Slide Number Placeholder 6"/>
          <p:cNvSpPr>
            <a:spLocks noGrp="1"/>
          </p:cNvSpPr>
          <p:nvPr>
            <p:ph type="sldNum" sz="quarter" idx="12"/>
          </p:nvPr>
        </p:nvSpPr>
        <p:spPr/>
        <p:txBody>
          <a:bodyPr/>
          <a:lstStyle/>
          <a:p>
            <a:fld id="{306DFEEF-8FF0-418E-BDC0-43C07DDD8B99}" type="slidenum">
              <a:rPr lang="en-US" altLang="en-US"/>
              <a:pPr/>
              <a:t>18</a:t>
            </a:fld>
            <a:endParaRPr lang="en-US" altLang="en-US"/>
          </a:p>
        </p:txBody>
      </p:sp>
      <p:sp>
        <p:nvSpPr>
          <p:cNvPr id="54274" name="Rectangle 2"/>
          <p:cNvSpPr>
            <a:spLocks noGrp="1" noChangeArrowheads="1"/>
          </p:cNvSpPr>
          <p:nvPr>
            <p:ph type="title"/>
          </p:nvPr>
        </p:nvSpPr>
        <p:spPr>
          <a:xfrm>
            <a:off x="2078181" y="101600"/>
            <a:ext cx="4156365" cy="1193801"/>
          </a:xfrm>
          <a:solidFill>
            <a:schemeClr val="bg1">
              <a:lumMod val="85000"/>
            </a:schemeClr>
          </a:solidFill>
        </p:spPr>
        <p:txBody>
          <a:bodyPr>
            <a:normAutofit/>
          </a:bodyPr>
          <a:lstStyle/>
          <a:p>
            <a:pPr algn="ctr"/>
            <a:r>
              <a:rPr lang="en-US" altLang="en-US" sz="2700" dirty="0" smtClean="0"/>
              <a:t>After MINOS,</a:t>
            </a:r>
            <a:r>
              <a:rPr lang="en-US" altLang="en-US" dirty="0" smtClean="0"/>
              <a:t/>
            </a:r>
            <a:br>
              <a:rPr lang="en-US" altLang="en-US" dirty="0" smtClean="0"/>
            </a:br>
            <a:r>
              <a:rPr lang="en-US" altLang="en-US" dirty="0" smtClean="0"/>
              <a:t>what </a:t>
            </a:r>
            <a:r>
              <a:rPr lang="en-US" altLang="en-US" dirty="0"/>
              <a:t>next for </a:t>
            </a:r>
            <a:r>
              <a:rPr lang="en-US" altLang="en-US" dirty="0">
                <a:latin typeface="Symbol" panose="05050102010706020507" pitchFamily="18" charset="2"/>
              </a:rPr>
              <a:t>n</a:t>
            </a:r>
            <a:r>
              <a:rPr lang="en-US" altLang="en-US" dirty="0"/>
              <a:t>?</a:t>
            </a:r>
          </a:p>
        </p:txBody>
      </p:sp>
      <p:sp>
        <p:nvSpPr>
          <p:cNvPr id="54275" name="Rectangle 3"/>
          <p:cNvSpPr>
            <a:spLocks noGrp="1" noChangeArrowheads="1"/>
          </p:cNvSpPr>
          <p:nvPr>
            <p:ph type="body" sz="half" idx="1"/>
          </p:nvPr>
        </p:nvSpPr>
        <p:spPr>
          <a:xfrm>
            <a:off x="304800" y="1524000"/>
            <a:ext cx="4192588" cy="4648200"/>
          </a:xfrm>
        </p:spPr>
        <p:txBody>
          <a:bodyPr/>
          <a:lstStyle/>
          <a:p>
            <a:pPr>
              <a:buFontTx/>
              <a:buNone/>
            </a:pPr>
            <a:r>
              <a:rPr lang="en-US" altLang="en-US" sz="2800" dirty="0"/>
              <a:t>A Groucho Marx Question</a:t>
            </a:r>
            <a:r>
              <a:rPr lang="en-US" altLang="en-US" sz="2800" baseline="30000" dirty="0"/>
              <a:t>*</a:t>
            </a:r>
            <a:r>
              <a:rPr lang="en-US" altLang="en-US" sz="2800" dirty="0"/>
              <a:t>, “Two of the three mixing angles have been measured.  What should we do next?”</a:t>
            </a:r>
          </a:p>
          <a:p>
            <a:pPr>
              <a:buFontTx/>
              <a:buNone/>
            </a:pPr>
            <a:endParaRPr lang="en-US" altLang="en-US" sz="2800" dirty="0"/>
          </a:p>
          <a:p>
            <a:pPr>
              <a:buFontTx/>
              <a:buNone/>
            </a:pPr>
            <a:endParaRPr lang="en-US" altLang="en-US" sz="2800" dirty="0"/>
          </a:p>
          <a:p>
            <a:pPr>
              <a:buFontTx/>
              <a:buNone/>
            </a:pPr>
            <a:r>
              <a:rPr lang="en-US" altLang="en-US" sz="1800" i="1" dirty="0"/>
              <a:t>* At the end of the show, Losing contestants would get questions with obvious answers, so that everyone won some money</a:t>
            </a:r>
            <a:r>
              <a:rPr lang="en-US" altLang="en-US" sz="1800" i="1" dirty="0" smtClean="0"/>
              <a:t>.  Example:  “Who was the Jane Addams Memorial Tollway named after?”</a:t>
            </a:r>
            <a:endParaRPr lang="en-US" altLang="en-US" sz="1800" i="1" dirty="0"/>
          </a:p>
        </p:txBody>
      </p:sp>
      <p:pic>
        <p:nvPicPr>
          <p:cNvPr id="54276" name="Picture 4" descr="groucho"/>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419600" y="1484313"/>
            <a:ext cx="43434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Oval 5"/>
          <p:cNvSpPr>
            <a:spLocks noChangeArrowheads="1"/>
          </p:cNvSpPr>
          <p:nvPr/>
        </p:nvSpPr>
        <p:spPr bwMode="auto">
          <a:xfrm>
            <a:off x="3733800" y="4191000"/>
            <a:ext cx="304800" cy="3810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Footer Placeholder 1"/>
          <p:cNvSpPr>
            <a:spLocks noGrp="1"/>
          </p:cNvSpPr>
          <p:nvPr>
            <p:ph type="ftr" sz="quarter" idx="11"/>
          </p:nvPr>
        </p:nvSpPr>
        <p:spPr/>
        <p:txBody>
          <a:bodyPr/>
          <a:lstStyle/>
          <a:p>
            <a:r>
              <a:rPr lang="en-US" altLang="en-US" smtClean="0"/>
              <a:t>Neutrinos at FNAL and ANL</a:t>
            </a:r>
            <a:endParaRPr lang="en-US" altLang="en-US"/>
          </a:p>
        </p:txBody>
      </p:sp>
    </p:spTree>
    <p:extLst>
      <p:ext uri="{BB962C8B-B14F-4D97-AF65-F5344CB8AC3E}">
        <p14:creationId xmlns:p14="http://schemas.microsoft.com/office/powerpoint/2010/main" val="232031586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Reactor study</a:t>
            </a:r>
            <a:endParaRPr lang="en-US" dirty="0"/>
          </a:p>
        </p:txBody>
      </p:sp>
      <p:sp>
        <p:nvSpPr>
          <p:cNvPr id="3" name="Content Placeholder 2"/>
          <p:cNvSpPr>
            <a:spLocks noGrp="1"/>
          </p:cNvSpPr>
          <p:nvPr>
            <p:ph idx="1"/>
          </p:nvPr>
        </p:nvSpPr>
        <p:spPr>
          <a:xfrm>
            <a:off x="410706" y="1825625"/>
            <a:ext cx="4479010" cy="4351338"/>
          </a:xfrm>
        </p:spPr>
        <p:txBody>
          <a:bodyPr/>
          <a:lstStyle/>
          <a:p>
            <a:pPr marL="0" indent="0">
              <a:buNone/>
            </a:pPr>
            <a:r>
              <a:rPr lang="en-US" dirty="0" smtClean="0"/>
              <a:t>2004 </a:t>
            </a:r>
          </a:p>
          <a:p>
            <a:pPr marL="0" indent="0">
              <a:buNone/>
            </a:pPr>
            <a:r>
              <a:rPr lang="en-US" dirty="0" smtClean="0"/>
              <a:t>Argonne Led the  International reactor neutrino working group whose report led to Double Chooz, Daya Bay and RENO</a:t>
            </a:r>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19</a:t>
            </a:fld>
            <a:endParaRPr lang="en-US"/>
          </a:p>
        </p:txBody>
      </p:sp>
      <p:pic>
        <p:nvPicPr>
          <p:cNvPr id="7" name="Picture 6"/>
          <p:cNvPicPr>
            <a:picLocks noChangeAspect="1"/>
          </p:cNvPicPr>
          <p:nvPr/>
        </p:nvPicPr>
        <p:blipFill>
          <a:blip r:embed="rId2"/>
          <a:stretch>
            <a:fillRect/>
          </a:stretch>
        </p:blipFill>
        <p:spPr>
          <a:xfrm>
            <a:off x="5863202" y="2038027"/>
            <a:ext cx="2787029" cy="3716038"/>
          </a:xfrm>
          <a:prstGeom prst="rect">
            <a:avLst/>
          </a:prstGeom>
        </p:spPr>
      </p:pic>
    </p:spTree>
    <p:extLst>
      <p:ext uri="{BB962C8B-B14F-4D97-AF65-F5344CB8AC3E}">
        <p14:creationId xmlns:p14="http://schemas.microsoft.com/office/powerpoint/2010/main" val="629485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E594 goals</a:t>
            </a:r>
            <a:endParaRPr lang="en-US" dirty="0"/>
          </a:p>
        </p:txBody>
      </p:sp>
      <p:sp>
        <p:nvSpPr>
          <p:cNvPr id="3" name="Content Placeholder 2"/>
          <p:cNvSpPr>
            <a:spLocks noGrp="1"/>
          </p:cNvSpPr>
          <p:nvPr>
            <p:ph idx="1"/>
          </p:nvPr>
        </p:nvSpPr>
        <p:spPr>
          <a:xfrm>
            <a:off x="628650" y="1825625"/>
            <a:ext cx="7886700" cy="4530726"/>
          </a:xfrm>
        </p:spPr>
        <p:txBody>
          <a:bodyPr>
            <a:normAutofit/>
          </a:bodyPr>
          <a:lstStyle/>
          <a:p>
            <a:pPr>
              <a:buClr>
                <a:schemeClr val="bg1">
                  <a:lumMod val="50000"/>
                </a:schemeClr>
              </a:buClr>
              <a:buFont typeface="Wingdings" panose="05000000000000000000" pitchFamily="2" charset="2"/>
              <a:buChar char="p"/>
            </a:pPr>
            <a:r>
              <a:rPr lang="en-US" dirty="0" smtClean="0"/>
              <a:t>Neutral currents had been firmly established by Jorge, Harry and others at CERN &amp; FNAL.</a:t>
            </a:r>
          </a:p>
          <a:p>
            <a:pPr>
              <a:buClr>
                <a:schemeClr val="bg1">
                  <a:lumMod val="50000"/>
                </a:schemeClr>
              </a:buClr>
              <a:buFont typeface="Wingdings" panose="05000000000000000000" pitchFamily="2" charset="2"/>
              <a:buChar char="p"/>
            </a:pPr>
            <a:r>
              <a:rPr lang="en-US" dirty="0" smtClean="0"/>
              <a:t>Harry and others at CERN &amp; FNAL used charged current (CC) events to measure structure functions</a:t>
            </a:r>
          </a:p>
          <a:p>
            <a:pPr>
              <a:buClr>
                <a:schemeClr val="bg1">
                  <a:lumMod val="50000"/>
                </a:schemeClr>
              </a:buClr>
              <a:buFont typeface="Wingdings" panose="05000000000000000000" pitchFamily="2" charset="2"/>
              <a:buChar char="p"/>
            </a:pPr>
            <a:r>
              <a:rPr lang="en-US" dirty="0" smtClean="0"/>
              <a:t>The main goal was to measure neutral current (NC) structure </a:t>
            </a:r>
            <a:r>
              <a:rPr lang="en-US" dirty="0"/>
              <a:t>functions </a:t>
            </a:r>
            <a:r>
              <a:rPr lang="en-US" dirty="0" smtClean="0"/>
              <a:t>using </a:t>
            </a:r>
            <a:r>
              <a:rPr lang="en-US" dirty="0"/>
              <a:t>a detector that could better measure the angle of hadron showers, </a:t>
            </a:r>
            <a:endParaRPr lang="en-US" dirty="0" smtClean="0"/>
          </a:p>
          <a:p>
            <a:pPr>
              <a:buClr>
                <a:schemeClr val="bg1">
                  <a:lumMod val="50000"/>
                </a:schemeClr>
              </a:buClr>
              <a:buFont typeface="Wingdings" panose="05000000000000000000" pitchFamily="2" charset="2"/>
              <a:buChar char="p"/>
            </a:pPr>
            <a:r>
              <a:rPr lang="en-US" dirty="0" smtClean="0"/>
              <a:t> R = NC/CC ratio for </a:t>
            </a:r>
            <a:r>
              <a:rPr lang="en-US" dirty="0" smtClean="0">
                <a:latin typeface="Symbol" panose="05050102010706020507" pitchFamily="18" charset="2"/>
              </a:rPr>
              <a:t>n</a:t>
            </a:r>
            <a:r>
              <a:rPr lang="en-US" dirty="0" smtClean="0"/>
              <a:t> &amp; </a:t>
            </a:r>
            <a:r>
              <a:rPr lang="en-US" dirty="0" smtClean="0">
                <a:latin typeface="Symbol" panose="05050102010706020507" pitchFamily="18" charset="2"/>
              </a:rPr>
              <a:t>n</a:t>
            </a:r>
            <a:r>
              <a:rPr lang="en-US" dirty="0" smtClean="0"/>
              <a:t> sensitive to Weak mixing angle/Weinberg angle </a:t>
            </a:r>
            <a:r>
              <a:rPr lang="en-US" dirty="0" err="1" smtClean="0">
                <a:latin typeface="Symbol" panose="05050102010706020507" pitchFamily="18" charset="2"/>
              </a:rPr>
              <a:t>q</a:t>
            </a:r>
            <a:r>
              <a:rPr lang="en-US" baseline="-25000" dirty="0" err="1" smtClean="0"/>
              <a:t>W</a:t>
            </a:r>
            <a:endParaRPr lang="en-US" baseline="-25000"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a:t>
            </a:fld>
            <a:endParaRPr lang="en-US"/>
          </a:p>
        </p:txBody>
      </p:sp>
      <p:cxnSp>
        <p:nvCxnSpPr>
          <p:cNvPr id="8" name="Straight Connector 7"/>
          <p:cNvCxnSpPr/>
          <p:nvPr/>
        </p:nvCxnSpPr>
        <p:spPr>
          <a:xfrm>
            <a:off x="4460107" y="4988968"/>
            <a:ext cx="223786" cy="7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77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505200" y="228600"/>
            <a:ext cx="3581400" cy="1143000"/>
          </a:xfrm>
          <a:solidFill>
            <a:schemeClr val="bg1">
              <a:lumMod val="85000"/>
            </a:schemeClr>
          </a:solidFill>
        </p:spPr>
        <p:txBody>
          <a:bodyPr>
            <a:normAutofit/>
          </a:bodyPr>
          <a:lstStyle/>
          <a:p>
            <a:r>
              <a:rPr lang="en-US" altLang="en-US" sz="4000" dirty="0" smtClean="0"/>
              <a:t>Double Chooz</a:t>
            </a:r>
          </a:p>
        </p:txBody>
      </p:sp>
      <p:sp>
        <p:nvSpPr>
          <p:cNvPr id="8195" name="Content Placeholder 2"/>
          <p:cNvSpPr>
            <a:spLocks noGrp="1"/>
          </p:cNvSpPr>
          <p:nvPr>
            <p:ph idx="1"/>
          </p:nvPr>
        </p:nvSpPr>
        <p:spPr/>
        <p:txBody>
          <a:bodyPr/>
          <a:lstStyle/>
          <a:p>
            <a:endParaRPr lang="en-US" altLang="en-US" smtClean="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76400"/>
            <a:ext cx="9144000"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101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994" y="365126"/>
            <a:ext cx="4725825" cy="1012725"/>
          </a:xfrm>
        </p:spPr>
        <p:txBody>
          <a:bodyPr>
            <a:normAutofit fontScale="90000"/>
          </a:bodyPr>
          <a:lstStyle/>
          <a:p>
            <a:r>
              <a:rPr lang="en-US" dirty="0" smtClean="0"/>
              <a:t>Double Chooz results</a:t>
            </a:r>
            <a:endParaRPr lang="en-US" dirty="0"/>
          </a:p>
        </p:txBody>
      </p:sp>
      <p:sp>
        <p:nvSpPr>
          <p:cNvPr id="7" name="Content Placeholder 6"/>
          <p:cNvSpPr>
            <a:spLocks noGrp="1"/>
          </p:cNvSpPr>
          <p:nvPr>
            <p:ph sz="half" idx="1"/>
          </p:nvPr>
        </p:nvSpPr>
        <p:spPr>
          <a:xfrm>
            <a:off x="462555" y="1825625"/>
            <a:ext cx="3695377" cy="4351338"/>
          </a:xfrm>
        </p:spPr>
        <p:txBody>
          <a:bodyPr/>
          <a:lstStyle/>
          <a:p>
            <a:pPr>
              <a:spcBef>
                <a:spcPct val="0"/>
              </a:spcBef>
              <a:buFontTx/>
              <a:buNone/>
            </a:pPr>
            <a:r>
              <a:rPr lang="es-ES" altLang="en-US" sz="2000" b="1" dirty="0" err="1">
                <a:solidFill>
                  <a:srgbClr val="0066FF"/>
                </a:solidFill>
                <a:latin typeface="Tahoma" panose="020B0604030504040204" pitchFamily="34" charset="0"/>
              </a:rPr>
              <a:t>Rate+Shape</a:t>
            </a:r>
            <a:r>
              <a:rPr lang="es-ES" altLang="en-US" sz="2000" b="1" dirty="0">
                <a:solidFill>
                  <a:srgbClr val="0066FF"/>
                </a:solidFill>
                <a:latin typeface="Tahoma" panose="020B0604030504040204" pitchFamily="34" charset="0"/>
              </a:rPr>
              <a:t> </a:t>
            </a:r>
            <a:r>
              <a:rPr lang="es-ES" altLang="en-US" sz="2000" b="1" dirty="0" err="1">
                <a:solidFill>
                  <a:srgbClr val="0066FF"/>
                </a:solidFill>
                <a:latin typeface="Tahoma" panose="020B0604030504040204" pitchFamily="34" charset="0"/>
              </a:rPr>
              <a:t>Analysis</a:t>
            </a:r>
            <a:r>
              <a:rPr lang="es-ES" altLang="en-US" sz="2000" b="1" dirty="0">
                <a:solidFill>
                  <a:srgbClr val="0066FF"/>
                </a:solidFill>
                <a:latin typeface="Tahoma" panose="020B0604030504040204" pitchFamily="34" charset="0"/>
              </a:rPr>
              <a:t>: </a:t>
            </a:r>
          </a:p>
          <a:p>
            <a:pPr>
              <a:spcBef>
                <a:spcPct val="0"/>
              </a:spcBef>
              <a:buFontTx/>
              <a:buNone/>
            </a:pPr>
            <a:r>
              <a:rPr lang="es-ES" altLang="en-US" sz="2000" b="1" dirty="0">
                <a:solidFill>
                  <a:srgbClr val="0066FF"/>
                </a:solidFill>
                <a:latin typeface="Tahoma" panose="020B0604030504040204" pitchFamily="34" charset="0"/>
              </a:rPr>
              <a:t>sin</a:t>
            </a:r>
            <a:r>
              <a:rPr lang="es-ES" altLang="en-US" sz="2000" b="1" baseline="30000" dirty="0">
                <a:solidFill>
                  <a:srgbClr val="0066FF"/>
                </a:solidFill>
                <a:latin typeface="Tahoma" panose="020B0604030504040204" pitchFamily="34" charset="0"/>
              </a:rPr>
              <a:t>2</a:t>
            </a:r>
            <a:r>
              <a:rPr lang="es-ES" altLang="en-US" sz="2000" b="1" dirty="0">
                <a:solidFill>
                  <a:srgbClr val="0066FF"/>
                </a:solidFill>
                <a:latin typeface="Tahoma" panose="020B0604030504040204" pitchFamily="34" charset="0"/>
              </a:rPr>
              <a:t>(2θ</a:t>
            </a:r>
            <a:r>
              <a:rPr lang="es-ES" altLang="en-US" sz="2000" b="1" baseline="-25000" dirty="0">
                <a:solidFill>
                  <a:srgbClr val="0066FF"/>
                </a:solidFill>
                <a:latin typeface="Tahoma" panose="020B0604030504040204" pitchFamily="34" charset="0"/>
              </a:rPr>
              <a:t>13</a:t>
            </a:r>
            <a:r>
              <a:rPr lang="es-ES" altLang="en-US" sz="2000" b="1" dirty="0">
                <a:solidFill>
                  <a:srgbClr val="0066FF"/>
                </a:solidFill>
                <a:latin typeface="Tahoma" panose="020B0604030504040204" pitchFamily="34" charset="0"/>
              </a:rPr>
              <a:t>)=0.085+-0.051 (0.041 </a:t>
            </a:r>
            <a:r>
              <a:rPr lang="es-ES" altLang="en-US" sz="2000" b="1" dirty="0" err="1">
                <a:solidFill>
                  <a:srgbClr val="0066FF"/>
                </a:solidFill>
                <a:latin typeface="Tahoma" panose="020B0604030504040204" pitchFamily="34" charset="0"/>
              </a:rPr>
              <a:t>stat</a:t>
            </a:r>
            <a:r>
              <a:rPr lang="es-ES" altLang="en-US" sz="2000" b="1" dirty="0" smtClean="0">
                <a:solidFill>
                  <a:srgbClr val="0066FF"/>
                </a:solidFill>
                <a:latin typeface="Tahoma" panose="020B0604030504040204" pitchFamily="34" charset="0"/>
              </a:rPr>
              <a:t>.)</a:t>
            </a:r>
          </a:p>
          <a:p>
            <a:pPr>
              <a:spcBef>
                <a:spcPct val="0"/>
              </a:spcBef>
              <a:buFontTx/>
              <a:buNone/>
            </a:pPr>
            <a:endParaRPr lang="es-ES" altLang="en-US" sz="2000" b="1" dirty="0">
              <a:solidFill>
                <a:srgbClr val="0066FF"/>
              </a:solidFill>
              <a:latin typeface="Tahoma" panose="020B0604030504040204" pitchFamily="34" charset="0"/>
            </a:endParaRPr>
          </a:p>
          <a:p>
            <a:pPr>
              <a:spcBef>
                <a:spcPct val="0"/>
              </a:spcBef>
              <a:buFontTx/>
              <a:buNone/>
            </a:pPr>
            <a:r>
              <a:rPr lang="es-ES" altLang="en-US" sz="2000" b="1" dirty="0" err="1" smtClean="0">
                <a:solidFill>
                  <a:srgbClr val="0066FF"/>
                </a:solidFill>
                <a:latin typeface="Tahoma" panose="020B0604030504040204" pitchFamily="34" charset="0"/>
              </a:rPr>
              <a:t>First</a:t>
            </a:r>
            <a:r>
              <a:rPr lang="es-ES" altLang="en-US" sz="2000" b="1" dirty="0" smtClean="0">
                <a:solidFill>
                  <a:srgbClr val="0066FF"/>
                </a:solidFill>
                <a:latin typeface="Tahoma" panose="020B0604030504040204" pitchFamily="34" charset="0"/>
              </a:rPr>
              <a:t> </a:t>
            </a:r>
            <a:r>
              <a:rPr lang="es-ES" altLang="en-US" sz="2000" b="1" dirty="0" err="1" smtClean="0">
                <a:solidFill>
                  <a:srgbClr val="0066FF"/>
                </a:solidFill>
                <a:latin typeface="Tahoma" panose="020B0604030504040204" pitchFamily="34" charset="0"/>
              </a:rPr>
              <a:t>indication</a:t>
            </a:r>
            <a:r>
              <a:rPr lang="es-ES" altLang="en-US" sz="2000" b="1" dirty="0" smtClean="0">
                <a:solidFill>
                  <a:srgbClr val="0066FF"/>
                </a:solidFill>
                <a:latin typeface="Tahoma" panose="020B0604030504040204" pitchFamily="34" charset="0"/>
              </a:rPr>
              <a:t> of non-</a:t>
            </a:r>
            <a:r>
              <a:rPr lang="es-ES" altLang="en-US" sz="2000" b="1" dirty="0" err="1" smtClean="0">
                <a:solidFill>
                  <a:srgbClr val="0066FF"/>
                </a:solidFill>
                <a:latin typeface="Tahoma" panose="020B0604030504040204" pitchFamily="34" charset="0"/>
              </a:rPr>
              <a:t>zero</a:t>
            </a:r>
            <a:r>
              <a:rPr lang="es-ES" altLang="en-US" sz="2000" b="1" dirty="0" smtClean="0">
                <a:solidFill>
                  <a:srgbClr val="0066FF"/>
                </a:solidFill>
                <a:latin typeface="Tahoma" panose="020B0604030504040204" pitchFamily="34" charset="0"/>
              </a:rPr>
              <a:t> </a:t>
            </a:r>
            <a:r>
              <a:rPr lang="es-ES" altLang="en-US" sz="2000" b="1" dirty="0" smtClean="0">
                <a:solidFill>
                  <a:srgbClr val="0066FF"/>
                </a:solidFill>
                <a:latin typeface="Symbol" panose="05050102010706020507" pitchFamily="18" charset="2"/>
              </a:rPr>
              <a:t>q</a:t>
            </a:r>
            <a:r>
              <a:rPr lang="es-ES" altLang="en-US" sz="2000" b="1" baseline="-25000" dirty="0" smtClean="0">
                <a:solidFill>
                  <a:srgbClr val="0066FF"/>
                </a:solidFill>
                <a:latin typeface="Tahoma" panose="020B0604030504040204" pitchFamily="34" charset="0"/>
              </a:rPr>
              <a:t>13</a:t>
            </a:r>
            <a:r>
              <a:rPr lang="es-ES" altLang="en-US" sz="2000" b="1" dirty="0" smtClean="0">
                <a:solidFill>
                  <a:srgbClr val="0066FF"/>
                </a:solidFill>
                <a:latin typeface="Tahoma" panose="020B0604030504040204" pitchFamily="34" charset="0"/>
              </a:rPr>
              <a:t> in </a:t>
            </a:r>
            <a:r>
              <a:rPr lang="es-ES" altLang="en-US" sz="2000" b="1" dirty="0" err="1" smtClean="0">
                <a:solidFill>
                  <a:srgbClr val="0066FF"/>
                </a:solidFill>
                <a:latin typeface="Tahoma" panose="020B0604030504040204" pitchFamily="34" charset="0"/>
              </a:rPr>
              <a:t>the</a:t>
            </a:r>
            <a:r>
              <a:rPr lang="es-ES" altLang="en-US" sz="2000" b="1" dirty="0" smtClean="0">
                <a:solidFill>
                  <a:srgbClr val="0066FF"/>
                </a:solidFill>
                <a:latin typeface="Tahoma" panose="020B0604030504040204" pitchFamily="34" charset="0"/>
              </a:rPr>
              <a:t> new round of reactor neutrino </a:t>
            </a:r>
            <a:r>
              <a:rPr lang="es-ES" altLang="en-US" sz="2000" b="1" dirty="0" err="1" smtClean="0">
                <a:solidFill>
                  <a:srgbClr val="0066FF"/>
                </a:solidFill>
                <a:latin typeface="Tahoma" panose="020B0604030504040204" pitchFamily="34" charset="0"/>
              </a:rPr>
              <a:t>experiments</a:t>
            </a:r>
            <a:r>
              <a:rPr lang="es-ES" altLang="en-US" sz="2000" b="1" dirty="0" smtClean="0">
                <a:solidFill>
                  <a:srgbClr val="0066FF"/>
                </a:solidFill>
                <a:latin typeface="Tahoma" panose="020B0604030504040204" pitchFamily="34" charset="0"/>
              </a:rPr>
              <a:t>. (2011)</a:t>
            </a:r>
          </a:p>
          <a:p>
            <a:pPr>
              <a:spcBef>
                <a:spcPct val="0"/>
              </a:spcBef>
              <a:buFontTx/>
              <a:buNone/>
            </a:pPr>
            <a:endParaRPr lang="es-ES" altLang="en-US" sz="2000" b="1" dirty="0">
              <a:solidFill>
                <a:srgbClr val="0066FF"/>
              </a:solidFill>
              <a:latin typeface="Tahoma" panose="020B0604030504040204" pitchFamily="34" charset="0"/>
            </a:endParaRPr>
          </a:p>
          <a:p>
            <a:pPr>
              <a:spcBef>
                <a:spcPct val="0"/>
              </a:spcBef>
              <a:buFontTx/>
              <a:buNone/>
            </a:pPr>
            <a:r>
              <a:rPr lang="es-ES" altLang="en-US" sz="2000" b="1" dirty="0" err="1" smtClean="0">
                <a:solidFill>
                  <a:srgbClr val="0066FF"/>
                </a:solidFill>
                <a:latin typeface="Tahoma" panose="020B0604030504040204" pitchFamily="34" charset="0"/>
              </a:rPr>
              <a:t>This</a:t>
            </a:r>
            <a:r>
              <a:rPr lang="es-ES" altLang="en-US" sz="2000" b="1" dirty="0" smtClean="0">
                <a:solidFill>
                  <a:srgbClr val="0066FF"/>
                </a:solidFill>
                <a:latin typeface="Tahoma" panose="020B0604030504040204" pitchFamily="34" charset="0"/>
              </a:rPr>
              <a:t> </a:t>
            </a:r>
            <a:r>
              <a:rPr lang="es-ES" altLang="en-US" sz="2000" b="1" dirty="0" err="1" smtClean="0">
                <a:solidFill>
                  <a:srgbClr val="0066FF"/>
                </a:solidFill>
                <a:latin typeface="Tahoma" panose="020B0604030504040204" pitchFamily="34" charset="0"/>
              </a:rPr>
              <a:t>result</a:t>
            </a:r>
            <a:r>
              <a:rPr lang="es-ES" altLang="en-US" sz="2000" b="1" dirty="0" smtClean="0">
                <a:solidFill>
                  <a:srgbClr val="0066FF"/>
                </a:solidFill>
                <a:latin typeface="Tahoma" panose="020B0604030504040204" pitchFamily="34" charset="0"/>
              </a:rPr>
              <a:t> led Daya </a:t>
            </a:r>
            <a:r>
              <a:rPr lang="es-ES" altLang="en-US" sz="2000" b="1" dirty="0" err="1" smtClean="0">
                <a:solidFill>
                  <a:srgbClr val="0066FF"/>
                </a:solidFill>
                <a:latin typeface="Tahoma" panose="020B0604030504040204" pitchFamily="34" charset="0"/>
              </a:rPr>
              <a:t>Bay</a:t>
            </a:r>
            <a:r>
              <a:rPr lang="es-ES" altLang="en-US" sz="2000" b="1" dirty="0" smtClean="0">
                <a:solidFill>
                  <a:srgbClr val="0066FF"/>
                </a:solidFill>
                <a:latin typeface="Tahoma" panose="020B0604030504040204" pitchFamily="34" charset="0"/>
              </a:rPr>
              <a:t> to stop </a:t>
            </a:r>
            <a:r>
              <a:rPr lang="es-ES" altLang="en-US" sz="2000" b="1" dirty="0" err="1" smtClean="0">
                <a:solidFill>
                  <a:srgbClr val="0066FF"/>
                </a:solidFill>
                <a:latin typeface="Tahoma" panose="020B0604030504040204" pitchFamily="34" charset="0"/>
              </a:rPr>
              <a:t>construction</a:t>
            </a:r>
            <a:r>
              <a:rPr lang="es-ES" altLang="en-US" sz="2000" b="1" dirty="0" smtClean="0">
                <a:solidFill>
                  <a:srgbClr val="0066FF"/>
                </a:solidFill>
                <a:latin typeface="Tahoma" panose="020B0604030504040204" pitchFamily="34" charset="0"/>
              </a:rPr>
              <a:t>, run 6 of </a:t>
            </a:r>
            <a:r>
              <a:rPr lang="es-ES" altLang="en-US" sz="2000" b="1" dirty="0" err="1" smtClean="0">
                <a:solidFill>
                  <a:srgbClr val="0066FF"/>
                </a:solidFill>
                <a:latin typeface="Tahoma" panose="020B0604030504040204" pitchFamily="34" charset="0"/>
              </a:rPr>
              <a:t>their</a:t>
            </a:r>
            <a:r>
              <a:rPr lang="es-ES" altLang="en-US" sz="2000" b="1" dirty="0" smtClean="0">
                <a:solidFill>
                  <a:srgbClr val="0066FF"/>
                </a:solidFill>
                <a:latin typeface="Tahoma" panose="020B0604030504040204" pitchFamily="34" charset="0"/>
              </a:rPr>
              <a:t> 8 </a:t>
            </a:r>
            <a:r>
              <a:rPr lang="es-ES" altLang="en-US" sz="2000" b="1" dirty="0" err="1" smtClean="0">
                <a:solidFill>
                  <a:srgbClr val="0066FF"/>
                </a:solidFill>
                <a:latin typeface="Tahoma" panose="020B0604030504040204" pitchFamily="34" charset="0"/>
              </a:rPr>
              <a:t>detectors</a:t>
            </a:r>
            <a:r>
              <a:rPr lang="es-ES" altLang="en-US" sz="2000" b="1" dirty="0" smtClean="0">
                <a:solidFill>
                  <a:srgbClr val="0066FF"/>
                </a:solidFill>
                <a:latin typeface="Tahoma" panose="020B0604030504040204" pitchFamily="34" charset="0"/>
              </a:rPr>
              <a:t>, and </a:t>
            </a:r>
            <a:r>
              <a:rPr lang="es-ES" altLang="en-US" sz="2000" b="1" dirty="0" err="1" smtClean="0">
                <a:solidFill>
                  <a:srgbClr val="0066FF"/>
                </a:solidFill>
                <a:latin typeface="Tahoma" panose="020B0604030504040204" pitchFamily="34" charset="0"/>
              </a:rPr>
              <a:t>get</a:t>
            </a:r>
            <a:r>
              <a:rPr lang="es-ES" altLang="en-US" sz="2000" b="1" dirty="0" smtClean="0">
                <a:solidFill>
                  <a:srgbClr val="0066FF"/>
                </a:solidFill>
                <a:latin typeface="Tahoma" panose="020B0604030504040204" pitchFamily="34" charset="0"/>
              </a:rPr>
              <a:t> </a:t>
            </a:r>
            <a:r>
              <a:rPr lang="es-ES" altLang="en-US" sz="2000" b="1" dirty="0" err="1" smtClean="0">
                <a:solidFill>
                  <a:srgbClr val="0066FF"/>
                </a:solidFill>
                <a:latin typeface="Tahoma" panose="020B0604030504040204" pitchFamily="34" charset="0"/>
              </a:rPr>
              <a:t>the</a:t>
            </a:r>
            <a:r>
              <a:rPr lang="es-ES" altLang="en-US" sz="2000" b="1" dirty="0" smtClean="0">
                <a:solidFill>
                  <a:srgbClr val="0066FF"/>
                </a:solidFill>
                <a:latin typeface="Tahoma" panose="020B0604030504040204" pitchFamily="34" charset="0"/>
              </a:rPr>
              <a:t> </a:t>
            </a:r>
            <a:r>
              <a:rPr lang="es-ES" altLang="en-US" sz="2000" b="1" dirty="0" err="1" smtClean="0">
                <a:solidFill>
                  <a:srgbClr val="0066FF"/>
                </a:solidFill>
                <a:latin typeface="Tahoma" panose="020B0604030504040204" pitchFamily="34" charset="0"/>
              </a:rPr>
              <a:t>same</a:t>
            </a:r>
            <a:r>
              <a:rPr lang="es-ES" altLang="en-US" sz="2000" b="1" dirty="0" smtClean="0">
                <a:solidFill>
                  <a:srgbClr val="0066FF"/>
                </a:solidFill>
                <a:latin typeface="Tahoma" panose="020B0604030504040204" pitchFamily="34" charset="0"/>
              </a:rPr>
              <a:t> </a:t>
            </a:r>
            <a:r>
              <a:rPr lang="es-ES" altLang="en-US" sz="2000" b="1" dirty="0" err="1" smtClean="0">
                <a:solidFill>
                  <a:srgbClr val="0066FF"/>
                </a:solidFill>
                <a:latin typeface="Tahoma" panose="020B0604030504040204" pitchFamily="34" charset="0"/>
              </a:rPr>
              <a:t>result</a:t>
            </a:r>
            <a:r>
              <a:rPr lang="es-ES" altLang="en-US" sz="2000" b="1" dirty="0" smtClean="0">
                <a:solidFill>
                  <a:srgbClr val="0066FF"/>
                </a:solidFill>
                <a:latin typeface="Tahoma" panose="020B0604030504040204" pitchFamily="34" charset="0"/>
              </a:rPr>
              <a:t> in 5 </a:t>
            </a:r>
            <a:r>
              <a:rPr lang="es-ES" altLang="en-US" sz="2000" b="1" dirty="0" err="1" smtClean="0">
                <a:solidFill>
                  <a:srgbClr val="0066FF"/>
                </a:solidFill>
                <a:latin typeface="Tahoma" panose="020B0604030504040204" pitchFamily="34" charset="0"/>
              </a:rPr>
              <a:t>weeks</a:t>
            </a:r>
            <a:r>
              <a:rPr lang="es-ES" altLang="en-US" sz="2000" b="1" dirty="0" smtClean="0">
                <a:solidFill>
                  <a:srgbClr val="0066FF"/>
                </a:solidFill>
                <a:latin typeface="Tahoma" panose="020B0604030504040204" pitchFamily="34" charset="0"/>
              </a:rPr>
              <a:t>.</a:t>
            </a:r>
            <a:endParaRPr lang="es-ES" altLang="en-US" sz="2000" b="1" dirty="0">
              <a:solidFill>
                <a:srgbClr val="0066FF"/>
              </a:solidFill>
              <a:latin typeface="Tahoma" panose="020B0604030504040204" pitchFamily="34" charset="0"/>
            </a:endParaRPr>
          </a:p>
          <a:p>
            <a:endParaRPr lang="en-US" dirty="0"/>
          </a:p>
        </p:txBody>
      </p:sp>
      <p:sp>
        <p:nvSpPr>
          <p:cNvPr id="8" name="Content Placeholder 7"/>
          <p:cNvSpPr>
            <a:spLocks noGrp="1"/>
          </p:cNvSpPr>
          <p:nvPr>
            <p:ph sz="half" idx="2"/>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21</a:t>
            </a:fld>
            <a:endParaRPr lang="en-US"/>
          </a:p>
        </p:txBody>
      </p:sp>
      <p:pic>
        <p:nvPicPr>
          <p:cNvPr id="9"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6319" y="3440907"/>
            <a:ext cx="34290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1768" y="1467545"/>
            <a:ext cx="2764035" cy="2028377"/>
          </a:xfrm>
          <a:prstGeom prst="rect">
            <a:avLst/>
          </a:prstGeom>
        </p:spPr>
      </p:pic>
    </p:spTree>
    <p:extLst>
      <p:ext uri="{BB962C8B-B14F-4D97-AF65-F5344CB8AC3E}">
        <p14:creationId xmlns:p14="http://schemas.microsoft.com/office/powerpoint/2010/main" val="2882696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370" y="79266"/>
            <a:ext cx="4162699" cy="1143000"/>
          </a:xfrm>
        </p:spPr>
        <p:txBody>
          <a:bodyPr>
            <a:noAutofit/>
          </a:bodyPr>
          <a:lstStyle/>
          <a:p>
            <a:r>
              <a:rPr lang="en-US" sz="3600" dirty="0" smtClean="0"/>
              <a:t>NOvA </a:t>
            </a:r>
            <a:r>
              <a:rPr lang="en-US" sz="3600" dirty="0"/>
              <a:t/>
            </a:r>
            <a:br>
              <a:rPr lang="en-US" sz="3600" dirty="0"/>
            </a:br>
            <a:r>
              <a:rPr lang="en-US" sz="3600" dirty="0" smtClean="0"/>
              <a:t>off-axis </a:t>
            </a:r>
            <a:r>
              <a:rPr lang="en-US" sz="3600" dirty="0" smtClean="0">
                <a:latin typeface="Symbol" panose="05050102010706020507" pitchFamily="18" charset="2"/>
              </a:rPr>
              <a:t>n</a:t>
            </a:r>
            <a:r>
              <a:rPr lang="en-US" sz="3600" dirty="0" smtClean="0"/>
              <a:t> experiment</a:t>
            </a:r>
            <a:endParaRPr lang="en-US" sz="3600" dirty="0"/>
          </a:p>
        </p:txBody>
      </p:sp>
      <p:sp>
        <p:nvSpPr>
          <p:cNvPr id="3" name="Slide Number Placeholder 2"/>
          <p:cNvSpPr>
            <a:spLocks noGrp="1"/>
          </p:cNvSpPr>
          <p:nvPr>
            <p:ph type="sldNum" sz="quarter" idx="12"/>
          </p:nvPr>
        </p:nvSpPr>
        <p:spPr/>
        <p:txBody>
          <a:bodyPr/>
          <a:lstStyle/>
          <a:p>
            <a:fld id="{B2F7E5EE-30D1-49AC-A1DC-D94ED998408A}" type="slidenum">
              <a:rPr lang="en-US" smtClean="0"/>
              <a:pPr/>
              <a:t>22</a:t>
            </a:fld>
            <a:endParaRPr lang="en-US"/>
          </a:p>
        </p:txBody>
      </p:sp>
      <p:pic>
        <p:nvPicPr>
          <p:cNvPr id="13"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6751" y="2002970"/>
            <a:ext cx="7950498" cy="477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312" y="4371765"/>
            <a:ext cx="2300301" cy="1522421"/>
          </a:xfrm>
          <a:prstGeom prst="rect">
            <a:avLst/>
          </a:prstGeom>
          <a:ln w="12700">
            <a:solidFill>
              <a:schemeClr val="tx1"/>
            </a:solidFill>
          </a:ln>
        </p:spPr>
      </p:pic>
      <p:sp>
        <p:nvSpPr>
          <p:cNvPr id="7" name="TextBox 6"/>
          <p:cNvSpPr txBox="1"/>
          <p:nvPr/>
        </p:nvSpPr>
        <p:spPr>
          <a:xfrm>
            <a:off x="4994622" y="5894186"/>
            <a:ext cx="1921009" cy="338554"/>
          </a:xfrm>
          <a:prstGeom prst="rect">
            <a:avLst/>
          </a:prstGeom>
          <a:noFill/>
        </p:spPr>
        <p:txBody>
          <a:bodyPr wrap="square" rtlCol="0">
            <a:spAutoFit/>
          </a:bodyPr>
          <a:lstStyle/>
          <a:p>
            <a:r>
              <a:rPr lang="en-US" sz="1600" b="1" smtClean="0">
                <a:solidFill>
                  <a:srgbClr val="FFFF00"/>
                </a:solidFill>
              </a:rPr>
              <a:t>Near detector </a:t>
            </a:r>
            <a:endParaRPr lang="en-US" sz="1600" b="1" dirty="0">
              <a:solidFill>
                <a:srgbClr val="FFFF00"/>
              </a:solidFill>
            </a:endParaRPr>
          </a:p>
        </p:txBody>
      </p:sp>
      <p:pic>
        <p:nvPicPr>
          <p:cNvPr id="6148" name="Picture 4" descr="mage result for NOvA far detect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2699" y="2218672"/>
            <a:ext cx="2173045" cy="15521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42415" y="3858302"/>
            <a:ext cx="1921009" cy="338554"/>
          </a:xfrm>
          <a:prstGeom prst="rect">
            <a:avLst/>
          </a:prstGeom>
          <a:noFill/>
        </p:spPr>
        <p:txBody>
          <a:bodyPr wrap="square" rtlCol="0">
            <a:spAutoFit/>
          </a:bodyPr>
          <a:lstStyle/>
          <a:p>
            <a:r>
              <a:rPr lang="en-US" sz="1600" b="1" dirty="0" smtClean="0">
                <a:solidFill>
                  <a:srgbClr val="FFFF00"/>
                </a:solidFill>
              </a:rPr>
              <a:t>Far detector </a:t>
            </a:r>
            <a:endParaRPr lang="en-US" sz="1600" b="1" dirty="0">
              <a:solidFill>
                <a:srgbClr val="FFFF00"/>
              </a:solidFill>
            </a:endParaRPr>
          </a:p>
        </p:txBody>
      </p:sp>
      <p:sp>
        <p:nvSpPr>
          <p:cNvPr id="11" name="TextBox 10"/>
          <p:cNvSpPr txBox="1"/>
          <p:nvPr/>
        </p:nvSpPr>
        <p:spPr>
          <a:xfrm>
            <a:off x="6372465" y="2415650"/>
            <a:ext cx="2228370" cy="923330"/>
          </a:xfrm>
          <a:prstGeom prst="rect">
            <a:avLst/>
          </a:prstGeom>
          <a:noFill/>
        </p:spPr>
        <p:txBody>
          <a:bodyPr wrap="square" rtlCol="0">
            <a:spAutoFit/>
          </a:bodyPr>
          <a:lstStyle/>
          <a:p>
            <a:r>
              <a:rPr lang="en-US" b="1" dirty="0" smtClean="0">
                <a:solidFill>
                  <a:srgbClr val="FFFF00"/>
                </a:solidFill>
              </a:rPr>
              <a:t>Far detector 810 km from source and </a:t>
            </a:r>
          </a:p>
          <a:p>
            <a:r>
              <a:rPr lang="en-US" b="1" dirty="0" smtClean="0">
                <a:solidFill>
                  <a:srgbClr val="FFFF00"/>
                </a:solidFill>
              </a:rPr>
              <a:t>14.6 </a:t>
            </a:r>
            <a:r>
              <a:rPr lang="en-US" b="1" dirty="0" err="1" smtClean="0">
                <a:solidFill>
                  <a:srgbClr val="FFFF00"/>
                </a:solidFill>
              </a:rPr>
              <a:t>mrad</a:t>
            </a:r>
            <a:r>
              <a:rPr lang="en-US" b="1" dirty="0" smtClean="0">
                <a:solidFill>
                  <a:srgbClr val="FFFF00"/>
                </a:solidFill>
              </a:rPr>
              <a:t> off-axis</a:t>
            </a:r>
            <a:endParaRPr lang="en-US" b="1" dirty="0">
              <a:solidFill>
                <a:srgbClr val="FFFF00"/>
              </a:solidFill>
            </a:endParaRPr>
          </a:p>
        </p:txBody>
      </p:sp>
      <p:pic>
        <p:nvPicPr>
          <p:cNvPr id="5" name="Picture 4"/>
          <p:cNvPicPr>
            <a:picLocks noChangeAspect="1"/>
          </p:cNvPicPr>
          <p:nvPr/>
        </p:nvPicPr>
        <p:blipFill>
          <a:blip r:embed="rId5"/>
          <a:stretch>
            <a:fillRect/>
          </a:stretch>
        </p:blipFill>
        <p:spPr>
          <a:xfrm>
            <a:off x="161906" y="4135906"/>
            <a:ext cx="3804234" cy="2645893"/>
          </a:xfrm>
          <a:prstGeom prst="rect">
            <a:avLst/>
          </a:prstGeom>
        </p:spPr>
      </p:pic>
      <p:sp>
        <p:nvSpPr>
          <p:cNvPr id="6" name="Rectangle 5"/>
          <p:cNvSpPr/>
          <p:nvPr/>
        </p:nvSpPr>
        <p:spPr>
          <a:xfrm>
            <a:off x="0" y="4166381"/>
            <a:ext cx="1776549" cy="301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02919" y="4166381"/>
            <a:ext cx="472825" cy="150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323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139885" y="4468160"/>
            <a:ext cx="2764969" cy="1888191"/>
          </a:xfrm>
          <a:prstGeom prst="rect">
            <a:avLst/>
          </a:prstGeom>
        </p:spPr>
      </p:pic>
      <p:sp>
        <p:nvSpPr>
          <p:cNvPr id="2" name="Title 1"/>
          <p:cNvSpPr>
            <a:spLocks noGrp="1"/>
          </p:cNvSpPr>
          <p:nvPr>
            <p:ph type="title"/>
          </p:nvPr>
        </p:nvSpPr>
        <p:spPr/>
        <p:txBody>
          <a:bodyPr/>
          <a:lstStyle/>
          <a:p>
            <a:r>
              <a:rPr lang="en-US" dirty="0" err="1" smtClean="0"/>
              <a:t>NO</a:t>
            </a:r>
            <a:r>
              <a:rPr lang="en-US" dirty="0" err="1" smtClean="0">
                <a:latin typeface="Symbol" panose="05050102010706020507" pitchFamily="18" charset="2"/>
              </a:rPr>
              <a:t>n</a:t>
            </a:r>
            <a:r>
              <a:rPr lang="en-US" dirty="0" err="1" smtClean="0"/>
              <a:t>A</a:t>
            </a:r>
            <a:r>
              <a:rPr lang="en-US" dirty="0" smtClean="0"/>
              <a:t/>
            </a:r>
            <a:br>
              <a:rPr lang="en-US" dirty="0" smtClean="0"/>
            </a:br>
            <a:r>
              <a:rPr lang="en-US" dirty="0" smtClean="0"/>
              <a:t>construction</a:t>
            </a:r>
            <a:endParaRPr lang="en-US" dirty="0"/>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19193" y="1810593"/>
            <a:ext cx="3474926" cy="2591814"/>
          </a:xfrm>
          <a:prstGeom prst="rect">
            <a:avLst/>
          </a:prstGeom>
        </p:spPr>
      </p:pic>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23</a:t>
            </a:fld>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2346" y="4134882"/>
            <a:ext cx="3022446" cy="226539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193" y="4468160"/>
            <a:ext cx="2572719" cy="192579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82346" y="2124958"/>
            <a:ext cx="2978728" cy="1966889"/>
          </a:xfrm>
          <a:prstGeom prst="rect">
            <a:avLst/>
          </a:prstGeom>
        </p:spPr>
      </p:pic>
      <p:sp>
        <p:nvSpPr>
          <p:cNvPr id="12" name="TextBox 11"/>
          <p:cNvSpPr txBox="1"/>
          <p:nvPr/>
        </p:nvSpPr>
        <p:spPr>
          <a:xfrm>
            <a:off x="4176793" y="1976034"/>
            <a:ext cx="1441343" cy="1754326"/>
          </a:xfrm>
          <a:prstGeom prst="rect">
            <a:avLst/>
          </a:prstGeom>
          <a:noFill/>
        </p:spPr>
        <p:txBody>
          <a:bodyPr wrap="square" rtlCol="0">
            <a:spAutoFit/>
          </a:bodyPr>
          <a:lstStyle/>
          <a:p>
            <a:pPr algn="ctr"/>
            <a:r>
              <a:rPr lang="en-US" dirty="0" smtClean="0"/>
              <a:t>Building extrusions</a:t>
            </a:r>
          </a:p>
          <a:p>
            <a:pPr algn="ctr"/>
            <a:endParaRPr lang="en-US" dirty="0"/>
          </a:p>
          <a:p>
            <a:pPr algn="ctr"/>
            <a:endParaRPr lang="en-US" dirty="0" smtClean="0"/>
          </a:p>
          <a:p>
            <a:pPr algn="ctr"/>
            <a:r>
              <a:rPr lang="en-US" dirty="0" smtClean="0"/>
              <a:t>Testing Extrusions</a:t>
            </a:r>
            <a:endParaRPr lang="en-US" dirty="0"/>
          </a:p>
        </p:txBody>
      </p:sp>
      <p:cxnSp>
        <p:nvCxnSpPr>
          <p:cNvPr id="14" name="Straight Arrow Connector 13"/>
          <p:cNvCxnSpPr>
            <a:endCxn id="8" idx="3"/>
          </p:cNvCxnSpPr>
          <p:nvPr/>
        </p:nvCxnSpPr>
        <p:spPr>
          <a:xfrm flipH="1">
            <a:off x="3994119" y="2611464"/>
            <a:ext cx="864600" cy="4950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37948" y="3794772"/>
            <a:ext cx="1044398" cy="1125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105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5564" y="2383044"/>
            <a:ext cx="2116408" cy="1358254"/>
          </a:xfrm>
          <a:prstGeom prst="rect">
            <a:avLst/>
          </a:prstGeom>
        </p:spPr>
      </p:pic>
      <p:pic>
        <p:nvPicPr>
          <p:cNvPr id="8" name="Picture 7"/>
          <p:cNvPicPr>
            <a:picLocks noChangeAspect="1"/>
          </p:cNvPicPr>
          <p:nvPr/>
        </p:nvPicPr>
        <p:blipFill>
          <a:blip r:embed="rId3"/>
          <a:stretch>
            <a:fillRect/>
          </a:stretch>
        </p:blipFill>
        <p:spPr>
          <a:xfrm>
            <a:off x="3446873" y="2383044"/>
            <a:ext cx="3674421" cy="4282122"/>
          </a:xfrm>
          <a:prstGeom prst="rect">
            <a:avLst/>
          </a:prstGeom>
        </p:spPr>
      </p:pic>
      <p:sp>
        <p:nvSpPr>
          <p:cNvPr id="2" name="Title 1"/>
          <p:cNvSpPr>
            <a:spLocks noGrp="1"/>
          </p:cNvSpPr>
          <p:nvPr>
            <p:ph type="title"/>
          </p:nvPr>
        </p:nvSpPr>
        <p:spPr/>
        <p:txBody>
          <a:bodyPr/>
          <a:lstStyle/>
          <a:p>
            <a:r>
              <a:rPr lang="en-US" dirty="0" err="1" smtClean="0"/>
              <a:t>NO</a:t>
            </a:r>
            <a:r>
              <a:rPr lang="en-US" dirty="0" err="1" smtClean="0">
                <a:latin typeface="Symbol" panose="05050102010706020507" pitchFamily="18" charset="2"/>
              </a:rPr>
              <a:t>n</a:t>
            </a:r>
            <a:r>
              <a:rPr lang="en-US" dirty="0" err="1" smtClean="0"/>
              <a:t>A</a:t>
            </a:r>
            <a:r>
              <a:rPr lang="en-US" dirty="0" smtClean="0"/>
              <a:t/>
            </a:r>
            <a:br>
              <a:rPr lang="en-US" dirty="0" smtClean="0"/>
            </a:br>
            <a:r>
              <a:rPr lang="en-US" dirty="0" smtClean="0"/>
              <a:t>results</a:t>
            </a:r>
            <a:endParaRPr lang="en-US" dirty="0"/>
          </a:p>
        </p:txBody>
      </p:sp>
      <p:sp>
        <p:nvSpPr>
          <p:cNvPr id="3" name="Content Placeholder 2"/>
          <p:cNvSpPr>
            <a:spLocks noGrp="1"/>
          </p:cNvSpPr>
          <p:nvPr>
            <p:ph idx="1"/>
          </p:nvPr>
        </p:nvSpPr>
        <p:spPr/>
        <p:txBody>
          <a:bodyPr/>
          <a:lstStyle/>
          <a:p>
            <a:pPr marL="0" indent="0">
              <a:buNone/>
            </a:pPr>
            <a:r>
              <a:rPr lang="en-US" dirty="0" smtClean="0">
                <a:latin typeface="Symbol" panose="05050102010706020507" pitchFamily="18" charset="2"/>
              </a:rPr>
              <a:t>n</a:t>
            </a:r>
            <a:r>
              <a:rPr lang="en-US" baseline="-25000" dirty="0" smtClean="0">
                <a:latin typeface="Symbol" panose="05050102010706020507" pitchFamily="18" charset="2"/>
              </a:rPr>
              <a:t>m</a:t>
            </a:r>
            <a:r>
              <a:rPr lang="en-US" dirty="0" smtClean="0"/>
              <a:t> disappearance and </a:t>
            </a:r>
            <a:r>
              <a:rPr lang="en-US" dirty="0" smtClean="0">
                <a:latin typeface="Symbol" panose="05050102010706020507" pitchFamily="18" charset="2"/>
              </a:rPr>
              <a:t>n</a:t>
            </a:r>
            <a:r>
              <a:rPr lang="en-US" baseline="-25000" dirty="0" smtClean="0"/>
              <a:t>e</a:t>
            </a:r>
            <a:r>
              <a:rPr lang="en-US" dirty="0" smtClean="0"/>
              <a:t> appearance from .9e20 POT</a:t>
            </a:r>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24</a:t>
            </a:fld>
            <a:endParaRPr lang="en-US"/>
          </a:p>
        </p:txBody>
      </p:sp>
      <p:pic>
        <p:nvPicPr>
          <p:cNvPr id="7" name="Picture 6"/>
          <p:cNvPicPr>
            <a:picLocks noChangeAspect="1"/>
          </p:cNvPicPr>
          <p:nvPr/>
        </p:nvPicPr>
        <p:blipFill>
          <a:blip r:embed="rId4"/>
          <a:stretch>
            <a:fillRect/>
          </a:stretch>
        </p:blipFill>
        <p:spPr>
          <a:xfrm>
            <a:off x="310002" y="2228587"/>
            <a:ext cx="3324351" cy="2545308"/>
          </a:xfrm>
          <a:prstGeom prst="rect">
            <a:avLst/>
          </a:prstGeom>
        </p:spPr>
      </p:pic>
      <p:pic>
        <p:nvPicPr>
          <p:cNvPr id="10" name="Picture 9"/>
          <p:cNvPicPr>
            <a:picLocks noChangeAspect="1"/>
          </p:cNvPicPr>
          <p:nvPr/>
        </p:nvPicPr>
        <p:blipFill>
          <a:blip r:embed="rId5"/>
          <a:stretch>
            <a:fillRect/>
          </a:stretch>
        </p:blipFill>
        <p:spPr>
          <a:xfrm>
            <a:off x="228178" y="5110685"/>
            <a:ext cx="3344182" cy="1189355"/>
          </a:xfrm>
          <a:prstGeom prst="rect">
            <a:avLst/>
          </a:prstGeom>
        </p:spPr>
      </p:pic>
      <p:sp>
        <p:nvSpPr>
          <p:cNvPr id="11" name="TextBox 10"/>
          <p:cNvSpPr txBox="1"/>
          <p:nvPr/>
        </p:nvSpPr>
        <p:spPr>
          <a:xfrm>
            <a:off x="7067550" y="3944319"/>
            <a:ext cx="1905969" cy="1200329"/>
          </a:xfrm>
          <a:prstGeom prst="rect">
            <a:avLst/>
          </a:prstGeom>
          <a:noFill/>
        </p:spPr>
        <p:txBody>
          <a:bodyPr wrap="square" rtlCol="0">
            <a:spAutoFit/>
          </a:bodyPr>
          <a:lstStyle/>
          <a:p>
            <a:r>
              <a:rPr lang="en-US" dirty="0" smtClean="0"/>
              <a:t>Inverted mass ordering ruled out at 95% CL by NOvA alone.</a:t>
            </a:r>
            <a:endParaRPr lang="en-US" dirty="0"/>
          </a:p>
        </p:txBody>
      </p:sp>
    </p:spTree>
    <p:extLst>
      <p:ext uri="{BB962C8B-B14F-4D97-AF65-F5344CB8AC3E}">
        <p14:creationId xmlns:p14="http://schemas.microsoft.com/office/powerpoint/2010/main" val="3846613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0800000">
            <a:off x="2671463" y="1727594"/>
            <a:ext cx="3057734" cy="1584992"/>
          </a:xfrm>
          <a:prstGeom prst="rect">
            <a:avLst/>
          </a:prstGeom>
        </p:spPr>
      </p:pic>
      <p:sp>
        <p:nvSpPr>
          <p:cNvPr id="2" name="Title 1"/>
          <p:cNvSpPr>
            <a:spLocks noGrp="1"/>
          </p:cNvSpPr>
          <p:nvPr>
            <p:ph type="title"/>
          </p:nvPr>
        </p:nvSpPr>
        <p:spPr>
          <a:xfrm>
            <a:off x="2858530" y="365127"/>
            <a:ext cx="4209020" cy="974246"/>
          </a:xfrm>
        </p:spPr>
        <p:txBody>
          <a:bodyPr>
            <a:normAutofit fontScale="90000"/>
          </a:bodyPr>
          <a:lstStyle/>
          <a:p>
            <a:r>
              <a:rPr lang="en-US" sz="3600" dirty="0" smtClean="0"/>
              <a:t>Intensity Frontier Activities leading to P5</a:t>
            </a:r>
            <a:endParaRPr lang="en-US" sz="3600" dirty="0"/>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3172" y="1690689"/>
            <a:ext cx="3106502" cy="3369401"/>
          </a:xfrm>
          <a:prstGeom prst="rect">
            <a:avLst/>
          </a:prstGeom>
        </p:spPr>
      </p:pic>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25</a:t>
            </a:fld>
            <a:endParaRPr lang="en-US"/>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171" y="5040508"/>
            <a:ext cx="2939330" cy="133542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5834" y="1802677"/>
            <a:ext cx="3430967" cy="4441686"/>
          </a:xfrm>
          <a:prstGeom prst="rect">
            <a:avLst/>
          </a:prstGeom>
        </p:spPr>
      </p:pic>
      <p:cxnSp>
        <p:nvCxnSpPr>
          <p:cNvPr id="12" name="Straight Arrow Connector 11"/>
          <p:cNvCxnSpPr/>
          <p:nvPr/>
        </p:nvCxnSpPr>
        <p:spPr>
          <a:xfrm flipV="1">
            <a:off x="2686050" y="3620829"/>
            <a:ext cx="2729784" cy="43433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92989" y="1480088"/>
            <a:ext cx="1325105" cy="10693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85078" y="4230589"/>
            <a:ext cx="2184437" cy="2031325"/>
          </a:xfrm>
          <a:prstGeom prst="rect">
            <a:avLst/>
          </a:prstGeom>
          <a:noFill/>
          <a:ln w="28575">
            <a:solidFill>
              <a:srgbClr val="92D050"/>
            </a:solidFill>
          </a:ln>
        </p:spPr>
        <p:txBody>
          <a:bodyPr wrap="square" rtlCol="0">
            <a:spAutoFit/>
          </a:bodyPr>
          <a:lstStyle/>
          <a:p>
            <a:r>
              <a:rPr lang="en-US" dirty="0" smtClean="0"/>
              <a:t>Sections on:</a:t>
            </a:r>
          </a:p>
          <a:p>
            <a:r>
              <a:rPr lang="en-US" dirty="0"/>
              <a:t>	</a:t>
            </a:r>
            <a:r>
              <a:rPr lang="en-US" dirty="0" smtClean="0"/>
              <a:t>Neutrinos</a:t>
            </a:r>
          </a:p>
          <a:p>
            <a:r>
              <a:rPr lang="en-US" dirty="0"/>
              <a:t>	</a:t>
            </a:r>
            <a:r>
              <a:rPr lang="en-US" dirty="0" smtClean="0"/>
              <a:t>Heavy quarks</a:t>
            </a:r>
          </a:p>
          <a:p>
            <a:r>
              <a:rPr lang="en-US" dirty="0"/>
              <a:t>	C</a:t>
            </a:r>
            <a:r>
              <a:rPr lang="en-US" dirty="0" smtClean="0"/>
              <a:t>harged leptons</a:t>
            </a:r>
          </a:p>
          <a:p>
            <a:r>
              <a:rPr lang="en-US" dirty="0"/>
              <a:t>	N</a:t>
            </a:r>
            <a:r>
              <a:rPr lang="en-US" dirty="0" smtClean="0"/>
              <a:t>ucleon decay</a:t>
            </a:r>
          </a:p>
          <a:p>
            <a:r>
              <a:rPr lang="en-US" dirty="0"/>
              <a:t>	N</a:t>
            </a:r>
            <a:r>
              <a:rPr lang="en-US" dirty="0" smtClean="0"/>
              <a:t>ew particles</a:t>
            </a:r>
          </a:p>
          <a:p>
            <a:r>
              <a:rPr lang="en-US" dirty="0"/>
              <a:t>	N</a:t>
            </a:r>
            <a:r>
              <a:rPr lang="en-US" dirty="0" smtClean="0"/>
              <a:t>uclei &amp; atoms</a:t>
            </a:r>
            <a:endParaRPr lang="en-US" dirty="0"/>
          </a:p>
        </p:txBody>
      </p:sp>
      <p:sp>
        <p:nvSpPr>
          <p:cNvPr id="11" name="TextBox 10"/>
          <p:cNvSpPr txBox="1"/>
          <p:nvPr/>
        </p:nvSpPr>
        <p:spPr>
          <a:xfrm>
            <a:off x="1348885" y="2061278"/>
            <a:ext cx="1501500" cy="369332"/>
          </a:xfrm>
          <a:prstGeom prst="rect">
            <a:avLst/>
          </a:prstGeom>
          <a:noFill/>
        </p:spPr>
        <p:txBody>
          <a:bodyPr wrap="square" rtlCol="0">
            <a:spAutoFit/>
          </a:bodyPr>
          <a:lstStyle/>
          <a:p>
            <a:r>
              <a:rPr lang="en-US" dirty="0" smtClean="0">
                <a:solidFill>
                  <a:srgbClr val="92D050"/>
                </a:solidFill>
              </a:rPr>
              <a:t>August 2011</a:t>
            </a:r>
            <a:endParaRPr lang="en-US" dirty="0">
              <a:solidFill>
                <a:srgbClr val="92D050"/>
              </a:solidFill>
            </a:endParaRPr>
          </a:p>
        </p:txBody>
      </p:sp>
      <p:cxnSp>
        <p:nvCxnSpPr>
          <p:cNvPr id="16" name="Straight Arrow Connector 15"/>
          <p:cNvCxnSpPr/>
          <p:nvPr/>
        </p:nvCxnSpPr>
        <p:spPr>
          <a:xfrm>
            <a:off x="1383373" y="1789396"/>
            <a:ext cx="1645577" cy="18718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stretch>
            <a:fillRect/>
          </a:stretch>
        </p:blipFill>
        <p:spPr>
          <a:xfrm>
            <a:off x="2574887" y="1514796"/>
            <a:ext cx="3057734" cy="1684700"/>
          </a:xfrm>
          <a:prstGeom prst="rect">
            <a:avLst/>
          </a:prstGeom>
        </p:spPr>
      </p:pic>
    </p:spTree>
    <p:extLst>
      <p:ext uri="{BB962C8B-B14F-4D97-AF65-F5344CB8AC3E}">
        <p14:creationId xmlns:p14="http://schemas.microsoft.com/office/powerpoint/2010/main" val="2845439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LBNE/DUNE</a:t>
            </a:r>
            <a:endParaRPr lang="en-US" dirty="0"/>
          </a:p>
        </p:txBody>
      </p:sp>
      <p:sp>
        <p:nvSpPr>
          <p:cNvPr id="3" name="Content Placeholder 2"/>
          <p:cNvSpPr>
            <a:spLocks noGrp="1"/>
          </p:cNvSpPr>
          <p:nvPr>
            <p:ph idx="1"/>
          </p:nvPr>
        </p:nvSpPr>
        <p:spPr>
          <a:xfrm>
            <a:off x="628650" y="1825625"/>
            <a:ext cx="7886700" cy="995952"/>
          </a:xfrm>
        </p:spPr>
        <p:txBody>
          <a:bodyPr>
            <a:normAutofit fontScale="85000" lnSpcReduction="20000"/>
          </a:bodyPr>
          <a:lstStyle/>
          <a:p>
            <a:r>
              <a:rPr lang="en-US" dirty="0" smtClean="0">
                <a:latin typeface="Times New Roman" panose="02020603050405020304" pitchFamily="18" charset="0"/>
                <a:cs typeface="Times New Roman" panose="02020603050405020304" pitchFamily="18" charset="0"/>
              </a:rPr>
              <a:t>We helped establish LBNE</a:t>
            </a:r>
            <a:r>
              <a:rPr lang="en-US" dirty="0">
                <a:latin typeface="Times New Roman" panose="02020603050405020304" pitchFamily="18" charset="0"/>
                <a:cs typeface="Times New Roman" panose="02020603050405020304" pitchFamily="18" charset="0"/>
                <a:sym typeface="Wingdings" panose="05000000000000000000" pitchFamily="2" charset="2"/>
              </a:rPr>
              <a:t>ELBNF </a:t>
            </a:r>
            <a:r>
              <a:rPr lang="en-US" dirty="0" smtClean="0">
                <a:latin typeface="Times New Roman" panose="02020603050405020304" pitchFamily="18" charset="0"/>
                <a:cs typeface="Times New Roman" panose="02020603050405020304" pitchFamily="18" charset="0"/>
                <a:sym typeface="Wingdings" panose="05000000000000000000" pitchFamily="2" charset="2"/>
              </a:rPr>
              <a:t>DUNE ; now &gt;1000</a:t>
            </a:r>
          </a:p>
          <a:p>
            <a:r>
              <a:rPr lang="en-US" dirty="0" smtClean="0">
                <a:latin typeface="Times New Roman" panose="02020603050405020304" pitchFamily="18" charset="0"/>
                <a:cs typeface="Times New Roman" panose="02020603050405020304" pitchFamily="18" charset="0"/>
              </a:rPr>
              <a:t>Will</a:t>
            </a:r>
            <a:r>
              <a:rPr lang="en-US"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measure </a:t>
            </a:r>
            <a:r>
              <a:rPr lang="en-US" dirty="0" smtClean="0">
                <a:latin typeface="Symbol" panose="05050102010706020507" pitchFamily="18" charset="2"/>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parameters, search for nucleon decay, &amp; measure a galactic supernova if it happens during lifetime.</a:t>
            </a:r>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26</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175" y="2984500"/>
            <a:ext cx="6550025" cy="251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9531" y="4711337"/>
            <a:ext cx="322218" cy="14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57176" y="2821577"/>
            <a:ext cx="3774894" cy="981541"/>
          </a:xfrm>
          <a:prstGeom prst="rect">
            <a:avLst/>
          </a:prstGeom>
          <a:solidFill>
            <a:schemeClr val="bg1"/>
          </a:solidFill>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7950" y="4405746"/>
            <a:ext cx="2625741" cy="1631634"/>
          </a:xfrm>
          <a:prstGeom prst="rect">
            <a:avLst/>
          </a:prstGeom>
        </p:spPr>
      </p:pic>
    </p:spTree>
    <p:extLst>
      <p:ext uri="{BB962C8B-B14F-4D97-AF65-F5344CB8AC3E}">
        <p14:creationId xmlns:p14="http://schemas.microsoft.com/office/powerpoint/2010/main" val="3306163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ProtoDUNE</a:t>
            </a:r>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27</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3493" y="2176861"/>
            <a:ext cx="6257014" cy="4179490"/>
          </a:xfrm>
          <a:prstGeom prst="rect">
            <a:avLst/>
          </a:prstGeom>
        </p:spPr>
      </p:pic>
      <p:sp>
        <p:nvSpPr>
          <p:cNvPr id="8" name="TextBox 7"/>
          <p:cNvSpPr txBox="1"/>
          <p:nvPr/>
        </p:nvSpPr>
        <p:spPr>
          <a:xfrm>
            <a:off x="285750" y="2828441"/>
            <a:ext cx="2178481" cy="646331"/>
          </a:xfrm>
          <a:prstGeom prst="rect">
            <a:avLst/>
          </a:prstGeom>
          <a:solidFill>
            <a:schemeClr val="bg1"/>
          </a:solidFill>
          <a:ln w="38100">
            <a:solidFill>
              <a:schemeClr val="tx1"/>
            </a:solidFill>
          </a:ln>
        </p:spPr>
        <p:txBody>
          <a:bodyPr wrap="square" rtlCol="0">
            <a:spAutoFit/>
          </a:bodyPr>
          <a:lstStyle/>
          <a:p>
            <a:pPr algn="ctr"/>
            <a:r>
              <a:rPr lang="en-US" dirty="0" smtClean="0"/>
              <a:t>Field Cage</a:t>
            </a:r>
          </a:p>
          <a:p>
            <a:pPr algn="ctr"/>
            <a:r>
              <a:rPr lang="en-US" dirty="0" smtClean="0"/>
              <a:t>Designed at ANL</a:t>
            </a:r>
            <a:endParaRPr lang="en-US" dirty="0"/>
          </a:p>
        </p:txBody>
      </p:sp>
      <p:sp>
        <p:nvSpPr>
          <p:cNvPr id="11" name="TextBox 10"/>
          <p:cNvSpPr txBox="1"/>
          <p:nvPr/>
        </p:nvSpPr>
        <p:spPr>
          <a:xfrm>
            <a:off x="6842503" y="4001294"/>
            <a:ext cx="2301498" cy="646331"/>
          </a:xfrm>
          <a:prstGeom prst="rect">
            <a:avLst/>
          </a:prstGeom>
          <a:solidFill>
            <a:schemeClr val="bg1">
              <a:lumMod val="50000"/>
            </a:schemeClr>
          </a:solidFill>
          <a:ln w="38100">
            <a:solidFill>
              <a:schemeClr val="tx1"/>
            </a:solidFill>
          </a:ln>
        </p:spPr>
        <p:txBody>
          <a:bodyPr wrap="square" rtlCol="0">
            <a:spAutoFit/>
          </a:bodyPr>
          <a:lstStyle/>
          <a:p>
            <a:pPr algn="ctr"/>
            <a:r>
              <a:rPr lang="en-US" dirty="0" smtClean="0">
                <a:solidFill>
                  <a:srgbClr val="FFFF00"/>
                </a:solidFill>
              </a:rPr>
              <a:t>Cathode Planes</a:t>
            </a:r>
          </a:p>
          <a:p>
            <a:pPr algn="ctr"/>
            <a:r>
              <a:rPr lang="en-US" dirty="0" smtClean="0">
                <a:solidFill>
                  <a:srgbClr val="FFFF00"/>
                </a:solidFill>
              </a:rPr>
              <a:t>Fabricated at ANL</a:t>
            </a:r>
            <a:endParaRPr lang="en-US" dirty="0">
              <a:solidFill>
                <a:srgbClr val="FFFF00"/>
              </a:solidFill>
            </a:endParaRPr>
          </a:p>
        </p:txBody>
      </p:sp>
      <p:cxnSp>
        <p:nvCxnSpPr>
          <p:cNvPr id="13" name="Straight Arrow Connector 12"/>
          <p:cNvCxnSpPr/>
          <p:nvPr/>
        </p:nvCxnSpPr>
        <p:spPr>
          <a:xfrm flipV="1">
            <a:off x="2420319" y="2639907"/>
            <a:ext cx="2399654" cy="449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402238" y="3073668"/>
            <a:ext cx="2107769" cy="17314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02238" y="3103750"/>
            <a:ext cx="1662678" cy="32526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902566" y="4448317"/>
            <a:ext cx="1192820" cy="61962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49334" y="2167048"/>
            <a:ext cx="1890793" cy="646331"/>
          </a:xfrm>
          <a:prstGeom prst="rect">
            <a:avLst/>
          </a:prstGeom>
          <a:solidFill>
            <a:schemeClr val="bg1">
              <a:lumMod val="50000"/>
            </a:schemeClr>
          </a:solidFill>
          <a:ln w="38100">
            <a:solidFill>
              <a:schemeClr val="tx1"/>
            </a:solidFill>
          </a:ln>
        </p:spPr>
        <p:txBody>
          <a:bodyPr wrap="square" rtlCol="0">
            <a:spAutoFit/>
          </a:bodyPr>
          <a:lstStyle/>
          <a:p>
            <a:r>
              <a:rPr lang="en-US" dirty="0" smtClean="0">
                <a:solidFill>
                  <a:srgbClr val="FFFF00"/>
                </a:solidFill>
              </a:rPr>
              <a:t>Light Sources</a:t>
            </a:r>
          </a:p>
          <a:p>
            <a:r>
              <a:rPr lang="en-US" dirty="0" smtClean="0">
                <a:solidFill>
                  <a:srgbClr val="FFFF00"/>
                </a:solidFill>
              </a:rPr>
              <a:t>Developed at ANL</a:t>
            </a:r>
            <a:endParaRPr lang="en-US" dirty="0">
              <a:solidFill>
                <a:srgbClr val="FFFF00"/>
              </a:solidFill>
            </a:endParaRPr>
          </a:p>
        </p:txBody>
      </p:sp>
      <p:cxnSp>
        <p:nvCxnSpPr>
          <p:cNvPr id="28" name="Straight Arrow Connector 27"/>
          <p:cNvCxnSpPr/>
          <p:nvPr/>
        </p:nvCxnSpPr>
        <p:spPr>
          <a:xfrm flipH="1">
            <a:off x="5593815" y="2739591"/>
            <a:ext cx="1655519" cy="139866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393984" y="2864455"/>
            <a:ext cx="503830" cy="66331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11520" y="5687878"/>
            <a:ext cx="1929763" cy="923330"/>
          </a:xfrm>
          <a:prstGeom prst="rect">
            <a:avLst/>
          </a:prstGeom>
          <a:solidFill>
            <a:schemeClr val="bg1"/>
          </a:solidFill>
          <a:ln w="38100">
            <a:solidFill>
              <a:schemeClr val="tx1"/>
            </a:solidFill>
          </a:ln>
        </p:spPr>
        <p:txBody>
          <a:bodyPr wrap="square" rtlCol="0">
            <a:spAutoFit/>
          </a:bodyPr>
          <a:lstStyle/>
          <a:p>
            <a:pPr algn="ctr"/>
            <a:r>
              <a:rPr lang="en-US" dirty="0" smtClean="0"/>
              <a:t>Photon Detector Readout</a:t>
            </a:r>
          </a:p>
          <a:p>
            <a:pPr algn="ctr"/>
            <a:r>
              <a:rPr lang="en-US" dirty="0" smtClean="0"/>
              <a:t>Built at ANL</a:t>
            </a:r>
            <a:endParaRPr lang="en-US" dirty="0"/>
          </a:p>
        </p:txBody>
      </p:sp>
      <p:cxnSp>
        <p:nvCxnSpPr>
          <p:cNvPr id="35" name="Straight Arrow Connector 34"/>
          <p:cNvCxnSpPr/>
          <p:nvPr/>
        </p:nvCxnSpPr>
        <p:spPr>
          <a:xfrm flipV="1">
            <a:off x="564588" y="4947402"/>
            <a:ext cx="2615011" cy="6194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13759" y="3663306"/>
            <a:ext cx="1417152" cy="1903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96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85256" y="2182359"/>
            <a:ext cx="6965225" cy="4016830"/>
          </a:xfrm>
        </p:spPr>
        <p:txBody>
          <a:bodyPr>
            <a:normAutofit lnSpcReduction="10000"/>
          </a:bodyPr>
          <a:lstStyle/>
          <a:p>
            <a:pPr>
              <a:buClr>
                <a:schemeClr val="bg1">
                  <a:lumMod val="50000"/>
                </a:schemeClr>
              </a:buClr>
              <a:buFont typeface="Wingdings" panose="05000000000000000000" pitchFamily="2" charset="2"/>
              <a:buChar char=""/>
            </a:pPr>
            <a:r>
              <a:rPr lang="en-US" dirty="0" smtClean="0"/>
              <a:t>Harry was always very supportive of the students and physicists in the </a:t>
            </a:r>
            <a:r>
              <a:rPr lang="en-US" dirty="0" smtClean="0">
                <a:latin typeface="Symbol" panose="05050102010706020507" pitchFamily="18" charset="2"/>
              </a:rPr>
              <a:t>n</a:t>
            </a:r>
            <a:r>
              <a:rPr lang="en-US" dirty="0" smtClean="0"/>
              <a:t> group.</a:t>
            </a:r>
          </a:p>
          <a:p>
            <a:pPr>
              <a:buClr>
                <a:schemeClr val="bg1">
                  <a:lumMod val="50000"/>
                </a:schemeClr>
              </a:buClr>
              <a:buFont typeface="Wingdings" panose="05000000000000000000" pitchFamily="2" charset="2"/>
              <a:buChar char=""/>
            </a:pPr>
            <a:r>
              <a:rPr lang="en-US" dirty="0" smtClean="0"/>
              <a:t>He supported our manpower needs, and gave us help from engineers &amp; technicians, who did much of the real work</a:t>
            </a:r>
          </a:p>
          <a:p>
            <a:pPr>
              <a:buClr>
                <a:schemeClr val="bg1">
                  <a:lumMod val="50000"/>
                </a:schemeClr>
              </a:buClr>
              <a:buFont typeface="Wingdings" panose="05000000000000000000" pitchFamily="2" charset="2"/>
              <a:buChar char=""/>
            </a:pPr>
            <a:r>
              <a:rPr lang="en-US" dirty="0" smtClean="0"/>
              <a:t>With that help, MINOS, Double Chooz, NOvA, LBNE &amp; DUNE made significant contributions as we’ve understood the neutrino parameters one at a time</a:t>
            </a:r>
          </a:p>
          <a:p>
            <a:pPr>
              <a:buClr>
                <a:schemeClr val="bg1">
                  <a:lumMod val="50000"/>
                </a:schemeClr>
              </a:buClr>
              <a:buFont typeface="Wingdings" panose="05000000000000000000" pitchFamily="2" charset="2"/>
              <a:buChar char=""/>
            </a:pPr>
            <a:r>
              <a:rPr lang="en-US" dirty="0" smtClean="0"/>
              <a:t>And planned for the future of U.S. HEP</a:t>
            </a:r>
            <a:endParaRPr lang="en-US" dirty="0"/>
          </a:p>
        </p:txBody>
      </p:sp>
      <p:sp>
        <p:nvSpPr>
          <p:cNvPr id="4" name="Date Placeholder 3"/>
          <p:cNvSpPr>
            <a:spLocks noGrp="1"/>
          </p:cNvSpPr>
          <p:nvPr>
            <p:ph type="dt" sz="half" idx="10"/>
          </p:nvPr>
        </p:nvSpPr>
        <p:spPr/>
        <p:txBody>
          <a:bodyPr/>
          <a:lstStyle/>
          <a:p>
            <a:r>
              <a:rPr lang="en-US" dirty="0"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28</a:t>
            </a:fld>
            <a:endParaRPr lang="en-US"/>
          </a:p>
        </p:txBody>
      </p:sp>
      <p:sp>
        <p:nvSpPr>
          <p:cNvPr id="7" name="Content Placeholder 2"/>
          <p:cNvSpPr txBox="1">
            <a:spLocks/>
          </p:cNvSpPr>
          <p:nvPr/>
        </p:nvSpPr>
        <p:spPr>
          <a:xfrm>
            <a:off x="-83366" y="258619"/>
            <a:ext cx="1191730" cy="5164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900" dirty="0" smtClean="0"/>
              <a:t>Amy Allen</a:t>
            </a:r>
          </a:p>
          <a:p>
            <a:pPr marL="0" indent="0">
              <a:spcBef>
                <a:spcPts val="0"/>
              </a:spcBef>
              <a:buFont typeface="Arial" panose="020B0604020202020204" pitchFamily="34" charset="0"/>
              <a:buNone/>
            </a:pPr>
            <a:r>
              <a:rPr lang="en-US" sz="900" dirty="0" smtClean="0"/>
              <a:t>Dave Ayres</a:t>
            </a:r>
          </a:p>
          <a:p>
            <a:pPr marL="0" indent="0">
              <a:spcBef>
                <a:spcPts val="0"/>
              </a:spcBef>
              <a:buFont typeface="Arial" panose="020B0604020202020204" pitchFamily="34" charset="0"/>
              <a:buNone/>
            </a:pPr>
            <a:r>
              <a:rPr lang="en-US" sz="900" dirty="0" err="1" smtClean="0"/>
              <a:t>Ioanna</a:t>
            </a:r>
            <a:r>
              <a:rPr lang="en-US" sz="900" dirty="0" smtClean="0"/>
              <a:t> </a:t>
            </a:r>
            <a:r>
              <a:rPr lang="en-US" sz="900" dirty="0" err="1" smtClean="0"/>
              <a:t>Anghel</a:t>
            </a:r>
            <a:endParaRPr lang="en-US" sz="900" dirty="0" smtClean="0"/>
          </a:p>
          <a:p>
            <a:pPr marL="0" indent="0">
              <a:spcBef>
                <a:spcPts val="0"/>
              </a:spcBef>
              <a:buFont typeface="Arial" panose="020B0604020202020204" pitchFamily="34" charset="0"/>
              <a:buNone/>
            </a:pPr>
            <a:r>
              <a:rPr lang="en-US" sz="900" dirty="0" err="1" smtClean="0"/>
              <a:t>Mobolaji</a:t>
            </a:r>
            <a:r>
              <a:rPr lang="en-US" sz="900" dirty="0" smtClean="0"/>
              <a:t> </a:t>
            </a:r>
            <a:r>
              <a:rPr lang="en-US" sz="900" dirty="0" err="1" smtClean="0"/>
              <a:t>Bankole</a:t>
            </a:r>
            <a:endParaRPr lang="en-US" sz="900" dirty="0" smtClean="0"/>
          </a:p>
          <a:p>
            <a:pPr marL="0" indent="0">
              <a:spcBef>
                <a:spcPts val="0"/>
              </a:spcBef>
              <a:buFont typeface="Arial" panose="020B0604020202020204" pitchFamily="34" charset="0"/>
              <a:buNone/>
            </a:pPr>
            <a:r>
              <a:rPr lang="en-US" sz="900" dirty="0" smtClean="0"/>
              <a:t>Louie </a:t>
            </a:r>
            <a:r>
              <a:rPr lang="en-US" sz="900" dirty="0" err="1" smtClean="0"/>
              <a:t>Baqrrett</a:t>
            </a:r>
            <a:endParaRPr lang="en-US" sz="900" dirty="0" smtClean="0"/>
          </a:p>
          <a:p>
            <a:pPr marL="0" indent="0">
              <a:spcBef>
                <a:spcPts val="0"/>
              </a:spcBef>
              <a:buFont typeface="Arial" panose="020B0604020202020204" pitchFamily="34" charset="0"/>
              <a:buNone/>
            </a:pPr>
            <a:r>
              <a:rPr lang="en-US" sz="900" dirty="0" err="1" smtClean="0"/>
              <a:t>Minerba</a:t>
            </a:r>
            <a:r>
              <a:rPr lang="en-US" sz="900" dirty="0" smtClean="0"/>
              <a:t> Betancourt</a:t>
            </a:r>
          </a:p>
          <a:p>
            <a:pPr marL="0" indent="0">
              <a:spcBef>
                <a:spcPts val="0"/>
              </a:spcBef>
              <a:buFont typeface="Arial" panose="020B0604020202020204" pitchFamily="34" charset="0"/>
              <a:buNone/>
            </a:pPr>
            <a:r>
              <a:rPr lang="en-US" sz="900" dirty="0" smtClean="0"/>
              <a:t>Paul Bloom</a:t>
            </a:r>
          </a:p>
          <a:p>
            <a:pPr marL="0" indent="0">
              <a:spcBef>
                <a:spcPts val="0"/>
              </a:spcBef>
              <a:buFont typeface="Arial" panose="020B0604020202020204" pitchFamily="34" charset="0"/>
              <a:buNone/>
            </a:pPr>
            <a:r>
              <a:rPr lang="en-US" sz="900" dirty="0" smtClean="0"/>
              <a:t>Matthew </a:t>
            </a:r>
            <a:r>
              <a:rPr lang="en-US" sz="900" dirty="0" err="1" smtClean="0"/>
              <a:t>Castillon</a:t>
            </a:r>
            <a:endParaRPr lang="en-US" sz="900" dirty="0" smtClean="0"/>
          </a:p>
          <a:p>
            <a:pPr marL="0" indent="0">
              <a:spcBef>
                <a:spcPts val="0"/>
              </a:spcBef>
              <a:buFont typeface="Arial" panose="020B0604020202020204" pitchFamily="34" charset="0"/>
              <a:buNone/>
            </a:pPr>
            <a:r>
              <a:rPr lang="en-US" sz="900" dirty="0" smtClean="0"/>
              <a:t>Cesar </a:t>
            </a:r>
            <a:r>
              <a:rPr lang="en-US" sz="900" dirty="0" err="1" smtClean="0"/>
              <a:t>Castomonte</a:t>
            </a:r>
            <a:endParaRPr lang="en-US" sz="900" dirty="0" smtClean="0"/>
          </a:p>
          <a:p>
            <a:pPr marL="0" indent="0">
              <a:spcBef>
                <a:spcPts val="0"/>
              </a:spcBef>
              <a:buFont typeface="Arial" panose="020B0604020202020204" pitchFamily="34" charset="0"/>
              <a:buNone/>
            </a:pPr>
            <a:r>
              <a:rPr lang="en-US" sz="900" dirty="0" smtClean="0"/>
              <a:t>Michelangelo D’Agostino</a:t>
            </a:r>
          </a:p>
          <a:p>
            <a:pPr marL="0" indent="0">
              <a:spcBef>
                <a:spcPts val="0"/>
              </a:spcBef>
              <a:buFont typeface="Arial" panose="020B0604020202020204" pitchFamily="34" charset="0"/>
              <a:buNone/>
            </a:pPr>
            <a:r>
              <a:rPr lang="en-US" sz="900" dirty="0" smtClean="0"/>
              <a:t>Gavin Davies</a:t>
            </a:r>
          </a:p>
          <a:p>
            <a:pPr marL="0" indent="0">
              <a:spcBef>
                <a:spcPts val="0"/>
              </a:spcBef>
              <a:buFont typeface="Arial" panose="020B0604020202020204" pitchFamily="34" charset="0"/>
              <a:buNone/>
            </a:pPr>
            <a:r>
              <a:rPr lang="en-US" sz="900" dirty="0" smtClean="0"/>
              <a:t>Mason Dearborn</a:t>
            </a:r>
          </a:p>
          <a:p>
            <a:pPr marL="0" indent="0">
              <a:spcBef>
                <a:spcPts val="0"/>
              </a:spcBef>
              <a:buFont typeface="Arial" panose="020B0604020202020204" pitchFamily="34" charset="0"/>
              <a:buNone/>
            </a:pPr>
            <a:r>
              <a:rPr lang="en-US" sz="900" dirty="0" err="1" smtClean="0"/>
              <a:t>Ranjan</a:t>
            </a:r>
            <a:r>
              <a:rPr lang="en-US" sz="900" dirty="0" smtClean="0"/>
              <a:t> </a:t>
            </a:r>
            <a:r>
              <a:rPr lang="en-US" sz="900" dirty="0" err="1" smtClean="0"/>
              <a:t>Dharmapalan</a:t>
            </a:r>
            <a:endParaRPr lang="en-US" sz="900" dirty="0" smtClean="0"/>
          </a:p>
          <a:p>
            <a:pPr marL="0" indent="0">
              <a:spcBef>
                <a:spcPts val="0"/>
              </a:spcBef>
              <a:buFont typeface="Arial" panose="020B0604020202020204" pitchFamily="34" charset="0"/>
              <a:buNone/>
            </a:pPr>
            <a:r>
              <a:rPr lang="en-US" sz="900" dirty="0" err="1" smtClean="0"/>
              <a:t>Xiangyu</a:t>
            </a:r>
            <a:r>
              <a:rPr lang="en-US" sz="900" dirty="0" smtClean="0"/>
              <a:t> Ding</a:t>
            </a:r>
          </a:p>
          <a:p>
            <a:pPr marL="0" indent="0">
              <a:spcBef>
                <a:spcPts val="0"/>
              </a:spcBef>
              <a:buFont typeface="Arial" panose="020B0604020202020204" pitchFamily="34" charset="0"/>
              <a:buNone/>
            </a:pPr>
            <a:r>
              <a:rPr lang="en-US" sz="900" dirty="0" smtClean="0"/>
              <a:t>Zelimir Djurcic</a:t>
            </a:r>
          </a:p>
          <a:p>
            <a:pPr marL="0" indent="0">
              <a:spcBef>
                <a:spcPts val="0"/>
              </a:spcBef>
              <a:buFont typeface="Arial" panose="020B0604020202020204" pitchFamily="34" charset="0"/>
              <a:buNone/>
            </a:pPr>
            <a:r>
              <a:rPr lang="en-US" sz="900" dirty="0" err="1" smtClean="0"/>
              <a:t>Tiernan</a:t>
            </a:r>
            <a:r>
              <a:rPr lang="en-US" sz="900" dirty="0" smtClean="0"/>
              <a:t> Evans</a:t>
            </a:r>
          </a:p>
          <a:p>
            <a:pPr marL="0" indent="0">
              <a:spcBef>
                <a:spcPts val="0"/>
              </a:spcBef>
              <a:buFont typeface="Arial" panose="020B0604020202020204" pitchFamily="34" charset="0"/>
              <a:buNone/>
            </a:pPr>
            <a:r>
              <a:rPr lang="en-US" sz="900" dirty="0" smtClean="0"/>
              <a:t>Tom Fields</a:t>
            </a:r>
          </a:p>
          <a:p>
            <a:pPr marL="0" indent="0">
              <a:spcBef>
                <a:spcPts val="0"/>
              </a:spcBef>
              <a:buFont typeface="Arial" panose="020B0604020202020204" pitchFamily="34" charset="0"/>
              <a:buNone/>
            </a:pPr>
            <a:r>
              <a:rPr lang="en-US" sz="900" dirty="0" smtClean="0"/>
              <a:t>John Forbes</a:t>
            </a:r>
          </a:p>
          <a:p>
            <a:pPr marL="0" indent="0">
              <a:spcBef>
                <a:spcPts val="0"/>
              </a:spcBef>
              <a:buFont typeface="Arial" panose="020B0604020202020204" pitchFamily="34" charset="0"/>
              <a:buNone/>
            </a:pPr>
            <a:r>
              <a:rPr lang="en-US" sz="900" dirty="0" err="1" smtClean="0"/>
              <a:t>Tapasi</a:t>
            </a:r>
            <a:r>
              <a:rPr lang="en-US" sz="900" dirty="0" smtClean="0"/>
              <a:t> Ghosh</a:t>
            </a:r>
          </a:p>
          <a:p>
            <a:pPr marL="0" indent="0">
              <a:spcBef>
                <a:spcPts val="0"/>
              </a:spcBef>
              <a:buFont typeface="Arial" panose="020B0604020202020204" pitchFamily="34" charset="0"/>
              <a:buNone/>
            </a:pPr>
            <a:r>
              <a:rPr lang="en-US" sz="900" dirty="0" smtClean="0"/>
              <a:t>Gavril Giurgiu</a:t>
            </a:r>
          </a:p>
          <a:p>
            <a:pPr marL="0" indent="0">
              <a:spcBef>
                <a:spcPts val="0"/>
              </a:spcBef>
              <a:buFont typeface="Arial" panose="020B0604020202020204" pitchFamily="34" charset="0"/>
              <a:buNone/>
            </a:pPr>
            <a:r>
              <a:rPr lang="en-US" sz="900" dirty="0" smtClean="0"/>
              <a:t>Ricardo Gomes</a:t>
            </a:r>
          </a:p>
          <a:p>
            <a:pPr marL="0" indent="0">
              <a:spcBef>
                <a:spcPts val="0"/>
              </a:spcBef>
              <a:buFont typeface="Arial" panose="020B0604020202020204" pitchFamily="34" charset="0"/>
              <a:buNone/>
            </a:pPr>
            <a:r>
              <a:rPr lang="en-US" sz="900" dirty="0" smtClean="0"/>
              <a:t>Dan Gonzalez</a:t>
            </a:r>
          </a:p>
          <a:p>
            <a:pPr marL="0" indent="0">
              <a:spcBef>
                <a:spcPts val="0"/>
              </a:spcBef>
              <a:buFont typeface="Arial" panose="020B0604020202020204" pitchFamily="34" charset="0"/>
              <a:buNone/>
            </a:pPr>
            <a:r>
              <a:rPr lang="en-US" sz="900" dirty="0" smtClean="0"/>
              <a:t>Lisa Goodenough</a:t>
            </a:r>
          </a:p>
          <a:p>
            <a:pPr marL="0" indent="0">
              <a:spcBef>
                <a:spcPts val="0"/>
              </a:spcBef>
              <a:buFont typeface="Arial" panose="020B0604020202020204" pitchFamily="34" charset="0"/>
              <a:buNone/>
            </a:pPr>
            <a:r>
              <a:rPr lang="en-US" sz="900" dirty="0" smtClean="0"/>
              <a:t>Maury Goodman</a:t>
            </a:r>
          </a:p>
          <a:p>
            <a:pPr marL="0" indent="0">
              <a:spcBef>
                <a:spcPts val="0"/>
              </a:spcBef>
              <a:buFont typeface="Arial" panose="020B0604020202020204" pitchFamily="34" charset="0"/>
              <a:buNone/>
            </a:pPr>
            <a:r>
              <a:rPr lang="en-US" sz="900" dirty="0" smtClean="0"/>
              <a:t>Muhammed Hayat</a:t>
            </a:r>
          </a:p>
          <a:p>
            <a:pPr marL="0" indent="0">
              <a:spcBef>
                <a:spcPts val="0"/>
              </a:spcBef>
              <a:buFont typeface="Arial" panose="020B0604020202020204" pitchFamily="34" charset="0"/>
              <a:buNone/>
            </a:pPr>
            <a:r>
              <a:rPr lang="en-US" sz="900" dirty="0" smtClean="0"/>
              <a:t>Andrew Hoffman</a:t>
            </a:r>
          </a:p>
          <a:p>
            <a:pPr marL="0" indent="0">
              <a:spcBef>
                <a:spcPts val="0"/>
              </a:spcBef>
              <a:buFont typeface="Arial" panose="020B0604020202020204" pitchFamily="34" charset="0"/>
              <a:buNone/>
            </a:pPr>
            <a:r>
              <a:rPr lang="en-US" sz="900" dirty="0" err="1" smtClean="0"/>
              <a:t>Xiabo</a:t>
            </a:r>
            <a:r>
              <a:rPr lang="en-US" sz="900" dirty="0" smtClean="0"/>
              <a:t> Huang</a:t>
            </a:r>
          </a:p>
          <a:p>
            <a:pPr marL="0" indent="0">
              <a:spcBef>
                <a:spcPts val="0"/>
              </a:spcBef>
              <a:buFont typeface="Arial" panose="020B0604020202020204" pitchFamily="34" charset="0"/>
              <a:buNone/>
            </a:pPr>
            <a:r>
              <a:rPr lang="en-US" sz="900" dirty="0" smtClean="0"/>
              <a:t>Lisa Lin</a:t>
            </a:r>
          </a:p>
          <a:p>
            <a:pPr marL="0" indent="0">
              <a:spcBef>
                <a:spcPts val="0"/>
              </a:spcBef>
              <a:buFont typeface="Arial" panose="020B0604020202020204" pitchFamily="34" charset="0"/>
              <a:buNone/>
            </a:pPr>
            <a:r>
              <a:rPr lang="en-US" sz="900" dirty="0" smtClean="0"/>
              <a:t>Iris Liu</a:t>
            </a:r>
          </a:p>
          <a:p>
            <a:pPr marL="0" indent="0">
              <a:spcBef>
                <a:spcPts val="0"/>
              </a:spcBef>
              <a:buFont typeface="Arial" panose="020B0604020202020204" pitchFamily="34" charset="0"/>
              <a:buNone/>
            </a:pPr>
            <a:r>
              <a:rPr lang="en-US" sz="900" dirty="0" smtClean="0"/>
              <a:t>Sarah Mancini</a:t>
            </a:r>
          </a:p>
          <a:p>
            <a:pPr marL="0" indent="0">
              <a:spcBef>
                <a:spcPts val="0"/>
              </a:spcBef>
              <a:buFont typeface="Arial" panose="020B0604020202020204" pitchFamily="34" charset="0"/>
              <a:buNone/>
            </a:pPr>
            <a:r>
              <a:rPr lang="en-US" sz="900" dirty="0" smtClean="0"/>
              <a:t>Aaron McGowan</a:t>
            </a:r>
          </a:p>
          <a:p>
            <a:pPr marL="0" indent="0">
              <a:spcBef>
                <a:spcPts val="0"/>
              </a:spcBef>
              <a:buFont typeface="Arial" panose="020B0604020202020204" pitchFamily="34" charset="0"/>
              <a:buNone/>
            </a:pPr>
            <a:r>
              <a:rPr lang="en-US" sz="900" dirty="0" smtClean="0"/>
              <a:t>Travis </a:t>
            </a:r>
            <a:r>
              <a:rPr lang="en-US" sz="900" dirty="0" err="1" smtClean="0"/>
              <a:t>Mui</a:t>
            </a:r>
            <a:endParaRPr lang="en-US" sz="900" dirty="0" smtClean="0"/>
          </a:p>
          <a:p>
            <a:pPr marL="0" indent="0">
              <a:spcBef>
                <a:spcPts val="0"/>
              </a:spcBef>
              <a:buFont typeface="Arial" panose="020B0604020202020204" pitchFamily="34" charset="0"/>
              <a:buNone/>
            </a:pPr>
            <a:r>
              <a:rPr lang="en-US" sz="900" dirty="0" smtClean="0"/>
              <a:t>Alex Munoz</a:t>
            </a:r>
          </a:p>
          <a:p>
            <a:pPr marL="0" indent="0">
              <a:spcBef>
                <a:spcPts val="0"/>
              </a:spcBef>
              <a:buFont typeface="Arial" panose="020B0604020202020204" pitchFamily="34" charset="0"/>
              <a:buNone/>
            </a:pPr>
            <a:r>
              <a:rPr lang="en-US" sz="900" dirty="0" smtClean="0"/>
              <a:t>Ryan Murphy</a:t>
            </a:r>
          </a:p>
          <a:p>
            <a:pPr marL="0" indent="0">
              <a:spcBef>
                <a:spcPts val="0"/>
              </a:spcBef>
              <a:buFont typeface="Arial" panose="020B0604020202020204" pitchFamily="34" charset="0"/>
              <a:buNone/>
            </a:pPr>
            <a:r>
              <a:rPr lang="en-US" sz="900" dirty="0" smtClean="0"/>
              <a:t>Jon Paley</a:t>
            </a:r>
          </a:p>
          <a:p>
            <a:pPr marL="0" indent="0">
              <a:spcBef>
                <a:spcPts val="0"/>
              </a:spcBef>
              <a:buFont typeface="Arial" panose="020B0604020202020204" pitchFamily="34" charset="0"/>
              <a:buNone/>
            </a:pPr>
            <a:r>
              <a:rPr lang="en-US" sz="900" dirty="0" smtClean="0"/>
              <a:t>Monica Ramirez</a:t>
            </a:r>
          </a:p>
          <a:p>
            <a:pPr marL="0" indent="0">
              <a:spcBef>
                <a:spcPts val="0"/>
              </a:spcBef>
              <a:buFont typeface="Arial" panose="020B0604020202020204" pitchFamily="34" charset="0"/>
              <a:buNone/>
            </a:pPr>
            <a:r>
              <a:rPr lang="en-US" sz="900" dirty="0" smtClean="0"/>
              <a:t>Sarah Phan-Budd</a:t>
            </a:r>
          </a:p>
          <a:p>
            <a:pPr marL="0" indent="0">
              <a:spcBef>
                <a:spcPts val="0"/>
              </a:spcBef>
              <a:buFont typeface="Arial" panose="020B0604020202020204" pitchFamily="34" charset="0"/>
              <a:buNone/>
            </a:pPr>
            <a:r>
              <a:rPr lang="en-US" sz="900" dirty="0" smtClean="0"/>
              <a:t>Juergen Reichenbacher</a:t>
            </a:r>
          </a:p>
          <a:p>
            <a:pPr marL="0" indent="0">
              <a:spcBef>
                <a:spcPts val="0"/>
              </a:spcBef>
              <a:buFont typeface="Arial" panose="020B0604020202020204" pitchFamily="34" charset="0"/>
              <a:buNone/>
            </a:pPr>
            <a:r>
              <a:rPr lang="en-US" sz="900" dirty="0" smtClean="0"/>
              <a:t>David Reyna</a:t>
            </a:r>
          </a:p>
          <a:p>
            <a:pPr marL="0" indent="0">
              <a:spcBef>
                <a:spcPts val="0"/>
              </a:spcBef>
              <a:buFont typeface="Arial" panose="020B0604020202020204" pitchFamily="34" charset="0"/>
              <a:buNone/>
            </a:pPr>
            <a:r>
              <a:rPr lang="en-US" sz="900" dirty="0" smtClean="0"/>
              <a:t>Himansu Sahoo</a:t>
            </a:r>
          </a:p>
          <a:p>
            <a:pPr marL="0" indent="0">
              <a:spcBef>
                <a:spcPts val="0"/>
              </a:spcBef>
              <a:buFont typeface="Arial" panose="020B0604020202020204" pitchFamily="34" charset="0"/>
              <a:buNone/>
            </a:pPr>
            <a:r>
              <a:rPr lang="en-US" sz="900" dirty="0" smtClean="0"/>
              <a:t>Phil Schreiner</a:t>
            </a:r>
          </a:p>
          <a:p>
            <a:pPr marL="0" indent="0">
              <a:spcBef>
                <a:spcPts val="0"/>
              </a:spcBef>
              <a:buFont typeface="Arial" panose="020B0604020202020204" pitchFamily="34" charset="0"/>
              <a:buNone/>
            </a:pPr>
            <a:r>
              <a:rPr lang="en-US" sz="900" dirty="0" smtClean="0"/>
              <a:t>Jose Sepulveda-Quiroz</a:t>
            </a:r>
          </a:p>
          <a:p>
            <a:pPr marL="0" indent="0">
              <a:spcBef>
                <a:spcPts val="0"/>
              </a:spcBef>
              <a:buFont typeface="Arial" panose="020B0604020202020204" pitchFamily="34" charset="0"/>
              <a:buNone/>
            </a:pPr>
            <a:r>
              <a:rPr lang="en-US" sz="900" dirty="0" smtClean="0"/>
              <a:t>Louise Suter</a:t>
            </a:r>
          </a:p>
          <a:p>
            <a:pPr marL="0" indent="0">
              <a:spcBef>
                <a:spcPts val="0"/>
              </a:spcBef>
              <a:buFont typeface="Arial" panose="020B0604020202020204" pitchFamily="34" charset="0"/>
              <a:buNone/>
            </a:pPr>
            <a:r>
              <a:rPr lang="en-US" sz="900" dirty="0" smtClean="0"/>
              <a:t>Richard Talaga</a:t>
            </a:r>
          </a:p>
          <a:p>
            <a:pPr marL="0" indent="0">
              <a:spcBef>
                <a:spcPts val="0"/>
              </a:spcBef>
              <a:buFont typeface="Arial" panose="020B0604020202020204" pitchFamily="34" charset="0"/>
              <a:buNone/>
            </a:pPr>
            <a:r>
              <a:rPr lang="en-US" sz="900" dirty="0" smtClean="0"/>
              <a:t>Stefano </a:t>
            </a:r>
            <a:r>
              <a:rPr lang="en-US" sz="900" dirty="0" err="1" smtClean="0"/>
              <a:t>Tognini</a:t>
            </a:r>
            <a:endParaRPr lang="en-US" sz="900" dirty="0" smtClean="0"/>
          </a:p>
          <a:p>
            <a:pPr marL="0" indent="0">
              <a:spcBef>
                <a:spcPts val="0"/>
              </a:spcBef>
              <a:buFont typeface="Arial" panose="020B0604020202020204" pitchFamily="34" charset="0"/>
              <a:buNone/>
            </a:pPr>
            <a:r>
              <a:rPr lang="en-US" sz="900" dirty="0" smtClean="0"/>
              <a:t>Matthew </a:t>
            </a:r>
            <a:r>
              <a:rPr lang="en-US" sz="900" dirty="0" err="1" smtClean="0"/>
              <a:t>Wetstein</a:t>
            </a:r>
            <a:endParaRPr lang="en-US" sz="900" dirty="0" smtClean="0"/>
          </a:p>
          <a:p>
            <a:pPr marL="0" indent="0">
              <a:spcBef>
                <a:spcPts val="0"/>
              </a:spcBef>
              <a:buFont typeface="Arial" panose="020B0604020202020204" pitchFamily="34" charset="0"/>
              <a:buNone/>
            </a:pPr>
            <a:r>
              <a:rPr lang="en-US" sz="900" dirty="0" smtClean="0"/>
              <a:t>Guang Yang</a:t>
            </a:r>
          </a:p>
          <a:p>
            <a:pPr marL="0" indent="0">
              <a:spcBef>
                <a:spcPts val="0"/>
              </a:spcBef>
              <a:buFont typeface="Arial" panose="020B0604020202020204" pitchFamily="34" charset="0"/>
              <a:buNone/>
            </a:pPr>
            <a:r>
              <a:rPr lang="en-US" sz="900" dirty="0" smtClean="0"/>
              <a:t>Julia Ye</a:t>
            </a:r>
          </a:p>
          <a:p>
            <a:pPr marL="0" indent="0">
              <a:spcBef>
                <a:spcPts val="0"/>
              </a:spcBef>
              <a:buFont typeface="Arial" panose="020B0604020202020204" pitchFamily="34" charset="0"/>
              <a:buNone/>
            </a:pPr>
            <a:r>
              <a:rPr lang="en-US" sz="900" dirty="0" smtClean="0"/>
              <a:t>Raquel Young</a:t>
            </a:r>
          </a:p>
          <a:p>
            <a:pPr marL="0" indent="0">
              <a:spcBef>
                <a:spcPts val="0"/>
              </a:spcBef>
              <a:buFont typeface="Arial" panose="020B0604020202020204" pitchFamily="34" charset="0"/>
              <a:buNone/>
            </a:pPr>
            <a:r>
              <a:rPr lang="en-US" sz="900" dirty="0" smtClean="0"/>
              <a:t>Shiqi Yu</a:t>
            </a:r>
            <a:endParaRPr lang="en-US" sz="900" dirty="0"/>
          </a:p>
        </p:txBody>
      </p:sp>
      <p:sp>
        <p:nvSpPr>
          <p:cNvPr id="8" name="Title 1"/>
          <p:cNvSpPr txBox="1">
            <a:spLocks/>
          </p:cNvSpPr>
          <p:nvPr/>
        </p:nvSpPr>
        <p:spPr>
          <a:xfrm>
            <a:off x="2858530" y="365126"/>
            <a:ext cx="4209020" cy="1637845"/>
          </a:xfrm>
          <a:prstGeom prst="rect">
            <a:avLst/>
          </a:prstGeom>
          <a:solidFill>
            <a:schemeClr val="bg1">
              <a:lumMod val="85000"/>
            </a:schemeClr>
          </a:solidFill>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50 ANL Neutrino group people </a:t>
            </a:r>
            <a:br>
              <a:rPr lang="en-US" smtClean="0"/>
            </a:br>
            <a:r>
              <a:rPr lang="en-US" smtClean="0"/>
              <a:t>2005-2017</a:t>
            </a:r>
            <a:endParaRPr lang="en-US" dirty="0"/>
          </a:p>
        </p:txBody>
      </p:sp>
    </p:spTree>
    <p:extLst>
      <p:ext uri="{BB962C8B-B14F-4D97-AF65-F5344CB8AC3E}">
        <p14:creationId xmlns:p14="http://schemas.microsoft.com/office/powerpoint/2010/main" val="3000638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3870" y="365126"/>
            <a:ext cx="4153679" cy="1555114"/>
          </a:xfrm>
        </p:spPr>
        <p:txBody>
          <a:bodyPr>
            <a:normAutofit fontScale="90000"/>
          </a:bodyPr>
          <a:lstStyle/>
          <a:p>
            <a:r>
              <a:rPr lang="en-US" smtClean="0"/>
              <a:t>50 </a:t>
            </a:r>
            <a:r>
              <a:rPr lang="en-US" dirty="0" smtClean="0"/>
              <a:t>ANL Neutrino group people </a:t>
            </a:r>
            <a:br>
              <a:rPr lang="en-US" dirty="0" smtClean="0"/>
            </a:br>
            <a:r>
              <a:rPr lang="en-US" dirty="0" smtClean="0"/>
              <a:t>2005-2017</a:t>
            </a:r>
            <a:endParaRPr lang="en-US" dirty="0"/>
          </a:p>
        </p:txBody>
      </p:sp>
      <p:sp>
        <p:nvSpPr>
          <p:cNvPr id="3" name="Content Placeholder 2"/>
          <p:cNvSpPr>
            <a:spLocks noGrp="1"/>
          </p:cNvSpPr>
          <p:nvPr>
            <p:ph idx="1"/>
          </p:nvPr>
        </p:nvSpPr>
        <p:spPr>
          <a:xfrm>
            <a:off x="221846" y="1213658"/>
            <a:ext cx="1757103" cy="5577840"/>
          </a:xfrm>
        </p:spPr>
        <p:txBody>
          <a:bodyPr>
            <a:normAutofit fontScale="85000" lnSpcReduction="20000"/>
          </a:bodyPr>
          <a:lstStyle/>
          <a:p>
            <a:pPr marL="0" indent="0">
              <a:spcBef>
                <a:spcPts val="0"/>
              </a:spcBef>
              <a:buNone/>
            </a:pPr>
            <a:r>
              <a:rPr lang="en-US" sz="1200" dirty="0"/>
              <a:t>Amy Allen</a:t>
            </a:r>
          </a:p>
          <a:p>
            <a:pPr marL="0" indent="0">
              <a:spcBef>
                <a:spcPts val="0"/>
              </a:spcBef>
              <a:buNone/>
            </a:pPr>
            <a:r>
              <a:rPr lang="en-US" sz="1200" dirty="0"/>
              <a:t>Dave Ayres</a:t>
            </a:r>
          </a:p>
          <a:p>
            <a:pPr marL="0" indent="0">
              <a:spcBef>
                <a:spcPts val="0"/>
              </a:spcBef>
              <a:buNone/>
            </a:pPr>
            <a:r>
              <a:rPr lang="en-US" sz="1200" dirty="0" err="1"/>
              <a:t>Ioanna</a:t>
            </a:r>
            <a:r>
              <a:rPr lang="en-US" sz="1200" dirty="0"/>
              <a:t> </a:t>
            </a:r>
            <a:r>
              <a:rPr lang="en-US" sz="1200" dirty="0" err="1"/>
              <a:t>Anghel</a:t>
            </a:r>
            <a:endParaRPr lang="en-US" sz="1200" dirty="0"/>
          </a:p>
          <a:p>
            <a:pPr marL="0" indent="0">
              <a:spcBef>
                <a:spcPts val="0"/>
              </a:spcBef>
              <a:buNone/>
            </a:pPr>
            <a:r>
              <a:rPr lang="en-US" sz="1200" dirty="0" err="1"/>
              <a:t>Mobolaji</a:t>
            </a:r>
            <a:r>
              <a:rPr lang="en-US" sz="1200" dirty="0"/>
              <a:t> </a:t>
            </a:r>
            <a:r>
              <a:rPr lang="en-US" sz="1200" dirty="0" err="1"/>
              <a:t>Bankole</a:t>
            </a:r>
            <a:endParaRPr lang="en-US" sz="1200" dirty="0"/>
          </a:p>
          <a:p>
            <a:pPr marL="0" indent="0">
              <a:spcBef>
                <a:spcPts val="0"/>
              </a:spcBef>
              <a:buNone/>
            </a:pPr>
            <a:r>
              <a:rPr lang="en-US" sz="1200" dirty="0" smtClean="0"/>
              <a:t>Louie </a:t>
            </a:r>
            <a:r>
              <a:rPr lang="en-US" sz="1200" dirty="0" err="1" smtClean="0"/>
              <a:t>Baqrrett</a:t>
            </a:r>
            <a:endParaRPr lang="en-US" sz="1200" dirty="0" smtClean="0"/>
          </a:p>
          <a:p>
            <a:pPr marL="0" indent="0">
              <a:spcBef>
                <a:spcPts val="0"/>
              </a:spcBef>
              <a:buNone/>
            </a:pPr>
            <a:r>
              <a:rPr lang="en-US" sz="1200" dirty="0" err="1" smtClean="0"/>
              <a:t>Minerba</a:t>
            </a:r>
            <a:r>
              <a:rPr lang="en-US" sz="1200" dirty="0" smtClean="0"/>
              <a:t> </a:t>
            </a:r>
            <a:r>
              <a:rPr lang="en-US" sz="1200" dirty="0"/>
              <a:t>Betancourt</a:t>
            </a:r>
          </a:p>
          <a:p>
            <a:pPr marL="0" indent="0">
              <a:spcBef>
                <a:spcPts val="0"/>
              </a:spcBef>
              <a:buNone/>
            </a:pPr>
            <a:r>
              <a:rPr lang="en-US" sz="1200" dirty="0"/>
              <a:t>Paul Bloom</a:t>
            </a:r>
          </a:p>
          <a:p>
            <a:pPr marL="0" indent="0">
              <a:spcBef>
                <a:spcPts val="0"/>
              </a:spcBef>
              <a:buNone/>
            </a:pPr>
            <a:r>
              <a:rPr lang="en-US" sz="1200" dirty="0"/>
              <a:t>Matthew </a:t>
            </a:r>
            <a:r>
              <a:rPr lang="en-US" sz="1200" dirty="0" err="1"/>
              <a:t>Castillon</a:t>
            </a:r>
            <a:endParaRPr lang="en-US" sz="1200" dirty="0"/>
          </a:p>
          <a:p>
            <a:pPr marL="0" indent="0">
              <a:spcBef>
                <a:spcPts val="0"/>
              </a:spcBef>
              <a:buNone/>
            </a:pPr>
            <a:r>
              <a:rPr lang="en-US" sz="1200" dirty="0"/>
              <a:t>Cesar </a:t>
            </a:r>
            <a:r>
              <a:rPr lang="en-US" sz="1200" dirty="0" err="1"/>
              <a:t>Castomonte</a:t>
            </a:r>
            <a:endParaRPr lang="en-US" sz="1200" dirty="0"/>
          </a:p>
          <a:p>
            <a:pPr marL="0" indent="0">
              <a:spcBef>
                <a:spcPts val="0"/>
              </a:spcBef>
              <a:buNone/>
            </a:pPr>
            <a:r>
              <a:rPr lang="en-US" sz="1200" dirty="0"/>
              <a:t>Michelangelo </a:t>
            </a:r>
            <a:r>
              <a:rPr lang="en-US" sz="1200" dirty="0" err="1"/>
              <a:t>D’Agostino</a:t>
            </a:r>
            <a:endParaRPr lang="en-US" sz="1200" dirty="0"/>
          </a:p>
          <a:p>
            <a:pPr marL="0" indent="0">
              <a:spcBef>
                <a:spcPts val="0"/>
              </a:spcBef>
              <a:buNone/>
            </a:pPr>
            <a:r>
              <a:rPr lang="en-US" sz="1200" dirty="0"/>
              <a:t>Gavin Davies</a:t>
            </a:r>
          </a:p>
          <a:p>
            <a:pPr marL="0" indent="0">
              <a:spcBef>
                <a:spcPts val="0"/>
              </a:spcBef>
              <a:buNone/>
            </a:pPr>
            <a:r>
              <a:rPr lang="en-US" sz="1200" dirty="0"/>
              <a:t>Mason Dearborn</a:t>
            </a:r>
          </a:p>
          <a:p>
            <a:pPr marL="0" indent="0">
              <a:spcBef>
                <a:spcPts val="0"/>
              </a:spcBef>
              <a:buNone/>
            </a:pPr>
            <a:r>
              <a:rPr lang="en-US" sz="1200" dirty="0" err="1"/>
              <a:t>Ranjan</a:t>
            </a:r>
            <a:r>
              <a:rPr lang="en-US" sz="1200" dirty="0"/>
              <a:t> </a:t>
            </a:r>
            <a:r>
              <a:rPr lang="en-US" sz="1200" dirty="0" err="1"/>
              <a:t>Dharmapalan</a:t>
            </a:r>
            <a:endParaRPr lang="en-US" sz="1200" dirty="0"/>
          </a:p>
          <a:p>
            <a:pPr marL="0" indent="0">
              <a:spcBef>
                <a:spcPts val="0"/>
              </a:spcBef>
              <a:buNone/>
            </a:pPr>
            <a:r>
              <a:rPr lang="en-US" sz="1200" dirty="0" err="1"/>
              <a:t>Xiangyu</a:t>
            </a:r>
            <a:r>
              <a:rPr lang="en-US" sz="1200" dirty="0"/>
              <a:t> Ding</a:t>
            </a:r>
          </a:p>
          <a:p>
            <a:pPr marL="0" indent="0">
              <a:spcBef>
                <a:spcPts val="0"/>
              </a:spcBef>
              <a:buNone/>
            </a:pPr>
            <a:r>
              <a:rPr lang="en-US" sz="1200" dirty="0" err="1"/>
              <a:t>Zelimir</a:t>
            </a:r>
            <a:r>
              <a:rPr lang="en-US" sz="1200" dirty="0"/>
              <a:t> </a:t>
            </a:r>
            <a:r>
              <a:rPr lang="en-US" sz="1200" dirty="0" err="1"/>
              <a:t>Djurcic</a:t>
            </a:r>
            <a:endParaRPr lang="en-US" sz="1200" dirty="0"/>
          </a:p>
          <a:p>
            <a:pPr marL="0" indent="0">
              <a:spcBef>
                <a:spcPts val="0"/>
              </a:spcBef>
              <a:buNone/>
            </a:pPr>
            <a:r>
              <a:rPr lang="en-US" sz="1200" dirty="0" err="1"/>
              <a:t>Tiernan</a:t>
            </a:r>
            <a:r>
              <a:rPr lang="en-US" sz="1200" dirty="0"/>
              <a:t> Evans</a:t>
            </a:r>
          </a:p>
          <a:p>
            <a:pPr marL="0" indent="0">
              <a:spcBef>
                <a:spcPts val="0"/>
              </a:spcBef>
              <a:buNone/>
            </a:pPr>
            <a:r>
              <a:rPr lang="en-US" sz="1200" dirty="0"/>
              <a:t>Tom Fields</a:t>
            </a:r>
          </a:p>
          <a:p>
            <a:pPr marL="0" indent="0">
              <a:spcBef>
                <a:spcPts val="0"/>
              </a:spcBef>
              <a:buNone/>
            </a:pPr>
            <a:r>
              <a:rPr lang="en-US" sz="1200" dirty="0"/>
              <a:t>John Forbes</a:t>
            </a:r>
          </a:p>
          <a:p>
            <a:pPr marL="0" indent="0">
              <a:spcBef>
                <a:spcPts val="0"/>
              </a:spcBef>
              <a:buNone/>
            </a:pPr>
            <a:r>
              <a:rPr lang="en-US" sz="1200" dirty="0" err="1"/>
              <a:t>Tapasi</a:t>
            </a:r>
            <a:r>
              <a:rPr lang="en-US" sz="1200" dirty="0"/>
              <a:t> Ghosh</a:t>
            </a:r>
          </a:p>
          <a:p>
            <a:pPr marL="0" indent="0">
              <a:spcBef>
                <a:spcPts val="0"/>
              </a:spcBef>
              <a:buNone/>
            </a:pPr>
            <a:r>
              <a:rPr lang="en-US" sz="1200" dirty="0"/>
              <a:t>Gavril Giurgiu</a:t>
            </a:r>
          </a:p>
          <a:p>
            <a:pPr marL="0" indent="0">
              <a:spcBef>
                <a:spcPts val="0"/>
              </a:spcBef>
              <a:buNone/>
            </a:pPr>
            <a:r>
              <a:rPr lang="en-US" sz="1200" dirty="0"/>
              <a:t>Ricardo Gomes</a:t>
            </a:r>
          </a:p>
          <a:p>
            <a:pPr marL="0" indent="0">
              <a:spcBef>
                <a:spcPts val="0"/>
              </a:spcBef>
              <a:buNone/>
            </a:pPr>
            <a:r>
              <a:rPr lang="en-US" sz="1200" dirty="0"/>
              <a:t>Dan Gonzalez</a:t>
            </a:r>
          </a:p>
          <a:p>
            <a:pPr marL="0" indent="0">
              <a:spcBef>
                <a:spcPts val="0"/>
              </a:spcBef>
              <a:buNone/>
            </a:pPr>
            <a:r>
              <a:rPr lang="en-US" sz="1200" dirty="0"/>
              <a:t>Lisa Goodenough</a:t>
            </a:r>
          </a:p>
          <a:p>
            <a:pPr marL="0" indent="0">
              <a:spcBef>
                <a:spcPts val="0"/>
              </a:spcBef>
              <a:buNone/>
            </a:pPr>
            <a:r>
              <a:rPr lang="en-US" sz="1200" dirty="0"/>
              <a:t>Maury Goodman</a:t>
            </a:r>
          </a:p>
          <a:p>
            <a:pPr marL="0" indent="0">
              <a:spcBef>
                <a:spcPts val="0"/>
              </a:spcBef>
              <a:buNone/>
            </a:pPr>
            <a:r>
              <a:rPr lang="en-US" sz="1200" dirty="0"/>
              <a:t>Muhammed Hayat</a:t>
            </a:r>
          </a:p>
          <a:p>
            <a:pPr marL="0" indent="0">
              <a:spcBef>
                <a:spcPts val="0"/>
              </a:spcBef>
              <a:buNone/>
            </a:pPr>
            <a:r>
              <a:rPr lang="en-US" sz="1200" dirty="0"/>
              <a:t>Andrew Hoffman</a:t>
            </a:r>
          </a:p>
          <a:p>
            <a:pPr marL="0" indent="0">
              <a:spcBef>
                <a:spcPts val="0"/>
              </a:spcBef>
              <a:buNone/>
            </a:pPr>
            <a:r>
              <a:rPr lang="en-US" sz="1200" dirty="0" err="1"/>
              <a:t>Xiabo</a:t>
            </a:r>
            <a:r>
              <a:rPr lang="en-US" sz="1200" dirty="0"/>
              <a:t> </a:t>
            </a:r>
            <a:r>
              <a:rPr lang="en-US" sz="1200" dirty="0" smtClean="0"/>
              <a:t>Huang</a:t>
            </a:r>
            <a:endParaRPr lang="en-US" sz="1200" dirty="0"/>
          </a:p>
          <a:p>
            <a:pPr marL="0" indent="0">
              <a:spcBef>
                <a:spcPts val="0"/>
              </a:spcBef>
              <a:buNone/>
            </a:pPr>
            <a:r>
              <a:rPr lang="en-US" sz="1200" dirty="0"/>
              <a:t>Lisa Lin</a:t>
            </a:r>
          </a:p>
          <a:p>
            <a:pPr marL="0" indent="0">
              <a:spcBef>
                <a:spcPts val="0"/>
              </a:spcBef>
              <a:buNone/>
            </a:pPr>
            <a:r>
              <a:rPr lang="en-US" sz="1200" dirty="0"/>
              <a:t>Iris </a:t>
            </a:r>
            <a:r>
              <a:rPr lang="en-US" sz="1200" dirty="0" smtClean="0"/>
              <a:t>Liu</a:t>
            </a:r>
          </a:p>
          <a:p>
            <a:pPr marL="0" indent="0">
              <a:spcBef>
                <a:spcPts val="0"/>
              </a:spcBef>
              <a:buNone/>
            </a:pPr>
            <a:r>
              <a:rPr lang="en-US" sz="1200" dirty="0" smtClean="0"/>
              <a:t>Sarah Mancini</a:t>
            </a:r>
            <a:endParaRPr lang="en-US" sz="1200" dirty="0"/>
          </a:p>
          <a:p>
            <a:pPr marL="0" indent="0">
              <a:spcBef>
                <a:spcPts val="0"/>
              </a:spcBef>
              <a:buNone/>
            </a:pPr>
            <a:r>
              <a:rPr lang="en-US" sz="1200" dirty="0"/>
              <a:t>Aaron McGowan</a:t>
            </a:r>
          </a:p>
          <a:p>
            <a:pPr marL="0" indent="0">
              <a:spcBef>
                <a:spcPts val="0"/>
              </a:spcBef>
              <a:buNone/>
            </a:pPr>
            <a:r>
              <a:rPr lang="en-US" sz="1200" dirty="0"/>
              <a:t>Travis </a:t>
            </a:r>
            <a:r>
              <a:rPr lang="en-US" sz="1200" dirty="0" err="1"/>
              <a:t>Mui</a:t>
            </a:r>
            <a:endParaRPr lang="en-US" sz="1200" dirty="0"/>
          </a:p>
          <a:p>
            <a:pPr marL="0" indent="0">
              <a:spcBef>
                <a:spcPts val="0"/>
              </a:spcBef>
              <a:buNone/>
            </a:pPr>
            <a:r>
              <a:rPr lang="en-US" sz="1200" dirty="0"/>
              <a:t>Alex Munoz</a:t>
            </a:r>
          </a:p>
          <a:p>
            <a:pPr marL="0" indent="0">
              <a:spcBef>
                <a:spcPts val="0"/>
              </a:spcBef>
              <a:buNone/>
            </a:pPr>
            <a:r>
              <a:rPr lang="en-US" sz="1200" dirty="0"/>
              <a:t>Ryan Murphy</a:t>
            </a:r>
          </a:p>
          <a:p>
            <a:pPr marL="0" indent="0">
              <a:spcBef>
                <a:spcPts val="0"/>
              </a:spcBef>
              <a:buNone/>
            </a:pPr>
            <a:r>
              <a:rPr lang="en-US" sz="1200" dirty="0"/>
              <a:t>Jon Paley</a:t>
            </a:r>
          </a:p>
          <a:p>
            <a:pPr marL="0" indent="0">
              <a:spcBef>
                <a:spcPts val="0"/>
              </a:spcBef>
              <a:buNone/>
            </a:pPr>
            <a:r>
              <a:rPr lang="en-US" sz="1200" dirty="0"/>
              <a:t>Monica Ramirez</a:t>
            </a:r>
          </a:p>
          <a:p>
            <a:pPr marL="0" indent="0">
              <a:spcBef>
                <a:spcPts val="0"/>
              </a:spcBef>
              <a:buNone/>
            </a:pPr>
            <a:r>
              <a:rPr lang="en-US" sz="1200" dirty="0"/>
              <a:t>Sarah Phan-Budd</a:t>
            </a:r>
          </a:p>
          <a:p>
            <a:pPr marL="0" indent="0">
              <a:spcBef>
                <a:spcPts val="0"/>
              </a:spcBef>
              <a:buNone/>
            </a:pPr>
            <a:r>
              <a:rPr lang="en-US" sz="1200" dirty="0" err="1"/>
              <a:t>Juergen</a:t>
            </a:r>
            <a:r>
              <a:rPr lang="en-US" sz="1200" dirty="0"/>
              <a:t> </a:t>
            </a:r>
            <a:r>
              <a:rPr lang="en-US" sz="1200" dirty="0" err="1"/>
              <a:t>Reichenbacher</a:t>
            </a:r>
            <a:endParaRPr lang="en-US" sz="1200" dirty="0"/>
          </a:p>
          <a:p>
            <a:pPr marL="0" indent="0">
              <a:spcBef>
                <a:spcPts val="0"/>
              </a:spcBef>
              <a:buNone/>
            </a:pPr>
            <a:r>
              <a:rPr lang="en-US" sz="1200" dirty="0"/>
              <a:t>David Reyna</a:t>
            </a:r>
          </a:p>
          <a:p>
            <a:pPr marL="0" indent="0">
              <a:spcBef>
                <a:spcPts val="0"/>
              </a:spcBef>
              <a:buNone/>
            </a:pPr>
            <a:r>
              <a:rPr lang="en-US" sz="1200" dirty="0" err="1"/>
              <a:t>Himansu</a:t>
            </a:r>
            <a:r>
              <a:rPr lang="en-US" sz="1200" dirty="0"/>
              <a:t> </a:t>
            </a:r>
            <a:r>
              <a:rPr lang="en-US" sz="1200" dirty="0" err="1"/>
              <a:t>Sahoo</a:t>
            </a:r>
            <a:endParaRPr lang="en-US" sz="1200" dirty="0"/>
          </a:p>
          <a:p>
            <a:pPr marL="0" indent="0">
              <a:spcBef>
                <a:spcPts val="0"/>
              </a:spcBef>
              <a:buNone/>
            </a:pPr>
            <a:r>
              <a:rPr lang="en-US" sz="1200" dirty="0"/>
              <a:t>Phil Schreiner</a:t>
            </a:r>
          </a:p>
          <a:p>
            <a:pPr marL="0" indent="0">
              <a:spcBef>
                <a:spcPts val="0"/>
              </a:spcBef>
              <a:buNone/>
            </a:pPr>
            <a:r>
              <a:rPr lang="en-US" sz="1200" dirty="0"/>
              <a:t>Jose Sepulveda-Quiroz</a:t>
            </a:r>
          </a:p>
          <a:p>
            <a:pPr marL="0" indent="0">
              <a:spcBef>
                <a:spcPts val="0"/>
              </a:spcBef>
              <a:buNone/>
            </a:pPr>
            <a:r>
              <a:rPr lang="en-US" sz="1200" dirty="0"/>
              <a:t>Louise Suter</a:t>
            </a:r>
          </a:p>
          <a:p>
            <a:pPr marL="0" indent="0">
              <a:spcBef>
                <a:spcPts val="0"/>
              </a:spcBef>
              <a:buNone/>
            </a:pPr>
            <a:r>
              <a:rPr lang="en-US" sz="1200" dirty="0"/>
              <a:t>Richard </a:t>
            </a:r>
            <a:r>
              <a:rPr lang="en-US" sz="1200" dirty="0" err="1"/>
              <a:t>Talaga</a:t>
            </a:r>
            <a:endParaRPr lang="en-US" sz="1200" dirty="0"/>
          </a:p>
          <a:p>
            <a:pPr marL="0" indent="0">
              <a:spcBef>
                <a:spcPts val="0"/>
              </a:spcBef>
              <a:buNone/>
            </a:pPr>
            <a:r>
              <a:rPr lang="en-US" sz="1200" dirty="0"/>
              <a:t>Stefano </a:t>
            </a:r>
            <a:r>
              <a:rPr lang="en-US" sz="1200" dirty="0" err="1"/>
              <a:t>Tognini</a:t>
            </a:r>
            <a:endParaRPr lang="en-US" sz="1200" dirty="0"/>
          </a:p>
          <a:p>
            <a:pPr marL="0" indent="0">
              <a:spcBef>
                <a:spcPts val="0"/>
              </a:spcBef>
              <a:buNone/>
            </a:pPr>
            <a:r>
              <a:rPr lang="en-US" sz="1200" dirty="0"/>
              <a:t>Matthew </a:t>
            </a:r>
            <a:r>
              <a:rPr lang="en-US" sz="1200" dirty="0" err="1"/>
              <a:t>Wetstein</a:t>
            </a:r>
            <a:endParaRPr lang="en-US" sz="1200" dirty="0"/>
          </a:p>
          <a:p>
            <a:pPr marL="0" indent="0">
              <a:spcBef>
                <a:spcPts val="0"/>
              </a:spcBef>
              <a:buNone/>
            </a:pPr>
            <a:r>
              <a:rPr lang="en-US" sz="1200" dirty="0" err="1"/>
              <a:t>Guang</a:t>
            </a:r>
            <a:r>
              <a:rPr lang="en-US" sz="1200" dirty="0"/>
              <a:t> Yang</a:t>
            </a:r>
          </a:p>
          <a:p>
            <a:pPr marL="0" indent="0">
              <a:spcBef>
                <a:spcPts val="0"/>
              </a:spcBef>
              <a:buNone/>
            </a:pPr>
            <a:r>
              <a:rPr lang="en-US" sz="1200" dirty="0"/>
              <a:t>Julia Ye</a:t>
            </a:r>
          </a:p>
          <a:p>
            <a:pPr marL="0" indent="0">
              <a:spcBef>
                <a:spcPts val="0"/>
              </a:spcBef>
              <a:buNone/>
            </a:pPr>
            <a:r>
              <a:rPr lang="en-US" sz="1200" dirty="0"/>
              <a:t>Raquel </a:t>
            </a:r>
            <a:r>
              <a:rPr lang="en-US" sz="1200" dirty="0" smtClean="0"/>
              <a:t>Young</a:t>
            </a:r>
          </a:p>
          <a:p>
            <a:pPr marL="0" indent="0">
              <a:spcBef>
                <a:spcPts val="0"/>
              </a:spcBef>
              <a:buNone/>
            </a:pPr>
            <a:r>
              <a:rPr lang="en-US" sz="1200" dirty="0" err="1" smtClean="0"/>
              <a:t>Shiqi</a:t>
            </a:r>
            <a:r>
              <a:rPr lang="en-US" sz="1200" dirty="0" smtClean="0"/>
              <a:t> Yu</a:t>
            </a:r>
            <a:endParaRPr lang="en-US" sz="1200"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29</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4028" y="2069869"/>
            <a:ext cx="819843" cy="819843"/>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8950" y="2061556"/>
            <a:ext cx="828155" cy="828155"/>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6735" y="2061556"/>
            <a:ext cx="870065" cy="87006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6430" y="2061556"/>
            <a:ext cx="804810" cy="870065"/>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8924" y="2061555"/>
            <a:ext cx="870065" cy="870065"/>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93364" y="2030996"/>
            <a:ext cx="923716" cy="900623"/>
          </a:xfrm>
          <a:prstGeom prst="rect">
            <a:avLst/>
          </a:prstGeom>
        </p:spPr>
      </p:pic>
      <p:pic>
        <p:nvPicPr>
          <p:cNvPr id="14" name="Picture 13"/>
          <p:cNvPicPr>
            <a:picLocks noChangeAspect="1"/>
          </p:cNvPicPr>
          <p:nvPr/>
        </p:nvPicPr>
        <p:blipFill>
          <a:blip r:embed="rId8"/>
          <a:stretch>
            <a:fillRect/>
          </a:stretch>
        </p:blipFill>
        <p:spPr>
          <a:xfrm>
            <a:off x="7976928" y="2017739"/>
            <a:ext cx="913880" cy="913880"/>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94028" y="2978006"/>
            <a:ext cx="845951" cy="867642"/>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28950" y="2993983"/>
            <a:ext cx="866562" cy="861146"/>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62416" y="3008024"/>
            <a:ext cx="699297" cy="874121"/>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64506" y="2993983"/>
            <a:ext cx="583130" cy="879474"/>
          </a:xfrm>
          <a:prstGeom prst="rect">
            <a:avLst/>
          </a:prstGeom>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36977" y="2984502"/>
            <a:ext cx="861146" cy="861146"/>
          </a:xfrm>
          <a:prstGeom prst="rect">
            <a:avLst/>
          </a:prstGeom>
        </p:spPr>
      </p:pic>
      <p:pic>
        <p:nvPicPr>
          <p:cNvPr id="21"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87464" y="2984502"/>
            <a:ext cx="703579" cy="879474"/>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80384" y="2993983"/>
            <a:ext cx="637927" cy="851665"/>
          </a:xfrm>
          <a:prstGeom prst="rect">
            <a:avLst/>
          </a:prstGeom>
        </p:spPr>
      </p:pic>
      <p:pic>
        <p:nvPicPr>
          <p:cNvPr id="23" name="Picture 2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10653" y="3974351"/>
            <a:ext cx="918297" cy="918297"/>
          </a:xfrm>
          <a:prstGeom prst="rect">
            <a:avLst/>
          </a:prstGeom>
        </p:spPr>
      </p:pic>
      <p:pic>
        <p:nvPicPr>
          <p:cNvPr id="24" name="Picture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123683" y="3952603"/>
            <a:ext cx="976269" cy="976269"/>
          </a:xfrm>
          <a:prstGeom prst="rect">
            <a:avLst/>
          </a:prstGeom>
        </p:spPr>
      </p:pic>
      <p:pic>
        <p:nvPicPr>
          <p:cNvPr id="25" name="Picture 2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90947" y="3942363"/>
            <a:ext cx="950285" cy="950285"/>
          </a:xfrm>
          <a:prstGeom prst="rect">
            <a:avLst/>
          </a:prstGeom>
        </p:spPr>
      </p:pic>
      <p:pic>
        <p:nvPicPr>
          <p:cNvPr id="26" name="Picture 2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100001" y="3928926"/>
            <a:ext cx="773068" cy="953158"/>
          </a:xfrm>
          <a:prstGeom prst="rect">
            <a:avLst/>
          </a:prstGeom>
        </p:spPr>
      </p:pic>
      <p:pic>
        <p:nvPicPr>
          <p:cNvPr id="27" name="Picture 2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961713" y="3930499"/>
            <a:ext cx="954491" cy="954491"/>
          </a:xfrm>
          <a:prstGeom prst="rect">
            <a:avLst/>
          </a:prstGeom>
        </p:spPr>
      </p:pic>
      <p:pic>
        <p:nvPicPr>
          <p:cNvPr id="28" name="Picture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979953" y="3933813"/>
            <a:ext cx="1130620" cy="954540"/>
          </a:xfrm>
          <a:prstGeom prst="rect">
            <a:avLst/>
          </a:prstGeom>
        </p:spPr>
      </p:pic>
      <p:pic>
        <p:nvPicPr>
          <p:cNvPr id="30" name="Picture 29"/>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119007" y="4940139"/>
            <a:ext cx="901587" cy="901587"/>
          </a:xfrm>
          <a:prstGeom prst="rect">
            <a:avLst/>
          </a:prstGeom>
        </p:spPr>
      </p:pic>
      <p:pic>
        <p:nvPicPr>
          <p:cNvPr id="8" name="Picture 7"/>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69271" y="4931685"/>
            <a:ext cx="911201" cy="911201"/>
          </a:xfrm>
          <a:prstGeom prst="rect">
            <a:avLst/>
          </a:prstGeom>
        </p:spPr>
      </p:pic>
      <p:pic>
        <p:nvPicPr>
          <p:cNvPr id="29" name="Picture 28"/>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218755" y="4918029"/>
            <a:ext cx="688871" cy="919678"/>
          </a:xfrm>
          <a:prstGeom prst="rect">
            <a:avLst/>
          </a:prstGeom>
        </p:spPr>
      </p:pic>
      <p:pic>
        <p:nvPicPr>
          <p:cNvPr id="31" name="Picture 30"/>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193190" y="3929519"/>
            <a:ext cx="697618" cy="963129"/>
          </a:xfrm>
          <a:prstGeom prst="rect">
            <a:avLst/>
          </a:prstGeom>
        </p:spPr>
      </p:pic>
      <p:pic>
        <p:nvPicPr>
          <p:cNvPr id="32" name="Picture 3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026430" y="4909985"/>
            <a:ext cx="739668" cy="924586"/>
          </a:xfrm>
          <a:prstGeom prst="rect">
            <a:avLst/>
          </a:prstGeom>
        </p:spPr>
      </p:pic>
      <p:pic>
        <p:nvPicPr>
          <p:cNvPr id="34" name="Picture 33"/>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938924" y="4931685"/>
            <a:ext cx="906022" cy="906022"/>
          </a:xfrm>
          <a:prstGeom prst="rect">
            <a:avLst/>
          </a:prstGeom>
        </p:spPr>
      </p:pic>
      <p:pic>
        <p:nvPicPr>
          <p:cNvPr id="35" name="Picture 3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81058" y="4931685"/>
            <a:ext cx="906022" cy="906022"/>
          </a:xfrm>
          <a:prstGeom prst="rect">
            <a:avLst/>
          </a:prstGeom>
        </p:spPr>
      </p:pic>
      <p:pic>
        <p:nvPicPr>
          <p:cNvPr id="36" name="Picture 35"/>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163966" y="4917140"/>
            <a:ext cx="854345" cy="913401"/>
          </a:xfrm>
          <a:prstGeom prst="rect">
            <a:avLst/>
          </a:prstGeom>
        </p:spPr>
      </p:pic>
      <p:pic>
        <p:nvPicPr>
          <p:cNvPr id="37" name="Picture 3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119007" y="5889217"/>
            <a:ext cx="798478" cy="902281"/>
          </a:xfrm>
          <a:prstGeom prst="rect">
            <a:avLst/>
          </a:prstGeom>
        </p:spPr>
      </p:pic>
      <p:pic>
        <p:nvPicPr>
          <p:cNvPr id="38" name="Picture 37"/>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723097" y="5889217"/>
            <a:ext cx="796130" cy="902281"/>
          </a:xfrm>
          <a:prstGeom prst="rect">
            <a:avLst/>
          </a:prstGeom>
        </p:spPr>
      </p:pic>
      <p:pic>
        <p:nvPicPr>
          <p:cNvPr id="39" name="Picture 38"/>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921220" y="2984501"/>
            <a:ext cx="1305941" cy="870627"/>
          </a:xfrm>
          <a:prstGeom prst="rect">
            <a:avLst/>
          </a:prstGeom>
        </p:spPr>
      </p:pic>
      <p:pic>
        <p:nvPicPr>
          <p:cNvPr id="17" name="Picture 1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678506" y="5889216"/>
            <a:ext cx="902281" cy="902281"/>
          </a:xfrm>
          <a:prstGeom prst="rect">
            <a:avLst/>
          </a:prstGeom>
        </p:spPr>
      </p:pic>
    </p:spTree>
    <p:extLst>
      <p:ext uri="{BB962C8B-B14F-4D97-AF65-F5344CB8AC3E}">
        <p14:creationId xmlns:p14="http://schemas.microsoft.com/office/powerpoint/2010/main" val="2683411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 FNAL &amp; MSU</a:t>
            </a:r>
            <a:br>
              <a:rPr lang="en-US" dirty="0" smtClean="0"/>
            </a:br>
            <a:r>
              <a:rPr lang="en-US" dirty="0" smtClean="0"/>
              <a:t>used Lab C</a:t>
            </a:r>
            <a:endParaRPr lang="en-US" dirty="0"/>
          </a:p>
        </p:txBody>
      </p:sp>
      <p:sp>
        <p:nvSpPr>
          <p:cNvPr id="3" name="Content Placeholder 2"/>
          <p:cNvSpPr>
            <a:spLocks noGrp="1"/>
          </p:cNvSpPr>
          <p:nvPr>
            <p:ph idx="1"/>
          </p:nvPr>
        </p:nvSpPr>
        <p:spPr>
          <a:xfrm>
            <a:off x="7772111" y="2854492"/>
            <a:ext cx="1745095" cy="492702"/>
          </a:xfrm>
        </p:spPr>
        <p:txBody>
          <a:bodyPr/>
          <a:lstStyle/>
          <a:p>
            <a:pPr marL="0" indent="0">
              <a:buNone/>
            </a:pPr>
            <a:r>
              <a:rPr lang="en-US" dirty="0" smtClean="0">
                <a:solidFill>
                  <a:srgbClr val="FF0000"/>
                </a:solidFill>
              </a:rPr>
              <a:t>Lab C</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1780301" y="1734344"/>
            <a:ext cx="5810250" cy="4533900"/>
          </a:xfrm>
          <a:prstGeom prst="rect">
            <a:avLst/>
          </a:prstGeom>
        </p:spPr>
      </p:pic>
      <p:cxnSp>
        <p:nvCxnSpPr>
          <p:cNvPr id="6" name="Straight Arrow Connector 5"/>
          <p:cNvCxnSpPr/>
          <p:nvPr/>
        </p:nvCxnSpPr>
        <p:spPr>
          <a:xfrm flipH="1" flipV="1">
            <a:off x="6012423" y="2208822"/>
            <a:ext cx="1973765" cy="5575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r>
              <a:rPr lang="en-US" smtClean="0"/>
              <a:t>9 April 2018</a:t>
            </a:r>
            <a:endParaRPr lang="en-US" dirty="0"/>
          </a:p>
        </p:txBody>
      </p:sp>
      <p:sp>
        <p:nvSpPr>
          <p:cNvPr id="7" name="Footer Placeholder 6"/>
          <p:cNvSpPr>
            <a:spLocks noGrp="1"/>
          </p:cNvSpPr>
          <p:nvPr>
            <p:ph type="ftr" sz="quarter" idx="11"/>
          </p:nvPr>
        </p:nvSpPr>
        <p:spPr/>
        <p:txBody>
          <a:bodyPr/>
          <a:lstStyle/>
          <a:p>
            <a:r>
              <a:rPr lang="en-US" smtClean="0"/>
              <a:t>Neutrinos at FNAL and ANL</a:t>
            </a:r>
            <a:endParaRPr lang="en-US" dirty="0"/>
          </a:p>
        </p:txBody>
      </p:sp>
      <p:sp>
        <p:nvSpPr>
          <p:cNvPr id="8" name="Slide Number Placeholder 7"/>
          <p:cNvSpPr>
            <a:spLocks noGrp="1"/>
          </p:cNvSpPr>
          <p:nvPr>
            <p:ph type="sldNum" sz="quarter" idx="12"/>
          </p:nvPr>
        </p:nvSpPr>
        <p:spPr/>
        <p:txBody>
          <a:bodyPr/>
          <a:lstStyle/>
          <a:p>
            <a:fld id="{0B026BDD-6CF1-4FEF-9691-41F8B7075FFA}" type="slidenum">
              <a:rPr lang="en-US" smtClean="0"/>
              <a:t>3</a:t>
            </a:fld>
            <a:endParaRPr lang="en-US"/>
          </a:p>
        </p:txBody>
      </p:sp>
    </p:spTree>
    <p:extLst>
      <p:ext uri="{BB962C8B-B14F-4D97-AF65-F5344CB8AC3E}">
        <p14:creationId xmlns:p14="http://schemas.microsoft.com/office/powerpoint/2010/main" val="4122940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861381">
            <a:off x="6313407" y="4184886"/>
            <a:ext cx="906022" cy="906022"/>
          </a:xfrm>
          <a:prstGeom prst="rect">
            <a:avLst/>
          </a:prstGeom>
        </p:spPr>
      </p:pic>
      <p:sp>
        <p:nvSpPr>
          <p:cNvPr id="33" name="TextBox 32"/>
          <p:cNvSpPr txBox="1"/>
          <p:nvPr/>
        </p:nvSpPr>
        <p:spPr>
          <a:xfrm>
            <a:off x="3618854" y="2216258"/>
            <a:ext cx="2614038" cy="2308324"/>
          </a:xfrm>
          <a:prstGeom prst="rect">
            <a:avLst/>
          </a:prstGeom>
          <a:noFill/>
          <a:ln>
            <a:solidFill>
              <a:schemeClr val="tx1"/>
            </a:solidFill>
            <a:prstDash val="sysDot"/>
          </a:ln>
        </p:spPr>
        <p:txBody>
          <a:bodyPr wrap="square" rtlCol="0">
            <a:spAutoFit/>
          </a:bodyPr>
          <a:lstStyle/>
          <a:p>
            <a:r>
              <a:rPr lang="en-US" sz="4000" dirty="0" smtClean="0">
                <a:solidFill>
                  <a:srgbClr val="FF0000"/>
                </a:solidFill>
              </a:rPr>
              <a:t>Thanks</a:t>
            </a:r>
          </a:p>
          <a:p>
            <a:pPr algn="r"/>
            <a:r>
              <a:rPr lang="en-US" sz="4000" dirty="0" smtClean="0">
                <a:solidFill>
                  <a:srgbClr val="FF0000"/>
                </a:solidFill>
              </a:rPr>
              <a:t>Harry</a:t>
            </a:r>
          </a:p>
          <a:p>
            <a:pPr algn="ctr"/>
            <a:r>
              <a:rPr lang="en-US" sz="3200" dirty="0" smtClean="0">
                <a:solidFill>
                  <a:srgbClr val="FF0000"/>
                </a:solidFill>
              </a:rPr>
              <a:t>&amp;</a:t>
            </a:r>
          </a:p>
          <a:p>
            <a:r>
              <a:rPr lang="en-US" sz="3200" dirty="0" smtClean="0">
                <a:solidFill>
                  <a:srgbClr val="92D050"/>
                </a:solidFill>
              </a:rPr>
              <a:t>Good Luck!!!!!</a:t>
            </a:r>
            <a:endParaRPr lang="en-US" sz="3200" dirty="0">
              <a:solidFill>
                <a:srgbClr val="92D050"/>
              </a:solidFill>
            </a:endParaRPr>
          </a:p>
        </p:txBody>
      </p:sp>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2417" y="1001369"/>
            <a:ext cx="2590559" cy="3238199"/>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353" y="1850255"/>
            <a:ext cx="1667524" cy="1111683"/>
          </a:xfrm>
          <a:prstGeom prst="rect">
            <a:avLst/>
          </a:prstGeom>
        </p:spPr>
      </p:pic>
      <p:sp>
        <p:nvSpPr>
          <p:cNvPr id="2" name="Title 1"/>
          <p:cNvSpPr>
            <a:spLocks noGrp="1"/>
          </p:cNvSpPr>
          <p:nvPr>
            <p:ph type="title"/>
          </p:nvPr>
        </p:nvSpPr>
        <p:spPr>
          <a:xfrm>
            <a:off x="2879242" y="365126"/>
            <a:ext cx="3540715" cy="1475936"/>
          </a:xfrm>
        </p:spPr>
        <p:txBody>
          <a:bodyPr>
            <a:normAutofit/>
          </a:bodyPr>
          <a:lstStyle/>
          <a:p>
            <a:r>
              <a:rPr lang="en-US" sz="4000" dirty="0" smtClean="0"/>
              <a:t>From ANL Neutrino people</a:t>
            </a:r>
            <a:endParaRPr lang="en-US" sz="4000" dirty="0"/>
          </a:p>
        </p:txBody>
      </p:sp>
      <p:sp>
        <p:nvSpPr>
          <p:cNvPr id="3" name="Content Placeholder 2"/>
          <p:cNvSpPr>
            <a:spLocks noGrp="1"/>
          </p:cNvSpPr>
          <p:nvPr>
            <p:ph idx="1"/>
          </p:nvPr>
        </p:nvSpPr>
        <p:spPr>
          <a:xfrm>
            <a:off x="221846" y="1213658"/>
            <a:ext cx="1757103" cy="5577840"/>
          </a:xfrm>
        </p:spPr>
        <p:txBody>
          <a:bodyPr>
            <a:normAutofit fontScale="85000" lnSpcReduction="20000"/>
          </a:bodyPr>
          <a:lstStyle/>
          <a:p>
            <a:pPr marL="0" indent="0">
              <a:spcBef>
                <a:spcPts val="0"/>
              </a:spcBef>
              <a:buNone/>
            </a:pPr>
            <a:r>
              <a:rPr lang="en-US" sz="1200" dirty="0"/>
              <a:t>Amy Allen</a:t>
            </a:r>
          </a:p>
          <a:p>
            <a:pPr marL="0" indent="0">
              <a:spcBef>
                <a:spcPts val="0"/>
              </a:spcBef>
              <a:buNone/>
            </a:pPr>
            <a:r>
              <a:rPr lang="en-US" sz="1200" dirty="0"/>
              <a:t>Dave Ayres</a:t>
            </a:r>
          </a:p>
          <a:p>
            <a:pPr marL="0" indent="0">
              <a:spcBef>
                <a:spcPts val="0"/>
              </a:spcBef>
              <a:buNone/>
            </a:pPr>
            <a:r>
              <a:rPr lang="en-US" sz="1200" dirty="0" err="1"/>
              <a:t>Ioanna</a:t>
            </a:r>
            <a:r>
              <a:rPr lang="en-US" sz="1200" dirty="0"/>
              <a:t> </a:t>
            </a:r>
            <a:r>
              <a:rPr lang="en-US" sz="1200" dirty="0" err="1"/>
              <a:t>Anghel</a:t>
            </a:r>
            <a:endParaRPr lang="en-US" sz="1200" dirty="0"/>
          </a:p>
          <a:p>
            <a:pPr marL="0" indent="0">
              <a:spcBef>
                <a:spcPts val="0"/>
              </a:spcBef>
              <a:buNone/>
            </a:pPr>
            <a:r>
              <a:rPr lang="en-US" sz="1200" dirty="0" err="1"/>
              <a:t>Mobolaji</a:t>
            </a:r>
            <a:r>
              <a:rPr lang="en-US" sz="1200" dirty="0"/>
              <a:t> </a:t>
            </a:r>
            <a:r>
              <a:rPr lang="en-US" sz="1200" dirty="0" err="1"/>
              <a:t>Bankole</a:t>
            </a:r>
            <a:endParaRPr lang="en-US" sz="1200" dirty="0"/>
          </a:p>
          <a:p>
            <a:pPr marL="0" indent="0">
              <a:spcBef>
                <a:spcPts val="0"/>
              </a:spcBef>
              <a:buNone/>
            </a:pPr>
            <a:r>
              <a:rPr lang="en-US" sz="1200" dirty="0" smtClean="0"/>
              <a:t>Louie </a:t>
            </a:r>
            <a:r>
              <a:rPr lang="en-US" sz="1200" dirty="0" err="1" smtClean="0"/>
              <a:t>Baqrrett</a:t>
            </a:r>
            <a:endParaRPr lang="en-US" sz="1200" dirty="0" smtClean="0"/>
          </a:p>
          <a:p>
            <a:pPr marL="0" indent="0">
              <a:spcBef>
                <a:spcPts val="0"/>
              </a:spcBef>
              <a:buNone/>
            </a:pPr>
            <a:r>
              <a:rPr lang="en-US" sz="1200" dirty="0" err="1" smtClean="0"/>
              <a:t>Minerba</a:t>
            </a:r>
            <a:r>
              <a:rPr lang="en-US" sz="1200" dirty="0" smtClean="0"/>
              <a:t> </a:t>
            </a:r>
            <a:r>
              <a:rPr lang="en-US" sz="1200" dirty="0"/>
              <a:t>Betancourt</a:t>
            </a:r>
          </a:p>
          <a:p>
            <a:pPr marL="0" indent="0">
              <a:spcBef>
                <a:spcPts val="0"/>
              </a:spcBef>
              <a:buNone/>
            </a:pPr>
            <a:r>
              <a:rPr lang="en-US" sz="1200" dirty="0"/>
              <a:t>Paul Bloom</a:t>
            </a:r>
          </a:p>
          <a:p>
            <a:pPr marL="0" indent="0">
              <a:spcBef>
                <a:spcPts val="0"/>
              </a:spcBef>
              <a:buNone/>
            </a:pPr>
            <a:r>
              <a:rPr lang="en-US" sz="1200" dirty="0"/>
              <a:t>Matthew </a:t>
            </a:r>
            <a:r>
              <a:rPr lang="en-US" sz="1200" dirty="0" err="1"/>
              <a:t>Castillon</a:t>
            </a:r>
            <a:endParaRPr lang="en-US" sz="1200" dirty="0"/>
          </a:p>
          <a:p>
            <a:pPr marL="0" indent="0">
              <a:spcBef>
                <a:spcPts val="0"/>
              </a:spcBef>
              <a:buNone/>
            </a:pPr>
            <a:r>
              <a:rPr lang="en-US" sz="1200" dirty="0"/>
              <a:t>Cesar </a:t>
            </a:r>
            <a:r>
              <a:rPr lang="en-US" sz="1200" dirty="0" err="1"/>
              <a:t>Castomonte</a:t>
            </a:r>
            <a:endParaRPr lang="en-US" sz="1200" dirty="0"/>
          </a:p>
          <a:p>
            <a:pPr marL="0" indent="0">
              <a:spcBef>
                <a:spcPts val="0"/>
              </a:spcBef>
              <a:buNone/>
            </a:pPr>
            <a:r>
              <a:rPr lang="en-US" sz="1200" dirty="0"/>
              <a:t>Michelangelo </a:t>
            </a:r>
            <a:r>
              <a:rPr lang="en-US" sz="1200" dirty="0" err="1"/>
              <a:t>D’Agostino</a:t>
            </a:r>
            <a:endParaRPr lang="en-US" sz="1200" dirty="0"/>
          </a:p>
          <a:p>
            <a:pPr marL="0" indent="0">
              <a:spcBef>
                <a:spcPts val="0"/>
              </a:spcBef>
              <a:buNone/>
            </a:pPr>
            <a:r>
              <a:rPr lang="en-US" sz="1200" dirty="0"/>
              <a:t>Gavin Davies</a:t>
            </a:r>
          </a:p>
          <a:p>
            <a:pPr marL="0" indent="0">
              <a:spcBef>
                <a:spcPts val="0"/>
              </a:spcBef>
              <a:buNone/>
            </a:pPr>
            <a:r>
              <a:rPr lang="en-US" sz="1200" dirty="0"/>
              <a:t>Mason Dearborn</a:t>
            </a:r>
          </a:p>
          <a:p>
            <a:pPr marL="0" indent="0">
              <a:spcBef>
                <a:spcPts val="0"/>
              </a:spcBef>
              <a:buNone/>
            </a:pPr>
            <a:r>
              <a:rPr lang="en-US" sz="1200" dirty="0" err="1"/>
              <a:t>Ranjan</a:t>
            </a:r>
            <a:r>
              <a:rPr lang="en-US" sz="1200" dirty="0"/>
              <a:t> </a:t>
            </a:r>
            <a:r>
              <a:rPr lang="en-US" sz="1200" dirty="0" err="1"/>
              <a:t>Dharmapalan</a:t>
            </a:r>
            <a:endParaRPr lang="en-US" sz="1200" dirty="0"/>
          </a:p>
          <a:p>
            <a:pPr marL="0" indent="0">
              <a:spcBef>
                <a:spcPts val="0"/>
              </a:spcBef>
              <a:buNone/>
            </a:pPr>
            <a:r>
              <a:rPr lang="en-US" sz="1200" dirty="0" err="1"/>
              <a:t>Xiangyu</a:t>
            </a:r>
            <a:r>
              <a:rPr lang="en-US" sz="1200" dirty="0"/>
              <a:t> Ding</a:t>
            </a:r>
          </a:p>
          <a:p>
            <a:pPr marL="0" indent="0">
              <a:spcBef>
                <a:spcPts val="0"/>
              </a:spcBef>
              <a:buNone/>
            </a:pPr>
            <a:r>
              <a:rPr lang="en-US" sz="1200" dirty="0" err="1"/>
              <a:t>Zelimir</a:t>
            </a:r>
            <a:r>
              <a:rPr lang="en-US" sz="1200" dirty="0"/>
              <a:t> </a:t>
            </a:r>
            <a:r>
              <a:rPr lang="en-US" sz="1200" dirty="0" err="1"/>
              <a:t>Djurcic</a:t>
            </a:r>
            <a:endParaRPr lang="en-US" sz="1200" dirty="0"/>
          </a:p>
          <a:p>
            <a:pPr marL="0" indent="0">
              <a:spcBef>
                <a:spcPts val="0"/>
              </a:spcBef>
              <a:buNone/>
            </a:pPr>
            <a:r>
              <a:rPr lang="en-US" sz="1200" dirty="0" err="1"/>
              <a:t>Tiernan</a:t>
            </a:r>
            <a:r>
              <a:rPr lang="en-US" sz="1200" dirty="0"/>
              <a:t> Evans</a:t>
            </a:r>
          </a:p>
          <a:p>
            <a:pPr marL="0" indent="0">
              <a:spcBef>
                <a:spcPts val="0"/>
              </a:spcBef>
              <a:buNone/>
            </a:pPr>
            <a:r>
              <a:rPr lang="en-US" sz="1200" dirty="0"/>
              <a:t>Tom Fields</a:t>
            </a:r>
          </a:p>
          <a:p>
            <a:pPr marL="0" indent="0">
              <a:spcBef>
                <a:spcPts val="0"/>
              </a:spcBef>
              <a:buNone/>
            </a:pPr>
            <a:r>
              <a:rPr lang="en-US" sz="1200" dirty="0"/>
              <a:t>John Forbes</a:t>
            </a:r>
          </a:p>
          <a:p>
            <a:pPr marL="0" indent="0">
              <a:spcBef>
                <a:spcPts val="0"/>
              </a:spcBef>
              <a:buNone/>
            </a:pPr>
            <a:r>
              <a:rPr lang="en-US" sz="1200" dirty="0" err="1"/>
              <a:t>Tapasi</a:t>
            </a:r>
            <a:r>
              <a:rPr lang="en-US" sz="1200" dirty="0"/>
              <a:t> Ghosh</a:t>
            </a:r>
          </a:p>
          <a:p>
            <a:pPr marL="0" indent="0">
              <a:spcBef>
                <a:spcPts val="0"/>
              </a:spcBef>
              <a:buNone/>
            </a:pPr>
            <a:r>
              <a:rPr lang="en-US" sz="1200" dirty="0"/>
              <a:t>Gavril Giurgiu</a:t>
            </a:r>
          </a:p>
          <a:p>
            <a:pPr marL="0" indent="0">
              <a:spcBef>
                <a:spcPts val="0"/>
              </a:spcBef>
              <a:buNone/>
            </a:pPr>
            <a:r>
              <a:rPr lang="en-US" sz="1200" dirty="0"/>
              <a:t>Ricardo Gomes</a:t>
            </a:r>
          </a:p>
          <a:p>
            <a:pPr marL="0" indent="0">
              <a:spcBef>
                <a:spcPts val="0"/>
              </a:spcBef>
              <a:buNone/>
            </a:pPr>
            <a:r>
              <a:rPr lang="en-US" sz="1200" dirty="0"/>
              <a:t>Dan Gonzalez</a:t>
            </a:r>
          </a:p>
          <a:p>
            <a:pPr marL="0" indent="0">
              <a:spcBef>
                <a:spcPts val="0"/>
              </a:spcBef>
              <a:buNone/>
            </a:pPr>
            <a:r>
              <a:rPr lang="en-US" sz="1200" dirty="0"/>
              <a:t>Lisa Goodenough</a:t>
            </a:r>
          </a:p>
          <a:p>
            <a:pPr marL="0" indent="0">
              <a:spcBef>
                <a:spcPts val="0"/>
              </a:spcBef>
              <a:buNone/>
            </a:pPr>
            <a:r>
              <a:rPr lang="en-US" sz="1200" dirty="0"/>
              <a:t>Maury Goodman</a:t>
            </a:r>
          </a:p>
          <a:p>
            <a:pPr marL="0" indent="0">
              <a:spcBef>
                <a:spcPts val="0"/>
              </a:spcBef>
              <a:buNone/>
            </a:pPr>
            <a:r>
              <a:rPr lang="en-US" sz="1200" dirty="0"/>
              <a:t>Muhammed Hayat</a:t>
            </a:r>
          </a:p>
          <a:p>
            <a:pPr marL="0" indent="0">
              <a:spcBef>
                <a:spcPts val="0"/>
              </a:spcBef>
              <a:buNone/>
            </a:pPr>
            <a:r>
              <a:rPr lang="en-US" sz="1200" dirty="0"/>
              <a:t>Andrew Hoffman</a:t>
            </a:r>
          </a:p>
          <a:p>
            <a:pPr marL="0" indent="0">
              <a:spcBef>
                <a:spcPts val="0"/>
              </a:spcBef>
              <a:buNone/>
            </a:pPr>
            <a:r>
              <a:rPr lang="en-US" sz="1200" dirty="0" err="1"/>
              <a:t>Xiabo</a:t>
            </a:r>
            <a:r>
              <a:rPr lang="en-US" sz="1200" dirty="0"/>
              <a:t> </a:t>
            </a:r>
            <a:r>
              <a:rPr lang="en-US" sz="1200" dirty="0" smtClean="0"/>
              <a:t>Huang</a:t>
            </a:r>
            <a:endParaRPr lang="en-US" sz="1200" dirty="0"/>
          </a:p>
          <a:p>
            <a:pPr marL="0" indent="0">
              <a:spcBef>
                <a:spcPts val="0"/>
              </a:spcBef>
              <a:buNone/>
            </a:pPr>
            <a:r>
              <a:rPr lang="en-US" sz="1200" dirty="0"/>
              <a:t>Lisa Lin</a:t>
            </a:r>
          </a:p>
          <a:p>
            <a:pPr marL="0" indent="0">
              <a:spcBef>
                <a:spcPts val="0"/>
              </a:spcBef>
              <a:buNone/>
            </a:pPr>
            <a:r>
              <a:rPr lang="en-US" sz="1200" dirty="0"/>
              <a:t>Iris </a:t>
            </a:r>
            <a:r>
              <a:rPr lang="en-US" sz="1200" dirty="0" smtClean="0"/>
              <a:t>Liu</a:t>
            </a:r>
          </a:p>
          <a:p>
            <a:pPr marL="0" indent="0">
              <a:spcBef>
                <a:spcPts val="0"/>
              </a:spcBef>
              <a:buNone/>
            </a:pPr>
            <a:r>
              <a:rPr lang="en-US" sz="1200" dirty="0" smtClean="0"/>
              <a:t>Sarah Mancini</a:t>
            </a:r>
            <a:endParaRPr lang="en-US" sz="1200" dirty="0"/>
          </a:p>
          <a:p>
            <a:pPr marL="0" indent="0">
              <a:spcBef>
                <a:spcPts val="0"/>
              </a:spcBef>
              <a:buNone/>
            </a:pPr>
            <a:r>
              <a:rPr lang="en-US" sz="1200" dirty="0"/>
              <a:t>Aaron McGowan</a:t>
            </a:r>
          </a:p>
          <a:p>
            <a:pPr marL="0" indent="0">
              <a:spcBef>
                <a:spcPts val="0"/>
              </a:spcBef>
              <a:buNone/>
            </a:pPr>
            <a:r>
              <a:rPr lang="en-US" sz="1200" dirty="0"/>
              <a:t>Travis </a:t>
            </a:r>
            <a:r>
              <a:rPr lang="en-US" sz="1200" dirty="0" err="1"/>
              <a:t>Mui</a:t>
            </a:r>
            <a:endParaRPr lang="en-US" sz="1200" dirty="0"/>
          </a:p>
          <a:p>
            <a:pPr marL="0" indent="0">
              <a:spcBef>
                <a:spcPts val="0"/>
              </a:spcBef>
              <a:buNone/>
            </a:pPr>
            <a:r>
              <a:rPr lang="en-US" sz="1200" dirty="0"/>
              <a:t>Alex Munoz</a:t>
            </a:r>
          </a:p>
          <a:p>
            <a:pPr marL="0" indent="0">
              <a:spcBef>
                <a:spcPts val="0"/>
              </a:spcBef>
              <a:buNone/>
            </a:pPr>
            <a:r>
              <a:rPr lang="en-US" sz="1200" dirty="0"/>
              <a:t>Ryan Murphy</a:t>
            </a:r>
          </a:p>
          <a:p>
            <a:pPr marL="0" indent="0">
              <a:spcBef>
                <a:spcPts val="0"/>
              </a:spcBef>
              <a:buNone/>
            </a:pPr>
            <a:r>
              <a:rPr lang="en-US" sz="1200" dirty="0"/>
              <a:t>Jon Paley</a:t>
            </a:r>
          </a:p>
          <a:p>
            <a:pPr marL="0" indent="0">
              <a:spcBef>
                <a:spcPts val="0"/>
              </a:spcBef>
              <a:buNone/>
            </a:pPr>
            <a:r>
              <a:rPr lang="en-US" sz="1200" dirty="0"/>
              <a:t>Monica Ramirez</a:t>
            </a:r>
          </a:p>
          <a:p>
            <a:pPr marL="0" indent="0">
              <a:spcBef>
                <a:spcPts val="0"/>
              </a:spcBef>
              <a:buNone/>
            </a:pPr>
            <a:r>
              <a:rPr lang="en-US" sz="1200" dirty="0"/>
              <a:t>Sarah Phan-Budd</a:t>
            </a:r>
          </a:p>
          <a:p>
            <a:pPr marL="0" indent="0">
              <a:spcBef>
                <a:spcPts val="0"/>
              </a:spcBef>
              <a:buNone/>
            </a:pPr>
            <a:r>
              <a:rPr lang="en-US" sz="1200" dirty="0" err="1"/>
              <a:t>Juergen</a:t>
            </a:r>
            <a:r>
              <a:rPr lang="en-US" sz="1200" dirty="0"/>
              <a:t> </a:t>
            </a:r>
            <a:r>
              <a:rPr lang="en-US" sz="1200" dirty="0" err="1"/>
              <a:t>Reichenbacher</a:t>
            </a:r>
            <a:endParaRPr lang="en-US" sz="1200" dirty="0"/>
          </a:p>
          <a:p>
            <a:pPr marL="0" indent="0">
              <a:spcBef>
                <a:spcPts val="0"/>
              </a:spcBef>
              <a:buNone/>
            </a:pPr>
            <a:r>
              <a:rPr lang="en-US" sz="1200" dirty="0"/>
              <a:t>David Reyna</a:t>
            </a:r>
          </a:p>
          <a:p>
            <a:pPr marL="0" indent="0">
              <a:spcBef>
                <a:spcPts val="0"/>
              </a:spcBef>
              <a:buNone/>
            </a:pPr>
            <a:r>
              <a:rPr lang="en-US" sz="1200" dirty="0" err="1"/>
              <a:t>Himansu</a:t>
            </a:r>
            <a:r>
              <a:rPr lang="en-US" sz="1200" dirty="0"/>
              <a:t> </a:t>
            </a:r>
            <a:r>
              <a:rPr lang="en-US" sz="1200" dirty="0" err="1"/>
              <a:t>Sahoo</a:t>
            </a:r>
            <a:endParaRPr lang="en-US" sz="1200" dirty="0"/>
          </a:p>
          <a:p>
            <a:pPr marL="0" indent="0">
              <a:spcBef>
                <a:spcPts val="0"/>
              </a:spcBef>
              <a:buNone/>
            </a:pPr>
            <a:r>
              <a:rPr lang="en-US" sz="1200" dirty="0"/>
              <a:t>Phil Schreiner</a:t>
            </a:r>
          </a:p>
          <a:p>
            <a:pPr marL="0" indent="0">
              <a:spcBef>
                <a:spcPts val="0"/>
              </a:spcBef>
              <a:buNone/>
            </a:pPr>
            <a:r>
              <a:rPr lang="en-US" sz="1200" dirty="0"/>
              <a:t>Jose Sepulveda-Quiroz</a:t>
            </a:r>
          </a:p>
          <a:p>
            <a:pPr marL="0" indent="0">
              <a:spcBef>
                <a:spcPts val="0"/>
              </a:spcBef>
              <a:buNone/>
            </a:pPr>
            <a:r>
              <a:rPr lang="en-US" sz="1200" dirty="0"/>
              <a:t>Louise Suter</a:t>
            </a:r>
          </a:p>
          <a:p>
            <a:pPr marL="0" indent="0">
              <a:spcBef>
                <a:spcPts val="0"/>
              </a:spcBef>
              <a:buNone/>
            </a:pPr>
            <a:r>
              <a:rPr lang="en-US" sz="1200" dirty="0"/>
              <a:t>Richard </a:t>
            </a:r>
            <a:r>
              <a:rPr lang="en-US" sz="1200" dirty="0" err="1"/>
              <a:t>Talaga</a:t>
            </a:r>
            <a:endParaRPr lang="en-US" sz="1200" dirty="0"/>
          </a:p>
          <a:p>
            <a:pPr marL="0" indent="0">
              <a:spcBef>
                <a:spcPts val="0"/>
              </a:spcBef>
              <a:buNone/>
            </a:pPr>
            <a:r>
              <a:rPr lang="en-US" sz="1200" dirty="0"/>
              <a:t>Stefano </a:t>
            </a:r>
            <a:r>
              <a:rPr lang="en-US" sz="1200" dirty="0" err="1"/>
              <a:t>Tognini</a:t>
            </a:r>
            <a:endParaRPr lang="en-US" sz="1200" dirty="0"/>
          </a:p>
          <a:p>
            <a:pPr marL="0" indent="0">
              <a:spcBef>
                <a:spcPts val="0"/>
              </a:spcBef>
              <a:buNone/>
            </a:pPr>
            <a:r>
              <a:rPr lang="en-US" sz="1200" dirty="0"/>
              <a:t>Matthew </a:t>
            </a:r>
            <a:r>
              <a:rPr lang="en-US" sz="1200" dirty="0" err="1"/>
              <a:t>Wetstein</a:t>
            </a:r>
            <a:endParaRPr lang="en-US" sz="1200" dirty="0"/>
          </a:p>
          <a:p>
            <a:pPr marL="0" indent="0">
              <a:spcBef>
                <a:spcPts val="0"/>
              </a:spcBef>
              <a:buNone/>
            </a:pPr>
            <a:r>
              <a:rPr lang="en-US" sz="1200" dirty="0" err="1"/>
              <a:t>Guang</a:t>
            </a:r>
            <a:r>
              <a:rPr lang="en-US" sz="1200" dirty="0"/>
              <a:t> Yang</a:t>
            </a:r>
          </a:p>
          <a:p>
            <a:pPr marL="0" indent="0">
              <a:spcBef>
                <a:spcPts val="0"/>
              </a:spcBef>
              <a:buNone/>
            </a:pPr>
            <a:r>
              <a:rPr lang="en-US" sz="1200" dirty="0"/>
              <a:t>Julia Ye</a:t>
            </a:r>
          </a:p>
          <a:p>
            <a:pPr marL="0" indent="0">
              <a:spcBef>
                <a:spcPts val="0"/>
              </a:spcBef>
              <a:buNone/>
            </a:pPr>
            <a:r>
              <a:rPr lang="en-US" sz="1200" dirty="0"/>
              <a:t>Raquel </a:t>
            </a:r>
            <a:r>
              <a:rPr lang="en-US" sz="1200" dirty="0" smtClean="0"/>
              <a:t>Young</a:t>
            </a:r>
          </a:p>
          <a:p>
            <a:pPr marL="0" indent="0">
              <a:spcBef>
                <a:spcPts val="0"/>
              </a:spcBef>
              <a:buNone/>
            </a:pPr>
            <a:r>
              <a:rPr lang="en-US" sz="1200" dirty="0" err="1" smtClean="0"/>
              <a:t>Shiqi</a:t>
            </a:r>
            <a:r>
              <a:rPr lang="en-US" sz="1200" dirty="0" smtClean="0"/>
              <a:t> Yu</a:t>
            </a:r>
            <a:endParaRPr lang="en-US" sz="1200"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30</a:t>
            </a:fld>
            <a:endParaRPr lang="en-US"/>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92964">
            <a:off x="1838742" y="2947645"/>
            <a:ext cx="993559" cy="993559"/>
          </a:xfrm>
          <a:prstGeom prst="rect">
            <a:avLst/>
          </a:prstGeom>
        </p:spPr>
      </p:pic>
      <p:pic>
        <p:nvPicPr>
          <p:cNvPr id="10" name="Picture 9"/>
          <p:cNvPicPr>
            <a:picLocks noChangeAspect="1"/>
          </p:cNvPicPr>
          <p:nvPr/>
        </p:nvPicPr>
        <p:blipFill>
          <a:blip r:embed="rId6"/>
          <a:stretch>
            <a:fillRect/>
          </a:stretch>
        </p:blipFill>
        <p:spPr>
          <a:xfrm>
            <a:off x="-60897" y="1081137"/>
            <a:ext cx="1008483" cy="1008483"/>
          </a:xfrm>
          <a:prstGeom prst="rect">
            <a:avLst/>
          </a:prstGeom>
        </p:spPr>
      </p:pic>
      <p:pic>
        <p:nvPicPr>
          <p:cNvPr id="11" name="Picture 10"/>
          <p:cNvPicPr>
            <a:picLocks noChangeAspect="1"/>
          </p:cNvPicPr>
          <p:nvPr/>
        </p:nvPicPr>
        <p:blipFill>
          <a:blip r:embed="rId7"/>
          <a:stretch>
            <a:fillRect/>
          </a:stretch>
        </p:blipFill>
        <p:spPr>
          <a:xfrm rot="1418531">
            <a:off x="8132103" y="5710822"/>
            <a:ext cx="1048017" cy="113299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624579">
            <a:off x="608865" y="6011480"/>
            <a:ext cx="870065" cy="870065"/>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545899">
            <a:off x="6268360" y="123645"/>
            <a:ext cx="923716" cy="900623"/>
          </a:xfrm>
          <a:prstGeom prst="rect">
            <a:avLst/>
          </a:prstGeom>
        </p:spPr>
      </p:pic>
      <p:pic>
        <p:nvPicPr>
          <p:cNvPr id="14" name="Picture 13"/>
          <p:cNvPicPr>
            <a:picLocks noChangeAspect="1"/>
          </p:cNvPicPr>
          <p:nvPr/>
        </p:nvPicPr>
        <p:blipFill>
          <a:blip r:embed="rId10"/>
          <a:stretch>
            <a:fillRect/>
          </a:stretch>
        </p:blipFill>
        <p:spPr>
          <a:xfrm rot="20339828">
            <a:off x="8199112" y="69843"/>
            <a:ext cx="913880" cy="913880"/>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478365">
            <a:off x="1174996" y="3393406"/>
            <a:ext cx="845951" cy="867642"/>
          </a:xfrm>
          <a:prstGeom prst="rect">
            <a:avLst/>
          </a:prstGeom>
        </p:spPr>
      </p:pic>
      <p:pic>
        <p:nvPicPr>
          <p:cNvPr id="16" name="Picture 15"/>
          <p:cNvPicPr>
            <a:picLocks noChangeAspect="1"/>
          </p:cNvPicPr>
          <p:nvPr/>
        </p:nvPicPr>
        <p:blipFill>
          <a:blip r:embed="rId12"/>
          <a:stretch>
            <a:fillRect/>
          </a:stretch>
        </p:blipFill>
        <p:spPr>
          <a:xfrm rot="20051300">
            <a:off x="2594428" y="4664613"/>
            <a:ext cx="1126096" cy="1119058"/>
          </a:xfrm>
          <a:prstGeom prst="rect">
            <a:avLst/>
          </a:prstGeom>
        </p:spPr>
      </p:pic>
      <p:pic>
        <p:nvPicPr>
          <p:cNvPr id="18" name="Picture 17"/>
          <p:cNvPicPr>
            <a:picLocks noChangeAspect="1"/>
          </p:cNvPicPr>
          <p:nvPr/>
        </p:nvPicPr>
        <p:blipFill>
          <a:blip r:embed="rId13"/>
          <a:stretch>
            <a:fillRect/>
          </a:stretch>
        </p:blipFill>
        <p:spPr>
          <a:xfrm rot="897595">
            <a:off x="5546354" y="1670091"/>
            <a:ext cx="873867" cy="1092333"/>
          </a:xfrm>
          <a:prstGeom prst="rect">
            <a:avLst/>
          </a:prstGeom>
        </p:spPr>
      </p:pic>
      <p:pic>
        <p:nvPicPr>
          <p:cNvPr id="19" name="Picture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837261">
            <a:off x="3735108" y="4575883"/>
            <a:ext cx="1029111" cy="1591086"/>
          </a:xfrm>
          <a:prstGeom prst="rect">
            <a:avLst/>
          </a:prstGeom>
        </p:spPr>
      </p:pic>
      <p:pic>
        <p:nvPicPr>
          <p:cNvPr id="20" name="Picture 1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061561">
            <a:off x="2997701" y="2980077"/>
            <a:ext cx="1104104" cy="1104104"/>
          </a:xfrm>
          <a:prstGeom prst="rect">
            <a:avLst/>
          </a:prstGeom>
        </p:spPr>
      </p:pic>
      <p:pic>
        <p:nvPicPr>
          <p:cNvPr id="21" name="Picture 2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741595">
            <a:off x="6607757" y="4931640"/>
            <a:ext cx="891381" cy="1114227"/>
          </a:xfrm>
          <a:prstGeom prst="rect">
            <a:avLst/>
          </a:prstGeom>
        </p:spPr>
      </p:pic>
      <p:pic>
        <p:nvPicPr>
          <p:cNvPr id="22" name="Picture 2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805487">
            <a:off x="1337703" y="50955"/>
            <a:ext cx="832007" cy="1110772"/>
          </a:xfrm>
          <a:prstGeom prst="rect">
            <a:avLst/>
          </a:prstGeom>
        </p:spPr>
      </p:pic>
      <p:pic>
        <p:nvPicPr>
          <p:cNvPr id="23" name="Picture 22"/>
          <p:cNvPicPr>
            <a:picLocks noChangeAspect="1"/>
          </p:cNvPicPr>
          <p:nvPr/>
        </p:nvPicPr>
        <p:blipFill>
          <a:blip r:embed="rId18"/>
          <a:stretch>
            <a:fillRect/>
          </a:stretch>
        </p:blipFill>
        <p:spPr>
          <a:xfrm rot="20486849">
            <a:off x="183584" y="3957855"/>
            <a:ext cx="1368227" cy="1378321"/>
          </a:xfrm>
          <a:prstGeom prst="rect">
            <a:avLst/>
          </a:prstGeom>
        </p:spPr>
      </p:pic>
      <p:pic>
        <p:nvPicPr>
          <p:cNvPr id="24" name="Picture 2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1152459">
            <a:off x="2153996" y="3862559"/>
            <a:ext cx="1115464" cy="1115464"/>
          </a:xfrm>
          <a:prstGeom prst="rect">
            <a:avLst/>
          </a:prstGeom>
        </p:spPr>
      </p:pic>
      <p:pic>
        <p:nvPicPr>
          <p:cNvPr id="25" name="Picture 2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059705" y="5945143"/>
            <a:ext cx="950285" cy="950285"/>
          </a:xfrm>
          <a:prstGeom prst="rect">
            <a:avLst/>
          </a:prstGeom>
        </p:spPr>
      </p:pic>
      <p:pic>
        <p:nvPicPr>
          <p:cNvPr id="26" name="Picture 25"/>
          <p:cNvPicPr>
            <a:picLocks noChangeAspect="1"/>
          </p:cNvPicPr>
          <p:nvPr/>
        </p:nvPicPr>
        <p:blipFill>
          <a:blip r:embed="rId21"/>
          <a:stretch>
            <a:fillRect/>
          </a:stretch>
        </p:blipFill>
        <p:spPr>
          <a:xfrm rot="1165607">
            <a:off x="1362576" y="1130151"/>
            <a:ext cx="1084691" cy="1337375"/>
          </a:xfrm>
          <a:prstGeom prst="rect">
            <a:avLst/>
          </a:prstGeom>
        </p:spPr>
      </p:pic>
      <p:pic>
        <p:nvPicPr>
          <p:cNvPr id="27" name="Picture 26"/>
          <p:cNvPicPr>
            <a:picLocks noChangeAspect="1"/>
          </p:cNvPicPr>
          <p:nvPr/>
        </p:nvPicPr>
        <p:blipFill>
          <a:blip r:embed="rId22"/>
          <a:stretch>
            <a:fillRect/>
          </a:stretch>
        </p:blipFill>
        <p:spPr>
          <a:xfrm>
            <a:off x="5106199" y="4564650"/>
            <a:ext cx="1313758" cy="1313758"/>
          </a:xfrm>
          <a:prstGeom prst="rect">
            <a:avLst/>
          </a:prstGeom>
        </p:spPr>
      </p:pic>
      <p:pic>
        <p:nvPicPr>
          <p:cNvPr id="28" name="Picture 27"/>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776064">
            <a:off x="7523602" y="4371508"/>
            <a:ext cx="1130620" cy="954540"/>
          </a:xfrm>
          <a:prstGeom prst="rect">
            <a:avLst/>
          </a:prstGeom>
        </p:spPr>
      </p:pic>
      <p:pic>
        <p:nvPicPr>
          <p:cNvPr id="30" name="Picture 2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19948932">
            <a:off x="1139079" y="4932370"/>
            <a:ext cx="1272176" cy="1272176"/>
          </a:xfrm>
          <a:prstGeom prst="rect">
            <a:avLst/>
          </a:prstGeom>
        </p:spPr>
      </p:pic>
      <p:pic>
        <p:nvPicPr>
          <p:cNvPr id="8" name="Picture 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20302098">
            <a:off x="3015108" y="5984227"/>
            <a:ext cx="911201" cy="911201"/>
          </a:xfrm>
          <a:prstGeom prst="rect">
            <a:avLst/>
          </a:prstGeom>
        </p:spPr>
      </p:pic>
      <p:pic>
        <p:nvPicPr>
          <p:cNvPr id="29" name="Picture 28"/>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384366" y="5598368"/>
            <a:ext cx="953565" cy="1273058"/>
          </a:xfrm>
          <a:prstGeom prst="rect">
            <a:avLst/>
          </a:prstGeom>
        </p:spPr>
      </p:pic>
      <p:pic>
        <p:nvPicPr>
          <p:cNvPr id="31" name="Picture 30"/>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1136962">
            <a:off x="8475408" y="4210968"/>
            <a:ext cx="697618" cy="963129"/>
          </a:xfrm>
          <a:prstGeom prst="rect">
            <a:avLst/>
          </a:prstGeom>
        </p:spPr>
      </p:pic>
      <p:pic>
        <p:nvPicPr>
          <p:cNvPr id="32" name="Picture 31"/>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596148" y="5977534"/>
            <a:ext cx="739668" cy="924586"/>
          </a:xfrm>
          <a:prstGeom prst="rect">
            <a:avLst/>
          </a:prstGeom>
        </p:spPr>
      </p:pic>
      <p:pic>
        <p:nvPicPr>
          <p:cNvPr id="34" name="Picture 33"/>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rot="1898691">
            <a:off x="12576" y="57107"/>
            <a:ext cx="1211866" cy="1211866"/>
          </a:xfrm>
          <a:prstGeom prst="rect">
            <a:avLst/>
          </a:prstGeom>
        </p:spPr>
      </p:pic>
      <p:pic>
        <p:nvPicPr>
          <p:cNvPr id="36" name="Picture 35"/>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20130761">
            <a:off x="101517" y="3025911"/>
            <a:ext cx="854345" cy="913401"/>
          </a:xfrm>
          <a:prstGeom prst="rect">
            <a:avLst/>
          </a:prstGeom>
        </p:spPr>
      </p:pic>
      <p:pic>
        <p:nvPicPr>
          <p:cNvPr id="37" name="Picture 3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20481762">
            <a:off x="2119007" y="5889217"/>
            <a:ext cx="798478" cy="902281"/>
          </a:xfrm>
          <a:prstGeom prst="rect">
            <a:avLst/>
          </a:prstGeom>
        </p:spPr>
      </p:pic>
      <p:pic>
        <p:nvPicPr>
          <p:cNvPr id="38" name="Picture 37"/>
          <p:cNvPicPr>
            <a:picLocks noChangeAspect="1"/>
          </p:cNvPicPr>
          <p:nvPr/>
        </p:nvPicPr>
        <p:blipFill>
          <a:blip r:embed="rId32"/>
          <a:stretch>
            <a:fillRect/>
          </a:stretch>
        </p:blipFill>
        <p:spPr>
          <a:xfrm>
            <a:off x="5614168" y="5837708"/>
            <a:ext cx="912104" cy="1033718"/>
          </a:xfrm>
          <a:prstGeom prst="rect">
            <a:avLst/>
          </a:prstGeom>
        </p:spPr>
      </p:pic>
      <p:pic>
        <p:nvPicPr>
          <p:cNvPr id="41" name="Picture 40"/>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rot="19574997">
            <a:off x="2278177" y="-41555"/>
            <a:ext cx="1187874" cy="1187874"/>
          </a:xfrm>
          <a:prstGeom prst="rect">
            <a:avLst/>
          </a:prstGeom>
        </p:spPr>
      </p:pic>
      <p:pic>
        <p:nvPicPr>
          <p:cNvPr id="7" name="Picture 6"/>
          <p:cNvPicPr>
            <a:picLocks noChangeAspect="1"/>
          </p:cNvPicPr>
          <p:nvPr/>
        </p:nvPicPr>
        <p:blipFill>
          <a:blip r:embed="rId34"/>
          <a:stretch>
            <a:fillRect/>
          </a:stretch>
        </p:blipFill>
        <p:spPr>
          <a:xfrm>
            <a:off x="546511" y="2203606"/>
            <a:ext cx="1154298" cy="1154298"/>
          </a:xfrm>
          <a:prstGeom prst="rect">
            <a:avLst/>
          </a:prstGeom>
        </p:spPr>
      </p:pic>
    </p:spTree>
    <p:extLst>
      <p:ext uri="{BB962C8B-B14F-4D97-AF65-F5344CB8AC3E}">
        <p14:creationId xmlns:p14="http://schemas.microsoft.com/office/powerpoint/2010/main" val="1108381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96827"/>
            <a:ext cx="6284552" cy="2697106"/>
          </a:xfrm>
          <a:prstGeom prst="rect">
            <a:avLst/>
          </a:prstGeom>
        </p:spPr>
      </p:pic>
      <p:sp>
        <p:nvSpPr>
          <p:cNvPr id="2" name="Title 1"/>
          <p:cNvSpPr>
            <a:spLocks noGrp="1"/>
          </p:cNvSpPr>
          <p:nvPr>
            <p:ph type="title"/>
          </p:nvPr>
        </p:nvSpPr>
        <p:spPr>
          <a:xfrm>
            <a:off x="2900218" y="365127"/>
            <a:ext cx="4167332" cy="766250"/>
          </a:xfrm>
        </p:spPr>
        <p:txBody>
          <a:bodyPr/>
          <a:lstStyle/>
          <a:p>
            <a:r>
              <a:rPr lang="en-US" dirty="0" smtClean="0"/>
              <a:t>E594 detector</a:t>
            </a:r>
            <a:endParaRPr lang="en-US" dirty="0"/>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92442" y="1811875"/>
            <a:ext cx="3643070" cy="2315044"/>
          </a:xfrm>
          <a:prstGeom prst="rect">
            <a:avLst/>
          </a:prstGeom>
        </p:spPr>
      </p:pic>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4</a:t>
            </a:fld>
            <a:endParaRPr lang="en-US"/>
          </a:p>
        </p:txBody>
      </p:sp>
      <p:sp>
        <p:nvSpPr>
          <p:cNvPr id="9" name="TextBox 8"/>
          <p:cNvSpPr txBox="1"/>
          <p:nvPr/>
        </p:nvSpPr>
        <p:spPr>
          <a:xfrm>
            <a:off x="5633634" y="4285281"/>
            <a:ext cx="2881715" cy="2031325"/>
          </a:xfrm>
          <a:prstGeom prst="rect">
            <a:avLst/>
          </a:prstGeom>
          <a:noFill/>
        </p:spPr>
        <p:txBody>
          <a:bodyPr wrap="square" rtlCol="0">
            <a:spAutoFit/>
          </a:bodyPr>
          <a:lstStyle/>
          <a:p>
            <a:r>
              <a:rPr lang="en-US" dirty="0" smtClean="0"/>
              <a:t>Each module had:</a:t>
            </a:r>
          </a:p>
          <a:p>
            <a:r>
              <a:rPr lang="en-US" dirty="0"/>
              <a:t>	</a:t>
            </a:r>
            <a:r>
              <a:rPr lang="en-US" dirty="0" smtClean="0"/>
              <a:t>8 x flash chambers</a:t>
            </a:r>
          </a:p>
          <a:p>
            <a:r>
              <a:rPr lang="en-US" dirty="0"/>
              <a:t>	4</a:t>
            </a:r>
            <a:r>
              <a:rPr lang="en-US" dirty="0" smtClean="0"/>
              <a:t> </a:t>
            </a:r>
            <a:r>
              <a:rPr lang="en-US" dirty="0"/>
              <a:t>u</a:t>
            </a:r>
            <a:r>
              <a:rPr lang="en-US" dirty="0" smtClean="0"/>
              <a:t> flash chambers</a:t>
            </a:r>
          </a:p>
          <a:p>
            <a:r>
              <a:rPr lang="en-US" dirty="0" smtClean="0"/>
              <a:t>	4 v </a:t>
            </a:r>
            <a:r>
              <a:rPr lang="en-US" dirty="0"/>
              <a:t>flash </a:t>
            </a:r>
            <a:r>
              <a:rPr lang="en-US" dirty="0" smtClean="0"/>
              <a:t>chambers</a:t>
            </a:r>
          </a:p>
          <a:p>
            <a:r>
              <a:rPr lang="en-US" dirty="0"/>
              <a:t>	</a:t>
            </a:r>
            <a:r>
              <a:rPr lang="en-US" dirty="0" smtClean="0"/>
              <a:t>8 planes of sand</a:t>
            </a:r>
          </a:p>
          <a:p>
            <a:r>
              <a:rPr lang="en-US" dirty="0"/>
              <a:t>	</a:t>
            </a:r>
            <a:r>
              <a:rPr lang="en-US" dirty="0" smtClean="0"/>
              <a:t>8 planes of steel shot</a:t>
            </a:r>
          </a:p>
          <a:p>
            <a:r>
              <a:rPr lang="en-US" dirty="0"/>
              <a:t>	</a:t>
            </a:r>
            <a:r>
              <a:rPr lang="en-US" dirty="0" smtClean="0"/>
              <a:t>1 proportional counter</a:t>
            </a:r>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888" y="1705400"/>
            <a:ext cx="3475802" cy="2355155"/>
          </a:xfrm>
          <a:prstGeom prst="rect">
            <a:avLst/>
          </a:prstGeom>
        </p:spPr>
      </p:pic>
    </p:spTree>
    <p:extLst>
      <p:ext uri="{BB962C8B-B14F-4D97-AF65-F5344CB8AC3E}">
        <p14:creationId xmlns:p14="http://schemas.microsoft.com/office/powerpoint/2010/main" val="1430224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E594 sample </a:t>
            </a:r>
            <a:br>
              <a:rPr lang="en-US" dirty="0" smtClean="0"/>
            </a:br>
            <a:r>
              <a:rPr lang="en-US" dirty="0" smtClean="0"/>
              <a:t>events</a:t>
            </a:r>
            <a:endParaRPr lang="en-US" dirty="0"/>
          </a:p>
        </p:txBody>
      </p:sp>
      <p:pic>
        <p:nvPicPr>
          <p:cNvPr id="8"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742122" y="3889356"/>
            <a:ext cx="2966271" cy="2649557"/>
          </a:xfrm>
          <a:prstGeom prst="rect">
            <a:avLst/>
          </a:prstGeom>
        </p:spPr>
      </p:pic>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5</a:t>
            </a:fld>
            <a:endParaRPr lang="en-US"/>
          </a:p>
        </p:txBody>
      </p:sp>
      <p:pic>
        <p:nvPicPr>
          <p:cNvPr id="7" name="Picture 6"/>
          <p:cNvPicPr>
            <a:picLocks noChangeAspect="1"/>
          </p:cNvPicPr>
          <p:nvPr/>
        </p:nvPicPr>
        <p:blipFill>
          <a:blip r:embed="rId3"/>
          <a:stretch>
            <a:fillRect/>
          </a:stretch>
        </p:blipFill>
        <p:spPr>
          <a:xfrm>
            <a:off x="147012" y="4034589"/>
            <a:ext cx="3409849" cy="2359090"/>
          </a:xfrm>
          <a:prstGeom prst="rect">
            <a:avLst/>
          </a:prstGeom>
        </p:spPr>
      </p:pic>
      <p:pic>
        <p:nvPicPr>
          <p:cNvPr id="9" name="Picture 8"/>
          <p:cNvPicPr>
            <a:picLocks noChangeAspect="1"/>
          </p:cNvPicPr>
          <p:nvPr/>
        </p:nvPicPr>
        <p:blipFill>
          <a:blip r:embed="rId4"/>
          <a:stretch>
            <a:fillRect/>
          </a:stretch>
        </p:blipFill>
        <p:spPr>
          <a:xfrm>
            <a:off x="2447260" y="1803630"/>
            <a:ext cx="3527338" cy="2587281"/>
          </a:xfrm>
          <a:prstGeom prst="rect">
            <a:avLst/>
          </a:prstGeom>
        </p:spPr>
      </p:pic>
      <p:sp>
        <p:nvSpPr>
          <p:cNvPr id="10" name="TextBox 9"/>
          <p:cNvSpPr txBox="1"/>
          <p:nvPr/>
        </p:nvSpPr>
        <p:spPr>
          <a:xfrm>
            <a:off x="2885823" y="5191320"/>
            <a:ext cx="2065885" cy="369332"/>
          </a:xfrm>
          <a:prstGeom prst="rect">
            <a:avLst/>
          </a:prstGeom>
          <a:noFill/>
          <a:ln w="19050">
            <a:solidFill>
              <a:schemeClr val="tx1"/>
            </a:solidFill>
          </a:ln>
        </p:spPr>
        <p:txBody>
          <a:bodyPr wrap="square" rtlCol="0">
            <a:spAutoFit/>
          </a:bodyPr>
          <a:lstStyle/>
          <a:p>
            <a:r>
              <a:rPr lang="en-US" dirty="0" err="1" smtClean="0"/>
              <a:t>Quasielastic</a:t>
            </a:r>
            <a:endParaRPr lang="en-US" dirty="0"/>
          </a:p>
        </p:txBody>
      </p:sp>
      <p:sp>
        <p:nvSpPr>
          <p:cNvPr id="11" name="TextBox 10"/>
          <p:cNvSpPr txBox="1"/>
          <p:nvPr/>
        </p:nvSpPr>
        <p:spPr>
          <a:xfrm>
            <a:off x="6696752" y="3591749"/>
            <a:ext cx="2065885" cy="369332"/>
          </a:xfrm>
          <a:prstGeom prst="rect">
            <a:avLst/>
          </a:prstGeom>
          <a:noFill/>
          <a:ln w="19050">
            <a:solidFill>
              <a:schemeClr val="tx1"/>
            </a:solidFill>
          </a:ln>
        </p:spPr>
        <p:txBody>
          <a:bodyPr wrap="square" rtlCol="0">
            <a:spAutoFit/>
          </a:bodyPr>
          <a:lstStyle/>
          <a:p>
            <a:r>
              <a:rPr lang="en-US" dirty="0" smtClean="0"/>
              <a:t>Charged Current</a:t>
            </a:r>
            <a:endParaRPr lang="en-US" dirty="0"/>
          </a:p>
        </p:txBody>
      </p:sp>
      <p:sp>
        <p:nvSpPr>
          <p:cNvPr id="12" name="TextBox 11"/>
          <p:cNvSpPr txBox="1"/>
          <p:nvPr/>
        </p:nvSpPr>
        <p:spPr>
          <a:xfrm>
            <a:off x="941428" y="1884483"/>
            <a:ext cx="1675844" cy="369332"/>
          </a:xfrm>
          <a:prstGeom prst="rect">
            <a:avLst/>
          </a:prstGeom>
          <a:noFill/>
          <a:ln w="19050">
            <a:solidFill>
              <a:schemeClr val="tx1"/>
            </a:solidFill>
          </a:ln>
        </p:spPr>
        <p:txBody>
          <a:bodyPr wrap="square" rtlCol="0">
            <a:spAutoFit/>
          </a:bodyPr>
          <a:lstStyle/>
          <a:p>
            <a:r>
              <a:rPr lang="en-US" dirty="0" smtClean="0"/>
              <a:t>Neutral Current</a:t>
            </a:r>
            <a:endParaRPr lang="en-US" dirty="0"/>
          </a:p>
        </p:txBody>
      </p:sp>
    </p:spTree>
    <p:extLst>
      <p:ext uri="{BB962C8B-B14F-4D97-AF65-F5344CB8AC3E}">
        <p14:creationId xmlns:p14="http://schemas.microsoft.com/office/powerpoint/2010/main" val="2563932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Fermilab neutrino beams</a:t>
            </a:r>
            <a:endParaRPr lang="en-US" dirty="0"/>
          </a:p>
        </p:txBody>
      </p:sp>
      <p:sp>
        <p:nvSpPr>
          <p:cNvPr id="3" name="Content Placeholder 2"/>
          <p:cNvSpPr>
            <a:spLocks noGrp="1"/>
          </p:cNvSpPr>
          <p:nvPr>
            <p:ph idx="1"/>
          </p:nvPr>
        </p:nvSpPr>
        <p:spPr>
          <a:xfrm>
            <a:off x="164185" y="1870077"/>
            <a:ext cx="5043730" cy="4351338"/>
          </a:xfrm>
        </p:spPr>
        <p:txBody>
          <a:bodyPr>
            <a:normAutofit lnSpcReduction="10000"/>
          </a:bodyPr>
          <a:lstStyle/>
          <a:p>
            <a:pPr>
              <a:buClr>
                <a:schemeClr val="bg1">
                  <a:lumMod val="50000"/>
                </a:schemeClr>
              </a:buClr>
              <a:buFont typeface="Wingdings" panose="05000000000000000000" pitchFamily="2" charset="2"/>
              <a:buChar char="p"/>
            </a:pPr>
            <a:r>
              <a:rPr lang="en-US" dirty="0" smtClean="0"/>
              <a:t>Wide band beam (WBB)</a:t>
            </a:r>
          </a:p>
          <a:p>
            <a:pPr lvl="1">
              <a:buClr>
                <a:schemeClr val="bg1">
                  <a:lumMod val="50000"/>
                </a:schemeClr>
              </a:buClr>
              <a:buFont typeface="Wingdings" panose="05000000000000000000" pitchFamily="2" charset="2"/>
              <a:buChar char=""/>
            </a:pPr>
            <a:r>
              <a:rPr lang="en-US" dirty="0" smtClean="0"/>
              <a:t>Use horns to focus maximum flux of </a:t>
            </a:r>
            <a:r>
              <a:rPr lang="en-US" dirty="0" smtClean="0">
                <a:latin typeface="Symbol" panose="05050102010706020507" pitchFamily="18" charset="2"/>
              </a:rPr>
              <a:t>p</a:t>
            </a:r>
            <a:r>
              <a:rPr lang="en-US" dirty="0" smtClean="0"/>
              <a:t> and K forward</a:t>
            </a:r>
          </a:p>
          <a:p>
            <a:pPr lvl="1">
              <a:buClr>
                <a:schemeClr val="bg1">
                  <a:lumMod val="50000"/>
                </a:schemeClr>
              </a:buClr>
              <a:buFont typeface="Wingdings" panose="05000000000000000000" pitchFamily="2" charset="2"/>
              <a:buChar char=""/>
            </a:pPr>
            <a:r>
              <a:rPr lang="en-US" dirty="0" smtClean="0"/>
              <a:t>Largest flux</a:t>
            </a:r>
          </a:p>
          <a:p>
            <a:pPr>
              <a:buClr>
                <a:schemeClr val="bg1">
                  <a:lumMod val="50000"/>
                </a:schemeClr>
              </a:buClr>
              <a:buFont typeface="Wingdings" panose="05000000000000000000" pitchFamily="2" charset="2"/>
              <a:buChar char="p"/>
            </a:pPr>
            <a:r>
              <a:rPr lang="en-US" dirty="0" smtClean="0"/>
              <a:t>Narrow band beam (NBB)</a:t>
            </a:r>
          </a:p>
          <a:p>
            <a:pPr lvl="1">
              <a:buClr>
                <a:schemeClr val="bg1">
                  <a:lumMod val="50000"/>
                </a:schemeClr>
              </a:buClr>
              <a:buFont typeface="Wingdings" panose="05000000000000000000" pitchFamily="2" charset="2"/>
              <a:buChar char="t"/>
            </a:pPr>
            <a:r>
              <a:rPr lang="en-US" dirty="0" smtClean="0"/>
              <a:t>Use dipoles to momentum select </a:t>
            </a:r>
            <a:r>
              <a:rPr lang="en-US" dirty="0" smtClean="0">
                <a:latin typeface="Symbol" panose="05050102010706020507" pitchFamily="18" charset="2"/>
              </a:rPr>
              <a:t>p</a:t>
            </a:r>
            <a:r>
              <a:rPr lang="en-US" dirty="0" smtClean="0"/>
              <a:t> and K.</a:t>
            </a:r>
          </a:p>
          <a:p>
            <a:pPr lvl="1">
              <a:buClr>
                <a:schemeClr val="bg1">
                  <a:lumMod val="50000"/>
                </a:schemeClr>
              </a:buClr>
              <a:buFont typeface="Wingdings" panose="05000000000000000000" pitchFamily="2" charset="2"/>
              <a:buChar char="t"/>
            </a:pPr>
            <a:r>
              <a:rPr lang="en-US" dirty="0" smtClean="0"/>
              <a:t>Two body decay kinematics leads to correlation of radial vertex in the detector with neutrino energy</a:t>
            </a:r>
          </a:p>
          <a:p>
            <a:pPr lvl="1">
              <a:buClr>
                <a:schemeClr val="bg1">
                  <a:lumMod val="50000"/>
                </a:schemeClr>
              </a:buClr>
              <a:buFont typeface="Wingdings" panose="05000000000000000000" pitchFamily="2" charset="2"/>
              <a:buChar char="t"/>
            </a:pPr>
            <a:r>
              <a:rPr lang="en-US" dirty="0" smtClean="0"/>
              <a:t>“dichromatic beam”</a:t>
            </a:r>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6</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8916" y="1870077"/>
            <a:ext cx="3163665" cy="4441822"/>
          </a:xfrm>
          <a:prstGeom prst="rect">
            <a:avLst/>
          </a:prstGeom>
        </p:spPr>
      </p:pic>
      <p:cxnSp>
        <p:nvCxnSpPr>
          <p:cNvPr id="9" name="Straight Arrow Connector 8"/>
          <p:cNvCxnSpPr/>
          <p:nvPr/>
        </p:nvCxnSpPr>
        <p:spPr>
          <a:xfrm>
            <a:off x="4606834" y="3518263"/>
            <a:ext cx="1314995" cy="809897"/>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88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Weinberg’s nose</a:t>
            </a:r>
            <a:endParaRPr lang="en-US" dirty="0"/>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7</a:t>
            </a:fld>
            <a:endParaRPr lang="en-US"/>
          </a:p>
        </p:txBody>
      </p:sp>
      <p:pic>
        <p:nvPicPr>
          <p:cNvPr id="8" name="Picture 7"/>
          <p:cNvPicPr>
            <a:picLocks noChangeAspect="1"/>
          </p:cNvPicPr>
          <p:nvPr/>
        </p:nvPicPr>
        <p:blipFill>
          <a:blip r:embed="rId2"/>
          <a:stretch>
            <a:fillRect/>
          </a:stretch>
        </p:blipFill>
        <p:spPr>
          <a:xfrm>
            <a:off x="4572000" y="2024235"/>
            <a:ext cx="4270752" cy="4332116"/>
          </a:xfrm>
          <a:prstGeom prst="rect">
            <a:avLst/>
          </a:prstGeom>
        </p:spPr>
      </p:pic>
      <p:sp>
        <p:nvSpPr>
          <p:cNvPr id="9" name="Content Placeholder 8"/>
          <p:cNvSpPr>
            <a:spLocks noGrp="1"/>
          </p:cNvSpPr>
          <p:nvPr>
            <p:ph idx="1"/>
          </p:nvPr>
        </p:nvSpPr>
        <p:spPr>
          <a:xfrm>
            <a:off x="628650" y="1864370"/>
            <a:ext cx="3858109" cy="4351338"/>
          </a:xfrm>
        </p:spPr>
        <p:txBody>
          <a:bodyPr/>
          <a:lstStyle/>
          <a:p>
            <a:pPr>
              <a:buClr>
                <a:schemeClr val="bg1">
                  <a:lumMod val="50000"/>
                </a:schemeClr>
              </a:buClr>
              <a:buFont typeface="Wingdings" panose="05000000000000000000" pitchFamily="2" charset="2"/>
              <a:buChar char="Ë"/>
            </a:pPr>
            <a:r>
              <a:rPr lang="en-US" dirty="0" smtClean="0"/>
              <a:t>Wide band beam</a:t>
            </a:r>
          </a:p>
          <a:p>
            <a:pPr>
              <a:buClr>
                <a:schemeClr val="bg1">
                  <a:lumMod val="50000"/>
                </a:schemeClr>
              </a:buClr>
              <a:buFont typeface="Wingdings" panose="05000000000000000000" pitchFamily="2" charset="2"/>
              <a:buChar char="Ë"/>
            </a:pPr>
            <a:r>
              <a:rPr lang="en-US" dirty="0" smtClean="0"/>
              <a:t>Ratios of NC to CC 	events for 	neutrino and 	antineutrino</a:t>
            </a:r>
            <a:endParaRPr lang="en-US" dirty="0"/>
          </a:p>
        </p:txBody>
      </p:sp>
    </p:spTree>
    <p:extLst>
      <p:ext uri="{BB962C8B-B14F-4D97-AF65-F5344CB8AC3E}">
        <p14:creationId xmlns:p14="http://schemas.microsoft.com/office/powerpoint/2010/main" val="3178413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721775" y="1852451"/>
            <a:ext cx="3322923" cy="4503900"/>
          </a:xfrm>
          <a:prstGeom prst="rect">
            <a:avLst/>
          </a:prstGeom>
        </p:spPr>
      </p:pic>
      <p:sp>
        <p:nvSpPr>
          <p:cNvPr id="2" name="Title 1"/>
          <p:cNvSpPr>
            <a:spLocks noGrp="1"/>
          </p:cNvSpPr>
          <p:nvPr>
            <p:ph type="title"/>
          </p:nvPr>
        </p:nvSpPr>
        <p:spPr/>
        <p:txBody>
          <a:bodyPr>
            <a:normAutofit/>
          </a:bodyPr>
          <a:lstStyle/>
          <a:p>
            <a:r>
              <a:rPr lang="en-US" dirty="0" smtClean="0"/>
              <a:t>Oscillations (NBB)</a:t>
            </a:r>
            <a:br>
              <a:rPr lang="en-US" dirty="0" smtClean="0"/>
            </a:br>
            <a:r>
              <a:rPr lang="en-US" sz="3600" i="1" dirty="0" smtClean="0"/>
              <a:t>Harry with Juan Bofill</a:t>
            </a:r>
            <a:endParaRPr lang="en-US" sz="3600" i="1" dirty="0"/>
          </a:p>
        </p:txBody>
      </p:sp>
      <p:sp>
        <p:nvSpPr>
          <p:cNvPr id="3" name="Content Placeholder 2"/>
          <p:cNvSpPr>
            <a:spLocks noGrp="1"/>
          </p:cNvSpPr>
          <p:nvPr>
            <p:ph idx="1"/>
          </p:nvPr>
        </p:nvSpPr>
        <p:spPr>
          <a:xfrm>
            <a:off x="309966" y="1825625"/>
            <a:ext cx="5734373" cy="4351338"/>
          </a:xfrm>
        </p:spPr>
        <p:txBody>
          <a:bodyPr>
            <a:normAutofit fontScale="92500" lnSpcReduction="10000"/>
          </a:bodyPr>
          <a:lstStyle/>
          <a:p>
            <a:pPr>
              <a:buClr>
                <a:schemeClr val="bg1">
                  <a:lumMod val="50000"/>
                </a:schemeClr>
              </a:buClr>
              <a:buFont typeface="Wingdings" panose="05000000000000000000" pitchFamily="2" charset="2"/>
              <a:buChar char="t"/>
            </a:pPr>
            <a:r>
              <a:rPr lang="en-US" dirty="0" smtClean="0"/>
              <a:t>In </a:t>
            </a:r>
            <a:r>
              <a:rPr lang="en-US" dirty="0" err="1" smtClean="0"/>
              <a:t>quasielastic</a:t>
            </a:r>
            <a:r>
              <a:rPr lang="en-US" dirty="0" smtClean="0"/>
              <a:t> interactions, the final state leptons (mostly muons) approximately have the full beam energy.</a:t>
            </a:r>
          </a:p>
          <a:p>
            <a:pPr>
              <a:buClr>
                <a:schemeClr val="bg1">
                  <a:lumMod val="50000"/>
                </a:schemeClr>
              </a:buClr>
              <a:buFont typeface="Wingdings" panose="05000000000000000000" pitchFamily="2" charset="2"/>
              <a:buChar char="t"/>
            </a:pPr>
            <a:r>
              <a:rPr lang="en-US" dirty="0" smtClean="0"/>
              <a:t>If </a:t>
            </a:r>
            <a:r>
              <a:rPr lang="en-US" dirty="0" smtClean="0">
                <a:latin typeface="Symbol" panose="05050102010706020507" pitchFamily="18" charset="2"/>
              </a:rPr>
              <a:t>n</a:t>
            </a:r>
            <a:r>
              <a:rPr lang="en-US" baseline="-25000" dirty="0" smtClean="0">
                <a:latin typeface="Symbol" panose="05050102010706020507" pitchFamily="18" charset="2"/>
              </a:rPr>
              <a:t>m</a:t>
            </a:r>
            <a:r>
              <a:rPr lang="en-US" dirty="0" smtClean="0"/>
              <a:t> </a:t>
            </a:r>
            <a:r>
              <a:rPr lang="en-US" dirty="0" smtClean="0">
                <a:sym typeface="Wingdings" panose="05000000000000000000" pitchFamily="2" charset="2"/>
              </a:rPr>
              <a:t></a:t>
            </a:r>
            <a:r>
              <a:rPr lang="en-US" dirty="0" err="1" smtClean="0">
                <a:latin typeface="Symbol" panose="05050102010706020507" pitchFamily="18" charset="2"/>
                <a:sym typeface="Wingdings" panose="05000000000000000000" pitchFamily="2" charset="2"/>
              </a:rPr>
              <a:t>n</a:t>
            </a:r>
            <a:r>
              <a:rPr lang="en-US" baseline="-25000" dirty="0" err="1" smtClean="0">
                <a:latin typeface="Symbol" panose="05050102010706020507" pitchFamily="18" charset="2"/>
                <a:sym typeface="Wingdings" panose="05000000000000000000" pitchFamily="2" charset="2"/>
              </a:rPr>
              <a:t>t</a:t>
            </a:r>
            <a:r>
              <a:rPr lang="en-US" dirty="0" smtClean="0">
                <a:sym typeface="Wingdings" panose="05000000000000000000" pitchFamily="2" charset="2"/>
              </a:rPr>
              <a:t>, the </a:t>
            </a:r>
            <a:r>
              <a:rPr lang="en-US" dirty="0" smtClean="0">
                <a:latin typeface="Symbol" panose="05050102010706020507" pitchFamily="18" charset="2"/>
                <a:sym typeface="Wingdings" panose="05000000000000000000" pitchFamily="2" charset="2"/>
              </a:rPr>
              <a:t>t</a:t>
            </a:r>
            <a:r>
              <a:rPr lang="en-US" dirty="0" smtClean="0">
                <a:sym typeface="Wingdings" panose="05000000000000000000" pitchFamily="2" charset="2"/>
              </a:rPr>
              <a:t> will have the beam energy, but will not go far in the detector before it decays. It decays about 18% each: </a:t>
            </a:r>
            <a:r>
              <a:rPr lang="en-US" dirty="0" smtClean="0">
                <a:latin typeface="Symbol" panose="05050102010706020507" pitchFamily="18" charset="2"/>
                <a:sym typeface="Wingdings" panose="05000000000000000000" pitchFamily="2" charset="2"/>
              </a:rPr>
              <a:t>t  </a:t>
            </a:r>
            <a:r>
              <a:rPr lang="en-US" dirty="0" err="1" smtClean="0">
                <a:latin typeface="Symbol" panose="05050102010706020507" pitchFamily="18" charset="2"/>
                <a:sym typeface="Wingdings" panose="05000000000000000000" pitchFamily="2" charset="2"/>
              </a:rPr>
              <a:t>mnn</a:t>
            </a:r>
            <a:r>
              <a:rPr lang="en-US" dirty="0" smtClean="0">
                <a:latin typeface="Symbol" panose="05050102010706020507" pitchFamily="18" charset="2"/>
                <a:sym typeface="Wingdings" panose="05000000000000000000" pitchFamily="2" charset="2"/>
              </a:rPr>
              <a:t>;  </a:t>
            </a:r>
            <a:r>
              <a:rPr lang="en-US" dirty="0" err="1" smtClean="0">
                <a:latin typeface="Symbol" panose="05050102010706020507" pitchFamily="18" charset="2"/>
                <a:sym typeface="Wingdings" panose="05000000000000000000" pitchFamily="2" charset="2"/>
              </a:rPr>
              <a:t>t</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e</a:t>
            </a:r>
            <a:r>
              <a:rPr lang="en-US" dirty="0" err="1" smtClean="0">
                <a:latin typeface="Symbol" panose="05050102010706020507" pitchFamily="18" charset="2"/>
                <a:sym typeface="Wingdings" panose="05000000000000000000" pitchFamily="2" charset="2"/>
              </a:rPr>
              <a:t>nn</a:t>
            </a: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pPr>
              <a:buClr>
                <a:schemeClr val="bg1">
                  <a:lumMod val="50000"/>
                </a:schemeClr>
              </a:buClr>
              <a:buFont typeface="Wingdings" panose="05000000000000000000" pitchFamily="2" charset="2"/>
              <a:buChar char="t"/>
            </a:pPr>
            <a:r>
              <a:rPr lang="en-US" dirty="0" smtClean="0">
                <a:latin typeface="Times New Roman" panose="02020603050405020304" pitchFamily="18" charset="0"/>
                <a:cs typeface="Times New Roman" panose="02020603050405020304" pitchFamily="18" charset="0"/>
                <a:sym typeface="Wingdings" panose="05000000000000000000" pitchFamily="2" charset="2"/>
              </a:rPr>
              <a:t>The e and </a:t>
            </a:r>
            <a:r>
              <a:rPr lang="en-US" dirty="0" smtClean="0">
                <a:latin typeface="Symbol" panose="05050102010706020507" pitchFamily="18" charset="2"/>
                <a:cs typeface="Times New Roman" panose="02020603050405020304" pitchFamily="18" charset="0"/>
                <a:sym typeface="Wingdings" panose="05000000000000000000" pitchFamily="2" charset="2"/>
              </a:rPr>
              <a:t>m</a:t>
            </a:r>
            <a:r>
              <a:rPr lang="en-US" dirty="0" smtClean="0">
                <a:latin typeface="Times New Roman" panose="02020603050405020304" pitchFamily="18" charset="0"/>
                <a:cs typeface="Times New Roman" panose="02020603050405020304" pitchFamily="18" charset="0"/>
                <a:sym typeface="Wingdings" panose="05000000000000000000" pitchFamily="2" charset="2"/>
              </a:rPr>
              <a:t> will have less than half the beam energy.</a:t>
            </a:r>
          </a:p>
          <a:p>
            <a:pPr>
              <a:buClr>
                <a:schemeClr val="bg1">
                  <a:lumMod val="50000"/>
                </a:schemeClr>
              </a:buClr>
              <a:buFont typeface="Wingdings" panose="05000000000000000000" pitchFamily="2" charset="2"/>
              <a:buChar char="t"/>
            </a:pPr>
            <a:r>
              <a:rPr lang="en-US" dirty="0" smtClean="0">
                <a:latin typeface="Times New Roman" panose="02020603050405020304" pitchFamily="18" charset="0"/>
                <a:cs typeface="Times New Roman" panose="02020603050405020304" pitchFamily="18" charset="0"/>
                <a:sym typeface="Wingdings" panose="05000000000000000000" pitchFamily="2" charset="2"/>
              </a:rPr>
              <a:t>Bofill </a:t>
            </a:r>
            <a:r>
              <a:rPr lang="en-US" i="1" dirty="0" smtClean="0">
                <a:latin typeface="Times New Roman" panose="02020603050405020304" pitchFamily="18" charset="0"/>
                <a:cs typeface="Times New Roman" panose="02020603050405020304" pitchFamily="18" charset="0"/>
                <a:sym typeface="Wingdings" panose="05000000000000000000" pitchFamily="2" charset="2"/>
              </a:rPr>
              <a:t>et al</a:t>
            </a:r>
            <a:r>
              <a:rPr lang="en-US" dirty="0" smtClean="0">
                <a:latin typeface="Times New Roman" panose="02020603050405020304" pitchFamily="18" charset="0"/>
                <a:cs typeface="Times New Roman" panose="02020603050405020304" pitchFamily="18" charset="0"/>
                <a:sym typeface="Wingdings" panose="05000000000000000000" pitchFamily="2" charset="2"/>
              </a:rPr>
              <a:t>., Phys. Rev. D36 3309 1987.</a:t>
            </a:r>
            <a:endParaRPr lang="en-US" dirty="0" smtClean="0">
              <a:latin typeface="Symbol" panose="05050102010706020507" pitchFamily="18" charset="2"/>
              <a:sym typeface="Wingdings" panose="05000000000000000000" pitchFamily="2" charset="2"/>
            </a:endParaRPr>
          </a:p>
        </p:txBody>
      </p:sp>
      <p:sp>
        <p:nvSpPr>
          <p:cNvPr id="4" name="Date Placeholder 3"/>
          <p:cNvSpPr>
            <a:spLocks noGrp="1"/>
          </p:cNvSpPr>
          <p:nvPr>
            <p:ph type="dt" sz="half" idx="10"/>
          </p:nvPr>
        </p:nvSpPr>
        <p:spPr/>
        <p:txBody>
          <a:bodyPr/>
          <a:lstStyle/>
          <a:p>
            <a:r>
              <a:rPr lang="en-US" smtClean="0"/>
              <a:t>9 April 2018</a:t>
            </a:r>
            <a:endParaRPr lang="en-US" dirty="0"/>
          </a:p>
        </p:txBody>
      </p:sp>
      <p:sp>
        <p:nvSpPr>
          <p:cNvPr id="5" name="Footer Placeholder 4"/>
          <p:cNvSpPr>
            <a:spLocks noGrp="1"/>
          </p:cNvSpPr>
          <p:nvPr>
            <p:ph type="ftr" sz="quarter" idx="11"/>
          </p:nvPr>
        </p:nvSpPr>
        <p:spPr/>
        <p:txBody>
          <a:bodyPr/>
          <a:lstStyle/>
          <a:p>
            <a:r>
              <a:rPr lang="en-US" dirty="0" smtClean="0"/>
              <a:t>Neutrinos at FNAL and ANL</a:t>
            </a:r>
            <a:endParaRPr lang="en-US" dirty="0"/>
          </a:p>
        </p:txBody>
      </p:sp>
      <p:sp>
        <p:nvSpPr>
          <p:cNvPr id="6" name="Slide Number Placeholder 5"/>
          <p:cNvSpPr>
            <a:spLocks noGrp="1"/>
          </p:cNvSpPr>
          <p:nvPr>
            <p:ph type="sldNum" sz="quarter" idx="12"/>
          </p:nvPr>
        </p:nvSpPr>
        <p:spPr/>
        <p:txBody>
          <a:bodyPr/>
          <a:lstStyle/>
          <a:p>
            <a:fld id="{0B026BDD-6CF1-4FEF-9691-41F8B7075FFA}" type="slidenum">
              <a:rPr lang="en-US" smtClean="0"/>
              <a:t>8</a:t>
            </a:fld>
            <a:endParaRPr lang="en-US" dirty="0"/>
          </a:p>
        </p:txBody>
      </p:sp>
    </p:spTree>
    <p:extLst>
      <p:ext uri="{BB962C8B-B14F-4D97-AF65-F5344CB8AC3E}">
        <p14:creationId xmlns:p14="http://schemas.microsoft.com/office/powerpoint/2010/main" val="1418856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11172" y="4853104"/>
            <a:ext cx="2480682" cy="1790700"/>
          </a:xfrm>
          <a:prstGeom prst="rect">
            <a:avLst/>
          </a:prstGeom>
        </p:spPr>
      </p:pic>
      <p:sp>
        <p:nvSpPr>
          <p:cNvPr id="2" name="Title 1"/>
          <p:cNvSpPr>
            <a:spLocks noGrp="1"/>
          </p:cNvSpPr>
          <p:nvPr>
            <p:ph type="title"/>
          </p:nvPr>
        </p:nvSpPr>
        <p:spPr/>
        <p:txBody>
          <a:bodyPr>
            <a:normAutofit fontScale="90000"/>
          </a:bodyPr>
          <a:lstStyle/>
          <a:p>
            <a:r>
              <a:rPr lang="en-US" sz="2700" i="1" dirty="0" smtClean="0"/>
              <a:t>From</a:t>
            </a:r>
            <a:r>
              <a:rPr lang="en-US" dirty="0" smtClean="0"/>
              <a:t/>
            </a:r>
            <a:br>
              <a:rPr lang="en-US" dirty="0" smtClean="0"/>
            </a:br>
            <a:r>
              <a:rPr lang="en-US" dirty="0" smtClean="0"/>
              <a:t>Frank Taylor, MIT</a:t>
            </a:r>
            <a:br>
              <a:rPr lang="en-US" dirty="0" smtClean="0"/>
            </a:br>
            <a:r>
              <a:rPr lang="en-US" sz="2700" dirty="0" smtClean="0"/>
              <a:t>E594 co-spokesperson</a:t>
            </a:r>
            <a:endParaRPr lang="en-US" sz="2700" dirty="0"/>
          </a:p>
        </p:txBody>
      </p:sp>
      <p:sp>
        <p:nvSpPr>
          <p:cNvPr id="3" name="Content Placeholder 2"/>
          <p:cNvSpPr>
            <a:spLocks noGrp="1"/>
          </p:cNvSpPr>
          <p:nvPr>
            <p:ph idx="1"/>
          </p:nvPr>
        </p:nvSpPr>
        <p:spPr>
          <a:xfrm>
            <a:off x="2963204" y="1611428"/>
            <a:ext cx="5493370" cy="5032376"/>
          </a:xfrm>
        </p:spPr>
        <p:txBody>
          <a:bodyPr>
            <a:normAutofit fontScale="55000" lnSpcReduction="20000"/>
          </a:bodyPr>
          <a:lstStyle/>
          <a:p>
            <a:endParaRPr lang="en-US" dirty="0"/>
          </a:p>
          <a:p>
            <a:pPr marL="0" indent="0">
              <a:buNone/>
            </a:pPr>
            <a:r>
              <a:rPr lang="en-US" dirty="0"/>
              <a:t> I recollect that Harry worked with Juan Bofill on neutrino oscillations, which ultimately lead to Juan's thesis and a publication of </a:t>
            </a:r>
            <a:r>
              <a:rPr lang="en-US" b="1" dirty="0"/>
              <a:t>Bofill, </a:t>
            </a:r>
            <a:r>
              <a:rPr lang="en-US" dirty="0"/>
              <a:t>et al. that appeared in PRD (Phys. Rev. D36 (1987) 3309). Juan and Harry worked well together and Harry was Juan's informal thesis advisor. Harry was a 'happy warrior', always quick to understand and ready for a comeback to any joke cast his way. </a:t>
            </a:r>
            <a:r>
              <a:rPr lang="en-US" dirty="0">
                <a:solidFill>
                  <a:schemeClr val="accent5">
                    <a:lumMod val="75000"/>
                  </a:schemeClr>
                </a:solidFill>
              </a:rPr>
              <a:t>Harry was invited to give a Wine and Cheese Seminar on our search for oscillations but at a time when the analysis was still in the very early stages. I was worried about what Harry (and Juan) would be able to report – especially in light of the competition of the Lab E neutrino experiment, which was focused on a two-detector exploration of neutrino oscillations and had a larger team and a heavier detector. There were several E594 meetings to go over the material on Thursday but the talk had not 'converged' before late afternoon. As a consequence, Juan and Harry decided to meet after dinner back at the lab to work on the final transparencies. I joined them on the tenth floor of the HR and found them in deep discussion and the talk not together. Further, in order to aid in clear thinking, they had opened a bottle of red wine and were sipping and discussing the analysis. I tried to help but was completely out of depth and left them to complete the talk, which must have taken a good part of Thursday night and early Friday morning. By Friday afternoon, Harry and Juan had the talk together and Harry gave it with great calm and grace under the inevitable fire from </a:t>
            </a:r>
            <a:r>
              <a:rPr lang="en-US" dirty="0" err="1">
                <a:solidFill>
                  <a:schemeClr val="accent5">
                    <a:lumMod val="75000"/>
                  </a:schemeClr>
                </a:solidFill>
              </a:rPr>
              <a:t>Drasko</a:t>
            </a:r>
            <a:r>
              <a:rPr lang="en-US" dirty="0">
                <a:solidFill>
                  <a:schemeClr val="accent5">
                    <a:lumMod val="75000"/>
                  </a:schemeClr>
                </a:solidFill>
              </a:rPr>
              <a:t> </a:t>
            </a:r>
            <a:r>
              <a:rPr lang="en-US" dirty="0" err="1">
                <a:solidFill>
                  <a:schemeClr val="accent5">
                    <a:lumMod val="75000"/>
                  </a:schemeClr>
                </a:solidFill>
              </a:rPr>
              <a:t>Jovanovic</a:t>
            </a:r>
            <a:r>
              <a:rPr lang="en-US" dirty="0">
                <a:solidFill>
                  <a:schemeClr val="accent5">
                    <a:lumMod val="75000"/>
                  </a:schemeClr>
                </a:solidFill>
              </a:rPr>
              <a:t>. That was Harry – </a:t>
            </a:r>
          </a:p>
          <a:p>
            <a:pPr marL="0" indent="0">
              <a:buNone/>
            </a:pPr>
            <a:r>
              <a:rPr lang="en-US" dirty="0">
                <a:solidFill>
                  <a:schemeClr val="accent5">
                    <a:lumMod val="75000"/>
                  </a:schemeClr>
                </a:solidFill>
              </a:rPr>
              <a:t>Harry – I wish you all the best in retirement. It is a chance to sip red wine without having to prepare a talk for the next day. </a:t>
            </a:r>
          </a:p>
        </p:txBody>
      </p:sp>
      <p:sp>
        <p:nvSpPr>
          <p:cNvPr id="4" name="AutoShape 2" descr="Image result for frank taylor m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155575" y="1926141"/>
            <a:ext cx="2756646" cy="3627166"/>
          </a:xfrm>
          <a:prstGeom prst="rect">
            <a:avLst/>
          </a:prstGeom>
        </p:spPr>
      </p:pic>
      <p:sp>
        <p:nvSpPr>
          <p:cNvPr id="7" name="Date Placeholder 6"/>
          <p:cNvSpPr>
            <a:spLocks noGrp="1"/>
          </p:cNvSpPr>
          <p:nvPr>
            <p:ph type="dt" sz="half" idx="10"/>
          </p:nvPr>
        </p:nvSpPr>
        <p:spPr/>
        <p:txBody>
          <a:bodyPr/>
          <a:lstStyle/>
          <a:p>
            <a:r>
              <a:rPr lang="en-US" smtClean="0"/>
              <a:t>9 April 2018</a:t>
            </a:r>
            <a:endParaRPr lang="en-US" dirty="0"/>
          </a:p>
        </p:txBody>
      </p:sp>
      <p:sp>
        <p:nvSpPr>
          <p:cNvPr id="8" name="Footer Placeholder 7"/>
          <p:cNvSpPr>
            <a:spLocks noGrp="1"/>
          </p:cNvSpPr>
          <p:nvPr>
            <p:ph type="ftr" sz="quarter" idx="11"/>
          </p:nvPr>
        </p:nvSpPr>
        <p:spPr/>
        <p:txBody>
          <a:bodyPr/>
          <a:lstStyle/>
          <a:p>
            <a:r>
              <a:rPr lang="en-US" smtClean="0"/>
              <a:t>Neutrinos at FNAL and ANL</a:t>
            </a:r>
            <a:endParaRPr lang="en-US" dirty="0"/>
          </a:p>
        </p:txBody>
      </p:sp>
      <p:sp>
        <p:nvSpPr>
          <p:cNvPr id="9" name="Slide Number Placeholder 8"/>
          <p:cNvSpPr>
            <a:spLocks noGrp="1"/>
          </p:cNvSpPr>
          <p:nvPr>
            <p:ph type="sldNum" sz="quarter" idx="12"/>
          </p:nvPr>
        </p:nvSpPr>
        <p:spPr/>
        <p:txBody>
          <a:bodyPr/>
          <a:lstStyle/>
          <a:p>
            <a:fld id="{0B026BDD-6CF1-4FEF-9691-41F8B7075FFA}" type="slidenum">
              <a:rPr lang="en-US" smtClean="0"/>
              <a:t>9</a:t>
            </a:fld>
            <a:endParaRPr lang="en-US"/>
          </a:p>
        </p:txBody>
      </p:sp>
      <p:cxnSp>
        <p:nvCxnSpPr>
          <p:cNvPr id="11" name="Straight Connector 10"/>
          <p:cNvCxnSpPr/>
          <p:nvPr/>
        </p:nvCxnSpPr>
        <p:spPr>
          <a:xfrm flipV="1">
            <a:off x="4182172" y="2725445"/>
            <a:ext cx="451972" cy="88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262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1171</TotalTime>
  <Words>1676</Words>
  <Application>Microsoft Office PowerPoint</Application>
  <PresentationFormat>On-screen Show (4:3)</PresentationFormat>
  <Paragraphs>370</Paragraphs>
  <Slides>30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ＭＳ Ｐゴシック</vt:lpstr>
      <vt:lpstr>Arial</vt:lpstr>
      <vt:lpstr>Calibri</vt:lpstr>
      <vt:lpstr>Calibri Light</vt:lpstr>
      <vt:lpstr>Symbol</vt:lpstr>
      <vt:lpstr>Tahoma</vt:lpstr>
      <vt:lpstr>Times New Roman</vt:lpstr>
      <vt:lpstr>Wingdings</vt:lpstr>
      <vt:lpstr>Office Theme</vt:lpstr>
      <vt:lpstr>Neutrinos at Fermilab Neutrinos at Argonne </vt:lpstr>
      <vt:lpstr>E594 goals</vt:lpstr>
      <vt:lpstr>MIT, FNAL &amp; MSU used Lab C</vt:lpstr>
      <vt:lpstr>E594 detector</vt:lpstr>
      <vt:lpstr>E594 sample  events</vt:lpstr>
      <vt:lpstr>Fermilab neutrino beams</vt:lpstr>
      <vt:lpstr>Weinberg’s nose</vt:lpstr>
      <vt:lpstr>Oscillations (NBB) Harry with Juan Bofill</vt:lpstr>
      <vt:lpstr>From Frank Taylor, MIT E594 co-spokesperson</vt:lpstr>
      <vt:lpstr>Juan Bofill</vt:lpstr>
      <vt:lpstr>PowerPoint Presentation</vt:lpstr>
      <vt:lpstr>E594’s greatest accomplishment A different creation operator</vt:lpstr>
      <vt:lpstr>Neutrinos at ANL</vt:lpstr>
      <vt:lpstr>n at Argonne Before Harry</vt:lpstr>
      <vt:lpstr>n at Argonne since Harry</vt:lpstr>
      <vt:lpstr>MINOS</vt:lpstr>
      <vt:lpstr>MINOS results</vt:lpstr>
      <vt:lpstr>After MINOS, what next for n?</vt:lpstr>
      <vt:lpstr>Reactor study</vt:lpstr>
      <vt:lpstr>Double Chooz</vt:lpstr>
      <vt:lpstr>Double Chooz results</vt:lpstr>
      <vt:lpstr>NOvA  off-axis n experiment</vt:lpstr>
      <vt:lpstr>NOnA construction</vt:lpstr>
      <vt:lpstr>NOnA results</vt:lpstr>
      <vt:lpstr>Intensity Frontier Activities leading to P5</vt:lpstr>
      <vt:lpstr>LBNE/DUNE</vt:lpstr>
      <vt:lpstr>ProtoDUNE</vt:lpstr>
      <vt:lpstr>PowerPoint Presentation</vt:lpstr>
      <vt:lpstr>50 ANL Neutrino group people  2005-2017</vt:lpstr>
      <vt:lpstr>From ANL Neutrino people</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Goodman, Maury C.</dc:creator>
  <cp:lastModifiedBy>Goodman, Maury C.</cp:lastModifiedBy>
  <cp:revision>84</cp:revision>
  <cp:lastPrinted>2018-04-02T19:56:08Z</cp:lastPrinted>
  <dcterms:created xsi:type="dcterms:W3CDTF">2018-02-26T17:09:10Z</dcterms:created>
  <dcterms:modified xsi:type="dcterms:W3CDTF">2018-04-05T15:49:57Z</dcterms:modified>
</cp:coreProperties>
</file>