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27"/>
  </p:notesMasterIdLst>
  <p:handoutMasterIdLst>
    <p:handoutMasterId r:id="rId28"/>
  </p:handoutMasterIdLst>
  <p:sldIdLst>
    <p:sldId id="285" r:id="rId2"/>
    <p:sldId id="288" r:id="rId3"/>
    <p:sldId id="994" r:id="rId4"/>
    <p:sldId id="968" r:id="rId5"/>
    <p:sldId id="993" r:id="rId6"/>
    <p:sldId id="1005" r:id="rId7"/>
    <p:sldId id="995" r:id="rId8"/>
    <p:sldId id="996" r:id="rId9"/>
    <p:sldId id="1006" r:id="rId10"/>
    <p:sldId id="997" r:id="rId11"/>
    <p:sldId id="286" r:id="rId12"/>
    <p:sldId id="287" r:id="rId13"/>
    <p:sldId id="1007" r:id="rId14"/>
    <p:sldId id="289" r:id="rId15"/>
    <p:sldId id="998" r:id="rId16"/>
    <p:sldId id="999" r:id="rId17"/>
    <p:sldId id="1008" r:id="rId18"/>
    <p:sldId id="1009" r:id="rId19"/>
    <p:sldId id="1011" r:id="rId20"/>
    <p:sldId id="1001" r:id="rId21"/>
    <p:sldId id="1000" r:id="rId22"/>
    <p:sldId id="1002" r:id="rId23"/>
    <p:sldId id="1003" r:id="rId24"/>
    <p:sldId id="1004" r:id="rId25"/>
    <p:sldId id="1012" r:id="rId26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1BC"/>
    <a:srgbClr val="66FFCC"/>
    <a:srgbClr val="C4C759"/>
    <a:srgbClr val="FF9999"/>
    <a:srgbClr val="114FFB"/>
    <a:srgbClr val="000000"/>
    <a:srgbClr val="AFC759"/>
    <a:srgbClr val="007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88" autoAdjust="0"/>
    <p:restoredTop sz="94774" autoAdjust="0"/>
  </p:normalViewPr>
  <p:slideViewPr>
    <p:cSldViewPr snapToGrid="0">
      <p:cViewPr varScale="1">
        <p:scale>
          <a:sx n="110" d="100"/>
          <a:sy n="110" d="100"/>
        </p:scale>
        <p:origin x="68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0238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t" anchorCtr="0" compatLnSpc="1">
            <a:prstTxWarp prst="textNoShape">
              <a:avLst/>
            </a:prstTxWarp>
          </a:bodyPr>
          <a:lstStyle>
            <a:lvl1pPr defTabSz="1004888" eaLnBrk="0" hangingPunct="0">
              <a:defRPr sz="100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-1588"/>
            <a:ext cx="3170238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t" anchorCtr="0" compatLnSpc="1">
            <a:prstTxWarp prst="textNoShape">
              <a:avLst/>
            </a:prstTxWarp>
          </a:bodyPr>
          <a:lstStyle>
            <a:lvl1pPr algn="r" defTabSz="1004888" eaLnBrk="0" hangingPunct="0">
              <a:defRPr sz="100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b" anchorCtr="0" compatLnSpc="1">
            <a:prstTxWarp prst="textNoShape">
              <a:avLst/>
            </a:prstTxWarp>
          </a:bodyPr>
          <a:lstStyle>
            <a:lvl1pPr defTabSz="1004888" eaLnBrk="0" hangingPunct="0">
              <a:defRPr sz="100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b" anchorCtr="0" compatLnSpc="1">
            <a:prstTxWarp prst="textNoShape">
              <a:avLst/>
            </a:prstTxWarp>
          </a:bodyPr>
          <a:lstStyle>
            <a:lvl1pPr algn="r" defTabSz="1004888" eaLnBrk="0" hangingPunct="0">
              <a:defRPr sz="1000" i="1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0577726-9FB2-4488-AEFA-43CEF865DB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823075" y="9182100"/>
            <a:ext cx="423863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08" tIns="51155" rIns="99008" bIns="51155" anchor="ctr">
            <a:spAutoFit/>
          </a:bodyPr>
          <a:lstStyle>
            <a:lvl1pPr defTabSz="1004888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88950" defTabSz="1004888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76313" defTabSz="1004888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65263" defTabSz="1004888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954213" defTabSz="1004888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4114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686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3258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830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0" hangingPunct="0">
              <a:defRPr/>
            </a:pPr>
            <a:fld id="{DF94179B-27A3-4662-8FE1-E7ACA06CCF25}" type="slidenum">
              <a:rPr lang="en-US" altLang="en-US" sz="1500" smtClean="0">
                <a:latin typeface="Arial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50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83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3170238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t" anchorCtr="0" compatLnSpc="1">
            <a:prstTxWarp prst="textNoShape">
              <a:avLst/>
            </a:prstTxWarp>
          </a:bodyPr>
          <a:lstStyle>
            <a:lvl1pPr defTabSz="1004888" eaLnBrk="0" hangingPunct="0">
              <a:defRPr sz="10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70238" cy="47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t" anchorCtr="0" compatLnSpc="1">
            <a:prstTxWarp prst="textNoShape">
              <a:avLst/>
            </a:prstTxWarp>
          </a:bodyPr>
          <a:lstStyle>
            <a:lvl1pPr algn="r" defTabSz="1004888" eaLnBrk="0" hangingPunct="0">
              <a:defRPr sz="10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b" anchorCtr="0" compatLnSpc="1">
            <a:prstTxWarp prst="textNoShape">
              <a:avLst/>
            </a:prstTxWarp>
          </a:bodyPr>
          <a:lstStyle>
            <a:lvl1pPr defTabSz="1004888" eaLnBrk="0" hangingPunct="0">
              <a:defRPr sz="10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802" tIns="0" rIns="19802" bIns="0" numCol="1" anchor="b" anchorCtr="0" compatLnSpc="1">
            <a:prstTxWarp prst="textNoShape">
              <a:avLst/>
            </a:prstTxWarp>
          </a:bodyPr>
          <a:lstStyle>
            <a:lvl1pPr algn="r" defTabSz="1004888" eaLnBrk="0" hangingPunct="0">
              <a:defRPr sz="1000" i="1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28413B6-4EA2-44C2-A75A-E30300BDAB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08" tIns="51155" rIns="99008" bIns="511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notes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4999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6825" y="725488"/>
            <a:ext cx="478313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823075" y="9182100"/>
            <a:ext cx="423863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9008" tIns="51155" rIns="99008" bIns="51155" anchor="ctr">
            <a:spAutoFit/>
          </a:bodyPr>
          <a:lstStyle>
            <a:lvl1pPr defTabSz="1004888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488950" defTabSz="1004888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976313" defTabSz="1004888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465263" defTabSz="1004888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1954213" defTabSz="1004888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4114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8686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3258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783013" defTabSz="100488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0" hangingPunct="0">
              <a:defRPr/>
            </a:pPr>
            <a:fld id="{A624E6EE-D264-4755-B8A0-0902FDEE90BE}" type="slidenum">
              <a:rPr lang="en-US" altLang="en-US" sz="1500" smtClean="0">
                <a:latin typeface="Arial" charset="0"/>
                <a:cs typeface="+mn-cs"/>
              </a:rPr>
              <a:pPr algn="r" eaLnBrk="0" hangingPunct="0">
                <a:defRPr/>
              </a:pPr>
              <a:t>‹#›</a:t>
            </a:fld>
            <a:endParaRPr lang="en-US" altLang="en-US" sz="1500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552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66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69900" algn="l" defTabSz="966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39800" algn="l" defTabSz="966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09700" algn="l" defTabSz="966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79600" algn="l" defTabSz="966788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10048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10048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10048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10048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1004888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10048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299775E6-328F-45D8-BDBA-D943D28BC358}" type="slidenum">
              <a:rPr lang="en-US" altLang="en-US" smtClean="0">
                <a:latin typeface="Times New Roman" pitchFamily="18" charset="0"/>
              </a:rPr>
              <a:pPr>
                <a:defRPr/>
              </a:pPr>
              <a:t>1</a:t>
            </a:fld>
            <a:endParaRPr lang="en-US" altLang="en-US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5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itle head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doe_bla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6456363"/>
            <a:ext cx="9604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title footer_Blue_6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94500"/>
            <a:ext cx="9144000" cy="6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39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5838" y="1671638"/>
            <a:ext cx="7696200" cy="1069975"/>
          </a:xfrm>
        </p:spPr>
        <p:txBody>
          <a:bodyPr/>
          <a:lstStyle>
            <a:lvl1pPr>
              <a:defRPr sz="3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239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85838" y="3125788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83534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6414C8-E10E-413D-BE3D-863D26FF99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64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CC782-10C1-4061-935A-502867290E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705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E8534-63F1-4E27-9C8A-02BA386DF7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9763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6CD25-EF2E-4521-B654-058E0E9451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705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4633D-BA36-47E8-B7F7-D47487AE9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621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25F55-8A69-45DC-AF4F-471D06F98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79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6BC3F-C7A0-419D-89DA-ED3F20BD28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397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E104E-C6E9-481A-9A2E-5AD193692F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951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B07C2-BC9F-46A1-8620-58ADC3506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40934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7CB4B-D455-433D-B99B-93D0080CFF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59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slide footer_blue_646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229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6572250"/>
            <a:ext cx="1371600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229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57225" y="6307138"/>
            <a:ext cx="5942013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229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489700"/>
            <a:ext cx="3841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cs typeface="+mn-cs"/>
              </a:defRPr>
            </a:lvl1pPr>
          </a:lstStyle>
          <a:p>
            <a:pPr>
              <a:defRPr/>
            </a:pPr>
            <a:fld id="{A7A37841-1FFE-49F9-A0A6-FCB1233FD4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32" name="Picture 7" descr="slide header_646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6313" y="1203325"/>
            <a:ext cx="8067675" cy="1520825"/>
          </a:xfrm>
        </p:spPr>
        <p:txBody>
          <a:bodyPr/>
          <a:lstStyle/>
          <a:p>
            <a:pPr algn="ctr" eaLnBrk="1" hangingPunct="1"/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/>
              <a:t>pp and ep Colliders in the Time </a:t>
            </a:r>
            <a:r>
              <a:rPr lang="en-US" altLang="en-US"/>
              <a:t>of Harry</a:t>
            </a:r>
            <a:endParaRPr lang="en-US" alt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37088" y="3540125"/>
            <a:ext cx="3705225" cy="11064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Tom LeCompte</a:t>
            </a:r>
            <a:br>
              <a:rPr lang="en-US" altLang="en-US" sz="2400" dirty="0"/>
            </a:br>
            <a:r>
              <a:rPr lang="en-US" altLang="en-US" sz="2000" i="1" dirty="0"/>
              <a:t>High Energy Physics Division</a:t>
            </a:r>
            <a:br>
              <a:rPr lang="en-US" altLang="en-US" sz="2000" i="1" dirty="0"/>
            </a:br>
            <a:r>
              <a:rPr lang="en-US" altLang="en-US" sz="2000" i="1" dirty="0"/>
              <a:t>Argonne National Laboratory</a:t>
            </a:r>
            <a:br>
              <a:rPr lang="en-US" altLang="en-US" sz="2000" i="1" dirty="0"/>
            </a:br>
            <a:r>
              <a:rPr lang="en-US" altLang="en-US" sz="2000" i="1" dirty="0"/>
              <a:t/>
            </a:r>
            <a:br>
              <a:rPr lang="en-US" altLang="en-US" sz="2000" i="1" dirty="0"/>
            </a:br>
            <a:r>
              <a:rPr lang="en-US" altLang="en-US" sz="2000" i="1" dirty="0"/>
              <a:t>Present address:</a:t>
            </a:r>
            <a:br>
              <a:rPr lang="en-US" altLang="en-US" sz="2000" i="1" dirty="0"/>
            </a:br>
            <a:r>
              <a:rPr lang="en-US" altLang="en-US" sz="2000" i="1" dirty="0"/>
              <a:t>Office of High Energy Physics</a:t>
            </a:r>
            <a:br>
              <a:rPr lang="en-US" altLang="en-US" sz="2000" i="1" dirty="0"/>
            </a:br>
            <a:r>
              <a:rPr lang="en-US" altLang="en-US" sz="2000" i="1" dirty="0"/>
              <a:t>Office of Science SC-25</a:t>
            </a:r>
            <a:br>
              <a:rPr lang="en-US" altLang="en-US" sz="2000" i="1" dirty="0"/>
            </a:br>
            <a:r>
              <a:rPr lang="en-US" altLang="en-US" sz="2000" i="1" dirty="0"/>
              <a:t>US Department of Energy</a:t>
            </a:r>
            <a:r>
              <a:rPr lang="en-US" altLang="en-US" sz="2400" i="1" dirty="0"/>
              <a:t/>
            </a:r>
            <a:br>
              <a:rPr lang="en-US" altLang="en-US" sz="2400" i="1" dirty="0"/>
            </a:br>
            <a:endParaRPr lang="en-US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94E79D-2D98-4111-88F8-E2B4C4B7B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Calorimeter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E51918E-A4BE-4FB6-87B4-141D5F784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D3A2814-3E5F-4C51-BFAD-32B8FFECF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83" y="780091"/>
            <a:ext cx="7017163" cy="4697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3702" y="5477692"/>
            <a:ext cx="4703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Tile </a:t>
            </a:r>
            <a:r>
              <a:rPr lang="en-US" dirty="0" smtClean="0"/>
              <a:t>Calorimeter inserted into ATLAS, where it </a:t>
            </a:r>
            <a:br>
              <a:rPr lang="en-US" dirty="0" smtClean="0"/>
            </a:br>
            <a:r>
              <a:rPr lang="en-US" dirty="0" smtClean="0"/>
              <a:t>forms the centerpiece to this iconic photograph.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478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Iconic?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777" y="846138"/>
            <a:ext cx="6229350" cy="42481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9039" y="5179752"/>
            <a:ext cx="51208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 smtClean="0"/>
              <a:t>Les </a:t>
            </a:r>
            <a:r>
              <a:rPr lang="en-US" i="1" dirty="0" err="1" smtClean="0"/>
              <a:t>Troyens</a:t>
            </a:r>
            <a:r>
              <a:rPr lang="en-US" dirty="0" smtClean="0"/>
              <a:t>, Hector Berlioz, staged in </a:t>
            </a:r>
            <a:r>
              <a:rPr lang="en-US" dirty="0" err="1" smtClean="0"/>
              <a:t>valencia</a:t>
            </a:r>
            <a:r>
              <a:rPr lang="en-US" dirty="0" smtClean="0"/>
              <a:t> (2009)</a:t>
            </a:r>
            <a:br>
              <a:rPr lang="en-US" dirty="0" smtClean="0"/>
            </a:br>
            <a:r>
              <a:rPr lang="en-US" sz="1400" dirty="0" smtClean="0"/>
              <a:t>Set by Roland </a:t>
            </a:r>
            <a:r>
              <a:rPr lang="en-US" sz="1400" dirty="0" err="1" smtClean="0"/>
              <a:t>Olbeter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2766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Iconic?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4" y="846138"/>
            <a:ext cx="7626386" cy="4115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9324" y="4961209"/>
            <a:ext cx="254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The Muppets </a:t>
            </a:r>
            <a:r>
              <a:rPr lang="en-US" dirty="0" smtClean="0"/>
              <a:t>(2011 Film)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836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Iconic?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4" y="846138"/>
            <a:ext cx="7626386" cy="41150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79324" y="4961209"/>
            <a:ext cx="2541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The Muppets </a:t>
            </a:r>
            <a:r>
              <a:rPr lang="en-US" dirty="0" smtClean="0"/>
              <a:t>(2011 Film)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1142" y="5897381"/>
            <a:ext cx="4332468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>
            <a:spAutoFit/>
          </a:bodyPr>
          <a:lstStyle/>
          <a:p>
            <a:r>
              <a:rPr lang="en-US" dirty="0" smtClean="0"/>
              <a:t>Beaker is the archetypical graduate student.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 bwMode="auto">
          <a:xfrm rot="16200000">
            <a:off x="1748229" y="5252447"/>
            <a:ext cx="789761" cy="357051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50BB0D7-65E2-43D1-998C-BBA48B98E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of Interest Builder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08320" y="1128076"/>
            <a:ext cx="3265713" cy="4525963"/>
          </a:xfrm>
        </p:spPr>
        <p:txBody>
          <a:bodyPr/>
          <a:lstStyle/>
          <a:p>
            <a:r>
              <a:rPr lang="en-US" dirty="0" smtClean="0"/>
              <a:t>The ATLAS trigger works under the principle of “region of interest”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 idea is to let Level 2 take a closer look at the object(s) that produced the Level 1 trigger.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This board makes the relevant data available to the Level 2 processors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32A59D3-A5BC-447C-97A6-DCBCF614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3A6782D-250B-4FDC-AA20-0B5046DF0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21546"/>
            <a:ext cx="4914113" cy="368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CBC45-9D02-4FA7-8275-239CF1569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It’s Like Being on Call for the ROIB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6E4B7D67-3727-41FD-B309-8AF8107540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5616"/>
            <a:ext cx="5166049" cy="4570548"/>
          </a:xfrm>
        </p:spPr>
        <p:txBody>
          <a:bodyPr/>
          <a:lstStyle/>
          <a:p>
            <a:r>
              <a:rPr lang="en-US" sz="2400" dirty="0"/>
              <a:t>A complete list of ROIB failures: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FEB9129-8ACE-412D-860A-02F77433F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F7B7F7-5606-4B72-8722-C042D316BB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4238" y="1555615"/>
            <a:ext cx="2852562" cy="479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79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B06C27-3F27-4CFE-8A93-8FE662507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F25B73-5B64-48ED-8EDA-599154AF9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578" y="4432662"/>
            <a:ext cx="8229600" cy="1676083"/>
          </a:xfrm>
        </p:spPr>
        <p:txBody>
          <a:bodyPr/>
          <a:lstStyle/>
          <a:p>
            <a:r>
              <a:rPr lang="en-US" dirty="0" smtClean="0"/>
              <a:t>Argonne was a pioneer in using supercomputers for experimental HEP</a:t>
            </a:r>
          </a:p>
          <a:p>
            <a:pPr lvl="1"/>
            <a:r>
              <a:rPr lang="en-US" dirty="0" smtClean="0"/>
              <a:t>Argonne is a multi-mission Laboratory; ALCF’s presence was key</a:t>
            </a:r>
          </a:p>
          <a:p>
            <a:pPr lvl="1"/>
            <a:r>
              <a:rPr lang="en-US" dirty="0" smtClean="0"/>
              <a:t>If a country, Argonne would be tied with Germany as #3</a:t>
            </a:r>
          </a:p>
          <a:p>
            <a:r>
              <a:rPr lang="en-US" dirty="0" smtClean="0"/>
              <a:t>The appetite for computing isn’t going away</a:t>
            </a:r>
          </a:p>
          <a:p>
            <a:pPr lvl="1"/>
            <a:r>
              <a:rPr lang="en-US" dirty="0" smtClean="0"/>
              <a:t>Argonne will be part of the solution for HL-LHC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1ED909-65AF-444D-8328-D72DD680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D947B8A-C380-45B5-8B5B-EDDF06E84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002" y="623027"/>
            <a:ext cx="5236998" cy="315458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xmlns="" id="{B5F25B73-5B64-48ED-8EDA-599154AF972D}"/>
              </a:ext>
            </a:extLst>
          </p:cNvPr>
          <p:cNvSpPr txBox="1">
            <a:spLocks/>
          </p:cNvSpPr>
          <p:nvPr/>
        </p:nvSpPr>
        <p:spPr bwMode="auto">
          <a:xfrm>
            <a:off x="335884" y="1029653"/>
            <a:ext cx="3311434" cy="30367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Argonne has unique expertise with data</a:t>
            </a:r>
          </a:p>
          <a:p>
            <a:pPr lvl="1"/>
            <a:r>
              <a:rPr lang="en-US" kern="0" dirty="0" smtClean="0"/>
              <a:t>Which the LHC has a lot of, and is getting more</a:t>
            </a:r>
          </a:p>
          <a:p>
            <a:r>
              <a:rPr lang="en-US" kern="0" dirty="0" smtClean="0"/>
              <a:t>No byte from ATLAS is written without going through Argonne code</a:t>
            </a:r>
          </a:p>
          <a:p>
            <a:r>
              <a:rPr lang="en-US" kern="0" dirty="0" smtClean="0"/>
              <a:t>In addition to data, we also do metadata – data about the events we record</a:t>
            </a:r>
            <a:endParaRPr lang="en-US" kern="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6148251" y="3849002"/>
            <a:ext cx="2654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A historic, but still fun, plot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457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Harry and ATLAS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349186" y="1986397"/>
            <a:ext cx="4993158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Most of my conversations with Harry went like this: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Me: There is this opportunity…</a:t>
            </a:r>
            <a:br>
              <a:rPr lang="en-US" dirty="0" smtClean="0"/>
            </a:br>
            <a:r>
              <a:rPr lang="en-US" dirty="0" smtClean="0"/>
              <a:t>Harry (interrupting): Do it.</a:t>
            </a:r>
            <a:br>
              <a:rPr lang="en-US" dirty="0" smtClean="0"/>
            </a:br>
            <a:r>
              <a:rPr lang="en-US" dirty="0" smtClean="0"/>
              <a:t>Me: But I need…</a:t>
            </a:r>
          </a:p>
          <a:p>
            <a:r>
              <a:rPr lang="en-US" dirty="0" smtClean="0"/>
              <a:t>Harry (interrupting): You can have it.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7092" t="475" r="39736" b="141"/>
          <a:stretch/>
        </p:blipFill>
        <p:spPr>
          <a:xfrm>
            <a:off x="6058020" y="274638"/>
            <a:ext cx="2936755" cy="60071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426" y="1120301"/>
            <a:ext cx="1040673" cy="1040673"/>
          </a:xfrm>
          <a:prstGeom prst="ellipse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49186" y="1050225"/>
            <a:ext cx="499315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Harry was monumentally supportive of ATLAS and its scientific opportunities.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49186" y="4030564"/>
            <a:ext cx="4993158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Now that I’ve seen resource management from the “other side” I’m even more appreciative. 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This kind of support is not as easy as it looks, and when I took on some risk, Harry did as well.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269852" y="5647901"/>
            <a:ext cx="315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Now on to the physics…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6996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did the LHC find anything?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1194" y="1011764"/>
            <a:ext cx="3981137" cy="1108007"/>
          </a:xfrm>
        </p:spPr>
        <p:txBody>
          <a:bodyPr/>
          <a:lstStyle/>
          <a:p>
            <a:r>
              <a:rPr lang="en-US" dirty="0" smtClean="0"/>
              <a:t>Our first new particle!</a:t>
            </a:r>
          </a:p>
          <a:p>
            <a:r>
              <a:rPr lang="en-US" dirty="0" smtClean="0"/>
              <a:t>Even our first new boson!</a:t>
            </a:r>
          </a:p>
          <a:p>
            <a:r>
              <a:rPr lang="en-US" dirty="0" err="1" smtClean="0"/>
              <a:t>Quarkonium</a:t>
            </a:r>
            <a:r>
              <a:rPr lang="en-US" dirty="0" smtClean="0"/>
              <a:t>: </a:t>
            </a:r>
            <a:r>
              <a:rPr lang="en-US" baseline="30000" dirty="0" smtClean="0"/>
              <a:t>3</a:t>
            </a:r>
            <a:r>
              <a:rPr lang="en-US" dirty="0" smtClean="0"/>
              <a:t>P</a:t>
            </a:r>
            <a:r>
              <a:rPr lang="en-US" baseline="-25000" dirty="0" smtClean="0"/>
              <a:t>1</a:t>
            </a:r>
            <a:r>
              <a:rPr lang="en-US" dirty="0" smtClean="0"/>
              <a:t>(n=3)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aseline="30000" dirty="0" smtClean="0"/>
              <a:t>3</a:t>
            </a:r>
            <a:r>
              <a:rPr lang="en-US" dirty="0" smtClean="0">
                <a:sym typeface="Wingdings" panose="05000000000000000000" pitchFamily="2" charset="2"/>
              </a:rPr>
              <a:t>S</a:t>
            </a:r>
            <a:r>
              <a:rPr lang="en-US" baseline="-25000" dirty="0"/>
              <a:t>1 </a:t>
            </a:r>
            <a:r>
              <a:rPr lang="en-US" dirty="0" smtClean="0">
                <a:sym typeface="Wingdings" panose="05000000000000000000" pitchFamily="2" charset="2"/>
              </a:rPr>
              <a:t>(n=1,2)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80" y="2294101"/>
            <a:ext cx="2944041" cy="39885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411" y="712571"/>
            <a:ext cx="3920798" cy="281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412" y="3610266"/>
            <a:ext cx="3902248" cy="280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291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Discovery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6677" y="209006"/>
            <a:ext cx="998098" cy="771479"/>
          </a:xfrm>
          <a:prstGeom prst="rect">
            <a:avLst/>
          </a:prstGeom>
        </p:spPr>
      </p:pic>
      <p:pic>
        <p:nvPicPr>
          <p:cNvPr id="5" name="Picture 8" descr="6883455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" r="5212"/>
          <a:stretch>
            <a:fillRect/>
          </a:stretch>
        </p:blipFill>
        <p:spPr bwMode="auto">
          <a:xfrm>
            <a:off x="2838088" y="1233034"/>
            <a:ext cx="6002700" cy="432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200" y="1483270"/>
            <a:ext cx="3936274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anose="030F0702030302020204" pitchFamily="66" charset="0"/>
              </a:rPr>
              <a:t>July 4, 2012.  Some of us were there in person.</a:t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/>
            </a:r>
            <a:br>
              <a:rPr lang="en-US" dirty="0" smtClean="0">
                <a:latin typeface="Comic Sans MS" panose="030F0702030302020204" pitchFamily="66" charset="0"/>
              </a:rPr>
            </a:br>
            <a:r>
              <a:rPr lang="en-US" dirty="0" smtClean="0">
                <a:latin typeface="Comic Sans MS" panose="030F0702030302020204" pitchFamily="66" charset="0"/>
              </a:rPr>
              <a:t>We had major roles in both discovery channels.</a:t>
            </a:r>
            <a:endParaRPr lang="en-U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287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94217"/>
            <a:ext cx="8229600" cy="944563"/>
          </a:xfrm>
        </p:spPr>
        <p:txBody>
          <a:bodyPr/>
          <a:lstStyle/>
          <a:p>
            <a:r>
              <a:rPr lang="en-US" sz="2000" dirty="0"/>
              <a:t>I invite you to share in some of the Division’s success in collider physics</a:t>
            </a:r>
          </a:p>
          <a:p>
            <a:pPr lvl="1"/>
            <a:r>
              <a:rPr lang="en-US" sz="1800" dirty="0"/>
              <a:t>Zeus at Hera/DESY</a:t>
            </a:r>
          </a:p>
          <a:p>
            <a:pPr lvl="1"/>
            <a:r>
              <a:rPr lang="en-US" sz="1800" dirty="0"/>
              <a:t>ATLAS at the LHC/CERN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702" y="781839"/>
            <a:ext cx="4807131" cy="31922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C4A17C-A5E1-47EB-95C4-DC80363FDD32}"/>
              </a:ext>
            </a:extLst>
          </p:cNvPr>
          <p:cNvSpPr txBox="1"/>
          <p:nvPr/>
        </p:nvSpPr>
        <p:spPr>
          <a:xfrm>
            <a:off x="2006702" y="4161453"/>
            <a:ext cx="4807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“Each of our successes belongs to all of us.”</a:t>
            </a:r>
          </a:p>
        </p:txBody>
      </p:sp>
    </p:spTree>
    <p:extLst>
      <p:ext uri="{BB962C8B-B14F-4D97-AF65-F5344CB8AC3E}">
        <p14:creationId xmlns:p14="http://schemas.microsoft.com/office/powerpoint/2010/main" val="198355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in </a:t>
            </a:r>
            <a:r>
              <a:rPr lang="en-US" dirty="0" smtClean="0"/>
              <a:t>Four Leptons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57" y="1140822"/>
            <a:ext cx="534268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49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in </a:t>
            </a:r>
            <a:r>
              <a:rPr lang="en-US" dirty="0" err="1" smtClean="0"/>
              <a:t>Diphotons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92" y="959349"/>
            <a:ext cx="5459416" cy="529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5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in </a:t>
            </a:r>
            <a:r>
              <a:rPr lang="en-US" dirty="0" smtClean="0"/>
              <a:t>WW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868" y="951411"/>
            <a:ext cx="540067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Bevy of Standard Model 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87" y="792480"/>
            <a:ext cx="6906263" cy="518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873" y="4068399"/>
            <a:ext cx="2558623" cy="11567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9369" y="3383280"/>
            <a:ext cx="188540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Many of these points have ANL involvement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30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Searches Galore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4380411"/>
            <a:ext cx="8229600" cy="1745752"/>
          </a:xfrm>
        </p:spPr>
        <p:txBody>
          <a:bodyPr/>
          <a:lstStyle/>
          <a:p>
            <a:r>
              <a:rPr lang="en-US" dirty="0" smtClean="0"/>
              <a:t>As of last Wednesday, 349 separate search papers published on searches</a:t>
            </a:r>
          </a:p>
          <a:p>
            <a:pPr lvl="1"/>
            <a:r>
              <a:rPr lang="en-US" dirty="0" smtClean="0"/>
              <a:t>No surprises</a:t>
            </a:r>
          </a:p>
          <a:p>
            <a:r>
              <a:rPr lang="en-US" dirty="0" smtClean="0"/>
              <a:t>In most cases, we’re ~10x as sensitive as pre-LHC experiments, sometimes more, sometimes much more.</a:t>
            </a:r>
          </a:p>
          <a:p>
            <a:r>
              <a:rPr lang="en-US" dirty="0" smtClean="0"/>
              <a:t>As before, many of these have substantial Argonne scientific involvement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9" y="921693"/>
            <a:ext cx="3980935" cy="3031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00" y="921693"/>
            <a:ext cx="4218400" cy="303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38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The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756" y="1065407"/>
            <a:ext cx="5081451" cy="1979023"/>
          </a:xfrm>
        </p:spPr>
        <p:txBody>
          <a:bodyPr/>
          <a:lstStyle/>
          <a:p>
            <a:r>
              <a:rPr lang="en-US" dirty="0" smtClean="0"/>
              <a:t>A tremendous amount of science has come out</a:t>
            </a:r>
            <a:br>
              <a:rPr lang="en-US" dirty="0" smtClean="0"/>
            </a:br>
            <a:r>
              <a:rPr lang="en-US" dirty="0" smtClean="0"/>
              <a:t>of the LHC program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Whatever the future holds: HL-LHC, ILC, HE-LHC or a future collider, we’re on a sound foundation</a:t>
            </a:r>
            <a:br>
              <a:rPr lang="en-US" dirty="0" smtClean="0"/>
            </a:br>
            <a:r>
              <a:rPr lang="en-US" dirty="0" smtClean="0"/>
              <a:t>thanks to Harry.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4182" y="274638"/>
            <a:ext cx="3240593" cy="3130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35" y="3681144"/>
            <a:ext cx="3308636" cy="21971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50971" y="4042332"/>
            <a:ext cx="325236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dirty="0" smtClean="0">
                <a:latin typeface="Brush Script MT" panose="03060802040406070304" pitchFamily="66" charset="0"/>
              </a:rPr>
              <a:t>Thanks!</a:t>
            </a:r>
            <a:endParaRPr lang="en-US" sz="8800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264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E6A5A2-5FDC-4CF6-B93D-0E4A28E3E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Zeus at HERA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9A87088B-9410-4E1F-888C-08C9B9878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804" y="2816148"/>
            <a:ext cx="3442996" cy="3310015"/>
          </a:xfrm>
        </p:spPr>
        <p:txBody>
          <a:bodyPr/>
          <a:lstStyle/>
          <a:p>
            <a:r>
              <a:rPr lang="en-US" dirty="0"/>
              <a:t>HERA was an electron-proton collider at DESY in Hamburg, Germany, intended to study the structure of the proton</a:t>
            </a:r>
            <a:br>
              <a:rPr lang="en-US" dirty="0"/>
            </a:br>
            <a:r>
              <a:rPr lang="en-US" dirty="0"/>
              <a:t> </a:t>
            </a:r>
          </a:p>
          <a:p>
            <a:r>
              <a:rPr lang="en-US" dirty="0"/>
              <a:t>ANL had a number of leadership roles, including spokesperson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We were ramping down just as Harry was joining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5BAEFC0-6709-4922-904A-CF064CEB1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68F71E-30B3-4193-8E0B-F36562CE0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12" y="1250351"/>
            <a:ext cx="4382196" cy="4357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B10149-99BF-4FB3-875C-5206D84A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212" y="541107"/>
            <a:ext cx="3033388" cy="227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0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219A094-CEF9-452E-B5D6-091808E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CDA6E-0154-4E49-A24B-67336B8F7142}" type="slidenum">
              <a:rPr lang="en-US" altLang="en-US"/>
              <a:pPr/>
              <a:t>4</a:t>
            </a:fld>
            <a:endParaRPr lang="en-US" altLang="en-US"/>
          </a:p>
        </p:txBody>
      </p:sp>
      <p:pic>
        <p:nvPicPr>
          <p:cNvPr id="1126402" name="Picture 2">
            <a:extLst>
              <a:ext uri="{FF2B5EF4-FFF2-40B4-BE49-F238E27FC236}">
                <a16:creationId xmlns:a16="http://schemas.microsoft.com/office/drawing/2014/main" xmlns="" id="{AFAF2B55-1B32-43AC-B81C-D12710EE0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25" y="1154113"/>
            <a:ext cx="5921375" cy="405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03" name="Rectangle 3">
            <a:extLst>
              <a:ext uri="{FF2B5EF4-FFF2-40B4-BE49-F238E27FC236}">
                <a16:creationId xmlns:a16="http://schemas.microsoft.com/office/drawing/2014/main" xmlns="" id="{EFDF0218-FA1F-4725-935F-E8B96ED127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Proton Structure (Parton </a:t>
            </a:r>
            <a:r>
              <a:rPr lang="en-US" altLang="en-US" dirty="0"/>
              <a:t>Density </a:t>
            </a:r>
            <a:r>
              <a:rPr lang="en-US" altLang="en-US" dirty="0" smtClean="0"/>
              <a:t>Functions) </a:t>
            </a:r>
            <a:r>
              <a:rPr lang="en-US" altLang="en-US" dirty="0"/>
              <a:t>Today</a:t>
            </a:r>
          </a:p>
        </p:txBody>
      </p:sp>
      <p:sp>
        <p:nvSpPr>
          <p:cNvPr id="1126404" name="Rectangle 4">
            <a:extLst>
              <a:ext uri="{FF2B5EF4-FFF2-40B4-BE49-F238E27FC236}">
                <a16:creationId xmlns:a16="http://schemas.microsoft.com/office/drawing/2014/main" xmlns="" id="{1E93CD2E-84CC-4799-8163-E0C0AF9D4F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50838" y="1155700"/>
            <a:ext cx="3165475" cy="4481513"/>
          </a:xfrm>
        </p:spPr>
        <p:txBody>
          <a:bodyPr/>
          <a:lstStyle/>
          <a:p>
            <a:r>
              <a:rPr lang="en-US" altLang="en-US"/>
              <a:t>One fit from CTEQ and one from MRS is shown</a:t>
            </a:r>
          </a:p>
          <a:p>
            <a:pPr lvl="1"/>
            <a:r>
              <a:rPr lang="en-US" altLang="en-US"/>
              <a:t>These are global fits from all the data</a:t>
            </a:r>
          </a:p>
          <a:p>
            <a:r>
              <a:rPr lang="en-US" altLang="en-US"/>
              <a:t>Despite differences in procedure, the conclusions are remarkably similar</a:t>
            </a:r>
          </a:p>
          <a:p>
            <a:pPr lvl="1"/>
            <a:r>
              <a:rPr lang="en-US" altLang="en-US"/>
              <a:t>Lends confidence to the process</a:t>
            </a:r>
          </a:p>
          <a:p>
            <a:r>
              <a:rPr lang="en-US" altLang="en-US"/>
              <a:t>The gluon distribution is enormous:</a:t>
            </a:r>
          </a:p>
          <a:p>
            <a:pPr lvl="1"/>
            <a:r>
              <a:rPr lang="en-US" altLang="en-US"/>
              <a:t>The proton is mostly glue, not mostly quarks</a:t>
            </a:r>
          </a:p>
        </p:txBody>
      </p:sp>
      <p:sp>
        <p:nvSpPr>
          <p:cNvPr id="1126405" name="Rectangle 5">
            <a:extLst>
              <a:ext uri="{FF2B5EF4-FFF2-40B4-BE49-F238E27FC236}">
                <a16:creationId xmlns:a16="http://schemas.microsoft.com/office/drawing/2014/main" xmlns="" id="{14C2F82B-6886-4B4E-B1F1-98D7AF97E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050" y="5754688"/>
            <a:ext cx="41783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Want to know the uncertainties?  </a:t>
            </a:r>
            <a:b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US" altLang="en-US" sz="1200">
                <a:latin typeface="Arial" panose="020B0604020202020204" pitchFamily="34" charset="0"/>
                <a:ea typeface="ＭＳ Ｐゴシック" panose="020B0600070205080204" pitchFamily="34" charset="-128"/>
              </a:rPr>
              <a:t>Use the Durham pdf plotter: http://durpdg.dur.ac.uk/hepdata/pdf3.html</a:t>
            </a:r>
          </a:p>
        </p:txBody>
      </p:sp>
    </p:spTree>
    <p:extLst>
      <p:ext uri="{BB962C8B-B14F-4D97-AF65-F5344CB8AC3E}">
        <p14:creationId xmlns:p14="http://schemas.microsoft.com/office/powerpoint/2010/main" val="1663192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7EFB6E6-999B-4AE0-AE2A-76360D07B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4F1D5-1E53-4DB6-96D5-D40422B308E9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153026" name="Rectangle 1026">
            <a:extLst>
              <a:ext uri="{FF2B5EF4-FFF2-40B4-BE49-F238E27FC236}">
                <a16:creationId xmlns:a16="http://schemas.microsoft.com/office/drawing/2014/main" xmlns="" id="{2C2A5A36-B051-4302-BD23-F35DA7C03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HERA: Before and After</a:t>
            </a:r>
          </a:p>
        </p:txBody>
      </p:sp>
      <p:sp>
        <p:nvSpPr>
          <p:cNvPr id="1153027" name="Rectangle 1027">
            <a:extLst>
              <a:ext uri="{FF2B5EF4-FFF2-40B4-BE49-F238E27FC236}">
                <a16:creationId xmlns:a16="http://schemas.microsoft.com/office/drawing/2014/main" xmlns="" id="{EED1FB20-595E-4742-A64C-C49ABDCDA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85788" y="4564063"/>
            <a:ext cx="8229600" cy="17256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HERA </a:t>
            </a:r>
            <a:r>
              <a:rPr lang="en-US" altLang="en-US" b="1" i="1" dirty="0">
                <a:solidFill>
                  <a:srgbClr val="FF0000"/>
                </a:solidFill>
              </a:rPr>
              <a:t>revolutionized</a:t>
            </a:r>
            <a:r>
              <a:rPr lang="en-US" altLang="en-US" dirty="0"/>
              <a:t> our knowledge of </a:t>
            </a:r>
            <a:r>
              <a:rPr lang="en-US" altLang="en-US" dirty="0" err="1"/>
              <a:t>parton</a:t>
            </a:r>
            <a:r>
              <a:rPr lang="en-US" altLang="en-US" dirty="0"/>
              <a:t> densities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If you don’t believe me, look at papers pre-HERA and post-HERA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It’s even more dramatic than it looks, as the shapes in the left plots are still informed by the HERA data.  Otherwise, the shapes would be more a function of imagination than of physics.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There is still a need to explore for the LHC, where higher Q</a:t>
            </a:r>
            <a:r>
              <a:rPr lang="en-US" altLang="en-US" baseline="30000" dirty="0"/>
              <a:t>2</a:t>
            </a:r>
            <a:r>
              <a:rPr lang="en-US" altLang="en-US" dirty="0"/>
              <a:t> matters.</a:t>
            </a:r>
          </a:p>
        </p:txBody>
      </p:sp>
      <p:pic>
        <p:nvPicPr>
          <p:cNvPr id="1153028" name="Picture 1028" descr="file:///C:/Data/lecompte/ATLAS/Conferences/2011/Blois%202011/Talk%20References/HERA-noHERA.jpg">
            <a:extLst>
              <a:ext uri="{FF2B5EF4-FFF2-40B4-BE49-F238E27FC236}">
                <a16:creationId xmlns:a16="http://schemas.microsoft.com/office/drawing/2014/main" xmlns="" id="{54371FCA-B11E-4E0D-AFFF-5FC49C028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66" y="846138"/>
            <a:ext cx="6853238" cy="35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697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at CERN’s Large Hadron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109" y="4543818"/>
            <a:ext cx="4976949" cy="1379992"/>
          </a:xfrm>
        </p:spPr>
        <p:txBody>
          <a:bodyPr/>
          <a:lstStyle/>
          <a:p>
            <a:r>
              <a:rPr lang="en-US" dirty="0" smtClean="0"/>
              <a:t>Argonne’s Responsibilities</a:t>
            </a:r>
          </a:p>
          <a:p>
            <a:pPr lvl="1"/>
            <a:r>
              <a:rPr lang="en-US" dirty="0" smtClean="0"/>
              <a:t>Tile Calorimeter</a:t>
            </a:r>
          </a:p>
          <a:p>
            <a:pPr lvl="1"/>
            <a:r>
              <a:rPr lang="en-US" dirty="0" smtClean="0"/>
              <a:t>Trigger Region-of-Interest Builder (ROIB)</a:t>
            </a:r>
          </a:p>
          <a:p>
            <a:pPr lvl="1"/>
            <a:r>
              <a:rPr lang="en-US" dirty="0" smtClean="0"/>
              <a:t>Software and Computing</a:t>
            </a:r>
          </a:p>
          <a:p>
            <a:r>
              <a:rPr lang="en-US" dirty="0" smtClean="0"/>
              <a:t>And of course, the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6" y="893903"/>
            <a:ext cx="3320868" cy="2490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98" y="755052"/>
            <a:ext cx="3927565" cy="27683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109" y="3779520"/>
            <a:ext cx="7289074" cy="36933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proton-proton collider operating at 7, 8 and now 13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79666" y="4495150"/>
            <a:ext cx="3007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ANL held a number of leadership positions here too: conveners, project managers, physics coordinator…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1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DA1F08-282E-459D-BADF-01B41128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Tile Calorimeter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64788DC-2AC1-4E04-8B81-D3C39032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8E8534-63F1-4E27-9C8A-02BA386DF79F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17BD86-4E6F-4539-BB03-32AB6B189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54500"/>
            <a:ext cx="3386886" cy="2502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647D2C-BFE0-4C6F-92C9-6D84A3D87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672" y="4275414"/>
            <a:ext cx="3177790" cy="2050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130" y="1058409"/>
            <a:ext cx="2965176" cy="22238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963714"/>
            <a:ext cx="1795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Scintillator tiles…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36617" y="3906082"/>
            <a:ext cx="2900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…are placed in submodules…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 bwMode="auto">
          <a:xfrm rot="19301657">
            <a:off x="3795713" y="3364576"/>
            <a:ext cx="1314995" cy="357051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72631" y="3358435"/>
            <a:ext cx="3598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…which combine to make modules…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7154818" y="3823065"/>
            <a:ext cx="474391" cy="357051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23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1C21C0F-547F-4BBF-A8D8-26D4E4638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Calorimeter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850674"/>
            <a:ext cx="8229600" cy="1275489"/>
          </a:xfrm>
        </p:spPr>
        <p:txBody>
          <a:bodyPr/>
          <a:lstStyle/>
          <a:p>
            <a:r>
              <a:rPr lang="en-US" dirty="0" smtClean="0"/>
              <a:t>When complete there are 192 modules</a:t>
            </a:r>
          </a:p>
          <a:p>
            <a:pPr lvl="1"/>
            <a:r>
              <a:rPr lang="en-US" dirty="0" smtClean="0"/>
              <a:t>64 in the central barrel</a:t>
            </a:r>
          </a:p>
          <a:p>
            <a:pPr lvl="1"/>
            <a:r>
              <a:rPr lang="en-US" dirty="0" smtClean="0"/>
              <a:t>64 each in the two extended (higher rapidity) barrels</a:t>
            </a:r>
          </a:p>
          <a:p>
            <a:pPr lvl="2"/>
            <a:r>
              <a:rPr lang="en-US" dirty="0" smtClean="0"/>
              <a:t>A-side (Argonne &amp; Airport), C-side (Catalonia &amp; </a:t>
            </a:r>
            <a:r>
              <a:rPr lang="en-US" dirty="0" err="1" smtClean="0"/>
              <a:t>Charly’s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1A3E14C-8055-43F7-B617-74B4AFD0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AC1AA7B-76FB-4060-A01E-0CC082DD0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13" y="1283104"/>
            <a:ext cx="3504431" cy="273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052" y="1257890"/>
            <a:ext cx="4180113" cy="27837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052" y="4186681"/>
            <a:ext cx="267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…which are then stacked…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37922" y="4186680"/>
            <a:ext cx="287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…until assembly is complete.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37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Tile Calorimeter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F6BC3F-C7A0-419D-89DA-ED3F20BD281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D7D076-94A0-4CCA-9701-0CB32481C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23" y="1347652"/>
            <a:ext cx="3647802" cy="24318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113" y="1160967"/>
            <a:ext cx="4230687" cy="28516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3474" y="4651005"/>
            <a:ext cx="8027126" cy="147732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en-US" dirty="0" smtClean="0"/>
              <a:t>The resolution is excellent: not the absolute best in the world – but the best is 200x smaller.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The limiting factor on hadronic resolution is not from the </a:t>
            </a:r>
            <a:r>
              <a:rPr lang="en-US" dirty="0" err="1" smtClean="0"/>
              <a:t>TileCal</a:t>
            </a:r>
            <a:r>
              <a:rPr lang="en-US" dirty="0" smtClean="0"/>
              <a:t> itself, but instead from hadrons interacting upstream.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05954" y="3809903"/>
            <a:ext cx="3793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Tile </a:t>
            </a:r>
            <a:r>
              <a:rPr lang="en-US" dirty="0" smtClean="0"/>
              <a:t>Calorimeter installed in the cavern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976601"/>
      </p:ext>
    </p:extLst>
  </p:cSld>
  <p:clrMapOvr>
    <a:masterClrMapping/>
  </p:clrMapOvr>
</p:sld>
</file>

<file path=ppt/theme/theme1.xml><?xml version="1.0" encoding="utf-8"?>
<a:theme xmlns:a="http://schemas.openxmlformats.org/drawingml/2006/main" name="ATLAS Higgs">
  <a:themeElements>
    <a:clrScheme name="">
      <a:dk1>
        <a:srgbClr val="404040"/>
      </a:dk1>
      <a:lt1>
        <a:srgbClr val="FFFFFF"/>
      </a:lt1>
      <a:dk2>
        <a:srgbClr val="1F497D"/>
      </a:dk2>
      <a:lt2>
        <a:srgbClr val="D2D2D2"/>
      </a:lt2>
      <a:accent1>
        <a:srgbClr val="A6C4DE"/>
      </a:accent1>
      <a:accent2>
        <a:srgbClr val="9D7D9E"/>
      </a:accent2>
      <a:accent3>
        <a:srgbClr val="FFFFFF"/>
      </a:accent3>
      <a:accent4>
        <a:srgbClr val="353535"/>
      </a:accent4>
      <a:accent5>
        <a:srgbClr val="D0DEEC"/>
      </a:accent5>
      <a:accent6>
        <a:srgbClr val="8E718F"/>
      </a:accent6>
      <a:hlink>
        <a:srgbClr val="7AB800"/>
      </a:hlink>
      <a:folHlink>
        <a:srgbClr val="BF5C28"/>
      </a:folHlink>
    </a:clrScheme>
    <a:fontScheme name="ATLAS Higgs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ATLAS Higgs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C:\data\lecompte\ATLAS\ASC\Meetings\2012\May 22\ATLAS Higgs.ppt</Template>
  <TotalTime>20070</TotalTime>
  <Pages>15</Pages>
  <Words>734</Words>
  <Application>Microsoft Office PowerPoint</Application>
  <PresentationFormat>Letter Paper (8.5x11 in)</PresentationFormat>
  <Paragraphs>124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MS PGothic</vt:lpstr>
      <vt:lpstr>Arial</vt:lpstr>
      <vt:lpstr>Brush Script MT</vt:lpstr>
      <vt:lpstr>Calibri</vt:lpstr>
      <vt:lpstr>Comic Sans MS</vt:lpstr>
      <vt:lpstr>Times New Roman</vt:lpstr>
      <vt:lpstr>Trebuchet MS</vt:lpstr>
      <vt:lpstr>Wingdings</vt:lpstr>
      <vt:lpstr>ATLAS Higgs</vt:lpstr>
      <vt:lpstr> pp and ep Colliders in the Time of Harry</vt:lpstr>
      <vt:lpstr>Non-Outline</vt:lpstr>
      <vt:lpstr>Zeus at HERA</vt:lpstr>
      <vt:lpstr>Proton Structure (Parton Density Functions) Today</vt:lpstr>
      <vt:lpstr>HERA: Before and After</vt:lpstr>
      <vt:lpstr>ATLAS at CERN’s Large Hadron Collider</vt:lpstr>
      <vt:lpstr>Tile Calorimeter</vt:lpstr>
      <vt:lpstr>Tile Calorimeter</vt:lpstr>
      <vt:lpstr>Tile Calorimeter</vt:lpstr>
      <vt:lpstr>Tile Calorimeter</vt:lpstr>
      <vt:lpstr>How Iconic?</vt:lpstr>
      <vt:lpstr>How Iconic?</vt:lpstr>
      <vt:lpstr>How Iconic?</vt:lpstr>
      <vt:lpstr>Region of Interest Builder</vt:lpstr>
      <vt:lpstr>What It’s Like Being on Call for the ROIB</vt:lpstr>
      <vt:lpstr>Computing</vt:lpstr>
      <vt:lpstr>Harry and ATLAS</vt:lpstr>
      <vt:lpstr>So, did the LHC find anything?</vt:lpstr>
      <vt:lpstr>Higgs Boson Discovery</vt:lpstr>
      <vt:lpstr>Higgs in Four Leptons</vt:lpstr>
      <vt:lpstr>Higgs in Diphotons</vt:lpstr>
      <vt:lpstr>Higgs in WW</vt:lpstr>
      <vt:lpstr>A Bevy of Standard Model Measurements</vt:lpstr>
      <vt:lpstr>And Searches Galore</vt:lpstr>
      <vt:lpstr>Summary &amp; The Future</vt:lpstr>
    </vt:vector>
  </TitlesOfParts>
  <Company>ANL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ALCF DD Search</dc:title>
  <dc:subject>ALCF DD Search</dc:subject>
  <dc:creator>lecompte</dc:creator>
  <cp:lastModifiedBy>LeCompte, Thomas (CONTR)</cp:lastModifiedBy>
  <cp:revision>912</cp:revision>
  <cp:lastPrinted>2002-02-18T19:28:55Z</cp:lastPrinted>
  <dcterms:created xsi:type="dcterms:W3CDTF">2012-05-21T13:20:04Z</dcterms:created>
  <dcterms:modified xsi:type="dcterms:W3CDTF">2018-04-04T20:08:23Z</dcterms:modified>
</cp:coreProperties>
</file>