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81" r:id="rId2"/>
    <p:sldId id="349" r:id="rId3"/>
    <p:sldId id="346" r:id="rId4"/>
    <p:sldId id="348" r:id="rId5"/>
    <p:sldId id="347" r:id="rId6"/>
    <p:sldId id="350" r:id="rId7"/>
    <p:sldId id="344" r:id="rId8"/>
    <p:sldId id="282" r:id="rId9"/>
    <p:sldId id="308" r:id="rId10"/>
    <p:sldId id="283" r:id="rId11"/>
    <p:sldId id="288" r:id="rId12"/>
    <p:sldId id="309" r:id="rId13"/>
    <p:sldId id="310" r:id="rId14"/>
    <p:sldId id="293" r:id="rId15"/>
    <p:sldId id="294" r:id="rId16"/>
    <p:sldId id="343" r:id="rId17"/>
    <p:sldId id="322" r:id="rId18"/>
    <p:sldId id="335" r:id="rId19"/>
    <p:sldId id="351" r:id="rId20"/>
    <p:sldId id="337" r:id="rId21"/>
    <p:sldId id="313" r:id="rId22"/>
    <p:sldId id="352" r:id="rId23"/>
    <p:sldId id="353" r:id="rId24"/>
    <p:sldId id="354" r:id="rId25"/>
    <p:sldId id="355" r:id="rId26"/>
    <p:sldId id="299" r:id="rId27"/>
    <p:sldId id="323" r:id="rId28"/>
    <p:sldId id="328" r:id="rId29"/>
    <p:sldId id="329" r:id="rId30"/>
    <p:sldId id="332" r:id="rId31"/>
    <p:sldId id="345" r:id="rId32"/>
    <p:sldId id="342" r:id="rId33"/>
    <p:sldId id="334" r:id="rId34"/>
    <p:sldId id="339" r:id="rId35"/>
    <p:sldId id="340" r:id="rId36"/>
    <p:sldId id="31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83EDE-7F98-7343-8871-0020155A6863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55827-350A-6B4B-ACA3-ACAA737F7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8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584200"/>
            <a:ext cx="4554537" cy="3414713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77" y="4343103"/>
            <a:ext cx="5487048" cy="4114205"/>
          </a:xfrm>
          <a:noFill/>
          <a:ln/>
        </p:spPr>
        <p:txBody>
          <a:bodyPr lIns="86468" tIns="43233" rIns="86468" bIns="43233"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" pitchFamily="-65" charset="0"/>
                <a:ea typeface="+mn-ea"/>
                <a:cs typeface="+mn-cs"/>
              </a:rPr>
              <a:t>SNR is proportional to SQRT (NEC). So TOF is a sensitivity amplifier.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55827-350A-6B4B-ACA3-ACAA737F75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6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b="1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546DB-15CD-4D4B-B825-A7B6CDB8B1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0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22CFF3-BD81-4D3B-824C-D8D9BABC5BB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021D4-18D2-4D81-B54F-23760857CF9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8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54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99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3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4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1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1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5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4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2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A25A-31F7-7E48-AB64-C93789EB7138}" type="datetimeFigureOut">
              <a:rPr lang="en-US" smtClean="0"/>
              <a:t>13/09/18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DE63-6848-BE4E-B2F2-8F36612C4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8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jpg"/><Relationship Id="rId10" Type="http://schemas.openxmlformats.org/officeDocument/2006/relationships/image" Target="../media/image8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3.pn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hyperlink" Target="http://dx.doi.org/10.1016/j.nima.2016.11.064" TargetMode="External"/><Relationship Id="rId5" Type="http://schemas.openxmlformats.org/officeDocument/2006/relationships/hyperlink" Target="http://dx.doi.org/10.1016/j.nima.2015.10.08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arryvandergraaf\Documents\presentations\IEEE2012Anaheim\!OLE_LINK7" TargetMode="External"/><Relationship Id="rId4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2867" y="349238"/>
            <a:ext cx="468962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3366FF"/>
                </a:solidFill>
              </a:rPr>
              <a:t>The </a:t>
            </a:r>
            <a:r>
              <a:rPr lang="en-US" sz="4400" dirty="0" smtClean="0">
                <a:solidFill>
                  <a:srgbClr val="3366FF"/>
                </a:solidFill>
              </a:rPr>
              <a:t>Tynode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and the High QE Photocathode for ultra </a:t>
            </a:r>
            <a:r>
              <a:rPr lang="en-US" sz="2400" dirty="0" smtClean="0">
                <a:solidFill>
                  <a:srgbClr val="FF6600"/>
                </a:solidFill>
              </a:rPr>
              <a:t>fast </a:t>
            </a:r>
            <a:r>
              <a:rPr lang="en-US" sz="2400" dirty="0" err="1" smtClean="0">
                <a:solidFill>
                  <a:srgbClr val="FF6600"/>
                </a:solidFill>
              </a:rPr>
              <a:t>pixelized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particle </a:t>
            </a:r>
            <a:r>
              <a:rPr lang="en-US" sz="2400" dirty="0" smtClean="0">
                <a:solidFill>
                  <a:srgbClr val="FF6600"/>
                </a:solidFill>
              </a:rPr>
              <a:t>detectors</a:t>
            </a:r>
            <a:endParaRPr lang="en-US" sz="2400" dirty="0" smtClean="0">
              <a:solidFill>
                <a:srgbClr val="FF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7092" y="3079167"/>
            <a:ext cx="506627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On behalf of the Membrane project: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u="sng" dirty="0" smtClean="0"/>
              <a:t>Harry </a:t>
            </a:r>
            <a:r>
              <a:rPr lang="en-US" sz="1600" u="sng" dirty="0"/>
              <a:t>van der </a:t>
            </a:r>
            <a:r>
              <a:rPr lang="en-US" sz="1600" u="sng" dirty="0" smtClean="0"/>
              <a:t>Graaf</a:t>
            </a:r>
            <a:r>
              <a:rPr lang="en-US" sz="1600" dirty="0" smtClean="0"/>
              <a:t>, Jeff de Fazio,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Hong </a:t>
            </a:r>
            <a:r>
              <a:rPr lang="en-US" sz="1600" dirty="0" err="1"/>
              <a:t>Wah</a:t>
            </a:r>
            <a:r>
              <a:rPr lang="en-US" sz="1600" dirty="0"/>
              <a:t> Chan</a:t>
            </a:r>
            <a:r>
              <a:rPr lang="en-US" sz="1600" dirty="0" smtClean="0"/>
              <a:t>, </a:t>
            </a:r>
            <a:r>
              <a:rPr lang="en-US" sz="1600" dirty="0"/>
              <a:t>Annemarie </a:t>
            </a:r>
            <a:r>
              <a:rPr lang="en-US" sz="1600" dirty="0" err="1" smtClean="0"/>
              <a:t>Theulings</a:t>
            </a:r>
            <a:r>
              <a:rPr lang="en-US" sz="1600" dirty="0" smtClean="0"/>
              <a:t>, Violeta </a:t>
            </a:r>
            <a:r>
              <a:rPr lang="en-US" sz="1600" dirty="0" err="1"/>
              <a:t>Prodanovi</a:t>
            </a:r>
            <a:r>
              <a:rPr lang="hr-HR" sz="1600" dirty="0"/>
              <a:t>ć</a:t>
            </a:r>
            <a:r>
              <a:rPr lang="en-US" sz="1600" dirty="0" smtClean="0"/>
              <a:t>, John </a:t>
            </a:r>
            <a:r>
              <a:rPr lang="en-US" sz="1600" dirty="0" err="1"/>
              <a:t>Smedley</a:t>
            </a:r>
            <a:r>
              <a:rPr lang="en-US" sz="1600" dirty="0" smtClean="0"/>
              <a:t>, </a:t>
            </a:r>
            <a:r>
              <a:rPr lang="en-US" sz="1600" dirty="0" err="1" smtClean="0"/>
              <a:t>Kees</a:t>
            </a:r>
            <a:r>
              <a:rPr lang="en-US" sz="1600" dirty="0" smtClean="0"/>
              <a:t> </a:t>
            </a:r>
            <a:r>
              <a:rPr lang="en-US" sz="1600" dirty="0"/>
              <a:t>Hagen</a:t>
            </a:r>
            <a:r>
              <a:rPr lang="en-US" sz="1600" dirty="0" smtClean="0"/>
              <a:t>, </a:t>
            </a:r>
            <a:r>
              <a:rPr lang="en-US" sz="1600" dirty="0" err="1" smtClean="0"/>
              <a:t>Lina</a:t>
            </a:r>
            <a:r>
              <a:rPr lang="en-US" sz="1600" dirty="0" smtClean="0"/>
              <a:t> </a:t>
            </a:r>
            <a:r>
              <a:rPr lang="en-US" sz="1600" dirty="0" err="1"/>
              <a:t>Sarro</a:t>
            </a:r>
            <a:r>
              <a:rPr lang="en-US" sz="1600" dirty="0" smtClean="0"/>
              <a:t>, </a:t>
            </a:r>
            <a:r>
              <a:rPr lang="en-US" sz="1600" dirty="0" err="1"/>
              <a:t>Gert</a:t>
            </a:r>
            <a:r>
              <a:rPr lang="en-US" sz="1600" dirty="0"/>
              <a:t> </a:t>
            </a:r>
            <a:r>
              <a:rPr lang="en-US" sz="1600" dirty="0" err="1"/>
              <a:t>Nützel</a:t>
            </a:r>
            <a:r>
              <a:rPr lang="en-US" sz="1600" dirty="0"/>
              <a:t>, Serge D. </a:t>
            </a:r>
            <a:r>
              <a:rPr lang="en-US" sz="1600" dirty="0" smtClean="0"/>
              <a:t>Pinto, </a:t>
            </a:r>
            <a:r>
              <a:rPr lang="en-US" sz="1600" dirty="0" err="1" smtClean="0"/>
              <a:t>Henk</a:t>
            </a:r>
            <a:r>
              <a:rPr lang="en-US" sz="1600" dirty="0" smtClean="0"/>
              <a:t> van </a:t>
            </a:r>
            <a:r>
              <a:rPr lang="en-US" sz="1600" dirty="0" err="1" smtClean="0"/>
              <a:t>Zeijl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(was) supported by ERC – Advanced 2012 “MEMBrane” 320764</a:t>
            </a:r>
          </a:p>
          <a:p>
            <a:pPr algn="ctr"/>
            <a:endParaRPr lang="en-US" sz="1600" dirty="0" smtClean="0">
              <a:solidFill>
                <a:srgbClr val="3366FF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008000"/>
                </a:solidFill>
              </a:rPr>
              <a:t>Ulitima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2018, Sept 14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Argonne </a:t>
            </a:r>
            <a:r>
              <a:rPr lang="en-US" sz="2400" dirty="0" smtClean="0">
                <a:solidFill>
                  <a:srgbClr val="008000"/>
                </a:solidFill>
              </a:rPr>
              <a:t>NL, Ill, USA</a:t>
            </a:r>
            <a:endParaRPr lang="en-US" sz="2400" dirty="0" smtClean="0">
              <a:solidFill>
                <a:srgbClr val="008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907" y="5995487"/>
            <a:ext cx="1205192" cy="791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9127" y="5915709"/>
            <a:ext cx="1605004" cy="9069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24" y="4401960"/>
            <a:ext cx="11715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013" y="3966114"/>
            <a:ext cx="2123661" cy="5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2581" y="5172759"/>
            <a:ext cx="9715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0099" y="4327613"/>
            <a:ext cx="195473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3" descr="argonne_header_logo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4" y="5111688"/>
            <a:ext cx="1604857" cy="7061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5957" r="6055" b="8781"/>
          <a:stretch/>
        </p:blipFill>
        <p:spPr>
          <a:xfrm>
            <a:off x="0" y="1"/>
            <a:ext cx="4065825" cy="36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3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1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0288" y="69093"/>
            <a:ext cx="878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Path towards first prototype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47134" y="866165"/>
            <a:ext cx="8653026" cy="1926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We have created many </a:t>
            </a:r>
            <a:r>
              <a:rPr lang="en-US" dirty="0" err="1" smtClean="0"/>
              <a:t>tynodes</a:t>
            </a:r>
            <a:r>
              <a:rPr lang="en-US" dirty="0" smtClean="0"/>
              <a:t> of various sizes and materials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Most recently, we have achieved transmission yields of 5.5 with 5 nm </a:t>
            </a:r>
            <a:r>
              <a:rPr lang="en-US" dirty="0" err="1" smtClean="0"/>
              <a:t>MgO</a:t>
            </a:r>
            <a:r>
              <a:rPr lang="en-US" dirty="0" smtClean="0"/>
              <a:t> membranes, coated with 2.5 nm </a:t>
            </a:r>
            <a:r>
              <a:rPr lang="en-US" dirty="0" err="1" smtClean="0"/>
              <a:t>TiN</a:t>
            </a:r>
            <a:r>
              <a:rPr lang="en-US" dirty="0" smtClean="0"/>
              <a:t>, without other special surface treatments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Now working towards building a first prototype device</a:t>
            </a:r>
          </a:p>
          <a:p>
            <a:pPr marL="285750" indent="-285750"/>
            <a:r>
              <a:rPr lang="en-US" dirty="0" smtClean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Fig 1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312" y="2961676"/>
            <a:ext cx="4774387" cy="357960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134" y="5437450"/>
            <a:ext cx="2189862" cy="110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7448" y="3214843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MEMS technology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EKL-Logo_websi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0" y="4344456"/>
            <a:ext cx="1865178" cy="10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8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95536" y="260648"/>
            <a:ext cx="7498080" cy="1143000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MEMS </a:t>
            </a:r>
            <a:r>
              <a:rPr lang="en-GB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fabriaction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of </a:t>
            </a:r>
            <a:r>
              <a:rPr lang="en-GB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en-GB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ynodes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 ALD </a:t>
            </a:r>
            <a:r>
              <a:rPr lang="en-GB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MgO</a:t>
            </a:r>
            <a:r>
              <a:rPr lang="en-GB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800" dirty="0" smtClean="0"/>
              <a:t/>
            </a:r>
            <a:br>
              <a:rPr lang="en-GB" sz="2800" dirty="0" smtClean="0"/>
            </a:br>
            <a:endParaRPr lang="en-GB" sz="28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4" name="Slide Number Placeholder 20"/>
          <p:cNvSpPr txBox="1">
            <a:spLocks/>
          </p:cNvSpPr>
          <p:nvPr/>
        </p:nvSpPr>
        <p:spPr>
          <a:xfrm>
            <a:off x="8532440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904AFE-B822-4DCC-845A-54735A1F400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1250757"/>
            <a:ext cx="6048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alibri" panose="020F0502020204030204" pitchFamily="34" charset="0"/>
              </a:rPr>
              <a:t>Thermal ALD reactor with </a:t>
            </a:r>
            <a:r>
              <a:rPr lang="en-GB" sz="1400" dirty="0"/>
              <a:t>(</a:t>
            </a:r>
            <a:r>
              <a:rPr lang="en-GB" sz="1400" dirty="0" smtClean="0"/>
              <a:t>Mg(</a:t>
            </a:r>
            <a:r>
              <a:rPr lang="en-GB" sz="1400" dirty="0" err="1" smtClean="0"/>
              <a:t>Cp</a:t>
            </a:r>
            <a:r>
              <a:rPr lang="en-GB" sz="1400" dirty="0" smtClean="0"/>
              <a:t>)</a:t>
            </a:r>
            <a:r>
              <a:rPr lang="en-GB" sz="1400" baseline="-25000" dirty="0" smtClean="0">
                <a:latin typeface="Calibri" panose="020F0502020204030204" pitchFamily="34" charset="0"/>
              </a:rPr>
              <a:t>2</a:t>
            </a:r>
            <a:r>
              <a:rPr lang="en-GB" sz="1400" dirty="0" smtClean="0"/>
              <a:t>) and </a:t>
            </a:r>
            <a:r>
              <a:rPr lang="en-GB" sz="1400" dirty="0" smtClean="0">
                <a:latin typeface="Calibri" panose="020F0502020204030204" pitchFamily="34" charset="0"/>
              </a:rPr>
              <a:t>H</a:t>
            </a:r>
            <a:r>
              <a:rPr lang="en-GB" sz="1400" baseline="-25000" dirty="0" smtClean="0">
                <a:latin typeface="Calibri" panose="020F0502020204030204" pitchFamily="34" charset="0"/>
              </a:rPr>
              <a:t>2</a:t>
            </a:r>
            <a:r>
              <a:rPr lang="en-GB" sz="1400" dirty="0" smtClean="0">
                <a:latin typeface="Calibri" panose="020F0502020204030204" pitchFamily="34" charset="0"/>
              </a:rPr>
              <a:t>O</a:t>
            </a:r>
            <a:r>
              <a:rPr lang="en-GB" sz="1400" dirty="0" smtClean="0"/>
              <a:t> </a:t>
            </a:r>
            <a:r>
              <a:rPr lang="en-GB" sz="1400" dirty="0" smtClean="0">
                <a:latin typeface="Calibri" panose="020F0502020204030204" pitchFamily="34" charset="0"/>
              </a:rPr>
              <a:t>as precursors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 panose="020F0502020204030204" pitchFamily="34" charset="0"/>
              </a:rPr>
              <a:t>Deposition temperature: 200 </a:t>
            </a:r>
            <a:r>
              <a:rPr lang="en-GB" sz="1400" dirty="0" smtClean="0">
                <a:latin typeface="Calibri"/>
              </a:rPr>
              <a:t>°C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/>
              </a:rPr>
              <a:t>Measured stress:  ~ -200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Calibri"/>
              </a:rPr>
              <a:t>Growth rate = 0.165 nm/cycle (3 + 15 + 1 + 15 sec)</a:t>
            </a:r>
            <a:endParaRPr lang="en-GB" sz="14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1224"/>
            <a:ext cx="3768817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9080"/>
            <a:ext cx="1778671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9080"/>
            <a:ext cx="1757475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312"/>
            <a:ext cx="219051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8288" y="3861248"/>
            <a:ext cx="2934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SEM captures of 5 nm thin </a:t>
            </a:r>
            <a:r>
              <a:rPr lang="en-US" sz="1200" dirty="0" err="1"/>
              <a:t>MgO</a:t>
            </a:r>
            <a:r>
              <a:rPr lang="en-US" sz="1200" dirty="0"/>
              <a:t> </a:t>
            </a:r>
            <a:r>
              <a:rPr lang="en-US" sz="1200" dirty="0" smtClean="0"/>
              <a:t>membranes </a:t>
            </a:r>
            <a:r>
              <a:rPr lang="en-US" sz="1200" dirty="0"/>
              <a:t>in </a:t>
            </a:r>
            <a:r>
              <a:rPr lang="en-US" sz="1200" dirty="0" smtClean="0"/>
              <a:t>64 </a:t>
            </a:r>
            <a:r>
              <a:rPr lang="en-GB" sz="1200" dirty="0" smtClean="0"/>
              <a:t>x </a:t>
            </a:r>
            <a:r>
              <a:rPr lang="en-GB" sz="1200" dirty="0"/>
              <a:t>64 array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3968" y="620769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AFM image of released 25 nm thin </a:t>
            </a:r>
            <a:r>
              <a:rPr lang="en-US" sz="1200" dirty="0" err="1"/>
              <a:t>MgO</a:t>
            </a:r>
            <a:endParaRPr lang="en-US" sz="1200" dirty="0"/>
          </a:p>
          <a:p>
            <a:pPr algn="ctr"/>
            <a:r>
              <a:rPr lang="en-GB" sz="1200" dirty="0"/>
              <a:t>membrane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037906"/>
            <a:ext cx="2041550" cy="95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7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131198" y="917074"/>
            <a:ext cx="37533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i="1" dirty="0" smtClean="0"/>
              <a:t>Scanning Electron Microscope</a:t>
            </a:r>
            <a:r>
              <a:rPr lang="en-US" sz="1400" i="1" dirty="0" smtClean="0"/>
              <a:t>:</a:t>
            </a:r>
          </a:p>
          <a:p>
            <a:pPr marL="285750" indent="-285750">
              <a:buFontTx/>
              <a:buChar char="-"/>
            </a:pPr>
            <a:endParaRPr lang="en-US" sz="1400" i="1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Electron beam energy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beam current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Acquire image (4.2 min) </a:t>
            </a:r>
          </a:p>
          <a:p>
            <a:pPr marL="742950" lvl="1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b="1" i="1" dirty="0" err="1" smtClean="0"/>
              <a:t>Keithley</a:t>
            </a:r>
            <a:r>
              <a:rPr lang="en-US" sz="1400" b="1" i="1" dirty="0" smtClean="0"/>
              <a:t> 2450 </a:t>
            </a:r>
            <a:r>
              <a:rPr lang="en-US" sz="1400" b="1" i="1" dirty="0" err="1" smtClean="0"/>
              <a:t>Sourcemeters</a:t>
            </a:r>
            <a:endParaRPr lang="en-US" sz="1400" b="1" i="1" dirty="0" smtClean="0"/>
          </a:p>
          <a:p>
            <a:pPr marL="285750" indent="-285750">
              <a:buFontTx/>
              <a:buChar char="-"/>
            </a:pPr>
            <a:endParaRPr lang="en-US" sz="1400" i="1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Sample Current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/>
              <a:t>Measure anode Collector Current</a:t>
            </a:r>
          </a:p>
          <a:p>
            <a:pPr marL="742950" lvl="1" indent="-285750">
              <a:buFontTx/>
              <a:buChar char="-"/>
            </a:pP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Repeat for different beam energies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Process data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DCC8-D08B-4A70-929F-93AF78A3EFE5}" type="slidenum">
              <a:rPr lang="en-GB" smtClean="0"/>
              <a:t>13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23728" y="204346"/>
            <a:ext cx="41832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TSEY Measurement in SEM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11" y="17496"/>
            <a:ext cx="3569529" cy="33236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8157" y="5035341"/>
            <a:ext cx="588211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10800000">
            <a:off x="131198" y="4938950"/>
            <a:ext cx="3484893" cy="173789"/>
            <a:chOff x="3399844" y="4837136"/>
            <a:chExt cx="5400843" cy="2540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Freeform 12"/>
            <p:cNvSpPr/>
            <p:nvPr/>
          </p:nvSpPr>
          <p:spPr>
            <a:xfrm>
              <a:off x="3399844" y="4837136"/>
              <a:ext cx="2299369" cy="254000"/>
            </a:xfrm>
            <a:custGeom>
              <a:avLst/>
              <a:gdLst>
                <a:gd name="connsiteX0" fmla="*/ 0 w 2299369"/>
                <a:gd name="connsiteY0" fmla="*/ 13368 h 254000"/>
                <a:gd name="connsiteX1" fmla="*/ 2018632 w 2299369"/>
                <a:gd name="connsiteY1" fmla="*/ 0 h 254000"/>
                <a:gd name="connsiteX2" fmla="*/ 2018632 w 2299369"/>
                <a:gd name="connsiteY2" fmla="*/ 0 h 254000"/>
                <a:gd name="connsiteX3" fmla="*/ 2032000 w 2299369"/>
                <a:gd name="connsiteY3" fmla="*/ 120316 h 254000"/>
                <a:gd name="connsiteX4" fmla="*/ 2286000 w 2299369"/>
                <a:gd name="connsiteY4" fmla="*/ 120316 h 254000"/>
                <a:gd name="connsiteX5" fmla="*/ 2286000 w 2299369"/>
                <a:gd name="connsiteY5" fmla="*/ 120316 h 254000"/>
                <a:gd name="connsiteX6" fmla="*/ 2299369 w 2299369"/>
                <a:gd name="connsiteY6" fmla="*/ 254000 h 254000"/>
                <a:gd name="connsiteX7" fmla="*/ 13369 w 2299369"/>
                <a:gd name="connsiteY7" fmla="*/ 254000 h 254000"/>
                <a:gd name="connsiteX8" fmla="*/ 0 w 2299369"/>
                <a:gd name="connsiteY8" fmla="*/ 13368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9369" h="254000">
                  <a:moveTo>
                    <a:pt x="0" y="13368"/>
                  </a:moveTo>
                  <a:lnTo>
                    <a:pt x="2018632" y="0"/>
                  </a:lnTo>
                  <a:lnTo>
                    <a:pt x="2018632" y="0"/>
                  </a:lnTo>
                  <a:lnTo>
                    <a:pt x="2032000" y="120316"/>
                  </a:lnTo>
                  <a:lnTo>
                    <a:pt x="2286000" y="120316"/>
                  </a:lnTo>
                  <a:lnTo>
                    <a:pt x="2286000" y="120316"/>
                  </a:lnTo>
                  <a:lnTo>
                    <a:pt x="2299369" y="254000"/>
                  </a:lnTo>
                  <a:lnTo>
                    <a:pt x="13369" y="254000"/>
                  </a:lnTo>
                  <a:lnTo>
                    <a:pt x="0" y="1336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flipH="1">
              <a:off x="6501318" y="4837136"/>
              <a:ext cx="2299369" cy="254000"/>
            </a:xfrm>
            <a:custGeom>
              <a:avLst/>
              <a:gdLst>
                <a:gd name="connsiteX0" fmla="*/ 0 w 2299369"/>
                <a:gd name="connsiteY0" fmla="*/ 13368 h 254000"/>
                <a:gd name="connsiteX1" fmla="*/ 2018632 w 2299369"/>
                <a:gd name="connsiteY1" fmla="*/ 0 h 254000"/>
                <a:gd name="connsiteX2" fmla="*/ 2018632 w 2299369"/>
                <a:gd name="connsiteY2" fmla="*/ 0 h 254000"/>
                <a:gd name="connsiteX3" fmla="*/ 2032000 w 2299369"/>
                <a:gd name="connsiteY3" fmla="*/ 120316 h 254000"/>
                <a:gd name="connsiteX4" fmla="*/ 2286000 w 2299369"/>
                <a:gd name="connsiteY4" fmla="*/ 120316 h 254000"/>
                <a:gd name="connsiteX5" fmla="*/ 2286000 w 2299369"/>
                <a:gd name="connsiteY5" fmla="*/ 120316 h 254000"/>
                <a:gd name="connsiteX6" fmla="*/ 2299369 w 2299369"/>
                <a:gd name="connsiteY6" fmla="*/ 254000 h 254000"/>
                <a:gd name="connsiteX7" fmla="*/ 13369 w 2299369"/>
                <a:gd name="connsiteY7" fmla="*/ 254000 h 254000"/>
                <a:gd name="connsiteX8" fmla="*/ 0 w 2299369"/>
                <a:gd name="connsiteY8" fmla="*/ 13368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9369" h="254000">
                  <a:moveTo>
                    <a:pt x="0" y="13368"/>
                  </a:moveTo>
                  <a:lnTo>
                    <a:pt x="2018632" y="0"/>
                  </a:lnTo>
                  <a:lnTo>
                    <a:pt x="2018632" y="0"/>
                  </a:lnTo>
                  <a:lnTo>
                    <a:pt x="2032000" y="120316"/>
                  </a:lnTo>
                  <a:lnTo>
                    <a:pt x="2286000" y="120316"/>
                  </a:lnTo>
                  <a:lnTo>
                    <a:pt x="2286000" y="120316"/>
                  </a:lnTo>
                  <a:lnTo>
                    <a:pt x="2299369" y="254000"/>
                  </a:lnTo>
                  <a:lnTo>
                    <a:pt x="13369" y="254000"/>
                  </a:lnTo>
                  <a:lnTo>
                    <a:pt x="0" y="1336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69961" y="5247869"/>
            <a:ext cx="2807369" cy="1091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910409" y="4041261"/>
            <a:ext cx="334" cy="680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343" y="419664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SEM e</a:t>
            </a:r>
            <a:r>
              <a:rPr lang="en-US" sz="1400" b="1" baseline="30000" dirty="0" smtClean="0"/>
              <a:t>-</a:t>
            </a:r>
            <a:r>
              <a:rPr lang="en-US" sz="1400" b="1" dirty="0" smtClean="0"/>
              <a:t> beam</a:t>
            </a:r>
            <a:endParaRPr lang="en-US" sz="1400" b="1" dirty="0"/>
          </a:p>
        </p:txBody>
      </p:sp>
      <p:pic>
        <p:nvPicPr>
          <p:cNvPr id="18" name="Picture 17" descr="keithley-24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6300" y="6134572"/>
            <a:ext cx="1193609" cy="668421"/>
          </a:xfrm>
          <a:prstGeom prst="rect">
            <a:avLst/>
          </a:prstGeom>
        </p:spPr>
      </p:pic>
      <p:pic>
        <p:nvPicPr>
          <p:cNvPr id="19" name="Picture 18" descr="keithley-24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2664" y="5564257"/>
            <a:ext cx="1193609" cy="6684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18586" y="451966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sample holder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33162" y="5271308"/>
            <a:ext cx="65114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anode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004163" y="6468783"/>
            <a:ext cx="188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Keithley</a:t>
            </a:r>
            <a:r>
              <a:rPr lang="en-US" sz="1400" b="1" dirty="0" smtClean="0"/>
              <a:t> source </a:t>
            </a:r>
            <a:r>
              <a:rPr lang="en-US" sz="1400" b="1" dirty="0"/>
              <a:t>m</a:t>
            </a:r>
            <a:r>
              <a:rPr lang="en-US" sz="1400" b="1" dirty="0" smtClean="0"/>
              <a:t>eters</a:t>
            </a:r>
            <a:endParaRPr lang="en-US" sz="1400" b="1" dirty="0"/>
          </a:p>
        </p:txBody>
      </p:sp>
      <p:cxnSp>
        <p:nvCxnSpPr>
          <p:cNvPr id="39" name="Elbow Connector 38"/>
          <p:cNvCxnSpPr/>
          <p:nvPr/>
        </p:nvCxnSpPr>
        <p:spPr>
          <a:xfrm>
            <a:off x="3529643" y="4938950"/>
            <a:ext cx="502000" cy="75331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38"/>
          <p:cNvCxnSpPr>
            <a:stCxn id="15" idx="3"/>
          </p:cNvCxnSpPr>
          <p:nvPr/>
        </p:nvCxnSpPr>
        <p:spPr>
          <a:xfrm>
            <a:off x="3277330" y="5302459"/>
            <a:ext cx="779713" cy="1101002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1" y="5091828"/>
            <a:ext cx="1160204" cy="15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14" y="5094133"/>
            <a:ext cx="1215118" cy="15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3372320"/>
            <a:ext cx="2736415" cy="34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17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new metho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96" y="0"/>
            <a:ext cx="10078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delta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8" y="120316"/>
            <a:ext cx="7980194" cy="598514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13895" y="1310104"/>
            <a:ext cx="1390316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949" y="681789"/>
            <a:ext cx="16099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!!  5.2  !!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157" y="136357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TSEY</a:t>
            </a:r>
            <a:endParaRPr lang="en-US" sz="2800" b="1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2453" y="6233073"/>
            <a:ext cx="481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November 2016: </a:t>
            </a:r>
            <a:r>
              <a:rPr lang="en-US" sz="2800" dirty="0" err="1" smtClean="0">
                <a:solidFill>
                  <a:srgbClr val="FF6600"/>
                </a:solidFill>
              </a:rPr>
              <a:t>TSEYmax</a:t>
            </a:r>
            <a:r>
              <a:rPr lang="en-US" sz="2800" dirty="0" smtClean="0">
                <a:solidFill>
                  <a:srgbClr val="FF6600"/>
                </a:solidFill>
              </a:rPr>
              <a:t> = 5.5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4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cintosh HD:Users:harryvandergraaf:Desktop:contributie Annemarie.rar Folder:Yield25nm.pd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75" y="3865880"/>
            <a:ext cx="3613825" cy="271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intosh HD:Users:harryvandergraaf:Desktop:contributie Annemarie.rar Folder:Yield10nm.pd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02" y="876953"/>
            <a:ext cx="3702398" cy="30679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1961" y="45956"/>
            <a:ext cx="666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Measurements and Simulation using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	low-energy GEANT extensions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5071" y="1011064"/>
            <a:ext cx="5122065" cy="3900262"/>
            <a:chOff x="871945" y="1486052"/>
            <a:chExt cx="5909733" cy="4432300"/>
          </a:xfrm>
        </p:grpSpPr>
        <p:pic>
          <p:nvPicPr>
            <p:cNvPr id="7" name="Picture 6" descr="alumina_thicknesses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945" y="1486052"/>
              <a:ext cx="5909733" cy="443230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2732809" y="2088573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441863" y="1780796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10 nm</a:t>
              </a:r>
              <a:endParaRPr lang="en-US" sz="14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574472" y="2686412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283528" y="2378635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25 nm</a:t>
              </a:r>
              <a:endParaRPr lang="en-US" sz="1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306514" y="2868766"/>
              <a:ext cx="343" cy="1823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015569" y="2560989"/>
              <a:ext cx="841663" cy="594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50 nm</a:t>
              </a:r>
              <a:endParaRPr lang="en-US" sz="1400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0371" y="4891115"/>
            <a:ext cx="5314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decrease in yield, combined with increase in optimum primary electron energy is observed as a function of sample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correlation to measurements seen for the simulations.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80918" y="848446"/>
            <a:ext cx="1529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easurement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457950" y="838590"/>
            <a:ext cx="1303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Simulations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2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724227" y="375600"/>
            <a:ext cx="7473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Magnetic field</a:t>
            </a:r>
            <a:endParaRPr lang="en-US" sz="36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" y="1571961"/>
            <a:ext cx="3233987" cy="52860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92" y="2544418"/>
            <a:ext cx="2639040" cy="431358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05" y="1571960"/>
            <a:ext cx="3233987" cy="52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201"/>
            <a:ext cx="5191252" cy="1145710"/>
          </a:xfrm>
          <a:prstGeom prst="rect">
            <a:avLst/>
          </a:prstGeom>
        </p:spPr>
      </p:pic>
      <p:pic>
        <p:nvPicPr>
          <p:cNvPr id="5" name="Picture 4" descr="Q(t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0162"/>
            <a:ext cx="4915174" cy="29569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18654" y="773010"/>
            <a:ext cx="22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amplitude distribution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4709" y="5717099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k 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1980"/>
            <a:ext cx="3262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Why is Tipsy so fast?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2206" y="993277"/>
            <a:ext cx="2730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signal is build when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electrons cross the last gap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4908" y="104893"/>
            <a:ext cx="420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mobility in vacuum: free electron!</a:t>
            </a:r>
            <a:endParaRPr lang="en-US" dirty="0"/>
          </a:p>
        </p:txBody>
      </p:sp>
      <p:pic>
        <p:nvPicPr>
          <p:cNvPr id="10" name="Picture 9" descr="P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26" y="1108894"/>
            <a:ext cx="2591129" cy="2548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91252" y="3914802"/>
            <a:ext cx="37187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Waveform Analysis? sub ps potential!</a:t>
            </a:r>
          </a:p>
          <a:p>
            <a:r>
              <a:rPr lang="en-US" dirty="0" smtClean="0"/>
              <a:t>Readout per pixel: TDC + </a:t>
            </a:r>
            <a:r>
              <a:rPr lang="en-US" dirty="0" err="1" smtClean="0"/>
              <a:t>ToT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With TimePix-4: 	200 ps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With 			20 ps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03" y="5358108"/>
            <a:ext cx="688445" cy="73788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22214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" y="47413"/>
            <a:ext cx="1540933" cy="139192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-33862"/>
            <a:ext cx="49951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TimePix</a:t>
            </a:r>
            <a:r>
              <a:rPr lang="en-US" sz="2400" dirty="0" smtClean="0"/>
              <a:t> 1</a:t>
            </a:r>
          </a:p>
          <a:p>
            <a:r>
              <a:rPr lang="en-US" sz="2400" dirty="0" err="1" smtClean="0"/>
              <a:t>TimePix</a:t>
            </a:r>
            <a:r>
              <a:rPr lang="en-US" sz="2400" dirty="0" smtClean="0"/>
              <a:t> 3</a:t>
            </a:r>
          </a:p>
          <a:p>
            <a:r>
              <a:rPr lang="en-US" sz="2400" dirty="0" err="1" smtClean="0"/>
              <a:t>TimePix</a:t>
            </a:r>
            <a:r>
              <a:rPr lang="en-US" sz="2400" dirty="0" smtClean="0"/>
              <a:t> 4 being designed</a:t>
            </a:r>
          </a:p>
          <a:p>
            <a:endParaRPr lang="en-US" sz="2400" dirty="0"/>
          </a:p>
          <a:p>
            <a:r>
              <a:rPr lang="en-US" sz="2400" dirty="0" smtClean="0"/>
              <a:t>Pix 20: 20 ps TDC per pixel: fully digital</a:t>
            </a:r>
            <a:endParaRPr lang="en-US" sz="2400" dirty="0"/>
          </a:p>
        </p:txBody>
      </p:sp>
      <p:grpSp>
        <p:nvGrpSpPr>
          <p:cNvPr id="111" name="Group 110"/>
          <p:cNvGrpSpPr/>
          <p:nvPr/>
        </p:nvGrpSpPr>
        <p:grpSpPr>
          <a:xfrm>
            <a:off x="364071" y="4233358"/>
            <a:ext cx="5384790" cy="1016000"/>
            <a:chOff x="364071" y="5554132"/>
            <a:chExt cx="5384790" cy="1016000"/>
          </a:xfrm>
        </p:grpSpPr>
        <p:grpSp>
          <p:nvGrpSpPr>
            <p:cNvPr id="64" name="Group 63"/>
            <p:cNvGrpSpPr/>
            <p:nvPr/>
          </p:nvGrpSpPr>
          <p:grpSpPr>
            <a:xfrm>
              <a:off x="364071" y="5554132"/>
              <a:ext cx="2692395" cy="1016000"/>
              <a:chOff x="1557869" y="3115733"/>
              <a:chExt cx="2692395" cy="101600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557869" y="3115733"/>
                <a:ext cx="133773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912533" y="4114799"/>
                <a:ext cx="133773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2895600" y="3115733"/>
                <a:ext cx="0" cy="1016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4250264" y="3115733"/>
                <a:ext cx="0" cy="1016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3056466" y="5554132"/>
              <a:ext cx="2692395" cy="1016000"/>
              <a:chOff x="1557869" y="3115733"/>
              <a:chExt cx="2692395" cy="101600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557869" y="3115733"/>
                <a:ext cx="133773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912533" y="4114799"/>
                <a:ext cx="1337731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2895600" y="3115733"/>
                <a:ext cx="0" cy="1016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4250264" y="3115733"/>
                <a:ext cx="0" cy="1016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Group 210"/>
          <p:cNvGrpSpPr/>
          <p:nvPr/>
        </p:nvGrpSpPr>
        <p:grpSpPr>
          <a:xfrm>
            <a:off x="1119341" y="2777071"/>
            <a:ext cx="4629520" cy="1134536"/>
            <a:chOff x="203206" y="3217329"/>
            <a:chExt cx="5223937" cy="1134536"/>
          </a:xfrm>
        </p:grpSpPr>
        <p:grpSp>
          <p:nvGrpSpPr>
            <p:cNvPr id="112" name="Group 111"/>
            <p:cNvGrpSpPr/>
            <p:nvPr/>
          </p:nvGrpSpPr>
          <p:grpSpPr>
            <a:xfrm>
              <a:off x="203206" y="3217329"/>
              <a:ext cx="1727184" cy="1066808"/>
              <a:chOff x="203206" y="3217329"/>
              <a:chExt cx="1727184" cy="106680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3206" y="3217329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9" name="Group 78"/>
              <p:cNvGrpSpPr/>
              <p:nvPr/>
            </p:nvGrpSpPr>
            <p:grpSpPr>
              <a:xfrm>
                <a:off x="778934" y="3234265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Group 81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5" name="Group 94"/>
              <p:cNvGrpSpPr/>
              <p:nvPr/>
            </p:nvGrpSpPr>
            <p:grpSpPr>
              <a:xfrm>
                <a:off x="1354662" y="3251201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96" name="Group 95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" name="Group 96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" name="Group 97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99" name="Straight Connector 98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13" name="Group 112"/>
            <p:cNvGrpSpPr/>
            <p:nvPr/>
          </p:nvGrpSpPr>
          <p:grpSpPr>
            <a:xfrm>
              <a:off x="1947343" y="3251204"/>
              <a:ext cx="1727184" cy="1066808"/>
              <a:chOff x="203206" y="3217329"/>
              <a:chExt cx="1727184" cy="1066808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203206" y="3217329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147" name="Group 146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58" name="Straight Connector 157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8" name="Group 147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54" name="Straight Connector 153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" name="Group 148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50" name="Straight Connector 149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5" name="Group 114"/>
              <p:cNvGrpSpPr/>
              <p:nvPr/>
            </p:nvGrpSpPr>
            <p:grpSpPr>
              <a:xfrm>
                <a:off x="778934" y="3234265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132" name="Group 131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43" name="Straight Connector 142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Group 132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4" name="Group 133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6" name="Group 115"/>
              <p:cNvGrpSpPr/>
              <p:nvPr/>
            </p:nvGrpSpPr>
            <p:grpSpPr>
              <a:xfrm>
                <a:off x="1354662" y="3251201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117" name="Group 116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24" name="Straight Connector 123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9" name="Group 118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62" name="Group 161"/>
            <p:cNvGrpSpPr/>
            <p:nvPr/>
          </p:nvGrpSpPr>
          <p:grpSpPr>
            <a:xfrm>
              <a:off x="3699959" y="3285057"/>
              <a:ext cx="1727184" cy="1066808"/>
              <a:chOff x="203206" y="3217329"/>
              <a:chExt cx="1727184" cy="1066808"/>
            </a:xfrm>
          </p:grpSpPr>
          <p:grpSp>
            <p:nvGrpSpPr>
              <p:cNvPr id="163" name="Group 162"/>
              <p:cNvGrpSpPr/>
              <p:nvPr/>
            </p:nvGrpSpPr>
            <p:grpSpPr>
              <a:xfrm>
                <a:off x="203206" y="3217329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196" name="Group 195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207" name="Straight Connector 206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Connector 207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7" name="Group 196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203" name="Straight Connector 202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8" name="Group 197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4" name="Group 163"/>
              <p:cNvGrpSpPr/>
              <p:nvPr/>
            </p:nvGrpSpPr>
            <p:grpSpPr>
              <a:xfrm>
                <a:off x="778934" y="3234265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181" name="Group 180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92" name="Straight Connector 191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2" name="Group 181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88" name="Straight Connector 187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3" name="Group 182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84" name="Straight Connector 183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5" name="Group 164"/>
              <p:cNvGrpSpPr/>
              <p:nvPr/>
            </p:nvGrpSpPr>
            <p:grpSpPr>
              <a:xfrm>
                <a:off x="1354662" y="3251201"/>
                <a:ext cx="575728" cy="1032936"/>
                <a:chOff x="203205" y="3217329"/>
                <a:chExt cx="8077185" cy="1032936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203205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7" name="Group 166"/>
                <p:cNvGrpSpPr/>
                <p:nvPr/>
              </p:nvGrpSpPr>
              <p:grpSpPr>
                <a:xfrm>
                  <a:off x="5587995" y="3217329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73" name="Straight Connector 172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8" name="Group 167"/>
                <p:cNvGrpSpPr/>
                <p:nvPr/>
              </p:nvGrpSpPr>
              <p:grpSpPr>
                <a:xfrm>
                  <a:off x="2895600" y="3234265"/>
                  <a:ext cx="2692395" cy="1016000"/>
                  <a:chOff x="1557869" y="3115733"/>
                  <a:chExt cx="2692395" cy="1016000"/>
                </a:xfrm>
              </p:grpSpPr>
              <p:cxnSp>
                <p:nvCxnSpPr>
                  <p:cNvPr id="169" name="Straight Connector 168"/>
                  <p:cNvCxnSpPr/>
                  <p:nvPr/>
                </p:nvCxnSpPr>
                <p:spPr>
                  <a:xfrm>
                    <a:off x="1557869" y="3115733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>
                    <a:off x="2912533" y="4114799"/>
                    <a:ext cx="1337731" cy="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/>
                  <p:cNvCxnSpPr/>
                  <p:nvPr/>
                </p:nvCxnSpPr>
                <p:spPr>
                  <a:xfrm flipV="1">
                    <a:off x="2895600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 flipV="1">
                    <a:off x="4250264" y="3115733"/>
                    <a:ext cx="0" cy="1016000"/>
                  </a:xfrm>
                  <a:prstGeom prst="line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213" name="Straight Connector 212"/>
          <p:cNvCxnSpPr/>
          <p:nvPr/>
        </p:nvCxnSpPr>
        <p:spPr>
          <a:xfrm>
            <a:off x="1119341" y="2590800"/>
            <a:ext cx="0" cy="2641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3056466" y="2590800"/>
            <a:ext cx="0" cy="26585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5748861" y="2777071"/>
            <a:ext cx="0" cy="23962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5938313" y="2878672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GHz free </a:t>
            </a:r>
            <a:r>
              <a:rPr lang="en-US" dirty="0" err="1" smtClean="0"/>
              <a:t>osc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no PPL!</a:t>
            </a:r>
          </a:p>
          <a:p>
            <a:r>
              <a:rPr lang="en-US" dirty="0" smtClean="0"/>
              <a:t>starts at avalanche event</a:t>
            </a:r>
          </a:p>
          <a:p>
            <a:r>
              <a:rPr lang="en-US" dirty="0" smtClean="0"/>
              <a:t>stops at 2</a:t>
            </a:r>
            <a:r>
              <a:rPr lang="en-US" baseline="30000" dirty="0" smtClean="0"/>
              <a:t>nd</a:t>
            </a:r>
            <a:r>
              <a:rPr lang="en-US" dirty="0" smtClean="0"/>
              <a:t> 40 MHz </a:t>
            </a:r>
            <a:r>
              <a:rPr lang="en-US" dirty="0" err="1" smtClean="0"/>
              <a:t>ext</a:t>
            </a:r>
            <a:r>
              <a:rPr lang="en-US" dirty="0" smtClean="0"/>
              <a:t> clock</a:t>
            </a:r>
            <a:endParaRPr lang="en-US" dirty="0"/>
          </a:p>
        </p:txBody>
      </p:sp>
      <p:sp>
        <p:nvSpPr>
          <p:cNvPr id="220" name="TextBox 219"/>
          <p:cNvSpPr txBox="1"/>
          <p:nvPr/>
        </p:nvSpPr>
        <p:spPr>
          <a:xfrm>
            <a:off x="985220" y="2218267"/>
            <a:ext cx="37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221" name="TextBox 220"/>
          <p:cNvSpPr txBox="1"/>
          <p:nvPr/>
        </p:nvSpPr>
        <p:spPr>
          <a:xfrm>
            <a:off x="2898655" y="224000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1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5561287" y="233840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2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5791208" y="4473602"/>
            <a:ext cx="258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MHz </a:t>
            </a:r>
            <a:r>
              <a:rPr lang="en-US" dirty="0" err="1" smtClean="0"/>
              <a:t>ext</a:t>
            </a:r>
            <a:r>
              <a:rPr lang="en-US" dirty="0" smtClean="0"/>
              <a:t> sync from </a:t>
            </a:r>
            <a:r>
              <a:rPr lang="en-US" dirty="0" err="1" smtClean="0"/>
              <a:t>acc</a:t>
            </a:r>
            <a:endParaRPr lang="en-US" dirty="0"/>
          </a:p>
        </p:txBody>
      </p:sp>
      <p:sp>
        <p:nvSpPr>
          <p:cNvPr id="225" name="TextBox 224"/>
          <p:cNvSpPr txBox="1"/>
          <p:nvPr/>
        </p:nvSpPr>
        <p:spPr>
          <a:xfrm>
            <a:off x="539338" y="5420267"/>
            <a:ext cx="112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avalanche</a:t>
            </a:r>
            <a:endParaRPr lang="en-US" dirty="0"/>
          </a:p>
        </p:txBody>
      </p:sp>
      <p:sp>
        <p:nvSpPr>
          <p:cNvPr id="226" name="TextBox 225"/>
          <p:cNvSpPr txBox="1"/>
          <p:nvPr/>
        </p:nvSpPr>
        <p:spPr>
          <a:xfrm>
            <a:off x="2869002" y="5620266"/>
            <a:ext cx="58144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		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 readout of 50 GHz clock: ‘arrival time</a:t>
            </a:r>
          </a:p>
          <a:p>
            <a:endParaRPr lang="en-US" sz="2000" dirty="0" smtClean="0"/>
          </a:p>
          <a:p>
            <a:r>
              <a:rPr lang="en-US" sz="2000" dirty="0" smtClean="0"/>
              <a:t>T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-T</a:t>
            </a:r>
            <a:r>
              <a:rPr lang="en-US" sz="2000" baseline="-25000" dirty="0" smtClean="0"/>
              <a:t>1	</a:t>
            </a:r>
            <a:r>
              <a:rPr lang="en-US" sz="2000" dirty="0" smtClean="0"/>
              <a:t>number of cycles in 25 ns: </a:t>
            </a:r>
            <a:r>
              <a:rPr lang="en-US" sz="2000" dirty="0" err="1" smtClean="0"/>
              <a:t>calib</a:t>
            </a:r>
            <a:r>
              <a:rPr lang="en-US" sz="2000" dirty="0" smtClean="0"/>
              <a:t> 50 GHz clock</a:t>
            </a:r>
            <a:endParaRPr lang="en-US" sz="2000" dirty="0"/>
          </a:p>
        </p:txBody>
      </p:sp>
      <p:sp>
        <p:nvSpPr>
          <p:cNvPr id="227" name="TextBox 226"/>
          <p:cNvSpPr txBox="1"/>
          <p:nvPr/>
        </p:nvSpPr>
        <p:spPr>
          <a:xfrm>
            <a:off x="75422" y="6451263"/>
            <a:ext cx="249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Applicable in 90 nm tech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6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1510812" y="4224339"/>
            <a:ext cx="2133600" cy="1781175"/>
            <a:chOff x="1755" y="4701"/>
            <a:chExt cx="1512" cy="1122"/>
          </a:xfrm>
        </p:grpSpPr>
        <p:sp>
          <p:nvSpPr>
            <p:cNvPr id="104505" name="Rectangle 62"/>
            <p:cNvSpPr>
              <a:spLocks noChangeArrowheads="1"/>
            </p:cNvSpPr>
            <p:nvPr/>
          </p:nvSpPr>
          <p:spPr bwMode="auto">
            <a:xfrm>
              <a:off x="1755" y="4701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06" name="Rectangle 63"/>
            <p:cNvSpPr>
              <a:spLocks noChangeArrowheads="1"/>
            </p:cNvSpPr>
            <p:nvPr/>
          </p:nvSpPr>
          <p:spPr bwMode="auto">
            <a:xfrm>
              <a:off x="1824" y="4735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07" name="Rectangle 64"/>
            <p:cNvSpPr>
              <a:spLocks noChangeArrowheads="1"/>
            </p:cNvSpPr>
            <p:nvPr/>
          </p:nvSpPr>
          <p:spPr bwMode="auto">
            <a:xfrm>
              <a:off x="1897" y="4773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08" name="Rectangle 65"/>
            <p:cNvSpPr>
              <a:spLocks noChangeArrowheads="1"/>
            </p:cNvSpPr>
            <p:nvPr/>
          </p:nvSpPr>
          <p:spPr bwMode="auto">
            <a:xfrm>
              <a:off x="1974" y="4805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09" name="Rectangle 66"/>
            <p:cNvSpPr>
              <a:spLocks noChangeArrowheads="1"/>
            </p:cNvSpPr>
            <p:nvPr/>
          </p:nvSpPr>
          <p:spPr bwMode="auto">
            <a:xfrm>
              <a:off x="2052" y="4847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0" name="Rectangle 67"/>
            <p:cNvSpPr>
              <a:spLocks noChangeArrowheads="1"/>
            </p:cNvSpPr>
            <p:nvPr/>
          </p:nvSpPr>
          <p:spPr bwMode="auto">
            <a:xfrm>
              <a:off x="2127" y="4888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1" name="Rectangle 68"/>
            <p:cNvSpPr>
              <a:spLocks noChangeArrowheads="1"/>
            </p:cNvSpPr>
            <p:nvPr/>
          </p:nvSpPr>
          <p:spPr bwMode="auto">
            <a:xfrm>
              <a:off x="2204" y="4917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2" name="Rectangle 69"/>
            <p:cNvSpPr>
              <a:spLocks noChangeArrowheads="1"/>
            </p:cNvSpPr>
            <p:nvPr/>
          </p:nvSpPr>
          <p:spPr bwMode="auto">
            <a:xfrm>
              <a:off x="2276" y="4953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3" name="Rectangle 70"/>
            <p:cNvSpPr>
              <a:spLocks noChangeArrowheads="1"/>
            </p:cNvSpPr>
            <p:nvPr/>
          </p:nvSpPr>
          <p:spPr bwMode="auto">
            <a:xfrm>
              <a:off x="2348" y="4989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4" name="Rectangle 71"/>
            <p:cNvSpPr>
              <a:spLocks noChangeArrowheads="1"/>
            </p:cNvSpPr>
            <p:nvPr/>
          </p:nvSpPr>
          <p:spPr bwMode="auto">
            <a:xfrm>
              <a:off x="2420" y="5025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5" name="Rectangle 72"/>
            <p:cNvSpPr>
              <a:spLocks noChangeArrowheads="1"/>
            </p:cNvSpPr>
            <p:nvPr/>
          </p:nvSpPr>
          <p:spPr bwMode="auto">
            <a:xfrm>
              <a:off x="2492" y="5061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6" name="Rectangle 73"/>
            <p:cNvSpPr>
              <a:spLocks noChangeArrowheads="1"/>
            </p:cNvSpPr>
            <p:nvPr/>
          </p:nvSpPr>
          <p:spPr bwMode="auto">
            <a:xfrm>
              <a:off x="2564" y="5091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7" name="Rectangle 74"/>
            <p:cNvSpPr>
              <a:spLocks noChangeArrowheads="1"/>
            </p:cNvSpPr>
            <p:nvPr/>
          </p:nvSpPr>
          <p:spPr bwMode="auto">
            <a:xfrm>
              <a:off x="2636" y="5127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8" name="Rectangle 75"/>
            <p:cNvSpPr>
              <a:spLocks noChangeArrowheads="1"/>
            </p:cNvSpPr>
            <p:nvPr/>
          </p:nvSpPr>
          <p:spPr bwMode="auto">
            <a:xfrm>
              <a:off x="2708" y="5163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19" name="Rectangle 76"/>
            <p:cNvSpPr>
              <a:spLocks noChangeArrowheads="1"/>
            </p:cNvSpPr>
            <p:nvPr/>
          </p:nvSpPr>
          <p:spPr bwMode="auto">
            <a:xfrm>
              <a:off x="2780" y="5199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0" name="Rectangle 77"/>
            <p:cNvSpPr>
              <a:spLocks noChangeArrowheads="1"/>
            </p:cNvSpPr>
            <p:nvPr/>
          </p:nvSpPr>
          <p:spPr bwMode="auto">
            <a:xfrm>
              <a:off x="2852" y="5229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1" name="Rectangle 78"/>
            <p:cNvSpPr>
              <a:spLocks noChangeArrowheads="1"/>
            </p:cNvSpPr>
            <p:nvPr/>
          </p:nvSpPr>
          <p:spPr bwMode="auto">
            <a:xfrm>
              <a:off x="2924" y="5265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2" name="Rectangle 79"/>
            <p:cNvSpPr>
              <a:spLocks noChangeArrowheads="1"/>
            </p:cNvSpPr>
            <p:nvPr/>
          </p:nvSpPr>
          <p:spPr bwMode="auto">
            <a:xfrm>
              <a:off x="2996" y="5301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3" name="Rectangle 80"/>
            <p:cNvSpPr>
              <a:spLocks noChangeArrowheads="1"/>
            </p:cNvSpPr>
            <p:nvPr/>
          </p:nvSpPr>
          <p:spPr bwMode="auto">
            <a:xfrm>
              <a:off x="3068" y="5337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4" name="Rectangle 81"/>
            <p:cNvSpPr>
              <a:spLocks noChangeArrowheads="1"/>
            </p:cNvSpPr>
            <p:nvPr/>
          </p:nvSpPr>
          <p:spPr bwMode="auto">
            <a:xfrm>
              <a:off x="3140" y="5373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5" name="Rectangle 82"/>
            <p:cNvSpPr>
              <a:spLocks noChangeArrowheads="1"/>
            </p:cNvSpPr>
            <p:nvPr/>
          </p:nvSpPr>
          <p:spPr bwMode="auto">
            <a:xfrm>
              <a:off x="3212" y="5403"/>
              <a:ext cx="55" cy="42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FF66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</p:grpSp>
      <p:sp useBgFill="1">
        <p:nvSpPr>
          <p:cNvPr id="104450" name="Rectangle 16"/>
          <p:cNvSpPr>
            <a:spLocks noChangeAspect="1" noChangeArrowheads="1"/>
          </p:cNvSpPr>
          <p:nvPr/>
        </p:nvSpPr>
        <p:spPr bwMode="auto">
          <a:xfrm>
            <a:off x="2878016" y="2346326"/>
            <a:ext cx="190500" cy="485775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 useBgFill="1">
        <p:nvSpPr>
          <p:cNvPr id="104451" name="Rectangle 17"/>
          <p:cNvSpPr>
            <a:spLocks noChangeAspect="1" noChangeArrowheads="1"/>
          </p:cNvSpPr>
          <p:nvPr/>
        </p:nvSpPr>
        <p:spPr bwMode="auto">
          <a:xfrm>
            <a:off x="2435470" y="2289176"/>
            <a:ext cx="366346" cy="295275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52" name="Rectangle 18"/>
          <p:cNvSpPr>
            <a:spLocks noChangeArrowheads="1"/>
          </p:cNvSpPr>
          <p:nvPr/>
        </p:nvSpPr>
        <p:spPr bwMode="auto">
          <a:xfrm>
            <a:off x="121683" y="839789"/>
            <a:ext cx="1172196" cy="403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6675" tIns="26988" rIns="66675" bIns="26988">
            <a:prstTxWarp prst="textNoShape">
              <a:avLst/>
            </a:prstTxWarp>
            <a:spAutoFit/>
          </a:bodyPr>
          <a:lstStyle/>
          <a:p>
            <a:pPr algn="ctr" defTabSz="960438">
              <a:lnSpc>
                <a:spcPct val="150000"/>
              </a:lnSpc>
            </a:pPr>
            <a:r>
              <a:rPr lang="en-US" sz="1600" b="1">
                <a:solidFill>
                  <a:schemeClr val="tx2"/>
                </a:solidFill>
              </a:rPr>
              <a:t>Detector B</a:t>
            </a:r>
          </a:p>
        </p:txBody>
      </p:sp>
      <p:sp>
        <p:nvSpPr>
          <p:cNvPr id="104453" name="Rectangle 19"/>
          <p:cNvSpPr>
            <a:spLocks noChangeArrowheads="1"/>
          </p:cNvSpPr>
          <p:nvPr/>
        </p:nvSpPr>
        <p:spPr bwMode="auto">
          <a:xfrm>
            <a:off x="3963138" y="4051300"/>
            <a:ext cx="1160574" cy="2802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6675" tIns="26988" rIns="66675" bIns="26988">
            <a:prstTxWarp prst="textNoShape">
              <a:avLst/>
            </a:prstTxWarp>
            <a:spAutoFit/>
          </a:bodyPr>
          <a:lstStyle/>
          <a:p>
            <a:pPr algn="ctr" defTabSz="960438">
              <a:lnSpc>
                <a:spcPct val="90000"/>
              </a:lnSpc>
            </a:pPr>
            <a:r>
              <a:rPr lang="en-US" sz="1600" b="1">
                <a:solidFill>
                  <a:schemeClr val="tx2"/>
                </a:solidFill>
              </a:rPr>
              <a:t>Detector A</a:t>
            </a:r>
          </a:p>
        </p:txBody>
      </p:sp>
      <p:sp>
        <p:nvSpPr>
          <p:cNvPr id="104454" name="Oval 20"/>
          <p:cNvSpPr>
            <a:spLocks noChangeAspect="1" noChangeArrowheads="1"/>
          </p:cNvSpPr>
          <p:nvPr/>
        </p:nvSpPr>
        <p:spPr bwMode="auto">
          <a:xfrm>
            <a:off x="2763716" y="2728913"/>
            <a:ext cx="291612" cy="3111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B9B9B9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55" name="Rectangle 21"/>
          <p:cNvSpPr>
            <a:spLocks noChangeAspect="1" noChangeArrowheads="1"/>
          </p:cNvSpPr>
          <p:nvPr/>
        </p:nvSpPr>
        <p:spPr bwMode="auto">
          <a:xfrm>
            <a:off x="2790205" y="2744789"/>
            <a:ext cx="294318" cy="2699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6675" tIns="26988" rIns="66675" bIns="26988">
            <a:prstTxWarp prst="textNoShape">
              <a:avLst/>
            </a:prstTxWarp>
            <a:spAutoFit/>
          </a:bodyPr>
          <a:lstStyle/>
          <a:p>
            <a:pPr algn="ctr" defTabSz="960438">
              <a:lnSpc>
                <a:spcPct val="85000"/>
              </a:lnSpc>
            </a:pPr>
            <a:r>
              <a:rPr lang="en-US" sz="1600" b="1">
                <a:solidFill>
                  <a:schemeClr val="bg2"/>
                </a:solidFill>
              </a:rPr>
              <a:t>e</a:t>
            </a:r>
            <a:r>
              <a:rPr lang="en-US" sz="1600" b="1" baseline="30000">
                <a:solidFill>
                  <a:schemeClr val="bg2"/>
                </a:solidFill>
              </a:rPr>
              <a:t>-</a:t>
            </a:r>
          </a:p>
        </p:txBody>
      </p:sp>
      <p:sp>
        <p:nvSpPr>
          <p:cNvPr id="104456" name="Oval 22"/>
          <p:cNvSpPr>
            <a:spLocks noChangeAspect="1" noChangeArrowheads="1"/>
          </p:cNvSpPr>
          <p:nvPr/>
        </p:nvSpPr>
        <p:spPr bwMode="auto">
          <a:xfrm>
            <a:off x="2595197" y="2601913"/>
            <a:ext cx="288680" cy="311150"/>
          </a:xfrm>
          <a:prstGeom prst="ellipse">
            <a:avLst/>
          </a:prstGeom>
          <a:gradFill rotWithShape="1">
            <a:gsLst>
              <a:gs pos="0">
                <a:srgbClr val="C0C0C0"/>
              </a:gs>
              <a:gs pos="100000">
                <a:srgbClr val="5B5B5B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57" name="Rectangle 23"/>
          <p:cNvSpPr>
            <a:spLocks noChangeAspect="1" noChangeArrowheads="1"/>
          </p:cNvSpPr>
          <p:nvPr/>
        </p:nvSpPr>
        <p:spPr bwMode="auto">
          <a:xfrm>
            <a:off x="2605986" y="2630489"/>
            <a:ext cx="328649" cy="2699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6675" tIns="26988" rIns="66675" bIns="26988">
            <a:prstTxWarp prst="textNoShape">
              <a:avLst/>
            </a:prstTxWarp>
            <a:spAutoFit/>
          </a:bodyPr>
          <a:lstStyle/>
          <a:p>
            <a:pPr algn="ctr" defTabSz="960438">
              <a:lnSpc>
                <a:spcPct val="85000"/>
              </a:lnSpc>
            </a:pPr>
            <a:r>
              <a:rPr lang="en-US" sz="1600" b="1">
                <a:solidFill>
                  <a:schemeClr val="bg2"/>
                </a:solidFill>
              </a:rPr>
              <a:t>e</a:t>
            </a:r>
            <a:r>
              <a:rPr lang="en-US" sz="1600" b="1" baseline="30000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104458" name="Rectangle 24"/>
          <p:cNvSpPr>
            <a:spLocks noChangeAspect="1" noChangeArrowheads="1"/>
          </p:cNvSpPr>
          <p:nvPr/>
        </p:nvSpPr>
        <p:spPr bwMode="auto">
          <a:xfrm rot="1560000" flipV="1">
            <a:off x="578827" y="1517650"/>
            <a:ext cx="293077" cy="261938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3D3D3D"/>
              </a:gs>
            </a:gsLst>
            <a:lin ang="2700000" scaled="1"/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59" name="Rectangle 25"/>
          <p:cNvSpPr>
            <a:spLocks noChangeAspect="1" noChangeArrowheads="1"/>
          </p:cNvSpPr>
          <p:nvPr/>
        </p:nvSpPr>
        <p:spPr bwMode="auto">
          <a:xfrm rot="1620000" flipV="1">
            <a:off x="317989" y="1511301"/>
            <a:ext cx="228600" cy="104775"/>
          </a:xfrm>
          <a:prstGeom prst="rect">
            <a:avLst/>
          </a:prstGeom>
          <a:solidFill>
            <a:srgbClr val="C0C0C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60" name="Rectangle 26"/>
          <p:cNvSpPr>
            <a:spLocks noChangeAspect="1" noChangeArrowheads="1"/>
          </p:cNvSpPr>
          <p:nvPr/>
        </p:nvSpPr>
        <p:spPr bwMode="auto">
          <a:xfrm rot="1620000" flipV="1">
            <a:off x="381000" y="1379539"/>
            <a:ext cx="228600" cy="104775"/>
          </a:xfrm>
          <a:prstGeom prst="rect">
            <a:avLst/>
          </a:prstGeom>
          <a:solidFill>
            <a:srgbClr val="C0C0C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61" name="Rectangle 27"/>
          <p:cNvSpPr>
            <a:spLocks noChangeAspect="1" noChangeArrowheads="1"/>
          </p:cNvSpPr>
          <p:nvPr/>
        </p:nvSpPr>
        <p:spPr bwMode="auto">
          <a:xfrm rot="1560000" flipH="1">
            <a:off x="4302370" y="3517900"/>
            <a:ext cx="291612" cy="261938"/>
          </a:xfrm>
          <a:prstGeom prst="rect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2700000" scaled="1"/>
          </a:gra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62" name="Rectangle 28"/>
          <p:cNvSpPr>
            <a:spLocks noChangeAspect="1" noChangeArrowheads="1"/>
          </p:cNvSpPr>
          <p:nvPr/>
        </p:nvSpPr>
        <p:spPr bwMode="auto">
          <a:xfrm rot="1620000" flipH="1">
            <a:off x="4626220" y="3681414"/>
            <a:ext cx="228600" cy="104775"/>
          </a:xfrm>
          <a:prstGeom prst="rect">
            <a:avLst/>
          </a:prstGeom>
          <a:solidFill>
            <a:srgbClr val="C0C0C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63" name="Rectangle 29"/>
          <p:cNvSpPr>
            <a:spLocks noChangeAspect="1" noChangeArrowheads="1"/>
          </p:cNvSpPr>
          <p:nvPr/>
        </p:nvSpPr>
        <p:spPr bwMode="auto">
          <a:xfrm rot="1620000" flipH="1">
            <a:off x="4561743" y="3813176"/>
            <a:ext cx="228600" cy="104775"/>
          </a:xfrm>
          <a:prstGeom prst="rect">
            <a:avLst/>
          </a:prstGeom>
          <a:solidFill>
            <a:srgbClr val="C0C0C0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64" name="Line 30"/>
          <p:cNvSpPr>
            <a:spLocks noChangeShapeType="1"/>
          </p:cNvSpPr>
          <p:nvPr/>
        </p:nvSpPr>
        <p:spPr bwMode="auto">
          <a:xfrm>
            <a:off x="883627" y="1757364"/>
            <a:ext cx="1692519" cy="915987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65" name="Line 31"/>
          <p:cNvSpPr>
            <a:spLocks noChangeShapeType="1"/>
          </p:cNvSpPr>
          <p:nvPr/>
        </p:nvSpPr>
        <p:spPr bwMode="auto">
          <a:xfrm flipH="1" flipV="1">
            <a:off x="3118339" y="2976563"/>
            <a:ext cx="1112227" cy="596900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 useBgFill="1">
        <p:nvSpPr>
          <p:cNvPr id="104466" name="Rectangle 32"/>
          <p:cNvSpPr>
            <a:spLocks noChangeArrowheads="1"/>
          </p:cNvSpPr>
          <p:nvPr/>
        </p:nvSpPr>
        <p:spPr bwMode="auto">
          <a:xfrm>
            <a:off x="2494085" y="1995489"/>
            <a:ext cx="553915" cy="420687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67" name="Oval 33"/>
          <p:cNvSpPr>
            <a:spLocks noChangeArrowheads="1"/>
          </p:cNvSpPr>
          <p:nvPr/>
        </p:nvSpPr>
        <p:spPr bwMode="auto">
          <a:xfrm>
            <a:off x="987670" y="1836738"/>
            <a:ext cx="3109546" cy="15684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68" name="Rectangle 34"/>
          <p:cNvSpPr>
            <a:spLocks noChangeArrowheads="1"/>
          </p:cNvSpPr>
          <p:nvPr/>
        </p:nvSpPr>
        <p:spPr bwMode="auto">
          <a:xfrm>
            <a:off x="1142388" y="2605088"/>
            <a:ext cx="1331795" cy="4315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6675" tIns="26988" rIns="66675" bIns="26988">
            <a:prstTxWarp prst="textNoShape">
              <a:avLst/>
            </a:prstTxWarp>
            <a:spAutoFit/>
          </a:bodyPr>
          <a:lstStyle/>
          <a:p>
            <a:pPr algn="ctr" defTabSz="960438">
              <a:lnSpc>
                <a:spcPct val="85000"/>
              </a:lnSpc>
            </a:pPr>
            <a:r>
              <a:rPr lang="en-US" b="1">
                <a:solidFill>
                  <a:schemeClr val="tx2"/>
                </a:solidFill>
              </a:rPr>
              <a:t>Patient</a:t>
            </a:r>
          </a:p>
        </p:txBody>
      </p:sp>
      <p:sp>
        <p:nvSpPr>
          <p:cNvPr id="104469" name="Oval 36"/>
          <p:cNvSpPr>
            <a:spLocks noChangeArrowheads="1"/>
          </p:cNvSpPr>
          <p:nvPr/>
        </p:nvSpPr>
        <p:spPr bwMode="auto">
          <a:xfrm>
            <a:off x="997928" y="4646613"/>
            <a:ext cx="3108080" cy="156845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70" name="Line 37"/>
          <p:cNvSpPr>
            <a:spLocks noChangeShapeType="1"/>
          </p:cNvSpPr>
          <p:nvPr/>
        </p:nvSpPr>
        <p:spPr bwMode="auto">
          <a:xfrm>
            <a:off x="823546" y="4521201"/>
            <a:ext cx="3319097" cy="1801813"/>
          </a:xfrm>
          <a:prstGeom prst="line">
            <a:avLst/>
          </a:prstGeom>
          <a:noFill/>
          <a:ln w="28575">
            <a:solidFill>
              <a:schemeClr val="tx2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1098" name="Line 42"/>
          <p:cNvSpPr>
            <a:spLocks noChangeShapeType="1"/>
          </p:cNvSpPr>
          <p:nvPr/>
        </p:nvSpPr>
        <p:spPr bwMode="auto">
          <a:xfrm>
            <a:off x="2788627" y="2989264"/>
            <a:ext cx="0" cy="2613025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1106" name="Line 50"/>
          <p:cNvSpPr>
            <a:spLocks noChangeShapeType="1"/>
          </p:cNvSpPr>
          <p:nvPr/>
        </p:nvSpPr>
        <p:spPr bwMode="auto">
          <a:xfrm>
            <a:off x="4179277" y="5181601"/>
            <a:ext cx="1652954" cy="392113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73" name="Text Box 52"/>
          <p:cNvSpPr txBox="1">
            <a:spLocks noChangeArrowheads="1"/>
          </p:cNvSpPr>
          <p:nvPr/>
        </p:nvSpPr>
        <p:spPr bwMode="auto">
          <a:xfrm>
            <a:off x="3828107" y="2989263"/>
            <a:ext cx="37702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t</a:t>
            </a:r>
            <a:r>
              <a:rPr lang="en-US" sz="2000" baseline="-25000">
                <a:solidFill>
                  <a:srgbClr val="FF0000"/>
                </a:solidFill>
              </a:rPr>
              <a:t>A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04474" name="Text Box 53"/>
          <p:cNvSpPr txBox="1">
            <a:spLocks noChangeArrowheads="1"/>
          </p:cNvSpPr>
          <p:nvPr/>
        </p:nvSpPr>
        <p:spPr bwMode="auto">
          <a:xfrm>
            <a:off x="822468" y="1778000"/>
            <a:ext cx="36997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t</a:t>
            </a:r>
            <a:r>
              <a:rPr lang="en-US" sz="2000" baseline="-25000">
                <a:solidFill>
                  <a:srgbClr val="FF0000"/>
                </a:solidFill>
              </a:rPr>
              <a:t>B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04475" name="Text Box 54"/>
          <p:cNvSpPr txBox="1">
            <a:spLocks noChangeArrowheads="1"/>
          </p:cNvSpPr>
          <p:nvPr/>
        </p:nvSpPr>
        <p:spPr bwMode="auto">
          <a:xfrm>
            <a:off x="1412663" y="769938"/>
            <a:ext cx="36179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Symbol" pitchFamily="-112" charset="2"/>
              </a:rPr>
              <a:t>D</a:t>
            </a:r>
            <a:r>
              <a:rPr lang="en-US" sz="2000">
                <a:solidFill>
                  <a:schemeClr val="accent2"/>
                </a:solidFill>
              </a:rPr>
              <a:t>t</a:t>
            </a:r>
            <a:r>
              <a:rPr lang="en-US" sz="2000" i="1">
                <a:solidFill>
                  <a:schemeClr val="accent2"/>
                </a:solidFill>
              </a:rPr>
              <a:t> = </a:t>
            </a:r>
            <a:r>
              <a:rPr lang="en-US" sz="2000">
                <a:solidFill>
                  <a:schemeClr val="accent2"/>
                </a:solidFill>
              </a:rPr>
              <a:t>t</a:t>
            </a:r>
            <a:r>
              <a:rPr lang="en-US" sz="2000" baseline="-25000">
                <a:solidFill>
                  <a:schemeClr val="accent2"/>
                </a:solidFill>
              </a:rPr>
              <a:t>A</a:t>
            </a:r>
            <a:r>
              <a:rPr lang="en-US" sz="2000">
                <a:solidFill>
                  <a:schemeClr val="accent2"/>
                </a:solidFill>
              </a:rPr>
              <a:t> – t</a:t>
            </a:r>
            <a:r>
              <a:rPr lang="en-US" sz="2000" baseline="-25000">
                <a:solidFill>
                  <a:schemeClr val="accent2"/>
                </a:solidFill>
              </a:rPr>
              <a:t>B</a:t>
            </a:r>
            <a:r>
              <a:rPr lang="en-US" sz="2000" i="1">
                <a:solidFill>
                  <a:schemeClr val="accent2"/>
                </a:solidFill>
              </a:rPr>
              <a:t> = </a:t>
            </a:r>
            <a:r>
              <a:rPr lang="en-US" sz="2000">
                <a:solidFill>
                  <a:schemeClr val="accent2"/>
                </a:solidFill>
              </a:rPr>
              <a:t>[(d+d</a:t>
            </a:r>
            <a:r>
              <a:rPr lang="en-US" sz="2000" baseline="-25000">
                <a:solidFill>
                  <a:schemeClr val="accent2"/>
                </a:solidFill>
              </a:rPr>
              <a:t>1</a:t>
            </a:r>
            <a:r>
              <a:rPr lang="en-US" sz="2000">
                <a:solidFill>
                  <a:schemeClr val="accent2"/>
                </a:solidFill>
              </a:rPr>
              <a:t>) – (d-d</a:t>
            </a:r>
            <a:r>
              <a:rPr lang="en-US" sz="2000" baseline="-25000">
                <a:solidFill>
                  <a:schemeClr val="accent2"/>
                </a:solidFill>
              </a:rPr>
              <a:t>1</a:t>
            </a:r>
            <a:r>
              <a:rPr lang="en-US" sz="2000">
                <a:solidFill>
                  <a:schemeClr val="accent2"/>
                </a:solidFill>
              </a:rPr>
              <a:t>)]/c</a:t>
            </a:r>
          </a:p>
        </p:txBody>
      </p:sp>
      <p:sp>
        <p:nvSpPr>
          <p:cNvPr id="104476" name="Text Box 55"/>
          <p:cNvSpPr txBox="1">
            <a:spLocks noChangeArrowheads="1"/>
          </p:cNvSpPr>
          <p:nvPr/>
        </p:nvSpPr>
        <p:spPr bwMode="auto">
          <a:xfrm>
            <a:off x="1505286" y="1173163"/>
            <a:ext cx="135627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d</a:t>
            </a:r>
            <a:r>
              <a:rPr lang="en-US" sz="2000" baseline="-25000">
                <a:solidFill>
                  <a:schemeClr val="accent2"/>
                </a:solidFill>
              </a:rPr>
              <a:t>1</a:t>
            </a:r>
            <a:r>
              <a:rPr lang="en-US" sz="2000">
                <a:solidFill>
                  <a:schemeClr val="accent2"/>
                </a:solidFill>
              </a:rPr>
              <a:t> = c </a:t>
            </a:r>
            <a:r>
              <a:rPr lang="en-US" sz="2000">
                <a:solidFill>
                  <a:schemeClr val="accent2"/>
                </a:solidFill>
                <a:latin typeface="Symbol" pitchFamily="-112" charset="2"/>
              </a:rPr>
              <a:t>D</a:t>
            </a:r>
            <a:r>
              <a:rPr lang="en-US" sz="2000">
                <a:solidFill>
                  <a:schemeClr val="accent2"/>
                </a:solidFill>
              </a:rPr>
              <a:t>t/2</a:t>
            </a:r>
          </a:p>
        </p:txBody>
      </p:sp>
      <p:sp>
        <p:nvSpPr>
          <p:cNvPr id="104477" name="Text Box 57"/>
          <p:cNvSpPr txBox="1">
            <a:spLocks noChangeArrowheads="1"/>
          </p:cNvSpPr>
          <p:nvPr/>
        </p:nvSpPr>
        <p:spPr bwMode="auto">
          <a:xfrm>
            <a:off x="1812732" y="1828800"/>
            <a:ext cx="34133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104478" name="Line 58"/>
          <p:cNvSpPr>
            <a:spLocks noChangeShapeType="1"/>
          </p:cNvSpPr>
          <p:nvPr/>
        </p:nvSpPr>
        <p:spPr bwMode="auto">
          <a:xfrm>
            <a:off x="962758" y="1643064"/>
            <a:ext cx="1504950" cy="8143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79" name="Line 59"/>
          <p:cNvSpPr>
            <a:spLocks noChangeShapeType="1"/>
          </p:cNvSpPr>
          <p:nvPr/>
        </p:nvSpPr>
        <p:spPr bwMode="auto">
          <a:xfrm>
            <a:off x="2521927" y="2354263"/>
            <a:ext cx="444011" cy="2397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80" name="Text Box 60"/>
          <p:cNvSpPr txBox="1">
            <a:spLocks noChangeArrowheads="1"/>
          </p:cNvSpPr>
          <p:nvPr/>
        </p:nvSpPr>
        <p:spPr bwMode="auto">
          <a:xfrm>
            <a:off x="2641484" y="2070100"/>
            <a:ext cx="436429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d</a:t>
            </a:r>
            <a:r>
              <a:rPr lang="en-US" sz="2000" baseline="-25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04481" name="Oval 61"/>
          <p:cNvSpPr>
            <a:spLocks noChangeArrowheads="1"/>
          </p:cNvSpPr>
          <p:nvPr/>
        </p:nvSpPr>
        <p:spPr bwMode="auto">
          <a:xfrm>
            <a:off x="2404697" y="2540000"/>
            <a:ext cx="79131" cy="889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" name="Group 126"/>
          <p:cNvGrpSpPr>
            <a:grpSpLocks/>
          </p:cNvGrpSpPr>
          <p:nvPr/>
        </p:nvGrpSpPr>
        <p:grpSpPr bwMode="auto">
          <a:xfrm>
            <a:off x="2269881" y="3910013"/>
            <a:ext cx="1000857" cy="1871662"/>
            <a:chOff x="1531" y="3963"/>
            <a:chExt cx="709" cy="1179"/>
          </a:xfrm>
        </p:grpSpPr>
        <p:sp>
          <p:nvSpPr>
            <p:cNvPr id="104526" name="Rectangle 116"/>
            <p:cNvSpPr>
              <a:spLocks noChangeArrowheads="1"/>
            </p:cNvSpPr>
            <p:nvPr/>
          </p:nvSpPr>
          <p:spPr bwMode="auto">
            <a:xfrm>
              <a:off x="1531" y="4786"/>
              <a:ext cx="61" cy="68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7" name="Rectangle 112"/>
            <p:cNvSpPr>
              <a:spLocks noChangeArrowheads="1"/>
            </p:cNvSpPr>
            <p:nvPr/>
          </p:nvSpPr>
          <p:spPr bwMode="auto">
            <a:xfrm>
              <a:off x="1609" y="4683"/>
              <a:ext cx="55" cy="198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8" name="Rectangle 108"/>
            <p:cNvSpPr>
              <a:spLocks noChangeArrowheads="1"/>
            </p:cNvSpPr>
            <p:nvPr/>
          </p:nvSpPr>
          <p:spPr bwMode="auto">
            <a:xfrm>
              <a:off x="1687" y="4515"/>
              <a:ext cx="61" cy="408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29" name="Rectangle 111"/>
            <p:cNvSpPr>
              <a:spLocks noChangeArrowheads="1"/>
            </p:cNvSpPr>
            <p:nvPr/>
          </p:nvSpPr>
          <p:spPr bwMode="auto">
            <a:xfrm>
              <a:off x="1771" y="4332"/>
              <a:ext cx="61" cy="621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30" name="Rectangle 110"/>
            <p:cNvSpPr>
              <a:spLocks noChangeArrowheads="1"/>
            </p:cNvSpPr>
            <p:nvPr/>
          </p:nvSpPr>
          <p:spPr bwMode="auto">
            <a:xfrm>
              <a:off x="1855" y="3963"/>
              <a:ext cx="67" cy="102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31" name="Rectangle 119"/>
            <p:cNvSpPr>
              <a:spLocks noChangeArrowheads="1"/>
            </p:cNvSpPr>
            <p:nvPr/>
          </p:nvSpPr>
          <p:spPr bwMode="auto">
            <a:xfrm>
              <a:off x="1945" y="4410"/>
              <a:ext cx="61" cy="621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32" name="Rectangle 120"/>
            <p:cNvSpPr>
              <a:spLocks noChangeArrowheads="1"/>
            </p:cNvSpPr>
            <p:nvPr/>
          </p:nvSpPr>
          <p:spPr bwMode="auto">
            <a:xfrm>
              <a:off x="2029" y="4653"/>
              <a:ext cx="61" cy="408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33" name="Rectangle 122"/>
            <p:cNvSpPr>
              <a:spLocks noChangeArrowheads="1"/>
            </p:cNvSpPr>
            <p:nvPr/>
          </p:nvSpPr>
          <p:spPr bwMode="auto">
            <a:xfrm>
              <a:off x="2107" y="4905"/>
              <a:ext cx="55" cy="198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sp>
          <p:nvSpPr>
            <p:cNvPr id="104534" name="Rectangle 125"/>
            <p:cNvSpPr>
              <a:spLocks noChangeArrowheads="1"/>
            </p:cNvSpPr>
            <p:nvPr/>
          </p:nvSpPr>
          <p:spPr bwMode="auto">
            <a:xfrm>
              <a:off x="2179" y="5074"/>
              <a:ext cx="61" cy="68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</p:grpSp>
      <p:sp>
        <p:nvSpPr>
          <p:cNvPr id="2861104" name="Line 48"/>
          <p:cNvSpPr>
            <a:spLocks noChangeShapeType="1"/>
          </p:cNvSpPr>
          <p:nvPr/>
        </p:nvSpPr>
        <p:spPr bwMode="auto">
          <a:xfrm>
            <a:off x="2458916" y="4995863"/>
            <a:ext cx="618392" cy="3476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4485" name="Oval 127"/>
          <p:cNvSpPr>
            <a:spLocks noChangeArrowheads="1"/>
          </p:cNvSpPr>
          <p:nvPr/>
        </p:nvSpPr>
        <p:spPr bwMode="auto">
          <a:xfrm>
            <a:off x="2400300" y="5364163"/>
            <a:ext cx="79131" cy="889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61184" name="Picture 12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 t="5003"/>
          <a:stretch>
            <a:fillRect/>
          </a:stretch>
        </p:blipFill>
        <p:spPr bwMode="auto">
          <a:xfrm>
            <a:off x="5183066" y="846138"/>
            <a:ext cx="3785088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1186" name="Picture 130"/>
          <p:cNvPicPr>
            <a:picLocks noChangeArrowheads="1"/>
          </p:cNvPicPr>
          <p:nvPr>
            <p:custDataLst>
              <p:tags r:id="rId2"/>
            </p:custDataLst>
          </p:nvPr>
        </p:nvPicPr>
        <p:blipFill>
          <a:blip r:embed="rId6"/>
          <a:srcRect l="1537" r="1537" b="1451"/>
          <a:stretch>
            <a:fillRect/>
          </a:stretch>
        </p:blipFill>
        <p:spPr bwMode="auto">
          <a:xfrm>
            <a:off x="5181600" y="882650"/>
            <a:ext cx="38100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itre 1"/>
          <p:cNvSpPr txBox="1">
            <a:spLocks/>
          </p:cNvSpPr>
          <p:nvPr/>
        </p:nvSpPr>
        <p:spPr bwMode="auto">
          <a:xfrm>
            <a:off x="762000" y="-76200"/>
            <a:ext cx="7620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fr-FR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64" charset="-128"/>
                <a:cs typeface="+mn-cs"/>
              </a:rPr>
              <a:t>Time of Flight PET</a:t>
            </a:r>
          </a:p>
        </p:txBody>
      </p:sp>
      <p:grpSp>
        <p:nvGrpSpPr>
          <p:cNvPr id="89" name="Grouper 88"/>
          <p:cNvGrpSpPr/>
          <p:nvPr/>
        </p:nvGrpSpPr>
        <p:grpSpPr>
          <a:xfrm>
            <a:off x="5181600" y="3638550"/>
            <a:ext cx="3482320" cy="2857500"/>
            <a:chOff x="5351589" y="3638550"/>
            <a:chExt cx="3482320" cy="2857500"/>
          </a:xfrm>
        </p:grpSpPr>
        <p:sp>
          <p:nvSpPr>
            <p:cNvPr id="104493" name="Rectangle 4"/>
            <p:cNvSpPr>
              <a:spLocks noChangeArrowheads="1"/>
            </p:cNvSpPr>
            <p:nvPr/>
          </p:nvSpPr>
          <p:spPr bwMode="auto">
            <a:xfrm>
              <a:off x="5715624" y="4259263"/>
              <a:ext cx="1008857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 b="1" dirty="0" err="1">
                  <a:solidFill>
                    <a:schemeClr val="accent2"/>
                  </a:solidFill>
                  <a:latin typeface="Symbol" pitchFamily="-112" charset="2"/>
                  <a:ea typeface="Times New Roman" pitchFamily="-112" charset="0"/>
                  <a:cs typeface="Times New Roman" pitchFamily="-112" charset="0"/>
                </a:rPr>
                <a:t>d</a:t>
              </a:r>
              <a:r>
                <a:rPr lang="en-US" sz="1600" b="1" dirty="0" err="1">
                  <a:solidFill>
                    <a:schemeClr val="accent2"/>
                  </a:solidFill>
                  <a:ea typeface="Times New Roman" pitchFamily="-112" charset="0"/>
                  <a:cs typeface="Times New Roman" pitchFamily="-112" charset="0"/>
                </a:rPr>
                <a:t>t</a:t>
              </a:r>
              <a:r>
                <a:rPr lang="en-US" sz="1600" b="1" dirty="0">
                  <a:solidFill>
                    <a:schemeClr val="accent2"/>
                  </a:solidFill>
                  <a:ea typeface="Times New Roman" pitchFamily="-112" charset="0"/>
                  <a:cs typeface="Times New Roman" pitchFamily="-112" charset="0"/>
                </a:rPr>
                <a:t> (</a:t>
              </a:r>
              <a:r>
                <a:rPr lang="en-US" sz="1600" b="1" dirty="0" err="1">
                  <a:solidFill>
                    <a:schemeClr val="accent2"/>
                  </a:solidFill>
                  <a:ea typeface="Times New Roman" pitchFamily="-112" charset="0"/>
                  <a:cs typeface="Times New Roman" pitchFamily="-112" charset="0"/>
                </a:rPr>
                <a:t>ps</a:t>
              </a:r>
              <a:r>
                <a:rPr lang="en-US" sz="1600" b="1" dirty="0">
                  <a:solidFill>
                    <a:schemeClr val="accent2"/>
                  </a:solidFill>
                  <a:ea typeface="Times New Roman" pitchFamily="-112" charset="0"/>
                  <a:cs typeface="Times New Roman" pitchFamily="-112" charset="0"/>
                </a:rPr>
                <a:t>)</a:t>
              </a:r>
            </a:p>
          </p:txBody>
        </p:sp>
        <p:sp>
          <p:nvSpPr>
            <p:cNvPr id="104494" name="Rectangle 6"/>
            <p:cNvSpPr>
              <a:spLocks noChangeArrowheads="1"/>
            </p:cNvSpPr>
            <p:nvPr/>
          </p:nvSpPr>
          <p:spPr bwMode="auto">
            <a:xfrm>
              <a:off x="5942793" y="4659313"/>
              <a:ext cx="687151" cy="145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10</a:t>
              </a: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100</a:t>
              </a:r>
              <a:endParaRPr lang="en-US" sz="1600" b="1" dirty="0">
                <a:solidFill>
                  <a:schemeClr val="accent2"/>
                </a:solidFill>
                <a:ea typeface="Arial" pitchFamily="-112" charset="0"/>
                <a:cs typeface="Arial" pitchFamily="-112" charset="0"/>
              </a:endParaRP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>
                  <a:solidFill>
                    <a:srgbClr val="009900"/>
                  </a:solidFill>
                  <a:ea typeface="Arial" pitchFamily="-112" charset="0"/>
                  <a:cs typeface="Arial" pitchFamily="-112" charset="0"/>
                </a:rPr>
                <a:t>300</a:t>
              </a: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500</a:t>
              </a:r>
              <a:endParaRPr lang="en-US" sz="1600" b="1" dirty="0">
                <a:solidFill>
                  <a:schemeClr val="accent2"/>
                </a:solidFill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104495" name="Rectangle 8"/>
            <p:cNvSpPr>
              <a:spLocks noChangeArrowheads="1"/>
            </p:cNvSpPr>
            <p:nvPr/>
          </p:nvSpPr>
          <p:spPr bwMode="auto">
            <a:xfrm>
              <a:off x="6706138" y="4259263"/>
              <a:ext cx="994747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 b="1">
                  <a:solidFill>
                    <a:schemeClr val="accent2"/>
                  </a:solidFill>
                  <a:latin typeface="Symbol" pitchFamily="-112" charset="2"/>
                  <a:ea typeface="Times New Roman" pitchFamily="-112" charset="0"/>
                  <a:cs typeface="Times New Roman" pitchFamily="-112" charset="0"/>
                </a:rPr>
                <a:t>d</a:t>
              </a:r>
              <a:r>
                <a:rPr lang="en-US" sz="1600" b="1">
                  <a:solidFill>
                    <a:schemeClr val="accent2"/>
                  </a:solidFill>
                  <a:ea typeface="Times New Roman" pitchFamily="-112" charset="0"/>
                  <a:cs typeface="Times New Roman" pitchFamily="-112" charset="0"/>
                </a:rPr>
                <a:t>x (cm)</a:t>
              </a:r>
            </a:p>
          </p:txBody>
        </p:sp>
        <p:sp>
          <p:nvSpPr>
            <p:cNvPr id="104496" name="Rectangle 9"/>
            <p:cNvSpPr>
              <a:spLocks noChangeArrowheads="1"/>
            </p:cNvSpPr>
            <p:nvPr/>
          </p:nvSpPr>
          <p:spPr bwMode="auto">
            <a:xfrm>
              <a:off x="7627514" y="4271963"/>
              <a:ext cx="829661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600" b="1" dirty="0">
                  <a:solidFill>
                    <a:schemeClr val="accent2"/>
                  </a:solidFill>
                  <a:ea typeface="Times New Roman" pitchFamily="-112" charset="0"/>
                  <a:cs typeface="Times New Roman" pitchFamily="-112" charset="0"/>
                </a:rPr>
                <a:t>SNR</a:t>
              </a:r>
              <a:r>
                <a:rPr lang="en-US" b="1" dirty="0">
                  <a:solidFill>
                    <a:schemeClr val="accent2"/>
                  </a:solidFill>
                  <a:ea typeface="Times New Roman" pitchFamily="-112" charset="0"/>
                  <a:cs typeface="Times New Roman" pitchFamily="-112" charset="0"/>
                </a:rPr>
                <a:t>*</a:t>
              </a:r>
            </a:p>
          </p:txBody>
        </p:sp>
        <p:sp>
          <p:nvSpPr>
            <p:cNvPr id="104497" name="Rectangle 10"/>
            <p:cNvSpPr>
              <a:spLocks noChangeArrowheads="1"/>
            </p:cNvSpPr>
            <p:nvPr/>
          </p:nvSpPr>
          <p:spPr bwMode="auto">
            <a:xfrm>
              <a:off x="6783742" y="4659313"/>
              <a:ext cx="603903" cy="145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0.15</a:t>
              </a: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1.5</a:t>
              </a:r>
              <a:endParaRPr lang="en-US" sz="1600" b="1" dirty="0">
                <a:solidFill>
                  <a:schemeClr val="accent2"/>
                </a:solidFill>
                <a:ea typeface="Arial" pitchFamily="-112" charset="0"/>
                <a:cs typeface="Arial" pitchFamily="-112" charset="0"/>
              </a:endParaRP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>
                  <a:solidFill>
                    <a:srgbClr val="009900"/>
                  </a:solidFill>
                  <a:ea typeface="Arial" pitchFamily="-112" charset="0"/>
                  <a:cs typeface="Arial" pitchFamily="-112" charset="0"/>
                </a:rPr>
                <a:t>4.5</a:t>
              </a: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7.5</a:t>
              </a:r>
              <a:endParaRPr lang="en-US" sz="1600" b="1" dirty="0">
                <a:solidFill>
                  <a:schemeClr val="accent2"/>
                </a:solidFill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104498" name="Rectangle 11"/>
            <p:cNvSpPr>
              <a:spLocks noChangeArrowheads="1"/>
            </p:cNvSpPr>
            <p:nvPr/>
          </p:nvSpPr>
          <p:spPr bwMode="auto">
            <a:xfrm>
              <a:off x="7551320" y="4659313"/>
              <a:ext cx="603903" cy="145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16</a:t>
              </a: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5.2</a:t>
              </a:r>
              <a:endParaRPr lang="en-US" sz="1600" b="1" dirty="0">
                <a:solidFill>
                  <a:schemeClr val="accent2"/>
                </a:solidFill>
                <a:ea typeface="Arial" pitchFamily="-112" charset="0"/>
                <a:cs typeface="Arial" pitchFamily="-112" charset="0"/>
              </a:endParaRP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>
                  <a:solidFill>
                    <a:srgbClr val="009900"/>
                  </a:solidFill>
                  <a:ea typeface="Arial" pitchFamily="-112" charset="0"/>
                  <a:cs typeface="Arial" pitchFamily="-112" charset="0"/>
                </a:rPr>
                <a:t>3.0</a:t>
              </a:r>
            </a:p>
            <a:p>
              <a:pPr algn="r" eaLnBrk="1" hangingPunct="1">
                <a:lnSpc>
                  <a:spcPct val="140000"/>
                </a:lnSpc>
              </a:pPr>
              <a:r>
                <a:rPr lang="en-US" sz="1600" b="1" dirty="0" smtClean="0">
                  <a:solidFill>
                    <a:schemeClr val="accent2"/>
                  </a:solidFill>
                  <a:ea typeface="Arial" pitchFamily="-112" charset="0"/>
                  <a:cs typeface="Arial" pitchFamily="-112" charset="0"/>
                </a:rPr>
                <a:t>2.3</a:t>
              </a:r>
              <a:endParaRPr lang="en-US" sz="1600" b="1" dirty="0">
                <a:solidFill>
                  <a:schemeClr val="accent2"/>
                </a:solidFill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104499" name="Line 12"/>
            <p:cNvSpPr>
              <a:spLocks noChangeShapeType="1"/>
            </p:cNvSpPr>
            <p:nvPr/>
          </p:nvSpPr>
          <p:spPr bwMode="auto">
            <a:xfrm>
              <a:off x="5963958" y="4673600"/>
              <a:ext cx="2244883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500" name="Line 13"/>
            <p:cNvSpPr>
              <a:spLocks noChangeShapeType="1"/>
            </p:cNvSpPr>
            <p:nvPr/>
          </p:nvSpPr>
          <p:spPr bwMode="auto">
            <a:xfrm>
              <a:off x="5963958" y="4203700"/>
              <a:ext cx="224488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501" name="Line 14"/>
            <p:cNvSpPr>
              <a:spLocks noChangeShapeType="1"/>
            </p:cNvSpPr>
            <p:nvPr/>
          </p:nvSpPr>
          <p:spPr bwMode="auto">
            <a:xfrm>
              <a:off x="5963958" y="6096000"/>
              <a:ext cx="224488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502" name="Text Box 15"/>
            <p:cNvSpPr txBox="1">
              <a:spLocks noChangeArrowheads="1"/>
            </p:cNvSpPr>
            <p:nvPr/>
          </p:nvSpPr>
          <p:spPr bwMode="auto">
            <a:xfrm>
              <a:off x="5351589" y="6096000"/>
              <a:ext cx="3259384" cy="4000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 dirty="0">
                  <a:solidFill>
                    <a:srgbClr val="6600FF"/>
                  </a:solidFill>
                </a:rPr>
                <a:t> </a:t>
              </a:r>
              <a:r>
                <a:rPr lang="en-US" sz="1600" b="1" i="1" dirty="0">
                  <a:solidFill>
                    <a:schemeClr val="tx2"/>
                  </a:solidFill>
                </a:rPr>
                <a:t>* </a:t>
              </a:r>
              <a:r>
                <a:rPr lang="en-US" sz="1600" b="1" i="1" dirty="0" smtClean="0">
                  <a:solidFill>
                    <a:schemeClr val="tx2"/>
                  </a:solidFill>
                </a:rPr>
                <a:t>SNR gain for 40 cm phantom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sp>
          <p:nvSpPr>
            <p:cNvPr id="104503" name="Oval 51"/>
            <p:cNvSpPr>
              <a:spLocks noChangeArrowheads="1"/>
            </p:cNvSpPr>
            <p:nvPr/>
          </p:nvSpPr>
          <p:spPr bwMode="auto">
            <a:xfrm>
              <a:off x="5972424" y="5780088"/>
              <a:ext cx="2335186" cy="363538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4504" name="Text Box 56"/>
            <p:cNvSpPr txBox="1">
              <a:spLocks noChangeArrowheads="1"/>
            </p:cNvSpPr>
            <p:nvPr/>
          </p:nvSpPr>
          <p:spPr bwMode="auto">
            <a:xfrm>
              <a:off x="5487044" y="3638550"/>
              <a:ext cx="3346865" cy="3698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800" b="1" dirty="0">
                  <a:solidFill>
                    <a:schemeClr val="accent2"/>
                  </a:solidFill>
                  <a:latin typeface="Arial"/>
                  <a:cs typeface="Arial"/>
                </a:rPr>
                <a:t>SNR</a:t>
              </a:r>
              <a:r>
                <a:rPr lang="en-US" sz="1800" b="1" baseline="-25000" dirty="0">
                  <a:solidFill>
                    <a:schemeClr val="accent2"/>
                  </a:solidFill>
                  <a:latin typeface="Arial"/>
                  <a:cs typeface="Arial"/>
                </a:rPr>
                <a:t>TOF</a:t>
              </a:r>
              <a:r>
                <a:rPr lang="en-US" sz="1800" b="1" dirty="0">
                  <a:solidFill>
                    <a:schemeClr val="accent2"/>
                  </a:solidFill>
                  <a:latin typeface="Arial"/>
                  <a:cs typeface="Arial"/>
                </a:rPr>
                <a:t> = </a:t>
              </a:r>
              <a:r>
                <a:rPr lang="en-US" sz="1800" b="1" dirty="0">
                  <a:solidFill>
                    <a:schemeClr val="accent2"/>
                  </a:solidFill>
                  <a:latin typeface="Arial"/>
                  <a:ea typeface="Arial" pitchFamily="-112" charset="0"/>
                  <a:cs typeface="Arial"/>
                </a:rPr>
                <a:t>√(2D/cDt) · </a:t>
              </a:r>
              <a:r>
                <a:rPr lang="en-US" sz="1800" b="1" dirty="0" err="1">
                  <a:solidFill>
                    <a:schemeClr val="accent2"/>
                  </a:solidFill>
                  <a:latin typeface="Arial"/>
                  <a:ea typeface="Arial" pitchFamily="-112" charset="0"/>
                  <a:cs typeface="Arial"/>
                </a:rPr>
                <a:t>SNR</a:t>
              </a:r>
              <a:r>
                <a:rPr lang="en-US" sz="1800" b="1" baseline="-25000" dirty="0" err="1">
                  <a:solidFill>
                    <a:schemeClr val="accent2"/>
                  </a:solidFill>
                  <a:latin typeface="Arial"/>
                  <a:ea typeface="Arial" pitchFamily="-112" charset="0"/>
                  <a:cs typeface="Arial"/>
                </a:rPr>
                <a:t>conv</a:t>
              </a:r>
              <a:endParaRPr lang="en-US" sz="1800" b="1" baseline="-25000" dirty="0">
                <a:solidFill>
                  <a:schemeClr val="accent2"/>
                </a:solidFill>
                <a:latin typeface="Arial"/>
                <a:ea typeface="Arial" pitchFamily="-112" charset="0"/>
                <a:cs typeface="Arial"/>
              </a:endParaRPr>
            </a:p>
          </p:txBody>
        </p:sp>
        <p:cxnSp>
          <p:nvCxnSpPr>
            <p:cNvPr id="104492" name="Connecteur droit 88"/>
            <p:cNvCxnSpPr>
              <a:cxnSpLocks noChangeShapeType="1"/>
            </p:cNvCxnSpPr>
            <p:nvPr/>
          </p:nvCxnSpPr>
          <p:spPr bwMode="auto">
            <a:xfrm>
              <a:off x="7007807" y="3718255"/>
              <a:ext cx="914249" cy="158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24" y="863600"/>
            <a:ext cx="3797876" cy="2698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2170" y="5757209"/>
            <a:ext cx="1904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State-of-the-art</a:t>
            </a:r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0750" y="777875"/>
            <a:ext cx="7179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Trend in </a:t>
            </a:r>
            <a:r>
              <a:rPr lang="en-US" sz="2400" b="1" dirty="0" smtClean="0"/>
              <a:t>Si-PMs</a:t>
            </a:r>
            <a:r>
              <a:rPr lang="en-US" sz="2400" b="1" dirty="0" smtClean="0"/>
              <a:t>: 3D separation of sensor and pixel chip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88925" y="2206625"/>
            <a:ext cx="5683250" cy="174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8925" y="2482850"/>
            <a:ext cx="5683250" cy="174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208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68475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844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92375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82900" y="2381250"/>
            <a:ext cx="111125" cy="95250"/>
          </a:xfrm>
          <a:prstGeom prst="ellipse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72175" y="1925935"/>
            <a:ext cx="2729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absorber/avalanche </a:t>
            </a:r>
            <a:r>
              <a:rPr lang="en-US" dirty="0" smtClean="0"/>
              <a:t>sensor</a:t>
            </a:r>
          </a:p>
          <a:p>
            <a:r>
              <a:rPr lang="en-US" dirty="0" smtClean="0"/>
              <a:t>bump </a:t>
            </a:r>
            <a:r>
              <a:rPr lang="en-US" dirty="0" err="1" smtClean="0"/>
              <a:t>bondings</a:t>
            </a:r>
            <a:endParaRPr lang="en-US" dirty="0" smtClean="0"/>
          </a:p>
          <a:p>
            <a:r>
              <a:rPr lang="en-US" dirty="0" smtClean="0"/>
              <a:t>pixel chip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4365625"/>
            <a:ext cx="779965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(single photon sensitive) detector: input capacitance ~ 10 </a:t>
            </a:r>
            <a:r>
              <a:rPr lang="en-US" dirty="0" err="1" smtClean="0"/>
              <a:t>fF</a:t>
            </a:r>
            <a:endParaRPr lang="en-US" dirty="0" smtClean="0"/>
          </a:p>
          <a:p>
            <a:r>
              <a:rPr lang="en-US" dirty="0" smtClean="0"/>
              <a:t>With time resolution better than 20 </a:t>
            </a:r>
            <a:r>
              <a:rPr lang="en-US" dirty="0" err="1" smtClean="0"/>
              <a:t>ps</a:t>
            </a:r>
            <a:r>
              <a:rPr lang="en-US" dirty="0" smtClean="0"/>
              <a:t>: </a:t>
            </a:r>
            <a:r>
              <a:rPr lang="en-US" dirty="0" err="1" smtClean="0"/>
              <a:t>pixelisation</a:t>
            </a:r>
            <a:r>
              <a:rPr lang="en-US" dirty="0" smtClean="0"/>
              <a:t>: no signal processing possible</a:t>
            </a:r>
          </a:p>
          <a:p>
            <a:r>
              <a:rPr lang="en-US" dirty="0" smtClean="0"/>
              <a:t>Time resolution below 10 </a:t>
            </a:r>
            <a:r>
              <a:rPr lang="en-US" dirty="0" err="1" smtClean="0"/>
              <a:t>ps</a:t>
            </a:r>
            <a:r>
              <a:rPr lang="en-US" dirty="0" smtClean="0"/>
              <a:t>: limited by present Si technology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development of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PIX 20</a:t>
            </a:r>
            <a:r>
              <a:rPr lang="en-US" dirty="0" smtClean="0">
                <a:sym typeface="Wingdings"/>
              </a:rPr>
              <a:t>: a digital pixel chip with a 20 ps TDC per pixel</a:t>
            </a:r>
            <a:endParaRPr lang="en-US" dirty="0"/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5669280"/>
            <a:ext cx="925512" cy="118872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78440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228371" y="2030269"/>
            <a:ext cx="936104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Rectangle 18"/>
          <p:cNvSpPr/>
          <p:nvPr/>
        </p:nvSpPr>
        <p:spPr>
          <a:xfrm>
            <a:off x="228371" y="2174293"/>
            <a:ext cx="720160" cy="1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Rectangle 23"/>
          <p:cNvSpPr/>
          <p:nvPr/>
        </p:nvSpPr>
        <p:spPr>
          <a:xfrm>
            <a:off x="228371" y="3182405"/>
            <a:ext cx="72008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Rectangle 24"/>
          <p:cNvSpPr/>
          <p:nvPr/>
        </p:nvSpPr>
        <p:spPr>
          <a:xfrm>
            <a:off x="228371" y="3074381"/>
            <a:ext cx="720080" cy="1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Rectangle 25"/>
          <p:cNvSpPr/>
          <p:nvPr/>
        </p:nvSpPr>
        <p:spPr>
          <a:xfrm>
            <a:off x="1224737" y="2230344"/>
            <a:ext cx="300664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Rectangle 27"/>
          <p:cNvSpPr/>
          <p:nvPr/>
        </p:nvSpPr>
        <p:spPr>
          <a:xfrm>
            <a:off x="228371" y="3290405"/>
            <a:ext cx="720080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tangle 28"/>
          <p:cNvSpPr/>
          <p:nvPr/>
        </p:nvSpPr>
        <p:spPr>
          <a:xfrm>
            <a:off x="5386730" y="1999024"/>
            <a:ext cx="803564" cy="2586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6287283" y="1980552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ALD </a:t>
            </a:r>
            <a:r>
              <a:rPr lang="en-GB" sz="1400" dirty="0" err="1" smtClean="0"/>
              <a:t>MgO</a:t>
            </a:r>
            <a:r>
              <a:rPr lang="en-GB" sz="1400" dirty="0" smtClean="0"/>
              <a:t> (5 - 25 nm)</a:t>
            </a:r>
            <a:endParaRPr lang="en-GB" sz="1400" dirty="0"/>
          </a:p>
        </p:txBody>
      </p:sp>
      <p:sp>
        <p:nvSpPr>
          <p:cNvPr id="34" name="Rectangle 33"/>
          <p:cNvSpPr/>
          <p:nvPr/>
        </p:nvSpPr>
        <p:spPr>
          <a:xfrm>
            <a:off x="5400029" y="2407945"/>
            <a:ext cx="803564" cy="2586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5400029" y="3238154"/>
            <a:ext cx="803564" cy="2586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5400029" y="2821857"/>
            <a:ext cx="803564" cy="2586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5400029" y="3646756"/>
            <a:ext cx="803564" cy="2586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6300582" y="2389473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LPCVD </a:t>
            </a:r>
            <a:r>
              <a:rPr lang="en-GB" sz="1400" dirty="0" err="1" smtClean="0"/>
              <a:t>SiN</a:t>
            </a:r>
            <a:r>
              <a:rPr lang="en-GB" sz="1400" dirty="0" smtClean="0"/>
              <a:t> (500 nm)</a:t>
            </a:r>
            <a:endParaRPr lang="en-GB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319054" y="2810979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Thermal oxide (500 nm)</a:t>
            </a:r>
            <a:endParaRPr lang="en-GB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6319054" y="3188995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PECVD oxide (&gt; 2 um)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6346762" y="3630700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Si (525 um)</a:t>
            </a:r>
            <a:endParaRPr lang="en-GB" sz="1400" dirty="0"/>
          </a:p>
        </p:txBody>
      </p:sp>
      <p:sp>
        <p:nvSpPr>
          <p:cNvPr id="42" name="Rectangle 41"/>
          <p:cNvSpPr/>
          <p:nvPr/>
        </p:nvSpPr>
        <p:spPr>
          <a:xfrm>
            <a:off x="1164475" y="2174284"/>
            <a:ext cx="280831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C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2387" y="2282293"/>
            <a:ext cx="432048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Rectangle 43"/>
          <p:cNvSpPr/>
          <p:nvPr/>
        </p:nvSpPr>
        <p:spPr>
          <a:xfrm>
            <a:off x="1164475" y="2138276"/>
            <a:ext cx="432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9" name="Rectangle 48"/>
          <p:cNvSpPr/>
          <p:nvPr/>
        </p:nvSpPr>
        <p:spPr>
          <a:xfrm>
            <a:off x="228371" y="2066269"/>
            <a:ext cx="360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1" name="Rectangle 50"/>
          <p:cNvSpPr/>
          <p:nvPr/>
        </p:nvSpPr>
        <p:spPr>
          <a:xfrm>
            <a:off x="588411" y="2066269"/>
            <a:ext cx="576064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2" name="Rectangle 51"/>
          <p:cNvSpPr/>
          <p:nvPr/>
        </p:nvSpPr>
        <p:spPr>
          <a:xfrm>
            <a:off x="1596523" y="2066269"/>
            <a:ext cx="360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3" name="Rectangle 52"/>
          <p:cNvSpPr/>
          <p:nvPr/>
        </p:nvSpPr>
        <p:spPr>
          <a:xfrm>
            <a:off x="2388611" y="2066269"/>
            <a:ext cx="360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4" name="Rectangle 53"/>
          <p:cNvSpPr/>
          <p:nvPr/>
        </p:nvSpPr>
        <p:spPr>
          <a:xfrm>
            <a:off x="1956563" y="2138277"/>
            <a:ext cx="432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5" name="Rectangle 54"/>
          <p:cNvSpPr/>
          <p:nvPr/>
        </p:nvSpPr>
        <p:spPr>
          <a:xfrm>
            <a:off x="2748699" y="2138277"/>
            <a:ext cx="432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6" name="Rectangle 55"/>
          <p:cNvSpPr/>
          <p:nvPr/>
        </p:nvSpPr>
        <p:spPr>
          <a:xfrm>
            <a:off x="3972787" y="2066269"/>
            <a:ext cx="936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7" name="Rectangle 56"/>
          <p:cNvSpPr/>
          <p:nvPr/>
        </p:nvSpPr>
        <p:spPr>
          <a:xfrm>
            <a:off x="3180699" y="2066269"/>
            <a:ext cx="36000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8" name="Rectangle 57"/>
          <p:cNvSpPr/>
          <p:nvPr/>
        </p:nvSpPr>
        <p:spPr>
          <a:xfrm>
            <a:off x="3540787" y="2138277"/>
            <a:ext cx="432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0" name="Rectangle 59"/>
          <p:cNvSpPr/>
          <p:nvPr/>
        </p:nvSpPr>
        <p:spPr>
          <a:xfrm>
            <a:off x="4188771" y="2174293"/>
            <a:ext cx="720120" cy="1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1" name="Rectangle 60"/>
          <p:cNvSpPr/>
          <p:nvPr/>
        </p:nvSpPr>
        <p:spPr>
          <a:xfrm>
            <a:off x="4188811" y="3182405"/>
            <a:ext cx="720040" cy="10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2" name="Rectangle 61"/>
          <p:cNvSpPr/>
          <p:nvPr/>
        </p:nvSpPr>
        <p:spPr>
          <a:xfrm>
            <a:off x="4188811" y="3074381"/>
            <a:ext cx="720040" cy="10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3" name="Rectangle 62"/>
          <p:cNvSpPr/>
          <p:nvPr/>
        </p:nvSpPr>
        <p:spPr>
          <a:xfrm>
            <a:off x="4188811" y="3290405"/>
            <a:ext cx="720040" cy="288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4" name="Rectangle 63"/>
          <p:cNvSpPr/>
          <p:nvPr/>
        </p:nvSpPr>
        <p:spPr>
          <a:xfrm>
            <a:off x="4332827" y="2282293"/>
            <a:ext cx="432048" cy="7920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6" name="Rectangle 65"/>
          <p:cNvSpPr/>
          <p:nvPr/>
        </p:nvSpPr>
        <p:spPr>
          <a:xfrm>
            <a:off x="3180699" y="2030269"/>
            <a:ext cx="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7" name="Rectangle 66"/>
          <p:cNvSpPr/>
          <p:nvPr/>
        </p:nvSpPr>
        <p:spPr>
          <a:xfrm>
            <a:off x="2388651" y="2030269"/>
            <a:ext cx="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Rectangle 67"/>
          <p:cNvSpPr/>
          <p:nvPr/>
        </p:nvSpPr>
        <p:spPr>
          <a:xfrm>
            <a:off x="1596523" y="2030269"/>
            <a:ext cx="3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Rectangle 68"/>
          <p:cNvSpPr/>
          <p:nvPr/>
        </p:nvSpPr>
        <p:spPr>
          <a:xfrm rot="5400000" flipV="1">
            <a:off x="1920563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Rectangle 69"/>
          <p:cNvSpPr/>
          <p:nvPr/>
        </p:nvSpPr>
        <p:spPr>
          <a:xfrm rot="5400000" flipV="1">
            <a:off x="1524523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Rectangle 70"/>
          <p:cNvSpPr/>
          <p:nvPr/>
        </p:nvSpPr>
        <p:spPr>
          <a:xfrm rot="5400000" flipV="1">
            <a:off x="2316611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Rectangle 71"/>
          <p:cNvSpPr/>
          <p:nvPr/>
        </p:nvSpPr>
        <p:spPr>
          <a:xfrm rot="5400000" flipV="1">
            <a:off x="2712651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Rectangle 72"/>
          <p:cNvSpPr/>
          <p:nvPr/>
        </p:nvSpPr>
        <p:spPr>
          <a:xfrm rot="5400000" flipV="1">
            <a:off x="3108699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Rectangle 73"/>
          <p:cNvSpPr/>
          <p:nvPr/>
        </p:nvSpPr>
        <p:spPr>
          <a:xfrm rot="5400000" flipV="1">
            <a:off x="3504739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Rectangle 74"/>
          <p:cNvSpPr/>
          <p:nvPr/>
        </p:nvSpPr>
        <p:spPr>
          <a:xfrm rot="5400000" flipV="1">
            <a:off x="1128475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Rectangle 75"/>
          <p:cNvSpPr/>
          <p:nvPr/>
        </p:nvSpPr>
        <p:spPr>
          <a:xfrm rot="5400000" flipV="1">
            <a:off x="3900786" y="2066277"/>
            <a:ext cx="108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Rectangle 76"/>
          <p:cNvSpPr/>
          <p:nvPr/>
        </p:nvSpPr>
        <p:spPr>
          <a:xfrm>
            <a:off x="3972891" y="2030269"/>
            <a:ext cx="936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Rectangle 78"/>
          <p:cNvSpPr/>
          <p:nvPr/>
        </p:nvSpPr>
        <p:spPr>
          <a:xfrm>
            <a:off x="5401471" y="1548504"/>
            <a:ext cx="803564" cy="2586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/>
          <p:cNvSpPr txBox="1"/>
          <p:nvPr/>
        </p:nvSpPr>
        <p:spPr>
          <a:xfrm>
            <a:off x="6307271" y="1548504"/>
            <a:ext cx="2346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Sputtered </a:t>
            </a:r>
            <a:r>
              <a:rPr lang="en-GB" sz="1400" dirty="0" err="1" smtClean="0"/>
              <a:t>TiN</a:t>
            </a:r>
            <a:r>
              <a:rPr lang="en-GB" sz="1400" dirty="0" smtClean="0"/>
              <a:t> (2 nm)</a:t>
            </a:r>
            <a:endParaRPr lang="en-GB" sz="1400" dirty="0"/>
          </a:p>
        </p:txBody>
      </p:sp>
      <p:sp>
        <p:nvSpPr>
          <p:cNvPr id="81" name="TextBox 80"/>
          <p:cNvSpPr txBox="1"/>
          <p:nvPr/>
        </p:nvSpPr>
        <p:spPr>
          <a:xfrm>
            <a:off x="363925" y="1039822"/>
            <a:ext cx="7385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Finalized layout of </a:t>
            </a:r>
            <a:r>
              <a:rPr lang="en-GB" sz="2000" dirty="0" err="1" smtClean="0"/>
              <a:t>MgO</a:t>
            </a:r>
            <a:r>
              <a:rPr lang="en-GB" sz="2000" dirty="0" smtClean="0"/>
              <a:t> domes </a:t>
            </a:r>
            <a:endParaRPr lang="en-GB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540288" y="69093"/>
            <a:ext cx="878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Timed Photon Counter – </a:t>
            </a:r>
            <a:r>
              <a:rPr lang="en-US" sz="2400" dirty="0" err="1" smtClean="0"/>
              <a:t>TipsyZero</a:t>
            </a:r>
            <a:r>
              <a:rPr lang="en-US" sz="2400" dirty="0" smtClean="0"/>
              <a:t> – Fabrication of First Prototype</a:t>
            </a:r>
            <a:endParaRPr lang="en-US" sz="2400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47905" y="4164628"/>
            <a:ext cx="8653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intend to manually stack 5 of these </a:t>
            </a:r>
            <a:r>
              <a:rPr lang="en-US" dirty="0" err="1" smtClean="0"/>
              <a:t>tynodes</a:t>
            </a:r>
            <a:r>
              <a:rPr lang="en-US" dirty="0" smtClean="0"/>
              <a:t> and place the stack above a TimePix-1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When in a close stack, we may achieve higher yields from close, extracting fields: </a:t>
            </a:r>
          </a:p>
          <a:p>
            <a:pPr lvl="1"/>
            <a:r>
              <a:rPr lang="en-US" dirty="0" smtClean="0"/>
              <a:t>There is a report</a:t>
            </a:r>
            <a:r>
              <a:rPr lang="en-US" baseline="30000" dirty="0" smtClean="0"/>
              <a:t>1</a:t>
            </a:r>
            <a:r>
              <a:rPr lang="en-US" dirty="0" smtClean="0"/>
              <a:t> that, with a single Si membrane, yields of 200 has</a:t>
            </a:r>
          </a:p>
          <a:p>
            <a:pPr lvl="1"/>
            <a:r>
              <a:rPr lang="en-US" dirty="0" smtClean="0"/>
              <a:t>been reached due to a strong extracting field. We may have an even</a:t>
            </a:r>
          </a:p>
          <a:p>
            <a:pPr lvl="1"/>
            <a:r>
              <a:rPr lang="en-US" dirty="0" smtClean="0"/>
              <a:t>much higher extracting field!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/>
            <a:r>
              <a:rPr lang="en-US" dirty="0" smtClean="0"/>
              <a:t>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129424" y="6519446"/>
            <a:ext cx="576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1) Qin, Kim, </a:t>
            </a:r>
            <a:r>
              <a:rPr lang="en-US" sz="1600" dirty="0" err="1" smtClean="0"/>
              <a:t>Blick</a:t>
            </a:r>
            <a:r>
              <a:rPr lang="en-US" sz="1600" dirty="0" smtClean="0"/>
              <a:t>.  APL </a:t>
            </a:r>
            <a:r>
              <a:rPr lang="en-US" sz="1600" b="1" dirty="0" smtClean="0"/>
              <a:t>91, </a:t>
            </a:r>
            <a:r>
              <a:rPr lang="en-US" sz="1600" dirty="0" smtClean="0"/>
              <a:t>183506 (2007).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70598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11325" r="34865" b="16932"/>
          <a:stretch/>
        </p:blipFill>
        <p:spPr>
          <a:xfrm rot="5400000">
            <a:off x="5125968" y="1298472"/>
            <a:ext cx="1936599" cy="2324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15222" r="36281" b="14596"/>
          <a:stretch/>
        </p:blipFill>
        <p:spPr>
          <a:xfrm rot="5400000">
            <a:off x="1937271" y="1298476"/>
            <a:ext cx="1936597" cy="2324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260648"/>
            <a:ext cx="5112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/>
              <a:t>Tynodes</a:t>
            </a:r>
            <a:r>
              <a:rPr lang="en-GB" sz="2400" b="1" dirty="0" smtClean="0"/>
              <a:t> with grooves for alignment </a:t>
            </a:r>
          </a:p>
          <a:p>
            <a:r>
              <a:rPr lang="en-GB" b="1" dirty="0" smtClean="0"/>
              <a:t>(fabricated on 300 µm-thick Si wafer)</a:t>
            </a:r>
            <a:endParaRPr lang="en-GB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18657" y="2974693"/>
            <a:ext cx="401215" cy="664843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19872" y="2775439"/>
            <a:ext cx="0" cy="864097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39752" y="364502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KOH-defined grooves for glass rods </a:t>
            </a:r>
          </a:p>
          <a:p>
            <a:r>
              <a:rPr lang="en-GB" sz="1400" dirty="0" smtClean="0"/>
              <a:t>(depth = 60 µm) 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835696" y="1249015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Tynode</a:t>
            </a:r>
            <a:r>
              <a:rPr lang="en-GB" sz="1400" dirty="0" smtClean="0"/>
              <a:t> chip: FRONT SIDE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076056" y="1249015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Tynode</a:t>
            </a:r>
            <a:r>
              <a:rPr lang="en-GB" sz="1400" dirty="0" smtClean="0"/>
              <a:t> chip: BACK SIDE</a:t>
            </a:r>
            <a:endParaRPr lang="en-GB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81998" y="2699047"/>
            <a:ext cx="1057754" cy="1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520" y="2545159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Contact pad</a:t>
            </a:r>
            <a:endParaRPr lang="en-GB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814053" y="2927840"/>
            <a:ext cx="280214" cy="711696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094268" y="2699050"/>
            <a:ext cx="277932" cy="945974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48064" y="3645024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</a:t>
            </a:r>
            <a:r>
              <a:rPr lang="en-GB" sz="1400" dirty="0" smtClean="0"/>
              <a:t>rooves on the back side are placed exactly under ones defined on the front side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79712" y="2565970"/>
            <a:ext cx="1008112" cy="175354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main_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3" y="4437112"/>
            <a:ext cx="2880000" cy="2160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39552" y="4129335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Curved </a:t>
            </a:r>
            <a:r>
              <a:rPr lang="en-GB" sz="1400" b="1" dirty="0" err="1" smtClean="0"/>
              <a:t>tynodes</a:t>
            </a:r>
            <a:endParaRPr lang="en-GB" sz="1400" b="1" dirty="0"/>
          </a:p>
        </p:txBody>
      </p:sp>
      <p:cxnSp>
        <p:nvCxnSpPr>
          <p:cNvPr id="45" name="Straight Arrow Connector 44"/>
          <p:cNvCxnSpPr>
            <a:stCxn id="47" idx="1"/>
          </p:cNvCxnSpPr>
          <p:nvPr/>
        </p:nvCxnSpPr>
        <p:spPr>
          <a:xfrm flipH="1">
            <a:off x="3244038" y="5075892"/>
            <a:ext cx="535874" cy="9293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79912" y="4706560"/>
            <a:ext cx="1336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Al mesh </a:t>
            </a:r>
          </a:p>
          <a:p>
            <a:r>
              <a:rPr lang="en-GB" sz="1400" dirty="0" smtClean="0"/>
              <a:t>(to </a:t>
            </a:r>
            <a:r>
              <a:rPr lang="en-GB" sz="1400" dirty="0" smtClean="0"/>
              <a:t>suppress </a:t>
            </a:r>
            <a:r>
              <a:rPr lang="en-GB" sz="1400" dirty="0" smtClean="0"/>
              <a:t>charging up)</a:t>
            </a:r>
            <a:endParaRPr lang="en-GB" sz="1400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2977596" y="5877272"/>
            <a:ext cx="802316" cy="1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811716" y="5523561"/>
            <a:ext cx="1336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15 nm–thick ALD alumina</a:t>
            </a:r>
          </a:p>
          <a:p>
            <a:r>
              <a:rPr lang="en-GB" sz="1400" dirty="0"/>
              <a:t>t</a:t>
            </a:r>
            <a:r>
              <a:rPr lang="en-GB" sz="1400" dirty="0" smtClean="0"/>
              <a:t>ransmission membrane</a:t>
            </a:r>
            <a:endParaRPr lang="en-GB" sz="14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2"/>
          <a:stretch/>
        </p:blipFill>
        <p:spPr>
          <a:xfrm>
            <a:off x="5089356" y="4552881"/>
            <a:ext cx="3208819" cy="1941360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4932039" y="5840092"/>
            <a:ext cx="952385" cy="0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60032" y="5085185"/>
            <a:ext cx="1373202" cy="288031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344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64267" y="982441"/>
            <a:ext cx="4944533" cy="474134"/>
            <a:chOff x="1591733" y="1439333"/>
            <a:chExt cx="6824135" cy="931333"/>
          </a:xfrm>
        </p:grpSpPr>
        <p:sp>
          <p:nvSpPr>
            <p:cNvPr id="4" name="Rectangle 3"/>
            <p:cNvSpPr/>
            <p:nvPr/>
          </p:nvSpPr>
          <p:spPr>
            <a:xfrm>
              <a:off x="1591733" y="1456267"/>
              <a:ext cx="1422400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77734" y="1473200"/>
              <a:ext cx="4538134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997200" y="1439333"/>
              <a:ext cx="880534" cy="931333"/>
            </a:xfrm>
            <a:custGeom>
              <a:avLst/>
              <a:gdLst>
                <a:gd name="connsiteX0" fmla="*/ 0 w 880534"/>
                <a:gd name="connsiteY0" fmla="*/ 16933 h 931333"/>
                <a:gd name="connsiteX1" fmla="*/ 457200 w 880534"/>
                <a:gd name="connsiteY1" fmla="*/ 237067 h 931333"/>
                <a:gd name="connsiteX2" fmla="*/ 880534 w 880534"/>
                <a:gd name="connsiteY2" fmla="*/ 0 h 931333"/>
                <a:gd name="connsiteX3" fmla="*/ 880534 w 880534"/>
                <a:gd name="connsiteY3" fmla="*/ 931333 h 931333"/>
                <a:gd name="connsiteX4" fmla="*/ 457200 w 880534"/>
                <a:gd name="connsiteY4" fmla="*/ 711200 h 931333"/>
                <a:gd name="connsiteX5" fmla="*/ 16934 w 880534"/>
                <a:gd name="connsiteY5" fmla="*/ 897467 h 931333"/>
                <a:gd name="connsiteX6" fmla="*/ 0 w 880534"/>
                <a:gd name="connsiteY6" fmla="*/ 16933 h 93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534" h="931333">
                  <a:moveTo>
                    <a:pt x="0" y="16933"/>
                  </a:moveTo>
                  <a:lnTo>
                    <a:pt x="457200" y="237067"/>
                  </a:lnTo>
                  <a:lnTo>
                    <a:pt x="880534" y="0"/>
                  </a:lnTo>
                  <a:lnTo>
                    <a:pt x="880534" y="931333"/>
                  </a:lnTo>
                  <a:lnTo>
                    <a:pt x="457200" y="711200"/>
                  </a:lnTo>
                  <a:lnTo>
                    <a:pt x="16934" y="897467"/>
                  </a:lnTo>
                  <a:lnTo>
                    <a:pt x="0" y="16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64267" y="1795241"/>
            <a:ext cx="4944533" cy="474134"/>
            <a:chOff x="1591733" y="1439333"/>
            <a:chExt cx="6824135" cy="931333"/>
          </a:xfrm>
        </p:grpSpPr>
        <p:sp>
          <p:nvSpPr>
            <p:cNvPr id="11" name="Rectangle 10"/>
            <p:cNvSpPr/>
            <p:nvPr/>
          </p:nvSpPr>
          <p:spPr>
            <a:xfrm>
              <a:off x="1591733" y="1456267"/>
              <a:ext cx="1422400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77734" y="1473200"/>
              <a:ext cx="4538134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997200" y="1439333"/>
              <a:ext cx="880534" cy="931333"/>
            </a:xfrm>
            <a:custGeom>
              <a:avLst/>
              <a:gdLst>
                <a:gd name="connsiteX0" fmla="*/ 0 w 880534"/>
                <a:gd name="connsiteY0" fmla="*/ 16933 h 931333"/>
                <a:gd name="connsiteX1" fmla="*/ 457200 w 880534"/>
                <a:gd name="connsiteY1" fmla="*/ 237067 h 931333"/>
                <a:gd name="connsiteX2" fmla="*/ 880534 w 880534"/>
                <a:gd name="connsiteY2" fmla="*/ 0 h 931333"/>
                <a:gd name="connsiteX3" fmla="*/ 880534 w 880534"/>
                <a:gd name="connsiteY3" fmla="*/ 931333 h 931333"/>
                <a:gd name="connsiteX4" fmla="*/ 457200 w 880534"/>
                <a:gd name="connsiteY4" fmla="*/ 711200 h 931333"/>
                <a:gd name="connsiteX5" fmla="*/ 16934 w 880534"/>
                <a:gd name="connsiteY5" fmla="*/ 897467 h 931333"/>
                <a:gd name="connsiteX6" fmla="*/ 0 w 880534"/>
                <a:gd name="connsiteY6" fmla="*/ 16933 h 93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534" h="931333">
                  <a:moveTo>
                    <a:pt x="0" y="16933"/>
                  </a:moveTo>
                  <a:lnTo>
                    <a:pt x="457200" y="237067"/>
                  </a:lnTo>
                  <a:lnTo>
                    <a:pt x="880534" y="0"/>
                  </a:lnTo>
                  <a:lnTo>
                    <a:pt x="880534" y="931333"/>
                  </a:lnTo>
                  <a:lnTo>
                    <a:pt x="457200" y="711200"/>
                  </a:lnTo>
                  <a:lnTo>
                    <a:pt x="16934" y="897467"/>
                  </a:lnTo>
                  <a:lnTo>
                    <a:pt x="0" y="16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64267" y="2607733"/>
            <a:ext cx="4944533" cy="474134"/>
            <a:chOff x="1591733" y="1439333"/>
            <a:chExt cx="6824135" cy="931333"/>
          </a:xfrm>
        </p:grpSpPr>
        <p:sp>
          <p:nvSpPr>
            <p:cNvPr id="15" name="Rectangle 14"/>
            <p:cNvSpPr/>
            <p:nvPr/>
          </p:nvSpPr>
          <p:spPr>
            <a:xfrm>
              <a:off x="1591733" y="1456267"/>
              <a:ext cx="1422400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77734" y="1473200"/>
              <a:ext cx="4538134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97200" y="1439333"/>
              <a:ext cx="880534" cy="931333"/>
            </a:xfrm>
            <a:custGeom>
              <a:avLst/>
              <a:gdLst>
                <a:gd name="connsiteX0" fmla="*/ 0 w 880534"/>
                <a:gd name="connsiteY0" fmla="*/ 16933 h 931333"/>
                <a:gd name="connsiteX1" fmla="*/ 457200 w 880534"/>
                <a:gd name="connsiteY1" fmla="*/ 237067 h 931333"/>
                <a:gd name="connsiteX2" fmla="*/ 880534 w 880534"/>
                <a:gd name="connsiteY2" fmla="*/ 0 h 931333"/>
                <a:gd name="connsiteX3" fmla="*/ 880534 w 880534"/>
                <a:gd name="connsiteY3" fmla="*/ 931333 h 931333"/>
                <a:gd name="connsiteX4" fmla="*/ 457200 w 880534"/>
                <a:gd name="connsiteY4" fmla="*/ 711200 h 931333"/>
                <a:gd name="connsiteX5" fmla="*/ 16934 w 880534"/>
                <a:gd name="connsiteY5" fmla="*/ 897467 h 931333"/>
                <a:gd name="connsiteX6" fmla="*/ 0 w 880534"/>
                <a:gd name="connsiteY6" fmla="*/ 16933 h 93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534" h="931333">
                  <a:moveTo>
                    <a:pt x="0" y="16933"/>
                  </a:moveTo>
                  <a:lnTo>
                    <a:pt x="457200" y="237067"/>
                  </a:lnTo>
                  <a:lnTo>
                    <a:pt x="880534" y="0"/>
                  </a:lnTo>
                  <a:lnTo>
                    <a:pt x="880534" y="931333"/>
                  </a:lnTo>
                  <a:lnTo>
                    <a:pt x="457200" y="711200"/>
                  </a:lnTo>
                  <a:lnTo>
                    <a:pt x="16934" y="897467"/>
                  </a:lnTo>
                  <a:lnTo>
                    <a:pt x="0" y="16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64267" y="3471333"/>
            <a:ext cx="4944533" cy="474134"/>
            <a:chOff x="1591733" y="1439333"/>
            <a:chExt cx="6824135" cy="931333"/>
          </a:xfrm>
        </p:grpSpPr>
        <p:sp>
          <p:nvSpPr>
            <p:cNvPr id="19" name="Rectangle 18"/>
            <p:cNvSpPr/>
            <p:nvPr/>
          </p:nvSpPr>
          <p:spPr>
            <a:xfrm>
              <a:off x="1591733" y="1456267"/>
              <a:ext cx="1422400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77734" y="1473200"/>
              <a:ext cx="4538134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997200" y="1439333"/>
              <a:ext cx="880534" cy="931333"/>
            </a:xfrm>
            <a:custGeom>
              <a:avLst/>
              <a:gdLst>
                <a:gd name="connsiteX0" fmla="*/ 0 w 880534"/>
                <a:gd name="connsiteY0" fmla="*/ 16933 h 931333"/>
                <a:gd name="connsiteX1" fmla="*/ 457200 w 880534"/>
                <a:gd name="connsiteY1" fmla="*/ 237067 h 931333"/>
                <a:gd name="connsiteX2" fmla="*/ 880534 w 880534"/>
                <a:gd name="connsiteY2" fmla="*/ 0 h 931333"/>
                <a:gd name="connsiteX3" fmla="*/ 880534 w 880534"/>
                <a:gd name="connsiteY3" fmla="*/ 931333 h 931333"/>
                <a:gd name="connsiteX4" fmla="*/ 457200 w 880534"/>
                <a:gd name="connsiteY4" fmla="*/ 711200 h 931333"/>
                <a:gd name="connsiteX5" fmla="*/ 16934 w 880534"/>
                <a:gd name="connsiteY5" fmla="*/ 897467 h 931333"/>
                <a:gd name="connsiteX6" fmla="*/ 0 w 880534"/>
                <a:gd name="connsiteY6" fmla="*/ 16933 h 93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534" h="931333">
                  <a:moveTo>
                    <a:pt x="0" y="16933"/>
                  </a:moveTo>
                  <a:lnTo>
                    <a:pt x="457200" y="237067"/>
                  </a:lnTo>
                  <a:lnTo>
                    <a:pt x="880534" y="0"/>
                  </a:lnTo>
                  <a:lnTo>
                    <a:pt x="880534" y="931333"/>
                  </a:lnTo>
                  <a:lnTo>
                    <a:pt x="457200" y="711200"/>
                  </a:lnTo>
                  <a:lnTo>
                    <a:pt x="16934" y="897467"/>
                  </a:lnTo>
                  <a:lnTo>
                    <a:pt x="0" y="16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64267" y="4250882"/>
            <a:ext cx="4944533" cy="482446"/>
            <a:chOff x="1591733" y="1439333"/>
            <a:chExt cx="6824135" cy="947660"/>
          </a:xfrm>
        </p:grpSpPr>
        <p:sp>
          <p:nvSpPr>
            <p:cNvPr id="23" name="Rectangle 22"/>
            <p:cNvSpPr/>
            <p:nvPr/>
          </p:nvSpPr>
          <p:spPr>
            <a:xfrm>
              <a:off x="1591733" y="1456267"/>
              <a:ext cx="1422400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77735" y="1506460"/>
              <a:ext cx="4538133" cy="88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97200" y="1439333"/>
              <a:ext cx="880534" cy="931333"/>
            </a:xfrm>
            <a:custGeom>
              <a:avLst/>
              <a:gdLst>
                <a:gd name="connsiteX0" fmla="*/ 0 w 880534"/>
                <a:gd name="connsiteY0" fmla="*/ 16933 h 931333"/>
                <a:gd name="connsiteX1" fmla="*/ 457200 w 880534"/>
                <a:gd name="connsiteY1" fmla="*/ 237067 h 931333"/>
                <a:gd name="connsiteX2" fmla="*/ 880534 w 880534"/>
                <a:gd name="connsiteY2" fmla="*/ 0 h 931333"/>
                <a:gd name="connsiteX3" fmla="*/ 880534 w 880534"/>
                <a:gd name="connsiteY3" fmla="*/ 931333 h 931333"/>
                <a:gd name="connsiteX4" fmla="*/ 457200 w 880534"/>
                <a:gd name="connsiteY4" fmla="*/ 711200 h 931333"/>
                <a:gd name="connsiteX5" fmla="*/ 16934 w 880534"/>
                <a:gd name="connsiteY5" fmla="*/ 897467 h 931333"/>
                <a:gd name="connsiteX6" fmla="*/ 0 w 880534"/>
                <a:gd name="connsiteY6" fmla="*/ 16933 h 93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0534" h="931333">
                  <a:moveTo>
                    <a:pt x="0" y="16933"/>
                  </a:moveTo>
                  <a:lnTo>
                    <a:pt x="457200" y="237067"/>
                  </a:lnTo>
                  <a:lnTo>
                    <a:pt x="880534" y="0"/>
                  </a:lnTo>
                  <a:lnTo>
                    <a:pt x="880534" y="931333"/>
                  </a:lnTo>
                  <a:lnTo>
                    <a:pt x="457200" y="711200"/>
                  </a:lnTo>
                  <a:lnTo>
                    <a:pt x="16934" y="897467"/>
                  </a:lnTo>
                  <a:lnTo>
                    <a:pt x="0" y="169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/>
          <p:cNvSpPr/>
          <p:nvPr/>
        </p:nvSpPr>
        <p:spPr>
          <a:xfrm>
            <a:off x="3011822" y="1354977"/>
            <a:ext cx="541071" cy="52462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046086" y="2184403"/>
            <a:ext cx="541071" cy="52462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011822" y="3013828"/>
            <a:ext cx="541071" cy="52462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11822" y="3877428"/>
            <a:ext cx="541071" cy="52462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3467" y="5435600"/>
            <a:ext cx="8314266" cy="1117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982620" y="587586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Pixel chip</a:t>
            </a:r>
            <a:endParaRPr lang="en-US" sz="24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638800" y="5080000"/>
            <a:ext cx="265853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297333" y="4538133"/>
            <a:ext cx="0" cy="8974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638800" y="4733328"/>
            <a:ext cx="0" cy="7022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08001" y="338667"/>
            <a:ext cx="70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Tynode positioning. The bottom tynode is aligned in the Zeiss microscope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65101" y="1302434"/>
            <a:ext cx="128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Quartz wire</a:t>
            </a:r>
          </a:p>
          <a:p>
            <a:r>
              <a:rPr lang="en-US" dirty="0" err="1" smtClean="0"/>
              <a:t>dia</a:t>
            </a:r>
            <a:r>
              <a:rPr lang="en-US" dirty="0" smtClean="0"/>
              <a:t> 200 μm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4" idx="3"/>
          </p:cNvCxnSpPr>
          <p:nvPr/>
        </p:nvCxnSpPr>
        <p:spPr>
          <a:xfrm>
            <a:off x="1451406" y="1625600"/>
            <a:ext cx="15312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8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0913_1355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500187"/>
            <a:ext cx="6858000" cy="3857625"/>
          </a:xfrm>
          <a:prstGeom prst="rect">
            <a:avLst/>
          </a:prstGeom>
        </p:spPr>
      </p:pic>
      <p:pic>
        <p:nvPicPr>
          <p:cNvPr id="5" name="Picture 4" descr="20180717_1427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794933"/>
            <a:ext cx="5286375" cy="29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3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ntthegr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1" y="-1"/>
            <a:ext cx="3965575" cy="6801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32399" y="694266"/>
            <a:ext cx="237067" cy="9990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38132" y="5791199"/>
            <a:ext cx="1761067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707466" y="5283199"/>
            <a:ext cx="1591733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50930" y="1845733"/>
            <a:ext cx="0" cy="1049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04940" y="982140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e-gun (Kimball)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7067" y="5098533"/>
            <a:ext cx="168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open mesh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85474" y="561678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naked TimePix-1 chips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ckage Concep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364"/>
            <a:ext cx="7040848" cy="5280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902" y="69093"/>
            <a:ext cx="813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Concept - Fabrication </a:t>
            </a:r>
            <a:r>
              <a:rPr lang="en-US" sz="2000" dirty="0" err="1" smtClean="0">
                <a:solidFill>
                  <a:srgbClr val="FF0000"/>
                </a:solidFill>
              </a:rPr>
              <a:t>TipsyZero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into a </a:t>
            </a:r>
            <a:r>
              <a:rPr lang="en-US" sz="2000" dirty="0" err="1" smtClean="0">
                <a:solidFill>
                  <a:srgbClr val="3366FF"/>
                </a:solidFill>
              </a:rPr>
              <a:t>Photonis</a:t>
            </a:r>
            <a:r>
              <a:rPr lang="en-US" sz="2000" dirty="0" smtClean="0">
                <a:solidFill>
                  <a:srgbClr val="3366FF"/>
                </a:solidFill>
              </a:rPr>
              <a:t> PLANACON</a:t>
            </a:r>
            <a:r>
              <a:rPr lang="en-US" sz="2000" baseline="30000" dirty="0" smtClean="0">
                <a:solidFill>
                  <a:srgbClr val="3366FF"/>
                </a:solidFill>
              </a:rPr>
              <a:t>TM </a:t>
            </a:r>
            <a:r>
              <a:rPr lang="en-US" sz="2000" dirty="0" smtClean="0"/>
              <a:t>Style Device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067F-F030-4BF7-A0D8-091466AA02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8912" y="699490"/>
            <a:ext cx="8705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TimePix-1 pixel chip on Kyocera carrier board</a:t>
            </a:r>
          </a:p>
          <a:p>
            <a:r>
              <a:rPr lang="en-US" dirty="0" smtClean="0"/>
              <a:t>●  Ultra high vacuum compatible, sealing with </a:t>
            </a:r>
            <a:r>
              <a:rPr lang="en-US" dirty="0" err="1" smtClean="0"/>
              <a:t>Planacon</a:t>
            </a:r>
            <a:r>
              <a:rPr lang="en-US" dirty="0" smtClean="0"/>
              <a:t> window, photocathode compatible</a:t>
            </a:r>
          </a:p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132832" y="1527709"/>
            <a:ext cx="4011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TipsyZero</a:t>
            </a:r>
            <a:r>
              <a:rPr lang="en-US" dirty="0" smtClean="0"/>
              <a:t> will be limited to the 10 ns bin size of TPX-1 or 1 ns bin size of T</a:t>
            </a:r>
            <a:r>
              <a:rPr lang="is-IS" dirty="0" smtClean="0"/>
              <a:t>PX-3</a:t>
            </a:r>
          </a:p>
          <a:p>
            <a:r>
              <a:rPr lang="is-IS" dirty="0" smtClean="0"/>
              <a:t>a new TimePix NN with 10 ps time resolution</a:t>
            </a: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35424" y="3230880"/>
            <a:ext cx="281635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83024" y="3834384"/>
            <a:ext cx="281635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78224" y="5370576"/>
            <a:ext cx="2932176" cy="1042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57472" y="3157728"/>
            <a:ext cx="42184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Fan-out ceramic with metalized top-traces for HV distribution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992880" y="3907536"/>
            <a:ext cx="41513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Metal studs and weld ribbons to electrode rings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986784" y="5498592"/>
            <a:ext cx="4267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Backside metalized ASIC (TIMEPIX) with </a:t>
            </a:r>
            <a:r>
              <a:rPr lang="en-US" sz="1600" dirty="0" err="1" smtClean="0"/>
              <a:t>tynodes</a:t>
            </a:r>
            <a:r>
              <a:rPr lang="en-US" sz="1600" dirty="0" smtClean="0"/>
              <a:t> eutectic bonded into envelope + </a:t>
            </a:r>
            <a:r>
              <a:rPr lang="en-US" sz="1600" dirty="0" err="1" smtClean="0"/>
              <a:t>wirebonds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610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5298" y="5544261"/>
            <a:ext cx="1484664" cy="74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45" y="5708316"/>
            <a:ext cx="3032892" cy="85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1368" y="5484049"/>
            <a:ext cx="1409659" cy="107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2115" y="4709187"/>
            <a:ext cx="2031563" cy="99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95224" y="1244613"/>
            <a:ext cx="6264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 high Quantum Efficiency photocathode</a:t>
            </a:r>
          </a:p>
        </p:txBody>
      </p:sp>
      <p:pic>
        <p:nvPicPr>
          <p:cNvPr id="8" name="Picture 7" descr="argonne_header_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24" y="5708316"/>
            <a:ext cx="1604857" cy="70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5282" y="2662618"/>
            <a:ext cx="4892193" cy="331897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5875" y="2027456"/>
            <a:ext cx="6017831" cy="6205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0417" y="1515196"/>
            <a:ext cx="20401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Window</a:t>
            </a:r>
          </a:p>
          <a:p>
            <a:r>
              <a:rPr lang="en-US" sz="1600" dirty="0" smtClean="0"/>
              <a:t>glass, quartz, sapphire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(bi) alkali layers</a:t>
            </a:r>
          </a:p>
          <a:p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515282" y="6122737"/>
            <a:ext cx="581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practical solutions (</a:t>
            </a:r>
            <a:r>
              <a:rPr lang="en-US" dirty="0" err="1" smtClean="0"/>
              <a:t>Photonis</a:t>
            </a:r>
            <a:r>
              <a:rPr lang="en-US" dirty="0" smtClean="0"/>
              <a:t>, Hamamatsu) are classified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4756183" y="267368"/>
            <a:ext cx="833792" cy="2486527"/>
          </a:xfrm>
          <a:custGeom>
            <a:avLst/>
            <a:gdLst>
              <a:gd name="connsiteX0" fmla="*/ 831817 w 833792"/>
              <a:gd name="connsiteY0" fmla="*/ 0 h 2486527"/>
              <a:gd name="connsiteX1" fmla="*/ 644659 w 833792"/>
              <a:gd name="connsiteY1" fmla="*/ 66843 h 2486527"/>
              <a:gd name="connsiteX2" fmla="*/ 831817 w 833792"/>
              <a:gd name="connsiteY2" fmla="*/ 374316 h 2486527"/>
              <a:gd name="connsiteX3" fmla="*/ 497606 w 833792"/>
              <a:gd name="connsiteY3" fmla="*/ 614948 h 2486527"/>
              <a:gd name="connsiteX4" fmla="*/ 698133 w 833792"/>
              <a:gd name="connsiteY4" fmla="*/ 1029369 h 2486527"/>
              <a:gd name="connsiteX5" fmla="*/ 270343 w 833792"/>
              <a:gd name="connsiteY5" fmla="*/ 1243264 h 2486527"/>
              <a:gd name="connsiteX6" fmla="*/ 484238 w 833792"/>
              <a:gd name="connsiteY6" fmla="*/ 1778000 h 2486527"/>
              <a:gd name="connsiteX7" fmla="*/ 2975 w 833792"/>
              <a:gd name="connsiteY7" fmla="*/ 2005264 h 2486527"/>
              <a:gd name="connsiteX8" fmla="*/ 270343 w 833792"/>
              <a:gd name="connsiteY8" fmla="*/ 2259264 h 2486527"/>
              <a:gd name="connsiteX9" fmla="*/ 43080 w 833792"/>
              <a:gd name="connsiteY9" fmla="*/ 2486527 h 248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3792" h="2486527">
                <a:moveTo>
                  <a:pt x="831817" y="0"/>
                </a:moveTo>
                <a:cubicBezTo>
                  <a:pt x="738238" y="2228"/>
                  <a:pt x="644659" y="4457"/>
                  <a:pt x="644659" y="66843"/>
                </a:cubicBezTo>
                <a:cubicBezTo>
                  <a:pt x="644659" y="129229"/>
                  <a:pt x="856326" y="282965"/>
                  <a:pt x="831817" y="374316"/>
                </a:cubicBezTo>
                <a:cubicBezTo>
                  <a:pt x="807308" y="465667"/>
                  <a:pt x="519887" y="505773"/>
                  <a:pt x="497606" y="614948"/>
                </a:cubicBezTo>
                <a:cubicBezTo>
                  <a:pt x="475325" y="724123"/>
                  <a:pt x="736010" y="924650"/>
                  <a:pt x="698133" y="1029369"/>
                </a:cubicBezTo>
                <a:cubicBezTo>
                  <a:pt x="660256" y="1134088"/>
                  <a:pt x="305992" y="1118492"/>
                  <a:pt x="270343" y="1243264"/>
                </a:cubicBezTo>
                <a:cubicBezTo>
                  <a:pt x="234694" y="1368036"/>
                  <a:pt x="528799" y="1651000"/>
                  <a:pt x="484238" y="1778000"/>
                </a:cubicBezTo>
                <a:cubicBezTo>
                  <a:pt x="439677" y="1905000"/>
                  <a:pt x="38624" y="1925053"/>
                  <a:pt x="2975" y="2005264"/>
                </a:cubicBezTo>
                <a:cubicBezTo>
                  <a:pt x="-32674" y="2085475"/>
                  <a:pt x="263659" y="2179054"/>
                  <a:pt x="270343" y="2259264"/>
                </a:cubicBezTo>
                <a:cubicBezTo>
                  <a:pt x="277027" y="2339474"/>
                  <a:pt x="43080" y="2486527"/>
                  <a:pt x="43080" y="2486527"/>
                </a:cubicBezTo>
              </a:path>
            </a:pathLst>
          </a:cu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78421" y="2753895"/>
            <a:ext cx="277762" cy="935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82534" y="3649579"/>
            <a:ext cx="4249881" cy="19082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absorption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diffusion, propagation of photo-electron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emission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QE never exceeds 0.5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181" y="131535"/>
            <a:ext cx="145036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Principle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9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499" y="246077"/>
            <a:ext cx="7836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Tipsy’s</a:t>
            </a:r>
            <a:r>
              <a:rPr lang="en-US" b="1" dirty="0" smtClean="0"/>
              <a:t> only limitation: its efficiency equals the QE of photocathodes: 0.4 at best</a:t>
            </a:r>
          </a:p>
          <a:p>
            <a:endParaRPr lang="en-US" dirty="0" smtClean="0"/>
          </a:p>
          <a:p>
            <a:r>
              <a:rPr lang="en-US" dirty="0" smtClean="0"/>
              <a:t>Therefore: </a:t>
            </a:r>
            <a:r>
              <a:rPr lang="en-US" dirty="0" smtClean="0">
                <a:solidFill>
                  <a:srgbClr val="FF0000"/>
                </a:solidFill>
              </a:rPr>
              <a:t>the High Quantum-Efficiency (QE) Photocathode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5282" y="2756194"/>
            <a:ext cx="4892193" cy="331897"/>
          </a:xfrm>
          <a:prstGeom prst="rect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865875" y="2698471"/>
            <a:ext cx="601783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65875" y="2027456"/>
            <a:ext cx="6017831" cy="6205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739837" y="3139480"/>
            <a:ext cx="432128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9837" y="3203537"/>
            <a:ext cx="4321287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40417" y="1515196"/>
            <a:ext cx="20401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Window</a:t>
            </a:r>
          </a:p>
          <a:p>
            <a:r>
              <a:rPr lang="en-US" sz="1600" dirty="0" smtClean="0"/>
              <a:t>glass, quartz, sapphire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err="1" smtClean="0"/>
              <a:t>graphene</a:t>
            </a:r>
            <a:endParaRPr lang="en-US" sz="1600" dirty="0" smtClean="0"/>
          </a:p>
          <a:p>
            <a:r>
              <a:rPr lang="en-US" sz="1600" dirty="0"/>
              <a:t>[</a:t>
            </a:r>
            <a:r>
              <a:rPr lang="en-US" sz="1600" dirty="0" smtClean="0"/>
              <a:t>Alkali] monolayers</a:t>
            </a:r>
          </a:p>
          <a:p>
            <a:r>
              <a:rPr lang="en-US" sz="1600" dirty="0" err="1" smtClean="0"/>
              <a:t>graphene</a:t>
            </a:r>
            <a:endParaRPr lang="en-US" sz="1600" dirty="0" smtClean="0"/>
          </a:p>
          <a:p>
            <a:r>
              <a:rPr lang="en-US" sz="1600" dirty="0"/>
              <a:t>t</a:t>
            </a:r>
            <a:r>
              <a:rPr lang="en-US" sz="1600" dirty="0" smtClean="0"/>
              <a:t>ermination (Cs, H)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4686" y="4213021"/>
            <a:ext cx="84958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/>
              <a:t>Active</a:t>
            </a:r>
            <a:r>
              <a:rPr lang="en-US" dirty="0" smtClean="0"/>
              <a:t> photocathode: drift field pushing electrons to emission vacuum surface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electric field created in between by potential defining </a:t>
            </a:r>
            <a:r>
              <a:rPr lang="en-US" dirty="0" err="1" smtClean="0"/>
              <a:t>graphene</a:t>
            </a:r>
            <a:r>
              <a:rPr lang="en-US" dirty="0" smtClean="0"/>
              <a:t> planes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layers build up individually by </a:t>
            </a:r>
            <a:r>
              <a:rPr lang="en-US" i="1" dirty="0" smtClean="0"/>
              <a:t>atomic layer deposition </a:t>
            </a:r>
            <a:r>
              <a:rPr lang="en-US" dirty="0" smtClean="0"/>
              <a:t>ALD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electron emission stimulated by negative electron affinity by </a:t>
            </a:r>
            <a:r>
              <a:rPr lang="en-US" i="1" dirty="0" smtClean="0">
                <a:solidFill>
                  <a:srgbClr val="FF0000"/>
                </a:solidFill>
              </a:rPr>
              <a:t>termination </a:t>
            </a:r>
            <a:r>
              <a:rPr lang="en-US" i="1" dirty="0" smtClean="0">
                <a:solidFill>
                  <a:srgbClr val="3366FF"/>
                </a:solidFill>
              </a:rPr>
              <a:t>(crucial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designed after </a:t>
            </a:r>
            <a:r>
              <a:rPr lang="en-US" i="1" dirty="0" err="1" smtClean="0"/>
              <a:t>ab</a:t>
            </a:r>
            <a:r>
              <a:rPr lang="en-US" i="1" dirty="0" smtClean="0"/>
              <a:t> initio </a:t>
            </a:r>
            <a:r>
              <a:rPr lang="en-US" dirty="0" smtClean="0"/>
              <a:t>simulations of 3D atomic building blocks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Proposal </a:t>
            </a:r>
            <a:r>
              <a:rPr lang="en-US" i="1" dirty="0" smtClean="0">
                <a:solidFill>
                  <a:srgbClr val="0000FF"/>
                </a:solidFill>
              </a:rPr>
              <a:t>for theoretical concept </a:t>
            </a:r>
            <a:r>
              <a:rPr lang="en-US" dirty="0" smtClean="0">
                <a:solidFill>
                  <a:srgbClr val="0000FF"/>
                </a:solidFill>
              </a:rPr>
              <a:t>study: let us first understand the present state-of-the-art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4619" y="2669621"/>
            <a:ext cx="48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</a:t>
            </a:r>
            <a:r>
              <a:rPr lang="en-US" dirty="0" smtClean="0"/>
              <a:t> 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8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065" y="883770"/>
            <a:ext cx="5867400" cy="3835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2470" y="323334"/>
            <a:ext cx="427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The Cherenkov-</a:t>
            </a:r>
            <a:r>
              <a:rPr lang="en-US" sz="2400" b="1" dirty="0" err="1" smtClean="0">
                <a:solidFill>
                  <a:srgbClr val="FF0000"/>
                </a:solidFill>
              </a:rPr>
              <a:t>ToF</a:t>
            </a:r>
            <a:r>
              <a:rPr lang="en-US" sz="2400" b="1" dirty="0" smtClean="0">
                <a:solidFill>
                  <a:srgbClr val="FF0000"/>
                </a:solidFill>
              </a:rPr>
              <a:t>-PET scanner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646" y="5342804"/>
            <a:ext cx="8473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4D (</a:t>
            </a:r>
            <a:r>
              <a:rPr lang="en-US" sz="2000" dirty="0" err="1" smtClean="0"/>
              <a:t>X,Y,Z,t</a:t>
            </a:r>
            <a:r>
              <a:rPr lang="en-US" sz="2000" dirty="0" smtClean="0"/>
              <a:t>) measurement of </a:t>
            </a:r>
            <a:r>
              <a:rPr lang="en-US" sz="2000" dirty="0" smtClean="0"/>
              <a:t>absorption/conversion </a:t>
            </a:r>
            <a:r>
              <a:rPr lang="en-US" sz="2000" dirty="0" smtClean="0"/>
              <a:t>point  of 511 keV quantum:</a:t>
            </a:r>
          </a:p>
          <a:p>
            <a:endParaRPr lang="en-US" sz="2000" dirty="0" smtClean="0"/>
          </a:p>
          <a:p>
            <a:r>
              <a:rPr lang="en-US" sz="2000" dirty="0" smtClean="0"/>
              <a:t>only 4 </a:t>
            </a:r>
            <a:r>
              <a:rPr lang="en-US" sz="2000" dirty="0" err="1" smtClean="0"/>
              <a:t>ChQs</a:t>
            </a:r>
            <a:r>
              <a:rPr lang="en-US" sz="2000" dirty="0" smtClean="0"/>
              <a:t> are required for 4D fix using GPS algorithm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0673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5614" r="9030" b="1187"/>
          <a:stretch/>
        </p:blipFill>
        <p:spPr bwMode="auto">
          <a:xfrm>
            <a:off x="5608761" y="3893995"/>
            <a:ext cx="3180642" cy="24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2" y="2729794"/>
            <a:ext cx="2160240" cy="59155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0" y="765721"/>
            <a:ext cx="3060699" cy="215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14817" y="234405"/>
            <a:ext cx="38450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/>
              <a:t>Solid State </a:t>
            </a:r>
            <a:r>
              <a:rPr lang="nl-NL" b="1" dirty="0" err="1" smtClean="0"/>
              <a:t>Physics</a:t>
            </a:r>
            <a:endParaRPr lang="nl-NL" b="1" dirty="0" smtClean="0"/>
          </a:p>
          <a:p>
            <a:r>
              <a:rPr lang="nl-NL" b="1" dirty="0" err="1" smtClean="0"/>
              <a:t>Density</a:t>
            </a:r>
            <a:r>
              <a:rPr lang="nl-NL" b="1" dirty="0" smtClean="0"/>
              <a:t> </a:t>
            </a:r>
            <a:r>
              <a:rPr lang="nl-NL" b="1" dirty="0" err="1" smtClean="0"/>
              <a:t>Functional</a:t>
            </a:r>
            <a:r>
              <a:rPr lang="nl-NL" b="1" dirty="0" smtClean="0"/>
              <a:t> </a:t>
            </a:r>
            <a:r>
              <a:rPr lang="nl-NL" b="1" dirty="0" err="1" smtClean="0"/>
              <a:t>Theory</a:t>
            </a:r>
            <a:r>
              <a:rPr lang="nl-NL" b="1" dirty="0" smtClean="0"/>
              <a:t> </a:t>
            </a:r>
            <a:r>
              <a:rPr lang="nl-NL" b="1" dirty="0" err="1" smtClean="0"/>
              <a:t>simulations</a:t>
            </a:r>
            <a:endParaRPr lang="nl-NL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5864018" y="3432330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 smtClean="0"/>
              <a:t>Monte </a:t>
            </a:r>
            <a:r>
              <a:rPr lang="nl-NL" b="1" dirty="0"/>
              <a:t>C</a:t>
            </a:r>
            <a:r>
              <a:rPr lang="nl-NL" b="1" dirty="0" smtClean="0"/>
              <a:t>arlo </a:t>
            </a:r>
            <a:r>
              <a:rPr lang="nl-NL" b="1" dirty="0" err="1" smtClean="0"/>
              <a:t>simulations</a:t>
            </a:r>
            <a:endParaRPr lang="nl-NL" b="1" dirty="0"/>
          </a:p>
        </p:txBody>
      </p:sp>
      <p:sp>
        <p:nvSpPr>
          <p:cNvPr id="15" name="Rectangle 14"/>
          <p:cNvSpPr/>
          <p:nvPr/>
        </p:nvSpPr>
        <p:spPr>
          <a:xfrm>
            <a:off x="3322761" y="165257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1600" b="1" dirty="0" err="1" smtClean="0"/>
              <a:t>Electron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density</a:t>
            </a:r>
            <a:r>
              <a:rPr lang="nl-NL" sz="1600" b="1" dirty="0" smtClean="0"/>
              <a:t>, energy </a:t>
            </a:r>
            <a:r>
              <a:rPr lang="nl-NL" sz="1600" b="1" dirty="0" err="1" smtClean="0"/>
              <a:t>distributions</a:t>
            </a:r>
            <a:r>
              <a:rPr lang="nl-NL" sz="1600" b="1" dirty="0" smtClean="0"/>
              <a:t> </a:t>
            </a:r>
          </a:p>
          <a:p>
            <a:pPr algn="ctr"/>
            <a:r>
              <a:rPr lang="nl-NL" sz="1600" b="1" dirty="0" err="1" smtClean="0"/>
              <a:t>density</a:t>
            </a:r>
            <a:r>
              <a:rPr lang="nl-NL" sz="1600" b="1" dirty="0" smtClean="0"/>
              <a:t> </a:t>
            </a:r>
            <a:r>
              <a:rPr lang="nl-NL" sz="1600" b="1" dirty="0" err="1" smtClean="0"/>
              <a:t>structure</a:t>
            </a:r>
            <a:r>
              <a:rPr lang="nl-NL" sz="1600" b="1" dirty="0"/>
              <a:t>, </a:t>
            </a:r>
            <a:endParaRPr lang="nl-NL" sz="1600" b="1" dirty="0" smtClean="0"/>
          </a:p>
          <a:p>
            <a:pPr algn="ctr"/>
            <a:r>
              <a:rPr lang="nl-NL" sz="1600" b="1" dirty="0" smtClean="0"/>
              <a:t>band gap</a:t>
            </a:r>
          </a:p>
          <a:p>
            <a:pPr algn="ctr"/>
            <a:r>
              <a:rPr lang="nl-NL" sz="1600" b="1" dirty="0" err="1" smtClean="0"/>
              <a:t>work</a:t>
            </a:r>
            <a:r>
              <a:rPr lang="nl-NL" sz="1600" b="1" dirty="0" smtClean="0"/>
              <a:t> </a:t>
            </a:r>
            <a:r>
              <a:rPr lang="nl-NL" sz="1600" b="1" dirty="0" err="1"/>
              <a:t>function</a:t>
            </a:r>
            <a:r>
              <a:rPr lang="nl-NL" sz="1600" b="1" dirty="0"/>
              <a:t>, </a:t>
            </a:r>
            <a:endParaRPr lang="nl-NL" sz="1600" b="1" dirty="0" smtClean="0"/>
          </a:p>
          <a:p>
            <a:pPr algn="ctr"/>
            <a:r>
              <a:rPr lang="nl-NL" sz="1600" b="1" dirty="0" err="1" smtClean="0"/>
              <a:t>optical</a:t>
            </a:r>
            <a:r>
              <a:rPr lang="nl-NL" sz="1600" b="1" dirty="0" smtClean="0"/>
              <a:t> </a:t>
            </a:r>
            <a:r>
              <a:rPr lang="nl-NL" sz="1600" b="1" dirty="0"/>
              <a:t>data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509" y="4196430"/>
            <a:ext cx="4747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Vienna </a:t>
            </a:r>
            <a:r>
              <a:rPr lang="en-US" sz="2400" dirty="0" err="1" smtClean="0"/>
              <a:t>Ab</a:t>
            </a:r>
            <a:r>
              <a:rPr lang="en-US" sz="2400" dirty="0" smtClean="0"/>
              <a:t>-Initio Simulation Program</a:t>
            </a:r>
          </a:p>
          <a:p>
            <a:r>
              <a:rPr lang="en-US" sz="2400" dirty="0" smtClean="0"/>
              <a:t>VASP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635750" y="630548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(T) SEY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7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215" y="477376"/>
            <a:ext cx="57986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Tipsy applications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	(assuming high QE and 20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10 </a:t>
            </a:r>
            <a:r>
              <a:rPr lang="en-US" dirty="0" err="1" smtClean="0">
                <a:solidFill>
                  <a:srgbClr val="FF0000"/>
                </a:solidFill>
              </a:rPr>
              <a:t>ps</a:t>
            </a:r>
            <a:r>
              <a:rPr lang="en-US" dirty="0" smtClean="0">
                <a:solidFill>
                  <a:srgbClr val="FF0000"/>
                </a:solidFill>
              </a:rPr>
              <a:t> time resolution)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remotesensing-03-02461-g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90" y="3200392"/>
            <a:ext cx="5229218" cy="2797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107" y="1255729"/>
            <a:ext cx="43221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3D Machine viewing: robotics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Self-driving of vehicles: situation info source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Prompt </a:t>
            </a:r>
            <a:r>
              <a:rPr lang="en-US" dirty="0"/>
              <a:t>3D Imaging with</a:t>
            </a:r>
          </a:p>
          <a:p>
            <a:r>
              <a:rPr lang="en-US" dirty="0"/>
              <a:t>z-resolution of 0.5 mm</a:t>
            </a:r>
          </a:p>
          <a:p>
            <a:r>
              <a:rPr lang="en-US" dirty="0">
                <a:solidFill>
                  <a:srgbClr val="008000"/>
                </a:solidFill>
              </a:rPr>
              <a:t>Tipsy in iPhoneS10 (2022)?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9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174625" y="269875"/>
            <a:ext cx="5349875" cy="5572125"/>
            <a:chOff x="2286000" y="746125"/>
            <a:chExt cx="5349875" cy="5572125"/>
          </a:xfrm>
        </p:grpSpPr>
        <p:grpSp>
          <p:nvGrpSpPr>
            <p:cNvPr id="4" name="Group 3"/>
            <p:cNvGrpSpPr/>
            <p:nvPr/>
          </p:nvGrpSpPr>
          <p:grpSpPr>
            <a:xfrm>
              <a:off x="2286000" y="5334000"/>
              <a:ext cx="5349875" cy="320675"/>
              <a:chOff x="2063750" y="4508500"/>
              <a:chExt cx="5349875" cy="320675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286000" y="2406650"/>
              <a:ext cx="5349875" cy="320675"/>
              <a:chOff x="2063750" y="4508500"/>
              <a:chExt cx="5349875" cy="320675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2286000" y="3892550"/>
              <a:ext cx="5349875" cy="320675"/>
              <a:chOff x="2063750" y="4508500"/>
              <a:chExt cx="5349875" cy="32067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2063750" y="45085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063750" y="46609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2063750" y="4813300"/>
                <a:ext cx="5349875" cy="158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reeform 6"/>
            <p:cNvSpPr/>
            <p:nvPr/>
          </p:nvSpPr>
          <p:spPr>
            <a:xfrm>
              <a:off x="4127500" y="746125"/>
              <a:ext cx="1222375" cy="5572125"/>
            </a:xfrm>
            <a:custGeom>
              <a:avLst/>
              <a:gdLst>
                <a:gd name="connsiteX0" fmla="*/ 0 w 1222375"/>
                <a:gd name="connsiteY0" fmla="*/ 5572125 h 5572125"/>
                <a:gd name="connsiteX1" fmla="*/ 63500 w 1222375"/>
                <a:gd name="connsiteY1" fmla="*/ 4333875 h 5572125"/>
                <a:gd name="connsiteX2" fmla="*/ 333375 w 1222375"/>
                <a:gd name="connsiteY2" fmla="*/ 2571750 h 5572125"/>
                <a:gd name="connsiteX3" fmla="*/ 1222375 w 1222375"/>
                <a:gd name="connsiteY3" fmla="*/ 0 h 557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2375" h="5572125">
                  <a:moveTo>
                    <a:pt x="0" y="5572125"/>
                  </a:moveTo>
                  <a:cubicBezTo>
                    <a:pt x="3969" y="5203031"/>
                    <a:pt x="7938" y="4833937"/>
                    <a:pt x="63500" y="4333875"/>
                  </a:cubicBezTo>
                  <a:cubicBezTo>
                    <a:pt x="119062" y="3833813"/>
                    <a:pt x="140229" y="3294062"/>
                    <a:pt x="333375" y="2571750"/>
                  </a:cubicBezTo>
                  <a:cubicBezTo>
                    <a:pt x="526521" y="1849438"/>
                    <a:pt x="1222375" y="0"/>
                    <a:pt x="1222375" y="0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286000" y="1984375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2286000" y="3470275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286000" y="4940300"/>
              <a:ext cx="5349875" cy="1587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730750" y="2000250"/>
              <a:ext cx="508000" cy="406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629150" y="2000250"/>
              <a:ext cx="101600" cy="711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359275" y="3470275"/>
              <a:ext cx="149225" cy="4349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3730625" y="4956175"/>
              <a:ext cx="450850" cy="546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4181475" y="4956175"/>
              <a:ext cx="508000" cy="406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4295775" y="3486150"/>
              <a:ext cx="0" cy="7270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689475" y="1984375"/>
              <a:ext cx="346075" cy="6000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V="1">
              <a:off x="4127500" y="4940300"/>
              <a:ext cx="0" cy="698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4857750" y="1944687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367212" y="3430587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152900" y="4911725"/>
              <a:ext cx="111125" cy="111125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524500" y="1293812"/>
            <a:ext cx="261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</a:t>
            </a:r>
            <a:r>
              <a:rPr lang="en-US" dirty="0" smtClean="0"/>
              <a:t> Photon + MIP detector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534025" y="1914009"/>
            <a:ext cx="236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transparent (</a:t>
            </a:r>
            <a:r>
              <a:rPr lang="en-US" dirty="0" err="1" smtClean="0"/>
              <a:t>mylar</a:t>
            </a:r>
            <a:r>
              <a:rPr lang="en-US" dirty="0" smtClean="0"/>
              <a:t>) foil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833640" y="3856335"/>
            <a:ext cx="130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Vacuum!</a:t>
            </a:r>
            <a:endParaRPr lang="en-US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4066948" y="323334"/>
            <a:ext cx="448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future: the Cherenkov tracker</a:t>
            </a:r>
            <a:endParaRPr lang="en-US" sz="2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43056" y="5873750"/>
            <a:ext cx="7596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Cherenkov photons are emitted with given angle with track</a:t>
            </a:r>
          </a:p>
          <a:p>
            <a:r>
              <a:rPr lang="en-US" sz="2400" dirty="0" smtClean="0"/>
              <a:t>see TORCH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941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9"/>
          <p:cNvSpPr txBox="1">
            <a:spLocks noChangeArrowheads="1"/>
          </p:cNvSpPr>
          <p:nvPr/>
        </p:nvSpPr>
        <p:spPr bwMode="auto">
          <a:xfrm>
            <a:off x="304800" y="260350"/>
            <a:ext cx="74029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30FF22"/>
                </a:solidFill>
              </a:rPr>
              <a:t>Future </a:t>
            </a:r>
            <a:r>
              <a:rPr lang="en-US" dirty="0">
                <a:solidFill>
                  <a:srgbClr val="30FF22"/>
                </a:solidFill>
              </a:rPr>
              <a:t>inner (central) </a:t>
            </a:r>
            <a:r>
              <a:rPr lang="en-US" dirty="0" smtClean="0">
                <a:solidFill>
                  <a:srgbClr val="30FF22"/>
                </a:solidFill>
              </a:rPr>
              <a:t>tracker in collider experiments:</a:t>
            </a:r>
          </a:p>
          <a:p>
            <a:pPr eaLnBrk="1" hangingPunct="1"/>
            <a:r>
              <a:rPr lang="en-US" dirty="0" smtClean="0">
                <a:solidFill>
                  <a:srgbClr val="30FF22"/>
                </a:solidFill>
              </a:rPr>
              <a:t>the </a:t>
            </a:r>
            <a:r>
              <a:rPr lang="en-US" dirty="0" smtClean="0">
                <a:solidFill>
                  <a:srgbClr val="3366FF"/>
                </a:solidFill>
              </a:rPr>
              <a:t>Cherenkov</a:t>
            </a:r>
            <a:r>
              <a:rPr lang="en-US" dirty="0" smtClean="0">
                <a:solidFill>
                  <a:srgbClr val="30FF22"/>
                </a:solidFill>
              </a:rPr>
              <a:t> tracker</a:t>
            </a:r>
            <a:endParaRPr lang="en-US" dirty="0">
              <a:solidFill>
                <a:srgbClr val="30FF22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711450" y="4178300"/>
            <a:ext cx="5981700" cy="1104900"/>
          </a:xfrm>
          <a:custGeom>
            <a:avLst/>
            <a:gdLst>
              <a:gd name="connsiteX0" fmla="*/ 0 w 5981700"/>
              <a:gd name="connsiteY0" fmla="*/ 1092200 h 1104900"/>
              <a:gd name="connsiteX1" fmla="*/ 1600200 w 5981700"/>
              <a:gd name="connsiteY1" fmla="*/ 1092200 h 1104900"/>
              <a:gd name="connsiteX2" fmla="*/ 1955800 w 5981700"/>
              <a:gd name="connsiteY2" fmla="*/ 0 h 1104900"/>
              <a:gd name="connsiteX3" fmla="*/ 4076700 w 5981700"/>
              <a:gd name="connsiteY3" fmla="*/ 12700 h 1104900"/>
              <a:gd name="connsiteX4" fmla="*/ 4406900 w 5981700"/>
              <a:gd name="connsiteY4" fmla="*/ 1104900 h 1104900"/>
              <a:gd name="connsiteX5" fmla="*/ 5981700 w 5981700"/>
              <a:gd name="connsiteY5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700" h="1104900">
                <a:moveTo>
                  <a:pt x="0" y="1092200"/>
                </a:moveTo>
                <a:lnTo>
                  <a:pt x="1600200" y="1092200"/>
                </a:lnTo>
                <a:lnTo>
                  <a:pt x="1955800" y="0"/>
                </a:lnTo>
                <a:lnTo>
                  <a:pt x="4076700" y="12700"/>
                </a:lnTo>
                <a:lnTo>
                  <a:pt x="4406900" y="1104900"/>
                </a:lnTo>
                <a:lnTo>
                  <a:pt x="5981700" y="11049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Freeform 14"/>
          <p:cNvSpPr/>
          <p:nvPr/>
        </p:nvSpPr>
        <p:spPr>
          <a:xfrm rot="10800000">
            <a:off x="2716213" y="5435600"/>
            <a:ext cx="5981700" cy="1104900"/>
          </a:xfrm>
          <a:custGeom>
            <a:avLst/>
            <a:gdLst>
              <a:gd name="connsiteX0" fmla="*/ 0 w 5981700"/>
              <a:gd name="connsiteY0" fmla="*/ 1092200 h 1104900"/>
              <a:gd name="connsiteX1" fmla="*/ 1600200 w 5981700"/>
              <a:gd name="connsiteY1" fmla="*/ 1092200 h 1104900"/>
              <a:gd name="connsiteX2" fmla="*/ 1955800 w 5981700"/>
              <a:gd name="connsiteY2" fmla="*/ 0 h 1104900"/>
              <a:gd name="connsiteX3" fmla="*/ 4076700 w 5981700"/>
              <a:gd name="connsiteY3" fmla="*/ 12700 h 1104900"/>
              <a:gd name="connsiteX4" fmla="*/ 4406900 w 5981700"/>
              <a:gd name="connsiteY4" fmla="*/ 1104900 h 1104900"/>
              <a:gd name="connsiteX5" fmla="*/ 5981700 w 5981700"/>
              <a:gd name="connsiteY5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700" h="1104900">
                <a:moveTo>
                  <a:pt x="0" y="1092200"/>
                </a:moveTo>
                <a:lnTo>
                  <a:pt x="1600200" y="1092200"/>
                </a:lnTo>
                <a:lnTo>
                  <a:pt x="1955800" y="0"/>
                </a:lnTo>
                <a:lnTo>
                  <a:pt x="4076700" y="12700"/>
                </a:lnTo>
                <a:lnTo>
                  <a:pt x="4406900" y="1104900"/>
                </a:lnTo>
                <a:lnTo>
                  <a:pt x="5981700" y="11049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465763" y="5283200"/>
            <a:ext cx="506412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06988" y="5157788"/>
            <a:ext cx="1322387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1088" y="5013325"/>
            <a:ext cx="1606550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19650" y="4868863"/>
            <a:ext cx="1785938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83125" y="4246563"/>
            <a:ext cx="207962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03750" y="6478588"/>
            <a:ext cx="207962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5711825" y="3659188"/>
            <a:ext cx="876300" cy="1714500"/>
          </a:xfrm>
          <a:custGeom>
            <a:avLst/>
            <a:gdLst>
              <a:gd name="connsiteX0" fmla="*/ 0 w 876300"/>
              <a:gd name="connsiteY0" fmla="*/ 1714500 h 1714500"/>
              <a:gd name="connsiteX1" fmla="*/ 304800 w 876300"/>
              <a:gd name="connsiteY1" fmla="*/ 914400 h 1714500"/>
              <a:gd name="connsiteX2" fmla="*/ 876300 w 876300"/>
              <a:gd name="connsiteY2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714500">
                <a:moveTo>
                  <a:pt x="0" y="1714500"/>
                </a:moveTo>
                <a:cubicBezTo>
                  <a:pt x="79375" y="1457325"/>
                  <a:pt x="158750" y="1200150"/>
                  <a:pt x="304800" y="914400"/>
                </a:cubicBezTo>
                <a:cubicBezTo>
                  <a:pt x="450850" y="628650"/>
                  <a:pt x="876300" y="0"/>
                  <a:pt x="876300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465763" y="4246563"/>
            <a:ext cx="361950" cy="766762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899150" y="4246563"/>
            <a:ext cx="784225" cy="622300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5683250" y="4246563"/>
            <a:ext cx="38100" cy="1074737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3" name="TextBox 39"/>
          <p:cNvSpPr txBox="1">
            <a:spLocks noChangeArrowheads="1"/>
          </p:cNvSpPr>
          <p:nvPr/>
        </p:nvSpPr>
        <p:spPr bwMode="auto">
          <a:xfrm>
            <a:off x="304800" y="981075"/>
            <a:ext cx="54681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very low detector mass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Tipsy layer at </a:t>
            </a:r>
            <a:r>
              <a:rPr lang="en-US" sz="1800" dirty="0" smtClean="0">
                <a:solidFill>
                  <a:srgbClr val="FF6600"/>
                </a:solidFill>
              </a:rPr>
              <a:t>safe </a:t>
            </a:r>
            <a:r>
              <a:rPr lang="en-US" sz="1800" dirty="0">
                <a:solidFill>
                  <a:srgbClr val="FF6600"/>
                </a:solidFill>
              </a:rPr>
              <a:t>distance from </a:t>
            </a:r>
            <a:r>
              <a:rPr lang="en-US" sz="1800" dirty="0" smtClean="0">
                <a:solidFill>
                  <a:srgbClr val="FF6600"/>
                </a:solidFill>
              </a:rPr>
              <a:t>interaction point</a:t>
            </a:r>
            <a:endParaRPr lang="en-US" sz="1800" dirty="0">
              <a:solidFill>
                <a:srgbClr val="FF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no extrapolation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026" y="6219357"/>
            <a:ext cx="38446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Vacuum Cherenkov </a:t>
            </a:r>
            <a:r>
              <a:rPr lang="en-US" sz="1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CentralTracker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265" name="TextBox 10"/>
          <p:cNvSpPr txBox="1">
            <a:spLocks noChangeArrowheads="1"/>
          </p:cNvSpPr>
          <p:nvPr/>
        </p:nvSpPr>
        <p:spPr bwMode="auto">
          <a:xfrm>
            <a:off x="739775" y="3797300"/>
            <a:ext cx="334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12FF1E"/>
                </a:solidFill>
              </a:rPr>
              <a:t>thin transparent foils</a:t>
            </a:r>
          </a:p>
          <a:p>
            <a:pPr eaLnBrk="1" hangingPunct="1"/>
            <a:r>
              <a:rPr lang="en-US" sz="1800">
                <a:solidFill>
                  <a:srgbClr val="12FF1E"/>
                </a:solidFill>
              </a:rPr>
              <a:t>generating Cherenkov photons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76600" y="4443413"/>
            <a:ext cx="1543050" cy="569912"/>
          </a:xfrm>
          <a:prstGeom prst="straightConnector1">
            <a:avLst/>
          </a:prstGeom>
          <a:ln>
            <a:solidFill>
              <a:srgbClr val="12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7" name="TextBox 15"/>
          <p:cNvSpPr txBox="1">
            <a:spLocks noChangeArrowheads="1"/>
          </p:cNvSpPr>
          <p:nvPr/>
        </p:nvSpPr>
        <p:spPr bwMode="auto">
          <a:xfrm>
            <a:off x="3776663" y="2349500"/>
            <a:ext cx="1814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Tipsy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Cylindrical layer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03800" y="2995613"/>
            <a:ext cx="103188" cy="12509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404994" y="4246563"/>
            <a:ext cx="317815" cy="10366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365310" y="5488520"/>
            <a:ext cx="291359" cy="9411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743014" y="4246563"/>
            <a:ext cx="291359" cy="9411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683375" y="5441950"/>
            <a:ext cx="317815" cy="103663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76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88825"/>
            <a:ext cx="904379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With high-QE 10 </a:t>
            </a:r>
            <a:r>
              <a:rPr lang="en-US" sz="2800" dirty="0" err="1" smtClean="0">
                <a:solidFill>
                  <a:srgbClr val="FF0000"/>
                </a:solidFill>
              </a:rPr>
              <a:t>ps</a:t>
            </a:r>
            <a:r>
              <a:rPr lang="en-US" sz="2800" dirty="0" smtClean="0">
                <a:solidFill>
                  <a:srgbClr val="FF0000"/>
                </a:solidFill>
              </a:rPr>
              <a:t> soft photon detectors:</a:t>
            </a:r>
          </a:p>
          <a:p>
            <a:pPr marL="285750" indent="-285750">
              <a:buFontTx/>
              <a:buChar char="-"/>
            </a:pP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Machine viewing: self-driving of automobiles: no stereo reconstruction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prompt </a:t>
            </a:r>
            <a:r>
              <a:rPr lang="en-US" sz="2800" dirty="0"/>
              <a:t>3D viewing by measuring </a:t>
            </a:r>
            <a:r>
              <a:rPr lang="en-US" sz="2800" dirty="0" err="1"/>
              <a:t>ToF</a:t>
            </a:r>
            <a:r>
              <a:rPr lang="en-US" sz="2800" dirty="0"/>
              <a:t> of photons from </a:t>
            </a:r>
            <a:r>
              <a:rPr lang="en-US" sz="2800" dirty="0" err="1"/>
              <a:t>ps</a:t>
            </a:r>
            <a:r>
              <a:rPr lang="en-US" sz="2800" dirty="0"/>
              <a:t> </a:t>
            </a:r>
            <a:r>
              <a:rPr lang="en-US" sz="2800" dirty="0" smtClean="0"/>
              <a:t>flashlight</a:t>
            </a:r>
          </a:p>
          <a:p>
            <a:pPr marL="285750" indent="-285750">
              <a:buFontTx/>
              <a:buChar char="-"/>
            </a:pP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smtClean="0"/>
              <a:t>Cherenkov photons are prompt &amp; rapid: scintillator photons are slow </a:t>
            </a:r>
            <a:r>
              <a:rPr lang="mr-IN" sz="2800" dirty="0" smtClean="0"/>
              <a:t>………</a:t>
            </a:r>
            <a:r>
              <a:rPr lang="en-US" sz="2800" dirty="0" smtClean="0"/>
              <a:t>..and outdated?</a:t>
            </a:r>
            <a:endParaRPr lang="en-US" sz="2800" dirty="0"/>
          </a:p>
          <a:p>
            <a:pPr marL="285750" indent="-28575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165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538460"/>
            <a:ext cx="1951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Conclusions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3300606" y="295033"/>
            <a:ext cx="4572000" cy="6463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Ultra fast, digital (single electron) detectors must be </a:t>
            </a:r>
            <a:r>
              <a:rPr lang="en-US" dirty="0" err="1" smtClean="0"/>
              <a:t>pixelised</a:t>
            </a:r>
            <a:r>
              <a:rPr lang="en-US" dirty="0"/>
              <a:t> </a:t>
            </a:r>
            <a:r>
              <a:rPr lang="en-US" dirty="0" smtClean="0"/>
              <a:t>in order to limit the input capacitance to a minimum and the total counting rate to a </a:t>
            </a:r>
            <a:r>
              <a:rPr lang="en-US" dirty="0" smtClean="0"/>
              <a:t>maximum.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Transient </a:t>
            </a:r>
            <a:r>
              <a:rPr lang="en-US" dirty="0" smtClean="0"/>
              <a:t>recording (waveform analysis), and processing </a:t>
            </a:r>
            <a:r>
              <a:rPr lang="en-US" i="1" dirty="0" smtClean="0"/>
              <a:t>per pixel </a:t>
            </a:r>
            <a:r>
              <a:rPr lang="en-US" dirty="0" smtClean="0"/>
              <a:t>is not practical/</a:t>
            </a:r>
            <a:r>
              <a:rPr lang="en-US" dirty="0" smtClean="0"/>
              <a:t>possible (now).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Ultra fast detectors require a specific digital pixel chip with a </a:t>
            </a:r>
            <a:r>
              <a:rPr lang="en-US" dirty="0" smtClean="0"/>
              <a:t>‘clock pulse counting’-TDC </a:t>
            </a:r>
            <a:r>
              <a:rPr lang="en-US" dirty="0" smtClean="0"/>
              <a:t>per pixel.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 stack of </a:t>
            </a:r>
            <a:r>
              <a:rPr lang="en-US" dirty="0" err="1" smtClean="0"/>
              <a:t>tynodes</a:t>
            </a:r>
            <a:r>
              <a:rPr lang="en-US" dirty="0" smtClean="0"/>
              <a:t> may generate the so far fastest detector charge signal, completed within 5 </a:t>
            </a:r>
            <a:r>
              <a:rPr lang="en-US" dirty="0" err="1" smtClean="0"/>
              <a:t>ps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time resolution of a Tipsy detector may be limited by what can be achieved with Si CMOS electronics (or </a:t>
            </a:r>
            <a:r>
              <a:rPr lang="en-US" dirty="0" err="1" smtClean="0"/>
              <a:t>GaAs</a:t>
            </a:r>
            <a:r>
              <a:rPr lang="en-US" dirty="0" smtClean="0"/>
              <a:t>, </a:t>
            </a:r>
            <a:r>
              <a:rPr lang="mr-IN" dirty="0" smtClean="0"/>
              <a:t>……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Cherenkov </a:t>
            </a:r>
            <a:r>
              <a:rPr lang="en-US" dirty="0"/>
              <a:t>photons are prompt &amp; rapid: </a:t>
            </a:r>
            <a:r>
              <a:rPr lang="en-US" dirty="0" smtClean="0"/>
              <a:t>most scintillator </a:t>
            </a:r>
            <a:r>
              <a:rPr lang="en-US" dirty="0"/>
              <a:t>photons are slow 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332" y="193097"/>
            <a:ext cx="3276426" cy="2838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4173954"/>
            <a:ext cx="3843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</a:t>
            </a:r>
            <a:r>
              <a:rPr lang="en-US" sz="1400" dirty="0"/>
              <a:t>. van der Graaf et al.: The Tynode: A new vacuum electron multiplier. </a:t>
            </a:r>
            <a:endParaRPr lang="en-US" sz="1400" dirty="0" smtClean="0"/>
          </a:p>
          <a:p>
            <a:r>
              <a:rPr lang="en-US" sz="1400" dirty="0" err="1" smtClean="0"/>
              <a:t>Nucl</a:t>
            </a:r>
            <a:r>
              <a:rPr lang="en-US" sz="1400" dirty="0"/>
              <a:t>. Instr. &amp; Methods, in press. </a:t>
            </a:r>
            <a:r>
              <a:rPr lang="en-US" sz="1400" u="sng" dirty="0">
                <a:hlinkClick r:id="rId4"/>
              </a:rPr>
              <a:t>http://dx.doi.org/10.1016/j.nima.2016.11.064</a:t>
            </a:r>
            <a:r>
              <a:rPr lang="en-US" sz="1400" dirty="0"/>
              <a:t>. </a:t>
            </a:r>
            <a:r>
              <a:rPr lang="en-US" sz="1400" dirty="0" smtClean="0"/>
              <a:t>T</a:t>
            </a:r>
            <a:endParaRPr lang="en-US" sz="1400" dirty="0"/>
          </a:p>
          <a:p>
            <a:endParaRPr lang="en-GB" sz="1400" dirty="0"/>
          </a:p>
          <a:p>
            <a:endParaRPr lang="en-GB" sz="1400" dirty="0" smtClean="0"/>
          </a:p>
          <a:p>
            <a:r>
              <a:rPr lang="en-US" sz="1400" dirty="0" smtClean="0"/>
              <a:t>H</a:t>
            </a:r>
            <a:r>
              <a:rPr lang="en-US" sz="1400" dirty="0"/>
              <a:t>. van der Graaf et al.: Potential applications of electron emission membranes in </a:t>
            </a:r>
            <a:r>
              <a:rPr lang="en-US" sz="1400" dirty="0" smtClean="0"/>
              <a:t>medicine.</a:t>
            </a:r>
          </a:p>
          <a:p>
            <a:r>
              <a:rPr lang="en-US" sz="1400" dirty="0" err="1" smtClean="0"/>
              <a:t>Nucl</a:t>
            </a:r>
            <a:r>
              <a:rPr lang="en-US" sz="1400" dirty="0"/>
              <a:t>. </a:t>
            </a:r>
            <a:r>
              <a:rPr lang="en-US" sz="1400" dirty="0" err="1"/>
              <a:t>Instr</a:t>
            </a:r>
            <a:r>
              <a:rPr lang="en-US" sz="1400" dirty="0"/>
              <a:t> &amp; Methods, special Medical Physics issue on “Advances in detectors </a:t>
            </a:r>
            <a:r>
              <a:rPr lang="en-US" sz="1400" dirty="0" smtClean="0"/>
              <a:t>and</a:t>
            </a:r>
          </a:p>
          <a:p>
            <a:r>
              <a:rPr lang="en-US" sz="1400" dirty="0" smtClean="0"/>
              <a:t>applications </a:t>
            </a:r>
            <a:r>
              <a:rPr lang="en-US" sz="1400" dirty="0"/>
              <a:t>for Medicine”. A809 (2016) 171-174. </a:t>
            </a:r>
            <a:r>
              <a:rPr lang="en-US" sz="1400" dirty="0">
                <a:hlinkClick r:id="rId5"/>
              </a:rPr>
              <a:t>http://dx.doi.org/10.1016/j.nima.2015.10.084</a:t>
            </a:r>
            <a:r>
              <a:rPr lang="en-US" sz="1400" dirty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9533" y="27505"/>
            <a:ext cx="468962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3366FF"/>
                </a:solidFill>
              </a:rPr>
              <a:t>The </a:t>
            </a:r>
            <a:r>
              <a:rPr lang="en-US" sz="4400" dirty="0" smtClean="0">
                <a:solidFill>
                  <a:srgbClr val="3366FF"/>
                </a:solidFill>
              </a:rPr>
              <a:t>Tynode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400" dirty="0" smtClean="0">
                <a:solidFill>
                  <a:srgbClr val="FF6600"/>
                </a:solidFill>
              </a:rPr>
              <a:t>and the High QE Photocathode for ultra </a:t>
            </a:r>
            <a:r>
              <a:rPr lang="en-US" sz="2400" dirty="0" smtClean="0">
                <a:solidFill>
                  <a:srgbClr val="FF6600"/>
                </a:solidFill>
              </a:rPr>
              <a:t>fast </a:t>
            </a:r>
            <a:r>
              <a:rPr lang="en-US" sz="2400" dirty="0" err="1" smtClean="0">
                <a:solidFill>
                  <a:srgbClr val="FF6600"/>
                </a:solidFill>
              </a:rPr>
              <a:t>pixelized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particle </a:t>
            </a:r>
            <a:r>
              <a:rPr lang="en-US" sz="2400" dirty="0" smtClean="0">
                <a:solidFill>
                  <a:srgbClr val="FF6600"/>
                </a:solidFill>
              </a:rPr>
              <a:t>detectors</a:t>
            </a:r>
            <a:endParaRPr lang="en-US" sz="2400" dirty="0" smtClean="0">
              <a:solidFill>
                <a:srgbClr val="FF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9351" y="2672769"/>
            <a:ext cx="506627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On behalf of the Membrane project: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u="sng" dirty="0" smtClean="0"/>
              <a:t>Harry </a:t>
            </a:r>
            <a:r>
              <a:rPr lang="en-US" sz="1600" u="sng" dirty="0"/>
              <a:t>van der </a:t>
            </a:r>
            <a:r>
              <a:rPr lang="en-US" sz="1600" u="sng" dirty="0" smtClean="0"/>
              <a:t>Graaf</a:t>
            </a:r>
            <a:r>
              <a:rPr lang="en-US" sz="1600" dirty="0" smtClean="0"/>
              <a:t>, Jeff de Fazio,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Hong </a:t>
            </a:r>
            <a:r>
              <a:rPr lang="en-US" sz="1600" dirty="0" err="1"/>
              <a:t>Wah</a:t>
            </a:r>
            <a:r>
              <a:rPr lang="en-US" sz="1600" dirty="0"/>
              <a:t> Chan</a:t>
            </a:r>
            <a:r>
              <a:rPr lang="en-US" sz="1600" dirty="0" smtClean="0"/>
              <a:t>, </a:t>
            </a:r>
            <a:r>
              <a:rPr lang="en-US" sz="1600" dirty="0"/>
              <a:t>Annemarie </a:t>
            </a:r>
            <a:r>
              <a:rPr lang="en-US" sz="1600" dirty="0" err="1" smtClean="0"/>
              <a:t>Theulings</a:t>
            </a:r>
            <a:r>
              <a:rPr lang="en-US" sz="1600" dirty="0" smtClean="0"/>
              <a:t>, Violeta </a:t>
            </a:r>
            <a:r>
              <a:rPr lang="en-US" sz="1600" dirty="0" err="1"/>
              <a:t>Prodanovi</a:t>
            </a:r>
            <a:r>
              <a:rPr lang="hr-HR" sz="1600" dirty="0"/>
              <a:t>ć</a:t>
            </a:r>
            <a:r>
              <a:rPr lang="en-US" sz="1600" dirty="0" smtClean="0"/>
              <a:t>, John </a:t>
            </a:r>
            <a:r>
              <a:rPr lang="en-US" sz="1600" dirty="0" err="1"/>
              <a:t>Smedley</a:t>
            </a:r>
            <a:r>
              <a:rPr lang="en-US" sz="1600" dirty="0" smtClean="0"/>
              <a:t>, </a:t>
            </a:r>
            <a:r>
              <a:rPr lang="en-US" sz="1600" dirty="0" err="1" smtClean="0"/>
              <a:t>Kees</a:t>
            </a:r>
            <a:r>
              <a:rPr lang="en-US" sz="1600" dirty="0" smtClean="0"/>
              <a:t> </a:t>
            </a:r>
            <a:r>
              <a:rPr lang="en-US" sz="1600" dirty="0"/>
              <a:t>Hagen</a:t>
            </a:r>
            <a:r>
              <a:rPr lang="en-US" sz="1600" dirty="0" smtClean="0"/>
              <a:t>, </a:t>
            </a:r>
            <a:r>
              <a:rPr lang="en-US" sz="1600" dirty="0" err="1" smtClean="0"/>
              <a:t>Lina</a:t>
            </a:r>
            <a:r>
              <a:rPr lang="en-US" sz="1600" dirty="0" smtClean="0"/>
              <a:t> </a:t>
            </a:r>
            <a:r>
              <a:rPr lang="en-US" sz="1600" dirty="0" err="1"/>
              <a:t>Sarro</a:t>
            </a:r>
            <a:r>
              <a:rPr lang="en-US" sz="1600" dirty="0" smtClean="0"/>
              <a:t>, </a:t>
            </a:r>
            <a:r>
              <a:rPr lang="en-US" sz="1600" dirty="0" err="1"/>
              <a:t>Gert</a:t>
            </a:r>
            <a:r>
              <a:rPr lang="en-US" sz="1600" dirty="0"/>
              <a:t> </a:t>
            </a:r>
            <a:r>
              <a:rPr lang="en-US" sz="1600" dirty="0" err="1"/>
              <a:t>Nützel</a:t>
            </a:r>
            <a:r>
              <a:rPr lang="en-US" sz="1600" dirty="0"/>
              <a:t>, Serge D. </a:t>
            </a:r>
            <a:r>
              <a:rPr lang="en-US" sz="1600" dirty="0" smtClean="0"/>
              <a:t>Pinto, </a:t>
            </a:r>
            <a:r>
              <a:rPr lang="en-US" sz="1600" dirty="0" err="1" smtClean="0"/>
              <a:t>Henk</a:t>
            </a:r>
            <a:r>
              <a:rPr lang="en-US" sz="1600" dirty="0" smtClean="0"/>
              <a:t> van </a:t>
            </a:r>
            <a:r>
              <a:rPr lang="en-US" sz="1600" dirty="0" err="1" smtClean="0"/>
              <a:t>Zeijl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>
                <a:solidFill>
                  <a:srgbClr val="3366FF"/>
                </a:solidFill>
              </a:rPr>
              <a:t>(was) supported by ERC – Advanced 2012 “MEMBrane” 320764</a:t>
            </a:r>
          </a:p>
          <a:p>
            <a:pPr algn="ctr"/>
            <a:endParaRPr lang="en-US" sz="1600" dirty="0" smtClean="0">
              <a:solidFill>
                <a:srgbClr val="3366FF"/>
              </a:solidFill>
            </a:endParaRPr>
          </a:p>
          <a:p>
            <a:pPr algn="ctr"/>
            <a:r>
              <a:rPr lang="en-US" sz="2400" dirty="0" err="1" smtClean="0">
                <a:solidFill>
                  <a:srgbClr val="008000"/>
                </a:solidFill>
              </a:rPr>
              <a:t>Ulitima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2018, Sept 14</a:t>
            </a:r>
          </a:p>
          <a:p>
            <a:pPr algn="ctr"/>
            <a:r>
              <a:rPr lang="en-US" sz="2400" dirty="0" smtClean="0">
                <a:solidFill>
                  <a:srgbClr val="008000"/>
                </a:solidFill>
              </a:rPr>
              <a:t>Argonne </a:t>
            </a:r>
            <a:r>
              <a:rPr lang="en-US" sz="2400" dirty="0" smtClean="0">
                <a:solidFill>
                  <a:srgbClr val="008000"/>
                </a:solidFill>
              </a:rPr>
              <a:t>NL, Ill, USA</a:t>
            </a:r>
            <a:endParaRPr lang="en-US" sz="24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1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6579" y="315016"/>
            <a:ext cx="3833021" cy="3860110"/>
            <a:chOff x="586579" y="315016"/>
            <a:chExt cx="5284840" cy="5336481"/>
          </a:xfrm>
        </p:grpSpPr>
        <p:sp>
          <p:nvSpPr>
            <p:cNvPr id="17" name="Arc 16"/>
            <p:cNvSpPr/>
            <p:nvPr/>
          </p:nvSpPr>
          <p:spPr>
            <a:xfrm rot="10800000">
              <a:off x="1407665" y="1236402"/>
              <a:ext cx="4463754" cy="4415095"/>
            </a:xfrm>
            <a:prstGeom prst="arc">
              <a:avLst>
                <a:gd name="adj1" fmla="val 16200000"/>
                <a:gd name="adj2" fmla="val 5345855"/>
              </a:avLst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86579" y="1157027"/>
              <a:ext cx="3052963" cy="3048000"/>
              <a:chOff x="1047750" y="587375"/>
              <a:chExt cx="3952875" cy="395287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047750" y="587375"/>
                <a:ext cx="3952875" cy="39528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1047750" y="1889125"/>
                <a:ext cx="1635125" cy="8572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1352550" y="587375"/>
                <a:ext cx="1330325" cy="13017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82875" y="1492250"/>
                <a:ext cx="2317750" cy="3968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682875" y="1889125"/>
                <a:ext cx="2317750" cy="17462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Arc 30"/>
            <p:cNvSpPr/>
            <p:nvPr/>
          </p:nvSpPr>
          <p:spPr>
            <a:xfrm rot="10800000">
              <a:off x="1849451" y="315016"/>
              <a:ext cx="3594878" cy="3192275"/>
            </a:xfrm>
            <a:prstGeom prst="arc">
              <a:avLst>
                <a:gd name="adj1" fmla="val 16200000"/>
                <a:gd name="adj2" fmla="val 5345855"/>
              </a:avLst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Arc 31"/>
          <p:cNvSpPr/>
          <p:nvPr/>
        </p:nvSpPr>
        <p:spPr>
          <a:xfrm rot="5400000">
            <a:off x="991860" y="-171181"/>
            <a:ext cx="2606143" cy="2689220"/>
          </a:xfrm>
          <a:prstGeom prst="arc">
            <a:avLst>
              <a:gd name="adj1" fmla="val 16200000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>
            <a:off x="-794546" y="1354658"/>
            <a:ext cx="2762249" cy="2820467"/>
          </a:xfrm>
          <a:prstGeom prst="arc">
            <a:avLst>
              <a:gd name="adj1" fmla="val 16104467"/>
              <a:gd name="adj2" fmla="val 5345855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38757" y="2651633"/>
            <a:ext cx="5569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Reconstruction </a:t>
            </a:r>
            <a:r>
              <a:rPr lang="en-US" sz="2400" b="1" dirty="0" smtClean="0"/>
              <a:t>of interaction point</a:t>
            </a:r>
            <a:endParaRPr lang="en-US" sz="2400" b="1" dirty="0" smtClean="0"/>
          </a:p>
          <a:p>
            <a:r>
              <a:rPr lang="en-US" sz="2400" b="1" dirty="0" smtClean="0"/>
              <a:t>origin of all </a:t>
            </a:r>
            <a:r>
              <a:rPr lang="en-US" sz="2400" b="1" dirty="0" smtClean="0"/>
              <a:t>prompt Cherenkov photons</a:t>
            </a: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4D GPS analysis method:</a:t>
            </a:r>
          </a:p>
          <a:p>
            <a:endParaRPr lang="en-US" sz="2400" b="1" dirty="0"/>
          </a:p>
          <a:p>
            <a:r>
              <a:rPr lang="en-US" sz="2400" b="1" dirty="0" smtClean="0"/>
              <a:t>Only </a:t>
            </a:r>
            <a:r>
              <a:rPr lang="en-US" sz="2400" b="1" dirty="0" smtClean="0"/>
              <a:t>4 </a:t>
            </a:r>
            <a:r>
              <a:rPr lang="en-US" sz="2400" b="1" dirty="0" smtClean="0"/>
              <a:t>Cherenkov </a:t>
            </a:r>
            <a:r>
              <a:rPr lang="en-US" sz="2400" b="1" dirty="0" smtClean="0"/>
              <a:t>photons detected</a:t>
            </a:r>
            <a:r>
              <a:rPr lang="en-US" sz="2400" b="1" dirty="0"/>
              <a:t> </a:t>
            </a:r>
            <a:r>
              <a:rPr lang="en-US" sz="2400" b="1" dirty="0" smtClean="0"/>
              <a:t>are </a:t>
            </a:r>
            <a:r>
              <a:rPr lang="en-US" sz="2400" b="1" dirty="0" smtClean="0"/>
              <a:t>required for </a:t>
            </a:r>
            <a:r>
              <a:rPr lang="en-US" sz="2400" b="1" dirty="0" smtClean="0"/>
              <a:t>4D fix.</a:t>
            </a:r>
          </a:p>
          <a:p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707466" y="315016"/>
            <a:ext cx="4100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with 10 </a:t>
            </a:r>
            <a:r>
              <a:rPr lang="en-US" sz="2800" dirty="0" err="1" smtClean="0"/>
              <a:t>ps</a:t>
            </a:r>
            <a:r>
              <a:rPr lang="en-US" sz="2800" dirty="0" smtClean="0"/>
              <a:t> time resolution: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4723" y="6124573"/>
            <a:ext cx="9233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This is no longer Tomography. Instead, per event, the annihilation point is measured.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6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926" y="0"/>
            <a:ext cx="548173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" y="571500"/>
            <a:ext cx="36899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Cherenkov photons emitted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by 511 </a:t>
            </a:r>
            <a:r>
              <a:rPr lang="en-US" sz="2400" dirty="0" err="1" smtClean="0">
                <a:solidFill>
                  <a:srgbClr val="FF0000"/>
                </a:solidFill>
              </a:rPr>
              <a:t>keV</a:t>
            </a:r>
            <a:r>
              <a:rPr lang="en-US" sz="2400" dirty="0" smtClean="0">
                <a:solidFill>
                  <a:srgbClr val="FF0000"/>
                </a:solidFill>
              </a:rPr>
              <a:t> photo-electron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 lead </a:t>
            </a:r>
            <a:r>
              <a:rPr lang="en-US" sz="2400" dirty="0" smtClean="0">
                <a:solidFill>
                  <a:srgbClr val="FF0000"/>
                </a:solidFill>
              </a:rPr>
              <a:t>glass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Average for Led Glass: 14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Average for Sapphire: 20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912153" y="1256108"/>
            <a:ext cx="0" cy="41591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7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154" y="1228195"/>
            <a:ext cx="813556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we need is a detector for individual soft photons: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with good 2D spatial resolution (from granularity)</a:t>
            </a:r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with good time resolution per photon (20, 10, 5 ps)</a:t>
            </a:r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with good efficiency, </a:t>
            </a:r>
            <a:r>
              <a:rPr lang="en-US" sz="2000" dirty="0" err="1" smtClean="0"/>
              <a:t>pref</a:t>
            </a:r>
            <a:r>
              <a:rPr lang="en-US" sz="2000" dirty="0" smtClean="0"/>
              <a:t> &gt; 0.9</a:t>
            </a:r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without practical problems (rate effects, rate limitations, </a:t>
            </a:r>
            <a:r>
              <a:rPr lang="en-US" sz="2000" dirty="0" err="1" smtClean="0"/>
              <a:t>afterpulsing</a:t>
            </a:r>
            <a:r>
              <a:rPr lang="en-US" sz="2000" dirty="0"/>
              <a:t>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with low shot noise (dark rate)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1938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12775" y="1066800"/>
          <a:ext cx="791845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Document" r:id="rId3" imgW="14273016" imgH="6044444" progId="Word.Document.12">
                  <p:link updateAutomatic="1"/>
                </p:oleObj>
              </mc:Choice>
              <mc:Fallback>
                <p:oleObj name="Document" r:id="rId3" imgW="14273016" imgH="6044444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066800"/>
                        <a:ext cx="791845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77875" y="260350"/>
            <a:ext cx="7839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A very successful photon detector: the Photomultiplier (</a:t>
            </a:r>
            <a:r>
              <a:rPr lang="en-US" sz="2000" dirty="0" smtClean="0">
                <a:solidFill>
                  <a:srgbClr val="FF0000"/>
                </a:solidFill>
              </a:rPr>
              <a:t>1934 -</a:t>
            </a:r>
            <a:r>
              <a:rPr lang="en-US" sz="2000" dirty="0">
                <a:solidFill>
                  <a:srgbClr val="FF0000"/>
                </a:solidFill>
              </a:rPr>
              <a:t>1936)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1520" y="4572654"/>
            <a:ext cx="45323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‘good’ </a:t>
            </a:r>
            <a:r>
              <a:rPr lang="en-US" sz="2000" dirty="0">
                <a:solidFill>
                  <a:srgbClr val="FFFF00"/>
                </a:solidFill>
              </a:rPr>
              <a:t>quantum efficiency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rather fast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 low noise @ high gain: very sensitive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CCFFCC"/>
                </a:solidFill>
              </a:rPr>
              <a:t> little dark current, no bias current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radiation hard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quite linear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783832" y="4597400"/>
            <a:ext cx="41344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voluminous, bulky </a:t>
            </a:r>
            <a:r>
              <a:rPr lang="en-US" sz="2000" dirty="0">
                <a:solidFill>
                  <a:srgbClr val="FF6600"/>
                </a:solidFill>
              </a:rPr>
              <a:t>&amp; heavy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no </a:t>
            </a:r>
            <a:r>
              <a:rPr lang="en-US" sz="2000" dirty="0" smtClean="0">
                <a:solidFill>
                  <a:srgbClr val="FF6600"/>
                </a:solidFill>
              </a:rPr>
              <a:t>spatial resolution, not even 1D</a:t>
            </a:r>
            <a:endParaRPr lang="en-US" sz="2000" dirty="0">
              <a:solidFill>
                <a:srgbClr val="FF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expensive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quite radioactive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can</a:t>
            </a:r>
            <a:r>
              <a:rPr lang="ja-JP" altLang="en-US" sz="2000" dirty="0">
                <a:solidFill>
                  <a:srgbClr val="FF6600"/>
                </a:solidFill>
              </a:rPr>
              <a:t>’</a:t>
            </a:r>
            <a:r>
              <a:rPr lang="en-US" altLang="ja-JP" sz="2000" dirty="0">
                <a:solidFill>
                  <a:srgbClr val="FF6600"/>
                </a:solidFill>
              </a:rPr>
              <a:t>t stand B fields</a:t>
            </a:r>
          </a:p>
          <a:p>
            <a:pPr eaLnBrk="1" hangingPunct="1">
              <a:buFontTx/>
              <a:buChar char="-"/>
            </a:pP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2922588" y="6326188"/>
            <a:ext cx="5756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CCFFCC"/>
                </a:solidFill>
              </a:rPr>
              <a:t>Amplification by multiplication: low noise!</a:t>
            </a:r>
          </a:p>
        </p:txBody>
      </p:sp>
    </p:spTree>
    <p:extLst>
      <p:ext uri="{BB962C8B-B14F-4D97-AF65-F5344CB8AC3E}">
        <p14:creationId xmlns:p14="http://schemas.microsoft.com/office/powerpoint/2010/main" val="305665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4" y="44624"/>
            <a:ext cx="6883750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3006" y="5088301"/>
            <a:ext cx="21703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Tynode®</a:t>
            </a:r>
          </a:p>
          <a:p>
            <a:r>
              <a:rPr lang="en-US" sz="4000" dirty="0" err="1" smtClean="0">
                <a:solidFill>
                  <a:srgbClr val="FF0000"/>
                </a:solidFill>
              </a:rPr>
              <a:t>Trynode</a:t>
            </a:r>
            <a:r>
              <a:rPr lang="en-US" sz="4000" dirty="0" smtClean="0">
                <a:solidFill>
                  <a:srgbClr val="FF0000"/>
                </a:solidFill>
              </a:rPr>
              <a:t>®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436" y="4384667"/>
            <a:ext cx="59217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Dynode:</a:t>
            </a:r>
            <a:r>
              <a:rPr lang="en-US" sz="2800" dirty="0" smtClean="0">
                <a:solidFill>
                  <a:srgbClr val="3366FF"/>
                </a:solidFill>
              </a:rPr>
              <a:t> amplification by multiplication</a:t>
            </a:r>
          </a:p>
          <a:p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New: the Transmission Dynode</a:t>
            </a:r>
          </a:p>
        </p:txBody>
      </p:sp>
    </p:spTree>
    <p:extLst>
      <p:ext uri="{BB962C8B-B14F-4D97-AF65-F5344CB8AC3E}">
        <p14:creationId xmlns:p14="http://schemas.microsoft.com/office/powerpoint/2010/main" val="196640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883" y="7789"/>
            <a:ext cx="870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The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Ti</a:t>
            </a:r>
            <a:r>
              <a:rPr lang="en-US" sz="2800" b="1" dirty="0" smtClean="0">
                <a:latin typeface="Calibri" panose="020F0502020204030204" pitchFamily="34" charset="0"/>
              </a:rPr>
              <a:t>med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P</a:t>
            </a:r>
            <a:r>
              <a:rPr lang="en-US" sz="2800" b="1" dirty="0" smtClean="0">
                <a:latin typeface="Calibri" panose="020F0502020204030204" pitchFamily="34" charset="0"/>
              </a:rPr>
              <a:t>hoton </a:t>
            </a:r>
            <a:r>
              <a:rPr lang="en-US" sz="2800" b="1" dirty="0" smtClean="0">
                <a:solidFill>
                  <a:srgbClr val="3366FF"/>
                </a:solidFill>
                <a:latin typeface="Calibri" panose="020F0502020204030204" pitchFamily="34" charset="0"/>
              </a:rPr>
              <a:t>C</a:t>
            </a:r>
            <a:r>
              <a:rPr lang="en-US" sz="2800" b="1" dirty="0" smtClean="0">
                <a:latin typeface="Calibri" panose="020F0502020204030204" pitchFamily="34" charset="0"/>
              </a:rPr>
              <a:t>ounter </a:t>
            </a:r>
            <a:r>
              <a:rPr lang="en-US" sz="2800" b="1" dirty="0" err="1" smtClean="0">
                <a:solidFill>
                  <a:srgbClr val="3366FF"/>
                </a:solidFill>
                <a:latin typeface="Calibri" panose="020F0502020204030204" pitchFamily="34" charset="0"/>
              </a:rPr>
              <a:t>TiPC</a:t>
            </a:r>
            <a:r>
              <a:rPr lang="en-US" sz="2800" b="1" dirty="0" smtClean="0">
                <a:latin typeface="Calibri" panose="020F0502020204030204" pitchFamily="34" charset="0"/>
              </a:rPr>
              <a:t> “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Tipsy</a:t>
            </a:r>
            <a:r>
              <a:rPr lang="en-US" sz="2800" b="1" dirty="0" smtClean="0">
                <a:latin typeface="Calibri" panose="020F0502020204030204" pitchFamily="34" charset="0"/>
              </a:rPr>
              <a:t>”</a:t>
            </a:r>
            <a:r>
              <a:rPr lang="en-US" sz="2800" b="1" dirty="0"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</a:rPr>
              <a:t>PMT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04AFE-B822-4DCC-845A-54735A1F400C}" type="slidenum">
              <a:rPr lang="en-GB" smtClean="0"/>
              <a:t>9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83883" y="3312417"/>
            <a:ext cx="42389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Transmission dynodes –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Tynodes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ark noise free </a:t>
            </a:r>
            <a:r>
              <a:rPr lang="en-US" sz="1600" dirty="0" smtClean="0">
                <a:latin typeface="Calibri" panose="020F0502020204030204" pitchFamily="34" charset="0"/>
              </a:rPr>
              <a:t>electron multiplication mechanism</a:t>
            </a:r>
            <a:endParaRPr lang="en-US" sz="16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Stacking the photocathode, </a:t>
            </a:r>
            <a:r>
              <a:rPr lang="en-US" sz="1600" dirty="0" err="1">
                <a:latin typeface="Calibri" panose="020F0502020204030204" pitchFamily="34" charset="0"/>
              </a:rPr>
              <a:t>T</a:t>
            </a:r>
            <a:r>
              <a:rPr lang="en-US" sz="1600" dirty="0" err="1" smtClean="0">
                <a:latin typeface="Calibri" panose="020F0502020204030204" pitchFamily="34" charset="0"/>
              </a:rPr>
              <a:t>ynodes</a:t>
            </a:r>
            <a:r>
              <a:rPr lang="en-US" sz="1600" dirty="0" smtClean="0">
                <a:latin typeface="Calibri" panose="020F0502020204030204" pitchFamily="34" charset="0"/>
              </a:rPr>
              <a:t> and pixel chip </a:t>
            </a:r>
            <a:r>
              <a:rPr lang="en-US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compact device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P</a:t>
            </a:r>
            <a:r>
              <a:rPr lang="en-US" sz="1600" dirty="0" smtClean="0">
                <a:latin typeface="Calibri" panose="020F0502020204030204" pitchFamily="34" charset="0"/>
              </a:rPr>
              <a:t>ixelated detector </a:t>
            </a:r>
            <a:r>
              <a:rPr lang="en-US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spatial resolution </a:t>
            </a:r>
            <a:r>
              <a:rPr lang="en-US" sz="1600" dirty="0" smtClean="0">
                <a:latin typeface="Calibri" panose="020F0502020204030204" pitchFamily="34" charset="0"/>
              </a:rPr>
              <a:t>(imaging)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O</a:t>
            </a:r>
            <a:r>
              <a:rPr lang="en-US" sz="1600" dirty="0" smtClean="0">
                <a:latin typeface="Calibri" panose="020F0502020204030204" pitchFamily="34" charset="0"/>
              </a:rPr>
              <a:t>peration of the detector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in high B-field</a:t>
            </a:r>
            <a:r>
              <a:rPr lang="en-US" sz="1600" b="1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Time resolution: </a:t>
            </a:r>
            <a:r>
              <a:rPr lang="en-US" sz="1600" dirty="0" smtClean="0">
                <a:latin typeface="Calibri" panose="020F0502020204030204" pitchFamily="34" charset="0"/>
              </a:rPr>
              <a:t>of order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ps due to form factor and straight electron path’s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2D spatial resolution = 10 </a:t>
            </a:r>
            <a:r>
              <a:rPr lang="en-US" sz="1600" dirty="0" smtClean="0">
                <a:latin typeface="Calibri" panose="020F0502020204030204" pitchFamily="34" charset="0"/>
              </a:rPr>
              <a:t>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</a:rPr>
              <a:t>gain of 30 k sufficient for driving pixels digitally</a:t>
            </a:r>
            <a:endParaRPr 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33" name="Slide Number Placeholder 1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nl-NL"/>
            </a:defPPr>
            <a:lvl1pPr marL="0" algn="ctr" defTabSz="914400" rtl="0" eaLnBrk="1" latinLnBrk="0" hangingPunct="1"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EA067F-F030-4BF7-A0D8-091466AA02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41017" y="1024409"/>
            <a:ext cx="49502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High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L</a:t>
            </a:r>
            <a:r>
              <a:rPr lang="en-US" sz="1400" dirty="0" smtClean="0">
                <a:latin typeface="Calibri" panose="020F0502020204030204" pitchFamily="34" charset="0"/>
              </a:rPr>
              <a:t>ow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Calibri" panose="020F0502020204030204" pitchFamily="34" charset="0"/>
              </a:rPr>
              <a:t>Secondary </a:t>
            </a:r>
            <a:r>
              <a:rPr lang="nl-NL" sz="1400" dirty="0" err="1">
                <a:latin typeface="Calibri" panose="020F0502020204030204" pitchFamily="34" charset="0"/>
              </a:rPr>
              <a:t>Electron</a:t>
            </a:r>
            <a:r>
              <a:rPr lang="nl-NL" sz="1400" dirty="0">
                <a:latin typeface="Calibri" panose="020F0502020204030204" pitchFamily="34" charset="0"/>
              </a:rPr>
              <a:t> </a:t>
            </a:r>
            <a:r>
              <a:rPr lang="nl-NL" sz="1400" dirty="0" err="1" smtClean="0">
                <a:latin typeface="Calibri" panose="020F0502020204030204" pitchFamily="34" charset="0"/>
              </a:rPr>
              <a:t>Yield</a:t>
            </a:r>
            <a:r>
              <a:rPr lang="nl-NL" sz="1400" dirty="0">
                <a:latin typeface="Calibri" panose="020F0502020204030204" pitchFamily="34" charset="0"/>
              </a:rPr>
              <a:t> </a:t>
            </a:r>
            <a:r>
              <a:rPr lang="nl-NL" sz="1400" dirty="0" smtClean="0">
                <a:latin typeface="Calibri" panose="020F0502020204030204" pitchFamily="34" charset="0"/>
              </a:rPr>
              <a:t>(SEY</a:t>
            </a:r>
            <a:r>
              <a:rPr lang="nl-NL" sz="1400" dirty="0" smtClean="0">
                <a:latin typeface="Calibri" panose="020F0502020204030204" pitchFamily="34" charset="0"/>
              </a:rPr>
              <a:t>)</a:t>
            </a:r>
            <a:endParaRPr lang="en-US" sz="1400" dirty="0" smtClean="0">
              <a:latin typeface="Calibri" panose="020F0502020204030204" pitchFamily="34" charset="0"/>
            </a:endParaRPr>
          </a:p>
          <a:p>
            <a:endParaRPr lang="en-US" sz="1400" dirty="0" smtClean="0">
              <a:latin typeface="Calibri" panose="020F0502020204030204" pitchFamily="34" charset="0"/>
            </a:endParaRPr>
          </a:p>
          <a:p>
            <a:r>
              <a:rPr lang="en-US" sz="1400" dirty="0" smtClean="0">
                <a:latin typeface="Calibri" panose="020F0502020204030204" pitchFamily="34" charset="0"/>
              </a:rPr>
              <a:t>Gain = </a:t>
            </a:r>
            <a:r>
              <a:rPr lang="en-US" sz="1400" dirty="0" smtClean="0">
                <a:latin typeface="Calibri" panose="020F0502020204030204" pitchFamily="34" charset="0"/>
                <a:sym typeface="Symbol" charset="2"/>
              </a:rPr>
              <a:t></a:t>
            </a:r>
            <a:r>
              <a:rPr lang="en-US" sz="1400" baseline="30000" dirty="0" smtClean="0">
                <a:latin typeface="Calibri" panose="020F0502020204030204" pitchFamily="34" charset="0"/>
              </a:rPr>
              <a:t>N</a:t>
            </a:r>
            <a:r>
              <a:rPr lang="nl-NL" sz="1400" dirty="0" smtClean="0">
                <a:latin typeface="Calibri" panose="020F0502020204030204" pitchFamily="34" charset="0"/>
              </a:rPr>
              <a:t> </a:t>
            </a:r>
          </a:p>
          <a:p>
            <a:endParaRPr lang="nl-NL" sz="1400" dirty="0">
              <a:latin typeface="Calibri" panose="020F0502020204030204" pitchFamily="34" charset="0"/>
            </a:endParaRPr>
          </a:p>
          <a:p>
            <a:r>
              <a:rPr lang="en-US" sz="1600" b="1" dirty="0" smtClean="0">
                <a:latin typeface="Calibri" panose="020F0502020204030204" pitchFamily="34" charset="0"/>
              </a:rPr>
              <a:t>…</a:t>
            </a:r>
            <a:r>
              <a:rPr lang="en-US" b="1" dirty="0" smtClean="0">
                <a:latin typeface="Calibri" panose="020F0502020204030204" pitchFamily="34" charset="0"/>
              </a:rPr>
              <a:t>Can we make it smaller? </a:t>
            </a:r>
            <a:endParaRPr lang="en-US" sz="1600" b="1" dirty="0" smtClean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5957" r="6055" b="8781"/>
          <a:stretch/>
        </p:blipFill>
        <p:spPr>
          <a:xfrm>
            <a:off x="4932040" y="3784117"/>
            <a:ext cx="3198921" cy="2885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340768"/>
            <a:ext cx="3498863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N0JcMxRL0.53.jsrmcRH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jhDkBQKNEqLQ6Hw3Zq7u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6065</TotalTime>
  <Words>1971</Words>
  <Application>Microsoft Macintosh PowerPoint</Application>
  <PresentationFormat>On-screen Show (4:3)</PresentationFormat>
  <Paragraphs>371</Paragraphs>
  <Slides>36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\\localhost\Users\harryvandergraaf\Documents\presentations\IEEE2012Anaheim\!OLE_LINK7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MEMS fabriaction of Tynodes: ALD MgO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van der Graaf</dc:creator>
  <cp:lastModifiedBy>Harry van der Graaf</cp:lastModifiedBy>
  <cp:revision>130</cp:revision>
  <dcterms:created xsi:type="dcterms:W3CDTF">2016-12-05T16:39:32Z</dcterms:created>
  <dcterms:modified xsi:type="dcterms:W3CDTF">2018-09-14T13:46:10Z</dcterms:modified>
</cp:coreProperties>
</file>