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6" r:id="rId2"/>
    <p:sldMasterId id="2147483666" r:id="rId3"/>
  </p:sldMasterIdLst>
  <p:notesMasterIdLst>
    <p:notesMasterId r:id="rId45"/>
  </p:notesMasterIdLst>
  <p:sldIdLst>
    <p:sldId id="303" r:id="rId4"/>
    <p:sldId id="370" r:id="rId5"/>
    <p:sldId id="383" r:id="rId6"/>
    <p:sldId id="384" r:id="rId7"/>
    <p:sldId id="380" r:id="rId8"/>
    <p:sldId id="381" r:id="rId9"/>
    <p:sldId id="382" r:id="rId10"/>
    <p:sldId id="350" r:id="rId11"/>
    <p:sldId id="393" r:id="rId12"/>
    <p:sldId id="347" r:id="rId13"/>
    <p:sldId id="385" r:id="rId14"/>
    <p:sldId id="375" r:id="rId15"/>
    <p:sldId id="351" r:id="rId16"/>
    <p:sldId id="352" r:id="rId17"/>
    <p:sldId id="371" r:id="rId18"/>
    <p:sldId id="326" r:id="rId19"/>
    <p:sldId id="267" r:id="rId20"/>
    <p:sldId id="365" r:id="rId21"/>
    <p:sldId id="386" r:id="rId22"/>
    <p:sldId id="389" r:id="rId23"/>
    <p:sldId id="284" r:id="rId24"/>
    <p:sldId id="358" r:id="rId25"/>
    <p:sldId id="395" r:id="rId26"/>
    <p:sldId id="359" r:id="rId27"/>
    <p:sldId id="374" r:id="rId28"/>
    <p:sldId id="363" r:id="rId29"/>
    <p:sldId id="360" r:id="rId30"/>
    <p:sldId id="361" r:id="rId31"/>
    <p:sldId id="362" r:id="rId32"/>
    <p:sldId id="286" r:id="rId33"/>
    <p:sldId id="394" r:id="rId34"/>
    <p:sldId id="369" r:id="rId35"/>
    <p:sldId id="391" r:id="rId36"/>
    <p:sldId id="399" r:id="rId37"/>
    <p:sldId id="398" r:id="rId38"/>
    <p:sldId id="390" r:id="rId39"/>
    <p:sldId id="294" r:id="rId40"/>
    <p:sldId id="376" r:id="rId41"/>
    <p:sldId id="290" r:id="rId42"/>
    <p:sldId id="396" r:id="rId43"/>
    <p:sldId id="373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00"/>
    <a:srgbClr val="004070"/>
    <a:srgbClr val="00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00" autoAdjust="0"/>
    <p:restoredTop sz="94717" autoAdjust="0"/>
  </p:normalViewPr>
  <p:slideViewPr>
    <p:cSldViewPr snapToGrid="0" snapToObjects="1">
      <p:cViewPr varScale="1">
        <p:scale>
          <a:sx n="129" d="100"/>
          <a:sy n="129" d="100"/>
        </p:scale>
        <p:origin x="485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7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9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5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CCEB6-D83E-4677-8A07-11CB1BEB058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5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44376"/>
            <a:ext cx="7565572" cy="542787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BD401753-24C1-CD4E-BD1A-E1FE126B76E2}" type="datetime1">
              <a:rPr lang="en-US" smtClean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88664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 userDrawn="1"/>
        </p:nvSpPr>
        <p:spPr>
          <a:xfrm>
            <a:off x="700411" y="5010111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spc="300" dirty="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0F6DFB-C835-44C2-8C0C-6E246DAA23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3737" y="358329"/>
            <a:ext cx="1834523" cy="706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CBA970-A63C-4545-9502-585F2D7C5C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37762" y="5622390"/>
            <a:ext cx="562539" cy="1563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519DA3-A492-4AB8-AC63-2C163F9CE18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99373" y="5587028"/>
            <a:ext cx="776316" cy="195373"/>
          </a:xfrm>
          <a:prstGeom prst="rect">
            <a:avLst/>
          </a:prstGeom>
        </p:spPr>
      </p:pic>
      <p:pic>
        <p:nvPicPr>
          <p:cNvPr id="32" name="Picture 2" descr="X:\publications\images\SOP\UXI_SOP_image4.jpg">
            <a:extLst>
              <a:ext uri="{FF2B5EF4-FFF2-40B4-BE49-F238E27FC236}">
                <a16:creationId xmlns:a16="http://schemas.microsoft.com/office/drawing/2014/main" id="{65C6A6C0-0C62-4D2E-A9F7-85B39BF7CE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1"/>
          <a:stretch/>
        </p:blipFill>
        <p:spPr bwMode="auto">
          <a:xfrm>
            <a:off x="7629966" y="1209317"/>
            <a:ext cx="2489024" cy="169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BCD11C-D976-4256-9C3F-C4F4E99C7FB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44419" y="3026164"/>
            <a:ext cx="2443096" cy="21256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EF624-582A-4BC0-A4DD-EFDEF8C0A7B5}"/>
              </a:ext>
            </a:extLst>
          </p:cNvPr>
          <p:cNvGrpSpPr/>
          <p:nvPr userDrawn="1"/>
        </p:nvGrpSpPr>
        <p:grpSpPr>
          <a:xfrm>
            <a:off x="834165" y="2945087"/>
            <a:ext cx="5885752" cy="1444392"/>
            <a:chOff x="1143000" y="1181098"/>
            <a:chExt cx="6111240" cy="1610696"/>
          </a:xfrm>
        </p:grpSpPr>
        <p:pic>
          <p:nvPicPr>
            <p:cNvPr id="38" name="Picture 37" descr="image 2 (-1ns).jpg">
              <a:extLst>
                <a:ext uri="{FF2B5EF4-FFF2-40B4-BE49-F238E27FC236}">
                  <a16:creationId xmlns:a16="http://schemas.microsoft.com/office/drawing/2014/main" id="{A6F670A4-3979-458F-B680-DC0DDEDA4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181099"/>
              <a:ext cx="1463040" cy="1575581"/>
            </a:xfrm>
            <a:prstGeom prst="rect">
              <a:avLst/>
            </a:prstGeom>
          </p:spPr>
        </p:pic>
        <p:pic>
          <p:nvPicPr>
            <p:cNvPr id="39" name="Picture 38" descr="image 3 (1ns).jpg">
              <a:extLst>
                <a:ext uri="{FF2B5EF4-FFF2-40B4-BE49-F238E27FC236}">
                  <a16:creationId xmlns:a16="http://schemas.microsoft.com/office/drawing/2014/main" id="{A640B9B9-C623-40DF-A60D-4C4DD2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405" y="1181099"/>
              <a:ext cx="1463040" cy="1575581"/>
            </a:xfrm>
            <a:prstGeom prst="rect">
              <a:avLst/>
            </a:prstGeom>
          </p:spPr>
        </p:pic>
        <p:pic>
          <p:nvPicPr>
            <p:cNvPr id="40" name="Picture 39" descr="image 4 (3ns).jpg">
              <a:extLst>
                <a:ext uri="{FF2B5EF4-FFF2-40B4-BE49-F238E27FC236}">
                  <a16:creationId xmlns:a16="http://schemas.microsoft.com/office/drawing/2014/main" id="{33176119-CC64-4252-B1F1-2F753CD3F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1181099"/>
              <a:ext cx="1463040" cy="1575581"/>
            </a:xfrm>
            <a:prstGeom prst="rect">
              <a:avLst/>
            </a:prstGeom>
          </p:spPr>
        </p:pic>
        <p:pic>
          <p:nvPicPr>
            <p:cNvPr id="41" name="Picture 40" descr="image 5 (5ns).jpg">
              <a:extLst>
                <a:ext uri="{FF2B5EF4-FFF2-40B4-BE49-F238E27FC236}">
                  <a16:creationId xmlns:a16="http://schemas.microsoft.com/office/drawing/2014/main" id="{745EC720-5716-4FCA-A5F1-5F0725F92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1181098"/>
              <a:ext cx="1463040" cy="157558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DDECC56-D71B-444F-A062-16E4CD3A6526}"/>
                </a:ext>
              </a:extLst>
            </p:cNvPr>
            <p:cNvSpPr txBox="1"/>
            <p:nvPr/>
          </p:nvSpPr>
          <p:spPr>
            <a:xfrm>
              <a:off x="1297319" y="2391687"/>
              <a:ext cx="1154402" cy="40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0 ns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3CEDF32-F737-4402-BF96-16F3F74F94B1}"/>
                </a:ext>
              </a:extLst>
            </p:cNvPr>
            <p:cNvSpPr txBox="1"/>
            <p:nvPr/>
          </p:nvSpPr>
          <p:spPr>
            <a:xfrm>
              <a:off x="2751967" y="2391687"/>
              <a:ext cx="1383914" cy="40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2 ns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5B1EA1A-1625-4FE7-AFAE-F91535D49F8B}"/>
                </a:ext>
              </a:extLst>
            </p:cNvPr>
            <p:cNvSpPr txBox="1"/>
            <p:nvPr/>
          </p:nvSpPr>
          <p:spPr>
            <a:xfrm>
              <a:off x="4465321" y="2391687"/>
              <a:ext cx="1066800" cy="40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4 ns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735B8CE-232F-4673-BC4B-38BDC3176E1D}"/>
                </a:ext>
              </a:extLst>
            </p:cNvPr>
            <p:cNvSpPr txBox="1"/>
            <p:nvPr/>
          </p:nvSpPr>
          <p:spPr>
            <a:xfrm>
              <a:off x="6016688" y="2391687"/>
              <a:ext cx="1012064" cy="40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6 ns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5F1D-5319-47EE-BCE0-D24C2909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A68C7-C5C4-41A9-9636-5672BB3E3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DDEA0-B517-4151-BE17-CBCFD34E8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2521-EE4A-45A1-8778-2AEEB3294C5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05016-5107-4351-968F-15BC3D43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CEA76-B86B-4D0E-AF24-A87320DA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98522-4B5D-4276-B80F-46BF3031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C8E0-6FFD-42EE-9C8C-BE950AA2F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FAEBE-2959-4401-9649-9E0B95BE0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D9FFB-F59B-417F-9D26-2F3BA226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2521-EE4A-45A1-8778-2AEEB3294C5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54085-1C14-4EF3-A11D-DA5D34E7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CB708-CD00-433C-8D5A-C9898D66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98522-4B5D-4276-B80F-46BF3031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48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8062F-1224-45B8-8A74-5ACA7215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25340-294C-4334-BA27-2051B77AC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18D9C-FFC0-431C-B2C4-81E0AD81D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45EE5-6F89-4986-9C5C-48409300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2521-EE4A-45A1-8778-2AEEB3294C5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E0C39-0B24-4442-8D35-8A1A0828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B6D6E-CDC7-4B85-B479-D0FEB252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98522-4B5D-4276-B80F-46BF3031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24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E80B-70BA-4E53-AB06-C26E5643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64822-52E0-4D32-9875-C8112FBE3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6DB52-BD37-48CA-998D-6178A7F78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CBC95-D4CB-4DED-B1F1-13317DF47B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9476AF-9290-41DE-957B-669EB2427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E2E2F5-9628-45DA-AF8A-DC25D2E24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2521-EE4A-45A1-8778-2AEEB3294C5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CDD462-31EA-418A-9590-BC6B8EB07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CA00C-9420-4ED6-9016-AD09D571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98522-4B5D-4276-B80F-46BF3031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00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92833-551D-4A33-819C-E501EB513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AC6746-5DF7-4DBA-BBD1-0C5EA4D0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2521-EE4A-45A1-8778-2AEEB3294C5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C2BF6-580B-4097-BE42-0C3D731FB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C6A62-71B1-44E2-BA5A-2F85A483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98522-4B5D-4276-B80F-46BF3031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52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D186C-7D5E-4C42-AD28-4113AFED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2521-EE4A-45A1-8778-2AEEB3294C5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9E264E-26C3-4EB0-9921-65E96E8C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3F543-F029-4D0B-96DB-D696726E4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98522-4B5D-4276-B80F-46BF3031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78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40C47-41DC-442A-A51C-DE208E280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FC8AE-9244-4D66-BD4A-2B5BE9B6B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4387A3-7880-4160-AA29-2F8FBC537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56123-E6BD-4862-9152-59CBDCBFF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2521-EE4A-45A1-8778-2AEEB3294C5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29B12-7A67-44C5-B1A3-02E2FD14A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9AEC1-43A4-4E54-A21C-1AE2CEF0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98522-4B5D-4276-B80F-46BF3031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9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A59F2-4AD6-4263-97E3-E20819A95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92E720-41FE-4FC5-B652-4E1B0098F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8DB76-2FD3-4DEA-8D89-8A8B34AA7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27A39-1115-4303-BE69-59EBF6A5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2521-EE4A-45A1-8778-2AEEB3294C5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BF566-ECB8-40AE-B487-757C1FA0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31DFB-D77C-4B5A-B238-C147EF79F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98522-4B5D-4276-B80F-46BF3031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1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E6890-89A3-4AC6-8F4D-DF1394AD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3748F-F5FF-4412-9469-246A947E7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57291-8F54-47F5-B8EE-6333C703C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2521-EE4A-45A1-8778-2AEEB3294C5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1558D-6589-4EB8-9A58-3A3F6379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610B0-5053-49A1-9604-49760B95E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98522-4B5D-4276-B80F-46BF3031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52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B7C779-6559-45F3-91D0-AB2EAF443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17049-FBC8-4E38-A505-34FBDA2B8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EB4A1-35D1-49DA-ABA8-8620F599E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2521-EE4A-45A1-8778-2AEEB3294C5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DB480-3971-494E-9B0E-49FC57C07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181A6-5917-4B15-9E15-ACA4EF7B0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98522-4B5D-4276-B80F-46BF3031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8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645"/>
          <a:stretch/>
        </p:blipFill>
        <p:spPr>
          <a:xfrm>
            <a:off x="0" y="0"/>
            <a:ext cx="12192000" cy="685379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3112607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927563" y="0"/>
            <a:ext cx="826443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B2FB43E7-BE73-1148-A923-0B62E5469575}" type="datetime1">
              <a:rPr lang="en-US" smtClean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488664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5" y="4893378"/>
            <a:ext cx="8264435" cy="45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571"/>
          <a:stretch/>
        </p:blipFill>
        <p:spPr>
          <a:xfrm>
            <a:off x="7565572" y="2915624"/>
            <a:ext cx="4626429" cy="394237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BB4F62A-F143-0E44-AD26-04E6D9F03BB4}" type="datetime1">
              <a:rPr lang="en-US" smtClean="0"/>
              <a:t>9/10/2018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C29D1E7-B579-4FEC-B5CF-4F376895492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6794" y="5627023"/>
            <a:ext cx="564475" cy="1635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DE5C59-23A6-40A6-8EB3-29ABBD9D47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99372" y="5595527"/>
            <a:ext cx="776318" cy="1948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89B5639-43BE-4C39-9B15-CC885CC7CE0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03737" y="358329"/>
            <a:ext cx="1834523" cy="70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645"/>
          <a:stretch/>
        </p:blipFill>
        <p:spPr>
          <a:xfrm>
            <a:off x="0" y="4"/>
            <a:ext cx="12192000" cy="68537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597"/>
          <a:stretch/>
        </p:blipFill>
        <p:spPr>
          <a:xfrm>
            <a:off x="-1" y="5"/>
            <a:ext cx="4038961" cy="685799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412368-3B7B-3345-A1A0-A09F0ACD466B}" type="datetime1">
              <a:rPr lang="en-US" smtClean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488664"/>
            <a:ext cx="26234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0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CFFC65-F19B-E241-BA7B-613451C4E80D}" type="datetime1">
              <a:rPr lang="en-US" smtClean="0"/>
              <a:t>9/10/2018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7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1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0D275FE-4322-F945-984E-F69B89073389}" type="datetime1">
              <a:rPr lang="en-US" smtClean="0"/>
              <a:t>9/10/2018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9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40A0-BA3A-E44B-A6F9-7A1F916D77D1}" type="datetime1">
              <a:rPr lang="en-US" smtClean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40A0-BA3A-E44B-A6F9-7A1F916D77D1}" type="datetime1">
              <a:rPr lang="en-US" smtClean="0"/>
              <a:t>9/10/2018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w bullets and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59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E2EC-3A15-B94B-9602-395D7423BE9F}" type="datetime1">
              <a:rPr lang="en-US" smtClean="0"/>
              <a:t>9/10/2018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153A-A236-9B4D-A0F1-DA988CDD6E09}" type="datetime1">
              <a:rPr lang="en-US" smtClean="0"/>
              <a:t>9/10/2018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058465-9237-E546-85F0-B7E7FAA43EBF}" type="datetime1">
              <a:rPr lang="en-US" smtClean="0"/>
              <a:t>9/10/2018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33E5-CEFE-48FE-8D15-CD8B508E1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7CCB2-AB6C-4BB4-8611-08167B093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61BD9-677A-4FBF-9340-0B745231E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2521-EE4A-45A1-8778-2AEEB3294C5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9D22A-FDAB-4D13-B5C4-59E8D377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76083-1574-48E3-82B7-9A53BFE3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98522-4B5D-4276-B80F-46BF3031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4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30A8737-9ED8-534E-AB64-824F3EF1F57B}" type="datetime1">
              <a:rPr lang="en-US" smtClean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C64293-796A-45D8-A8C8-4026F399A23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589425" y="380981"/>
            <a:ext cx="259675" cy="25129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5D796-8DC9-43C0-BBD2-F357477D1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BF39F-57FF-4952-9CF8-853954CEC9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88" r:id="rId4"/>
    <p:sldLayoutId id="2147483689" r:id="rId5"/>
    <p:sldLayoutId id="2147483654" r:id="rId6"/>
    <p:sldLayoutId id="2147483661" r:id="rId7"/>
    <p:sldLayoutId id="2147483690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4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+mn-lt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+mn-lt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+mn-lt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+mn-lt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+mn-lt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E3D386-7300-4524-80D0-10288351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75B74-BD32-454F-9F5A-956341638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3595F-B5F1-45B2-A474-6E12D5C0F3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52521-EE4A-45A1-8778-2AEEB3294C5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135F1-F837-4241-A6CB-600D02259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98DA0-200D-4EE6-9465-0086DA167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98522-4B5D-4276-B80F-46BF3031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8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E30A8737-9ED8-534E-AB64-824F3EF1F57B}" type="datetime1">
              <a:rPr lang="en-US" smtClean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C64293-796A-45D8-A8C8-4026F399A23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89425" y="380981"/>
            <a:ext cx="259675" cy="2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3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4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+mn-lt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+mn-lt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+mn-lt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+mn-lt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+mn-lt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687681" y="1228439"/>
            <a:ext cx="6672595" cy="1690255"/>
          </a:xfrm>
        </p:spPr>
        <p:txBody>
          <a:bodyPr>
            <a:normAutofit/>
          </a:bodyPr>
          <a:lstStyle/>
          <a:p>
            <a:r>
              <a:rPr lang="en-US" sz="3200" dirty="0"/>
              <a:t>Nanosecond, burst mode X-ray imager development at Sandia National Laboratories</a:t>
            </a:r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687681" y="5306898"/>
            <a:ext cx="6261331" cy="3531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Liam D. Claus, 09/11/2018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403B36-2474-4DCF-B574-6FA52AF6C3FD}"/>
              </a:ext>
            </a:extLst>
          </p:cNvPr>
          <p:cNvSpPr txBox="1"/>
          <p:nvPr/>
        </p:nvSpPr>
        <p:spPr>
          <a:xfrm>
            <a:off x="7908966" y="6020191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SAND2018-9347C</a:t>
            </a:r>
          </a:p>
        </p:txBody>
      </p:sp>
    </p:spTree>
    <p:extLst>
      <p:ext uri="{BB962C8B-B14F-4D97-AF65-F5344CB8AC3E}">
        <p14:creationId xmlns:p14="http://schemas.microsoft.com/office/powerpoint/2010/main" val="72516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B27A-4F6A-4072-91FA-E6D5AC08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"/>
            <a:ext cx="10818822" cy="1015828"/>
          </a:xfrm>
        </p:spPr>
        <p:txBody>
          <a:bodyPr/>
          <a:lstStyle/>
          <a:p>
            <a:r>
              <a:rPr lang="en-US" dirty="0"/>
              <a:t>The Ultrafast X-ray Imager (UXI) program set out to develop nanosecond time-gated, multi-frame imagers for the ICF program at Sandia and the other national ICF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77120-7D9E-4E15-8667-D4E6AF970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1198749" cy="3433635"/>
          </a:xfrm>
        </p:spPr>
        <p:txBody>
          <a:bodyPr>
            <a:normAutofit/>
          </a:bodyPr>
          <a:lstStyle/>
          <a:p>
            <a:r>
              <a:rPr lang="en-US" sz="1800" dirty="0"/>
              <a:t>X-ray imaging is a valuable diagnostic for High Energy Density (HED) physics research</a:t>
            </a:r>
          </a:p>
          <a:p>
            <a:r>
              <a:rPr lang="en-US" sz="1800" dirty="0"/>
              <a:t>Ultra-fast, burst-mode hybrid CMOS imagers can revolutionize HEDP understanding</a:t>
            </a:r>
          </a:p>
          <a:p>
            <a:r>
              <a:rPr lang="en-US" sz="1800" dirty="0"/>
              <a:t>Faster frame-rate reduces motion blur while multiple frames provide a temporal history of an evolving experiment</a:t>
            </a:r>
          </a:p>
          <a:p>
            <a:pPr lvl="1"/>
            <a:r>
              <a:rPr lang="en-US" sz="1400" dirty="0"/>
              <a:t>Delivers deeper understanding of experimental results</a:t>
            </a:r>
          </a:p>
          <a:p>
            <a:r>
              <a:rPr lang="en-US" sz="1800" dirty="0"/>
              <a:t>Existing time-gated X-ray imagers are based on microchannel plate technology developed in the 1990’s and suffer from a number of limitations</a:t>
            </a:r>
          </a:p>
          <a:p>
            <a:pPr lvl="1"/>
            <a:r>
              <a:rPr lang="en-US" sz="1400" dirty="0"/>
              <a:t>Moderate dynamic range</a:t>
            </a:r>
          </a:p>
          <a:p>
            <a:pPr lvl="1"/>
            <a:r>
              <a:rPr lang="en-US" sz="1400" dirty="0"/>
              <a:t>Gain errors</a:t>
            </a:r>
          </a:p>
          <a:p>
            <a:pPr lvl="1"/>
            <a:r>
              <a:rPr lang="en-US" sz="1400" dirty="0"/>
              <a:t>Difficult and expensive to calibrate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63BFF-75DF-4E31-B67A-A9F6BEB7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  <p:pic>
        <p:nvPicPr>
          <p:cNvPr id="10" name="Picture 9" descr="ArcsAndSparks.png">
            <a:extLst>
              <a:ext uri="{FF2B5EF4-FFF2-40B4-BE49-F238E27FC236}">
                <a16:creationId xmlns:a16="http://schemas.microsoft.com/office/drawing/2014/main" id="{BF4BC2B5-EFA3-4D20-ABE0-EA01FE0A4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7594" r="4699" b="10280"/>
          <a:stretch/>
        </p:blipFill>
        <p:spPr>
          <a:xfrm>
            <a:off x="1598037" y="4768042"/>
            <a:ext cx="2706748" cy="1807680"/>
          </a:xfrm>
          <a:prstGeom prst="rect">
            <a:avLst/>
          </a:prstGeom>
        </p:spPr>
      </p:pic>
      <p:pic>
        <p:nvPicPr>
          <p:cNvPr id="11" name="Picture 7" descr="Image result for national ignition facility media photos">
            <a:extLst>
              <a:ext uri="{FF2B5EF4-FFF2-40B4-BE49-F238E27FC236}">
                <a16:creationId xmlns:a16="http://schemas.microsoft.com/office/drawing/2014/main" id="{E79FEBEA-09CD-4585-9D05-CF8D3C56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837" y="4779600"/>
            <a:ext cx="2690820" cy="179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6D4EB89-1149-4569-8951-97DF7F03F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62" y="4790484"/>
            <a:ext cx="2706748" cy="180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1C15CF-E1CF-4695-92C0-E1ABC1FBB833}"/>
              </a:ext>
            </a:extLst>
          </p:cNvPr>
          <p:cNvSpPr txBox="1">
            <a:spLocks/>
          </p:cNvSpPr>
          <p:nvPr/>
        </p:nvSpPr>
        <p:spPr>
          <a:xfrm>
            <a:off x="1672682" y="6577128"/>
            <a:ext cx="2391843" cy="281551"/>
          </a:xfrm>
          <a:prstGeom prst="rect">
            <a:avLst/>
          </a:prstGeom>
        </p:spPr>
        <p:txBody>
          <a:bodyPr/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Z-Machine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BB7054-874C-4468-95D6-71A31C4995B0}"/>
              </a:ext>
            </a:extLst>
          </p:cNvPr>
          <p:cNvSpPr txBox="1">
            <a:spLocks/>
          </p:cNvSpPr>
          <p:nvPr/>
        </p:nvSpPr>
        <p:spPr>
          <a:xfrm>
            <a:off x="4918445" y="6577128"/>
            <a:ext cx="2391843" cy="281551"/>
          </a:xfrm>
          <a:prstGeom prst="rect">
            <a:avLst/>
          </a:prstGeom>
        </p:spPr>
        <p:txBody>
          <a:bodyPr/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NIF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603C85-5614-47EF-8F98-3F33F792558F}"/>
              </a:ext>
            </a:extLst>
          </p:cNvPr>
          <p:cNvSpPr txBox="1">
            <a:spLocks/>
          </p:cNvSpPr>
          <p:nvPr/>
        </p:nvSpPr>
        <p:spPr>
          <a:xfrm>
            <a:off x="8338831" y="6592150"/>
            <a:ext cx="2142576" cy="251506"/>
          </a:xfrm>
          <a:prstGeom prst="rect">
            <a:avLst/>
          </a:prstGeom>
        </p:spPr>
        <p:txBody>
          <a:bodyPr/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Omega</a:t>
            </a:r>
          </a:p>
        </p:txBody>
      </p:sp>
    </p:spTree>
    <p:extLst>
      <p:ext uri="{BB962C8B-B14F-4D97-AF65-F5344CB8AC3E}">
        <p14:creationId xmlns:p14="http://schemas.microsoft.com/office/powerpoint/2010/main" val="20999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014181-9C97-4D41-9E2B-EF9D408C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48CC6-F004-4851-BB11-833946551C69}"/>
              </a:ext>
            </a:extLst>
          </p:cNvPr>
          <p:cNvSpPr txBox="1"/>
          <p:nvPr/>
        </p:nvSpPr>
        <p:spPr>
          <a:xfrm>
            <a:off x="4881200" y="2658917"/>
            <a:ext cx="191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UXI Hybrid CMOS Sensor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87D39E-E91B-468F-BBE6-7AEDE9ADD052}"/>
              </a:ext>
            </a:extLst>
          </p:cNvPr>
          <p:cNvGrpSpPr/>
          <p:nvPr/>
        </p:nvGrpSpPr>
        <p:grpSpPr>
          <a:xfrm>
            <a:off x="4061291" y="779199"/>
            <a:ext cx="3669885" cy="2078201"/>
            <a:chOff x="2960089" y="2306001"/>
            <a:chExt cx="3235846" cy="166884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AF91858-5A5F-408D-8925-E04976289EDA}"/>
                </a:ext>
              </a:extLst>
            </p:cNvPr>
            <p:cNvGrpSpPr/>
            <p:nvPr/>
          </p:nvGrpSpPr>
          <p:grpSpPr>
            <a:xfrm>
              <a:off x="2960089" y="2306001"/>
              <a:ext cx="3235846" cy="1668845"/>
              <a:chOff x="2960089" y="2306001"/>
              <a:chExt cx="3235846" cy="166884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8A1F3D1-B9B4-4E89-9633-14C777B91355}"/>
                  </a:ext>
                </a:extLst>
              </p:cNvPr>
              <p:cNvSpPr/>
              <p:nvPr/>
            </p:nvSpPr>
            <p:spPr>
              <a:xfrm>
                <a:off x="2960089" y="2876365"/>
                <a:ext cx="3176797" cy="1098481"/>
              </a:xfrm>
              <a:prstGeom prst="rect">
                <a:avLst/>
              </a:prstGeom>
              <a:solidFill>
                <a:srgbClr val="006600"/>
              </a:solidFill>
              <a:ln w="6350">
                <a:solidFill>
                  <a:schemeClr val="tx1"/>
                </a:solidFill>
              </a:ln>
              <a:scene3d>
                <a:camera prst="isometricOffAxis2Top"/>
                <a:lightRig rig="threePt" dir="t"/>
              </a:scene3d>
              <a:sp3d extrusionH="190500" contourW="12700">
                <a:extrusionClr>
                  <a:srgbClr val="006600"/>
                </a:extrusionClr>
                <a:contourClr>
                  <a:schemeClr val="accent3">
                    <a:lumMod val="5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2FB13C4-F292-4679-AA75-4D19589E3001}"/>
                  </a:ext>
                </a:extLst>
              </p:cNvPr>
              <p:cNvSpPr/>
              <p:nvPr/>
            </p:nvSpPr>
            <p:spPr>
              <a:xfrm>
                <a:off x="3052755" y="3218939"/>
                <a:ext cx="226308" cy="271566"/>
              </a:xfrm>
              <a:prstGeom prst="rect">
                <a:avLst/>
              </a:prstGeom>
              <a:solidFill>
                <a:schemeClr val="accent6">
                  <a:alpha val="38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4FBB98-F4CD-44BA-ADD0-7926E49C84D3}"/>
                  </a:ext>
                </a:extLst>
              </p:cNvPr>
              <p:cNvSpPr/>
              <p:nvPr/>
            </p:nvSpPr>
            <p:spPr>
              <a:xfrm>
                <a:off x="3260097" y="3064524"/>
                <a:ext cx="226308" cy="271566"/>
              </a:xfrm>
              <a:prstGeom prst="rect">
                <a:avLst/>
              </a:prstGeom>
              <a:solidFill>
                <a:schemeClr val="accent6">
                  <a:lumMod val="75000"/>
                  <a:alpha val="38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4F36A79-1C9F-4D4F-B48C-1D0EA4E751E7}"/>
                  </a:ext>
                </a:extLst>
              </p:cNvPr>
              <p:cNvGrpSpPr/>
              <p:nvPr/>
            </p:nvGrpSpPr>
            <p:grpSpPr>
              <a:xfrm>
                <a:off x="3509365" y="2624614"/>
                <a:ext cx="2611202" cy="980471"/>
                <a:chOff x="3175000" y="2809154"/>
                <a:chExt cx="2611202" cy="980471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EB3724BB-3417-431E-8047-2DD7245D6515}"/>
                    </a:ext>
                  </a:extLst>
                </p:cNvPr>
                <p:cNvSpPr/>
                <p:nvPr/>
              </p:nvSpPr>
              <p:spPr>
                <a:xfrm>
                  <a:off x="3175000" y="2809154"/>
                  <a:ext cx="2611202" cy="97914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isometricOffAxis2Top"/>
                  <a:lightRig rig="threePt" dir="t"/>
                </a:scene3d>
                <a:sp3d extrusionH="431800" contourW="12700">
                  <a:extrusionClr>
                    <a:schemeClr val="tx1">
                      <a:lumMod val="50000"/>
                      <a:lumOff val="50000"/>
                    </a:schemeClr>
                  </a:extrusionClr>
                  <a:contourClr>
                    <a:schemeClr val="tx1">
                      <a:lumMod val="75000"/>
                      <a:lumOff val="2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8DE7554C-4653-4043-9B43-B8C5A2FD5B48}"/>
                    </a:ext>
                  </a:extLst>
                </p:cNvPr>
                <p:cNvSpPr/>
                <p:nvPr/>
              </p:nvSpPr>
              <p:spPr>
                <a:xfrm>
                  <a:off x="4556854" y="2884840"/>
                  <a:ext cx="1178854" cy="904785"/>
                </a:xfrm>
                <a:prstGeom prst="rect">
                  <a:avLst/>
                </a:prstGeom>
                <a:pattFill prst="lgGrid">
                  <a:fgClr>
                    <a:schemeClr val="bg2">
                      <a:lumMod val="25000"/>
                    </a:schemeClr>
                  </a:fgClr>
                  <a:bgClr>
                    <a:schemeClr val="tx1">
                      <a:lumMod val="50000"/>
                      <a:lumOff val="50000"/>
                    </a:schemeClr>
                  </a:bgClr>
                </a:pattFill>
                <a:scene3d>
                  <a:camera prst="isometricOffAxis2To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D1B42226-9CCD-47F8-B3EA-BCFE9582A8E3}"/>
                    </a:ext>
                  </a:extLst>
                </p:cNvPr>
                <p:cNvSpPr/>
                <p:nvPr/>
              </p:nvSpPr>
              <p:spPr>
                <a:xfrm>
                  <a:off x="3781111" y="2837593"/>
                  <a:ext cx="693939" cy="763358"/>
                </a:xfrm>
                <a:prstGeom prst="rect">
                  <a:avLst/>
                </a:prstGeom>
                <a:pattFill prst="ltVert">
                  <a:fgClr>
                    <a:schemeClr val="accent6">
                      <a:lumMod val="75000"/>
                    </a:schemeClr>
                  </a:fgClr>
                  <a:bgClr>
                    <a:schemeClr val="tx1">
                      <a:lumMod val="50000"/>
                      <a:lumOff val="50000"/>
                    </a:schemeClr>
                  </a:bgClr>
                </a:pattFill>
                <a:scene3d>
                  <a:camera prst="isometricOffAxis2To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37AD32B1-5A59-490F-9CFA-3C42F9A9BC58}"/>
                    </a:ext>
                  </a:extLst>
                </p:cNvPr>
                <p:cNvSpPr/>
                <p:nvPr/>
              </p:nvSpPr>
              <p:spPr>
                <a:xfrm>
                  <a:off x="3936145" y="3037400"/>
                  <a:ext cx="406608" cy="271566"/>
                </a:xfrm>
                <a:prstGeom prst="rect">
                  <a:avLst/>
                </a:prstGeom>
                <a:solidFill>
                  <a:srgbClr val="C00000">
                    <a:alpha val="38000"/>
                  </a:srgbClr>
                </a:solidFill>
                <a:scene3d>
                  <a:camera prst="isometricOffAxis2To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F508B689-A4BE-408B-B0C5-3C9CB088AAF2}"/>
                    </a:ext>
                  </a:extLst>
                </p:cNvPr>
                <p:cNvSpPr/>
                <p:nvPr/>
              </p:nvSpPr>
              <p:spPr>
                <a:xfrm>
                  <a:off x="3837300" y="3167379"/>
                  <a:ext cx="406608" cy="271566"/>
                </a:xfrm>
                <a:prstGeom prst="rect">
                  <a:avLst/>
                </a:prstGeom>
                <a:solidFill>
                  <a:schemeClr val="accent3">
                    <a:alpha val="38000"/>
                  </a:schemeClr>
                </a:solidFill>
                <a:scene3d>
                  <a:camera prst="isometricOffAxis2To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1C39B04-D23B-436F-B87C-0D2253AFBA8D}"/>
                  </a:ext>
                </a:extLst>
              </p:cNvPr>
              <p:cNvGrpSpPr/>
              <p:nvPr/>
            </p:nvGrpSpPr>
            <p:grpSpPr>
              <a:xfrm rot="151073">
                <a:off x="4844154" y="2965658"/>
                <a:ext cx="1351781" cy="315474"/>
                <a:chOff x="8851309" y="2381151"/>
                <a:chExt cx="1560385" cy="412273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713382FE-B242-49B6-BA5C-C291C2BCA6EB}"/>
                    </a:ext>
                  </a:extLst>
                </p:cNvPr>
                <p:cNvGrpSpPr/>
                <p:nvPr/>
              </p:nvGrpSpPr>
              <p:grpSpPr>
                <a:xfrm>
                  <a:off x="9232982" y="2381151"/>
                  <a:ext cx="1178712" cy="202079"/>
                  <a:chOff x="7460663" y="5222167"/>
                  <a:chExt cx="1705514" cy="335232"/>
                </a:xfrm>
                <a:solidFill>
                  <a:srgbClr val="FFFF00"/>
                </a:solidFill>
              </p:grpSpPr>
              <p:sp>
                <p:nvSpPr>
                  <p:cNvPr id="139" name="Flowchart: Magnetic Disk 138">
                    <a:extLst>
                      <a:ext uri="{FF2B5EF4-FFF2-40B4-BE49-F238E27FC236}">
                        <a16:creationId xmlns:a16="http://schemas.microsoft.com/office/drawing/2014/main" id="{5F77B071-7F35-49E3-9DDE-AFA140FB2DC8}"/>
                      </a:ext>
                    </a:extLst>
                  </p:cNvPr>
                  <p:cNvSpPr/>
                  <p:nvPr/>
                </p:nvSpPr>
                <p:spPr>
                  <a:xfrm>
                    <a:off x="9087349" y="54689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Flowchart: Magnetic Disk 139">
                    <a:extLst>
                      <a:ext uri="{FF2B5EF4-FFF2-40B4-BE49-F238E27FC236}">
                        <a16:creationId xmlns:a16="http://schemas.microsoft.com/office/drawing/2014/main" id="{0605D826-6BF3-44D5-9ADF-605B8FEEDE23}"/>
                      </a:ext>
                    </a:extLst>
                  </p:cNvPr>
                  <p:cNvSpPr/>
                  <p:nvPr/>
                </p:nvSpPr>
                <p:spPr>
                  <a:xfrm>
                    <a:off x="8978419" y="54520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Flowchart: Magnetic Disk 140">
                    <a:extLst>
                      <a:ext uri="{FF2B5EF4-FFF2-40B4-BE49-F238E27FC236}">
                        <a16:creationId xmlns:a16="http://schemas.microsoft.com/office/drawing/2014/main" id="{C4E0FCCB-879A-49A4-89D3-93A9A02DC04C}"/>
                      </a:ext>
                    </a:extLst>
                  </p:cNvPr>
                  <p:cNvSpPr/>
                  <p:nvPr/>
                </p:nvSpPr>
                <p:spPr>
                  <a:xfrm>
                    <a:off x="8873040" y="54374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Flowchart: Magnetic Disk 141">
                    <a:extLst>
                      <a:ext uri="{FF2B5EF4-FFF2-40B4-BE49-F238E27FC236}">
                        <a16:creationId xmlns:a16="http://schemas.microsoft.com/office/drawing/2014/main" id="{B71CC337-18D4-4FA7-A817-5EB928407B7D}"/>
                      </a:ext>
                    </a:extLst>
                  </p:cNvPr>
                  <p:cNvSpPr/>
                  <p:nvPr/>
                </p:nvSpPr>
                <p:spPr>
                  <a:xfrm>
                    <a:off x="8764110" y="54204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Flowchart: Magnetic Disk 142">
                    <a:extLst>
                      <a:ext uri="{FF2B5EF4-FFF2-40B4-BE49-F238E27FC236}">
                        <a16:creationId xmlns:a16="http://schemas.microsoft.com/office/drawing/2014/main" id="{351A5A54-DF82-4C5F-A2FE-60FFCEA33FAB}"/>
                      </a:ext>
                    </a:extLst>
                  </p:cNvPr>
                  <p:cNvSpPr/>
                  <p:nvPr/>
                </p:nvSpPr>
                <p:spPr>
                  <a:xfrm>
                    <a:off x="8651757" y="54034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Flowchart: Magnetic Disk 143">
                    <a:extLst>
                      <a:ext uri="{FF2B5EF4-FFF2-40B4-BE49-F238E27FC236}">
                        <a16:creationId xmlns:a16="http://schemas.microsoft.com/office/drawing/2014/main" id="{3E7E0D19-0A61-4801-B01E-92F93C285726}"/>
                      </a:ext>
                    </a:extLst>
                  </p:cNvPr>
                  <p:cNvSpPr/>
                  <p:nvPr/>
                </p:nvSpPr>
                <p:spPr>
                  <a:xfrm>
                    <a:off x="8542827" y="53864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Flowchart: Magnetic Disk 144">
                    <a:extLst>
                      <a:ext uri="{FF2B5EF4-FFF2-40B4-BE49-F238E27FC236}">
                        <a16:creationId xmlns:a16="http://schemas.microsoft.com/office/drawing/2014/main" id="{74E0F71B-022F-4579-8485-80E89EECB872}"/>
                      </a:ext>
                    </a:extLst>
                  </p:cNvPr>
                  <p:cNvSpPr/>
                  <p:nvPr/>
                </p:nvSpPr>
                <p:spPr>
                  <a:xfrm>
                    <a:off x="8437448" y="53719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" name="Flowchart: Magnetic Disk 145">
                    <a:extLst>
                      <a:ext uri="{FF2B5EF4-FFF2-40B4-BE49-F238E27FC236}">
                        <a16:creationId xmlns:a16="http://schemas.microsoft.com/office/drawing/2014/main" id="{A779D8B9-1361-437C-B240-A07597D72D2C}"/>
                      </a:ext>
                    </a:extLst>
                  </p:cNvPr>
                  <p:cNvSpPr/>
                  <p:nvPr/>
                </p:nvSpPr>
                <p:spPr>
                  <a:xfrm>
                    <a:off x="8328518" y="53549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Flowchart: Magnetic Disk 146">
                    <a:extLst>
                      <a:ext uri="{FF2B5EF4-FFF2-40B4-BE49-F238E27FC236}">
                        <a16:creationId xmlns:a16="http://schemas.microsoft.com/office/drawing/2014/main" id="{27B713E4-7EB2-483F-AB40-857C84E82B30}"/>
                      </a:ext>
                    </a:extLst>
                  </p:cNvPr>
                  <p:cNvSpPr/>
                  <p:nvPr/>
                </p:nvSpPr>
                <p:spPr>
                  <a:xfrm>
                    <a:off x="8219494" y="53361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Flowchart: Magnetic Disk 147">
                    <a:extLst>
                      <a:ext uri="{FF2B5EF4-FFF2-40B4-BE49-F238E27FC236}">
                        <a16:creationId xmlns:a16="http://schemas.microsoft.com/office/drawing/2014/main" id="{B78761C3-BAB9-4B9A-B86C-8460BAB3FA09}"/>
                      </a:ext>
                    </a:extLst>
                  </p:cNvPr>
                  <p:cNvSpPr/>
                  <p:nvPr/>
                </p:nvSpPr>
                <p:spPr>
                  <a:xfrm>
                    <a:off x="8110564" y="53192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Flowchart: Magnetic Disk 148">
                    <a:extLst>
                      <a:ext uri="{FF2B5EF4-FFF2-40B4-BE49-F238E27FC236}">
                        <a16:creationId xmlns:a16="http://schemas.microsoft.com/office/drawing/2014/main" id="{A4797A93-797E-4774-9978-48F0F3F685AE}"/>
                      </a:ext>
                    </a:extLst>
                  </p:cNvPr>
                  <p:cNvSpPr/>
                  <p:nvPr/>
                </p:nvSpPr>
                <p:spPr>
                  <a:xfrm>
                    <a:off x="8005185" y="53046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" name="Flowchart: Magnetic Disk 149">
                    <a:extLst>
                      <a:ext uri="{FF2B5EF4-FFF2-40B4-BE49-F238E27FC236}">
                        <a16:creationId xmlns:a16="http://schemas.microsoft.com/office/drawing/2014/main" id="{3B69C56C-1025-4315-A66F-3344EFB5842D}"/>
                      </a:ext>
                    </a:extLst>
                  </p:cNvPr>
                  <p:cNvSpPr/>
                  <p:nvPr/>
                </p:nvSpPr>
                <p:spPr>
                  <a:xfrm>
                    <a:off x="7896255" y="52876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" name="Flowchart: Magnetic Disk 150">
                    <a:extLst>
                      <a:ext uri="{FF2B5EF4-FFF2-40B4-BE49-F238E27FC236}">
                        <a16:creationId xmlns:a16="http://schemas.microsoft.com/office/drawing/2014/main" id="{90A23159-B8EF-4445-AEDB-B938FE5472E3}"/>
                      </a:ext>
                    </a:extLst>
                  </p:cNvPr>
                  <p:cNvSpPr/>
                  <p:nvPr/>
                </p:nvSpPr>
                <p:spPr>
                  <a:xfrm>
                    <a:off x="7783902" y="52706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Flowchart: Magnetic Disk 151">
                    <a:extLst>
                      <a:ext uri="{FF2B5EF4-FFF2-40B4-BE49-F238E27FC236}">
                        <a16:creationId xmlns:a16="http://schemas.microsoft.com/office/drawing/2014/main" id="{87A28D00-82B9-4B9B-8D63-A4045494C395}"/>
                      </a:ext>
                    </a:extLst>
                  </p:cNvPr>
                  <p:cNvSpPr/>
                  <p:nvPr/>
                </p:nvSpPr>
                <p:spPr>
                  <a:xfrm>
                    <a:off x="7674972" y="52536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Flowchart: Magnetic Disk 152">
                    <a:extLst>
                      <a:ext uri="{FF2B5EF4-FFF2-40B4-BE49-F238E27FC236}">
                        <a16:creationId xmlns:a16="http://schemas.microsoft.com/office/drawing/2014/main" id="{3B7DF028-DA87-48C0-93FB-E38A79AB1D5D}"/>
                      </a:ext>
                    </a:extLst>
                  </p:cNvPr>
                  <p:cNvSpPr/>
                  <p:nvPr/>
                </p:nvSpPr>
                <p:spPr>
                  <a:xfrm>
                    <a:off x="7569593" y="52391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" name="Flowchart: Magnetic Disk 153">
                    <a:extLst>
                      <a:ext uri="{FF2B5EF4-FFF2-40B4-BE49-F238E27FC236}">
                        <a16:creationId xmlns:a16="http://schemas.microsoft.com/office/drawing/2014/main" id="{B879F6F6-2E8D-4540-B66C-E1B04D347BF7}"/>
                      </a:ext>
                    </a:extLst>
                  </p:cNvPr>
                  <p:cNvSpPr/>
                  <p:nvPr/>
                </p:nvSpPr>
                <p:spPr>
                  <a:xfrm>
                    <a:off x="7460663" y="52221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08A85FBF-DF08-4A6B-BDBA-37A4CA9F04A6}"/>
                    </a:ext>
                  </a:extLst>
                </p:cNvPr>
                <p:cNvGrpSpPr/>
                <p:nvPr/>
              </p:nvGrpSpPr>
              <p:grpSpPr>
                <a:xfrm>
                  <a:off x="9170341" y="2417474"/>
                  <a:ext cx="1178712" cy="202079"/>
                  <a:chOff x="7460663" y="5222167"/>
                  <a:chExt cx="1705514" cy="335232"/>
                </a:xfrm>
                <a:solidFill>
                  <a:srgbClr val="FFFF00"/>
                </a:solidFill>
              </p:grpSpPr>
              <p:sp>
                <p:nvSpPr>
                  <p:cNvPr id="123" name="Flowchart: Magnetic Disk 122">
                    <a:extLst>
                      <a:ext uri="{FF2B5EF4-FFF2-40B4-BE49-F238E27FC236}">
                        <a16:creationId xmlns:a16="http://schemas.microsoft.com/office/drawing/2014/main" id="{F6B3EB81-3441-4B24-B6CF-6838AB2EA342}"/>
                      </a:ext>
                    </a:extLst>
                  </p:cNvPr>
                  <p:cNvSpPr/>
                  <p:nvPr/>
                </p:nvSpPr>
                <p:spPr>
                  <a:xfrm>
                    <a:off x="9087349" y="54689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" name="Flowchart: Magnetic Disk 123">
                    <a:extLst>
                      <a:ext uri="{FF2B5EF4-FFF2-40B4-BE49-F238E27FC236}">
                        <a16:creationId xmlns:a16="http://schemas.microsoft.com/office/drawing/2014/main" id="{1B9E0B8C-0C27-4863-AD91-C03F3E25CF0A}"/>
                      </a:ext>
                    </a:extLst>
                  </p:cNvPr>
                  <p:cNvSpPr/>
                  <p:nvPr/>
                </p:nvSpPr>
                <p:spPr>
                  <a:xfrm>
                    <a:off x="8978419" y="54520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" name="Flowchart: Magnetic Disk 124">
                    <a:extLst>
                      <a:ext uri="{FF2B5EF4-FFF2-40B4-BE49-F238E27FC236}">
                        <a16:creationId xmlns:a16="http://schemas.microsoft.com/office/drawing/2014/main" id="{5FDA2E87-BA72-45BF-8726-8AE81BE38D78}"/>
                      </a:ext>
                    </a:extLst>
                  </p:cNvPr>
                  <p:cNvSpPr/>
                  <p:nvPr/>
                </p:nvSpPr>
                <p:spPr>
                  <a:xfrm>
                    <a:off x="8873040" y="54374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" name="Flowchart: Magnetic Disk 125">
                    <a:extLst>
                      <a:ext uri="{FF2B5EF4-FFF2-40B4-BE49-F238E27FC236}">
                        <a16:creationId xmlns:a16="http://schemas.microsoft.com/office/drawing/2014/main" id="{1E39763E-2AB0-45A6-B5A6-B6554544CA3D}"/>
                      </a:ext>
                    </a:extLst>
                  </p:cNvPr>
                  <p:cNvSpPr/>
                  <p:nvPr/>
                </p:nvSpPr>
                <p:spPr>
                  <a:xfrm>
                    <a:off x="8764110" y="54204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" name="Flowchart: Magnetic Disk 126">
                    <a:extLst>
                      <a:ext uri="{FF2B5EF4-FFF2-40B4-BE49-F238E27FC236}">
                        <a16:creationId xmlns:a16="http://schemas.microsoft.com/office/drawing/2014/main" id="{40FEBAE2-410F-4C2D-823B-E797D2BD715E}"/>
                      </a:ext>
                    </a:extLst>
                  </p:cNvPr>
                  <p:cNvSpPr/>
                  <p:nvPr/>
                </p:nvSpPr>
                <p:spPr>
                  <a:xfrm>
                    <a:off x="8651757" y="54034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Flowchart: Magnetic Disk 127">
                    <a:extLst>
                      <a:ext uri="{FF2B5EF4-FFF2-40B4-BE49-F238E27FC236}">
                        <a16:creationId xmlns:a16="http://schemas.microsoft.com/office/drawing/2014/main" id="{C7625503-B93B-4FFC-881F-57DE8562F12C}"/>
                      </a:ext>
                    </a:extLst>
                  </p:cNvPr>
                  <p:cNvSpPr/>
                  <p:nvPr/>
                </p:nvSpPr>
                <p:spPr>
                  <a:xfrm>
                    <a:off x="8542827" y="53864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Flowchart: Magnetic Disk 128">
                    <a:extLst>
                      <a:ext uri="{FF2B5EF4-FFF2-40B4-BE49-F238E27FC236}">
                        <a16:creationId xmlns:a16="http://schemas.microsoft.com/office/drawing/2014/main" id="{88EB7CB9-E217-4CC5-A276-3D949EC45502}"/>
                      </a:ext>
                    </a:extLst>
                  </p:cNvPr>
                  <p:cNvSpPr/>
                  <p:nvPr/>
                </p:nvSpPr>
                <p:spPr>
                  <a:xfrm>
                    <a:off x="8437448" y="53719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" name="Flowchart: Magnetic Disk 129">
                    <a:extLst>
                      <a:ext uri="{FF2B5EF4-FFF2-40B4-BE49-F238E27FC236}">
                        <a16:creationId xmlns:a16="http://schemas.microsoft.com/office/drawing/2014/main" id="{E5085468-02B6-4416-9CD4-3C8A2D5A8EAC}"/>
                      </a:ext>
                    </a:extLst>
                  </p:cNvPr>
                  <p:cNvSpPr/>
                  <p:nvPr/>
                </p:nvSpPr>
                <p:spPr>
                  <a:xfrm>
                    <a:off x="8328518" y="53549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Flowchart: Magnetic Disk 130">
                    <a:extLst>
                      <a:ext uri="{FF2B5EF4-FFF2-40B4-BE49-F238E27FC236}">
                        <a16:creationId xmlns:a16="http://schemas.microsoft.com/office/drawing/2014/main" id="{B27C53DB-6794-4338-8393-5507D1B0607C}"/>
                      </a:ext>
                    </a:extLst>
                  </p:cNvPr>
                  <p:cNvSpPr/>
                  <p:nvPr/>
                </p:nvSpPr>
                <p:spPr>
                  <a:xfrm>
                    <a:off x="8219494" y="53361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Flowchart: Magnetic Disk 131">
                    <a:extLst>
                      <a:ext uri="{FF2B5EF4-FFF2-40B4-BE49-F238E27FC236}">
                        <a16:creationId xmlns:a16="http://schemas.microsoft.com/office/drawing/2014/main" id="{2F3A46FF-068E-4352-8D9E-DEF88CAA9036}"/>
                      </a:ext>
                    </a:extLst>
                  </p:cNvPr>
                  <p:cNvSpPr/>
                  <p:nvPr/>
                </p:nvSpPr>
                <p:spPr>
                  <a:xfrm>
                    <a:off x="8110564" y="53192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Flowchart: Magnetic Disk 132">
                    <a:extLst>
                      <a:ext uri="{FF2B5EF4-FFF2-40B4-BE49-F238E27FC236}">
                        <a16:creationId xmlns:a16="http://schemas.microsoft.com/office/drawing/2014/main" id="{BB201CE3-67FC-4709-8FA2-FEC4376B7AC9}"/>
                      </a:ext>
                    </a:extLst>
                  </p:cNvPr>
                  <p:cNvSpPr/>
                  <p:nvPr/>
                </p:nvSpPr>
                <p:spPr>
                  <a:xfrm>
                    <a:off x="8005185" y="53046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Flowchart: Magnetic Disk 133">
                    <a:extLst>
                      <a:ext uri="{FF2B5EF4-FFF2-40B4-BE49-F238E27FC236}">
                        <a16:creationId xmlns:a16="http://schemas.microsoft.com/office/drawing/2014/main" id="{E3B0269B-67E1-40B1-9578-8875FEF647B7}"/>
                      </a:ext>
                    </a:extLst>
                  </p:cNvPr>
                  <p:cNvSpPr/>
                  <p:nvPr/>
                </p:nvSpPr>
                <p:spPr>
                  <a:xfrm>
                    <a:off x="7896255" y="52876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Flowchart: Magnetic Disk 134">
                    <a:extLst>
                      <a:ext uri="{FF2B5EF4-FFF2-40B4-BE49-F238E27FC236}">
                        <a16:creationId xmlns:a16="http://schemas.microsoft.com/office/drawing/2014/main" id="{7C4D90BF-051C-400D-A401-735FB9F9C8CE}"/>
                      </a:ext>
                    </a:extLst>
                  </p:cNvPr>
                  <p:cNvSpPr/>
                  <p:nvPr/>
                </p:nvSpPr>
                <p:spPr>
                  <a:xfrm>
                    <a:off x="7783902" y="52706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Flowchart: Magnetic Disk 135">
                    <a:extLst>
                      <a:ext uri="{FF2B5EF4-FFF2-40B4-BE49-F238E27FC236}">
                        <a16:creationId xmlns:a16="http://schemas.microsoft.com/office/drawing/2014/main" id="{BC1B3CB0-99BD-4690-B48E-A40D993754B7}"/>
                      </a:ext>
                    </a:extLst>
                  </p:cNvPr>
                  <p:cNvSpPr/>
                  <p:nvPr/>
                </p:nvSpPr>
                <p:spPr>
                  <a:xfrm>
                    <a:off x="7674972" y="52536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Flowchart: Magnetic Disk 136">
                    <a:extLst>
                      <a:ext uri="{FF2B5EF4-FFF2-40B4-BE49-F238E27FC236}">
                        <a16:creationId xmlns:a16="http://schemas.microsoft.com/office/drawing/2014/main" id="{78790866-12DF-4EB0-94AC-5AB2CAEB9049}"/>
                      </a:ext>
                    </a:extLst>
                  </p:cNvPr>
                  <p:cNvSpPr/>
                  <p:nvPr/>
                </p:nvSpPr>
                <p:spPr>
                  <a:xfrm>
                    <a:off x="7569593" y="52391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" name="Flowchart: Magnetic Disk 137">
                    <a:extLst>
                      <a:ext uri="{FF2B5EF4-FFF2-40B4-BE49-F238E27FC236}">
                        <a16:creationId xmlns:a16="http://schemas.microsoft.com/office/drawing/2014/main" id="{E8390C75-23E4-47C1-980E-DAE07788F925}"/>
                      </a:ext>
                    </a:extLst>
                  </p:cNvPr>
                  <p:cNvSpPr/>
                  <p:nvPr/>
                </p:nvSpPr>
                <p:spPr>
                  <a:xfrm>
                    <a:off x="7460663" y="52221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AD096077-F029-4F70-8BAA-D68031161A1F}"/>
                    </a:ext>
                  </a:extLst>
                </p:cNvPr>
                <p:cNvGrpSpPr/>
                <p:nvPr/>
              </p:nvGrpSpPr>
              <p:grpSpPr>
                <a:xfrm>
                  <a:off x="9104157" y="2450278"/>
                  <a:ext cx="1178712" cy="202079"/>
                  <a:chOff x="7460663" y="5222167"/>
                  <a:chExt cx="1705514" cy="335232"/>
                </a:xfrm>
                <a:solidFill>
                  <a:srgbClr val="FFFF00"/>
                </a:solidFill>
              </p:grpSpPr>
              <p:sp>
                <p:nvSpPr>
                  <p:cNvPr id="107" name="Flowchart: Magnetic Disk 106">
                    <a:extLst>
                      <a:ext uri="{FF2B5EF4-FFF2-40B4-BE49-F238E27FC236}">
                        <a16:creationId xmlns:a16="http://schemas.microsoft.com/office/drawing/2014/main" id="{E5FED13D-1B60-4B06-AF2F-EF3E9A1AF8DA}"/>
                      </a:ext>
                    </a:extLst>
                  </p:cNvPr>
                  <p:cNvSpPr/>
                  <p:nvPr/>
                </p:nvSpPr>
                <p:spPr>
                  <a:xfrm>
                    <a:off x="9087349" y="54689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" name="Flowchart: Magnetic Disk 107">
                    <a:extLst>
                      <a:ext uri="{FF2B5EF4-FFF2-40B4-BE49-F238E27FC236}">
                        <a16:creationId xmlns:a16="http://schemas.microsoft.com/office/drawing/2014/main" id="{32787EA7-0349-4ED4-9BE5-2BFAE3D93BCE}"/>
                      </a:ext>
                    </a:extLst>
                  </p:cNvPr>
                  <p:cNvSpPr/>
                  <p:nvPr/>
                </p:nvSpPr>
                <p:spPr>
                  <a:xfrm>
                    <a:off x="8978419" y="54520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Flowchart: Magnetic Disk 108">
                    <a:extLst>
                      <a:ext uri="{FF2B5EF4-FFF2-40B4-BE49-F238E27FC236}">
                        <a16:creationId xmlns:a16="http://schemas.microsoft.com/office/drawing/2014/main" id="{66C6184A-3E92-4AA6-8895-511EEF866862}"/>
                      </a:ext>
                    </a:extLst>
                  </p:cNvPr>
                  <p:cNvSpPr/>
                  <p:nvPr/>
                </p:nvSpPr>
                <p:spPr>
                  <a:xfrm>
                    <a:off x="8873040" y="54374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Flowchart: Magnetic Disk 109">
                    <a:extLst>
                      <a:ext uri="{FF2B5EF4-FFF2-40B4-BE49-F238E27FC236}">
                        <a16:creationId xmlns:a16="http://schemas.microsoft.com/office/drawing/2014/main" id="{FAFFE358-9D8B-443E-A54A-44F888DF07ED}"/>
                      </a:ext>
                    </a:extLst>
                  </p:cNvPr>
                  <p:cNvSpPr/>
                  <p:nvPr/>
                </p:nvSpPr>
                <p:spPr>
                  <a:xfrm>
                    <a:off x="8764110" y="54204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" name="Flowchart: Magnetic Disk 110">
                    <a:extLst>
                      <a:ext uri="{FF2B5EF4-FFF2-40B4-BE49-F238E27FC236}">
                        <a16:creationId xmlns:a16="http://schemas.microsoft.com/office/drawing/2014/main" id="{EBCACEEE-1C82-442E-83CB-9470C320BC8B}"/>
                      </a:ext>
                    </a:extLst>
                  </p:cNvPr>
                  <p:cNvSpPr/>
                  <p:nvPr/>
                </p:nvSpPr>
                <p:spPr>
                  <a:xfrm>
                    <a:off x="8651757" y="54034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" name="Flowchart: Magnetic Disk 111">
                    <a:extLst>
                      <a:ext uri="{FF2B5EF4-FFF2-40B4-BE49-F238E27FC236}">
                        <a16:creationId xmlns:a16="http://schemas.microsoft.com/office/drawing/2014/main" id="{EB900278-8EA5-48F3-8A11-B29D065419AC}"/>
                      </a:ext>
                    </a:extLst>
                  </p:cNvPr>
                  <p:cNvSpPr/>
                  <p:nvPr/>
                </p:nvSpPr>
                <p:spPr>
                  <a:xfrm>
                    <a:off x="8542827" y="53864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" name="Flowchart: Magnetic Disk 112">
                    <a:extLst>
                      <a:ext uri="{FF2B5EF4-FFF2-40B4-BE49-F238E27FC236}">
                        <a16:creationId xmlns:a16="http://schemas.microsoft.com/office/drawing/2014/main" id="{D0D3196B-2276-42C0-B680-1C525B05CA0E}"/>
                      </a:ext>
                    </a:extLst>
                  </p:cNvPr>
                  <p:cNvSpPr/>
                  <p:nvPr/>
                </p:nvSpPr>
                <p:spPr>
                  <a:xfrm>
                    <a:off x="8437448" y="53719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" name="Flowchart: Magnetic Disk 113">
                    <a:extLst>
                      <a:ext uri="{FF2B5EF4-FFF2-40B4-BE49-F238E27FC236}">
                        <a16:creationId xmlns:a16="http://schemas.microsoft.com/office/drawing/2014/main" id="{DE726BB3-047F-486E-BB0D-643061F48409}"/>
                      </a:ext>
                    </a:extLst>
                  </p:cNvPr>
                  <p:cNvSpPr/>
                  <p:nvPr/>
                </p:nvSpPr>
                <p:spPr>
                  <a:xfrm>
                    <a:off x="8328518" y="53549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" name="Flowchart: Magnetic Disk 114">
                    <a:extLst>
                      <a:ext uri="{FF2B5EF4-FFF2-40B4-BE49-F238E27FC236}">
                        <a16:creationId xmlns:a16="http://schemas.microsoft.com/office/drawing/2014/main" id="{0E31A682-9C98-4539-A425-76AA83CCD5FF}"/>
                      </a:ext>
                    </a:extLst>
                  </p:cNvPr>
                  <p:cNvSpPr/>
                  <p:nvPr/>
                </p:nvSpPr>
                <p:spPr>
                  <a:xfrm>
                    <a:off x="8219494" y="53361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" name="Flowchart: Magnetic Disk 115">
                    <a:extLst>
                      <a:ext uri="{FF2B5EF4-FFF2-40B4-BE49-F238E27FC236}">
                        <a16:creationId xmlns:a16="http://schemas.microsoft.com/office/drawing/2014/main" id="{1F3C8548-1536-4755-83FE-BC7FB9F15F4E}"/>
                      </a:ext>
                    </a:extLst>
                  </p:cNvPr>
                  <p:cNvSpPr/>
                  <p:nvPr/>
                </p:nvSpPr>
                <p:spPr>
                  <a:xfrm>
                    <a:off x="8110564" y="53192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" name="Flowchart: Magnetic Disk 116">
                    <a:extLst>
                      <a:ext uri="{FF2B5EF4-FFF2-40B4-BE49-F238E27FC236}">
                        <a16:creationId xmlns:a16="http://schemas.microsoft.com/office/drawing/2014/main" id="{43C5BCC4-47FE-4805-9CF5-B6DC7D800239}"/>
                      </a:ext>
                    </a:extLst>
                  </p:cNvPr>
                  <p:cNvSpPr/>
                  <p:nvPr/>
                </p:nvSpPr>
                <p:spPr>
                  <a:xfrm>
                    <a:off x="8005185" y="53046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" name="Flowchart: Magnetic Disk 117">
                    <a:extLst>
                      <a:ext uri="{FF2B5EF4-FFF2-40B4-BE49-F238E27FC236}">
                        <a16:creationId xmlns:a16="http://schemas.microsoft.com/office/drawing/2014/main" id="{3541E9EA-6210-4F55-B92F-21EFC93C6740}"/>
                      </a:ext>
                    </a:extLst>
                  </p:cNvPr>
                  <p:cNvSpPr/>
                  <p:nvPr/>
                </p:nvSpPr>
                <p:spPr>
                  <a:xfrm>
                    <a:off x="7896255" y="52876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" name="Flowchart: Magnetic Disk 118">
                    <a:extLst>
                      <a:ext uri="{FF2B5EF4-FFF2-40B4-BE49-F238E27FC236}">
                        <a16:creationId xmlns:a16="http://schemas.microsoft.com/office/drawing/2014/main" id="{B3AD9EA9-9C9C-4D07-AE66-748C6AAB4697}"/>
                      </a:ext>
                    </a:extLst>
                  </p:cNvPr>
                  <p:cNvSpPr/>
                  <p:nvPr/>
                </p:nvSpPr>
                <p:spPr>
                  <a:xfrm>
                    <a:off x="7783902" y="52706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" name="Flowchart: Magnetic Disk 119">
                    <a:extLst>
                      <a:ext uri="{FF2B5EF4-FFF2-40B4-BE49-F238E27FC236}">
                        <a16:creationId xmlns:a16="http://schemas.microsoft.com/office/drawing/2014/main" id="{983FF2A7-21E4-4718-B7D6-CBD30CC6E8FF}"/>
                      </a:ext>
                    </a:extLst>
                  </p:cNvPr>
                  <p:cNvSpPr/>
                  <p:nvPr/>
                </p:nvSpPr>
                <p:spPr>
                  <a:xfrm>
                    <a:off x="7674972" y="52536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" name="Flowchart: Magnetic Disk 120">
                    <a:extLst>
                      <a:ext uri="{FF2B5EF4-FFF2-40B4-BE49-F238E27FC236}">
                        <a16:creationId xmlns:a16="http://schemas.microsoft.com/office/drawing/2014/main" id="{0CFAAAC8-E3D4-4467-8F48-0B98A97871E4}"/>
                      </a:ext>
                    </a:extLst>
                  </p:cNvPr>
                  <p:cNvSpPr/>
                  <p:nvPr/>
                </p:nvSpPr>
                <p:spPr>
                  <a:xfrm>
                    <a:off x="7569593" y="52391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" name="Flowchart: Magnetic Disk 121">
                    <a:extLst>
                      <a:ext uri="{FF2B5EF4-FFF2-40B4-BE49-F238E27FC236}">
                        <a16:creationId xmlns:a16="http://schemas.microsoft.com/office/drawing/2014/main" id="{5280CC5F-DC70-4867-80DF-7DB3E8B41146}"/>
                      </a:ext>
                    </a:extLst>
                  </p:cNvPr>
                  <p:cNvSpPr/>
                  <p:nvPr/>
                </p:nvSpPr>
                <p:spPr>
                  <a:xfrm>
                    <a:off x="7460663" y="52221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3F3BE0C9-8A75-4783-B565-9DDDF14EC2AE}"/>
                    </a:ext>
                  </a:extLst>
                </p:cNvPr>
                <p:cNvGrpSpPr/>
                <p:nvPr/>
              </p:nvGrpSpPr>
              <p:grpSpPr>
                <a:xfrm>
                  <a:off x="9040053" y="2485325"/>
                  <a:ext cx="1178712" cy="202079"/>
                  <a:chOff x="7460663" y="5222167"/>
                  <a:chExt cx="1705514" cy="335232"/>
                </a:xfrm>
                <a:solidFill>
                  <a:srgbClr val="FFFF00"/>
                </a:solidFill>
              </p:grpSpPr>
              <p:sp>
                <p:nvSpPr>
                  <p:cNvPr id="91" name="Flowchart: Magnetic Disk 90">
                    <a:extLst>
                      <a:ext uri="{FF2B5EF4-FFF2-40B4-BE49-F238E27FC236}">
                        <a16:creationId xmlns:a16="http://schemas.microsoft.com/office/drawing/2014/main" id="{C3DEA32D-7C2A-4ED0-82EA-D6443B926967}"/>
                      </a:ext>
                    </a:extLst>
                  </p:cNvPr>
                  <p:cNvSpPr/>
                  <p:nvPr/>
                </p:nvSpPr>
                <p:spPr>
                  <a:xfrm>
                    <a:off x="9087349" y="54689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2" name="Flowchart: Magnetic Disk 91">
                    <a:extLst>
                      <a:ext uri="{FF2B5EF4-FFF2-40B4-BE49-F238E27FC236}">
                        <a16:creationId xmlns:a16="http://schemas.microsoft.com/office/drawing/2014/main" id="{6D92BF2B-6036-4755-85B5-378C7C3DD1DE}"/>
                      </a:ext>
                    </a:extLst>
                  </p:cNvPr>
                  <p:cNvSpPr/>
                  <p:nvPr/>
                </p:nvSpPr>
                <p:spPr>
                  <a:xfrm>
                    <a:off x="8978419" y="54520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3" name="Flowchart: Magnetic Disk 92">
                    <a:extLst>
                      <a:ext uri="{FF2B5EF4-FFF2-40B4-BE49-F238E27FC236}">
                        <a16:creationId xmlns:a16="http://schemas.microsoft.com/office/drawing/2014/main" id="{4C7DDF94-A315-4D34-A63F-EB0F4118913D}"/>
                      </a:ext>
                    </a:extLst>
                  </p:cNvPr>
                  <p:cNvSpPr/>
                  <p:nvPr/>
                </p:nvSpPr>
                <p:spPr>
                  <a:xfrm>
                    <a:off x="8873040" y="54374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" name="Flowchart: Magnetic Disk 93">
                    <a:extLst>
                      <a:ext uri="{FF2B5EF4-FFF2-40B4-BE49-F238E27FC236}">
                        <a16:creationId xmlns:a16="http://schemas.microsoft.com/office/drawing/2014/main" id="{EF0444F9-0AAE-432C-98D6-300887F860E5}"/>
                      </a:ext>
                    </a:extLst>
                  </p:cNvPr>
                  <p:cNvSpPr/>
                  <p:nvPr/>
                </p:nvSpPr>
                <p:spPr>
                  <a:xfrm>
                    <a:off x="8764110" y="54204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" name="Flowchart: Magnetic Disk 94">
                    <a:extLst>
                      <a:ext uri="{FF2B5EF4-FFF2-40B4-BE49-F238E27FC236}">
                        <a16:creationId xmlns:a16="http://schemas.microsoft.com/office/drawing/2014/main" id="{9A8D15D0-124F-43ED-9FD2-6FDD50A0C617}"/>
                      </a:ext>
                    </a:extLst>
                  </p:cNvPr>
                  <p:cNvSpPr/>
                  <p:nvPr/>
                </p:nvSpPr>
                <p:spPr>
                  <a:xfrm>
                    <a:off x="8651757" y="54034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" name="Flowchart: Magnetic Disk 95">
                    <a:extLst>
                      <a:ext uri="{FF2B5EF4-FFF2-40B4-BE49-F238E27FC236}">
                        <a16:creationId xmlns:a16="http://schemas.microsoft.com/office/drawing/2014/main" id="{A19504B6-7EBA-47C5-BEEB-50DF426B52F9}"/>
                      </a:ext>
                    </a:extLst>
                  </p:cNvPr>
                  <p:cNvSpPr/>
                  <p:nvPr/>
                </p:nvSpPr>
                <p:spPr>
                  <a:xfrm>
                    <a:off x="8542827" y="53864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Flowchart: Magnetic Disk 96">
                    <a:extLst>
                      <a:ext uri="{FF2B5EF4-FFF2-40B4-BE49-F238E27FC236}">
                        <a16:creationId xmlns:a16="http://schemas.microsoft.com/office/drawing/2014/main" id="{CA82F192-785F-4A09-95FE-D17A22245B56}"/>
                      </a:ext>
                    </a:extLst>
                  </p:cNvPr>
                  <p:cNvSpPr/>
                  <p:nvPr/>
                </p:nvSpPr>
                <p:spPr>
                  <a:xfrm>
                    <a:off x="8437448" y="53719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Flowchart: Magnetic Disk 97">
                    <a:extLst>
                      <a:ext uri="{FF2B5EF4-FFF2-40B4-BE49-F238E27FC236}">
                        <a16:creationId xmlns:a16="http://schemas.microsoft.com/office/drawing/2014/main" id="{42E22D30-AA7C-4767-9761-B60FF277312F}"/>
                      </a:ext>
                    </a:extLst>
                  </p:cNvPr>
                  <p:cNvSpPr/>
                  <p:nvPr/>
                </p:nvSpPr>
                <p:spPr>
                  <a:xfrm>
                    <a:off x="8328518" y="53549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" name="Flowchart: Magnetic Disk 98">
                    <a:extLst>
                      <a:ext uri="{FF2B5EF4-FFF2-40B4-BE49-F238E27FC236}">
                        <a16:creationId xmlns:a16="http://schemas.microsoft.com/office/drawing/2014/main" id="{7DB32B47-EFDF-4A2C-A977-BCEA22809B6E}"/>
                      </a:ext>
                    </a:extLst>
                  </p:cNvPr>
                  <p:cNvSpPr/>
                  <p:nvPr/>
                </p:nvSpPr>
                <p:spPr>
                  <a:xfrm>
                    <a:off x="8219494" y="53361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" name="Flowchart: Magnetic Disk 99">
                    <a:extLst>
                      <a:ext uri="{FF2B5EF4-FFF2-40B4-BE49-F238E27FC236}">
                        <a16:creationId xmlns:a16="http://schemas.microsoft.com/office/drawing/2014/main" id="{B2329FD7-9CE3-4E77-B60D-42EFADADAEDB}"/>
                      </a:ext>
                    </a:extLst>
                  </p:cNvPr>
                  <p:cNvSpPr/>
                  <p:nvPr/>
                </p:nvSpPr>
                <p:spPr>
                  <a:xfrm>
                    <a:off x="8110564" y="53192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" name="Flowchart: Magnetic Disk 100">
                    <a:extLst>
                      <a:ext uri="{FF2B5EF4-FFF2-40B4-BE49-F238E27FC236}">
                        <a16:creationId xmlns:a16="http://schemas.microsoft.com/office/drawing/2014/main" id="{75923301-D07A-4089-A8CE-6E7EF7F2F3CA}"/>
                      </a:ext>
                    </a:extLst>
                  </p:cNvPr>
                  <p:cNvSpPr/>
                  <p:nvPr/>
                </p:nvSpPr>
                <p:spPr>
                  <a:xfrm>
                    <a:off x="8005185" y="53046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" name="Flowchart: Magnetic Disk 101">
                    <a:extLst>
                      <a:ext uri="{FF2B5EF4-FFF2-40B4-BE49-F238E27FC236}">
                        <a16:creationId xmlns:a16="http://schemas.microsoft.com/office/drawing/2014/main" id="{478D3367-9838-4BB8-9EEC-FE2451C6C1F8}"/>
                      </a:ext>
                    </a:extLst>
                  </p:cNvPr>
                  <p:cNvSpPr/>
                  <p:nvPr/>
                </p:nvSpPr>
                <p:spPr>
                  <a:xfrm>
                    <a:off x="7896255" y="52876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" name="Flowchart: Magnetic Disk 102">
                    <a:extLst>
                      <a:ext uri="{FF2B5EF4-FFF2-40B4-BE49-F238E27FC236}">
                        <a16:creationId xmlns:a16="http://schemas.microsoft.com/office/drawing/2014/main" id="{ACF809DE-6CB0-4D77-AFCA-F3004E18A9A3}"/>
                      </a:ext>
                    </a:extLst>
                  </p:cNvPr>
                  <p:cNvSpPr/>
                  <p:nvPr/>
                </p:nvSpPr>
                <p:spPr>
                  <a:xfrm>
                    <a:off x="7783902" y="52706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" name="Flowchart: Magnetic Disk 103">
                    <a:extLst>
                      <a:ext uri="{FF2B5EF4-FFF2-40B4-BE49-F238E27FC236}">
                        <a16:creationId xmlns:a16="http://schemas.microsoft.com/office/drawing/2014/main" id="{DDBCBA5C-6AE8-447D-AE59-94881155EFF8}"/>
                      </a:ext>
                    </a:extLst>
                  </p:cNvPr>
                  <p:cNvSpPr/>
                  <p:nvPr/>
                </p:nvSpPr>
                <p:spPr>
                  <a:xfrm>
                    <a:off x="7674972" y="52536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" name="Flowchart: Magnetic Disk 104">
                    <a:extLst>
                      <a:ext uri="{FF2B5EF4-FFF2-40B4-BE49-F238E27FC236}">
                        <a16:creationId xmlns:a16="http://schemas.microsoft.com/office/drawing/2014/main" id="{D7DD4E17-87E3-4917-B57F-B23C121EC739}"/>
                      </a:ext>
                    </a:extLst>
                  </p:cNvPr>
                  <p:cNvSpPr/>
                  <p:nvPr/>
                </p:nvSpPr>
                <p:spPr>
                  <a:xfrm>
                    <a:off x="7569593" y="52391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Flowchart: Magnetic Disk 105">
                    <a:extLst>
                      <a:ext uri="{FF2B5EF4-FFF2-40B4-BE49-F238E27FC236}">
                        <a16:creationId xmlns:a16="http://schemas.microsoft.com/office/drawing/2014/main" id="{A71018AA-7AA9-4B30-9868-E3D8DC7BBAA1}"/>
                      </a:ext>
                    </a:extLst>
                  </p:cNvPr>
                  <p:cNvSpPr/>
                  <p:nvPr/>
                </p:nvSpPr>
                <p:spPr>
                  <a:xfrm>
                    <a:off x="7460663" y="52221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4F3E900-F0A0-4E51-BF09-6968546A15DA}"/>
                    </a:ext>
                  </a:extLst>
                </p:cNvPr>
                <p:cNvGrpSpPr/>
                <p:nvPr/>
              </p:nvGrpSpPr>
              <p:grpSpPr>
                <a:xfrm>
                  <a:off x="8977207" y="2519666"/>
                  <a:ext cx="1178712" cy="202079"/>
                  <a:chOff x="7460663" y="5222167"/>
                  <a:chExt cx="1705514" cy="335232"/>
                </a:xfrm>
                <a:solidFill>
                  <a:srgbClr val="FFFF00"/>
                </a:solidFill>
              </p:grpSpPr>
              <p:sp>
                <p:nvSpPr>
                  <p:cNvPr id="75" name="Flowchart: Magnetic Disk 74">
                    <a:extLst>
                      <a:ext uri="{FF2B5EF4-FFF2-40B4-BE49-F238E27FC236}">
                        <a16:creationId xmlns:a16="http://schemas.microsoft.com/office/drawing/2014/main" id="{C72A68F3-BDA4-43B8-A062-4B7FC073C7F0}"/>
                      </a:ext>
                    </a:extLst>
                  </p:cNvPr>
                  <p:cNvSpPr/>
                  <p:nvPr/>
                </p:nvSpPr>
                <p:spPr>
                  <a:xfrm>
                    <a:off x="9087349" y="54689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" name="Flowchart: Magnetic Disk 75">
                    <a:extLst>
                      <a:ext uri="{FF2B5EF4-FFF2-40B4-BE49-F238E27FC236}">
                        <a16:creationId xmlns:a16="http://schemas.microsoft.com/office/drawing/2014/main" id="{1F76E893-3799-4065-85BD-33BF6C0F5919}"/>
                      </a:ext>
                    </a:extLst>
                  </p:cNvPr>
                  <p:cNvSpPr/>
                  <p:nvPr/>
                </p:nvSpPr>
                <p:spPr>
                  <a:xfrm>
                    <a:off x="8978419" y="54520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Flowchart: Magnetic Disk 76">
                    <a:extLst>
                      <a:ext uri="{FF2B5EF4-FFF2-40B4-BE49-F238E27FC236}">
                        <a16:creationId xmlns:a16="http://schemas.microsoft.com/office/drawing/2014/main" id="{85E41A7E-C026-4CC2-8925-EE39CAE72453}"/>
                      </a:ext>
                    </a:extLst>
                  </p:cNvPr>
                  <p:cNvSpPr/>
                  <p:nvPr/>
                </p:nvSpPr>
                <p:spPr>
                  <a:xfrm>
                    <a:off x="8873040" y="54374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" name="Flowchart: Magnetic Disk 77">
                    <a:extLst>
                      <a:ext uri="{FF2B5EF4-FFF2-40B4-BE49-F238E27FC236}">
                        <a16:creationId xmlns:a16="http://schemas.microsoft.com/office/drawing/2014/main" id="{7A96B456-882E-47B7-A665-F713D95A04E2}"/>
                      </a:ext>
                    </a:extLst>
                  </p:cNvPr>
                  <p:cNvSpPr/>
                  <p:nvPr/>
                </p:nvSpPr>
                <p:spPr>
                  <a:xfrm>
                    <a:off x="8764110" y="54204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" name="Flowchart: Magnetic Disk 78">
                    <a:extLst>
                      <a:ext uri="{FF2B5EF4-FFF2-40B4-BE49-F238E27FC236}">
                        <a16:creationId xmlns:a16="http://schemas.microsoft.com/office/drawing/2014/main" id="{26AF64EE-3950-4856-97AA-008B344E41F6}"/>
                      </a:ext>
                    </a:extLst>
                  </p:cNvPr>
                  <p:cNvSpPr/>
                  <p:nvPr/>
                </p:nvSpPr>
                <p:spPr>
                  <a:xfrm>
                    <a:off x="8651757" y="54034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" name="Flowchart: Magnetic Disk 79">
                    <a:extLst>
                      <a:ext uri="{FF2B5EF4-FFF2-40B4-BE49-F238E27FC236}">
                        <a16:creationId xmlns:a16="http://schemas.microsoft.com/office/drawing/2014/main" id="{92274913-07CB-436F-AADE-9EC6059C4BED}"/>
                      </a:ext>
                    </a:extLst>
                  </p:cNvPr>
                  <p:cNvSpPr/>
                  <p:nvPr/>
                </p:nvSpPr>
                <p:spPr>
                  <a:xfrm>
                    <a:off x="8542827" y="53864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" name="Flowchart: Magnetic Disk 80">
                    <a:extLst>
                      <a:ext uri="{FF2B5EF4-FFF2-40B4-BE49-F238E27FC236}">
                        <a16:creationId xmlns:a16="http://schemas.microsoft.com/office/drawing/2014/main" id="{8ABDCD83-7514-4FFE-8201-1FBB0A1E3DF5}"/>
                      </a:ext>
                    </a:extLst>
                  </p:cNvPr>
                  <p:cNvSpPr/>
                  <p:nvPr/>
                </p:nvSpPr>
                <p:spPr>
                  <a:xfrm>
                    <a:off x="8437448" y="53719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" name="Flowchart: Magnetic Disk 81">
                    <a:extLst>
                      <a:ext uri="{FF2B5EF4-FFF2-40B4-BE49-F238E27FC236}">
                        <a16:creationId xmlns:a16="http://schemas.microsoft.com/office/drawing/2014/main" id="{2387006B-10C4-492D-AD1C-625501686C88}"/>
                      </a:ext>
                    </a:extLst>
                  </p:cNvPr>
                  <p:cNvSpPr/>
                  <p:nvPr/>
                </p:nvSpPr>
                <p:spPr>
                  <a:xfrm>
                    <a:off x="8328518" y="53549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" name="Flowchart: Magnetic Disk 82">
                    <a:extLst>
                      <a:ext uri="{FF2B5EF4-FFF2-40B4-BE49-F238E27FC236}">
                        <a16:creationId xmlns:a16="http://schemas.microsoft.com/office/drawing/2014/main" id="{569A9D9B-F55A-4427-999D-0CA62AE95F2E}"/>
                      </a:ext>
                    </a:extLst>
                  </p:cNvPr>
                  <p:cNvSpPr/>
                  <p:nvPr/>
                </p:nvSpPr>
                <p:spPr>
                  <a:xfrm>
                    <a:off x="8219494" y="53361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" name="Flowchart: Magnetic Disk 83">
                    <a:extLst>
                      <a:ext uri="{FF2B5EF4-FFF2-40B4-BE49-F238E27FC236}">
                        <a16:creationId xmlns:a16="http://schemas.microsoft.com/office/drawing/2014/main" id="{5FBB4CC0-B9A8-4254-90A7-514E8A7517F2}"/>
                      </a:ext>
                    </a:extLst>
                  </p:cNvPr>
                  <p:cNvSpPr/>
                  <p:nvPr/>
                </p:nvSpPr>
                <p:spPr>
                  <a:xfrm>
                    <a:off x="8110564" y="53192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" name="Flowchart: Magnetic Disk 84">
                    <a:extLst>
                      <a:ext uri="{FF2B5EF4-FFF2-40B4-BE49-F238E27FC236}">
                        <a16:creationId xmlns:a16="http://schemas.microsoft.com/office/drawing/2014/main" id="{09CECEFC-E9D2-447C-9CEF-76C364915A47}"/>
                      </a:ext>
                    </a:extLst>
                  </p:cNvPr>
                  <p:cNvSpPr/>
                  <p:nvPr/>
                </p:nvSpPr>
                <p:spPr>
                  <a:xfrm>
                    <a:off x="8005185" y="53046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" name="Flowchart: Magnetic Disk 85">
                    <a:extLst>
                      <a:ext uri="{FF2B5EF4-FFF2-40B4-BE49-F238E27FC236}">
                        <a16:creationId xmlns:a16="http://schemas.microsoft.com/office/drawing/2014/main" id="{3576D6DF-80A1-4DCA-9A98-A3D8CD8F4B93}"/>
                      </a:ext>
                    </a:extLst>
                  </p:cNvPr>
                  <p:cNvSpPr/>
                  <p:nvPr/>
                </p:nvSpPr>
                <p:spPr>
                  <a:xfrm>
                    <a:off x="7896255" y="52876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" name="Flowchart: Magnetic Disk 86">
                    <a:extLst>
                      <a:ext uri="{FF2B5EF4-FFF2-40B4-BE49-F238E27FC236}">
                        <a16:creationId xmlns:a16="http://schemas.microsoft.com/office/drawing/2014/main" id="{FA86652C-1C6E-45E8-89F7-38AD0FE1651A}"/>
                      </a:ext>
                    </a:extLst>
                  </p:cNvPr>
                  <p:cNvSpPr/>
                  <p:nvPr/>
                </p:nvSpPr>
                <p:spPr>
                  <a:xfrm>
                    <a:off x="7783902" y="52706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" name="Flowchart: Magnetic Disk 87">
                    <a:extLst>
                      <a:ext uri="{FF2B5EF4-FFF2-40B4-BE49-F238E27FC236}">
                        <a16:creationId xmlns:a16="http://schemas.microsoft.com/office/drawing/2014/main" id="{B481BCF5-61B4-43CE-A4CC-4ADC247FEBF5}"/>
                      </a:ext>
                    </a:extLst>
                  </p:cNvPr>
                  <p:cNvSpPr/>
                  <p:nvPr/>
                </p:nvSpPr>
                <p:spPr>
                  <a:xfrm>
                    <a:off x="7674972" y="52536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9" name="Flowchart: Magnetic Disk 88">
                    <a:extLst>
                      <a:ext uri="{FF2B5EF4-FFF2-40B4-BE49-F238E27FC236}">
                        <a16:creationId xmlns:a16="http://schemas.microsoft.com/office/drawing/2014/main" id="{F75CA561-EF30-4D72-943E-7628D4E754A4}"/>
                      </a:ext>
                    </a:extLst>
                  </p:cNvPr>
                  <p:cNvSpPr/>
                  <p:nvPr/>
                </p:nvSpPr>
                <p:spPr>
                  <a:xfrm>
                    <a:off x="7569593" y="52391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0" name="Flowchart: Magnetic Disk 89">
                    <a:extLst>
                      <a:ext uri="{FF2B5EF4-FFF2-40B4-BE49-F238E27FC236}">
                        <a16:creationId xmlns:a16="http://schemas.microsoft.com/office/drawing/2014/main" id="{B82E8D55-14AA-4E29-91C7-752D9D3EF361}"/>
                      </a:ext>
                    </a:extLst>
                  </p:cNvPr>
                  <p:cNvSpPr/>
                  <p:nvPr/>
                </p:nvSpPr>
                <p:spPr>
                  <a:xfrm>
                    <a:off x="7460663" y="52221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7572B514-4259-4652-9094-E5B079ACC8D3}"/>
                    </a:ext>
                  </a:extLst>
                </p:cNvPr>
                <p:cNvGrpSpPr/>
                <p:nvPr/>
              </p:nvGrpSpPr>
              <p:grpSpPr>
                <a:xfrm>
                  <a:off x="8913103" y="2557266"/>
                  <a:ext cx="1178712" cy="202079"/>
                  <a:chOff x="7460663" y="5222167"/>
                  <a:chExt cx="1705514" cy="335232"/>
                </a:xfrm>
                <a:solidFill>
                  <a:srgbClr val="FFFF00"/>
                </a:solidFill>
              </p:grpSpPr>
              <p:sp>
                <p:nvSpPr>
                  <p:cNvPr id="59" name="Flowchart: Magnetic Disk 58">
                    <a:extLst>
                      <a:ext uri="{FF2B5EF4-FFF2-40B4-BE49-F238E27FC236}">
                        <a16:creationId xmlns:a16="http://schemas.microsoft.com/office/drawing/2014/main" id="{250F9589-1031-493A-BB59-D81B2D5A428A}"/>
                      </a:ext>
                    </a:extLst>
                  </p:cNvPr>
                  <p:cNvSpPr/>
                  <p:nvPr/>
                </p:nvSpPr>
                <p:spPr>
                  <a:xfrm>
                    <a:off x="9087349" y="54689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" name="Flowchart: Magnetic Disk 59">
                    <a:extLst>
                      <a:ext uri="{FF2B5EF4-FFF2-40B4-BE49-F238E27FC236}">
                        <a16:creationId xmlns:a16="http://schemas.microsoft.com/office/drawing/2014/main" id="{CD50FE09-0621-4967-AC9D-F4BB0335B323}"/>
                      </a:ext>
                    </a:extLst>
                  </p:cNvPr>
                  <p:cNvSpPr/>
                  <p:nvPr/>
                </p:nvSpPr>
                <p:spPr>
                  <a:xfrm>
                    <a:off x="8978419" y="54520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Flowchart: Magnetic Disk 60">
                    <a:extLst>
                      <a:ext uri="{FF2B5EF4-FFF2-40B4-BE49-F238E27FC236}">
                        <a16:creationId xmlns:a16="http://schemas.microsoft.com/office/drawing/2014/main" id="{41F76F4B-0F32-45EF-9F56-5AC40AE1762A}"/>
                      </a:ext>
                    </a:extLst>
                  </p:cNvPr>
                  <p:cNvSpPr/>
                  <p:nvPr/>
                </p:nvSpPr>
                <p:spPr>
                  <a:xfrm>
                    <a:off x="8873040" y="54374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" name="Flowchart: Magnetic Disk 61">
                    <a:extLst>
                      <a:ext uri="{FF2B5EF4-FFF2-40B4-BE49-F238E27FC236}">
                        <a16:creationId xmlns:a16="http://schemas.microsoft.com/office/drawing/2014/main" id="{0802B667-44B2-469C-89A5-79AE1B79BCFC}"/>
                      </a:ext>
                    </a:extLst>
                  </p:cNvPr>
                  <p:cNvSpPr/>
                  <p:nvPr/>
                </p:nvSpPr>
                <p:spPr>
                  <a:xfrm>
                    <a:off x="8764110" y="54204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Flowchart: Magnetic Disk 62">
                    <a:extLst>
                      <a:ext uri="{FF2B5EF4-FFF2-40B4-BE49-F238E27FC236}">
                        <a16:creationId xmlns:a16="http://schemas.microsoft.com/office/drawing/2014/main" id="{C719E72D-B7BE-47CB-A66D-6FBA7BDA1E15}"/>
                      </a:ext>
                    </a:extLst>
                  </p:cNvPr>
                  <p:cNvSpPr/>
                  <p:nvPr/>
                </p:nvSpPr>
                <p:spPr>
                  <a:xfrm>
                    <a:off x="8651757" y="54034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" name="Flowchart: Magnetic Disk 63">
                    <a:extLst>
                      <a:ext uri="{FF2B5EF4-FFF2-40B4-BE49-F238E27FC236}">
                        <a16:creationId xmlns:a16="http://schemas.microsoft.com/office/drawing/2014/main" id="{EE892FE5-8742-460D-9C21-8716939D049B}"/>
                      </a:ext>
                    </a:extLst>
                  </p:cNvPr>
                  <p:cNvSpPr/>
                  <p:nvPr/>
                </p:nvSpPr>
                <p:spPr>
                  <a:xfrm>
                    <a:off x="8542827" y="53864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Flowchart: Magnetic Disk 64">
                    <a:extLst>
                      <a:ext uri="{FF2B5EF4-FFF2-40B4-BE49-F238E27FC236}">
                        <a16:creationId xmlns:a16="http://schemas.microsoft.com/office/drawing/2014/main" id="{C05EA107-BB86-49D8-B774-F60F4D71FD64}"/>
                      </a:ext>
                    </a:extLst>
                  </p:cNvPr>
                  <p:cNvSpPr/>
                  <p:nvPr/>
                </p:nvSpPr>
                <p:spPr>
                  <a:xfrm>
                    <a:off x="8437448" y="53719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Flowchart: Magnetic Disk 65">
                    <a:extLst>
                      <a:ext uri="{FF2B5EF4-FFF2-40B4-BE49-F238E27FC236}">
                        <a16:creationId xmlns:a16="http://schemas.microsoft.com/office/drawing/2014/main" id="{0AFAD365-30A2-48B6-A678-C6160E51F8C7}"/>
                      </a:ext>
                    </a:extLst>
                  </p:cNvPr>
                  <p:cNvSpPr/>
                  <p:nvPr/>
                </p:nvSpPr>
                <p:spPr>
                  <a:xfrm>
                    <a:off x="8328518" y="53549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Flowchart: Magnetic Disk 66">
                    <a:extLst>
                      <a:ext uri="{FF2B5EF4-FFF2-40B4-BE49-F238E27FC236}">
                        <a16:creationId xmlns:a16="http://schemas.microsoft.com/office/drawing/2014/main" id="{E356CF92-71D9-4D30-B09E-C38B7839076A}"/>
                      </a:ext>
                    </a:extLst>
                  </p:cNvPr>
                  <p:cNvSpPr/>
                  <p:nvPr/>
                </p:nvSpPr>
                <p:spPr>
                  <a:xfrm>
                    <a:off x="8219494" y="53361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Flowchart: Magnetic Disk 67">
                    <a:extLst>
                      <a:ext uri="{FF2B5EF4-FFF2-40B4-BE49-F238E27FC236}">
                        <a16:creationId xmlns:a16="http://schemas.microsoft.com/office/drawing/2014/main" id="{C01FE5AD-A431-4426-9020-16DAD4907769}"/>
                      </a:ext>
                    </a:extLst>
                  </p:cNvPr>
                  <p:cNvSpPr/>
                  <p:nvPr/>
                </p:nvSpPr>
                <p:spPr>
                  <a:xfrm>
                    <a:off x="8110564" y="53192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Flowchart: Magnetic Disk 68">
                    <a:extLst>
                      <a:ext uri="{FF2B5EF4-FFF2-40B4-BE49-F238E27FC236}">
                        <a16:creationId xmlns:a16="http://schemas.microsoft.com/office/drawing/2014/main" id="{0202DCF9-4BCB-4D9F-B699-4512354E7AF8}"/>
                      </a:ext>
                    </a:extLst>
                  </p:cNvPr>
                  <p:cNvSpPr/>
                  <p:nvPr/>
                </p:nvSpPr>
                <p:spPr>
                  <a:xfrm>
                    <a:off x="8005185" y="53046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" name="Flowchart: Magnetic Disk 69">
                    <a:extLst>
                      <a:ext uri="{FF2B5EF4-FFF2-40B4-BE49-F238E27FC236}">
                        <a16:creationId xmlns:a16="http://schemas.microsoft.com/office/drawing/2014/main" id="{E2A2DC7E-71DC-45D6-83BF-598881061237}"/>
                      </a:ext>
                    </a:extLst>
                  </p:cNvPr>
                  <p:cNvSpPr/>
                  <p:nvPr/>
                </p:nvSpPr>
                <p:spPr>
                  <a:xfrm>
                    <a:off x="7896255" y="52876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" name="Flowchart: Magnetic Disk 70">
                    <a:extLst>
                      <a:ext uri="{FF2B5EF4-FFF2-40B4-BE49-F238E27FC236}">
                        <a16:creationId xmlns:a16="http://schemas.microsoft.com/office/drawing/2014/main" id="{1F737FEE-738E-4EF2-BE40-83E4FDBAF5C5}"/>
                      </a:ext>
                    </a:extLst>
                  </p:cNvPr>
                  <p:cNvSpPr/>
                  <p:nvPr/>
                </p:nvSpPr>
                <p:spPr>
                  <a:xfrm>
                    <a:off x="7783902" y="52706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" name="Flowchart: Magnetic Disk 71">
                    <a:extLst>
                      <a:ext uri="{FF2B5EF4-FFF2-40B4-BE49-F238E27FC236}">
                        <a16:creationId xmlns:a16="http://schemas.microsoft.com/office/drawing/2014/main" id="{550D467E-5217-4734-9F04-B1CA7E941FA1}"/>
                      </a:ext>
                    </a:extLst>
                  </p:cNvPr>
                  <p:cNvSpPr/>
                  <p:nvPr/>
                </p:nvSpPr>
                <p:spPr>
                  <a:xfrm>
                    <a:off x="7674972" y="52536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" name="Flowchart: Magnetic Disk 72">
                    <a:extLst>
                      <a:ext uri="{FF2B5EF4-FFF2-40B4-BE49-F238E27FC236}">
                        <a16:creationId xmlns:a16="http://schemas.microsoft.com/office/drawing/2014/main" id="{0FAA6FC5-462D-422D-9A05-ED12072D778E}"/>
                      </a:ext>
                    </a:extLst>
                  </p:cNvPr>
                  <p:cNvSpPr/>
                  <p:nvPr/>
                </p:nvSpPr>
                <p:spPr>
                  <a:xfrm>
                    <a:off x="7569593" y="52391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" name="Flowchart: Magnetic Disk 73">
                    <a:extLst>
                      <a:ext uri="{FF2B5EF4-FFF2-40B4-BE49-F238E27FC236}">
                        <a16:creationId xmlns:a16="http://schemas.microsoft.com/office/drawing/2014/main" id="{059BCFA5-1CDE-40C0-8DD6-76E21335B74A}"/>
                      </a:ext>
                    </a:extLst>
                  </p:cNvPr>
                  <p:cNvSpPr/>
                  <p:nvPr/>
                </p:nvSpPr>
                <p:spPr>
                  <a:xfrm>
                    <a:off x="7460663" y="52221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CA765226-CF80-41C1-967F-E169C96A5255}"/>
                    </a:ext>
                  </a:extLst>
                </p:cNvPr>
                <p:cNvGrpSpPr/>
                <p:nvPr/>
              </p:nvGrpSpPr>
              <p:grpSpPr>
                <a:xfrm>
                  <a:off x="8851309" y="2591345"/>
                  <a:ext cx="1178712" cy="202079"/>
                  <a:chOff x="7460663" y="5222167"/>
                  <a:chExt cx="1705514" cy="335232"/>
                </a:xfrm>
                <a:solidFill>
                  <a:srgbClr val="FFFF00"/>
                </a:solidFill>
              </p:grpSpPr>
              <p:sp>
                <p:nvSpPr>
                  <p:cNvPr id="43" name="Flowchart: Magnetic Disk 42">
                    <a:extLst>
                      <a:ext uri="{FF2B5EF4-FFF2-40B4-BE49-F238E27FC236}">
                        <a16:creationId xmlns:a16="http://schemas.microsoft.com/office/drawing/2014/main" id="{B22FA6E9-F1D6-4A4A-B083-3B1A5BD5A4A6}"/>
                      </a:ext>
                    </a:extLst>
                  </p:cNvPr>
                  <p:cNvSpPr/>
                  <p:nvPr/>
                </p:nvSpPr>
                <p:spPr>
                  <a:xfrm>
                    <a:off x="9087349" y="54689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Flowchart: Magnetic Disk 43">
                    <a:extLst>
                      <a:ext uri="{FF2B5EF4-FFF2-40B4-BE49-F238E27FC236}">
                        <a16:creationId xmlns:a16="http://schemas.microsoft.com/office/drawing/2014/main" id="{2BA28C6D-9829-47AF-B13C-02E125619DC8}"/>
                      </a:ext>
                    </a:extLst>
                  </p:cNvPr>
                  <p:cNvSpPr/>
                  <p:nvPr/>
                </p:nvSpPr>
                <p:spPr>
                  <a:xfrm>
                    <a:off x="8978419" y="54520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Flowchart: Magnetic Disk 44">
                    <a:extLst>
                      <a:ext uri="{FF2B5EF4-FFF2-40B4-BE49-F238E27FC236}">
                        <a16:creationId xmlns:a16="http://schemas.microsoft.com/office/drawing/2014/main" id="{BA56453E-588E-464E-8105-2FDADBC31EC2}"/>
                      </a:ext>
                    </a:extLst>
                  </p:cNvPr>
                  <p:cNvSpPr/>
                  <p:nvPr/>
                </p:nvSpPr>
                <p:spPr>
                  <a:xfrm>
                    <a:off x="8873040" y="54374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Flowchart: Magnetic Disk 45">
                    <a:extLst>
                      <a:ext uri="{FF2B5EF4-FFF2-40B4-BE49-F238E27FC236}">
                        <a16:creationId xmlns:a16="http://schemas.microsoft.com/office/drawing/2014/main" id="{CEF8D6D0-5B17-4E8E-AF4E-24DC2FA077C0}"/>
                      </a:ext>
                    </a:extLst>
                  </p:cNvPr>
                  <p:cNvSpPr/>
                  <p:nvPr/>
                </p:nvSpPr>
                <p:spPr>
                  <a:xfrm>
                    <a:off x="8764110" y="54204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" name="Flowchart: Magnetic Disk 46">
                    <a:extLst>
                      <a:ext uri="{FF2B5EF4-FFF2-40B4-BE49-F238E27FC236}">
                        <a16:creationId xmlns:a16="http://schemas.microsoft.com/office/drawing/2014/main" id="{BB307771-5299-4C55-9957-163782EA8CAB}"/>
                      </a:ext>
                    </a:extLst>
                  </p:cNvPr>
                  <p:cNvSpPr/>
                  <p:nvPr/>
                </p:nvSpPr>
                <p:spPr>
                  <a:xfrm>
                    <a:off x="8651757" y="54034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Flowchart: Magnetic Disk 47">
                    <a:extLst>
                      <a:ext uri="{FF2B5EF4-FFF2-40B4-BE49-F238E27FC236}">
                        <a16:creationId xmlns:a16="http://schemas.microsoft.com/office/drawing/2014/main" id="{927D5409-3A30-4E32-8090-AAF104C29BF8}"/>
                      </a:ext>
                    </a:extLst>
                  </p:cNvPr>
                  <p:cNvSpPr/>
                  <p:nvPr/>
                </p:nvSpPr>
                <p:spPr>
                  <a:xfrm>
                    <a:off x="8542827" y="53864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Flowchart: Magnetic Disk 48">
                    <a:extLst>
                      <a:ext uri="{FF2B5EF4-FFF2-40B4-BE49-F238E27FC236}">
                        <a16:creationId xmlns:a16="http://schemas.microsoft.com/office/drawing/2014/main" id="{94D3C26F-79BF-4C94-AB0C-569E6CCEDFBD}"/>
                      </a:ext>
                    </a:extLst>
                  </p:cNvPr>
                  <p:cNvSpPr/>
                  <p:nvPr/>
                </p:nvSpPr>
                <p:spPr>
                  <a:xfrm>
                    <a:off x="8437448" y="53719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Flowchart: Magnetic Disk 49">
                    <a:extLst>
                      <a:ext uri="{FF2B5EF4-FFF2-40B4-BE49-F238E27FC236}">
                        <a16:creationId xmlns:a16="http://schemas.microsoft.com/office/drawing/2014/main" id="{AD8E6912-6F58-4B37-B891-525FA109807B}"/>
                      </a:ext>
                    </a:extLst>
                  </p:cNvPr>
                  <p:cNvSpPr/>
                  <p:nvPr/>
                </p:nvSpPr>
                <p:spPr>
                  <a:xfrm>
                    <a:off x="8328518" y="53549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Flowchart: Magnetic Disk 50">
                    <a:extLst>
                      <a:ext uri="{FF2B5EF4-FFF2-40B4-BE49-F238E27FC236}">
                        <a16:creationId xmlns:a16="http://schemas.microsoft.com/office/drawing/2014/main" id="{232B8DBD-46EA-4C5F-956B-946624858E35}"/>
                      </a:ext>
                    </a:extLst>
                  </p:cNvPr>
                  <p:cNvSpPr/>
                  <p:nvPr/>
                </p:nvSpPr>
                <p:spPr>
                  <a:xfrm>
                    <a:off x="8219494" y="533613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Flowchart: Magnetic Disk 51">
                    <a:extLst>
                      <a:ext uri="{FF2B5EF4-FFF2-40B4-BE49-F238E27FC236}">
                        <a16:creationId xmlns:a16="http://schemas.microsoft.com/office/drawing/2014/main" id="{9980F57E-ECAB-4122-85E8-7C202E9706C9}"/>
                      </a:ext>
                    </a:extLst>
                  </p:cNvPr>
                  <p:cNvSpPr/>
                  <p:nvPr/>
                </p:nvSpPr>
                <p:spPr>
                  <a:xfrm>
                    <a:off x="8110564" y="5319204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Flowchart: Magnetic Disk 52">
                    <a:extLst>
                      <a:ext uri="{FF2B5EF4-FFF2-40B4-BE49-F238E27FC236}">
                        <a16:creationId xmlns:a16="http://schemas.microsoft.com/office/drawing/2014/main" id="{50D0A51B-D42A-4694-A70A-17C814A08483}"/>
                      </a:ext>
                    </a:extLst>
                  </p:cNvPr>
                  <p:cNvSpPr/>
                  <p:nvPr/>
                </p:nvSpPr>
                <p:spPr>
                  <a:xfrm>
                    <a:off x="8005185" y="5304608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Flowchart: Magnetic Disk 53">
                    <a:extLst>
                      <a:ext uri="{FF2B5EF4-FFF2-40B4-BE49-F238E27FC236}">
                        <a16:creationId xmlns:a16="http://schemas.microsoft.com/office/drawing/2014/main" id="{55BAA323-9FFE-4BDC-A8FC-CF71F3EAE545}"/>
                      </a:ext>
                    </a:extLst>
                  </p:cNvPr>
                  <p:cNvSpPr/>
                  <p:nvPr/>
                </p:nvSpPr>
                <p:spPr>
                  <a:xfrm>
                    <a:off x="7896255" y="5287675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" name="Flowchart: Magnetic Disk 54">
                    <a:extLst>
                      <a:ext uri="{FF2B5EF4-FFF2-40B4-BE49-F238E27FC236}">
                        <a16:creationId xmlns:a16="http://schemas.microsoft.com/office/drawing/2014/main" id="{B5D3F6A4-E8D4-490F-81BE-A575044E8618}"/>
                      </a:ext>
                    </a:extLst>
                  </p:cNvPr>
                  <p:cNvSpPr/>
                  <p:nvPr/>
                </p:nvSpPr>
                <p:spPr>
                  <a:xfrm>
                    <a:off x="7783902" y="5270629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" name="Flowchart: Magnetic Disk 55">
                    <a:extLst>
                      <a:ext uri="{FF2B5EF4-FFF2-40B4-BE49-F238E27FC236}">
                        <a16:creationId xmlns:a16="http://schemas.microsoft.com/office/drawing/2014/main" id="{5DD9369A-9475-4891-9A99-2EA4A828EBC5}"/>
                      </a:ext>
                    </a:extLst>
                  </p:cNvPr>
                  <p:cNvSpPr/>
                  <p:nvPr/>
                </p:nvSpPr>
                <p:spPr>
                  <a:xfrm>
                    <a:off x="7674972" y="5253696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" name="Flowchart: Magnetic Disk 56">
                    <a:extLst>
                      <a:ext uri="{FF2B5EF4-FFF2-40B4-BE49-F238E27FC236}">
                        <a16:creationId xmlns:a16="http://schemas.microsoft.com/office/drawing/2014/main" id="{6BCE1CF6-01F4-4D6B-A5AF-E099B64D32A3}"/>
                      </a:ext>
                    </a:extLst>
                  </p:cNvPr>
                  <p:cNvSpPr/>
                  <p:nvPr/>
                </p:nvSpPr>
                <p:spPr>
                  <a:xfrm>
                    <a:off x="7569593" y="5239100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Flowchart: Magnetic Disk 57">
                    <a:extLst>
                      <a:ext uri="{FF2B5EF4-FFF2-40B4-BE49-F238E27FC236}">
                        <a16:creationId xmlns:a16="http://schemas.microsoft.com/office/drawing/2014/main" id="{CA44CB3C-977A-4C0A-8A78-54799AB7436A}"/>
                      </a:ext>
                    </a:extLst>
                  </p:cNvPr>
                  <p:cNvSpPr/>
                  <p:nvPr/>
                </p:nvSpPr>
                <p:spPr>
                  <a:xfrm>
                    <a:off x="7460663" y="5222167"/>
                    <a:ext cx="78828" cy="88462"/>
                  </a:xfrm>
                  <a:prstGeom prst="flowChartMagneticDisk">
                    <a:avLst/>
                  </a:prstGeom>
                  <a:grpFill/>
                  <a:ln w="3175"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6B0A0AA-2903-442E-81D4-B0CFAF827291}"/>
                  </a:ext>
                </a:extLst>
              </p:cNvPr>
              <p:cNvSpPr/>
              <p:nvPr/>
            </p:nvSpPr>
            <p:spPr>
              <a:xfrm>
                <a:off x="4061716" y="2726253"/>
                <a:ext cx="2108851" cy="610724"/>
              </a:xfrm>
              <a:prstGeom prst="rect">
                <a:avLst/>
              </a:prstGeom>
              <a:solidFill>
                <a:srgbClr val="FFFF00">
                  <a:alpha val="90980"/>
                </a:srgbClr>
              </a:solidFill>
              <a:ln>
                <a:solidFill>
                  <a:srgbClr val="808000"/>
                </a:solidFill>
              </a:ln>
              <a:scene3d>
                <a:camera prst="isometricOffAxis2Top"/>
                <a:lightRig rig="threePt" dir="t"/>
              </a:scene3d>
              <a:sp3d extrusionH="69850" contourW="12700" prstMaterial="clear">
                <a:extrusionClr>
                  <a:srgbClr val="FFFF00"/>
                </a:extrusionClr>
                <a:contourClr>
                  <a:srgbClr val="CCCC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CA03AD2-9E48-49EE-B9BB-C1A9E70979C1}"/>
                  </a:ext>
                </a:extLst>
              </p:cNvPr>
              <p:cNvSpPr/>
              <p:nvPr/>
            </p:nvSpPr>
            <p:spPr>
              <a:xfrm>
                <a:off x="4935125" y="2801082"/>
                <a:ext cx="1178855" cy="495285"/>
              </a:xfrm>
              <a:prstGeom prst="rect">
                <a:avLst/>
              </a:prstGeom>
              <a:pattFill prst="lgCheck">
                <a:fgClr>
                  <a:srgbClr val="C00000"/>
                </a:fgClr>
                <a:bgClr>
                  <a:schemeClr val="tx1">
                    <a:lumMod val="50000"/>
                    <a:lumOff val="50000"/>
                  </a:schemeClr>
                </a:bgClr>
              </a:pattFill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92BC63D-13BA-4891-8610-E0ACA7420AA1}"/>
                  </a:ext>
                </a:extLst>
              </p:cNvPr>
              <p:cNvSpPr/>
              <p:nvPr/>
            </p:nvSpPr>
            <p:spPr>
              <a:xfrm>
                <a:off x="4094780" y="2699950"/>
                <a:ext cx="2090718" cy="478011"/>
              </a:xfrm>
              <a:prstGeom prst="rect">
                <a:avLst/>
              </a:prstGeom>
              <a:solidFill>
                <a:schemeClr val="bg1">
                  <a:lumMod val="95000"/>
                  <a:alpha val="91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scene3d>
                <a:camera prst="isometricOffAxis2Top"/>
                <a:lightRig rig="threePt" dir="t"/>
              </a:scene3d>
              <a:sp3d extrusionH="95250" contourW="12700" prstMaterial="softEdge">
                <a:extrusionClr>
                  <a:schemeClr val="bg1">
                    <a:lumMod val="8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0F2A684-AA82-4C3F-A6D5-4A4B3F11F0E2}"/>
                  </a:ext>
                </a:extLst>
              </p:cNvPr>
              <p:cNvSpPr/>
              <p:nvPr/>
            </p:nvSpPr>
            <p:spPr>
              <a:xfrm flipV="1">
                <a:off x="4948240" y="2778786"/>
                <a:ext cx="1178854" cy="439384"/>
              </a:xfrm>
              <a:prstGeom prst="rect">
                <a:avLst/>
              </a:prstGeom>
              <a:solidFill>
                <a:schemeClr val="accent6">
                  <a:alpha val="56000"/>
                </a:schemeClr>
              </a:solidFill>
              <a:ln>
                <a:noFill/>
              </a:ln>
              <a:scene3d>
                <a:camera prst="isometricOffAxis2Top"/>
                <a:lightRig rig="threePt" dir="t"/>
              </a:scene3d>
              <a:sp3d>
                <a:extrusionClr>
                  <a:schemeClr val="accent5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B579B25-DE45-4628-9087-FB2B04704377}"/>
                  </a:ext>
                </a:extLst>
              </p:cNvPr>
              <p:cNvSpPr/>
              <p:nvPr/>
            </p:nvSpPr>
            <p:spPr>
              <a:xfrm rot="469757">
                <a:off x="5282528" y="3574490"/>
                <a:ext cx="395015" cy="949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FadeLeft">
                  <a:avLst>
                    <a:gd name="adj" fmla="val 0"/>
                  </a:avLst>
                </a:prstTxWarp>
                <a:spAutoFit/>
              </a:bodyPr>
              <a:lstStyle/>
              <a:p>
                <a:pPr algn="ctr"/>
                <a:r>
                  <a:rPr lang="en-US" b="0" cap="none" spc="0" dirty="0">
                    <a:ln w="0"/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ROIC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73A2E58-C1D6-4592-8863-B29FC75EC036}"/>
                  </a:ext>
                </a:extLst>
              </p:cNvPr>
              <p:cNvSpPr/>
              <p:nvPr/>
            </p:nvSpPr>
            <p:spPr>
              <a:xfrm rot="469757">
                <a:off x="5659286" y="2965871"/>
                <a:ext cx="418067" cy="712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FadeLeft">
                  <a:avLst>
                    <a:gd name="adj" fmla="val 0"/>
                  </a:avLst>
                </a:prstTxWarp>
                <a:spAutoFit/>
              </a:bodyPr>
              <a:lstStyle/>
              <a:p>
                <a:pPr algn="ctr"/>
                <a:r>
                  <a:rPr lang="en-US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Bias Metal</a:t>
                </a:r>
                <a:endParaRPr lang="en-US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3FD5D03-C35B-4505-B30B-91FD34FA76EF}"/>
                  </a:ext>
                </a:extLst>
              </p:cNvPr>
              <p:cNvSpPr/>
              <p:nvPr/>
            </p:nvSpPr>
            <p:spPr>
              <a:xfrm rot="469757">
                <a:off x="5512776" y="3110423"/>
                <a:ext cx="420003" cy="6054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FadeLeft">
                  <a:avLst>
                    <a:gd name="adj" fmla="val 0"/>
                  </a:avLst>
                </a:prstTxWarp>
                <a:spAutoFit/>
              </a:bodyPr>
              <a:lstStyle/>
              <a:p>
                <a:pPr algn="ctr"/>
                <a:r>
                  <a:rPr lang="en-US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Detector</a:t>
                </a: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CF8BF72-6A23-43B4-8848-A2F2BE4BF454}"/>
                  </a:ext>
                </a:extLst>
              </p:cNvPr>
              <p:cNvSpPr/>
              <p:nvPr/>
            </p:nvSpPr>
            <p:spPr>
              <a:xfrm rot="439853">
                <a:off x="5098358" y="2306001"/>
                <a:ext cx="105484" cy="488867"/>
              </a:xfrm>
              <a:custGeom>
                <a:avLst/>
                <a:gdLst>
                  <a:gd name="connsiteX0" fmla="*/ 203219 w 431820"/>
                  <a:gd name="connsiteY0" fmla="*/ 0 h 609600"/>
                  <a:gd name="connsiteX1" fmla="*/ 412769 w 431820"/>
                  <a:gd name="connsiteY1" fmla="*/ 127000 h 609600"/>
                  <a:gd name="connsiteX2" fmla="*/ 19 w 431820"/>
                  <a:gd name="connsiteY2" fmla="*/ 158750 h 609600"/>
                  <a:gd name="connsiteX3" fmla="*/ 431819 w 431820"/>
                  <a:gd name="connsiteY3" fmla="*/ 304800 h 609600"/>
                  <a:gd name="connsiteX4" fmla="*/ 6369 w 431820"/>
                  <a:gd name="connsiteY4" fmla="*/ 342900 h 609600"/>
                  <a:gd name="connsiteX5" fmla="*/ 419119 w 431820"/>
                  <a:gd name="connsiteY5" fmla="*/ 444500 h 609600"/>
                  <a:gd name="connsiteX6" fmla="*/ 222269 w 431820"/>
                  <a:gd name="connsiteY6" fmla="*/ 488950 h 609600"/>
                  <a:gd name="connsiteX7" fmla="*/ 209569 w 431820"/>
                  <a:gd name="connsiteY7" fmla="*/ 6096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1820" h="609600">
                    <a:moveTo>
                      <a:pt x="203219" y="0"/>
                    </a:moveTo>
                    <a:cubicBezTo>
                      <a:pt x="324927" y="50271"/>
                      <a:pt x="446636" y="100542"/>
                      <a:pt x="412769" y="127000"/>
                    </a:cubicBezTo>
                    <a:cubicBezTo>
                      <a:pt x="378902" y="153458"/>
                      <a:pt x="-3156" y="129117"/>
                      <a:pt x="19" y="158750"/>
                    </a:cubicBezTo>
                    <a:cubicBezTo>
                      <a:pt x="3194" y="188383"/>
                      <a:pt x="430761" y="274108"/>
                      <a:pt x="431819" y="304800"/>
                    </a:cubicBezTo>
                    <a:cubicBezTo>
                      <a:pt x="432877" y="335492"/>
                      <a:pt x="8486" y="319617"/>
                      <a:pt x="6369" y="342900"/>
                    </a:cubicBezTo>
                    <a:cubicBezTo>
                      <a:pt x="4252" y="366183"/>
                      <a:pt x="383136" y="420158"/>
                      <a:pt x="419119" y="444500"/>
                    </a:cubicBezTo>
                    <a:cubicBezTo>
                      <a:pt x="455102" y="468842"/>
                      <a:pt x="257194" y="461433"/>
                      <a:pt x="222269" y="488950"/>
                    </a:cubicBezTo>
                    <a:cubicBezTo>
                      <a:pt x="187344" y="516467"/>
                      <a:pt x="198456" y="563033"/>
                      <a:pt x="209569" y="609600"/>
                    </a:cubicBezTo>
                  </a:path>
                </a:pathLst>
              </a:custGeom>
              <a:noFill/>
              <a:ln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  <a:tailEnd type="stealt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8BE65C8-C7E8-41E3-9DB4-526386DC775D}"/>
                  </a:ext>
                </a:extLst>
              </p:cNvPr>
              <p:cNvSpPr/>
              <p:nvPr/>
            </p:nvSpPr>
            <p:spPr>
              <a:xfrm rot="439853">
                <a:off x="5252516" y="2327251"/>
                <a:ext cx="88125" cy="503927"/>
              </a:xfrm>
              <a:custGeom>
                <a:avLst/>
                <a:gdLst>
                  <a:gd name="connsiteX0" fmla="*/ 203219 w 431820"/>
                  <a:gd name="connsiteY0" fmla="*/ 0 h 609600"/>
                  <a:gd name="connsiteX1" fmla="*/ 412769 w 431820"/>
                  <a:gd name="connsiteY1" fmla="*/ 127000 h 609600"/>
                  <a:gd name="connsiteX2" fmla="*/ 19 w 431820"/>
                  <a:gd name="connsiteY2" fmla="*/ 158750 h 609600"/>
                  <a:gd name="connsiteX3" fmla="*/ 431819 w 431820"/>
                  <a:gd name="connsiteY3" fmla="*/ 304800 h 609600"/>
                  <a:gd name="connsiteX4" fmla="*/ 6369 w 431820"/>
                  <a:gd name="connsiteY4" fmla="*/ 342900 h 609600"/>
                  <a:gd name="connsiteX5" fmla="*/ 419119 w 431820"/>
                  <a:gd name="connsiteY5" fmla="*/ 444500 h 609600"/>
                  <a:gd name="connsiteX6" fmla="*/ 222269 w 431820"/>
                  <a:gd name="connsiteY6" fmla="*/ 488950 h 609600"/>
                  <a:gd name="connsiteX7" fmla="*/ 209569 w 431820"/>
                  <a:gd name="connsiteY7" fmla="*/ 6096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1820" h="609600">
                    <a:moveTo>
                      <a:pt x="203219" y="0"/>
                    </a:moveTo>
                    <a:cubicBezTo>
                      <a:pt x="324927" y="50271"/>
                      <a:pt x="446636" y="100542"/>
                      <a:pt x="412769" y="127000"/>
                    </a:cubicBezTo>
                    <a:cubicBezTo>
                      <a:pt x="378902" y="153458"/>
                      <a:pt x="-3156" y="129117"/>
                      <a:pt x="19" y="158750"/>
                    </a:cubicBezTo>
                    <a:cubicBezTo>
                      <a:pt x="3194" y="188383"/>
                      <a:pt x="430761" y="274108"/>
                      <a:pt x="431819" y="304800"/>
                    </a:cubicBezTo>
                    <a:cubicBezTo>
                      <a:pt x="432877" y="335492"/>
                      <a:pt x="8486" y="319617"/>
                      <a:pt x="6369" y="342900"/>
                    </a:cubicBezTo>
                    <a:cubicBezTo>
                      <a:pt x="4252" y="366183"/>
                      <a:pt x="383136" y="420158"/>
                      <a:pt x="419119" y="444500"/>
                    </a:cubicBezTo>
                    <a:cubicBezTo>
                      <a:pt x="455102" y="468842"/>
                      <a:pt x="257194" y="461433"/>
                      <a:pt x="222269" y="488950"/>
                    </a:cubicBezTo>
                    <a:cubicBezTo>
                      <a:pt x="187344" y="516467"/>
                      <a:pt x="198456" y="563033"/>
                      <a:pt x="209569" y="609600"/>
                    </a:cubicBezTo>
                  </a:path>
                </a:pathLst>
              </a:custGeom>
              <a:noFill/>
              <a:ln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  <a:tailEnd type="stealt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74DFE53-37AF-4DDF-BEF5-1C8716A4F685}"/>
                  </a:ext>
                </a:extLst>
              </p:cNvPr>
              <p:cNvSpPr/>
              <p:nvPr/>
            </p:nvSpPr>
            <p:spPr>
              <a:xfrm>
                <a:off x="4095325" y="2406149"/>
                <a:ext cx="955930" cy="276422"/>
              </a:xfrm>
              <a:prstGeom prst="rect">
                <a:avLst/>
              </a:prstGeom>
              <a:noFill/>
              <a:effectLst/>
            </p:spPr>
            <p:txBody>
              <a:bodyPr wrap="none" lIns="91440" tIns="45720" rIns="91440" bIns="45720">
                <a:prstTxWarp prst="textFadeLeft">
                  <a:avLst>
                    <a:gd name="adj" fmla="val 7697"/>
                  </a:avLst>
                </a:prstTxWarp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Photons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0A725B0-3149-498D-B281-927F7491CC61}"/>
                  </a:ext>
                </a:extLst>
              </p:cNvPr>
              <p:cNvSpPr/>
              <p:nvPr/>
            </p:nvSpPr>
            <p:spPr>
              <a:xfrm>
                <a:off x="3573665" y="2873471"/>
                <a:ext cx="226308" cy="271566"/>
              </a:xfrm>
              <a:prstGeom prst="rect">
                <a:avLst/>
              </a:prstGeom>
              <a:solidFill>
                <a:schemeClr val="accent5">
                  <a:alpha val="38000"/>
                </a:schemeClr>
              </a:solidFill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124C1EA-6E03-4571-A429-9728CE80AE92}"/>
                  </a:ext>
                </a:extLst>
              </p:cNvPr>
              <p:cNvSpPr/>
              <p:nvPr/>
            </p:nvSpPr>
            <p:spPr>
              <a:xfrm>
                <a:off x="3783534" y="2736360"/>
                <a:ext cx="226308" cy="271566"/>
              </a:xfrm>
              <a:prstGeom prst="rect">
                <a:avLst/>
              </a:prstGeom>
              <a:solidFill>
                <a:schemeClr val="accent5">
                  <a:alpha val="38000"/>
                </a:schemeClr>
              </a:solidFill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DCEF3C4-3CCF-4332-898B-17ED57D111A8}"/>
                  </a:ext>
                </a:extLst>
              </p:cNvPr>
              <p:cNvSpPr/>
              <p:nvPr/>
            </p:nvSpPr>
            <p:spPr>
              <a:xfrm rot="469757">
                <a:off x="5190672" y="3762176"/>
                <a:ext cx="492426" cy="1295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FadeLeft">
                  <a:avLst>
                    <a:gd name="adj" fmla="val 0"/>
                  </a:avLst>
                </a:prstTxWarp>
                <a:spAutoFit/>
              </a:bodyPr>
              <a:lstStyle/>
              <a:p>
                <a:pPr algn="ctr"/>
                <a:r>
                  <a:rPr lang="en-US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Package</a:t>
                </a: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B803969-7538-4B52-A7F2-139146056D96}"/>
                  </a:ext>
                </a:extLst>
              </p:cNvPr>
              <p:cNvSpPr/>
              <p:nvPr/>
            </p:nvSpPr>
            <p:spPr>
              <a:xfrm>
                <a:off x="3353079" y="2607349"/>
                <a:ext cx="546100" cy="585248"/>
              </a:xfrm>
              <a:custGeom>
                <a:avLst/>
                <a:gdLst>
                  <a:gd name="connsiteX0" fmla="*/ 0 w 546100"/>
                  <a:gd name="connsiteY0" fmla="*/ 585248 h 585248"/>
                  <a:gd name="connsiteX1" fmla="*/ 285750 w 546100"/>
                  <a:gd name="connsiteY1" fmla="*/ 10573 h 585248"/>
                  <a:gd name="connsiteX2" fmla="*/ 546100 w 546100"/>
                  <a:gd name="connsiteY2" fmla="*/ 267748 h 585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6100" h="585248">
                    <a:moveTo>
                      <a:pt x="0" y="585248"/>
                    </a:moveTo>
                    <a:cubicBezTo>
                      <a:pt x="97366" y="324369"/>
                      <a:pt x="194733" y="63490"/>
                      <a:pt x="285750" y="10573"/>
                    </a:cubicBezTo>
                    <a:cubicBezTo>
                      <a:pt x="376767" y="-42344"/>
                      <a:pt x="461433" y="112702"/>
                      <a:pt x="546100" y="267748"/>
                    </a:cubicBezTo>
                  </a:path>
                </a:pathLst>
              </a:custGeom>
              <a:noFill/>
              <a:ln w="28575">
                <a:solidFill>
                  <a:schemeClr val="accent3">
                    <a:lumMod val="50000"/>
                  </a:schemeClr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03C1A39-AE8E-49B0-AD16-EF3CAE9C19C6}"/>
                  </a:ext>
                </a:extLst>
              </p:cNvPr>
              <p:cNvSpPr/>
              <p:nvPr/>
            </p:nvSpPr>
            <p:spPr>
              <a:xfrm>
                <a:off x="3150498" y="2700300"/>
                <a:ext cx="542704" cy="630162"/>
              </a:xfrm>
              <a:custGeom>
                <a:avLst/>
                <a:gdLst>
                  <a:gd name="connsiteX0" fmla="*/ 0 w 546100"/>
                  <a:gd name="connsiteY0" fmla="*/ 585248 h 585248"/>
                  <a:gd name="connsiteX1" fmla="*/ 285750 w 546100"/>
                  <a:gd name="connsiteY1" fmla="*/ 10573 h 585248"/>
                  <a:gd name="connsiteX2" fmla="*/ 546100 w 546100"/>
                  <a:gd name="connsiteY2" fmla="*/ 267748 h 585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6100" h="585248">
                    <a:moveTo>
                      <a:pt x="0" y="585248"/>
                    </a:moveTo>
                    <a:cubicBezTo>
                      <a:pt x="97366" y="324369"/>
                      <a:pt x="194733" y="63490"/>
                      <a:pt x="285750" y="10573"/>
                    </a:cubicBezTo>
                    <a:cubicBezTo>
                      <a:pt x="376767" y="-42344"/>
                      <a:pt x="461433" y="112702"/>
                      <a:pt x="546100" y="267748"/>
                    </a:cubicBezTo>
                  </a:path>
                </a:pathLst>
              </a:custGeom>
              <a:noFill/>
              <a:ln w="28575">
                <a:solidFill>
                  <a:schemeClr val="accent3">
                    <a:lumMod val="50000"/>
                  </a:schemeClr>
                </a:solidFill>
                <a:headEnd type="oval"/>
                <a:tailEnd type="oval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03889A-5868-4492-9D2F-E851BA9541AF}"/>
                </a:ext>
              </a:extLst>
            </p:cNvPr>
            <p:cNvSpPr/>
            <p:nvPr/>
          </p:nvSpPr>
          <p:spPr>
            <a:xfrm rot="493854">
              <a:off x="4027089" y="3123602"/>
              <a:ext cx="1890403" cy="52633"/>
            </a:xfrm>
            <a:prstGeom prst="rect">
              <a:avLst/>
            </a:prstGeom>
            <a:solidFill>
              <a:srgbClr val="FFFF00">
                <a:alpha val="63000"/>
              </a:srgbClr>
            </a:solidFill>
          </p:spPr>
          <p:txBody>
            <a:bodyPr wrap="none" lIns="91440" tIns="45720" rIns="91440" bIns="45720">
              <a:prstTxWarp prst="textFadeLeft">
                <a:avLst>
                  <a:gd name="adj" fmla="val 0"/>
                </a:avLst>
              </a:prstTxWarp>
              <a:spAutoFit/>
            </a:bodyPr>
            <a:lstStyle/>
            <a:p>
              <a:pPr algn="ctr"/>
              <a:r>
                <a:rPr lang="en-US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  Bonding Layer                                           </a:t>
              </a:r>
            </a:p>
          </p:txBody>
        </p:sp>
      </p:grp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279640E8-8DF7-40B4-A5FA-2CFB47D6851A}"/>
              </a:ext>
            </a:extLst>
          </p:cNvPr>
          <p:cNvCxnSpPr>
            <a:cxnSpLocks/>
          </p:cNvCxnSpPr>
          <p:nvPr/>
        </p:nvCxnSpPr>
        <p:spPr>
          <a:xfrm flipH="1">
            <a:off x="6794749" y="982656"/>
            <a:ext cx="1608858" cy="625483"/>
          </a:xfrm>
          <a:prstGeom prst="line">
            <a:avLst/>
          </a:prstGeom>
          <a:ln>
            <a:tailEnd type="oval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306D8FB-C083-435A-AAF7-2B1B7D54DA88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7404343" y="1983592"/>
            <a:ext cx="1031946" cy="1723082"/>
          </a:xfrm>
          <a:prstGeom prst="line">
            <a:avLst/>
          </a:prstGeom>
          <a:ln>
            <a:tailEnd type="oval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C249425-A5F7-4439-A61F-2DED762E4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048" y="949610"/>
            <a:ext cx="3724850" cy="2609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824FE-198B-45FD-B405-E335E7B99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607" y="3653217"/>
            <a:ext cx="3676607" cy="2511252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C287D62B-C639-4963-B203-B56EA94AC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8" y="949610"/>
            <a:ext cx="3721436" cy="2516323"/>
          </a:xfrm>
          <a:prstGeom prst="rect">
            <a:avLst/>
          </a:prstGeom>
        </p:spPr>
      </p:pic>
      <p:pic>
        <p:nvPicPr>
          <p:cNvPr id="163" name="Picture 2" descr="X:\publications\images\Systems\creative_services\9A4A0372.jpg">
            <a:extLst>
              <a:ext uri="{FF2B5EF4-FFF2-40B4-BE49-F238E27FC236}">
                <a16:creationId xmlns:a16="http://schemas.microsoft.com/office/drawing/2014/main" id="{546C976A-5CB3-4C64-8D1F-02A96814F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21" y="3899923"/>
            <a:ext cx="2847775" cy="218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55279CE8-2969-4FAC-8283-15B884C45028}"/>
              </a:ext>
            </a:extLst>
          </p:cNvPr>
          <p:cNvCxnSpPr>
            <a:cxnSpLocks/>
          </p:cNvCxnSpPr>
          <p:nvPr/>
        </p:nvCxnSpPr>
        <p:spPr>
          <a:xfrm>
            <a:off x="3695634" y="1028187"/>
            <a:ext cx="1185566" cy="948833"/>
          </a:xfrm>
          <a:prstGeom prst="line">
            <a:avLst/>
          </a:prstGeom>
          <a:ln>
            <a:tailEnd type="oval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DAE38F0C-BCA6-4408-885B-6136A0E8AD80}"/>
              </a:ext>
            </a:extLst>
          </p:cNvPr>
          <p:cNvSpPr txBox="1"/>
          <p:nvPr/>
        </p:nvSpPr>
        <p:spPr>
          <a:xfrm>
            <a:off x="3937654" y="6212756"/>
            <a:ext cx="3711175" cy="5103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Camera System Development for Facility Specific Needs (Z-machine/NIF)</a:t>
            </a:r>
          </a:p>
        </p:txBody>
      </p:sp>
      <p:sp>
        <p:nvSpPr>
          <p:cNvPr id="169" name="Title 1">
            <a:extLst>
              <a:ext uri="{FF2B5EF4-FFF2-40B4-BE49-F238E27FC236}">
                <a16:creationId xmlns:a16="http://schemas.microsoft.com/office/drawing/2014/main" id="{C0265613-0A46-43C0-801F-A9B73C4FABCD}"/>
              </a:ext>
            </a:extLst>
          </p:cNvPr>
          <p:cNvSpPr txBox="1">
            <a:spLocks/>
          </p:cNvSpPr>
          <p:nvPr/>
        </p:nvSpPr>
        <p:spPr>
          <a:xfrm>
            <a:off x="720647" y="240503"/>
            <a:ext cx="10490411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Many parts come together to become a hybrid CMOS UXI camera</a:t>
            </a:r>
          </a:p>
        </p:txBody>
      </p:sp>
      <p:sp>
        <p:nvSpPr>
          <p:cNvPr id="182" name="Arrow: Down 181">
            <a:extLst>
              <a:ext uri="{FF2B5EF4-FFF2-40B4-BE49-F238E27FC236}">
                <a16:creationId xmlns:a16="http://schemas.microsoft.com/office/drawing/2014/main" id="{DDD30657-022E-4345-A652-3A228A7B3BA4}"/>
              </a:ext>
            </a:extLst>
          </p:cNvPr>
          <p:cNvSpPr/>
          <p:nvPr/>
        </p:nvSpPr>
        <p:spPr>
          <a:xfrm>
            <a:off x="5494760" y="3149823"/>
            <a:ext cx="643698" cy="74606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2BB9A22A-03F6-4B65-96DB-E45A1589D98F}"/>
              </a:ext>
            </a:extLst>
          </p:cNvPr>
          <p:cNvCxnSpPr>
            <a:cxnSpLocks/>
          </p:cNvCxnSpPr>
          <p:nvPr/>
        </p:nvCxnSpPr>
        <p:spPr>
          <a:xfrm flipV="1">
            <a:off x="3679587" y="2368457"/>
            <a:ext cx="1137083" cy="1308397"/>
          </a:xfrm>
          <a:prstGeom prst="line">
            <a:avLst/>
          </a:prstGeom>
          <a:ln>
            <a:tailEnd type="oval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6E02070D-57FC-4808-B060-174DA890B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10" y="3652187"/>
            <a:ext cx="3644659" cy="25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4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0408-EC70-4C96-8F02-72DAFDEC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SNL is unique in that we can design and manufacture our own detectors in different materials for the silicon ROICs we design and produce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B0293-A146-4CAA-908B-FE828575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915D64-C832-47C5-BB01-BBF18198834F}"/>
              </a:ext>
            </a:extLst>
          </p:cNvPr>
          <p:cNvSpPr txBox="1">
            <a:spLocks/>
          </p:cNvSpPr>
          <p:nvPr/>
        </p:nvSpPr>
        <p:spPr>
          <a:xfrm>
            <a:off x="720648" y="1429233"/>
            <a:ext cx="11305086" cy="5177307"/>
          </a:xfrm>
          <a:prstGeom prst="rect">
            <a:avLst/>
          </a:prstGeom>
        </p:spPr>
        <p:txBody>
          <a:bodyPr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UXI had developed a number of Si detectors and seeded research in III-V materials</a:t>
            </a:r>
          </a:p>
          <a:p>
            <a:r>
              <a:rPr lang="en-US" dirty="0"/>
              <a:t>Full BEOL available to the photodiode layer greatly expands our capability</a:t>
            </a:r>
          </a:p>
          <a:p>
            <a:pPr lvl="1"/>
            <a:r>
              <a:rPr lang="en-US" dirty="0"/>
              <a:t>Integration of 5 metal layers in addition to passive components </a:t>
            </a:r>
          </a:p>
          <a:p>
            <a:pPr lvl="2"/>
            <a:r>
              <a:rPr lang="en-US" dirty="0"/>
              <a:t>2 layers of stacked MIM caps</a:t>
            </a:r>
          </a:p>
          <a:p>
            <a:r>
              <a:rPr lang="en-US" dirty="0"/>
              <a:t>We are uniquely poised to deliver sensors in both Si and other materials given the significant capabilities collocated at MESA</a:t>
            </a:r>
          </a:p>
          <a:p>
            <a:pPr marL="201159" lvl="1" indent="0">
              <a:buNone/>
            </a:pPr>
            <a:endParaRPr lang="en-US" sz="800" dirty="0"/>
          </a:p>
          <a:p>
            <a:pPr lvl="1"/>
            <a:r>
              <a:rPr lang="en-US" dirty="0"/>
              <a:t>III-V detectors will greatly expand </a:t>
            </a:r>
          </a:p>
          <a:p>
            <a:pPr marL="201159" lvl="1" indent="0">
              <a:buNone/>
            </a:pPr>
            <a:r>
              <a:rPr lang="en-US" dirty="0"/>
              <a:t>   experimental range and reach/impact </a:t>
            </a:r>
          </a:p>
          <a:p>
            <a:pPr marL="201159" lvl="1" indent="0">
              <a:buNone/>
            </a:pPr>
            <a:r>
              <a:rPr lang="en-US" dirty="0"/>
              <a:t>   available to our customers</a:t>
            </a:r>
          </a:p>
          <a:p>
            <a:pPr marL="201159" lvl="1" indent="0">
              <a:buNone/>
            </a:pPr>
            <a:endParaRPr lang="en-US" sz="800" dirty="0"/>
          </a:p>
          <a:p>
            <a:pPr lvl="1"/>
            <a:r>
              <a:rPr lang="en-US" dirty="0"/>
              <a:t>Backside PD development could provide </a:t>
            </a:r>
          </a:p>
          <a:p>
            <a:pPr marL="201159" lvl="1" indent="0">
              <a:buNone/>
            </a:pPr>
            <a:r>
              <a:rPr lang="en-US" dirty="0"/>
              <a:t>   an immediate path to increased capabilities </a:t>
            </a:r>
          </a:p>
          <a:p>
            <a:pPr marL="201159" lvl="1" indent="0">
              <a:buNone/>
            </a:pPr>
            <a:r>
              <a:rPr lang="en-US" dirty="0"/>
              <a:t>   and reduced cost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6C11FD3-57C9-40DB-BBE0-7997676DA2E2}"/>
              </a:ext>
            </a:extLst>
          </p:cNvPr>
          <p:cNvGrpSpPr/>
          <p:nvPr/>
        </p:nvGrpSpPr>
        <p:grpSpPr>
          <a:xfrm>
            <a:off x="5954840" y="3286125"/>
            <a:ext cx="5898502" cy="3573311"/>
            <a:chOff x="6755083" y="1076882"/>
            <a:chExt cx="4633416" cy="196161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9D26AF0-53F3-4BE2-B4AA-947D615BA8C8}"/>
                </a:ext>
              </a:extLst>
            </p:cNvPr>
            <p:cNvSpPr/>
            <p:nvPr/>
          </p:nvSpPr>
          <p:spPr>
            <a:xfrm>
              <a:off x="6755083" y="1424676"/>
              <a:ext cx="957307" cy="797489"/>
            </a:xfrm>
            <a:prstGeom prst="rect">
              <a:avLst/>
            </a:prstGeom>
            <a:no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Maturity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1DAEE-7181-48EC-82B5-22E941F209C3}"/>
                </a:ext>
              </a:extLst>
            </p:cNvPr>
            <p:cNvGrpSpPr/>
            <p:nvPr/>
          </p:nvGrpSpPr>
          <p:grpSpPr>
            <a:xfrm>
              <a:off x="7157817" y="1076882"/>
              <a:ext cx="4230682" cy="1961612"/>
              <a:chOff x="7175255" y="1329195"/>
              <a:chExt cx="4230682" cy="196161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BAB77F-9459-4473-AC8B-69948BC60DCC}"/>
                  </a:ext>
                </a:extLst>
              </p:cNvPr>
              <p:cNvSpPr/>
              <p:nvPr/>
            </p:nvSpPr>
            <p:spPr>
              <a:xfrm>
                <a:off x="7572115" y="1547051"/>
                <a:ext cx="2748049" cy="14213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35213A11-2E12-4C9F-A8D4-874401B714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72116" y="1329195"/>
                <a:ext cx="0" cy="165521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F63A5F0-D8AE-4303-9E91-335CAB61ED66}"/>
                  </a:ext>
                </a:extLst>
              </p:cNvPr>
              <p:cNvSpPr/>
              <p:nvPr/>
            </p:nvSpPr>
            <p:spPr>
              <a:xfrm>
                <a:off x="10320165" y="1547051"/>
                <a:ext cx="948972" cy="14213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B3ED433-546D-40C4-8C6A-5D9375F26B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2116" y="2960765"/>
                <a:ext cx="3833821" cy="1728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8B182A-860D-4162-AC19-01CB82645CB2}"/>
                  </a:ext>
                </a:extLst>
              </p:cNvPr>
              <p:cNvSpPr/>
              <p:nvPr/>
            </p:nvSpPr>
            <p:spPr>
              <a:xfrm>
                <a:off x="8097677" y="2612304"/>
                <a:ext cx="1384706" cy="339994"/>
              </a:xfrm>
              <a:prstGeom prst="rect">
                <a:avLst/>
              </a:prstGeom>
              <a:no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i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Si Detectors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F30F3DC-120F-4653-9C75-695CEEF45DEE}"/>
                  </a:ext>
                </a:extLst>
              </p:cNvPr>
              <p:cNvSpPr/>
              <p:nvPr/>
            </p:nvSpPr>
            <p:spPr>
              <a:xfrm>
                <a:off x="10244736" y="2612304"/>
                <a:ext cx="1119854" cy="339994"/>
              </a:xfrm>
              <a:prstGeom prst="rect">
                <a:avLst/>
              </a:prstGeom>
              <a:no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i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III-V Detectors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6372367-DBFE-4CA7-9706-82C7E915E2CD}"/>
                  </a:ext>
                </a:extLst>
              </p:cNvPr>
              <p:cNvGrpSpPr/>
              <p:nvPr/>
            </p:nvGrpSpPr>
            <p:grpSpPr>
              <a:xfrm>
                <a:off x="8747757" y="1557635"/>
                <a:ext cx="1195606" cy="339994"/>
                <a:chOff x="7744704" y="1589714"/>
                <a:chExt cx="1195606" cy="339994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C7E630BE-7BEA-42DD-AB3C-3869EFEB57D3}"/>
                    </a:ext>
                  </a:extLst>
                </p:cNvPr>
                <p:cNvSpPr/>
                <p:nvPr/>
              </p:nvSpPr>
              <p:spPr>
                <a:xfrm>
                  <a:off x="7744704" y="1698258"/>
                  <a:ext cx="121920" cy="12290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E4D6561-280A-4B67-B727-C8373A35D866}"/>
                    </a:ext>
                  </a:extLst>
                </p:cNvPr>
                <p:cNvSpPr/>
                <p:nvPr/>
              </p:nvSpPr>
              <p:spPr>
                <a:xfrm>
                  <a:off x="7821792" y="1589714"/>
                  <a:ext cx="1118518" cy="339994"/>
                </a:xfrm>
                <a:prstGeom prst="rect">
                  <a:avLst/>
                </a:prstGeom>
                <a:noFill/>
                <a:ln w="1905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  <a:latin typeface="Calibri" panose="020F0502020204030204" pitchFamily="34" charset="0"/>
                    </a:rPr>
                    <a:t>25um thick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5229A3B-9819-4D83-A16E-6CC5242EB4E5}"/>
                  </a:ext>
                </a:extLst>
              </p:cNvPr>
              <p:cNvSpPr/>
              <p:nvPr/>
            </p:nvSpPr>
            <p:spPr>
              <a:xfrm>
                <a:off x="8336684" y="3025543"/>
                <a:ext cx="898690" cy="265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4-6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keV</a:t>
                </a:r>
                <a:r>
                  <a:rPr lang="en-US" sz="14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X-Ray</a:t>
                </a:r>
              </a:p>
              <a:p>
                <a:pPr algn="ctr"/>
                <a:r>
                  <a:rPr lang="en-US" sz="14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532 nm visible</a:t>
                </a:r>
                <a:endParaRPr lang="en-US" sz="1400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1CBDF21-CD35-48BA-9F24-2062D3C52B1D}"/>
                  </a:ext>
                </a:extLst>
              </p:cNvPr>
              <p:cNvSpPr/>
              <p:nvPr/>
            </p:nvSpPr>
            <p:spPr>
              <a:xfrm>
                <a:off x="9394071" y="3025543"/>
                <a:ext cx="912979" cy="265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10-13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keV</a:t>
                </a:r>
                <a:r>
                  <a:rPr lang="en-US" sz="14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X-Ray</a:t>
                </a:r>
              </a:p>
              <a:p>
                <a:pPr algn="ctr"/>
                <a:endParaRPr lang="en-US" sz="1400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53F238-DDB3-42A0-B784-2A1BE49FB7E6}"/>
                  </a:ext>
                </a:extLst>
              </p:cNvPr>
              <p:cNvSpPr/>
              <p:nvPr/>
            </p:nvSpPr>
            <p:spPr>
              <a:xfrm>
                <a:off x="7380243" y="3025543"/>
                <a:ext cx="783392" cy="156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4keV electron</a:t>
                </a:r>
                <a:endParaRPr lang="en-US" sz="1400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3AA067B-3C87-4B79-BC7D-38AABA0F5A60}"/>
                  </a:ext>
                </a:extLst>
              </p:cNvPr>
              <p:cNvSpPr/>
              <p:nvPr/>
            </p:nvSpPr>
            <p:spPr>
              <a:xfrm>
                <a:off x="10521424" y="3025543"/>
                <a:ext cx="814450" cy="265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18+ </a:t>
                </a:r>
                <a:r>
                  <a:rPr lang="en-US" sz="1400" i="1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keV</a:t>
                </a:r>
                <a:r>
                  <a:rPr lang="en-US" sz="14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X-Ray</a:t>
                </a:r>
              </a:p>
              <a:p>
                <a:pPr algn="ctr"/>
                <a:endParaRPr lang="en-US" sz="1400" i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1FB274F-586E-44DB-A244-1903DF88B116}"/>
                  </a:ext>
                </a:extLst>
              </p:cNvPr>
              <p:cNvCxnSpPr/>
              <p:nvPr/>
            </p:nvCxnSpPr>
            <p:spPr>
              <a:xfrm>
                <a:off x="7771938" y="2870305"/>
                <a:ext cx="0" cy="18822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40E439A-1295-4038-95C5-AF7679F1F8EB}"/>
                  </a:ext>
                </a:extLst>
              </p:cNvPr>
              <p:cNvCxnSpPr/>
              <p:nvPr/>
            </p:nvCxnSpPr>
            <p:spPr>
              <a:xfrm>
                <a:off x="8780487" y="2870305"/>
                <a:ext cx="0" cy="18822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289E75C-B4EC-41C7-9A5F-86BC0726124B}"/>
                  </a:ext>
                </a:extLst>
              </p:cNvPr>
              <p:cNvCxnSpPr/>
              <p:nvPr/>
            </p:nvCxnSpPr>
            <p:spPr>
              <a:xfrm>
                <a:off x="9798858" y="2874314"/>
                <a:ext cx="0" cy="18822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EB78B57-82DF-434E-9354-F3C11CD55AB5}"/>
                  </a:ext>
                </a:extLst>
              </p:cNvPr>
              <p:cNvCxnSpPr/>
              <p:nvPr/>
            </p:nvCxnSpPr>
            <p:spPr>
              <a:xfrm>
                <a:off x="10885978" y="2902493"/>
                <a:ext cx="0" cy="18822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9AA611A-DF59-4F24-BC11-C2BDA7E34756}"/>
                  </a:ext>
                </a:extLst>
              </p:cNvPr>
              <p:cNvGrpSpPr/>
              <p:nvPr/>
            </p:nvGrpSpPr>
            <p:grpSpPr>
              <a:xfrm>
                <a:off x="7735147" y="2010151"/>
                <a:ext cx="1612052" cy="339994"/>
                <a:chOff x="7744704" y="1589714"/>
                <a:chExt cx="1612052" cy="339994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3C24FF5C-C40C-4B52-AF33-B240AADD38F9}"/>
                    </a:ext>
                  </a:extLst>
                </p:cNvPr>
                <p:cNvSpPr/>
                <p:nvPr/>
              </p:nvSpPr>
              <p:spPr>
                <a:xfrm>
                  <a:off x="7744704" y="1698258"/>
                  <a:ext cx="121920" cy="12290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B4B8233-4A92-4C28-BAE7-660801469FC7}"/>
                    </a:ext>
                  </a:extLst>
                </p:cNvPr>
                <p:cNvSpPr/>
                <p:nvPr/>
              </p:nvSpPr>
              <p:spPr>
                <a:xfrm>
                  <a:off x="7826871" y="1589714"/>
                  <a:ext cx="1529885" cy="339994"/>
                </a:xfrm>
                <a:prstGeom prst="rect">
                  <a:avLst/>
                </a:prstGeom>
                <a:noFill/>
                <a:ln w="1905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  <a:latin typeface="Calibri" panose="020F0502020204030204" pitchFamily="34" charset="0"/>
                    </a:rPr>
                    <a:t>8um thick, passivated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C1285CE-9428-49B3-B10D-4A0478603482}"/>
                  </a:ext>
                </a:extLst>
              </p:cNvPr>
              <p:cNvGrpSpPr/>
              <p:nvPr/>
            </p:nvGrpSpPr>
            <p:grpSpPr>
              <a:xfrm>
                <a:off x="9730425" y="1834923"/>
                <a:ext cx="1358032" cy="339994"/>
                <a:chOff x="7744704" y="1589714"/>
                <a:chExt cx="1358032" cy="339994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C35214-03A3-4A3D-A15C-C084487BEAD1}"/>
                    </a:ext>
                  </a:extLst>
                </p:cNvPr>
                <p:cNvSpPr/>
                <p:nvPr/>
              </p:nvSpPr>
              <p:spPr>
                <a:xfrm>
                  <a:off x="7744704" y="1698258"/>
                  <a:ext cx="121920" cy="12290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E47864E-BC2B-4B7F-908A-8650A01E8FD7}"/>
                    </a:ext>
                  </a:extLst>
                </p:cNvPr>
                <p:cNvSpPr/>
                <p:nvPr/>
              </p:nvSpPr>
              <p:spPr>
                <a:xfrm>
                  <a:off x="7811631" y="1589714"/>
                  <a:ext cx="1291105" cy="339994"/>
                </a:xfrm>
                <a:prstGeom prst="rect">
                  <a:avLst/>
                </a:prstGeom>
                <a:noFill/>
                <a:ln w="1905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  <a:latin typeface="Calibri" panose="020F0502020204030204" pitchFamily="34" charset="0"/>
                    </a:rPr>
                    <a:t>100-200um thick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DDA6A8F-8979-4DC0-B6F1-D2970FCA29FD}"/>
                  </a:ext>
                </a:extLst>
              </p:cNvPr>
              <p:cNvGrpSpPr/>
              <p:nvPr/>
            </p:nvGrpSpPr>
            <p:grpSpPr>
              <a:xfrm>
                <a:off x="10822859" y="2381501"/>
                <a:ext cx="568734" cy="339994"/>
                <a:chOff x="7744704" y="1589714"/>
                <a:chExt cx="568734" cy="339994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5BF5AFB7-A078-4221-ADCE-AFEC0A79B57F}"/>
                    </a:ext>
                  </a:extLst>
                </p:cNvPr>
                <p:cNvSpPr/>
                <p:nvPr/>
              </p:nvSpPr>
              <p:spPr>
                <a:xfrm>
                  <a:off x="7744704" y="1698258"/>
                  <a:ext cx="121920" cy="12290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F63E94C-5F90-4FD6-B3FD-169A1A1F97FF}"/>
                    </a:ext>
                  </a:extLst>
                </p:cNvPr>
                <p:cNvSpPr/>
                <p:nvPr/>
              </p:nvSpPr>
              <p:spPr>
                <a:xfrm>
                  <a:off x="7806552" y="1589714"/>
                  <a:ext cx="506886" cy="339994"/>
                </a:xfrm>
                <a:prstGeom prst="rect">
                  <a:avLst/>
                </a:prstGeom>
                <a:noFill/>
                <a:ln w="1905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  <a:latin typeface="Calibri" panose="020F0502020204030204" pitchFamily="34" charset="0"/>
                    </a:rPr>
                    <a:t>R&amp;D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6D42FDF-9DAA-4C14-9A68-26733DA6B706}"/>
                  </a:ext>
                </a:extLst>
              </p:cNvPr>
              <p:cNvSpPr/>
              <p:nvPr/>
            </p:nvSpPr>
            <p:spPr>
              <a:xfrm>
                <a:off x="7175255" y="2430047"/>
                <a:ext cx="319835" cy="156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Low</a:t>
                </a:r>
                <a:endParaRPr lang="en-US" sz="1400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3E6768-597A-41EE-BBFD-5AF3A0B7B270}"/>
                  </a:ext>
                </a:extLst>
              </p:cNvPr>
              <p:cNvSpPr/>
              <p:nvPr/>
            </p:nvSpPr>
            <p:spPr>
              <a:xfrm>
                <a:off x="7179471" y="1376983"/>
                <a:ext cx="350422" cy="156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High</a:t>
                </a:r>
                <a:endParaRPr lang="en-US" sz="1400" i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338FEF7-F423-4E43-808D-117BCA721C90}"/>
                  </a:ext>
                </a:extLst>
              </p:cNvPr>
              <p:cNvCxnSpPr/>
              <p:nvPr/>
            </p:nvCxnSpPr>
            <p:spPr>
              <a:xfrm>
                <a:off x="7571776" y="1733479"/>
                <a:ext cx="1175981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7CD9DCB-AFB3-48BB-B106-209D2A5435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1776" y="2564665"/>
                <a:ext cx="3222875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0823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0408-EC70-4C96-8F02-72DAFDEC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CMOS camera architecture serves as the base concept for burst mode imager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B0293-A146-4CAA-908B-FE828575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49EB05-7FCB-424B-8324-9C3D4D8A9CA8}"/>
              </a:ext>
            </a:extLst>
          </p:cNvPr>
          <p:cNvSpPr txBox="1">
            <a:spLocks/>
          </p:cNvSpPr>
          <p:nvPr/>
        </p:nvSpPr>
        <p:spPr>
          <a:xfrm>
            <a:off x="720648" y="1429233"/>
            <a:ext cx="6427127" cy="3433635"/>
          </a:xfrm>
          <a:prstGeom prst="rect">
            <a:avLst/>
          </a:prstGeom>
        </p:spPr>
        <p:txBody>
          <a:bodyPr/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photodiode acts as the photon-to-electron transducer</a:t>
            </a:r>
          </a:p>
          <a:p>
            <a:r>
              <a:rPr lang="en-US" dirty="0"/>
              <a:t>Pixel circuitry converts this electron charge (Q) to a voltage or current</a:t>
            </a:r>
          </a:p>
          <a:p>
            <a:r>
              <a:rPr lang="en-US" dirty="0"/>
              <a:t>Support circuitry facilitates decode and readout of the pixel array</a:t>
            </a:r>
          </a:p>
          <a:p>
            <a:pPr marL="201159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7A8A8-14CB-4054-8676-FE042AA02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08" y="928914"/>
            <a:ext cx="4534006" cy="584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8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</p:spPr>
        <p:txBody>
          <a:bodyPr/>
          <a:lstStyle/>
          <a:p>
            <a:r>
              <a:rPr lang="en-US" dirty="0"/>
              <a:t>ICF facilities operate on a very slow rep rate so burst mode imagers fit the application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6427127" cy="46667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Burst mode cameras store each frame of image data in-situ for high speed operation</a:t>
            </a:r>
          </a:p>
          <a:p>
            <a:pPr lvl="1"/>
            <a:r>
              <a:rPr lang="en-US" kern="0" dirty="0"/>
              <a:t>Multiplexes multiple pixels into one</a:t>
            </a:r>
          </a:p>
          <a:p>
            <a:pPr lvl="1"/>
            <a:r>
              <a:rPr lang="en-US" kern="0" dirty="0"/>
              <a:t>A transistor switch acts as an electronic “shutter” for each frame</a:t>
            </a:r>
            <a:endParaRPr lang="en-US" dirty="0"/>
          </a:p>
          <a:p>
            <a:pPr marL="201159" lvl="1" indent="0">
              <a:buNone/>
            </a:pPr>
            <a:r>
              <a:rPr lang="en-US" dirty="0"/>
              <a:t>In-pixel storage introduces conflict between</a:t>
            </a:r>
          </a:p>
          <a:p>
            <a:pPr lvl="1"/>
            <a:r>
              <a:rPr lang="en-US" dirty="0"/>
              <a:t>Pixel spatial resolution </a:t>
            </a:r>
          </a:p>
          <a:p>
            <a:pPr lvl="1"/>
            <a:r>
              <a:rPr lang="en-US" dirty="0"/>
              <a:t>Full well capacity</a:t>
            </a:r>
          </a:p>
          <a:p>
            <a:pPr lvl="1"/>
            <a:r>
              <a:rPr lang="en-US" dirty="0"/>
              <a:t>Number of frames </a:t>
            </a:r>
          </a:p>
          <a:p>
            <a:pPr lvl="1"/>
            <a:r>
              <a:rPr lang="en-US" dirty="0"/>
              <a:t>Capacitive density is a critical design element</a:t>
            </a:r>
          </a:p>
          <a:p>
            <a:r>
              <a:rPr lang="en-US" dirty="0"/>
              <a:t>Configure the part prior to the experiment</a:t>
            </a:r>
          </a:p>
          <a:p>
            <a:r>
              <a:rPr lang="en-US" dirty="0"/>
              <a:t>Trigger and capture images on a high speed (ns) timescale</a:t>
            </a:r>
          </a:p>
          <a:p>
            <a:r>
              <a:rPr lang="en-US" dirty="0"/>
              <a:t>Read off information stored in-pixel on a slow (µs-</a:t>
            </a:r>
            <a:r>
              <a:rPr lang="en-US" dirty="0" err="1"/>
              <a:t>ms</a:t>
            </a:r>
            <a:r>
              <a:rPr lang="en-US" dirty="0"/>
              <a:t>) timescale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51" y="445603"/>
            <a:ext cx="419397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2648461-FC5E-4445-99F8-1DFDB6620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697" y="4662149"/>
            <a:ext cx="2383727" cy="2131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91DC9F-331B-4915-A709-30812EF35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693" y="714459"/>
            <a:ext cx="2393735" cy="1738966"/>
          </a:xfrm>
          <a:prstGeom prst="rect">
            <a:avLst/>
          </a:prstGeom>
        </p:spPr>
      </p:pic>
      <p:pic>
        <p:nvPicPr>
          <p:cNvPr id="59" name="Picture 58" descr="ArcsAndSparks.png">
            <a:extLst>
              <a:ext uri="{FF2B5EF4-FFF2-40B4-BE49-F238E27FC236}">
                <a16:creationId xmlns:a16="http://schemas.microsoft.com/office/drawing/2014/main" id="{F089E3EC-DFFC-4664-BD70-A26F63D6B0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7594" r="4699" b="10280"/>
          <a:stretch/>
        </p:blipFill>
        <p:spPr>
          <a:xfrm>
            <a:off x="9650916" y="2714321"/>
            <a:ext cx="2399289" cy="16023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B37F98-5B9A-4697-BB24-0BF626846083}"/>
              </a:ext>
            </a:extLst>
          </p:cNvPr>
          <p:cNvSpPr txBox="1"/>
          <p:nvPr/>
        </p:nvSpPr>
        <p:spPr>
          <a:xfrm flipH="1">
            <a:off x="10634839" y="2303049"/>
            <a:ext cx="431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AE8D10F-3510-4CD5-BFFF-DEB2EB12EFA5}"/>
              </a:ext>
            </a:extLst>
          </p:cNvPr>
          <p:cNvSpPr txBox="1"/>
          <p:nvPr/>
        </p:nvSpPr>
        <p:spPr>
          <a:xfrm flipH="1">
            <a:off x="10634839" y="4203321"/>
            <a:ext cx="431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48567A-1BE3-4344-92F6-00E44039E419}"/>
              </a:ext>
            </a:extLst>
          </p:cNvPr>
          <p:cNvGrpSpPr/>
          <p:nvPr/>
        </p:nvGrpSpPr>
        <p:grpSpPr>
          <a:xfrm>
            <a:off x="7553456" y="714459"/>
            <a:ext cx="4534041" cy="6079143"/>
            <a:chOff x="4314437" y="2202286"/>
            <a:chExt cx="3299106" cy="4552035"/>
          </a:xfrm>
        </p:grpSpPr>
        <p:pic>
          <p:nvPicPr>
            <p:cNvPr id="61" name="Picture 3">
              <a:extLst>
                <a:ext uri="{FF2B5EF4-FFF2-40B4-BE49-F238E27FC236}">
                  <a16:creationId xmlns:a16="http://schemas.microsoft.com/office/drawing/2014/main" id="{7D0BE45D-90A8-4DB9-A7AE-B79075860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437" y="2202286"/>
              <a:ext cx="3299106" cy="4552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A8EA62-CF70-43BA-B730-5B6B76984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1941" y="2503664"/>
              <a:ext cx="1573350" cy="2023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51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329"/>
          <p:cNvSpPr/>
          <p:nvPr/>
        </p:nvSpPr>
        <p:spPr>
          <a:xfrm rot="5400000">
            <a:off x="5990051" y="1948646"/>
            <a:ext cx="5244474" cy="37322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44" name="Rectangle 643"/>
          <p:cNvSpPr/>
          <p:nvPr/>
        </p:nvSpPr>
        <p:spPr>
          <a:xfrm>
            <a:off x="9608873" y="2067669"/>
            <a:ext cx="120423" cy="25555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645" name="Rectangle 644"/>
          <p:cNvSpPr/>
          <p:nvPr/>
        </p:nvSpPr>
        <p:spPr>
          <a:xfrm>
            <a:off x="9847257" y="2067664"/>
            <a:ext cx="120423" cy="25566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7506076" y="2067669"/>
            <a:ext cx="120423" cy="25555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643" name="Rectangle 642"/>
          <p:cNvSpPr/>
          <p:nvPr/>
        </p:nvSpPr>
        <p:spPr>
          <a:xfrm>
            <a:off x="7744460" y="2067669"/>
            <a:ext cx="120423" cy="25566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4423" y="1139645"/>
            <a:ext cx="3239071" cy="31630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341" name="Right Arrow 340"/>
          <p:cNvSpPr/>
          <p:nvPr/>
        </p:nvSpPr>
        <p:spPr>
          <a:xfrm>
            <a:off x="7264606" y="3143193"/>
            <a:ext cx="589353" cy="20166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atte">
            <a:extrusionClr>
              <a:schemeClr val="accent2">
                <a:lumMod val="50000"/>
              </a:schemeClr>
            </a:extrusion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1905000" y="1078992"/>
            <a:ext cx="4800600" cy="295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000" kern="0" dirty="0">
                <a:solidFill>
                  <a:schemeClr val="bg1"/>
                </a:solidFill>
              </a:rPr>
              <a:t>Configuration Phase</a:t>
            </a:r>
          </a:p>
          <a:p>
            <a:pPr lvl="1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bg1"/>
                </a:solidFill>
              </a:rPr>
              <a:t>Shutter profile is entered 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000" kern="0" dirty="0">
                <a:solidFill>
                  <a:schemeClr val="bg1"/>
                </a:solidFill>
              </a:rPr>
              <a:t>Triggered Image Capture</a:t>
            </a:r>
          </a:p>
          <a:p>
            <a:pPr lvl="1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bg1"/>
                </a:solidFill>
              </a:rPr>
              <a:t>Pixel array and diagnostics are reset</a:t>
            </a:r>
          </a:p>
          <a:p>
            <a:pPr lvl="1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bg1"/>
                </a:solidFill>
              </a:rPr>
              <a:t>High speed shutters generated/distributed</a:t>
            </a:r>
          </a:p>
          <a:p>
            <a:pPr lvl="1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bg1"/>
                </a:solidFill>
              </a:rPr>
              <a:t>Images captured and stored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000" kern="0" dirty="0">
                <a:solidFill>
                  <a:schemeClr val="bg1"/>
                </a:solidFill>
              </a:rPr>
              <a:t>Readout</a:t>
            </a:r>
            <a:endParaRPr lang="en-US" sz="1600" kern="0" dirty="0">
              <a:solidFill>
                <a:schemeClr val="bg1"/>
              </a:solidFill>
            </a:endParaRPr>
          </a:p>
          <a:p>
            <a:pPr lvl="1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bg1"/>
                </a:solidFill>
              </a:rPr>
              <a:t>Random access readout of images</a:t>
            </a:r>
          </a:p>
        </p:txBody>
      </p:sp>
      <p:sp>
        <p:nvSpPr>
          <p:cNvPr id="327" name="Rectangle 326"/>
          <p:cNvSpPr/>
          <p:nvPr/>
        </p:nvSpPr>
        <p:spPr>
          <a:xfrm>
            <a:off x="7866817" y="2067664"/>
            <a:ext cx="1731897" cy="2974504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atte">
            <a:extrusionClr>
              <a:schemeClr val="accent1">
                <a:lumMod val="7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28" name="Rectangle 327"/>
          <p:cNvSpPr/>
          <p:nvPr/>
        </p:nvSpPr>
        <p:spPr>
          <a:xfrm>
            <a:off x="7325213" y="1597121"/>
            <a:ext cx="2850761" cy="336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7516168" y="1644546"/>
            <a:ext cx="2518271" cy="261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Timing Generation and Distribution</a:t>
            </a:r>
          </a:p>
        </p:txBody>
      </p:sp>
      <p:cxnSp>
        <p:nvCxnSpPr>
          <p:cNvPr id="331" name="Straight Connector 330"/>
          <p:cNvCxnSpPr/>
          <p:nvPr/>
        </p:nvCxnSpPr>
        <p:spPr>
          <a:xfrm flipH="1">
            <a:off x="6927856" y="6302552"/>
            <a:ext cx="3354278" cy="0"/>
          </a:xfrm>
          <a:prstGeom prst="line">
            <a:avLst/>
          </a:prstGeom>
          <a:ln w="6032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2" name="Right Arrow 331"/>
          <p:cNvSpPr/>
          <p:nvPr/>
        </p:nvSpPr>
        <p:spPr>
          <a:xfrm rot="16200000">
            <a:off x="7901934" y="5864008"/>
            <a:ext cx="452085" cy="1528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33" name="Right Arrow 332"/>
          <p:cNvSpPr/>
          <p:nvPr/>
        </p:nvSpPr>
        <p:spPr>
          <a:xfrm rot="5400000">
            <a:off x="8650380" y="6030984"/>
            <a:ext cx="113832" cy="152814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atte">
            <a:extrusionClr>
              <a:schemeClr val="accent3">
                <a:lumMod val="50000"/>
              </a:schemeClr>
            </a:extrusion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334" name="Rectangle 333"/>
          <p:cNvSpPr/>
          <p:nvPr/>
        </p:nvSpPr>
        <p:spPr>
          <a:xfrm>
            <a:off x="7898754" y="4882782"/>
            <a:ext cx="1077681" cy="1550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</a:rPr>
              <a:t>Pixel Array</a:t>
            </a:r>
          </a:p>
        </p:txBody>
      </p:sp>
      <p:grpSp>
        <p:nvGrpSpPr>
          <p:cNvPr id="335" name="Group 334"/>
          <p:cNvGrpSpPr/>
          <p:nvPr/>
        </p:nvGrpSpPr>
        <p:grpSpPr>
          <a:xfrm>
            <a:off x="7917754" y="2000445"/>
            <a:ext cx="1680959" cy="2897809"/>
            <a:chOff x="6248402" y="1159817"/>
            <a:chExt cx="2364434" cy="2795988"/>
          </a:xfrm>
          <a:solidFill>
            <a:schemeClr val="tx2">
              <a:alpha val="88000"/>
            </a:schemeClr>
          </a:solidFill>
        </p:grpSpPr>
        <p:sp>
          <p:nvSpPr>
            <p:cNvPr id="336" name="Rectangle 335"/>
            <p:cNvSpPr/>
            <p:nvPr/>
          </p:nvSpPr>
          <p:spPr>
            <a:xfrm>
              <a:off x="6248402" y="1159817"/>
              <a:ext cx="2364434" cy="2795988"/>
            </a:xfrm>
            <a:prstGeom prst="rect">
              <a:avLst/>
            </a:prstGeom>
            <a:solidFill>
              <a:schemeClr val="tx2">
                <a:alpha val="88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 extrusionH="76200" prstMaterial="matte">
              <a:extrusionClr>
                <a:schemeClr val="accent1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6715277" y="2053364"/>
              <a:ext cx="1573434" cy="414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white"/>
                  </a:solidFill>
                </a:rPr>
                <a:t>Photodiode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white"/>
                  </a:solidFill>
                </a:rPr>
                <a:t>Array</a:t>
              </a:r>
            </a:p>
          </p:txBody>
        </p:sp>
      </p:grpSp>
      <p:sp>
        <p:nvSpPr>
          <p:cNvPr id="338" name="Right Arrow 337"/>
          <p:cNvSpPr/>
          <p:nvPr/>
        </p:nvSpPr>
        <p:spPr>
          <a:xfrm>
            <a:off x="7773275" y="5856718"/>
            <a:ext cx="93543" cy="20166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39" name="Rectangle 338"/>
          <p:cNvSpPr/>
          <p:nvPr/>
        </p:nvSpPr>
        <p:spPr>
          <a:xfrm>
            <a:off x="7074804" y="2067665"/>
            <a:ext cx="207827" cy="25543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6981911" y="2199343"/>
            <a:ext cx="375744" cy="233564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Row Decoder</a:t>
            </a:r>
          </a:p>
        </p:txBody>
      </p:sp>
      <p:sp>
        <p:nvSpPr>
          <p:cNvPr id="348" name="Right Arrow 347"/>
          <p:cNvSpPr/>
          <p:nvPr/>
        </p:nvSpPr>
        <p:spPr>
          <a:xfrm>
            <a:off x="7773275" y="5176611"/>
            <a:ext cx="93543" cy="20166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49" name="Rectangle 348"/>
          <p:cNvSpPr/>
          <p:nvPr/>
        </p:nvSpPr>
        <p:spPr>
          <a:xfrm>
            <a:off x="7074804" y="5120470"/>
            <a:ext cx="703198" cy="9300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7012676" y="5304954"/>
            <a:ext cx="84510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Diagnostic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Bias</a:t>
            </a:r>
          </a:p>
        </p:txBody>
      </p:sp>
      <p:sp>
        <p:nvSpPr>
          <p:cNvPr id="351" name="Right Arrow 350"/>
          <p:cNvSpPr/>
          <p:nvPr/>
        </p:nvSpPr>
        <p:spPr>
          <a:xfrm rot="5400000">
            <a:off x="8472026" y="5201033"/>
            <a:ext cx="470543" cy="152814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atte">
            <a:extrusionClr>
              <a:schemeClr val="accent3">
                <a:lumMod val="50000"/>
              </a:schemeClr>
            </a:extrusion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352" name="Right Arrow 351"/>
          <p:cNvSpPr/>
          <p:nvPr/>
        </p:nvSpPr>
        <p:spPr>
          <a:xfrm rot="16200000">
            <a:off x="8157828" y="5037786"/>
            <a:ext cx="144049" cy="1528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53" name="Rectangle 352"/>
          <p:cNvSpPr/>
          <p:nvPr/>
        </p:nvSpPr>
        <p:spPr>
          <a:xfrm>
            <a:off x="7866817" y="5176611"/>
            <a:ext cx="1731897" cy="2016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8014578" y="5176610"/>
            <a:ext cx="1431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Column Bias</a:t>
            </a:r>
          </a:p>
        </p:txBody>
      </p:sp>
      <p:sp>
        <p:nvSpPr>
          <p:cNvPr id="355" name="Rectangle 354"/>
          <p:cNvSpPr/>
          <p:nvPr/>
        </p:nvSpPr>
        <p:spPr>
          <a:xfrm>
            <a:off x="7866817" y="5512713"/>
            <a:ext cx="1731897" cy="2016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8014579" y="5512712"/>
            <a:ext cx="1431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Column Mux</a:t>
            </a:r>
          </a:p>
        </p:txBody>
      </p:sp>
      <p:sp>
        <p:nvSpPr>
          <p:cNvPr id="357" name="Rectangle 356"/>
          <p:cNvSpPr/>
          <p:nvPr/>
        </p:nvSpPr>
        <p:spPr>
          <a:xfrm>
            <a:off x="7866817" y="5848815"/>
            <a:ext cx="1731897" cy="2016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`</a:t>
            </a:r>
          </a:p>
        </p:txBody>
      </p:sp>
      <p:sp>
        <p:nvSpPr>
          <p:cNvPr id="358" name="TextBox 357"/>
          <p:cNvSpPr txBox="1"/>
          <p:nvPr/>
        </p:nvSpPr>
        <p:spPr>
          <a:xfrm>
            <a:off x="8014538" y="5835370"/>
            <a:ext cx="1431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Output Driver</a:t>
            </a:r>
          </a:p>
        </p:txBody>
      </p:sp>
      <p:sp>
        <p:nvSpPr>
          <p:cNvPr id="359" name="Right Arrow 358"/>
          <p:cNvSpPr/>
          <p:nvPr/>
        </p:nvSpPr>
        <p:spPr>
          <a:xfrm rot="5400000">
            <a:off x="8638428" y="5706835"/>
            <a:ext cx="137736" cy="152814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atte">
            <a:extrusionClr>
              <a:schemeClr val="accent3">
                <a:lumMod val="50000"/>
              </a:schemeClr>
            </a:extrusion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364" name="Right Arrow 363"/>
          <p:cNvSpPr/>
          <p:nvPr/>
        </p:nvSpPr>
        <p:spPr>
          <a:xfrm>
            <a:off x="6926621" y="5512713"/>
            <a:ext cx="150652" cy="201661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66" name="Right Arrow 365"/>
          <p:cNvSpPr/>
          <p:nvPr/>
        </p:nvSpPr>
        <p:spPr>
          <a:xfrm rot="5400000">
            <a:off x="8506016" y="1418457"/>
            <a:ext cx="198808" cy="152814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368" name="Straight Connector 367"/>
          <p:cNvCxnSpPr/>
          <p:nvPr/>
        </p:nvCxnSpPr>
        <p:spPr>
          <a:xfrm flipH="1" flipV="1">
            <a:off x="6949930" y="1328240"/>
            <a:ext cx="3345364" cy="1"/>
          </a:xfrm>
          <a:prstGeom prst="line">
            <a:avLst/>
          </a:prstGeom>
          <a:ln w="6032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>
            <a:cxnSpLocks/>
          </p:cNvCxnSpPr>
          <p:nvPr/>
        </p:nvCxnSpPr>
        <p:spPr>
          <a:xfrm>
            <a:off x="10413723" y="1529902"/>
            <a:ext cx="0" cy="4662541"/>
          </a:xfrm>
          <a:prstGeom prst="line">
            <a:avLst/>
          </a:prstGeom>
          <a:ln w="6032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>
            <a:cxnSpLocks/>
          </p:cNvCxnSpPr>
          <p:nvPr/>
        </p:nvCxnSpPr>
        <p:spPr>
          <a:xfrm>
            <a:off x="6848054" y="1529902"/>
            <a:ext cx="0" cy="4662541"/>
          </a:xfrm>
          <a:prstGeom prst="line">
            <a:avLst/>
          </a:prstGeom>
          <a:ln w="6032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Rectangle 371"/>
          <p:cNvSpPr/>
          <p:nvPr/>
        </p:nvSpPr>
        <p:spPr>
          <a:xfrm>
            <a:off x="2172735" y="3723665"/>
            <a:ext cx="4045226" cy="1802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74" name="Straight Connector 373"/>
          <p:cNvCxnSpPr>
            <a:endCxn id="427" idx="6"/>
          </p:cNvCxnSpPr>
          <p:nvPr/>
        </p:nvCxnSpPr>
        <p:spPr>
          <a:xfrm rot="16200000">
            <a:off x="3654812" y="4345677"/>
            <a:ext cx="13170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/>
          <p:cNvCxnSpPr/>
          <p:nvPr/>
        </p:nvCxnSpPr>
        <p:spPr>
          <a:xfrm flipV="1">
            <a:off x="4120253" y="4389465"/>
            <a:ext cx="97918" cy="9040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/>
          <p:cNvCxnSpPr>
            <a:endCxn id="493" idx="6"/>
          </p:cNvCxnSpPr>
          <p:nvPr/>
        </p:nvCxnSpPr>
        <p:spPr>
          <a:xfrm>
            <a:off x="4011752" y="4483588"/>
            <a:ext cx="106291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3" name="Oval 492"/>
          <p:cNvSpPr/>
          <p:nvPr/>
        </p:nvSpPr>
        <p:spPr>
          <a:xfrm>
            <a:off x="4087834" y="4461650"/>
            <a:ext cx="30209" cy="4387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prstClr val="white"/>
              </a:solidFill>
            </a:endParaRPr>
          </a:p>
        </p:txBody>
      </p:sp>
      <p:cxnSp>
        <p:nvCxnSpPr>
          <p:cNvPr id="488" name="Straight Connector 487"/>
          <p:cNvCxnSpPr/>
          <p:nvPr/>
        </p:nvCxnSpPr>
        <p:spPr>
          <a:xfrm flipV="1">
            <a:off x="4120253" y="4888085"/>
            <a:ext cx="97918" cy="9040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/>
          <p:cNvCxnSpPr>
            <a:endCxn id="490" idx="6"/>
          </p:cNvCxnSpPr>
          <p:nvPr/>
        </p:nvCxnSpPr>
        <p:spPr>
          <a:xfrm>
            <a:off x="4011752" y="4982208"/>
            <a:ext cx="106291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0" name="Oval 489"/>
          <p:cNvSpPr/>
          <p:nvPr/>
        </p:nvSpPr>
        <p:spPr>
          <a:xfrm>
            <a:off x="4087834" y="4960270"/>
            <a:ext cx="30209" cy="4387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prstClr val="white"/>
              </a:solidFill>
            </a:endParaRPr>
          </a:p>
        </p:txBody>
      </p:sp>
      <p:cxnSp>
        <p:nvCxnSpPr>
          <p:cNvPr id="378" name="Straight Connector 377"/>
          <p:cNvCxnSpPr/>
          <p:nvPr/>
        </p:nvCxnSpPr>
        <p:spPr>
          <a:xfrm>
            <a:off x="4227379" y="4484699"/>
            <a:ext cx="963066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/>
          <p:cNvCxnSpPr/>
          <p:nvPr/>
        </p:nvCxnSpPr>
        <p:spPr>
          <a:xfrm>
            <a:off x="4227379" y="4983319"/>
            <a:ext cx="963066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/>
          <p:cNvCxnSpPr/>
          <p:nvPr/>
        </p:nvCxnSpPr>
        <p:spPr>
          <a:xfrm flipH="1">
            <a:off x="3716872" y="4982802"/>
            <a:ext cx="315898" cy="0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/>
          <p:cNvCxnSpPr/>
          <p:nvPr/>
        </p:nvCxnSpPr>
        <p:spPr>
          <a:xfrm flipH="1">
            <a:off x="3718971" y="4483590"/>
            <a:ext cx="315898" cy="0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4" name="Group 383"/>
          <p:cNvGrpSpPr/>
          <p:nvPr/>
        </p:nvGrpSpPr>
        <p:grpSpPr>
          <a:xfrm>
            <a:off x="4471470" y="4484939"/>
            <a:ext cx="85420" cy="212631"/>
            <a:chOff x="5133975" y="2788436"/>
            <a:chExt cx="138113" cy="341803"/>
          </a:xfrm>
        </p:grpSpPr>
        <p:cxnSp>
          <p:nvCxnSpPr>
            <p:cNvPr id="473" name="Straight Connector 472"/>
            <p:cNvCxnSpPr/>
            <p:nvPr/>
          </p:nvCxnSpPr>
          <p:spPr>
            <a:xfrm>
              <a:off x="5204460" y="2788436"/>
              <a:ext cx="0" cy="145264"/>
            </a:xfrm>
            <a:prstGeom prst="line">
              <a:avLst/>
            </a:prstGeom>
            <a:ln w="9525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>
              <a:off x="5133975" y="2933700"/>
              <a:ext cx="13811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5" name="Group 474"/>
            <p:cNvGrpSpPr/>
            <p:nvPr/>
          </p:nvGrpSpPr>
          <p:grpSpPr>
            <a:xfrm rot="10800000">
              <a:off x="5133975" y="2984975"/>
              <a:ext cx="138113" cy="145264"/>
              <a:chOff x="5286375" y="2940836"/>
              <a:chExt cx="138113" cy="145264"/>
            </a:xfrm>
          </p:grpSpPr>
          <p:cxnSp>
            <p:nvCxnSpPr>
              <p:cNvPr id="476" name="Straight Connector 475"/>
              <p:cNvCxnSpPr/>
              <p:nvPr/>
            </p:nvCxnSpPr>
            <p:spPr>
              <a:xfrm>
                <a:off x="5354479" y="2940836"/>
                <a:ext cx="0" cy="1452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/>
              <p:cNvCxnSpPr/>
              <p:nvPr/>
            </p:nvCxnSpPr>
            <p:spPr>
              <a:xfrm>
                <a:off x="5286375" y="3086100"/>
                <a:ext cx="138113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5" name="Group 384"/>
          <p:cNvGrpSpPr/>
          <p:nvPr/>
        </p:nvGrpSpPr>
        <p:grpSpPr>
          <a:xfrm>
            <a:off x="4471470" y="4984151"/>
            <a:ext cx="85420" cy="212631"/>
            <a:chOff x="5133975" y="2788436"/>
            <a:chExt cx="138113" cy="341803"/>
          </a:xfrm>
        </p:grpSpPr>
        <p:cxnSp>
          <p:nvCxnSpPr>
            <p:cNvPr id="468" name="Straight Connector 467"/>
            <p:cNvCxnSpPr/>
            <p:nvPr/>
          </p:nvCxnSpPr>
          <p:spPr>
            <a:xfrm>
              <a:off x="5204460" y="2788436"/>
              <a:ext cx="0" cy="145264"/>
            </a:xfrm>
            <a:prstGeom prst="line">
              <a:avLst/>
            </a:prstGeom>
            <a:ln w="9525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/>
            <p:cNvCxnSpPr/>
            <p:nvPr/>
          </p:nvCxnSpPr>
          <p:spPr>
            <a:xfrm>
              <a:off x="5133975" y="2933700"/>
              <a:ext cx="13811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0" name="Group 469"/>
            <p:cNvGrpSpPr/>
            <p:nvPr/>
          </p:nvGrpSpPr>
          <p:grpSpPr>
            <a:xfrm rot="10800000">
              <a:off x="5133975" y="2984975"/>
              <a:ext cx="138113" cy="145264"/>
              <a:chOff x="5286375" y="2940836"/>
              <a:chExt cx="138113" cy="145264"/>
            </a:xfrm>
          </p:grpSpPr>
          <p:cxnSp>
            <p:nvCxnSpPr>
              <p:cNvPr id="471" name="Straight Connector 470"/>
              <p:cNvCxnSpPr/>
              <p:nvPr/>
            </p:nvCxnSpPr>
            <p:spPr>
              <a:xfrm>
                <a:off x="5354479" y="2940836"/>
                <a:ext cx="0" cy="1452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/>
              <p:cNvCxnSpPr/>
              <p:nvPr/>
            </p:nvCxnSpPr>
            <p:spPr>
              <a:xfrm>
                <a:off x="5286375" y="3086100"/>
                <a:ext cx="138113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8" name="Isosceles Triangle 387"/>
          <p:cNvSpPr/>
          <p:nvPr/>
        </p:nvSpPr>
        <p:spPr>
          <a:xfrm rot="5400000">
            <a:off x="4745242" y="4399281"/>
            <a:ext cx="246872" cy="168972"/>
          </a:xfrm>
          <a:prstGeom prst="triangle">
            <a:avLst/>
          </a:prstGeom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" dirty="0">
              <a:solidFill>
                <a:prstClr val="black"/>
              </a:solidFill>
            </a:endParaRPr>
          </a:p>
        </p:txBody>
      </p:sp>
      <p:cxnSp>
        <p:nvCxnSpPr>
          <p:cNvPr id="389" name="Straight Connector 388"/>
          <p:cNvCxnSpPr/>
          <p:nvPr/>
        </p:nvCxnSpPr>
        <p:spPr>
          <a:xfrm flipV="1">
            <a:off x="5192655" y="4389464"/>
            <a:ext cx="97918" cy="9040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0" name="Oval 389"/>
          <p:cNvSpPr/>
          <p:nvPr/>
        </p:nvSpPr>
        <p:spPr>
          <a:xfrm>
            <a:off x="5160237" y="4461649"/>
            <a:ext cx="30209" cy="4387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prstClr val="white"/>
              </a:solidFill>
            </a:endParaRPr>
          </a:p>
        </p:txBody>
      </p:sp>
      <p:cxnSp>
        <p:nvCxnSpPr>
          <p:cNvPr id="391" name="Straight Connector 390"/>
          <p:cNvCxnSpPr/>
          <p:nvPr/>
        </p:nvCxnSpPr>
        <p:spPr>
          <a:xfrm flipV="1">
            <a:off x="5192655" y="4888084"/>
            <a:ext cx="97918" cy="9040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2" name="Oval 391"/>
          <p:cNvSpPr/>
          <p:nvPr/>
        </p:nvSpPr>
        <p:spPr>
          <a:xfrm>
            <a:off x="5160237" y="4960268"/>
            <a:ext cx="30209" cy="4387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prstClr val="white"/>
              </a:solidFill>
            </a:endParaRPr>
          </a:p>
        </p:txBody>
      </p:sp>
      <p:cxnSp>
        <p:nvCxnSpPr>
          <p:cNvPr id="397" name="Straight Connector 396"/>
          <p:cNvCxnSpPr/>
          <p:nvPr/>
        </p:nvCxnSpPr>
        <p:spPr>
          <a:xfrm>
            <a:off x="5290574" y="4484699"/>
            <a:ext cx="34983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>
            <a:off x="5290574" y="4983319"/>
            <a:ext cx="349830" cy="0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>
            <a:cxnSpLocks/>
          </p:cNvCxnSpPr>
          <p:nvPr/>
        </p:nvCxnSpPr>
        <p:spPr>
          <a:xfrm>
            <a:off x="5638904" y="4479830"/>
            <a:ext cx="0" cy="5081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2" name="Group 401"/>
          <p:cNvGrpSpPr/>
          <p:nvPr/>
        </p:nvGrpSpPr>
        <p:grpSpPr>
          <a:xfrm>
            <a:off x="4486146" y="4699561"/>
            <a:ext cx="58064" cy="31362"/>
            <a:chOff x="4625155" y="1798320"/>
            <a:chExt cx="215949" cy="64295"/>
          </a:xfrm>
        </p:grpSpPr>
        <p:cxnSp>
          <p:nvCxnSpPr>
            <p:cNvPr id="455" name="Straight Connector 454"/>
            <p:cNvCxnSpPr/>
            <p:nvPr/>
          </p:nvCxnSpPr>
          <p:spPr>
            <a:xfrm>
              <a:off x="4625155" y="1798320"/>
              <a:ext cx="21594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>
              <a:off x="4659382" y="1831658"/>
              <a:ext cx="1474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>
              <a:off x="4689721" y="1862615"/>
              <a:ext cx="9158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3" name="Group 402"/>
          <p:cNvGrpSpPr/>
          <p:nvPr/>
        </p:nvGrpSpPr>
        <p:grpSpPr>
          <a:xfrm>
            <a:off x="4486086" y="5197778"/>
            <a:ext cx="58064" cy="31362"/>
            <a:chOff x="4625155" y="1798320"/>
            <a:chExt cx="215949" cy="64295"/>
          </a:xfrm>
        </p:grpSpPr>
        <p:cxnSp>
          <p:nvCxnSpPr>
            <p:cNvPr id="452" name="Straight Connector 451"/>
            <p:cNvCxnSpPr/>
            <p:nvPr/>
          </p:nvCxnSpPr>
          <p:spPr>
            <a:xfrm>
              <a:off x="4625155" y="1798320"/>
              <a:ext cx="21594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>
              <a:off x="4659382" y="1831658"/>
              <a:ext cx="14749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>
              <a:off x="4689721" y="1862615"/>
              <a:ext cx="9158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6" name="Isosceles Triangle 405"/>
          <p:cNvSpPr/>
          <p:nvPr/>
        </p:nvSpPr>
        <p:spPr>
          <a:xfrm rot="5400000">
            <a:off x="4745242" y="4896426"/>
            <a:ext cx="246872" cy="168972"/>
          </a:xfrm>
          <a:prstGeom prst="triangle">
            <a:avLst/>
          </a:prstGeom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" dirty="0">
              <a:solidFill>
                <a:prstClr val="black"/>
              </a:solidFill>
            </a:endParaRPr>
          </a:p>
        </p:txBody>
      </p:sp>
      <p:sp>
        <p:nvSpPr>
          <p:cNvPr id="409" name="TextBox 408"/>
          <p:cNvSpPr txBox="1"/>
          <p:nvPr/>
        </p:nvSpPr>
        <p:spPr>
          <a:xfrm>
            <a:off x="3883307" y="4210189"/>
            <a:ext cx="524503" cy="20005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Shutter1</a:t>
            </a:r>
          </a:p>
        </p:txBody>
      </p:sp>
      <p:sp>
        <p:nvSpPr>
          <p:cNvPr id="410" name="TextBox 409"/>
          <p:cNvSpPr txBox="1"/>
          <p:nvPr/>
        </p:nvSpPr>
        <p:spPr>
          <a:xfrm>
            <a:off x="3885847" y="4682119"/>
            <a:ext cx="524503" cy="20005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Shutter2</a:t>
            </a:r>
          </a:p>
        </p:txBody>
      </p:sp>
      <p:sp>
        <p:nvSpPr>
          <p:cNvPr id="413" name="TextBox 412"/>
          <p:cNvSpPr txBox="1"/>
          <p:nvPr/>
        </p:nvSpPr>
        <p:spPr>
          <a:xfrm>
            <a:off x="4942761" y="4069128"/>
            <a:ext cx="562975" cy="307778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Frame 1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Read Ctrl</a:t>
            </a:r>
          </a:p>
        </p:txBody>
      </p:sp>
      <p:sp>
        <p:nvSpPr>
          <p:cNvPr id="414" name="TextBox 413"/>
          <p:cNvSpPr txBox="1"/>
          <p:nvPr/>
        </p:nvSpPr>
        <p:spPr>
          <a:xfrm>
            <a:off x="4942761" y="4570916"/>
            <a:ext cx="562975" cy="415498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Frame 2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Read Ctrl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00" dirty="0"/>
          </a:p>
        </p:txBody>
      </p:sp>
      <p:sp>
        <p:nvSpPr>
          <p:cNvPr id="417" name="TextBox 416"/>
          <p:cNvSpPr txBox="1"/>
          <p:nvPr/>
        </p:nvSpPr>
        <p:spPr>
          <a:xfrm>
            <a:off x="3231854" y="3980288"/>
            <a:ext cx="418704" cy="307778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Pixel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Reset</a:t>
            </a:r>
          </a:p>
        </p:txBody>
      </p:sp>
      <p:cxnSp>
        <p:nvCxnSpPr>
          <p:cNvPr id="418" name="Straight Connector 417"/>
          <p:cNvCxnSpPr>
            <a:cxnSpLocks/>
            <a:endCxn id="3" idx="2"/>
          </p:cNvCxnSpPr>
          <p:nvPr/>
        </p:nvCxnSpPr>
        <p:spPr>
          <a:xfrm>
            <a:off x="2987425" y="4739933"/>
            <a:ext cx="399101" cy="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>
            <a:stCxn id="190" idx="6"/>
          </p:cNvCxnSpPr>
          <p:nvPr/>
        </p:nvCxnSpPr>
        <p:spPr>
          <a:xfrm flipV="1">
            <a:off x="3491512" y="4739661"/>
            <a:ext cx="226451" cy="272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/>
          <p:cNvCxnSpPr/>
          <p:nvPr/>
        </p:nvCxnSpPr>
        <p:spPr>
          <a:xfrm>
            <a:off x="3721553" y="4117856"/>
            <a:ext cx="0" cy="16570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Oval 426"/>
          <p:cNvSpPr/>
          <p:nvPr/>
        </p:nvSpPr>
        <p:spPr>
          <a:xfrm rot="16200000">
            <a:off x="3701940" y="4280834"/>
            <a:ext cx="37432" cy="3541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prstClr val="white"/>
              </a:solidFill>
            </a:endParaRPr>
          </a:p>
        </p:txBody>
      </p:sp>
      <p:cxnSp>
        <p:nvCxnSpPr>
          <p:cNvPr id="428" name="Straight Connector 427"/>
          <p:cNvCxnSpPr>
            <a:cxnSpLocks/>
          </p:cNvCxnSpPr>
          <p:nvPr/>
        </p:nvCxnSpPr>
        <p:spPr>
          <a:xfrm>
            <a:off x="3720570" y="4389464"/>
            <a:ext cx="2232" cy="5985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9" name="Group 428"/>
          <p:cNvGrpSpPr/>
          <p:nvPr/>
        </p:nvGrpSpPr>
        <p:grpSpPr>
          <a:xfrm>
            <a:off x="3315069" y="3723665"/>
            <a:ext cx="833883" cy="420679"/>
            <a:chOff x="1211124" y="1330839"/>
            <a:chExt cx="2118252" cy="862419"/>
          </a:xfrm>
        </p:grpSpPr>
        <p:cxnSp>
          <p:nvCxnSpPr>
            <p:cNvPr id="430" name="Straight Connector 429"/>
            <p:cNvCxnSpPr/>
            <p:nvPr/>
          </p:nvCxnSpPr>
          <p:spPr>
            <a:xfrm rot="16200000">
              <a:off x="2017809" y="1967371"/>
              <a:ext cx="4517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/>
            <p:cNvCxnSpPr/>
            <p:nvPr/>
          </p:nvCxnSpPr>
          <p:spPr>
            <a:xfrm>
              <a:off x="2122170" y="1741483"/>
              <a:ext cx="23622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2" name="TextBox 431"/>
            <p:cNvSpPr txBox="1"/>
            <p:nvPr/>
          </p:nvSpPr>
          <p:spPr>
            <a:xfrm>
              <a:off x="1211124" y="1330839"/>
              <a:ext cx="2118252" cy="44167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i="1" dirty="0"/>
                <a:t>Reset Voltage</a:t>
              </a:r>
            </a:p>
          </p:txBody>
        </p:sp>
      </p:grpSp>
      <p:sp>
        <p:nvSpPr>
          <p:cNvPr id="423" name="TextBox 422"/>
          <p:cNvSpPr txBox="1"/>
          <p:nvPr/>
        </p:nvSpPr>
        <p:spPr>
          <a:xfrm>
            <a:off x="2254622" y="4246206"/>
            <a:ext cx="548548" cy="215444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chemeClr val="accent2">
                    <a:lumMod val="50000"/>
                  </a:schemeClr>
                </a:solidFill>
              </a:rPr>
              <a:t>Photons</a:t>
            </a:r>
          </a:p>
        </p:txBody>
      </p:sp>
      <p:cxnSp>
        <p:nvCxnSpPr>
          <p:cNvPr id="424" name="Straight Connector 423"/>
          <p:cNvCxnSpPr/>
          <p:nvPr/>
        </p:nvCxnSpPr>
        <p:spPr>
          <a:xfrm flipH="1">
            <a:off x="5638906" y="4978865"/>
            <a:ext cx="515515" cy="0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TextBox 424"/>
          <p:cNvSpPr txBox="1"/>
          <p:nvPr/>
        </p:nvSpPr>
        <p:spPr>
          <a:xfrm>
            <a:off x="5682015" y="4702581"/>
            <a:ext cx="492444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i="1" dirty="0"/>
              <a:t>Column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i="1" dirty="0"/>
              <a:t>Output</a:t>
            </a:r>
          </a:p>
        </p:txBody>
      </p:sp>
      <p:sp>
        <p:nvSpPr>
          <p:cNvPr id="495" name="Oval 494"/>
          <p:cNvSpPr/>
          <p:nvPr/>
        </p:nvSpPr>
        <p:spPr>
          <a:xfrm flipV="1">
            <a:off x="8082770" y="3546514"/>
            <a:ext cx="141348" cy="150178"/>
          </a:xfrm>
          <a:prstGeom prst="ellipse">
            <a:avLst/>
          </a:prstGeom>
          <a:noFill/>
          <a:ln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496" name="Right Arrow 495"/>
          <p:cNvSpPr/>
          <p:nvPr/>
        </p:nvSpPr>
        <p:spPr>
          <a:xfrm rot="5400000">
            <a:off x="7330308" y="5997870"/>
            <a:ext cx="153105" cy="19843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65" name="Right Arrow 364"/>
          <p:cNvSpPr/>
          <p:nvPr/>
        </p:nvSpPr>
        <p:spPr>
          <a:xfrm>
            <a:off x="6903579" y="3145860"/>
            <a:ext cx="150652" cy="201661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186" name="Straight Connector 185"/>
          <p:cNvCxnSpPr/>
          <p:nvPr/>
        </p:nvCxnSpPr>
        <p:spPr>
          <a:xfrm>
            <a:off x="2937005" y="5373505"/>
            <a:ext cx="1012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2987620" y="4732054"/>
            <a:ext cx="0" cy="6478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313959" y="4543743"/>
            <a:ext cx="565559" cy="339039"/>
            <a:chOff x="1085290" y="4339228"/>
            <a:chExt cx="565559" cy="339039"/>
          </a:xfrm>
        </p:grpSpPr>
        <p:grpSp>
          <p:nvGrpSpPr>
            <p:cNvPr id="10" name="Group 9"/>
            <p:cNvGrpSpPr/>
            <p:nvPr/>
          </p:nvGrpSpPr>
          <p:grpSpPr>
            <a:xfrm>
              <a:off x="1192339" y="4351321"/>
              <a:ext cx="326456" cy="243074"/>
              <a:chOff x="1199244" y="4351321"/>
              <a:chExt cx="326456" cy="243074"/>
            </a:xfrm>
          </p:grpSpPr>
          <p:sp>
            <p:nvSpPr>
              <p:cNvPr id="438" name="Freeform 437"/>
              <p:cNvSpPr/>
              <p:nvPr/>
            </p:nvSpPr>
            <p:spPr>
              <a:xfrm rot="2574164">
                <a:off x="1199244" y="4351321"/>
                <a:ext cx="326456" cy="120761"/>
              </a:xfrm>
              <a:custGeom>
                <a:avLst/>
                <a:gdLst>
                  <a:gd name="connsiteX0" fmla="*/ 0 w 1159934"/>
                  <a:gd name="connsiteY0" fmla="*/ 613413 h 1122526"/>
                  <a:gd name="connsiteX1" fmla="*/ 169334 w 1159934"/>
                  <a:gd name="connsiteY1" fmla="*/ 12280 h 1122526"/>
                  <a:gd name="connsiteX2" fmla="*/ 364067 w 1159934"/>
                  <a:gd name="connsiteY2" fmla="*/ 1104480 h 1122526"/>
                  <a:gd name="connsiteX3" fmla="*/ 508000 w 1159934"/>
                  <a:gd name="connsiteY3" fmla="*/ 3813 h 1122526"/>
                  <a:gd name="connsiteX4" fmla="*/ 702734 w 1159934"/>
                  <a:gd name="connsiteY4" fmla="*/ 1104480 h 1122526"/>
                  <a:gd name="connsiteX5" fmla="*/ 838200 w 1159934"/>
                  <a:gd name="connsiteY5" fmla="*/ 3813 h 1122526"/>
                  <a:gd name="connsiteX6" fmla="*/ 1016000 w 1159934"/>
                  <a:gd name="connsiteY6" fmla="*/ 1112947 h 1122526"/>
                  <a:gd name="connsiteX7" fmla="*/ 1159934 w 1159934"/>
                  <a:gd name="connsiteY7" fmla="*/ 571080 h 1122526"/>
                  <a:gd name="connsiteX8" fmla="*/ 1159934 w 1159934"/>
                  <a:gd name="connsiteY8" fmla="*/ 571080 h 112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9934" h="1122526">
                    <a:moveTo>
                      <a:pt x="0" y="613413"/>
                    </a:moveTo>
                    <a:cubicBezTo>
                      <a:pt x="54328" y="271924"/>
                      <a:pt x="108656" y="-69564"/>
                      <a:pt x="169334" y="12280"/>
                    </a:cubicBezTo>
                    <a:cubicBezTo>
                      <a:pt x="230012" y="94124"/>
                      <a:pt x="307623" y="1105891"/>
                      <a:pt x="364067" y="1104480"/>
                    </a:cubicBezTo>
                    <a:cubicBezTo>
                      <a:pt x="420511" y="1103069"/>
                      <a:pt x="451556" y="3813"/>
                      <a:pt x="508000" y="3813"/>
                    </a:cubicBezTo>
                    <a:cubicBezTo>
                      <a:pt x="564444" y="3813"/>
                      <a:pt x="647701" y="1104480"/>
                      <a:pt x="702734" y="1104480"/>
                    </a:cubicBezTo>
                    <a:cubicBezTo>
                      <a:pt x="757767" y="1104480"/>
                      <a:pt x="785989" y="2402"/>
                      <a:pt x="838200" y="3813"/>
                    </a:cubicBezTo>
                    <a:cubicBezTo>
                      <a:pt x="890411" y="5224"/>
                      <a:pt x="962378" y="1018403"/>
                      <a:pt x="1016000" y="1112947"/>
                    </a:cubicBezTo>
                    <a:cubicBezTo>
                      <a:pt x="1069622" y="1207492"/>
                      <a:pt x="1159934" y="571080"/>
                      <a:pt x="1159934" y="571080"/>
                    </a:cubicBezTo>
                    <a:lnTo>
                      <a:pt x="1159934" y="571080"/>
                    </a:lnTo>
                  </a:path>
                </a:pathLst>
              </a:custGeom>
              <a:noFill/>
              <a:ln w="3175">
                <a:solidFill>
                  <a:schemeClr val="accent2"/>
                </a:solidFill>
                <a:headEnd w="sm" len="sm"/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39" name="Straight Arrow Connector 438"/>
              <p:cNvCxnSpPr/>
              <p:nvPr/>
            </p:nvCxnSpPr>
            <p:spPr>
              <a:xfrm>
                <a:off x="1466157" y="4524035"/>
                <a:ext cx="56738" cy="7036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5" name="Group 194"/>
            <p:cNvGrpSpPr/>
            <p:nvPr/>
          </p:nvGrpSpPr>
          <p:grpSpPr>
            <a:xfrm>
              <a:off x="1085290" y="4435193"/>
              <a:ext cx="326456" cy="243074"/>
              <a:chOff x="1199244" y="4351321"/>
              <a:chExt cx="326456" cy="243074"/>
            </a:xfrm>
          </p:grpSpPr>
          <p:sp>
            <p:nvSpPr>
              <p:cNvPr id="196" name="Freeform 195"/>
              <p:cNvSpPr/>
              <p:nvPr/>
            </p:nvSpPr>
            <p:spPr>
              <a:xfrm rot="2574164">
                <a:off x="1199244" y="4351321"/>
                <a:ext cx="326456" cy="120761"/>
              </a:xfrm>
              <a:custGeom>
                <a:avLst/>
                <a:gdLst>
                  <a:gd name="connsiteX0" fmla="*/ 0 w 1159934"/>
                  <a:gd name="connsiteY0" fmla="*/ 613413 h 1122526"/>
                  <a:gd name="connsiteX1" fmla="*/ 169334 w 1159934"/>
                  <a:gd name="connsiteY1" fmla="*/ 12280 h 1122526"/>
                  <a:gd name="connsiteX2" fmla="*/ 364067 w 1159934"/>
                  <a:gd name="connsiteY2" fmla="*/ 1104480 h 1122526"/>
                  <a:gd name="connsiteX3" fmla="*/ 508000 w 1159934"/>
                  <a:gd name="connsiteY3" fmla="*/ 3813 h 1122526"/>
                  <a:gd name="connsiteX4" fmla="*/ 702734 w 1159934"/>
                  <a:gd name="connsiteY4" fmla="*/ 1104480 h 1122526"/>
                  <a:gd name="connsiteX5" fmla="*/ 838200 w 1159934"/>
                  <a:gd name="connsiteY5" fmla="*/ 3813 h 1122526"/>
                  <a:gd name="connsiteX6" fmla="*/ 1016000 w 1159934"/>
                  <a:gd name="connsiteY6" fmla="*/ 1112947 h 1122526"/>
                  <a:gd name="connsiteX7" fmla="*/ 1159934 w 1159934"/>
                  <a:gd name="connsiteY7" fmla="*/ 571080 h 1122526"/>
                  <a:gd name="connsiteX8" fmla="*/ 1159934 w 1159934"/>
                  <a:gd name="connsiteY8" fmla="*/ 571080 h 112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9934" h="1122526">
                    <a:moveTo>
                      <a:pt x="0" y="613413"/>
                    </a:moveTo>
                    <a:cubicBezTo>
                      <a:pt x="54328" y="271924"/>
                      <a:pt x="108656" y="-69564"/>
                      <a:pt x="169334" y="12280"/>
                    </a:cubicBezTo>
                    <a:cubicBezTo>
                      <a:pt x="230012" y="94124"/>
                      <a:pt x="307623" y="1105891"/>
                      <a:pt x="364067" y="1104480"/>
                    </a:cubicBezTo>
                    <a:cubicBezTo>
                      <a:pt x="420511" y="1103069"/>
                      <a:pt x="451556" y="3813"/>
                      <a:pt x="508000" y="3813"/>
                    </a:cubicBezTo>
                    <a:cubicBezTo>
                      <a:pt x="564444" y="3813"/>
                      <a:pt x="647701" y="1104480"/>
                      <a:pt x="702734" y="1104480"/>
                    </a:cubicBezTo>
                    <a:cubicBezTo>
                      <a:pt x="757767" y="1104480"/>
                      <a:pt x="785989" y="2402"/>
                      <a:pt x="838200" y="3813"/>
                    </a:cubicBezTo>
                    <a:cubicBezTo>
                      <a:pt x="890411" y="5224"/>
                      <a:pt x="962378" y="1018403"/>
                      <a:pt x="1016000" y="1112947"/>
                    </a:cubicBezTo>
                    <a:cubicBezTo>
                      <a:pt x="1069622" y="1207492"/>
                      <a:pt x="1159934" y="571080"/>
                      <a:pt x="1159934" y="571080"/>
                    </a:cubicBezTo>
                    <a:lnTo>
                      <a:pt x="1159934" y="571080"/>
                    </a:lnTo>
                  </a:path>
                </a:pathLst>
              </a:custGeom>
              <a:noFill/>
              <a:ln w="3175">
                <a:solidFill>
                  <a:schemeClr val="accent2"/>
                </a:solidFill>
                <a:headEnd w="sm" len="sm"/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7" name="Straight Arrow Connector 196"/>
              <p:cNvCxnSpPr/>
              <p:nvPr/>
            </p:nvCxnSpPr>
            <p:spPr>
              <a:xfrm>
                <a:off x="1466157" y="4524035"/>
                <a:ext cx="56738" cy="7036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" name="Group 197"/>
            <p:cNvGrpSpPr/>
            <p:nvPr/>
          </p:nvGrpSpPr>
          <p:grpSpPr>
            <a:xfrm>
              <a:off x="1324393" y="4339228"/>
              <a:ext cx="326456" cy="243074"/>
              <a:chOff x="1199244" y="4351321"/>
              <a:chExt cx="326456" cy="243074"/>
            </a:xfrm>
          </p:grpSpPr>
          <p:sp>
            <p:nvSpPr>
              <p:cNvPr id="199" name="Freeform 198"/>
              <p:cNvSpPr/>
              <p:nvPr/>
            </p:nvSpPr>
            <p:spPr>
              <a:xfrm rot="2574164">
                <a:off x="1199244" y="4351321"/>
                <a:ext cx="326456" cy="120761"/>
              </a:xfrm>
              <a:custGeom>
                <a:avLst/>
                <a:gdLst>
                  <a:gd name="connsiteX0" fmla="*/ 0 w 1159934"/>
                  <a:gd name="connsiteY0" fmla="*/ 613413 h 1122526"/>
                  <a:gd name="connsiteX1" fmla="*/ 169334 w 1159934"/>
                  <a:gd name="connsiteY1" fmla="*/ 12280 h 1122526"/>
                  <a:gd name="connsiteX2" fmla="*/ 364067 w 1159934"/>
                  <a:gd name="connsiteY2" fmla="*/ 1104480 h 1122526"/>
                  <a:gd name="connsiteX3" fmla="*/ 508000 w 1159934"/>
                  <a:gd name="connsiteY3" fmla="*/ 3813 h 1122526"/>
                  <a:gd name="connsiteX4" fmla="*/ 702734 w 1159934"/>
                  <a:gd name="connsiteY4" fmla="*/ 1104480 h 1122526"/>
                  <a:gd name="connsiteX5" fmla="*/ 838200 w 1159934"/>
                  <a:gd name="connsiteY5" fmla="*/ 3813 h 1122526"/>
                  <a:gd name="connsiteX6" fmla="*/ 1016000 w 1159934"/>
                  <a:gd name="connsiteY6" fmla="*/ 1112947 h 1122526"/>
                  <a:gd name="connsiteX7" fmla="*/ 1159934 w 1159934"/>
                  <a:gd name="connsiteY7" fmla="*/ 571080 h 1122526"/>
                  <a:gd name="connsiteX8" fmla="*/ 1159934 w 1159934"/>
                  <a:gd name="connsiteY8" fmla="*/ 571080 h 112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9934" h="1122526">
                    <a:moveTo>
                      <a:pt x="0" y="613413"/>
                    </a:moveTo>
                    <a:cubicBezTo>
                      <a:pt x="54328" y="271924"/>
                      <a:pt x="108656" y="-69564"/>
                      <a:pt x="169334" y="12280"/>
                    </a:cubicBezTo>
                    <a:cubicBezTo>
                      <a:pt x="230012" y="94124"/>
                      <a:pt x="307623" y="1105891"/>
                      <a:pt x="364067" y="1104480"/>
                    </a:cubicBezTo>
                    <a:cubicBezTo>
                      <a:pt x="420511" y="1103069"/>
                      <a:pt x="451556" y="3813"/>
                      <a:pt x="508000" y="3813"/>
                    </a:cubicBezTo>
                    <a:cubicBezTo>
                      <a:pt x="564444" y="3813"/>
                      <a:pt x="647701" y="1104480"/>
                      <a:pt x="702734" y="1104480"/>
                    </a:cubicBezTo>
                    <a:cubicBezTo>
                      <a:pt x="757767" y="1104480"/>
                      <a:pt x="785989" y="2402"/>
                      <a:pt x="838200" y="3813"/>
                    </a:cubicBezTo>
                    <a:cubicBezTo>
                      <a:pt x="890411" y="5224"/>
                      <a:pt x="962378" y="1018403"/>
                      <a:pt x="1016000" y="1112947"/>
                    </a:cubicBezTo>
                    <a:cubicBezTo>
                      <a:pt x="1069622" y="1207492"/>
                      <a:pt x="1159934" y="571080"/>
                      <a:pt x="1159934" y="571080"/>
                    </a:cubicBezTo>
                    <a:lnTo>
                      <a:pt x="1159934" y="571080"/>
                    </a:lnTo>
                  </a:path>
                </a:pathLst>
              </a:custGeom>
              <a:noFill/>
              <a:ln w="3175">
                <a:solidFill>
                  <a:schemeClr val="accent2"/>
                </a:solidFill>
                <a:headEnd w="sm" len="sm"/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00" name="Straight Arrow Connector 199"/>
              <p:cNvCxnSpPr/>
              <p:nvPr/>
            </p:nvCxnSpPr>
            <p:spPr>
              <a:xfrm>
                <a:off x="1466157" y="4524035"/>
                <a:ext cx="56738" cy="7036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3" name="TextBox 202"/>
          <p:cNvSpPr txBox="1"/>
          <p:nvPr/>
        </p:nvSpPr>
        <p:spPr>
          <a:xfrm>
            <a:off x="3031347" y="4327074"/>
            <a:ext cx="700833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i="1" dirty="0"/>
              <a:t>3D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i="1" dirty="0"/>
              <a:t>Interconnect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968825" y="4640006"/>
            <a:ext cx="254656" cy="200055"/>
            <a:chOff x="1715931" y="4707560"/>
            <a:chExt cx="254656" cy="200055"/>
          </a:xfrm>
        </p:grpSpPr>
        <p:sp>
          <p:nvSpPr>
            <p:cNvPr id="13" name="Oval 12"/>
            <p:cNvSpPr/>
            <p:nvPr/>
          </p:nvSpPr>
          <p:spPr>
            <a:xfrm>
              <a:off x="1756622" y="4747250"/>
              <a:ext cx="160584" cy="151443"/>
            </a:xfrm>
            <a:prstGeom prst="ellipse">
              <a:avLst/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34000">
                  <a:schemeClr val="tx2">
                    <a:lumMod val="75000"/>
                  </a:schemeClr>
                </a:gs>
                <a:gs pos="7000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1715931" y="4707560"/>
              <a:ext cx="254656" cy="200055"/>
            </a:xfrm>
            <a:prstGeom prst="rect">
              <a:avLst/>
            </a:prstGeom>
            <a:no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600">
                  <a:solidFill>
                    <a:schemeClr val="lt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700" dirty="0"/>
                <a:t>e-</a:t>
              </a:r>
            </a:p>
          </p:txBody>
        </p:sp>
      </p:grpSp>
      <p:cxnSp>
        <p:nvCxnSpPr>
          <p:cNvPr id="207" name="Straight Connector 206"/>
          <p:cNvCxnSpPr/>
          <p:nvPr/>
        </p:nvCxnSpPr>
        <p:spPr>
          <a:xfrm>
            <a:off x="4127078" y="4485166"/>
            <a:ext cx="147742" cy="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>
            <a:off x="4127078" y="4984150"/>
            <a:ext cx="147742" cy="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386526" y="4676404"/>
            <a:ext cx="54681" cy="127059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3445793" y="4676404"/>
            <a:ext cx="45719" cy="127059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201" name="Straight Connector 200"/>
          <p:cNvCxnSpPr>
            <a:endCxn id="417" idx="3"/>
          </p:cNvCxnSpPr>
          <p:nvPr/>
        </p:nvCxnSpPr>
        <p:spPr>
          <a:xfrm flipH="1" flipV="1">
            <a:off x="3650559" y="4134177"/>
            <a:ext cx="63357" cy="145646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2" name="Group 201"/>
          <p:cNvGrpSpPr/>
          <p:nvPr/>
        </p:nvGrpSpPr>
        <p:grpSpPr>
          <a:xfrm>
            <a:off x="2973526" y="4642561"/>
            <a:ext cx="254656" cy="200055"/>
            <a:chOff x="1719313" y="4712318"/>
            <a:chExt cx="254656" cy="200055"/>
          </a:xfrm>
        </p:grpSpPr>
        <p:sp>
          <p:nvSpPr>
            <p:cNvPr id="204" name="Oval 203"/>
            <p:cNvSpPr/>
            <p:nvPr/>
          </p:nvSpPr>
          <p:spPr>
            <a:xfrm>
              <a:off x="1756622" y="4747250"/>
              <a:ext cx="160584" cy="151443"/>
            </a:xfrm>
            <a:prstGeom prst="ellipse">
              <a:avLst/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34000">
                  <a:schemeClr val="tx2">
                    <a:lumMod val="75000"/>
                  </a:schemeClr>
                </a:gs>
                <a:gs pos="7000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1719313" y="4712318"/>
              <a:ext cx="254656" cy="20005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>
                  <a:solidFill>
                    <a:schemeClr val="bg1"/>
                  </a:solidFill>
                </a:rPr>
                <a:t>e</a:t>
              </a:r>
              <a:r>
                <a:rPr lang="en-US" sz="700" baseline="300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sp>
        <p:nvSpPr>
          <p:cNvPr id="211" name="Rectangle 210"/>
          <p:cNvSpPr/>
          <p:nvPr/>
        </p:nvSpPr>
        <p:spPr>
          <a:xfrm>
            <a:off x="2172736" y="5581588"/>
            <a:ext cx="4044443" cy="8445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2329964" y="5623692"/>
            <a:ext cx="473206" cy="20005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/>
              <a:t>Trigger</a:t>
            </a:r>
          </a:p>
        </p:txBody>
      </p:sp>
      <p:grpSp>
        <p:nvGrpSpPr>
          <p:cNvPr id="231" name="Group 230"/>
          <p:cNvGrpSpPr/>
          <p:nvPr/>
        </p:nvGrpSpPr>
        <p:grpSpPr>
          <a:xfrm>
            <a:off x="2734982" y="5659440"/>
            <a:ext cx="3127729" cy="114944"/>
            <a:chOff x="1469036" y="5659440"/>
            <a:chExt cx="3127729" cy="114944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1469036" y="5768952"/>
              <a:ext cx="377899" cy="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V="1">
              <a:off x="1846935" y="5660219"/>
              <a:ext cx="0" cy="11416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V="1">
              <a:off x="1846935" y="5663418"/>
              <a:ext cx="190091" cy="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V="1">
              <a:off x="2037026" y="5659440"/>
              <a:ext cx="0" cy="11416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V="1">
              <a:off x="2040651" y="5772766"/>
              <a:ext cx="2556114" cy="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6" name="TextBox 225"/>
          <p:cNvSpPr txBox="1"/>
          <p:nvPr/>
        </p:nvSpPr>
        <p:spPr>
          <a:xfrm>
            <a:off x="2298746" y="5808463"/>
            <a:ext cx="513282" cy="20005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accent2">
                    <a:lumMod val="50000"/>
                  </a:schemeClr>
                </a:solidFill>
              </a:rPr>
              <a:t>Photons</a:t>
            </a:r>
          </a:p>
        </p:txBody>
      </p:sp>
      <p:grpSp>
        <p:nvGrpSpPr>
          <p:cNvPr id="233" name="Group 232"/>
          <p:cNvGrpSpPr/>
          <p:nvPr/>
        </p:nvGrpSpPr>
        <p:grpSpPr>
          <a:xfrm>
            <a:off x="2728612" y="5800719"/>
            <a:ext cx="1231504" cy="180346"/>
            <a:chOff x="1462667" y="5800719"/>
            <a:chExt cx="1231504" cy="180346"/>
          </a:xfrm>
        </p:grpSpPr>
        <p:sp>
          <p:nvSpPr>
            <p:cNvPr id="503" name="Freeform 502"/>
            <p:cNvSpPr/>
            <p:nvPr/>
          </p:nvSpPr>
          <p:spPr>
            <a:xfrm>
              <a:off x="2329180" y="5800719"/>
              <a:ext cx="68580" cy="180346"/>
            </a:xfrm>
            <a:custGeom>
              <a:avLst/>
              <a:gdLst>
                <a:gd name="connsiteX0" fmla="*/ 0 w 68580"/>
                <a:gd name="connsiteY0" fmla="*/ 175266 h 180346"/>
                <a:gd name="connsiteX1" fmla="*/ 25400 w 68580"/>
                <a:gd name="connsiteY1" fmla="*/ 6 h 180346"/>
                <a:gd name="connsiteX2" fmla="*/ 68580 w 68580"/>
                <a:gd name="connsiteY2" fmla="*/ 180346 h 180346"/>
                <a:gd name="connsiteX3" fmla="*/ 68580 w 68580"/>
                <a:gd name="connsiteY3" fmla="*/ 180346 h 18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" h="180346">
                  <a:moveTo>
                    <a:pt x="0" y="175266"/>
                  </a:moveTo>
                  <a:cubicBezTo>
                    <a:pt x="6985" y="87212"/>
                    <a:pt x="13970" y="-841"/>
                    <a:pt x="25400" y="6"/>
                  </a:cubicBezTo>
                  <a:cubicBezTo>
                    <a:pt x="36830" y="853"/>
                    <a:pt x="68580" y="180346"/>
                    <a:pt x="68580" y="180346"/>
                  </a:cubicBezTo>
                  <a:lnTo>
                    <a:pt x="68580" y="18034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8" name="Straight Connector 227"/>
            <p:cNvCxnSpPr/>
            <p:nvPr/>
          </p:nvCxnSpPr>
          <p:spPr>
            <a:xfrm>
              <a:off x="1462667" y="5975058"/>
              <a:ext cx="866513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2397760" y="5978233"/>
              <a:ext cx="296411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Group 235"/>
          <p:cNvGrpSpPr/>
          <p:nvPr/>
        </p:nvGrpSpPr>
        <p:grpSpPr>
          <a:xfrm>
            <a:off x="3960116" y="5804697"/>
            <a:ext cx="1902594" cy="180346"/>
            <a:chOff x="2694171" y="5804697"/>
            <a:chExt cx="1902594" cy="180346"/>
          </a:xfrm>
        </p:grpSpPr>
        <p:sp>
          <p:nvSpPr>
            <p:cNvPr id="234" name="Freeform 233"/>
            <p:cNvSpPr/>
            <p:nvPr/>
          </p:nvSpPr>
          <p:spPr>
            <a:xfrm>
              <a:off x="2694171" y="5804697"/>
              <a:ext cx="68580" cy="180346"/>
            </a:xfrm>
            <a:custGeom>
              <a:avLst/>
              <a:gdLst>
                <a:gd name="connsiteX0" fmla="*/ 0 w 68580"/>
                <a:gd name="connsiteY0" fmla="*/ 175266 h 180346"/>
                <a:gd name="connsiteX1" fmla="*/ 25400 w 68580"/>
                <a:gd name="connsiteY1" fmla="*/ 6 h 180346"/>
                <a:gd name="connsiteX2" fmla="*/ 68580 w 68580"/>
                <a:gd name="connsiteY2" fmla="*/ 180346 h 180346"/>
                <a:gd name="connsiteX3" fmla="*/ 68580 w 68580"/>
                <a:gd name="connsiteY3" fmla="*/ 180346 h 18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" h="180346">
                  <a:moveTo>
                    <a:pt x="0" y="175266"/>
                  </a:moveTo>
                  <a:cubicBezTo>
                    <a:pt x="6985" y="87212"/>
                    <a:pt x="13970" y="-841"/>
                    <a:pt x="25400" y="6"/>
                  </a:cubicBezTo>
                  <a:cubicBezTo>
                    <a:pt x="36830" y="853"/>
                    <a:pt x="68580" y="180346"/>
                    <a:pt x="68580" y="180346"/>
                  </a:cubicBezTo>
                  <a:lnTo>
                    <a:pt x="68580" y="18034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5" name="Straight Connector 234"/>
            <p:cNvCxnSpPr/>
            <p:nvPr/>
          </p:nvCxnSpPr>
          <p:spPr>
            <a:xfrm>
              <a:off x="2760846" y="5980111"/>
              <a:ext cx="1835919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8" name="TextBox 237"/>
          <p:cNvSpPr txBox="1"/>
          <p:nvPr/>
        </p:nvSpPr>
        <p:spPr>
          <a:xfrm>
            <a:off x="2294185" y="6025360"/>
            <a:ext cx="524503" cy="20005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C00000"/>
                </a:solidFill>
              </a:rPr>
              <a:t>Shutter1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2731902" y="6084186"/>
            <a:ext cx="3130808" cy="115489"/>
            <a:chOff x="1465957" y="6084185"/>
            <a:chExt cx="3130808" cy="115489"/>
          </a:xfrm>
        </p:grpSpPr>
        <p:cxnSp>
          <p:nvCxnSpPr>
            <p:cNvPr id="239" name="Straight Connector 238"/>
            <p:cNvCxnSpPr/>
            <p:nvPr/>
          </p:nvCxnSpPr>
          <p:spPr>
            <a:xfrm flipV="1">
              <a:off x="1465957" y="6193698"/>
              <a:ext cx="800809" cy="1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V="1">
              <a:off x="2266766" y="6084964"/>
              <a:ext cx="0" cy="114165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flipV="1">
              <a:off x="2266766" y="6088163"/>
              <a:ext cx="190091" cy="1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V="1">
              <a:off x="2456857" y="6084185"/>
              <a:ext cx="0" cy="114165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V="1">
              <a:off x="2456857" y="6199673"/>
              <a:ext cx="2139908" cy="1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6" name="TextBox 245"/>
          <p:cNvSpPr txBox="1"/>
          <p:nvPr/>
        </p:nvSpPr>
        <p:spPr>
          <a:xfrm>
            <a:off x="2294185" y="6227290"/>
            <a:ext cx="524503" cy="20005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C00000"/>
                </a:solidFill>
              </a:rPr>
              <a:t>Shutter2</a:t>
            </a:r>
          </a:p>
        </p:txBody>
      </p:sp>
      <p:grpSp>
        <p:nvGrpSpPr>
          <p:cNvPr id="243" name="Group 242"/>
          <p:cNvGrpSpPr/>
          <p:nvPr/>
        </p:nvGrpSpPr>
        <p:grpSpPr>
          <a:xfrm>
            <a:off x="2731902" y="6267066"/>
            <a:ext cx="3130808" cy="115489"/>
            <a:chOff x="1465957" y="6267065"/>
            <a:chExt cx="3130808" cy="115489"/>
          </a:xfrm>
        </p:grpSpPr>
        <p:cxnSp>
          <p:nvCxnSpPr>
            <p:cNvPr id="247" name="Straight Connector 246"/>
            <p:cNvCxnSpPr/>
            <p:nvPr/>
          </p:nvCxnSpPr>
          <p:spPr>
            <a:xfrm flipV="1">
              <a:off x="1465957" y="6376579"/>
              <a:ext cx="1181809" cy="1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V="1">
              <a:off x="2647766" y="6267844"/>
              <a:ext cx="0" cy="114165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V="1">
              <a:off x="2647766" y="6271043"/>
              <a:ext cx="190091" cy="1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V="1">
              <a:off x="2837857" y="6267065"/>
              <a:ext cx="0" cy="114165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2840355" y="6382554"/>
              <a:ext cx="1756410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TextBox 261"/>
          <p:cNvSpPr txBox="1"/>
          <p:nvPr/>
        </p:nvSpPr>
        <p:spPr>
          <a:xfrm>
            <a:off x="5051813" y="3679073"/>
            <a:ext cx="1409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Pixel Example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4937576" y="5532079"/>
            <a:ext cx="1409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Timing Example</a:t>
            </a:r>
          </a:p>
        </p:txBody>
      </p:sp>
      <p:grpSp>
        <p:nvGrpSpPr>
          <p:cNvPr id="255" name="Group 254"/>
          <p:cNvGrpSpPr/>
          <p:nvPr/>
        </p:nvGrpSpPr>
        <p:grpSpPr>
          <a:xfrm>
            <a:off x="7517798" y="2125970"/>
            <a:ext cx="81064" cy="2432184"/>
            <a:chOff x="9415095" y="2002730"/>
            <a:chExt cx="81064" cy="2432184"/>
          </a:xfrm>
        </p:grpSpPr>
        <p:grpSp>
          <p:nvGrpSpPr>
            <p:cNvPr id="254" name="Group 253"/>
            <p:cNvGrpSpPr/>
            <p:nvPr/>
          </p:nvGrpSpPr>
          <p:grpSpPr>
            <a:xfrm>
              <a:off x="9415095" y="2837648"/>
              <a:ext cx="81064" cy="1597266"/>
              <a:chOff x="5992512" y="2792199"/>
              <a:chExt cx="81064" cy="1597266"/>
            </a:xfrm>
          </p:grpSpPr>
          <p:cxnSp>
            <p:nvCxnSpPr>
              <p:cNvPr id="252" name="Straight Arrow Connector 251"/>
              <p:cNvCxnSpPr/>
              <p:nvPr/>
            </p:nvCxnSpPr>
            <p:spPr>
              <a:xfrm flipV="1">
                <a:off x="5992512" y="438946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Arrow Connector 266"/>
              <p:cNvCxnSpPr/>
              <p:nvPr/>
            </p:nvCxnSpPr>
            <p:spPr>
              <a:xfrm flipV="1">
                <a:off x="5992512" y="432062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Arrow Connector 267"/>
              <p:cNvCxnSpPr/>
              <p:nvPr/>
            </p:nvCxnSpPr>
            <p:spPr>
              <a:xfrm flipV="1">
                <a:off x="5992512" y="4254862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Arrow Connector 268"/>
              <p:cNvCxnSpPr/>
              <p:nvPr/>
            </p:nvCxnSpPr>
            <p:spPr>
              <a:xfrm flipV="1">
                <a:off x="5992512" y="4186022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/>
              <p:cNvCxnSpPr/>
              <p:nvPr/>
            </p:nvCxnSpPr>
            <p:spPr>
              <a:xfrm flipV="1">
                <a:off x="5992512" y="4112170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Arrow Connector 270"/>
              <p:cNvCxnSpPr/>
              <p:nvPr/>
            </p:nvCxnSpPr>
            <p:spPr>
              <a:xfrm flipV="1">
                <a:off x="5992512" y="4043330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Arrow Connector 271"/>
              <p:cNvCxnSpPr/>
              <p:nvPr/>
            </p:nvCxnSpPr>
            <p:spPr>
              <a:xfrm flipV="1">
                <a:off x="5992512" y="397165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Arrow Connector 272"/>
              <p:cNvCxnSpPr/>
              <p:nvPr/>
            </p:nvCxnSpPr>
            <p:spPr>
              <a:xfrm flipV="1">
                <a:off x="5992512" y="390281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Arrow Connector 273"/>
              <p:cNvCxnSpPr/>
              <p:nvPr/>
            </p:nvCxnSpPr>
            <p:spPr>
              <a:xfrm flipV="1">
                <a:off x="5992512" y="383172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Arrow Connector 274"/>
              <p:cNvCxnSpPr/>
              <p:nvPr/>
            </p:nvCxnSpPr>
            <p:spPr>
              <a:xfrm flipV="1">
                <a:off x="5992512" y="376288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Arrow Connector 275"/>
              <p:cNvCxnSpPr/>
              <p:nvPr/>
            </p:nvCxnSpPr>
            <p:spPr>
              <a:xfrm flipV="1">
                <a:off x="5992512" y="369712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Arrow Connector 276"/>
              <p:cNvCxnSpPr/>
              <p:nvPr/>
            </p:nvCxnSpPr>
            <p:spPr>
              <a:xfrm flipV="1">
                <a:off x="5992512" y="362828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Arrow Connector 277"/>
              <p:cNvCxnSpPr/>
              <p:nvPr/>
            </p:nvCxnSpPr>
            <p:spPr>
              <a:xfrm flipV="1">
                <a:off x="5992512" y="355443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/>
              <p:nvPr/>
            </p:nvCxnSpPr>
            <p:spPr>
              <a:xfrm flipV="1">
                <a:off x="5992512" y="348559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 flipV="1">
                <a:off x="5992512" y="341391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/>
              <p:cNvCxnSpPr/>
              <p:nvPr/>
            </p:nvCxnSpPr>
            <p:spPr>
              <a:xfrm flipV="1">
                <a:off x="5992512" y="334507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Arrow Connector 281"/>
              <p:cNvCxnSpPr/>
              <p:nvPr/>
            </p:nvCxnSpPr>
            <p:spPr>
              <a:xfrm flipV="1">
                <a:off x="5992512" y="327884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Arrow Connector 282"/>
              <p:cNvCxnSpPr/>
              <p:nvPr/>
            </p:nvCxnSpPr>
            <p:spPr>
              <a:xfrm flipV="1">
                <a:off x="5992512" y="321000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/>
              <p:nvPr/>
            </p:nvCxnSpPr>
            <p:spPr>
              <a:xfrm flipV="1">
                <a:off x="5992512" y="314424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/>
              <p:cNvCxnSpPr/>
              <p:nvPr/>
            </p:nvCxnSpPr>
            <p:spPr>
              <a:xfrm flipV="1">
                <a:off x="5992512" y="307540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/>
              <p:cNvCxnSpPr/>
              <p:nvPr/>
            </p:nvCxnSpPr>
            <p:spPr>
              <a:xfrm flipV="1">
                <a:off x="5992512" y="300155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Arrow Connector 286"/>
              <p:cNvCxnSpPr/>
              <p:nvPr/>
            </p:nvCxnSpPr>
            <p:spPr>
              <a:xfrm flipV="1">
                <a:off x="5992512" y="293271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Arrow Connector 287"/>
              <p:cNvCxnSpPr/>
              <p:nvPr/>
            </p:nvCxnSpPr>
            <p:spPr>
              <a:xfrm flipV="1">
                <a:off x="5992512" y="286103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/>
              <p:cNvCxnSpPr/>
              <p:nvPr/>
            </p:nvCxnSpPr>
            <p:spPr>
              <a:xfrm flipV="1">
                <a:off x="5992512" y="279219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2" name="Straight Arrow Connector 291"/>
            <p:cNvCxnSpPr/>
            <p:nvPr/>
          </p:nvCxnSpPr>
          <p:spPr>
            <a:xfrm flipV="1">
              <a:off x="9415095" y="276390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/>
            <p:nvPr/>
          </p:nvCxnSpPr>
          <p:spPr>
            <a:xfrm flipV="1">
              <a:off x="9415095" y="269506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/>
            <p:cNvCxnSpPr/>
            <p:nvPr/>
          </p:nvCxnSpPr>
          <p:spPr>
            <a:xfrm flipV="1">
              <a:off x="9415095" y="2629305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/>
            <p:cNvCxnSpPr/>
            <p:nvPr/>
          </p:nvCxnSpPr>
          <p:spPr>
            <a:xfrm flipV="1">
              <a:off x="9415095" y="2560465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/>
            <p:nvPr/>
          </p:nvCxnSpPr>
          <p:spPr>
            <a:xfrm flipV="1">
              <a:off x="9415095" y="2486613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/>
            <p:cNvCxnSpPr/>
            <p:nvPr/>
          </p:nvCxnSpPr>
          <p:spPr>
            <a:xfrm flipV="1">
              <a:off x="9415095" y="2417773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/>
            <p:cNvCxnSpPr/>
            <p:nvPr/>
          </p:nvCxnSpPr>
          <p:spPr>
            <a:xfrm flipV="1">
              <a:off x="9415095" y="234609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Arrow Connector 298"/>
            <p:cNvCxnSpPr/>
            <p:nvPr/>
          </p:nvCxnSpPr>
          <p:spPr>
            <a:xfrm flipV="1">
              <a:off x="9415095" y="227725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Arrow Connector 299"/>
            <p:cNvCxnSpPr/>
            <p:nvPr/>
          </p:nvCxnSpPr>
          <p:spPr>
            <a:xfrm flipV="1">
              <a:off x="9415095" y="2206172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Arrow Connector 300"/>
            <p:cNvCxnSpPr/>
            <p:nvPr/>
          </p:nvCxnSpPr>
          <p:spPr>
            <a:xfrm flipV="1">
              <a:off x="9415095" y="2137332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Arrow Connector 301"/>
            <p:cNvCxnSpPr/>
            <p:nvPr/>
          </p:nvCxnSpPr>
          <p:spPr>
            <a:xfrm flipV="1">
              <a:off x="9415095" y="2071570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Arrow Connector 302"/>
            <p:cNvCxnSpPr/>
            <p:nvPr/>
          </p:nvCxnSpPr>
          <p:spPr>
            <a:xfrm flipV="1">
              <a:off x="9415095" y="2002730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" name="Group 316"/>
          <p:cNvGrpSpPr/>
          <p:nvPr/>
        </p:nvGrpSpPr>
        <p:grpSpPr>
          <a:xfrm>
            <a:off x="7781958" y="2125970"/>
            <a:ext cx="81064" cy="2432184"/>
            <a:chOff x="9415095" y="2002730"/>
            <a:chExt cx="81064" cy="2432184"/>
          </a:xfrm>
        </p:grpSpPr>
        <p:grpSp>
          <p:nvGrpSpPr>
            <p:cNvPr id="318" name="Group 317"/>
            <p:cNvGrpSpPr/>
            <p:nvPr/>
          </p:nvGrpSpPr>
          <p:grpSpPr>
            <a:xfrm>
              <a:off x="9415095" y="2837648"/>
              <a:ext cx="81064" cy="1597266"/>
              <a:chOff x="5992512" y="2792199"/>
              <a:chExt cx="81064" cy="1597266"/>
            </a:xfrm>
          </p:grpSpPr>
          <p:cxnSp>
            <p:nvCxnSpPr>
              <p:cNvPr id="433" name="Straight Arrow Connector 432"/>
              <p:cNvCxnSpPr/>
              <p:nvPr/>
            </p:nvCxnSpPr>
            <p:spPr>
              <a:xfrm flipV="1">
                <a:off x="5992512" y="438946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Arrow Connector 433"/>
              <p:cNvCxnSpPr/>
              <p:nvPr/>
            </p:nvCxnSpPr>
            <p:spPr>
              <a:xfrm flipV="1">
                <a:off x="5992512" y="432062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Arrow Connector 434"/>
              <p:cNvCxnSpPr/>
              <p:nvPr/>
            </p:nvCxnSpPr>
            <p:spPr>
              <a:xfrm flipV="1">
                <a:off x="5992512" y="4254862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Arrow Connector 435"/>
              <p:cNvCxnSpPr/>
              <p:nvPr/>
            </p:nvCxnSpPr>
            <p:spPr>
              <a:xfrm flipV="1">
                <a:off x="5992512" y="4186022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Arrow Connector 436"/>
              <p:cNvCxnSpPr/>
              <p:nvPr/>
            </p:nvCxnSpPr>
            <p:spPr>
              <a:xfrm flipV="1">
                <a:off x="5992512" y="4112170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Arrow Connector 439"/>
              <p:cNvCxnSpPr/>
              <p:nvPr/>
            </p:nvCxnSpPr>
            <p:spPr>
              <a:xfrm flipV="1">
                <a:off x="5992512" y="4043330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Arrow Connector 440"/>
              <p:cNvCxnSpPr/>
              <p:nvPr/>
            </p:nvCxnSpPr>
            <p:spPr>
              <a:xfrm flipV="1">
                <a:off x="5992512" y="397165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Arrow Connector 511"/>
              <p:cNvCxnSpPr/>
              <p:nvPr/>
            </p:nvCxnSpPr>
            <p:spPr>
              <a:xfrm flipV="1">
                <a:off x="5992512" y="390281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Arrow Connector 512"/>
              <p:cNvCxnSpPr/>
              <p:nvPr/>
            </p:nvCxnSpPr>
            <p:spPr>
              <a:xfrm flipV="1">
                <a:off x="5992512" y="383172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Arrow Connector 513"/>
              <p:cNvCxnSpPr/>
              <p:nvPr/>
            </p:nvCxnSpPr>
            <p:spPr>
              <a:xfrm flipV="1">
                <a:off x="5992512" y="376288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Arrow Connector 514"/>
              <p:cNvCxnSpPr/>
              <p:nvPr/>
            </p:nvCxnSpPr>
            <p:spPr>
              <a:xfrm flipV="1">
                <a:off x="5992512" y="369712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Arrow Connector 515"/>
              <p:cNvCxnSpPr/>
              <p:nvPr/>
            </p:nvCxnSpPr>
            <p:spPr>
              <a:xfrm flipV="1">
                <a:off x="5992512" y="362828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Arrow Connector 516"/>
              <p:cNvCxnSpPr/>
              <p:nvPr/>
            </p:nvCxnSpPr>
            <p:spPr>
              <a:xfrm flipV="1">
                <a:off x="5992512" y="355443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Arrow Connector 517"/>
              <p:cNvCxnSpPr/>
              <p:nvPr/>
            </p:nvCxnSpPr>
            <p:spPr>
              <a:xfrm flipV="1">
                <a:off x="5992512" y="348559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Arrow Connector 518"/>
              <p:cNvCxnSpPr/>
              <p:nvPr/>
            </p:nvCxnSpPr>
            <p:spPr>
              <a:xfrm flipV="1">
                <a:off x="5992512" y="341391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Arrow Connector 519"/>
              <p:cNvCxnSpPr/>
              <p:nvPr/>
            </p:nvCxnSpPr>
            <p:spPr>
              <a:xfrm flipV="1">
                <a:off x="5992512" y="334507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Arrow Connector 520"/>
              <p:cNvCxnSpPr/>
              <p:nvPr/>
            </p:nvCxnSpPr>
            <p:spPr>
              <a:xfrm flipV="1">
                <a:off x="5992512" y="327884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Arrow Connector 521"/>
              <p:cNvCxnSpPr/>
              <p:nvPr/>
            </p:nvCxnSpPr>
            <p:spPr>
              <a:xfrm flipV="1">
                <a:off x="5992512" y="321000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Arrow Connector 522"/>
              <p:cNvCxnSpPr/>
              <p:nvPr/>
            </p:nvCxnSpPr>
            <p:spPr>
              <a:xfrm flipV="1">
                <a:off x="5992512" y="314424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Arrow Connector 523"/>
              <p:cNvCxnSpPr/>
              <p:nvPr/>
            </p:nvCxnSpPr>
            <p:spPr>
              <a:xfrm flipV="1">
                <a:off x="5992512" y="307540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Arrow Connector 524"/>
              <p:cNvCxnSpPr/>
              <p:nvPr/>
            </p:nvCxnSpPr>
            <p:spPr>
              <a:xfrm flipV="1">
                <a:off x="5992512" y="300155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Arrow Connector 525"/>
              <p:cNvCxnSpPr/>
              <p:nvPr/>
            </p:nvCxnSpPr>
            <p:spPr>
              <a:xfrm flipV="1">
                <a:off x="5992512" y="293271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Arrow Connector 526"/>
              <p:cNvCxnSpPr/>
              <p:nvPr/>
            </p:nvCxnSpPr>
            <p:spPr>
              <a:xfrm flipV="1">
                <a:off x="5992512" y="286103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Arrow Connector 527"/>
              <p:cNvCxnSpPr/>
              <p:nvPr/>
            </p:nvCxnSpPr>
            <p:spPr>
              <a:xfrm flipV="1">
                <a:off x="5992512" y="279219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0" name="Straight Arrow Connector 359"/>
            <p:cNvCxnSpPr/>
            <p:nvPr/>
          </p:nvCxnSpPr>
          <p:spPr>
            <a:xfrm flipV="1">
              <a:off x="9415095" y="276390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/>
            <p:nvPr/>
          </p:nvCxnSpPr>
          <p:spPr>
            <a:xfrm flipV="1">
              <a:off x="9415095" y="269506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Arrow Connector 361"/>
            <p:cNvCxnSpPr/>
            <p:nvPr/>
          </p:nvCxnSpPr>
          <p:spPr>
            <a:xfrm flipV="1">
              <a:off x="9415095" y="2629305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Arrow Connector 362"/>
            <p:cNvCxnSpPr/>
            <p:nvPr/>
          </p:nvCxnSpPr>
          <p:spPr>
            <a:xfrm flipV="1">
              <a:off x="9415095" y="2560465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 flipV="1">
              <a:off x="9415095" y="2486613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/>
            <p:cNvCxnSpPr/>
            <p:nvPr/>
          </p:nvCxnSpPr>
          <p:spPr>
            <a:xfrm flipV="1">
              <a:off x="9415095" y="2417773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Arrow Connector 372"/>
            <p:cNvCxnSpPr/>
            <p:nvPr/>
          </p:nvCxnSpPr>
          <p:spPr>
            <a:xfrm flipV="1">
              <a:off x="9415095" y="234609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/>
            <p:nvPr/>
          </p:nvCxnSpPr>
          <p:spPr>
            <a:xfrm flipV="1">
              <a:off x="9415095" y="227725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Arrow Connector 375"/>
            <p:cNvCxnSpPr/>
            <p:nvPr/>
          </p:nvCxnSpPr>
          <p:spPr>
            <a:xfrm flipV="1">
              <a:off x="9415095" y="2206172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Arrow Connector 376"/>
            <p:cNvCxnSpPr/>
            <p:nvPr/>
          </p:nvCxnSpPr>
          <p:spPr>
            <a:xfrm flipV="1">
              <a:off x="9415095" y="2137332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Arrow Connector 381"/>
            <p:cNvCxnSpPr/>
            <p:nvPr/>
          </p:nvCxnSpPr>
          <p:spPr>
            <a:xfrm flipV="1">
              <a:off x="9415095" y="2071570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Arrow Connector 420"/>
            <p:cNvCxnSpPr/>
            <p:nvPr/>
          </p:nvCxnSpPr>
          <p:spPr>
            <a:xfrm flipV="1">
              <a:off x="9415095" y="2002730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9" name="Group 528"/>
          <p:cNvGrpSpPr/>
          <p:nvPr/>
        </p:nvGrpSpPr>
        <p:grpSpPr>
          <a:xfrm flipH="1">
            <a:off x="9904342" y="2133432"/>
            <a:ext cx="81064" cy="2432184"/>
            <a:chOff x="9415095" y="2002730"/>
            <a:chExt cx="81064" cy="2432184"/>
          </a:xfrm>
        </p:grpSpPr>
        <p:grpSp>
          <p:nvGrpSpPr>
            <p:cNvPr id="530" name="Group 529"/>
            <p:cNvGrpSpPr/>
            <p:nvPr/>
          </p:nvGrpSpPr>
          <p:grpSpPr>
            <a:xfrm>
              <a:off x="9415095" y="2837648"/>
              <a:ext cx="81064" cy="1597266"/>
              <a:chOff x="5992512" y="2792199"/>
              <a:chExt cx="81064" cy="1597266"/>
            </a:xfrm>
          </p:grpSpPr>
          <p:cxnSp>
            <p:nvCxnSpPr>
              <p:cNvPr id="543" name="Straight Arrow Connector 542"/>
              <p:cNvCxnSpPr/>
              <p:nvPr/>
            </p:nvCxnSpPr>
            <p:spPr>
              <a:xfrm flipV="1">
                <a:off x="5992512" y="438946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Arrow Connector 543"/>
              <p:cNvCxnSpPr/>
              <p:nvPr/>
            </p:nvCxnSpPr>
            <p:spPr>
              <a:xfrm flipV="1">
                <a:off x="5992512" y="432062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Arrow Connector 544"/>
              <p:cNvCxnSpPr/>
              <p:nvPr/>
            </p:nvCxnSpPr>
            <p:spPr>
              <a:xfrm flipV="1">
                <a:off x="5992512" y="4254862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Straight Arrow Connector 545"/>
              <p:cNvCxnSpPr/>
              <p:nvPr/>
            </p:nvCxnSpPr>
            <p:spPr>
              <a:xfrm flipV="1">
                <a:off x="5992512" y="4186022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Arrow Connector 546"/>
              <p:cNvCxnSpPr/>
              <p:nvPr/>
            </p:nvCxnSpPr>
            <p:spPr>
              <a:xfrm flipV="1">
                <a:off x="5992512" y="4112170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Arrow Connector 547"/>
              <p:cNvCxnSpPr/>
              <p:nvPr/>
            </p:nvCxnSpPr>
            <p:spPr>
              <a:xfrm flipV="1">
                <a:off x="5992512" y="4043330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Arrow Connector 548"/>
              <p:cNvCxnSpPr/>
              <p:nvPr/>
            </p:nvCxnSpPr>
            <p:spPr>
              <a:xfrm flipV="1">
                <a:off x="5992512" y="397165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Arrow Connector 549"/>
              <p:cNvCxnSpPr/>
              <p:nvPr/>
            </p:nvCxnSpPr>
            <p:spPr>
              <a:xfrm flipV="1">
                <a:off x="5992512" y="390281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Arrow Connector 550"/>
              <p:cNvCxnSpPr/>
              <p:nvPr/>
            </p:nvCxnSpPr>
            <p:spPr>
              <a:xfrm flipV="1">
                <a:off x="5992512" y="383172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Arrow Connector 551"/>
              <p:cNvCxnSpPr/>
              <p:nvPr/>
            </p:nvCxnSpPr>
            <p:spPr>
              <a:xfrm flipV="1">
                <a:off x="5992512" y="376288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Arrow Connector 552"/>
              <p:cNvCxnSpPr/>
              <p:nvPr/>
            </p:nvCxnSpPr>
            <p:spPr>
              <a:xfrm flipV="1">
                <a:off x="5992512" y="369712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Arrow Connector 553"/>
              <p:cNvCxnSpPr/>
              <p:nvPr/>
            </p:nvCxnSpPr>
            <p:spPr>
              <a:xfrm flipV="1">
                <a:off x="5992512" y="362828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Arrow Connector 554"/>
              <p:cNvCxnSpPr/>
              <p:nvPr/>
            </p:nvCxnSpPr>
            <p:spPr>
              <a:xfrm flipV="1">
                <a:off x="5992512" y="355443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Arrow Connector 555"/>
              <p:cNvCxnSpPr/>
              <p:nvPr/>
            </p:nvCxnSpPr>
            <p:spPr>
              <a:xfrm flipV="1">
                <a:off x="5992512" y="348559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Arrow Connector 556"/>
              <p:cNvCxnSpPr/>
              <p:nvPr/>
            </p:nvCxnSpPr>
            <p:spPr>
              <a:xfrm flipV="1">
                <a:off x="5992512" y="341391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Arrow Connector 557"/>
              <p:cNvCxnSpPr/>
              <p:nvPr/>
            </p:nvCxnSpPr>
            <p:spPr>
              <a:xfrm flipV="1">
                <a:off x="5992512" y="334507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Arrow Connector 558"/>
              <p:cNvCxnSpPr/>
              <p:nvPr/>
            </p:nvCxnSpPr>
            <p:spPr>
              <a:xfrm flipV="1">
                <a:off x="5992512" y="327884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Arrow Connector 559"/>
              <p:cNvCxnSpPr/>
              <p:nvPr/>
            </p:nvCxnSpPr>
            <p:spPr>
              <a:xfrm flipV="1">
                <a:off x="5992512" y="321000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Arrow Connector 560"/>
              <p:cNvCxnSpPr/>
              <p:nvPr/>
            </p:nvCxnSpPr>
            <p:spPr>
              <a:xfrm flipV="1">
                <a:off x="5992512" y="314424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Straight Arrow Connector 561"/>
              <p:cNvCxnSpPr/>
              <p:nvPr/>
            </p:nvCxnSpPr>
            <p:spPr>
              <a:xfrm flipV="1">
                <a:off x="5992512" y="307540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Arrow Connector 562"/>
              <p:cNvCxnSpPr/>
              <p:nvPr/>
            </p:nvCxnSpPr>
            <p:spPr>
              <a:xfrm flipV="1">
                <a:off x="5992512" y="300155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Arrow Connector 563"/>
              <p:cNvCxnSpPr/>
              <p:nvPr/>
            </p:nvCxnSpPr>
            <p:spPr>
              <a:xfrm flipV="1">
                <a:off x="5992512" y="293271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Arrow Connector 564"/>
              <p:cNvCxnSpPr/>
              <p:nvPr/>
            </p:nvCxnSpPr>
            <p:spPr>
              <a:xfrm flipV="1">
                <a:off x="5992512" y="286103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Arrow Connector 565"/>
              <p:cNvCxnSpPr/>
              <p:nvPr/>
            </p:nvCxnSpPr>
            <p:spPr>
              <a:xfrm flipV="1">
                <a:off x="5992512" y="279219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Arrow Connector 530"/>
            <p:cNvCxnSpPr/>
            <p:nvPr/>
          </p:nvCxnSpPr>
          <p:spPr>
            <a:xfrm flipV="1">
              <a:off x="9415095" y="276390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Arrow Connector 531"/>
            <p:cNvCxnSpPr/>
            <p:nvPr/>
          </p:nvCxnSpPr>
          <p:spPr>
            <a:xfrm flipV="1">
              <a:off x="9415095" y="269506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Arrow Connector 532"/>
            <p:cNvCxnSpPr/>
            <p:nvPr/>
          </p:nvCxnSpPr>
          <p:spPr>
            <a:xfrm flipV="1">
              <a:off x="9415095" y="2629305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Arrow Connector 533"/>
            <p:cNvCxnSpPr/>
            <p:nvPr/>
          </p:nvCxnSpPr>
          <p:spPr>
            <a:xfrm flipV="1">
              <a:off x="9415095" y="2560465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Arrow Connector 534"/>
            <p:cNvCxnSpPr/>
            <p:nvPr/>
          </p:nvCxnSpPr>
          <p:spPr>
            <a:xfrm flipV="1">
              <a:off x="9415095" y="2486613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Arrow Connector 535"/>
            <p:cNvCxnSpPr/>
            <p:nvPr/>
          </p:nvCxnSpPr>
          <p:spPr>
            <a:xfrm flipV="1">
              <a:off x="9415095" y="2417773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Arrow Connector 536"/>
            <p:cNvCxnSpPr/>
            <p:nvPr/>
          </p:nvCxnSpPr>
          <p:spPr>
            <a:xfrm flipV="1">
              <a:off x="9415095" y="234609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Arrow Connector 537"/>
            <p:cNvCxnSpPr/>
            <p:nvPr/>
          </p:nvCxnSpPr>
          <p:spPr>
            <a:xfrm flipV="1">
              <a:off x="9415095" y="227725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Arrow Connector 538"/>
            <p:cNvCxnSpPr/>
            <p:nvPr/>
          </p:nvCxnSpPr>
          <p:spPr>
            <a:xfrm flipV="1">
              <a:off x="9415095" y="2206172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Arrow Connector 539"/>
            <p:cNvCxnSpPr/>
            <p:nvPr/>
          </p:nvCxnSpPr>
          <p:spPr>
            <a:xfrm flipV="1">
              <a:off x="9415095" y="2137332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Arrow Connector 540"/>
            <p:cNvCxnSpPr/>
            <p:nvPr/>
          </p:nvCxnSpPr>
          <p:spPr>
            <a:xfrm flipV="1">
              <a:off x="9415095" y="2071570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Arrow Connector 541"/>
            <p:cNvCxnSpPr/>
            <p:nvPr/>
          </p:nvCxnSpPr>
          <p:spPr>
            <a:xfrm flipV="1">
              <a:off x="9415095" y="2002730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5" name="Group 604"/>
          <p:cNvGrpSpPr/>
          <p:nvPr/>
        </p:nvGrpSpPr>
        <p:grpSpPr>
          <a:xfrm flipH="1">
            <a:off x="9619064" y="2133432"/>
            <a:ext cx="81064" cy="2432184"/>
            <a:chOff x="9415095" y="2002730"/>
            <a:chExt cx="81064" cy="2432184"/>
          </a:xfrm>
        </p:grpSpPr>
        <p:grpSp>
          <p:nvGrpSpPr>
            <p:cNvPr id="606" name="Group 605"/>
            <p:cNvGrpSpPr/>
            <p:nvPr/>
          </p:nvGrpSpPr>
          <p:grpSpPr>
            <a:xfrm>
              <a:off x="9415095" y="2837648"/>
              <a:ext cx="81064" cy="1597266"/>
              <a:chOff x="5992512" y="2792199"/>
              <a:chExt cx="81064" cy="1597266"/>
            </a:xfrm>
          </p:grpSpPr>
          <p:cxnSp>
            <p:nvCxnSpPr>
              <p:cNvPr id="619" name="Straight Arrow Connector 618"/>
              <p:cNvCxnSpPr/>
              <p:nvPr/>
            </p:nvCxnSpPr>
            <p:spPr>
              <a:xfrm flipV="1">
                <a:off x="5992512" y="438946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Arrow Connector 619"/>
              <p:cNvCxnSpPr/>
              <p:nvPr/>
            </p:nvCxnSpPr>
            <p:spPr>
              <a:xfrm flipV="1">
                <a:off x="5992512" y="432062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Arrow Connector 620"/>
              <p:cNvCxnSpPr/>
              <p:nvPr/>
            </p:nvCxnSpPr>
            <p:spPr>
              <a:xfrm flipV="1">
                <a:off x="5992512" y="4254862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Arrow Connector 621"/>
              <p:cNvCxnSpPr/>
              <p:nvPr/>
            </p:nvCxnSpPr>
            <p:spPr>
              <a:xfrm flipV="1">
                <a:off x="5992512" y="4186022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Arrow Connector 622"/>
              <p:cNvCxnSpPr/>
              <p:nvPr/>
            </p:nvCxnSpPr>
            <p:spPr>
              <a:xfrm flipV="1">
                <a:off x="5992512" y="4112170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Arrow Connector 623"/>
              <p:cNvCxnSpPr/>
              <p:nvPr/>
            </p:nvCxnSpPr>
            <p:spPr>
              <a:xfrm flipV="1">
                <a:off x="5992512" y="4043330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Arrow Connector 624"/>
              <p:cNvCxnSpPr/>
              <p:nvPr/>
            </p:nvCxnSpPr>
            <p:spPr>
              <a:xfrm flipV="1">
                <a:off x="5992512" y="397165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Arrow Connector 625"/>
              <p:cNvCxnSpPr/>
              <p:nvPr/>
            </p:nvCxnSpPr>
            <p:spPr>
              <a:xfrm flipV="1">
                <a:off x="5992512" y="3902814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Straight Arrow Connector 626"/>
              <p:cNvCxnSpPr/>
              <p:nvPr/>
            </p:nvCxnSpPr>
            <p:spPr>
              <a:xfrm flipV="1">
                <a:off x="5992512" y="383172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Arrow Connector 627"/>
              <p:cNvCxnSpPr/>
              <p:nvPr/>
            </p:nvCxnSpPr>
            <p:spPr>
              <a:xfrm flipV="1">
                <a:off x="5992512" y="376288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Arrow Connector 628"/>
              <p:cNvCxnSpPr/>
              <p:nvPr/>
            </p:nvCxnSpPr>
            <p:spPr>
              <a:xfrm flipV="1">
                <a:off x="5992512" y="369712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Straight Arrow Connector 629"/>
              <p:cNvCxnSpPr/>
              <p:nvPr/>
            </p:nvCxnSpPr>
            <p:spPr>
              <a:xfrm flipV="1">
                <a:off x="5992512" y="362828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Arrow Connector 630"/>
              <p:cNvCxnSpPr/>
              <p:nvPr/>
            </p:nvCxnSpPr>
            <p:spPr>
              <a:xfrm flipV="1">
                <a:off x="5992512" y="355443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Arrow Connector 631"/>
              <p:cNvCxnSpPr/>
              <p:nvPr/>
            </p:nvCxnSpPr>
            <p:spPr>
              <a:xfrm flipV="1">
                <a:off x="5992512" y="348559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Arrow Connector 632"/>
              <p:cNvCxnSpPr/>
              <p:nvPr/>
            </p:nvCxnSpPr>
            <p:spPr>
              <a:xfrm flipV="1">
                <a:off x="5992512" y="341391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Arrow Connector 633"/>
              <p:cNvCxnSpPr/>
              <p:nvPr/>
            </p:nvCxnSpPr>
            <p:spPr>
              <a:xfrm flipV="1">
                <a:off x="5992512" y="334507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Arrow Connector 634"/>
              <p:cNvCxnSpPr/>
              <p:nvPr/>
            </p:nvCxnSpPr>
            <p:spPr>
              <a:xfrm flipV="1">
                <a:off x="5992512" y="327884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Arrow Connector 635"/>
              <p:cNvCxnSpPr/>
              <p:nvPr/>
            </p:nvCxnSpPr>
            <p:spPr>
              <a:xfrm flipV="1">
                <a:off x="5992512" y="321000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Arrow Connector 636"/>
              <p:cNvCxnSpPr/>
              <p:nvPr/>
            </p:nvCxnSpPr>
            <p:spPr>
              <a:xfrm flipV="1">
                <a:off x="5992512" y="314424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Straight Arrow Connector 637"/>
              <p:cNvCxnSpPr/>
              <p:nvPr/>
            </p:nvCxnSpPr>
            <p:spPr>
              <a:xfrm flipV="1">
                <a:off x="5992512" y="3075407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Arrow Connector 638"/>
              <p:cNvCxnSpPr/>
              <p:nvPr/>
            </p:nvCxnSpPr>
            <p:spPr>
              <a:xfrm flipV="1">
                <a:off x="5992512" y="300155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Straight Arrow Connector 639"/>
              <p:cNvCxnSpPr/>
              <p:nvPr/>
            </p:nvCxnSpPr>
            <p:spPr>
              <a:xfrm flipV="1">
                <a:off x="5992512" y="2932715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Straight Arrow Connector 640"/>
              <p:cNvCxnSpPr/>
              <p:nvPr/>
            </p:nvCxnSpPr>
            <p:spPr>
              <a:xfrm flipV="1">
                <a:off x="5992512" y="286103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Arrow Connector 641"/>
              <p:cNvCxnSpPr/>
              <p:nvPr/>
            </p:nvCxnSpPr>
            <p:spPr>
              <a:xfrm flipV="1">
                <a:off x="5992512" y="2792199"/>
                <a:ext cx="81064" cy="1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7" name="Straight Arrow Connector 606"/>
            <p:cNvCxnSpPr/>
            <p:nvPr/>
          </p:nvCxnSpPr>
          <p:spPr>
            <a:xfrm flipV="1">
              <a:off x="9415095" y="276390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Straight Arrow Connector 607"/>
            <p:cNvCxnSpPr/>
            <p:nvPr/>
          </p:nvCxnSpPr>
          <p:spPr>
            <a:xfrm flipV="1">
              <a:off x="9415095" y="269506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Arrow Connector 608"/>
            <p:cNvCxnSpPr/>
            <p:nvPr/>
          </p:nvCxnSpPr>
          <p:spPr>
            <a:xfrm flipV="1">
              <a:off x="9415095" y="2629305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Arrow Connector 609"/>
            <p:cNvCxnSpPr/>
            <p:nvPr/>
          </p:nvCxnSpPr>
          <p:spPr>
            <a:xfrm flipV="1">
              <a:off x="9415095" y="2560465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Straight Arrow Connector 610"/>
            <p:cNvCxnSpPr/>
            <p:nvPr/>
          </p:nvCxnSpPr>
          <p:spPr>
            <a:xfrm flipV="1">
              <a:off x="9415095" y="2486613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Straight Arrow Connector 611"/>
            <p:cNvCxnSpPr/>
            <p:nvPr/>
          </p:nvCxnSpPr>
          <p:spPr>
            <a:xfrm flipV="1">
              <a:off x="9415095" y="2417773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Straight Arrow Connector 612"/>
            <p:cNvCxnSpPr/>
            <p:nvPr/>
          </p:nvCxnSpPr>
          <p:spPr>
            <a:xfrm flipV="1">
              <a:off x="9415095" y="234609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Arrow Connector 613"/>
            <p:cNvCxnSpPr/>
            <p:nvPr/>
          </p:nvCxnSpPr>
          <p:spPr>
            <a:xfrm flipV="1">
              <a:off x="9415095" y="2277257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Arrow Connector 614"/>
            <p:cNvCxnSpPr/>
            <p:nvPr/>
          </p:nvCxnSpPr>
          <p:spPr>
            <a:xfrm flipV="1">
              <a:off x="9415095" y="2206172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Straight Arrow Connector 615"/>
            <p:cNvCxnSpPr/>
            <p:nvPr/>
          </p:nvCxnSpPr>
          <p:spPr>
            <a:xfrm flipV="1">
              <a:off x="9415095" y="2137332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Straight Arrow Connector 616"/>
            <p:cNvCxnSpPr/>
            <p:nvPr/>
          </p:nvCxnSpPr>
          <p:spPr>
            <a:xfrm flipV="1">
              <a:off x="9415095" y="2071570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Arrow Connector 617"/>
            <p:cNvCxnSpPr/>
            <p:nvPr/>
          </p:nvCxnSpPr>
          <p:spPr>
            <a:xfrm flipV="1">
              <a:off x="9415095" y="2002730"/>
              <a:ext cx="81064" cy="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9" name="Right Arrow 318"/>
          <p:cNvSpPr/>
          <p:nvPr/>
        </p:nvSpPr>
        <p:spPr>
          <a:xfrm rot="5400000">
            <a:off x="7364678" y="1924039"/>
            <a:ext cx="134444" cy="1528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20" name="Right Arrow 319"/>
          <p:cNvSpPr/>
          <p:nvPr/>
        </p:nvSpPr>
        <p:spPr>
          <a:xfrm rot="5400000">
            <a:off x="10004838" y="1924039"/>
            <a:ext cx="134445" cy="1528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21" name="Rectangle 320"/>
          <p:cNvSpPr/>
          <p:nvPr/>
        </p:nvSpPr>
        <p:spPr>
          <a:xfrm flipH="1">
            <a:off x="9968148" y="2067665"/>
            <a:ext cx="207827" cy="25543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23" name="Rectangle 322"/>
          <p:cNvSpPr/>
          <p:nvPr/>
        </p:nvSpPr>
        <p:spPr>
          <a:xfrm flipH="1">
            <a:off x="9696516" y="2067665"/>
            <a:ext cx="207827" cy="25543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25" name="TextBox 324"/>
          <p:cNvSpPr txBox="1"/>
          <p:nvPr/>
        </p:nvSpPr>
        <p:spPr>
          <a:xfrm flipH="1">
            <a:off x="9898329" y="2202106"/>
            <a:ext cx="375744" cy="233564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Replication</a:t>
            </a:r>
          </a:p>
        </p:txBody>
      </p:sp>
      <p:sp>
        <p:nvSpPr>
          <p:cNvPr id="326" name="TextBox 325"/>
          <p:cNvSpPr txBox="1"/>
          <p:nvPr/>
        </p:nvSpPr>
        <p:spPr>
          <a:xfrm flipH="1">
            <a:off x="9613876" y="2266876"/>
            <a:ext cx="375744" cy="233564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Row Driver</a:t>
            </a:r>
          </a:p>
        </p:txBody>
      </p:sp>
      <p:sp>
        <p:nvSpPr>
          <p:cNvPr id="342" name="Rectangle 341"/>
          <p:cNvSpPr/>
          <p:nvPr/>
        </p:nvSpPr>
        <p:spPr>
          <a:xfrm>
            <a:off x="7325213" y="2067665"/>
            <a:ext cx="207827" cy="25543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44" name="Rectangle 343"/>
          <p:cNvSpPr/>
          <p:nvPr/>
        </p:nvSpPr>
        <p:spPr>
          <a:xfrm>
            <a:off x="7596845" y="2067665"/>
            <a:ext cx="207827" cy="25543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7257999" y="2202106"/>
            <a:ext cx="375744" cy="233564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Replication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7522878" y="2202106"/>
            <a:ext cx="375744" cy="233564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/>
              <a:t>Row Driver</a:t>
            </a:r>
          </a:p>
        </p:txBody>
      </p:sp>
      <p:cxnSp>
        <p:nvCxnSpPr>
          <p:cNvPr id="494" name="Straight Connector 493"/>
          <p:cNvCxnSpPr>
            <a:endCxn id="495" idx="2"/>
          </p:cNvCxnSpPr>
          <p:nvPr/>
        </p:nvCxnSpPr>
        <p:spPr>
          <a:xfrm flipV="1">
            <a:off x="6234482" y="3621603"/>
            <a:ext cx="1848288" cy="290656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42" name="Group 441"/>
          <p:cNvGrpSpPr/>
          <p:nvPr/>
        </p:nvGrpSpPr>
        <p:grpSpPr>
          <a:xfrm rot="5400000">
            <a:off x="2902168" y="4835830"/>
            <a:ext cx="176470" cy="197825"/>
            <a:chOff x="712837" y="3698125"/>
            <a:chExt cx="636873" cy="729559"/>
          </a:xfrm>
          <a:solidFill>
            <a:schemeClr val="tx2"/>
          </a:solidFill>
        </p:grpSpPr>
        <p:sp>
          <p:nvSpPr>
            <p:cNvPr id="444" name="Isosceles Triangle 443"/>
            <p:cNvSpPr/>
            <p:nvPr/>
          </p:nvSpPr>
          <p:spPr>
            <a:xfrm rot="16200000">
              <a:off x="680541" y="3758515"/>
              <a:ext cx="729559" cy="608779"/>
            </a:xfrm>
            <a:prstGeom prst="triangl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prstClr val="black"/>
                </a:solidFill>
              </a:endParaRPr>
            </a:p>
          </p:txBody>
        </p:sp>
        <p:cxnSp>
          <p:nvCxnSpPr>
            <p:cNvPr id="445" name="Straight Connector 444"/>
            <p:cNvCxnSpPr/>
            <p:nvPr/>
          </p:nvCxnSpPr>
          <p:spPr>
            <a:xfrm>
              <a:off x="712837" y="3861585"/>
              <a:ext cx="0" cy="39105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3" name="Title 1">
            <a:extLst>
              <a:ext uri="{FF2B5EF4-FFF2-40B4-BE49-F238E27FC236}">
                <a16:creationId xmlns:a16="http://schemas.microsoft.com/office/drawing/2014/main" id="{25859A4E-615A-4677-9AA1-1BB32E774289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28351C-F2C8-4734-91AF-EAFE1E211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234"/>
            <a:ext cx="10058400" cy="738494"/>
          </a:xfrm>
        </p:spPr>
        <p:txBody>
          <a:bodyPr/>
          <a:lstStyle/>
          <a:p>
            <a:r>
              <a:rPr lang="en-US" dirty="0"/>
              <a:t>Sandia </a:t>
            </a:r>
            <a:r>
              <a:rPr lang="en-US" dirty="0" err="1"/>
              <a:t>hCMOS</a:t>
            </a:r>
            <a:r>
              <a:rPr lang="en-US" dirty="0"/>
              <a:t> have three distinct operational phases when capturing an image</a:t>
            </a:r>
          </a:p>
        </p:txBody>
      </p:sp>
    </p:spTree>
    <p:extLst>
      <p:ext uri="{BB962C8B-B14F-4D97-AF65-F5344CB8AC3E}">
        <p14:creationId xmlns:p14="http://schemas.microsoft.com/office/powerpoint/2010/main" val="18824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9815 L 8.33333E-7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2.91667E-6 0.0921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9514 L 8.33333E-7 4.44444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74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3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3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3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3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3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6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6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6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3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3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3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6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6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6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6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6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6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04752 -3.7037E-6 L 0.04752 -0.03611 L 0.11549 -0.03611 " pathEditMode="relative" rAng="0" ptsTypes="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250" autoRev="1" fill="remov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2" dur="250" autoRev="1" fill="remov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" dur="250" autoRev="1" fill="remov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autoRev="1" fill="remov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250" autoRev="1" fill="remove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8" dur="250" autoRev="1" fill="remove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250" autoRev="1" fill="remove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50" autoRev="1" fill="remove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50" autoRev="1" fill="remove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3" dur="250" autoRev="1" fill="remove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4" dur="250" autoRev="1" fill="remove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50" autoRev="1" fill="remove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50" autoRev="1" fill="remove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9" dur="250" autoRev="1" fill="remove"/>
                                        <p:tgtEl>
                                          <p:spTgt spid="3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250" autoRev="1" fill="remove"/>
                                        <p:tgtEl>
                                          <p:spTgt spid="3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50" autoRev="1" fill="remove"/>
                                        <p:tgtEl>
                                          <p:spTgt spid="3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" dur="250" autoRev="1" fill="remove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4" dur="250" autoRev="1" fill="remove"/>
                                        <p:tgtEl>
                                          <p:spTgt spid="3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5" dur="250" autoRev="1" fill="remove"/>
                                        <p:tgtEl>
                                          <p:spTgt spid="3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250" autoRev="1" fill="remove"/>
                                        <p:tgtEl>
                                          <p:spTgt spid="3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250" autoRev="1" fill="remove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0" dur="250" autoRev="1" fill="remove"/>
                                        <p:tgtEl>
                                          <p:spTgt spid="6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1" dur="250" autoRev="1" fill="remove"/>
                                        <p:tgtEl>
                                          <p:spTgt spid="6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autoRev="1" fill="remove"/>
                                        <p:tgtEl>
                                          <p:spTgt spid="6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5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250" autoRev="1" fill="remove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1" dur="250" autoRev="1" fill="remove"/>
                                        <p:tgtEl>
                                          <p:spTgt spid="3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2" dur="250" autoRev="1" fill="remove"/>
                                        <p:tgtEl>
                                          <p:spTgt spid="3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50" autoRev="1" fill="remove"/>
                                        <p:tgtEl>
                                          <p:spTgt spid="3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250" autoRev="1" fill="remov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6" dur="250" autoRev="1" fill="remov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7" dur="250" autoRev="1" fill="remov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autoRev="1" fill="remov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350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4687 4.81481E-6 L 0.04687 0.03564 L 0.11484 0.03564 " pathEditMode="relative" rAng="0" ptsTypes="AAAA">
                                      <p:cBhvr>
                                        <p:cTn id="218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9213 L 2.91667E-6 0.275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" grpId="0" animBg="1"/>
      <p:bldP spid="645" grpId="0" animBg="1"/>
      <p:bldP spid="645" grpId="1" animBg="1"/>
      <p:bldP spid="128" grpId="0" animBg="1"/>
      <p:bldP spid="128" grpId="1" animBg="1"/>
      <p:bldP spid="643" grpId="0" animBg="1"/>
      <p:bldP spid="5" grpId="0" animBg="1"/>
      <p:bldP spid="5" grpId="1" animBg="1"/>
      <p:bldP spid="5" grpId="2" animBg="1"/>
      <p:bldP spid="328" grpId="0" animBg="1"/>
      <p:bldP spid="328" grpId="1" animBg="1"/>
      <p:bldP spid="328" grpId="2" animBg="1"/>
      <p:bldP spid="366" grpId="0" animBg="1"/>
      <p:bldP spid="366" grpId="1" animBg="1"/>
      <p:bldP spid="212" grpId="0"/>
      <p:bldP spid="226" grpId="0"/>
      <p:bldP spid="238" grpId="0"/>
      <p:bldP spid="246" grpId="0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3" grpId="0" animBg="1"/>
      <p:bldP spid="323" grpId="1" animBg="1"/>
      <p:bldP spid="342" grpId="0" animBg="1"/>
      <p:bldP spid="342" grpId="1" animBg="1"/>
      <p:bldP spid="344" grpId="0" animBg="1"/>
      <p:bldP spid="3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UXI sensors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ROIC design goals were developed to satisfy a broad suite of end-use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6188860" cy="4726868"/>
          </a:xfrm>
        </p:spPr>
        <p:txBody>
          <a:bodyPr>
            <a:normAutofit fontScale="92500"/>
          </a:bodyPr>
          <a:lstStyle/>
          <a:p>
            <a:r>
              <a:rPr lang="en-US" dirty="0"/>
              <a:t>Large area imagers</a:t>
            </a:r>
          </a:p>
          <a:p>
            <a:pPr lvl="1"/>
            <a:r>
              <a:rPr lang="en-US" dirty="0"/>
              <a:t>Expensive to lens X-rays</a:t>
            </a:r>
          </a:p>
          <a:p>
            <a:pPr lvl="1"/>
            <a:r>
              <a:rPr lang="en-US" dirty="0"/>
              <a:t>Makes it difficult to propagate high speed signals</a:t>
            </a:r>
          </a:p>
          <a:p>
            <a:r>
              <a:rPr lang="en-US" dirty="0"/>
              <a:t>Fine spatial resolution </a:t>
            </a:r>
          </a:p>
          <a:p>
            <a:pPr lvl="1"/>
            <a:r>
              <a:rPr lang="en-US" dirty="0"/>
              <a:t>Trade off between number of frames and full well</a:t>
            </a:r>
          </a:p>
          <a:p>
            <a:r>
              <a:rPr lang="en-US" dirty="0"/>
              <a:t>User programmable timing for experimental flexibility</a:t>
            </a:r>
          </a:p>
          <a:p>
            <a:r>
              <a:rPr lang="en-US" dirty="0"/>
              <a:t>Low jitter operation for facility/experiment synchronization</a:t>
            </a:r>
          </a:p>
          <a:p>
            <a:r>
              <a:rPr lang="en-US" dirty="0"/>
              <a:t>Targeted SNL’s 350 nm CMOS7 SOI technology</a:t>
            </a:r>
          </a:p>
          <a:p>
            <a:pPr lvl="1"/>
            <a:r>
              <a:rPr lang="en-US" dirty="0"/>
              <a:t>High speed performance and transistor density are limited</a:t>
            </a:r>
          </a:p>
          <a:p>
            <a:pPr lvl="1"/>
            <a:r>
              <a:rPr lang="en-US" dirty="0"/>
              <a:t>In house facilities allow for close relationship with the fab</a:t>
            </a:r>
          </a:p>
          <a:p>
            <a:pPr lvl="1"/>
            <a:r>
              <a:rPr lang="en-US" dirty="0"/>
              <a:t>Radiation hardened by process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37B0EF-448C-4A89-8040-B3514D245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36613"/>
              </p:ext>
            </p:extLst>
          </p:nvPr>
        </p:nvGraphicFramePr>
        <p:xfrm>
          <a:off x="6909508" y="1582573"/>
          <a:ext cx="5141939" cy="3717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1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5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Initial 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Holy Grail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543">
                <a:tc>
                  <a:txBody>
                    <a:bodyPr/>
                    <a:lstStyle/>
                    <a:p>
                      <a:r>
                        <a:rPr lang="en-US" sz="1400" dirty="0"/>
                        <a:t>Array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1024 x 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1024 x 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967">
                <a:tc>
                  <a:txBody>
                    <a:bodyPr/>
                    <a:lstStyle/>
                    <a:p>
                      <a:r>
                        <a:rPr lang="en-US" sz="1400" dirty="0"/>
                        <a:t>Pixel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25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l-GR" sz="1400" b="1" baseline="0" dirty="0"/>
                        <a:t>μ</a:t>
                      </a:r>
                      <a:r>
                        <a:rPr lang="en-US" sz="1400" b="1" baseline="0" dirty="0"/>
                        <a:t>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25 - 40</a:t>
                      </a:r>
                      <a:r>
                        <a:rPr lang="en-US" sz="1400" baseline="0" dirty="0"/>
                        <a:t> </a:t>
                      </a:r>
                      <a:r>
                        <a:rPr lang="el-GR" sz="1400" baseline="0" dirty="0"/>
                        <a:t>μ</a:t>
                      </a:r>
                      <a:r>
                        <a:rPr lang="en-US" sz="1400" baseline="0" dirty="0"/>
                        <a:t>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967">
                <a:tc>
                  <a:txBody>
                    <a:bodyPr/>
                    <a:lstStyle/>
                    <a:p>
                      <a:r>
                        <a:rPr lang="en-US" sz="1400" dirty="0"/>
                        <a:t>Number of frames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6 - 24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967">
                <a:tc>
                  <a:txBody>
                    <a:bodyPr/>
                    <a:lstStyle/>
                    <a:p>
                      <a:r>
                        <a:rPr lang="en-US" sz="1400" dirty="0"/>
                        <a:t>Min integration</a:t>
                      </a:r>
                      <a:r>
                        <a:rPr lang="en-US" sz="1400" baseline="0" dirty="0"/>
                        <a:t> time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250 - 300 </a:t>
                      </a:r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967">
                <a:tc>
                  <a:txBody>
                    <a:bodyPr/>
                    <a:lstStyle/>
                    <a:p>
                      <a:r>
                        <a:rPr lang="en-US" sz="1400" dirty="0"/>
                        <a:t>Min inter-frame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250 - 300 </a:t>
                      </a:r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967">
                <a:tc>
                  <a:txBody>
                    <a:bodyPr/>
                    <a:lstStyle/>
                    <a:p>
                      <a:r>
                        <a:rPr lang="en-US" sz="1400" dirty="0"/>
                        <a:t>Timing skew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/>
                        <a:t>&lt;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&lt; 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967">
                <a:tc>
                  <a:txBody>
                    <a:bodyPr/>
                    <a:lstStyle/>
                    <a:p>
                      <a:r>
                        <a:rPr lang="en-US" sz="1400" dirty="0"/>
                        <a:t>F-F/array gain</a:t>
                      </a:r>
                      <a:r>
                        <a:rPr lang="en-US" sz="1400" baseline="0" dirty="0"/>
                        <a:t> errors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/>
                        <a:t>&lt;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&lt; 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967">
                <a:tc>
                  <a:txBody>
                    <a:bodyPr/>
                    <a:lstStyle/>
                    <a:p>
                      <a:r>
                        <a:rPr lang="en-US" sz="1400" dirty="0"/>
                        <a:t>Full 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500 </a:t>
                      </a:r>
                      <a:r>
                        <a:rPr lang="en-US" sz="1400" b="1" dirty="0" err="1"/>
                        <a:t>ke</a:t>
                      </a:r>
                      <a:r>
                        <a:rPr lang="en-US" sz="1400" b="1" baseline="30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 M e</a:t>
                      </a:r>
                      <a:r>
                        <a:rPr lang="en-US" sz="1400" baseline="300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967">
                <a:tc>
                  <a:txBody>
                    <a:bodyPr/>
                    <a:lstStyle/>
                    <a:p>
                      <a:r>
                        <a:rPr lang="en-US" sz="1400" dirty="0"/>
                        <a:t>Noise floor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500 e</a:t>
                      </a:r>
                      <a:r>
                        <a:rPr lang="en-US" sz="1400" b="1" baseline="30000" dirty="0"/>
                        <a:t>-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250 e</a:t>
                      </a:r>
                      <a:r>
                        <a:rPr lang="en-US" sz="1400" baseline="30000" dirty="0"/>
                        <a:t>-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967">
                <a:tc>
                  <a:txBody>
                    <a:bodyPr/>
                    <a:lstStyle/>
                    <a:p>
                      <a:r>
                        <a:rPr lang="en-US" sz="1400" dirty="0"/>
                        <a:t>Dynamic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60 dB (10</a:t>
                      </a:r>
                      <a:r>
                        <a:rPr lang="en-US" sz="1400" b="1" baseline="0" dirty="0"/>
                        <a:t> bit)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&gt; 60 dB (11 bit)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967">
                <a:tc>
                  <a:txBody>
                    <a:bodyPr/>
                    <a:lstStyle/>
                    <a:p>
                      <a:r>
                        <a:rPr lang="en-US" sz="1400" dirty="0" err="1"/>
                        <a:t>Abutable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trike="noStrike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 side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27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B60B-A956-4B79-8D3A-A307CC6B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Fielded Sensor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508C1-99C4-4FBA-8062-B27FBD65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B61D16-FD5B-48B9-B538-84EEA0B68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128421"/>
              </p:ext>
            </p:extLst>
          </p:nvPr>
        </p:nvGraphicFramePr>
        <p:xfrm>
          <a:off x="2392967" y="993593"/>
          <a:ext cx="8809114" cy="43943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0746">
                  <a:extLst>
                    <a:ext uri="{9D8B030D-6E8A-4147-A177-3AD203B41FA5}">
                      <a16:colId xmlns:a16="http://schemas.microsoft.com/office/drawing/2014/main" val="4260600279"/>
                    </a:ext>
                  </a:extLst>
                </a:gridCol>
                <a:gridCol w="1628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8723">
                <a:tc rowSpan="2"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 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kern="1200" dirty="0">
                        <a:solidFill>
                          <a:prstClr val="white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kern="1200" dirty="0">
                        <a:solidFill>
                          <a:prstClr val="white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</a:rPr>
                        <a:t>In Test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4371">
                <a:tc vMerge="1"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err="1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Furi</a:t>
                      </a:r>
                      <a:endParaRPr lang="en-US" sz="1600" b="1" kern="1200" dirty="0">
                        <a:solidFill>
                          <a:prstClr val="white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Hippogriff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Icarus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kern="1200" dirty="0">
                        <a:solidFill>
                          <a:prstClr val="white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Daedalus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74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</a:rPr>
                        <a:t>FY14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</a:rPr>
                        <a:t>FY15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</a:rPr>
                        <a:t>FY16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</a:rPr>
                        <a:t>FY18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29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Min</a:t>
                      </a:r>
                      <a:r>
                        <a:rPr lang="en-US" sz="1200" b="1" baseline="0" dirty="0">
                          <a:latin typeface="Calibri" panose="020F0502020204030204" pitchFamily="34" charset="0"/>
                        </a:rPr>
                        <a:t> Integration time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~1.5 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~2 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~1.5 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~1.0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ns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33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Frames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en-US" sz="700" b="1" dirty="0">
                          <a:latin typeface="Calibri" panose="020F0502020204030204" pitchFamily="34" charset="0"/>
                        </a:rPr>
                        <a:t>(full</a:t>
                      </a:r>
                      <a:r>
                        <a:rPr lang="en-US" sz="700" b="1" baseline="0" dirty="0">
                          <a:latin typeface="Calibri" panose="020F0502020204030204" pitchFamily="34" charset="0"/>
                        </a:rPr>
                        <a:t> resolution</a:t>
                      </a:r>
                      <a:r>
                        <a:rPr lang="en-US" sz="700" b="1" dirty="0"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4 or 8 </a:t>
                      </a:r>
                      <a:r>
                        <a:rPr lang="en-US" sz="700" b="1" dirty="0">
                          <a:latin typeface="Calibri" panose="020F0502020204030204" pitchFamily="34" charset="0"/>
                        </a:rPr>
                        <a:t>(Row interlaced)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</a:rPr>
                        <a:t>*4 </a:t>
                      </a:r>
                      <a:r>
                        <a:rPr lang="en-US" sz="800" b="1" dirty="0">
                          <a:latin typeface="Calibri" panose="020F0502020204030204" pitchFamily="34" charset="0"/>
                        </a:rPr>
                        <a:t>(full</a:t>
                      </a:r>
                      <a:r>
                        <a:rPr lang="en-US" sz="800" b="1" baseline="0" dirty="0">
                          <a:latin typeface="Calibri" panose="020F0502020204030204" pitchFamily="34" charset="0"/>
                        </a:rPr>
                        <a:t> resolution</a:t>
                      </a:r>
                      <a:r>
                        <a:rPr lang="en-US" sz="800" b="1" dirty="0"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</a:rPr>
                        <a:t>*8 </a:t>
                      </a:r>
                      <a:r>
                        <a:rPr lang="en-US" sz="800" b="1" dirty="0">
                          <a:latin typeface="Calibri" panose="020F0502020204030204" pitchFamily="34" charset="0"/>
                        </a:rPr>
                        <a:t>(L/R interlaced)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en-US" sz="800" b="1" dirty="0">
                          <a:latin typeface="Calibri" panose="020F0502020204030204" pitchFamily="34" charset="0"/>
                        </a:rPr>
                        <a:t>(full</a:t>
                      </a:r>
                      <a:r>
                        <a:rPr lang="en-US" sz="800" b="1" baseline="0" dirty="0">
                          <a:latin typeface="Calibri" panose="020F0502020204030204" pitchFamily="34" charset="0"/>
                        </a:rPr>
                        <a:t> resolution</a:t>
                      </a:r>
                      <a:r>
                        <a:rPr lang="en-US" sz="800" b="1" dirty="0"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</a:rPr>
                        <a:t>6+ </a:t>
                      </a:r>
                      <a:r>
                        <a:rPr lang="en-US" sz="800" b="1" dirty="0">
                          <a:latin typeface="Calibri" panose="020F0502020204030204" pitchFamily="34" charset="0"/>
                        </a:rPr>
                        <a:t>(Row/L/R interlacing)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7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Tiling Option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One Side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77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CMOS</a:t>
                      </a:r>
                      <a:r>
                        <a:rPr lang="en-US" sz="1200" b="1" baseline="0" dirty="0">
                          <a:latin typeface="Calibri" panose="020F0502020204030204" pitchFamily="34" charset="0"/>
                        </a:rPr>
                        <a:t> Process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350 nm (SNL)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350 nm (SNL)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350</a:t>
                      </a:r>
                      <a:r>
                        <a:rPr lang="en-US" sz="1200" b="1" baseline="0" dirty="0">
                          <a:latin typeface="Calibri" panose="020F0502020204030204" pitchFamily="34" charset="0"/>
                        </a:rPr>
                        <a:t> nm (SNL)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</a:rPr>
                        <a:t>350 nm (SNL)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7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Pixels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448 x 1024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448 x 1024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512 x 1024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</a:rPr>
                        <a:t>512 x 1024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77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Pixel Size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25 </a:t>
                      </a:r>
                      <a:r>
                        <a:rPr lang="en-US" sz="1200" b="1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="1" dirty="0">
                          <a:latin typeface="Calibri" panose="020F0502020204030204" pitchFamily="34" charset="0"/>
                        </a:rPr>
                        <a:t>m x 25 </a:t>
                      </a:r>
                      <a:r>
                        <a:rPr lang="en-US" sz="1200" b="1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="1" dirty="0"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25 </a:t>
                      </a:r>
                      <a:r>
                        <a:rPr lang="en-US" sz="1200" b="1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="1" dirty="0">
                          <a:latin typeface="Calibri" panose="020F0502020204030204" pitchFamily="34" charset="0"/>
                        </a:rPr>
                        <a:t>m x 25 </a:t>
                      </a:r>
                      <a:r>
                        <a:rPr lang="en-US" sz="1200" b="1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="1" dirty="0"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</a:rPr>
                        <a:t>25 </a:t>
                      </a:r>
                      <a:r>
                        <a:rPr lang="en-US" sz="1200" b="1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="1" dirty="0">
                          <a:latin typeface="Calibri" panose="020F0502020204030204" pitchFamily="34" charset="0"/>
                        </a:rPr>
                        <a:t>m x 25 </a:t>
                      </a:r>
                      <a:r>
                        <a:rPr lang="en-US" sz="1200" b="1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="1" dirty="0"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</a:rPr>
                        <a:t>25 </a:t>
                      </a:r>
                      <a:r>
                        <a:rPr lang="en-US" sz="1200" b="1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="1" dirty="0">
                          <a:latin typeface="Calibri" panose="020F0502020204030204" pitchFamily="34" charset="0"/>
                        </a:rPr>
                        <a:t>m x 25 </a:t>
                      </a:r>
                      <a:r>
                        <a:rPr lang="en-US" sz="1200" b="1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b="1" dirty="0"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77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</a:rPr>
                        <a:t>Capacitor Full Well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1.5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million e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1.5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million e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0.5 million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1.5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million e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3" descr="\\snl\mesa\Projects\XRAYCamera\publications\images\SOP\UXI_SOP_image2.jpg">
            <a:extLst>
              <a:ext uri="{FF2B5EF4-FFF2-40B4-BE49-F238E27FC236}">
                <a16:creationId xmlns:a16="http://schemas.microsoft.com/office/drawing/2014/main" id="{BFDDD8C3-FCCD-4058-8592-C9ED779C6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/>
          <a:stretch/>
        </p:blipFill>
        <p:spPr bwMode="auto">
          <a:xfrm>
            <a:off x="5884339" y="5463424"/>
            <a:ext cx="1527712" cy="11049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vmware-host\Shared Folders\Pictures\IMG_1395.jpg">
            <a:extLst>
              <a:ext uri="{FF2B5EF4-FFF2-40B4-BE49-F238E27FC236}">
                <a16:creationId xmlns:a16="http://schemas.microsoft.com/office/drawing/2014/main" id="{C064BBBE-2CBB-47D6-8984-A8070F5BA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23961" r="19474" b="14866"/>
          <a:stretch/>
        </p:blipFill>
        <p:spPr bwMode="auto">
          <a:xfrm>
            <a:off x="7464109" y="5470517"/>
            <a:ext cx="1527712" cy="1111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EEFFB6-1166-41E0-9035-007FB48E2B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63" t="32839" r="12617" b="33991"/>
          <a:stretch/>
        </p:blipFill>
        <p:spPr>
          <a:xfrm>
            <a:off x="9716059" y="5463424"/>
            <a:ext cx="1458802" cy="10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BB0DE-F612-41A8-B45F-049F2DEF0B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023" t="30543" r="32569" b="26527"/>
          <a:stretch/>
        </p:blipFill>
        <p:spPr>
          <a:xfrm>
            <a:off x="726299" y="5463424"/>
            <a:ext cx="1189930" cy="108205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F1A4AA-D64E-4878-AB4A-5D0CB016F333}"/>
              </a:ext>
            </a:extLst>
          </p:cNvPr>
          <p:cNvCxnSpPr/>
          <p:nvPr/>
        </p:nvCxnSpPr>
        <p:spPr>
          <a:xfrm>
            <a:off x="2774708" y="6009642"/>
            <a:ext cx="1425182" cy="0"/>
          </a:xfrm>
          <a:prstGeom prst="straightConnector1">
            <a:avLst/>
          </a:prstGeom>
          <a:ln w="762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57CBA1-4D01-4A31-BC37-1FB4DCA839B3}"/>
              </a:ext>
            </a:extLst>
          </p:cNvPr>
          <p:cNvSpPr txBox="1"/>
          <p:nvPr/>
        </p:nvSpPr>
        <p:spPr>
          <a:xfrm>
            <a:off x="2042767" y="5341048"/>
            <a:ext cx="692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34BC1B-2883-4F40-9ED6-6FDDDDD87A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38" t="22719" r="11083" b="23000"/>
          <a:stretch/>
        </p:blipFill>
        <p:spPr>
          <a:xfrm>
            <a:off x="4343399" y="5637687"/>
            <a:ext cx="1490415" cy="78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Furi</a:t>
            </a:r>
            <a:r>
              <a:rPr lang="en-US" dirty="0"/>
              <a:t> was the first generation large scale imager to be fielded as a diagnostic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7457437" cy="5383691"/>
          </a:xfrm>
        </p:spPr>
        <p:txBody>
          <a:bodyPr>
            <a:normAutofit/>
          </a:bodyPr>
          <a:lstStyle/>
          <a:p>
            <a:r>
              <a:rPr lang="en-US" dirty="0"/>
              <a:t>ROIC performance</a:t>
            </a:r>
          </a:p>
          <a:p>
            <a:pPr lvl="1"/>
            <a:r>
              <a:rPr lang="en-US" dirty="0"/>
              <a:t>1024 x 448 pixels</a:t>
            </a:r>
          </a:p>
          <a:p>
            <a:pPr lvl="1"/>
            <a:r>
              <a:rPr lang="en-US" dirty="0"/>
              <a:t>25 µm pixel pitch</a:t>
            </a:r>
          </a:p>
          <a:p>
            <a:pPr lvl="1"/>
            <a:r>
              <a:rPr lang="en-US" dirty="0"/>
              <a:t>2 frames per pixel</a:t>
            </a:r>
          </a:p>
          <a:p>
            <a:pPr lvl="1"/>
            <a:r>
              <a:rPr lang="en-US" dirty="0"/>
              <a:t>1.5 Me</a:t>
            </a:r>
            <a:r>
              <a:rPr lang="en-US" baseline="30000" dirty="0"/>
              <a:t>-</a:t>
            </a:r>
            <a:r>
              <a:rPr lang="en-US" dirty="0"/>
              <a:t> full well</a:t>
            </a:r>
          </a:p>
          <a:p>
            <a:pPr lvl="1"/>
            <a:r>
              <a:rPr lang="en-US" dirty="0"/>
              <a:t>1500 e</a:t>
            </a:r>
            <a:r>
              <a:rPr lang="en-US" baseline="30000" dirty="0"/>
              <a:t>-</a:t>
            </a:r>
            <a:r>
              <a:rPr lang="en-US" dirty="0"/>
              <a:t> noise floor</a:t>
            </a:r>
          </a:p>
          <a:p>
            <a:pPr lvl="1"/>
            <a:r>
              <a:rPr lang="en-US" dirty="0"/>
              <a:t>60 dB dynamic range</a:t>
            </a:r>
          </a:p>
          <a:p>
            <a:pPr lvl="1"/>
            <a:r>
              <a:rPr lang="en-US" dirty="0"/>
              <a:t>&lt; 2 ns minimum integration time</a:t>
            </a:r>
          </a:p>
          <a:p>
            <a:pPr lvl="1"/>
            <a:r>
              <a:rPr lang="en-US" dirty="0"/>
              <a:t>&lt; 2 ns minimum inter-frame time</a:t>
            </a:r>
          </a:p>
          <a:p>
            <a:pPr lvl="1"/>
            <a:r>
              <a:rPr lang="en-US" dirty="0"/>
              <a:t>Common anode detector</a:t>
            </a:r>
          </a:p>
          <a:p>
            <a:r>
              <a:rPr lang="en-US" dirty="0"/>
              <a:t>ROIC features</a:t>
            </a:r>
          </a:p>
          <a:p>
            <a:pPr lvl="1"/>
            <a:r>
              <a:rPr lang="en-US" dirty="0"/>
              <a:t>Digitally programmable shutter timing generator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F05FD-4B42-4711-A2C2-ED2C40205E25}"/>
              </a:ext>
            </a:extLst>
          </p:cNvPr>
          <p:cNvSpPr txBox="1"/>
          <p:nvPr/>
        </p:nvSpPr>
        <p:spPr>
          <a:xfrm>
            <a:off x="8598993" y="6472441"/>
            <a:ext cx="3391077" cy="3385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Active array size: 11.2 mm x 25.6 mm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866AAA-B535-4B70-92BD-D81E37089268}"/>
              </a:ext>
            </a:extLst>
          </p:cNvPr>
          <p:cNvGrpSpPr/>
          <p:nvPr/>
        </p:nvGrpSpPr>
        <p:grpSpPr>
          <a:xfrm>
            <a:off x="8693968" y="1139190"/>
            <a:ext cx="3147562" cy="5190833"/>
            <a:chOff x="5867400" y="762000"/>
            <a:chExt cx="3147562" cy="5190833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474AEB6-A34D-4982-94C2-23C396214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762000"/>
              <a:ext cx="3147562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4E198E-F509-4374-ACF4-D840515F310F}"/>
                </a:ext>
              </a:extLst>
            </p:cNvPr>
            <p:cNvSpPr txBox="1"/>
            <p:nvPr/>
          </p:nvSpPr>
          <p:spPr>
            <a:xfrm>
              <a:off x="6565170" y="5666601"/>
              <a:ext cx="2022570" cy="286232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indent="0" algn="ctr" defTabSz="914354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None/>
                <a:defRPr sz="1400" b="1">
                  <a:solidFill>
                    <a:schemeClr val="accent3">
                      <a:lumMod val="60000"/>
                      <a:lumOff val="40000"/>
                    </a:schemeClr>
                  </a:solidFill>
                  <a:ea typeface="Garamond" charset="0"/>
                  <a:cs typeface="Garamond" charset="0"/>
                </a:defRPr>
              </a:lvl1pPr>
              <a:lvl2pPr marL="384029" indent="-182870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>
                  <a:solidFill>
                    <a:schemeClr val="bg1"/>
                  </a:solidFill>
                  <a:ea typeface="Garamond" charset="0"/>
                  <a:cs typeface="Garamond" charset="0"/>
                </a:defRPr>
              </a:lvl2pPr>
              <a:lvl3pPr marL="566900" indent="-182870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>
                  <a:solidFill>
                    <a:schemeClr val="bg1"/>
                  </a:solidFill>
                  <a:ea typeface="Garamond" charset="0"/>
                  <a:cs typeface="Garamond" charset="0"/>
                </a:defRPr>
              </a:lvl3pPr>
              <a:lvl4pPr marL="749771" indent="-182870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>
                  <a:solidFill>
                    <a:schemeClr val="bg1"/>
                  </a:solidFill>
                  <a:ea typeface="Garamond" charset="0"/>
                  <a:cs typeface="Garamond" charset="0"/>
                </a:defRPr>
              </a:lvl4pPr>
              <a:lvl5pPr marL="932642" indent="-182870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>
                  <a:solidFill>
                    <a:schemeClr val="bg1"/>
                  </a:solidFill>
                  <a:ea typeface="Garamond" charset="0"/>
                  <a:cs typeface="Garamond" charset="0"/>
                </a:defRPr>
              </a:lvl5pPr>
              <a:lvl6pPr marL="1099946" indent="-228589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299936" indent="-228589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499925" indent="-228589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699916" indent="-228589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r>
                <a:rPr lang="en-US" dirty="0" err="1"/>
                <a:t>Furi</a:t>
              </a:r>
              <a:r>
                <a:rPr lang="en-US" dirty="0"/>
                <a:t> block diagram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F4CCF29-A0BC-4F9A-9F73-99A54C5DC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38" t="22719" r="11083" b="23000"/>
          <a:stretch/>
        </p:blipFill>
        <p:spPr>
          <a:xfrm>
            <a:off x="4683544" y="1133475"/>
            <a:ext cx="3656422" cy="19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Fast Time-Gated Imager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LLNL/NIF has fielded 2 UXI imagers to date with multiple additional diagnostics planned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First UXI system fielded on the NIF was a first generation, 2 frame </a:t>
            </a:r>
            <a:r>
              <a:rPr lang="en-US" dirty="0" err="1"/>
              <a:t>Furi</a:t>
            </a:r>
            <a:r>
              <a:rPr lang="en-US" dirty="0"/>
              <a:t> image sensor</a:t>
            </a:r>
          </a:p>
          <a:p>
            <a:pPr lvl="1"/>
            <a:r>
              <a:rPr lang="en-US" dirty="0"/>
              <a:t>Direct emission pin hole imaging of the Laser Entrance Hole</a:t>
            </a:r>
          </a:p>
          <a:p>
            <a:pPr lvl="1"/>
            <a:r>
              <a:rPr lang="en-US" dirty="0"/>
              <a:t>Provided a time gated history of the experiment for investigating multiple phenomena</a:t>
            </a:r>
          </a:p>
          <a:p>
            <a:pPr lvl="2"/>
            <a:r>
              <a:rPr lang="en-US" dirty="0"/>
              <a:t>Cross-beam energy transfer</a:t>
            </a:r>
          </a:p>
          <a:p>
            <a:pPr lvl="2"/>
            <a:r>
              <a:rPr lang="en-US" dirty="0"/>
              <a:t>Capsule size</a:t>
            </a:r>
          </a:p>
          <a:p>
            <a:pPr lvl="2"/>
            <a:r>
              <a:rPr lang="en-US" dirty="0"/>
              <a:t>Laser entrance hole size</a:t>
            </a:r>
          </a:p>
          <a:p>
            <a:pPr lvl="2"/>
            <a:r>
              <a:rPr lang="en-US" dirty="0"/>
              <a:t>Instability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DE578E-A0D9-47BA-A588-A194FA68B66C}"/>
              </a:ext>
            </a:extLst>
          </p:cNvPr>
          <p:cNvGrpSpPr/>
          <p:nvPr/>
        </p:nvGrpSpPr>
        <p:grpSpPr>
          <a:xfrm>
            <a:off x="64952" y="3525050"/>
            <a:ext cx="11860885" cy="3123451"/>
            <a:chOff x="64952" y="3125817"/>
            <a:chExt cx="11860885" cy="3123451"/>
          </a:xfrm>
        </p:grpSpPr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935BD636-F022-4334-84F1-FD747EFD0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463" y="3125818"/>
              <a:ext cx="7591374" cy="312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FC9B72FE-1639-4B27-B126-532E58148B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74"/>
            <a:stretch/>
          </p:blipFill>
          <p:spPr bwMode="auto">
            <a:xfrm rot="16200000">
              <a:off x="619589" y="2571180"/>
              <a:ext cx="3114458" cy="422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1E694DB-7F45-48D0-8B91-97969C8CBDD3}"/>
              </a:ext>
            </a:extLst>
          </p:cNvPr>
          <p:cNvSpPr/>
          <p:nvPr/>
        </p:nvSpPr>
        <p:spPr>
          <a:xfrm>
            <a:off x="64951" y="6611952"/>
            <a:ext cx="1155179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Chen, H., et. al., “A high-speed two-frame, 1-2 ns gated X-ray CMOS imager used as a hohlraum diagnostic on the National Ignition Facility,” Rev. Sci. </a:t>
            </a:r>
            <a:r>
              <a:rPr lang="en-US" sz="1050" dirty="0" err="1">
                <a:solidFill>
                  <a:schemeClr val="bg1"/>
                </a:solidFill>
              </a:rPr>
              <a:t>Instrum</a:t>
            </a:r>
            <a:r>
              <a:rPr lang="en-US" sz="1050" dirty="0">
                <a:solidFill>
                  <a:schemeClr val="bg1"/>
                </a:solidFill>
              </a:rPr>
              <a:t>. 87, 11E203 (2016).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621147-D8B8-4117-B9D8-3B8752EBA25C}"/>
              </a:ext>
            </a:extLst>
          </p:cNvPr>
          <p:cNvSpPr txBox="1"/>
          <p:nvPr/>
        </p:nvSpPr>
        <p:spPr>
          <a:xfrm>
            <a:off x="242429" y="6190026"/>
            <a:ext cx="3144713" cy="307777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G-LEH line of sight </a:t>
            </a:r>
          </a:p>
        </p:txBody>
      </p:sp>
    </p:spTree>
    <p:extLst>
      <p:ext uri="{BB962C8B-B14F-4D97-AF65-F5344CB8AC3E}">
        <p14:creationId xmlns:p14="http://schemas.microsoft.com/office/powerpoint/2010/main" val="302187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design specs and operational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7457437" cy="5383691"/>
          </a:xfrm>
        </p:spPr>
        <p:txBody>
          <a:bodyPr>
            <a:normAutofit/>
          </a:bodyPr>
          <a:lstStyle/>
          <a:p>
            <a:r>
              <a:rPr lang="en-US" dirty="0"/>
              <a:t>ROIC performance</a:t>
            </a:r>
          </a:p>
          <a:p>
            <a:pPr lvl="1"/>
            <a:r>
              <a:rPr lang="en-US" dirty="0"/>
              <a:t>1024 x 512 pixels</a:t>
            </a:r>
          </a:p>
          <a:p>
            <a:pPr lvl="1"/>
            <a:r>
              <a:rPr lang="en-US" dirty="0"/>
              <a:t>25 µm pixel pitch</a:t>
            </a:r>
          </a:p>
          <a:p>
            <a:pPr lvl="1"/>
            <a:r>
              <a:rPr lang="en-US" dirty="0"/>
              <a:t>4 frames per pixel</a:t>
            </a:r>
          </a:p>
          <a:p>
            <a:pPr lvl="1"/>
            <a:r>
              <a:rPr lang="en-US" dirty="0"/>
              <a:t>500 </a:t>
            </a:r>
            <a:r>
              <a:rPr lang="en-US" dirty="0" err="1"/>
              <a:t>ke</a:t>
            </a:r>
            <a:r>
              <a:rPr lang="en-US" baseline="30000" dirty="0"/>
              <a:t>-</a:t>
            </a:r>
            <a:r>
              <a:rPr lang="en-US" dirty="0"/>
              <a:t> full well</a:t>
            </a:r>
          </a:p>
          <a:p>
            <a:pPr lvl="1"/>
            <a:r>
              <a:rPr lang="en-US" dirty="0"/>
              <a:t>500 e</a:t>
            </a:r>
            <a:r>
              <a:rPr lang="en-US" baseline="30000" dirty="0"/>
              <a:t>-</a:t>
            </a:r>
            <a:r>
              <a:rPr lang="en-US" dirty="0"/>
              <a:t> noise floor</a:t>
            </a:r>
          </a:p>
          <a:p>
            <a:pPr lvl="1"/>
            <a:r>
              <a:rPr lang="en-US" dirty="0"/>
              <a:t>60 dB dynamic range</a:t>
            </a:r>
          </a:p>
          <a:p>
            <a:pPr lvl="1"/>
            <a:r>
              <a:rPr lang="en-US" dirty="0"/>
              <a:t>&lt; 2 ns minimum integration time</a:t>
            </a:r>
          </a:p>
          <a:p>
            <a:pPr lvl="1"/>
            <a:r>
              <a:rPr lang="en-US" dirty="0"/>
              <a:t>&lt; 2 ns minimum inter-frame time</a:t>
            </a:r>
          </a:p>
          <a:p>
            <a:pPr lvl="1"/>
            <a:r>
              <a:rPr lang="en-US" dirty="0"/>
              <a:t>Common cathode detector</a:t>
            </a:r>
          </a:p>
          <a:p>
            <a:pPr lvl="2"/>
            <a:r>
              <a:rPr lang="en-US" dirty="0"/>
              <a:t>Slower risetime </a:t>
            </a:r>
          </a:p>
          <a:p>
            <a:pPr lvl="2"/>
            <a:r>
              <a:rPr lang="en-US" dirty="0"/>
              <a:t>Better for manufacturing for low energy x-ray sensitivity</a:t>
            </a:r>
          </a:p>
          <a:p>
            <a:r>
              <a:rPr lang="en-US" dirty="0"/>
              <a:t>ROIC features</a:t>
            </a:r>
          </a:p>
          <a:p>
            <a:pPr lvl="1"/>
            <a:r>
              <a:rPr lang="en-US" dirty="0"/>
              <a:t>Digitally programmable shutter timing generator </a:t>
            </a:r>
          </a:p>
          <a:p>
            <a:pPr lvl="1"/>
            <a:r>
              <a:rPr lang="en-US" dirty="0"/>
              <a:t>Fully independent hemisphere shutter timing</a:t>
            </a:r>
          </a:p>
          <a:p>
            <a:pPr lvl="1"/>
            <a:r>
              <a:rPr lang="en-US" dirty="0"/>
              <a:t>Left/Right hemisphere shutter fine tuning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F05FD-4B42-4711-A2C2-ED2C40205E25}"/>
              </a:ext>
            </a:extLst>
          </p:cNvPr>
          <p:cNvSpPr txBox="1"/>
          <p:nvPr/>
        </p:nvSpPr>
        <p:spPr>
          <a:xfrm>
            <a:off x="8067498" y="6506731"/>
            <a:ext cx="3680816" cy="3385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Active array size: 12.8 mm x 25.6 mm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BBB8DE-34C6-4518-BB03-D9611FB01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055" y="4050406"/>
            <a:ext cx="3726272" cy="2479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F30EBA-DD0B-42B2-A970-5EEAE3CBF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537" y="336012"/>
            <a:ext cx="2260811" cy="37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optical test results demonstrate good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C719C3-E648-4326-8CFC-D60E4CBF8A58}"/>
              </a:ext>
            </a:extLst>
          </p:cNvPr>
          <p:cNvSpPr txBox="1"/>
          <p:nvPr/>
        </p:nvSpPr>
        <p:spPr>
          <a:xfrm>
            <a:off x="4666430" y="6167660"/>
            <a:ext cx="2755103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3D shutter profile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ECC180-F454-4881-A82A-5EFE45730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4" y="2361378"/>
            <a:ext cx="4030331" cy="37498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8433D1-09C1-4CAA-81FB-F4D69A227442}"/>
              </a:ext>
            </a:extLst>
          </p:cNvPr>
          <p:cNvSpPr txBox="1"/>
          <p:nvPr/>
        </p:nvSpPr>
        <p:spPr>
          <a:xfrm>
            <a:off x="120872" y="6167660"/>
            <a:ext cx="3828194" cy="4788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2 ns timing shutter profile, full array exposure, 36% full well illumination</a:t>
            </a:r>
          </a:p>
        </p:txBody>
      </p:sp>
      <p:pic>
        <p:nvPicPr>
          <p:cNvPr id="12" name="Concatinated_Surface Plot_Short_TS_4frame">
            <a:hlinkClick r:id="" action="ppaction://media"/>
            <a:extLst>
              <a:ext uri="{FF2B5EF4-FFF2-40B4-BE49-F238E27FC236}">
                <a16:creationId xmlns:a16="http://schemas.microsoft.com/office/drawing/2014/main" id="{31865EC3-32F4-4695-B90A-9E8EBC98A1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2118" y="2363346"/>
            <a:ext cx="3778872" cy="3747897"/>
          </a:xfrm>
          <a:prstGeom prst="rect">
            <a:avLst/>
          </a:prstGeom>
        </p:spPr>
      </p:pic>
      <p:pic>
        <p:nvPicPr>
          <p:cNvPr id="10" name="Chart 1" descr="image001">
            <a:extLst>
              <a:ext uri="{FF2B5EF4-FFF2-40B4-BE49-F238E27FC236}">
                <a16:creationId xmlns:a16="http://schemas.microsoft.com/office/drawing/2014/main" id="{515D5626-64C3-46A6-8220-91ED961D9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"/>
          <a:stretch/>
        </p:blipFill>
        <p:spPr bwMode="auto">
          <a:xfrm>
            <a:off x="8005457" y="2353431"/>
            <a:ext cx="4093197" cy="375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C4591B-C6B5-47C1-B323-9CA745FCC5E0}"/>
              </a:ext>
            </a:extLst>
          </p:cNvPr>
          <p:cNvSpPr txBox="1"/>
          <p:nvPr/>
        </p:nvSpPr>
        <p:spPr>
          <a:xfrm>
            <a:off x="8321041" y="6167660"/>
            <a:ext cx="3560444" cy="5971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Optical linearity sweep, 4 ns integration time, 3 ns inter-frame time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62CA5A2-8454-4D1D-AE76-34FE4B934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294404"/>
              </p:ext>
            </p:extLst>
          </p:nvPr>
        </p:nvGraphicFramePr>
        <p:xfrm>
          <a:off x="42091" y="4751443"/>
          <a:ext cx="1587914" cy="1341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47584">
                  <a:extLst>
                    <a:ext uri="{9D8B030D-6E8A-4147-A177-3AD203B41FA5}">
                      <a16:colId xmlns:a16="http://schemas.microsoft.com/office/drawing/2014/main" val="408019427"/>
                    </a:ext>
                  </a:extLst>
                </a:gridCol>
                <a:gridCol w="1040330">
                  <a:extLst>
                    <a:ext uri="{9D8B030D-6E8A-4147-A177-3AD203B41FA5}">
                      <a16:colId xmlns:a16="http://schemas.microsoft.com/office/drawing/2014/main" val="17775021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SH0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1.99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695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SH1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1.57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2008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SH2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1.53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188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SH3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1.35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364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0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effects and photodiode speed dominate fastest integration time currently achievable with Icarus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C719C3-E648-4326-8CFC-D60E4CBF8A58}"/>
              </a:ext>
            </a:extLst>
          </p:cNvPr>
          <p:cNvSpPr txBox="1"/>
          <p:nvPr/>
        </p:nvSpPr>
        <p:spPr>
          <a:xfrm>
            <a:off x="7602511" y="6278317"/>
            <a:ext cx="2755103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Aperture shutter profile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8433D1-09C1-4CAA-81FB-F4D69A227442}"/>
              </a:ext>
            </a:extLst>
          </p:cNvPr>
          <p:cNvSpPr txBox="1"/>
          <p:nvPr/>
        </p:nvSpPr>
        <p:spPr>
          <a:xfrm>
            <a:off x="1944515" y="6278317"/>
            <a:ext cx="5182648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1 ns timing shutter profile, aperture exposing ~4 % of the array, 5.6% full well illumination, 8 µm thick photodiode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7F479-2976-422F-8A4E-C1D0815A9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963" y="1765210"/>
            <a:ext cx="4915903" cy="4513107"/>
          </a:xfrm>
          <a:prstGeom prst="rect">
            <a:avLst/>
          </a:prstGeom>
        </p:spPr>
      </p:pic>
      <p:pic>
        <p:nvPicPr>
          <p:cNvPr id="1026" name="Picture 2" descr="image002">
            <a:extLst>
              <a:ext uri="{FF2B5EF4-FFF2-40B4-BE49-F238E27FC236}">
                <a16:creationId xmlns:a16="http://schemas.microsoft.com/office/drawing/2014/main" id="{955B93F1-7ABA-4A2C-8B81-6913D9886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" b="2964"/>
          <a:stretch/>
        </p:blipFill>
        <p:spPr bwMode="auto">
          <a:xfrm>
            <a:off x="7602511" y="1014460"/>
            <a:ext cx="2699781" cy="526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BCDA7DD-E083-424D-BCBE-E7B28ED7F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281867"/>
              </p:ext>
            </p:extLst>
          </p:nvPr>
        </p:nvGraphicFramePr>
        <p:xfrm>
          <a:off x="2145211" y="4908621"/>
          <a:ext cx="1512389" cy="1341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26564">
                  <a:extLst>
                    <a:ext uri="{9D8B030D-6E8A-4147-A177-3AD203B41FA5}">
                      <a16:colId xmlns:a16="http://schemas.microsoft.com/office/drawing/2014/main" val="40801942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1777502156"/>
                    </a:ext>
                  </a:extLst>
                </a:gridCol>
              </a:tblGrid>
              <a:tr h="232163">
                <a:tc>
                  <a:txBody>
                    <a:bodyPr/>
                    <a:lstStyle/>
                    <a:p>
                      <a:r>
                        <a:rPr lang="en-US" sz="1600" dirty="0"/>
                        <a:t>SH0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0.97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695106"/>
                  </a:ext>
                </a:extLst>
              </a:tr>
              <a:tr h="232163">
                <a:tc>
                  <a:txBody>
                    <a:bodyPr/>
                    <a:lstStyle/>
                    <a:p>
                      <a:r>
                        <a:rPr lang="en-US" sz="1600" dirty="0"/>
                        <a:t>SH1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1.12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200866"/>
                  </a:ext>
                </a:extLst>
              </a:tr>
              <a:tr h="232163">
                <a:tc>
                  <a:txBody>
                    <a:bodyPr/>
                    <a:lstStyle/>
                    <a:p>
                      <a:r>
                        <a:rPr lang="en-US" sz="1600" dirty="0"/>
                        <a:t>SH2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0.89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188656"/>
                  </a:ext>
                </a:extLst>
              </a:tr>
              <a:tr h="232163">
                <a:tc>
                  <a:txBody>
                    <a:bodyPr/>
                    <a:lstStyle/>
                    <a:p>
                      <a:r>
                        <a:rPr lang="en-US" sz="1600" dirty="0"/>
                        <a:t>SH3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1.24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364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2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SNL’s Z-machine has used Icarus sensors for multiple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1311332" cy="3433635"/>
          </a:xfrm>
        </p:spPr>
        <p:txBody>
          <a:bodyPr/>
          <a:lstStyle/>
          <a:p>
            <a:r>
              <a:rPr lang="en-US" dirty="0"/>
              <a:t>Laser pre-heating experiments in the Pecos test chamber provides valuable test capability without requiring experimental Z-machine shots </a:t>
            </a:r>
          </a:p>
          <a:p>
            <a:pPr lvl="1"/>
            <a:r>
              <a:rPr lang="en-US" dirty="0"/>
              <a:t>Icarus sensors, projecting onto both hemispheres, timed sequentially, to yield 8 frames</a:t>
            </a:r>
          </a:p>
          <a:p>
            <a:pPr lvl="1"/>
            <a:r>
              <a:rPr lang="en-US" dirty="0"/>
              <a:t>Icarus sensors have been configured to provide both axial and side on views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113E31D-E2AB-40D1-8B51-AFA5AFEF393A}" type="slidenum">
              <a:rPr lang="en-US"/>
              <a:pPr/>
              <a:t>24</a:t>
            </a:fld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4CB1311-AA56-4ED3-A7A2-A2A49B0FD495}"/>
              </a:ext>
            </a:extLst>
          </p:cNvPr>
          <p:cNvGrpSpPr/>
          <p:nvPr/>
        </p:nvGrpSpPr>
        <p:grpSpPr>
          <a:xfrm>
            <a:off x="9073858" y="2916061"/>
            <a:ext cx="2891868" cy="3639835"/>
            <a:chOff x="8040557" y="3205744"/>
            <a:chExt cx="2891868" cy="363983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67239C3-6057-470E-9DDF-599592D9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4169" y="3205744"/>
              <a:ext cx="2048256" cy="2926080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A648495-C4E1-44A1-A123-A5B796F10EB6}"/>
                </a:ext>
              </a:extLst>
            </p:cNvPr>
            <p:cNvGrpSpPr/>
            <p:nvPr/>
          </p:nvGrpSpPr>
          <p:grpSpPr>
            <a:xfrm>
              <a:off x="8040557" y="4554395"/>
              <a:ext cx="715130" cy="802418"/>
              <a:chOff x="2690011" y="4509316"/>
              <a:chExt cx="715130" cy="802418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27A283C-7CCC-4A09-97ED-6BB28A67BB59}"/>
                  </a:ext>
                </a:extLst>
              </p:cNvPr>
              <p:cNvSpPr txBox="1"/>
              <p:nvPr/>
            </p:nvSpPr>
            <p:spPr>
              <a:xfrm flipH="1">
                <a:off x="2911993" y="4973180"/>
                <a:ext cx="33246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D564842-24CF-4902-A32E-0515B7144B3B}"/>
                  </a:ext>
                </a:extLst>
              </p:cNvPr>
              <p:cNvSpPr txBox="1"/>
              <p:nvPr/>
            </p:nvSpPr>
            <p:spPr>
              <a:xfrm flipH="1">
                <a:off x="2911993" y="4737471"/>
                <a:ext cx="33246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A8AE409-D2B6-40AA-AAC7-14DE9894F565}"/>
                  </a:ext>
                </a:extLst>
              </p:cNvPr>
              <p:cNvSpPr txBox="1"/>
              <p:nvPr/>
            </p:nvSpPr>
            <p:spPr>
              <a:xfrm flipH="1">
                <a:off x="2911993" y="4509316"/>
                <a:ext cx="33246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A3B4C05-30B7-4DDA-A04D-3F5501D24C74}"/>
                  </a:ext>
                </a:extLst>
              </p:cNvPr>
              <p:cNvSpPr txBox="1"/>
              <p:nvPr/>
            </p:nvSpPr>
            <p:spPr>
              <a:xfrm rot="16200000" flipH="1">
                <a:off x="2551843" y="4747998"/>
                <a:ext cx="61489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mm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FCD6BFE-3569-4332-8844-5887FFA6EBFA}"/>
                  </a:ext>
                </a:extLst>
              </p:cNvPr>
              <p:cNvCxnSpPr/>
              <p:nvPr/>
            </p:nvCxnSpPr>
            <p:spPr>
              <a:xfrm rot="5400000">
                <a:off x="3095432" y="4910481"/>
                <a:ext cx="4572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16AC798-97FC-46DA-8BC1-45E3800E2902}"/>
                  </a:ext>
                </a:extLst>
              </p:cNvPr>
              <p:cNvCxnSpPr/>
              <p:nvPr/>
            </p:nvCxnSpPr>
            <p:spPr>
              <a:xfrm rot="5400000">
                <a:off x="3313701" y="4590441"/>
                <a:ext cx="0" cy="18288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FE63F37-A01E-4E14-81F8-F24768BFCF5F}"/>
                  </a:ext>
                </a:extLst>
              </p:cNvPr>
              <p:cNvCxnSpPr/>
              <p:nvPr/>
            </p:nvCxnSpPr>
            <p:spPr>
              <a:xfrm rot="5400000">
                <a:off x="3313701" y="4817009"/>
                <a:ext cx="0" cy="18288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526DCD0-0E63-4D74-8190-412EB42B8241}"/>
                  </a:ext>
                </a:extLst>
              </p:cNvPr>
              <p:cNvCxnSpPr/>
              <p:nvPr/>
            </p:nvCxnSpPr>
            <p:spPr>
              <a:xfrm rot="5400000">
                <a:off x="3313701" y="5044285"/>
                <a:ext cx="0" cy="18288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D2E1F95-43C7-4B05-B8BF-A13EBE09FDE2}"/>
                </a:ext>
              </a:extLst>
            </p:cNvPr>
            <p:cNvGrpSpPr/>
            <p:nvPr/>
          </p:nvGrpSpPr>
          <p:grpSpPr>
            <a:xfrm>
              <a:off x="9571022" y="6197248"/>
              <a:ext cx="791947" cy="648331"/>
              <a:chOff x="4290326" y="6241069"/>
              <a:chExt cx="791947" cy="648331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159E752-D626-4601-AE53-DA01DE218EFB}"/>
                  </a:ext>
                </a:extLst>
              </p:cNvPr>
              <p:cNvCxnSpPr/>
              <p:nvPr/>
            </p:nvCxnSpPr>
            <p:spPr>
              <a:xfrm>
                <a:off x="4456557" y="6334449"/>
                <a:ext cx="4572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69C5AB3-6E91-4894-8611-FC1359B7BDC7}"/>
                  </a:ext>
                </a:extLst>
              </p:cNvPr>
              <p:cNvCxnSpPr/>
              <p:nvPr/>
            </p:nvCxnSpPr>
            <p:spPr>
              <a:xfrm>
                <a:off x="4456557" y="6241069"/>
                <a:ext cx="0" cy="18288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DBAFE50-E29C-4A15-8924-75F0A4E9A70E}"/>
                  </a:ext>
                </a:extLst>
              </p:cNvPr>
              <p:cNvCxnSpPr/>
              <p:nvPr/>
            </p:nvCxnSpPr>
            <p:spPr>
              <a:xfrm>
                <a:off x="4683125" y="6241069"/>
                <a:ext cx="0" cy="18288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F81D30C-C0FA-4119-884D-C9011BCAB233}"/>
                  </a:ext>
                </a:extLst>
              </p:cNvPr>
              <p:cNvCxnSpPr/>
              <p:nvPr/>
            </p:nvCxnSpPr>
            <p:spPr>
              <a:xfrm>
                <a:off x="4916751" y="6241069"/>
                <a:ext cx="0" cy="18288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7883CA3-131E-4800-8BA2-AF74050C8213}"/>
                  </a:ext>
                </a:extLst>
              </p:cNvPr>
              <p:cNvSpPr txBox="1"/>
              <p:nvPr/>
            </p:nvSpPr>
            <p:spPr>
              <a:xfrm>
                <a:off x="4410604" y="6550846"/>
                <a:ext cx="55015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mm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60230EE-A7A5-487F-9DE4-B4FE8002E7D3}"/>
                  </a:ext>
                </a:extLst>
              </p:cNvPr>
              <p:cNvSpPr txBox="1"/>
              <p:nvPr/>
            </p:nvSpPr>
            <p:spPr>
              <a:xfrm flipH="1">
                <a:off x="4290326" y="6386465"/>
                <a:ext cx="33246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FC9A0AF-0FCB-46E0-BFDB-A6DFC1031F41}"/>
                  </a:ext>
                </a:extLst>
              </p:cNvPr>
              <p:cNvSpPr txBox="1"/>
              <p:nvPr/>
            </p:nvSpPr>
            <p:spPr>
              <a:xfrm flipH="1">
                <a:off x="4516894" y="6386465"/>
                <a:ext cx="33246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90B3BC1-0083-457D-B232-C7D61DD2E13C}"/>
                  </a:ext>
                </a:extLst>
              </p:cNvPr>
              <p:cNvSpPr txBox="1"/>
              <p:nvPr/>
            </p:nvSpPr>
            <p:spPr>
              <a:xfrm flipH="1">
                <a:off x="4749812" y="6386465"/>
                <a:ext cx="33246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0C79D356-E7C0-4F05-8535-5AD9B502F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" y="3099938"/>
            <a:ext cx="8902700" cy="1600200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7856CAC2-B1AD-48D7-8879-E8BC8D749B85}"/>
              </a:ext>
            </a:extLst>
          </p:cNvPr>
          <p:cNvSpPr txBox="1"/>
          <p:nvPr/>
        </p:nvSpPr>
        <p:spPr>
          <a:xfrm>
            <a:off x="377995" y="3120366"/>
            <a:ext cx="455574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0 ns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61C0885-E32E-4A59-AA09-3607160668D2}"/>
              </a:ext>
            </a:extLst>
          </p:cNvPr>
          <p:cNvSpPr txBox="1"/>
          <p:nvPr/>
        </p:nvSpPr>
        <p:spPr>
          <a:xfrm>
            <a:off x="1444794" y="3120366"/>
            <a:ext cx="538930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27 ns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B3B2D8C-B0C1-46C1-AA42-4530930504E4}"/>
              </a:ext>
            </a:extLst>
          </p:cNvPr>
          <p:cNvSpPr txBox="1"/>
          <p:nvPr/>
        </p:nvSpPr>
        <p:spPr>
          <a:xfrm>
            <a:off x="2563668" y="3120366"/>
            <a:ext cx="538930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54 ns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22E6CB3-2522-4935-B992-359549377015}"/>
              </a:ext>
            </a:extLst>
          </p:cNvPr>
          <p:cNvSpPr txBox="1"/>
          <p:nvPr/>
        </p:nvSpPr>
        <p:spPr>
          <a:xfrm>
            <a:off x="3654832" y="3120366"/>
            <a:ext cx="538930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81 ns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30193E6-9204-42CE-8E5D-B92018BE07C9}"/>
              </a:ext>
            </a:extLst>
          </p:cNvPr>
          <p:cNvSpPr txBox="1"/>
          <p:nvPr/>
        </p:nvSpPr>
        <p:spPr>
          <a:xfrm>
            <a:off x="4729682" y="3120366"/>
            <a:ext cx="598241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108 ns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4329DAF-B38D-4BBD-A1A9-9120D51F5F95}"/>
              </a:ext>
            </a:extLst>
          </p:cNvPr>
          <p:cNvSpPr txBox="1"/>
          <p:nvPr/>
        </p:nvSpPr>
        <p:spPr>
          <a:xfrm>
            <a:off x="5835174" y="3120366"/>
            <a:ext cx="598241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135 ns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9DD6AEE-E2BA-4559-A111-7B7B7060E06B}"/>
              </a:ext>
            </a:extLst>
          </p:cNvPr>
          <p:cNvSpPr txBox="1"/>
          <p:nvPr/>
        </p:nvSpPr>
        <p:spPr>
          <a:xfrm>
            <a:off x="6940193" y="3120366"/>
            <a:ext cx="598241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162 ns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513AAA7-78A0-4472-B6FB-D4173FDB8937}"/>
              </a:ext>
            </a:extLst>
          </p:cNvPr>
          <p:cNvSpPr txBox="1"/>
          <p:nvPr/>
        </p:nvSpPr>
        <p:spPr>
          <a:xfrm>
            <a:off x="8048178" y="3120366"/>
            <a:ext cx="598241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189 ns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F666860-0069-40A0-81EF-C09AE659C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2" y="5407059"/>
            <a:ext cx="8897556" cy="111219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47BEF66-E47D-4CCE-9BF0-C5C476D015A7}"/>
              </a:ext>
            </a:extLst>
          </p:cNvPr>
          <p:cNvSpPr txBox="1"/>
          <p:nvPr/>
        </p:nvSpPr>
        <p:spPr>
          <a:xfrm>
            <a:off x="3115040" y="6533733"/>
            <a:ext cx="2755103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Axial View @ 2 ns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C71345-5D61-4301-B754-92A371565D26}"/>
              </a:ext>
            </a:extLst>
          </p:cNvPr>
          <p:cNvSpPr txBox="1"/>
          <p:nvPr/>
        </p:nvSpPr>
        <p:spPr>
          <a:xfrm>
            <a:off x="3107420" y="4738329"/>
            <a:ext cx="2755103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Side View @ 27 ns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EF15DA4-25CD-4F6D-BCE5-343E8B583BF1}"/>
              </a:ext>
            </a:extLst>
          </p:cNvPr>
          <p:cNvSpPr/>
          <p:nvPr/>
        </p:nvSpPr>
        <p:spPr>
          <a:xfrm>
            <a:off x="64952" y="6611952"/>
            <a:ext cx="1379842" cy="2539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Porter, J.L. SNL</a:t>
            </a:r>
          </a:p>
        </p:txBody>
      </p:sp>
    </p:spTree>
    <p:extLst>
      <p:ext uri="{BB962C8B-B14F-4D97-AF65-F5344CB8AC3E}">
        <p14:creationId xmlns:p14="http://schemas.microsoft.com/office/powerpoint/2010/main" val="10035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SNL’s Z-machine has used Icarus sensors for multiple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1311332" cy="3433635"/>
          </a:xfrm>
        </p:spPr>
        <p:txBody>
          <a:bodyPr/>
          <a:lstStyle/>
          <a:p>
            <a:r>
              <a:rPr lang="en-US" dirty="0"/>
              <a:t>Laser pre-heating experiments in the Pecos test chamber provides valuable test capability without requiring experimental Z-machine shots </a:t>
            </a:r>
          </a:p>
          <a:p>
            <a:pPr lvl="1"/>
            <a:r>
              <a:rPr lang="en-US" dirty="0"/>
              <a:t>Icarus sensors, projecting onto both hemispheres, timed sequentially, to yield 8 frames</a:t>
            </a:r>
          </a:p>
          <a:p>
            <a:pPr lvl="1"/>
            <a:r>
              <a:rPr lang="en-US" dirty="0"/>
              <a:t>Icarus sensors have been configured to provide both axial and side on views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113E31D-E2AB-40D1-8B51-AFA5AFEF393A}" type="slidenum">
              <a:rPr lang="en-US"/>
              <a:pPr/>
              <a:t>25</a:t>
            </a:fld>
            <a:endParaRPr lang="en-US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0C79D356-E7C0-4F05-8535-5AD9B502F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" y="3099938"/>
            <a:ext cx="8902700" cy="1600200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7856CAC2-B1AD-48D7-8879-E8BC8D749B85}"/>
              </a:ext>
            </a:extLst>
          </p:cNvPr>
          <p:cNvSpPr txBox="1"/>
          <p:nvPr/>
        </p:nvSpPr>
        <p:spPr>
          <a:xfrm>
            <a:off x="377995" y="3120366"/>
            <a:ext cx="455574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0 ns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61C0885-E32E-4A59-AA09-3607160668D2}"/>
              </a:ext>
            </a:extLst>
          </p:cNvPr>
          <p:cNvSpPr txBox="1"/>
          <p:nvPr/>
        </p:nvSpPr>
        <p:spPr>
          <a:xfrm>
            <a:off x="1444794" y="3120366"/>
            <a:ext cx="538930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27 ns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B3B2D8C-B0C1-46C1-AA42-4530930504E4}"/>
              </a:ext>
            </a:extLst>
          </p:cNvPr>
          <p:cNvSpPr txBox="1"/>
          <p:nvPr/>
        </p:nvSpPr>
        <p:spPr>
          <a:xfrm>
            <a:off x="2563668" y="3120366"/>
            <a:ext cx="538930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54 ns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22E6CB3-2522-4935-B992-359549377015}"/>
              </a:ext>
            </a:extLst>
          </p:cNvPr>
          <p:cNvSpPr txBox="1"/>
          <p:nvPr/>
        </p:nvSpPr>
        <p:spPr>
          <a:xfrm>
            <a:off x="3654832" y="3120366"/>
            <a:ext cx="538930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81 ns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30193E6-9204-42CE-8E5D-B92018BE07C9}"/>
              </a:ext>
            </a:extLst>
          </p:cNvPr>
          <p:cNvSpPr txBox="1"/>
          <p:nvPr/>
        </p:nvSpPr>
        <p:spPr>
          <a:xfrm>
            <a:off x="4729682" y="3120366"/>
            <a:ext cx="598241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108 ns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4329DAF-B38D-4BBD-A1A9-9120D51F5F95}"/>
              </a:ext>
            </a:extLst>
          </p:cNvPr>
          <p:cNvSpPr txBox="1"/>
          <p:nvPr/>
        </p:nvSpPr>
        <p:spPr>
          <a:xfrm>
            <a:off x="5835174" y="3120366"/>
            <a:ext cx="598241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135 ns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9DD6AEE-E2BA-4559-A111-7B7B7060E06B}"/>
              </a:ext>
            </a:extLst>
          </p:cNvPr>
          <p:cNvSpPr txBox="1"/>
          <p:nvPr/>
        </p:nvSpPr>
        <p:spPr>
          <a:xfrm>
            <a:off x="6940193" y="3120366"/>
            <a:ext cx="598241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162 ns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513AAA7-78A0-4472-B6FB-D4173FDB8937}"/>
              </a:ext>
            </a:extLst>
          </p:cNvPr>
          <p:cNvSpPr txBox="1"/>
          <p:nvPr/>
        </p:nvSpPr>
        <p:spPr>
          <a:xfrm>
            <a:off x="8048178" y="3120366"/>
            <a:ext cx="598241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189 ns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F666860-0069-40A0-81EF-C09AE659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2" y="5407059"/>
            <a:ext cx="8897556" cy="111219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47BEF66-E47D-4CCE-9BF0-C5C476D015A7}"/>
              </a:ext>
            </a:extLst>
          </p:cNvPr>
          <p:cNvSpPr txBox="1"/>
          <p:nvPr/>
        </p:nvSpPr>
        <p:spPr>
          <a:xfrm>
            <a:off x="3115040" y="6533733"/>
            <a:ext cx="2755103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Axial View @ 2 ns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C71345-5D61-4301-B754-92A371565D26}"/>
              </a:ext>
            </a:extLst>
          </p:cNvPr>
          <p:cNvSpPr txBox="1"/>
          <p:nvPr/>
        </p:nvSpPr>
        <p:spPr>
          <a:xfrm>
            <a:off x="3107420" y="4738329"/>
            <a:ext cx="2755103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Side View @ 27 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4D3C1-85CC-48CD-8C1F-0F4097BB9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129" y="2918594"/>
            <a:ext cx="2920237" cy="37127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DB02A16-D59D-4B5B-B375-20B00CDF6DC3}"/>
              </a:ext>
            </a:extLst>
          </p:cNvPr>
          <p:cNvSpPr/>
          <p:nvPr/>
        </p:nvSpPr>
        <p:spPr>
          <a:xfrm>
            <a:off x="64952" y="6611952"/>
            <a:ext cx="1379842" cy="2539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Porter, J.L. SNL</a:t>
            </a:r>
          </a:p>
        </p:txBody>
      </p:sp>
    </p:spTree>
    <p:extLst>
      <p:ext uri="{BB962C8B-B14F-4D97-AF65-F5344CB8AC3E}">
        <p14:creationId xmlns:p14="http://schemas.microsoft.com/office/powerpoint/2010/main" val="302385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SNL’s Z-machine has used UXI sensors for multiple applications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7" y="1429233"/>
            <a:ext cx="11160113" cy="3433635"/>
          </a:xfrm>
        </p:spPr>
        <p:txBody>
          <a:bodyPr/>
          <a:lstStyle/>
          <a:p>
            <a:r>
              <a:rPr lang="en-US" dirty="0"/>
              <a:t>Multi-frame, time resolved X-ray opacity spectrometer utilizing an Icarus sensor observing the opacity of Nickel under conditions found in the solar interior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26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DD998E-381F-444B-AAFF-53726041F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9" y="2083276"/>
            <a:ext cx="9643019" cy="4836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96A7F-45C1-4FC1-82B7-84B4020D8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319" y="1740085"/>
            <a:ext cx="2137462" cy="47491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569AB9-D40E-411C-B03E-240744C5C46B}"/>
              </a:ext>
            </a:extLst>
          </p:cNvPr>
          <p:cNvSpPr/>
          <p:nvPr/>
        </p:nvSpPr>
        <p:spPr>
          <a:xfrm>
            <a:off x="6676768" y="6596390"/>
            <a:ext cx="1379842" cy="26161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Porter, J.L. SNL</a:t>
            </a:r>
          </a:p>
        </p:txBody>
      </p:sp>
    </p:spTree>
    <p:extLst>
      <p:ext uri="{BB962C8B-B14F-4D97-AF65-F5344CB8AC3E}">
        <p14:creationId xmlns:p14="http://schemas.microsoft.com/office/powerpoint/2010/main" val="15626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LLE was the first Single Line-Of-Sight diagnostic fielded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53" y="1429233"/>
            <a:ext cx="11471352" cy="34336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Icarus sensor coupled to a pulse dilation tube yields 4, 30 </a:t>
            </a:r>
            <a:r>
              <a:rPr lang="en-US" dirty="0" err="1"/>
              <a:t>ps</a:t>
            </a:r>
            <a:r>
              <a:rPr lang="en-US" dirty="0"/>
              <a:t> time gated images</a:t>
            </a:r>
          </a:p>
          <a:p>
            <a:pPr lvl="1"/>
            <a:r>
              <a:rPr lang="en-US" dirty="0"/>
              <a:t>Tele-temporal lens magnifies an input signal temporally</a:t>
            </a:r>
          </a:p>
          <a:p>
            <a:pPr lvl="1"/>
            <a:r>
              <a:rPr lang="en-US" dirty="0"/>
              <a:t>Provides a Single Line of Site (SLOS) multi-frame capability</a:t>
            </a:r>
          </a:p>
          <a:p>
            <a:pPr lvl="1"/>
            <a:r>
              <a:rPr lang="en-US" dirty="0"/>
              <a:t>2 ns Icarus integration time</a:t>
            </a:r>
          </a:p>
          <a:p>
            <a:pPr lvl="1"/>
            <a:r>
              <a:rPr lang="en-US" dirty="0"/>
              <a:t>30 </a:t>
            </a:r>
            <a:r>
              <a:rPr lang="en-US" dirty="0" err="1"/>
              <a:t>ps</a:t>
            </a:r>
            <a:r>
              <a:rPr lang="en-US" dirty="0"/>
              <a:t> temporal resolution</a:t>
            </a:r>
          </a:p>
          <a:p>
            <a:pPr lvl="1"/>
            <a:r>
              <a:rPr lang="en-US" dirty="0"/>
              <a:t>Pinhole imager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5D955-0DCE-46E3-A74F-69E1C01BEBEB}"/>
              </a:ext>
            </a:extLst>
          </p:cNvPr>
          <p:cNvSpPr txBox="1"/>
          <p:nvPr/>
        </p:nvSpPr>
        <p:spPr>
          <a:xfrm>
            <a:off x="3711885" y="6502759"/>
            <a:ext cx="4124902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Time Dilation Imaging concept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20A6BF-6F30-4A21-90D3-E11A4777E50E}"/>
              </a:ext>
            </a:extLst>
          </p:cNvPr>
          <p:cNvGrpSpPr/>
          <p:nvPr/>
        </p:nvGrpSpPr>
        <p:grpSpPr>
          <a:xfrm>
            <a:off x="1867402" y="3432217"/>
            <a:ext cx="7743853" cy="3037579"/>
            <a:chOff x="1867402" y="3432217"/>
            <a:chExt cx="7743853" cy="303757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1A517C-46A8-42F5-94BD-1698D04100FC}"/>
                </a:ext>
              </a:extLst>
            </p:cNvPr>
            <p:cNvGrpSpPr/>
            <p:nvPr/>
          </p:nvGrpSpPr>
          <p:grpSpPr>
            <a:xfrm>
              <a:off x="1867402" y="3432217"/>
              <a:ext cx="7743853" cy="3037579"/>
              <a:chOff x="1867402" y="3432217"/>
              <a:chExt cx="7743853" cy="3037579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8C9C18B0-2935-4BA2-8918-B299815F45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402" y="3432217"/>
                <a:ext cx="7743853" cy="3037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C7EF646-AC79-4A8A-83A7-D6F7C45CF0BA}"/>
                  </a:ext>
                </a:extLst>
              </p:cNvPr>
              <p:cNvSpPr/>
              <p:nvPr/>
            </p:nvSpPr>
            <p:spPr>
              <a:xfrm>
                <a:off x="2884868" y="3432217"/>
                <a:ext cx="2195847" cy="2640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Voltage Ramp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DF68E1-6989-4628-A00B-2748B3EF3A18}"/>
                </a:ext>
              </a:extLst>
            </p:cNvPr>
            <p:cNvSpPr/>
            <p:nvPr/>
          </p:nvSpPr>
          <p:spPr>
            <a:xfrm>
              <a:off x="3711885" y="3696237"/>
              <a:ext cx="576780" cy="399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D43EE7-B3E0-44A3-9FF8-A007018430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8586" y="3779949"/>
              <a:ext cx="360608" cy="244699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812307-4565-457E-8C2B-C6597EA247B4}"/>
                </a:ext>
              </a:extLst>
            </p:cNvPr>
            <p:cNvCxnSpPr/>
            <p:nvPr/>
          </p:nvCxnSpPr>
          <p:spPr>
            <a:xfrm flipH="1">
              <a:off x="3711885" y="4024648"/>
              <a:ext cx="106701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3467C46-2C56-4321-ACC4-6246AEB94C13}"/>
                </a:ext>
              </a:extLst>
            </p:cNvPr>
            <p:cNvCxnSpPr/>
            <p:nvPr/>
          </p:nvCxnSpPr>
          <p:spPr>
            <a:xfrm>
              <a:off x="4179194" y="3779949"/>
              <a:ext cx="109471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48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LLE was the first Single Line-Of-Sight diagnostic fielded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53" y="1429233"/>
            <a:ext cx="11471352" cy="34336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Icarus sensor coupled to a pulse dilation tube yields 4, 30 </a:t>
            </a:r>
            <a:r>
              <a:rPr lang="en-US" dirty="0" err="1"/>
              <a:t>ps</a:t>
            </a:r>
            <a:r>
              <a:rPr lang="en-US" dirty="0"/>
              <a:t> time gated images</a:t>
            </a:r>
          </a:p>
          <a:p>
            <a:pPr lvl="1"/>
            <a:r>
              <a:rPr lang="en-US" dirty="0"/>
              <a:t>Tele-temporal lens magnifies an input signal temporally</a:t>
            </a:r>
          </a:p>
          <a:p>
            <a:pPr lvl="1"/>
            <a:r>
              <a:rPr lang="en-US" dirty="0"/>
              <a:t>Provides a Single Line of Site (SLOS) multi-frame capability</a:t>
            </a:r>
          </a:p>
          <a:p>
            <a:pPr lvl="1"/>
            <a:r>
              <a:rPr lang="en-US" dirty="0"/>
              <a:t>2 ns Icarus integration time</a:t>
            </a:r>
          </a:p>
          <a:p>
            <a:pPr lvl="1"/>
            <a:r>
              <a:rPr lang="en-US" dirty="0"/>
              <a:t>30 </a:t>
            </a:r>
            <a:r>
              <a:rPr lang="en-US" dirty="0" err="1"/>
              <a:t>ps</a:t>
            </a:r>
            <a:r>
              <a:rPr lang="en-US" dirty="0"/>
              <a:t> temporal resolution</a:t>
            </a:r>
          </a:p>
          <a:p>
            <a:pPr lvl="1"/>
            <a:r>
              <a:rPr lang="en-US" dirty="0"/>
              <a:t>Pinhole imager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5D955-0DCE-46E3-A74F-69E1C01BEBEB}"/>
              </a:ext>
            </a:extLst>
          </p:cNvPr>
          <p:cNvSpPr txBox="1"/>
          <p:nvPr/>
        </p:nvSpPr>
        <p:spPr>
          <a:xfrm>
            <a:off x="2443325" y="5768666"/>
            <a:ext cx="3835126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sz="1200" dirty="0"/>
              <a:t>SLOS-TRXI Time Dilation Imager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697D24-713E-4207-A3E8-C6A953472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872" y="2259649"/>
            <a:ext cx="3916632" cy="34076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FB25CE-A895-441A-AEFD-0AD4AF94AE75}"/>
              </a:ext>
            </a:extLst>
          </p:cNvPr>
          <p:cNvSpPr/>
          <p:nvPr/>
        </p:nvSpPr>
        <p:spPr>
          <a:xfrm>
            <a:off x="8338050" y="5684844"/>
            <a:ext cx="3426797" cy="523220"/>
          </a:xfrm>
          <a:prstGeom prst="rect">
            <a:avLst/>
          </a:prstGeom>
        </p:spPr>
        <p:txBody>
          <a:bodyPr/>
          <a:lstStyle/>
          <a:p>
            <a:pPr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</a:pPr>
            <a:r>
              <a:rPr lang="en-US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Multiple pinhole images averaged in order to improve signal fidelity. 80X temporal mag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5B997302-1952-43A4-B603-DEAED4729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7"/>
          <a:stretch/>
        </p:blipFill>
        <p:spPr bwMode="auto">
          <a:xfrm>
            <a:off x="148077" y="4095485"/>
            <a:ext cx="7726714" cy="1512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B6D436-4283-4BE6-9C46-08E1A55DC025}"/>
              </a:ext>
            </a:extLst>
          </p:cNvPr>
          <p:cNvSpPr/>
          <p:nvPr/>
        </p:nvSpPr>
        <p:spPr>
          <a:xfrm>
            <a:off x="3088641" y="6585187"/>
            <a:ext cx="8978864" cy="26161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Theobald, W., et. al., “The Single Line-of-Sight Time-Resolved X-ray Imager diagnostic on OMEGA,” Rev. Sci. </a:t>
            </a:r>
            <a:r>
              <a:rPr lang="en-US" sz="1100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Instrum</a:t>
            </a:r>
            <a:r>
              <a:rPr lang="en-US" sz="11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., (Submitted 2018). </a:t>
            </a:r>
          </a:p>
        </p:txBody>
      </p:sp>
    </p:spTree>
    <p:extLst>
      <p:ext uri="{BB962C8B-B14F-4D97-AF65-F5344CB8AC3E}">
        <p14:creationId xmlns:p14="http://schemas.microsoft.com/office/powerpoint/2010/main" val="13503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LLNL/NIF has fielded SLOS-Crystal </a:t>
            </a:r>
            <a:r>
              <a:rPr lang="en-US" dirty="0" err="1"/>
              <a:t>Backlighter</a:t>
            </a:r>
            <a:r>
              <a:rPr lang="en-US" dirty="0"/>
              <a:t> Imager (CBI) to image ICF implosions closer to </a:t>
            </a:r>
            <a:r>
              <a:rPr lang="en-US" dirty="0" err="1"/>
              <a:t>bangtime</a:t>
            </a:r>
            <a:r>
              <a:rPr lang="en-US" dirty="0"/>
              <a:t> than ever before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7524945" cy="3433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Icarus sensor + pulse dilation tube + curved crystal </a:t>
            </a:r>
            <a:r>
              <a:rPr lang="en-US" dirty="0" err="1"/>
              <a:t>backlighter</a:t>
            </a:r>
            <a:r>
              <a:rPr lang="en-US" dirty="0"/>
              <a:t> imaging system</a:t>
            </a:r>
          </a:p>
          <a:p>
            <a:pPr lvl="1"/>
            <a:r>
              <a:rPr lang="en-US" dirty="0"/>
              <a:t>Same tele-temporal SLOS tube as developed for LLE</a:t>
            </a:r>
          </a:p>
          <a:p>
            <a:pPr lvl="1"/>
            <a:r>
              <a:rPr lang="en-US" dirty="0"/>
              <a:t>2 ns Icarus integration time</a:t>
            </a:r>
          </a:p>
          <a:p>
            <a:pPr lvl="1"/>
            <a:r>
              <a:rPr lang="en-US" dirty="0"/>
              <a:t>35-150 </a:t>
            </a:r>
            <a:r>
              <a:rPr lang="en-US" dirty="0" err="1"/>
              <a:t>ps</a:t>
            </a:r>
            <a:r>
              <a:rPr lang="en-US" dirty="0"/>
              <a:t> temporal resolution</a:t>
            </a:r>
          </a:p>
          <a:p>
            <a:pPr lvl="1"/>
            <a:r>
              <a:rPr lang="en-US" dirty="0"/>
              <a:t>X-ray backlight with a curved crystal optic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BF11F8-324A-4BA4-B069-48A7139C43EC}"/>
              </a:ext>
            </a:extLst>
          </p:cNvPr>
          <p:cNvGrpSpPr>
            <a:grpSpLocks noChangeAspect="1"/>
          </p:cNvGrpSpPr>
          <p:nvPr/>
        </p:nvGrpSpPr>
        <p:grpSpPr>
          <a:xfrm>
            <a:off x="8117635" y="2882206"/>
            <a:ext cx="3883942" cy="3265807"/>
            <a:chOff x="25353" y="1471871"/>
            <a:chExt cx="3978852" cy="334561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D846A77-D16D-4CE9-B455-C88222DAE989}"/>
                </a:ext>
              </a:extLst>
            </p:cNvPr>
            <p:cNvGrpSpPr/>
            <p:nvPr/>
          </p:nvGrpSpPr>
          <p:grpSpPr>
            <a:xfrm>
              <a:off x="33702" y="1471871"/>
              <a:ext cx="3815389" cy="3288190"/>
              <a:chOff x="33702" y="1462685"/>
              <a:chExt cx="3815389" cy="3288190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5202420-C900-4690-91E5-C1FD9FCBC3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2538"/>
              <a:stretch/>
            </p:blipFill>
            <p:spPr>
              <a:xfrm>
                <a:off x="33702" y="1462685"/>
                <a:ext cx="3815389" cy="328819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5603F9A-EC0F-444F-8CCC-C066227FF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69805">
                <a:off x="1657308" y="3387315"/>
                <a:ext cx="1401769" cy="462122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545903-2FC0-43E8-A7BD-E1BFDAD94E4B}"/>
                </a:ext>
              </a:extLst>
            </p:cNvPr>
            <p:cNvSpPr txBox="1"/>
            <p:nvPr/>
          </p:nvSpPr>
          <p:spPr>
            <a:xfrm>
              <a:off x="25353" y="1865543"/>
              <a:ext cx="1077539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Laser </a:t>
              </a:r>
            </a:p>
            <a:p>
              <a:r>
                <a:rPr lang="en-US" sz="1400" dirty="0">
                  <a:latin typeface="Calibri" panose="020F0502020204030204" pitchFamily="34" charset="0"/>
                </a:rPr>
                <a:t>(1 NIF quad)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DFC8488-E73C-402E-911F-E68898DC59A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84250" y="3403388"/>
              <a:ext cx="1244850" cy="6225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7A0DE94-0C87-46B3-99E7-C8CF4D5E06C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77539" y="3401457"/>
              <a:ext cx="1151560" cy="6992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26EBC36-8852-4485-A1B6-F705E362414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84251" y="1471871"/>
              <a:ext cx="2506351" cy="25540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ABAB627-63EE-4B7D-92E4-11CA0F5BBC2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77542" y="1471871"/>
              <a:ext cx="2154784" cy="26288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Isosceles Triangle 7">
              <a:extLst>
                <a:ext uri="{FF2B5EF4-FFF2-40B4-BE49-F238E27FC236}">
                  <a16:creationId xmlns:a16="http://schemas.microsoft.com/office/drawing/2014/main" id="{DB2FC8C2-30D9-4335-8DE9-7DF383CA3DBD}"/>
                </a:ext>
              </a:extLst>
            </p:cNvPr>
            <p:cNvSpPr/>
            <p:nvPr/>
          </p:nvSpPr>
          <p:spPr bwMode="auto">
            <a:xfrm rot="17690276" flipV="1">
              <a:off x="1141425" y="1849320"/>
              <a:ext cx="212852" cy="2209236"/>
            </a:xfrm>
            <a:prstGeom prst="triangle">
              <a:avLst/>
            </a:prstGeom>
            <a:solidFill>
              <a:srgbClr val="73FE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 b="1" dirty="0">
                <a:latin typeface="Calibri" panose="020F0502020204030204" pitchFamily="34" charset="0"/>
                <a:ea typeface="ＭＳ Ｐゴシック" charset="-128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525AA7D-A04B-4624-BCE8-2D79E26F24E8}"/>
                </a:ext>
              </a:extLst>
            </p:cNvPr>
            <p:cNvSpPr txBox="1"/>
            <p:nvPr/>
          </p:nvSpPr>
          <p:spPr>
            <a:xfrm>
              <a:off x="2186644" y="3174686"/>
              <a:ext cx="13192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Backlighter (Se)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E9B3AE-8166-4F7E-BC01-8A8D4240340C}"/>
                </a:ext>
              </a:extLst>
            </p:cNvPr>
            <p:cNvSpPr txBox="1"/>
            <p:nvPr/>
          </p:nvSpPr>
          <p:spPr>
            <a:xfrm>
              <a:off x="1605463" y="3624400"/>
              <a:ext cx="701923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Target </a:t>
              </a:r>
            </a:p>
            <a:p>
              <a:r>
                <a:rPr lang="en-US" sz="1400" dirty="0">
                  <a:latin typeface="Calibri" panose="020F0502020204030204" pitchFamily="34" charset="0"/>
                </a:rPr>
                <a:t>at TCC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44FF9AB-B1D7-42B3-9E45-71075997DE19}"/>
                </a:ext>
              </a:extLst>
            </p:cNvPr>
            <p:cNvSpPr txBox="1"/>
            <p:nvPr/>
          </p:nvSpPr>
          <p:spPr>
            <a:xfrm>
              <a:off x="1247851" y="4187306"/>
              <a:ext cx="1047147" cy="630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Si Crystal </a:t>
              </a:r>
            </a:p>
            <a:p>
              <a:r>
                <a:rPr lang="en-US" sz="1400" dirty="0">
                  <a:latin typeface="Calibri" panose="020F0502020204030204" pitchFamily="34" charset="0"/>
                </a:rPr>
                <a:t>housing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19DF579-ECF8-4243-8C13-15E1051CD752}"/>
                </a:ext>
              </a:extLst>
            </p:cNvPr>
            <p:cNvSpPr txBox="1"/>
            <p:nvPr/>
          </p:nvSpPr>
          <p:spPr>
            <a:xfrm>
              <a:off x="2977000" y="2581921"/>
              <a:ext cx="1027205" cy="55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Aperture box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5D3178F-6E7A-4CF1-9606-3510E7609E3A}"/>
              </a:ext>
            </a:extLst>
          </p:cNvPr>
          <p:cNvGrpSpPr/>
          <p:nvPr/>
        </p:nvGrpSpPr>
        <p:grpSpPr>
          <a:xfrm>
            <a:off x="201854" y="3972876"/>
            <a:ext cx="7792665" cy="2387026"/>
            <a:chOff x="201854" y="3734630"/>
            <a:chExt cx="7792665" cy="2387026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E8FC5CE-1A9A-4C4A-AC8F-357CFB974EB6}"/>
                </a:ext>
              </a:extLst>
            </p:cNvPr>
            <p:cNvCxnSpPr>
              <a:cxnSpLocks/>
            </p:cNvCxnSpPr>
            <p:nvPr/>
          </p:nvCxnSpPr>
          <p:spPr>
            <a:xfrm>
              <a:off x="233086" y="6092406"/>
              <a:ext cx="173978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9" name="Text Box 392">
              <a:extLst>
                <a:ext uri="{FF2B5EF4-FFF2-40B4-BE49-F238E27FC236}">
                  <a16:creationId xmlns:a16="http://schemas.microsoft.com/office/drawing/2014/main" id="{873D29D1-0DE6-40D6-A265-49309B5B7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27" y="5811026"/>
              <a:ext cx="1297400" cy="307777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indent="0" algn="ctr" defTabSz="914354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None/>
                <a:defRPr sz="1400" b="1">
                  <a:solidFill>
                    <a:schemeClr val="accent3">
                      <a:lumMod val="60000"/>
                      <a:lumOff val="40000"/>
                    </a:schemeClr>
                  </a:solidFill>
                  <a:ea typeface="Garamond" charset="0"/>
                  <a:cs typeface="Garamond" charset="0"/>
                </a:defRPr>
              </a:lvl1pPr>
              <a:lvl2pPr marL="384029" indent="-182870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>
                  <a:solidFill>
                    <a:schemeClr val="bg1"/>
                  </a:solidFill>
                  <a:ea typeface="Garamond" charset="0"/>
                  <a:cs typeface="Garamond" charset="0"/>
                </a:defRPr>
              </a:lvl2pPr>
              <a:lvl3pPr marL="566900" indent="-182870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>
                  <a:solidFill>
                    <a:schemeClr val="bg1"/>
                  </a:solidFill>
                  <a:ea typeface="Garamond" charset="0"/>
                  <a:cs typeface="Garamond" charset="0"/>
                </a:defRPr>
              </a:lvl3pPr>
              <a:lvl4pPr marL="749771" indent="-182870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>
                  <a:solidFill>
                    <a:schemeClr val="bg1"/>
                  </a:solidFill>
                  <a:ea typeface="Garamond" charset="0"/>
                  <a:cs typeface="Garamond" charset="0"/>
                </a:defRPr>
              </a:lvl4pPr>
              <a:lvl5pPr marL="932642" indent="-182870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>
                  <a:solidFill>
                    <a:schemeClr val="bg1"/>
                  </a:solidFill>
                  <a:ea typeface="Garamond" charset="0"/>
                  <a:cs typeface="Garamond" charset="0"/>
                </a:defRPr>
              </a:lvl5pPr>
              <a:lvl6pPr marL="1099946" indent="-228589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299936" indent="-228589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499925" indent="-228589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699916" indent="-228589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r>
                <a:rPr lang="en-US" sz="1200" dirty="0"/>
                <a:t>~700µm at TCC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7BF584D-4629-4A07-9FBC-7894813D7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1854" y="4052417"/>
              <a:ext cx="1771020" cy="177102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31210B-36BB-401E-BF1D-9261E89FB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86495" y="4047165"/>
              <a:ext cx="1776272" cy="177627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55AB29-F6B6-43D0-9086-37C107EE2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976389" y="4047166"/>
              <a:ext cx="1776271" cy="177627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710C197-1640-44F6-BC46-E328BF9B5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893374" y="4047165"/>
              <a:ext cx="1776271" cy="1776271"/>
            </a:xfrm>
            <a:prstGeom prst="rect">
              <a:avLst/>
            </a:prstGeom>
          </p:spPr>
        </p:pic>
        <p:sp>
          <p:nvSpPr>
            <p:cNvPr id="44" name="Text Box 392">
              <a:extLst>
                <a:ext uri="{FF2B5EF4-FFF2-40B4-BE49-F238E27FC236}">
                  <a16:creationId xmlns:a16="http://schemas.microsoft.com/office/drawing/2014/main" id="{DB7D391C-DF71-4B7C-9F19-FAE0EF377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757" y="3770601"/>
              <a:ext cx="77554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Helvetica"/>
                </a:rPr>
                <a:t>~7.35ns</a:t>
              </a:r>
            </a:p>
          </p:txBody>
        </p:sp>
        <p:sp>
          <p:nvSpPr>
            <p:cNvPr id="45" name="Text Box 392">
              <a:extLst>
                <a:ext uri="{FF2B5EF4-FFF2-40B4-BE49-F238E27FC236}">
                  <a16:creationId xmlns:a16="http://schemas.microsoft.com/office/drawing/2014/main" id="{ACE77ACB-E7CF-4233-B7CD-FDE445371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960" y="3734630"/>
              <a:ext cx="77990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Helvetica"/>
                </a:rPr>
                <a:t>~7.45ns</a:t>
              </a:r>
            </a:p>
          </p:txBody>
        </p:sp>
        <p:sp>
          <p:nvSpPr>
            <p:cNvPr id="46" name="Text Box 392">
              <a:extLst>
                <a:ext uri="{FF2B5EF4-FFF2-40B4-BE49-F238E27FC236}">
                  <a16:creationId xmlns:a16="http://schemas.microsoft.com/office/drawing/2014/main" id="{18A11396-BA20-445D-BE87-E40CCE4B9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1520" y="3750751"/>
              <a:ext cx="76331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Helvetica"/>
                </a:rPr>
                <a:t>~7.52ns</a:t>
              </a:r>
            </a:p>
          </p:txBody>
        </p:sp>
        <p:sp>
          <p:nvSpPr>
            <p:cNvPr id="47" name="Text Box 392">
              <a:extLst>
                <a:ext uri="{FF2B5EF4-FFF2-40B4-BE49-F238E27FC236}">
                  <a16:creationId xmlns:a16="http://schemas.microsoft.com/office/drawing/2014/main" id="{7F908279-4789-4E33-859F-BB46F2874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6490" y="3757705"/>
              <a:ext cx="15488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Arial" charset="0"/>
                  <a:cs typeface="Helvetica"/>
                </a:rPr>
                <a:t>~7.6ns (bangtime)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A55E01E-45C6-44A1-8A09-B4E98F9A4F23}"/>
                </a:ext>
              </a:extLst>
            </p:cNvPr>
            <p:cNvSpPr txBox="1"/>
            <p:nvPr/>
          </p:nvSpPr>
          <p:spPr>
            <a:xfrm>
              <a:off x="4381944" y="5813879"/>
              <a:ext cx="3612575" cy="307777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indent="0" algn="ctr" defTabSz="914354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None/>
                <a:defRPr sz="1400" b="1">
                  <a:solidFill>
                    <a:schemeClr val="accent3">
                      <a:lumMod val="60000"/>
                      <a:lumOff val="40000"/>
                    </a:schemeClr>
                  </a:solidFill>
                  <a:ea typeface="Garamond" charset="0"/>
                  <a:cs typeface="Garamond" charset="0"/>
                </a:defRPr>
              </a:lvl1pPr>
              <a:lvl2pPr marL="384029" indent="-182870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>
                  <a:solidFill>
                    <a:schemeClr val="bg1"/>
                  </a:solidFill>
                  <a:ea typeface="Garamond" charset="0"/>
                  <a:cs typeface="Garamond" charset="0"/>
                </a:defRPr>
              </a:lvl2pPr>
              <a:lvl3pPr marL="566900" indent="-182870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>
                  <a:solidFill>
                    <a:schemeClr val="bg1"/>
                  </a:solidFill>
                  <a:ea typeface="Garamond" charset="0"/>
                  <a:cs typeface="Garamond" charset="0"/>
                </a:defRPr>
              </a:lvl3pPr>
              <a:lvl4pPr marL="749771" indent="-182870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>
                  <a:solidFill>
                    <a:schemeClr val="bg1"/>
                  </a:solidFill>
                  <a:ea typeface="Garamond" charset="0"/>
                  <a:cs typeface="Garamond" charset="0"/>
                </a:defRPr>
              </a:lvl4pPr>
              <a:lvl5pPr marL="932642" indent="-182870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>
                  <a:solidFill>
                    <a:schemeClr val="bg1"/>
                  </a:solidFill>
                  <a:ea typeface="Garamond" charset="0"/>
                  <a:cs typeface="Garamond" charset="0"/>
                </a:defRPr>
              </a:lvl5pPr>
              <a:lvl6pPr marL="1099946" indent="-228589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6pPr>
              <a:lvl7pPr marL="1299936" indent="-228589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7pPr>
              <a:lvl8pPr marL="1499925" indent="-228589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8pPr>
              <a:lvl9pPr marL="1699916" indent="-228589" defTabSz="914354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9pPr>
            </a:lstStyle>
            <a:p>
              <a:r>
                <a:rPr lang="en-US" sz="1200" dirty="0"/>
                <a:t>~8µm spatial resolution, 55ps gate time 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3C9F9FD-578F-4ADF-86FD-D7B330EC9F47}"/>
              </a:ext>
            </a:extLst>
          </p:cNvPr>
          <p:cNvSpPr txBox="1"/>
          <p:nvPr/>
        </p:nvSpPr>
        <p:spPr>
          <a:xfrm>
            <a:off x="8623073" y="6574760"/>
            <a:ext cx="3482191" cy="26161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i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Credit: Arthur Carpenter, et al. LLNL </a:t>
            </a:r>
          </a:p>
        </p:txBody>
      </p:sp>
    </p:spTree>
    <p:extLst>
      <p:ext uri="{BB962C8B-B14F-4D97-AF65-F5344CB8AC3E}">
        <p14:creationId xmlns:p14="http://schemas.microsoft.com/office/powerpoint/2010/main" val="631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1188730"/>
          </a:xfrm>
        </p:spPr>
        <p:txBody>
          <a:bodyPr/>
          <a:lstStyle/>
          <a:p>
            <a:r>
              <a:rPr lang="en-US" dirty="0"/>
              <a:t>High Energy Density Physics is the study of the physics of matter and radiation under extreme conditions (energy densities greater than 10</a:t>
            </a:r>
            <a:r>
              <a:rPr lang="en-US" baseline="30000" dirty="0"/>
              <a:t>11</a:t>
            </a:r>
            <a:r>
              <a:rPr lang="en-US" dirty="0"/>
              <a:t>J/m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My customers primarily study plasmas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Astrophysical phenomena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Inertial Confinement Fusion (ICF)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4964E-D3F5-4C16-A570-F61F96370CEA}"/>
              </a:ext>
            </a:extLst>
          </p:cNvPr>
          <p:cNvGrpSpPr/>
          <p:nvPr/>
        </p:nvGrpSpPr>
        <p:grpSpPr>
          <a:xfrm>
            <a:off x="6651938" y="1268565"/>
            <a:ext cx="5365124" cy="4575223"/>
            <a:chOff x="4800600" y="1065004"/>
            <a:chExt cx="3810000" cy="3354596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A0D1686C-93C8-4CB6-B294-EC0C6E5859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9" t="25666" r="3092" b="1223"/>
            <a:stretch/>
          </p:blipFill>
          <p:spPr bwMode="auto">
            <a:xfrm>
              <a:off x="4800600" y="1219073"/>
              <a:ext cx="3749729" cy="3200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2E383F-FDEF-4D84-8498-43C78FBF601B}"/>
                </a:ext>
              </a:extLst>
            </p:cNvPr>
            <p:cNvSpPr txBox="1"/>
            <p:nvPr/>
          </p:nvSpPr>
          <p:spPr>
            <a:xfrm>
              <a:off x="6798964" y="1065004"/>
              <a:ext cx="1811636" cy="15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http://www.cpepphysics.org/fusion_chart.html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0F68F-77B0-4703-BEEB-9E068FF906FE}"/>
              </a:ext>
            </a:extLst>
          </p:cNvPr>
          <p:cNvSpPr/>
          <p:nvPr/>
        </p:nvSpPr>
        <p:spPr>
          <a:xfrm>
            <a:off x="10122797" y="1590539"/>
            <a:ext cx="1577662" cy="103031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Daedalus has been tested electrically and will improve on past sensor performance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6732438" cy="537796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ROIC performance</a:t>
            </a:r>
          </a:p>
          <a:p>
            <a:pPr lvl="1"/>
            <a:r>
              <a:rPr lang="en-US" dirty="0"/>
              <a:t>1024 x 512 pixels</a:t>
            </a:r>
          </a:p>
          <a:p>
            <a:pPr lvl="1"/>
            <a:r>
              <a:rPr lang="en-US" dirty="0"/>
              <a:t>25 µm pixel pitch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3</a:t>
            </a:r>
            <a:r>
              <a:rPr lang="en-US" dirty="0"/>
              <a:t> frames per pixel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1.5 Me</a:t>
            </a:r>
            <a:r>
              <a:rPr lang="en-US" baseline="30000" dirty="0">
                <a:solidFill>
                  <a:srgbClr val="FFFF00"/>
                </a:solidFill>
              </a:rPr>
              <a:t>-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full well</a:t>
            </a:r>
          </a:p>
          <a:p>
            <a:pPr lvl="1"/>
            <a:r>
              <a:rPr lang="en-US" dirty="0"/>
              <a:t>500 e</a:t>
            </a:r>
            <a:r>
              <a:rPr lang="en-US" baseline="30000" dirty="0"/>
              <a:t>-</a:t>
            </a:r>
            <a:r>
              <a:rPr lang="en-US" dirty="0"/>
              <a:t> noise floor</a:t>
            </a:r>
          </a:p>
          <a:p>
            <a:pPr lvl="1"/>
            <a:r>
              <a:rPr lang="en-US" dirty="0"/>
              <a:t>70 dB dynamic range</a:t>
            </a:r>
          </a:p>
          <a:p>
            <a:pPr lvl="1"/>
            <a:r>
              <a:rPr lang="en-US" dirty="0"/>
              <a:t>&lt; </a:t>
            </a:r>
            <a:r>
              <a:rPr lang="en-US" dirty="0">
                <a:solidFill>
                  <a:srgbClr val="FFFF00"/>
                </a:solidFill>
              </a:rPr>
              <a:t>1.5 ns </a:t>
            </a:r>
            <a:r>
              <a:rPr lang="en-US" dirty="0"/>
              <a:t>minimum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integration time</a:t>
            </a:r>
          </a:p>
          <a:p>
            <a:pPr lvl="1"/>
            <a:r>
              <a:rPr lang="en-US" dirty="0"/>
              <a:t>&lt; </a:t>
            </a:r>
            <a:r>
              <a:rPr lang="en-US" dirty="0">
                <a:solidFill>
                  <a:srgbClr val="FFFF00"/>
                </a:solidFill>
              </a:rPr>
              <a:t>1.5 ns</a:t>
            </a:r>
            <a:r>
              <a:rPr lang="en-US" dirty="0"/>
              <a:t> minimum inter-frame time</a:t>
            </a:r>
          </a:p>
          <a:p>
            <a:pPr lvl="1"/>
            <a:r>
              <a:rPr lang="en-US" dirty="0"/>
              <a:t>Common cathode detector</a:t>
            </a:r>
          </a:p>
          <a:p>
            <a:r>
              <a:rPr lang="en-US" dirty="0"/>
              <a:t>ROIC features</a:t>
            </a:r>
          </a:p>
          <a:p>
            <a:pPr lvl="1"/>
            <a:r>
              <a:rPr lang="en-US" dirty="0">
                <a:cs typeface="Arial" pitchFamily="34" charset="0"/>
              </a:rPr>
              <a:t>Improved digital timing distribution architecture</a:t>
            </a:r>
          </a:p>
          <a:p>
            <a:pPr lvl="1"/>
            <a:r>
              <a:rPr lang="en-US" dirty="0">
                <a:cs typeface="Arial" pitchFamily="34" charset="0"/>
              </a:rPr>
              <a:t>Infinite interlacing capability</a:t>
            </a:r>
          </a:p>
          <a:p>
            <a:pPr lvl="1"/>
            <a:r>
              <a:rPr lang="en-US" dirty="0">
                <a:cs typeface="Arial" pitchFamily="34" charset="0"/>
              </a:rPr>
              <a:t>High full well single frame mode</a:t>
            </a:r>
          </a:p>
          <a:p>
            <a:pPr lvl="1"/>
            <a:r>
              <a:rPr lang="en-US" dirty="0">
                <a:cs typeface="Arial" pitchFamily="34" charset="0"/>
              </a:rPr>
              <a:t>Zero Dead Time interlacing mode</a:t>
            </a:r>
          </a:p>
          <a:p>
            <a:pPr lvl="1"/>
            <a:r>
              <a:rPr lang="en-US" dirty="0">
                <a:cs typeface="Arial" pitchFamily="34" charset="0"/>
              </a:rPr>
              <a:t>Improve row timing skew to &lt; 150 </a:t>
            </a:r>
            <a:r>
              <a:rPr lang="en-US" dirty="0" err="1">
                <a:cs typeface="Arial" pitchFamily="34" charset="0"/>
              </a:rPr>
              <a:t>ps</a:t>
            </a:r>
            <a:endParaRPr lang="en-US" dirty="0">
              <a:cs typeface="Arial" pitchFamily="34" charset="0"/>
            </a:endParaRPr>
          </a:p>
          <a:p>
            <a:pPr lvl="1"/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1 side </a:t>
            </a:r>
            <a:r>
              <a:rPr lang="en-US" dirty="0" err="1">
                <a:solidFill>
                  <a:srgbClr val="FFFF00"/>
                </a:solidFill>
                <a:cs typeface="Arial" pitchFamily="34" charset="0"/>
              </a:rPr>
              <a:t>abutable</a:t>
            </a:r>
            <a:r>
              <a:rPr lang="en-US" b="1" dirty="0">
                <a:cs typeface="Arial" pitchFamily="34" charset="0"/>
              </a:rPr>
              <a:t> </a:t>
            </a:r>
            <a:r>
              <a:rPr lang="en-US" dirty="0">
                <a:cs typeface="Arial" pitchFamily="34" charset="0"/>
              </a:rPr>
              <a:t>for a 512 x 2048 possible tiled imager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E3A62-F490-42B0-A5C7-301ED657D2D9}"/>
              </a:ext>
            </a:extLst>
          </p:cNvPr>
          <p:cNvSpPr txBox="1"/>
          <p:nvPr/>
        </p:nvSpPr>
        <p:spPr>
          <a:xfrm>
            <a:off x="7953528" y="4842132"/>
            <a:ext cx="3672800" cy="3385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2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Active array size: 12.8 mm x 25.6 mm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1AEA11-64E3-4B89-A19F-92334295B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28" t="27803" r="11093" b="27699"/>
          <a:stretch/>
        </p:blipFill>
        <p:spPr>
          <a:xfrm>
            <a:off x="7575863" y="1648813"/>
            <a:ext cx="4428131" cy="31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40503"/>
            <a:ext cx="10549332" cy="570225"/>
          </a:xfrm>
        </p:spPr>
        <p:txBody>
          <a:bodyPr/>
          <a:lstStyle/>
          <a:p>
            <a:r>
              <a:rPr lang="en-US" dirty="0"/>
              <a:t>Optical testing is required to determine ultimate performance of Daedalus but initial electrical testing is positive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31</a:t>
            </a:fld>
            <a:endParaRPr lang="en-US" dirty="0"/>
          </a:p>
        </p:txBody>
      </p:sp>
      <p:pic>
        <p:nvPicPr>
          <p:cNvPr id="8" name="Picture 7" descr="X:\publications\SPIE\SPIE 2018\prep\matlab\Hist_F0.tif">
            <a:extLst>
              <a:ext uri="{FF2B5EF4-FFF2-40B4-BE49-F238E27FC236}">
                <a16:creationId xmlns:a16="http://schemas.microsoft.com/office/drawing/2014/main" id="{C0555C1A-91A8-43E1-A1D1-79123E2D83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1019167"/>
            <a:ext cx="2367088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X:\publications\SPIE\SPIE 2018\prep\matlab\Hist_F1.tif">
            <a:extLst>
              <a:ext uri="{FF2B5EF4-FFF2-40B4-BE49-F238E27FC236}">
                <a16:creationId xmlns:a16="http://schemas.microsoft.com/office/drawing/2014/main" id="{B50B66A0-9D87-41D2-8E1B-2AF7F529E5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2934264"/>
            <a:ext cx="2367088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X:\publications\SPIE\SPIE 2018\prep\matlab\Hist_F2.tif">
            <a:extLst>
              <a:ext uri="{FF2B5EF4-FFF2-40B4-BE49-F238E27FC236}">
                <a16:creationId xmlns:a16="http://schemas.microsoft.com/office/drawing/2014/main" id="{B4430C61-0CF2-4002-913B-EFE0C5E9B82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4849361"/>
            <a:ext cx="2368296" cy="1828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47854E4-BC81-42A2-BA00-E4DB139B6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686606"/>
              </p:ext>
            </p:extLst>
          </p:nvPr>
        </p:nvGraphicFramePr>
        <p:xfrm>
          <a:off x="2609500" y="4940801"/>
          <a:ext cx="3880487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400">
                  <a:extLst>
                    <a:ext uri="{9D8B030D-6E8A-4147-A177-3AD203B41FA5}">
                      <a16:colId xmlns:a16="http://schemas.microsoft.com/office/drawing/2014/main" val="2615176491"/>
                    </a:ext>
                  </a:extLst>
                </a:gridCol>
                <a:gridCol w="1445604">
                  <a:extLst>
                    <a:ext uri="{9D8B030D-6E8A-4147-A177-3AD203B41FA5}">
                      <a16:colId xmlns:a16="http://schemas.microsoft.com/office/drawing/2014/main" val="3673025051"/>
                    </a:ext>
                  </a:extLst>
                </a:gridCol>
                <a:gridCol w="1391483">
                  <a:extLst>
                    <a:ext uri="{9D8B030D-6E8A-4147-A177-3AD203B41FA5}">
                      <a16:colId xmlns:a16="http://schemas.microsoft.com/office/drawing/2014/main" val="3483806319"/>
                    </a:ext>
                  </a:extLst>
                </a:gridCol>
              </a:tblGrid>
              <a:tr h="3303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Frame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Read Noise (ADC LSB)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Read Noise (</a:t>
                      </a:r>
                      <a:r>
                        <a:rPr lang="en-US" sz="1800" dirty="0" err="1"/>
                        <a:t>V</a:t>
                      </a:r>
                      <a:r>
                        <a:rPr lang="en-US" sz="1800" baseline="-25000" dirty="0" err="1"/>
                        <a:t>rms</a:t>
                      </a:r>
                      <a:r>
                        <a:rPr lang="en-US" sz="1800" dirty="0"/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564786"/>
                  </a:ext>
                </a:extLst>
              </a:tr>
              <a:tr h="1943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220.4 µV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425651"/>
                  </a:ext>
                </a:extLst>
              </a:tr>
              <a:tr h="1943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167.2 µV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68536"/>
                  </a:ext>
                </a:extLst>
              </a:tr>
              <a:tr h="2574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167.2 µV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778921"/>
                  </a:ext>
                </a:extLst>
              </a:tr>
            </a:tbl>
          </a:graphicData>
        </a:graphic>
      </p:graphicFrame>
      <p:pic>
        <p:nvPicPr>
          <p:cNvPr id="16" name="Content Placeholder 10" descr="X:\publications\SPIE\SPIE 2018\prep\matlab\analog_output_circuitry.tif">
            <a:extLst>
              <a:ext uri="{FF2B5EF4-FFF2-40B4-BE49-F238E27FC236}">
                <a16:creationId xmlns:a16="http://schemas.microsoft.com/office/drawing/2014/main" id="{C7C86BE1-31BB-4CFE-92BD-5B5122D385E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383" y="1029076"/>
            <a:ext cx="5257801" cy="3733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9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180 nm CMOS8 development image sensor named Sisyphus has been fabricated and is awaiting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5891607" cy="5254902"/>
          </a:xfrm>
        </p:spPr>
        <p:txBody>
          <a:bodyPr>
            <a:normAutofit/>
          </a:bodyPr>
          <a:lstStyle/>
          <a:p>
            <a:r>
              <a:rPr lang="en-US" sz="1800" dirty="0"/>
              <a:t>Primarily intended as a CMOS8 development vehicle</a:t>
            </a:r>
          </a:p>
          <a:p>
            <a:pPr lvl="1"/>
            <a:r>
              <a:rPr lang="en-US" sz="1600" dirty="0"/>
              <a:t>Leverage 7 levels of metal</a:t>
            </a:r>
          </a:p>
          <a:p>
            <a:pPr lvl="1"/>
            <a:r>
              <a:rPr lang="en-US" sz="1600" dirty="0"/>
              <a:t>Smaller feature size</a:t>
            </a:r>
          </a:p>
          <a:p>
            <a:pPr lvl="1"/>
            <a:r>
              <a:rPr lang="en-US" sz="1600" dirty="0"/>
              <a:t>Channel leakage is largest unknown</a:t>
            </a:r>
          </a:p>
          <a:p>
            <a:r>
              <a:rPr lang="en-US" sz="1800" dirty="0"/>
              <a:t>Largely based on the Daedalus architecture</a:t>
            </a:r>
          </a:p>
          <a:p>
            <a:r>
              <a:rPr lang="en-US" sz="1800" dirty="0"/>
              <a:t>256 x 256 pixel array </a:t>
            </a:r>
          </a:p>
          <a:p>
            <a:pPr lvl="1"/>
            <a:r>
              <a:rPr lang="en-US" sz="1600" dirty="0"/>
              <a:t>6.4 mm</a:t>
            </a:r>
            <a:r>
              <a:rPr lang="en-US" sz="1600" baseline="30000" dirty="0"/>
              <a:t>2</a:t>
            </a:r>
            <a:r>
              <a:rPr lang="en-US" sz="1600" dirty="0"/>
              <a:t> active area</a:t>
            </a:r>
          </a:p>
          <a:p>
            <a:r>
              <a:rPr lang="en-US" sz="1800" dirty="0"/>
              <a:t>25 µm pitch</a:t>
            </a:r>
          </a:p>
          <a:p>
            <a:r>
              <a:rPr lang="en-US" sz="1800" dirty="0"/>
              <a:t>4 frame</a:t>
            </a:r>
          </a:p>
          <a:p>
            <a:r>
              <a:rPr lang="en-US" sz="1800" dirty="0"/>
              <a:t>500 </a:t>
            </a:r>
            <a:r>
              <a:rPr lang="en-US" sz="1800" dirty="0" err="1"/>
              <a:t>ke</a:t>
            </a:r>
            <a:r>
              <a:rPr lang="en-US" sz="1800" baseline="30000" dirty="0"/>
              <a:t>-</a:t>
            </a:r>
            <a:r>
              <a:rPr lang="en-US" sz="1800" dirty="0"/>
              <a:t> full well </a:t>
            </a:r>
          </a:p>
          <a:p>
            <a:r>
              <a:rPr lang="en-US" sz="1800" dirty="0"/>
              <a:t>Design goal of 250 </a:t>
            </a:r>
            <a:r>
              <a:rPr lang="en-US" sz="1800" dirty="0" err="1"/>
              <a:t>ps</a:t>
            </a:r>
            <a:r>
              <a:rPr lang="en-US" sz="1800" dirty="0"/>
              <a:t> integration time and inter-frame time</a:t>
            </a:r>
          </a:p>
          <a:p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BDFE0B-997A-4B0F-8971-6C91A625D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731" y="713262"/>
            <a:ext cx="4497232" cy="293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469B3-F702-4208-826F-6F67A482F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47" t="10732" r="976" b="2634"/>
          <a:stretch/>
        </p:blipFill>
        <p:spPr>
          <a:xfrm>
            <a:off x="6876731" y="3729483"/>
            <a:ext cx="4497232" cy="30485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5DC452-42E6-4CAC-846C-F74DC0B24033}"/>
              </a:ext>
            </a:extLst>
          </p:cNvPr>
          <p:cNvSpPr txBox="1"/>
          <p:nvPr/>
        </p:nvSpPr>
        <p:spPr>
          <a:xfrm>
            <a:off x="9085557" y="5441650"/>
            <a:ext cx="2311374" cy="93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</a:t>
            </a:r>
            <a:r>
              <a:rPr lang="en-US" dirty="0" err="1"/>
              <a:t>ps</a:t>
            </a:r>
            <a:r>
              <a:rPr lang="en-US" dirty="0"/>
              <a:t> skew for rising shutter input pulse across columns</a:t>
            </a:r>
          </a:p>
        </p:txBody>
      </p:sp>
    </p:spTree>
    <p:extLst>
      <p:ext uri="{BB962C8B-B14F-4D97-AF65-F5344CB8AC3E}">
        <p14:creationId xmlns:p14="http://schemas.microsoft.com/office/powerpoint/2010/main" val="300809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CE5B86E-635D-40CF-A989-F7B587042A3F}"/>
              </a:ext>
            </a:extLst>
          </p:cNvPr>
          <p:cNvSpPr/>
          <p:nvPr/>
        </p:nvSpPr>
        <p:spPr>
          <a:xfrm>
            <a:off x="6286868" y="3846122"/>
            <a:ext cx="5701931" cy="2768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streak camera (SSSC) concept for time resolved spectroscopy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0755072" cy="2970075"/>
          </a:xfrm>
        </p:spPr>
        <p:txBody>
          <a:bodyPr>
            <a:normAutofit lnSpcReduction="10000"/>
          </a:bodyPr>
          <a:lstStyle/>
          <a:p>
            <a:pPr defTabSz="914400"/>
            <a:r>
              <a:rPr lang="en-US" dirty="0"/>
              <a:t>Streak cameras produce a time resolved 1D image</a:t>
            </a:r>
            <a:endParaRPr lang="en-US" kern="0" dirty="0"/>
          </a:p>
          <a:p>
            <a:pPr defTabSz="914400"/>
            <a:r>
              <a:rPr lang="en-US" kern="0" dirty="0"/>
              <a:t>Past endeavors in solid state streak cameras have utilized Switched Capacitor Arrays (SCA)</a:t>
            </a:r>
          </a:p>
          <a:p>
            <a:pPr lvl="1" defTabSz="914400"/>
            <a:r>
              <a:rPr lang="en-US" kern="0" dirty="0"/>
              <a:t>DRS4, PSEC4, </a:t>
            </a:r>
            <a:r>
              <a:rPr lang="en-US" kern="0" dirty="0" err="1"/>
              <a:t>Kleinfelder</a:t>
            </a:r>
            <a:endParaRPr lang="en-US" sz="1800" dirty="0"/>
          </a:p>
          <a:p>
            <a:r>
              <a:rPr lang="en-US" sz="1800" dirty="0"/>
              <a:t>Where a standard UXI camera endeavors to trigger the entire array at once, the SSSC intentionally adds delay between adjacent columns</a:t>
            </a:r>
          </a:p>
          <a:p>
            <a:pPr lvl="1"/>
            <a:r>
              <a:rPr lang="en-US" sz="1600" dirty="0"/>
              <a:t>In this way, temporal information is captured spatially</a:t>
            </a:r>
          </a:p>
          <a:p>
            <a:pPr lvl="1"/>
            <a:r>
              <a:rPr lang="en-US" sz="1600" dirty="0"/>
              <a:t>Faster than SCA’s because each input is only loaded by a single pixel capacitance rather than many </a:t>
            </a:r>
          </a:p>
          <a:p>
            <a:pPr lvl="1"/>
            <a:r>
              <a:rPr lang="en-US" sz="1600" dirty="0"/>
              <a:t>2 pixel types </a:t>
            </a:r>
          </a:p>
          <a:p>
            <a:pPr lvl="2"/>
            <a:r>
              <a:rPr lang="en-US" sz="1200" dirty="0"/>
              <a:t>Type 1, 256 columns (samples) x 256 rows (6.4 mm spatial area)</a:t>
            </a:r>
          </a:p>
          <a:p>
            <a:pPr lvl="2"/>
            <a:r>
              <a:rPr lang="en-US" sz="1200" dirty="0"/>
              <a:t>Type 2, 128 columns (samples) x 256 rows (6.4 mm spatial area)</a:t>
            </a:r>
          </a:p>
          <a:p>
            <a:pPr lvl="1"/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F89E06-50B8-4CF8-8EC0-74D2CF328356}"/>
              </a:ext>
            </a:extLst>
          </p:cNvPr>
          <p:cNvGrpSpPr/>
          <p:nvPr/>
        </p:nvGrpSpPr>
        <p:grpSpPr>
          <a:xfrm>
            <a:off x="6286869" y="3831442"/>
            <a:ext cx="5567143" cy="2783205"/>
            <a:chOff x="283876" y="2365866"/>
            <a:chExt cx="8585804" cy="40142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2DF71A-1697-49A3-B498-7D80D714E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7797" y="2968625"/>
              <a:ext cx="4905267" cy="32343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FD5A01-1665-40C8-A660-C993AF512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7506"/>
            <a:stretch/>
          </p:blipFill>
          <p:spPr>
            <a:xfrm rot="16200000">
              <a:off x="5952621" y="3390819"/>
              <a:ext cx="3245395" cy="258872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15F16FB-1548-46CB-89AF-BB2E810D924E}"/>
                </a:ext>
              </a:extLst>
            </p:cNvPr>
            <p:cNvCxnSpPr/>
            <p:nvPr/>
          </p:nvCxnSpPr>
          <p:spPr>
            <a:xfrm>
              <a:off x="1456944" y="2820077"/>
              <a:ext cx="439521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5D04B5E-2A4E-4038-B15F-7BB6E71A37AE}"/>
                </a:ext>
              </a:extLst>
            </p:cNvPr>
            <p:cNvCxnSpPr/>
            <p:nvPr/>
          </p:nvCxnSpPr>
          <p:spPr>
            <a:xfrm flipV="1">
              <a:off x="960365" y="2881037"/>
              <a:ext cx="0" cy="322715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8B9FC0-4092-485D-89D4-6CA2E5CC1B58}"/>
                </a:ext>
              </a:extLst>
            </p:cNvPr>
            <p:cNvSpPr txBox="1"/>
            <p:nvPr/>
          </p:nvSpPr>
          <p:spPr>
            <a:xfrm>
              <a:off x="3145536" y="2365866"/>
              <a:ext cx="68903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10DFAF-14A8-4AFE-BD0B-ABC69B2F20C9}"/>
                </a:ext>
              </a:extLst>
            </p:cNvPr>
            <p:cNvSpPr txBox="1"/>
            <p:nvPr/>
          </p:nvSpPr>
          <p:spPr>
            <a:xfrm rot="16200000">
              <a:off x="1999" y="4323411"/>
              <a:ext cx="1133348" cy="569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Space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1DC77FD-69D7-4D1A-BBFF-8693271FF0AC}"/>
                </a:ext>
              </a:extLst>
            </p:cNvPr>
            <p:cNvCxnSpPr/>
            <p:nvPr/>
          </p:nvCxnSpPr>
          <p:spPr>
            <a:xfrm>
              <a:off x="1497848" y="4796600"/>
              <a:ext cx="4395216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D93B647-0546-4840-B188-23FF2B25EF0B}"/>
                </a:ext>
              </a:extLst>
            </p:cNvPr>
            <p:cNvCxnSpPr/>
            <p:nvPr/>
          </p:nvCxnSpPr>
          <p:spPr>
            <a:xfrm>
              <a:off x="1497848" y="6294735"/>
              <a:ext cx="4395216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9A6998C-3919-4348-B926-5785FCDD4380}"/>
                </a:ext>
              </a:extLst>
            </p:cNvPr>
            <p:cNvCxnSpPr/>
            <p:nvPr/>
          </p:nvCxnSpPr>
          <p:spPr>
            <a:xfrm flipV="1">
              <a:off x="3113288" y="3108960"/>
              <a:ext cx="0" cy="3258927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3AF2EB7-016F-4808-B051-C63D982C0BA3}"/>
                </a:ext>
              </a:extLst>
            </p:cNvPr>
            <p:cNvCxnSpPr/>
            <p:nvPr/>
          </p:nvCxnSpPr>
          <p:spPr>
            <a:xfrm flipV="1">
              <a:off x="4570232" y="3121152"/>
              <a:ext cx="0" cy="3258927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59FAC62-FD78-4EA6-9F5E-13B4C7D25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88" y="4474022"/>
            <a:ext cx="5193202" cy="2140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A41A94-4265-482C-9079-971F848F37B3}"/>
              </a:ext>
            </a:extLst>
          </p:cNvPr>
          <p:cNvSpPr txBox="1"/>
          <p:nvPr/>
        </p:nvSpPr>
        <p:spPr>
          <a:xfrm>
            <a:off x="1213227" y="6588033"/>
            <a:ext cx="4107524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Traditional streak camera based spectrometer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9D5CBE-A714-498C-8B7F-1AC692819882}"/>
              </a:ext>
            </a:extLst>
          </p:cNvPr>
          <p:cNvSpPr txBox="1"/>
          <p:nvPr/>
        </p:nvSpPr>
        <p:spPr>
          <a:xfrm>
            <a:off x="8161020" y="6592152"/>
            <a:ext cx="2304790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SSSC concept</a:t>
            </a:r>
          </a:p>
        </p:txBody>
      </p:sp>
    </p:spTree>
    <p:extLst>
      <p:ext uri="{BB962C8B-B14F-4D97-AF65-F5344CB8AC3E}">
        <p14:creationId xmlns:p14="http://schemas.microsoft.com/office/powerpoint/2010/main" val="29215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B434F9-7C73-4B17-91BA-82BC18A7269C}"/>
              </a:ext>
            </a:extLst>
          </p:cNvPr>
          <p:cNvSpPr/>
          <p:nvPr/>
        </p:nvSpPr>
        <p:spPr>
          <a:xfrm>
            <a:off x="720648" y="4217670"/>
            <a:ext cx="3925647" cy="2308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SSSC prototype has been fabricated in CMOS8 and is awaiting functional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7481234" cy="5254902"/>
          </a:xfrm>
        </p:spPr>
        <p:txBody>
          <a:bodyPr>
            <a:normAutofit/>
          </a:bodyPr>
          <a:lstStyle/>
          <a:p>
            <a:r>
              <a:rPr lang="en-US" sz="1800" dirty="0"/>
              <a:t>The base MOGI pixel consists of a timing block and signal capture block</a:t>
            </a:r>
          </a:p>
          <a:p>
            <a:r>
              <a:rPr lang="en-US" sz="1800" dirty="0"/>
              <a:t>The timing block receives a falling-edge trigger from the previous pixel and generates the </a:t>
            </a:r>
            <a:r>
              <a:rPr lang="en-US" sz="1800" dirty="0" err="1"/>
              <a:t>nStart</a:t>
            </a:r>
            <a:r>
              <a:rPr lang="en-US" sz="1800" dirty="0"/>
              <a:t> and </a:t>
            </a:r>
            <a:r>
              <a:rPr lang="en-US" sz="1800" dirty="0" err="1"/>
              <a:t>nStop</a:t>
            </a:r>
            <a:r>
              <a:rPr lang="en-US" sz="1800" dirty="0"/>
              <a:t> signals</a:t>
            </a:r>
          </a:p>
          <a:p>
            <a:r>
              <a:rPr lang="en-US" sz="1800" dirty="0"/>
              <a:t>The </a:t>
            </a:r>
            <a:r>
              <a:rPr lang="en-US" sz="1800" dirty="0" err="1"/>
              <a:t>nStart</a:t>
            </a:r>
            <a:r>
              <a:rPr lang="en-US" sz="1800" dirty="0"/>
              <a:t> signal is the trigger for the next pixel</a:t>
            </a:r>
          </a:p>
          <a:p>
            <a:r>
              <a:rPr lang="en-US" sz="1800" dirty="0"/>
              <a:t>The </a:t>
            </a:r>
            <a:r>
              <a:rPr lang="en-US" sz="1800" dirty="0" err="1"/>
              <a:t>nStart</a:t>
            </a:r>
            <a:r>
              <a:rPr lang="en-US" sz="1800" dirty="0"/>
              <a:t> and </a:t>
            </a:r>
            <a:r>
              <a:rPr lang="en-US" sz="1800" dirty="0" err="1"/>
              <a:t>nStop</a:t>
            </a:r>
            <a:r>
              <a:rPr lang="en-US" sz="1800" dirty="0"/>
              <a:t> signals are shorted across rows to ensure the entire array is uniformly timed</a:t>
            </a:r>
          </a:p>
          <a:p>
            <a:r>
              <a:rPr lang="en-US" sz="1800" dirty="0"/>
              <a:t>Test chip has been fabricated and is awaiting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271B3B-7487-49BB-9A4B-69BD056A5241}"/>
              </a:ext>
            </a:extLst>
          </p:cNvPr>
          <p:cNvGrpSpPr/>
          <p:nvPr/>
        </p:nvGrpSpPr>
        <p:grpSpPr>
          <a:xfrm>
            <a:off x="8247499" y="1377314"/>
            <a:ext cx="3838237" cy="5055011"/>
            <a:chOff x="8247499" y="1377314"/>
            <a:chExt cx="3838237" cy="50550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E04411-AAC3-4D2E-9EFB-9513BF17D48D}"/>
                </a:ext>
              </a:extLst>
            </p:cNvPr>
            <p:cNvSpPr/>
            <p:nvPr/>
          </p:nvSpPr>
          <p:spPr>
            <a:xfrm>
              <a:off x="8321040" y="1377314"/>
              <a:ext cx="3697605" cy="50550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10378F-7790-48EA-850B-C9D3F8940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7499" y="1429233"/>
              <a:ext cx="3838237" cy="4921596"/>
            </a:xfrm>
            <a:prstGeom prst="rect">
              <a:avLst/>
            </a:prstGeom>
          </p:spPr>
        </p:pic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9E09B5-B016-494E-B26B-D30FA600B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17727"/>
              </p:ext>
            </p:extLst>
          </p:nvPr>
        </p:nvGraphicFramePr>
        <p:xfrm>
          <a:off x="4741714" y="4234590"/>
          <a:ext cx="2359383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74597">
                  <a:extLst>
                    <a:ext uri="{9D8B030D-6E8A-4147-A177-3AD203B41FA5}">
                      <a16:colId xmlns:a16="http://schemas.microsoft.com/office/drawing/2014/main" val="1118380093"/>
                    </a:ext>
                  </a:extLst>
                </a:gridCol>
                <a:gridCol w="884786">
                  <a:extLst>
                    <a:ext uri="{9D8B030D-6E8A-4147-A177-3AD203B41FA5}">
                      <a16:colId xmlns:a16="http://schemas.microsoft.com/office/drawing/2014/main" val="27645818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Base,</a:t>
                      </a:r>
                      <a:r>
                        <a:rPr lang="en-US" sz="1600" baseline="0" dirty="0"/>
                        <a:t> Min </a:t>
                      </a:r>
                      <a:r>
                        <a:rPr lang="en-US" sz="1600" baseline="0" dirty="0" err="1"/>
                        <a:t>T</a:t>
                      </a:r>
                      <a:r>
                        <a:rPr lang="en-US" sz="1600" baseline="-25000" dirty="0" err="1"/>
                        <a:t>dly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80.6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596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Base, Min T</a:t>
                      </a:r>
                      <a:r>
                        <a:rPr lang="en-US" sz="1600" baseline="-25000" dirty="0"/>
                        <a:t>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69.8 </a:t>
                      </a:r>
                      <a:r>
                        <a:rPr lang="en-US" sz="1600" dirty="0" err="1"/>
                        <a:t>ps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822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CDS,</a:t>
                      </a:r>
                      <a:r>
                        <a:rPr lang="en-US" sz="1600" baseline="0" dirty="0"/>
                        <a:t> Min </a:t>
                      </a:r>
                      <a:r>
                        <a:rPr lang="en-US" sz="1600" baseline="0" dirty="0" err="1"/>
                        <a:t>T</a:t>
                      </a:r>
                      <a:r>
                        <a:rPr lang="en-US" sz="1600" baseline="-25000" dirty="0" err="1"/>
                        <a:t>dly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85.9 </a:t>
                      </a:r>
                      <a:r>
                        <a:rPr lang="en-US" sz="1600" dirty="0" err="1"/>
                        <a:t>ps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862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CDS, Min T</a:t>
                      </a:r>
                      <a:r>
                        <a:rPr lang="en-US" sz="1600" baseline="-25000" dirty="0"/>
                        <a:t>int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67.4 </a:t>
                      </a:r>
                      <a:r>
                        <a:rPr lang="en-US" sz="1600" dirty="0" err="1"/>
                        <a:t>ps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43672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504C039-6DBB-43FA-B02B-11DE1512E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927" b="37317"/>
          <a:stretch/>
        </p:blipFill>
        <p:spPr>
          <a:xfrm>
            <a:off x="675031" y="4270572"/>
            <a:ext cx="3837171" cy="21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and applications are expanding the scope of the UXI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7718814" cy="5254902"/>
          </a:xfrm>
        </p:spPr>
        <p:txBody>
          <a:bodyPr>
            <a:normAutofit/>
          </a:bodyPr>
          <a:lstStyle/>
          <a:p>
            <a:r>
              <a:rPr lang="en-US" sz="1800" dirty="0"/>
              <a:t>Multiple additional facilities are fielding or plan to field UXI sensors</a:t>
            </a:r>
          </a:p>
          <a:p>
            <a:pPr lvl="1"/>
            <a:r>
              <a:rPr lang="en-US" sz="1600" dirty="0"/>
              <a:t>19 additional diagnostics are planned for ICF diagnostics utilizing UXI sensors </a:t>
            </a:r>
          </a:p>
          <a:p>
            <a:pPr lvl="2"/>
            <a:r>
              <a:rPr lang="en-US" sz="1200" dirty="0"/>
              <a:t>Stanford Linear Accelerator (SLAC) </a:t>
            </a:r>
          </a:p>
          <a:p>
            <a:pPr lvl="2"/>
            <a:r>
              <a:rPr lang="en-US" sz="1200" dirty="0"/>
              <a:t>French CEA, Laser Mega Joule</a:t>
            </a:r>
          </a:p>
          <a:p>
            <a:pPr lvl="1"/>
            <a:r>
              <a:rPr lang="en-US" sz="1600" dirty="0"/>
              <a:t>Other DOD/NW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1A1A99-68F0-4A19-862E-6701AE0B3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942" y="2892157"/>
            <a:ext cx="5269848" cy="38441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8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68276"/>
            <a:ext cx="10058400" cy="570225"/>
          </a:xfrm>
        </p:spPr>
        <p:txBody>
          <a:bodyPr/>
          <a:lstStyle/>
          <a:p>
            <a:r>
              <a:rPr lang="en-US" dirty="0"/>
              <a:t>Future work is expanding the capabilities of the UXI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2"/>
            <a:ext cx="7228917" cy="5383047"/>
          </a:xfrm>
        </p:spPr>
        <p:txBody>
          <a:bodyPr>
            <a:normAutofit/>
          </a:bodyPr>
          <a:lstStyle/>
          <a:p>
            <a:r>
              <a:rPr lang="en-US" sz="1800" dirty="0"/>
              <a:t>Exploring novel pixel designs</a:t>
            </a:r>
          </a:p>
          <a:p>
            <a:pPr lvl="1"/>
            <a:r>
              <a:rPr lang="en-US" sz="1600" dirty="0"/>
              <a:t>High full-well attenuating pixels</a:t>
            </a:r>
          </a:p>
          <a:p>
            <a:r>
              <a:rPr lang="en-US" sz="1800" dirty="0"/>
              <a:t>III-V detectors for direct, high-energy X-ray imaging coupled to high full well (&gt; 1.5M e</a:t>
            </a:r>
            <a:r>
              <a:rPr lang="en-US" sz="1800" baseline="30000" dirty="0"/>
              <a:t>-</a:t>
            </a:r>
            <a:r>
              <a:rPr lang="en-US" sz="1800" dirty="0"/>
              <a:t>) ROICS</a:t>
            </a:r>
          </a:p>
          <a:p>
            <a:pPr lvl="1"/>
            <a:r>
              <a:rPr lang="en-US" sz="1600" dirty="0"/>
              <a:t>When biased at saturation velocity, GaAs is 1.25x faster than Si</a:t>
            </a:r>
          </a:p>
          <a:p>
            <a:pPr lvl="1"/>
            <a:r>
              <a:rPr lang="en-US" sz="1600" dirty="0"/>
              <a:t>Demonstrated performance with 20 µm thick discrete detectors</a:t>
            </a:r>
          </a:p>
          <a:p>
            <a:pPr lvl="1"/>
            <a:r>
              <a:rPr lang="en-US" sz="1600" dirty="0"/>
              <a:t>Pixilated arrays are the next design effort</a:t>
            </a:r>
          </a:p>
          <a:p>
            <a:r>
              <a:rPr lang="en-US" sz="1800" dirty="0"/>
              <a:t>Faster readout for reduced dead-time between shots</a:t>
            </a:r>
          </a:p>
          <a:p>
            <a:r>
              <a:rPr lang="en-US" sz="1800" dirty="0"/>
              <a:t>Improved capacitive density</a:t>
            </a:r>
          </a:p>
          <a:p>
            <a:pPr lvl="1"/>
            <a:r>
              <a:rPr lang="en-US" sz="1600" dirty="0"/>
              <a:t>In-house programs to develop High-K dielectric MIMs</a:t>
            </a:r>
          </a:p>
          <a:p>
            <a:pPr lvl="1"/>
            <a:r>
              <a:rPr lang="en-US" sz="1600" dirty="0"/>
              <a:t>In-house program to develop vertical trench capacitors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823724-B1CD-476D-8575-5A4919C08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2"/>
          <a:stretch/>
        </p:blipFill>
        <p:spPr>
          <a:xfrm>
            <a:off x="8169611" y="3991944"/>
            <a:ext cx="3790950" cy="28174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DC8ACC-B619-4D28-A036-D445FBDEC088}"/>
              </a:ext>
            </a:extLst>
          </p:cNvPr>
          <p:cNvSpPr/>
          <p:nvPr/>
        </p:nvSpPr>
        <p:spPr>
          <a:xfrm>
            <a:off x="6404197" y="5768266"/>
            <a:ext cx="17654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M. Suzuki </a:t>
            </a:r>
            <a:r>
              <a:rPr lang="en-US" sz="800" i="1" dirty="0"/>
              <a:t>et al</a:t>
            </a:r>
            <a:r>
              <a:rPr lang="en-US" sz="800" dirty="0"/>
              <a:t>., "An over 1Mfps global shutter CMOS image sensor with 480 frame storage using vertical analog memory integration," </a:t>
            </a:r>
            <a:r>
              <a:rPr lang="en-US" sz="800" i="1" dirty="0"/>
              <a:t>2016 IEEE International Electron Devices Meeting (IEDM)</a:t>
            </a:r>
            <a:r>
              <a:rPr lang="en-US" sz="800" dirty="0"/>
              <a:t>, San Francisco, CA, 2016, pp. 8.5.1-8.5.4.</a:t>
            </a:r>
          </a:p>
        </p:txBody>
      </p:sp>
      <p:pic>
        <p:nvPicPr>
          <p:cNvPr id="11" name="Picture 10" descr="http://pubs.rsc.org/services/images/RSCpubs.ePlatform.Service.FreeContent.ImageService.svc/ImageService/Articleimage/2015/NR/c5nr01052g/c5nr01052g-f8_hi-res.gif">
            <a:extLst>
              <a:ext uri="{FF2B5EF4-FFF2-40B4-BE49-F238E27FC236}">
                <a16:creationId xmlns:a16="http://schemas.microsoft.com/office/drawing/2014/main" id="{F1E1B44C-B0FF-430B-A56B-8D6E1B583D9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9"/>
          <a:stretch/>
        </p:blipFill>
        <p:spPr bwMode="auto">
          <a:xfrm>
            <a:off x="8169611" y="917842"/>
            <a:ext cx="3790950" cy="284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98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 path to 2D, sub 100 </a:t>
            </a:r>
            <a:r>
              <a:rPr lang="en-US" dirty="0" err="1"/>
              <a:t>ps</a:t>
            </a:r>
            <a:r>
              <a:rPr lang="en-US" dirty="0"/>
              <a:t> imagers?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1291598" cy="5254902"/>
          </a:xfrm>
        </p:spPr>
        <p:txBody>
          <a:bodyPr>
            <a:normAutofit/>
          </a:bodyPr>
          <a:lstStyle/>
          <a:p>
            <a:r>
              <a:rPr lang="en-US" sz="1800" dirty="0" err="1"/>
              <a:t>Etoh</a:t>
            </a:r>
            <a:r>
              <a:rPr lang="en-US" sz="1800" dirty="0"/>
              <a:t>, </a:t>
            </a:r>
            <a:r>
              <a:rPr lang="en-US" sz="1800" dirty="0" err="1"/>
              <a:t>Takeharu</a:t>
            </a:r>
            <a:r>
              <a:rPr lang="en-US" sz="1800" dirty="0"/>
              <a:t> Goji et al. “The Theoretical Highest Frame Rate of Silicon Image Sensors.” Ed. Vittorio M. N. </a:t>
            </a:r>
            <a:r>
              <a:rPr lang="en-US" sz="1800" dirty="0" err="1"/>
              <a:t>Passaro</a:t>
            </a:r>
            <a:r>
              <a:rPr lang="en-US" sz="1800" dirty="0"/>
              <a:t>. </a:t>
            </a:r>
            <a:r>
              <a:rPr lang="en-US" sz="1800" i="1" dirty="0"/>
              <a:t>Sensors (Basel, Switzerland)</a:t>
            </a:r>
            <a:r>
              <a:rPr lang="en-US" sz="1800" dirty="0"/>
              <a:t> 17.3 (2017): 483. </a:t>
            </a:r>
            <a:r>
              <a:rPr lang="en-US" sz="1800" i="1" dirty="0"/>
              <a:t>PMC</a:t>
            </a:r>
            <a:r>
              <a:rPr lang="en-US" sz="1800" dirty="0"/>
              <a:t>. Web. 2 May 2018.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3112D4-2EF4-4719-883A-16DF4C4B8D37}"/>
              </a:ext>
            </a:extLst>
          </p:cNvPr>
          <p:cNvGrpSpPr/>
          <p:nvPr/>
        </p:nvGrpSpPr>
        <p:grpSpPr>
          <a:xfrm>
            <a:off x="2726448" y="2094336"/>
            <a:ext cx="6628565" cy="4699213"/>
            <a:chOff x="2726448" y="2094336"/>
            <a:chExt cx="6628565" cy="46992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DBB098-C053-42BB-99F1-E397E33E9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6448" y="2094336"/>
              <a:ext cx="6628565" cy="46992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A19B18-5517-46C0-950B-EF3E2706903C}"/>
                </a:ext>
              </a:extLst>
            </p:cNvPr>
            <p:cNvSpPr/>
            <p:nvPr/>
          </p:nvSpPr>
          <p:spPr>
            <a:xfrm>
              <a:off x="6560819" y="2937509"/>
              <a:ext cx="1442135" cy="579413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11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0093-3C2B-431F-9602-5BA8B9344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3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1188730"/>
          </a:xfrm>
        </p:spPr>
        <p:txBody>
          <a:bodyPr/>
          <a:lstStyle/>
          <a:p>
            <a:r>
              <a:rPr lang="en-US" dirty="0"/>
              <a:t>High Energy Density Physics is the study of the physics of matter and radiation under extreme conditions (energy densities greater than 10</a:t>
            </a:r>
            <a:r>
              <a:rPr lang="en-US" baseline="30000" dirty="0"/>
              <a:t>11</a:t>
            </a:r>
            <a:r>
              <a:rPr lang="en-US" dirty="0"/>
              <a:t>J/m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My customers primarily study plasmas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Astrophysical phenomena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Inertial Confinement Fusion (ICF)</a:t>
            </a:r>
          </a:p>
          <a:p>
            <a:pPr marL="0" indent="0">
              <a:buNone/>
            </a:pPr>
            <a:r>
              <a:rPr lang="en-US" dirty="0"/>
              <a:t>Laboratory experiments exist to study these events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Experiments occur on </a:t>
            </a:r>
            <a:r>
              <a:rPr lang="en-US" dirty="0" err="1"/>
              <a:t>ps</a:t>
            </a:r>
            <a:r>
              <a:rPr lang="en-US" dirty="0"/>
              <a:t> to ns timescales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Single, one off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74964E-D3F5-4C16-A570-F61F96370CEA}"/>
              </a:ext>
            </a:extLst>
          </p:cNvPr>
          <p:cNvGrpSpPr/>
          <p:nvPr/>
        </p:nvGrpSpPr>
        <p:grpSpPr>
          <a:xfrm>
            <a:off x="6651938" y="1268565"/>
            <a:ext cx="5365124" cy="4575223"/>
            <a:chOff x="4800600" y="1065004"/>
            <a:chExt cx="3810000" cy="3354596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A0D1686C-93C8-4CB6-B294-EC0C6E5859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9" t="25666" r="3092" b="1223"/>
            <a:stretch/>
          </p:blipFill>
          <p:spPr bwMode="auto">
            <a:xfrm>
              <a:off x="4800600" y="1219073"/>
              <a:ext cx="3749729" cy="3200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2E383F-FDEF-4D84-8498-43C78FBF601B}"/>
                </a:ext>
              </a:extLst>
            </p:cNvPr>
            <p:cNvSpPr txBox="1"/>
            <p:nvPr/>
          </p:nvSpPr>
          <p:spPr>
            <a:xfrm>
              <a:off x="6798964" y="1065004"/>
              <a:ext cx="1811636" cy="15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http://www.cpepphysics.org/fusion_chart.html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D0F68F-77B0-4703-BEEB-9E068FF906FE}"/>
              </a:ext>
            </a:extLst>
          </p:cNvPr>
          <p:cNvSpPr/>
          <p:nvPr/>
        </p:nvSpPr>
        <p:spPr>
          <a:xfrm>
            <a:off x="10122797" y="1590539"/>
            <a:ext cx="1577662" cy="103031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FD8B3D-A868-486D-9FC9-E4B754C490E1}"/>
              </a:ext>
            </a:extLst>
          </p:cNvPr>
          <p:cNvGrpSpPr/>
          <p:nvPr/>
        </p:nvGrpSpPr>
        <p:grpSpPr>
          <a:xfrm>
            <a:off x="746966" y="3799267"/>
            <a:ext cx="4990568" cy="2913212"/>
            <a:chOff x="152400" y="3554392"/>
            <a:chExt cx="5304677" cy="2904276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B327380-6D27-4C4F-BB9F-F6E00E2E6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554392"/>
              <a:ext cx="5304677" cy="2904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D3E19A-7F2D-4AD2-9E8C-048973903DF0}"/>
                </a:ext>
              </a:extLst>
            </p:cNvPr>
            <p:cNvSpPr/>
            <p:nvPr/>
          </p:nvSpPr>
          <p:spPr>
            <a:xfrm>
              <a:off x="3962400" y="4114800"/>
              <a:ext cx="1447800" cy="222813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2B3489-B512-4439-8E59-7ED1555F1397}"/>
              </a:ext>
            </a:extLst>
          </p:cNvPr>
          <p:cNvSpPr txBox="1"/>
          <p:nvPr/>
        </p:nvSpPr>
        <p:spPr>
          <a:xfrm>
            <a:off x="676971" y="6649789"/>
            <a:ext cx="2389392" cy="221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http://www.cpepphysics.org/fusion_chart.html</a:t>
            </a:r>
          </a:p>
        </p:txBody>
      </p:sp>
    </p:spTree>
    <p:extLst>
      <p:ext uri="{BB962C8B-B14F-4D97-AF65-F5344CB8AC3E}">
        <p14:creationId xmlns:p14="http://schemas.microsoft.com/office/powerpoint/2010/main" val="12441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20" y="1223493"/>
            <a:ext cx="5925649" cy="136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1D1D91-54F9-43FD-B5C5-AD95E756ACCD}"/>
              </a:ext>
            </a:extLst>
          </p:cNvPr>
          <p:cNvGrpSpPr/>
          <p:nvPr/>
        </p:nvGrpSpPr>
        <p:grpSpPr>
          <a:xfrm>
            <a:off x="6194737" y="3566955"/>
            <a:ext cx="5879205" cy="3097227"/>
            <a:chOff x="6194737" y="3566955"/>
            <a:chExt cx="5879205" cy="3097227"/>
          </a:xfrm>
        </p:grpSpPr>
        <p:pic>
          <p:nvPicPr>
            <p:cNvPr id="18" name="Picture 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" t="7129" r="1691"/>
            <a:stretch/>
          </p:blipFill>
          <p:spPr bwMode="auto">
            <a:xfrm>
              <a:off x="6194737" y="3566955"/>
              <a:ext cx="5692463" cy="3097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6502863" y="3566955"/>
              <a:ext cx="2494298" cy="830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~400 </a:t>
              </a:r>
              <a:r>
                <a:rPr lang="en-US" dirty="0" err="1"/>
                <a:t>ps</a:t>
              </a:r>
              <a:r>
                <a:rPr lang="en-US" dirty="0"/>
                <a:t> row skew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698683" y="4527068"/>
              <a:ext cx="3375259" cy="74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~70 </a:t>
              </a:r>
              <a:r>
                <a:rPr lang="en-US" dirty="0" err="1"/>
                <a:t>ps</a:t>
              </a:r>
              <a:r>
                <a:rPr lang="en-US" dirty="0"/>
                <a:t> hemisphere offset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DF3910-CC88-4B48-BEAC-5AE443D5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5416135" cy="4160198"/>
          </a:xfrm>
        </p:spPr>
        <p:txBody>
          <a:bodyPr>
            <a:normAutofit/>
          </a:bodyPr>
          <a:lstStyle/>
          <a:p>
            <a:r>
              <a:rPr lang="en-US" kern="0" dirty="0">
                <a:cs typeface="Arial" pitchFamily="34" charset="0"/>
              </a:rPr>
              <a:t>Driving the distributed RC load of many pixels introduces a timing skew from the outermost pixel columns to the innermost pixel columns</a:t>
            </a:r>
          </a:p>
          <a:p>
            <a:endParaRPr lang="en-US" kern="0" dirty="0">
              <a:cs typeface="Arial" pitchFamily="34" charset="0"/>
            </a:endParaRPr>
          </a:p>
          <a:p>
            <a:endParaRPr lang="en-US" kern="0" dirty="0">
              <a:cs typeface="Arial" pitchFamily="34" charset="0"/>
            </a:endParaRPr>
          </a:p>
          <a:p>
            <a:endParaRPr lang="en-US" kern="0" dirty="0">
              <a:cs typeface="Arial" pitchFamily="34" charset="0"/>
            </a:endParaRPr>
          </a:p>
          <a:p>
            <a:endParaRPr lang="en-US" kern="0" dirty="0">
              <a:cs typeface="Arial" pitchFamily="34" charset="0"/>
            </a:endParaRPr>
          </a:p>
          <a:p>
            <a:r>
              <a:rPr lang="en-US" kern="0" dirty="0">
                <a:cs typeface="Arial" pitchFamily="34" charset="0"/>
              </a:rPr>
              <a:t>Icarus exhibited slightly worse timing skew (400 </a:t>
            </a:r>
            <a:r>
              <a:rPr lang="en-US" kern="0" dirty="0" err="1">
                <a:cs typeface="Arial" pitchFamily="34" charset="0"/>
              </a:rPr>
              <a:t>ps</a:t>
            </a:r>
            <a:r>
              <a:rPr lang="en-US" kern="0" dirty="0">
                <a:cs typeface="Arial" pitchFamily="34" charset="0"/>
              </a:rPr>
              <a:t>) than past camera due to increasing the pixel row length from 224 to 256</a:t>
            </a:r>
          </a:p>
          <a:p>
            <a:pPr lvl="1"/>
            <a:r>
              <a:rPr lang="en-US" kern="0" dirty="0">
                <a:cs typeface="Arial" pitchFamily="34" charset="0"/>
              </a:rPr>
              <a:t>Hemisphere offset tuned to 70 </a:t>
            </a:r>
            <a:r>
              <a:rPr lang="en-US" kern="0" dirty="0" err="1">
                <a:cs typeface="Arial" pitchFamily="34" charset="0"/>
              </a:rPr>
              <a:t>ps</a:t>
            </a:r>
            <a:endParaRPr lang="en-US" kern="0" dirty="0">
              <a:cs typeface="Arial" pitchFamily="34" charset="0"/>
            </a:endParaRPr>
          </a:p>
          <a:p>
            <a:endParaRPr lang="en-US" kern="0" dirty="0">
              <a:cs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2C9164-B786-4EE9-AF57-63EB127FC528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Row-wise timing skew is also an issue with current UXI camera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33676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5A02-2A0B-43D7-A454-178F34C3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Daedalus is functional electrically and is currently undergoing packaging with a planned first light occurring mid June, 2018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D5A8-22DD-48AA-92FB-39073FF2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60AF31-9FFC-4538-97A1-A82A79AD379D}"/>
              </a:ext>
            </a:extLst>
          </p:cNvPr>
          <p:cNvSpPr txBox="1"/>
          <p:nvPr/>
        </p:nvSpPr>
        <p:spPr>
          <a:xfrm>
            <a:off x="1772925" y="6304815"/>
            <a:ext cx="3243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lt1"/>
                </a:solidFill>
              </a:rPr>
              <a:t>Active array size: 12.8 mm x 51.2 mm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7C8F3C-5954-48E0-B2C2-CC482C2C82E2}"/>
              </a:ext>
            </a:extLst>
          </p:cNvPr>
          <p:cNvGrpSpPr/>
          <p:nvPr/>
        </p:nvGrpSpPr>
        <p:grpSpPr>
          <a:xfrm>
            <a:off x="1204158" y="971753"/>
            <a:ext cx="4180337" cy="2667000"/>
            <a:chOff x="481478" y="1371600"/>
            <a:chExt cx="3709522" cy="2438400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F832999E-9AFE-4F97-91C3-61ADAD4C66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38" t="12750" b="3250"/>
            <a:stretch/>
          </p:blipFill>
          <p:spPr bwMode="auto">
            <a:xfrm>
              <a:off x="481478" y="1371600"/>
              <a:ext cx="3709522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F3A2BF1-2E73-488A-B7BA-AEA1EC1E3583}"/>
                </a:ext>
              </a:extLst>
            </p:cNvPr>
            <p:cNvCxnSpPr/>
            <p:nvPr/>
          </p:nvCxnSpPr>
          <p:spPr>
            <a:xfrm>
              <a:off x="2227161" y="3271782"/>
              <a:ext cx="304800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2273BC-3F51-4FBA-8399-5873FDFFE34F}"/>
                </a:ext>
              </a:extLst>
            </p:cNvPr>
            <p:cNvSpPr txBox="1"/>
            <p:nvPr/>
          </p:nvSpPr>
          <p:spPr>
            <a:xfrm>
              <a:off x="2118445" y="3276600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 ns</a:t>
              </a: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74551D97-E2DC-4E70-9834-B34347082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/>
        </p:blipFill>
        <p:spPr bwMode="auto">
          <a:xfrm rot="5400000">
            <a:off x="2402467" y="2809635"/>
            <a:ext cx="194678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286444F-C9AF-4EB4-B406-ECE531714855}"/>
              </a:ext>
            </a:extLst>
          </p:cNvPr>
          <p:cNvGrpSpPr/>
          <p:nvPr/>
        </p:nvGrpSpPr>
        <p:grpSpPr>
          <a:xfrm>
            <a:off x="6501677" y="971753"/>
            <a:ext cx="4416814" cy="2667000"/>
            <a:chOff x="6501677" y="984631"/>
            <a:chExt cx="4416814" cy="2667000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6E9F5A69-4AB4-4DC7-A76E-2B74470E6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1677" y="984631"/>
              <a:ext cx="4416814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3E1ABC19-A3A4-4843-BAF4-7369EEF0C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5631" y="2038549"/>
              <a:ext cx="2133600" cy="1293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B33171-ACC5-40E6-82F2-7BECF49E0C9E}"/>
                </a:ext>
              </a:extLst>
            </p:cNvPr>
            <p:cNvSpPr/>
            <p:nvPr/>
          </p:nvSpPr>
          <p:spPr>
            <a:xfrm>
              <a:off x="8775631" y="2038549"/>
              <a:ext cx="2133600" cy="12933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30350B-2111-4455-B82E-C49B949F1929}"/>
              </a:ext>
            </a:extLst>
          </p:cNvPr>
          <p:cNvGrpSpPr/>
          <p:nvPr/>
        </p:nvGrpSpPr>
        <p:grpSpPr>
          <a:xfrm>
            <a:off x="6425477" y="4084143"/>
            <a:ext cx="4495800" cy="2322951"/>
            <a:chOff x="4665146" y="3886200"/>
            <a:chExt cx="4326454" cy="221895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1B07245-5F41-49E8-A7CD-57E84016F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146" y="3886200"/>
              <a:ext cx="4326454" cy="221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7670AB60-70F8-4686-98C8-C5FC95809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4114800"/>
              <a:ext cx="1981200" cy="1015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61B51AC-54C6-4FE7-8124-07CE2A009B62}"/>
                </a:ext>
              </a:extLst>
            </p:cNvPr>
            <p:cNvSpPr/>
            <p:nvPr/>
          </p:nvSpPr>
          <p:spPr>
            <a:xfrm>
              <a:off x="5025342" y="4115836"/>
              <a:ext cx="1985058" cy="10144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8E8ECFF-3BD3-4857-9950-CBE4F6534D40}"/>
              </a:ext>
            </a:extLst>
          </p:cNvPr>
          <p:cNvSpPr txBox="1"/>
          <p:nvPr/>
        </p:nvSpPr>
        <p:spPr>
          <a:xfrm>
            <a:off x="1548785" y="3670948"/>
            <a:ext cx="3403215" cy="307777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 ns row shutter timing parasitic sim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4897F6-D295-427B-A914-5811E7478A37}"/>
              </a:ext>
            </a:extLst>
          </p:cNvPr>
          <p:cNvSpPr txBox="1"/>
          <p:nvPr/>
        </p:nvSpPr>
        <p:spPr>
          <a:xfrm>
            <a:off x="1674250" y="5865884"/>
            <a:ext cx="3403215" cy="307777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 tiled imager concept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32450C-87B8-4EBC-A4AB-400D92DA8028}"/>
              </a:ext>
            </a:extLst>
          </p:cNvPr>
          <p:cNvSpPr txBox="1"/>
          <p:nvPr/>
        </p:nvSpPr>
        <p:spPr>
          <a:xfrm>
            <a:off x="6514570" y="6419972"/>
            <a:ext cx="4355200" cy="307777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 Full-Well mode DR simulation &gt; 4 million e</a:t>
            </a:r>
            <a:r>
              <a:rPr lang="en-US" sz="1400" baseline="30000" dirty="0"/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8C5D23-D4BA-451C-A1A5-8A47CB4145DC}"/>
              </a:ext>
            </a:extLst>
          </p:cNvPr>
          <p:cNvSpPr txBox="1"/>
          <p:nvPr/>
        </p:nvSpPr>
        <p:spPr>
          <a:xfrm>
            <a:off x="7074023" y="3670948"/>
            <a:ext cx="3403215" cy="307777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 ns simulated shutter profile</a:t>
            </a:r>
          </a:p>
        </p:txBody>
      </p:sp>
    </p:spTree>
    <p:extLst>
      <p:ext uri="{BB962C8B-B14F-4D97-AF65-F5344CB8AC3E}">
        <p14:creationId xmlns:p14="http://schemas.microsoft.com/office/powerpoint/2010/main" val="278281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B27A-4F6A-4072-91FA-E6D5AC08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Inertial Confinement Fusion is an ongoing area of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77120-7D9E-4E15-8667-D4E6AF970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Inertial confinement fusion aims to produce fusion energy by confining a plasma using the inertia of the plasma itself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63BFF-75DF-4E31-B67A-A9F6BEB7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1E073-6600-47BE-A3B6-CA0CC2876079}"/>
              </a:ext>
            </a:extLst>
          </p:cNvPr>
          <p:cNvSpPr txBox="1"/>
          <p:nvPr/>
        </p:nvSpPr>
        <p:spPr>
          <a:xfrm>
            <a:off x="-76200" y="6553200"/>
            <a:ext cx="2389392" cy="221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http://www.cpepphysics.org/fusion_chart.html</a:t>
            </a:r>
          </a:p>
        </p:txBody>
      </p:sp>
    </p:spTree>
    <p:extLst>
      <p:ext uri="{BB962C8B-B14F-4D97-AF65-F5344CB8AC3E}">
        <p14:creationId xmlns:p14="http://schemas.microsoft.com/office/powerpoint/2010/main" val="2715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B27A-4F6A-4072-91FA-E6D5AC08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Inertial Confinement Fusion is an ongoing area of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77120-7D9E-4E15-8667-D4E6AF970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Inertial confinement fusion aims to produce fusion energy by confining a plasma using the inertia of the plasma itself</a:t>
            </a:r>
          </a:p>
          <a:p>
            <a:pPr marL="0" indent="0">
              <a:buNone/>
            </a:pPr>
            <a:r>
              <a:rPr lang="en-US" dirty="0"/>
              <a:t>A fusion pellet is placed inside a gold hohlraum and subjected to intense heating via lasers or X-rays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63BFF-75DF-4E31-B67A-A9F6BEB7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1E073-6600-47BE-A3B6-CA0CC2876079}"/>
              </a:ext>
            </a:extLst>
          </p:cNvPr>
          <p:cNvSpPr txBox="1"/>
          <p:nvPr/>
        </p:nvSpPr>
        <p:spPr>
          <a:xfrm>
            <a:off x="89535" y="6553200"/>
            <a:ext cx="2389392" cy="221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http://www.cpepphysics.org/fusion_chart.html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3939C59-42E1-439D-A06D-67581C6F4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1" y="3273400"/>
            <a:ext cx="5245245" cy="317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9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B27A-4F6A-4072-91FA-E6D5AC08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Inertial Confinement Fusion is an ongoing area of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77120-7D9E-4E15-8667-D4E6AF970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Inertial confinement fusion aims to produce fusion energy by confining a plasma using the inertia of the plasma itself</a:t>
            </a:r>
          </a:p>
          <a:p>
            <a:pPr marL="0" indent="0">
              <a:buNone/>
            </a:pPr>
            <a:r>
              <a:rPr lang="en-US" dirty="0"/>
              <a:t>A fusion pellet is placed inside a gold hohlraum and subjected to intense heating via lasers or X-rays</a:t>
            </a:r>
          </a:p>
          <a:p>
            <a:pPr marL="0" indent="0">
              <a:buNone/>
            </a:pPr>
            <a:r>
              <a:rPr lang="en-US" dirty="0"/>
              <a:t>The energy in the hohlraum is re-emitted as X-rays that drive the pellet to implode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63BFF-75DF-4E31-B67A-A9F6BEB7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1E073-6600-47BE-A3B6-CA0CC2876079}"/>
              </a:ext>
            </a:extLst>
          </p:cNvPr>
          <p:cNvSpPr txBox="1"/>
          <p:nvPr/>
        </p:nvSpPr>
        <p:spPr>
          <a:xfrm>
            <a:off x="-76200" y="6553200"/>
            <a:ext cx="2389392" cy="221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http://www.cpepphysics.org/fusion_chart.html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57D4B263-386F-484C-89FB-89058AE3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4" y="3436553"/>
            <a:ext cx="11874321" cy="311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66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648" y="1"/>
            <a:ext cx="10058400" cy="869324"/>
          </a:xfrm>
        </p:spPr>
        <p:txBody>
          <a:bodyPr/>
          <a:lstStyle/>
          <a:p>
            <a:r>
              <a:rPr lang="en-US" dirty="0"/>
              <a:t>Hybrid-CMOS image sensors offer significant potential for improving the  fidelity of experimental data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648" y="1429233"/>
            <a:ext cx="11057082" cy="3433635"/>
          </a:xfrm>
        </p:spPr>
        <p:txBody>
          <a:bodyPr>
            <a:normAutofit/>
          </a:bodyPr>
          <a:lstStyle/>
          <a:p>
            <a:r>
              <a:rPr lang="en-US" sz="2400" dirty="0"/>
              <a:t>Hybrid-CMOS (</a:t>
            </a:r>
            <a:r>
              <a:rPr lang="en-US" sz="2400" dirty="0" err="1"/>
              <a:t>hCMOS</a:t>
            </a:r>
            <a:r>
              <a:rPr lang="en-US" sz="2400" dirty="0"/>
              <a:t>) imagers can achieve:</a:t>
            </a:r>
          </a:p>
          <a:p>
            <a:pPr lvl="1"/>
            <a:r>
              <a:rPr lang="en-US" sz="2000" dirty="0"/>
              <a:t>Electronic shutters operating at one billionth of a second</a:t>
            </a:r>
          </a:p>
          <a:p>
            <a:pPr lvl="1"/>
            <a:r>
              <a:rPr lang="en-US" sz="2000" dirty="0"/>
              <a:t>Multiple image frames deliver a temporal history of experiments</a:t>
            </a:r>
          </a:p>
          <a:p>
            <a:pPr lvl="1"/>
            <a:r>
              <a:rPr lang="en-US" sz="2000" dirty="0"/>
              <a:t>Improved SNR by gating out background radiation</a:t>
            </a:r>
          </a:p>
          <a:p>
            <a:pPr lvl="1"/>
            <a:r>
              <a:rPr lang="en-US" sz="2000" dirty="0"/>
              <a:t>CMOS scalability provides large detector area and high spatial resolution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951" y="445603"/>
            <a:ext cx="419397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6FBB423-569F-49BE-B0A6-F4225ECBD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6" y="3933155"/>
            <a:ext cx="5804293" cy="247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138206A-BD4B-43B3-B358-7F0347C6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0" y="3933155"/>
            <a:ext cx="5578482" cy="247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FF76757-4BEA-455D-8AE6-E315E4408B27}"/>
              </a:ext>
            </a:extLst>
          </p:cNvPr>
          <p:cNvSpPr txBox="1"/>
          <p:nvPr/>
        </p:nvSpPr>
        <p:spPr>
          <a:xfrm>
            <a:off x="145030" y="6441818"/>
            <a:ext cx="5684269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High frame rate image sequence tells the entire story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52D4C-102F-48D1-97C8-F0C89268F91C}"/>
              </a:ext>
            </a:extLst>
          </p:cNvPr>
          <p:cNvSpPr txBox="1"/>
          <p:nvPr/>
        </p:nvSpPr>
        <p:spPr>
          <a:xfrm>
            <a:off x="6479791" y="6440329"/>
            <a:ext cx="5560452" cy="3077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914354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400" b="1">
                <a:solidFill>
                  <a:schemeClr val="accent3">
                    <a:lumMod val="60000"/>
                    <a:lumOff val="40000"/>
                  </a:schemeClr>
                </a:solidFill>
                <a:ea typeface="Garamond" charset="0"/>
                <a:cs typeface="Garamond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Fast shutter eliminates motion blur</a:t>
            </a:r>
          </a:p>
        </p:txBody>
      </p:sp>
    </p:spTree>
    <p:extLst>
      <p:ext uri="{BB962C8B-B14F-4D97-AF65-F5344CB8AC3E}">
        <p14:creationId xmlns:p14="http://schemas.microsoft.com/office/powerpoint/2010/main" val="179118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648" y="1"/>
            <a:ext cx="10058400" cy="869324"/>
          </a:xfrm>
        </p:spPr>
        <p:txBody>
          <a:bodyPr/>
          <a:lstStyle/>
          <a:p>
            <a:r>
              <a:rPr lang="en-US" dirty="0"/>
              <a:t>Hybrid-CMOS image sensors offer significant potential for improving the  fidelity of experimental data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648" y="1429233"/>
            <a:ext cx="11057082" cy="3433635"/>
          </a:xfrm>
        </p:spPr>
        <p:txBody>
          <a:bodyPr>
            <a:normAutofit/>
          </a:bodyPr>
          <a:lstStyle/>
          <a:p>
            <a:r>
              <a:rPr lang="en-US" sz="2400" dirty="0"/>
              <a:t>Hybrid-CMOS (</a:t>
            </a:r>
            <a:r>
              <a:rPr lang="en-US" sz="2400" dirty="0" err="1"/>
              <a:t>hCMOS</a:t>
            </a:r>
            <a:r>
              <a:rPr lang="en-US" sz="2400" dirty="0"/>
              <a:t>) imagers can achieve:</a:t>
            </a:r>
          </a:p>
          <a:p>
            <a:pPr lvl="1"/>
            <a:r>
              <a:rPr lang="en-US" sz="2000" dirty="0"/>
              <a:t>Electronic shutters operating at one billionth of a second</a:t>
            </a:r>
          </a:p>
          <a:p>
            <a:pPr lvl="1"/>
            <a:r>
              <a:rPr lang="en-US" sz="2000" dirty="0"/>
              <a:t>Multiple image frames deliver a temporal history of experiments</a:t>
            </a:r>
          </a:p>
          <a:p>
            <a:pPr lvl="1"/>
            <a:r>
              <a:rPr lang="en-US" sz="2000" dirty="0"/>
              <a:t>Improved SNR by gating out background radiation</a:t>
            </a:r>
          </a:p>
          <a:p>
            <a:pPr lvl="1"/>
            <a:r>
              <a:rPr lang="en-US" sz="2000" dirty="0"/>
              <a:t>CMOS scalability provides large detector area and high spatial resolution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951" y="445603"/>
            <a:ext cx="419397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0294A7B-CC56-4371-8EBC-134DE0575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320140"/>
              </p:ext>
            </p:extLst>
          </p:nvPr>
        </p:nvGraphicFramePr>
        <p:xfrm>
          <a:off x="1770428" y="3295607"/>
          <a:ext cx="8179222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8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5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7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</a:rPr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Speed (m/s)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Distance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</a:rPr>
                        <a:t> traveled per nanosecond</a:t>
                      </a:r>
                      <a:r>
                        <a:rPr lang="en-US" sz="1600" dirty="0">
                          <a:latin typeface="Calibri" panose="020F0502020204030204" pitchFamily="34" charset="0"/>
                        </a:rPr>
                        <a:t> (m/ns)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6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</a:rPr>
                        <a:t>Rifle Bullet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762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762 nanometers</a:t>
                      </a:r>
                      <a:endParaRPr lang="en-US" sz="1600" baseline="30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6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</a:rPr>
                        <a:t>Parker Solar Probe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1.944 x</a:t>
                      </a:r>
                      <a:r>
                        <a:rPr lang="en-US" sz="1600" baseline="0" dirty="0">
                          <a:latin typeface="Calibri" panose="020F050202020403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194 micrometers</a:t>
                      </a:r>
                      <a:endParaRPr lang="en-US" sz="1600" baseline="30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6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</a:rPr>
                        <a:t>Light in 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2.998 x 10</a:t>
                      </a:r>
                      <a:r>
                        <a:rPr lang="en-US" sz="1600" baseline="30000" dirty="0"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</a:rPr>
                        <a:t>0.3 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Picture 3">
            <a:extLst>
              <a:ext uri="{FF2B5EF4-FFF2-40B4-BE49-F238E27FC236}">
                <a16:creationId xmlns:a16="http://schemas.microsoft.com/office/drawing/2014/main" id="{A548F9BE-C5EA-4B4E-82B7-E248CCCD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28" y="4741181"/>
            <a:ext cx="2655321" cy="186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3E7B83-AB52-462C-B17B-AA958FA67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167" y="4741181"/>
            <a:ext cx="2697809" cy="1867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0785E-D922-458F-858D-26FC216CF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841" y="4741181"/>
            <a:ext cx="2697809" cy="18673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4C9570-19B8-4831-A7BB-AF23E9CD4F03}"/>
              </a:ext>
            </a:extLst>
          </p:cNvPr>
          <p:cNvSpPr/>
          <p:nvPr/>
        </p:nvSpPr>
        <p:spPr>
          <a:xfrm>
            <a:off x="7188976" y="6560411"/>
            <a:ext cx="10583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/>
              <a:t>GIPhotoStock</a:t>
            </a:r>
            <a:r>
              <a:rPr lang="en-US" sz="1000" dirty="0"/>
              <a:t>/SPL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5CC57C-26B6-455D-AB2F-EFFF110262D3}"/>
              </a:ext>
            </a:extLst>
          </p:cNvPr>
          <p:cNvSpPr/>
          <p:nvPr/>
        </p:nvSpPr>
        <p:spPr>
          <a:xfrm>
            <a:off x="1705010" y="6588986"/>
            <a:ext cx="23602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Harold E. Edgerton, </a:t>
            </a:r>
            <a:r>
              <a:rPr lang="en-US" sz="800" i="1" dirty="0"/>
              <a:t>Bullet through Apple</a:t>
            </a:r>
            <a:r>
              <a:rPr lang="en-US" sz="800" dirty="0"/>
              <a:t>, 1964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163DD8-F650-4C0A-9337-EC05CDFC486E}"/>
              </a:ext>
            </a:extLst>
          </p:cNvPr>
          <p:cNvSpPr/>
          <p:nvPr/>
        </p:nvSpPr>
        <p:spPr>
          <a:xfrm>
            <a:off x="4425749" y="6588986"/>
            <a:ext cx="20249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NASA/Johns Hopkins APL/Steve Gribben</a:t>
            </a:r>
          </a:p>
        </p:txBody>
      </p:sp>
    </p:spTree>
    <p:extLst>
      <p:ext uri="{BB962C8B-B14F-4D97-AF65-F5344CB8AC3E}">
        <p14:creationId xmlns:p14="http://schemas.microsoft.com/office/powerpoint/2010/main" val="15316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Theme 1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andia Theme 1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61744</TotalTime>
  <Words>3133</Words>
  <Application>Microsoft Office PowerPoint</Application>
  <PresentationFormat>Widescreen</PresentationFormat>
  <Paragraphs>575</Paragraphs>
  <Slides>41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MS PGothic</vt:lpstr>
      <vt:lpstr>Arial</vt:lpstr>
      <vt:lpstr>Calibri</vt:lpstr>
      <vt:lpstr>Calibri Light</vt:lpstr>
      <vt:lpstr>Garamond</vt:lpstr>
      <vt:lpstr>Gill Sans MT</vt:lpstr>
      <vt:lpstr>Helvetica</vt:lpstr>
      <vt:lpstr>Symbol</vt:lpstr>
      <vt:lpstr>Trebuchet MS</vt:lpstr>
      <vt:lpstr>Sandia Theme 1</vt:lpstr>
      <vt:lpstr>Custom Design</vt:lpstr>
      <vt:lpstr>1_Sandia Theme 1</vt:lpstr>
      <vt:lpstr>Nanosecond, burst mode X-ray imager development at Sandia National Laboratories</vt:lpstr>
      <vt:lpstr>PowerPoint Presentation</vt:lpstr>
      <vt:lpstr>High Energy Density Physics is the study of the physics of matter and radiation under extreme conditions (energy densities greater than 1011J/m3)</vt:lpstr>
      <vt:lpstr>High Energy Density Physics is the study of the physics of matter and radiation under extreme conditions (energy densities greater than 1011J/m3)</vt:lpstr>
      <vt:lpstr>Inertial Confinement Fusion is an ongoing area of research</vt:lpstr>
      <vt:lpstr>Inertial Confinement Fusion is an ongoing area of research</vt:lpstr>
      <vt:lpstr>Inertial Confinement Fusion is an ongoing area of research</vt:lpstr>
      <vt:lpstr>Hybrid-CMOS image sensors offer significant potential for improving the  fidelity of experimental data </vt:lpstr>
      <vt:lpstr>Hybrid-CMOS image sensors offer significant potential for improving the  fidelity of experimental data </vt:lpstr>
      <vt:lpstr>The Ultrafast X-ray Imager (UXI) program set out to develop nanosecond time-gated, multi-frame imagers for the ICF program at Sandia and the other national ICF facilities</vt:lpstr>
      <vt:lpstr>PowerPoint Presentation</vt:lpstr>
      <vt:lpstr>SNL is unique in that we can design and manufacture our own detectors in different materials for the silicon ROICs we design and produce</vt:lpstr>
      <vt:lpstr>Traditional CMOS camera architecture serves as the base concept for burst mode imager development</vt:lpstr>
      <vt:lpstr>ICF facilities operate on a very slow rep rate so burst mode imagers fit the application well</vt:lpstr>
      <vt:lpstr>Sandia hCMOS have three distinct operational phases when capturing an image</vt:lpstr>
      <vt:lpstr>PowerPoint Presentation</vt:lpstr>
      <vt:lpstr>ROIC design goals were developed to satisfy a broad suite of end-use applications</vt:lpstr>
      <vt:lpstr>Fielded Sensor History</vt:lpstr>
      <vt:lpstr>Furi was the first generation large scale imager to be fielded as a diagnostic</vt:lpstr>
      <vt:lpstr>LLNL/NIF has fielded 2 UXI imagers to date with multiple additional diagnostics planned </vt:lpstr>
      <vt:lpstr>Icarus design specs and operational modes</vt:lpstr>
      <vt:lpstr>Icarus optical test results demonstrate good performance</vt:lpstr>
      <vt:lpstr>Global effects and photodiode speed dominate fastest integration time currently achievable with Icarus</vt:lpstr>
      <vt:lpstr>SNL’s Z-machine has used Icarus sensors for multiple applications</vt:lpstr>
      <vt:lpstr>SNL’s Z-machine has used Icarus sensors for multiple applications</vt:lpstr>
      <vt:lpstr>SNL’s Z-machine has used UXI sensors for multiple applications </vt:lpstr>
      <vt:lpstr>LLE was the first Single Line-Of-Sight diagnostic fielded </vt:lpstr>
      <vt:lpstr>LLE was the first Single Line-Of-Sight diagnostic fielded </vt:lpstr>
      <vt:lpstr>LLNL/NIF has fielded SLOS-Crystal Backlighter Imager (CBI) to image ICF implosions closer to bangtime than ever before </vt:lpstr>
      <vt:lpstr>Daedalus has been tested electrically and will improve on past sensor performance  </vt:lpstr>
      <vt:lpstr>Optical testing is required to determine ultimate performance of Daedalus but initial electrical testing is positive</vt:lpstr>
      <vt:lpstr>PowerPoint Presentation</vt:lpstr>
      <vt:lpstr>180 nm CMOS8 development image sensor named Sisyphus has been fabricated and is awaiting test</vt:lpstr>
      <vt:lpstr>Solid state streak camera (SSSC) concept for time resolved spectroscopy</vt:lpstr>
      <vt:lpstr>The SSSC prototype has been fabricated in CMOS8 and is awaiting functional testing</vt:lpstr>
      <vt:lpstr>Future work and applications are expanding the scope of the UXI program</vt:lpstr>
      <vt:lpstr>Future work is expanding the capabilities of the UXI program</vt:lpstr>
      <vt:lpstr>Is there a path to 2D, sub 100 ps imagers? </vt:lpstr>
      <vt:lpstr>PowerPoint Presentation</vt:lpstr>
      <vt:lpstr>PowerPoint Presentation</vt:lpstr>
      <vt:lpstr>Daedalus is functional electrically and is currently undergoing packaging with a planned first light occurring mid June, 2018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Claus, Liam Daniel</cp:lastModifiedBy>
  <cp:revision>261</cp:revision>
  <dcterms:created xsi:type="dcterms:W3CDTF">2017-10-14T01:15:26Z</dcterms:created>
  <dcterms:modified xsi:type="dcterms:W3CDTF">2018-09-10T15:54:55Z</dcterms:modified>
</cp:coreProperties>
</file>