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" ContentType="image/tif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4"/>
  </p:notesMasterIdLst>
  <p:sldIdLst>
    <p:sldId id="299" r:id="rId2"/>
    <p:sldId id="474" r:id="rId3"/>
    <p:sldId id="475" r:id="rId4"/>
    <p:sldId id="476" r:id="rId5"/>
    <p:sldId id="425" r:id="rId6"/>
    <p:sldId id="468" r:id="rId7"/>
    <p:sldId id="391" r:id="rId8"/>
    <p:sldId id="392" r:id="rId9"/>
    <p:sldId id="365" r:id="rId10"/>
    <p:sldId id="298" r:id="rId11"/>
    <p:sldId id="429" r:id="rId12"/>
    <p:sldId id="430" r:id="rId13"/>
    <p:sldId id="287" r:id="rId14"/>
    <p:sldId id="288" r:id="rId15"/>
    <p:sldId id="289" r:id="rId16"/>
    <p:sldId id="410" r:id="rId17"/>
    <p:sldId id="290" r:id="rId18"/>
    <p:sldId id="285" r:id="rId19"/>
    <p:sldId id="307" r:id="rId20"/>
    <p:sldId id="470" r:id="rId21"/>
    <p:sldId id="320" r:id="rId22"/>
    <p:sldId id="477" r:id="rId23"/>
    <p:sldId id="478" r:id="rId24"/>
    <p:sldId id="479" r:id="rId25"/>
    <p:sldId id="480" r:id="rId26"/>
    <p:sldId id="481" r:id="rId27"/>
    <p:sldId id="317" r:id="rId28"/>
    <p:sldId id="311" r:id="rId29"/>
    <p:sldId id="303" r:id="rId30"/>
    <p:sldId id="304" r:id="rId31"/>
    <p:sldId id="321" r:id="rId32"/>
    <p:sldId id="324" r:id="rId33"/>
    <p:sldId id="325" r:id="rId34"/>
    <p:sldId id="326" r:id="rId35"/>
    <p:sldId id="327" r:id="rId36"/>
    <p:sldId id="449" r:id="rId37"/>
    <p:sldId id="335" r:id="rId38"/>
    <p:sldId id="337" r:id="rId39"/>
    <p:sldId id="339" r:id="rId40"/>
    <p:sldId id="340" r:id="rId41"/>
    <p:sldId id="342" r:id="rId42"/>
    <p:sldId id="422" r:id="rId43"/>
    <p:sldId id="346" r:id="rId44"/>
    <p:sldId id="328" r:id="rId45"/>
    <p:sldId id="473" r:id="rId46"/>
    <p:sldId id="347" r:id="rId47"/>
    <p:sldId id="353" r:id="rId48"/>
    <p:sldId id="352" r:id="rId49"/>
    <p:sldId id="348" r:id="rId50"/>
    <p:sldId id="414" r:id="rId51"/>
    <p:sldId id="472" r:id="rId52"/>
    <p:sldId id="356" r:id="rId53"/>
    <p:sldId id="463" r:id="rId54"/>
    <p:sldId id="358" r:id="rId55"/>
    <p:sldId id="359" r:id="rId56"/>
    <p:sldId id="360" r:id="rId57"/>
    <p:sldId id="361" r:id="rId58"/>
    <p:sldId id="362" r:id="rId59"/>
    <p:sldId id="363" r:id="rId60"/>
    <p:sldId id="407" r:id="rId61"/>
    <p:sldId id="257" r:id="rId62"/>
    <p:sldId id="367" r:id="rId63"/>
    <p:sldId id="416" r:id="rId64"/>
    <p:sldId id="393" r:id="rId65"/>
    <p:sldId id="394" r:id="rId66"/>
    <p:sldId id="484" r:id="rId67"/>
    <p:sldId id="398" r:id="rId68"/>
    <p:sldId id="263" r:id="rId69"/>
    <p:sldId id="459" r:id="rId70"/>
    <p:sldId id="368" r:id="rId71"/>
    <p:sldId id="421" r:id="rId72"/>
    <p:sldId id="403" r:id="rId73"/>
    <p:sldId id="369" r:id="rId74"/>
    <p:sldId id="370" r:id="rId75"/>
    <p:sldId id="371" r:id="rId76"/>
    <p:sldId id="404" r:id="rId77"/>
    <p:sldId id="377" r:id="rId78"/>
    <p:sldId id="373" r:id="rId79"/>
    <p:sldId id="406" r:id="rId80"/>
    <p:sldId id="374" r:id="rId81"/>
    <p:sldId id="462" r:id="rId82"/>
    <p:sldId id="375" r:id="rId83"/>
    <p:sldId id="376" r:id="rId84"/>
    <p:sldId id="469" r:id="rId85"/>
    <p:sldId id="460" r:id="rId86"/>
    <p:sldId id="464" r:id="rId87"/>
    <p:sldId id="465" r:id="rId88"/>
    <p:sldId id="461" r:id="rId89"/>
    <p:sldId id="418" r:id="rId90"/>
    <p:sldId id="274" r:id="rId91"/>
    <p:sldId id="261" r:id="rId92"/>
    <p:sldId id="262" r:id="rId93"/>
    <p:sldId id="265" r:id="rId94"/>
    <p:sldId id="300" r:id="rId95"/>
    <p:sldId id="309" r:id="rId96"/>
    <p:sldId id="329" r:id="rId97"/>
    <p:sldId id="379" r:id="rId98"/>
    <p:sldId id="378" r:id="rId99"/>
    <p:sldId id="380" r:id="rId100"/>
    <p:sldId id="381" r:id="rId101"/>
    <p:sldId id="382" r:id="rId102"/>
    <p:sldId id="383" r:id="rId103"/>
    <p:sldId id="384" r:id="rId104"/>
    <p:sldId id="385" r:id="rId105"/>
    <p:sldId id="386" r:id="rId106"/>
    <p:sldId id="387" r:id="rId107"/>
    <p:sldId id="409" r:id="rId108"/>
    <p:sldId id="411" r:id="rId109"/>
    <p:sldId id="412" r:id="rId110"/>
    <p:sldId id="413" r:id="rId111"/>
    <p:sldId id="423" r:id="rId112"/>
    <p:sldId id="426" r:id="rId113"/>
    <p:sldId id="427" r:id="rId114"/>
    <p:sldId id="431" r:id="rId115"/>
    <p:sldId id="432" r:id="rId116"/>
    <p:sldId id="433" r:id="rId117"/>
    <p:sldId id="434" r:id="rId118"/>
    <p:sldId id="435" r:id="rId119"/>
    <p:sldId id="437" r:id="rId120"/>
    <p:sldId id="438" r:id="rId121"/>
    <p:sldId id="440" r:id="rId122"/>
    <p:sldId id="441" r:id="rId123"/>
    <p:sldId id="442" r:id="rId124"/>
    <p:sldId id="443" r:id="rId125"/>
    <p:sldId id="444" r:id="rId126"/>
    <p:sldId id="445" r:id="rId127"/>
    <p:sldId id="446" r:id="rId128"/>
    <p:sldId id="447" r:id="rId129"/>
    <p:sldId id="448" r:id="rId130"/>
    <p:sldId id="450" r:id="rId131"/>
    <p:sldId id="451" r:id="rId132"/>
    <p:sldId id="452" r:id="rId133"/>
    <p:sldId id="453" r:id="rId134"/>
    <p:sldId id="454" r:id="rId135"/>
    <p:sldId id="455" r:id="rId136"/>
    <p:sldId id="456" r:id="rId137"/>
    <p:sldId id="457" r:id="rId138"/>
    <p:sldId id="458" r:id="rId139"/>
    <p:sldId id="466" r:id="rId140"/>
    <p:sldId id="467" r:id="rId141"/>
    <p:sldId id="482" r:id="rId142"/>
    <p:sldId id="483" r:id="rId1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9200"/>
    <a:srgbClr val="DEA900"/>
    <a:srgbClr val="EAB200"/>
    <a:srgbClr val="FF0000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8" autoAdjust="0"/>
    <p:restoredTop sz="93849" autoAdjust="0"/>
  </p:normalViewPr>
  <p:slideViewPr>
    <p:cSldViewPr snapToGrid="0">
      <p:cViewPr varScale="1">
        <p:scale>
          <a:sx n="63" d="100"/>
          <a:sy n="63" d="100"/>
        </p:scale>
        <p:origin x="67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19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AF5A6-687C-4809-8AB4-2DBC4265308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B92C0-27FE-47B5-AA69-20D963095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9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57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Chose PYP, because it form</a:t>
            </a:r>
            <a:r>
              <a:rPr lang="en-US" baseline="0" dirty="0" smtClean="0"/>
              <a:t> great diffracting crystal, that can be produce in high amount. For that development we needed grams of protein</a:t>
            </a:r>
            <a:r>
              <a:rPr lang="en-US" baseline="0" smtClean="0"/>
              <a:t>. </a:t>
            </a:r>
          </a:p>
          <a:p>
            <a:r>
              <a:rPr lang="en-US" smtClean="0"/>
              <a:t>If</a:t>
            </a:r>
            <a:r>
              <a:rPr lang="en-US" baseline="0" smtClean="0"/>
              <a:t> </a:t>
            </a:r>
            <a:r>
              <a:rPr lang="en-US" baseline="0" dirty="0" smtClean="0"/>
              <a:t>it works for beta-lactamase it works for many enzymes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92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come</a:t>
            </a:r>
            <a:r>
              <a:rPr lang="en-US" baseline="0" dirty="0" smtClean="0"/>
              <a:t> back to the experiment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9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FEL</a:t>
            </a:r>
            <a:r>
              <a:rPr lang="en-US" baseline="0" dirty="0" smtClean="0"/>
              <a:t> were </a:t>
            </a:r>
            <a:r>
              <a:rPr lang="en-US" baseline="0" dirty="0" err="1" smtClean="0"/>
              <a:t>inveted</a:t>
            </a:r>
            <a:r>
              <a:rPr lang="en-US" baseline="0" dirty="0" smtClean="0"/>
              <a:t> in 70 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, XFELs are around since 2009 with the first one in the US. And it took until 2014 for the first successful time-resolved experiment, which does done by an amazing graduate student in my lab.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29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relief for crystallographer,</a:t>
            </a:r>
            <a:r>
              <a:rPr lang="en-US" baseline="0" dirty="0" smtClean="0"/>
              <a:t> since no big crystals are required, crystals form in the first </a:t>
            </a:r>
            <a:r>
              <a:rPr lang="en-US" baseline="0" smtClean="0"/>
              <a:t>hour…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97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by one, in random orientation.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87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Essential to get familiar with new software</a:t>
            </a:r>
            <a:r>
              <a:rPr lang="en-US" baseline="0" dirty="0" smtClean="0"/>
              <a:t> (one of few groups how to use the software)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52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hybrid</a:t>
            </a:r>
            <a:r>
              <a:rPr lang="en-US" baseline="0" dirty="0" smtClean="0"/>
              <a:t> pixel detector (active pixel sensor), </a:t>
            </a:r>
            <a:r>
              <a:rPr lang="en-US" dirty="0" smtClean="0"/>
              <a:t>not monolithic yet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8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had the honor to do the first successful time-resolved experiment with atomic resolution.,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08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conical intersection, exited state dynamics, driven by electrostatic forces. Mention functional modes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72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pioneering work that we did in 2014</a:t>
            </a:r>
            <a:r>
              <a:rPr lang="en-US" baseline="0" dirty="0" smtClean="0"/>
              <a:t> resulted in successful application of our methodology to other, more complex systems, affirming the idea that this is a universal method that will work on other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98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conception to reality 2003 – 2013, ten year</a:t>
            </a:r>
            <a:r>
              <a:rPr lang="en-US" baseline="0" dirty="0" smtClean="0"/>
              <a:t> to create this, I will explain to you how to make such movies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8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Say, we can make now better fluorescent biomarkers, and</a:t>
            </a:r>
            <a:r>
              <a:rPr lang="en-US" baseline="0" dirty="0" smtClean="0"/>
              <a:t> even increase fluorescence by laser characteristics (chirp, pulse-duration)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86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indoleamine-2,3-dioxygenase, in the </a:t>
            </a:r>
            <a:r>
              <a:rPr lang="en-US" sz="1200" dirty="0" err="1" smtClean="0"/>
              <a:t>Tryptophane</a:t>
            </a:r>
            <a:r>
              <a:rPr lang="en-US" sz="1200" baseline="0" dirty="0" smtClean="0"/>
              <a:t> catabolism, leads to depletion of </a:t>
            </a:r>
            <a:r>
              <a:rPr lang="en-US" sz="1200" baseline="0" dirty="0" err="1" smtClean="0"/>
              <a:t>Tryptophane</a:t>
            </a:r>
            <a:r>
              <a:rPr lang="en-US" sz="1200" baseline="0" dirty="0" smtClean="0"/>
              <a:t> which has a strong implication on immune system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cylco</a:t>
            </a:r>
            <a:r>
              <a:rPr lang="en-US" sz="1200" baseline="0" dirty="0" smtClean="0"/>
              <a:t>-oxidase, Nitric oxide synthase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6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chose </a:t>
            </a:r>
            <a:r>
              <a:rPr lang="en-US" dirty="0" err="1" smtClean="0"/>
              <a:t>BlaC</a:t>
            </a:r>
            <a:r>
              <a:rPr lang="en-US" baseline="0" dirty="0" smtClean="0"/>
              <a:t> because it is a conserved system for antibiotic </a:t>
            </a:r>
            <a:r>
              <a:rPr lang="en-US" baseline="0" smtClean="0"/>
              <a:t>resistance and found </a:t>
            </a:r>
            <a:r>
              <a:rPr lang="en-US" baseline="0" dirty="0" smtClean="0"/>
              <a:t>in almost all gram-negative bacteria and gram-positive bacteria (MRSA, through horizontal gene </a:t>
            </a:r>
            <a:r>
              <a:rPr lang="en-US" baseline="0" dirty="0" err="1" smtClean="0"/>
              <a:t>ransfer</a:t>
            </a:r>
            <a:r>
              <a:rPr lang="en-US" baseline="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52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Release group can</a:t>
            </a:r>
            <a:r>
              <a:rPr lang="en-US" baseline="0" dirty="0" smtClean="0"/>
              <a:t> be cytotoxic, double effect.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18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0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45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elaborate on single turnover reactions as opposed to cyclic reactions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04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 show the Cornell design, but other groups are also active in mixing injector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89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highly relevant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75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Multi-substrate reactions, enzymes that bin</a:t>
            </a:r>
            <a:r>
              <a:rPr lang="en-US" baseline="0" dirty="0" smtClean="0"/>
              <a:t>d to multiple substrates at the same time. Given our recent work, a selected few of our colleges and myself provided the scientific cases for LCLS-II and LCLS-II-HE to the DOE. This input has been based on experiments that I did at the </a:t>
            </a:r>
            <a:r>
              <a:rPr lang="en-US" baseline="0" dirty="0" err="1" smtClean="0"/>
              <a:t>EuXFEL</a:t>
            </a:r>
            <a:r>
              <a:rPr lang="en-US" baseline="0" dirty="0" smtClean="0"/>
              <a:t>. I want to show you at least a couple of slides from this first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4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show you</a:t>
            </a:r>
            <a:r>
              <a:rPr lang="en-US" baseline="0" dirty="0" smtClean="0"/>
              <a:t> a landscape from this initial movie to the fastest camera in 2014, and we did not stop here. I will show you enzyme-substrate reaction on slow time-scales.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388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065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Ulrich Trunk showed some results.</a:t>
            </a:r>
            <a:r>
              <a:rPr lang="en-US" baseline="0" dirty="0" smtClean="0"/>
              <a:t> I do not need to repeat this 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402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I am</a:t>
            </a:r>
            <a:r>
              <a:rPr lang="en-US" baseline="0" dirty="0" smtClean="0"/>
              <a:t> invited to participate in discussion for instrumental needs, mention to move the detector closer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60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work on </a:t>
            </a:r>
            <a:r>
              <a:rPr lang="en-US" baseline="0" dirty="0" err="1" smtClean="0"/>
              <a:t>phytochromes</a:t>
            </a:r>
            <a:r>
              <a:rPr lang="en-US" baseline="0" dirty="0" smtClean="0"/>
              <a:t> is inspired by our work on larger system. We think that we can be successful with </a:t>
            </a:r>
            <a:r>
              <a:rPr lang="en-US" baseline="0" smtClean="0"/>
              <a:t>smaller enzymes.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32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</a:t>
            </a:r>
            <a:r>
              <a:rPr lang="en-US" dirty="0" err="1" smtClean="0"/>
              <a:t>phytochromes</a:t>
            </a:r>
            <a:r>
              <a:rPr lang="en-US" baseline="0" dirty="0" smtClean="0"/>
              <a:t> differ in their </a:t>
            </a:r>
            <a:r>
              <a:rPr lang="en-US" baseline="0" dirty="0" err="1" smtClean="0"/>
              <a:t>photocycle</a:t>
            </a:r>
            <a:r>
              <a:rPr lang="en-US" baseline="0" dirty="0" smtClean="0"/>
              <a:t>, although they share the same domain </a:t>
            </a:r>
            <a:r>
              <a:rPr lang="en-US" baseline="0" dirty="0" err="1" smtClean="0"/>
              <a:t>compostion</a:t>
            </a:r>
            <a:r>
              <a:rPr lang="en-US" baseline="0" dirty="0" smtClean="0"/>
              <a:t> and bind the same chromophore.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7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Imagine,</a:t>
            </a:r>
            <a:r>
              <a:rPr lang="en-US" baseline="0" dirty="0" smtClean="0"/>
              <a:t> </a:t>
            </a:r>
            <a:r>
              <a:rPr lang="en-US" dirty="0" smtClean="0"/>
              <a:t>Someone</a:t>
            </a:r>
            <a:r>
              <a:rPr lang="en-US" baseline="0" dirty="0" smtClean="0"/>
              <a:t> has the idea of attaching a drug between the two PHY domains. Upon light illumination it would be released. Again, red light penetrates deeply into the tissue.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646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signal travel 150 A to</a:t>
            </a:r>
            <a:r>
              <a:rPr lang="en-US" baseline="0" dirty="0" smtClean="0"/>
              <a:t> generate a 20 A conformation change all induced by light absorption. </a:t>
            </a:r>
            <a:r>
              <a:rPr lang="en-US" dirty="0" smtClean="0"/>
              <a:t>Imagine,</a:t>
            </a:r>
            <a:r>
              <a:rPr lang="en-US" baseline="0" dirty="0" smtClean="0"/>
              <a:t> s</a:t>
            </a:r>
            <a:r>
              <a:rPr lang="en-US" dirty="0" smtClean="0"/>
              <a:t>omeone</a:t>
            </a:r>
            <a:r>
              <a:rPr lang="en-US" baseline="0" dirty="0" smtClean="0"/>
              <a:t> has the idea of attaching a drug between the two PHY domains. Upon light illumination it would be released. Again, red light penetrates deeply into the tissue. What a diagnostic tool. Precision compound delivery possible.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78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</a:t>
            </a:r>
            <a:r>
              <a:rPr lang="en-US" baseline="0" dirty="0" smtClean="0"/>
              <a:t> currently doing these simulations. A graduate student of mine does the calculations. One important goal is to find out, how many diffraction patterns are necessary to reach a certain signal to noise that phasing is successful at a given resolution.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656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first time that a</a:t>
            </a:r>
            <a:r>
              <a:rPr lang="en-US" baseline="0" dirty="0" smtClean="0"/>
              <a:t> time-resolved experiment is thought about. We can start these experiments right away with </a:t>
            </a:r>
            <a:r>
              <a:rPr lang="en-US" baseline="0" dirty="0" err="1" smtClean="0"/>
              <a:t>cryo</a:t>
            </a:r>
            <a:r>
              <a:rPr lang="en-US" baseline="0" dirty="0" smtClean="0"/>
              <a:t>-EM.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39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2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are going from the very fast to enzymology, and the goal is going to the slowest time scales with the largest structural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305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133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Paul </a:t>
            </a:r>
            <a:r>
              <a:rPr lang="en-US" dirty="0" err="1" smtClean="0"/>
              <a:t>Fuoss</a:t>
            </a:r>
            <a:r>
              <a:rPr lang="en-US" dirty="0" smtClean="0"/>
              <a:t> talked about this directly after Ulrich Trunk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162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788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320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230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619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752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808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AGIPD,</a:t>
            </a:r>
            <a:r>
              <a:rPr lang="en-US" baseline="0" dirty="0" smtClean="0"/>
              <a:t> monolithic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782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EuXFEL</a:t>
            </a:r>
            <a:r>
              <a:rPr lang="en-US" baseline="0" dirty="0" smtClean="0"/>
              <a:t> is to spec, then we can make this density in 10 s. This </a:t>
            </a:r>
            <a:r>
              <a:rPr lang="en-US" baseline="0" dirty="0" err="1" smtClean="0"/>
              <a:t>increadibly</a:t>
            </a:r>
            <a:r>
              <a:rPr lang="en-US" baseline="0" dirty="0" smtClean="0"/>
              <a:t> important to generate multiple movies for a single proteins interacting with multiple substrates.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21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perspective</a:t>
            </a:r>
            <a:r>
              <a:rPr lang="en-US" baseline="0" dirty="0" smtClean="0"/>
              <a:t> on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E3D35-5709-4C6D-B1D4-F0A3DB3E11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24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displacements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1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PYP was the driving biological system to develop this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70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of the biggest problems to be solved in TR crystallography. How to interpret these maps. </a:t>
            </a:r>
            <a:r>
              <a:rPr lang="en-US" dirty="0" smtClean="0"/>
              <a:t>We developed</a:t>
            </a:r>
            <a:r>
              <a:rPr lang="en-US" baseline="0" dirty="0" smtClean="0"/>
              <a:t> a s</a:t>
            </a:r>
            <a:r>
              <a:rPr lang="en-US" dirty="0" smtClean="0"/>
              <a:t>et of Fortran programs</a:t>
            </a:r>
            <a:r>
              <a:rPr lang="en-US" baseline="0" dirty="0" smtClean="0"/>
              <a:t> to interpret time-series of time-resolved difference 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34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movie is fusion of many papers from</a:t>
            </a:r>
            <a:r>
              <a:rPr lang="en-US" baseline="0" dirty="0" smtClean="0"/>
              <a:t> 2003 to 2013. The movie can be downloaded from my web-page.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92C0-27FE-47B5-AA69-20D9630959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4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1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491431"/>
            <a:ext cx="6400800" cy="7493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64" y="36576"/>
            <a:ext cx="1769872" cy="17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651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28" r="9612"/>
          <a:stretch/>
        </p:blipFill>
        <p:spPr>
          <a:xfrm>
            <a:off x="-12526" y="-2628"/>
            <a:ext cx="9156525" cy="110173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1" r="5748" b="12873"/>
          <a:stretch/>
        </p:blipFill>
        <p:spPr>
          <a:xfrm>
            <a:off x="-3446" y="-11156"/>
            <a:ext cx="1418714" cy="605549"/>
          </a:xfrm>
          <a:prstGeom prst="rect">
            <a:avLst/>
          </a:prstGeom>
          <a:effectLst>
            <a:outerShdw blurRad="50800" dist="38100" dir="5400000" sx="95000" sy="95000" algn="t" rotWithShape="0">
              <a:prstClr val="black">
                <a:alpha val="33000"/>
              </a:prstClr>
            </a:outerShdw>
          </a:effectLst>
        </p:spPr>
      </p:pic>
      <p:sp>
        <p:nvSpPr>
          <p:cNvPr id="10" name="TextBox 9"/>
          <p:cNvSpPr txBox="1"/>
          <p:nvPr userDrawn="1"/>
        </p:nvSpPr>
        <p:spPr>
          <a:xfrm>
            <a:off x="-63814" y="542063"/>
            <a:ext cx="172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National Science Foundation Science &amp; Technology Center</a:t>
            </a: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230" y="1036"/>
            <a:ext cx="1020005" cy="102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02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75DD-09C3-475E-8F88-D94C5A4368B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B36-FB44-404B-BA89-9251CBA24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lum brigh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2000"/>
                    </a14:imgEffect>
                    <a14:imgEffect>
                      <a14:saturation sat="300000"/>
                    </a14:imgEffect>
                    <a14:imgEffect>
                      <a14:brightnessContrast bright="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37"/>
            <a:ext cx="9144000" cy="13355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309252"/>
            <a:ext cx="9144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0" y="130925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22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8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5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0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3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6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7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AE21B-2AD7-44AB-8AC4-55AF7F25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97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2.jpeg"/><Relationship Id="rId7" Type="http://schemas.openxmlformats.org/officeDocument/2006/relationships/image" Target="../media/image20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20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56.jpeg"/><Relationship Id="rId4" Type="http://schemas.openxmlformats.org/officeDocument/2006/relationships/image" Target="../media/image3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10" Type="http://schemas.openxmlformats.org/officeDocument/2006/relationships/image" Target="../media/image227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g"/><Relationship Id="rId5" Type="http://schemas.openxmlformats.org/officeDocument/2006/relationships/image" Target="../media/image229.jpg"/><Relationship Id="rId4" Type="http://schemas.openxmlformats.org/officeDocument/2006/relationships/image" Target="../media/image17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57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4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7" Type="http://schemas.openxmlformats.org/officeDocument/2006/relationships/image" Target="../media/image12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34.emf"/><Relationship Id="rId5" Type="http://schemas.openxmlformats.org/officeDocument/2006/relationships/image" Target="../media/image133.png"/><Relationship Id="rId4" Type="http://schemas.openxmlformats.org/officeDocument/2006/relationships/notesSlide" Target="../notesSlides/notesSlide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41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43.jpeg"/><Relationship Id="rId5" Type="http://schemas.openxmlformats.org/officeDocument/2006/relationships/image" Target="../media/image144.png"/><Relationship Id="rId4" Type="http://schemas.openxmlformats.org/officeDocument/2006/relationships/notesSlide" Target="../notesSlides/notesSlide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image" Target="../media/image162.png"/><Relationship Id="rId3" Type="http://schemas.openxmlformats.org/officeDocument/2006/relationships/image" Target="../media/image158.jpeg"/><Relationship Id="rId7" Type="http://schemas.openxmlformats.org/officeDocument/2006/relationships/image" Target="../media/image117.jpeg"/><Relationship Id="rId12" Type="http://schemas.openxmlformats.org/officeDocument/2006/relationships/image" Target="../media/image161.png"/><Relationship Id="rId17" Type="http://schemas.openxmlformats.org/officeDocument/2006/relationships/image" Target="../media/image19.gif"/><Relationship Id="rId2" Type="http://schemas.openxmlformats.org/officeDocument/2006/relationships/image" Target="../media/image63.jpeg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67.png"/><Relationship Id="rId5" Type="http://schemas.openxmlformats.org/officeDocument/2006/relationships/image" Target="../media/image60.png"/><Relationship Id="rId15" Type="http://schemas.openxmlformats.org/officeDocument/2006/relationships/image" Target="../media/image163.png"/><Relationship Id="rId10" Type="http://schemas.openxmlformats.org/officeDocument/2006/relationships/image" Target="../media/image160.jpeg"/><Relationship Id="rId4" Type="http://schemas.openxmlformats.org/officeDocument/2006/relationships/image" Target="../media/image59.png"/><Relationship Id="rId9" Type="http://schemas.openxmlformats.org/officeDocument/2006/relationships/image" Target="../media/image118.png"/><Relationship Id="rId14" Type="http://schemas.openxmlformats.org/officeDocument/2006/relationships/image" Target="../media/image5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t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" TargetMode="External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11.emf"/><Relationship Id="rId4" Type="http://schemas.openxmlformats.org/officeDocument/2006/relationships/image" Target="../media/image17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57.jpeg"/><Relationship Id="rId7" Type="http://schemas.openxmlformats.org/officeDocument/2006/relationships/image" Target="../media/image182.w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wmf"/><Relationship Id="rId5" Type="http://schemas.openxmlformats.org/officeDocument/2006/relationships/image" Target="../media/image179.png"/><Relationship Id="rId4" Type="http://schemas.openxmlformats.org/officeDocument/2006/relationships/hyperlink" Target="http://www.nsf.gov/" TargetMode="Externa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gif"/><Relationship Id="rId3" Type="http://schemas.openxmlformats.org/officeDocument/2006/relationships/image" Target="../media/image57.jpeg"/><Relationship Id="rId7" Type="http://schemas.openxmlformats.org/officeDocument/2006/relationships/image" Target="../media/image18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wmf"/><Relationship Id="rId5" Type="http://schemas.openxmlformats.org/officeDocument/2006/relationships/image" Target="../media/image179.png"/><Relationship Id="rId4" Type="http://schemas.openxmlformats.org/officeDocument/2006/relationships/hyperlink" Target="http://www.nsf.gov/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1.wmf"/><Relationship Id="rId2" Type="http://schemas.openxmlformats.org/officeDocument/2006/relationships/image" Target="../media/image18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hyperlink" Target="http://www.nsf.gov/" TargetMode="External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580921" y="2020523"/>
            <a:ext cx="6400800" cy="749300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Time-Resolved Macromolecular Structure Determination at Pulsed X-ray Sources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94548" y="3340946"/>
            <a:ext cx="83185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/>
              <a:t>ULITIMA</a:t>
            </a:r>
            <a:endParaRPr lang="en-US" sz="2800" dirty="0" smtClean="0">
              <a:cs typeface="+mn-cs"/>
            </a:endParaRPr>
          </a:p>
          <a:p>
            <a:pPr algn="ctr">
              <a:defRPr/>
            </a:pPr>
            <a:r>
              <a:rPr lang="en-US" sz="2800" dirty="0" smtClean="0"/>
              <a:t>September</a:t>
            </a:r>
            <a:r>
              <a:rPr lang="en-US" sz="2800" dirty="0" smtClean="0">
                <a:cs typeface="+mn-cs"/>
              </a:rPr>
              <a:t> 2018</a:t>
            </a:r>
          </a:p>
          <a:p>
            <a:pPr algn="ctr">
              <a:defRPr/>
            </a:pPr>
            <a:endParaRPr lang="en-US" sz="2800" dirty="0" smtClean="0">
              <a:cs typeface="+mn-cs"/>
            </a:endParaRPr>
          </a:p>
          <a:p>
            <a:pPr algn="ctr">
              <a:defRPr/>
            </a:pPr>
            <a:r>
              <a:rPr lang="en-US" sz="2800" dirty="0" smtClean="0"/>
              <a:t>Marius Schmidt</a:t>
            </a:r>
          </a:p>
          <a:p>
            <a:pPr algn="ctr">
              <a:defRPr/>
            </a:pPr>
            <a:r>
              <a:rPr lang="en-US" sz="2800" dirty="0" smtClean="0"/>
              <a:t>www.people.uwm.edu/smarius/</a:t>
            </a:r>
            <a:endParaRPr lang="en-US" sz="2800" dirty="0" smtClean="0">
              <a:cs typeface="+mn-cs"/>
            </a:endParaRPr>
          </a:p>
          <a:p>
            <a:pPr algn="ctr">
              <a:defRPr/>
            </a:pPr>
            <a:r>
              <a:rPr lang="en-US" sz="2800" dirty="0" smtClean="0"/>
              <a:t>m-schmidt@uwm.edu</a:t>
            </a:r>
            <a:endParaRPr lang="en-US" sz="28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9264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 descr="211a_017c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02" y="3058108"/>
            <a:ext cx="3965103" cy="398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13"/>
          <p:cNvSpPr>
            <a:spLocks/>
          </p:cNvSpPr>
          <p:nvPr/>
        </p:nvSpPr>
        <p:spPr bwMode="auto">
          <a:xfrm>
            <a:off x="2053564" y="2683342"/>
            <a:ext cx="143408" cy="2830157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>
            <a:off x="161705" y="5513499"/>
            <a:ext cx="563039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1586833" y="4807706"/>
            <a:ext cx="4205899" cy="482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816689" y="5162334"/>
            <a:ext cx="268559" cy="44310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798789" y="1836736"/>
            <a:ext cx="17403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latin typeface="Arial" panose="020B0604020202020204" pitchFamily="34" charset="0"/>
              </a:rPr>
              <a:t>l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aser, pump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699355" y="2052288"/>
            <a:ext cx="14295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X-ray, probe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5507" y="1836220"/>
            <a:ext cx="2097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delay</a:t>
            </a:r>
          </a:p>
          <a:p>
            <a:pPr algn="ctr"/>
            <a:r>
              <a:rPr lang="en-US" sz="2800" dirty="0" smtClean="0">
                <a:latin typeface="Symbol" panose="05050102010706020507" pitchFamily="18" charset="2"/>
              </a:rPr>
              <a:t>D</a:t>
            </a:r>
            <a:r>
              <a:rPr lang="en-US" sz="2800" dirty="0" smtClean="0"/>
              <a:t>t</a:t>
            </a:r>
            <a:endParaRPr lang="en-US" sz="2800" dirty="0">
              <a:latin typeface="Symbol" panose="05050102010706020507" pitchFamily="18" charset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742983" y="2208210"/>
            <a:ext cx="768902" cy="2928136"/>
          </a:xfrm>
          <a:custGeom>
            <a:avLst/>
            <a:gdLst>
              <a:gd name="connsiteX0" fmla="*/ 0 w 768902"/>
              <a:gd name="connsiteY0" fmla="*/ 2840587 h 2928136"/>
              <a:gd name="connsiteX1" fmla="*/ 680936 w 768902"/>
              <a:gd name="connsiteY1" fmla="*/ 110 h 2928136"/>
              <a:gd name="connsiteX2" fmla="*/ 739302 w 768902"/>
              <a:gd name="connsiteY2" fmla="*/ 2928136 h 292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902" h="2928136">
                <a:moveTo>
                  <a:pt x="0" y="2840587"/>
                </a:moveTo>
                <a:cubicBezTo>
                  <a:pt x="278859" y="1413052"/>
                  <a:pt x="557719" y="-14482"/>
                  <a:pt x="680936" y="110"/>
                </a:cubicBezTo>
                <a:cubicBezTo>
                  <a:pt x="804153" y="14701"/>
                  <a:pt x="771727" y="1471418"/>
                  <a:pt x="739302" y="2928136"/>
                </a:cubicBezTo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442018" y="3607168"/>
            <a:ext cx="571500" cy="65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22865" y="3737474"/>
            <a:ext cx="571500" cy="6511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89774" y="3429384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ns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494155" y="4215122"/>
            <a:ext cx="567993" cy="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181387" y="4215122"/>
            <a:ext cx="567993" cy="7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77402" y="3870660"/>
            <a:ext cx="79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ps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100" y="1323521"/>
            <a:ext cx="2570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Time-resolution: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hortest delay feasible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ere ~4 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47663" y="5697379"/>
            <a:ext cx="79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crystal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531490" y="191364"/>
            <a:ext cx="3860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Time-Resolution</a:t>
            </a:r>
          </a:p>
          <a:p>
            <a:pPr algn="ctr"/>
            <a:r>
              <a:rPr lang="en-US" sz="2400" b="1" dirty="0" smtClean="0"/>
              <a:t>The Pump-Probe Experiment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5822315"/>
            <a:ext cx="2057400" cy="365125"/>
          </a:xfrm>
        </p:spPr>
        <p:txBody>
          <a:bodyPr/>
          <a:lstStyle/>
          <a:p>
            <a:fld id="{E44AE21B-2AD7-44AB-8AC4-55AF7F25B4AA}" type="slidenum">
              <a:rPr lang="en-US" smtClean="0"/>
              <a:t>10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7" y="1577521"/>
            <a:ext cx="1800543" cy="632191"/>
          </a:xfrm>
          <a:prstGeom prst="rect">
            <a:avLst/>
          </a:prstGeom>
        </p:spPr>
      </p:pic>
      <p:cxnSp>
        <p:nvCxnSpPr>
          <p:cNvPr id="16" name="Straight Connector 15"/>
          <p:cNvCxnSpPr>
            <a:stCxn id="7" idx="3"/>
            <a:endCxn id="30" idx="0"/>
          </p:cNvCxnSpPr>
          <p:nvPr/>
        </p:nvCxnSpPr>
        <p:spPr>
          <a:xfrm flipV="1">
            <a:off x="6085248" y="3058108"/>
            <a:ext cx="1598706" cy="23257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30" idx="2"/>
          </p:cNvCxnSpPr>
          <p:nvPr/>
        </p:nvCxnSpPr>
        <p:spPr>
          <a:xfrm>
            <a:off x="6109205" y="5383886"/>
            <a:ext cx="1574749" cy="16555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41346" y="2702560"/>
            <a:ext cx="348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time-dependent diffraction pattern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2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and_125con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6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73272" y="-17181"/>
            <a:ext cx="3353826" cy="2312145"/>
            <a:chOff x="6912534" y="-17180"/>
            <a:chExt cx="2214563" cy="1549400"/>
          </a:xfrm>
        </p:grpSpPr>
        <p:pic>
          <p:nvPicPr>
            <p:cNvPr id="46084" name="Picture 4" descr="rfa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534" y="-17180"/>
              <a:ext cx="2214563" cy="154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5" name="Line 5"/>
            <p:cNvSpPr>
              <a:spLocks noChangeShapeType="1"/>
            </p:cNvSpPr>
            <p:nvPr/>
          </p:nvSpPr>
          <p:spPr bwMode="auto">
            <a:xfrm flipH="1">
              <a:off x="7060172" y="225708"/>
              <a:ext cx="1323975" cy="6826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16916" y="5762566"/>
            <a:ext cx="2890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oversampled </a:t>
            </a:r>
            <a:r>
              <a:rPr lang="en-US" altLang="en-US" b="1" dirty="0">
                <a:solidFill>
                  <a:srgbClr val="FFFF00"/>
                </a:solidFill>
              </a:rPr>
              <a:t>amplitudes</a:t>
            </a:r>
          </a:p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random phases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2000_125con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6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69864" y="-18288"/>
            <a:ext cx="3355848" cy="2313432"/>
            <a:chOff x="6769100" y="1130300"/>
            <a:chExt cx="2214563" cy="1549400"/>
          </a:xfrm>
        </p:grpSpPr>
        <p:pic>
          <p:nvPicPr>
            <p:cNvPr id="47108" name="Picture 6" descr="rfa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00" y="1130300"/>
              <a:ext cx="2214563" cy="154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09" name="Line 8"/>
            <p:cNvSpPr>
              <a:spLocks noChangeShapeType="1"/>
            </p:cNvSpPr>
            <p:nvPr/>
          </p:nvSpPr>
          <p:spPr bwMode="auto">
            <a:xfrm flipH="1">
              <a:off x="7326313" y="1373188"/>
              <a:ext cx="914400" cy="40798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16916" y="5762566"/>
            <a:ext cx="2890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oversampled </a:t>
            </a:r>
            <a:r>
              <a:rPr lang="en-US" altLang="en-US" b="1" dirty="0">
                <a:solidFill>
                  <a:srgbClr val="FFFF00"/>
                </a:solidFill>
              </a:rPr>
              <a:t>amplitudes</a:t>
            </a:r>
          </a:p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calculated phases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4800_125con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6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69864" y="-18288"/>
            <a:ext cx="3355848" cy="2313432"/>
            <a:chOff x="6769100" y="1130300"/>
            <a:chExt cx="2214563" cy="1549400"/>
          </a:xfrm>
        </p:grpSpPr>
        <p:pic>
          <p:nvPicPr>
            <p:cNvPr id="48132" name="Picture 6" descr="rfa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00" y="1130300"/>
              <a:ext cx="2214563" cy="154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3" name="Line 8"/>
            <p:cNvSpPr>
              <a:spLocks noChangeShapeType="1"/>
            </p:cNvSpPr>
            <p:nvPr/>
          </p:nvSpPr>
          <p:spPr bwMode="auto">
            <a:xfrm flipH="1">
              <a:off x="7877175" y="1373188"/>
              <a:ext cx="363538" cy="42068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16916" y="5762566"/>
            <a:ext cx="2890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oversampled </a:t>
            </a:r>
            <a:r>
              <a:rPr lang="en-US" altLang="en-US" b="1" dirty="0">
                <a:solidFill>
                  <a:srgbClr val="FFFF00"/>
                </a:solidFill>
              </a:rPr>
              <a:t>amplitudes</a:t>
            </a:r>
          </a:p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calculated phases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5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6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69864" y="-18288"/>
            <a:ext cx="3355848" cy="2313432"/>
            <a:chOff x="6769100" y="1130300"/>
            <a:chExt cx="2214563" cy="1549400"/>
          </a:xfrm>
        </p:grpSpPr>
        <p:pic>
          <p:nvPicPr>
            <p:cNvPr id="49156" name="Picture 6" descr="rfa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00" y="1130300"/>
              <a:ext cx="2214563" cy="154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7" name="Line 8"/>
            <p:cNvSpPr>
              <a:spLocks noChangeShapeType="1"/>
            </p:cNvSpPr>
            <p:nvPr/>
          </p:nvSpPr>
          <p:spPr bwMode="auto">
            <a:xfrm flipH="1">
              <a:off x="7959725" y="1373188"/>
              <a:ext cx="280988" cy="52705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16916" y="5762566"/>
            <a:ext cx="2890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oversampled </a:t>
            </a:r>
            <a:r>
              <a:rPr lang="en-US" altLang="en-US" b="1" dirty="0">
                <a:solidFill>
                  <a:srgbClr val="FFFF00"/>
                </a:solidFill>
              </a:rPr>
              <a:t>amplitudes</a:t>
            </a:r>
          </a:p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calculated phases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5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6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69864" y="-18288"/>
            <a:ext cx="3355848" cy="2313432"/>
            <a:chOff x="6769100" y="1130300"/>
            <a:chExt cx="2214563" cy="1549400"/>
          </a:xfrm>
        </p:grpSpPr>
        <p:pic>
          <p:nvPicPr>
            <p:cNvPr id="50180" name="Picture 6" descr="rfa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00" y="1130300"/>
              <a:ext cx="2214563" cy="154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1" name="Line 8"/>
            <p:cNvSpPr>
              <a:spLocks noChangeShapeType="1"/>
            </p:cNvSpPr>
            <p:nvPr/>
          </p:nvSpPr>
          <p:spPr bwMode="auto">
            <a:xfrm flipH="1">
              <a:off x="8018463" y="1373188"/>
              <a:ext cx="222250" cy="64452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16916" y="5762566"/>
            <a:ext cx="2890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oversampled </a:t>
            </a:r>
            <a:r>
              <a:rPr lang="en-US" altLang="en-US" b="1" dirty="0">
                <a:solidFill>
                  <a:srgbClr val="FFFF00"/>
                </a:solidFill>
              </a:rPr>
              <a:t>amplitudes</a:t>
            </a:r>
          </a:p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calculated phases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7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6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69864" y="-18288"/>
            <a:ext cx="3355848" cy="2313432"/>
            <a:chOff x="6769100" y="1130300"/>
            <a:chExt cx="2214563" cy="1549400"/>
          </a:xfrm>
        </p:grpSpPr>
        <p:pic>
          <p:nvPicPr>
            <p:cNvPr id="51204" name="Picture 6" descr="rfa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00" y="1130300"/>
              <a:ext cx="2214563" cy="154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5" name="Line 7"/>
            <p:cNvSpPr>
              <a:spLocks noChangeShapeType="1"/>
            </p:cNvSpPr>
            <p:nvPr/>
          </p:nvSpPr>
          <p:spPr bwMode="auto">
            <a:xfrm>
              <a:off x="8240713" y="1373188"/>
              <a:ext cx="212725" cy="65563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16916" y="5762566"/>
            <a:ext cx="2890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oversampled </a:t>
            </a:r>
            <a:r>
              <a:rPr lang="en-US" altLang="en-US" b="1" dirty="0">
                <a:solidFill>
                  <a:srgbClr val="FFFF00"/>
                </a:solidFill>
              </a:rPr>
              <a:t>amplitudes</a:t>
            </a:r>
          </a:p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calculated phases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1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6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69864" y="-18288"/>
            <a:ext cx="3355848" cy="2313432"/>
            <a:chOff x="6769100" y="1130300"/>
            <a:chExt cx="2214563" cy="1549400"/>
          </a:xfrm>
        </p:grpSpPr>
        <p:pic>
          <p:nvPicPr>
            <p:cNvPr id="52228" name="Picture 6" descr="rfa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00" y="1130300"/>
              <a:ext cx="2214563" cy="154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9" name="Line 7"/>
            <p:cNvSpPr>
              <a:spLocks noChangeShapeType="1"/>
            </p:cNvSpPr>
            <p:nvPr/>
          </p:nvSpPr>
          <p:spPr bwMode="auto">
            <a:xfrm>
              <a:off x="8240713" y="1373188"/>
              <a:ext cx="611187" cy="65563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16916" y="5762566"/>
            <a:ext cx="28905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oversampled </a:t>
            </a:r>
            <a:r>
              <a:rPr lang="en-US" altLang="en-US" b="1" dirty="0">
                <a:solidFill>
                  <a:srgbClr val="FFFF00"/>
                </a:solidFill>
              </a:rPr>
              <a:t>amplitudes</a:t>
            </a:r>
          </a:p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calculated phases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96421" y="311284"/>
            <a:ext cx="239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Pump-Probe Geometry</a:t>
            </a:r>
          </a:p>
        </p:txBody>
      </p:sp>
      <p:pic>
        <p:nvPicPr>
          <p:cNvPr id="9" name="Picture 16" descr="PYP_crystal_July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4" y="1679348"/>
            <a:ext cx="8372567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15" y="1408176"/>
            <a:ext cx="5967113" cy="2445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3800" y="2149856"/>
            <a:ext cx="22701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</a:t>
            </a:r>
            <a:r>
              <a:rPr lang="en-US" sz="1600" dirty="0" smtClean="0"/>
              <a:t>riginal design (1971)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timulated emission</a:t>
            </a:r>
          </a:p>
          <a:p>
            <a:r>
              <a:rPr lang="en-US" sz="1600" dirty="0" smtClean="0"/>
              <a:t>      by electron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24 MeV and 3.2 cm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err="1" smtClean="0"/>
              <a:t>undulator</a:t>
            </a:r>
            <a:r>
              <a:rPr lang="en-US" sz="1600" dirty="0" smtClean="0"/>
              <a:t>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nfrared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Star Wars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30" y="3570332"/>
            <a:ext cx="1538478" cy="861548"/>
          </a:xfrm>
          <a:prstGeom prst="rect">
            <a:avLst/>
          </a:prstGeom>
          <a:effectLst>
            <a:outerShdw blurRad="1524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1" y="4935992"/>
            <a:ext cx="4217392" cy="1472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944827">
            <a:off x="3217870" y="4886614"/>
            <a:ext cx="200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200 m </a:t>
            </a:r>
            <a:r>
              <a:rPr lang="en-US" dirty="0" err="1" smtClean="0"/>
              <a:t>undulators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8191" y="4539170"/>
            <a:ext cx="21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10 - 20 GeV electrons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78787" y="5953442"/>
            <a:ext cx="14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keV</a:t>
            </a:r>
            <a:r>
              <a:rPr lang="en-US" dirty="0" smtClean="0"/>
              <a:t> X-rays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6888" y="1424432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FEL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" y="4336216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XFEL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4123944"/>
            <a:ext cx="7511230" cy="9144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90672" y="365760"/>
            <a:ext cx="20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Evolution of the FEL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9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1737378"/>
            <a:ext cx="6011208" cy="1791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8544" y="1645920"/>
            <a:ext cx="2473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lectrons bunch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lippage by 1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esults in saturation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3773523"/>
            <a:ext cx="7106513" cy="2516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245352"/>
            <a:ext cx="892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ealistic from unseeded SASE: spiky GW pulses with ~50 fs pulse width, and ~0.1% bandwidth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8016" y="3691227"/>
            <a:ext cx="7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" y="1474528"/>
            <a:ext cx="590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Electrons:      beginning                      middle                         end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66720" y="355600"/>
            <a:ext cx="2904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Spatially Coherent Radiation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87582" y="306978"/>
            <a:ext cx="5259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Time-Resolved Structure Determination</a:t>
            </a:r>
          </a:p>
          <a:p>
            <a:pPr algn="ctr"/>
            <a:r>
              <a:rPr lang="en-US" sz="2400" b="1" dirty="0" err="1" smtClean="0"/>
              <a:t>Crystallo</a:t>
            </a:r>
            <a:r>
              <a:rPr lang="en-US" sz="2400" b="1" dirty="0" smtClean="0"/>
              <a:t>-Kinetic Analysis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7789" y="1264920"/>
            <a:ext cx="850886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light initiated reactions </a:t>
            </a:r>
          </a:p>
          <a:p>
            <a:r>
              <a:rPr lang="en-US" sz="2400" dirty="0" smtClean="0"/>
              <a:t>(more general reaction initiation later in this talk)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ight sensitive 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well diffracting crystals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etup experiment at time-resolved crystallography beamline</a:t>
            </a:r>
          </a:p>
          <a:p>
            <a:r>
              <a:rPr lang="en-US" sz="2400" dirty="0" smtClean="0"/>
              <a:t>    (such as Advanced Photon Source 14-ID-B, </a:t>
            </a:r>
            <a:r>
              <a:rPr lang="en-US" sz="2400" dirty="0" err="1" smtClean="0"/>
              <a:t>BioCARS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collect and process reference data in the dark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collect and process time-resolved data after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reaction initiation by laser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alculate </a:t>
            </a:r>
            <a:r>
              <a:rPr lang="en-US" sz="2400" b="1" dirty="0" smtClean="0"/>
              <a:t>difference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difference maps range from the beginning to the end of reaction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nalyze time series of difference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extract structures </a:t>
            </a:r>
            <a:r>
              <a:rPr lang="en-US" sz="2400" dirty="0" smtClean="0"/>
              <a:t>of intermediates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</a:t>
            </a:r>
            <a:r>
              <a:rPr lang="en-US" sz="2400" b="1" dirty="0" smtClean="0"/>
              <a:t>etermine </a:t>
            </a:r>
            <a:r>
              <a:rPr lang="en-US" sz="2400" dirty="0" smtClean="0"/>
              <a:t>chemical, kinetic </a:t>
            </a:r>
            <a:r>
              <a:rPr lang="en-US" sz="2400" b="1" dirty="0" smtClean="0"/>
              <a:t>mechanism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768080" y="1513840"/>
            <a:ext cx="0" cy="503936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877" y="3362604"/>
            <a:ext cx="1234440" cy="43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2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04925" y="1404303"/>
            <a:ext cx="6411014" cy="5453697"/>
            <a:chOff x="1304925" y="1404303"/>
            <a:chExt cx="5751513" cy="4892675"/>
          </a:xfrm>
        </p:grpSpPr>
        <p:pic>
          <p:nvPicPr>
            <p:cNvPr id="2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800" y="1513840"/>
              <a:ext cx="5735638" cy="4783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15"/>
            <p:cNvSpPr>
              <a:spLocks noChangeArrowheads="1"/>
            </p:cNvSpPr>
            <p:nvPr/>
          </p:nvSpPr>
          <p:spPr bwMode="auto">
            <a:xfrm>
              <a:off x="1304925" y="1404303"/>
              <a:ext cx="1879600" cy="5429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81200" y="2072640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68320" y="2428240"/>
            <a:ext cx="883920" cy="995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61908" y="2588157"/>
            <a:ext cx="92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ns-laser</a:t>
            </a:r>
          </a:p>
          <a:p>
            <a:pPr algn="ctr"/>
            <a:r>
              <a:rPr lang="en-US" b="1" dirty="0" smtClean="0"/>
              <a:t>20 Hz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582160" y="2428240"/>
            <a:ext cx="883920" cy="9956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5748" y="2588157"/>
            <a:ext cx="92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ns-laser</a:t>
            </a:r>
          </a:p>
          <a:p>
            <a:pPr algn="ctr"/>
            <a:r>
              <a:rPr lang="en-US" b="1" dirty="0" smtClean="0"/>
              <a:t>20 Hz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6299200" y="2936240"/>
            <a:ext cx="853440" cy="2982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8530" y="291592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XFEL RF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2170" y="267567"/>
            <a:ext cx="2994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</a:t>
            </a:r>
            <a:r>
              <a:rPr lang="en-US" b="1" dirty="0" smtClean="0"/>
              <a:t>roof of Principle Experiment</a:t>
            </a:r>
          </a:p>
          <a:p>
            <a:pPr algn="ctr"/>
            <a:r>
              <a:rPr lang="en-US" b="1" dirty="0"/>
              <a:t>L</a:t>
            </a:r>
            <a:r>
              <a:rPr lang="en-US" b="1" dirty="0" smtClean="0"/>
              <a:t>aser </a:t>
            </a:r>
            <a:r>
              <a:rPr lang="en-US" b="1" dirty="0"/>
              <a:t>S</a:t>
            </a:r>
            <a:r>
              <a:rPr lang="en-US" b="1" dirty="0" smtClean="0"/>
              <a:t>etup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1" name="Text Box 6"/>
          <p:cNvSpPr txBox="1">
            <a:spLocks noChangeArrowheads="1"/>
          </p:cNvSpPr>
          <p:nvPr/>
        </p:nvSpPr>
        <p:spPr bwMode="auto">
          <a:xfrm>
            <a:off x="0" y="6537325"/>
            <a:ext cx="277812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/>
              <a:t>Marius Schmidt</a:t>
            </a:r>
            <a:r>
              <a:rPr lang="en-US" altLang="en-US" sz="1000"/>
              <a:t>, UWM Physics Department</a:t>
            </a:r>
          </a:p>
        </p:txBody>
      </p:sp>
      <p:pic>
        <p:nvPicPr>
          <p:cNvPr id="14235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56" y="4577606"/>
            <a:ext cx="2314099" cy="173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54" name="Text Box 18"/>
          <p:cNvSpPr txBox="1">
            <a:spLocks noChangeArrowheads="1"/>
          </p:cNvSpPr>
          <p:nvPr/>
        </p:nvSpPr>
        <p:spPr bwMode="auto">
          <a:xfrm>
            <a:off x="6028603" y="6416676"/>
            <a:ext cx="3244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delay [fs] = pixel = wavelength</a:t>
            </a:r>
          </a:p>
        </p:txBody>
      </p:sp>
      <p:pic>
        <p:nvPicPr>
          <p:cNvPr id="142357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5" y="1660683"/>
            <a:ext cx="6966801" cy="341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93603" y="3330148"/>
            <a:ext cx="146304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9840" y="3586103"/>
            <a:ext cx="1275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X-ray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40407" y="1109444"/>
            <a:ext cx="1106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laser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8240" y="365760"/>
            <a:ext cx="2134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Measure the Jitter</a:t>
            </a:r>
            <a:endParaRPr lang="en-US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70" y="1396811"/>
            <a:ext cx="1648968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1639" y="233462"/>
            <a:ext cx="36822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Bio-Macromolecules</a:t>
            </a:r>
          </a:p>
          <a:p>
            <a:pPr algn="ctr"/>
            <a:r>
              <a:rPr lang="en-US" b="1" dirty="0" smtClean="0"/>
              <a:t>The Bricks of Life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47216" y="3968885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ouble helix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96" y="4570194"/>
            <a:ext cx="1539196" cy="138402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61" y="5281384"/>
            <a:ext cx="2247089" cy="115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04698" y="6488668"/>
            <a:ext cx="264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photosystem II, energy, 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02211" y="6066542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otassium channel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40" y="4478658"/>
            <a:ext cx="1320413" cy="14755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38343" y="6066542"/>
            <a:ext cx="2445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exokinase, metabolism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8387" y="1349511"/>
            <a:ext cx="413382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Nucleic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blueprint for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regulation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ribozymes</a:t>
            </a:r>
          </a:p>
          <a:p>
            <a:r>
              <a:rPr lang="en-US" b="1" dirty="0" smtClean="0"/>
              <a:t>Proteins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</a:t>
            </a:r>
            <a:r>
              <a:rPr lang="en-US" sz="1600" dirty="0" smtClean="0"/>
              <a:t>unctions for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c</a:t>
            </a:r>
            <a:r>
              <a:rPr lang="en-US" sz="1600" b="1" i="1" dirty="0" smtClean="0"/>
              <a:t>atalysis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</a:t>
            </a:r>
            <a:r>
              <a:rPr lang="en-US" sz="1600" dirty="0" smtClean="0"/>
              <a:t>opying the information for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</a:t>
            </a:r>
            <a:r>
              <a:rPr lang="en-US" sz="1600" dirty="0" smtClean="0"/>
              <a:t>nergy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</a:t>
            </a:r>
            <a:r>
              <a:rPr lang="en-US" sz="1600" dirty="0" smtClean="0"/>
              <a:t>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</a:t>
            </a:r>
            <a:r>
              <a:rPr lang="en-US" sz="1600" dirty="0" smtClean="0"/>
              <a:t>ognitive 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</a:t>
            </a:r>
            <a:r>
              <a:rPr lang="en-US" sz="1600" dirty="0" smtClean="0"/>
              <a:t>efense against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perception of the environment: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sound, vision, smell, taste, touch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</a:t>
            </a:r>
            <a:r>
              <a:rPr lang="en-US" sz="1600" dirty="0" smtClean="0"/>
              <a:t>obility and maintaining structural integrity</a:t>
            </a:r>
          </a:p>
          <a:p>
            <a:r>
              <a:rPr lang="en-US" sz="1600" dirty="0" smtClean="0"/>
              <a:t>…   many more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482080" y="3936811"/>
            <a:ext cx="116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riboswitch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096184" y="1396811"/>
            <a:ext cx="1645736" cy="2600192"/>
            <a:chOff x="6096184" y="1396811"/>
            <a:chExt cx="1645736" cy="26001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7196" y="1476278"/>
              <a:ext cx="1594724" cy="252072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096184" y="1396811"/>
              <a:ext cx="253816" cy="31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2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0" y="0"/>
            <a:ext cx="88900" cy="6858000"/>
          </a:xfrm>
          <a:prstGeom prst="rect">
            <a:avLst/>
          </a:prstGeom>
          <a:gradFill rotWithShape="1">
            <a:gsLst>
              <a:gs pos="0">
                <a:srgbClr val="3B3B3B"/>
              </a:gs>
              <a:gs pos="50000">
                <a:srgbClr val="808080"/>
              </a:gs>
              <a:gs pos="100000">
                <a:srgbClr val="3B3B3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>
              <a:latin typeface="Times New Roman" panose="02020603050405020304" pitchFamily="18" charset="0"/>
            </a:endParaRPr>
          </a:p>
        </p:txBody>
      </p:sp>
      <p:sp>
        <p:nvSpPr>
          <p:cNvPr id="34824" name="Text Box 11"/>
          <p:cNvSpPr txBox="1">
            <a:spLocks noChangeArrowheads="1"/>
          </p:cNvSpPr>
          <p:nvPr/>
        </p:nvSpPr>
        <p:spPr bwMode="auto">
          <a:xfrm>
            <a:off x="2078853" y="295123"/>
            <a:ext cx="44550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+mn-lt"/>
              </a:rPr>
              <a:t>Adaptive Gain Integrating Pixel Detector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+mn-lt"/>
              </a:rPr>
              <a:t>AGIPD</a:t>
            </a:r>
            <a:endParaRPr lang="en-US" altLang="en-US" sz="2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1" y="1261684"/>
            <a:ext cx="5596316" cy="5596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5715" y="1355615"/>
            <a:ext cx="30146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4.5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hree gain levels</a:t>
            </a:r>
          </a:p>
          <a:p>
            <a:r>
              <a:rPr lang="en-US" dirty="0" smtClean="0"/>
              <a:t>     shift automatically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p to 10,000 photons/pixel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Mpixel</a:t>
            </a:r>
            <a:r>
              <a:rPr lang="en-US" dirty="0" smtClean="0"/>
              <a:t> (200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 pixels)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store 2700 images</a:t>
            </a:r>
            <a:endParaRPr lang="en-US" dirty="0" smtClean="0"/>
          </a:p>
        </p:txBody>
      </p:sp>
      <p:pic>
        <p:nvPicPr>
          <p:cNvPr id="6" name="Mail Attachment.jpeg" descr="Mail Attachment.jpeg"/>
          <p:cNvPicPr>
            <a:picLocks noChangeAspect="1"/>
          </p:cNvPicPr>
          <p:nvPr/>
        </p:nvPicPr>
        <p:blipFill>
          <a:blip r:embed="rId3">
            <a:extLst/>
          </a:blip>
          <a:srcRect l="8991" t="8169" r="19902"/>
          <a:stretch>
            <a:fillRect/>
          </a:stretch>
        </p:blipFill>
        <p:spPr>
          <a:xfrm>
            <a:off x="6387322" y="4528703"/>
            <a:ext cx="2276152" cy="2204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/>
          <p:cNvGrpSpPr/>
          <p:nvPr/>
        </p:nvGrpSpPr>
        <p:grpSpPr>
          <a:xfrm>
            <a:off x="6201998" y="3181740"/>
            <a:ext cx="2820704" cy="1217553"/>
            <a:chOff x="5478949" y="3776957"/>
            <a:chExt cx="3464910" cy="1270619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478949" y="4581188"/>
              <a:ext cx="3464910" cy="33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649816" y="3798991"/>
              <a:ext cx="0" cy="804231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802216" y="3797153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954616" y="3795315"/>
              <a:ext cx="0" cy="804231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26651" y="3776957"/>
              <a:ext cx="0" cy="804231"/>
            </a:xfrm>
            <a:prstGeom prst="lin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708134" y="3783310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783415" y="3781472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8012934" y="3779634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8716181" y="3788813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734276" y="3795315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86676" y="3804494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506595" y="4662147"/>
              <a:ext cx="1595368" cy="385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1          2700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6805909" y="4222779"/>
              <a:ext cx="7956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625187" y="3874909"/>
              <a:ext cx="1130661" cy="385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99.4 </a:t>
              </a:r>
              <a:r>
                <a:rPr lang="en-US" dirty="0" err="1" smtClean="0"/>
                <a:t>ms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143202" y="4070003"/>
                  <a:ext cx="2500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3202" y="4070003"/>
                  <a:ext cx="25006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8182" r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/>
            <p:cNvCxnSpPr/>
            <p:nvPr/>
          </p:nvCxnSpPr>
          <p:spPr>
            <a:xfrm flipV="1">
              <a:off x="7858697" y="3779635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933978" y="3777797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7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64666" y="311284"/>
            <a:ext cx="2853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Variation of Temperature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3225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3136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000">
              <a:latin typeface="Times New Roman" panose="02020603050405020304" pitchFamily="18" charset="0"/>
            </a:endParaRPr>
          </a:p>
        </p:txBody>
      </p:sp>
      <p:pic>
        <p:nvPicPr>
          <p:cNvPr id="12" name="Picture 10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312863"/>
            <a:ext cx="69818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PYP_crystal_July2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4695825"/>
            <a:ext cx="2809875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300913" y="2176463"/>
            <a:ext cx="17319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</a:rPr>
              <a:t>gas stream</a:t>
            </a:r>
          </a:p>
          <a:p>
            <a:r>
              <a:rPr lang="en-US" altLang="en-US" sz="2000" b="1" i="1">
                <a:latin typeface="Times New Roman" panose="02020603050405020304" pitchFamily="18" charset="0"/>
              </a:rPr>
              <a:t>-40 </a:t>
            </a:r>
            <a:r>
              <a:rPr lang="en-US" altLang="en-US" sz="2000" b="1" i="1" baseline="30000">
                <a:latin typeface="Times New Roman" panose="02020603050405020304" pitchFamily="18" charset="0"/>
              </a:rPr>
              <a:t>o</a:t>
            </a:r>
            <a:r>
              <a:rPr lang="en-US" altLang="en-US" sz="2000" b="1" i="1">
                <a:latin typeface="Times New Roman" panose="02020603050405020304" pitchFamily="18" charset="0"/>
              </a:rPr>
              <a:t>C to 70 </a:t>
            </a:r>
            <a:r>
              <a:rPr lang="en-US" altLang="en-US" sz="2000" b="1" i="1" baseline="30000">
                <a:latin typeface="Times New Roman" panose="02020603050405020304" pitchFamily="18" charset="0"/>
              </a:rPr>
              <a:t>o</a:t>
            </a:r>
            <a:r>
              <a:rPr lang="en-US" altLang="en-US" sz="2000" b="1" i="1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619247" y="2421848"/>
            <a:ext cx="140243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dirty="0"/>
              <a:t>a</a:t>
            </a:r>
            <a:r>
              <a:rPr lang="en-US" altLang="en-US" dirty="0" smtClean="0"/>
              <a:t>ir insulation</a:t>
            </a: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544286" y="1719943"/>
            <a:ext cx="576943" cy="65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60029" y="5159829"/>
            <a:ext cx="17107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P: pin</a:t>
            </a:r>
          </a:p>
          <a:p>
            <a:r>
              <a:rPr lang="en-US" dirty="0" smtClean="0"/>
              <a:t>E: epoxy glue</a:t>
            </a:r>
          </a:p>
          <a:p>
            <a:r>
              <a:rPr lang="en-US" dirty="0" smtClean="0"/>
              <a:t>C: crystal</a:t>
            </a:r>
          </a:p>
          <a:p>
            <a:r>
              <a:rPr lang="en-US" dirty="0" smtClean="0"/>
              <a:t>S: mother liquor</a:t>
            </a:r>
            <a:br>
              <a:rPr lang="en-US" dirty="0" smtClean="0"/>
            </a:br>
            <a:r>
              <a:rPr lang="en-US" dirty="0" smtClean="0"/>
              <a:t>G: gas stream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3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0" y="1114425"/>
            <a:ext cx="9144000" cy="0"/>
          </a:xfrm>
          <a:prstGeom prst="line">
            <a:avLst/>
          </a:prstGeom>
          <a:noFill/>
          <a:ln w="1270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Line 4"/>
          <p:cNvSpPr>
            <a:spLocks noChangeShapeType="1"/>
          </p:cNvSpPr>
          <p:nvPr/>
        </p:nvSpPr>
        <p:spPr bwMode="auto">
          <a:xfrm>
            <a:off x="0" y="11239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0" y="0"/>
            <a:ext cx="88900" cy="6858000"/>
          </a:xfrm>
          <a:prstGeom prst="rect">
            <a:avLst/>
          </a:prstGeom>
          <a:gradFill rotWithShape="1">
            <a:gsLst>
              <a:gs pos="0">
                <a:srgbClr val="808080">
                  <a:gamma/>
                  <a:shade val="46275"/>
                  <a:invGamma/>
                </a:srgbClr>
              </a:gs>
              <a:gs pos="50000">
                <a:srgbClr val="808080"/>
              </a:gs>
              <a:gs pos="100000">
                <a:srgbClr val="808080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0374" name="Picture 8" descr="M40C_rsv_pub_m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70013"/>
            <a:ext cx="73771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75" name="Text Box 23"/>
          <p:cNvSpPr txBox="1">
            <a:spLocks noChangeArrowheads="1"/>
          </p:cNvSpPr>
          <p:nvPr/>
        </p:nvSpPr>
        <p:spPr bwMode="auto">
          <a:xfrm>
            <a:off x="206375" y="28575"/>
            <a:ext cx="6008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/>
              <a:t>We can do more: 5-dimensional Crystallography</a:t>
            </a:r>
          </a:p>
          <a:p>
            <a:r>
              <a:rPr lang="en-US" altLang="en-US" sz="2000" b="1"/>
              <a:t>PYP cycles at -40 </a:t>
            </a:r>
            <a:r>
              <a:rPr lang="en-US" altLang="en-US" sz="2000" b="1" baseline="30000"/>
              <a:t>o</a:t>
            </a:r>
            <a:r>
              <a:rPr lang="en-US" altLang="en-US" sz="2000" b="1"/>
              <a:t>C</a:t>
            </a:r>
          </a:p>
        </p:txBody>
      </p:sp>
      <p:sp>
        <p:nvSpPr>
          <p:cNvPr id="100376" name="Text Box 24"/>
          <p:cNvSpPr txBox="1">
            <a:spLocks noChangeArrowheads="1"/>
          </p:cNvSpPr>
          <p:nvPr/>
        </p:nvSpPr>
        <p:spPr bwMode="auto">
          <a:xfrm>
            <a:off x="187325" y="631825"/>
            <a:ext cx="288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Schmidt et al., Acta Crystallogr. A, 2010</a:t>
            </a:r>
          </a:p>
          <a:p>
            <a:r>
              <a:rPr lang="en-US" altLang="en-US" sz="1200"/>
              <a:t>Schmidt et al., Acta Crystallogr. D, 2013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6329680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[s]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7" y="0"/>
            <a:ext cx="1800543" cy="6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Line 2"/>
          <p:cNvSpPr>
            <a:spLocks noChangeShapeType="1"/>
          </p:cNvSpPr>
          <p:nvPr/>
        </p:nvSpPr>
        <p:spPr bwMode="auto">
          <a:xfrm>
            <a:off x="0" y="1114425"/>
            <a:ext cx="9144000" cy="0"/>
          </a:xfrm>
          <a:prstGeom prst="line">
            <a:avLst/>
          </a:prstGeom>
          <a:noFill/>
          <a:ln w="1270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3" name="Line 3"/>
          <p:cNvSpPr>
            <a:spLocks noChangeShapeType="1"/>
          </p:cNvSpPr>
          <p:nvPr/>
        </p:nvSpPr>
        <p:spPr bwMode="auto">
          <a:xfrm>
            <a:off x="0" y="11239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0" y="0"/>
            <a:ext cx="88900" cy="6858000"/>
          </a:xfrm>
          <a:prstGeom prst="rect">
            <a:avLst/>
          </a:prstGeom>
          <a:gradFill rotWithShape="1">
            <a:gsLst>
              <a:gs pos="0">
                <a:srgbClr val="808080">
                  <a:gamma/>
                  <a:shade val="46275"/>
                  <a:invGamma/>
                </a:srgbClr>
              </a:gs>
              <a:gs pos="50000">
                <a:srgbClr val="808080"/>
              </a:gs>
              <a:gs pos="100000">
                <a:srgbClr val="808080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358775" y="231775"/>
            <a:ext cx="244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PYP cycles at +30 </a:t>
            </a:r>
            <a:r>
              <a:rPr lang="en-US" altLang="en-US" b="1" baseline="30000"/>
              <a:t>o</a:t>
            </a:r>
            <a:r>
              <a:rPr lang="en-US" altLang="en-US" b="1"/>
              <a:t>C</a:t>
            </a:r>
          </a:p>
        </p:txBody>
      </p:sp>
      <p:pic>
        <p:nvPicPr>
          <p:cNvPr id="102408" name="Picture 8" descr="30C_rsv_p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06525"/>
            <a:ext cx="7313612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2400" y="6329680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[s]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7" y="0"/>
            <a:ext cx="1800543" cy="6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rate8_f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721100"/>
            <a:ext cx="4059238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5" name="Picture 3" descr="rate4_f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703638"/>
            <a:ext cx="4083050" cy="31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6" name="Picture 4" descr="rate3_f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863600"/>
            <a:ext cx="4113212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0" y="1114425"/>
            <a:ext cx="9144000" cy="0"/>
          </a:xfrm>
          <a:prstGeom prst="line">
            <a:avLst/>
          </a:prstGeom>
          <a:noFill/>
          <a:ln w="1270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>
            <a:off x="0" y="11239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0" y="0"/>
            <a:ext cx="88900" cy="6858000"/>
          </a:xfrm>
          <a:prstGeom prst="rect">
            <a:avLst/>
          </a:prstGeom>
          <a:gradFill rotWithShape="1">
            <a:gsLst>
              <a:gs pos="0">
                <a:srgbClr val="808080">
                  <a:gamma/>
                  <a:shade val="46275"/>
                  <a:invGamma/>
                </a:srgbClr>
              </a:gs>
              <a:gs pos="50000">
                <a:srgbClr val="808080"/>
              </a:gs>
              <a:gs pos="100000">
                <a:srgbClr val="808080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500063" y="314325"/>
            <a:ext cx="3660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Transition State Equation</a:t>
            </a:r>
          </a:p>
        </p:txBody>
      </p:sp>
      <p:graphicFrame>
        <p:nvGraphicFramePr>
          <p:cNvPr id="105482" name="Object 10"/>
          <p:cNvGraphicFramePr>
            <a:graphicFrameLocks noChangeAspect="1"/>
          </p:cNvGraphicFramePr>
          <p:nvPr/>
        </p:nvGraphicFramePr>
        <p:xfrm>
          <a:off x="4005263" y="0"/>
          <a:ext cx="2881312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8" name="Equation" r:id="rId6" imgW="1117440" imgH="469800" progId="Equation.3">
                  <p:embed/>
                </p:oleObj>
              </mc:Choice>
              <mc:Fallback>
                <p:oleObj name="Equation" r:id="rId6" imgW="11174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263" y="0"/>
                        <a:ext cx="2881312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3" name="Freeform 11"/>
          <p:cNvSpPr>
            <a:spLocks/>
          </p:cNvSpPr>
          <p:nvPr/>
        </p:nvSpPr>
        <p:spPr bwMode="auto">
          <a:xfrm>
            <a:off x="7566025" y="4927600"/>
            <a:ext cx="587375" cy="939800"/>
          </a:xfrm>
          <a:custGeom>
            <a:avLst/>
            <a:gdLst>
              <a:gd name="T0" fmla="*/ 0 w 370"/>
              <a:gd name="T1" fmla="*/ 105 h 592"/>
              <a:gd name="T2" fmla="*/ 34 w 370"/>
              <a:gd name="T3" fmla="*/ 16 h 592"/>
              <a:gd name="T4" fmla="*/ 89 w 370"/>
              <a:gd name="T5" fmla="*/ 9 h 592"/>
              <a:gd name="T6" fmla="*/ 151 w 370"/>
              <a:gd name="T7" fmla="*/ 30 h 592"/>
              <a:gd name="T8" fmla="*/ 240 w 370"/>
              <a:gd name="T9" fmla="*/ 160 h 592"/>
              <a:gd name="T10" fmla="*/ 343 w 370"/>
              <a:gd name="T11" fmla="*/ 510 h 592"/>
              <a:gd name="T12" fmla="*/ 370 w 370"/>
              <a:gd name="T13" fmla="*/ 592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0" h="592">
                <a:moveTo>
                  <a:pt x="0" y="105"/>
                </a:moveTo>
                <a:cubicBezTo>
                  <a:pt x="9" y="68"/>
                  <a:pt x="19" y="32"/>
                  <a:pt x="34" y="16"/>
                </a:cubicBezTo>
                <a:cubicBezTo>
                  <a:pt x="49" y="0"/>
                  <a:pt x="70" y="7"/>
                  <a:pt x="89" y="9"/>
                </a:cubicBezTo>
                <a:cubicBezTo>
                  <a:pt x="108" y="11"/>
                  <a:pt x="126" y="5"/>
                  <a:pt x="151" y="30"/>
                </a:cubicBezTo>
                <a:cubicBezTo>
                  <a:pt x="176" y="55"/>
                  <a:pt x="208" y="80"/>
                  <a:pt x="240" y="160"/>
                </a:cubicBezTo>
                <a:cubicBezTo>
                  <a:pt x="272" y="240"/>
                  <a:pt x="321" y="438"/>
                  <a:pt x="343" y="510"/>
                </a:cubicBezTo>
                <a:cubicBezTo>
                  <a:pt x="365" y="582"/>
                  <a:pt x="367" y="587"/>
                  <a:pt x="370" y="592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4" name="Freeform 12"/>
          <p:cNvSpPr>
            <a:spLocks/>
          </p:cNvSpPr>
          <p:nvPr/>
        </p:nvSpPr>
        <p:spPr bwMode="auto">
          <a:xfrm>
            <a:off x="5802313" y="4583113"/>
            <a:ext cx="107950" cy="174625"/>
          </a:xfrm>
          <a:custGeom>
            <a:avLst/>
            <a:gdLst>
              <a:gd name="T0" fmla="*/ 68 w 68"/>
              <a:gd name="T1" fmla="*/ 0 h 110"/>
              <a:gd name="T2" fmla="*/ 27 w 68"/>
              <a:gd name="T3" fmla="*/ 27 h 110"/>
              <a:gd name="T4" fmla="*/ 0 w 68"/>
              <a:gd name="T5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8" h="110">
                <a:moveTo>
                  <a:pt x="68" y="0"/>
                </a:moveTo>
                <a:cubicBezTo>
                  <a:pt x="53" y="4"/>
                  <a:pt x="38" y="9"/>
                  <a:pt x="27" y="27"/>
                </a:cubicBezTo>
                <a:cubicBezTo>
                  <a:pt x="16" y="45"/>
                  <a:pt x="8" y="77"/>
                  <a:pt x="0" y="110"/>
                </a:cubicBezTo>
              </a:path>
            </a:pathLst>
          </a:custGeom>
          <a:noFill/>
          <a:ln w="222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2762250" y="1430338"/>
            <a:ext cx="395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k</a:t>
            </a:r>
            <a:r>
              <a:rPr lang="en-US" altLang="en-US" b="1" baseline="-25000"/>
              <a:t>3</a:t>
            </a:r>
            <a:endParaRPr lang="en-US" altLang="en-US" b="1"/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2789238" y="4275138"/>
            <a:ext cx="395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k</a:t>
            </a:r>
            <a:r>
              <a:rPr lang="en-US" altLang="en-US" b="1" baseline="-25000"/>
              <a:t>4</a:t>
            </a:r>
            <a:endParaRPr lang="en-US" altLang="en-US" b="1"/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6950075" y="4270375"/>
            <a:ext cx="395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k</a:t>
            </a:r>
            <a:r>
              <a:rPr lang="en-US" altLang="en-US" b="1" baseline="-25000"/>
              <a:t>8</a:t>
            </a:r>
            <a:endParaRPr lang="en-US" altLang="en-US" b="1"/>
          </a:p>
        </p:txBody>
      </p:sp>
      <p:pic>
        <p:nvPicPr>
          <p:cNvPr id="105488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508125"/>
            <a:ext cx="44291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02313" y="2936240"/>
            <a:ext cx="293687" cy="50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123113" y="2915920"/>
            <a:ext cx="293687" cy="50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153400" y="2611755"/>
            <a:ext cx="293687" cy="50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E44AE21B-2AD7-44AB-8AC4-55AF7F25B4AA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0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501" y="1874955"/>
            <a:ext cx="518180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receptors for visible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transform light energy in chemical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others …, hormones, growth factors etc.</a:t>
            </a:r>
          </a:p>
          <a:p>
            <a:endParaRPr lang="en-US" b="1" dirty="0" smtClean="0"/>
          </a:p>
          <a:p>
            <a:r>
              <a:rPr lang="en-US" b="1" dirty="0" smtClean="0"/>
              <a:t>Enzymes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nzymes are bio-catalysts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hey enable biochemical reactions in all 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ssential for survival</a:t>
            </a:r>
          </a:p>
          <a:p>
            <a:endParaRPr lang="en-US" b="1" i="1" dirty="0"/>
          </a:p>
          <a:p>
            <a:r>
              <a:rPr lang="en-US" dirty="0"/>
              <a:t>a</a:t>
            </a:r>
            <a:r>
              <a:rPr lang="en-US" dirty="0" smtClean="0"/>
              <a:t>ll </a:t>
            </a:r>
            <a:r>
              <a:rPr lang="en-US" i="1" dirty="0" smtClean="0"/>
              <a:t>undergo structural changes essential for function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understanding function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245" y="1556423"/>
            <a:ext cx="464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Receptors/Light Perception/Energy Conversion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40" y="4186282"/>
            <a:ext cx="2486010" cy="2355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06336" y="6299200"/>
            <a:ext cx="2849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cs typeface="Arial" panose="020B0604020202020204" pitchFamily="34" charset="0"/>
              </a:rPr>
              <a:t>β</a:t>
            </a:r>
            <a:r>
              <a:rPr lang="en-US" sz="1400" dirty="0" smtClean="0">
                <a:cs typeface="Arial" panose="020B0604020202020204" pitchFamily="34" charset="0"/>
              </a:rPr>
              <a:t>-lactamase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cs typeface="Arial" panose="020B0604020202020204" pitchFamily="34" charset="0"/>
              </a:rPr>
              <a:t>antibiotic inactivation</a:t>
            </a:r>
          </a:p>
          <a:p>
            <a:r>
              <a:rPr lang="en-US" sz="1400" dirty="0" smtClean="0">
                <a:cs typeface="Arial" panose="020B0604020202020204" pitchFamily="34" charset="0"/>
              </a:rPr>
              <a:t>Olmos et al., 2018, BMC Biology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0780" y="2518348"/>
            <a:ext cx="11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Put PYP 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83208" y="134911"/>
            <a:ext cx="4922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Time-Resolved Diffraction</a:t>
            </a:r>
          </a:p>
          <a:p>
            <a:pPr algn="ctr"/>
            <a:r>
              <a:rPr lang="en-US" sz="2400" b="1" dirty="0" smtClean="0"/>
              <a:t>Biological Macromolecules in Motion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7789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Picture_crys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84" y="3635031"/>
            <a:ext cx="164465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o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30" y="1583005"/>
            <a:ext cx="4781870" cy="515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701484" y="4248713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045972" y="3751826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X-rays</a:t>
            </a: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1946084" y="5039969"/>
            <a:ext cx="24160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crystal, ordered </a:t>
            </a:r>
          </a:p>
          <a:p>
            <a:pPr eaLnBrk="1" hangingPunct="1"/>
            <a:r>
              <a:rPr lang="en-US" altLang="en-US" dirty="0" smtClean="0"/>
              <a:t>3D-array </a:t>
            </a:r>
            <a:r>
              <a:rPr lang="en-US" altLang="en-US" dirty="0"/>
              <a:t>of particles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8845" y="1308138"/>
            <a:ext cx="402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iffraction pattern with Bragg reflections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18878" y="359924"/>
            <a:ext cx="290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X-ray Diffraction Experiment</a:t>
            </a:r>
            <a:endParaRPr lang="en-US" b="1" dirty="0"/>
          </a:p>
        </p:txBody>
      </p:sp>
      <p:sp>
        <p:nvSpPr>
          <p:cNvPr id="7" name="Arc 6"/>
          <p:cNvSpPr/>
          <p:nvPr/>
        </p:nvSpPr>
        <p:spPr>
          <a:xfrm>
            <a:off x="3154107" y="4059370"/>
            <a:ext cx="416560" cy="416560"/>
          </a:xfrm>
          <a:prstGeom prst="arc">
            <a:avLst>
              <a:gd name="adj1" fmla="val 16200000"/>
              <a:gd name="adj2" fmla="val 11756724"/>
            </a:avLst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79822" y="2439493"/>
            <a:ext cx="3942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b</a:t>
            </a:r>
            <a:r>
              <a:rPr lang="en-US" altLang="en-US" dirty="0" smtClean="0"/>
              <a:t>io-macromolecules form crystals</a:t>
            </a:r>
            <a:endParaRPr lang="en-US" alt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936240" y="1677470"/>
            <a:ext cx="1706880" cy="20743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38880" y="4826000"/>
            <a:ext cx="5122092" cy="13411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965" y="1499020"/>
            <a:ext cx="48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Put in multiple crystals, PYP, </a:t>
            </a:r>
            <a:r>
              <a:rPr lang="en-US" dirty="0" err="1" smtClean="0"/>
              <a:t>ccNIR</a:t>
            </a:r>
            <a:r>
              <a:rPr lang="en-US" dirty="0" smtClean="0"/>
              <a:t>, </a:t>
            </a:r>
            <a:r>
              <a:rPr lang="en-US" dirty="0" err="1" smtClean="0"/>
              <a:t>phytochromes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7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84722" y="156687"/>
            <a:ext cx="2472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Difference Maps</a:t>
            </a:r>
          </a:p>
          <a:p>
            <a:pPr algn="ctr"/>
            <a:r>
              <a:rPr lang="en-US" sz="2400" b="1" dirty="0"/>
              <a:t>D</a:t>
            </a:r>
            <a:r>
              <a:rPr lang="en-US" sz="2400" b="1" dirty="0" smtClean="0"/>
              <a:t>rive the Analysis</a:t>
            </a:r>
            <a:endParaRPr lang="en-US" sz="2400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17" y="1156595"/>
            <a:ext cx="5285603" cy="5518842"/>
          </a:xfrm>
          <a:prstGeom prst="rect">
            <a:avLst/>
          </a:prstGeom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93040" y="2103120"/>
            <a:ext cx="233680" cy="2438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440" y="2032000"/>
            <a:ext cx="918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positive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40" y="2496344"/>
            <a:ext cx="233680" cy="2438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440" y="2425224"/>
            <a:ext cx="98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029200" y="2042160"/>
            <a:ext cx="2397760" cy="136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87920" y="1835944"/>
            <a:ext cx="15894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dark/reference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39377" y="1372712"/>
            <a:ext cx="14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structures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" y="1351280"/>
            <a:ext cx="16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</a:t>
            </a:r>
          </a:p>
          <a:p>
            <a:r>
              <a:rPr lang="en-US" dirty="0" smtClean="0"/>
              <a:t>electron density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184722" y="4785360"/>
            <a:ext cx="462718" cy="24384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978806" y="2824878"/>
            <a:ext cx="462718" cy="24384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570198" y="3423920"/>
            <a:ext cx="387108" cy="1055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514918" y="4810959"/>
            <a:ext cx="307000" cy="71039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5796280" y="3667918"/>
            <a:ext cx="914400" cy="914400"/>
          </a:xfrm>
          <a:prstGeom prst="arc">
            <a:avLst>
              <a:gd name="adj1" fmla="val 20942756"/>
              <a:gd name="adj2" fmla="val 4344592"/>
            </a:avLst>
          </a:prstGeom>
          <a:ln w="412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425515" y="2540954"/>
            <a:ext cx="462718" cy="24384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042160" y="6085840"/>
            <a:ext cx="61316" cy="404019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471557" y="3576320"/>
            <a:ext cx="1533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structural </a:t>
            </a:r>
          </a:p>
          <a:p>
            <a:r>
              <a:rPr lang="en-US" dirty="0" smtClean="0"/>
              <a:t>displacements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508240" y="2293144"/>
            <a:ext cx="548548" cy="369332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508240" y="2791540"/>
            <a:ext cx="54854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pR2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938758" y="4673600"/>
            <a:ext cx="387108" cy="1055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963487" y="2524206"/>
            <a:ext cx="385082" cy="17136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96360" y="6213772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1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477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NIR_powerpoi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91" y="1350973"/>
            <a:ext cx="8135813" cy="610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906" y="1350973"/>
            <a:ext cx="47012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Cytochrome C Nitrite Reductase (</a:t>
            </a:r>
            <a:r>
              <a:rPr lang="en-US" dirty="0" err="1" smtClean="0"/>
              <a:t>ccNIR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nzyme, biocatalyst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catalyzes the reduction of nitrite to ammonia</a:t>
            </a:r>
          </a:p>
          <a:p>
            <a:endParaRPr lang="en-US" dirty="0" smtClean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i="1" dirty="0" err="1" smtClean="0"/>
              <a:t>Shewanella</a:t>
            </a:r>
            <a:r>
              <a:rPr lang="en-US" i="1" dirty="0" smtClean="0"/>
              <a:t> </a:t>
            </a:r>
            <a:r>
              <a:rPr lang="en-US" i="1" dirty="0" err="1" smtClean="0"/>
              <a:t>oneidensis</a:t>
            </a:r>
            <a:r>
              <a:rPr lang="en-US" dirty="0" smtClean="0"/>
              <a:t> </a:t>
            </a:r>
            <a:r>
              <a:rPr lang="en-US" dirty="0" err="1" smtClean="0"/>
              <a:t>ccNIR</a:t>
            </a:r>
            <a:endParaRPr lang="en-US" dirty="0"/>
          </a:p>
          <a:p>
            <a:r>
              <a:rPr lang="en-US" dirty="0" err="1" smtClean="0"/>
              <a:t>Youngblut</a:t>
            </a:r>
            <a:r>
              <a:rPr lang="en-US" dirty="0" smtClean="0"/>
              <a:t> et al., 2012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28622" y="311284"/>
            <a:ext cx="3325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Representation of a Structure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571" y="1961921"/>
            <a:ext cx="5107815" cy="384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21" y="1891166"/>
            <a:ext cx="4859479" cy="4313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0764" y="1536133"/>
            <a:ext cx="32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Photoactive Yellow Protein (PYP)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4886" y="4452258"/>
            <a:ext cx="225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-</a:t>
            </a:r>
            <a:r>
              <a:rPr lang="en-US" dirty="0" err="1" smtClean="0"/>
              <a:t>coumaric</a:t>
            </a:r>
            <a:r>
              <a:rPr lang="en-US" dirty="0" smtClean="0"/>
              <a:t> acid (</a:t>
            </a:r>
            <a:r>
              <a:rPr lang="en-US" dirty="0" err="1" smtClean="0"/>
              <a:t>pCA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6000" y="311284"/>
            <a:ext cx="379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Example of a </a:t>
            </a:r>
            <a:r>
              <a:rPr lang="en-US" sz="2400" b="1" dirty="0"/>
              <a:t>C</a:t>
            </a:r>
            <a:r>
              <a:rPr lang="en-US" sz="2400" b="1" dirty="0" smtClean="0"/>
              <a:t>yclic Reaction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5" y="5322660"/>
            <a:ext cx="1151864" cy="47942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08296" y="5693605"/>
            <a:ext cx="1939925" cy="1022506"/>
            <a:chOff x="236538" y="4759325"/>
            <a:chExt cx="1939925" cy="1022506"/>
          </a:xfrm>
        </p:grpSpPr>
        <p:sp>
          <p:nvSpPr>
            <p:cNvPr id="11" name="Freeform 12"/>
            <p:cNvSpPr>
              <a:spLocks/>
            </p:cNvSpPr>
            <p:nvPr/>
          </p:nvSpPr>
          <p:spPr bwMode="auto">
            <a:xfrm rot="360000">
              <a:off x="1376363" y="4965700"/>
              <a:ext cx="92075" cy="657225"/>
            </a:xfrm>
            <a:custGeom>
              <a:avLst/>
              <a:gdLst>
                <a:gd name="T0" fmla="*/ 0 w 140"/>
                <a:gd name="T1" fmla="*/ 643 h 643"/>
                <a:gd name="T2" fmla="*/ 24 w 140"/>
                <a:gd name="T3" fmla="*/ 468 h 643"/>
                <a:gd name="T4" fmla="*/ 41 w 140"/>
                <a:gd name="T5" fmla="*/ 172 h 643"/>
                <a:gd name="T6" fmla="*/ 59 w 140"/>
                <a:gd name="T7" fmla="*/ 44 h 643"/>
                <a:gd name="T8" fmla="*/ 64 w 140"/>
                <a:gd name="T9" fmla="*/ 3 h 643"/>
                <a:gd name="T10" fmla="*/ 82 w 140"/>
                <a:gd name="T11" fmla="*/ 61 h 643"/>
                <a:gd name="T12" fmla="*/ 99 w 140"/>
                <a:gd name="T13" fmla="*/ 265 h 643"/>
                <a:gd name="T14" fmla="*/ 117 w 140"/>
                <a:gd name="T15" fmla="*/ 457 h 643"/>
                <a:gd name="T16" fmla="*/ 128 w 140"/>
                <a:gd name="T17" fmla="*/ 608 h 643"/>
                <a:gd name="T18" fmla="*/ 140 w 140"/>
                <a:gd name="T19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643">
                  <a:moveTo>
                    <a:pt x="0" y="643"/>
                  </a:moveTo>
                  <a:cubicBezTo>
                    <a:pt x="8" y="594"/>
                    <a:pt x="17" y="546"/>
                    <a:pt x="24" y="468"/>
                  </a:cubicBezTo>
                  <a:cubicBezTo>
                    <a:pt x="31" y="390"/>
                    <a:pt x="35" y="243"/>
                    <a:pt x="41" y="172"/>
                  </a:cubicBezTo>
                  <a:cubicBezTo>
                    <a:pt x="47" y="101"/>
                    <a:pt x="55" y="72"/>
                    <a:pt x="59" y="44"/>
                  </a:cubicBezTo>
                  <a:cubicBezTo>
                    <a:pt x="63" y="16"/>
                    <a:pt x="60" y="0"/>
                    <a:pt x="64" y="3"/>
                  </a:cubicBezTo>
                  <a:cubicBezTo>
                    <a:pt x="68" y="6"/>
                    <a:pt x="76" y="17"/>
                    <a:pt x="82" y="61"/>
                  </a:cubicBezTo>
                  <a:cubicBezTo>
                    <a:pt x="88" y="105"/>
                    <a:pt x="93" y="199"/>
                    <a:pt x="99" y="265"/>
                  </a:cubicBezTo>
                  <a:cubicBezTo>
                    <a:pt x="105" y="331"/>
                    <a:pt x="112" y="400"/>
                    <a:pt x="117" y="457"/>
                  </a:cubicBezTo>
                  <a:cubicBezTo>
                    <a:pt x="122" y="514"/>
                    <a:pt x="124" y="577"/>
                    <a:pt x="128" y="608"/>
                  </a:cubicBezTo>
                  <a:cubicBezTo>
                    <a:pt x="132" y="639"/>
                    <a:pt x="136" y="641"/>
                    <a:pt x="140" y="643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892175" y="5105400"/>
              <a:ext cx="131763" cy="642938"/>
            </a:xfrm>
            <a:custGeom>
              <a:avLst/>
              <a:gdLst>
                <a:gd name="T0" fmla="*/ 0 w 140"/>
                <a:gd name="T1" fmla="*/ 643 h 643"/>
                <a:gd name="T2" fmla="*/ 24 w 140"/>
                <a:gd name="T3" fmla="*/ 468 h 643"/>
                <a:gd name="T4" fmla="*/ 41 w 140"/>
                <a:gd name="T5" fmla="*/ 172 h 643"/>
                <a:gd name="T6" fmla="*/ 59 w 140"/>
                <a:gd name="T7" fmla="*/ 44 h 643"/>
                <a:gd name="T8" fmla="*/ 64 w 140"/>
                <a:gd name="T9" fmla="*/ 3 h 643"/>
                <a:gd name="T10" fmla="*/ 82 w 140"/>
                <a:gd name="T11" fmla="*/ 61 h 643"/>
                <a:gd name="T12" fmla="*/ 99 w 140"/>
                <a:gd name="T13" fmla="*/ 265 h 643"/>
                <a:gd name="T14" fmla="*/ 117 w 140"/>
                <a:gd name="T15" fmla="*/ 457 h 643"/>
                <a:gd name="T16" fmla="*/ 128 w 140"/>
                <a:gd name="T17" fmla="*/ 608 h 643"/>
                <a:gd name="T18" fmla="*/ 140 w 140"/>
                <a:gd name="T19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643">
                  <a:moveTo>
                    <a:pt x="0" y="643"/>
                  </a:moveTo>
                  <a:cubicBezTo>
                    <a:pt x="8" y="594"/>
                    <a:pt x="17" y="546"/>
                    <a:pt x="24" y="468"/>
                  </a:cubicBezTo>
                  <a:cubicBezTo>
                    <a:pt x="31" y="390"/>
                    <a:pt x="35" y="243"/>
                    <a:pt x="41" y="172"/>
                  </a:cubicBezTo>
                  <a:cubicBezTo>
                    <a:pt x="47" y="101"/>
                    <a:pt x="55" y="72"/>
                    <a:pt x="59" y="44"/>
                  </a:cubicBezTo>
                  <a:cubicBezTo>
                    <a:pt x="63" y="16"/>
                    <a:pt x="60" y="0"/>
                    <a:pt x="64" y="3"/>
                  </a:cubicBezTo>
                  <a:cubicBezTo>
                    <a:pt x="68" y="6"/>
                    <a:pt x="76" y="17"/>
                    <a:pt x="82" y="61"/>
                  </a:cubicBezTo>
                  <a:cubicBezTo>
                    <a:pt x="88" y="105"/>
                    <a:pt x="93" y="199"/>
                    <a:pt x="99" y="265"/>
                  </a:cubicBezTo>
                  <a:cubicBezTo>
                    <a:pt x="105" y="331"/>
                    <a:pt x="112" y="400"/>
                    <a:pt x="117" y="457"/>
                  </a:cubicBezTo>
                  <a:cubicBezTo>
                    <a:pt x="122" y="514"/>
                    <a:pt x="124" y="577"/>
                    <a:pt x="128" y="608"/>
                  </a:cubicBezTo>
                  <a:cubicBezTo>
                    <a:pt x="132" y="639"/>
                    <a:pt x="136" y="641"/>
                    <a:pt x="140" y="643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350838" y="5735638"/>
              <a:ext cx="1719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771525" y="5575300"/>
              <a:ext cx="1284288" cy="1095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2049463" y="5625938"/>
              <a:ext cx="127000" cy="1558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1431925" y="4759325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laser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36538" y="4811713"/>
              <a:ext cx="7556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X-ray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7638" y="5108975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anose="05050102010706020507" pitchFamily="18" charset="2"/>
                </a:rPr>
                <a:t>D</a:t>
              </a:r>
              <a:r>
                <a:rPr lang="en-US" dirty="0" smtClean="0">
                  <a:latin typeface="+mn-lt"/>
                </a:rPr>
                <a:t>t</a:t>
              </a:r>
              <a:endParaRPr lang="en-US" dirty="0">
                <a:latin typeface="Symbol" panose="05050102010706020507" pitchFamily="18" charset="2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672943" y="1945532"/>
            <a:ext cx="1653934" cy="11673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531429" y="1480458"/>
            <a:ext cx="141514" cy="566057"/>
          </a:xfrm>
          <a:custGeom>
            <a:avLst/>
            <a:gdLst>
              <a:gd name="connsiteX0" fmla="*/ 185057 w 217714"/>
              <a:gd name="connsiteY0" fmla="*/ 0 h 696686"/>
              <a:gd name="connsiteX1" fmla="*/ 0 w 217714"/>
              <a:gd name="connsiteY1" fmla="*/ 337457 h 696686"/>
              <a:gd name="connsiteX2" fmla="*/ 217714 w 217714"/>
              <a:gd name="connsiteY2" fmla="*/ 326571 h 696686"/>
              <a:gd name="connsiteX3" fmla="*/ 32657 w 217714"/>
              <a:gd name="connsiteY3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696686">
                <a:moveTo>
                  <a:pt x="185057" y="0"/>
                </a:moveTo>
                <a:lnTo>
                  <a:pt x="0" y="337457"/>
                </a:lnTo>
                <a:lnTo>
                  <a:pt x="217714" y="326571"/>
                </a:lnTo>
                <a:lnTo>
                  <a:pt x="32657" y="696686"/>
                </a:lnTo>
              </a:path>
            </a:pathLst>
          </a:custGeom>
          <a:noFill/>
          <a:ln w="44450">
            <a:solidFill>
              <a:srgbClr val="0000FF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90918" y="6103069"/>
            <a:ext cx="2004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/>
              <a:t>Photocycle</a:t>
            </a:r>
            <a:endParaRPr lang="en-US" sz="32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7513" y="1727200"/>
            <a:ext cx="66781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 crystallography in the U.S. and 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Laue beamlines in the US and 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push time-resolution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extract structures of transient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deconvolute</a:t>
            </a:r>
            <a:r>
              <a:rPr lang="en-US" dirty="0" smtClean="0"/>
              <a:t> mixtures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chemical, kinetic mechanisms from TR X-ray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structure and kinetics 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optical control of population transfer</a:t>
            </a:r>
          </a:p>
          <a:p>
            <a:endParaRPr lang="en-US" dirty="0" smtClean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/>
              <a:t>helped to evolve TR crystallography beyond expectations (this talk)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/>
              <a:t>application to other systems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83274" y="311284"/>
            <a:ext cx="3616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Photoactive Yellow Protein</a:t>
            </a:r>
          </a:p>
        </p:txBody>
      </p:sp>
    </p:spTree>
    <p:extLst>
      <p:ext uri="{BB962C8B-B14F-4D97-AF65-F5344CB8AC3E}">
        <p14:creationId xmlns:p14="http://schemas.microsoft.com/office/powerpoint/2010/main" val="338406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PS002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0010"/>
            <a:ext cx="5282119" cy="3962712"/>
          </a:xfrm>
          <a:prstGeom prst="rect">
            <a:avLst/>
          </a:prstGeom>
          <a:noFill/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" name="Picture 8" descr="DSCN0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59" y="1595335"/>
            <a:ext cx="3373975" cy="44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9"/>
          <p:cNvSpPr>
            <a:spLocks noChangeShapeType="1"/>
          </p:cNvSpPr>
          <p:nvPr/>
        </p:nvSpPr>
        <p:spPr bwMode="auto">
          <a:xfrm flipH="1">
            <a:off x="6883295" y="2813403"/>
            <a:ext cx="34873" cy="149082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 flipH="1">
            <a:off x="6896995" y="4026490"/>
            <a:ext cx="826991" cy="2627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03514" y="5097293"/>
            <a:ext cx="204280" cy="204280"/>
          </a:xfrm>
          <a:prstGeom prst="ellipse">
            <a:avLst/>
          </a:prstGeom>
          <a:solidFill>
            <a:srgbClr val="FF00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8878" y="4727961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BioCARS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27251" y="1595335"/>
            <a:ext cx="1340308" cy="350195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0360" y="5301573"/>
            <a:ext cx="1337199" cy="79114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99225" y="6157606"/>
            <a:ext cx="650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Advanced Photon Source 							</a:t>
            </a:r>
            <a:r>
              <a:rPr lang="en-US" dirty="0" err="1" smtClean="0"/>
              <a:t>BioCARS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5866" y="319790"/>
            <a:ext cx="4785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Time-Resolved Laue Crystallography</a:t>
            </a:r>
            <a:endParaRPr lang="en-US" sz="24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123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819"/>
            <a:ext cx="1800543" cy="6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29922" y="154197"/>
            <a:ext cx="2801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State of the Art</a:t>
            </a:r>
          </a:p>
          <a:p>
            <a:pPr algn="ctr"/>
            <a:r>
              <a:rPr lang="en-US" sz="2400" b="1" dirty="0" smtClean="0"/>
              <a:t>Laue Data Collection</a:t>
            </a:r>
          </a:p>
        </p:txBody>
      </p:sp>
      <p:pic>
        <p:nvPicPr>
          <p:cNvPr id="4" name="Picture 11" descr="211a_017c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0434"/>
            <a:ext cx="5455183" cy="547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1498" y="1430398"/>
            <a:ext cx="4911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1 - 10 pump-probe repeats/detector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25 different crystal settings to </a:t>
            </a:r>
          </a:p>
          <a:p>
            <a:r>
              <a:rPr lang="en-US" dirty="0"/>
              <a:t> </a:t>
            </a:r>
            <a:r>
              <a:rPr lang="en-US" dirty="0" smtClean="0"/>
              <a:t>     cover reciprocal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9 orders of magnitude in time to cover reaction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87666" y="3222355"/>
            <a:ext cx="1939925" cy="1022506"/>
            <a:chOff x="236538" y="4759325"/>
            <a:chExt cx="1939925" cy="1022506"/>
          </a:xfrm>
        </p:grpSpPr>
        <p:sp>
          <p:nvSpPr>
            <p:cNvPr id="8" name="Freeform 12"/>
            <p:cNvSpPr>
              <a:spLocks/>
            </p:cNvSpPr>
            <p:nvPr/>
          </p:nvSpPr>
          <p:spPr bwMode="auto">
            <a:xfrm rot="360000">
              <a:off x="1376363" y="4965700"/>
              <a:ext cx="92075" cy="657225"/>
            </a:xfrm>
            <a:custGeom>
              <a:avLst/>
              <a:gdLst>
                <a:gd name="T0" fmla="*/ 0 w 140"/>
                <a:gd name="T1" fmla="*/ 643 h 643"/>
                <a:gd name="T2" fmla="*/ 24 w 140"/>
                <a:gd name="T3" fmla="*/ 468 h 643"/>
                <a:gd name="T4" fmla="*/ 41 w 140"/>
                <a:gd name="T5" fmla="*/ 172 h 643"/>
                <a:gd name="T6" fmla="*/ 59 w 140"/>
                <a:gd name="T7" fmla="*/ 44 h 643"/>
                <a:gd name="T8" fmla="*/ 64 w 140"/>
                <a:gd name="T9" fmla="*/ 3 h 643"/>
                <a:gd name="T10" fmla="*/ 82 w 140"/>
                <a:gd name="T11" fmla="*/ 61 h 643"/>
                <a:gd name="T12" fmla="*/ 99 w 140"/>
                <a:gd name="T13" fmla="*/ 265 h 643"/>
                <a:gd name="T14" fmla="*/ 117 w 140"/>
                <a:gd name="T15" fmla="*/ 457 h 643"/>
                <a:gd name="T16" fmla="*/ 128 w 140"/>
                <a:gd name="T17" fmla="*/ 608 h 643"/>
                <a:gd name="T18" fmla="*/ 140 w 140"/>
                <a:gd name="T19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643">
                  <a:moveTo>
                    <a:pt x="0" y="643"/>
                  </a:moveTo>
                  <a:cubicBezTo>
                    <a:pt x="8" y="594"/>
                    <a:pt x="17" y="546"/>
                    <a:pt x="24" y="468"/>
                  </a:cubicBezTo>
                  <a:cubicBezTo>
                    <a:pt x="31" y="390"/>
                    <a:pt x="35" y="243"/>
                    <a:pt x="41" y="172"/>
                  </a:cubicBezTo>
                  <a:cubicBezTo>
                    <a:pt x="47" y="101"/>
                    <a:pt x="55" y="72"/>
                    <a:pt x="59" y="44"/>
                  </a:cubicBezTo>
                  <a:cubicBezTo>
                    <a:pt x="63" y="16"/>
                    <a:pt x="60" y="0"/>
                    <a:pt x="64" y="3"/>
                  </a:cubicBezTo>
                  <a:cubicBezTo>
                    <a:pt x="68" y="6"/>
                    <a:pt x="76" y="17"/>
                    <a:pt x="82" y="61"/>
                  </a:cubicBezTo>
                  <a:cubicBezTo>
                    <a:pt x="88" y="105"/>
                    <a:pt x="93" y="199"/>
                    <a:pt x="99" y="265"/>
                  </a:cubicBezTo>
                  <a:cubicBezTo>
                    <a:pt x="105" y="331"/>
                    <a:pt x="112" y="400"/>
                    <a:pt x="117" y="457"/>
                  </a:cubicBezTo>
                  <a:cubicBezTo>
                    <a:pt x="122" y="514"/>
                    <a:pt x="124" y="577"/>
                    <a:pt x="128" y="608"/>
                  </a:cubicBezTo>
                  <a:cubicBezTo>
                    <a:pt x="132" y="639"/>
                    <a:pt x="136" y="641"/>
                    <a:pt x="140" y="643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892175" y="5105400"/>
              <a:ext cx="131763" cy="642938"/>
            </a:xfrm>
            <a:custGeom>
              <a:avLst/>
              <a:gdLst>
                <a:gd name="T0" fmla="*/ 0 w 140"/>
                <a:gd name="T1" fmla="*/ 643 h 643"/>
                <a:gd name="T2" fmla="*/ 24 w 140"/>
                <a:gd name="T3" fmla="*/ 468 h 643"/>
                <a:gd name="T4" fmla="*/ 41 w 140"/>
                <a:gd name="T5" fmla="*/ 172 h 643"/>
                <a:gd name="T6" fmla="*/ 59 w 140"/>
                <a:gd name="T7" fmla="*/ 44 h 643"/>
                <a:gd name="T8" fmla="*/ 64 w 140"/>
                <a:gd name="T9" fmla="*/ 3 h 643"/>
                <a:gd name="T10" fmla="*/ 82 w 140"/>
                <a:gd name="T11" fmla="*/ 61 h 643"/>
                <a:gd name="T12" fmla="*/ 99 w 140"/>
                <a:gd name="T13" fmla="*/ 265 h 643"/>
                <a:gd name="T14" fmla="*/ 117 w 140"/>
                <a:gd name="T15" fmla="*/ 457 h 643"/>
                <a:gd name="T16" fmla="*/ 128 w 140"/>
                <a:gd name="T17" fmla="*/ 608 h 643"/>
                <a:gd name="T18" fmla="*/ 140 w 140"/>
                <a:gd name="T19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643">
                  <a:moveTo>
                    <a:pt x="0" y="643"/>
                  </a:moveTo>
                  <a:cubicBezTo>
                    <a:pt x="8" y="594"/>
                    <a:pt x="17" y="546"/>
                    <a:pt x="24" y="468"/>
                  </a:cubicBezTo>
                  <a:cubicBezTo>
                    <a:pt x="31" y="390"/>
                    <a:pt x="35" y="243"/>
                    <a:pt x="41" y="172"/>
                  </a:cubicBezTo>
                  <a:cubicBezTo>
                    <a:pt x="47" y="101"/>
                    <a:pt x="55" y="72"/>
                    <a:pt x="59" y="44"/>
                  </a:cubicBezTo>
                  <a:cubicBezTo>
                    <a:pt x="63" y="16"/>
                    <a:pt x="60" y="0"/>
                    <a:pt x="64" y="3"/>
                  </a:cubicBezTo>
                  <a:cubicBezTo>
                    <a:pt x="68" y="6"/>
                    <a:pt x="76" y="17"/>
                    <a:pt x="82" y="61"/>
                  </a:cubicBezTo>
                  <a:cubicBezTo>
                    <a:pt x="88" y="105"/>
                    <a:pt x="93" y="199"/>
                    <a:pt x="99" y="265"/>
                  </a:cubicBezTo>
                  <a:cubicBezTo>
                    <a:pt x="105" y="331"/>
                    <a:pt x="112" y="400"/>
                    <a:pt x="117" y="457"/>
                  </a:cubicBezTo>
                  <a:cubicBezTo>
                    <a:pt x="122" y="514"/>
                    <a:pt x="124" y="577"/>
                    <a:pt x="128" y="608"/>
                  </a:cubicBezTo>
                  <a:cubicBezTo>
                    <a:pt x="132" y="639"/>
                    <a:pt x="136" y="641"/>
                    <a:pt x="140" y="643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350838" y="5735638"/>
              <a:ext cx="1719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771525" y="5575300"/>
              <a:ext cx="1284288" cy="1095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2049463" y="5625938"/>
              <a:ext cx="127000" cy="1558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431925" y="4759325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laser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36538" y="4811713"/>
              <a:ext cx="7556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X-ray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77638" y="5108975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anose="05050102010706020507" pitchFamily="18" charset="2"/>
                </a:rPr>
                <a:t>D</a:t>
              </a:r>
              <a:r>
                <a:rPr lang="en-US" dirty="0" smtClean="0">
                  <a:latin typeface="+mn-lt"/>
                </a:rPr>
                <a:t>t</a:t>
              </a:r>
              <a:endParaRPr lang="en-US" dirty="0">
                <a:latin typeface="Symbol" panose="05050102010706020507" pitchFamily="18" charset="2"/>
              </a:endParaRPr>
            </a:p>
          </p:txBody>
        </p:sp>
      </p:grp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33" y="3310447"/>
            <a:ext cx="3578806" cy="3176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rc 17"/>
          <p:cNvSpPr/>
          <p:nvPr/>
        </p:nvSpPr>
        <p:spPr>
          <a:xfrm>
            <a:off x="4805756" y="3178425"/>
            <a:ext cx="3595827" cy="3595827"/>
          </a:xfrm>
          <a:prstGeom prst="arc">
            <a:avLst>
              <a:gd name="adj1" fmla="val 20451797"/>
              <a:gd name="adj2" fmla="val 14315177"/>
            </a:avLst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8209280" y="4348480"/>
            <a:ext cx="213360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6618958" y="2859660"/>
            <a:ext cx="141514" cy="566057"/>
          </a:xfrm>
          <a:custGeom>
            <a:avLst/>
            <a:gdLst>
              <a:gd name="connsiteX0" fmla="*/ 185057 w 217714"/>
              <a:gd name="connsiteY0" fmla="*/ 0 h 696686"/>
              <a:gd name="connsiteX1" fmla="*/ 0 w 217714"/>
              <a:gd name="connsiteY1" fmla="*/ 337457 h 696686"/>
              <a:gd name="connsiteX2" fmla="*/ 217714 w 217714"/>
              <a:gd name="connsiteY2" fmla="*/ 326571 h 696686"/>
              <a:gd name="connsiteX3" fmla="*/ 32657 w 217714"/>
              <a:gd name="connsiteY3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696686">
                <a:moveTo>
                  <a:pt x="185057" y="0"/>
                </a:moveTo>
                <a:lnTo>
                  <a:pt x="0" y="337457"/>
                </a:lnTo>
                <a:lnTo>
                  <a:pt x="217714" y="326571"/>
                </a:lnTo>
                <a:lnTo>
                  <a:pt x="32657" y="696686"/>
                </a:lnTo>
              </a:path>
            </a:pathLst>
          </a:custGeom>
          <a:noFill/>
          <a:ln w="44450">
            <a:solidFill>
              <a:srgbClr val="0000FF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124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139"/>
            <a:ext cx="1800543" cy="632191"/>
          </a:xfrm>
          <a:prstGeom prst="rect">
            <a:avLst/>
          </a:prstGeom>
        </p:spPr>
      </p:pic>
      <p:sp>
        <p:nvSpPr>
          <p:cNvPr id="24" name="Arc 23"/>
          <p:cNvSpPr/>
          <p:nvPr/>
        </p:nvSpPr>
        <p:spPr>
          <a:xfrm>
            <a:off x="4814646" y="3191875"/>
            <a:ext cx="3595827" cy="3595827"/>
          </a:xfrm>
          <a:prstGeom prst="arc">
            <a:avLst>
              <a:gd name="adj1" fmla="val 16841625"/>
              <a:gd name="adj2" fmla="val 19735641"/>
            </a:avLst>
          </a:prstGeom>
          <a:ln w="19050">
            <a:solidFill>
              <a:srgbClr val="0000F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2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211a_017c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118" y="1607196"/>
            <a:ext cx="2511511" cy="241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211a_017cc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0" y="1670695"/>
            <a:ext cx="2245048" cy="211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123095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6" descr="pR_Mapwith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0238" y="3909071"/>
            <a:ext cx="3094037" cy="2928937"/>
          </a:xfrm>
          <a:prstGeom prst="rect">
            <a:avLst/>
          </a:prstGeom>
          <a:noFill/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4219575" y="385827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53005" y="3567758"/>
            <a:ext cx="4519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difference electron density </a:t>
            </a:r>
            <a:r>
              <a:rPr lang="en-US" altLang="en-US" sz="1800" b="0" smtClean="0"/>
              <a:t>map </a:t>
            </a:r>
            <a:r>
              <a:rPr lang="en-US" altLang="en-US" sz="1800" b="0" dirty="0" err="1">
                <a:latin typeface="Symbol" panose="05050102010706020507" pitchFamily="18" charset="2"/>
              </a:rPr>
              <a:t>Dr</a:t>
            </a:r>
            <a:r>
              <a:rPr lang="en-US" altLang="en-US" sz="1800" b="0" dirty="0">
                <a:latin typeface="Times New Roman" panose="02020603050405020304" pitchFamily="18" charset="0"/>
              </a:rPr>
              <a:t>(</a:t>
            </a:r>
            <a:r>
              <a:rPr lang="en-US" altLang="en-US" sz="1800" b="0" dirty="0" err="1">
                <a:latin typeface="Times New Roman" panose="02020603050405020304" pitchFamily="18" charset="0"/>
              </a:rPr>
              <a:t>x,y,z,</a:t>
            </a:r>
            <a:r>
              <a:rPr lang="en-US" altLang="en-US" sz="1800" b="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1800" b="0" dirty="0">
                <a:latin typeface="Times New Roman" panose="02020603050405020304" pitchFamily="18" charset="0"/>
              </a:rPr>
              <a:t>)</a:t>
            </a:r>
            <a:endParaRPr lang="en-US" altLang="en-US" sz="1800" b="0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925" y="1267471"/>
            <a:ext cx="348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time resolved scattering patterns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290888" y="3934471"/>
            <a:ext cx="24581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pH 7, 10</a:t>
            </a:r>
            <a:r>
              <a:rPr lang="en-US" altLang="en-US" sz="1800" b="0" baseline="30000" dirty="0">
                <a:solidFill>
                  <a:schemeClr val="bg1"/>
                </a:solidFill>
              </a:rPr>
              <a:t>o</a:t>
            </a:r>
            <a:r>
              <a:rPr lang="en-US" altLang="en-US" sz="1800" b="0" dirty="0">
                <a:solidFill>
                  <a:schemeClr val="bg1"/>
                </a:solidFill>
              </a:rPr>
              <a:t> C, </a:t>
            </a:r>
            <a:r>
              <a:rPr lang="el-GR" altLang="en-US" sz="1800" b="0" dirty="0" smtClean="0">
                <a:solidFill>
                  <a:schemeClr val="bg1"/>
                </a:solidFill>
              </a:rPr>
              <a:t>Δ</a:t>
            </a:r>
            <a:r>
              <a:rPr lang="en-US" altLang="en-US" sz="1800" b="0" dirty="0" smtClean="0">
                <a:solidFill>
                  <a:schemeClr val="bg1"/>
                </a:solidFill>
              </a:rPr>
              <a:t>t = 2 </a:t>
            </a:r>
            <a:r>
              <a:rPr lang="en-US" altLang="en-US" sz="1800" b="0" dirty="0" err="1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800" b="0" dirty="0" err="1">
                <a:solidFill>
                  <a:schemeClr val="bg1"/>
                </a:solidFill>
              </a:rPr>
              <a:t>s</a:t>
            </a:r>
            <a:endParaRPr lang="en-US" altLang="en-US" sz="1800" b="0" dirty="0">
              <a:solidFill>
                <a:schemeClr val="bg1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324475" y="1269058"/>
            <a:ext cx="382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corresponding dark Laue exposures</a:t>
            </a:r>
          </a:p>
        </p:txBody>
      </p:sp>
      <p:pic>
        <p:nvPicPr>
          <p:cNvPr id="11" name="Picture 16" descr="PYP_crystal_July2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1600846"/>
            <a:ext cx="1595437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oup 16"/>
          <p:cNvGraphicFramePr>
            <a:graphicFrameLocks noGrp="1"/>
          </p:cNvGraphicFramePr>
          <p:nvPr>
            <p:extLst/>
          </p:nvPr>
        </p:nvGraphicFramePr>
        <p:xfrm>
          <a:off x="3475038" y="2527946"/>
          <a:ext cx="2382837" cy="1098550"/>
        </p:xfrm>
        <a:graphic>
          <a:graphicData uri="http://schemas.openxmlformats.org/drawingml/2006/table">
            <a:tbl>
              <a:tblPr/>
              <a:tblGrid>
                <a:gridCol w="1111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1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spacegroup</a:t>
                      </a:r>
                    </a:p>
                  </a:txBody>
                  <a:tcPr marT="45673" marB="456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P6</a:t>
                      </a:r>
                      <a:r>
                        <a:rPr kumimoji="0" lang="en-US" altLang="en-US" sz="1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hexagonal</a:t>
                      </a:r>
                    </a:p>
                  </a:txBody>
                  <a:tcPr marT="45673" marB="456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cell [Å]</a:t>
                      </a:r>
                    </a:p>
                  </a:txBody>
                  <a:tcPr marT="45673" marB="456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a=66.8 c=41</a:t>
                      </a:r>
                    </a:p>
                  </a:txBody>
                  <a:tcPr marT="45673" marB="456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 [Å]</a:t>
                      </a:r>
                    </a:p>
                  </a:txBody>
                  <a:tcPr marT="45673" marB="456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 [cryo]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[Laue]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[LCLS]</a:t>
                      </a:r>
                    </a:p>
                  </a:txBody>
                  <a:tcPr marT="45673" marB="456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184722" y="156687"/>
            <a:ext cx="2472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Difference Maps</a:t>
            </a:r>
          </a:p>
          <a:p>
            <a:pPr algn="ctr"/>
            <a:r>
              <a:rPr lang="en-US" sz="2400" b="1" dirty="0"/>
              <a:t>D</a:t>
            </a:r>
            <a:r>
              <a:rPr lang="en-US" sz="2400" b="1" dirty="0" smtClean="0"/>
              <a:t>rive the Analysis</a:t>
            </a:r>
            <a:endParaRPr lang="en-US" sz="2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15804" y="4393393"/>
            <a:ext cx="1939925" cy="1022506"/>
            <a:chOff x="236538" y="4759325"/>
            <a:chExt cx="1939925" cy="1022506"/>
          </a:xfrm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 rot="360000">
              <a:off x="1376363" y="4965700"/>
              <a:ext cx="92075" cy="657225"/>
            </a:xfrm>
            <a:custGeom>
              <a:avLst/>
              <a:gdLst>
                <a:gd name="T0" fmla="*/ 0 w 140"/>
                <a:gd name="T1" fmla="*/ 643 h 643"/>
                <a:gd name="T2" fmla="*/ 24 w 140"/>
                <a:gd name="T3" fmla="*/ 468 h 643"/>
                <a:gd name="T4" fmla="*/ 41 w 140"/>
                <a:gd name="T5" fmla="*/ 172 h 643"/>
                <a:gd name="T6" fmla="*/ 59 w 140"/>
                <a:gd name="T7" fmla="*/ 44 h 643"/>
                <a:gd name="T8" fmla="*/ 64 w 140"/>
                <a:gd name="T9" fmla="*/ 3 h 643"/>
                <a:gd name="T10" fmla="*/ 82 w 140"/>
                <a:gd name="T11" fmla="*/ 61 h 643"/>
                <a:gd name="T12" fmla="*/ 99 w 140"/>
                <a:gd name="T13" fmla="*/ 265 h 643"/>
                <a:gd name="T14" fmla="*/ 117 w 140"/>
                <a:gd name="T15" fmla="*/ 457 h 643"/>
                <a:gd name="T16" fmla="*/ 128 w 140"/>
                <a:gd name="T17" fmla="*/ 608 h 643"/>
                <a:gd name="T18" fmla="*/ 140 w 140"/>
                <a:gd name="T19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643">
                  <a:moveTo>
                    <a:pt x="0" y="643"/>
                  </a:moveTo>
                  <a:cubicBezTo>
                    <a:pt x="8" y="594"/>
                    <a:pt x="17" y="546"/>
                    <a:pt x="24" y="468"/>
                  </a:cubicBezTo>
                  <a:cubicBezTo>
                    <a:pt x="31" y="390"/>
                    <a:pt x="35" y="243"/>
                    <a:pt x="41" y="172"/>
                  </a:cubicBezTo>
                  <a:cubicBezTo>
                    <a:pt x="47" y="101"/>
                    <a:pt x="55" y="72"/>
                    <a:pt x="59" y="44"/>
                  </a:cubicBezTo>
                  <a:cubicBezTo>
                    <a:pt x="63" y="16"/>
                    <a:pt x="60" y="0"/>
                    <a:pt x="64" y="3"/>
                  </a:cubicBezTo>
                  <a:cubicBezTo>
                    <a:pt x="68" y="6"/>
                    <a:pt x="76" y="17"/>
                    <a:pt x="82" y="61"/>
                  </a:cubicBezTo>
                  <a:cubicBezTo>
                    <a:pt x="88" y="105"/>
                    <a:pt x="93" y="199"/>
                    <a:pt x="99" y="265"/>
                  </a:cubicBezTo>
                  <a:cubicBezTo>
                    <a:pt x="105" y="331"/>
                    <a:pt x="112" y="400"/>
                    <a:pt x="117" y="457"/>
                  </a:cubicBezTo>
                  <a:cubicBezTo>
                    <a:pt x="122" y="514"/>
                    <a:pt x="124" y="577"/>
                    <a:pt x="128" y="608"/>
                  </a:cubicBezTo>
                  <a:cubicBezTo>
                    <a:pt x="132" y="639"/>
                    <a:pt x="136" y="641"/>
                    <a:pt x="140" y="643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892175" y="5105400"/>
              <a:ext cx="131763" cy="642938"/>
            </a:xfrm>
            <a:custGeom>
              <a:avLst/>
              <a:gdLst>
                <a:gd name="T0" fmla="*/ 0 w 140"/>
                <a:gd name="T1" fmla="*/ 643 h 643"/>
                <a:gd name="T2" fmla="*/ 24 w 140"/>
                <a:gd name="T3" fmla="*/ 468 h 643"/>
                <a:gd name="T4" fmla="*/ 41 w 140"/>
                <a:gd name="T5" fmla="*/ 172 h 643"/>
                <a:gd name="T6" fmla="*/ 59 w 140"/>
                <a:gd name="T7" fmla="*/ 44 h 643"/>
                <a:gd name="T8" fmla="*/ 64 w 140"/>
                <a:gd name="T9" fmla="*/ 3 h 643"/>
                <a:gd name="T10" fmla="*/ 82 w 140"/>
                <a:gd name="T11" fmla="*/ 61 h 643"/>
                <a:gd name="T12" fmla="*/ 99 w 140"/>
                <a:gd name="T13" fmla="*/ 265 h 643"/>
                <a:gd name="T14" fmla="*/ 117 w 140"/>
                <a:gd name="T15" fmla="*/ 457 h 643"/>
                <a:gd name="T16" fmla="*/ 128 w 140"/>
                <a:gd name="T17" fmla="*/ 608 h 643"/>
                <a:gd name="T18" fmla="*/ 140 w 140"/>
                <a:gd name="T19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643">
                  <a:moveTo>
                    <a:pt x="0" y="643"/>
                  </a:moveTo>
                  <a:cubicBezTo>
                    <a:pt x="8" y="594"/>
                    <a:pt x="17" y="546"/>
                    <a:pt x="24" y="468"/>
                  </a:cubicBezTo>
                  <a:cubicBezTo>
                    <a:pt x="31" y="390"/>
                    <a:pt x="35" y="243"/>
                    <a:pt x="41" y="172"/>
                  </a:cubicBezTo>
                  <a:cubicBezTo>
                    <a:pt x="47" y="101"/>
                    <a:pt x="55" y="72"/>
                    <a:pt x="59" y="44"/>
                  </a:cubicBezTo>
                  <a:cubicBezTo>
                    <a:pt x="63" y="16"/>
                    <a:pt x="60" y="0"/>
                    <a:pt x="64" y="3"/>
                  </a:cubicBezTo>
                  <a:cubicBezTo>
                    <a:pt x="68" y="6"/>
                    <a:pt x="76" y="17"/>
                    <a:pt x="82" y="61"/>
                  </a:cubicBezTo>
                  <a:cubicBezTo>
                    <a:pt x="88" y="105"/>
                    <a:pt x="93" y="199"/>
                    <a:pt x="99" y="265"/>
                  </a:cubicBezTo>
                  <a:cubicBezTo>
                    <a:pt x="105" y="331"/>
                    <a:pt x="112" y="400"/>
                    <a:pt x="117" y="457"/>
                  </a:cubicBezTo>
                  <a:cubicBezTo>
                    <a:pt x="122" y="514"/>
                    <a:pt x="124" y="577"/>
                    <a:pt x="128" y="608"/>
                  </a:cubicBezTo>
                  <a:cubicBezTo>
                    <a:pt x="132" y="639"/>
                    <a:pt x="136" y="641"/>
                    <a:pt x="140" y="643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350838" y="5735638"/>
              <a:ext cx="1719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771525" y="5575300"/>
              <a:ext cx="1284288" cy="1095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2049463" y="5625938"/>
              <a:ext cx="127000" cy="1558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1431925" y="4759325"/>
              <a:ext cx="71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laser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36538" y="4811713"/>
              <a:ext cx="7556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X-ray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7638" y="5108975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anose="05050102010706020507" pitchFamily="18" charset="2"/>
                </a:rPr>
                <a:t>D</a:t>
              </a:r>
              <a:r>
                <a:rPr lang="en-US" dirty="0" smtClean="0">
                  <a:latin typeface="+mn-lt"/>
                </a:rPr>
                <a:t>t</a:t>
              </a:r>
              <a:endParaRPr lang="en-US" dirty="0">
                <a:latin typeface="Symbol" panose="05050102010706020507" pitchFamily="18" charset="2"/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0" descr="fig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359125"/>
            <a:ext cx="4576762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2392363"/>
            <a:ext cx="2716212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2706691" y="410551"/>
            <a:ext cx="33416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 smtClean="0"/>
              <a:t>Structure, Kinetics, Energetics</a:t>
            </a:r>
            <a:endParaRPr lang="en-US" altLang="en-US" sz="2000" b="1" dirty="0"/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630238" y="6447062"/>
            <a:ext cx="56483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Free energy values of the states from Van </a:t>
            </a:r>
            <a:r>
              <a:rPr lang="en-US" altLang="en-US" sz="1200" dirty="0" err="1"/>
              <a:t>Brederode</a:t>
            </a:r>
            <a:r>
              <a:rPr lang="en-US" altLang="en-US" sz="1200" dirty="0"/>
              <a:t> et al., 1996, from solution!!!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212725" y="1382713"/>
            <a:ext cx="1128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at 300 K</a:t>
            </a:r>
          </a:p>
          <a:p>
            <a:r>
              <a:rPr lang="en-US" altLang="en-US" sz="2000"/>
              <a:t>(+27</a:t>
            </a:r>
            <a:r>
              <a:rPr lang="en-US" altLang="en-US" sz="2000" baseline="30000"/>
              <a:t>o</a:t>
            </a:r>
            <a:r>
              <a:rPr lang="en-US" altLang="en-US" sz="2000"/>
              <a:t> C)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6235700" y="5129213"/>
            <a:ext cx="207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at room temp:</a:t>
            </a:r>
          </a:p>
          <a:p>
            <a:r>
              <a:rPr lang="en-US" altLang="en-US" b="1"/>
              <a:t>1 kT  = 2.5 kJ/mol</a:t>
            </a: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6289675" y="5854700"/>
            <a:ext cx="22669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pB -&gt; pG</a:t>
            </a:r>
          </a:p>
          <a:p>
            <a:r>
              <a:rPr lang="en-US" altLang="en-US"/>
              <a:t>out of 40 billion trials</a:t>
            </a:r>
          </a:p>
          <a:p>
            <a:r>
              <a:rPr lang="en-US" altLang="en-US"/>
              <a:t>one is successful</a:t>
            </a:r>
          </a:p>
        </p:txBody>
      </p:sp>
      <p:pic>
        <p:nvPicPr>
          <p:cNvPr id="1065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7150100" y="2846388"/>
            <a:ext cx="2233613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537" y="1587851"/>
            <a:ext cx="656205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  <a:r>
              <a:rPr lang="en-US" b="1" dirty="0" smtClean="0"/>
              <a:t>. X-ray </a:t>
            </a:r>
            <a:r>
              <a:rPr lang="en-US" b="1" dirty="0"/>
              <a:t>d</a:t>
            </a:r>
            <a:r>
              <a:rPr lang="en-US" b="1" dirty="0" smtClean="0"/>
              <a:t>iffraction experiment</a:t>
            </a:r>
          </a:p>
          <a:p>
            <a:pPr marL="342900" indent="-342900">
              <a:buAutoNum type="arabicPeriod"/>
            </a:pPr>
            <a:r>
              <a:rPr lang="en-US" dirty="0" smtClean="0"/>
              <a:t>Sample</a:t>
            </a:r>
          </a:p>
          <a:p>
            <a:pPr marL="342900" indent="-342900">
              <a:buAutoNum type="arabicPeriod"/>
            </a:pPr>
            <a:r>
              <a:rPr lang="en-US" dirty="0" smtClean="0"/>
              <a:t>Interaction of sample with X-rays (injection)</a:t>
            </a:r>
          </a:p>
          <a:p>
            <a:pPr marL="342900" indent="-342900">
              <a:buAutoNum type="arabicPeriod"/>
            </a:pPr>
            <a:r>
              <a:rPr lang="en-US" dirty="0" smtClean="0"/>
              <a:t>X-ray detector that can cope with the pulse repetition frequency</a:t>
            </a:r>
          </a:p>
          <a:p>
            <a:r>
              <a:rPr lang="en-US" dirty="0"/>
              <a:t> </a:t>
            </a:r>
            <a:r>
              <a:rPr lang="en-US" dirty="0" smtClean="0"/>
              <a:t>      (AGIPD, CSPAD, …, others)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b="1" dirty="0"/>
              <a:t>B</a:t>
            </a:r>
            <a:r>
              <a:rPr lang="en-US" b="1" dirty="0" smtClean="0"/>
              <a:t>. Reaction initiation for time-resolved experiments</a:t>
            </a:r>
          </a:p>
          <a:p>
            <a:pPr marL="342900" indent="-342900">
              <a:buAutoNum type="arabicPeriod"/>
            </a:pPr>
            <a:r>
              <a:rPr lang="en-US" dirty="0" smtClean="0"/>
              <a:t>Laser (femtosecond pulsed for femtosecond time-resolved)</a:t>
            </a:r>
          </a:p>
          <a:p>
            <a:pPr marL="342900" indent="-342900">
              <a:buAutoNum type="arabicPeriod"/>
            </a:pPr>
            <a:r>
              <a:rPr lang="en-US" dirty="0" smtClean="0"/>
              <a:t>Mixing Injector</a:t>
            </a:r>
          </a:p>
          <a:p>
            <a:pPr marL="342900" indent="-342900">
              <a:buAutoNum type="arabicPeriod"/>
            </a:pPr>
            <a:r>
              <a:rPr lang="en-US" dirty="0" smtClean="0"/>
              <a:t>Others means (electric field etc.)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r>
              <a:rPr lang="en-US" b="1" dirty="0"/>
              <a:t>C</a:t>
            </a:r>
            <a:r>
              <a:rPr lang="en-US" b="1" dirty="0" smtClean="0"/>
              <a:t>. Software for data processing and data analysis!!!</a:t>
            </a:r>
            <a:endParaRPr lang="en-US" b="1" dirty="0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423585" y="371256"/>
            <a:ext cx="19293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/>
              <a:t>New Technology</a:t>
            </a:r>
            <a:endParaRPr lang="en-US" altLang="en-US" sz="2000" b="1" dirty="0"/>
          </a:p>
        </p:txBody>
      </p:sp>
      <p:sp>
        <p:nvSpPr>
          <p:cNvPr id="4" name="Right Brace 3"/>
          <p:cNvSpPr/>
          <p:nvPr/>
        </p:nvSpPr>
        <p:spPr>
          <a:xfrm>
            <a:off x="6824473" y="3641344"/>
            <a:ext cx="45719" cy="402336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00670" y="3641344"/>
            <a:ext cx="161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how examples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360613"/>
            <a:ext cx="8589963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15072" y="1461115"/>
            <a:ext cx="3474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 dirty="0" smtClean="0"/>
              <a:t>Δ</a:t>
            </a:r>
            <a:r>
              <a:rPr lang="en-US" altLang="en-US" sz="1800" b="1" dirty="0" smtClean="0"/>
              <a:t>t = 1 </a:t>
            </a:r>
            <a:r>
              <a:rPr lang="el-GR" altLang="en-US" sz="1800" b="1" dirty="0" smtClean="0"/>
              <a:t>μ</a:t>
            </a:r>
            <a:r>
              <a:rPr lang="en-US" altLang="en-US" sz="1800" b="1" dirty="0" smtClean="0"/>
              <a:t>s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/>
              <a:t>t</a:t>
            </a:r>
            <a:r>
              <a:rPr lang="en-US" altLang="en-US" sz="1800" dirty="0" smtClean="0"/>
              <a:t>wo </a:t>
            </a:r>
            <a:r>
              <a:rPr lang="en-US" altLang="en-US" sz="1800" dirty="0"/>
              <a:t>20 Hz ns-lasers </a:t>
            </a:r>
            <a:r>
              <a:rPr lang="en-US" altLang="en-US" sz="1800" dirty="0" smtClean="0"/>
              <a:t>available</a:t>
            </a:r>
            <a:endParaRPr lang="en-US" altLang="en-US" sz="1800" dirty="0"/>
          </a:p>
        </p:txBody>
      </p:sp>
      <p:pic>
        <p:nvPicPr>
          <p:cNvPr id="14346" name="Picture 10" descr="profile-de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1211263"/>
            <a:ext cx="89693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RackMultipart20131010-9528-w8hpg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1179513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4467225" y="2478088"/>
            <a:ext cx="400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Despina Milathianaki   Jason Tenboer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2170" y="267567"/>
            <a:ext cx="2994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Proof of Principle </a:t>
            </a:r>
            <a:r>
              <a:rPr lang="en-US" b="1" dirty="0"/>
              <a:t>E</a:t>
            </a:r>
            <a:r>
              <a:rPr lang="en-US" b="1" dirty="0" smtClean="0"/>
              <a:t>xperiment</a:t>
            </a:r>
          </a:p>
          <a:p>
            <a:pPr algn="ctr"/>
            <a:r>
              <a:rPr lang="en-US" b="1" dirty="0" smtClean="0"/>
              <a:t>Laser/XFEL pulse sequence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493760" y="479552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9040" y="3627120"/>
            <a:ext cx="6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08125" y="375223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rmAutofit fontScale="85000" lnSpcReduction="20000"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SFX at the European XFEL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9302" y="680302"/>
            <a:ext cx="164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Newest Results</a:t>
            </a:r>
            <a:endParaRPr lang="en-US" b="1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491803" y="2897439"/>
            <a:ext cx="3464910" cy="330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662670" y="2115242"/>
            <a:ext cx="0" cy="8042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967470" y="2111566"/>
            <a:ext cx="0" cy="8042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626651" y="2131762"/>
            <a:ext cx="0" cy="804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720988" y="2099561"/>
            <a:ext cx="0" cy="8042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25788" y="2095885"/>
            <a:ext cx="0" cy="8042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729035" y="2105064"/>
            <a:ext cx="0" cy="804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97407" y="2507180"/>
            <a:ext cx="7956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1305" y="2170327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506595" y="1773717"/>
            <a:ext cx="186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   2       30 (train)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476795" y="1269484"/>
            <a:ext cx="326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burst: 30 X-ray pulses at 1.1 MHz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429476" y="287073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890 ns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365212" y="3160730"/>
            <a:ext cx="387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AGIPD readout always at 4.5 MHz</a:t>
            </a:r>
          </a:p>
          <a:p>
            <a:r>
              <a:rPr lang="en-US" dirty="0" smtClean="0"/>
              <a:t>30 out of 120 frames exposed by X-rays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6" y="1495672"/>
            <a:ext cx="5007165" cy="5007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157898" y="2372774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898" y="2372774"/>
                <a:ext cx="250068" cy="276999"/>
              </a:xfrm>
              <a:prstGeom prst="rect">
                <a:avLst/>
              </a:prstGeom>
              <a:blipFill>
                <a:blip r:embed="rId4"/>
                <a:stretch>
                  <a:fillRect l="-7317" r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5680581" y="2511007"/>
            <a:ext cx="248438" cy="45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Mail Attachment.jpeg" descr="Mail Attachment.jpeg"/>
          <p:cNvPicPr>
            <a:picLocks noChangeAspect="1"/>
          </p:cNvPicPr>
          <p:nvPr/>
        </p:nvPicPr>
        <p:blipFill>
          <a:blip r:embed="rId5">
            <a:extLst/>
          </a:blip>
          <a:srcRect l="8991" t="8169" r="19902"/>
          <a:stretch>
            <a:fillRect/>
          </a:stretch>
        </p:blipFill>
        <p:spPr>
          <a:xfrm>
            <a:off x="6540852" y="5018192"/>
            <a:ext cx="1826235" cy="1768873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Box 43"/>
          <p:cNvSpPr txBox="1"/>
          <p:nvPr/>
        </p:nvSpPr>
        <p:spPr>
          <a:xfrm>
            <a:off x="5693884" y="5706738"/>
            <a:ext cx="78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AGIPD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9369" y="5771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Adaptive Gain Integrating Pixel Detector (AGIPD)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478949" y="3776957"/>
            <a:ext cx="3464910" cy="1254522"/>
            <a:chOff x="5478949" y="3776957"/>
            <a:chExt cx="3464910" cy="1254522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478949" y="4581188"/>
              <a:ext cx="3464910" cy="33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49816" y="3798991"/>
              <a:ext cx="0" cy="804231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802216" y="3797153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954616" y="3795315"/>
              <a:ext cx="0" cy="804231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626651" y="3776957"/>
              <a:ext cx="0" cy="804231"/>
            </a:xfrm>
            <a:prstGeom prst="lin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708134" y="3783310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783415" y="3781472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012934" y="3779634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8716181" y="3788813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734276" y="3795315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886676" y="3804494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506595" y="4662147"/>
              <a:ext cx="1404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1   4         120</a:t>
              </a:r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6805909" y="4222779"/>
              <a:ext cx="7956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739807" y="3874909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 </a:t>
              </a:r>
              <a:r>
                <a:rPr lang="en-US" dirty="0" err="1" smtClean="0"/>
                <a:t>ms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143202" y="4070003"/>
                  <a:ext cx="2500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3202" y="4070003"/>
                  <a:ext cx="25006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7317" r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/>
            <p:cNvCxnSpPr/>
            <p:nvPr/>
          </p:nvCxnSpPr>
          <p:spPr>
            <a:xfrm flipV="1">
              <a:off x="7858697" y="3779635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7933978" y="3777797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ight Brace 4"/>
          <p:cNvSpPr/>
          <p:nvPr/>
        </p:nvSpPr>
        <p:spPr>
          <a:xfrm rot="-5400000">
            <a:off x="6017056" y="1223694"/>
            <a:ext cx="180475" cy="103871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61"/>
          <p:cNvSpPr txBox="1">
            <a:spLocks noChangeArrowheads="1"/>
          </p:cNvSpPr>
          <p:nvPr/>
        </p:nvSpPr>
        <p:spPr bwMode="auto">
          <a:xfrm>
            <a:off x="875393" y="1585913"/>
            <a:ext cx="57503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b="0" dirty="0">
                <a:latin typeface="+mn-lt"/>
              </a:rPr>
              <a:t>  spans from beginning to the end of a reaction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 dirty="0">
                <a:latin typeface="+mn-lt"/>
              </a:rPr>
              <a:t>  consists of difference </a:t>
            </a:r>
            <a:r>
              <a:rPr lang="en-US" altLang="en-US" sz="2000" b="0" dirty="0" smtClean="0">
                <a:latin typeface="+mn-lt"/>
              </a:rPr>
              <a:t>maps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 dirty="0" smtClean="0">
                <a:latin typeface="+mn-lt"/>
              </a:rPr>
              <a:t>  </a:t>
            </a:r>
            <a:r>
              <a:rPr lang="en-US" altLang="en-US" sz="2000" b="0" dirty="0">
                <a:latin typeface="+mn-lt"/>
              </a:rPr>
              <a:t>time-delays equidistant on a logarithmic time-scale</a:t>
            </a:r>
          </a:p>
        </p:txBody>
      </p:sp>
      <p:grpSp>
        <p:nvGrpSpPr>
          <p:cNvPr id="20487" name="Group 62"/>
          <p:cNvGrpSpPr>
            <a:grpSpLocks/>
          </p:cNvGrpSpPr>
          <p:nvPr/>
        </p:nvGrpSpPr>
        <p:grpSpPr bwMode="auto">
          <a:xfrm rot="-5400000">
            <a:off x="3512344" y="844599"/>
            <a:ext cx="1371600" cy="6199188"/>
            <a:chOff x="118" y="1776"/>
            <a:chExt cx="288" cy="1198"/>
          </a:xfrm>
        </p:grpSpPr>
        <p:pic>
          <p:nvPicPr>
            <p:cNvPr id="20499" name="Picture 63" descr="5us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" y="1776"/>
              <a:ext cx="288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0" name="Picture 64" descr="9us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" y="1860"/>
              <a:ext cx="288" cy="24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1" name="Picture 65" descr="20us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1928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2" name="Picture 66" descr="50us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2016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3" name="Picture 67" descr="125us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2096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4" name="Picture 68" descr="250us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2182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5" name="Picture 69" descr="500us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2256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6" name="Picture 70" descr="850us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2332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7" name="Picture 71" descr="1ms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2400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8" name="Picture 72" descr="2ms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2478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9" name="Picture 73" descr="5ms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" y="2544"/>
              <a:ext cx="288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0" name="Picture 74" descr="7ms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2612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1" name="Picture 75" descr="15ms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2688"/>
              <a:ext cx="285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2" name="Picture 76" descr="30ms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" y="2756"/>
              <a:ext cx="288" cy="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488" name="Line 78"/>
          <p:cNvSpPr>
            <a:spLocks noChangeShapeType="1"/>
          </p:cNvSpPr>
          <p:nvPr/>
        </p:nvSpPr>
        <p:spPr bwMode="auto">
          <a:xfrm flipV="1">
            <a:off x="1449388" y="3061543"/>
            <a:ext cx="62198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82"/>
          <p:cNvSpPr>
            <a:spLocks noChangeShapeType="1"/>
          </p:cNvSpPr>
          <p:nvPr/>
        </p:nvSpPr>
        <p:spPr bwMode="auto">
          <a:xfrm flipV="1">
            <a:off x="7291388" y="3064718"/>
            <a:ext cx="376237" cy="185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83"/>
          <p:cNvSpPr>
            <a:spLocks noChangeShapeType="1"/>
          </p:cNvSpPr>
          <p:nvPr/>
        </p:nvSpPr>
        <p:spPr bwMode="auto">
          <a:xfrm flipV="1">
            <a:off x="7305675" y="4455368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Line 84"/>
          <p:cNvSpPr>
            <a:spLocks noChangeShapeType="1"/>
          </p:cNvSpPr>
          <p:nvPr/>
        </p:nvSpPr>
        <p:spPr bwMode="auto">
          <a:xfrm flipV="1">
            <a:off x="7677150" y="3056780"/>
            <a:ext cx="0" cy="1408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Line 85"/>
          <p:cNvSpPr>
            <a:spLocks noChangeShapeType="1"/>
          </p:cNvSpPr>
          <p:nvPr/>
        </p:nvSpPr>
        <p:spPr bwMode="auto">
          <a:xfrm flipV="1">
            <a:off x="1074738" y="3064718"/>
            <a:ext cx="376237" cy="185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Text Box 86"/>
          <p:cNvSpPr txBox="1">
            <a:spLocks noChangeArrowheads="1"/>
          </p:cNvSpPr>
          <p:nvPr/>
        </p:nvSpPr>
        <p:spPr bwMode="auto">
          <a:xfrm>
            <a:off x="3756025" y="2707530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- log t -</a:t>
            </a:r>
          </a:p>
        </p:txBody>
      </p:sp>
      <p:sp>
        <p:nvSpPr>
          <p:cNvPr id="20494" name="Text Box 87"/>
          <p:cNvSpPr txBox="1">
            <a:spLocks noChangeArrowheads="1"/>
          </p:cNvSpPr>
          <p:nvPr/>
        </p:nvSpPr>
        <p:spPr bwMode="auto">
          <a:xfrm>
            <a:off x="722313" y="4626818"/>
            <a:ext cx="619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start</a:t>
            </a:r>
          </a:p>
        </p:txBody>
      </p:sp>
      <p:sp>
        <p:nvSpPr>
          <p:cNvPr id="20495" name="Text Box 88"/>
          <p:cNvSpPr txBox="1">
            <a:spLocks noChangeArrowheads="1"/>
          </p:cNvSpPr>
          <p:nvPr/>
        </p:nvSpPr>
        <p:spPr bwMode="auto">
          <a:xfrm>
            <a:off x="7013575" y="463158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latin typeface="Times New Roman" panose="02020603050405020304" pitchFamily="18" charset="0"/>
              </a:rPr>
              <a:t>end</a:t>
            </a:r>
          </a:p>
        </p:txBody>
      </p:sp>
      <p:sp>
        <p:nvSpPr>
          <p:cNvPr id="20496" name="Text Box 32"/>
          <p:cNvSpPr txBox="1">
            <a:spLocks noChangeArrowheads="1"/>
          </p:cNvSpPr>
          <p:nvPr/>
        </p:nvSpPr>
        <p:spPr bwMode="auto">
          <a:xfrm>
            <a:off x="2744239" y="130629"/>
            <a:ext cx="31729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+mn-lt"/>
              </a:rPr>
              <a:t>Structure and Kinetics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+mn-lt"/>
              </a:rPr>
              <a:t>Time-Series </a:t>
            </a:r>
            <a:r>
              <a:rPr lang="en-US" altLang="en-US" sz="2400" b="1" dirty="0">
                <a:latin typeface="+mn-lt"/>
              </a:rPr>
              <a:t>Mandatory</a:t>
            </a:r>
          </a:p>
        </p:txBody>
      </p:sp>
      <p:sp>
        <p:nvSpPr>
          <p:cNvPr id="20497" name="Text Box 34"/>
          <p:cNvSpPr txBox="1">
            <a:spLocks noChangeArrowheads="1"/>
          </p:cNvSpPr>
          <p:nvPr/>
        </p:nvSpPr>
        <p:spPr bwMode="auto">
          <a:xfrm>
            <a:off x="982663" y="5114180"/>
            <a:ext cx="650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2ns                                                                                          </a:t>
            </a:r>
            <a:r>
              <a:rPr lang="en-US" altLang="en-US" sz="1800" b="0">
                <a:sym typeface="Wingdings" panose="05000000000000000000" pitchFamily="2" charset="2"/>
              </a:rPr>
              <a:t>1s</a:t>
            </a:r>
            <a:endParaRPr lang="en-US" altLang="en-US" sz="1800" b="0"/>
          </a:p>
        </p:txBody>
      </p:sp>
      <p:sp>
        <p:nvSpPr>
          <p:cNvPr id="20498" name="Line 35"/>
          <p:cNvSpPr>
            <a:spLocks noChangeShapeType="1"/>
          </p:cNvSpPr>
          <p:nvPr/>
        </p:nvSpPr>
        <p:spPr bwMode="auto">
          <a:xfrm>
            <a:off x="1901825" y="5309443"/>
            <a:ext cx="4933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9463" y="5506720"/>
            <a:ext cx="6609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deconvolution (separation) of structures of transient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determination of a chemical, kinetic mechanism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59719" y="1532414"/>
            <a:ext cx="5546038" cy="4289266"/>
            <a:chOff x="1823879" y="2030254"/>
            <a:chExt cx="3902075" cy="3017837"/>
          </a:xfrm>
        </p:grpSpPr>
        <p:pic>
          <p:nvPicPr>
            <p:cNvPr id="15053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879" y="2030254"/>
              <a:ext cx="3902075" cy="3017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5482" name="Rectangle 10"/>
            <p:cNvSpPr>
              <a:spLocks noChangeArrowheads="1"/>
            </p:cNvSpPr>
            <p:nvPr/>
          </p:nvSpPr>
          <p:spPr bwMode="auto">
            <a:xfrm>
              <a:off x="2269966" y="2474754"/>
              <a:ext cx="534988" cy="1706562"/>
            </a:xfrm>
            <a:prstGeom prst="rect">
              <a:avLst/>
            </a:prstGeom>
            <a:solidFill>
              <a:schemeClr val="accent2">
                <a:alpha val="2784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2258377" y="176708"/>
            <a:ext cx="43636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Laser Pulses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Nanosecond </a:t>
            </a:r>
            <a:r>
              <a:rPr lang="en-US" altLang="en-US" sz="2000" b="1" dirty="0"/>
              <a:t>versus </a:t>
            </a:r>
            <a:r>
              <a:rPr lang="en-US" altLang="en-US" sz="2000" b="1" dirty="0" smtClean="0"/>
              <a:t>Femtosecond</a:t>
            </a:r>
            <a:endParaRPr lang="en-US" altLang="en-US" sz="2000" b="1" dirty="0"/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2058988" y="1626235"/>
            <a:ext cx="5250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example: penetration depth </a:t>
            </a:r>
            <a:r>
              <a:rPr lang="en-US" altLang="en-US" sz="1800" dirty="0" smtClean="0"/>
              <a:t>with 5 </a:t>
            </a:r>
            <a:r>
              <a:rPr lang="en-US" altLang="en-US" sz="1800" dirty="0"/>
              <a:t>ns laser </a:t>
            </a:r>
            <a:r>
              <a:rPr lang="en-US" altLang="en-US" sz="1800" dirty="0" smtClean="0"/>
              <a:t>pulses</a:t>
            </a:r>
            <a:endParaRPr lang="en-US" altLang="en-US" sz="1800" dirty="0"/>
          </a:p>
        </p:txBody>
      </p:sp>
      <p:sp>
        <p:nvSpPr>
          <p:cNvPr id="150539" name="Text Box 11"/>
          <p:cNvSpPr txBox="1">
            <a:spLocks noChangeArrowheads="1"/>
          </p:cNvSpPr>
          <p:nvPr/>
        </p:nvSpPr>
        <p:spPr bwMode="auto">
          <a:xfrm>
            <a:off x="2094548" y="6232843"/>
            <a:ext cx="4065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80% of the molecules activated in the 5 </a:t>
            </a:r>
            <a:r>
              <a:rPr lang="en-US" altLang="en-US" sz="1600" dirty="0">
                <a:latin typeface="Symbol" panose="05050102010706020507" pitchFamily="18" charset="2"/>
              </a:rPr>
              <a:t>m</a:t>
            </a:r>
            <a:r>
              <a:rPr lang="en-US" altLang="en-US" sz="1600" dirty="0"/>
              <a:t>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crystals after the laser pulse</a:t>
            </a:r>
          </a:p>
        </p:txBody>
      </p:sp>
      <p:sp>
        <p:nvSpPr>
          <p:cNvPr id="150540" name="Text Box 12"/>
          <p:cNvSpPr txBox="1">
            <a:spLocks noChangeArrowheads="1"/>
          </p:cNvSpPr>
          <p:nvPr/>
        </p:nvSpPr>
        <p:spPr bwMode="auto">
          <a:xfrm>
            <a:off x="3322361" y="5584667"/>
            <a:ext cx="2474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penetration depth [</a:t>
            </a:r>
            <a:r>
              <a:rPr lang="en-US" altLang="en-US" sz="1800" dirty="0">
                <a:latin typeface="Symbol" panose="05050102010706020507" pitchFamily="18" charset="2"/>
              </a:rPr>
              <a:t>m</a:t>
            </a:r>
            <a:r>
              <a:rPr lang="en-US" altLang="en-US" sz="1800" dirty="0"/>
              <a:t>m]</a:t>
            </a:r>
          </a:p>
        </p:txBody>
      </p:sp>
      <p:sp>
        <p:nvSpPr>
          <p:cNvPr id="150541" name="Text Box 13"/>
          <p:cNvSpPr txBox="1">
            <a:spLocks noChangeArrowheads="1"/>
          </p:cNvSpPr>
          <p:nvPr/>
        </p:nvSpPr>
        <p:spPr bwMode="auto">
          <a:xfrm rot="-5400000">
            <a:off x="761814" y="3493691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concentration</a:t>
            </a:r>
          </a:p>
        </p:txBody>
      </p:sp>
      <p:sp>
        <p:nvSpPr>
          <p:cNvPr id="150542" name="Text Box 14"/>
          <p:cNvSpPr txBox="1">
            <a:spLocks noChangeArrowheads="1"/>
          </p:cNvSpPr>
          <p:nvPr/>
        </p:nvSpPr>
        <p:spPr bwMode="auto">
          <a:xfrm>
            <a:off x="2058988" y="1259522"/>
            <a:ext cx="184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5 ns laser</a:t>
            </a:r>
            <a:r>
              <a:rPr lang="en-US" altLang="en-US" sz="1800" dirty="0"/>
              <a:t> pulse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43" name="Text Box 15"/>
          <p:cNvSpPr txBox="1">
            <a:spLocks noChangeArrowheads="1"/>
          </p:cNvSpPr>
          <p:nvPr/>
        </p:nvSpPr>
        <p:spPr bwMode="auto">
          <a:xfrm>
            <a:off x="2045998" y="1292543"/>
            <a:ext cx="4786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140 fs laser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pulse, power series, </a:t>
            </a:r>
            <a:r>
              <a:rPr lang="en-US" altLang="en-US" sz="1800" dirty="0" smtClean="0">
                <a:latin typeface="Symbol" panose="05050102010706020507" pitchFamily="18" charset="2"/>
              </a:rPr>
              <a:t>D</a:t>
            </a:r>
            <a:r>
              <a:rPr lang="en-US" altLang="en-US" sz="1800" dirty="0" smtClean="0"/>
              <a:t>t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180 </a:t>
            </a:r>
            <a:r>
              <a:rPr lang="en-US" altLang="en-US" sz="1800" dirty="0" err="1" smtClean="0">
                <a:latin typeface="Symbol" panose="05050102010706020507" pitchFamily="18" charset="2"/>
              </a:rPr>
              <a:t>m</a:t>
            </a:r>
            <a:r>
              <a:rPr lang="en-US" altLang="en-US" sz="1800" dirty="0" err="1" smtClean="0"/>
              <a:t>s</a:t>
            </a:r>
            <a:endParaRPr lang="en-US" altLang="en-U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p</a:t>
            </a:r>
            <a:r>
              <a:rPr lang="en-US" altLang="en-US" sz="1800" dirty="0" smtClean="0">
                <a:latin typeface="+mn-lt"/>
              </a:rPr>
              <a:t>opulation transfer into </a:t>
            </a:r>
            <a:r>
              <a:rPr lang="en-US" altLang="en-US" sz="1800" dirty="0" err="1" smtClean="0">
                <a:latin typeface="+mn-lt"/>
              </a:rPr>
              <a:t>photocycle</a:t>
            </a:r>
            <a:endParaRPr lang="en-US" altLang="en-US" sz="1800" dirty="0">
              <a:latin typeface="+mn-lt"/>
            </a:endParaRPr>
          </a:p>
        </p:txBody>
      </p:sp>
      <p:sp>
        <p:nvSpPr>
          <p:cNvPr id="150546" name="Text Box 18"/>
          <p:cNvSpPr txBox="1">
            <a:spLocks noChangeArrowheads="1"/>
          </p:cNvSpPr>
          <p:nvPr/>
        </p:nvSpPr>
        <p:spPr bwMode="auto">
          <a:xfrm rot="-5400000">
            <a:off x="283052" y="3245643"/>
            <a:ext cx="2317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difference absorption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25283" y="1991770"/>
            <a:ext cx="4999411" cy="3354749"/>
            <a:chOff x="4821238" y="2314575"/>
            <a:chExt cx="4035425" cy="2792773"/>
          </a:xfrm>
        </p:grpSpPr>
        <p:pic>
          <p:nvPicPr>
            <p:cNvPr id="150544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238" y="2314575"/>
              <a:ext cx="4035425" cy="2744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0547" name="Text Box 19"/>
            <p:cNvSpPr txBox="1">
              <a:spLocks noChangeArrowheads="1"/>
            </p:cNvSpPr>
            <p:nvPr/>
          </p:nvSpPr>
          <p:spPr bwMode="auto">
            <a:xfrm>
              <a:off x="6295498" y="4799885"/>
              <a:ext cx="1556835" cy="307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/>
                <a:t>    wavelength     </a:t>
              </a:r>
              <a:endParaRPr lang="en-US" altLang="en-US" sz="1800" dirty="0"/>
            </a:p>
          </p:txBody>
        </p:sp>
        <p:sp>
          <p:nvSpPr>
            <p:cNvPr id="150548" name="Line 20"/>
            <p:cNvSpPr>
              <a:spLocks noChangeShapeType="1"/>
            </p:cNvSpPr>
            <p:nvPr/>
          </p:nvSpPr>
          <p:spPr bwMode="auto">
            <a:xfrm flipV="1">
              <a:off x="5943600" y="4079875"/>
              <a:ext cx="481013" cy="5159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9" name="Text Box 21"/>
            <p:cNvSpPr txBox="1">
              <a:spLocks noChangeArrowheads="1"/>
            </p:cNvSpPr>
            <p:nvPr/>
          </p:nvSpPr>
          <p:spPr bwMode="auto">
            <a:xfrm>
              <a:off x="5546725" y="4408488"/>
              <a:ext cx="514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7%</a:t>
              </a:r>
            </a:p>
          </p:txBody>
        </p: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258377" y="176708"/>
            <a:ext cx="43636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Laser Pulses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Nanosecond </a:t>
            </a:r>
            <a:r>
              <a:rPr lang="en-US" altLang="en-US" sz="2000" b="1" dirty="0"/>
              <a:t>versus </a:t>
            </a:r>
            <a:r>
              <a:rPr lang="en-US" altLang="en-US" sz="2000" b="1" dirty="0" smtClean="0"/>
              <a:t>Femtosecond</a:t>
            </a:r>
            <a:endParaRPr lang="en-US" altLang="en-US" sz="20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6407358" y="4507031"/>
            <a:ext cx="2623987" cy="2329277"/>
            <a:chOff x="6736837" y="4799505"/>
            <a:chExt cx="2294508" cy="2036803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6837" y="4799505"/>
              <a:ext cx="2294508" cy="2036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7713997" y="6112133"/>
              <a:ext cx="76165" cy="66918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/>
          <p:cNvCxnSpPr/>
          <p:nvPr/>
        </p:nvCxnSpPr>
        <p:spPr>
          <a:xfrm>
            <a:off x="6441440" y="1615708"/>
            <a:ext cx="1082045" cy="432955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7640761" y="3996426"/>
            <a:ext cx="141514" cy="566057"/>
          </a:xfrm>
          <a:custGeom>
            <a:avLst/>
            <a:gdLst>
              <a:gd name="connsiteX0" fmla="*/ 185057 w 217714"/>
              <a:gd name="connsiteY0" fmla="*/ 0 h 696686"/>
              <a:gd name="connsiteX1" fmla="*/ 0 w 217714"/>
              <a:gd name="connsiteY1" fmla="*/ 337457 h 696686"/>
              <a:gd name="connsiteX2" fmla="*/ 217714 w 217714"/>
              <a:gd name="connsiteY2" fmla="*/ 326571 h 696686"/>
              <a:gd name="connsiteX3" fmla="*/ 32657 w 217714"/>
              <a:gd name="connsiteY3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696686">
                <a:moveTo>
                  <a:pt x="185057" y="0"/>
                </a:moveTo>
                <a:lnTo>
                  <a:pt x="0" y="337457"/>
                </a:lnTo>
                <a:lnTo>
                  <a:pt x="217714" y="326571"/>
                </a:lnTo>
                <a:lnTo>
                  <a:pt x="32657" y="696686"/>
                </a:lnTo>
              </a:path>
            </a:pathLst>
          </a:custGeom>
          <a:noFill/>
          <a:ln w="44450">
            <a:solidFill>
              <a:srgbClr val="0000FF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024745" y="5393948"/>
            <a:ext cx="48133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dirty="0"/>
              <a:t> after 1.2 </a:t>
            </a:r>
            <a:r>
              <a:rPr lang="en-US" altLang="en-US" sz="1600" dirty="0" err="1"/>
              <a:t>mJ</a:t>
            </a:r>
            <a:r>
              <a:rPr lang="en-US" altLang="en-US" sz="1600" dirty="0"/>
              <a:t>/mm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 490 nm peak does not increase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/>
              <a:t> but bleach (450 nm) increases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  (irreversible damage)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/>
              <a:t> 7% (rather than 80%) of molecules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  in </a:t>
            </a:r>
            <a:r>
              <a:rPr lang="en-US" altLang="en-US" sz="1600" dirty="0" err="1"/>
              <a:t>photocycle</a:t>
            </a:r>
            <a:r>
              <a:rPr lang="en-US" altLang="en-US" sz="1600" dirty="0"/>
              <a:t> ( =&gt; more snapshots)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36304" y="3667760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900 fs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3086100" y="115094"/>
            <a:ext cx="24769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fs-Laser Excitation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Positive </a:t>
            </a:r>
            <a:r>
              <a:rPr lang="en-US" altLang="en-US" sz="2000" b="1" dirty="0"/>
              <a:t>Control</a:t>
            </a:r>
          </a:p>
        </p:txBody>
      </p:sp>
      <p:sp>
        <p:nvSpPr>
          <p:cNvPr id="152597" name="Freeform 21"/>
          <p:cNvSpPr>
            <a:spLocks/>
          </p:cNvSpPr>
          <p:nvPr/>
        </p:nvSpPr>
        <p:spPr bwMode="auto">
          <a:xfrm>
            <a:off x="674688" y="3447098"/>
            <a:ext cx="79375" cy="1020762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00" name="Line 24"/>
          <p:cNvSpPr>
            <a:spLocks noChangeShapeType="1"/>
          </p:cNvSpPr>
          <p:nvPr/>
        </p:nvSpPr>
        <p:spPr bwMode="auto">
          <a:xfrm>
            <a:off x="1343025" y="3472498"/>
            <a:ext cx="0" cy="990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01" name="Freeform 25"/>
          <p:cNvSpPr>
            <a:spLocks/>
          </p:cNvSpPr>
          <p:nvPr/>
        </p:nvSpPr>
        <p:spPr bwMode="auto">
          <a:xfrm>
            <a:off x="2495550" y="3447098"/>
            <a:ext cx="79375" cy="1020762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02" name="Line 26"/>
          <p:cNvSpPr>
            <a:spLocks noChangeShapeType="1"/>
          </p:cNvSpPr>
          <p:nvPr/>
        </p:nvSpPr>
        <p:spPr bwMode="auto">
          <a:xfrm>
            <a:off x="3163888" y="3472498"/>
            <a:ext cx="0" cy="990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04" name="Freeform 28"/>
          <p:cNvSpPr>
            <a:spLocks/>
          </p:cNvSpPr>
          <p:nvPr/>
        </p:nvSpPr>
        <p:spPr bwMode="auto">
          <a:xfrm>
            <a:off x="4297363" y="3424873"/>
            <a:ext cx="79375" cy="1020762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05" name="Line 29"/>
          <p:cNvSpPr>
            <a:spLocks noChangeShapeType="1"/>
          </p:cNvSpPr>
          <p:nvPr/>
        </p:nvSpPr>
        <p:spPr bwMode="auto">
          <a:xfrm>
            <a:off x="4965700" y="3451860"/>
            <a:ext cx="0" cy="990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07" name="Text Box 31"/>
          <p:cNvSpPr txBox="1">
            <a:spLocks noChangeArrowheads="1"/>
          </p:cNvSpPr>
          <p:nvPr/>
        </p:nvSpPr>
        <p:spPr bwMode="auto">
          <a:xfrm>
            <a:off x="336550" y="4466273"/>
            <a:ext cx="738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140 fs</a:t>
            </a:r>
          </a:p>
        </p:txBody>
      </p:sp>
      <p:sp>
        <p:nvSpPr>
          <p:cNvPr id="152608" name="Text Box 32"/>
          <p:cNvSpPr txBox="1">
            <a:spLocks noChangeArrowheads="1"/>
          </p:cNvSpPr>
          <p:nvPr/>
        </p:nvSpPr>
        <p:spPr bwMode="auto">
          <a:xfrm>
            <a:off x="1060450" y="4466273"/>
            <a:ext cx="62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40 fs</a:t>
            </a:r>
          </a:p>
        </p:txBody>
      </p:sp>
      <p:sp>
        <p:nvSpPr>
          <p:cNvPr id="152609" name="Line 33"/>
          <p:cNvSpPr>
            <a:spLocks noChangeShapeType="1"/>
          </p:cNvSpPr>
          <p:nvPr/>
        </p:nvSpPr>
        <p:spPr bwMode="auto">
          <a:xfrm>
            <a:off x="1333500" y="4821873"/>
            <a:ext cx="1847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10" name="Text Box 34"/>
          <p:cNvSpPr txBox="1">
            <a:spLocks noChangeArrowheads="1"/>
          </p:cNvSpPr>
          <p:nvPr/>
        </p:nvSpPr>
        <p:spPr bwMode="auto">
          <a:xfrm>
            <a:off x="1870075" y="4626610"/>
            <a:ext cx="869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8.3 </a:t>
            </a:r>
            <a:r>
              <a:rPr lang="en-US" altLang="en-US" dirty="0" err="1"/>
              <a:t>ms</a:t>
            </a:r>
            <a:endParaRPr lang="en-US" altLang="en-US" dirty="0"/>
          </a:p>
        </p:txBody>
      </p:sp>
      <p:sp>
        <p:nvSpPr>
          <p:cNvPr id="152611" name="Line 35"/>
          <p:cNvSpPr>
            <a:spLocks noChangeShapeType="1"/>
          </p:cNvSpPr>
          <p:nvPr/>
        </p:nvSpPr>
        <p:spPr bwMode="auto">
          <a:xfrm>
            <a:off x="714375" y="3348673"/>
            <a:ext cx="63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12" name="Text Box 36"/>
          <p:cNvSpPr txBox="1">
            <a:spLocks noChangeArrowheads="1"/>
          </p:cNvSpPr>
          <p:nvPr/>
        </p:nvSpPr>
        <p:spPr bwMode="auto">
          <a:xfrm>
            <a:off x="993775" y="291846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200 ns</a:t>
            </a:r>
          </a:p>
        </p:txBody>
      </p:sp>
      <p:sp>
        <p:nvSpPr>
          <p:cNvPr id="152613" name="Line 37"/>
          <p:cNvSpPr>
            <a:spLocks noChangeShapeType="1"/>
          </p:cNvSpPr>
          <p:nvPr/>
        </p:nvSpPr>
        <p:spPr bwMode="auto">
          <a:xfrm>
            <a:off x="704850" y="327247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15" name="Text Box 39"/>
          <p:cNvSpPr txBox="1">
            <a:spLocks noChangeArrowheads="1"/>
          </p:cNvSpPr>
          <p:nvPr/>
        </p:nvSpPr>
        <p:spPr bwMode="auto">
          <a:xfrm>
            <a:off x="2090738" y="3032760"/>
            <a:ext cx="147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laser    X-ray</a:t>
            </a:r>
          </a:p>
        </p:txBody>
      </p:sp>
      <p:sp>
        <p:nvSpPr>
          <p:cNvPr id="152616" name="Text Box 40"/>
          <p:cNvSpPr txBox="1">
            <a:spLocks noChangeArrowheads="1"/>
          </p:cNvSpPr>
          <p:nvPr/>
        </p:nvSpPr>
        <p:spPr bwMode="auto">
          <a:xfrm>
            <a:off x="454025" y="1557022"/>
            <a:ext cx="32734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dirty="0"/>
              <a:t>  140 fs laser excitation</a:t>
            </a:r>
          </a:p>
          <a:p>
            <a:pPr>
              <a:buFontTx/>
              <a:buChar char="•"/>
            </a:pPr>
            <a:r>
              <a:rPr lang="en-US" altLang="en-US" dirty="0"/>
              <a:t>  40 fs X-ray probe</a:t>
            </a:r>
          </a:p>
          <a:p>
            <a:pPr>
              <a:buFontTx/>
              <a:buChar char="•"/>
            </a:pPr>
            <a:r>
              <a:rPr lang="en-US" altLang="en-US" dirty="0"/>
              <a:t>  200 ns delay positive control</a:t>
            </a:r>
          </a:p>
        </p:txBody>
      </p:sp>
      <p:sp>
        <p:nvSpPr>
          <p:cNvPr id="152620" name="Text Box 6"/>
          <p:cNvSpPr txBox="1">
            <a:spLocks noChangeArrowheads="1"/>
          </p:cNvSpPr>
          <p:nvPr/>
        </p:nvSpPr>
        <p:spPr bwMode="auto">
          <a:xfrm>
            <a:off x="0" y="6537325"/>
            <a:ext cx="277812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/>
              <a:t>Marius Schmidt</a:t>
            </a:r>
            <a:r>
              <a:rPr lang="en-US" altLang="en-US" sz="1000"/>
              <a:t>, UWM Physics Department</a:t>
            </a:r>
          </a:p>
        </p:txBody>
      </p:sp>
      <p:sp>
        <p:nvSpPr>
          <p:cNvPr id="152621" name="Freeform 45"/>
          <p:cNvSpPr>
            <a:spLocks/>
          </p:cNvSpPr>
          <p:nvPr/>
        </p:nvSpPr>
        <p:spPr bwMode="auto">
          <a:xfrm>
            <a:off x="6130925" y="3461385"/>
            <a:ext cx="79375" cy="1020763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22" name="Line 46"/>
          <p:cNvSpPr>
            <a:spLocks noChangeShapeType="1"/>
          </p:cNvSpPr>
          <p:nvPr/>
        </p:nvSpPr>
        <p:spPr bwMode="auto">
          <a:xfrm>
            <a:off x="6799263" y="3477260"/>
            <a:ext cx="0" cy="990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23" name="Text Box 47"/>
          <p:cNvSpPr txBox="1">
            <a:spLocks noChangeArrowheads="1"/>
          </p:cNvSpPr>
          <p:nvPr/>
        </p:nvSpPr>
        <p:spPr bwMode="auto">
          <a:xfrm>
            <a:off x="3448050" y="4615498"/>
            <a:ext cx="215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light data at 120 Hz</a:t>
            </a:r>
          </a:p>
        </p:txBody>
      </p:sp>
      <p:sp>
        <p:nvSpPr>
          <p:cNvPr id="152655" name="Line 79"/>
          <p:cNvSpPr>
            <a:spLocks noChangeShapeType="1"/>
          </p:cNvSpPr>
          <p:nvPr/>
        </p:nvSpPr>
        <p:spPr bwMode="auto">
          <a:xfrm>
            <a:off x="266700" y="4453573"/>
            <a:ext cx="8724900" cy="190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4" name="Picture 14" descr="bin1_full_front_solid_cropp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265238"/>
            <a:ext cx="4899025" cy="54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266700" y="1209675"/>
            <a:ext cx="104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/>
              <a:t>269 fs</a:t>
            </a:r>
          </a:p>
        </p:txBody>
      </p:sp>
      <p:sp>
        <p:nvSpPr>
          <p:cNvPr id="143375" name="Rectangle 15"/>
          <p:cNvSpPr>
            <a:spLocks noChangeArrowheads="1"/>
          </p:cNvSpPr>
          <p:nvPr/>
        </p:nvSpPr>
        <p:spPr bwMode="auto">
          <a:xfrm>
            <a:off x="1023938" y="3898900"/>
            <a:ext cx="1968500" cy="2659063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77" name="Picture 17" descr="269fs_front_solid_cropp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1274763"/>
            <a:ext cx="3560762" cy="523875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8" name="Line 18"/>
          <p:cNvSpPr>
            <a:spLocks noChangeShapeType="1"/>
          </p:cNvSpPr>
          <p:nvPr/>
        </p:nvSpPr>
        <p:spPr bwMode="auto">
          <a:xfrm flipV="1">
            <a:off x="1042988" y="1274763"/>
            <a:ext cx="4203700" cy="260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9" name="Line 19"/>
          <p:cNvSpPr>
            <a:spLocks noChangeShapeType="1"/>
          </p:cNvSpPr>
          <p:nvPr/>
        </p:nvSpPr>
        <p:spPr bwMode="auto">
          <a:xfrm flipV="1">
            <a:off x="2992438" y="6521450"/>
            <a:ext cx="5791200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6120" y="249646"/>
            <a:ext cx="226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</a:t>
            </a:r>
            <a:r>
              <a:rPr lang="en-US" sz="2400" b="1" i="1" dirty="0" smtClean="0"/>
              <a:t>trans</a:t>
            </a:r>
            <a:r>
              <a:rPr lang="en-US" sz="2400" b="1" dirty="0" smtClean="0"/>
              <a:t>” at 250 fs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0880" y="701040"/>
            <a:ext cx="268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Pande</a:t>
            </a:r>
            <a:r>
              <a:rPr lang="en-US" dirty="0" smtClean="0"/>
              <a:t> et al., 2016,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4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349375"/>
            <a:ext cx="562133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487363" y="5314950"/>
            <a:ext cx="640752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800" dirty="0"/>
              <a:t> </a:t>
            </a:r>
            <a:r>
              <a:rPr lang="en-US" altLang="en-US" sz="1800" dirty="0" smtClean="0"/>
              <a:t>Einstein </a:t>
            </a:r>
            <a:r>
              <a:rPr lang="en-US" altLang="en-US" sz="1800" dirty="0"/>
              <a:t>coefficients k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800" dirty="0"/>
              <a:t> </a:t>
            </a:r>
            <a:r>
              <a:rPr lang="en-US" altLang="en-US" sz="1800" dirty="0" smtClean="0"/>
              <a:t>relaxation </a:t>
            </a:r>
            <a:r>
              <a:rPr lang="en-US" altLang="en-US" sz="1800" dirty="0"/>
              <a:t>rates (dashed black, magenta, blue, red, green</a:t>
            </a:r>
            <a:r>
              <a:rPr lang="en-US" altLang="en-US" sz="1800" dirty="0" smtClean="0"/>
              <a:t>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800" dirty="0"/>
              <a:t> </a:t>
            </a:r>
            <a:r>
              <a:rPr lang="en-US" altLang="en-US" sz="1800" dirty="0" smtClean="0"/>
              <a:t>diagram now populated with molecular __structures__</a:t>
            </a:r>
            <a:endParaRPr lang="en-US" altLang="en-US" sz="1800" dirty="0"/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6873875" y="3935413"/>
            <a:ext cx="1617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7031038" y="3262313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escape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photocycle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5564188" y="4237038"/>
            <a:ext cx="1778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~2 picoseconds</a:t>
            </a: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1504950" y="4603750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ground state</a:t>
            </a:r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3779838" y="2366963"/>
            <a:ext cx="158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excited states</a:t>
            </a:r>
          </a:p>
        </p:txBody>
      </p:sp>
      <p:sp>
        <p:nvSpPr>
          <p:cNvPr id="62478" name="Text Box 5"/>
          <p:cNvSpPr txBox="1">
            <a:spLocks noChangeArrowheads="1"/>
          </p:cNvSpPr>
          <p:nvPr/>
        </p:nvSpPr>
        <p:spPr bwMode="auto">
          <a:xfrm>
            <a:off x="0" y="6613525"/>
            <a:ext cx="3979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i="1"/>
              <a:t>Marius Schmidt</a:t>
            </a:r>
            <a:r>
              <a:rPr lang="en-US" altLang="en-US" sz="1000"/>
              <a:t>, UWM Physics Department, m-schmidt@uwm.edu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87363" y="2011363"/>
            <a:ext cx="0" cy="25923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81" name="TextBox 3"/>
          <p:cNvSpPr txBox="1">
            <a:spLocks noChangeArrowheads="1"/>
          </p:cNvSpPr>
          <p:nvPr/>
        </p:nvSpPr>
        <p:spPr bwMode="auto">
          <a:xfrm>
            <a:off x="161925" y="1563688"/>
            <a:ext cx="908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Energy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79863" y="4953000"/>
            <a:ext cx="4327525" cy="174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83" name="TextBox 6"/>
          <p:cNvSpPr txBox="1">
            <a:spLocks noChangeArrowheads="1"/>
          </p:cNvSpPr>
          <p:nvPr/>
        </p:nvSpPr>
        <p:spPr bwMode="auto">
          <a:xfrm>
            <a:off x="5189538" y="5005388"/>
            <a:ext cx="197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Structural change</a:t>
            </a:r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1308100" y="1333500"/>
            <a:ext cx="2082800" cy="3771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5" name="Text Box 21"/>
          <p:cNvSpPr txBox="1">
            <a:spLocks noChangeArrowheads="1"/>
          </p:cNvSpPr>
          <p:nvPr/>
        </p:nvSpPr>
        <p:spPr bwMode="auto">
          <a:xfrm>
            <a:off x="1673225" y="1255713"/>
            <a:ext cx="141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attoseconds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36782" y="213360"/>
            <a:ext cx="3126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Structural Interpretation of </a:t>
            </a:r>
          </a:p>
          <a:p>
            <a:pPr algn="ctr"/>
            <a:r>
              <a:rPr lang="en-US" sz="2000" b="1" dirty="0" smtClean="0"/>
              <a:t>Jablonski Diagram</a:t>
            </a:r>
            <a:endParaRPr lang="en-US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 Box 6"/>
          <p:cNvSpPr txBox="1">
            <a:spLocks noChangeArrowheads="1"/>
          </p:cNvSpPr>
          <p:nvPr/>
        </p:nvSpPr>
        <p:spPr bwMode="auto">
          <a:xfrm>
            <a:off x="0" y="6611938"/>
            <a:ext cx="26828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000" b="1" i="1"/>
              <a:t>Marius Schmidt</a:t>
            </a:r>
            <a:r>
              <a:rPr lang="en-US" altLang="en-US" sz="1000"/>
              <a:t>, UWM Physics Department</a:t>
            </a:r>
          </a:p>
        </p:txBody>
      </p:sp>
      <p:sp>
        <p:nvSpPr>
          <p:cNvPr id="20495" name="Text Box 8"/>
          <p:cNvSpPr txBox="1">
            <a:spLocks noChangeArrowheads="1"/>
          </p:cNvSpPr>
          <p:nvPr/>
        </p:nvSpPr>
        <p:spPr bwMode="auto">
          <a:xfrm>
            <a:off x="1981253" y="87135"/>
            <a:ext cx="491044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latin typeface="+mn-lt"/>
                <a:cs typeface="Arial" panose="020B0604020202020204" pitchFamily="34" charset="0"/>
              </a:rPr>
              <a:t>Ultimate Goal: Structural Characterization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dirty="0" smtClean="0">
                <a:latin typeface="+mn-lt"/>
                <a:cs typeface="Arial" panose="020B0604020202020204" pitchFamily="34" charset="0"/>
              </a:rPr>
              <a:t>of a Reaction, from Fundamental Motions to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 dirty="0">
                <a:latin typeface="+mn-lt"/>
                <a:cs typeface="Arial" panose="020B0604020202020204" pitchFamily="34" charset="0"/>
              </a:rPr>
              <a:t>t</a:t>
            </a:r>
            <a:r>
              <a:rPr lang="en-US" altLang="en-US" sz="2000" b="1" dirty="0" smtClean="0">
                <a:latin typeface="+mn-lt"/>
                <a:cs typeface="Arial" panose="020B0604020202020204" pitchFamily="34" charset="0"/>
              </a:rPr>
              <a:t>he End  …   Reached!</a:t>
            </a:r>
            <a:endParaRPr lang="en-US" altLang="en-US" sz="2000" b="1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-15875" y="1281113"/>
            <a:ext cx="9159875" cy="4749800"/>
            <a:chOff x="-31750" y="2428875"/>
            <a:chExt cx="18319750" cy="9544065"/>
          </a:xfrm>
        </p:grpSpPr>
        <p:pic>
          <p:nvPicPr>
            <p:cNvPr id="22" name="Picture 8" descr="pyp_fsfast_cropped_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5029200"/>
              <a:ext cx="2035175" cy="2743200"/>
            </a:xfrm>
            <a:prstGeom prst="rect">
              <a:avLst/>
            </a:prstGeom>
            <a:noFill/>
            <a:ln w="12700">
              <a:solidFill>
                <a:srgbClr val="FF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PYP_fsslow_cropp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0" y="5029200"/>
              <a:ext cx="2044700" cy="2743200"/>
            </a:xfrm>
            <a:prstGeom prst="rect">
              <a:avLst/>
            </a:prstGeom>
            <a:noFill/>
            <a:ln w="12700">
              <a:solidFill>
                <a:srgbClr val="99FF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pyp_3ps_cropp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0450" y="5029200"/>
              <a:ext cx="2089150" cy="2743200"/>
            </a:xfrm>
            <a:prstGeom prst="rect">
              <a:avLst/>
            </a:prstGeom>
            <a:noFill/>
            <a:ln w="12700">
              <a:solidFill>
                <a:srgbClr val="99FF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IT_178ps_cropp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2625" y="5029200"/>
              <a:ext cx="1949450" cy="2743200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ICT_cropp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7650" y="6858000"/>
              <a:ext cx="2028825" cy="2733675"/>
            </a:xfrm>
            <a:prstGeom prst="rect">
              <a:avLst/>
            </a:prstGeom>
            <a:noFill/>
            <a:ln w="1270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3" descr="pR1_cropp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2400" y="3048000"/>
              <a:ext cx="2101850" cy="2752725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4" descr="pR2_cropp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0800" y="6858000"/>
              <a:ext cx="2155825" cy="27527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5" descr="pB1_cropp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0450" y="4848225"/>
              <a:ext cx="1901825" cy="275272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3359150" y="7693741"/>
              <a:ext cx="16097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250 fs</a:t>
              </a:r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5638800" y="7706501"/>
              <a:ext cx="1609725" cy="736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800 fs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7772400" y="7714475"/>
              <a:ext cx="12287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3 ps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9594850" y="7714475"/>
              <a:ext cx="17367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IT/pR0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12385675" y="9515152"/>
              <a:ext cx="8985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I</a:t>
              </a:r>
              <a:r>
                <a:rPr lang="en-US" altLang="en-US" sz="1800" b="0" baseline="-25000"/>
                <a:t>CT</a:t>
              </a:r>
              <a:endParaRPr lang="en-US" altLang="en-US" sz="1800" b="0"/>
            </a:p>
          </p:txBody>
        </p:sp>
        <p:sp>
          <p:nvSpPr>
            <p:cNvPr id="35" name="Text Box 21"/>
            <p:cNvSpPr txBox="1">
              <a:spLocks noChangeArrowheads="1"/>
            </p:cNvSpPr>
            <p:nvPr/>
          </p:nvSpPr>
          <p:spPr bwMode="auto">
            <a:xfrm>
              <a:off x="12192000" y="5666584"/>
              <a:ext cx="1119188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pR</a:t>
              </a:r>
              <a:r>
                <a:rPr lang="en-US" altLang="en-US" sz="1800" b="0" baseline="-25000"/>
                <a:t>1</a:t>
              </a:r>
              <a:endParaRPr lang="en-US" altLang="en-US" sz="1800" b="0"/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14630400" y="9505582"/>
              <a:ext cx="1119188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pR</a:t>
              </a:r>
              <a:r>
                <a:rPr lang="en-US" altLang="en-US" sz="1800" b="0" baseline="-25000"/>
                <a:t>2</a:t>
              </a:r>
              <a:endParaRPr lang="en-US" altLang="en-US" sz="1800" b="0"/>
            </a:p>
          </p:txBody>
        </p:sp>
        <p:sp>
          <p:nvSpPr>
            <p:cNvPr id="37" name="Text Box 23"/>
            <p:cNvSpPr txBox="1">
              <a:spLocks noChangeArrowheads="1"/>
            </p:cNvSpPr>
            <p:nvPr/>
          </p:nvSpPr>
          <p:spPr bwMode="auto">
            <a:xfrm>
              <a:off x="16859250" y="7495970"/>
              <a:ext cx="1093788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pB</a:t>
              </a:r>
              <a:r>
                <a:rPr lang="en-US" altLang="en-US" sz="1800" b="0" baseline="-25000"/>
                <a:t>1</a:t>
              </a:r>
              <a:endParaRPr lang="en-US" altLang="en-US" sz="1800" b="0"/>
            </a:p>
          </p:txBody>
        </p:sp>
        <p:sp>
          <p:nvSpPr>
            <p:cNvPr id="38" name="Text Box 24"/>
            <p:cNvSpPr txBox="1">
              <a:spLocks noChangeArrowheads="1"/>
            </p:cNvSpPr>
            <p:nvPr/>
          </p:nvSpPr>
          <p:spPr bwMode="auto">
            <a:xfrm>
              <a:off x="2762250" y="3848363"/>
              <a:ext cx="20415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ES-PES</a:t>
              </a:r>
            </a:p>
          </p:txBody>
        </p:sp>
        <p:sp>
          <p:nvSpPr>
            <p:cNvPr id="39" name="Text Box 25"/>
            <p:cNvSpPr txBox="1">
              <a:spLocks noChangeArrowheads="1"/>
            </p:cNvSpPr>
            <p:nvPr/>
          </p:nvSpPr>
          <p:spPr bwMode="auto">
            <a:xfrm>
              <a:off x="5200650" y="3819655"/>
              <a:ext cx="2092325" cy="736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GS-PES</a:t>
              </a:r>
            </a:p>
          </p:txBody>
        </p:sp>
        <p:sp>
          <p:nvSpPr>
            <p:cNvPr id="40" name="Text Box 26"/>
            <p:cNvSpPr txBox="1">
              <a:spLocks noChangeArrowheads="1"/>
            </p:cNvSpPr>
            <p:nvPr/>
          </p:nvSpPr>
          <p:spPr bwMode="auto">
            <a:xfrm>
              <a:off x="7978775" y="3797325"/>
              <a:ext cx="35909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thermally driven</a:t>
              </a:r>
            </a:p>
          </p:txBody>
        </p: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>
              <a:off x="2590800" y="3695700"/>
              <a:ext cx="2343150" cy="0"/>
            </a:xfrm>
            <a:prstGeom prst="line">
              <a:avLst/>
            </a:prstGeom>
            <a:noFill/>
            <a:ln w="25400">
              <a:solidFill>
                <a:srgbClr val="FF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>
              <a:off x="2571750" y="3486150"/>
              <a:ext cx="0" cy="400050"/>
            </a:xfrm>
            <a:prstGeom prst="line">
              <a:avLst/>
            </a:prstGeom>
            <a:noFill/>
            <a:ln w="25400">
              <a:solidFill>
                <a:srgbClr val="FF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9"/>
            <p:cNvSpPr>
              <a:spLocks noChangeShapeType="1"/>
            </p:cNvSpPr>
            <p:nvPr/>
          </p:nvSpPr>
          <p:spPr bwMode="auto">
            <a:xfrm>
              <a:off x="5238750" y="3686175"/>
              <a:ext cx="3714750" cy="0"/>
            </a:xfrm>
            <a:prstGeom prst="line">
              <a:avLst/>
            </a:prstGeom>
            <a:noFill/>
            <a:ln w="25400">
              <a:solidFill>
                <a:srgbClr val="99FF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30"/>
            <p:cNvSpPr>
              <a:spLocks noChangeShapeType="1"/>
            </p:cNvSpPr>
            <p:nvPr/>
          </p:nvSpPr>
          <p:spPr bwMode="auto">
            <a:xfrm>
              <a:off x="5219700" y="3476625"/>
              <a:ext cx="0" cy="400050"/>
            </a:xfrm>
            <a:prstGeom prst="line">
              <a:avLst/>
            </a:prstGeom>
            <a:noFill/>
            <a:ln w="25400">
              <a:solidFill>
                <a:srgbClr val="99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31"/>
            <p:cNvSpPr>
              <a:spLocks noChangeShapeType="1"/>
            </p:cNvSpPr>
            <p:nvPr/>
          </p:nvSpPr>
          <p:spPr bwMode="auto">
            <a:xfrm>
              <a:off x="9258300" y="3686175"/>
              <a:ext cx="1685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Box 32"/>
            <p:cNvSpPr txBox="1">
              <a:spLocks noChangeArrowheads="1"/>
            </p:cNvSpPr>
            <p:nvPr/>
          </p:nvSpPr>
          <p:spPr bwMode="auto">
            <a:xfrm>
              <a:off x="3760788" y="8492801"/>
              <a:ext cx="3057525" cy="1288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i="1">
                  <a:solidFill>
                    <a:srgbClr val="FF0000"/>
                  </a:solidFill>
                </a:rPr>
                <a:t>trans-cis</a:t>
              </a:r>
              <a:r>
                <a:rPr lang="en-US" altLang="en-US" sz="1800" b="0">
                  <a:solidFill>
                    <a:srgbClr val="FF0000"/>
                  </a:solidFill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FF0000"/>
                  </a:solidFill>
                </a:rPr>
                <a:t>isomerization</a:t>
              </a:r>
            </a:p>
          </p:txBody>
        </p:sp>
        <p:sp>
          <p:nvSpPr>
            <p:cNvPr id="47" name="Line 33"/>
            <p:cNvSpPr>
              <a:spLocks noChangeShapeType="1"/>
            </p:cNvSpPr>
            <p:nvPr/>
          </p:nvSpPr>
          <p:spPr bwMode="auto">
            <a:xfrm>
              <a:off x="4829175" y="8515350"/>
              <a:ext cx="74295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34"/>
            <p:cNvSpPr>
              <a:spLocks noChangeShapeType="1"/>
            </p:cNvSpPr>
            <p:nvPr/>
          </p:nvSpPr>
          <p:spPr bwMode="auto">
            <a:xfrm>
              <a:off x="13830300" y="4657725"/>
              <a:ext cx="2343150" cy="12573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35"/>
            <p:cNvSpPr>
              <a:spLocks noChangeShapeType="1"/>
            </p:cNvSpPr>
            <p:nvPr/>
          </p:nvSpPr>
          <p:spPr bwMode="auto">
            <a:xfrm flipV="1">
              <a:off x="15973425" y="7229475"/>
              <a:ext cx="314325" cy="3714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6"/>
            <p:cNvSpPr>
              <a:spLocks noChangeShapeType="1"/>
            </p:cNvSpPr>
            <p:nvPr/>
          </p:nvSpPr>
          <p:spPr bwMode="auto">
            <a:xfrm flipV="1">
              <a:off x="13563600" y="8162925"/>
              <a:ext cx="514350" cy="285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7"/>
            <p:cNvSpPr>
              <a:spLocks noChangeShapeType="1"/>
            </p:cNvSpPr>
            <p:nvPr/>
          </p:nvSpPr>
          <p:spPr bwMode="auto">
            <a:xfrm flipV="1">
              <a:off x="11296650" y="5010150"/>
              <a:ext cx="428625" cy="42862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38"/>
            <p:cNvSpPr>
              <a:spLocks noChangeShapeType="1"/>
            </p:cNvSpPr>
            <p:nvPr/>
          </p:nvSpPr>
          <p:spPr bwMode="auto">
            <a:xfrm>
              <a:off x="11315700" y="7515225"/>
              <a:ext cx="457200" cy="34290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39"/>
            <p:cNvSpPr txBox="1">
              <a:spLocks noChangeArrowheads="1"/>
            </p:cNvSpPr>
            <p:nvPr/>
          </p:nvSpPr>
          <p:spPr bwMode="auto">
            <a:xfrm>
              <a:off x="10931525" y="6835668"/>
              <a:ext cx="16097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1.7 ns</a:t>
              </a:r>
            </a:p>
          </p:txBody>
        </p:sp>
        <p:sp>
          <p:nvSpPr>
            <p:cNvPr id="54" name="Text Box 40"/>
            <p:cNvSpPr txBox="1">
              <a:spLocks noChangeArrowheads="1"/>
            </p:cNvSpPr>
            <p:nvPr/>
          </p:nvSpPr>
          <p:spPr bwMode="auto">
            <a:xfrm>
              <a:off x="10893425" y="5339623"/>
              <a:ext cx="12287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3 ns</a:t>
              </a:r>
            </a:p>
          </p:txBody>
        </p:sp>
        <p:sp>
          <p:nvSpPr>
            <p:cNvPr id="55" name="Text Box 41"/>
            <p:cNvSpPr txBox="1">
              <a:spLocks noChangeArrowheads="1"/>
            </p:cNvSpPr>
            <p:nvPr/>
          </p:nvSpPr>
          <p:spPr bwMode="auto">
            <a:xfrm>
              <a:off x="14150975" y="5361952"/>
              <a:ext cx="1492250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50 </a:t>
              </a:r>
              <a:r>
                <a:rPr lang="en-US" altLang="en-US" sz="1800" b="0">
                  <a:latin typeface="Symbol" panose="05050102010706020507" pitchFamily="18" charset="2"/>
                </a:rPr>
                <a:t>m</a:t>
              </a:r>
              <a:r>
                <a:rPr lang="en-US" altLang="en-US" sz="1800" b="0"/>
                <a:t>s</a:t>
              </a:r>
            </a:p>
          </p:txBody>
        </p:sp>
        <p:sp>
          <p:nvSpPr>
            <p:cNvPr id="56" name="Text Box 42"/>
            <p:cNvSpPr txBox="1">
              <a:spLocks noChangeArrowheads="1"/>
            </p:cNvSpPr>
            <p:nvPr/>
          </p:nvSpPr>
          <p:spPr bwMode="auto">
            <a:xfrm>
              <a:off x="15255875" y="7438552"/>
              <a:ext cx="1746250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100 </a:t>
              </a:r>
              <a:r>
                <a:rPr lang="en-US" altLang="en-US" sz="1800" b="0">
                  <a:latin typeface="Symbol" panose="05050102010706020507" pitchFamily="18" charset="2"/>
                </a:rPr>
                <a:t>m</a:t>
              </a:r>
              <a:r>
                <a:rPr lang="en-US" altLang="en-US" sz="1800" b="0"/>
                <a:t>s</a:t>
              </a:r>
            </a:p>
          </p:txBody>
        </p:sp>
        <p:sp>
          <p:nvSpPr>
            <p:cNvPr id="57" name="Text Box 43"/>
            <p:cNvSpPr txBox="1">
              <a:spLocks noChangeArrowheads="1"/>
            </p:cNvSpPr>
            <p:nvPr/>
          </p:nvSpPr>
          <p:spPr bwMode="auto">
            <a:xfrm>
              <a:off x="13131800" y="8207309"/>
              <a:ext cx="14827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20 ns</a:t>
              </a:r>
            </a:p>
          </p:txBody>
        </p:sp>
        <p:sp>
          <p:nvSpPr>
            <p:cNvPr id="58" name="Text Box 44"/>
            <p:cNvSpPr txBox="1">
              <a:spLocks noChangeArrowheads="1"/>
            </p:cNvSpPr>
            <p:nvPr/>
          </p:nvSpPr>
          <p:spPr bwMode="auto">
            <a:xfrm>
              <a:off x="9559925" y="8207309"/>
              <a:ext cx="17367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100 ps</a:t>
              </a:r>
            </a:p>
          </p:txBody>
        </p:sp>
        <p:pic>
          <p:nvPicPr>
            <p:cNvPr id="59" name="Picture 46" descr="dark_cropp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5029200"/>
              <a:ext cx="2139950" cy="2733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Line 47"/>
            <p:cNvSpPr>
              <a:spLocks noChangeShapeType="1"/>
            </p:cNvSpPr>
            <p:nvPr/>
          </p:nvSpPr>
          <p:spPr bwMode="auto">
            <a:xfrm>
              <a:off x="2305050" y="6362700"/>
              <a:ext cx="742950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 Box 49"/>
            <p:cNvSpPr txBox="1">
              <a:spLocks noChangeArrowheads="1"/>
            </p:cNvSpPr>
            <p:nvPr/>
          </p:nvSpPr>
          <p:spPr bwMode="auto">
            <a:xfrm>
              <a:off x="1644650" y="7979234"/>
              <a:ext cx="2295525" cy="2392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fs-laser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excitation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140 fs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450 nm</a:t>
              </a:r>
            </a:p>
          </p:txBody>
        </p:sp>
        <p:sp>
          <p:nvSpPr>
            <p:cNvPr id="62" name="Line 51"/>
            <p:cNvSpPr>
              <a:spLocks noChangeShapeType="1"/>
            </p:cNvSpPr>
            <p:nvPr/>
          </p:nvSpPr>
          <p:spPr bwMode="auto">
            <a:xfrm flipV="1">
              <a:off x="2543175" y="6543675"/>
              <a:ext cx="142875" cy="1543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 Box 52"/>
            <p:cNvSpPr txBox="1">
              <a:spLocks noChangeArrowheads="1"/>
            </p:cNvSpPr>
            <p:nvPr/>
          </p:nvSpPr>
          <p:spPr bwMode="auto">
            <a:xfrm>
              <a:off x="8131175" y="9950568"/>
              <a:ext cx="16097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50 ms</a:t>
              </a:r>
            </a:p>
          </p:txBody>
        </p:sp>
        <p:sp>
          <p:nvSpPr>
            <p:cNvPr id="64" name="Text Box 53"/>
            <p:cNvSpPr txBox="1">
              <a:spLocks noChangeArrowheads="1"/>
            </p:cNvSpPr>
            <p:nvPr/>
          </p:nvSpPr>
          <p:spPr bwMode="auto">
            <a:xfrm>
              <a:off x="273050" y="7778272"/>
              <a:ext cx="15589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(dark)</a:t>
              </a:r>
            </a:p>
          </p:txBody>
        </p:sp>
        <p:sp>
          <p:nvSpPr>
            <p:cNvPr id="65" name="Freeform 54"/>
            <p:cNvSpPr>
              <a:spLocks/>
            </p:cNvSpPr>
            <p:nvPr/>
          </p:nvSpPr>
          <p:spPr bwMode="auto">
            <a:xfrm>
              <a:off x="1171575" y="8315325"/>
              <a:ext cx="16173450" cy="2428875"/>
            </a:xfrm>
            <a:custGeom>
              <a:avLst/>
              <a:gdLst>
                <a:gd name="T0" fmla="*/ 2147483646 w 5094"/>
                <a:gd name="T1" fmla="*/ 0 h 765"/>
                <a:gd name="T2" fmla="*/ 2147483646 w 5094"/>
                <a:gd name="T3" fmla="*/ 2147483646 h 765"/>
                <a:gd name="T4" fmla="*/ 0 w 5094"/>
                <a:gd name="T5" fmla="*/ 2147483646 h 765"/>
                <a:gd name="T6" fmla="*/ 0 w 5094"/>
                <a:gd name="T7" fmla="*/ 2147483646 h 7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94" h="765">
                  <a:moveTo>
                    <a:pt x="5085" y="0"/>
                  </a:moveTo>
                  <a:lnTo>
                    <a:pt x="5094" y="765"/>
                  </a:lnTo>
                  <a:lnTo>
                    <a:pt x="0" y="765"/>
                  </a:lnTo>
                  <a:lnTo>
                    <a:pt x="0" y="9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8515350" y="2428875"/>
              <a:ext cx="9772650" cy="91725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0"/>
            </a:p>
          </p:txBody>
        </p:sp>
        <p:sp>
          <p:nvSpPr>
            <p:cNvPr id="67" name="Text Box 57"/>
            <p:cNvSpPr txBox="1">
              <a:spLocks noChangeArrowheads="1"/>
            </p:cNvSpPr>
            <p:nvPr/>
          </p:nvSpPr>
          <p:spPr bwMode="auto">
            <a:xfrm>
              <a:off x="11931650" y="11236082"/>
              <a:ext cx="3819525" cy="736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chemical kinetics</a:t>
              </a:r>
            </a:p>
          </p:txBody>
        </p:sp>
        <p:sp>
          <p:nvSpPr>
            <p:cNvPr id="68" name="Oval 58"/>
            <p:cNvSpPr>
              <a:spLocks noChangeArrowheads="1"/>
            </p:cNvSpPr>
            <p:nvPr/>
          </p:nvSpPr>
          <p:spPr bwMode="auto">
            <a:xfrm>
              <a:off x="2457450" y="5543550"/>
              <a:ext cx="285750" cy="2857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tIns="22860" rIns="45720" bIns="22860" anchor="ctr"/>
            <a:lstStyle>
              <a:lvl1pPr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1475" indent="-142875"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71500" indent="-114300"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800100" indent="-114300"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028700" indent="-114300"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485900" indent="-1143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943100" indent="-1143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400300" indent="-1143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857500" indent="-1143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0"/>
            </a:p>
          </p:txBody>
        </p:sp>
        <p:sp>
          <p:nvSpPr>
            <p:cNvPr id="69" name="Text Box 60"/>
            <p:cNvSpPr txBox="1">
              <a:spLocks noChangeArrowheads="1"/>
            </p:cNvSpPr>
            <p:nvPr/>
          </p:nvSpPr>
          <p:spPr bwMode="auto">
            <a:xfrm>
              <a:off x="1320800" y="5976001"/>
              <a:ext cx="1057275" cy="614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/>
                <a:t>pCA</a:t>
              </a:r>
            </a:p>
          </p:txBody>
        </p:sp>
        <p:sp>
          <p:nvSpPr>
            <p:cNvPr id="70" name="Text Box 61"/>
            <p:cNvSpPr txBox="1">
              <a:spLocks noChangeArrowheads="1"/>
            </p:cNvSpPr>
            <p:nvPr/>
          </p:nvSpPr>
          <p:spPr bwMode="auto">
            <a:xfrm>
              <a:off x="1177925" y="5146637"/>
              <a:ext cx="1316038" cy="614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/>
                <a:t>Glu46</a:t>
              </a:r>
            </a:p>
          </p:txBody>
        </p:sp>
        <p:sp>
          <p:nvSpPr>
            <p:cNvPr id="71" name="Text Box 62"/>
            <p:cNvSpPr txBox="1">
              <a:spLocks noChangeArrowheads="1"/>
            </p:cNvSpPr>
            <p:nvPr/>
          </p:nvSpPr>
          <p:spPr bwMode="auto">
            <a:xfrm>
              <a:off x="120650" y="5003800"/>
              <a:ext cx="1276350" cy="611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/>
                <a:t>Tyr42</a:t>
              </a:r>
            </a:p>
          </p:txBody>
        </p:sp>
        <p:sp>
          <p:nvSpPr>
            <p:cNvPr id="72" name="Text Box 63"/>
            <p:cNvSpPr txBox="1">
              <a:spLocks noChangeArrowheads="1"/>
            </p:cNvSpPr>
            <p:nvPr/>
          </p:nvSpPr>
          <p:spPr bwMode="auto">
            <a:xfrm>
              <a:off x="1120775" y="7251945"/>
              <a:ext cx="1374775" cy="614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/>
                <a:t>Cys69</a:t>
              </a:r>
            </a:p>
          </p:txBody>
        </p:sp>
        <p:sp>
          <p:nvSpPr>
            <p:cNvPr id="73" name="Text Box 64"/>
            <p:cNvSpPr txBox="1">
              <a:spLocks noChangeArrowheads="1"/>
            </p:cNvSpPr>
            <p:nvPr/>
          </p:nvSpPr>
          <p:spPr bwMode="auto">
            <a:xfrm>
              <a:off x="-31750" y="6012684"/>
              <a:ext cx="1316038" cy="614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/>
                <a:t>Arg52</a:t>
              </a:r>
            </a:p>
          </p:txBody>
        </p:sp>
        <p:sp>
          <p:nvSpPr>
            <p:cNvPr id="74" name="Text Box 65"/>
            <p:cNvSpPr txBox="1">
              <a:spLocks noChangeArrowheads="1"/>
            </p:cNvSpPr>
            <p:nvPr/>
          </p:nvSpPr>
          <p:spPr bwMode="auto">
            <a:xfrm>
              <a:off x="2159000" y="4864334"/>
              <a:ext cx="9239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(1)</a:t>
              </a:r>
            </a:p>
          </p:txBody>
        </p:sp>
        <p:sp>
          <p:nvSpPr>
            <p:cNvPr id="75" name="Text Box 67"/>
            <p:cNvSpPr txBox="1">
              <a:spLocks noChangeArrowheads="1"/>
            </p:cNvSpPr>
            <p:nvPr/>
          </p:nvSpPr>
          <p:spPr bwMode="auto">
            <a:xfrm>
              <a:off x="4692650" y="7397084"/>
              <a:ext cx="923925" cy="73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(2)</a:t>
              </a:r>
            </a:p>
          </p:txBody>
        </p:sp>
        <p:sp>
          <p:nvSpPr>
            <p:cNvPr id="76" name="Oval 68"/>
            <p:cNvSpPr>
              <a:spLocks noChangeArrowheads="1"/>
            </p:cNvSpPr>
            <p:nvPr/>
          </p:nvSpPr>
          <p:spPr bwMode="auto">
            <a:xfrm>
              <a:off x="5019675" y="8020050"/>
              <a:ext cx="285750" cy="2857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tIns="22860" rIns="45720" bIns="22860" anchor="ctr"/>
            <a:lstStyle>
              <a:lvl1pPr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1475" indent="-142875"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71500" indent="-114300"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800100" indent="-114300"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028700" indent="-114300" defTabSz="4572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485900" indent="-1143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943100" indent="-1143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400300" indent="-1143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857500" indent="-1143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0"/>
            </a:p>
          </p:txBody>
        </p:sp>
        <p:sp>
          <p:nvSpPr>
            <p:cNvPr id="77" name="Freeform 69"/>
            <p:cNvSpPr>
              <a:spLocks/>
            </p:cNvSpPr>
            <p:nvPr/>
          </p:nvSpPr>
          <p:spPr bwMode="auto">
            <a:xfrm>
              <a:off x="1114425" y="4657725"/>
              <a:ext cx="4000500" cy="228600"/>
            </a:xfrm>
            <a:custGeom>
              <a:avLst/>
              <a:gdLst>
                <a:gd name="T0" fmla="*/ 2147483646 w 1260"/>
                <a:gd name="T1" fmla="*/ 2147483646 h 72"/>
                <a:gd name="T2" fmla="*/ 2147483646 w 1260"/>
                <a:gd name="T3" fmla="*/ 0 h 72"/>
                <a:gd name="T4" fmla="*/ 0 w 1260"/>
                <a:gd name="T5" fmla="*/ 0 h 72"/>
                <a:gd name="T6" fmla="*/ 2147483646 w 1260"/>
                <a:gd name="T7" fmla="*/ 2147483646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60" h="72">
                  <a:moveTo>
                    <a:pt x="1260" y="54"/>
                  </a:moveTo>
                  <a:lnTo>
                    <a:pt x="1260" y="0"/>
                  </a:lnTo>
                  <a:lnTo>
                    <a:pt x="0" y="0"/>
                  </a:lnTo>
                  <a:lnTo>
                    <a:pt x="9" y="72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70"/>
            <p:cNvSpPr txBox="1">
              <a:spLocks noChangeArrowheads="1"/>
            </p:cNvSpPr>
            <p:nvPr/>
          </p:nvSpPr>
          <p:spPr bwMode="auto">
            <a:xfrm>
              <a:off x="1416050" y="4403725"/>
              <a:ext cx="1323975" cy="488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0"/>
                <a:t>GS-PES</a:t>
              </a:r>
            </a:p>
          </p:txBody>
        </p:sp>
      </p:grpSp>
      <p:sp>
        <p:nvSpPr>
          <p:cNvPr id="79" name="Oval 68"/>
          <p:cNvSpPr>
            <a:spLocks noChangeArrowheads="1"/>
          </p:cNvSpPr>
          <p:nvPr/>
        </p:nvSpPr>
        <p:spPr bwMode="auto">
          <a:xfrm>
            <a:off x="385206" y="6260030"/>
            <a:ext cx="142875" cy="14220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22860" rIns="45720" bIns="22860" anchor="ctr"/>
          <a:lstStyle>
            <a:lvl1pPr defTabSz="4572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1475" indent="-142875" defTabSz="4572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1500" indent="-114300" defTabSz="4572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0100" indent="-114300" defTabSz="4572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700" indent="-114300" defTabSz="4572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5900" indent="-1143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943100" indent="-1143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00300" indent="-1143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857500" indent="-1143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12" name="TextBox 11"/>
          <p:cNvSpPr txBox="1"/>
          <p:nvPr/>
        </p:nvSpPr>
        <p:spPr>
          <a:xfrm>
            <a:off x="607173" y="6133304"/>
            <a:ext cx="452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Born-Oppenheimer approximation _not_ valid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10B1E-4433-4D88-A3D1-291C66AB2F5A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1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5593" y="160854"/>
            <a:ext cx="3765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First Structure of an Enzyme</a:t>
            </a:r>
          </a:p>
          <a:p>
            <a:pPr algn="ctr"/>
            <a:r>
              <a:rPr lang="en-US" sz="2400" b="1" dirty="0" smtClean="0"/>
              <a:t>1965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8069" y="1938854"/>
            <a:ext cx="278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Lysozyme, Blake et al., 1965</a:t>
            </a:r>
          </a:p>
          <a:p>
            <a:r>
              <a:rPr lang="en-US" dirty="0"/>
              <a:t>c</a:t>
            </a:r>
            <a:r>
              <a:rPr lang="en-US" dirty="0" smtClean="0"/>
              <a:t>leaves bacterial cell walls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6" y="2511458"/>
            <a:ext cx="5416250" cy="434654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717862" y="3508923"/>
            <a:ext cx="663720" cy="751840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8864" y="3083918"/>
            <a:ext cx="142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atalytic cleft</a:t>
            </a:r>
            <a:endParaRPr lang="en-US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61" y="1361503"/>
            <a:ext cx="3698240" cy="288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567665" y="2670294"/>
            <a:ext cx="14284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David </a:t>
            </a:r>
            <a:r>
              <a:rPr lang="en-US" altLang="en-US" dirty="0" smtClean="0">
                <a:solidFill>
                  <a:schemeClr val="bg1"/>
                </a:solidFill>
              </a:rPr>
              <a:t>Phillips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5410" y="6278880"/>
            <a:ext cx="124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N-terminus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23283" y="5808849"/>
            <a:ext cx="121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-terminus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16746" y="4480560"/>
            <a:ext cx="3244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then: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how does it work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we see it in action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observe catalysis in real time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290046" y="188267"/>
            <a:ext cx="42506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  <a:cs typeface="Arial" panose="020B0604020202020204" pitchFamily="34" charset="0"/>
              </a:rPr>
              <a:t>The </a:t>
            </a:r>
            <a:r>
              <a:rPr lang="en-US" altLang="en-US" sz="2400" b="1" dirty="0">
                <a:latin typeface="+mn-lt"/>
                <a:cs typeface="Arial" panose="020B0604020202020204" pitchFamily="34" charset="0"/>
              </a:rPr>
              <a:t>Holy Grail </a:t>
            </a:r>
            <a:endParaRPr lang="en-US" altLang="en-US" sz="2400" b="1" dirty="0" smtClean="0"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  <a:cs typeface="Arial" panose="020B0604020202020204" pitchFamily="34" charset="0"/>
              </a:rPr>
              <a:t>Single </a:t>
            </a:r>
            <a:r>
              <a:rPr lang="en-US" altLang="en-US" sz="2400" b="1" dirty="0">
                <a:latin typeface="+mn-lt"/>
                <a:cs typeface="Arial" panose="020B0604020202020204" pitchFamily="34" charset="0"/>
              </a:rPr>
              <a:t>Turnover Kinetics, Mixing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10B1E-4433-4D88-A3D1-291C66AB2F5A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6341" y="1427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82898" y="2181263"/>
            <a:ext cx="70636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L.A. </a:t>
            </a:r>
            <a:r>
              <a:rPr lang="en-US" b="1" dirty="0" err="1" smtClean="0"/>
              <a:t>Sluyterman</a:t>
            </a:r>
            <a:r>
              <a:rPr lang="en-US" b="1" dirty="0" smtClean="0"/>
              <a:t>, M. J. M. De </a:t>
            </a:r>
            <a:r>
              <a:rPr lang="en-US" b="1" dirty="0" err="1" smtClean="0"/>
              <a:t>Graaf</a:t>
            </a:r>
            <a:r>
              <a:rPr lang="en-US" b="1" dirty="0" smtClean="0"/>
              <a:t>, 1969</a:t>
            </a:r>
          </a:p>
          <a:p>
            <a:r>
              <a:rPr lang="en-US" b="1" dirty="0" smtClean="0"/>
              <a:t>The </a:t>
            </a:r>
            <a:r>
              <a:rPr lang="en-US" b="1" dirty="0"/>
              <a:t>activity of papain in the crystalline state</a:t>
            </a:r>
          </a:p>
          <a:p>
            <a:r>
              <a:rPr lang="en-US" dirty="0" err="1" smtClean="0"/>
              <a:t>Biochem</a:t>
            </a:r>
            <a:r>
              <a:rPr lang="en-US" dirty="0" smtClean="0"/>
              <a:t> </a:t>
            </a:r>
            <a:r>
              <a:rPr lang="en-US" dirty="0" err="1" smtClean="0"/>
              <a:t>Biophys</a:t>
            </a:r>
            <a:r>
              <a:rPr lang="en-US" dirty="0" smtClean="0"/>
              <a:t> </a:t>
            </a:r>
            <a:r>
              <a:rPr lang="en-US" dirty="0" err="1" smtClean="0"/>
              <a:t>Acta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rate of conversion of dissolved substrate by a suspension of enzyme crystals is governed by the rate of diffusion and the reaction rate of the substrate inside the crystal. </a:t>
            </a:r>
            <a:r>
              <a:rPr lang="en-US" b="1" i="1" dirty="0"/>
              <a:t>If the crystal is thin enough </a:t>
            </a:r>
            <a:r>
              <a:rPr lang="en-US" b="1" dirty="0"/>
              <a:t>the diffusion is not rate limiting</a:t>
            </a:r>
            <a:r>
              <a:rPr lang="en-US" b="1" dirty="0" smtClean="0"/>
              <a:t>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469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marius\Documents\MANUSCRIPTS\BLAC_2016\KUPITZ_DRAFTS\JULY26\Anton_Fig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27" y="1524000"/>
            <a:ext cx="6053253" cy="5151120"/>
          </a:xfrm>
          <a:prstGeom prst="rect">
            <a:avLst/>
          </a:prstGeom>
          <a:noFill/>
          <a:ln>
            <a:noFill/>
          </a:ln>
          <a:effectLst>
            <a:outerShdw blurRad="254000" dist="762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746169" y="279707"/>
            <a:ext cx="3338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  <a:cs typeface="Arial" panose="020B0604020202020204" pitchFamily="34" charset="0"/>
              </a:rPr>
              <a:t>Mixer: Simple T-Junction</a:t>
            </a:r>
            <a:endParaRPr lang="en-US" altLang="en-US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9040" y="5963920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Kupitz</a:t>
            </a:r>
            <a:r>
              <a:rPr lang="en-US" dirty="0" smtClean="0"/>
              <a:t> et al.,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>
            <a:off x="1284338" y="1683461"/>
            <a:ext cx="1275" cy="5174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00518" y="1515209"/>
            <a:ext cx="623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Madey</a:t>
            </a:r>
            <a:r>
              <a:rPr lang="en-US" dirty="0" smtClean="0"/>
              <a:t> (in the 1970, infrared FEL, with 10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 wavelength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9945" y="3481462"/>
            <a:ext cx="7488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FLASH (Hamburg), 4 nm to 30 nm, low resolution, single particle </a:t>
            </a:r>
          </a:p>
          <a:p>
            <a:r>
              <a:rPr lang="en-US" dirty="0" smtClean="0"/>
              <a:t>Investigations, demonstration of the “diffraction-before-destruction” principle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2021" y="1511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2168" y="351535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00518" y="2771000"/>
            <a:ext cx="6547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Convincing arguments for single particle macromolecular diffraction</a:t>
            </a:r>
            <a:endParaRPr lang="en-US" dirty="0"/>
          </a:p>
          <a:p>
            <a:r>
              <a:rPr lang="en-US" dirty="0"/>
              <a:t>w</a:t>
            </a:r>
            <a:r>
              <a:rPr lang="en-US" dirty="0" smtClean="0"/>
              <a:t>ith XFEL radiation (</a:t>
            </a:r>
            <a:r>
              <a:rPr lang="en-US" dirty="0" err="1" smtClean="0"/>
              <a:t>Neutze</a:t>
            </a:r>
            <a:r>
              <a:rPr lang="en-US" dirty="0" smtClean="0"/>
              <a:t>, … </a:t>
            </a:r>
            <a:r>
              <a:rPr lang="en-US" dirty="0" err="1" smtClean="0"/>
              <a:t>Hajdu</a:t>
            </a:r>
            <a:r>
              <a:rPr lang="en-US" dirty="0" smtClean="0"/>
              <a:t>), Hoppe’s dream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2168" y="41136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00518" y="4113664"/>
            <a:ext cx="6344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User experiments at the </a:t>
            </a:r>
            <a:r>
              <a:rPr lang="en-US" dirty="0" err="1" smtClean="0"/>
              <a:t>Linac</a:t>
            </a:r>
            <a:r>
              <a:rPr lang="en-US" dirty="0" smtClean="0"/>
              <a:t> Coherent Light Source (LCLS)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9945" y="1829377"/>
            <a:ext cx="7413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Bonifatio</a:t>
            </a:r>
            <a:r>
              <a:rPr lang="en-US" dirty="0" smtClean="0"/>
              <a:t>, Pellegrini (in the 1980, self amplified spontaneous emission, SASE</a:t>
            </a:r>
            <a:r>
              <a:rPr lang="en-US" dirty="0"/>
              <a:t>,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principle, opportunity for shorter wavelengths)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2870" y="63022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00518" y="6279196"/>
            <a:ext cx="547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User experiments at the European XFEL …, ongoing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09945" y="2400460"/>
            <a:ext cx="380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Pellegrini (pushing for hard X-ray XFEL)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9876" y="45150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00518" y="4841227"/>
            <a:ext cx="707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atomic resolution SFX with biological macromolecules (</a:t>
            </a:r>
            <a:r>
              <a:rPr lang="en-US" dirty="0" err="1" smtClean="0"/>
              <a:t>Boutet</a:t>
            </a:r>
            <a:r>
              <a:rPr lang="en-US" dirty="0" smtClean="0"/>
              <a:t> et al.)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9876" y="56176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809945" y="5591167"/>
            <a:ext cx="673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emonstration that time-resolved serial femtosecond crystallography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works (gateway to the femtosecond time-scale, </a:t>
            </a:r>
            <a:r>
              <a:rPr lang="en-US" dirty="0" err="1" smtClean="0">
                <a:solidFill>
                  <a:srgbClr val="FF0000"/>
                </a:solidFill>
              </a:rPr>
              <a:t>Tenboer</a:t>
            </a:r>
            <a:r>
              <a:rPr lang="en-US" dirty="0" smtClean="0">
                <a:solidFill>
                  <a:srgbClr val="FF0000"/>
                </a:solidFill>
              </a:rPr>
              <a:t> et al.)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00518" y="5196430"/>
            <a:ext cx="7111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particle diffraction from giant virus (320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dirty="0" smtClean="0"/>
              <a:t> resolution, Seibert et al.)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800518" y="4508519"/>
            <a:ext cx="722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Demonstration of serial femtosecond </a:t>
            </a:r>
            <a:r>
              <a:rPr lang="en-US" dirty="0" err="1" smtClean="0"/>
              <a:t>nanocrystallography</a:t>
            </a:r>
            <a:r>
              <a:rPr lang="en-US" dirty="0" smtClean="0"/>
              <a:t> (Chapman et al.)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2022" y="48371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4315" y="52065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5162" y="28543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77030" y="102879"/>
            <a:ext cx="5104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History of FELs</a:t>
            </a:r>
          </a:p>
          <a:p>
            <a:pPr algn="ctr"/>
            <a:r>
              <a:rPr lang="en-US" sz="2400" b="1" dirty="0" smtClean="0"/>
              <a:t>Context of Macromolecular Diffraction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270240" y="3271515"/>
            <a:ext cx="63350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SPPS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o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26" y="3488799"/>
            <a:ext cx="43624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31" y="1614647"/>
            <a:ext cx="403701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429882" y="138099"/>
            <a:ext cx="63214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+mn-lt"/>
              </a:rPr>
              <a:t>Interpretation </a:t>
            </a:r>
            <a:r>
              <a:rPr lang="en-US" altLang="en-US" sz="2000" b="1" dirty="0">
                <a:latin typeface="+mn-lt"/>
              </a:rPr>
              <a:t>of a Comprehensive Time-Series </a:t>
            </a:r>
            <a:endParaRPr lang="en-US" altLang="en-US" sz="2000" b="1" dirty="0" smtClean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+mn-lt"/>
              </a:rPr>
              <a:t>(</a:t>
            </a:r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time-series = kinetics</a:t>
            </a:r>
            <a:r>
              <a:rPr lang="en-US" altLang="en-US" sz="2000" b="1" dirty="0">
                <a:latin typeface="+mn-lt"/>
              </a:rPr>
              <a:t>)</a:t>
            </a:r>
          </a:p>
        </p:txBody>
      </p:sp>
      <p:sp>
        <p:nvSpPr>
          <p:cNvPr id="21525" name="Text Box 35"/>
          <p:cNvSpPr txBox="1">
            <a:spLocks noChangeArrowheads="1"/>
          </p:cNvSpPr>
          <p:nvPr/>
        </p:nvSpPr>
        <p:spPr bwMode="auto">
          <a:xfrm>
            <a:off x="6453728" y="6492127"/>
            <a:ext cx="1035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delay [s]</a:t>
            </a:r>
          </a:p>
        </p:txBody>
      </p:sp>
      <p:sp>
        <p:nvSpPr>
          <p:cNvPr id="21526" name="Text Box 36"/>
          <p:cNvSpPr txBox="1">
            <a:spLocks noChangeArrowheads="1"/>
          </p:cNvSpPr>
          <p:nvPr/>
        </p:nvSpPr>
        <p:spPr bwMode="auto">
          <a:xfrm rot="-5400000">
            <a:off x="4141604" y="4948283"/>
            <a:ext cx="1720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/>
              <a:t>fractional conc.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1395" y="1336453"/>
            <a:ext cx="3204215" cy="5153025"/>
            <a:chOff x="5868988" y="1336453"/>
            <a:chExt cx="3204215" cy="5153025"/>
          </a:xfrm>
        </p:grpSpPr>
        <p:sp>
          <p:nvSpPr>
            <p:cNvPr id="21512" name="Text Box 22"/>
            <p:cNvSpPr txBox="1">
              <a:spLocks noChangeArrowheads="1"/>
            </p:cNvSpPr>
            <p:nvPr/>
          </p:nvSpPr>
          <p:spPr bwMode="auto">
            <a:xfrm>
              <a:off x="6467475" y="2106390"/>
              <a:ext cx="1809750" cy="641350"/>
            </a:xfrm>
            <a:prstGeom prst="rect">
              <a:avLst/>
            </a:prstGeom>
            <a:solidFill>
              <a:srgbClr val="0000FF">
                <a:alpha val="3294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time-series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difference maps</a:t>
              </a:r>
            </a:p>
          </p:txBody>
        </p:sp>
        <p:sp>
          <p:nvSpPr>
            <p:cNvPr id="21513" name="Text Box 23"/>
            <p:cNvSpPr txBox="1">
              <a:spLocks noChangeArrowheads="1"/>
            </p:cNvSpPr>
            <p:nvPr/>
          </p:nvSpPr>
          <p:spPr bwMode="auto">
            <a:xfrm>
              <a:off x="6335713" y="3112865"/>
              <a:ext cx="2343150" cy="641350"/>
            </a:xfrm>
            <a:prstGeom prst="rect">
              <a:avLst/>
            </a:prstGeom>
            <a:solidFill>
              <a:srgbClr val="00FF00">
                <a:alpha val="2313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analysis by Singular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Value Decomposition</a:t>
              </a:r>
            </a:p>
          </p:txBody>
        </p:sp>
        <p:sp>
          <p:nvSpPr>
            <p:cNvPr id="21514" name="Text Box 24"/>
            <p:cNvSpPr txBox="1">
              <a:spLocks noChangeArrowheads="1"/>
            </p:cNvSpPr>
            <p:nvPr/>
          </p:nvSpPr>
          <p:spPr bwMode="auto">
            <a:xfrm>
              <a:off x="5889625" y="4168553"/>
              <a:ext cx="1111250" cy="64135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kinetic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modeling</a:t>
              </a:r>
            </a:p>
          </p:txBody>
        </p:sp>
        <p:sp>
          <p:nvSpPr>
            <p:cNvPr id="21515" name="Text Box 25"/>
            <p:cNvSpPr txBox="1">
              <a:spLocks noChangeArrowheads="1"/>
            </p:cNvSpPr>
            <p:nvPr/>
          </p:nvSpPr>
          <p:spPr bwMode="auto">
            <a:xfrm>
              <a:off x="7517453" y="4178078"/>
              <a:ext cx="1555750" cy="64135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/>
                <a:t>structures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/>
                <a:t>intermediates</a:t>
              </a:r>
            </a:p>
          </p:txBody>
        </p:sp>
        <p:sp>
          <p:nvSpPr>
            <p:cNvPr id="21516" name="Text Box 26"/>
            <p:cNvSpPr txBox="1">
              <a:spLocks noChangeArrowheads="1"/>
            </p:cNvSpPr>
            <p:nvPr/>
          </p:nvSpPr>
          <p:spPr bwMode="auto">
            <a:xfrm>
              <a:off x="6540500" y="5092478"/>
              <a:ext cx="1771650" cy="366712"/>
            </a:xfrm>
            <a:prstGeom prst="rect">
              <a:avLst/>
            </a:prstGeom>
            <a:solidFill>
              <a:srgbClr val="993366">
                <a:alpha val="349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post-refinement</a:t>
              </a:r>
            </a:p>
          </p:txBody>
        </p:sp>
        <p:sp>
          <p:nvSpPr>
            <p:cNvPr id="21517" name="Text Box 27"/>
            <p:cNvSpPr txBox="1">
              <a:spLocks noChangeArrowheads="1"/>
            </p:cNvSpPr>
            <p:nvPr/>
          </p:nvSpPr>
          <p:spPr bwMode="auto">
            <a:xfrm>
              <a:off x="6581775" y="5848128"/>
              <a:ext cx="1555750" cy="641350"/>
            </a:xfrm>
            <a:prstGeom prst="rect">
              <a:avLst/>
            </a:prstGeom>
            <a:solidFill>
              <a:srgbClr val="FF00FF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concentration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/>
                <a:t>profile</a:t>
              </a:r>
            </a:p>
          </p:txBody>
        </p:sp>
        <p:sp>
          <p:nvSpPr>
            <p:cNvPr id="21518" name="Line 28"/>
            <p:cNvSpPr>
              <a:spLocks noChangeShapeType="1"/>
            </p:cNvSpPr>
            <p:nvPr/>
          </p:nvSpPr>
          <p:spPr bwMode="auto">
            <a:xfrm>
              <a:off x="7339013" y="2760440"/>
              <a:ext cx="0" cy="320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29"/>
            <p:cNvSpPr>
              <a:spLocks noChangeShapeType="1"/>
            </p:cNvSpPr>
            <p:nvPr/>
          </p:nvSpPr>
          <p:spPr bwMode="auto">
            <a:xfrm flipH="1">
              <a:off x="6615113" y="3758978"/>
              <a:ext cx="711200" cy="379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30"/>
            <p:cNvSpPr>
              <a:spLocks noChangeShapeType="1"/>
            </p:cNvSpPr>
            <p:nvPr/>
          </p:nvSpPr>
          <p:spPr bwMode="auto">
            <a:xfrm>
              <a:off x="7350125" y="3758978"/>
              <a:ext cx="725488" cy="403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31"/>
            <p:cNvSpPr>
              <a:spLocks noChangeShapeType="1"/>
            </p:cNvSpPr>
            <p:nvPr/>
          </p:nvSpPr>
          <p:spPr bwMode="auto">
            <a:xfrm>
              <a:off x="6983413" y="4482878"/>
              <a:ext cx="450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32"/>
            <p:cNvSpPr>
              <a:spLocks noChangeShapeType="1"/>
            </p:cNvSpPr>
            <p:nvPr/>
          </p:nvSpPr>
          <p:spPr bwMode="auto">
            <a:xfrm>
              <a:off x="6435725" y="4779740"/>
              <a:ext cx="938213" cy="2968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33"/>
            <p:cNvSpPr>
              <a:spLocks noChangeShapeType="1"/>
            </p:cNvSpPr>
            <p:nvPr/>
          </p:nvSpPr>
          <p:spPr bwMode="auto">
            <a:xfrm flipH="1">
              <a:off x="7373938" y="4792440"/>
              <a:ext cx="701675" cy="284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34"/>
            <p:cNvSpPr>
              <a:spLocks noChangeShapeType="1"/>
            </p:cNvSpPr>
            <p:nvPr/>
          </p:nvSpPr>
          <p:spPr bwMode="auto">
            <a:xfrm>
              <a:off x="7348538" y="5465540"/>
              <a:ext cx="0" cy="320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Text Box 24"/>
            <p:cNvSpPr txBox="1">
              <a:spLocks noChangeArrowheads="1"/>
            </p:cNvSpPr>
            <p:nvPr/>
          </p:nvSpPr>
          <p:spPr bwMode="auto">
            <a:xfrm>
              <a:off x="5868988" y="1336453"/>
              <a:ext cx="2927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crystallo-kinetic software</a:t>
              </a:r>
            </a:p>
            <a:p>
              <a:pPr algn="ctr" eaLnBrk="1" hangingPunct="1"/>
              <a:r>
                <a:rPr lang="en-US" altLang="en-US"/>
                <a:t>‘SVD4TX’ and ‘GetMech’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1760" y="6502400"/>
            <a:ext cx="234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Schmidt et al., BJ, 2003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4449080" y="1882376"/>
            <a:ext cx="141514" cy="566057"/>
          </a:xfrm>
          <a:custGeom>
            <a:avLst/>
            <a:gdLst>
              <a:gd name="connsiteX0" fmla="*/ 185057 w 217714"/>
              <a:gd name="connsiteY0" fmla="*/ 0 h 696686"/>
              <a:gd name="connsiteX1" fmla="*/ 0 w 217714"/>
              <a:gd name="connsiteY1" fmla="*/ 337457 h 696686"/>
              <a:gd name="connsiteX2" fmla="*/ 217714 w 217714"/>
              <a:gd name="connsiteY2" fmla="*/ 326571 h 696686"/>
              <a:gd name="connsiteX3" fmla="*/ 32657 w 217714"/>
              <a:gd name="connsiteY3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696686">
                <a:moveTo>
                  <a:pt x="185057" y="0"/>
                </a:moveTo>
                <a:lnTo>
                  <a:pt x="0" y="337457"/>
                </a:lnTo>
                <a:lnTo>
                  <a:pt x="217714" y="326571"/>
                </a:lnTo>
                <a:lnTo>
                  <a:pt x="32657" y="696686"/>
                </a:lnTo>
              </a:path>
            </a:pathLst>
          </a:custGeom>
          <a:noFill/>
          <a:ln w="44450">
            <a:solidFill>
              <a:srgbClr val="0000FF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50325" y="247342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pG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91124" y="2677613"/>
            <a:ext cx="172933" cy="0"/>
          </a:xfrm>
          <a:prstGeom prst="line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83680" y="5252720"/>
            <a:ext cx="5100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pR</a:t>
            </a:r>
            <a:r>
              <a:rPr lang="en-US" baseline="-25000" smtClean="0"/>
              <a:t>1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83680" y="4099361"/>
            <a:ext cx="5100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</a:t>
            </a:r>
            <a:r>
              <a:rPr lang="en-US" baseline="-25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>
            <a:off x="1264596" y="1401358"/>
            <a:ext cx="11290" cy="2684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83260" y="2823921"/>
            <a:ext cx="2879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STC started ($25 M funds)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22613" y="13752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2292" y="28242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11409" y="1421405"/>
            <a:ext cx="7063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 consortium of 9 universities applied for a NSF STC called </a:t>
            </a:r>
            <a:r>
              <a:rPr lang="en-US" sz="2000" dirty="0" err="1" smtClean="0"/>
              <a:t>BioXFEL</a:t>
            </a:r>
            <a:endParaRPr lang="en-US" sz="2000" dirty="0" smtClean="0"/>
          </a:p>
          <a:p>
            <a:r>
              <a:rPr lang="en-US" sz="2000" dirty="0" smtClean="0"/>
              <a:t>- declined -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2291" y="338111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76484" y="3801108"/>
            <a:ext cx="2138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nd of STC funding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434" y="21150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1660" y="65316"/>
            <a:ext cx="6074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History of </a:t>
            </a:r>
            <a:r>
              <a:rPr lang="en-US" sz="2400" b="1" dirty="0" err="1" smtClean="0"/>
              <a:t>BioXFEL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An NSF funded Science and Technology Center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383260" y="2099773"/>
            <a:ext cx="7631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 similar consortium of universities applied for a NSF STC called </a:t>
            </a:r>
            <a:r>
              <a:rPr lang="en-US" sz="2000" dirty="0" err="1" smtClean="0"/>
              <a:t>BioXFEL</a:t>
            </a:r>
            <a:endParaRPr lang="en-US" sz="2000" dirty="0" smtClean="0"/>
          </a:p>
          <a:p>
            <a:r>
              <a:rPr lang="en-US" sz="2000" dirty="0"/>
              <a:t>a</a:t>
            </a:r>
            <a:r>
              <a:rPr lang="en-US" sz="2000" dirty="0" smtClean="0"/>
              <a:t>gain …, this time funded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376484" y="3351930"/>
            <a:ext cx="481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STC goes into second round (another $25 M)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08776" y="37864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2023</a:t>
            </a:r>
            <a:endParaRPr lang="en-US" dirty="0"/>
          </a:p>
        </p:txBody>
      </p:sp>
      <p:pic>
        <p:nvPicPr>
          <p:cNvPr id="30" name="Picture 2" descr="C:\Users\jszczesek\AppData\Local\Microsoft\Windows\Temporary Internet Files\Content.Outlook\ZW28SYML\bioxfel_logo (5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4" y="4502327"/>
            <a:ext cx="3684140" cy="137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National Science Found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" y="32329"/>
            <a:ext cx="1181509" cy="118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75" y="4051778"/>
            <a:ext cx="1114832" cy="15436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39" y="4051778"/>
            <a:ext cx="1100832" cy="152422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801117" y="5707760"/>
            <a:ext cx="1564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smtClean="0"/>
              <a:t>Lattman</a:t>
            </a:r>
            <a:r>
              <a:rPr lang="en-US" dirty="0" smtClean="0"/>
              <a:t>, UB</a:t>
            </a:r>
          </a:p>
          <a:p>
            <a:r>
              <a:rPr lang="en-US" dirty="0" smtClean="0"/>
              <a:t>director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45631" y="5713032"/>
            <a:ext cx="1821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Spence, ASU</a:t>
            </a:r>
          </a:p>
          <a:p>
            <a:r>
              <a:rPr lang="en-US" dirty="0" smtClean="0"/>
              <a:t>Scientific director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640205" y="232331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SFX at the European XFEL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942" y="516331"/>
            <a:ext cx="470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Newest Results with MHz Data </a:t>
            </a:r>
            <a:r>
              <a:rPr lang="en-US" b="1" dirty="0"/>
              <a:t>C</a:t>
            </a:r>
            <a:r>
              <a:rPr lang="en-US" b="1" dirty="0" smtClean="0"/>
              <a:t>ollection </a:t>
            </a:r>
            <a:r>
              <a:rPr lang="en-US" b="1" dirty="0"/>
              <a:t>R</a:t>
            </a:r>
            <a:r>
              <a:rPr lang="en-US" b="1" dirty="0" smtClean="0"/>
              <a:t>ates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48" y="1011085"/>
            <a:ext cx="9144000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0" y="3455529"/>
            <a:ext cx="6389783" cy="3546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2323" y="4010140"/>
            <a:ext cx="23691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1.1 MHz</a:t>
            </a:r>
          </a:p>
          <a:p>
            <a:r>
              <a:rPr lang="en-US" dirty="0" smtClean="0"/>
              <a:t>800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cs typeface="Arial" panose="020B0604020202020204" pitchFamily="34" charset="0"/>
              </a:rPr>
              <a:t>J/pulse</a:t>
            </a:r>
          </a:p>
          <a:p>
            <a:r>
              <a:rPr lang="en-US" dirty="0" err="1" smtClean="0"/>
              <a:t>Beamsize</a:t>
            </a:r>
            <a:r>
              <a:rPr lang="en-US" dirty="0" smtClean="0"/>
              <a:t> : 20 x 20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aseline="30000" dirty="0"/>
          </a:p>
          <a:p>
            <a:r>
              <a:rPr lang="en-US" dirty="0" smtClean="0">
                <a:cs typeface="Arial" panose="020B0604020202020204" pitchFamily="34" charset="0"/>
              </a:rPr>
              <a:t>Jet velocity: ~30 m/s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106" y="5938092"/>
            <a:ext cx="3194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it/indexing rate does not</a:t>
            </a:r>
          </a:p>
          <a:p>
            <a:r>
              <a:rPr lang="en-US" dirty="0" smtClean="0"/>
              <a:t>      change in subsequent pulses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54226" y="3668609"/>
            <a:ext cx="923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dirty="0" smtClean="0">
                <a:solidFill>
                  <a:srgbClr val="0070C0"/>
                </a:solidFill>
              </a:rPr>
              <a:t>its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ndexed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crystals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1004" y="6527491"/>
            <a:ext cx="5797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frame number (every 4</a:t>
            </a:r>
            <a:r>
              <a:rPr lang="en-US" baseline="30000" dirty="0" smtClean="0"/>
              <a:t>th</a:t>
            </a:r>
            <a:r>
              <a:rPr lang="en-US" dirty="0" smtClean="0"/>
              <a:t> is exposed by X-ray pulse)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99565" y="375223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SFX at the European XFEL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66761" y="1457591"/>
              <a:ext cx="3839677" cy="3566160"/>
            </p:xfrm>
            <a:graphic>
              <a:graphicData uri="http://schemas.openxmlformats.org/drawingml/2006/table">
                <a:tbl>
                  <a:tblPr firstRow="1" firstCol="1" bandRow="1">
                    <a:effectLst>
                      <a:outerShdw blurRad="152400" dist="38100" dir="2700000" sx="101000" sy="101000" algn="tl" rotWithShape="0">
                        <a:prstClr val="black">
                          <a:alpha val="40000"/>
                        </a:prstClr>
                      </a:outerShdw>
                    </a:effectLst>
                    <a:tableStyleId>{7DF18680-E054-41AD-8BC1-D1AEF772440D}</a:tableStyleId>
                  </a:tblPr>
                  <a:tblGrid>
                    <a:gridCol w="2073931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765746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Times New Roman" charset="0"/>
                            </a:rPr>
                            <a:t>EuXFEL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Total collected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Hits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s-I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2,455000</a:t>
                          </a:r>
                        </a:p>
                        <a:p>
                          <a:r>
                            <a:rPr lang="is-I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12,275 (0.5%)</a:t>
                          </a:r>
                          <a:endParaRPr lang="is-I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Indexed Images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s-I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10,663</a:t>
                          </a:r>
                          <a:endParaRPr lang="is-I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Resolution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1.7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effectLst/>
                            </a:rPr>
                            <a:t>Spacegroup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P321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465842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Unit Cell [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Å,</a:t>
                          </a:r>
                          <a:r>
                            <a:rPr lang="en-US" sz="1800" baseline="30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] (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a,b,c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and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 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hr-HR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41.82 41.82 233.12 120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Completeness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100(99.7)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Multiplicity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50.30(8.8)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SNR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4.00 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(</a:t>
                          </a: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1.80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R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split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 [%]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19.56(67.43)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232921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CC-half[%]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94.63(47.71)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8648396"/>
                  </p:ext>
                </p:extLst>
              </p:nvPr>
            </p:nvGraphicFramePr>
            <p:xfrm>
              <a:off x="5166761" y="1457591"/>
              <a:ext cx="3839677" cy="3566160"/>
            </p:xfrm>
            <a:graphic>
              <a:graphicData uri="http://schemas.openxmlformats.org/drawingml/2006/table">
                <a:tbl>
                  <a:tblPr firstRow="1" firstCol="1" bandRow="1">
                    <a:effectLst>
                      <a:outerShdw blurRad="152400" dist="38100" dir="2700000" sx="101000" sy="101000" algn="tl" rotWithShape="0">
                        <a:prstClr val="black">
                          <a:alpha val="40000"/>
                        </a:prstClr>
                      </a:outerShdw>
                    </a:effectLst>
                    <a:tableStyleId>{7DF18680-E054-41AD-8BC1-D1AEF772440D}</a:tableStyleId>
                  </a:tblPr>
                  <a:tblGrid>
                    <a:gridCol w="20739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657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effectLst/>
                              <a:latin typeface="Calibri" charset="0"/>
                              <a:ea typeface="Calibri" charset="0"/>
                              <a:cs typeface="Times New Roman" charset="0"/>
                            </a:rPr>
                            <a:t>EuXFEL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Total collected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Hits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s-I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2,455000</a:t>
                          </a:r>
                          <a:endParaRPr lang="is-IS" sz="1800" kern="1200" dirty="0" smtClean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is-I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12,275 (0.5%)</a:t>
                          </a:r>
                          <a:endParaRPr lang="is-I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Indexed Images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s-I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10,663</a:t>
                          </a:r>
                          <a:endParaRPr lang="is-I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Resolution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1.7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 smtClean="0">
                              <a:solidFill>
                                <a:schemeClr val="tx1"/>
                              </a:solidFill>
                              <a:effectLst/>
                            </a:rPr>
                            <a:t>Spacegroup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P321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6452" t="-320879" r="-96774" b="-2879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hr-HR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41.82 41.82 233.12 120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Completeness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100(99.7)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Multiplicity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50.30(8.8)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SNR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4.00 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(</a:t>
                          </a: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1.80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R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split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 [%]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19.56(67.43)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</a:rPr>
                            <a:t>CC-half[%]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94.63(47.71)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Calibri" charset="0"/>
                            <a:ea typeface="Calibri" charset="0"/>
                            <a:cs typeface="Times New Roman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oup 7"/>
          <p:cNvGrpSpPr/>
          <p:nvPr/>
        </p:nvGrpSpPr>
        <p:grpSpPr>
          <a:xfrm>
            <a:off x="44068" y="2092521"/>
            <a:ext cx="4950372" cy="3752042"/>
            <a:chOff x="52117" y="1089140"/>
            <a:chExt cx="6573538" cy="4786728"/>
          </a:xfrm>
        </p:grpSpPr>
        <p:grpSp>
          <p:nvGrpSpPr>
            <p:cNvPr id="10" name="Group 9"/>
            <p:cNvGrpSpPr/>
            <p:nvPr/>
          </p:nvGrpSpPr>
          <p:grpSpPr>
            <a:xfrm rot="5400000">
              <a:off x="945522" y="195735"/>
              <a:ext cx="4786728" cy="6573538"/>
              <a:chOff x="592668" y="1111541"/>
              <a:chExt cx="3318052" cy="450497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668" y="1111541"/>
                <a:ext cx="3318052" cy="2004192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668" y="3115733"/>
                <a:ext cx="3318052" cy="2500786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735787" y="3689378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Ser70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8166" y="3574020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Ser70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371" y="5838700"/>
            <a:ext cx="5822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left, 2Fo-Fc map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right,  SA </a:t>
            </a:r>
            <a:r>
              <a:rPr lang="en-US" sz="1600" dirty="0" err="1" smtClean="0"/>
              <a:t>Fo</a:t>
            </a:r>
            <a:r>
              <a:rPr lang="en-US" sz="1600" dirty="0" smtClean="0"/>
              <a:t>-Fc omit map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we are involved in hit finding, indexing, data analysis and data interpretation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0439" y="1248738"/>
            <a:ext cx="3662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-lactamase from multidrug resistant</a:t>
            </a:r>
          </a:p>
          <a:p>
            <a:r>
              <a:rPr lang="en-US" i="1" dirty="0" err="1" smtClean="0"/>
              <a:t>Klebsiella</a:t>
            </a:r>
            <a:r>
              <a:rPr lang="en-US" i="1" dirty="0" smtClean="0"/>
              <a:t> pneumonia</a:t>
            </a:r>
          </a:p>
          <a:p>
            <a:r>
              <a:rPr lang="en-US" dirty="0" smtClean="0"/>
              <a:t>In complex with inhibitor Avibactam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142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9201" y="5763986"/>
            <a:ext cx="2366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Betzel</a:t>
            </a:r>
            <a:r>
              <a:rPr lang="en-US" sz="2000" dirty="0" smtClean="0"/>
              <a:t>, </a:t>
            </a:r>
            <a:r>
              <a:rPr lang="en-US" sz="2000" dirty="0" err="1" smtClean="0"/>
              <a:t>Uni</a:t>
            </a:r>
            <a:r>
              <a:rPr lang="en-US" sz="2000" dirty="0" smtClean="0"/>
              <a:t> Hamburg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433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0" y="2095500"/>
            <a:ext cx="3268663" cy="245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60338" y="3117850"/>
            <a:ext cx="1335087" cy="130333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" y="4600258"/>
            <a:ext cx="2346325" cy="208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3"/>
          <p:cNvSpPr txBox="1">
            <a:spLocks noChangeArrowheads="1"/>
          </p:cNvSpPr>
          <p:nvPr/>
        </p:nvSpPr>
        <p:spPr bwMode="auto">
          <a:xfrm>
            <a:off x="1133169" y="58137"/>
            <a:ext cx="67214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latin typeface="+mn-lt"/>
              </a:rPr>
              <a:t>Movie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latin typeface="+mn-lt"/>
              </a:rPr>
              <a:t>Appearance</a:t>
            </a:r>
            <a:r>
              <a:rPr lang="en-US" altLang="en-US" sz="2400" b="1" dirty="0" smtClean="0">
                <a:latin typeface="+mn-lt"/>
              </a:rPr>
              <a:t> </a:t>
            </a:r>
            <a:r>
              <a:rPr lang="en-US" altLang="en-US" sz="2400" b="1" dirty="0">
                <a:latin typeface="+mn-lt"/>
              </a:rPr>
              <a:t>and </a:t>
            </a:r>
            <a:r>
              <a:rPr lang="en-US" altLang="en-US" sz="2400" b="1" i="1" dirty="0">
                <a:latin typeface="+mn-lt"/>
              </a:rPr>
              <a:t>D</a:t>
            </a:r>
            <a:r>
              <a:rPr lang="en-US" altLang="en-US" sz="2400" b="1" i="1" dirty="0" smtClean="0">
                <a:latin typeface="+mn-lt"/>
              </a:rPr>
              <a:t>isappearance</a:t>
            </a:r>
            <a:r>
              <a:rPr lang="en-US" altLang="en-US" sz="2400" b="1" dirty="0" smtClean="0">
                <a:latin typeface="+mn-lt"/>
              </a:rPr>
              <a:t> </a:t>
            </a:r>
            <a:r>
              <a:rPr lang="en-US" altLang="en-US" sz="2400" b="1" dirty="0">
                <a:latin typeface="+mn-lt"/>
              </a:rPr>
              <a:t>of E</a:t>
            </a:r>
            <a:r>
              <a:rPr lang="en-US" altLang="en-US" sz="2400" b="1" dirty="0" smtClean="0">
                <a:latin typeface="+mn-lt"/>
              </a:rPr>
              <a:t>lectron </a:t>
            </a:r>
            <a:r>
              <a:rPr lang="en-US" altLang="en-US" sz="2400" b="1" dirty="0">
                <a:latin typeface="+mn-lt"/>
              </a:rPr>
              <a:t>D</a:t>
            </a:r>
            <a:r>
              <a:rPr lang="en-US" altLang="en-US" sz="2400" b="1" dirty="0" smtClean="0">
                <a:latin typeface="+mn-lt"/>
              </a:rPr>
              <a:t>ensity</a:t>
            </a:r>
            <a:endParaRPr lang="en-US" altLang="en-US" sz="2400" b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314" y="1747156"/>
            <a:ext cx="32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Photoactive Yellow Protein (PYP)</a:t>
            </a:r>
            <a:endParaRPr lang="en-US" dirty="0"/>
          </a:p>
        </p:txBody>
      </p:sp>
      <p:sp>
        <p:nvSpPr>
          <p:cNvPr id="4" name="Arc 3"/>
          <p:cNvSpPr/>
          <p:nvPr/>
        </p:nvSpPr>
        <p:spPr>
          <a:xfrm>
            <a:off x="191134" y="4578033"/>
            <a:ext cx="2155825" cy="2155825"/>
          </a:xfrm>
          <a:prstGeom prst="arc">
            <a:avLst>
              <a:gd name="adj1" fmla="val 20940681"/>
              <a:gd name="adj2" fmla="val 15270690"/>
            </a:avLst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04720" y="5415280"/>
            <a:ext cx="233680" cy="60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86560" y="4135120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MW: 14.7 </a:t>
            </a:r>
            <a:r>
              <a:rPr lang="en-US" dirty="0" err="1" smtClean="0"/>
              <a:t>kDa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73760" y="2560320"/>
            <a:ext cx="1714500" cy="13411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47520" y="2194560"/>
            <a:ext cx="167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</a:t>
            </a:r>
            <a:r>
              <a:rPr lang="en-US" dirty="0" err="1" smtClean="0"/>
              <a:t>coumaric</a:t>
            </a:r>
            <a:r>
              <a:rPr lang="en-US" dirty="0" smtClean="0"/>
              <a:t> acid</a:t>
            </a:r>
            <a:endParaRPr lang="en-US" dirty="0"/>
          </a:p>
        </p:txBody>
      </p:sp>
      <p:pic>
        <p:nvPicPr>
          <p:cNvPr id="8" name="PYP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6680" y="1508760"/>
            <a:ext cx="4907280" cy="4907280"/>
          </a:xfrm>
          <a:prstGeom prst="rect">
            <a:avLst/>
          </a:prstGeom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30480" y="807720"/>
            <a:ext cx="921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Schmidt et al., 2003, 2004, </a:t>
            </a:r>
            <a:r>
              <a:rPr lang="en-US" dirty="0" err="1" smtClean="0"/>
              <a:t>Ihee</a:t>
            </a:r>
            <a:r>
              <a:rPr lang="en-US" dirty="0" smtClean="0"/>
              <a:t> et al. ,2005, </a:t>
            </a:r>
            <a:r>
              <a:rPr lang="en-US" dirty="0" err="1" smtClean="0"/>
              <a:t>Ihee</a:t>
            </a:r>
            <a:r>
              <a:rPr lang="en-US" dirty="0" smtClean="0"/>
              <a:t> et al., 2013, Schmidt 2008, Schmidt et al., 2013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895372" y="6488668"/>
            <a:ext cx="3224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www.people.uwm.edu/smarius/</a:t>
            </a:r>
          </a:p>
        </p:txBody>
      </p:sp>
    </p:spTree>
    <p:extLst>
      <p:ext uri="{BB962C8B-B14F-4D97-AF65-F5344CB8AC3E}">
        <p14:creationId xmlns:p14="http://schemas.microsoft.com/office/powerpoint/2010/main" val="413358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7120" y="304800"/>
            <a:ext cx="167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Limitations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3680" y="1778000"/>
            <a:ext cx="811549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limited X-ray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loss free focusing is challenging, bigger crystals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time-resolution ~100 </a:t>
            </a:r>
            <a:r>
              <a:rPr lang="en-US" sz="2000" dirty="0" err="1" smtClean="0"/>
              <a:t>ps</a:t>
            </a:r>
            <a:r>
              <a:rPr lang="en-US" sz="2000" dirty="0" smtClean="0"/>
              <a:t> (X-ray pulse duration) not sufficient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smtClean="0"/>
              <a:t>cyclic reactions preferred </a:t>
            </a:r>
            <a:r>
              <a:rPr lang="en-US" sz="2000" dirty="0" smtClean="0"/>
              <a:t>over single pass (facilitates multiple exposures)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smtClean="0"/>
              <a:t>reaction initiation difficult </a:t>
            </a:r>
            <a:r>
              <a:rPr lang="en-US" sz="2000" dirty="0" smtClean="0"/>
              <a:t>when biomolecule not intrinsically photoactive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crystal quality is critical (</a:t>
            </a:r>
            <a:r>
              <a:rPr lang="en-US" sz="2000" i="1" dirty="0" smtClean="0"/>
              <a:t>high </a:t>
            </a:r>
            <a:r>
              <a:rPr lang="en-US" sz="2000" i="1" dirty="0" err="1" smtClean="0"/>
              <a:t>mosaicity</a:t>
            </a:r>
            <a:r>
              <a:rPr lang="en-US" sz="2000" i="1" dirty="0" smtClean="0"/>
              <a:t> will impede </a:t>
            </a:r>
            <a:r>
              <a:rPr lang="en-US" sz="2000" dirty="0" smtClean="0"/>
              <a:t>the experiment)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radiation damage must be addressed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room temperature (protein dynamics required)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excludes many (almost all) highly relevant enzymes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 smtClean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 smtClean="0">
                <a:solidFill>
                  <a:srgbClr val="FF0000"/>
                </a:solidFill>
              </a:rPr>
              <a:t>resolve these limitations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411462" y="1546900"/>
            <a:ext cx="1815112" cy="3207360"/>
            <a:chOff x="7426960" y="1391920"/>
            <a:chExt cx="1815112" cy="3207360"/>
          </a:xfrm>
        </p:grpSpPr>
        <p:sp>
          <p:nvSpPr>
            <p:cNvPr id="9" name="Freeform 8"/>
            <p:cNvSpPr/>
            <p:nvPr/>
          </p:nvSpPr>
          <p:spPr>
            <a:xfrm>
              <a:off x="8366760" y="1828800"/>
              <a:ext cx="142240" cy="182359"/>
            </a:xfrm>
            <a:custGeom>
              <a:avLst/>
              <a:gdLst>
                <a:gd name="connsiteX0" fmla="*/ 0 w 396240"/>
                <a:gd name="connsiteY0" fmla="*/ 304800 h 508000"/>
                <a:gd name="connsiteX1" fmla="*/ 172720 w 396240"/>
                <a:gd name="connsiteY1" fmla="*/ 508000 h 508000"/>
                <a:gd name="connsiteX2" fmla="*/ 396240 w 396240"/>
                <a:gd name="connsiteY2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240" h="508000">
                  <a:moveTo>
                    <a:pt x="0" y="304800"/>
                  </a:moveTo>
                  <a:lnTo>
                    <a:pt x="172720" y="508000"/>
                  </a:lnTo>
                  <a:lnTo>
                    <a:pt x="396240" y="0"/>
                  </a:ln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8366760" y="2092960"/>
              <a:ext cx="142240" cy="182359"/>
            </a:xfrm>
            <a:custGeom>
              <a:avLst/>
              <a:gdLst>
                <a:gd name="connsiteX0" fmla="*/ 0 w 396240"/>
                <a:gd name="connsiteY0" fmla="*/ 304800 h 508000"/>
                <a:gd name="connsiteX1" fmla="*/ 172720 w 396240"/>
                <a:gd name="connsiteY1" fmla="*/ 508000 h 508000"/>
                <a:gd name="connsiteX2" fmla="*/ 396240 w 396240"/>
                <a:gd name="connsiteY2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240" h="508000">
                  <a:moveTo>
                    <a:pt x="0" y="304800"/>
                  </a:moveTo>
                  <a:lnTo>
                    <a:pt x="172720" y="508000"/>
                  </a:lnTo>
                  <a:lnTo>
                    <a:pt x="396240" y="0"/>
                  </a:ln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366760" y="2336800"/>
              <a:ext cx="142240" cy="182359"/>
            </a:xfrm>
            <a:custGeom>
              <a:avLst/>
              <a:gdLst>
                <a:gd name="connsiteX0" fmla="*/ 0 w 396240"/>
                <a:gd name="connsiteY0" fmla="*/ 304800 h 508000"/>
                <a:gd name="connsiteX1" fmla="*/ 172720 w 396240"/>
                <a:gd name="connsiteY1" fmla="*/ 508000 h 508000"/>
                <a:gd name="connsiteX2" fmla="*/ 396240 w 396240"/>
                <a:gd name="connsiteY2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240" h="508000">
                  <a:moveTo>
                    <a:pt x="0" y="304800"/>
                  </a:moveTo>
                  <a:lnTo>
                    <a:pt x="172720" y="508000"/>
                  </a:lnTo>
                  <a:lnTo>
                    <a:pt x="396240" y="0"/>
                  </a:ln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366760" y="2611120"/>
              <a:ext cx="142240" cy="182359"/>
            </a:xfrm>
            <a:custGeom>
              <a:avLst/>
              <a:gdLst>
                <a:gd name="connsiteX0" fmla="*/ 0 w 396240"/>
                <a:gd name="connsiteY0" fmla="*/ 304800 h 508000"/>
                <a:gd name="connsiteX1" fmla="*/ 172720 w 396240"/>
                <a:gd name="connsiteY1" fmla="*/ 508000 h 508000"/>
                <a:gd name="connsiteX2" fmla="*/ 396240 w 396240"/>
                <a:gd name="connsiteY2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240" h="508000">
                  <a:moveTo>
                    <a:pt x="0" y="304800"/>
                  </a:moveTo>
                  <a:lnTo>
                    <a:pt x="172720" y="508000"/>
                  </a:lnTo>
                  <a:lnTo>
                    <a:pt x="396240" y="0"/>
                  </a:ln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366760" y="2915920"/>
              <a:ext cx="142240" cy="182359"/>
            </a:xfrm>
            <a:custGeom>
              <a:avLst/>
              <a:gdLst>
                <a:gd name="connsiteX0" fmla="*/ 0 w 396240"/>
                <a:gd name="connsiteY0" fmla="*/ 304800 h 508000"/>
                <a:gd name="connsiteX1" fmla="*/ 172720 w 396240"/>
                <a:gd name="connsiteY1" fmla="*/ 508000 h 508000"/>
                <a:gd name="connsiteX2" fmla="*/ 396240 w 396240"/>
                <a:gd name="connsiteY2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240" h="508000">
                  <a:moveTo>
                    <a:pt x="0" y="304800"/>
                  </a:moveTo>
                  <a:lnTo>
                    <a:pt x="172720" y="508000"/>
                  </a:lnTo>
                  <a:lnTo>
                    <a:pt x="396240" y="0"/>
                  </a:ln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366760" y="3220720"/>
              <a:ext cx="142240" cy="182359"/>
            </a:xfrm>
            <a:custGeom>
              <a:avLst/>
              <a:gdLst>
                <a:gd name="connsiteX0" fmla="*/ 0 w 396240"/>
                <a:gd name="connsiteY0" fmla="*/ 304800 h 508000"/>
                <a:gd name="connsiteX1" fmla="*/ 172720 w 396240"/>
                <a:gd name="connsiteY1" fmla="*/ 508000 h 508000"/>
                <a:gd name="connsiteX2" fmla="*/ 396240 w 396240"/>
                <a:gd name="connsiteY2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240" h="508000">
                  <a:moveTo>
                    <a:pt x="0" y="304800"/>
                  </a:moveTo>
                  <a:lnTo>
                    <a:pt x="172720" y="508000"/>
                  </a:lnTo>
                  <a:lnTo>
                    <a:pt x="396240" y="0"/>
                  </a:ln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366760" y="3495040"/>
              <a:ext cx="142240" cy="182359"/>
            </a:xfrm>
            <a:custGeom>
              <a:avLst/>
              <a:gdLst>
                <a:gd name="connsiteX0" fmla="*/ 0 w 396240"/>
                <a:gd name="connsiteY0" fmla="*/ 304800 h 508000"/>
                <a:gd name="connsiteX1" fmla="*/ 172720 w 396240"/>
                <a:gd name="connsiteY1" fmla="*/ 508000 h 508000"/>
                <a:gd name="connsiteX2" fmla="*/ 396240 w 396240"/>
                <a:gd name="connsiteY2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240" h="508000">
                  <a:moveTo>
                    <a:pt x="0" y="304800"/>
                  </a:moveTo>
                  <a:lnTo>
                    <a:pt x="172720" y="508000"/>
                  </a:lnTo>
                  <a:lnTo>
                    <a:pt x="396240" y="0"/>
                  </a:ln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366760" y="3749040"/>
              <a:ext cx="142240" cy="182359"/>
            </a:xfrm>
            <a:custGeom>
              <a:avLst/>
              <a:gdLst>
                <a:gd name="connsiteX0" fmla="*/ 0 w 396240"/>
                <a:gd name="connsiteY0" fmla="*/ 304800 h 508000"/>
                <a:gd name="connsiteX1" fmla="*/ 172720 w 396240"/>
                <a:gd name="connsiteY1" fmla="*/ 508000 h 508000"/>
                <a:gd name="connsiteX2" fmla="*/ 396240 w 396240"/>
                <a:gd name="connsiteY2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240" h="508000">
                  <a:moveTo>
                    <a:pt x="0" y="304800"/>
                  </a:moveTo>
                  <a:lnTo>
                    <a:pt x="172720" y="508000"/>
                  </a:lnTo>
                  <a:lnTo>
                    <a:pt x="396240" y="0"/>
                  </a:ln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50567" y="422994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26960" y="1391920"/>
              <a:ext cx="1815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will be addressed</a:t>
              </a:r>
              <a:endParaRPr lang="en-US" dirty="0"/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23" y="1659864"/>
            <a:ext cx="85244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(1) </a:t>
            </a:r>
            <a:r>
              <a:rPr lang="en-US" sz="2400" b="1" i="1" dirty="0" smtClean="0">
                <a:solidFill>
                  <a:srgbClr val="FF0000"/>
                </a:solidFill>
              </a:rPr>
              <a:t>Femtosecond Time Scale, </a:t>
            </a:r>
            <a:r>
              <a:rPr lang="en-US" sz="2400" b="1" i="1" dirty="0" smtClean="0"/>
              <a:t>PYP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trans</a:t>
            </a:r>
            <a:r>
              <a:rPr lang="en-US" dirty="0" smtClean="0"/>
              <a:t> to </a:t>
            </a:r>
            <a:r>
              <a:rPr lang="en-US" i="1" dirty="0"/>
              <a:t>c</a:t>
            </a:r>
            <a:r>
              <a:rPr lang="en-US" i="1" dirty="0" smtClean="0"/>
              <a:t>is</a:t>
            </a:r>
            <a:r>
              <a:rPr lang="en-US" dirty="0" smtClean="0"/>
              <a:t> isomerization of p-</a:t>
            </a:r>
            <a:r>
              <a:rPr lang="en-US" dirty="0" err="1" smtClean="0"/>
              <a:t>coumaric</a:t>
            </a:r>
            <a:r>
              <a:rPr lang="en-US" dirty="0" smtClean="0"/>
              <a:t> acid </a:t>
            </a:r>
            <a:r>
              <a:rPr lang="en-US" b="1" dirty="0" smtClean="0"/>
              <a:t>is not time-resolved </a:t>
            </a:r>
            <a:r>
              <a:rPr lang="en-US" dirty="0" smtClean="0"/>
              <a:t>at synchrotron</a:t>
            </a:r>
          </a:p>
          <a:p>
            <a:r>
              <a:rPr lang="en-US" dirty="0" smtClean="0"/>
              <a:t>     100 </a:t>
            </a:r>
            <a:r>
              <a:rPr lang="en-US" dirty="0" err="1"/>
              <a:t>ps</a:t>
            </a:r>
            <a:r>
              <a:rPr lang="en-US" dirty="0"/>
              <a:t> X-ray pulses available at synchrotron do not allow femtosecond time </a:t>
            </a:r>
            <a:r>
              <a:rPr lang="en-US" dirty="0" smtClean="0"/>
              <a:t>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undamental motions are on the femtosecond time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early </a:t>
            </a:r>
            <a:r>
              <a:rPr lang="en-US" dirty="0"/>
              <a:t>processes of vision are similar  (</a:t>
            </a:r>
            <a:r>
              <a:rPr lang="en-US" i="1" dirty="0"/>
              <a:t>cis-trans</a:t>
            </a:r>
            <a:r>
              <a:rPr lang="en-US" dirty="0"/>
              <a:t> isomerization of retinal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sz="2400" dirty="0" smtClean="0"/>
              <a:t>(2) </a:t>
            </a:r>
            <a:r>
              <a:rPr lang="en-US" sz="2400" b="1" dirty="0" smtClean="0">
                <a:solidFill>
                  <a:srgbClr val="FF0000"/>
                </a:solidFill>
              </a:rPr>
              <a:t>bio-medically relevant enzymes,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-lactamase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nzymes are bio-medically, pharmaceutically and biologically extremely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 general enzymes are not photoactive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ideas for reaction initiation needed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15679" y="371890"/>
            <a:ext cx="61803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+mn-lt"/>
              </a:rPr>
              <a:t>Biological Systems to Resolve these Limitations</a:t>
            </a:r>
            <a:endParaRPr lang="en-US" altLang="en-US" sz="24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7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52860" y="223733"/>
            <a:ext cx="5077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Structural </a:t>
            </a:r>
            <a:r>
              <a:rPr lang="en-US" sz="2400" b="1" dirty="0" err="1" smtClean="0"/>
              <a:t>Femtochemistry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X-ray Source with Femtosecond </a:t>
            </a:r>
            <a:r>
              <a:rPr lang="en-US" sz="2400" b="1" dirty="0"/>
              <a:t>P</a:t>
            </a:r>
            <a:r>
              <a:rPr lang="en-US" sz="2400" b="1" dirty="0" smtClean="0"/>
              <a:t>ulses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1208" y="1439688"/>
            <a:ext cx="67513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visualization of femtosecond electron density displacements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electronic excited state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</a:t>
            </a:r>
            <a:r>
              <a:rPr lang="en-US" sz="2000" dirty="0" smtClean="0"/>
              <a:t>bservation of transition to the ground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round state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undamental modes of motion drive the reaction</a:t>
            </a:r>
          </a:p>
          <a:p>
            <a:endParaRPr lang="en-US" sz="2000" dirty="0" smtClean="0"/>
          </a:p>
          <a:p>
            <a:r>
              <a:rPr lang="en-US" sz="2000" dirty="0" smtClean="0"/>
              <a:t>                          </a:t>
            </a:r>
            <a:r>
              <a:rPr lang="en-US" sz="2000" b="1" i="1" dirty="0" smtClean="0"/>
              <a:t>need femtosecond time resolution</a:t>
            </a:r>
            <a:endParaRPr lang="en-US" sz="2000" b="1" i="1" dirty="0"/>
          </a:p>
        </p:txBody>
      </p:sp>
      <p:sp>
        <p:nvSpPr>
          <p:cNvPr id="5" name="Freeform 13"/>
          <p:cNvSpPr>
            <a:spLocks/>
          </p:cNvSpPr>
          <p:nvPr/>
        </p:nvSpPr>
        <p:spPr bwMode="auto">
          <a:xfrm>
            <a:off x="4106557" y="4539653"/>
            <a:ext cx="45719" cy="1747827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2023795" y="6287480"/>
            <a:ext cx="34771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2903915" y="5897322"/>
            <a:ext cx="2597447" cy="2977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526908" y="6173080"/>
            <a:ext cx="129617" cy="1601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673226" y="3707140"/>
            <a:ext cx="17238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smtClean="0">
                <a:latin typeface="Arial" panose="020B0604020202020204" pitchFamily="34" charset="0"/>
              </a:rPr>
              <a:t>optical l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aser, pump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290174" y="4186415"/>
            <a:ext cx="882845" cy="39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X-ray, probe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1353" y="4454043"/>
            <a:ext cx="129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Symbol" panose="05050102010706020507" pitchFamily="18" charset="2"/>
              </a:rPr>
              <a:t>D</a:t>
            </a:r>
            <a:r>
              <a:rPr lang="en-US" sz="2800" dirty="0" smtClean="0"/>
              <a:t>t</a:t>
            </a:r>
            <a:endParaRPr lang="en-US" sz="2800" dirty="0">
              <a:latin typeface="Symbol" panose="05050102010706020507" pitchFamily="18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224725" y="5155903"/>
            <a:ext cx="352943" cy="40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09687" y="5186872"/>
            <a:ext cx="352943" cy="4021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16097" y="4815892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fs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761081" y="5531358"/>
            <a:ext cx="350777" cy="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56313" y="5531358"/>
            <a:ext cx="350777" cy="4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83258" y="5134304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/>
              <a:t>f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0" name="Freeform 13"/>
          <p:cNvSpPr>
            <a:spLocks/>
          </p:cNvSpPr>
          <p:nvPr/>
        </p:nvSpPr>
        <p:spPr bwMode="auto">
          <a:xfrm rot="360000" flipH="1">
            <a:off x="4578568" y="4284712"/>
            <a:ext cx="45719" cy="1801753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15"/>
          <p:cNvGrpSpPr>
            <a:grpSpLocks/>
          </p:cNvGrpSpPr>
          <p:nvPr/>
        </p:nvGrpSpPr>
        <p:grpSpPr bwMode="auto">
          <a:xfrm>
            <a:off x="5992378" y="5637635"/>
            <a:ext cx="1194319" cy="1164623"/>
            <a:chOff x="0" y="0"/>
            <a:chExt cx="4249" cy="4430"/>
          </a:xfrm>
        </p:grpSpPr>
        <p:pic>
          <p:nvPicPr>
            <p:cNvPr id="22" name="Picture 3" descr="LCLS_2014_Jun09_r0194_182829_12ce4.h5_hdfse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49" cy="4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Oval 14"/>
            <p:cNvSpPr>
              <a:spLocks noChangeArrowheads="1"/>
            </p:cNvSpPr>
            <p:nvPr/>
          </p:nvSpPr>
          <p:spPr bwMode="auto">
            <a:xfrm>
              <a:off x="1589" y="1645"/>
              <a:ext cx="1081" cy="1110"/>
            </a:xfrm>
            <a:prstGeom prst="ellipse">
              <a:avLst/>
            </a:prstGeom>
            <a:solidFill>
              <a:srgbClr val="FF6600">
                <a:alpha val="3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AG02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402" y="674435"/>
            <a:ext cx="2390635" cy="5313824"/>
          </a:xfrm>
          <a:prstGeom prst="rect">
            <a:avLst/>
          </a:prstGeom>
          <a:noFill/>
          <a:ln>
            <a:noFill/>
          </a:ln>
          <a:effectLst>
            <a:outerShdw blurRad="1270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845" y="6079784"/>
            <a:ext cx="2907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Coherent Light Source</a:t>
            </a:r>
          </a:p>
          <a:p>
            <a:r>
              <a:rPr lang="en-US" dirty="0" smtClean="0"/>
              <a:t>(LCLS), SLAC, Menlo Park, 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r="11780"/>
          <a:stretch/>
        </p:blipFill>
        <p:spPr>
          <a:xfrm>
            <a:off x="3529710" y="1503869"/>
            <a:ext cx="5545524" cy="2114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9710" y="3618688"/>
            <a:ext cx="5143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European XFEL, between </a:t>
            </a:r>
            <a:r>
              <a:rPr lang="en-US" dirty="0" err="1" smtClean="0"/>
              <a:t>Bahrenfeld</a:t>
            </a:r>
            <a:r>
              <a:rPr lang="en-US" dirty="0" smtClean="0"/>
              <a:t> and </a:t>
            </a:r>
            <a:r>
              <a:rPr lang="en-US" dirty="0" err="1" smtClean="0"/>
              <a:t>Schenefeld</a:t>
            </a:r>
            <a:r>
              <a:rPr lang="en-US" dirty="0" smtClean="0"/>
              <a:t>,</a:t>
            </a:r>
          </a:p>
          <a:p>
            <a:r>
              <a:rPr lang="en-US" dirty="0" smtClean="0"/>
              <a:t>DESY Hamburg, Germany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06750" y="265176"/>
            <a:ext cx="455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Femtosecond X-ray Pulses @XFELs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2" y="4359049"/>
            <a:ext cx="3626987" cy="16267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1648" y="6114662"/>
            <a:ext cx="509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Spring-8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Ångstrøm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Compact Free Electron Laser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(SACLA), Harima, Japan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90" y="1396811"/>
            <a:ext cx="1648968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1639" y="233462"/>
            <a:ext cx="36822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Bio-Macromolecules</a:t>
            </a:r>
          </a:p>
          <a:p>
            <a:pPr algn="ctr"/>
            <a:r>
              <a:rPr lang="en-US" b="1" dirty="0" smtClean="0"/>
              <a:t>The Bricks of Life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01696" y="3984125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ouble helix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36" y="4829274"/>
            <a:ext cx="1539196" cy="138402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61" y="5281384"/>
            <a:ext cx="2247089" cy="115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04698" y="6488668"/>
            <a:ext cx="264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photosystem II, energy, 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74651" y="6325622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otassium channel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40" y="4478658"/>
            <a:ext cx="1320413" cy="14755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98394" y="5959862"/>
            <a:ext cx="2445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exokinase, metabolism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5027" y="1456191"/>
            <a:ext cx="5067862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Proteins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unctions for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c</a:t>
            </a:r>
            <a:r>
              <a:rPr lang="en-US" sz="2000" b="1" i="1" dirty="0" smtClean="0"/>
              <a:t>atalysis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opying the information for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nergy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ognitive 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efense against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perception of the environment: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sound, vision, smell, taste, touch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obility and maintaining structural integrity</a:t>
            </a:r>
          </a:p>
          <a:p>
            <a:r>
              <a:rPr lang="en-US" sz="2000" dirty="0" smtClean="0"/>
              <a:t>…   many more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57440" y="3952051"/>
            <a:ext cx="116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riboswitch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086784" y="1396811"/>
            <a:ext cx="1645736" cy="2600192"/>
            <a:chOff x="6096184" y="1396811"/>
            <a:chExt cx="1645736" cy="26001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7196" y="1476278"/>
              <a:ext cx="1594724" cy="252072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096184" y="1396811"/>
              <a:ext cx="253816" cy="31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4114800" y="1533436"/>
            <a:ext cx="251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Nucleic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blueprint for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ribozymes</a:t>
            </a:r>
          </a:p>
        </p:txBody>
      </p:sp>
    </p:spTree>
    <p:extLst>
      <p:ext uri="{BB962C8B-B14F-4D97-AF65-F5344CB8AC3E}">
        <p14:creationId xmlns:p14="http://schemas.microsoft.com/office/powerpoint/2010/main" val="13518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15" y="1408176"/>
            <a:ext cx="5967113" cy="2445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5760" y="1540256"/>
            <a:ext cx="25010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riginal design (1971)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timulated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25 MeV and 3.2 cm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undulator</a:t>
            </a:r>
            <a:r>
              <a:rPr lang="en-US" dirty="0" smtClean="0"/>
              <a:t>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nfrared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 Wars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30" y="3570332"/>
            <a:ext cx="1538478" cy="861548"/>
          </a:xfrm>
          <a:prstGeom prst="rect">
            <a:avLst/>
          </a:prstGeom>
          <a:effectLst>
            <a:outerShdw blurRad="1524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1" y="4935992"/>
            <a:ext cx="4217392" cy="1472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944827">
            <a:off x="3217870" y="4886614"/>
            <a:ext cx="200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300 m </a:t>
            </a:r>
            <a:r>
              <a:rPr lang="en-US" dirty="0" err="1" smtClean="0"/>
              <a:t>undulators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28191" y="4539170"/>
            <a:ext cx="21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10 - 20 GeV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78787" y="5953442"/>
            <a:ext cx="14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keV</a:t>
            </a:r>
            <a:r>
              <a:rPr lang="en-US" dirty="0" smtClean="0"/>
              <a:t> X-rays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6888" y="1424432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FEL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" y="4336216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XFEL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4123944"/>
            <a:ext cx="7511230" cy="9144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36392" y="259080"/>
            <a:ext cx="2708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Evolution of the FEL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85851" y="6474380"/>
            <a:ext cx="425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elf amplified spontaneous emission (SASE)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7078" y="1500505"/>
            <a:ext cx="4596130" cy="5130485"/>
            <a:chOff x="158750" y="1546225"/>
            <a:chExt cx="4314825" cy="481647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1546225"/>
              <a:ext cx="4314825" cy="481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3084513" y="1768475"/>
              <a:ext cx="25400" cy="4010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2746375" y="2974975"/>
              <a:ext cx="768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9 keV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78324" y="259329"/>
            <a:ext cx="3926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Massive Increase in Brilliance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99632" y="1737245"/>
            <a:ext cx="377744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XFEL</a:t>
            </a:r>
            <a:r>
              <a:rPr lang="en-US" dirty="0" smtClean="0"/>
              <a:t> for </a:t>
            </a:r>
            <a:r>
              <a:rPr lang="en-US" dirty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keV</a:t>
            </a:r>
            <a:r>
              <a:rPr lang="en-US" dirty="0" smtClean="0"/>
              <a:t> X-rays</a:t>
            </a:r>
          </a:p>
          <a:p>
            <a:r>
              <a:rPr lang="en-US" dirty="0" smtClean="0"/>
              <a:t>Flux at sample: 5 x 10</a:t>
            </a:r>
            <a:r>
              <a:rPr lang="en-US" baseline="30000" dirty="0" smtClean="0"/>
              <a:t>12</a:t>
            </a:r>
            <a:r>
              <a:rPr lang="en-US" dirty="0"/>
              <a:t> </a:t>
            </a:r>
            <a:r>
              <a:rPr lang="en-US" dirty="0" smtClean="0"/>
              <a:t>photons/pulse</a:t>
            </a:r>
          </a:p>
          <a:p>
            <a:r>
              <a:rPr lang="en-US" dirty="0" smtClean="0"/>
              <a:t>Full bandwidth: 0.2%</a:t>
            </a:r>
          </a:p>
          <a:p>
            <a:r>
              <a:rPr lang="en-US" dirty="0" smtClean="0"/>
              <a:t>Focal spot: 1 </a:t>
            </a:r>
            <a:r>
              <a:rPr lang="el-GR" dirty="0" smtClean="0">
                <a:cs typeface="Arial" panose="020B0604020202020204" pitchFamily="34" charset="0"/>
              </a:rPr>
              <a:t>μ</a:t>
            </a:r>
            <a:r>
              <a:rPr lang="en-US" dirty="0" smtClean="0">
                <a:cs typeface="Arial" panose="020B0604020202020204" pitchFamily="34" charset="0"/>
              </a:rPr>
              <a:t>m</a:t>
            </a:r>
            <a:endParaRPr lang="en-US" dirty="0" smtClean="0"/>
          </a:p>
          <a:p>
            <a:r>
              <a:rPr lang="en-US" dirty="0" smtClean="0"/>
              <a:t>Pulse duration: </a:t>
            </a:r>
            <a:r>
              <a:rPr lang="en-US" b="1" dirty="0" smtClean="0">
                <a:solidFill>
                  <a:srgbClr val="00B0F0"/>
                </a:solidFill>
              </a:rPr>
              <a:t>40 fs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/>
              <a:t>2.5 x 10</a:t>
            </a:r>
            <a:r>
              <a:rPr lang="en-US" baseline="30000" dirty="0" smtClean="0"/>
              <a:t>12 </a:t>
            </a:r>
            <a:r>
              <a:rPr lang="en-US" dirty="0" smtClean="0"/>
              <a:t>photons in 0.1% </a:t>
            </a:r>
            <a:r>
              <a:rPr lang="en-US" dirty="0" err="1" smtClean="0"/>
              <a:t>bw</a:t>
            </a:r>
            <a:endParaRPr lang="en-US" dirty="0" smtClean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FF0000"/>
                </a:solidFill>
              </a:rPr>
              <a:t>2.5 x 10</a:t>
            </a:r>
            <a:r>
              <a:rPr lang="en-US" baseline="30000" dirty="0">
                <a:solidFill>
                  <a:srgbClr val="FF0000"/>
                </a:solidFill>
              </a:rPr>
              <a:t>12 </a:t>
            </a:r>
            <a:r>
              <a:rPr lang="en-US" dirty="0" smtClean="0">
                <a:solidFill>
                  <a:srgbClr val="FF0000"/>
                </a:solidFill>
              </a:rPr>
              <a:t>photons/</a:t>
            </a:r>
            <a:r>
              <a:rPr lang="el-GR" dirty="0" smtClean="0">
                <a:solidFill>
                  <a:srgbClr val="FF0000"/>
                </a:solidFill>
                <a:cs typeface="Arial" panose="020B0604020202020204" pitchFamily="34" charset="0"/>
              </a:rPr>
              <a:t>μ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m</a:t>
            </a:r>
            <a:r>
              <a:rPr lang="en-US" baseline="30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 0.1% </a:t>
            </a:r>
            <a:r>
              <a:rPr lang="en-US" dirty="0" err="1">
                <a:solidFill>
                  <a:srgbClr val="FF0000"/>
                </a:solidFill>
              </a:rPr>
              <a:t>bw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Synchrotron</a:t>
            </a:r>
          </a:p>
          <a:p>
            <a:r>
              <a:rPr lang="en-US" dirty="0" smtClean="0"/>
              <a:t>Flux at sample: 5 x 10</a:t>
            </a:r>
            <a:r>
              <a:rPr lang="en-US" baseline="30000" dirty="0" smtClean="0"/>
              <a:t>10</a:t>
            </a:r>
            <a:r>
              <a:rPr lang="en-US" dirty="0"/>
              <a:t> </a:t>
            </a:r>
            <a:r>
              <a:rPr lang="en-US" dirty="0" smtClean="0"/>
              <a:t>photons/pulse</a:t>
            </a:r>
          </a:p>
          <a:p>
            <a:r>
              <a:rPr lang="en-US" dirty="0" smtClean="0"/>
              <a:t>Full bandwidth: 5% </a:t>
            </a:r>
          </a:p>
          <a:p>
            <a:r>
              <a:rPr lang="en-US" dirty="0" smtClean="0"/>
              <a:t>Focal spot (no loss): 30 x 15 </a:t>
            </a:r>
            <a:r>
              <a:rPr lang="el-GR" dirty="0" smtClean="0">
                <a:cs typeface="Arial" panose="020B0604020202020204" pitchFamily="34" charset="0"/>
              </a:rPr>
              <a:t>μ</a:t>
            </a:r>
            <a:r>
              <a:rPr lang="en-US" dirty="0" smtClean="0">
                <a:cs typeface="Arial" panose="020B0604020202020204" pitchFamily="34" charset="0"/>
              </a:rPr>
              <a:t>m</a:t>
            </a:r>
            <a:r>
              <a:rPr lang="en-US" baseline="30000" dirty="0" smtClean="0">
                <a:cs typeface="Arial" panose="020B0604020202020204" pitchFamily="34" charset="0"/>
              </a:rPr>
              <a:t>2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cs typeface="Arial" panose="020B0604020202020204" pitchFamily="34" charset="0"/>
              </a:rPr>
              <a:t>Pulse duration: </a:t>
            </a:r>
            <a:r>
              <a:rPr lang="en-US" b="1" dirty="0" smtClean="0">
                <a:solidFill>
                  <a:srgbClr val="00B0F0"/>
                </a:solidFill>
                <a:cs typeface="Arial" panose="020B0604020202020204" pitchFamily="34" charset="0"/>
              </a:rPr>
              <a:t>100 </a:t>
            </a:r>
            <a:r>
              <a:rPr lang="en-US" b="1" dirty="0" err="1" smtClean="0">
                <a:solidFill>
                  <a:srgbClr val="00B0F0"/>
                </a:solidFill>
                <a:cs typeface="Arial" panose="020B0604020202020204" pitchFamily="34" charset="0"/>
              </a:rPr>
              <a:t>ps</a:t>
            </a:r>
            <a:endParaRPr lang="en-US" b="1" dirty="0" smtClean="0">
              <a:solidFill>
                <a:srgbClr val="00B0F0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/>
              <a:t>1</a:t>
            </a:r>
            <a:r>
              <a:rPr lang="en-US" dirty="0" smtClean="0"/>
              <a:t> </a:t>
            </a:r>
            <a:r>
              <a:rPr lang="en-US" dirty="0"/>
              <a:t>x </a:t>
            </a:r>
            <a:r>
              <a:rPr lang="en-US" dirty="0" smtClean="0"/>
              <a:t>10</a:t>
            </a:r>
            <a:r>
              <a:rPr lang="en-US" baseline="30000" dirty="0"/>
              <a:t>9</a:t>
            </a:r>
            <a:r>
              <a:rPr lang="en-US" baseline="30000" dirty="0" smtClean="0"/>
              <a:t> </a:t>
            </a:r>
            <a:r>
              <a:rPr lang="en-US" dirty="0"/>
              <a:t>photons in 0.1% </a:t>
            </a:r>
            <a:r>
              <a:rPr lang="en-US" dirty="0" err="1"/>
              <a:t>bw</a:t>
            </a:r>
            <a:endParaRPr lang="en-US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>
                <a:solidFill>
                  <a:srgbClr val="FF0000"/>
                </a:solidFill>
              </a:rPr>
              <a:t>2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6</a:t>
            </a:r>
            <a:r>
              <a:rPr lang="en-US" baseline="30000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photons/</a:t>
            </a:r>
            <a:r>
              <a:rPr lang="el-GR" dirty="0">
                <a:solidFill>
                  <a:srgbClr val="FF0000"/>
                </a:solidFill>
                <a:cs typeface="Arial" panose="020B0604020202020204" pitchFamily="34" charset="0"/>
              </a:rPr>
              <a:t>μ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m</a:t>
            </a:r>
            <a:r>
              <a:rPr lang="en-US" baseline="30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in 0.1% </a:t>
            </a:r>
            <a:r>
              <a:rPr lang="en-US" dirty="0" err="1" smtClean="0">
                <a:solidFill>
                  <a:srgbClr val="FF0000"/>
                </a:solidFill>
              </a:rPr>
              <a:t>bw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4320" y="1971040"/>
            <a:ext cx="518160" cy="203200"/>
          </a:xfrm>
          <a:prstGeom prst="rect">
            <a:avLst/>
          </a:prstGeom>
          <a:solidFill>
            <a:srgbClr val="0000FF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52800" y="2360296"/>
            <a:ext cx="518160" cy="203200"/>
          </a:xfrm>
          <a:prstGeom prst="rect">
            <a:avLst/>
          </a:prstGeom>
          <a:solidFill>
            <a:srgbClr val="0000FF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9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583" y="278238"/>
            <a:ext cx="5718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Microcrystals of Photoactive Yellow Protein</a:t>
            </a:r>
            <a:endParaRPr lang="en-US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52856" y="1336358"/>
            <a:ext cx="7772400" cy="5830887"/>
            <a:chOff x="762000" y="1062038"/>
            <a:chExt cx="7772400" cy="5830887"/>
          </a:xfrm>
        </p:grpSpPr>
        <p:pic>
          <p:nvPicPr>
            <p:cNvPr id="4" name="Picture 10" descr="PYP_APS_120mg_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062038"/>
              <a:ext cx="7772400" cy="58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Line 11"/>
            <p:cNvSpPr>
              <a:spLocks noChangeShapeType="1"/>
            </p:cNvSpPr>
            <p:nvPr/>
          </p:nvSpPr>
          <p:spPr bwMode="auto">
            <a:xfrm flipV="1">
              <a:off x="3733800" y="3962400"/>
              <a:ext cx="711200" cy="4127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 rot="-207077">
              <a:off x="3657600" y="3563938"/>
              <a:ext cx="78581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800" b="1"/>
                <a:t>50 </a:t>
              </a:r>
              <a:r>
                <a:rPr lang="en-US" altLang="en-US" sz="1800" b="1">
                  <a:latin typeface="Symbol" panose="05050102010706020507" pitchFamily="18" charset="2"/>
                </a:rPr>
                <a:t>m</a:t>
              </a:r>
              <a:r>
                <a:rPr lang="en-US" altLang="en-US" sz="1800" b="1"/>
                <a:t>m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470"/>
            <a:ext cx="3986958" cy="16594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57200" y="1847088"/>
            <a:ext cx="2761488" cy="713232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8912" y="1819656"/>
            <a:ext cx="2752344" cy="768096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173" y="165608"/>
            <a:ext cx="5522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Injector</a:t>
            </a:r>
          </a:p>
          <a:p>
            <a:pPr algn="ctr"/>
            <a:r>
              <a:rPr lang="en-US" sz="2400" b="1" dirty="0" smtClean="0"/>
              <a:t>“Diffraction-Before-Destruction Principle”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0896" y="3511296"/>
            <a:ext cx="2749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Workhorse: </a:t>
            </a:r>
          </a:p>
          <a:p>
            <a:r>
              <a:rPr lang="en-US" dirty="0" smtClean="0"/>
              <a:t>Gas Dynamic Virtual Nozzle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Doak</a:t>
            </a:r>
            <a:r>
              <a:rPr lang="en-US" sz="1600" dirty="0" smtClean="0"/>
              <a:t>, </a:t>
            </a:r>
            <a:r>
              <a:rPr lang="en-US" sz="1600" dirty="0" err="1" smtClean="0"/>
              <a:t>Weierstall</a:t>
            </a:r>
            <a:r>
              <a:rPr lang="en-US" sz="1600" dirty="0" smtClean="0"/>
              <a:t>, Spence)</a:t>
            </a:r>
            <a:endParaRPr lang="en-US" sz="1600" dirty="0"/>
          </a:p>
        </p:txBody>
      </p:sp>
      <p:pic>
        <p:nvPicPr>
          <p:cNvPr id="7" name="Picture 18" descr="blow_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72" y="4280965"/>
            <a:ext cx="1041400" cy="17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59" y="2150540"/>
            <a:ext cx="394493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073384" y="4938190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X-ray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827697" y="1796528"/>
            <a:ext cx="24590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diffraction pattern</a:t>
            </a:r>
          </a:p>
          <a:p>
            <a:r>
              <a:rPr lang="en-US" altLang="en-US"/>
              <a:t>within 40 fs</a:t>
            </a:r>
          </a:p>
          <a:p>
            <a:r>
              <a:rPr lang="en-US" altLang="en-US"/>
              <a:t>from ONE tiny crystal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210034" y="4657203"/>
            <a:ext cx="2689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radiation damage</a:t>
            </a:r>
          </a:p>
          <a:p>
            <a:r>
              <a:rPr lang="en-US" altLang="en-US"/>
              <a:t>explosion, disintegration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309672" y="5298553"/>
            <a:ext cx="17020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10</a:t>
            </a:r>
            <a:r>
              <a:rPr lang="en-US" altLang="en-US" baseline="30000" dirty="0"/>
              <a:t>12</a:t>
            </a:r>
            <a:r>
              <a:rPr lang="en-US" altLang="en-US" dirty="0"/>
              <a:t> photons</a:t>
            </a:r>
          </a:p>
          <a:p>
            <a:r>
              <a:rPr lang="en-US" altLang="en-US" dirty="0"/>
              <a:t>focused to </a:t>
            </a:r>
            <a:r>
              <a:rPr lang="en-US" altLang="en-US" dirty="0" smtClean="0"/>
              <a:t>1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dirty="0" err="1" smtClean="0"/>
              <a:t>m</a:t>
            </a:r>
            <a:endParaRPr lang="en-US" altLang="en-US" dirty="0"/>
          </a:p>
        </p:txBody>
      </p:sp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474" y="1178951"/>
            <a:ext cx="3271838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068141" y="1540734"/>
            <a:ext cx="3324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panose="020B0604020202020204" pitchFamily="34" charset="0"/>
              </a:rPr>
              <a:t>stream of tiny crystals ~</a:t>
            </a:r>
            <a:r>
              <a:rPr lang="en-US" altLang="en-US" sz="1800" dirty="0" smtClean="0">
                <a:latin typeface="Arial" panose="020B0604020202020204" pitchFamily="34" charset="0"/>
              </a:rPr>
              <a:t>1-5 </a:t>
            </a:r>
            <a:r>
              <a:rPr lang="en-US" altLang="en-US" sz="1800" dirty="0" smtClean="0">
                <a:latin typeface="Symbol" panose="05050102010706020507" pitchFamily="18" charset="2"/>
              </a:rPr>
              <a:t>m</a:t>
            </a:r>
            <a:r>
              <a:rPr lang="en-US" altLang="en-US" sz="1800" dirty="0" smtClean="0"/>
              <a:t>m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7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663" y="18939"/>
            <a:ext cx="6219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New Software</a:t>
            </a:r>
          </a:p>
          <a:p>
            <a:pPr algn="ctr"/>
            <a:r>
              <a:rPr lang="en-US" sz="2400" b="1" dirty="0" smtClean="0"/>
              <a:t>Revolutionizes Macromolecular </a:t>
            </a:r>
            <a:r>
              <a:rPr lang="en-US" sz="2400" b="1" dirty="0"/>
              <a:t>C</a:t>
            </a:r>
            <a:r>
              <a:rPr lang="en-US" sz="2400" b="1" dirty="0" smtClean="0"/>
              <a:t>rystallography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6720" y="1476688"/>
            <a:ext cx="71304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Identification of diffraction patterns with Bragg reflections</a:t>
            </a:r>
          </a:p>
          <a:p>
            <a:r>
              <a:rPr lang="en-US" dirty="0"/>
              <a:t> </a:t>
            </a:r>
            <a:r>
              <a:rPr lang="en-US" dirty="0" smtClean="0"/>
              <a:t>      separation from blanks (no crystals in the X-ray interaction volume)</a:t>
            </a:r>
          </a:p>
          <a:p>
            <a:pPr marL="342900" indent="-342900">
              <a:buAutoNum type="arabicPeriod" startAt="2"/>
            </a:pPr>
            <a:r>
              <a:rPr lang="en-US" dirty="0" smtClean="0"/>
              <a:t>Determination of the orientation (indexing) of the diffracting crystal</a:t>
            </a:r>
          </a:p>
          <a:p>
            <a:pPr marL="342900" indent="-342900">
              <a:buAutoNum type="arabicPeriod" startAt="2"/>
            </a:pPr>
            <a:r>
              <a:rPr lang="en-US" dirty="0" smtClean="0"/>
              <a:t>Determination of the Bragg spot intensity</a:t>
            </a:r>
          </a:p>
          <a:p>
            <a:r>
              <a:rPr lang="en-US" dirty="0"/>
              <a:t> </a:t>
            </a:r>
            <a:r>
              <a:rPr lang="en-US" dirty="0" smtClean="0"/>
              <a:t>      - highly partial reflections</a:t>
            </a:r>
          </a:p>
          <a:p>
            <a:r>
              <a:rPr lang="en-US" dirty="0" smtClean="0"/>
              <a:t>4.   Averaging of highly partial Bragg intensities to full reflection intensities</a:t>
            </a:r>
          </a:p>
          <a:p>
            <a:r>
              <a:rPr lang="en-US" dirty="0" smtClean="0"/>
              <a:t>       - Monte Carlo integration</a:t>
            </a:r>
          </a:p>
          <a:p>
            <a:r>
              <a:rPr lang="en-US" dirty="0" smtClean="0"/>
              <a:t>5.   Proper scaling</a:t>
            </a:r>
          </a:p>
          <a:p>
            <a:r>
              <a:rPr lang="en-US" dirty="0" smtClean="0"/>
              <a:t>6.   Quality control</a:t>
            </a:r>
          </a:p>
          <a:p>
            <a:r>
              <a:rPr lang="en-US" dirty="0" smtClean="0"/>
              <a:t> =&gt; Data set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15160" y="4880374"/>
            <a:ext cx="2971800" cy="1858719"/>
            <a:chOff x="4826859" y="2421145"/>
            <a:chExt cx="7110283" cy="38453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859" y="2421145"/>
              <a:ext cx="7110283" cy="3845357"/>
            </a:xfrm>
            <a:prstGeom prst="rect">
              <a:avLst/>
            </a:prstGeom>
          </p:spPr>
        </p:pic>
        <p:sp>
          <p:nvSpPr>
            <p:cNvPr id="6" name="Connector 16"/>
            <p:cNvSpPr/>
            <p:nvPr/>
          </p:nvSpPr>
          <p:spPr>
            <a:xfrm>
              <a:off x="9246457" y="3077646"/>
              <a:ext cx="884513" cy="393140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nector 17"/>
            <p:cNvSpPr/>
            <p:nvPr/>
          </p:nvSpPr>
          <p:spPr>
            <a:xfrm>
              <a:off x="10130970" y="3088976"/>
              <a:ext cx="601488" cy="373298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nector 18"/>
            <p:cNvSpPr/>
            <p:nvPr/>
          </p:nvSpPr>
          <p:spPr>
            <a:xfrm>
              <a:off x="11069452" y="3075041"/>
              <a:ext cx="654033" cy="395746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nector 19"/>
            <p:cNvSpPr/>
            <p:nvPr/>
          </p:nvSpPr>
          <p:spPr>
            <a:xfrm>
              <a:off x="5733143" y="3083552"/>
              <a:ext cx="682600" cy="395746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46656" y="4255650"/>
            <a:ext cx="1996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Cheetah (</a:t>
            </a:r>
            <a:r>
              <a:rPr lang="en-US" dirty="0" err="1" smtClean="0"/>
              <a:t>Hitfinder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Anton </a:t>
            </a:r>
            <a:r>
              <a:rPr lang="en-US" dirty="0" err="1" smtClean="0"/>
              <a:t>Barty</a:t>
            </a:r>
            <a:r>
              <a:rPr lang="en-US" dirty="0" smtClean="0"/>
              <a:t>, CFEL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49" y="3936410"/>
            <a:ext cx="3146329" cy="28944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98029" y="3329305"/>
            <a:ext cx="261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Indexed pattern (</a:t>
            </a:r>
            <a:r>
              <a:rPr lang="en-US" dirty="0" err="1" smtClean="0"/>
              <a:t>CrystFel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Thomas White, CFEL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0" y="0"/>
            <a:ext cx="88900" cy="6858000"/>
          </a:xfrm>
          <a:prstGeom prst="rect">
            <a:avLst/>
          </a:prstGeom>
          <a:gradFill rotWithShape="1">
            <a:gsLst>
              <a:gs pos="0">
                <a:srgbClr val="3B3B3B"/>
              </a:gs>
              <a:gs pos="50000">
                <a:srgbClr val="808080"/>
              </a:gs>
              <a:gs pos="100000">
                <a:srgbClr val="3B3B3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>
              <a:latin typeface="Times New Roman" panose="02020603050405020304" pitchFamily="18" charset="0"/>
            </a:endParaRPr>
          </a:p>
        </p:txBody>
      </p:sp>
      <p:sp>
        <p:nvSpPr>
          <p:cNvPr id="34824" name="Text Box 11"/>
          <p:cNvSpPr txBox="1">
            <a:spLocks noChangeArrowheads="1"/>
          </p:cNvSpPr>
          <p:nvPr/>
        </p:nvSpPr>
        <p:spPr bwMode="auto">
          <a:xfrm>
            <a:off x="2105446" y="120578"/>
            <a:ext cx="48701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+mn-lt"/>
              </a:rPr>
              <a:t>Cornell Stanford Pixel Array Detector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+mn-lt"/>
              </a:rPr>
              <a:t>CSPAD </a:t>
            </a:r>
            <a:endParaRPr lang="en-US" altLang="en-US" sz="2400" b="1" dirty="0">
              <a:latin typeface="+mn-lt"/>
            </a:endParaRPr>
          </a:p>
        </p:txBody>
      </p:sp>
      <p:sp>
        <p:nvSpPr>
          <p:cNvPr id="34826" name="Text Box 13"/>
          <p:cNvSpPr txBox="1">
            <a:spLocks noChangeArrowheads="1"/>
          </p:cNvSpPr>
          <p:nvPr/>
        </p:nvSpPr>
        <p:spPr bwMode="auto">
          <a:xfrm>
            <a:off x="4435475" y="316388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3 Å</a:t>
            </a:r>
          </a:p>
        </p:txBody>
      </p:sp>
      <p:grpSp>
        <p:nvGrpSpPr>
          <p:cNvPr id="34827" name="Group 15"/>
          <p:cNvGrpSpPr>
            <a:grpSpLocks/>
          </p:cNvGrpSpPr>
          <p:nvPr/>
        </p:nvGrpSpPr>
        <p:grpSpPr bwMode="auto">
          <a:xfrm>
            <a:off x="1036331" y="1216430"/>
            <a:ext cx="5397500" cy="5641570"/>
            <a:chOff x="0" y="0"/>
            <a:chExt cx="4249" cy="4430"/>
          </a:xfrm>
        </p:grpSpPr>
        <p:pic>
          <p:nvPicPr>
            <p:cNvPr id="34829" name="Picture 3" descr="LCLS_2014_Jun09_r0194_182829_12ce4.h5_hdfse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49" cy="4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0" name="Oval 14"/>
            <p:cNvSpPr>
              <a:spLocks noChangeArrowheads="1"/>
            </p:cNvSpPr>
            <p:nvPr/>
          </p:nvSpPr>
          <p:spPr bwMode="auto">
            <a:xfrm>
              <a:off x="1589" y="1645"/>
              <a:ext cx="1081" cy="1110"/>
            </a:xfrm>
            <a:prstGeom prst="ellipse">
              <a:avLst/>
            </a:prstGeom>
            <a:solidFill>
              <a:srgbClr val="FF6600">
                <a:alpha val="3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08565" y="1653902"/>
            <a:ext cx="24913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120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igh gain mode:</a:t>
            </a:r>
          </a:p>
          <a:p>
            <a:r>
              <a:rPr lang="en-US" dirty="0" smtClean="0"/>
              <a:t>     350 photons/pixel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ow gain mode:</a:t>
            </a:r>
          </a:p>
          <a:p>
            <a:r>
              <a:rPr lang="en-US" dirty="0" smtClean="0"/>
              <a:t>     3500 photons/pixel</a:t>
            </a:r>
          </a:p>
          <a:p>
            <a:r>
              <a:rPr lang="en-US" dirty="0" smtClean="0"/>
              <a:t>    (gain has to be preset)</a:t>
            </a:r>
          </a:p>
          <a:p>
            <a:endParaRPr lang="en-US" dirty="0" smtClean="0"/>
          </a:p>
          <a:p>
            <a:r>
              <a:rPr lang="en-US" dirty="0" smtClean="0"/>
              <a:t>here</a:t>
            </a:r>
          </a:p>
          <a:p>
            <a:r>
              <a:rPr lang="en-US" dirty="0" smtClean="0"/>
              <a:t>2.3 </a:t>
            </a:r>
            <a:r>
              <a:rPr lang="en-US" dirty="0" err="1" smtClean="0"/>
              <a:t>Mpixel</a:t>
            </a:r>
            <a:r>
              <a:rPr lang="en-US" dirty="0" smtClean="0"/>
              <a:t> version</a:t>
            </a:r>
          </a:p>
          <a:p>
            <a:r>
              <a:rPr lang="en-US" dirty="0" smtClean="0"/>
              <a:t>(110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 pixels)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11" y="4724901"/>
            <a:ext cx="2036300" cy="15246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26</a:t>
            </a:fld>
            <a:endParaRPr lang="en-US"/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972398" y="188443"/>
            <a:ext cx="53080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+mn-lt"/>
              </a:rPr>
              <a:t>Adaptive Gain Integrating Pixel Detector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+mn-lt"/>
              </a:rPr>
              <a:t>AGIPD</a:t>
            </a:r>
            <a:endParaRPr lang="en-US" altLang="en-US" sz="24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1" y="1261684"/>
            <a:ext cx="5596316" cy="5596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5715" y="1355615"/>
            <a:ext cx="30146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4.5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hree gain levels</a:t>
            </a:r>
          </a:p>
          <a:p>
            <a:r>
              <a:rPr lang="en-US" dirty="0" smtClean="0"/>
              <a:t>     shift automatically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p to 10,000 photons/pixel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Mpixel</a:t>
            </a:r>
            <a:r>
              <a:rPr lang="en-US" dirty="0" smtClean="0"/>
              <a:t> (200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 pixels)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store 2700 images</a:t>
            </a:r>
            <a:endParaRPr lang="en-US" dirty="0" smtClean="0"/>
          </a:p>
        </p:txBody>
      </p:sp>
      <p:pic>
        <p:nvPicPr>
          <p:cNvPr id="6" name="Mail Attachment.jpeg" descr="Mail Attachment.jpeg"/>
          <p:cNvPicPr>
            <a:picLocks noChangeAspect="1"/>
          </p:cNvPicPr>
          <p:nvPr/>
        </p:nvPicPr>
        <p:blipFill>
          <a:blip r:embed="rId3">
            <a:extLst/>
          </a:blip>
          <a:srcRect l="8991" t="8169" r="19902"/>
          <a:stretch>
            <a:fillRect/>
          </a:stretch>
        </p:blipFill>
        <p:spPr>
          <a:xfrm>
            <a:off x="6387322" y="4528703"/>
            <a:ext cx="2276152" cy="2204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/>
          <p:cNvGrpSpPr/>
          <p:nvPr/>
        </p:nvGrpSpPr>
        <p:grpSpPr>
          <a:xfrm>
            <a:off x="6201998" y="3181740"/>
            <a:ext cx="2820704" cy="1217553"/>
            <a:chOff x="5478949" y="3776957"/>
            <a:chExt cx="3464910" cy="1270619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478949" y="4581188"/>
              <a:ext cx="3464910" cy="33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649816" y="3798991"/>
              <a:ext cx="0" cy="804231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802216" y="3797153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954616" y="3795315"/>
              <a:ext cx="0" cy="804231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626651" y="3776957"/>
              <a:ext cx="0" cy="804231"/>
            </a:xfrm>
            <a:prstGeom prst="lin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708134" y="3783310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783415" y="3781472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8012934" y="3779634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8716181" y="3788813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734276" y="3795315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886676" y="3804494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506595" y="4662147"/>
              <a:ext cx="1595368" cy="385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1          2700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805909" y="4222779"/>
              <a:ext cx="7956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625187" y="3874909"/>
              <a:ext cx="1130661" cy="385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99.4 </a:t>
              </a:r>
              <a:r>
                <a:rPr lang="en-US" dirty="0" err="1" smtClean="0"/>
                <a:t>ms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143202" y="4070003"/>
                  <a:ext cx="2500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3202" y="4070003"/>
                  <a:ext cx="25006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8182" r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>
            <a:xfrm flipV="1">
              <a:off x="7858697" y="3779635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933978" y="3777797"/>
              <a:ext cx="0" cy="8042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4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8385154"/>
                  </p:ext>
                </p:extLst>
              </p:nvPr>
            </p:nvGraphicFramePr>
            <p:xfrm>
              <a:off x="397935" y="1987047"/>
              <a:ext cx="8119018" cy="44576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1750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612322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478071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911120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</a:tblGrid>
                  <a:tr h="327872"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LCLS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SACLA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EuXFEL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E-beam Energy (GeV)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4.5-14.5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6-8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10-17.5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Wavelength</a:t>
                          </a:r>
                          <a:r>
                            <a:rPr lang="en-US" sz="1800" baseline="0" dirty="0" smtClean="0"/>
                            <a:t> (Angstrom)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1.3-15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0.8-15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0.5-60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Frequency (Hz)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60 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>
                              <a:solidFill>
                                <a:srgbClr val="FF0000"/>
                              </a:solidFill>
                            </a:rPr>
                            <a:t>4.5 x 10</a:t>
                          </a:r>
                          <a:r>
                            <a:rPr lang="en-US" sz="1800" baseline="30000" dirty="0" smtClean="0">
                              <a:solidFill>
                                <a:srgbClr val="FF0000"/>
                              </a:solidFill>
                            </a:rPr>
                            <a:t>6</a:t>
                          </a:r>
                          <a:r>
                            <a:rPr lang="en-US" sz="1800" baseline="0" dirty="0" smtClean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</a:rPr>
                            <a:t>(bursts)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Pulse Length(fs) (FWHM)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10-100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30-200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2-100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Detectors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CSPAD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MPCCD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AGIPD</a:t>
                          </a:r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399778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Detector</a:t>
                          </a:r>
                          <a:r>
                            <a:rPr lang="en-US" sz="1800" baseline="0" dirty="0" smtClean="0"/>
                            <a:t> pixel size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dirty="0" smtClean="0"/>
                            <a:t>m</a:t>
                          </a:r>
                          <a:r>
                            <a:rPr lang="en-US" sz="1800" baseline="0" dirty="0" smtClean="0"/>
                            <a:t> x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dirty="0" smtClean="0"/>
                            <a:t>m</a:t>
                          </a:r>
                          <a:r>
                            <a:rPr lang="en-US" sz="1800" baseline="0" dirty="0" smtClean="0"/>
                            <a:t>)</a:t>
                          </a:r>
                          <a:endParaRPr lang="en-US" sz="18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110x110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50x50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200</a:t>
                          </a:r>
                          <a:r>
                            <a:rPr lang="en-US" sz="1800" baseline="0" dirty="0" smtClean="0"/>
                            <a:t> x 200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No.</a:t>
                          </a:r>
                          <a:r>
                            <a:rPr lang="en-US" sz="1800" baseline="0" dirty="0" smtClean="0"/>
                            <a:t> of pixel per unit (units)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184x195 (16)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512x1024 (8)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64x64 (256)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Max. no. of photons/pixel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3,000 @ 8keV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2,700@6keV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10,000@12.4keV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Average frame-rates (s</a:t>
                          </a:r>
                          <a:r>
                            <a:rPr lang="en-US" sz="1800" baseline="30000" dirty="0" smtClean="0"/>
                            <a:t>-1</a:t>
                          </a:r>
                          <a:r>
                            <a:rPr lang="en-US" sz="1800" dirty="0" smtClean="0"/>
                            <a:t>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27,000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smtClean="0"/>
                            <a:t>(design)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Selected publications</a:t>
                          </a:r>
                          <a:endParaRPr lang="en-US" sz="18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err="1" smtClean="0"/>
                            <a:t>Pande</a:t>
                          </a:r>
                          <a:r>
                            <a:rPr lang="en-US" sz="1800" baseline="0" dirty="0" smtClean="0"/>
                            <a:t> et al., 2016</a:t>
                          </a:r>
                          <a:endParaRPr lang="en-US" sz="18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err="1" smtClean="0"/>
                            <a:t>Woitowitch</a:t>
                          </a:r>
                          <a:r>
                            <a:rPr lang="en-US" sz="1800" dirty="0" smtClean="0"/>
                            <a:t> et al. , 2018</a:t>
                          </a:r>
                          <a:endParaRPr lang="en-US" sz="18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err="1" smtClean="0"/>
                            <a:t>Wiedorn</a:t>
                          </a:r>
                          <a:r>
                            <a:rPr lang="en-US" sz="1800" dirty="0" smtClean="0"/>
                            <a:t> et</a:t>
                          </a:r>
                          <a:r>
                            <a:rPr lang="en-US" sz="1800" baseline="0" dirty="0" smtClean="0"/>
                            <a:t> al. 2018</a:t>
                          </a:r>
                          <a:endParaRPr lang="en-US" sz="18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8385154"/>
                  </p:ext>
                </p:extLst>
              </p:nvPr>
            </p:nvGraphicFramePr>
            <p:xfrm>
              <a:off x="397935" y="1987047"/>
              <a:ext cx="8119018" cy="44576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17505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161232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147807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191112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LCLS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SACLA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EuXFEL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E-beam Energy (GeV)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4.5-14.5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6-8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10-17.5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Wavelength</a:t>
                          </a:r>
                          <a:r>
                            <a:rPr lang="en-US" sz="1800" baseline="0" dirty="0" smtClean="0"/>
                            <a:t> (Angstrom)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1.3-15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0.8-15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0.5-60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Frequency (Hz)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60 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>
                              <a:solidFill>
                                <a:srgbClr val="FF0000"/>
                              </a:solidFill>
                            </a:rPr>
                            <a:t>4.5 x 10</a:t>
                          </a:r>
                          <a:r>
                            <a:rPr lang="en-US" sz="1800" baseline="30000" dirty="0" smtClean="0">
                              <a:solidFill>
                                <a:srgbClr val="FF0000"/>
                              </a:solidFill>
                            </a:rPr>
                            <a:t>6</a:t>
                          </a:r>
                          <a:r>
                            <a:rPr lang="en-US" sz="1800" baseline="0" dirty="0" smtClean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sz="1800" baseline="0" dirty="0" smtClean="0">
                              <a:solidFill>
                                <a:schemeClr val="tx1"/>
                              </a:solidFill>
                            </a:rPr>
                            <a:t>(bursts)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Pulse Length(fs) (FWHM)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10-100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30-200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2-100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Detectors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CSPAD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MPCCD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AGIPD</a:t>
                          </a:r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3997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95" t="-574242" r="-161133" b="-4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110x110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50x50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200</a:t>
                          </a:r>
                          <a:r>
                            <a:rPr lang="en-US" sz="1800" baseline="0" dirty="0" smtClean="0"/>
                            <a:t> x 200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6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No.</a:t>
                          </a:r>
                          <a:r>
                            <a:rPr lang="en-US" sz="1800" baseline="0" dirty="0" smtClean="0"/>
                            <a:t> of pixel per unit (units)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184x195 (16)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512x1024 (8)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64x64 (256)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7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Max. no. of photons/pixel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3,000 </a:t>
                          </a:r>
                          <a:r>
                            <a:rPr lang="en-US" sz="1800" dirty="0" smtClean="0"/>
                            <a:t>@ 8keV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2,700@6keV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10,000@12.4keV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8"/>
                      </a:ext>
                    </a:extLst>
                  </a:tr>
                  <a:tr h="38151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Average frame-rates (s</a:t>
                          </a:r>
                          <a:r>
                            <a:rPr lang="en-US" sz="1800" baseline="30000" dirty="0" smtClean="0"/>
                            <a:t>-1</a:t>
                          </a:r>
                          <a:r>
                            <a:rPr lang="en-US" sz="1800" dirty="0" smtClean="0"/>
                            <a:t>)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60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27,000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smtClean="0"/>
                            <a:t>(design)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Selected publications</a:t>
                          </a:r>
                          <a:endParaRPr lang="en-US" sz="18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err="1" smtClean="0"/>
                            <a:t>Pande</a:t>
                          </a:r>
                          <a:r>
                            <a:rPr lang="en-US" sz="1800" baseline="0" dirty="0" smtClean="0"/>
                            <a:t> et al., 2016</a:t>
                          </a:r>
                          <a:endParaRPr lang="en-US" sz="18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err="1" smtClean="0"/>
                            <a:t>Woitowitch</a:t>
                          </a:r>
                          <a:r>
                            <a:rPr lang="en-US" sz="1800" dirty="0" smtClean="0"/>
                            <a:t> et al. , 2018</a:t>
                          </a:r>
                          <a:endParaRPr lang="en-US" sz="18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err="1" smtClean="0"/>
                            <a:t>Wiedorn</a:t>
                          </a:r>
                          <a:r>
                            <a:rPr lang="en-US" sz="1800" dirty="0" smtClean="0"/>
                            <a:t> et</a:t>
                          </a:r>
                          <a:r>
                            <a:rPr lang="en-US" sz="1800" baseline="0" dirty="0" smtClean="0"/>
                            <a:t> al. 2018</a:t>
                          </a:r>
                          <a:endParaRPr lang="en-US" sz="18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2237773" y="340401"/>
            <a:ext cx="416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Comparison of various </a:t>
            </a:r>
            <a:r>
              <a:rPr lang="en-US" sz="2400" b="1" dirty="0" smtClean="0"/>
              <a:t>XFELs</a:t>
            </a:r>
            <a:endParaRPr lang="en-US" sz="24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97935" y="3895344"/>
            <a:ext cx="8119018" cy="9144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73520" y="1574800"/>
            <a:ext cx="1873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rep rate XFEL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7832" y="314815"/>
            <a:ext cx="284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XFELs and Biology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0682" y="1541417"/>
            <a:ext cx="88433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XFEL is complicated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XFEL is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Beamtime</a:t>
            </a:r>
            <a:r>
              <a:rPr lang="en-US" sz="2400" dirty="0" smtClean="0"/>
              <a:t> at XFEL is hard to 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infrastructure for experiments on biological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Generate expertise to perform experiments with biological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Push the envelope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Need a collaborative, pioneering effort</a:t>
            </a:r>
          </a:p>
        </p:txBody>
      </p:sp>
      <p:pic>
        <p:nvPicPr>
          <p:cNvPr id="4" name="Picture 2" descr="C:\Users\jszczesek\AppData\Local\Microsoft\Windows\Temporary Internet Files\Content.Outlook\ZW28SYML\bioxfel_logo (5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66" y="4069194"/>
            <a:ext cx="5906722" cy="22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39929" y="6137363"/>
            <a:ext cx="5460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ulti-million dollar enterprise for 10 years</a:t>
            </a:r>
            <a:endParaRPr lang="en-US" sz="2400" dirty="0"/>
          </a:p>
        </p:txBody>
      </p:sp>
      <p:pic>
        <p:nvPicPr>
          <p:cNvPr id="8" name="Picture 12" descr="ns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1" y="4693602"/>
            <a:ext cx="1577084" cy="149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4373880"/>
            <a:ext cx="309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and Technology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85" name="Picture 6" descr="C:\Documents and Settings\smarius\My Documents\BIOXFEL\PICTURES\LOGOS\UB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433638"/>
            <a:ext cx="1190625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" name="TextBox 60"/>
          <p:cNvSpPr txBox="1">
            <a:spLocks noChangeArrowheads="1"/>
          </p:cNvSpPr>
          <p:nvPr/>
        </p:nvSpPr>
        <p:spPr bwMode="auto">
          <a:xfrm>
            <a:off x="1946275" y="3043238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/>
              <a:t>Grant</a:t>
            </a:r>
          </a:p>
        </p:txBody>
      </p:sp>
      <p:pic>
        <p:nvPicPr>
          <p:cNvPr id="7189" name="Picture 3" descr="C:\Documents and Settings\smarius\My Documents\BIOXFEL\PICTURES\LOGOS\UWM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34" y="1123716"/>
            <a:ext cx="1551216" cy="131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7" descr="C:\Documents and Settings\smarius\My Documents\BIOXFEL\PICTURES\LOGOS\CFEL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965575"/>
            <a:ext cx="169386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4" name="TextBox 58"/>
          <p:cNvSpPr txBox="1">
            <a:spLocks noChangeArrowheads="1"/>
          </p:cNvSpPr>
          <p:nvPr/>
        </p:nvSpPr>
        <p:spPr bwMode="auto">
          <a:xfrm>
            <a:off x="3897313" y="5991860"/>
            <a:ext cx="8456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err="1" smtClean="0"/>
              <a:t>Srajer</a:t>
            </a:r>
            <a:endParaRPr lang="en-US" altLang="en-US" sz="1800" b="1" dirty="0" smtClean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smtClean="0"/>
              <a:t>Moffat</a:t>
            </a:r>
            <a:endParaRPr lang="en-US" altLang="en-US" sz="1800" b="1" dirty="0"/>
          </a:p>
        </p:txBody>
      </p:sp>
      <p:pic>
        <p:nvPicPr>
          <p:cNvPr id="7205" name="Picture 8" descr="C:\Documents and Settings\smarius\My Documents\BIOXFEL\PICTURES\LOGOS\ICLondon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5291138"/>
            <a:ext cx="1719263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7" name="TextBox 57"/>
          <p:cNvSpPr txBox="1">
            <a:spLocks noChangeArrowheads="1"/>
          </p:cNvSpPr>
          <p:nvPr/>
        </p:nvSpPr>
        <p:spPr bwMode="auto">
          <a:xfrm>
            <a:off x="5821363" y="5765800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/>
              <a:t>van Thor</a:t>
            </a:r>
          </a:p>
        </p:txBody>
      </p:sp>
      <p:pic>
        <p:nvPicPr>
          <p:cNvPr id="7209" name="Picture 26" descr="ANd9GcRFTYFYDTyrYLE1Zbylg0wALdvGapEF_cP0kDcj6jO34KkD5aU9z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43" y="4098018"/>
            <a:ext cx="2220913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0" name="Text Box 27"/>
          <p:cNvSpPr txBox="1">
            <a:spLocks noChangeArrowheads="1"/>
          </p:cNvSpPr>
          <p:nvPr/>
        </p:nvSpPr>
        <p:spPr bwMode="auto">
          <a:xfrm>
            <a:off x="6804350" y="5043198"/>
            <a:ext cx="13732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err="1"/>
              <a:t>Groenhof</a:t>
            </a:r>
            <a:endParaRPr lang="en-US" altLang="en-US" sz="1800" b="1" dirty="0"/>
          </a:p>
        </p:txBody>
      </p:sp>
      <p:pic>
        <p:nvPicPr>
          <p:cNvPr id="7211" name="Picture 4" descr="C:\Documents and Settings\smarius\My Documents\BIOXFEL\PICTURES\LOGOS\ASU_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385888"/>
            <a:ext cx="1135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6" name="TextBox 54"/>
          <p:cNvSpPr txBox="1">
            <a:spLocks noChangeArrowheads="1"/>
          </p:cNvSpPr>
          <p:nvPr/>
        </p:nvSpPr>
        <p:spPr bwMode="auto">
          <a:xfrm>
            <a:off x="6666891" y="1318068"/>
            <a:ext cx="1263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err="1"/>
              <a:t>Fromme</a:t>
            </a:r>
            <a:endParaRPr lang="en-US" altLang="en-US" sz="1800" b="1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/>
              <a:t>Spence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err="1"/>
              <a:t>Weierstall</a:t>
            </a:r>
            <a:endParaRPr lang="en-US" altLang="en-US" sz="1800" b="1" dirty="0"/>
          </a:p>
        </p:txBody>
      </p:sp>
      <p:sp>
        <p:nvSpPr>
          <p:cNvPr id="7231" name="Line 63"/>
          <p:cNvSpPr>
            <a:spLocks noChangeShapeType="1"/>
          </p:cNvSpPr>
          <p:nvPr/>
        </p:nvSpPr>
        <p:spPr bwMode="auto">
          <a:xfrm>
            <a:off x="2660198" y="2353808"/>
            <a:ext cx="897390" cy="1260930"/>
          </a:xfrm>
          <a:prstGeom prst="line">
            <a:avLst/>
          </a:prstGeom>
          <a:noFill/>
          <a:ln w="3175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2" name="Line 64"/>
          <p:cNvSpPr>
            <a:spLocks noChangeShapeType="1"/>
          </p:cNvSpPr>
          <p:nvPr/>
        </p:nvSpPr>
        <p:spPr bwMode="auto">
          <a:xfrm>
            <a:off x="1925638" y="3433763"/>
            <a:ext cx="1331912" cy="509587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3" name="Line 65"/>
          <p:cNvSpPr>
            <a:spLocks noChangeShapeType="1"/>
          </p:cNvSpPr>
          <p:nvPr/>
        </p:nvSpPr>
        <p:spPr bwMode="auto">
          <a:xfrm flipV="1">
            <a:off x="2366963" y="4400550"/>
            <a:ext cx="938212" cy="2794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4" name="Line 66"/>
          <p:cNvSpPr>
            <a:spLocks noChangeShapeType="1"/>
          </p:cNvSpPr>
          <p:nvPr/>
        </p:nvSpPr>
        <p:spPr bwMode="auto">
          <a:xfrm flipH="1" flipV="1">
            <a:off x="4413250" y="4443413"/>
            <a:ext cx="20638" cy="1074737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5" name="Line 67"/>
          <p:cNvSpPr>
            <a:spLocks noChangeShapeType="1"/>
          </p:cNvSpPr>
          <p:nvPr/>
        </p:nvSpPr>
        <p:spPr bwMode="auto">
          <a:xfrm flipH="1" flipV="1">
            <a:off x="4995863" y="4378325"/>
            <a:ext cx="398462" cy="871538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6" name="Line 68"/>
          <p:cNvSpPr>
            <a:spLocks noChangeShapeType="1"/>
          </p:cNvSpPr>
          <p:nvPr/>
        </p:nvSpPr>
        <p:spPr bwMode="auto">
          <a:xfrm flipH="1" flipV="1">
            <a:off x="5432425" y="4090987"/>
            <a:ext cx="1001032" cy="676955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7" name="Line 69"/>
          <p:cNvSpPr>
            <a:spLocks noChangeShapeType="1"/>
          </p:cNvSpPr>
          <p:nvPr/>
        </p:nvSpPr>
        <p:spPr bwMode="auto">
          <a:xfrm>
            <a:off x="4267199" y="3307079"/>
            <a:ext cx="4763" cy="393383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8" name="Line 70"/>
          <p:cNvSpPr>
            <a:spLocks noChangeShapeType="1"/>
          </p:cNvSpPr>
          <p:nvPr/>
        </p:nvSpPr>
        <p:spPr bwMode="auto">
          <a:xfrm flipH="1">
            <a:off x="4968240" y="2249851"/>
            <a:ext cx="600664" cy="981029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39" name="Picture 71" descr="Rice University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5621338"/>
            <a:ext cx="1714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42" name="TextBox 60"/>
          <p:cNvSpPr txBox="1">
            <a:spLocks noChangeArrowheads="1"/>
          </p:cNvSpPr>
          <p:nvPr/>
        </p:nvSpPr>
        <p:spPr bwMode="auto">
          <a:xfrm>
            <a:off x="1847850" y="6262688"/>
            <a:ext cx="93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/>
              <a:t>Philips</a:t>
            </a:r>
          </a:p>
        </p:txBody>
      </p:sp>
      <p:sp>
        <p:nvSpPr>
          <p:cNvPr id="7244" name="Line 76"/>
          <p:cNvSpPr>
            <a:spLocks noChangeShapeType="1"/>
          </p:cNvSpPr>
          <p:nvPr/>
        </p:nvSpPr>
        <p:spPr bwMode="auto">
          <a:xfrm flipV="1">
            <a:off x="2724150" y="4446588"/>
            <a:ext cx="1130300" cy="1182687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48" name="Picture 80" descr="phot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2293568"/>
            <a:ext cx="822325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49" name="Text Box 81"/>
          <p:cNvSpPr txBox="1">
            <a:spLocks noChangeArrowheads="1"/>
          </p:cNvSpPr>
          <p:nvPr/>
        </p:nvSpPr>
        <p:spPr bwMode="auto">
          <a:xfrm>
            <a:off x="7954963" y="2232025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Pollack </a:t>
            </a:r>
          </a:p>
        </p:txBody>
      </p:sp>
      <p:sp>
        <p:nvSpPr>
          <p:cNvPr id="7250" name="Line 82"/>
          <p:cNvSpPr>
            <a:spLocks noChangeShapeType="1"/>
          </p:cNvSpPr>
          <p:nvPr/>
        </p:nvSpPr>
        <p:spPr bwMode="auto">
          <a:xfrm flipH="1">
            <a:off x="5283199" y="2778125"/>
            <a:ext cx="1649413" cy="722312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0" name="TextBox 59"/>
          <p:cNvSpPr txBox="1">
            <a:spLocks noChangeArrowheads="1"/>
          </p:cNvSpPr>
          <p:nvPr/>
        </p:nvSpPr>
        <p:spPr bwMode="auto">
          <a:xfrm>
            <a:off x="747713" y="48625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/>
              <a:t>Chapman</a:t>
            </a:r>
          </a:p>
        </p:txBody>
      </p:sp>
      <p:pic>
        <p:nvPicPr>
          <p:cNvPr id="7261" name="Picture 5" descr="C:\Documents and Settings\smarius\My Documents\BIOXFEL\PICTURES\LOGOS\LLNL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63900"/>
            <a:ext cx="2484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6" name="TextBox 56"/>
          <p:cNvSpPr txBox="1">
            <a:spLocks noChangeArrowheads="1"/>
          </p:cNvSpPr>
          <p:nvPr/>
        </p:nvSpPr>
        <p:spPr bwMode="auto">
          <a:xfrm>
            <a:off x="7691438" y="3743325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/>
              <a:t>Frank</a:t>
            </a:r>
          </a:p>
        </p:txBody>
      </p:sp>
      <p:pic>
        <p:nvPicPr>
          <p:cNvPr id="7267" name="Picture 2" descr="C:\Documents and Settings\smarius\My Documents\BIOXFEL\PICTURES\LOGOS\lcls-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1659"/>
            <a:ext cx="205105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9" name="Text Box 57"/>
          <p:cNvSpPr txBox="1">
            <a:spLocks noChangeArrowheads="1"/>
          </p:cNvSpPr>
          <p:nvPr/>
        </p:nvSpPr>
        <p:spPr bwMode="auto">
          <a:xfrm>
            <a:off x="1877924" y="1483057"/>
            <a:ext cx="8497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err="1"/>
              <a:t>Boutet</a:t>
            </a:r>
            <a:endParaRPr lang="en-US" altLang="en-US" sz="1800" b="1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smtClean="0"/>
              <a:t>Aquila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 smtClean="0"/>
              <a:t>Liang</a:t>
            </a:r>
            <a:endParaRPr lang="en-US" altLang="en-US" sz="1800" b="1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/>
              <a:t>Hunter</a:t>
            </a:r>
          </a:p>
        </p:txBody>
      </p:sp>
      <p:sp>
        <p:nvSpPr>
          <p:cNvPr id="96" name="Text Box 8"/>
          <p:cNvSpPr txBox="1">
            <a:spLocks noChangeArrowheads="1"/>
          </p:cNvSpPr>
          <p:nvPr/>
        </p:nvSpPr>
        <p:spPr bwMode="auto">
          <a:xfrm>
            <a:off x="2006817" y="21059"/>
            <a:ext cx="47628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/>
              <a:t>Time-Resolved </a:t>
            </a:r>
            <a:r>
              <a:rPr lang="en-US" altLang="en-US" sz="2400" b="1" dirty="0"/>
              <a:t>Serial Femtosecond 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/>
              <a:t>Crystallography </a:t>
            </a:r>
            <a:endParaRPr lang="en-US" altLang="en-US" sz="2400" b="1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87815-2E29-4C3B-844A-74FDD24E4F9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7" name="Picture 2" descr="C:\Users\jszczesek\AppData\Local\Microsoft\Windows\Temporary Internet Files\Content.Outlook\ZW28SYML\bioxfel_logo (5)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" y="310268"/>
            <a:ext cx="2247958" cy="83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" name="Picture 716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57" y="5419359"/>
            <a:ext cx="1800543" cy="63219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607801" y="3646169"/>
            <a:ext cx="1317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TEAM</a:t>
            </a:r>
            <a:endParaRPr lang="en-US" sz="3600" b="1" dirty="0"/>
          </a:p>
        </p:txBody>
      </p:sp>
      <p:sp>
        <p:nvSpPr>
          <p:cNvPr id="7168" name="TextBox 7167"/>
          <p:cNvSpPr txBox="1"/>
          <p:nvPr/>
        </p:nvSpPr>
        <p:spPr>
          <a:xfrm>
            <a:off x="3704546" y="2263536"/>
            <a:ext cx="1238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Schmidt</a:t>
            </a:r>
          </a:p>
          <a:p>
            <a:r>
              <a:rPr lang="en-US" b="1" dirty="0" err="1" smtClean="0"/>
              <a:t>Schwander</a:t>
            </a:r>
            <a:endParaRPr lang="en-US" b="1" dirty="0" smtClean="0"/>
          </a:p>
          <a:p>
            <a:r>
              <a:rPr lang="en-US" b="1" dirty="0" err="1" smtClean="0"/>
              <a:t>Ourmazd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3896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18" descr="Picture_crys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84" y="3635031"/>
            <a:ext cx="164465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o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30" y="1583005"/>
            <a:ext cx="4781870" cy="515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701484" y="4248713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045972" y="3751826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X-rays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1946084" y="5039969"/>
            <a:ext cx="24160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crystal, ordered </a:t>
            </a:r>
          </a:p>
          <a:p>
            <a:pPr eaLnBrk="1" hangingPunct="1"/>
            <a:r>
              <a:rPr lang="en-US" altLang="en-US" dirty="0" smtClean="0"/>
              <a:t>3D-array </a:t>
            </a:r>
            <a:r>
              <a:rPr lang="en-US" altLang="en-US" dirty="0"/>
              <a:t>of particles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8845" y="1308138"/>
            <a:ext cx="402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iffraction pattern with Bragg reflections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47391" y="302774"/>
            <a:ext cx="4423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X-ray Diffraction Experiment</a:t>
            </a:r>
            <a:endParaRPr lang="en-US" sz="2800" b="1" dirty="0"/>
          </a:p>
        </p:txBody>
      </p:sp>
      <p:sp>
        <p:nvSpPr>
          <p:cNvPr id="10" name="Arc 9"/>
          <p:cNvSpPr/>
          <p:nvPr/>
        </p:nvSpPr>
        <p:spPr>
          <a:xfrm>
            <a:off x="3154107" y="4059370"/>
            <a:ext cx="416560" cy="416560"/>
          </a:xfrm>
          <a:prstGeom prst="arc">
            <a:avLst>
              <a:gd name="adj1" fmla="val 16200000"/>
              <a:gd name="adj2" fmla="val 11756724"/>
            </a:avLst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4" y="1358045"/>
            <a:ext cx="3061963" cy="1274439"/>
          </a:xfrm>
          <a:prstGeom prst="rect">
            <a:avLst/>
          </a:prstGeom>
        </p:spPr>
      </p:pic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79822" y="2439493"/>
            <a:ext cx="3942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b</a:t>
            </a:r>
            <a:r>
              <a:rPr lang="en-US" altLang="en-US" dirty="0" smtClean="0"/>
              <a:t>io-macromolecules form crystals</a:t>
            </a:r>
            <a:endParaRPr lang="en-US" alt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936240" y="1677470"/>
            <a:ext cx="1706880" cy="20743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38880" y="4826000"/>
            <a:ext cx="5122092" cy="13411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79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731" y="1483261"/>
            <a:ext cx="676852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I. </a:t>
            </a:r>
            <a:r>
              <a:rPr lang="en-US" sz="2000" b="1" i="1" dirty="0" smtClean="0"/>
              <a:t>Trans </a:t>
            </a:r>
            <a:r>
              <a:rPr lang="en-US" sz="2000" b="1" dirty="0" smtClean="0"/>
              <a:t>to</a:t>
            </a:r>
            <a:r>
              <a:rPr lang="en-US" sz="2000" b="1" i="1" dirty="0" smtClean="0"/>
              <a:t> </a:t>
            </a:r>
            <a:r>
              <a:rPr lang="en-US" sz="2000" b="1" i="1" dirty="0"/>
              <a:t>C</a:t>
            </a:r>
            <a:r>
              <a:rPr lang="en-US" sz="2000" b="1" i="1" dirty="0" smtClean="0"/>
              <a:t>is </a:t>
            </a:r>
            <a:r>
              <a:rPr lang="en-US" sz="2000" b="1" dirty="0"/>
              <a:t>I</a:t>
            </a:r>
            <a:r>
              <a:rPr lang="en-US" sz="2000" b="1" dirty="0" smtClean="0"/>
              <a:t>somerization in </a:t>
            </a:r>
            <a:r>
              <a:rPr lang="en-US" sz="2000" b="1" dirty="0"/>
              <a:t>P</a:t>
            </a:r>
            <a:r>
              <a:rPr lang="en-US" sz="2000" b="1" dirty="0" smtClean="0"/>
              <a:t>hotoactive </a:t>
            </a:r>
            <a:r>
              <a:rPr lang="en-US" sz="2000" b="1" dirty="0"/>
              <a:t>Y</a:t>
            </a:r>
            <a:r>
              <a:rPr lang="en-US" sz="2000" b="1" dirty="0" smtClean="0"/>
              <a:t>ellow </a:t>
            </a:r>
            <a:r>
              <a:rPr lang="en-US" sz="2000" b="1" dirty="0"/>
              <a:t>P</a:t>
            </a:r>
            <a:r>
              <a:rPr lang="en-US" sz="2000" b="1" dirty="0" smtClean="0"/>
              <a:t>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emtosecond time scale, </a:t>
            </a:r>
            <a:r>
              <a:rPr lang="en-US" sz="2000" i="1" dirty="0" smtClean="0"/>
              <a:t>structure based </a:t>
            </a:r>
            <a:r>
              <a:rPr lang="en-US" sz="2000" i="1" dirty="0" err="1" smtClean="0"/>
              <a:t>femtochemistry</a:t>
            </a:r>
            <a:endParaRPr lang="en-US" sz="20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ynamics on excited state potential energy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ransition through conical intersection</a:t>
            </a:r>
          </a:p>
          <a:p>
            <a:endParaRPr lang="en-US" sz="2000" dirty="0"/>
          </a:p>
          <a:p>
            <a:r>
              <a:rPr lang="en-US" sz="2000" b="1" dirty="0" smtClean="0"/>
              <a:t>II. Structure Based </a:t>
            </a:r>
            <a:r>
              <a:rPr lang="en-US" sz="2000" b="1" dirty="0"/>
              <a:t>E</a:t>
            </a:r>
            <a:r>
              <a:rPr lang="en-US" sz="2000" b="1" dirty="0" smtClean="0"/>
              <a:t>nzymology with </a:t>
            </a:r>
            <a:r>
              <a:rPr lang="el-GR" sz="2000" b="1" dirty="0" smtClean="0"/>
              <a:t>β</a:t>
            </a:r>
            <a:r>
              <a:rPr lang="en-US" sz="2000" b="1" dirty="0" smtClean="0"/>
              <a:t>-lactamase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nzyme responsible for broad spectrum antibiotic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mix-and-inject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 time-scale from 30 </a:t>
            </a:r>
            <a:r>
              <a:rPr lang="en-US" sz="2000" dirty="0" err="1" smtClean="0"/>
              <a:t>ms</a:t>
            </a:r>
            <a:r>
              <a:rPr lang="en-US" sz="2000" dirty="0" smtClean="0"/>
              <a:t> to 2 s</a:t>
            </a:r>
          </a:p>
          <a:p>
            <a:endParaRPr lang="en-US" sz="2000" dirty="0"/>
          </a:p>
          <a:p>
            <a:r>
              <a:rPr lang="en-US" sz="2000" b="1" dirty="0" smtClean="0"/>
              <a:t>III. Single Particle Simulations with Light Regulated Enzymes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ingle particle diffraction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ime-resolved single particle diffraction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easibility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53360" y="230505"/>
            <a:ext cx="324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Scientific Applications</a:t>
            </a:r>
          </a:p>
          <a:p>
            <a:pPr algn="ctr"/>
            <a:r>
              <a:rPr lang="en-US" sz="2400" b="1" dirty="0" smtClean="0"/>
              <a:t>Experiments and Future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0788" y="5952648"/>
            <a:ext cx="7435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Selected results from multiple </a:t>
            </a:r>
            <a:r>
              <a:rPr lang="en-US" dirty="0" err="1" smtClean="0"/>
              <a:t>beamtimes</a:t>
            </a:r>
            <a:r>
              <a:rPr lang="en-US" dirty="0" smtClean="0"/>
              <a:t> at XFELs (LCLS, SACLA and </a:t>
            </a:r>
            <a:r>
              <a:rPr lang="en-US" dirty="0" err="1" smtClean="0"/>
              <a:t>EuXFEL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and synchrotron (APS)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91" y="6297959"/>
            <a:ext cx="1041400" cy="365647"/>
          </a:xfrm>
          <a:prstGeom prst="rect">
            <a:avLst/>
          </a:prstGeom>
        </p:spPr>
      </p:pic>
      <p:pic>
        <p:nvPicPr>
          <p:cNvPr id="7" name="Picture 6" descr="C:\Documents and Settings\smarius\My Documents\BIOXFEL\PICTURES\LOGOS\lcls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37" y="5450391"/>
            <a:ext cx="864513" cy="48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ACLA（XFEL）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27" y="5853815"/>
            <a:ext cx="659571" cy="31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98" y="6217137"/>
            <a:ext cx="553720" cy="5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0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1615" y="1584960"/>
            <a:ext cx="2693124" cy="2253298"/>
            <a:chOff x="211455" y="1838960"/>
            <a:chExt cx="2693124" cy="2253298"/>
          </a:xfrm>
        </p:grpSpPr>
        <p:pic>
          <p:nvPicPr>
            <p:cNvPr id="2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5" y="2009458"/>
              <a:ext cx="2346325" cy="208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351280" y="2062480"/>
              <a:ext cx="843280" cy="528320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45360" y="1838960"/>
              <a:ext cx="6592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rans</a:t>
              </a:r>
            </a:p>
            <a:p>
              <a:endParaRPr lang="en-US" dirty="0"/>
            </a:p>
            <a:p>
              <a:r>
                <a:rPr lang="en-US" dirty="0" smtClean="0"/>
                <a:t>cis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409781" y="2174240"/>
              <a:ext cx="0" cy="264160"/>
            </a:xfrm>
            <a:prstGeom prst="straightConnector1">
              <a:avLst/>
            </a:prstGeom>
            <a:ln w="2222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966720" y="1417956"/>
            <a:ext cx="62567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emainder: </a:t>
            </a:r>
            <a:r>
              <a:rPr lang="en-US" i="1" dirty="0" smtClean="0"/>
              <a:t>trans </a:t>
            </a:r>
            <a:r>
              <a:rPr lang="en-US" dirty="0" smtClean="0"/>
              <a:t>to</a:t>
            </a:r>
            <a:r>
              <a:rPr lang="en-US" i="1" dirty="0" smtClean="0"/>
              <a:t> cis </a:t>
            </a:r>
            <a:r>
              <a:rPr lang="en-US" dirty="0" smtClean="0"/>
              <a:t>isomerization in PYP </a:t>
            </a:r>
            <a:r>
              <a:rPr lang="en-US" i="1" dirty="0" smtClean="0"/>
              <a:t>not</a:t>
            </a:r>
            <a:r>
              <a:rPr lang="en-US" dirty="0" smtClean="0"/>
              <a:t> time-resolved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oal: observe (for the first time) a </a:t>
            </a:r>
            <a:r>
              <a:rPr lang="en-US" i="1" dirty="0" smtClean="0"/>
              <a:t>trans </a:t>
            </a:r>
            <a:r>
              <a:rPr lang="en-US" dirty="0" smtClean="0"/>
              <a:t>to</a:t>
            </a:r>
            <a:r>
              <a:rPr lang="en-US" i="1" dirty="0" smtClean="0"/>
              <a:t> cis </a:t>
            </a:r>
            <a:r>
              <a:rPr lang="en-US" dirty="0" smtClean="0"/>
              <a:t>isomerization</a:t>
            </a:r>
          </a:p>
          <a:p>
            <a:r>
              <a:rPr lang="en-US" dirty="0" smtClean="0"/>
              <a:t>               in real-time, in 4-D, by shifting electron clouds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time-scale:</a:t>
            </a:r>
            <a:r>
              <a:rPr lang="en-US" dirty="0" smtClean="0"/>
              <a:t> 100 fs to 3 </a:t>
            </a:r>
            <a:r>
              <a:rPr lang="en-US" dirty="0" err="1" smtClean="0"/>
              <a:t>ps</a:t>
            </a:r>
            <a:r>
              <a:rPr lang="en-US" dirty="0" smtClean="0"/>
              <a:t> after reaction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time-resolution: c.a. 100 fs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</a:t>
            </a:r>
            <a:r>
              <a:rPr lang="en-US" i="1" dirty="0" smtClean="0"/>
              <a:t>everal</a:t>
            </a:r>
            <a:r>
              <a:rPr lang="en-US" dirty="0" smtClean="0"/>
              <a:t> control experiments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roof of principle that TR-SFX possible at XFEL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emtosecond absorption spectroscopy on crystals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1297" y="343263"/>
            <a:ext cx="4551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I. Trans</a:t>
            </a:r>
            <a:r>
              <a:rPr lang="en-US" sz="2400" b="1" dirty="0" smtClean="0"/>
              <a:t> to </a:t>
            </a:r>
            <a:r>
              <a:rPr lang="en-US" sz="2400" b="1" i="1" dirty="0" smtClean="0"/>
              <a:t>Cis</a:t>
            </a:r>
            <a:r>
              <a:rPr lang="en-US" sz="2400" b="1" dirty="0" smtClean="0"/>
              <a:t> Isomerization in PYP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9112" y="3859112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PYP </a:t>
            </a:r>
            <a:r>
              <a:rPr lang="en-US" dirty="0" err="1" smtClean="0"/>
              <a:t>photocycle</a:t>
            </a:r>
            <a:endParaRPr lang="en-US" dirty="0"/>
          </a:p>
        </p:txBody>
      </p: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1349716" y="4788535"/>
            <a:ext cx="1369354" cy="1916113"/>
            <a:chOff x="3862" y="127"/>
            <a:chExt cx="1062" cy="1596"/>
          </a:xfrm>
        </p:grpSpPr>
        <p:graphicFrame>
          <p:nvGraphicFramePr>
            <p:cNvPr id="13" name="Object 21"/>
            <p:cNvGraphicFramePr>
              <a:graphicFrameLocks noChangeAspect="1"/>
            </p:cNvGraphicFramePr>
            <p:nvPr/>
          </p:nvGraphicFramePr>
          <p:xfrm>
            <a:off x="3862" y="192"/>
            <a:ext cx="834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4" name="Drawing" r:id="rId4" imgW="1323975" imgH="2209597" progId="Canvas.5.Drawing">
                    <p:embed/>
                  </p:oleObj>
                </mc:Choice>
                <mc:Fallback>
                  <p:oleObj name="Drawing" r:id="rId4" imgW="1323975" imgH="2209597" progId="Canvas.5.Drawing">
                    <p:embed/>
                    <p:pic>
                      <p:nvPicPr>
                        <p:cNvPr id="148501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2" y="192"/>
                          <a:ext cx="834" cy="1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4287" y="1043"/>
              <a:ext cx="385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err="1">
                  <a:latin typeface="Times New Roman" panose="02020603050405020304" pitchFamily="18" charset="0"/>
                </a:rPr>
                <a:t>pG</a:t>
              </a:r>
              <a:endParaRPr lang="en-US" altLang="en-US" sz="200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3961" y="136"/>
              <a:ext cx="479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Times New Roman" panose="02020603050405020304" pitchFamily="18" charset="0"/>
                </a:rPr>
                <a:t>Tyr42</a:t>
              </a:r>
            </a:p>
          </p:txBody>
        </p: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4335" y="127"/>
              <a:ext cx="488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Times New Roman" panose="02020603050405020304" pitchFamily="18" charset="0"/>
                </a:rPr>
                <a:t>Glu46</a:t>
              </a:r>
            </a:p>
          </p:txBody>
        </p:sp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4427" y="1469"/>
              <a:ext cx="497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Times New Roman" panose="02020603050405020304" pitchFamily="18" charset="0"/>
                </a:rPr>
                <a:t>Cys69</a:t>
              </a: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4225" y="706"/>
              <a:ext cx="40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err="1">
                  <a:latin typeface="Times New Roman" panose="02020603050405020304" pitchFamily="18" charset="0"/>
                </a:rPr>
                <a:t>pCA</a:t>
              </a:r>
              <a:endParaRPr lang="en-US" altLang="en-US" sz="1400" dirty="0"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>
            <a:off x="2303822" y="5845684"/>
            <a:ext cx="1056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3543075" y="4941427"/>
            <a:ext cx="1074737" cy="1757362"/>
            <a:chOff x="667" y="1329"/>
            <a:chExt cx="834" cy="1464"/>
          </a:xfrm>
        </p:grpSpPr>
        <p:graphicFrame>
          <p:nvGraphicFramePr>
            <p:cNvPr id="2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9401107"/>
                </p:ext>
              </p:extLst>
            </p:nvPr>
          </p:nvGraphicFramePr>
          <p:xfrm>
            <a:off x="667" y="1329"/>
            <a:ext cx="834" cy="1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5" name="Drawing" r:id="rId6" imgW="1323975" imgH="2323795" progId="Canvas.5.Drawing">
                    <p:embed/>
                  </p:oleObj>
                </mc:Choice>
                <mc:Fallback>
                  <p:oleObj name="Drawing" r:id="rId6" imgW="1323975" imgH="2323795" progId="Canvas.5.Drawing">
                    <p:embed/>
                    <p:pic>
                      <p:nvPicPr>
                        <p:cNvPr id="14849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7" y="1329"/>
                          <a:ext cx="834" cy="1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1025" y="2119"/>
              <a:ext cx="378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669900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altLang="en-US" sz="2000" baseline="-25000" dirty="0" smtClean="0">
                  <a:solidFill>
                    <a:srgbClr val="669900"/>
                  </a:solidFill>
                  <a:latin typeface="Times New Roman" panose="02020603050405020304" pitchFamily="18" charset="0"/>
                </a:rPr>
                <a:t>CT</a:t>
              </a:r>
              <a:endParaRPr lang="en-US" altLang="en-US" sz="2000" dirty="0">
                <a:solidFill>
                  <a:srgbClr val="66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97280" y="5962348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trans</a:t>
            </a:r>
            <a:endParaRPr lang="en-US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3237244" y="596234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cis</a:t>
            </a:r>
            <a:endParaRPr lang="en-US" b="1" i="1" dirty="0"/>
          </a:p>
        </p:txBody>
      </p:sp>
      <p:sp>
        <p:nvSpPr>
          <p:cNvPr id="27" name="Freeform 26"/>
          <p:cNvSpPr/>
          <p:nvPr/>
        </p:nvSpPr>
        <p:spPr>
          <a:xfrm>
            <a:off x="1325583" y="1341120"/>
            <a:ext cx="118331" cy="473326"/>
          </a:xfrm>
          <a:custGeom>
            <a:avLst/>
            <a:gdLst>
              <a:gd name="connsiteX0" fmla="*/ 185057 w 217714"/>
              <a:gd name="connsiteY0" fmla="*/ 0 h 696686"/>
              <a:gd name="connsiteX1" fmla="*/ 0 w 217714"/>
              <a:gd name="connsiteY1" fmla="*/ 337457 h 696686"/>
              <a:gd name="connsiteX2" fmla="*/ 217714 w 217714"/>
              <a:gd name="connsiteY2" fmla="*/ 326571 h 696686"/>
              <a:gd name="connsiteX3" fmla="*/ 32657 w 217714"/>
              <a:gd name="connsiteY3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4" h="696686">
                <a:moveTo>
                  <a:pt x="185057" y="0"/>
                </a:moveTo>
                <a:lnTo>
                  <a:pt x="0" y="337457"/>
                </a:lnTo>
                <a:lnTo>
                  <a:pt x="217714" y="326571"/>
                </a:lnTo>
                <a:lnTo>
                  <a:pt x="32657" y="696686"/>
                </a:lnTo>
              </a:path>
            </a:pathLst>
          </a:custGeom>
          <a:noFill/>
          <a:ln w="44450">
            <a:solidFill>
              <a:srgbClr val="0000FF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06575" y="1385888"/>
            <a:ext cx="5249863" cy="5238750"/>
            <a:chOff x="2040255" y="1700848"/>
            <a:chExt cx="5249863" cy="5238750"/>
          </a:xfrm>
        </p:grpSpPr>
        <p:pic>
          <p:nvPicPr>
            <p:cNvPr id="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255" y="1700848"/>
              <a:ext cx="5249863" cy="523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 Box 9"/>
            <p:cNvSpPr txBox="1">
              <a:spLocks noChangeArrowheads="1"/>
            </p:cNvSpPr>
            <p:nvPr/>
          </p:nvSpPr>
          <p:spPr bwMode="auto">
            <a:xfrm>
              <a:off x="5747068" y="4439920"/>
              <a:ext cx="103981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bg1"/>
                  </a:solidFill>
                </a:rPr>
                <a:t>(1.2 </a:t>
              </a:r>
              <a:r>
                <a:rPr lang="en-US" altLang="en-US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en-US">
                  <a:solidFill>
                    <a:schemeClr val="bg1"/>
                  </a:solidFill>
                </a:rPr>
                <a:t>m)</a:t>
              </a:r>
            </a:p>
          </p:txBody>
        </p:sp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3967480" y="4378008"/>
              <a:ext cx="110331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bg1"/>
                  </a:solidFill>
                </a:rPr>
                <a:t>(150 </a:t>
              </a:r>
              <a:r>
                <a:rPr lang="en-US" altLang="en-US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en-US">
                  <a:solidFill>
                    <a:schemeClr val="bg1"/>
                  </a:solidFill>
                </a:rPr>
                <a:t>m)</a:t>
              </a:r>
            </a:p>
          </p:txBody>
        </p:sp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5364480" y="5659120"/>
              <a:ext cx="8493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bg1"/>
                  </a:solidFill>
                </a:rPr>
                <a:t>(5 </a:t>
              </a:r>
              <a:r>
                <a:rPr lang="en-US" altLang="en-US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en-US">
                  <a:solidFill>
                    <a:schemeClr val="bg1"/>
                  </a:solidFill>
                </a:rPr>
                <a:t>m)</a:t>
              </a:r>
            </a:p>
          </p:txBody>
        </p:sp>
      </p:grp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909408" y="259579"/>
            <a:ext cx="34197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M</a:t>
            </a:r>
            <a:r>
              <a:rPr lang="en-US" altLang="en-US" sz="2800" b="1" dirty="0" smtClean="0"/>
              <a:t>icrocrystal </a:t>
            </a:r>
            <a:r>
              <a:rPr lang="en-US" altLang="en-US" sz="2800" b="1" dirty="0"/>
              <a:t>Injection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0" y="0"/>
            <a:ext cx="88900" cy="6858000"/>
          </a:xfrm>
          <a:prstGeom prst="rect">
            <a:avLst/>
          </a:prstGeom>
          <a:gradFill rotWithShape="1">
            <a:gsLst>
              <a:gs pos="0">
                <a:srgbClr val="3B3B3B"/>
              </a:gs>
              <a:gs pos="50000">
                <a:srgbClr val="808080"/>
              </a:gs>
              <a:gs pos="100000">
                <a:srgbClr val="3B3B3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5367" name="Line 9"/>
          <p:cNvSpPr>
            <a:spLocks noChangeShapeType="1"/>
          </p:cNvSpPr>
          <p:nvPr/>
        </p:nvSpPr>
        <p:spPr bwMode="auto">
          <a:xfrm flipH="1">
            <a:off x="4000500" y="1717675"/>
            <a:ext cx="2757488" cy="132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5397500" y="3167063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 Å</a:t>
            </a:r>
          </a:p>
        </p:txBody>
      </p:sp>
      <p:sp>
        <p:nvSpPr>
          <p:cNvPr id="15370" name="Text Box 13"/>
          <p:cNvSpPr txBox="1">
            <a:spLocks noChangeArrowheads="1"/>
          </p:cNvSpPr>
          <p:nvPr/>
        </p:nvSpPr>
        <p:spPr bwMode="auto">
          <a:xfrm>
            <a:off x="4435475" y="316388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3 Å</a:t>
            </a:r>
          </a:p>
        </p:txBody>
      </p:sp>
      <p:grpSp>
        <p:nvGrpSpPr>
          <p:cNvPr id="15371" name="Group 15"/>
          <p:cNvGrpSpPr>
            <a:grpSpLocks/>
          </p:cNvGrpSpPr>
          <p:nvPr/>
        </p:nvGrpSpPr>
        <p:grpSpPr bwMode="auto">
          <a:xfrm>
            <a:off x="1056640" y="0"/>
            <a:ext cx="6745288" cy="7032625"/>
            <a:chOff x="0" y="0"/>
            <a:chExt cx="4249" cy="4430"/>
          </a:xfrm>
        </p:grpSpPr>
        <p:pic>
          <p:nvPicPr>
            <p:cNvPr id="15377" name="Picture 3" descr="LCLS_2014_Jun09_r0194_182829_12ce4.h5_hdfse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49" cy="4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8" name="Oval 14"/>
            <p:cNvSpPr>
              <a:spLocks noChangeArrowheads="1"/>
            </p:cNvSpPr>
            <p:nvPr/>
          </p:nvSpPr>
          <p:spPr bwMode="auto">
            <a:xfrm>
              <a:off x="1589" y="1645"/>
              <a:ext cx="1081" cy="1110"/>
            </a:xfrm>
            <a:prstGeom prst="ellipse">
              <a:avLst/>
            </a:prstGeom>
            <a:solidFill>
              <a:srgbClr val="FF6600">
                <a:alpha val="3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15376" name="Picture 20" descr="image_bioXf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0"/>
            <a:ext cx="13779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2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9" descr="1us_cavity_ster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138" y="1360488"/>
            <a:ext cx="6442075" cy="5522912"/>
          </a:xfrm>
          <a:prstGeom prst="rect">
            <a:avLst/>
          </a:prstGeom>
          <a:noFill/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1485900" y="140335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</a:t>
            </a: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4967288" y="1414463"/>
            <a:ext cx="338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</a:t>
            </a:r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 flipH="1" flipV="1">
            <a:off x="3216275" y="3148013"/>
            <a:ext cx="495300" cy="60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 flipH="1" flipV="1">
            <a:off x="6672263" y="3136900"/>
            <a:ext cx="495300" cy="60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2517775" y="1719263"/>
            <a:ext cx="747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Glu46</a:t>
            </a: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5951538" y="1704975"/>
            <a:ext cx="7477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Glu46</a:t>
            </a:r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1185863" y="4554538"/>
            <a:ext cx="7572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Arg52</a:t>
            </a:r>
          </a:p>
        </p:txBody>
      </p:sp>
      <p:sp>
        <p:nvSpPr>
          <p:cNvPr id="16397" name="Text Box 17"/>
          <p:cNvSpPr txBox="1">
            <a:spLocks noChangeArrowheads="1"/>
          </p:cNvSpPr>
          <p:nvPr/>
        </p:nvSpPr>
        <p:spPr bwMode="auto">
          <a:xfrm>
            <a:off x="1625600" y="5956300"/>
            <a:ext cx="7254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Tyr98</a:t>
            </a:r>
          </a:p>
        </p:txBody>
      </p:sp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4635500" y="4564063"/>
            <a:ext cx="758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Arg52</a:t>
            </a:r>
          </a:p>
        </p:txBody>
      </p:sp>
      <p:sp>
        <p:nvSpPr>
          <p:cNvPr id="16399" name="Text Box 19"/>
          <p:cNvSpPr txBox="1">
            <a:spLocks noChangeArrowheads="1"/>
          </p:cNvSpPr>
          <p:nvPr/>
        </p:nvSpPr>
        <p:spPr bwMode="auto">
          <a:xfrm>
            <a:off x="5068888" y="5959475"/>
            <a:ext cx="725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Tyr98</a:t>
            </a:r>
          </a:p>
        </p:txBody>
      </p:sp>
      <p:sp>
        <p:nvSpPr>
          <p:cNvPr id="16400" name="Text Box 20"/>
          <p:cNvSpPr txBox="1">
            <a:spLocks noChangeArrowheads="1"/>
          </p:cNvSpPr>
          <p:nvPr/>
        </p:nvSpPr>
        <p:spPr bwMode="auto">
          <a:xfrm>
            <a:off x="3128963" y="334962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pCA</a:t>
            </a:r>
          </a:p>
        </p:txBody>
      </p:sp>
      <p:sp>
        <p:nvSpPr>
          <p:cNvPr id="16401" name="Text Box 21"/>
          <p:cNvSpPr txBox="1">
            <a:spLocks noChangeArrowheads="1"/>
          </p:cNvSpPr>
          <p:nvPr/>
        </p:nvSpPr>
        <p:spPr bwMode="auto">
          <a:xfrm>
            <a:off x="6584950" y="330517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pCA</a:t>
            </a:r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1431925" y="1933575"/>
            <a:ext cx="725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Tyr42</a:t>
            </a:r>
          </a:p>
        </p:txBody>
      </p:sp>
      <p:sp>
        <p:nvSpPr>
          <p:cNvPr id="16403" name="Text Box 23"/>
          <p:cNvSpPr txBox="1">
            <a:spLocks noChangeArrowheads="1"/>
          </p:cNvSpPr>
          <p:nvPr/>
        </p:nvSpPr>
        <p:spPr bwMode="auto">
          <a:xfrm>
            <a:off x="4902200" y="1941513"/>
            <a:ext cx="727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Tyr42</a:t>
            </a:r>
          </a:p>
        </p:txBody>
      </p:sp>
      <p:pic>
        <p:nvPicPr>
          <p:cNvPr id="16405" name="Picture 41" descr="image_bioXf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13779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6" name="Text Box 42"/>
          <p:cNvSpPr txBox="1">
            <a:spLocks noChangeArrowheads="1"/>
          </p:cNvSpPr>
          <p:nvPr/>
        </p:nvSpPr>
        <p:spPr bwMode="auto">
          <a:xfrm>
            <a:off x="2025491" y="21433"/>
            <a:ext cx="524053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Difference </a:t>
            </a:r>
            <a:r>
              <a:rPr lang="en-US" altLang="en-US" sz="2000" b="1" dirty="0"/>
              <a:t>Electron Density from TR-SFX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Tenboer</a:t>
            </a:r>
            <a:r>
              <a:rPr lang="en-US" altLang="en-US" sz="1800" dirty="0"/>
              <a:t> et al., 2014, Science</a:t>
            </a:r>
          </a:p>
        </p:txBody>
      </p:sp>
      <p:sp>
        <p:nvSpPr>
          <p:cNvPr id="16407" name="Text Box 43"/>
          <p:cNvSpPr txBox="1">
            <a:spLocks noChangeArrowheads="1"/>
          </p:cNvSpPr>
          <p:nvPr/>
        </p:nvSpPr>
        <p:spPr bwMode="auto">
          <a:xfrm>
            <a:off x="3463925" y="706498"/>
            <a:ext cx="9204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1.6 Å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34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28306" y="706499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1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521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yp_artwork_final_high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2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506220" y="214948"/>
            <a:ext cx="57206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+mn-lt"/>
              </a:rPr>
              <a:t>The Fastest </a:t>
            </a:r>
            <a:r>
              <a:rPr lang="en-US" altLang="en-US" sz="2400" b="1" dirty="0" smtClean="0">
                <a:latin typeface="+mn-lt"/>
              </a:rPr>
              <a:t>“Camera” </a:t>
            </a:r>
            <a:r>
              <a:rPr lang="en-US" altLang="en-US" sz="2400" b="1" dirty="0">
                <a:latin typeface="+mn-lt"/>
              </a:rPr>
              <a:t>in the World </a:t>
            </a:r>
            <a:endParaRPr lang="en-US" altLang="en-US" sz="2400" b="1" dirty="0" smtClean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+mn-lt"/>
              </a:rPr>
              <a:t>Movie </a:t>
            </a:r>
            <a:r>
              <a:rPr lang="en-US" altLang="en-US" sz="2400" b="1" dirty="0">
                <a:latin typeface="+mn-lt"/>
              </a:rPr>
              <a:t>with 25 Trillion ! Pictures per Second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" y="5992586"/>
            <a:ext cx="3869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2014, LCLS Press Release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0871" y="1600199"/>
            <a:ext cx="80547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nanosecond laser pulse:     ~80 % of molecules in </a:t>
            </a:r>
            <a:r>
              <a:rPr lang="en-US" sz="2200" dirty="0" err="1" smtClean="0"/>
              <a:t>photocycle</a:t>
            </a:r>
            <a:endParaRPr lang="en-US" sz="2200" dirty="0" smtClean="0"/>
          </a:p>
          <a:p>
            <a:r>
              <a:rPr lang="en-US" sz="2200" dirty="0"/>
              <a:t> </a:t>
            </a:r>
            <a:r>
              <a:rPr lang="en-US" sz="2200" dirty="0" smtClean="0"/>
              <a:t>                                               multiple excitation possible</a:t>
            </a:r>
          </a:p>
          <a:p>
            <a:r>
              <a:rPr lang="en-US" sz="2200" dirty="0" smtClean="0"/>
              <a:t>femtosecond laser pulses:  ~10 % of molecules in </a:t>
            </a:r>
            <a:r>
              <a:rPr lang="en-US" sz="2200" dirty="0" err="1" smtClean="0"/>
              <a:t>photocycle</a:t>
            </a:r>
            <a:endParaRPr lang="en-US" sz="2200" dirty="0" smtClean="0"/>
          </a:p>
          <a:p>
            <a:r>
              <a:rPr lang="en-US" sz="2200" dirty="0"/>
              <a:t> </a:t>
            </a:r>
            <a:r>
              <a:rPr lang="en-US" sz="2200" dirty="0" smtClean="0"/>
              <a:t>                                               population transfer with the primary yield</a:t>
            </a:r>
            <a:endParaRPr lang="en-US" sz="2200" dirty="0"/>
          </a:p>
        </p:txBody>
      </p:sp>
      <p:sp>
        <p:nvSpPr>
          <p:cNvPr id="4" name="Freeform 21"/>
          <p:cNvSpPr>
            <a:spLocks/>
          </p:cNvSpPr>
          <p:nvPr/>
        </p:nvSpPr>
        <p:spPr bwMode="auto">
          <a:xfrm>
            <a:off x="674688" y="4249738"/>
            <a:ext cx="79375" cy="1020762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1343025" y="4275138"/>
            <a:ext cx="0" cy="990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25"/>
          <p:cNvSpPr>
            <a:spLocks/>
          </p:cNvSpPr>
          <p:nvPr/>
        </p:nvSpPr>
        <p:spPr bwMode="auto">
          <a:xfrm>
            <a:off x="2495550" y="4249738"/>
            <a:ext cx="79375" cy="1020762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6"/>
          <p:cNvSpPr>
            <a:spLocks noChangeShapeType="1"/>
          </p:cNvSpPr>
          <p:nvPr/>
        </p:nvSpPr>
        <p:spPr bwMode="auto">
          <a:xfrm>
            <a:off x="3163888" y="4275138"/>
            <a:ext cx="0" cy="990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8"/>
          <p:cNvSpPr>
            <a:spLocks/>
          </p:cNvSpPr>
          <p:nvPr/>
        </p:nvSpPr>
        <p:spPr bwMode="auto">
          <a:xfrm>
            <a:off x="4297363" y="4227513"/>
            <a:ext cx="79375" cy="1020762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9"/>
          <p:cNvSpPr>
            <a:spLocks noChangeShapeType="1"/>
          </p:cNvSpPr>
          <p:nvPr/>
        </p:nvSpPr>
        <p:spPr bwMode="auto">
          <a:xfrm>
            <a:off x="4965700" y="4254500"/>
            <a:ext cx="0" cy="990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36550" y="5268913"/>
            <a:ext cx="738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140 fs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1060450" y="5268913"/>
            <a:ext cx="62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40 fs</a:t>
            </a:r>
          </a:p>
        </p:txBody>
      </p:sp>
      <p:sp>
        <p:nvSpPr>
          <p:cNvPr id="12" name="Line 33"/>
          <p:cNvSpPr>
            <a:spLocks noChangeShapeType="1"/>
          </p:cNvSpPr>
          <p:nvPr/>
        </p:nvSpPr>
        <p:spPr bwMode="auto">
          <a:xfrm>
            <a:off x="1333500" y="5624513"/>
            <a:ext cx="1847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1870075" y="5429250"/>
            <a:ext cx="869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8.3 </a:t>
            </a:r>
            <a:r>
              <a:rPr lang="en-US" altLang="en-US" dirty="0" err="1"/>
              <a:t>ms</a:t>
            </a:r>
            <a:endParaRPr lang="en-US" altLang="en-US" dirty="0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714375" y="4151313"/>
            <a:ext cx="63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993775" y="3721100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altLang="en-US" dirty="0"/>
          </a:p>
        </p:txBody>
      </p:sp>
      <p:sp>
        <p:nvSpPr>
          <p:cNvPr id="16" name="Line 37"/>
          <p:cNvSpPr>
            <a:spLocks noChangeShapeType="1"/>
          </p:cNvSpPr>
          <p:nvPr/>
        </p:nvSpPr>
        <p:spPr bwMode="auto">
          <a:xfrm>
            <a:off x="704850" y="407511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2090738" y="3835400"/>
            <a:ext cx="147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laser    X-ray</a:t>
            </a:r>
          </a:p>
        </p:txBody>
      </p:sp>
      <p:sp>
        <p:nvSpPr>
          <p:cNvPr id="18" name="Freeform 45"/>
          <p:cNvSpPr>
            <a:spLocks/>
          </p:cNvSpPr>
          <p:nvPr/>
        </p:nvSpPr>
        <p:spPr bwMode="auto">
          <a:xfrm>
            <a:off x="6130925" y="4264025"/>
            <a:ext cx="79375" cy="1020763"/>
          </a:xfrm>
          <a:custGeom>
            <a:avLst/>
            <a:gdLst>
              <a:gd name="T0" fmla="*/ 0 w 140"/>
              <a:gd name="T1" fmla="*/ 643 h 643"/>
              <a:gd name="T2" fmla="*/ 24 w 140"/>
              <a:gd name="T3" fmla="*/ 468 h 643"/>
              <a:gd name="T4" fmla="*/ 41 w 140"/>
              <a:gd name="T5" fmla="*/ 172 h 643"/>
              <a:gd name="T6" fmla="*/ 59 w 140"/>
              <a:gd name="T7" fmla="*/ 44 h 643"/>
              <a:gd name="T8" fmla="*/ 64 w 140"/>
              <a:gd name="T9" fmla="*/ 3 h 643"/>
              <a:gd name="T10" fmla="*/ 82 w 140"/>
              <a:gd name="T11" fmla="*/ 61 h 643"/>
              <a:gd name="T12" fmla="*/ 99 w 140"/>
              <a:gd name="T13" fmla="*/ 265 h 643"/>
              <a:gd name="T14" fmla="*/ 117 w 140"/>
              <a:gd name="T15" fmla="*/ 457 h 643"/>
              <a:gd name="T16" fmla="*/ 128 w 140"/>
              <a:gd name="T17" fmla="*/ 608 h 643"/>
              <a:gd name="T18" fmla="*/ 140 w 140"/>
              <a:gd name="T19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" h="643">
                <a:moveTo>
                  <a:pt x="0" y="643"/>
                </a:moveTo>
                <a:cubicBezTo>
                  <a:pt x="8" y="594"/>
                  <a:pt x="17" y="546"/>
                  <a:pt x="24" y="468"/>
                </a:cubicBezTo>
                <a:cubicBezTo>
                  <a:pt x="31" y="390"/>
                  <a:pt x="35" y="243"/>
                  <a:pt x="41" y="172"/>
                </a:cubicBezTo>
                <a:cubicBezTo>
                  <a:pt x="47" y="101"/>
                  <a:pt x="55" y="72"/>
                  <a:pt x="59" y="44"/>
                </a:cubicBezTo>
                <a:cubicBezTo>
                  <a:pt x="63" y="16"/>
                  <a:pt x="60" y="0"/>
                  <a:pt x="64" y="3"/>
                </a:cubicBezTo>
                <a:cubicBezTo>
                  <a:pt x="68" y="6"/>
                  <a:pt x="76" y="17"/>
                  <a:pt x="82" y="61"/>
                </a:cubicBezTo>
                <a:cubicBezTo>
                  <a:pt x="88" y="105"/>
                  <a:pt x="93" y="199"/>
                  <a:pt x="99" y="265"/>
                </a:cubicBezTo>
                <a:cubicBezTo>
                  <a:pt x="105" y="331"/>
                  <a:pt x="112" y="400"/>
                  <a:pt x="117" y="457"/>
                </a:cubicBezTo>
                <a:cubicBezTo>
                  <a:pt x="122" y="514"/>
                  <a:pt x="124" y="577"/>
                  <a:pt x="128" y="608"/>
                </a:cubicBezTo>
                <a:cubicBezTo>
                  <a:pt x="132" y="639"/>
                  <a:pt x="136" y="641"/>
                  <a:pt x="140" y="643"/>
                </a:cubicBezTo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46"/>
          <p:cNvSpPr>
            <a:spLocks noChangeShapeType="1"/>
          </p:cNvSpPr>
          <p:nvPr/>
        </p:nvSpPr>
        <p:spPr bwMode="auto">
          <a:xfrm>
            <a:off x="6799263" y="4279900"/>
            <a:ext cx="0" cy="990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47"/>
          <p:cNvSpPr txBox="1">
            <a:spLocks noChangeArrowheads="1"/>
          </p:cNvSpPr>
          <p:nvPr/>
        </p:nvSpPr>
        <p:spPr bwMode="auto">
          <a:xfrm>
            <a:off x="3448050" y="5418138"/>
            <a:ext cx="215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light data at 120 Hz</a:t>
            </a:r>
          </a:p>
        </p:txBody>
      </p:sp>
      <p:sp>
        <p:nvSpPr>
          <p:cNvPr id="21" name="Line 79"/>
          <p:cNvSpPr>
            <a:spLocks noChangeShapeType="1"/>
          </p:cNvSpPr>
          <p:nvPr/>
        </p:nvSpPr>
        <p:spPr bwMode="auto">
          <a:xfrm>
            <a:off x="266700" y="5256213"/>
            <a:ext cx="8724900" cy="190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10540" y="293912"/>
            <a:ext cx="3218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Femtosecond Excitation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26720" y="3322320"/>
            <a:ext cx="759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femtosecond laser at LCLS supports 120 Hz pump-probe data collection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28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56" name="Rectangle 40"/>
          <p:cNvSpPr>
            <a:spLocks noChangeArrowheads="1"/>
          </p:cNvSpPr>
          <p:nvPr/>
        </p:nvSpPr>
        <p:spPr bwMode="auto">
          <a:xfrm>
            <a:off x="0" y="4713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graphicFrame>
        <p:nvGraphicFramePr>
          <p:cNvPr id="163228" name="Group 4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970411"/>
              </p:ext>
            </p:extLst>
          </p:nvPr>
        </p:nvGraphicFramePr>
        <p:xfrm>
          <a:off x="884238" y="1400178"/>
          <a:ext cx="7670482" cy="4968240"/>
        </p:xfrm>
        <a:graphic>
          <a:graphicData uri="http://schemas.openxmlformats.org/drawingml/2006/table">
            <a:tbl>
              <a:tblPr/>
              <a:tblGrid>
                <a:gridCol w="1356156">
                  <a:extLst>
                    <a:ext uri="{9D8B030D-6E8A-4147-A177-3AD203B41FA5}">
                      <a16:colId xmlns:a16="http://schemas.microsoft.com/office/drawing/2014/main" xmlns="" val="2112752228"/>
                    </a:ext>
                  </a:extLst>
                </a:gridCol>
                <a:gridCol w="1039181">
                  <a:extLst>
                    <a:ext uri="{9D8B030D-6E8A-4147-A177-3AD203B41FA5}">
                      <a16:colId xmlns:a16="http://schemas.microsoft.com/office/drawing/2014/main" xmlns="" val="3747285187"/>
                    </a:ext>
                  </a:extLst>
                </a:gridCol>
                <a:gridCol w="1199470">
                  <a:extLst>
                    <a:ext uri="{9D8B030D-6E8A-4147-A177-3AD203B41FA5}">
                      <a16:colId xmlns:a16="http://schemas.microsoft.com/office/drawing/2014/main" xmlns="" val="3196001272"/>
                    </a:ext>
                  </a:extLst>
                </a:gridCol>
                <a:gridCol w="1118424">
                  <a:extLst>
                    <a:ext uri="{9D8B030D-6E8A-4147-A177-3AD203B41FA5}">
                      <a16:colId xmlns:a16="http://schemas.microsoft.com/office/drawing/2014/main" xmlns="" val="1581677774"/>
                    </a:ext>
                  </a:extLst>
                </a:gridCol>
                <a:gridCol w="1357958">
                  <a:extLst>
                    <a:ext uri="{9D8B030D-6E8A-4147-A177-3AD203B41FA5}">
                      <a16:colId xmlns:a16="http://schemas.microsoft.com/office/drawing/2014/main" xmlns="" val="513260057"/>
                    </a:ext>
                  </a:extLst>
                </a:gridCol>
                <a:gridCol w="1599293">
                  <a:extLst>
                    <a:ext uri="{9D8B030D-6E8A-4147-A177-3AD203B41FA5}">
                      <a16:colId xmlns:a16="http://schemas.microsoft.com/office/drawing/2014/main" xmlns="" val="439011668"/>
                    </a:ext>
                  </a:extLst>
                </a:gridCol>
              </a:tblGrid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Time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# indexed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R-split [%]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CC*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Completeness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Multiplicity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35693444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142 fs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38606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9.01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(26.05)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0.997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(0.962)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99.92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(100)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714.75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(48.5)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84341625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269 fs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38786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9.16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(26.08)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0.997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(0.959)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100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(100)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695.25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(49.6)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03718449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455 fs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37563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9.86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(26.58)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0.996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(0.957)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99.84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(100)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637.31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(57.7)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57495350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699 fs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43617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7.53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(16.94)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0.998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(0.984)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99.92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(100)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931.65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(124.9)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1083666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799 fs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44892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7.57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(19.84)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0.998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(0.974)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99.84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(100)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961.51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(121.1)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441241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856 fs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44470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7.61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(17.60)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0.997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(0.983)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99.92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(100)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955.96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(112.9)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3645991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915 fs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44180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7.58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(18.75)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0.998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(0.981)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99.84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(100)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927.25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(106.3)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3316319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1023 fs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45880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7.53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(17.19)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0.998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(0.978)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99.76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(100)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971.3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(123.7)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48564247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 ps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76411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5.43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(14.36)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0.999 (0.989)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(100)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1685.8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(145.9)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192595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36749" y="280489"/>
            <a:ext cx="1170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Data</a:t>
            </a:r>
          </a:p>
          <a:p>
            <a:pPr algn="ctr"/>
            <a:r>
              <a:rPr lang="en-US" sz="2400" b="1" dirty="0"/>
              <a:t>t</a:t>
            </a:r>
            <a:r>
              <a:rPr lang="en-US" sz="2400" b="1" dirty="0" smtClean="0"/>
              <a:t>o 1.6 Å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4" name="Picture 10" descr="269fs_front_solid_cropp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257300"/>
            <a:ext cx="3560763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pic>
        <p:nvPicPr>
          <p:cNvPr id="144398" name="Picture 14" descr="3ps_front_solid_cropp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255713"/>
            <a:ext cx="3743325" cy="52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266700" y="1209675"/>
            <a:ext cx="104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/>
              <a:t>269 fs</a:t>
            </a:r>
          </a:p>
        </p:txBody>
      </p:sp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4410075" y="11938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/>
              <a:t>3 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1648" y="314960"/>
            <a:ext cx="344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Trans </a:t>
            </a:r>
            <a:r>
              <a:rPr lang="en-US" sz="2400" b="1" dirty="0" smtClean="0"/>
              <a:t>at 250 fs, </a:t>
            </a:r>
            <a:r>
              <a:rPr lang="en-US" sz="2400" b="1" i="1" dirty="0"/>
              <a:t>C</a:t>
            </a:r>
            <a:r>
              <a:rPr lang="en-US" sz="2400" b="1" i="1" dirty="0" smtClean="0"/>
              <a:t>is</a:t>
            </a:r>
            <a:r>
              <a:rPr lang="en-US" sz="2400" b="1" dirty="0" smtClean="0"/>
              <a:t> at 3 </a:t>
            </a:r>
            <a:r>
              <a:rPr lang="en-US" sz="2400" b="1" dirty="0" err="1" smtClean="0"/>
              <a:t>ps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30880" y="701040"/>
            <a:ext cx="268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Pande</a:t>
            </a:r>
            <a:r>
              <a:rPr lang="en-US" dirty="0" smtClean="0"/>
              <a:t> et al., 2016, Science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53" name="Picture 17" descr="bin7e_front_cropp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60538"/>
            <a:ext cx="1304925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54" name="Picture 18" descr="bin6e_front_cropp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784350"/>
            <a:ext cx="1276350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55" name="Picture 19" descr="bin4e_front_cropp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1798638"/>
            <a:ext cx="1335087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56" name="Text Box 20"/>
          <p:cNvSpPr txBox="1">
            <a:spLocks noChangeArrowheads="1"/>
          </p:cNvSpPr>
          <p:nvPr/>
        </p:nvSpPr>
        <p:spPr bwMode="auto">
          <a:xfrm>
            <a:off x="4013200" y="17383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D</a:t>
            </a:r>
          </a:p>
        </p:txBody>
      </p:sp>
      <p:sp>
        <p:nvSpPr>
          <p:cNvPr id="167957" name="Line 21"/>
          <p:cNvSpPr>
            <a:spLocks noChangeShapeType="1"/>
          </p:cNvSpPr>
          <p:nvPr/>
        </p:nvSpPr>
        <p:spPr bwMode="auto">
          <a:xfrm flipH="1">
            <a:off x="4632325" y="2263775"/>
            <a:ext cx="138113" cy="69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7958" name="Picture 22" descr="469fs_front_cropp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1785938"/>
            <a:ext cx="1289050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59" name="Picture 23" descr="bin0E_PYPfast_front_cropp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97050"/>
            <a:ext cx="1219200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60" name="Picture 24" descr="269fs_front_cropp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1785938"/>
            <a:ext cx="1285875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61" name="Picture 25" descr="bin0E_PYP_fast_side_cropp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76663"/>
            <a:ext cx="11430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62" name="Picture 26" descr="269fs_side_cropp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3776663"/>
            <a:ext cx="1169988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63" name="Text Box 27"/>
          <p:cNvSpPr txBox="1">
            <a:spLocks noChangeArrowheads="1"/>
          </p:cNvSpPr>
          <p:nvPr/>
        </p:nvSpPr>
        <p:spPr bwMode="auto">
          <a:xfrm>
            <a:off x="1639888" y="5776913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269 fs</a:t>
            </a:r>
          </a:p>
        </p:txBody>
      </p:sp>
      <p:pic>
        <p:nvPicPr>
          <p:cNvPr id="167964" name="Picture 28" descr="469fs_side_croppe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776663"/>
            <a:ext cx="1157288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65" name="Picture 29" descr="bin4E_side_cropp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776663"/>
            <a:ext cx="1206500" cy="21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66" name="Text Box 30"/>
          <p:cNvSpPr txBox="1">
            <a:spLocks noChangeArrowheads="1"/>
          </p:cNvSpPr>
          <p:nvPr/>
        </p:nvSpPr>
        <p:spPr bwMode="auto">
          <a:xfrm>
            <a:off x="2954338" y="57753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455 fs</a:t>
            </a:r>
          </a:p>
        </p:txBody>
      </p:sp>
      <p:sp>
        <p:nvSpPr>
          <p:cNvPr id="167967" name="Text Box 31"/>
          <p:cNvSpPr txBox="1">
            <a:spLocks noChangeArrowheads="1"/>
          </p:cNvSpPr>
          <p:nvPr/>
        </p:nvSpPr>
        <p:spPr bwMode="auto">
          <a:xfrm>
            <a:off x="4287838" y="5776913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799 fs</a:t>
            </a:r>
          </a:p>
        </p:txBody>
      </p:sp>
      <p:sp>
        <p:nvSpPr>
          <p:cNvPr id="167968" name="Text Box 32"/>
          <p:cNvSpPr txBox="1">
            <a:spLocks noChangeArrowheads="1"/>
          </p:cNvSpPr>
          <p:nvPr/>
        </p:nvSpPr>
        <p:spPr bwMode="auto">
          <a:xfrm>
            <a:off x="171450" y="17383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A</a:t>
            </a:r>
          </a:p>
        </p:txBody>
      </p:sp>
      <p:sp>
        <p:nvSpPr>
          <p:cNvPr id="167969" name="Text Box 33"/>
          <p:cNvSpPr txBox="1">
            <a:spLocks noChangeArrowheads="1"/>
          </p:cNvSpPr>
          <p:nvPr/>
        </p:nvSpPr>
        <p:spPr bwMode="auto">
          <a:xfrm>
            <a:off x="1404938" y="17383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B</a:t>
            </a:r>
          </a:p>
        </p:txBody>
      </p:sp>
      <p:sp>
        <p:nvSpPr>
          <p:cNvPr id="167970" name="Text Box 34"/>
          <p:cNvSpPr txBox="1">
            <a:spLocks noChangeArrowheads="1"/>
          </p:cNvSpPr>
          <p:nvPr/>
        </p:nvSpPr>
        <p:spPr bwMode="auto">
          <a:xfrm>
            <a:off x="2684463" y="17383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C</a:t>
            </a:r>
          </a:p>
        </p:txBody>
      </p:sp>
      <p:sp>
        <p:nvSpPr>
          <p:cNvPr id="167971" name="Text Box 35"/>
          <p:cNvSpPr txBox="1">
            <a:spLocks noChangeArrowheads="1"/>
          </p:cNvSpPr>
          <p:nvPr/>
        </p:nvSpPr>
        <p:spPr bwMode="auto">
          <a:xfrm>
            <a:off x="5354638" y="17383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E</a:t>
            </a:r>
          </a:p>
        </p:txBody>
      </p:sp>
      <p:sp>
        <p:nvSpPr>
          <p:cNvPr id="167972" name="Line 36"/>
          <p:cNvSpPr>
            <a:spLocks noChangeShapeType="1"/>
          </p:cNvSpPr>
          <p:nvPr/>
        </p:nvSpPr>
        <p:spPr bwMode="auto">
          <a:xfrm rot="5400000" flipV="1">
            <a:off x="1857375" y="3905250"/>
            <a:ext cx="4278313" cy="17463"/>
          </a:xfrm>
          <a:prstGeom prst="line">
            <a:avLst/>
          </a:prstGeom>
          <a:noFill/>
          <a:ln w="412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3" name="Line 37"/>
          <p:cNvSpPr>
            <a:spLocks noChangeShapeType="1"/>
          </p:cNvSpPr>
          <p:nvPr/>
        </p:nvSpPr>
        <p:spPr bwMode="auto">
          <a:xfrm rot="5400000" flipV="1">
            <a:off x="522287" y="3905251"/>
            <a:ext cx="4278313" cy="17462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4" name="Line 38"/>
          <p:cNvSpPr>
            <a:spLocks noChangeShapeType="1"/>
          </p:cNvSpPr>
          <p:nvPr/>
        </p:nvSpPr>
        <p:spPr bwMode="auto">
          <a:xfrm flipH="1">
            <a:off x="1963738" y="2220913"/>
            <a:ext cx="119062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5" name="Line 39"/>
          <p:cNvSpPr>
            <a:spLocks noChangeShapeType="1"/>
          </p:cNvSpPr>
          <p:nvPr/>
        </p:nvSpPr>
        <p:spPr bwMode="auto">
          <a:xfrm flipV="1">
            <a:off x="2020888" y="2206625"/>
            <a:ext cx="312737" cy="10795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6" name="Line 40"/>
          <p:cNvSpPr>
            <a:spLocks noChangeShapeType="1"/>
          </p:cNvSpPr>
          <p:nvPr/>
        </p:nvSpPr>
        <p:spPr bwMode="auto">
          <a:xfrm flipV="1">
            <a:off x="3917950" y="2401888"/>
            <a:ext cx="428625" cy="195262"/>
          </a:xfrm>
          <a:prstGeom prst="line">
            <a:avLst/>
          </a:prstGeom>
          <a:noFill/>
          <a:ln w="158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7" name="Line 41"/>
          <p:cNvSpPr>
            <a:spLocks noChangeShapeType="1"/>
          </p:cNvSpPr>
          <p:nvPr/>
        </p:nvSpPr>
        <p:spPr bwMode="auto">
          <a:xfrm rot="10800000" flipH="1">
            <a:off x="3333750" y="5132388"/>
            <a:ext cx="163513" cy="23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8" name="Line 42"/>
          <p:cNvSpPr>
            <a:spLocks noChangeShapeType="1"/>
          </p:cNvSpPr>
          <p:nvPr/>
        </p:nvSpPr>
        <p:spPr bwMode="auto">
          <a:xfrm rot="10800000" flipH="1">
            <a:off x="2060575" y="5170488"/>
            <a:ext cx="177800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79" name="Text Box 43"/>
          <p:cNvSpPr txBox="1">
            <a:spLocks noChangeArrowheads="1"/>
          </p:cNvSpPr>
          <p:nvPr/>
        </p:nvSpPr>
        <p:spPr bwMode="auto">
          <a:xfrm>
            <a:off x="2139950" y="1752600"/>
            <a:ext cx="608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200" b="1"/>
              <a:t>Glu46</a:t>
            </a:r>
          </a:p>
        </p:txBody>
      </p:sp>
      <p:sp>
        <p:nvSpPr>
          <p:cNvPr id="167980" name="Text Box 44"/>
          <p:cNvSpPr txBox="1">
            <a:spLocks noChangeArrowheads="1"/>
          </p:cNvSpPr>
          <p:nvPr/>
        </p:nvSpPr>
        <p:spPr bwMode="auto">
          <a:xfrm>
            <a:off x="1347788" y="2063750"/>
            <a:ext cx="5889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200" b="1"/>
              <a:t>Tyr42</a:t>
            </a:r>
          </a:p>
        </p:txBody>
      </p:sp>
      <p:sp>
        <p:nvSpPr>
          <p:cNvPr id="167981" name="Text Box 45"/>
          <p:cNvSpPr txBox="1">
            <a:spLocks noChangeArrowheads="1"/>
          </p:cNvSpPr>
          <p:nvPr/>
        </p:nvSpPr>
        <p:spPr bwMode="auto">
          <a:xfrm>
            <a:off x="2028825" y="2665413"/>
            <a:ext cx="4968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200" b="1"/>
              <a:t>pCA</a:t>
            </a:r>
          </a:p>
        </p:txBody>
      </p:sp>
      <p:sp>
        <p:nvSpPr>
          <p:cNvPr id="167982" name="Line 46"/>
          <p:cNvSpPr>
            <a:spLocks noChangeShapeType="1"/>
          </p:cNvSpPr>
          <p:nvPr/>
        </p:nvSpPr>
        <p:spPr bwMode="auto">
          <a:xfrm rot="5400000" flipV="1">
            <a:off x="3198812" y="3905251"/>
            <a:ext cx="4278313" cy="17462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83" name="Line 47"/>
          <p:cNvSpPr>
            <a:spLocks noChangeShapeType="1"/>
          </p:cNvSpPr>
          <p:nvPr/>
        </p:nvSpPr>
        <p:spPr bwMode="auto">
          <a:xfrm rot="5400000" flipV="1">
            <a:off x="-752474" y="3906837"/>
            <a:ext cx="4278312" cy="1746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7984" name="Picture 48" descr="bin6e_side_croppe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3776663"/>
            <a:ext cx="1233487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85" name="Picture 49" descr="bin7e_side_croppe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776663"/>
            <a:ext cx="12985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86" name="Line 50"/>
          <p:cNvSpPr>
            <a:spLocks noChangeShapeType="1"/>
          </p:cNvSpPr>
          <p:nvPr/>
        </p:nvSpPr>
        <p:spPr bwMode="auto">
          <a:xfrm rot="5400000" flipV="1">
            <a:off x="4457700" y="3905250"/>
            <a:ext cx="4278313" cy="1746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87" name="Text Box 51"/>
          <p:cNvSpPr txBox="1">
            <a:spLocks noChangeArrowheads="1"/>
          </p:cNvSpPr>
          <p:nvPr/>
        </p:nvSpPr>
        <p:spPr bwMode="auto">
          <a:xfrm>
            <a:off x="5630863" y="5776913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915 fs</a:t>
            </a:r>
          </a:p>
        </p:txBody>
      </p:sp>
      <p:sp>
        <p:nvSpPr>
          <p:cNvPr id="167988" name="Text Box 52"/>
          <p:cNvSpPr txBox="1">
            <a:spLocks noChangeArrowheads="1"/>
          </p:cNvSpPr>
          <p:nvPr/>
        </p:nvSpPr>
        <p:spPr bwMode="auto">
          <a:xfrm>
            <a:off x="6788150" y="5776913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1023 fs</a:t>
            </a:r>
          </a:p>
        </p:txBody>
      </p:sp>
      <p:sp>
        <p:nvSpPr>
          <p:cNvPr id="167989" name="Text Box 53"/>
          <p:cNvSpPr txBox="1">
            <a:spLocks noChangeArrowheads="1"/>
          </p:cNvSpPr>
          <p:nvPr/>
        </p:nvSpPr>
        <p:spPr bwMode="auto">
          <a:xfrm>
            <a:off x="368300" y="5776913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142 fs</a:t>
            </a:r>
          </a:p>
        </p:txBody>
      </p:sp>
      <p:sp>
        <p:nvSpPr>
          <p:cNvPr id="167990" name="Text Box 54"/>
          <p:cNvSpPr txBox="1">
            <a:spLocks noChangeArrowheads="1"/>
          </p:cNvSpPr>
          <p:nvPr/>
        </p:nvSpPr>
        <p:spPr bwMode="auto">
          <a:xfrm>
            <a:off x="6618288" y="17383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F</a:t>
            </a:r>
          </a:p>
        </p:txBody>
      </p:sp>
      <p:grpSp>
        <p:nvGrpSpPr>
          <p:cNvPr id="167991" name="Group 55"/>
          <p:cNvGrpSpPr>
            <a:grpSpLocks/>
          </p:cNvGrpSpPr>
          <p:nvPr/>
        </p:nvGrpSpPr>
        <p:grpSpPr bwMode="auto">
          <a:xfrm>
            <a:off x="7205663" y="2197100"/>
            <a:ext cx="331787" cy="133350"/>
            <a:chOff x="4527" y="786"/>
            <a:chExt cx="233" cy="93"/>
          </a:xfrm>
        </p:grpSpPr>
        <p:sp>
          <p:nvSpPr>
            <p:cNvPr id="167992" name="Line 56"/>
            <p:cNvSpPr>
              <a:spLocks noChangeShapeType="1"/>
            </p:cNvSpPr>
            <p:nvPr/>
          </p:nvSpPr>
          <p:spPr bwMode="auto">
            <a:xfrm flipV="1">
              <a:off x="4527" y="800"/>
              <a:ext cx="233" cy="7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93" name="Line 57"/>
            <p:cNvSpPr>
              <a:spLocks noChangeShapeType="1"/>
            </p:cNvSpPr>
            <p:nvPr/>
          </p:nvSpPr>
          <p:spPr bwMode="auto">
            <a:xfrm flipH="1">
              <a:off x="4632" y="795"/>
              <a:ext cx="3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94" name="Line 58"/>
            <p:cNvSpPr>
              <a:spLocks noChangeShapeType="1"/>
            </p:cNvSpPr>
            <p:nvPr/>
          </p:nvSpPr>
          <p:spPr bwMode="auto">
            <a:xfrm flipH="1">
              <a:off x="4653" y="786"/>
              <a:ext cx="3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7995" name="Text Box 59"/>
          <p:cNvSpPr txBox="1">
            <a:spLocks noChangeArrowheads="1"/>
          </p:cNvSpPr>
          <p:nvPr/>
        </p:nvSpPr>
        <p:spPr bwMode="auto">
          <a:xfrm>
            <a:off x="1312863" y="2917825"/>
            <a:ext cx="6143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200" b="1"/>
              <a:t>Arg52</a:t>
            </a:r>
          </a:p>
        </p:txBody>
      </p:sp>
      <p:sp>
        <p:nvSpPr>
          <p:cNvPr id="167996" name="Line 60"/>
          <p:cNvSpPr>
            <a:spLocks noChangeShapeType="1"/>
          </p:cNvSpPr>
          <p:nvPr/>
        </p:nvSpPr>
        <p:spPr bwMode="auto">
          <a:xfrm flipH="1">
            <a:off x="1811338" y="2525713"/>
            <a:ext cx="119062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97" name="Line 61"/>
          <p:cNvSpPr>
            <a:spLocks noChangeShapeType="1"/>
          </p:cNvSpPr>
          <p:nvPr/>
        </p:nvSpPr>
        <p:spPr bwMode="auto">
          <a:xfrm flipH="1">
            <a:off x="3254375" y="2244725"/>
            <a:ext cx="119063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98" name="Line 62"/>
          <p:cNvSpPr>
            <a:spLocks noChangeShapeType="1"/>
          </p:cNvSpPr>
          <p:nvPr/>
        </p:nvSpPr>
        <p:spPr bwMode="auto">
          <a:xfrm flipH="1">
            <a:off x="2020888" y="4249738"/>
            <a:ext cx="90487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99" name="Line 63"/>
          <p:cNvSpPr>
            <a:spLocks noChangeShapeType="1"/>
          </p:cNvSpPr>
          <p:nvPr/>
        </p:nvSpPr>
        <p:spPr bwMode="auto">
          <a:xfrm flipH="1">
            <a:off x="4497388" y="4306888"/>
            <a:ext cx="161925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00" name="Line 64"/>
          <p:cNvSpPr>
            <a:spLocks noChangeShapeType="1"/>
          </p:cNvSpPr>
          <p:nvPr/>
        </p:nvSpPr>
        <p:spPr bwMode="auto">
          <a:xfrm rot="10800000" flipH="1">
            <a:off x="7248525" y="5094288"/>
            <a:ext cx="192088" cy="47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01" name="Line 65"/>
          <p:cNvSpPr>
            <a:spLocks noChangeShapeType="1"/>
          </p:cNvSpPr>
          <p:nvPr/>
        </p:nvSpPr>
        <p:spPr bwMode="auto">
          <a:xfrm flipH="1">
            <a:off x="798513" y="2528888"/>
            <a:ext cx="119062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02" name="Line 66"/>
          <p:cNvSpPr>
            <a:spLocks noChangeShapeType="1"/>
          </p:cNvSpPr>
          <p:nvPr/>
        </p:nvSpPr>
        <p:spPr bwMode="auto">
          <a:xfrm rot="10800000" flipH="1">
            <a:off x="7869238" y="2703513"/>
            <a:ext cx="139700" cy="17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8003" name="Picture 67" descr="3ps_side_croppe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776663"/>
            <a:ext cx="1133475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004" name="Picture 68" descr="3ps_front_croppe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736725"/>
            <a:ext cx="12160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005" name="Text Box 69"/>
          <p:cNvSpPr txBox="1">
            <a:spLocks noChangeArrowheads="1"/>
          </p:cNvSpPr>
          <p:nvPr/>
        </p:nvSpPr>
        <p:spPr bwMode="auto">
          <a:xfrm>
            <a:off x="8208963" y="2709863"/>
            <a:ext cx="38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a4</a:t>
            </a:r>
          </a:p>
        </p:txBody>
      </p:sp>
      <p:sp>
        <p:nvSpPr>
          <p:cNvPr id="168006" name="Text Box 70"/>
          <p:cNvSpPr txBox="1">
            <a:spLocks noChangeArrowheads="1"/>
          </p:cNvSpPr>
          <p:nvPr/>
        </p:nvSpPr>
        <p:spPr bwMode="auto">
          <a:xfrm>
            <a:off x="8208963" y="2962275"/>
            <a:ext cx="38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a5</a:t>
            </a:r>
          </a:p>
        </p:txBody>
      </p:sp>
      <p:sp>
        <p:nvSpPr>
          <p:cNvPr id="168007" name="Text Box 71"/>
          <p:cNvSpPr txBox="1">
            <a:spLocks noChangeArrowheads="1"/>
          </p:cNvSpPr>
          <p:nvPr/>
        </p:nvSpPr>
        <p:spPr bwMode="auto">
          <a:xfrm>
            <a:off x="8788400" y="2847975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b2</a:t>
            </a:r>
          </a:p>
        </p:txBody>
      </p:sp>
      <p:sp>
        <p:nvSpPr>
          <p:cNvPr id="168008" name="Text Box 72"/>
          <p:cNvSpPr txBox="1">
            <a:spLocks noChangeArrowheads="1"/>
          </p:cNvSpPr>
          <p:nvPr/>
        </p:nvSpPr>
        <p:spPr bwMode="auto">
          <a:xfrm>
            <a:off x="8580438" y="2565400"/>
            <a:ext cx="369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b1</a:t>
            </a:r>
          </a:p>
        </p:txBody>
      </p:sp>
      <p:sp>
        <p:nvSpPr>
          <p:cNvPr id="168009" name="Text Box 73"/>
          <p:cNvSpPr txBox="1">
            <a:spLocks noChangeArrowheads="1"/>
          </p:cNvSpPr>
          <p:nvPr/>
        </p:nvSpPr>
        <p:spPr bwMode="auto">
          <a:xfrm>
            <a:off x="8802688" y="4959350"/>
            <a:ext cx="369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b1</a:t>
            </a:r>
          </a:p>
        </p:txBody>
      </p:sp>
      <p:sp>
        <p:nvSpPr>
          <p:cNvPr id="168010" name="Text Box 74"/>
          <p:cNvSpPr txBox="1">
            <a:spLocks noChangeArrowheads="1"/>
          </p:cNvSpPr>
          <p:nvPr/>
        </p:nvSpPr>
        <p:spPr bwMode="auto">
          <a:xfrm>
            <a:off x="8775700" y="5327650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b2</a:t>
            </a:r>
          </a:p>
        </p:txBody>
      </p:sp>
      <p:sp>
        <p:nvSpPr>
          <p:cNvPr id="168011" name="Text Box 75"/>
          <p:cNvSpPr txBox="1">
            <a:spLocks noChangeArrowheads="1"/>
          </p:cNvSpPr>
          <p:nvPr/>
        </p:nvSpPr>
        <p:spPr bwMode="auto">
          <a:xfrm>
            <a:off x="8612188" y="4156075"/>
            <a:ext cx="38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a1</a:t>
            </a:r>
          </a:p>
        </p:txBody>
      </p:sp>
      <p:sp>
        <p:nvSpPr>
          <p:cNvPr id="168012" name="Line 76"/>
          <p:cNvSpPr>
            <a:spLocks noChangeShapeType="1"/>
          </p:cNvSpPr>
          <p:nvPr/>
        </p:nvSpPr>
        <p:spPr bwMode="auto">
          <a:xfrm>
            <a:off x="8509000" y="2667000"/>
            <a:ext cx="192088" cy="508000"/>
          </a:xfrm>
          <a:prstGeom prst="line">
            <a:avLst/>
          </a:prstGeom>
          <a:noFill/>
          <a:ln w="44450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13" name="Text Box 77"/>
          <p:cNvSpPr txBox="1">
            <a:spLocks noChangeArrowheads="1"/>
          </p:cNvSpPr>
          <p:nvPr/>
        </p:nvSpPr>
        <p:spPr bwMode="auto">
          <a:xfrm>
            <a:off x="7904163" y="17383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G</a:t>
            </a:r>
          </a:p>
        </p:txBody>
      </p:sp>
      <p:sp>
        <p:nvSpPr>
          <p:cNvPr id="168014" name="Text Box 78"/>
          <p:cNvSpPr txBox="1">
            <a:spLocks noChangeArrowheads="1"/>
          </p:cNvSpPr>
          <p:nvPr/>
        </p:nvSpPr>
        <p:spPr bwMode="auto">
          <a:xfrm>
            <a:off x="8142288" y="2139950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b3</a:t>
            </a:r>
          </a:p>
        </p:txBody>
      </p:sp>
      <p:sp>
        <p:nvSpPr>
          <p:cNvPr id="168015" name="Text Box 79"/>
          <p:cNvSpPr txBox="1">
            <a:spLocks noChangeArrowheads="1"/>
          </p:cNvSpPr>
          <p:nvPr/>
        </p:nvSpPr>
        <p:spPr bwMode="auto">
          <a:xfrm>
            <a:off x="8145463" y="4327525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b3</a:t>
            </a:r>
          </a:p>
        </p:txBody>
      </p:sp>
      <p:sp>
        <p:nvSpPr>
          <p:cNvPr id="168016" name="Line 80"/>
          <p:cNvSpPr>
            <a:spLocks noChangeShapeType="1"/>
          </p:cNvSpPr>
          <p:nvPr/>
        </p:nvSpPr>
        <p:spPr bwMode="auto">
          <a:xfrm rot="5400000" flipV="1">
            <a:off x="5762625" y="3905250"/>
            <a:ext cx="4278313" cy="174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17" name="Text Box 81"/>
          <p:cNvSpPr txBox="1">
            <a:spLocks noChangeArrowheads="1"/>
          </p:cNvSpPr>
          <p:nvPr/>
        </p:nvSpPr>
        <p:spPr bwMode="auto">
          <a:xfrm>
            <a:off x="8353425" y="1892300"/>
            <a:ext cx="38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a1</a:t>
            </a:r>
          </a:p>
        </p:txBody>
      </p:sp>
      <p:sp>
        <p:nvSpPr>
          <p:cNvPr id="168018" name="Line 82"/>
          <p:cNvSpPr>
            <a:spLocks noChangeShapeType="1"/>
          </p:cNvSpPr>
          <p:nvPr/>
        </p:nvSpPr>
        <p:spPr bwMode="auto">
          <a:xfrm flipV="1">
            <a:off x="8555038" y="2116138"/>
            <a:ext cx="212725" cy="79375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19" name="Text Box 83"/>
          <p:cNvSpPr txBox="1">
            <a:spLocks noChangeArrowheads="1"/>
          </p:cNvSpPr>
          <p:nvPr/>
        </p:nvSpPr>
        <p:spPr bwMode="auto">
          <a:xfrm>
            <a:off x="1952625" y="1949450"/>
            <a:ext cx="38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a1</a:t>
            </a:r>
          </a:p>
        </p:txBody>
      </p:sp>
      <p:sp>
        <p:nvSpPr>
          <p:cNvPr id="168020" name="Text Box 84"/>
          <p:cNvSpPr txBox="1">
            <a:spLocks noChangeArrowheads="1"/>
          </p:cNvSpPr>
          <p:nvPr/>
        </p:nvSpPr>
        <p:spPr bwMode="auto">
          <a:xfrm>
            <a:off x="2214563" y="2257425"/>
            <a:ext cx="38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a2</a:t>
            </a:r>
          </a:p>
        </p:txBody>
      </p:sp>
      <p:sp>
        <p:nvSpPr>
          <p:cNvPr id="168021" name="Text Box 85"/>
          <p:cNvSpPr txBox="1">
            <a:spLocks noChangeArrowheads="1"/>
          </p:cNvSpPr>
          <p:nvPr/>
        </p:nvSpPr>
        <p:spPr bwMode="auto">
          <a:xfrm>
            <a:off x="2219325" y="2419350"/>
            <a:ext cx="38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a3</a:t>
            </a:r>
          </a:p>
        </p:txBody>
      </p:sp>
      <p:sp>
        <p:nvSpPr>
          <p:cNvPr id="168022" name="Text Box 86"/>
          <p:cNvSpPr txBox="1">
            <a:spLocks noChangeArrowheads="1"/>
          </p:cNvSpPr>
          <p:nvPr/>
        </p:nvSpPr>
        <p:spPr bwMode="auto">
          <a:xfrm>
            <a:off x="1766888" y="3009900"/>
            <a:ext cx="369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b1</a:t>
            </a:r>
          </a:p>
        </p:txBody>
      </p:sp>
      <p:sp>
        <p:nvSpPr>
          <p:cNvPr id="168023" name="Text Box 87"/>
          <p:cNvSpPr txBox="1">
            <a:spLocks noChangeArrowheads="1"/>
          </p:cNvSpPr>
          <p:nvPr/>
        </p:nvSpPr>
        <p:spPr bwMode="auto">
          <a:xfrm>
            <a:off x="2247900" y="2867025"/>
            <a:ext cx="38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a4</a:t>
            </a:r>
          </a:p>
        </p:txBody>
      </p:sp>
      <p:sp>
        <p:nvSpPr>
          <p:cNvPr id="168024" name="Text Box 88"/>
          <p:cNvSpPr txBox="1">
            <a:spLocks noChangeArrowheads="1"/>
          </p:cNvSpPr>
          <p:nvPr/>
        </p:nvSpPr>
        <p:spPr bwMode="auto">
          <a:xfrm>
            <a:off x="2278063" y="5064125"/>
            <a:ext cx="369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b1</a:t>
            </a:r>
          </a:p>
        </p:txBody>
      </p:sp>
      <p:sp>
        <p:nvSpPr>
          <p:cNvPr id="168025" name="Text Box 89"/>
          <p:cNvSpPr txBox="1">
            <a:spLocks noChangeArrowheads="1"/>
          </p:cNvSpPr>
          <p:nvPr/>
        </p:nvSpPr>
        <p:spPr bwMode="auto">
          <a:xfrm>
            <a:off x="1685925" y="4894263"/>
            <a:ext cx="38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a4</a:t>
            </a:r>
          </a:p>
        </p:txBody>
      </p:sp>
      <p:sp>
        <p:nvSpPr>
          <p:cNvPr id="168026" name="Text Box 90"/>
          <p:cNvSpPr txBox="1">
            <a:spLocks noChangeArrowheads="1"/>
          </p:cNvSpPr>
          <p:nvPr/>
        </p:nvSpPr>
        <p:spPr bwMode="auto">
          <a:xfrm>
            <a:off x="2162175" y="4068763"/>
            <a:ext cx="38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 b="1">
                <a:latin typeface="Symbol" panose="05050102010706020507" pitchFamily="18" charset="2"/>
              </a:rPr>
              <a:t>a1</a:t>
            </a:r>
          </a:p>
        </p:txBody>
      </p:sp>
      <p:sp>
        <p:nvSpPr>
          <p:cNvPr id="168027" name="Line 91"/>
          <p:cNvSpPr>
            <a:spLocks noChangeShapeType="1"/>
          </p:cNvSpPr>
          <p:nvPr/>
        </p:nvSpPr>
        <p:spPr bwMode="auto">
          <a:xfrm>
            <a:off x="5984875" y="2800350"/>
            <a:ext cx="192088" cy="498475"/>
          </a:xfrm>
          <a:prstGeom prst="line">
            <a:avLst/>
          </a:prstGeom>
          <a:noFill/>
          <a:ln w="44450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28" name="Line 92"/>
          <p:cNvSpPr>
            <a:spLocks noChangeShapeType="1"/>
          </p:cNvSpPr>
          <p:nvPr/>
        </p:nvSpPr>
        <p:spPr bwMode="auto">
          <a:xfrm>
            <a:off x="1784350" y="2135188"/>
            <a:ext cx="230188" cy="176212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29" name="Line 93"/>
          <p:cNvSpPr>
            <a:spLocks noChangeShapeType="1"/>
          </p:cNvSpPr>
          <p:nvPr/>
        </p:nvSpPr>
        <p:spPr bwMode="auto">
          <a:xfrm flipH="1">
            <a:off x="3240088" y="4297363"/>
            <a:ext cx="90487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0" name="Line 94"/>
          <p:cNvSpPr>
            <a:spLocks noChangeShapeType="1"/>
          </p:cNvSpPr>
          <p:nvPr/>
        </p:nvSpPr>
        <p:spPr bwMode="auto">
          <a:xfrm flipH="1">
            <a:off x="7094538" y="4324350"/>
            <a:ext cx="161925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1" name="Line 95"/>
          <p:cNvSpPr>
            <a:spLocks noChangeShapeType="1"/>
          </p:cNvSpPr>
          <p:nvPr/>
        </p:nvSpPr>
        <p:spPr bwMode="auto">
          <a:xfrm flipH="1">
            <a:off x="8421688" y="4313238"/>
            <a:ext cx="161925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2" name="Line 96"/>
          <p:cNvSpPr>
            <a:spLocks noChangeShapeType="1"/>
          </p:cNvSpPr>
          <p:nvPr/>
        </p:nvSpPr>
        <p:spPr bwMode="auto">
          <a:xfrm flipH="1">
            <a:off x="2087563" y="2497138"/>
            <a:ext cx="119062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3" name="Line 97"/>
          <p:cNvSpPr>
            <a:spLocks noChangeShapeType="1"/>
          </p:cNvSpPr>
          <p:nvPr/>
        </p:nvSpPr>
        <p:spPr bwMode="auto">
          <a:xfrm flipH="1">
            <a:off x="3398838" y="2524125"/>
            <a:ext cx="119062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4" name="Line 98"/>
          <p:cNvSpPr>
            <a:spLocks noChangeShapeType="1"/>
          </p:cNvSpPr>
          <p:nvPr/>
        </p:nvSpPr>
        <p:spPr bwMode="auto">
          <a:xfrm rot="10800000" flipH="1">
            <a:off x="8604250" y="5149850"/>
            <a:ext cx="192088" cy="47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5" name="Line 99"/>
          <p:cNvSpPr>
            <a:spLocks noChangeShapeType="1"/>
          </p:cNvSpPr>
          <p:nvPr/>
        </p:nvSpPr>
        <p:spPr bwMode="auto">
          <a:xfrm rot="10800000" flipH="1">
            <a:off x="4716463" y="5121275"/>
            <a:ext cx="192087" cy="47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6" name="Line 100"/>
          <p:cNvSpPr>
            <a:spLocks noChangeShapeType="1"/>
          </p:cNvSpPr>
          <p:nvPr/>
        </p:nvSpPr>
        <p:spPr bwMode="auto">
          <a:xfrm>
            <a:off x="3192463" y="2874963"/>
            <a:ext cx="422275" cy="228600"/>
          </a:xfrm>
          <a:prstGeom prst="line">
            <a:avLst/>
          </a:prstGeom>
          <a:noFill/>
          <a:ln w="44450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7" name="Line 101"/>
          <p:cNvSpPr>
            <a:spLocks noChangeShapeType="1"/>
          </p:cNvSpPr>
          <p:nvPr/>
        </p:nvSpPr>
        <p:spPr bwMode="auto">
          <a:xfrm>
            <a:off x="8321675" y="2105025"/>
            <a:ext cx="241300" cy="8255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8" name="Text Box 102"/>
          <p:cNvSpPr txBox="1">
            <a:spLocks noChangeArrowheads="1"/>
          </p:cNvSpPr>
          <p:nvPr/>
        </p:nvSpPr>
        <p:spPr bwMode="auto">
          <a:xfrm>
            <a:off x="8247063" y="5759450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/>
              <a:t>3 ps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706914" y="284117"/>
            <a:ext cx="34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Femtosecond Time-Series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39</a:t>
            </a:fld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3230880" y="701040"/>
            <a:ext cx="268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Pande</a:t>
            </a:r>
            <a:r>
              <a:rPr lang="en-US" dirty="0" smtClean="0"/>
              <a:t> et al., 2016,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ccNIR_powerpoi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91" y="1322397"/>
            <a:ext cx="8135813" cy="610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906" y="1250957"/>
            <a:ext cx="47012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Cytochrome C Nitrite Reductase (</a:t>
            </a:r>
            <a:r>
              <a:rPr lang="en-US" dirty="0" err="1" smtClean="0"/>
              <a:t>ccNIR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e</a:t>
            </a:r>
            <a:r>
              <a:rPr lang="en-US" b="1" i="1" dirty="0" smtClean="0"/>
              <a:t>nzyme, biocatalyst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catalyzes the reduction of nitrite to ammonia</a:t>
            </a:r>
          </a:p>
          <a:p>
            <a:endParaRPr lang="en-US" dirty="0" smtClean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i="1" dirty="0" err="1" smtClean="0"/>
              <a:t>Shewanella</a:t>
            </a:r>
            <a:r>
              <a:rPr lang="en-US" i="1" dirty="0" smtClean="0"/>
              <a:t> </a:t>
            </a:r>
            <a:r>
              <a:rPr lang="en-US" i="1" dirty="0" err="1" smtClean="0"/>
              <a:t>oneidensis</a:t>
            </a:r>
            <a:r>
              <a:rPr lang="en-US" dirty="0" smtClean="0"/>
              <a:t> </a:t>
            </a:r>
            <a:r>
              <a:rPr lang="en-US" dirty="0" err="1" smtClean="0"/>
              <a:t>ccNIR</a:t>
            </a:r>
            <a:endParaRPr lang="en-US" dirty="0"/>
          </a:p>
          <a:p>
            <a:r>
              <a:rPr lang="en-US" dirty="0" err="1" smtClean="0"/>
              <a:t>Youngblut</a:t>
            </a:r>
            <a:r>
              <a:rPr lang="en-US" dirty="0" smtClean="0"/>
              <a:t> et al., 2012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36806" y="182697"/>
            <a:ext cx="2737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X-ray Structure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254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24" name="Picture 16" descr="tor_series_croppe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508125"/>
            <a:ext cx="661987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9" name="Rectangle 11"/>
          <p:cNvSpPr>
            <a:spLocks noChangeArrowheads="1"/>
          </p:cNvSpPr>
          <p:nvPr/>
        </p:nvSpPr>
        <p:spPr bwMode="auto">
          <a:xfrm>
            <a:off x="3086100" y="1700213"/>
            <a:ext cx="1108075" cy="4054475"/>
          </a:xfrm>
          <a:prstGeom prst="rect">
            <a:avLst/>
          </a:prstGeom>
          <a:solidFill>
            <a:srgbClr val="FF00FF">
              <a:alpha val="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45420" name="Rectangle 12"/>
          <p:cNvSpPr>
            <a:spLocks noChangeArrowheads="1"/>
          </p:cNvSpPr>
          <p:nvPr/>
        </p:nvSpPr>
        <p:spPr bwMode="auto">
          <a:xfrm>
            <a:off x="4194175" y="1690688"/>
            <a:ext cx="4700588" cy="4064000"/>
          </a:xfrm>
          <a:prstGeom prst="rect">
            <a:avLst/>
          </a:prstGeom>
          <a:solidFill>
            <a:srgbClr val="00FF00">
              <a:alpha val="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45422" name="Text Box 14"/>
          <p:cNvSpPr txBox="1">
            <a:spLocks noChangeArrowheads="1"/>
          </p:cNvSpPr>
          <p:nvPr/>
        </p:nvSpPr>
        <p:spPr bwMode="auto">
          <a:xfrm>
            <a:off x="6230938" y="4906963"/>
            <a:ext cx="6810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i="1"/>
              <a:t>cis</a:t>
            </a:r>
          </a:p>
        </p:txBody>
      </p:sp>
      <p:sp>
        <p:nvSpPr>
          <p:cNvPr id="145423" name="Text Box 15"/>
          <p:cNvSpPr txBox="1">
            <a:spLocks noChangeArrowheads="1"/>
          </p:cNvSpPr>
          <p:nvPr/>
        </p:nvSpPr>
        <p:spPr bwMode="auto">
          <a:xfrm>
            <a:off x="3119438" y="4908550"/>
            <a:ext cx="1085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i="1"/>
              <a:t>trans</a:t>
            </a:r>
          </a:p>
        </p:txBody>
      </p:sp>
      <p:sp>
        <p:nvSpPr>
          <p:cNvPr id="145426" name="Text Box 18"/>
          <p:cNvSpPr txBox="1">
            <a:spLocks noChangeArrowheads="1"/>
          </p:cNvSpPr>
          <p:nvPr/>
        </p:nvSpPr>
        <p:spPr bwMode="auto">
          <a:xfrm>
            <a:off x="8321675" y="5035550"/>
            <a:ext cx="595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</a:rPr>
              <a:t>39 deg</a:t>
            </a:r>
          </a:p>
        </p:txBody>
      </p:sp>
      <p:sp>
        <p:nvSpPr>
          <p:cNvPr id="145427" name="Text Box 19"/>
          <p:cNvSpPr txBox="1">
            <a:spLocks noChangeArrowheads="1"/>
          </p:cNvSpPr>
          <p:nvPr/>
        </p:nvSpPr>
        <p:spPr bwMode="auto">
          <a:xfrm>
            <a:off x="8482013" y="4733925"/>
            <a:ext cx="4333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</a:rPr>
              <a:t>3 ps</a:t>
            </a:r>
          </a:p>
        </p:txBody>
      </p:sp>
      <p:pic>
        <p:nvPicPr>
          <p:cNvPr id="14542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597025"/>
            <a:ext cx="1497012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30" name="Text Box 22"/>
          <p:cNvSpPr txBox="1">
            <a:spLocks noChangeArrowheads="1"/>
          </p:cNvSpPr>
          <p:nvPr/>
        </p:nvSpPr>
        <p:spPr bwMode="auto">
          <a:xfrm>
            <a:off x="1482726" y="3251200"/>
            <a:ext cx="6351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Symbol" panose="05050102010706020507" pitchFamily="18" charset="2"/>
                <a:sym typeface="Symbol" panose="05050102010706020507" pitchFamily="18" charset="2"/>
              </a:rPr>
              <a:t></a:t>
            </a:r>
            <a:r>
              <a:rPr lang="en-US" altLang="en-US" sz="2400" baseline="-25000" dirty="0" smtClean="0">
                <a:latin typeface="Times New Roman" panose="02020603050405020304" pitchFamily="18" charset="0"/>
              </a:rPr>
              <a:t>tail</a:t>
            </a:r>
            <a:endParaRPr lang="en-US" altLang="en-US" sz="2400" dirty="0">
              <a:latin typeface="Symbol" panose="05050102010706020507" pitchFamily="18" charset="2"/>
            </a:endParaRPr>
          </a:p>
        </p:txBody>
      </p:sp>
      <p:sp>
        <p:nvSpPr>
          <p:cNvPr id="145431" name="Oval 23"/>
          <p:cNvSpPr>
            <a:spLocks noChangeArrowheads="1"/>
          </p:cNvSpPr>
          <p:nvPr/>
        </p:nvSpPr>
        <p:spPr bwMode="auto">
          <a:xfrm>
            <a:off x="3027363" y="2130425"/>
            <a:ext cx="88900" cy="88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2374900" y="178435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dark</a:t>
            </a:r>
          </a:p>
        </p:txBody>
      </p:sp>
      <p:sp>
        <p:nvSpPr>
          <p:cNvPr id="145433" name="Line 25"/>
          <p:cNvSpPr>
            <a:spLocks noChangeShapeType="1"/>
          </p:cNvSpPr>
          <p:nvPr/>
        </p:nvSpPr>
        <p:spPr bwMode="auto">
          <a:xfrm>
            <a:off x="3074988" y="1284288"/>
            <a:ext cx="0" cy="81121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34" name="Text Box 26"/>
          <p:cNvSpPr txBox="1">
            <a:spLocks noChangeArrowheads="1"/>
          </p:cNvSpPr>
          <p:nvPr/>
        </p:nvSpPr>
        <p:spPr bwMode="auto">
          <a:xfrm>
            <a:off x="3054351" y="1265555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Laser excitation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74" y="1875501"/>
            <a:ext cx="1165225" cy="26591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4" name="Freeform 23"/>
          <p:cNvSpPr/>
          <p:nvPr/>
        </p:nvSpPr>
        <p:spPr>
          <a:xfrm>
            <a:off x="7681913" y="2834481"/>
            <a:ext cx="342900" cy="914400"/>
          </a:xfrm>
          <a:custGeom>
            <a:avLst/>
            <a:gdLst>
              <a:gd name="connsiteX0" fmla="*/ 219075 w 342900"/>
              <a:gd name="connsiteY0" fmla="*/ 0 h 914400"/>
              <a:gd name="connsiteX1" fmla="*/ 342900 w 342900"/>
              <a:gd name="connsiteY1" fmla="*/ 342900 h 914400"/>
              <a:gd name="connsiteX2" fmla="*/ 276225 w 342900"/>
              <a:gd name="connsiteY2" fmla="*/ 704850 h 914400"/>
              <a:gd name="connsiteX3" fmla="*/ 0 w 3429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914400">
                <a:moveTo>
                  <a:pt x="219075" y="0"/>
                </a:moveTo>
                <a:lnTo>
                  <a:pt x="342900" y="342900"/>
                </a:lnTo>
                <a:lnTo>
                  <a:pt x="276225" y="704850"/>
                </a:lnTo>
                <a:lnTo>
                  <a:pt x="0" y="91440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954520" y="273899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cis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07713" y="345441"/>
            <a:ext cx="6322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Trans to Cis Isomerization Captured in Real Time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28749" y="3614736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8" name="Picture 16" descr="surfaces_v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61" y="1362774"/>
            <a:ext cx="5402594" cy="54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72" name="Text Box 20"/>
          <p:cNvSpPr txBox="1">
            <a:spLocks noChangeArrowheads="1"/>
          </p:cNvSpPr>
          <p:nvPr/>
        </p:nvSpPr>
        <p:spPr bwMode="auto">
          <a:xfrm>
            <a:off x="228600" y="1559832"/>
            <a:ext cx="27726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QM/MM calculations</a:t>
            </a:r>
          </a:p>
          <a:p>
            <a:r>
              <a:rPr lang="en-US" altLang="en-US" dirty="0"/>
              <a:t>(</a:t>
            </a:r>
            <a:r>
              <a:rPr lang="en-US" altLang="en-US" dirty="0" err="1"/>
              <a:t>Gerrit</a:t>
            </a:r>
            <a:r>
              <a:rPr lang="en-US" altLang="en-US" dirty="0"/>
              <a:t> </a:t>
            </a:r>
            <a:r>
              <a:rPr lang="en-US" altLang="en-US" dirty="0" err="1" smtClean="0"/>
              <a:t>Groenhof</a:t>
            </a:r>
            <a:r>
              <a:rPr lang="en-US" altLang="en-US" dirty="0" smtClean="0"/>
              <a:t>, Jyvaskyla)</a:t>
            </a: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 highly complex</a:t>
            </a:r>
          </a:p>
          <a:p>
            <a:pPr>
              <a:buFontTx/>
              <a:buChar char="•"/>
            </a:pPr>
            <a:r>
              <a:rPr lang="en-US" altLang="en-US" dirty="0"/>
              <a:t> </a:t>
            </a:r>
            <a:r>
              <a:rPr lang="en-US" altLang="en-US" dirty="0" smtClean="0"/>
              <a:t>computationally </a:t>
            </a:r>
            <a:r>
              <a:rPr lang="en-US" altLang="en-US" dirty="0"/>
              <a:t>intensive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3656" y="296455"/>
            <a:ext cx="4973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Excited State PES to Ground State PES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98815" y="56604"/>
            <a:ext cx="4342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More Structural </a:t>
            </a:r>
            <a:r>
              <a:rPr lang="en-US" sz="2400" b="1" dirty="0" err="1" smtClean="0"/>
              <a:t>Femtochemistry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More Electronic Excited States</a:t>
            </a:r>
          </a:p>
          <a:p>
            <a:pPr algn="ctr"/>
            <a:r>
              <a:rPr lang="en-US" sz="2400" b="1" dirty="0" smtClean="0"/>
              <a:t>Other Groups</a:t>
            </a:r>
            <a:endParaRPr lang="en-US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81954" y="1615440"/>
            <a:ext cx="4148494" cy="1829374"/>
            <a:chOff x="81954" y="1534160"/>
            <a:chExt cx="4490046" cy="19484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54" y="1534160"/>
              <a:ext cx="2336126" cy="19484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8694" y="1534160"/>
              <a:ext cx="2063306" cy="19156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1954" y="1534160"/>
              <a:ext cx="293966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3444814"/>
            <a:ext cx="2860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Carbonmonoxy</a:t>
            </a:r>
            <a:r>
              <a:rPr lang="en-US" dirty="0" smtClean="0"/>
              <a:t> - Myoglobin</a:t>
            </a:r>
          </a:p>
          <a:p>
            <a:r>
              <a:rPr lang="en-US" dirty="0" err="1" smtClean="0"/>
              <a:t>Barends</a:t>
            </a:r>
            <a:r>
              <a:rPr lang="en-US" dirty="0" smtClean="0"/>
              <a:t> et al., 2015, Science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448" y="1369690"/>
            <a:ext cx="4818351" cy="2935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692881"/>
            <a:ext cx="5321061" cy="21651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25440" y="4836383"/>
            <a:ext cx="3684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Photoswitchable</a:t>
            </a:r>
            <a:r>
              <a:rPr lang="en-US" dirty="0" smtClean="0"/>
              <a:t> Fluorescent Protein,</a:t>
            </a:r>
          </a:p>
          <a:p>
            <a:r>
              <a:rPr lang="en-US" dirty="0" smtClean="0"/>
              <a:t>rsEGFP2,</a:t>
            </a:r>
          </a:p>
          <a:p>
            <a:r>
              <a:rPr lang="en-US" dirty="0" err="1" smtClean="0"/>
              <a:t>Coquelle</a:t>
            </a:r>
            <a:r>
              <a:rPr lang="en-US" dirty="0" smtClean="0"/>
              <a:t> et al., 2017, Nat. Chem.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800" y="6380480"/>
            <a:ext cx="56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</a:t>
            </a:r>
            <a:r>
              <a:rPr lang="en-US" b="1" dirty="0" err="1" smtClean="0"/>
              <a:t>ps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4230448" y="3802253"/>
            <a:ext cx="22131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21489" y="3926453"/>
            <a:ext cx="2636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Bacteriorhodopsin</a:t>
            </a:r>
          </a:p>
          <a:p>
            <a:r>
              <a:rPr lang="en-US" dirty="0" err="1" smtClean="0"/>
              <a:t>Nogly</a:t>
            </a:r>
            <a:r>
              <a:rPr lang="en-US" dirty="0" smtClean="0"/>
              <a:t> et al., 2018,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121097" y="1466393"/>
            <a:ext cx="895328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p</a:t>
            </a:r>
            <a:r>
              <a:rPr lang="en-US" altLang="en-US" sz="2400" dirty="0" smtClean="0"/>
              <a:t>roof of principle </a:t>
            </a:r>
            <a:r>
              <a:rPr lang="en-US" altLang="en-US" sz="2400" dirty="0" smtClean="0"/>
              <a:t>experiment in 2014</a:t>
            </a:r>
            <a:endParaRPr lang="en-US" altLang="en-US" sz="2400" dirty="0" smtClean="0"/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 smtClean="0"/>
              <a:t>TR-SFX </a:t>
            </a:r>
            <a:r>
              <a:rPr lang="en-US" altLang="en-US" sz="2400" dirty="0"/>
              <a:t>works at X-ray FEL at high, near </a:t>
            </a:r>
            <a:r>
              <a:rPr lang="en-US" altLang="en-US" sz="2400" dirty="0" smtClean="0"/>
              <a:t>atomic resolution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TR-SFX </a:t>
            </a:r>
            <a:r>
              <a:rPr lang="en-US" altLang="en-US" sz="2400" dirty="0"/>
              <a:t>works with </a:t>
            </a:r>
            <a:r>
              <a:rPr lang="en-US" altLang="en-US" sz="2400" b="1" i="1" dirty="0" smtClean="0"/>
              <a:t>femtosecond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time-resolution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structural </a:t>
            </a:r>
            <a:r>
              <a:rPr lang="en-US" altLang="en-US" sz="2400" dirty="0"/>
              <a:t>characterization of </a:t>
            </a:r>
            <a:r>
              <a:rPr lang="en-US" altLang="en-US" sz="2400" i="1" dirty="0"/>
              <a:t>trans/cis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isomerization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electronic </a:t>
            </a:r>
            <a:r>
              <a:rPr lang="en-US" altLang="en-US" sz="2400" dirty="0"/>
              <a:t>excited state dynamics!!!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transition </a:t>
            </a:r>
            <a:r>
              <a:rPr lang="en-US" altLang="en-US" sz="2400" dirty="0"/>
              <a:t>through conical intersection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opportunity </a:t>
            </a:r>
            <a:r>
              <a:rPr lang="en-US" altLang="en-US" sz="2400" dirty="0"/>
              <a:t>to </a:t>
            </a:r>
            <a:r>
              <a:rPr lang="en-US" altLang="en-US" sz="2400" dirty="0" smtClean="0"/>
              <a:t>structurally characterize early </a:t>
            </a:r>
            <a:r>
              <a:rPr lang="en-US" altLang="en-US" sz="2400" dirty="0"/>
              <a:t>laser induced damage</a:t>
            </a:r>
            <a:endParaRPr lang="en-US" altLang="en-US" sz="2400" dirty="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opportunity to optically </a:t>
            </a:r>
            <a:r>
              <a:rPr lang="en-US" altLang="en-US" sz="2400" dirty="0"/>
              <a:t>control </a:t>
            </a:r>
            <a:r>
              <a:rPr lang="en-US" altLang="en-US" sz="2400" dirty="0" smtClean="0"/>
              <a:t>the </a:t>
            </a:r>
            <a:r>
              <a:rPr lang="en-US" altLang="en-US" sz="2400" dirty="0"/>
              <a:t>reaction </a:t>
            </a:r>
            <a:r>
              <a:rPr lang="en-US" altLang="en-US" sz="2400" dirty="0" smtClean="0"/>
              <a:t>dynamics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/>
              <a:t> </a:t>
            </a:r>
            <a:endParaRPr lang="en-US" altLang="en-US" sz="240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 smtClean="0"/>
              <a:t>    understand light control in biology</a:t>
            </a:r>
            <a:endParaRPr lang="en-US" altLang="en-US" sz="2400" i="1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2400" i="1" dirty="0"/>
              <a:t> </a:t>
            </a:r>
            <a:r>
              <a:rPr lang="en-US" altLang="en-US" sz="2400" i="1" dirty="0" smtClean="0"/>
              <a:t>   </a:t>
            </a:r>
            <a:r>
              <a:rPr lang="en-US" altLang="en-US" sz="2400" dirty="0" smtClean="0"/>
              <a:t>structural basis for enhanced fluorescence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2400" b="1" i="1" dirty="0" smtClean="0">
                <a:solidFill>
                  <a:srgbClr val="FF0000"/>
                </a:solidFill>
              </a:rPr>
              <a:t>    we need longer time delays to look at catalysis</a:t>
            </a:r>
            <a:endParaRPr lang="en-US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10B1E-4433-4D88-A3D1-291C66AB2F5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16517" y="237787"/>
            <a:ext cx="2545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 smtClean="0"/>
              <a:t>Key Results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66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442" y="1514110"/>
            <a:ext cx="7677423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objective: capture enzymes of </a:t>
            </a:r>
            <a:r>
              <a:rPr lang="en-US" sz="2200" b="1" i="1" dirty="0" smtClean="0"/>
              <a:t>biomedical importance</a:t>
            </a:r>
            <a:r>
              <a:rPr lang="en-US" sz="2200" dirty="0" smtClean="0"/>
              <a:t> in real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enzyme substrate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mechanism of catalysis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enzyme structure - function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</a:t>
            </a:r>
            <a:r>
              <a:rPr lang="en-US" sz="2200" dirty="0" smtClean="0"/>
              <a:t>nzyme/protein dynamics in real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 err="1" smtClean="0"/>
              <a:t>biomedically</a:t>
            </a:r>
            <a:r>
              <a:rPr lang="en-US" sz="2200" dirty="0" smtClean="0"/>
              <a:t> relevant examples</a:t>
            </a:r>
          </a:p>
          <a:p>
            <a:r>
              <a:rPr lang="en-US" sz="2200" b="1" i="1" dirty="0" smtClean="0"/>
              <a:t>cancer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receptor ligand interactions (GPCRs, RTKs, Toll, …, </a:t>
            </a:r>
            <a:r>
              <a:rPr lang="en-US" sz="2200" dirty="0" err="1" smtClean="0"/>
              <a:t>etc</a:t>
            </a:r>
            <a:r>
              <a:rPr lang="en-US" sz="22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receptor activation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soluble targets</a:t>
            </a:r>
          </a:p>
          <a:p>
            <a:endParaRPr lang="en-US" sz="2200" dirty="0" smtClean="0"/>
          </a:p>
          <a:p>
            <a:r>
              <a:rPr lang="en-US" sz="2200" b="1" i="1" dirty="0" smtClean="0"/>
              <a:t>infectious diseases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conferring antibiotic resistance (</a:t>
            </a:r>
            <a:r>
              <a:rPr lang="en-US" sz="2200" dirty="0" err="1" smtClean="0"/>
              <a:t>BlaC</a:t>
            </a:r>
            <a:r>
              <a:rPr lang="en-US" sz="2200" dirty="0" smtClean="0"/>
              <a:t>, </a:t>
            </a:r>
            <a:r>
              <a:rPr lang="en-US" sz="2200" dirty="0" err="1" smtClean="0"/>
              <a:t>TetDs</a:t>
            </a:r>
            <a:r>
              <a:rPr lang="en-US" sz="22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two component systems (HK and response regulator)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8698" y="314960"/>
            <a:ext cx="4123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II. Structure Based Enzymology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799080"/>
            <a:ext cx="1944370" cy="1944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8775" y="2722880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Toll (1ZIW, 2.1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743450"/>
            <a:ext cx="1903730" cy="1903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9255" y="4780370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IDO1 (4U74, 2.4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Å)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64505" y="172828"/>
            <a:ext cx="3765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First Structure of an Enzyme</a:t>
            </a:r>
          </a:p>
          <a:p>
            <a:pPr algn="ctr"/>
            <a:r>
              <a:rPr lang="en-US" sz="2400" b="1" dirty="0" smtClean="0"/>
              <a:t>1965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2349" y="1786454"/>
            <a:ext cx="3073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Lysozyme, Blake et al., 1965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leaves bacterial cell walls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6" y="2511458"/>
            <a:ext cx="5416250" cy="434654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717862" y="3508923"/>
            <a:ext cx="663720" cy="751840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8864" y="3083918"/>
            <a:ext cx="142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atalytic cleft</a:t>
            </a:r>
            <a:endParaRPr lang="en-US" dirty="0"/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61" y="1361503"/>
            <a:ext cx="3698240" cy="288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567665" y="2670294"/>
            <a:ext cx="14284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David </a:t>
            </a:r>
            <a:r>
              <a:rPr lang="en-US" altLang="en-US" dirty="0" smtClean="0">
                <a:solidFill>
                  <a:schemeClr val="bg1"/>
                </a:solidFill>
              </a:rPr>
              <a:t>Phillips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05410" y="6278880"/>
            <a:ext cx="124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N-terminus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23283" y="5808849"/>
            <a:ext cx="121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-terminus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14720" y="4480560"/>
            <a:ext cx="3169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then: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how does it work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we see it in action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observe catalysis in real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8742" y="141920"/>
            <a:ext cx="5413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Structure Based Enzymology</a:t>
            </a:r>
          </a:p>
          <a:p>
            <a:pPr algn="ctr"/>
            <a:r>
              <a:rPr lang="en-US" sz="2400" b="1" i="1" dirty="0" smtClean="0">
                <a:cs typeface="Arial" panose="020B0604020202020204" pitchFamily="34" charset="0"/>
              </a:rPr>
              <a:t>Mycobacterium tuberculosis </a:t>
            </a:r>
            <a:r>
              <a:rPr lang="en-US" sz="2400" b="1" dirty="0" smtClean="0">
                <a:cs typeface="Arial" panose="020B0604020202020204" pitchFamily="34" charset="0"/>
              </a:rPr>
              <a:t>β-lactamase</a:t>
            </a:r>
            <a:endParaRPr lang="en-US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457632" y="1099357"/>
            <a:ext cx="5449356" cy="3962492"/>
            <a:chOff x="1365250" y="1143000"/>
            <a:chExt cx="6522832" cy="54987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250" y="1143000"/>
              <a:ext cx="6522832" cy="5498747"/>
            </a:xfrm>
            <a:prstGeom prst="rect">
              <a:avLst/>
            </a:prstGeom>
          </p:spPr>
        </p:pic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5691188" y="6026150"/>
              <a:ext cx="1055882" cy="504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>
                  <a:latin typeface="+mn-lt"/>
                </a:rPr>
                <a:t>32 kDA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9710" y="3067289"/>
              <a:ext cx="1046205" cy="504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Ser128</a:t>
              </a:r>
              <a:endParaRPr lang="en-US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4846" y="2600442"/>
              <a:ext cx="1073086" cy="504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Glu168</a:t>
              </a:r>
              <a:endParaRPr lang="en-US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70514" y="2745245"/>
              <a:ext cx="914489" cy="841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Ser70</a:t>
              </a:r>
            </a:p>
            <a:p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49348" y="1670444"/>
              <a:ext cx="1544039" cy="504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Ceftriaxone</a:t>
              </a:r>
              <a:endParaRPr lang="en-US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60295" y="5486401"/>
              <a:ext cx="446762" cy="504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6717" y="4165171"/>
              <a:ext cx="479019" cy="504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640" y="5063502"/>
            <a:ext cx="85545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ntibiotic resistance is a world-wide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uberculosis is _the_ number one killer among infectious diseases (1.5 M deaths/year)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β-lactamases destroy lactam antibiotics (</a:t>
            </a:r>
            <a:r>
              <a:rPr lang="en-US" dirty="0" err="1" smtClean="0">
                <a:cs typeface="Arial" panose="020B0604020202020204" pitchFamily="34" charset="0"/>
              </a:rPr>
              <a:t>penicillins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dirty="0" err="1" smtClean="0">
                <a:cs typeface="Arial" panose="020B0604020202020204" pitchFamily="34" charset="0"/>
              </a:rPr>
              <a:t>cephalosporins</a:t>
            </a:r>
            <a:r>
              <a:rPr lang="en-US" dirty="0" smtClean="0">
                <a:cs typeface="Arial" panose="020B0604020202020204" pitchFamily="34" charset="0"/>
              </a:rPr>
              <a:t>, etc.)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reaction of β-lactamase with </a:t>
            </a:r>
            <a:r>
              <a:rPr lang="en-US" dirty="0" err="1" smtClean="0">
                <a:cs typeface="Arial" panose="020B0604020202020204" pitchFamily="34" charset="0"/>
              </a:rPr>
              <a:t>cephalosporins</a:t>
            </a:r>
            <a:r>
              <a:rPr lang="en-US" dirty="0" smtClean="0">
                <a:cs typeface="Arial" panose="020B0604020202020204" pitchFamily="34" charset="0"/>
              </a:rPr>
              <a:t> is not structurally characterized</a:t>
            </a:r>
            <a:endParaRPr lang="en-US" i="1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ideal for proof of principal experiments: intermediates in the millisecond time range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91560" y="4164183"/>
            <a:ext cx="211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tuberculosis </a:t>
            </a:r>
            <a:r>
              <a:rPr lang="en-US" dirty="0" err="1" smtClean="0"/>
              <a:t>BlaC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0506" y="612086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Ceftriaxone Modification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77268" y="1322619"/>
            <a:ext cx="6456388" cy="5571233"/>
            <a:chOff x="1609926" y="1699875"/>
            <a:chExt cx="5881286" cy="50306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926" y="1699875"/>
              <a:ext cx="5881286" cy="5030687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5745704" y="3139809"/>
              <a:ext cx="220337" cy="611252"/>
            </a:xfrm>
            <a:prstGeom prst="straightConnector1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966041" y="5947272"/>
              <a:ext cx="242371" cy="601685"/>
            </a:xfrm>
            <a:prstGeom prst="straightConnector1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882996" y="3773655"/>
              <a:ext cx="1376691" cy="583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dirty="0" smtClean="0"/>
                <a:t> ring opening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dirty="0" smtClean="0"/>
                <a:t> inactivation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04984" y="256177"/>
            <a:ext cx="3014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Antibiotic Inactivation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6599" y="991235"/>
            <a:ext cx="8695726" cy="5769073"/>
            <a:chOff x="520106" y="2031152"/>
            <a:chExt cx="7128254" cy="4729156"/>
          </a:xfrm>
        </p:grpSpPr>
        <p:pic>
          <p:nvPicPr>
            <p:cNvPr id="15" name="Picture 1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747" y="2031152"/>
              <a:ext cx="6116269" cy="47291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894900" y="3613530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PBP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0106" y="4269296"/>
              <a:ext cx="1107165" cy="302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BlaC</a:t>
              </a:r>
              <a:r>
                <a:rPr lang="en-US" dirty="0" smtClean="0"/>
                <a:t>, 35 </a:t>
              </a:r>
              <a:r>
                <a:rPr lang="en-US" dirty="0" err="1" smtClean="0"/>
                <a:t>kDa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02597" y="2257942"/>
              <a:ext cx="2245763" cy="378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/>
                <a:t>BlaC</a:t>
              </a:r>
              <a:r>
                <a:rPr lang="en-US" sz="2400" b="1" dirty="0" smtClean="0"/>
                <a:t>/PBP active site</a:t>
              </a:r>
              <a:endParaRPr lang="en-US" sz="2400" b="1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280160" y="1267895"/>
            <a:ext cx="227965" cy="225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31444" y="1212851"/>
            <a:ext cx="251276" cy="27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26771" y="244929"/>
            <a:ext cx="5547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β</a:t>
            </a:r>
            <a:r>
              <a:rPr lang="en-US" sz="2400" b="1" dirty="0" smtClean="0"/>
              <a:t>-lactamase and Penicillin Binding Protein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53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8" y="2692545"/>
            <a:ext cx="2894287" cy="2509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3" y="1073464"/>
            <a:ext cx="7940259" cy="27847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722038" y="3778528"/>
            <a:ext cx="3322581" cy="2390203"/>
            <a:chOff x="147732" y="2534337"/>
            <a:chExt cx="3322581" cy="239020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32" y="2534337"/>
              <a:ext cx="3322581" cy="2390203"/>
            </a:xfrm>
            <a:prstGeom prst="rect">
              <a:avLst/>
            </a:prstGeom>
          </p:spPr>
        </p:pic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2351266" y="4656951"/>
              <a:ext cx="537842" cy="21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>
                  <a:latin typeface="+mn-lt"/>
                </a:rPr>
                <a:t>32 kDA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34699" y="3370790"/>
              <a:ext cx="532913" cy="219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Ser128</a:t>
              </a:r>
              <a:endParaRPr lang="en-US" sz="1200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30878" y="3167860"/>
              <a:ext cx="546605" cy="219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Glu168</a:t>
              </a:r>
              <a:endParaRPr lang="en-US" sz="12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33233" y="3230803"/>
              <a:ext cx="465820" cy="365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Ser70</a:t>
              </a:r>
            </a:p>
            <a:p>
              <a:endParaRPr lang="en-US" sz="12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01772" y="4422333"/>
              <a:ext cx="227570" cy="219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</a:t>
              </a:r>
              <a:endParaRPr lang="en-US" sz="12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479" y="3848018"/>
              <a:ext cx="244001" cy="219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010" y="5285796"/>
            <a:ext cx="41525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tructure of ES ?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tructure of ES* ?</a:t>
            </a:r>
          </a:p>
          <a:p>
            <a:r>
              <a:rPr lang="en-US" sz="2400" dirty="0"/>
              <a:t>k</a:t>
            </a:r>
            <a:r>
              <a:rPr lang="en-US" sz="2400" dirty="0" smtClean="0"/>
              <a:t>: rate coefficients ?</a:t>
            </a:r>
            <a:endParaRPr lang="en-US" sz="2400" dirty="0"/>
          </a:p>
          <a:p>
            <a:r>
              <a:rPr lang="en-US" sz="2400" dirty="0" smtClean="0"/>
              <a:t>turnover in solution: 0.5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(2 s)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024779" y="314056"/>
            <a:ext cx="2611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Kinetic Mechanism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3648" y="6168731"/>
            <a:ext cx="107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Enzyme 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34030" y="3455984"/>
            <a:ext cx="246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Substrate S, Ceftriaxone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49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84400" y="4226560"/>
            <a:ext cx="992405" cy="8656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11680" y="3891280"/>
            <a:ext cx="146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release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67776" y="299803"/>
            <a:ext cx="499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Biological Macromolecules in Motion </a:t>
            </a:r>
            <a:endParaRPr lang="en-US" sz="2400" b="1" dirty="0"/>
          </a:p>
        </p:txBody>
      </p:sp>
      <p:pic>
        <p:nvPicPr>
          <p:cNvPr id="2" name="PYP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840" y="1336040"/>
            <a:ext cx="5521960" cy="5521960"/>
          </a:xfrm>
          <a:prstGeom prst="rect">
            <a:avLst/>
          </a:prstGeom>
          <a:effectLst>
            <a:outerShdw blurRad="3302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1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10B1E-4433-4D88-A3D1-291C66AB2F5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3506901" y="5186813"/>
            <a:ext cx="2497137" cy="9022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2290046" y="188267"/>
            <a:ext cx="42506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  <a:cs typeface="Arial" panose="020B0604020202020204" pitchFamily="34" charset="0"/>
              </a:rPr>
              <a:t>The </a:t>
            </a:r>
            <a:r>
              <a:rPr lang="en-US" altLang="en-US" sz="2400" b="1" dirty="0">
                <a:latin typeface="+mn-lt"/>
                <a:cs typeface="Arial" panose="020B0604020202020204" pitchFamily="34" charset="0"/>
              </a:rPr>
              <a:t>Holy Grail </a:t>
            </a:r>
            <a:endParaRPr lang="en-US" altLang="en-US" sz="2400" b="1" dirty="0" smtClean="0"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  <a:cs typeface="Arial" panose="020B0604020202020204" pitchFamily="34" charset="0"/>
              </a:rPr>
              <a:t>Single </a:t>
            </a:r>
            <a:r>
              <a:rPr lang="en-US" altLang="en-US" sz="2400" b="1" dirty="0">
                <a:latin typeface="+mn-lt"/>
                <a:cs typeface="Arial" panose="020B0604020202020204" pitchFamily="34" charset="0"/>
              </a:rPr>
              <a:t>Turnover Kinetics, Mixing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7162" y="1841500"/>
            <a:ext cx="8745965" cy="5130800"/>
            <a:chOff x="345440" y="1498601"/>
            <a:chExt cx="8400525" cy="4692326"/>
          </a:xfrm>
        </p:grpSpPr>
        <p:grpSp>
          <p:nvGrpSpPr>
            <p:cNvPr id="3" name="Group 2"/>
            <p:cNvGrpSpPr/>
            <p:nvPr/>
          </p:nvGrpSpPr>
          <p:grpSpPr>
            <a:xfrm>
              <a:off x="345440" y="1498601"/>
              <a:ext cx="8400525" cy="4692326"/>
              <a:chOff x="1031081" y="1498602"/>
              <a:chExt cx="7714885" cy="4309345"/>
            </a:xfrm>
          </p:grpSpPr>
          <p:pic>
            <p:nvPicPr>
              <p:cNvPr id="22538" name="Picture 5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407" y="1498602"/>
                <a:ext cx="7527559" cy="42019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542" name="Rectangle 14"/>
              <p:cNvSpPr>
                <a:spLocks noChangeArrowheads="1"/>
              </p:cNvSpPr>
              <p:nvPr/>
            </p:nvSpPr>
            <p:spPr bwMode="auto">
              <a:xfrm>
                <a:off x="4767574" y="3195643"/>
                <a:ext cx="1216025" cy="322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6" name="Rectangle 18"/>
              <p:cNvSpPr>
                <a:spLocks noChangeArrowheads="1"/>
              </p:cNvSpPr>
              <p:nvPr/>
            </p:nvSpPr>
            <p:spPr bwMode="auto">
              <a:xfrm>
                <a:off x="1031081" y="1626468"/>
                <a:ext cx="2497137" cy="9022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47" name="Text Box 19"/>
              <p:cNvSpPr txBox="1">
                <a:spLocks noChangeArrowheads="1"/>
              </p:cNvSpPr>
              <p:nvPr/>
            </p:nvSpPr>
            <p:spPr bwMode="auto">
              <a:xfrm>
                <a:off x="2117089" y="2234198"/>
                <a:ext cx="2056973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nzyme microcrystals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1156608" y="4905663"/>
                <a:ext cx="2497137" cy="9022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Text Box 22"/>
              <p:cNvSpPr txBox="1">
                <a:spLocks noChangeArrowheads="1"/>
              </p:cNvSpPr>
              <p:nvPr/>
            </p:nvSpPr>
            <p:spPr bwMode="auto">
              <a:xfrm>
                <a:off x="1782604" y="4748078"/>
                <a:ext cx="1963737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substrate</a:t>
                </a:r>
              </a:p>
              <a:p>
                <a:r>
                  <a:rPr lang="en-US" alt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 stabilization buffer</a:t>
                </a:r>
              </a:p>
            </p:txBody>
          </p:sp>
          <p:sp>
            <p:nvSpPr>
              <p:cNvPr id="27" name="Rectangle 18"/>
              <p:cNvSpPr>
                <a:spLocks noChangeArrowheads="1"/>
              </p:cNvSpPr>
              <p:nvPr/>
            </p:nvSpPr>
            <p:spPr bwMode="auto">
              <a:xfrm>
                <a:off x="6129451" y="4366310"/>
                <a:ext cx="2497137" cy="9022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139440" y="5527040"/>
              <a:ext cx="2540000" cy="3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 Box 53"/>
          <p:cNvSpPr txBox="1">
            <a:spLocks noChangeArrowheads="1"/>
          </p:cNvSpPr>
          <p:nvPr/>
        </p:nvSpPr>
        <p:spPr bwMode="auto">
          <a:xfrm>
            <a:off x="1594650" y="1457285"/>
            <a:ext cx="58174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/>
              <a:t>‘mix-and-inject’ </a:t>
            </a:r>
            <a:r>
              <a:rPr lang="en-US" altLang="en-US" sz="1800" dirty="0"/>
              <a:t>(Schmidt, Adv. Cond. Mat. </a:t>
            </a:r>
            <a:r>
              <a:rPr lang="en-US" altLang="en-US" sz="1800" dirty="0" err="1"/>
              <a:t>Phys</a:t>
            </a:r>
            <a:r>
              <a:rPr lang="en-US" altLang="en-US" sz="1800" dirty="0"/>
              <a:t>, 2013)</a:t>
            </a:r>
          </a:p>
        </p:txBody>
      </p:sp>
      <p:sp>
        <p:nvSpPr>
          <p:cNvPr id="6" name="Rectangle 5"/>
          <p:cNvSpPr/>
          <p:nvPr/>
        </p:nvSpPr>
        <p:spPr>
          <a:xfrm>
            <a:off x="5404757" y="1992086"/>
            <a:ext cx="1763486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057474"/>
              </p:ext>
            </p:extLst>
          </p:nvPr>
        </p:nvGraphicFramePr>
        <p:xfrm>
          <a:off x="3153522" y="2958186"/>
          <a:ext cx="28003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Equation" r:id="rId3" imgW="749160" imgH="368280" progId="Equation.3">
                  <p:embed/>
                </p:oleObj>
              </mc:Choice>
              <mc:Fallback>
                <p:oleObj name="Equation" r:id="rId3" imgW="7491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3522" y="2958186"/>
                        <a:ext cx="2800350" cy="1376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09320" y="4334549"/>
            <a:ext cx="204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diffusion coefficient</a:t>
            </a:r>
            <a:endParaRPr lang="en-US" dirty="0"/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V="1">
            <a:off x="1931716" y="3860800"/>
            <a:ext cx="1334724" cy="473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2410" y="4520306"/>
            <a:ext cx="237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concentration in crystal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488246" y="3860800"/>
            <a:ext cx="352994" cy="658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876040" y="2849104"/>
            <a:ext cx="612206" cy="534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00131" y="2548860"/>
            <a:ext cx="200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Laplacian (div grad)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03120" y="304800"/>
            <a:ext cx="4758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Diffusion is Governed by Fick’s Laws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8680" y="2194560"/>
            <a:ext cx="2059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Fick’s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law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75360" y="5608320"/>
            <a:ext cx="7531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analytic solutions subject to certain boundary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llows computation/estimation of diffusion times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14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4358270" y="5794490"/>
            <a:ext cx="3296429" cy="1063510"/>
          </a:xfrm>
          <a:prstGeom prst="cloud">
            <a:avLst/>
          </a:prstGeom>
          <a:solidFill>
            <a:schemeClr val="tx2">
              <a:lumMod val="50000"/>
              <a:lumOff val="50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8" name="AutoShape 2"/>
          <p:cNvSpPr>
            <a:spLocks noChangeArrowheads="1"/>
          </p:cNvSpPr>
          <p:nvPr/>
        </p:nvSpPr>
        <p:spPr bwMode="auto">
          <a:xfrm>
            <a:off x="609600" y="2349500"/>
            <a:ext cx="2209800" cy="1295400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3559" name="AutoShape 3"/>
          <p:cNvSpPr>
            <a:spLocks noChangeArrowheads="1"/>
          </p:cNvSpPr>
          <p:nvPr/>
        </p:nvSpPr>
        <p:spPr bwMode="auto">
          <a:xfrm>
            <a:off x="1371600" y="4313238"/>
            <a:ext cx="304800" cy="22860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3560" name="AutoShape 4"/>
          <p:cNvSpPr>
            <a:spLocks noChangeArrowheads="1"/>
          </p:cNvSpPr>
          <p:nvPr/>
        </p:nvSpPr>
        <p:spPr bwMode="auto">
          <a:xfrm>
            <a:off x="1268413" y="5470525"/>
            <a:ext cx="76200" cy="7620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3561" name="Text Box 5"/>
          <p:cNvSpPr txBox="1">
            <a:spLocks noChangeArrowheads="1"/>
          </p:cNvSpPr>
          <p:nvPr/>
        </p:nvSpPr>
        <p:spPr bwMode="auto">
          <a:xfrm>
            <a:off x="1219200" y="3644900"/>
            <a:ext cx="1065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1600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Times New Roman" panose="02020603050405020304" pitchFamily="18" charset="0"/>
              </a:rPr>
              <a:t>m</a:t>
            </a:r>
            <a:endParaRPr lang="en-US" altLang="en-US" sz="1800"/>
          </a:p>
        </p:txBody>
      </p:sp>
      <p:sp>
        <p:nvSpPr>
          <p:cNvPr id="23562" name="Text Box 6"/>
          <p:cNvSpPr txBox="1">
            <a:spLocks noChangeArrowheads="1"/>
          </p:cNvSpPr>
          <p:nvPr/>
        </p:nvSpPr>
        <p:spPr bwMode="auto">
          <a:xfrm>
            <a:off x="1524000" y="2959100"/>
            <a:ext cx="938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400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Times New Roman" panose="02020603050405020304" pitchFamily="18" charset="0"/>
              </a:rPr>
              <a:t>m</a:t>
            </a:r>
            <a:endParaRPr lang="en-US" altLang="en-US" sz="1800"/>
          </a:p>
        </p:txBody>
      </p:sp>
      <p:sp>
        <p:nvSpPr>
          <p:cNvPr id="23563" name="Text Box 7"/>
          <p:cNvSpPr txBox="1">
            <a:spLocks noChangeArrowheads="1"/>
          </p:cNvSpPr>
          <p:nvPr/>
        </p:nvSpPr>
        <p:spPr bwMode="auto">
          <a:xfrm>
            <a:off x="2643188" y="3321050"/>
            <a:ext cx="938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400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Times New Roman" panose="02020603050405020304" pitchFamily="18" charset="0"/>
              </a:rPr>
              <a:t>m</a:t>
            </a:r>
            <a:endParaRPr lang="en-US" altLang="en-US" sz="1800"/>
          </a:p>
        </p:txBody>
      </p:sp>
      <p:sp>
        <p:nvSpPr>
          <p:cNvPr id="23564" name="Text Box 8"/>
          <p:cNvSpPr txBox="1">
            <a:spLocks noChangeArrowheads="1"/>
          </p:cNvSpPr>
          <p:nvPr/>
        </p:nvSpPr>
        <p:spPr bwMode="auto">
          <a:xfrm>
            <a:off x="1219200" y="4541838"/>
            <a:ext cx="811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40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Times New Roman" panose="02020603050405020304" pitchFamily="18" charset="0"/>
              </a:rPr>
              <a:t>m</a:t>
            </a:r>
            <a:endParaRPr lang="en-US" altLang="en-US" sz="1800"/>
          </a:p>
        </p:txBody>
      </p:sp>
      <p:sp>
        <p:nvSpPr>
          <p:cNvPr id="23565" name="Text Box 9"/>
          <p:cNvSpPr txBox="1">
            <a:spLocks noChangeArrowheads="1"/>
          </p:cNvSpPr>
          <p:nvPr/>
        </p:nvSpPr>
        <p:spPr bwMode="auto">
          <a:xfrm>
            <a:off x="534988" y="4175125"/>
            <a:ext cx="811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40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Times New Roman" panose="02020603050405020304" pitchFamily="18" charset="0"/>
              </a:rPr>
              <a:t>m</a:t>
            </a:r>
            <a:endParaRPr lang="en-US" altLang="en-US" sz="1800"/>
          </a:p>
        </p:txBody>
      </p:sp>
      <p:sp>
        <p:nvSpPr>
          <p:cNvPr id="23566" name="Text Box 10"/>
          <p:cNvSpPr txBox="1">
            <a:spLocks noChangeArrowheads="1"/>
          </p:cNvSpPr>
          <p:nvPr/>
        </p:nvSpPr>
        <p:spPr bwMode="auto">
          <a:xfrm>
            <a:off x="1703388" y="4251325"/>
            <a:ext cx="811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40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Times New Roman" panose="02020603050405020304" pitchFamily="18" charset="0"/>
              </a:rPr>
              <a:t>m</a:t>
            </a:r>
            <a:endParaRPr lang="en-US" altLang="en-US" sz="1800"/>
          </a:p>
        </p:txBody>
      </p:sp>
      <p:sp>
        <p:nvSpPr>
          <p:cNvPr id="23567" name="Text Box 11"/>
          <p:cNvSpPr txBox="1">
            <a:spLocks noChangeArrowheads="1"/>
          </p:cNvSpPr>
          <p:nvPr/>
        </p:nvSpPr>
        <p:spPr bwMode="auto">
          <a:xfrm>
            <a:off x="1293813" y="5394325"/>
            <a:ext cx="684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4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Times New Roman" panose="02020603050405020304" pitchFamily="18" charset="0"/>
              </a:rPr>
              <a:t>m</a:t>
            </a:r>
            <a:endParaRPr lang="en-US" altLang="en-US" sz="1800"/>
          </a:p>
        </p:txBody>
      </p:sp>
      <p:sp>
        <p:nvSpPr>
          <p:cNvPr id="23568" name="Text Box 12"/>
          <p:cNvSpPr txBox="1">
            <a:spLocks noChangeArrowheads="1"/>
          </p:cNvSpPr>
          <p:nvPr/>
        </p:nvSpPr>
        <p:spPr bwMode="auto">
          <a:xfrm>
            <a:off x="609600" y="5241925"/>
            <a:ext cx="684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4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Times New Roman" panose="02020603050405020304" pitchFamily="18" charset="0"/>
              </a:rPr>
              <a:t>m</a:t>
            </a:r>
            <a:endParaRPr lang="en-US" altLang="en-US" sz="1800"/>
          </a:p>
        </p:txBody>
      </p:sp>
      <p:sp>
        <p:nvSpPr>
          <p:cNvPr id="23569" name="Text Box 13"/>
          <p:cNvSpPr txBox="1">
            <a:spLocks noChangeArrowheads="1"/>
          </p:cNvSpPr>
          <p:nvPr/>
        </p:nvSpPr>
        <p:spPr bwMode="auto">
          <a:xfrm>
            <a:off x="1344613" y="5165725"/>
            <a:ext cx="684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4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Times New Roman" panose="02020603050405020304" pitchFamily="18" charset="0"/>
              </a:rPr>
              <a:t>m</a:t>
            </a:r>
            <a:endParaRPr lang="en-US" altLang="en-US" sz="1800"/>
          </a:p>
        </p:txBody>
      </p:sp>
      <p:sp>
        <p:nvSpPr>
          <p:cNvPr id="23570" name="Text Box 14"/>
          <p:cNvSpPr txBox="1">
            <a:spLocks noChangeArrowheads="1"/>
          </p:cNvSpPr>
          <p:nvPr/>
        </p:nvSpPr>
        <p:spPr bwMode="auto">
          <a:xfrm>
            <a:off x="3552825" y="2536825"/>
            <a:ext cx="4708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latin typeface="Symbol" panose="05050102010706020507" pitchFamily="18" charset="2"/>
              </a:rPr>
              <a:t>t</a:t>
            </a:r>
            <a:r>
              <a:rPr lang="en-US" altLang="en-US" sz="2400" b="1" baseline="-25000">
                <a:latin typeface="Times New Roman" panose="02020603050405020304" pitchFamily="18" charset="0"/>
              </a:rPr>
              <a:t>L</a:t>
            </a:r>
            <a:r>
              <a:rPr lang="en-US" altLang="en-US" sz="2400" b="1">
                <a:latin typeface="Times New Roman" panose="02020603050405020304" pitchFamily="18" charset="0"/>
              </a:rPr>
              <a:t>= 16 s</a:t>
            </a:r>
            <a:r>
              <a:rPr lang="en-US" altLang="en-US" sz="2400">
                <a:latin typeface="Times New Roman" panose="02020603050405020304" pitchFamily="18" charset="0"/>
              </a:rPr>
              <a:t>              25 s              &lt; 1min</a:t>
            </a:r>
            <a:endParaRPr lang="en-US" altLang="en-US" sz="2400">
              <a:latin typeface="Symbol" panose="05050102010706020507" pitchFamily="18" charset="2"/>
            </a:endParaRPr>
          </a:p>
        </p:txBody>
      </p:sp>
      <p:sp>
        <p:nvSpPr>
          <p:cNvPr id="23571" name="Text Box 15"/>
          <p:cNvSpPr txBox="1">
            <a:spLocks noChangeArrowheads="1"/>
          </p:cNvSpPr>
          <p:nvPr/>
        </p:nvSpPr>
        <p:spPr bwMode="auto">
          <a:xfrm>
            <a:off x="3581400" y="4084638"/>
            <a:ext cx="157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Symbol" panose="05050102010706020507" pitchFamily="18" charset="2"/>
              </a:rPr>
              <a:t>t</a:t>
            </a:r>
            <a:r>
              <a:rPr lang="en-US" altLang="en-US" sz="2400" baseline="-25000">
                <a:latin typeface="Times New Roman" panose="02020603050405020304" pitchFamily="18" charset="0"/>
              </a:rPr>
              <a:t>L</a:t>
            </a:r>
            <a:r>
              <a:rPr lang="en-US" altLang="en-US" sz="2400">
                <a:latin typeface="Times New Roman" panose="02020603050405020304" pitchFamily="18" charset="0"/>
              </a:rPr>
              <a:t>= 100 ms</a:t>
            </a:r>
            <a:endParaRPr lang="en-US" altLang="en-US" sz="2400">
              <a:latin typeface="Symbol" panose="05050102010706020507" pitchFamily="18" charset="2"/>
            </a:endParaRPr>
          </a:p>
        </p:txBody>
      </p:sp>
      <p:sp>
        <p:nvSpPr>
          <p:cNvPr id="23572" name="Text Box 16"/>
          <p:cNvSpPr txBox="1">
            <a:spLocks noChangeArrowheads="1"/>
          </p:cNvSpPr>
          <p:nvPr/>
        </p:nvSpPr>
        <p:spPr bwMode="auto">
          <a:xfrm>
            <a:off x="3630613" y="5165725"/>
            <a:ext cx="127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Symbol" panose="05050102010706020507" pitchFamily="18" charset="2"/>
              </a:rPr>
              <a:t>t</a:t>
            </a:r>
            <a:r>
              <a:rPr lang="en-US" altLang="en-US" sz="2400" baseline="-25000">
                <a:latin typeface="Times New Roman" panose="02020603050405020304" pitchFamily="18" charset="0"/>
              </a:rPr>
              <a:t>L</a:t>
            </a:r>
            <a:r>
              <a:rPr lang="en-US" altLang="en-US" sz="2400">
                <a:latin typeface="Times New Roman" panose="02020603050405020304" pitchFamily="18" charset="0"/>
              </a:rPr>
              <a:t>= 1 ms</a:t>
            </a:r>
            <a:endParaRPr lang="en-US" altLang="en-US" sz="2400">
              <a:latin typeface="Symbol" panose="05050102010706020507" pitchFamily="18" charset="2"/>
            </a:endParaRPr>
          </a:p>
        </p:txBody>
      </p:sp>
      <p:sp>
        <p:nvSpPr>
          <p:cNvPr id="23573" name="Text Box 17"/>
          <p:cNvSpPr txBox="1">
            <a:spLocks noChangeArrowheads="1"/>
          </p:cNvSpPr>
          <p:nvPr/>
        </p:nvSpPr>
        <p:spPr bwMode="auto">
          <a:xfrm>
            <a:off x="127000" y="1628140"/>
            <a:ext cx="3032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dirty="0"/>
              <a:t>D of Glucose: 5 x 10</a:t>
            </a:r>
            <a:r>
              <a:rPr lang="en-US" altLang="en-US" sz="2000" baseline="30000" dirty="0"/>
              <a:t>-6</a:t>
            </a:r>
            <a:r>
              <a:rPr lang="en-US" altLang="en-US" sz="2000" dirty="0"/>
              <a:t> cm</a:t>
            </a:r>
            <a:r>
              <a:rPr lang="en-US" altLang="en-US" sz="2000" baseline="30000" dirty="0"/>
              <a:t>2</a:t>
            </a:r>
            <a:r>
              <a:rPr lang="en-US" altLang="en-US" sz="2000" dirty="0"/>
              <a:t>/s</a:t>
            </a:r>
          </a:p>
        </p:txBody>
      </p:sp>
      <p:sp>
        <p:nvSpPr>
          <p:cNvPr id="23574" name="Text Box 18"/>
          <p:cNvSpPr txBox="1">
            <a:spLocks noChangeArrowheads="1"/>
          </p:cNvSpPr>
          <p:nvPr/>
        </p:nvSpPr>
        <p:spPr bwMode="auto">
          <a:xfrm>
            <a:off x="3398838" y="1804988"/>
            <a:ext cx="4762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From solving              num. simul.            </a:t>
            </a:r>
            <a:r>
              <a:rPr lang="en-US" altLang="en-US" sz="1800" b="1" i="1"/>
              <a:t>measured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Fick’s 2</a:t>
            </a:r>
            <a:r>
              <a:rPr lang="en-US" altLang="en-US" sz="1800" baseline="30000"/>
              <a:t>nd</a:t>
            </a:r>
            <a:r>
              <a:rPr lang="en-US" altLang="en-US" sz="1800"/>
              <a:t> law</a:t>
            </a:r>
          </a:p>
        </p:txBody>
      </p:sp>
      <p:sp>
        <p:nvSpPr>
          <p:cNvPr id="23575" name="Text Box 19"/>
          <p:cNvSpPr txBox="1">
            <a:spLocks noChangeArrowheads="1"/>
          </p:cNvSpPr>
          <p:nvPr/>
        </p:nvSpPr>
        <p:spPr bwMode="auto">
          <a:xfrm>
            <a:off x="5735638" y="4071938"/>
            <a:ext cx="1835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-/-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                          </a:t>
            </a:r>
          </a:p>
        </p:txBody>
      </p:sp>
      <p:sp>
        <p:nvSpPr>
          <p:cNvPr id="23576" name="Text Box 20"/>
          <p:cNvSpPr txBox="1">
            <a:spLocks noChangeArrowheads="1"/>
          </p:cNvSpPr>
          <p:nvPr/>
        </p:nvSpPr>
        <p:spPr bwMode="auto">
          <a:xfrm>
            <a:off x="5821363" y="5087938"/>
            <a:ext cx="170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-/-           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                      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/>
              <a:t>	</a:t>
            </a:r>
          </a:p>
        </p:txBody>
      </p:sp>
      <p:sp>
        <p:nvSpPr>
          <p:cNvPr id="23577" name="Text Box 21"/>
          <p:cNvSpPr txBox="1">
            <a:spLocks noChangeArrowheads="1"/>
          </p:cNvSpPr>
          <p:nvPr/>
        </p:nvSpPr>
        <p:spPr bwMode="auto">
          <a:xfrm>
            <a:off x="3373438" y="1366838"/>
            <a:ext cx="488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/>
              <a:t>Diffusion into </a:t>
            </a:r>
            <a:r>
              <a:rPr lang="en-US" altLang="en-US" sz="1800" i="1" dirty="0"/>
              <a:t>glycogen-phosphorylase </a:t>
            </a:r>
            <a:r>
              <a:rPr lang="en-US" altLang="en-US" sz="1800" dirty="0"/>
              <a:t>crystals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>
            <a:off x="6813550" y="1866900"/>
            <a:ext cx="0" cy="47275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>
            <a:off x="5187950" y="1866900"/>
            <a:ext cx="0" cy="47275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2148043" y="316123"/>
            <a:ext cx="4750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+mn-lt"/>
                <a:cs typeface="Arial" panose="020B0604020202020204" pitchFamily="34" charset="0"/>
              </a:rPr>
              <a:t>Calculation, Simulation, Experiment</a:t>
            </a:r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7096125" y="3025775"/>
            <a:ext cx="1543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 b="1"/>
              <a:t>Johnson, Hajdu</a:t>
            </a:r>
            <a:r>
              <a:rPr lang="en-US" altLang="en-US" sz="1200"/>
              <a:t>, 1990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5189538" y="3036888"/>
            <a:ext cx="14509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 b="1"/>
              <a:t>Geremia</a:t>
            </a:r>
            <a:r>
              <a:rPr lang="en-US" altLang="en-US" sz="1200"/>
              <a:t> et al., 2006</a:t>
            </a:r>
          </a:p>
        </p:txBody>
      </p:sp>
      <p:sp>
        <p:nvSpPr>
          <p:cNvPr id="23585" name="Text Box 38"/>
          <p:cNvSpPr txBox="1">
            <a:spLocks noChangeArrowheads="1"/>
          </p:cNvSpPr>
          <p:nvPr/>
        </p:nvSpPr>
        <p:spPr bwMode="auto">
          <a:xfrm>
            <a:off x="6986588" y="4997450"/>
            <a:ext cx="1372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 dirty="0" err="1"/>
              <a:t>ms</a:t>
            </a:r>
            <a:r>
              <a:rPr lang="en-US" altLang="en-US" sz="1200" dirty="0"/>
              <a:t>-time resolution</a:t>
            </a:r>
          </a:p>
        </p:txBody>
      </p:sp>
      <p:sp>
        <p:nvSpPr>
          <p:cNvPr id="23586" name="Line 34"/>
          <p:cNvSpPr>
            <a:spLocks noChangeShapeType="1"/>
          </p:cNvSpPr>
          <p:nvPr/>
        </p:nvSpPr>
        <p:spPr bwMode="auto">
          <a:xfrm>
            <a:off x="8484379" y="4908550"/>
            <a:ext cx="13594" cy="164794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10B1E-4433-4D88-A3D1-291C66AB2F5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902926" y="3429000"/>
            <a:ext cx="40204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5073" y="6142193"/>
            <a:ext cx="295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</a:t>
            </a:r>
            <a:r>
              <a:rPr lang="en-US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iffraction before destruction</a:t>
            </a:r>
            <a:endParaRPr lang="en-US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19098" y="552866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XFEL</a:t>
            </a:r>
            <a:endParaRPr lang="en-US" dirty="0"/>
          </a:p>
        </p:txBody>
      </p:sp>
      <p:sp>
        <p:nvSpPr>
          <p:cNvPr id="34" name="Text Box 53"/>
          <p:cNvSpPr txBox="1">
            <a:spLocks noChangeArrowheads="1"/>
          </p:cNvSpPr>
          <p:nvPr/>
        </p:nvSpPr>
        <p:spPr bwMode="auto">
          <a:xfrm>
            <a:off x="2788586" y="746346"/>
            <a:ext cx="32203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600" dirty="0" smtClean="0"/>
              <a:t>Schmidt</a:t>
            </a:r>
            <a:r>
              <a:rPr lang="en-US" altLang="en-US" sz="1600" dirty="0"/>
              <a:t>, Adv. Cond. Mat. </a:t>
            </a:r>
            <a:r>
              <a:rPr lang="en-US" altLang="en-US" sz="1600" dirty="0" err="1"/>
              <a:t>Phys</a:t>
            </a:r>
            <a:r>
              <a:rPr lang="en-US" altLang="en-US" sz="1600" dirty="0"/>
              <a:t>, </a:t>
            </a:r>
            <a:r>
              <a:rPr lang="en-US" altLang="en-US" sz="1600" dirty="0" smtClean="0"/>
              <a:t>2013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254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2650963" y="315161"/>
            <a:ext cx="3737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+mn-lt"/>
                <a:cs typeface="Arial" panose="020B0604020202020204" pitchFamily="34" charset="0"/>
              </a:rPr>
              <a:t>Initial Experiment with </a:t>
            </a:r>
            <a:r>
              <a:rPr lang="en-US" altLang="en-US" sz="2400" b="1" dirty="0" err="1" smtClean="0">
                <a:latin typeface="+mn-lt"/>
                <a:cs typeface="Arial" panose="020B0604020202020204" pitchFamily="34" charset="0"/>
              </a:rPr>
              <a:t>BlaC</a:t>
            </a:r>
            <a:endParaRPr lang="en-US" altLang="en-US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10B1E-4433-4D88-A3D1-291C66AB2F5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34" name="Text Box 53"/>
          <p:cNvSpPr txBox="1">
            <a:spLocks noChangeArrowheads="1"/>
          </p:cNvSpPr>
          <p:nvPr/>
        </p:nvSpPr>
        <p:spPr bwMode="auto">
          <a:xfrm>
            <a:off x="2926375" y="711512"/>
            <a:ext cx="34227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err="1" smtClean="0"/>
              <a:t>Kupitz</a:t>
            </a:r>
            <a:r>
              <a:rPr lang="en-US" altLang="en-US" sz="1800" dirty="0" smtClean="0"/>
              <a:t> et al., </a:t>
            </a:r>
            <a:r>
              <a:rPr lang="en-US" altLang="en-US" sz="1800" dirty="0" err="1" smtClean="0"/>
              <a:t>Struc</a:t>
            </a:r>
            <a:r>
              <a:rPr lang="en-US" altLang="en-US" sz="1800" dirty="0" smtClean="0"/>
              <a:t>. Dynamics 2017</a:t>
            </a:r>
            <a:endParaRPr lang="en-US" altLang="en-US" sz="1800" dirty="0"/>
          </a:p>
        </p:txBody>
      </p:sp>
      <p:pic>
        <p:nvPicPr>
          <p:cNvPr id="43" name="Picture 42" descr="C:\Users\smarius\Documents\MANUSCRIPTS\BLAC_2016\KUPITZ_DRAFTS\JULY26\Anton_Fig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1390987"/>
            <a:ext cx="6023900" cy="54670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385688" y="1558329"/>
            <a:ext cx="34665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β</a:t>
            </a:r>
            <a:r>
              <a:rPr lang="en-US" sz="2000" dirty="0" smtClean="0"/>
              <a:t>-lactamases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structures of transient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mechanism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 smtClean="0"/>
              <a:t>structure and kinetics at</a:t>
            </a:r>
          </a:p>
          <a:p>
            <a:r>
              <a:rPr lang="en-US" sz="2000" dirty="0" smtClean="0"/>
              <a:t>      the same time!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2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4757" y="135346"/>
            <a:ext cx="3619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Pushing the Envelope</a:t>
            </a:r>
          </a:p>
          <a:p>
            <a:pPr algn="ctr"/>
            <a:r>
              <a:rPr lang="en-US" sz="2400" b="1" dirty="0" smtClean="0"/>
              <a:t>Optimized Mixing Injectors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48701" y="4050030"/>
            <a:ext cx="2133600" cy="365125"/>
          </a:xfrm>
        </p:spPr>
        <p:txBody>
          <a:bodyPr/>
          <a:lstStyle/>
          <a:p>
            <a:pPr>
              <a:defRPr/>
            </a:pPr>
            <a:fld id="{42287815-2E29-4C3B-844A-74FDD24E4F9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081" y="2148124"/>
            <a:ext cx="9122157" cy="2728676"/>
            <a:chOff x="434771" y="2309244"/>
            <a:chExt cx="7538727" cy="21276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4470490" y="933907"/>
              <a:ext cx="2127671" cy="4878345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434771" y="2642671"/>
              <a:ext cx="4824645" cy="1502122"/>
              <a:chOff x="434771" y="2642671"/>
              <a:chExt cx="4824645" cy="150212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34771" y="2642671"/>
                <a:ext cx="3312439" cy="1502122"/>
                <a:chOff x="434771" y="2642671"/>
                <a:chExt cx="3312439" cy="1502122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34771" y="3196124"/>
                  <a:ext cx="23326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Symbol" panose="05050102010706020507" pitchFamily="18" charset="2"/>
                    </a:rPr>
                    <a:t>b</a:t>
                  </a:r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-lactamase</a:t>
                  </a:r>
                  <a:r>
                    <a:rPr lang="en-US" dirty="0" smtClean="0">
                      <a:latin typeface="Symbol" panose="05050102010706020507" pitchFamily="18" charset="2"/>
                    </a:rPr>
                    <a:t> </a:t>
                  </a:r>
                  <a:r>
                    <a:rPr lang="en-US" dirty="0" smtClean="0"/>
                    <a:t> </a:t>
                  </a:r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crystals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" name="Straight Arrow Connector 5"/>
                <p:cNvCxnSpPr/>
                <p:nvPr/>
              </p:nvCxnSpPr>
              <p:spPr>
                <a:xfrm>
                  <a:off x="2365396" y="3364451"/>
                  <a:ext cx="753978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>
                  <a:off x="2452048" y="2843196"/>
                  <a:ext cx="1275348" cy="34490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855861" y="2642671"/>
                  <a:ext cx="16594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CEF substrate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2420435" y="3523618"/>
                  <a:ext cx="1326775" cy="47131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855860" y="3775461"/>
                  <a:ext cx="16594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CEF substrate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3879796" y="2698819"/>
                <a:ext cx="1379620" cy="1155029"/>
                <a:chOff x="3879796" y="2698819"/>
                <a:chExt cx="1379620" cy="1155029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4497417" y="2931427"/>
                  <a:ext cx="753978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4505438" y="3853848"/>
                  <a:ext cx="753978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3879796" y="2698819"/>
                  <a:ext cx="5565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gas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8" name="TextBox 17"/>
          <p:cNvSpPr txBox="1"/>
          <p:nvPr/>
        </p:nvSpPr>
        <p:spPr>
          <a:xfrm>
            <a:off x="219474" y="4920450"/>
            <a:ext cx="4702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Cornell mixing injector design (Pollack group)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GDVN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sub-</a:t>
            </a:r>
            <a:r>
              <a:rPr lang="en-US" b="1" i="1" dirty="0" err="1" smtClean="0"/>
              <a:t>ms</a:t>
            </a:r>
            <a:r>
              <a:rPr lang="en-US" b="1" i="1" dirty="0" smtClean="0"/>
              <a:t> time-resolution </a:t>
            </a:r>
            <a:r>
              <a:rPr lang="en-US" dirty="0" smtClean="0"/>
              <a:t>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versatile at LCLS and </a:t>
            </a:r>
            <a:r>
              <a:rPr lang="en-US" dirty="0" err="1" smtClean="0"/>
              <a:t>EuXFEL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818880" y="3596640"/>
            <a:ext cx="40640" cy="20726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53120" y="5699760"/>
            <a:ext cx="7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X-rays</a:t>
            </a:r>
            <a:endParaRPr lang="en-US" dirty="0"/>
          </a:p>
        </p:txBody>
      </p:sp>
      <p:pic>
        <p:nvPicPr>
          <p:cNvPr id="22" name="Picture 7" descr="C:\Documents and Settings\smarius\My Documents\BIOXFEL\PICTURES\LOGOS\CFEL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14" y="5585432"/>
            <a:ext cx="8651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32"/>
          <p:cNvGrpSpPr>
            <a:grpSpLocks/>
          </p:cNvGrpSpPr>
          <p:nvPr/>
        </p:nvGrpSpPr>
        <p:grpSpPr bwMode="auto">
          <a:xfrm>
            <a:off x="6299460" y="5598132"/>
            <a:ext cx="812800" cy="1150938"/>
            <a:chOff x="1057" y="1210"/>
            <a:chExt cx="512" cy="725"/>
          </a:xfrm>
        </p:grpSpPr>
        <p:pic>
          <p:nvPicPr>
            <p:cNvPr id="24" name="Picture 25" descr="phot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" y="121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1058" y="1741"/>
              <a:ext cx="51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Pollack</a:t>
              </a:r>
              <a:endPara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092436" y="5983664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Chapman</a:t>
            </a:r>
            <a:endParaRPr lang="en-US" b="1" dirty="0"/>
          </a:p>
        </p:txBody>
      </p:sp>
      <p:pic>
        <p:nvPicPr>
          <p:cNvPr id="27" name="Picture 4" descr="C:\Documents and Settings\smarius\My Documents\BIOXFEL\PICTURES\LOGOS\ASU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16" y="5655595"/>
            <a:ext cx="9175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5206810" y="6265744"/>
            <a:ext cx="10277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Spence</a:t>
            </a:r>
          </a:p>
          <a:p>
            <a:pPr algn="ctr"/>
            <a:r>
              <a:rPr lang="en-US" alt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Weierstall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9" y="1477360"/>
            <a:ext cx="7244231" cy="4791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9518" y="54356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Ser</a:t>
            </a:r>
            <a:r>
              <a:rPr lang="en-US" dirty="0" smtClean="0"/>
              <a:t> 70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37840" y="4961652"/>
            <a:ext cx="118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phosphate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93360" y="464490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2102" y="202472"/>
            <a:ext cx="132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  <a:r>
              <a:rPr lang="en-US" sz="2400" b="1" dirty="0" smtClean="0"/>
              <a:t>nmixed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93917" y="643442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Olmos et al. (2018), BMC Biology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4371" y="6211669"/>
            <a:ext cx="1802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unmixed</a:t>
            </a:r>
            <a:endParaRPr lang="en-US" sz="3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1" y="1672590"/>
            <a:ext cx="8749464" cy="5297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7683" y="53848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Ser</a:t>
            </a:r>
            <a:r>
              <a:rPr lang="en-US" dirty="0" smtClean="0"/>
              <a:t> 70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93360" y="476682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6003" y="2712720"/>
            <a:ext cx="128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Ceftriaxone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84797" y="218803"/>
            <a:ext cx="2564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30 </a:t>
            </a:r>
            <a:r>
              <a:rPr lang="en-US" sz="2400" b="1" dirty="0" err="1" smtClean="0"/>
              <a:t>ms</a:t>
            </a:r>
            <a:r>
              <a:rPr lang="en-US" sz="2400" b="1" dirty="0" smtClean="0"/>
              <a:t> after Mixing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4371" y="6211669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30 </a:t>
            </a:r>
            <a:r>
              <a:rPr lang="en-US" sz="3600" dirty="0" err="1" smtClean="0"/>
              <a:t>ms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777588" y="692429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Olmos et al. (2018), BMC Biology</a:t>
            </a:r>
            <a:endParaRPr lang="en-US" sz="28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1443476"/>
            <a:ext cx="8798560" cy="5326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7683" y="53848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Ser</a:t>
            </a:r>
            <a:r>
              <a:rPr lang="en-US" dirty="0" smtClean="0"/>
              <a:t> 70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93360" y="476682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6003" y="2712720"/>
            <a:ext cx="128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Ceftriaxone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744720" y="4338320"/>
            <a:ext cx="833120" cy="6908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83200" y="4033520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bond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1331" y="6211669"/>
            <a:ext cx="1540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100 </a:t>
            </a:r>
            <a:r>
              <a:rPr lang="en-US" sz="3600" dirty="0" err="1" smtClean="0"/>
              <a:t>ms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777588" y="692429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Olmos et al. (2018), BMC Biology</a:t>
            </a:r>
            <a:endParaRPr lang="en-US" sz="2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57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84797" y="218803"/>
            <a:ext cx="271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100 </a:t>
            </a:r>
            <a:r>
              <a:rPr lang="en-US" sz="2400" b="1" dirty="0" err="1" smtClean="0"/>
              <a:t>ms</a:t>
            </a:r>
            <a:r>
              <a:rPr lang="en-US" sz="2400" b="1" dirty="0" smtClean="0"/>
              <a:t> after Mixing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760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0" y="1269386"/>
            <a:ext cx="8788400" cy="5304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7683" y="53848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Ser</a:t>
            </a:r>
            <a:r>
              <a:rPr lang="en-US" dirty="0" smtClean="0"/>
              <a:t> 70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93360" y="476682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16003" y="2712720"/>
            <a:ext cx="128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Ceftriaxone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1331" y="6211669"/>
            <a:ext cx="1540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</a:t>
            </a:r>
            <a:r>
              <a:rPr lang="en-US" sz="3600" dirty="0" smtClean="0"/>
              <a:t>00 </a:t>
            </a:r>
            <a:r>
              <a:rPr lang="en-US" sz="3600" dirty="0" err="1" smtClean="0"/>
              <a:t>ms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777588" y="692429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Olmos et al. (2018), BMC Biology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58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84797" y="218803"/>
            <a:ext cx="271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500 </a:t>
            </a:r>
            <a:r>
              <a:rPr lang="en-US" sz="2400" b="1" dirty="0" err="1" smtClean="0"/>
              <a:t>ms</a:t>
            </a:r>
            <a:r>
              <a:rPr lang="en-US" sz="2400" b="1" dirty="0" smtClean="0"/>
              <a:t> after Mixing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42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534756"/>
            <a:ext cx="8453120" cy="5108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7683" y="53848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Ser</a:t>
            </a:r>
            <a:r>
              <a:rPr lang="en-US" dirty="0" smtClean="0"/>
              <a:t> 70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93360" y="476682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6003" y="2712720"/>
            <a:ext cx="128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Ceftriaxone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1331" y="6211669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  2</a:t>
            </a:r>
            <a:r>
              <a:rPr lang="en-US" sz="3600" dirty="0" smtClean="0"/>
              <a:t> 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777588" y="692429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Olmos et al. (2018), BMC Biology</a:t>
            </a:r>
            <a:endParaRPr lang="en-US" sz="28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59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13399" y="218803"/>
            <a:ext cx="2158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 s after Mixing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79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yp_artwork_final_high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2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506220" y="214948"/>
            <a:ext cx="57206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+mn-lt"/>
              </a:rPr>
              <a:t>The Fastest </a:t>
            </a:r>
            <a:r>
              <a:rPr lang="en-US" altLang="en-US" sz="2400" b="1" dirty="0" smtClean="0">
                <a:latin typeface="+mn-lt"/>
              </a:rPr>
              <a:t>“Camera” </a:t>
            </a:r>
            <a:r>
              <a:rPr lang="en-US" altLang="en-US" sz="2400" b="1" dirty="0">
                <a:latin typeface="+mn-lt"/>
              </a:rPr>
              <a:t>in the World </a:t>
            </a:r>
            <a:endParaRPr lang="en-US" altLang="en-US" sz="2400" b="1" dirty="0" smtClean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+mn-lt"/>
              </a:rPr>
              <a:t>Movie </a:t>
            </a:r>
            <a:r>
              <a:rPr lang="en-US" altLang="en-US" sz="2400" b="1" dirty="0">
                <a:latin typeface="+mn-lt"/>
              </a:rPr>
              <a:t>with 25 Trillion ! Pictures per Second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" y="5992586"/>
            <a:ext cx="3869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2014, LCLS Press Release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6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440" y="312783"/>
            <a:ext cx="5635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Kinetic Mechanism with Product Inhibition</a:t>
            </a:r>
            <a:endParaRPr lang="en-US" sz="2400" b="1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69" y="2646680"/>
            <a:ext cx="5732780" cy="4231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2890084" y="1394112"/>
            <a:ext cx="3329939" cy="1421768"/>
            <a:chOff x="0" y="0"/>
            <a:chExt cx="3330255" cy="1421768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565707" y="731530"/>
              <a:ext cx="44067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585222" y="507482"/>
              <a:ext cx="1075055" cy="463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E-CFO*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94907" y="496500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Arc 7"/>
            <p:cNvSpPr/>
            <p:nvPr/>
          </p:nvSpPr>
          <p:spPr>
            <a:xfrm>
              <a:off x="2307051" y="733801"/>
              <a:ext cx="582058" cy="582058"/>
            </a:xfrm>
            <a:prstGeom prst="arc">
              <a:avLst/>
            </a:prstGeom>
            <a:ln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32413" y="925176"/>
              <a:ext cx="685165" cy="463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CFO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1898" y="496500"/>
              <a:ext cx="473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209330" y="735293"/>
              <a:ext cx="44067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>
            <a:xfrm>
              <a:off x="979286" y="740708"/>
              <a:ext cx="582058" cy="582058"/>
            </a:xfrm>
            <a:prstGeom prst="arc">
              <a:avLst/>
            </a:prstGeom>
            <a:ln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07249" y="958218"/>
              <a:ext cx="348615" cy="463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335944" y="695900"/>
              <a:ext cx="44067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45123" y="793215"/>
              <a:ext cx="440675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0" y="516695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Arc 16"/>
            <p:cNvSpPr/>
            <p:nvPr/>
          </p:nvSpPr>
          <p:spPr>
            <a:xfrm rot="10800000">
              <a:off x="377639" y="117505"/>
              <a:ext cx="666139" cy="582058"/>
            </a:xfrm>
            <a:prstGeom prst="arc">
              <a:avLst>
                <a:gd name="adj1" fmla="val 16200000"/>
                <a:gd name="adj2" fmla="val 440777"/>
              </a:avLst>
            </a:prstGeom>
            <a:ln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24547" y="0"/>
                  <a:ext cx="2075180" cy="4819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S=S</a:t>
                  </a:r>
                  <a:r>
                    <a:rPr lang="en-US" sz="2000" kern="1200" baseline="-250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( 1−</m:t>
                          </m:r>
                          <m:r>
                            <a:rPr lang="en-US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</m:sSup>
                      <m:r>
                        <a:rPr lang="en-US" sz="20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)</m:t>
                      </m:r>
                    </m:oMath>
                  </a14:m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" y="0"/>
                  <a:ext cx="2075180" cy="481965"/>
                </a:xfrm>
                <a:prstGeom prst="rect">
                  <a:avLst/>
                </a:prstGeom>
                <a:blipFill>
                  <a:blip r:embed="rId4"/>
                  <a:stretch>
                    <a:fillRect l="-3235" t="-3797" r="-2059" b="-75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9"/>
            <p:cNvSpPr txBox="1"/>
            <p:nvPr/>
          </p:nvSpPr>
          <p:spPr>
            <a:xfrm>
              <a:off x="508315" y="329425"/>
              <a:ext cx="361315" cy="42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800" kern="1200" baseline="-25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15980" y="758190"/>
              <a:ext cx="405765" cy="42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800" kern="1200" baseline="-25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29150" y="380875"/>
              <a:ext cx="361315" cy="42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800" kern="1200" baseline="-25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565464" y="390110"/>
              <a:ext cx="361315" cy="42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800" kern="1200" baseline="-25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01908" y="139411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S: ceftriaxone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419439" y="1534910"/>
            <a:ext cx="1745061" cy="40295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39389" y="1323672"/>
            <a:ext cx="3091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 depends on product </a:t>
            </a:r>
          </a:p>
          <a:p>
            <a:r>
              <a:rPr lang="en-US" dirty="0" smtClean="0"/>
              <a:t>confirmed by NMR (</a:t>
            </a:r>
            <a:r>
              <a:rPr lang="en-US" dirty="0" err="1" smtClean="0"/>
              <a:t>Szysperski</a:t>
            </a:r>
            <a:r>
              <a:rPr lang="en-US" dirty="0"/>
              <a:t>)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32" y="1489894"/>
            <a:ext cx="5769018" cy="5466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4021" y="284480"/>
            <a:ext cx="3809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Structure Based Enzymology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3200" y="1391920"/>
            <a:ext cx="49638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ambient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diffusion faster than catalytic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mixing faster than 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/>
              <a:t>general approach</a:t>
            </a:r>
            <a:r>
              <a:rPr lang="en-US" sz="2000" b="1" dirty="0" smtClean="0"/>
              <a:t> for all kinds of enzymes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08125" y="375223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Birth of a New Field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Mix-and-Inject Serial Crystallography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52" y="1383803"/>
            <a:ext cx="2889830" cy="2471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669" y="3812265"/>
            <a:ext cx="35573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</a:t>
            </a:r>
            <a:r>
              <a:rPr lang="en-US" sz="1600" dirty="0" smtClean="0"/>
              <a:t>ix-and-diffuse of inhibitors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</a:t>
            </a:r>
            <a:r>
              <a:rPr lang="en-US" sz="1600" dirty="0" smtClean="0"/>
              <a:t>ere inhibitor for lysozyme 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Beyerlein</a:t>
            </a:r>
            <a:r>
              <a:rPr lang="en-US" sz="1600" dirty="0" smtClean="0"/>
              <a:t> et al., …, </a:t>
            </a:r>
            <a:r>
              <a:rPr lang="en-US" sz="1600" dirty="0" err="1" smtClean="0"/>
              <a:t>Oberthuer</a:t>
            </a:r>
            <a:r>
              <a:rPr lang="en-US" sz="1600" dirty="0" smtClean="0"/>
              <a:t> (2017)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err="1" smtClean="0"/>
              <a:t>IUCrJ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6129135" y="1544119"/>
            <a:ext cx="3014865" cy="3542519"/>
            <a:chOff x="6092462" y="1338924"/>
            <a:chExt cx="3014865" cy="3542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2462" y="1338924"/>
              <a:ext cx="1900448" cy="25361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5468" y="2444616"/>
              <a:ext cx="1221859" cy="12177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01198" y="4050446"/>
              <a:ext cx="29475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</a:t>
              </a:r>
              <a:r>
                <a:rPr lang="en-US" sz="1600" dirty="0" smtClean="0"/>
                <a:t>denine binding to riboswitch</a:t>
              </a:r>
            </a:p>
            <a:p>
              <a:r>
                <a:rPr lang="en-US" sz="1600" dirty="0" smtClean="0"/>
                <a:t>      </a:t>
              </a:r>
              <a:r>
                <a:rPr lang="en-US" sz="1600" dirty="0" err="1" smtClean="0"/>
                <a:t>Stagno</a:t>
              </a:r>
              <a:r>
                <a:rPr lang="en-US" sz="1600" dirty="0" smtClean="0"/>
                <a:t> et al., Wang, 2017</a:t>
              </a:r>
            </a:p>
            <a:p>
              <a:r>
                <a:rPr lang="en-US" sz="1600" dirty="0"/>
                <a:t> </a:t>
              </a:r>
              <a:r>
                <a:rPr lang="en-US" sz="1600" dirty="0" smtClean="0"/>
                <a:t>     Nature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88672" y="5269856"/>
            <a:ext cx="3028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versatile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general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bio-medically relevant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519717"/>
            <a:ext cx="3049561" cy="4478270"/>
            <a:chOff x="-67119" y="2049165"/>
            <a:chExt cx="3049561" cy="447827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119" y="2049165"/>
              <a:ext cx="3049561" cy="156766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01701" y="3735935"/>
              <a:ext cx="197252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enzymology</a:t>
              </a:r>
            </a:p>
            <a:p>
              <a:r>
                <a:rPr lang="en-US" sz="1600" dirty="0" smtClean="0"/>
                <a:t>      Schmidt, 2013</a:t>
              </a:r>
            </a:p>
            <a:p>
              <a:r>
                <a:rPr lang="en-US" sz="1600" dirty="0"/>
                <a:t> </a:t>
              </a:r>
              <a:r>
                <a:rPr lang="en-US" sz="1600" dirty="0" smtClean="0"/>
                <a:t>     </a:t>
              </a:r>
              <a:r>
                <a:rPr lang="en-US" sz="1600" dirty="0" err="1" smtClean="0"/>
                <a:t>Kupitz</a:t>
              </a:r>
              <a:r>
                <a:rPr lang="en-US" sz="1600" dirty="0" smtClean="0"/>
                <a:t> et al., 2017</a:t>
              </a:r>
            </a:p>
            <a:p>
              <a:r>
                <a:rPr lang="en-US" sz="1600" dirty="0"/>
                <a:t> </a:t>
              </a:r>
              <a:r>
                <a:rPr lang="en-US" sz="1600" dirty="0" smtClean="0"/>
                <a:t>     Olmos et al., 2018</a:t>
              </a:r>
              <a:endParaRPr lang="en-US" sz="1600" dirty="0"/>
            </a:p>
          </p:txBody>
        </p:sp>
        <p:pic>
          <p:nvPicPr>
            <p:cNvPr id="20" name="Picture 19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66" y="4931045"/>
              <a:ext cx="2162810" cy="15963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62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8193" y="321130"/>
            <a:ext cx="52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Established Versatile Methods at XFELs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3680" y="1778000"/>
            <a:ext cx="761990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/>
              <a:t>‘mix-and-inject’ serial crystallography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/>
              <a:t>femtosecond X-ray pulses, ‘diffraction-before-destruction’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/>
              <a:t>X-rays intense, quasi monochromatic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ufficient X-ray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icrocrystals provide sub-</a:t>
            </a:r>
            <a:r>
              <a:rPr lang="en-US" sz="2000" dirty="0" err="1" smtClean="0"/>
              <a:t>ms</a:t>
            </a:r>
            <a:r>
              <a:rPr lang="en-US" sz="2000" dirty="0" smtClean="0"/>
              <a:t> time-resolution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femtosecond X-ray pulses avoid radiation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cyclic reactions and non-cyclic (single-pass) reaction on same footing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reaction initiation possible with non-photoactive enzymes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crystal quality is not that critical (quasi-monochromatic radiation)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</a:t>
            </a:r>
            <a:r>
              <a:rPr lang="en-US" sz="2000" dirty="0" smtClean="0"/>
              <a:t>ong time series possible without radiation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ll reactions at ambient temperature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10430" y="3136262"/>
            <a:ext cx="1725601" cy="3692055"/>
            <a:chOff x="7487920" y="1461223"/>
            <a:chExt cx="1725601" cy="3692055"/>
          </a:xfrm>
        </p:grpSpPr>
        <p:grpSp>
          <p:nvGrpSpPr>
            <p:cNvPr id="19" name="Group 18"/>
            <p:cNvGrpSpPr/>
            <p:nvPr/>
          </p:nvGrpSpPr>
          <p:grpSpPr>
            <a:xfrm>
              <a:off x="7950567" y="1828800"/>
              <a:ext cx="996748" cy="3324478"/>
              <a:chOff x="7950567" y="1828800"/>
              <a:chExt cx="996748" cy="332447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8366760" y="1828800"/>
                <a:ext cx="142240" cy="182359"/>
              </a:xfrm>
              <a:custGeom>
                <a:avLst/>
                <a:gdLst>
                  <a:gd name="connsiteX0" fmla="*/ 0 w 396240"/>
                  <a:gd name="connsiteY0" fmla="*/ 304800 h 508000"/>
                  <a:gd name="connsiteX1" fmla="*/ 172720 w 396240"/>
                  <a:gd name="connsiteY1" fmla="*/ 508000 h 508000"/>
                  <a:gd name="connsiteX2" fmla="*/ 396240 w 396240"/>
                  <a:gd name="connsiteY2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240" h="508000">
                    <a:moveTo>
                      <a:pt x="0" y="304800"/>
                    </a:moveTo>
                    <a:lnTo>
                      <a:pt x="172720" y="508000"/>
                    </a:lnTo>
                    <a:lnTo>
                      <a:pt x="396240" y="0"/>
                    </a:lnTo>
                  </a:path>
                </a:pathLst>
              </a:cu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8366760" y="2092960"/>
                <a:ext cx="142240" cy="182359"/>
              </a:xfrm>
              <a:custGeom>
                <a:avLst/>
                <a:gdLst>
                  <a:gd name="connsiteX0" fmla="*/ 0 w 396240"/>
                  <a:gd name="connsiteY0" fmla="*/ 304800 h 508000"/>
                  <a:gd name="connsiteX1" fmla="*/ 172720 w 396240"/>
                  <a:gd name="connsiteY1" fmla="*/ 508000 h 508000"/>
                  <a:gd name="connsiteX2" fmla="*/ 396240 w 396240"/>
                  <a:gd name="connsiteY2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240" h="508000">
                    <a:moveTo>
                      <a:pt x="0" y="304800"/>
                    </a:moveTo>
                    <a:lnTo>
                      <a:pt x="172720" y="508000"/>
                    </a:lnTo>
                    <a:lnTo>
                      <a:pt x="396240" y="0"/>
                    </a:lnTo>
                  </a:path>
                </a:pathLst>
              </a:cu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8366760" y="2336800"/>
                <a:ext cx="142240" cy="182359"/>
              </a:xfrm>
              <a:custGeom>
                <a:avLst/>
                <a:gdLst>
                  <a:gd name="connsiteX0" fmla="*/ 0 w 396240"/>
                  <a:gd name="connsiteY0" fmla="*/ 304800 h 508000"/>
                  <a:gd name="connsiteX1" fmla="*/ 172720 w 396240"/>
                  <a:gd name="connsiteY1" fmla="*/ 508000 h 508000"/>
                  <a:gd name="connsiteX2" fmla="*/ 396240 w 396240"/>
                  <a:gd name="connsiteY2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240" h="508000">
                    <a:moveTo>
                      <a:pt x="0" y="304800"/>
                    </a:moveTo>
                    <a:lnTo>
                      <a:pt x="172720" y="508000"/>
                    </a:lnTo>
                    <a:lnTo>
                      <a:pt x="396240" y="0"/>
                    </a:lnTo>
                  </a:path>
                </a:pathLst>
              </a:cu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8366760" y="2611120"/>
                <a:ext cx="142240" cy="182359"/>
              </a:xfrm>
              <a:custGeom>
                <a:avLst/>
                <a:gdLst>
                  <a:gd name="connsiteX0" fmla="*/ 0 w 396240"/>
                  <a:gd name="connsiteY0" fmla="*/ 304800 h 508000"/>
                  <a:gd name="connsiteX1" fmla="*/ 172720 w 396240"/>
                  <a:gd name="connsiteY1" fmla="*/ 508000 h 508000"/>
                  <a:gd name="connsiteX2" fmla="*/ 396240 w 396240"/>
                  <a:gd name="connsiteY2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240" h="508000">
                    <a:moveTo>
                      <a:pt x="0" y="304800"/>
                    </a:moveTo>
                    <a:lnTo>
                      <a:pt x="172720" y="508000"/>
                    </a:lnTo>
                    <a:lnTo>
                      <a:pt x="396240" y="0"/>
                    </a:lnTo>
                  </a:path>
                </a:pathLst>
              </a:cu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8366760" y="2915920"/>
                <a:ext cx="142240" cy="182359"/>
              </a:xfrm>
              <a:custGeom>
                <a:avLst/>
                <a:gdLst>
                  <a:gd name="connsiteX0" fmla="*/ 0 w 396240"/>
                  <a:gd name="connsiteY0" fmla="*/ 304800 h 508000"/>
                  <a:gd name="connsiteX1" fmla="*/ 172720 w 396240"/>
                  <a:gd name="connsiteY1" fmla="*/ 508000 h 508000"/>
                  <a:gd name="connsiteX2" fmla="*/ 396240 w 396240"/>
                  <a:gd name="connsiteY2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240" h="508000">
                    <a:moveTo>
                      <a:pt x="0" y="304800"/>
                    </a:moveTo>
                    <a:lnTo>
                      <a:pt x="172720" y="508000"/>
                    </a:lnTo>
                    <a:lnTo>
                      <a:pt x="396240" y="0"/>
                    </a:lnTo>
                  </a:path>
                </a:pathLst>
              </a:cu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8366760" y="3220720"/>
                <a:ext cx="142240" cy="182359"/>
              </a:xfrm>
              <a:custGeom>
                <a:avLst/>
                <a:gdLst>
                  <a:gd name="connsiteX0" fmla="*/ 0 w 396240"/>
                  <a:gd name="connsiteY0" fmla="*/ 304800 h 508000"/>
                  <a:gd name="connsiteX1" fmla="*/ 172720 w 396240"/>
                  <a:gd name="connsiteY1" fmla="*/ 508000 h 508000"/>
                  <a:gd name="connsiteX2" fmla="*/ 396240 w 396240"/>
                  <a:gd name="connsiteY2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240" h="508000">
                    <a:moveTo>
                      <a:pt x="0" y="304800"/>
                    </a:moveTo>
                    <a:lnTo>
                      <a:pt x="172720" y="508000"/>
                    </a:lnTo>
                    <a:lnTo>
                      <a:pt x="396240" y="0"/>
                    </a:lnTo>
                  </a:path>
                </a:pathLst>
              </a:cu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8366760" y="3495040"/>
                <a:ext cx="142240" cy="182359"/>
              </a:xfrm>
              <a:custGeom>
                <a:avLst/>
                <a:gdLst>
                  <a:gd name="connsiteX0" fmla="*/ 0 w 396240"/>
                  <a:gd name="connsiteY0" fmla="*/ 304800 h 508000"/>
                  <a:gd name="connsiteX1" fmla="*/ 172720 w 396240"/>
                  <a:gd name="connsiteY1" fmla="*/ 508000 h 508000"/>
                  <a:gd name="connsiteX2" fmla="*/ 396240 w 396240"/>
                  <a:gd name="connsiteY2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240" h="508000">
                    <a:moveTo>
                      <a:pt x="0" y="304800"/>
                    </a:moveTo>
                    <a:lnTo>
                      <a:pt x="172720" y="508000"/>
                    </a:lnTo>
                    <a:lnTo>
                      <a:pt x="396240" y="0"/>
                    </a:lnTo>
                  </a:path>
                </a:pathLst>
              </a:cu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8366760" y="3749040"/>
                <a:ext cx="142240" cy="182359"/>
              </a:xfrm>
              <a:custGeom>
                <a:avLst/>
                <a:gdLst>
                  <a:gd name="connsiteX0" fmla="*/ 0 w 396240"/>
                  <a:gd name="connsiteY0" fmla="*/ 304800 h 508000"/>
                  <a:gd name="connsiteX1" fmla="*/ 172720 w 396240"/>
                  <a:gd name="connsiteY1" fmla="*/ 508000 h 508000"/>
                  <a:gd name="connsiteX2" fmla="*/ 396240 w 396240"/>
                  <a:gd name="connsiteY2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240" h="508000">
                    <a:moveTo>
                      <a:pt x="0" y="304800"/>
                    </a:moveTo>
                    <a:lnTo>
                      <a:pt x="172720" y="508000"/>
                    </a:lnTo>
                    <a:lnTo>
                      <a:pt x="396240" y="0"/>
                    </a:lnTo>
                  </a:path>
                </a:pathLst>
              </a:cu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50567" y="4229948"/>
                <a:ext cx="9967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versatile</a:t>
                </a:r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general</a:t>
                </a:r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relevant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487920" y="1461223"/>
              <a:ext cx="1725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problems solved</a:t>
              </a:r>
              <a:endParaRPr lang="en-US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17" y="1354583"/>
            <a:ext cx="67047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Avenue to rapid collection of multiple movies with several ligands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 err="1" smtClean="0"/>
              <a:t>EuXFEL</a:t>
            </a:r>
            <a:r>
              <a:rPr lang="en-US" dirty="0" smtClean="0"/>
              <a:t> fully up to specifications: dataset in 10 s, with 5% hit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1000 datasets in 10,000 s (~ 3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 time points for 100 compounds can be tested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pplication by diffusion</a:t>
            </a:r>
          </a:p>
          <a:p>
            <a:r>
              <a:rPr lang="en-US" dirty="0"/>
              <a:t>r</a:t>
            </a:r>
            <a:r>
              <a:rPr lang="en-US" dirty="0" smtClean="0"/>
              <a:t>equirements for 1000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ubstrates: 50 </a:t>
            </a:r>
            <a:r>
              <a:rPr lang="el-GR" dirty="0" smtClean="0">
                <a:cs typeface="Arial" panose="020B0604020202020204" pitchFamily="34" charset="0"/>
              </a:rPr>
              <a:t>μ</a:t>
            </a:r>
            <a:r>
              <a:rPr lang="en-US" dirty="0" smtClean="0">
                <a:cs typeface="Arial" panose="020B0604020202020204" pitchFamily="34" charset="0"/>
              </a:rPr>
              <a:t>L/min, 10 s each =&gt; 10 – 100 </a:t>
            </a:r>
            <a:r>
              <a:rPr lang="el-GR" dirty="0" smtClean="0">
                <a:cs typeface="Arial" panose="020B0604020202020204" pitchFamily="34" charset="0"/>
              </a:rPr>
              <a:t>μ</a:t>
            </a:r>
            <a:r>
              <a:rPr lang="en-US" dirty="0" smtClean="0">
                <a:cs typeface="Arial" panose="020B0604020202020204" pitchFamily="34" charset="0"/>
              </a:rPr>
              <a:t>L each is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</a:t>
            </a:r>
            <a:r>
              <a:rPr lang="en-US" dirty="0" smtClean="0">
                <a:cs typeface="Arial" panose="020B0604020202020204" pitchFamily="34" charset="0"/>
              </a:rPr>
              <a:t>rystals: 10 </a:t>
            </a:r>
            <a:r>
              <a:rPr lang="el-GR" dirty="0">
                <a:cs typeface="Arial" panose="020B0604020202020204" pitchFamily="34" charset="0"/>
              </a:rPr>
              <a:t>μ</a:t>
            </a:r>
            <a:r>
              <a:rPr lang="en-US" dirty="0" smtClean="0">
                <a:cs typeface="Arial" panose="020B0604020202020204" pitchFamily="34" charset="0"/>
              </a:rPr>
              <a:t>L/min for 3 h: 1.8 mL; c.a. 50 mg for all 1000 datasets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828798" y="4492916"/>
            <a:ext cx="694063" cy="198303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26960" y="4733452"/>
            <a:ext cx="694063" cy="198303"/>
          </a:xfrm>
          <a:prstGeom prst="rect">
            <a:avLst/>
          </a:prstGeom>
          <a:solidFill>
            <a:srgbClr val="7030A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25122" y="4985005"/>
            <a:ext cx="694063" cy="198303"/>
          </a:xfrm>
          <a:prstGeom prst="rect">
            <a:avLst/>
          </a:prstGeom>
          <a:solidFill>
            <a:srgbClr val="00B05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45319" y="5467915"/>
            <a:ext cx="694063" cy="198303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21155" y="4724272"/>
            <a:ext cx="385590" cy="371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021155" y="4724273"/>
            <a:ext cx="396607" cy="371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21155" y="4724272"/>
            <a:ext cx="385590" cy="3718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rot="5400000">
            <a:off x="3883450" y="4040571"/>
            <a:ext cx="694063" cy="198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224967" y="4924532"/>
            <a:ext cx="5514" cy="1322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142666" y="5199097"/>
                <a:ext cx="12503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666" y="5199097"/>
                <a:ext cx="125034" cy="276999"/>
              </a:xfrm>
              <a:prstGeom prst="rect">
                <a:avLst/>
              </a:prstGeom>
              <a:blipFill>
                <a:blip r:embed="rId3"/>
                <a:stretch>
                  <a:fillRect l="-42857" r="-38095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2695490" y="4125685"/>
            <a:ext cx="328636" cy="1540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743194" y="4139724"/>
            <a:ext cx="0" cy="452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93711" y="4139723"/>
            <a:ext cx="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848794" y="4139724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914893" y="4139724"/>
            <a:ext cx="0" cy="1426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423705" y="5563513"/>
            <a:ext cx="4792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423704" y="5073139"/>
            <a:ext cx="4389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409882" y="4852956"/>
            <a:ext cx="384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423704" y="4595766"/>
            <a:ext cx="3291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>
            <a:off x="2864385" y="3800818"/>
            <a:ext cx="1344058" cy="1112704"/>
          </a:xfrm>
          <a:custGeom>
            <a:avLst/>
            <a:gdLst>
              <a:gd name="connsiteX0" fmla="*/ 0 w 1344058"/>
              <a:gd name="connsiteY0" fmla="*/ 319489 h 1112704"/>
              <a:gd name="connsiteX1" fmla="*/ 0 w 1344058"/>
              <a:gd name="connsiteY1" fmla="*/ 0 h 1112704"/>
              <a:gd name="connsiteX2" fmla="*/ 914400 w 1344058"/>
              <a:gd name="connsiteY2" fmla="*/ 0 h 1112704"/>
              <a:gd name="connsiteX3" fmla="*/ 914400 w 1344058"/>
              <a:gd name="connsiteY3" fmla="*/ 1112704 h 1112704"/>
              <a:gd name="connsiteX4" fmla="*/ 1344058 w 1344058"/>
              <a:gd name="connsiteY4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058" h="1112704">
                <a:moveTo>
                  <a:pt x="0" y="319489"/>
                </a:moveTo>
                <a:lnTo>
                  <a:pt x="0" y="0"/>
                </a:lnTo>
                <a:lnTo>
                  <a:pt x="914400" y="0"/>
                </a:lnTo>
                <a:lnTo>
                  <a:pt x="914400" y="1112704"/>
                </a:lnTo>
                <a:lnTo>
                  <a:pt x="1344058" y="1112704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3855683" y="4696922"/>
            <a:ext cx="7315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3864715" y="6404104"/>
            <a:ext cx="7315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472847" y="4722433"/>
            <a:ext cx="71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mixer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505898" y="6404104"/>
            <a:ext cx="430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300127" y="5325675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variable</a:t>
            </a:r>
          </a:p>
          <a:p>
            <a:r>
              <a:rPr lang="en-US" dirty="0" smtClean="0"/>
              <a:t>delay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459927" y="3900091"/>
            <a:ext cx="141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microcrystals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323888" y="5670272"/>
            <a:ext cx="1565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multiport manifold</a:t>
            </a:r>
          </a:p>
          <a:p>
            <a:r>
              <a:rPr lang="en-US" sz="1400" dirty="0" smtClean="0"/>
              <a:t>microfluidic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118140" y="4407401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ompound 1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16302" y="4647937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ompound 2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31824" y="5372957"/>
            <a:ext cx="15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ompound 100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972019" y="6588770"/>
            <a:ext cx="22364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" name="TextBox 4095"/>
          <p:cNvSpPr txBox="1"/>
          <p:nvPr/>
        </p:nvSpPr>
        <p:spPr>
          <a:xfrm>
            <a:off x="616945" y="6117664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pulses</a:t>
            </a:r>
          </a:p>
          <a:p>
            <a:r>
              <a:rPr lang="en-US" dirty="0" smtClean="0"/>
              <a:t>&lt; 27,000/s &gt;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94725" y="4354469"/>
            <a:ext cx="3852530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even 10 x faster at LCLS-II-HE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LCLS upgrade after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unimaginable</a:t>
            </a:r>
            <a:r>
              <a:rPr lang="en-US" dirty="0"/>
              <a:t> </a:t>
            </a:r>
            <a:r>
              <a:rPr lang="en-US" dirty="0" smtClean="0"/>
              <a:t>amount of data</a:t>
            </a:r>
          </a:p>
          <a:p>
            <a:r>
              <a:rPr lang="en-US" dirty="0"/>
              <a:t> </a:t>
            </a:r>
            <a:r>
              <a:rPr lang="en-US" dirty="0" smtClean="0"/>
              <a:t>     5 billion detector readouts</a:t>
            </a:r>
          </a:p>
          <a:p>
            <a:r>
              <a:rPr lang="en-US" dirty="0" smtClean="0"/>
              <a:t>      &gt; 100 Petabytes (10</a:t>
            </a:r>
            <a:r>
              <a:rPr lang="en-US" baseline="30000" dirty="0" smtClean="0"/>
              <a:t>17</a:t>
            </a:r>
            <a:r>
              <a:rPr lang="en-US" dirty="0" smtClean="0"/>
              <a:t> B) per shift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precision movies for tailored ligands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362301"/>
            <a:ext cx="6069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‘Mix-and-Inject’ at High-Repetition Rate XFELs</a:t>
            </a:r>
            <a:endParaRPr lang="en-US" sz="24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4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99565" y="293943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SFX at the European XFEL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2234" y="617414"/>
            <a:ext cx="456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Wiedorn</a:t>
            </a:r>
            <a:r>
              <a:rPr lang="en-US" b="1" dirty="0" smtClean="0"/>
              <a:t> et al., Nature Communications, 2018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37305" y="5256508"/>
            <a:ext cx="195037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XFEL (EuXFEL)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r="11780"/>
          <a:stretch/>
        </p:blipFill>
        <p:spPr>
          <a:xfrm>
            <a:off x="0" y="1575624"/>
            <a:ext cx="9144000" cy="3487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9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72640" y="304800"/>
            <a:ext cx="442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First (User) Experiment at </a:t>
            </a:r>
            <a:r>
              <a:rPr lang="en-US" sz="2400" b="1" dirty="0" err="1" smtClean="0"/>
              <a:t>EuXFEL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391920"/>
            <a:ext cx="8199120" cy="546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" y="1554480"/>
            <a:ext cx="405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Experiment led by Anton </a:t>
            </a:r>
            <a:r>
              <a:rPr lang="en-US" sz="2000" b="1" dirty="0" err="1" smtClean="0">
                <a:solidFill>
                  <a:schemeClr val="bg1"/>
                </a:solidFill>
              </a:rPr>
              <a:t>Barty</a:t>
            </a:r>
            <a:r>
              <a:rPr lang="en-US" sz="2000" b="1" dirty="0" smtClean="0">
                <a:solidFill>
                  <a:schemeClr val="bg1"/>
                </a:solidFill>
              </a:rPr>
              <a:t>, CFEL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September 2017, and March 2018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9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170" y="1657168"/>
            <a:ext cx="717343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EU-XFEL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MHz data collection feasible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</a:t>
            </a:r>
            <a:r>
              <a:rPr lang="en-US" sz="2000" dirty="0" smtClean="0"/>
              <a:t>et explosion does not affect</a:t>
            </a:r>
            <a:r>
              <a:rPr lang="en-US" sz="2000" dirty="0"/>
              <a:t> </a:t>
            </a:r>
            <a:r>
              <a:rPr lang="en-US" sz="2000" dirty="0" smtClean="0"/>
              <a:t>hit/indexing 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excellent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average data collection rates improve</a:t>
            </a:r>
          </a:p>
          <a:p>
            <a:r>
              <a:rPr lang="en-US" sz="2000" dirty="0" smtClean="0"/>
              <a:t>            300 exposures/s (in Nov. 2017)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1200 exposures/s (in Aug. 2018), 10 times faster than LCLS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final design: average of 27,000 exposures/s </a:t>
            </a:r>
          </a:p>
          <a:p>
            <a:endParaRPr lang="en-US" sz="2000" dirty="0" smtClean="0"/>
          </a:p>
          <a:p>
            <a:r>
              <a:rPr lang="en-US" sz="2000" b="1" dirty="0" smtClean="0"/>
              <a:t>LCLS-II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smtClean="0"/>
              <a:t>online  by the end of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high and continuous X-ray pulse repetition rate, 300 kHz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LCLS-II tender X-ray range up to ~3 </a:t>
            </a:r>
            <a:r>
              <a:rPr lang="en-US" sz="2000" dirty="0" err="1" smtClean="0"/>
              <a:t>keV</a:t>
            </a:r>
            <a:r>
              <a:rPr lang="en-US" sz="2000" dirty="0" smtClean="0"/>
              <a:t> without loss of intensity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LCLS-II-HE after 2022, up to 20 </a:t>
            </a:r>
            <a:r>
              <a:rPr lang="en-US" sz="2000" dirty="0" err="1" smtClean="0"/>
              <a:t>keV</a:t>
            </a:r>
            <a:r>
              <a:rPr lang="en-US" sz="2000" dirty="0" smtClean="0"/>
              <a:t> X-rays</a:t>
            </a:r>
          </a:p>
        </p:txBody>
      </p:sp>
      <p:sp>
        <p:nvSpPr>
          <p:cNvPr id="3" name="Text Placeholder 76"/>
          <p:cNvSpPr txBox="1">
            <a:spLocks/>
          </p:cNvSpPr>
          <p:nvPr/>
        </p:nvSpPr>
        <p:spPr>
          <a:xfrm>
            <a:off x="1599565" y="375223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SFX at High Repetition XFELs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7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6189" y="86528"/>
            <a:ext cx="5955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III. The Future</a:t>
            </a:r>
          </a:p>
          <a:p>
            <a:pPr algn="ctr"/>
            <a:r>
              <a:rPr lang="en-US" sz="2400" b="1" dirty="0" smtClean="0"/>
              <a:t>Structure Based Enzymology without Crystals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20" y="1386554"/>
            <a:ext cx="3025715" cy="54714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" y="1330960"/>
            <a:ext cx="571432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With Crystals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packing may impede 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may impede kinetics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crystal contacts may be disrupted (no Bragg peaks)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crystal quality prohibitively inferior with large complexes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W</a:t>
            </a:r>
            <a:r>
              <a:rPr lang="en-US" b="1" dirty="0" smtClean="0"/>
              <a:t>ithout </a:t>
            </a:r>
            <a:r>
              <a:rPr lang="en-US" b="1" dirty="0"/>
              <a:t>C</a:t>
            </a:r>
            <a:r>
              <a:rPr lang="en-US" b="1" dirty="0" smtClean="0"/>
              <a:t>rystals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o lattice constraints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fastest 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no size limitation </a:t>
            </a:r>
            <a:r>
              <a:rPr lang="en-US" dirty="0" smtClean="0"/>
              <a:t>(large complexes)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no phase problem</a:t>
            </a:r>
          </a:p>
          <a:p>
            <a:r>
              <a:rPr lang="en-US" dirty="0" smtClean="0"/>
              <a:t>     single particle diffraction patterns are oversampled</a:t>
            </a:r>
          </a:p>
          <a:p>
            <a:r>
              <a:rPr lang="en-US" dirty="0" smtClean="0"/>
              <a:t>     phase can be iteratively retrieved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848" y="5154632"/>
            <a:ext cx="45491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proof of principle experiments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light controlled kinase (</a:t>
            </a:r>
            <a:r>
              <a:rPr lang="en-US" sz="2000" b="1" dirty="0" err="1" smtClean="0"/>
              <a:t>phytochromes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54240" y="2854960"/>
            <a:ext cx="144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phytochrome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08240" y="1381760"/>
            <a:ext cx="1687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effector domain</a:t>
            </a:r>
          </a:p>
          <a:p>
            <a:r>
              <a:rPr lang="en-US" dirty="0" smtClean="0"/>
              <a:t>enzyme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69</a:t>
            </a:fld>
            <a:endParaRPr lang="en-US"/>
          </a:p>
        </p:txBody>
      </p:sp>
      <p:pic>
        <p:nvPicPr>
          <p:cNvPr id="4" name="PR772_RC1_set_v14 Jan 4, 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300" y="1360995"/>
            <a:ext cx="7592060" cy="5314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222627"/>
            <a:ext cx="5465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PR772 Virus from Single Particle Initiative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17395" y="627142"/>
            <a:ext cx="519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Hosseinizadeh</a:t>
            </a:r>
            <a:r>
              <a:rPr lang="en-US" dirty="0" smtClean="0"/>
              <a:t> et al., </a:t>
            </a:r>
            <a:r>
              <a:rPr lang="en-US" dirty="0" err="1" smtClean="0"/>
              <a:t>Ourmazd</a:t>
            </a:r>
            <a:r>
              <a:rPr lang="en-US" dirty="0" smtClean="0"/>
              <a:t>, Nature Methods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0544" y="477233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058" y="5080032"/>
            <a:ext cx="1584463" cy="15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1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08125" y="441325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rmAutofit fontScale="85000" lnSpcReduction="20000"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Time-Resolved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Diffraction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082187" y="4017437"/>
            <a:ext cx="1795750" cy="1524048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  <a:effectLst>
            <a:outerShdw blurRad="469900" dist="165100" dir="8100000" algn="tr" rotWithShape="0">
              <a:prstClr val="black">
                <a:alpha val="9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415229" y="2817108"/>
            <a:ext cx="3448281" cy="2143691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32594" y="1828799"/>
            <a:ext cx="3099691" cy="2794032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ffectLst>
            <a:outerShdw blurRad="50800" dist="393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06339" y="4384128"/>
            <a:ext cx="276947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tomic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electronic excitations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ltrafast configurational </a:t>
            </a:r>
          </a:p>
          <a:p>
            <a:r>
              <a:rPr lang="en-US" dirty="0" smtClean="0"/>
              <a:t>      changes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94595" y="2445080"/>
            <a:ext cx="2098395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esidue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intermediates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ubstrate binding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nzymatic cycles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278350" y="1579210"/>
            <a:ext cx="235833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ystems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olecular machines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transportation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123720" y="1586429"/>
            <a:ext cx="6610120" cy="4754044"/>
            <a:chOff x="1663547" y="1586429"/>
            <a:chExt cx="6610120" cy="4754044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2192357" y="5750805"/>
              <a:ext cx="6081310" cy="136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401677" y="1586429"/>
              <a:ext cx="11017" cy="43847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489812" y="5971141"/>
              <a:ext cx="5090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fs            1 </a:t>
              </a:r>
              <a:r>
                <a:rPr lang="en-US" dirty="0" err="1" smtClean="0"/>
                <a:t>ps</a:t>
              </a:r>
              <a:r>
                <a:rPr lang="en-US" dirty="0" smtClean="0"/>
                <a:t>          1 ns          1 </a:t>
              </a:r>
              <a:r>
                <a:rPr lang="el-G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        1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1 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63547" y="1828799"/>
              <a:ext cx="742511" cy="3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Å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Å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1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Å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0.1 Å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5400000">
              <a:off x="2516020" y="5210978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313364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419162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80893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586690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648420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743201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2505003" y="4140506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2529704" y="3000676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2542839" y="1875120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988103" y="6389782"/>
            <a:ext cx="15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time scale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 rot="-5400000">
            <a:off x="24927" y="3424664"/>
            <a:ext cx="167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length scale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419300" y="3704213"/>
            <a:ext cx="1718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enzymology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5668" y="229667"/>
            <a:ext cx="389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Phytochromes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15" y="1392701"/>
            <a:ext cx="4606832" cy="25884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3895" y="1420837"/>
            <a:ext cx="30230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Discovered in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r</a:t>
            </a:r>
            <a:r>
              <a:rPr lang="en-US" dirty="0" smtClean="0">
                <a:cs typeface="Arial" panose="020B0604020202020204" pitchFamily="34" charset="0"/>
              </a:rPr>
              <a:t>ed/far-red photoreceptors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germination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g</a:t>
            </a:r>
            <a:r>
              <a:rPr lang="en-US" dirty="0" smtClean="0">
                <a:cs typeface="Arial" panose="020B0604020202020204" pitchFamily="34" charset="0"/>
              </a:rPr>
              <a:t>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f</a:t>
            </a:r>
            <a:r>
              <a:rPr lang="en-US" dirty="0" smtClean="0">
                <a:cs typeface="Arial" panose="020B0604020202020204" pitchFamily="34" charset="0"/>
              </a:rPr>
              <a:t>lowering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growth towards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chloroplast development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493" y="4123397"/>
            <a:ext cx="62976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also discovered in photosynthetic (</a:t>
            </a:r>
            <a:r>
              <a:rPr lang="en-US" dirty="0" err="1" smtClean="0">
                <a:cs typeface="Arial" panose="020B0604020202020204" pitchFamily="34" charset="0"/>
              </a:rPr>
              <a:t>cyano</a:t>
            </a:r>
            <a:r>
              <a:rPr lang="en-US" dirty="0" smtClean="0">
                <a:cs typeface="Arial" panose="020B0604020202020204" pitchFamily="34" charset="0"/>
              </a:rPr>
              <a:t>, and purple) bacteria</a:t>
            </a:r>
          </a:p>
          <a:p>
            <a:endParaRPr lang="en-US" b="1" dirty="0" smtClean="0">
              <a:cs typeface="Arial" panose="020B0604020202020204" pitchFamily="34" charset="0"/>
            </a:endParaRPr>
          </a:p>
          <a:p>
            <a:r>
              <a:rPr lang="en-US" b="1" dirty="0" smtClean="0">
                <a:cs typeface="Arial" panose="020B0604020202020204" pitchFamily="34" charset="0"/>
              </a:rPr>
              <a:t>Surprise 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a</a:t>
            </a:r>
            <a:r>
              <a:rPr lang="en-US" dirty="0" smtClean="0">
                <a:cs typeface="Arial" panose="020B0604020202020204" pitchFamily="34" charset="0"/>
              </a:rPr>
              <a:t>lso in non-photosynthetic bacteria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w</a:t>
            </a:r>
            <a:r>
              <a:rPr lang="en-US" dirty="0" smtClean="0">
                <a:cs typeface="Arial" panose="020B0604020202020204" pitchFamily="34" charset="0"/>
              </a:rPr>
              <a:t>hat are they doing there?</a:t>
            </a:r>
            <a:endParaRPr lang="en-US" dirty="0"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56480" y="5059681"/>
            <a:ext cx="3718560" cy="1659320"/>
            <a:chOff x="1739900" y="935702"/>
            <a:chExt cx="3340099" cy="1889268"/>
          </a:xfrm>
        </p:grpSpPr>
        <p:pic>
          <p:nvPicPr>
            <p:cNvPr id="8" name="Picture 3" descr="C:\Users\Kevin\Desktop\5-2 Fruiting Body RAW\BLUE - 2500 KU - 30x.JPG"/>
            <p:cNvPicPr>
              <a:picLocks noChangeAspect="1" noChangeArrowheads="1"/>
            </p:cNvPicPr>
            <p:nvPr/>
          </p:nvPicPr>
          <p:blipFill>
            <a:blip r:embed="rId3" cstate="print"/>
            <a:srcRect l="4166" t="22196" r="12500" b="15561"/>
            <a:stretch>
              <a:fillRect/>
            </a:stretch>
          </p:blipFill>
          <p:spPr bwMode="auto">
            <a:xfrm rot="5400000">
              <a:off x="1739900" y="1279634"/>
              <a:ext cx="1545336" cy="1545336"/>
            </a:xfrm>
            <a:prstGeom prst="rect">
              <a:avLst/>
            </a:prstGeom>
            <a:noFill/>
          </p:spPr>
        </p:pic>
        <p:pic>
          <p:nvPicPr>
            <p:cNvPr id="9" name="Picture 5" descr="C:\Users\Kevin\Desktop\5-2 Fruiting Body RAW\BLUE - 2500 KU - 100x.JPG"/>
            <p:cNvPicPr>
              <a:picLocks noChangeAspect="1" noChangeArrowheads="1"/>
            </p:cNvPicPr>
            <p:nvPr/>
          </p:nvPicPr>
          <p:blipFill>
            <a:blip r:embed="rId4" cstate="print"/>
            <a:srcRect l="12500" t="22197" r="4167" b="15561"/>
            <a:stretch>
              <a:fillRect/>
            </a:stretch>
          </p:blipFill>
          <p:spPr bwMode="auto">
            <a:xfrm rot="5400000">
              <a:off x="3534663" y="1279634"/>
              <a:ext cx="1545336" cy="1545336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2286000" y="941156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30x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09968" y="935702"/>
              <a:ext cx="635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100x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17762" y="5637238"/>
            <a:ext cx="3712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Myxobacterial</a:t>
            </a:r>
            <a:r>
              <a:rPr lang="en-US" dirty="0" smtClean="0"/>
              <a:t> fruiting bodies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icrobial factories of secondary</a:t>
            </a:r>
          </a:p>
          <a:p>
            <a:r>
              <a:rPr lang="en-US" dirty="0" smtClean="0"/>
              <a:t>      metabolites, unexplored source of</a:t>
            </a:r>
          </a:p>
          <a:p>
            <a:r>
              <a:rPr lang="en-US" dirty="0"/>
              <a:t> </a:t>
            </a:r>
            <a:r>
              <a:rPr lang="en-US" dirty="0" smtClean="0"/>
              <a:t>     natural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04771" y="123724"/>
            <a:ext cx="4129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Bacteriophytochromes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BphPs</a:t>
            </a:r>
            <a:r>
              <a:rPr lang="en-US" sz="2400" b="1" dirty="0" smtClean="0"/>
              <a:t>)</a:t>
            </a:r>
          </a:p>
          <a:p>
            <a:pPr algn="ctr"/>
            <a:r>
              <a:rPr lang="en-US" sz="2400" b="1" dirty="0" smtClean="0"/>
              <a:t>Red/Far-Red Photoreceptors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560" y="1929715"/>
            <a:ext cx="3661323" cy="4329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0160" y="6289040"/>
            <a:ext cx="281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Shu …, </a:t>
            </a:r>
            <a:r>
              <a:rPr lang="en-US" dirty="0" err="1" smtClean="0"/>
              <a:t>Tsien</a:t>
            </a:r>
            <a:r>
              <a:rPr lang="en-US" dirty="0" smtClean="0"/>
              <a:t> (2009), Science</a:t>
            </a:r>
            <a:endParaRPr lang="en-US" dirty="0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68" y="1929715"/>
            <a:ext cx="383146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2691" y="1369655"/>
            <a:ext cx="3575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BV absorption 700 nm – 750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ideal for biomarker in the near IR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26640" y="4555440"/>
            <a:ext cx="15069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Biliverdin</a:t>
            </a:r>
            <a:r>
              <a:rPr lang="en-US" dirty="0" smtClean="0"/>
              <a:t> (BV)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2945" y="5101053"/>
            <a:ext cx="4047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poorly florescent due to isomerization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suppress isomerization in </a:t>
            </a:r>
            <a:r>
              <a:rPr lang="en-US" dirty="0" err="1" smtClean="0"/>
              <a:t>BphPs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mechanism</a:t>
            </a:r>
          </a:p>
        </p:txBody>
      </p:sp>
      <p:sp>
        <p:nvSpPr>
          <p:cNvPr id="12" name="Arc 11"/>
          <p:cNvSpPr/>
          <p:nvPr/>
        </p:nvSpPr>
        <p:spPr>
          <a:xfrm>
            <a:off x="2763524" y="3612688"/>
            <a:ext cx="248112" cy="248112"/>
          </a:xfrm>
          <a:prstGeom prst="arc">
            <a:avLst>
              <a:gd name="adj1" fmla="val 3615307"/>
              <a:gd name="adj2" fmla="val 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38" y="1409524"/>
            <a:ext cx="4887448" cy="5380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85" y="1409524"/>
            <a:ext cx="4725518" cy="5292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7277" y="114343"/>
            <a:ext cx="5249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cs typeface="Arial" panose="020B0604020202020204" pitchFamily="34" charset="0"/>
              </a:rPr>
              <a:t>Myxobacterium</a:t>
            </a:r>
            <a:r>
              <a:rPr lang="en-US" sz="2400" b="1" i="1" dirty="0" smtClean="0"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cs typeface="Arial" panose="020B0604020202020204" pitchFamily="34" charset="0"/>
              </a:rPr>
              <a:t>Stigmatella</a:t>
            </a:r>
            <a:r>
              <a:rPr lang="en-US" sz="2400" b="1" i="1" dirty="0" smtClean="0"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cs typeface="Arial" panose="020B0604020202020204" pitchFamily="34" charset="0"/>
              </a:rPr>
              <a:t>aurantiaca</a:t>
            </a:r>
            <a:r>
              <a:rPr lang="en-US" sz="2400" b="1" i="1" dirty="0" smtClean="0"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smtClean="0">
                <a:cs typeface="Arial" panose="020B0604020202020204" pitchFamily="34" charset="0"/>
              </a:rPr>
              <a:t>has </a:t>
            </a:r>
            <a:r>
              <a:rPr lang="en-US" sz="2400" b="1" dirty="0">
                <a:cs typeface="Arial" panose="020B0604020202020204" pitchFamily="34" charset="0"/>
              </a:rPr>
              <a:t>t</a:t>
            </a:r>
            <a:r>
              <a:rPr lang="en-US" sz="2400" b="1" dirty="0" smtClean="0">
                <a:cs typeface="Arial" panose="020B0604020202020204" pitchFamily="34" charset="0"/>
              </a:rPr>
              <a:t>wo </a:t>
            </a:r>
            <a:r>
              <a:rPr lang="en-US" sz="2400" b="1" dirty="0" err="1" smtClean="0">
                <a:cs typeface="Arial" panose="020B0604020202020204" pitchFamily="34" charset="0"/>
              </a:rPr>
              <a:t>Phytochromes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5103" y="6420254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SaBphP1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42729" y="6420254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SaBphP2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66082" y="3083663"/>
            <a:ext cx="84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double</a:t>
            </a:r>
          </a:p>
          <a:p>
            <a:pPr algn="ctr"/>
            <a:r>
              <a:rPr lang="en-US" dirty="0" smtClean="0"/>
              <a:t>kink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866647" y="2033081"/>
            <a:ext cx="81983" cy="20228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03234" y="6070060"/>
            <a:ext cx="3801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fine tune </a:t>
            </a:r>
            <a:r>
              <a:rPr lang="en-US" dirty="0" err="1" smtClean="0"/>
              <a:t>photomorphogenic</a:t>
            </a:r>
            <a:r>
              <a:rPr lang="en-US" dirty="0" smtClean="0"/>
              <a:t> response</a:t>
            </a:r>
          </a:p>
          <a:p>
            <a:r>
              <a:rPr lang="en-US" dirty="0" smtClean="0"/>
              <a:t>in the red/far-red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4429" y="1556581"/>
            <a:ext cx="2117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collaboration with</a:t>
            </a:r>
          </a:p>
          <a:p>
            <a:r>
              <a:rPr lang="en-US" dirty="0" smtClean="0"/>
              <a:t>E. </a:t>
            </a:r>
            <a:r>
              <a:rPr lang="en-US" dirty="0" err="1" smtClean="0"/>
              <a:t>Stojkovic</a:t>
            </a:r>
            <a:r>
              <a:rPr lang="en-US" dirty="0" smtClean="0"/>
              <a:t>, NEIU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33621" y="2492735"/>
            <a:ext cx="57740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</a:rPr>
              <a:t>PHY</a:t>
            </a:r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 smtClean="0">
                <a:solidFill>
                  <a:srgbClr val="00B050"/>
                </a:solidFill>
              </a:rPr>
              <a:t>GAF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C000"/>
                </a:solidFill>
              </a:rPr>
              <a:t>PAS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69545" y="4624111"/>
            <a:ext cx="535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BV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4667" y="4413598"/>
            <a:ext cx="535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BV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332364"/>
            <a:ext cx="4105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Woitowich</a:t>
            </a:r>
            <a:r>
              <a:rPr lang="en-US" sz="1400" dirty="0" smtClean="0"/>
              <a:t> et al., Schmidt*,  </a:t>
            </a:r>
            <a:r>
              <a:rPr lang="en-US" sz="1400" dirty="0" err="1" smtClean="0"/>
              <a:t>Stojkovic</a:t>
            </a:r>
            <a:r>
              <a:rPr lang="en-US" sz="1400" dirty="0" smtClean="0"/>
              <a:t>*, </a:t>
            </a:r>
            <a:r>
              <a:rPr lang="en-US" sz="1400" dirty="0" err="1" smtClean="0"/>
              <a:t>IUCrJ</a:t>
            </a:r>
            <a:r>
              <a:rPr lang="en-US" sz="1400" dirty="0" smtClean="0"/>
              <a:t> 5 (2018)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47"/>
            <a:ext cx="1690193" cy="5934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60960" y="752300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19-ID-D (SBC)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1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0" y="1338810"/>
            <a:ext cx="5077654" cy="5519189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725617" y="264670"/>
            <a:ext cx="569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SaBphP1-PCM (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 morphed on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DrBphP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-PCM (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76329" y="4507132"/>
            <a:ext cx="144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heet to helix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4384433" y="295421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kink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499203" y="1918232"/>
            <a:ext cx="57740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</a:rPr>
              <a:t>PHY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 smtClean="0">
                <a:solidFill>
                  <a:srgbClr val="00B050"/>
                </a:solidFill>
              </a:rPr>
              <a:t>GAF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C000"/>
                </a:solidFill>
              </a:rPr>
              <a:t>PAS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021"/>
            <a:ext cx="1612507" cy="291592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69980" y="572237"/>
            <a:ext cx="5443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Woitowich</a:t>
            </a:r>
            <a:r>
              <a:rPr lang="en-US" sz="1600" dirty="0" smtClean="0"/>
              <a:t>, et al., </a:t>
            </a:r>
            <a:r>
              <a:rPr lang="en-US" sz="1600" dirty="0" err="1" smtClean="0"/>
              <a:t>Stojkovic</a:t>
            </a:r>
            <a:r>
              <a:rPr lang="en-US" sz="1600" dirty="0" smtClean="0"/>
              <a:t>                     </a:t>
            </a:r>
            <a:r>
              <a:rPr lang="en-US" sz="1600" dirty="0" err="1" smtClean="0"/>
              <a:t>Takala</a:t>
            </a:r>
            <a:r>
              <a:rPr lang="en-US" sz="1600" dirty="0" smtClean="0"/>
              <a:t> et al., </a:t>
            </a:r>
            <a:r>
              <a:rPr lang="en-US" sz="1600" dirty="0" err="1" smtClean="0"/>
              <a:t>Westenhoff</a:t>
            </a:r>
            <a:endParaRPr lang="en-US" sz="1600" dirty="0" smtClean="0"/>
          </a:p>
          <a:p>
            <a:r>
              <a:rPr lang="en-US" sz="1600" dirty="0" err="1" smtClean="0"/>
              <a:t>IUCrJ</a:t>
            </a:r>
            <a:r>
              <a:rPr lang="en-US" sz="1600" dirty="0" smtClean="0"/>
              <a:t>,  2018				          Nature,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567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rph_Pf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7119" y="1363847"/>
            <a:ext cx="5068131" cy="55093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99203" y="1938552"/>
            <a:ext cx="57740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</a:rPr>
              <a:t>PHY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 smtClean="0">
                <a:solidFill>
                  <a:srgbClr val="00B050"/>
                </a:solidFill>
              </a:rPr>
              <a:t>GAF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C000"/>
                </a:solidFill>
              </a:rPr>
              <a:t>PAS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021"/>
            <a:ext cx="1612507" cy="291592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725617" y="264670"/>
            <a:ext cx="569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SaBphP1-PCM (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 morphed on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DrBphP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-PCM (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6329" y="4507132"/>
            <a:ext cx="144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heet to helix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84433" y="295421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69980" y="572237"/>
            <a:ext cx="5443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Woitowich</a:t>
            </a:r>
            <a:r>
              <a:rPr lang="en-US" sz="1600" dirty="0" smtClean="0"/>
              <a:t>, et al., </a:t>
            </a:r>
            <a:r>
              <a:rPr lang="en-US" sz="1600" dirty="0" err="1" smtClean="0"/>
              <a:t>Stojkovic</a:t>
            </a:r>
            <a:r>
              <a:rPr lang="en-US" sz="1600" dirty="0" smtClean="0"/>
              <a:t>                     </a:t>
            </a:r>
            <a:r>
              <a:rPr lang="en-US" sz="1600" dirty="0" err="1" smtClean="0"/>
              <a:t>Takala</a:t>
            </a:r>
            <a:r>
              <a:rPr lang="en-US" sz="1600" dirty="0" smtClean="0"/>
              <a:t> et al., </a:t>
            </a:r>
            <a:r>
              <a:rPr lang="en-US" sz="1600" dirty="0" err="1" smtClean="0"/>
              <a:t>Westenhoff</a:t>
            </a:r>
            <a:endParaRPr lang="en-US" sz="1600" dirty="0" smtClean="0"/>
          </a:p>
          <a:p>
            <a:r>
              <a:rPr lang="en-US" sz="1600" dirty="0" err="1" smtClean="0"/>
              <a:t>IUCrJ</a:t>
            </a:r>
            <a:r>
              <a:rPr lang="en-US" sz="1600" dirty="0" smtClean="0"/>
              <a:t>,  2018				          Nature,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882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36354" y="285750"/>
            <a:ext cx="2633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cs typeface="Arial" panose="020B0604020202020204" pitchFamily="34" charset="0"/>
              </a:rPr>
              <a:t>Long Term Goals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9710B1E-4433-4D88-A3D1-291C66AB2F5A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02" y="3044927"/>
            <a:ext cx="5350501" cy="3087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9315" y="2738958"/>
            <a:ext cx="31675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Burgie</a:t>
            </a:r>
            <a:r>
              <a:rPr lang="en-US" b="1" dirty="0" smtClean="0"/>
              <a:t> et al., </a:t>
            </a:r>
            <a:r>
              <a:rPr lang="en-US" b="1" dirty="0" err="1" smtClean="0"/>
              <a:t>Viestra</a:t>
            </a:r>
            <a:r>
              <a:rPr lang="en-US" b="1" dirty="0" smtClean="0"/>
              <a:t> 2016</a:t>
            </a:r>
          </a:p>
          <a:p>
            <a:r>
              <a:rPr lang="en-US" b="1" dirty="0" err="1" smtClean="0"/>
              <a:t>Takala</a:t>
            </a:r>
            <a:r>
              <a:rPr lang="en-US" b="1" dirty="0"/>
              <a:t> </a:t>
            </a:r>
            <a:r>
              <a:rPr lang="en-US" b="1" dirty="0" smtClean="0"/>
              <a:t>et al., </a:t>
            </a:r>
            <a:r>
              <a:rPr lang="en-US" b="1" dirty="0" err="1" smtClean="0"/>
              <a:t>Westenhoff</a:t>
            </a:r>
            <a:r>
              <a:rPr lang="en-US" b="1" dirty="0" smtClean="0"/>
              <a:t>, 2014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14223" y="2564781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 ~ 50 Å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25" y="1469520"/>
            <a:ext cx="2904338" cy="52519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41504" y="1525566"/>
            <a:ext cx="634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observe the </a:t>
            </a:r>
            <a:r>
              <a:rPr lang="en-US" i="1" dirty="0" smtClean="0">
                <a:cs typeface="Arial" panose="020B0604020202020204" pitchFamily="34" charset="0"/>
              </a:rPr>
              <a:t>Z</a:t>
            </a:r>
            <a:r>
              <a:rPr lang="en-US" dirty="0" smtClean="0">
                <a:cs typeface="Arial" panose="020B0604020202020204" pitchFamily="34" charset="0"/>
              </a:rPr>
              <a:t> to </a:t>
            </a:r>
            <a:r>
              <a:rPr lang="en-US" i="1" dirty="0" smtClean="0">
                <a:cs typeface="Arial" panose="020B0604020202020204" pitchFamily="34" charset="0"/>
              </a:rPr>
              <a:t>E</a:t>
            </a:r>
            <a:r>
              <a:rPr lang="en-US" dirty="0" smtClean="0">
                <a:cs typeface="Arial" panose="020B0604020202020204" pitchFamily="34" charset="0"/>
              </a:rPr>
              <a:t> isomerization in full length </a:t>
            </a:r>
            <a:r>
              <a:rPr lang="en-US" dirty="0" err="1" smtClean="0">
                <a:cs typeface="Arial" panose="020B0604020202020204" pitchFamily="34" charset="0"/>
              </a:rPr>
              <a:t>phytochrome</a:t>
            </a:r>
            <a:endParaRPr lang="en-US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</a:t>
            </a:r>
            <a:r>
              <a:rPr lang="en-US" dirty="0" smtClean="0">
                <a:cs typeface="Arial" panose="020B0604020202020204" pitchFamily="34" charset="0"/>
              </a:rPr>
              <a:t>ove to time-resolved experiments </a:t>
            </a:r>
            <a:r>
              <a:rPr lang="en-US" b="1" dirty="0" smtClean="0">
                <a:cs typeface="Arial" panose="020B0604020202020204" pitchFamily="34" charset="0"/>
              </a:rPr>
              <a:t>with single particles</a:t>
            </a:r>
            <a:endParaRPr lang="en-US" dirty="0" smtClean="0"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6356350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180 </a:t>
            </a:r>
            <a:r>
              <a:rPr lang="en-US" sz="3200" dirty="0" err="1" smtClean="0"/>
              <a:t>kDa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28813" y="1469520"/>
            <a:ext cx="91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enzyme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33495" y="1345810"/>
            <a:ext cx="6310505" cy="5512190"/>
            <a:chOff x="3141422" y="2909348"/>
            <a:chExt cx="4520525" cy="39486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422" y="2909348"/>
              <a:ext cx="4520525" cy="39486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157739" y="6300032"/>
              <a:ext cx="79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</a:t>
              </a:r>
              <a:r>
                <a:rPr lang="en-US" dirty="0" smtClean="0">
                  <a:solidFill>
                    <a:schemeClr val="bg1"/>
                  </a:solidFill>
                </a:rPr>
                <a:t>ixel-x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3170451" y="3234969"/>
              <a:ext cx="79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pixel-y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9811" y="1353008"/>
            <a:ext cx="2783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cs typeface="Arial" panose="020B0604020202020204" pitchFamily="34" charset="0"/>
              </a:rPr>
              <a:t>λ</a:t>
            </a:r>
            <a:r>
              <a:rPr lang="en-US" dirty="0" smtClean="0">
                <a:cs typeface="Arial" panose="020B0604020202020204" pitchFamily="34" charset="0"/>
              </a:rPr>
              <a:t>=12 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cs typeface="Arial" panose="020B0604020202020204" pitchFamily="34" charset="0"/>
              </a:rPr>
              <a:t>d</a:t>
            </a:r>
            <a:r>
              <a:rPr lang="en-US" baseline="-25000" dirty="0" err="1" smtClean="0">
                <a:cs typeface="Arial" panose="020B0604020202020204" pitchFamily="34" charset="0"/>
              </a:rPr>
              <a:t>min</a:t>
            </a:r>
            <a:r>
              <a:rPr lang="en-US" dirty="0" smtClean="0">
                <a:cs typeface="Arial" panose="020B0604020202020204" pitchFamily="34" charset="0"/>
              </a:rPr>
              <a:t>=10 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realistic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full length </a:t>
            </a:r>
            <a:r>
              <a:rPr lang="en-US" dirty="0" err="1" smtClean="0">
                <a:cs typeface="Arial" panose="020B0604020202020204" pitchFamily="34" charset="0"/>
              </a:rPr>
              <a:t>phytochrome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10914" y="204501"/>
            <a:ext cx="5494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Towards Single Molecule X-ray Diffraction</a:t>
            </a:r>
          </a:p>
          <a:p>
            <a:pPr algn="ctr"/>
            <a:r>
              <a:rPr lang="en-US" sz="2400" b="1" dirty="0" smtClean="0"/>
              <a:t>Tender X-ray Source (LCLS-II)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794442"/>
            <a:ext cx="1612507" cy="291592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 flipV="1">
            <a:off x="2476107" y="1502745"/>
            <a:ext cx="734483" cy="129169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63600" y="5710362"/>
            <a:ext cx="7376160" cy="88430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30" y="1413510"/>
            <a:ext cx="5676900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7766" y="4738053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q</a:t>
            </a:r>
            <a:r>
              <a:rPr lang="en-US" sz="2800" baseline="-25000" dirty="0" err="1" smtClean="0"/>
              <a:t>x</a:t>
            </a:r>
            <a:r>
              <a:rPr lang="en-US" sz="2800" baseline="-25000" dirty="0" smtClean="0"/>
              <a:t> </a:t>
            </a:r>
            <a:r>
              <a:rPr lang="en-US" sz="1600" dirty="0" smtClean="0"/>
              <a:t>[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104144" y="1342390"/>
            <a:ext cx="941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q</a:t>
            </a:r>
            <a:r>
              <a:rPr lang="en-US" sz="2800" baseline="-25000" dirty="0" err="1" smtClean="0"/>
              <a:t>y</a:t>
            </a:r>
            <a:r>
              <a:rPr lang="en-US" sz="2800" dirty="0"/>
              <a:t> </a:t>
            </a:r>
            <a:r>
              <a:rPr lang="en-US" sz="1600" dirty="0"/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600" dirty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34754" y="4595498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q</a:t>
            </a:r>
            <a:r>
              <a:rPr lang="en-US" sz="2800" baseline="-25000" dirty="0" err="1" smtClean="0"/>
              <a:t>z</a:t>
            </a:r>
            <a:r>
              <a:rPr lang="en-US" sz="2800" dirty="0"/>
              <a:t> </a:t>
            </a:r>
            <a:endParaRPr lang="en-US" sz="2800" dirty="0" smtClean="0"/>
          </a:p>
          <a:p>
            <a:pPr algn="ctr"/>
            <a:r>
              <a:rPr lang="en-US" sz="1600" dirty="0" smtClean="0"/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007360" y="365760"/>
            <a:ext cx="30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3D diffraction volume 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28490" y="4224658"/>
            <a:ext cx="1779270" cy="741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352925" y="1883889"/>
            <a:ext cx="85725" cy="23407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43201" y="4224658"/>
            <a:ext cx="1695449" cy="6449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471084" y="745782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dirty="0" smtClean="0">
                <a:latin typeface="+mn-lt"/>
                <a:cs typeface="Arial" panose="020B0604020202020204" pitchFamily="34" charset="0"/>
              </a:rPr>
              <a:t>Simulations</a:t>
            </a:r>
            <a:endParaRPr lang="en-US" alt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08125" y="414882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Time-Resolved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 Particle Diffraction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7286" y="2313543"/>
            <a:ext cx="2527943" cy="4092765"/>
            <a:chOff x="253388" y="2016087"/>
            <a:chExt cx="2527943" cy="40927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39" y="2236423"/>
              <a:ext cx="2353392" cy="387242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53388" y="2016087"/>
              <a:ext cx="649899" cy="418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83" y="2057752"/>
            <a:ext cx="1514937" cy="1952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77" y="4781550"/>
            <a:ext cx="1177263" cy="20626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402" y="4781550"/>
            <a:ext cx="1325012" cy="19197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402" y="2313543"/>
            <a:ext cx="1267929" cy="20924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736" y="1335911"/>
            <a:ext cx="2832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ull length, unperturbed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density at 10 Å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versampled, phased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0932" y="1333634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after photon absorption: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full length structure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6266" y="4010685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lternate models in literature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spread (up), cross (down)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4442" y="1310426"/>
            <a:ext cx="3172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Difference density (10 Å)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(red negative, green positive)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istinguishes models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83" y="1653144"/>
            <a:ext cx="8754442" cy="3376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4177" y="198846"/>
            <a:ext cx="513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Low Resolution Single Particle </a:t>
            </a:r>
            <a:r>
              <a:rPr lang="en-US" sz="2400" b="1" dirty="0" err="1" smtClean="0"/>
              <a:t>cryo</a:t>
            </a:r>
            <a:r>
              <a:rPr lang="en-US" sz="2400" b="1" dirty="0" smtClean="0"/>
              <a:t>-EM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585" y="603658"/>
            <a:ext cx="468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Burgie</a:t>
            </a:r>
            <a:r>
              <a:rPr lang="en-US" dirty="0"/>
              <a:t> </a:t>
            </a:r>
            <a:r>
              <a:rPr lang="en-US" dirty="0" smtClean="0"/>
              <a:t>et al., 2014, J. Biol. Chem. (</a:t>
            </a:r>
            <a:r>
              <a:rPr lang="en-US" dirty="0" err="1" smtClean="0"/>
              <a:t>Viestra</a:t>
            </a:r>
            <a:r>
              <a:rPr lang="en-US" dirty="0" smtClean="0"/>
              <a:t> group)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7840" y="5384800"/>
            <a:ext cx="6794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full length constructs of both </a:t>
            </a:r>
            <a:r>
              <a:rPr lang="en-US" dirty="0" err="1" smtClean="0"/>
              <a:t>Myxobacterial</a:t>
            </a:r>
            <a:r>
              <a:rPr lang="en-US" dirty="0" smtClean="0"/>
              <a:t> </a:t>
            </a:r>
            <a:r>
              <a:rPr lang="en-US" dirty="0" err="1" smtClean="0"/>
              <a:t>phytochromes</a:t>
            </a:r>
            <a:r>
              <a:rPr lang="en-US" dirty="0" smtClean="0"/>
              <a:t>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resolution </a:t>
            </a:r>
            <a:r>
              <a:rPr lang="en-US" dirty="0" err="1" smtClean="0"/>
              <a:t>cryo</a:t>
            </a:r>
            <a:r>
              <a:rPr lang="en-US" dirty="0" smtClean="0"/>
              <a:t>-EM structures of </a:t>
            </a:r>
            <a:r>
              <a:rPr lang="en-US" dirty="0" err="1" smtClean="0"/>
              <a:t>Pr</a:t>
            </a:r>
            <a:r>
              <a:rPr lang="en-US" dirty="0" smtClean="0"/>
              <a:t> and </a:t>
            </a:r>
            <a:r>
              <a:rPr lang="en-US" dirty="0" err="1" smtClean="0"/>
              <a:t>Pfr</a:t>
            </a:r>
            <a:r>
              <a:rPr lang="en-US" dirty="0" smtClean="0"/>
              <a:t>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compare to crystallography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 particle X-ray diffraction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9280" y="139914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 </a:t>
            </a:r>
            <a:r>
              <a:rPr lang="en-US" dirty="0" err="1" smtClean="0"/>
              <a:t>kDa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75551" y="4878308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d</a:t>
            </a:r>
            <a:r>
              <a:rPr lang="en-US" sz="2400" b="1" baseline="-25000" dirty="0" err="1" smtClean="0"/>
              <a:t>min</a:t>
            </a:r>
            <a:r>
              <a:rPr lang="en-US" sz="2400" b="1" dirty="0"/>
              <a:t>~</a:t>
            </a:r>
            <a:r>
              <a:rPr lang="en-US" sz="2400" b="1" dirty="0" smtClean="0"/>
              <a:t> 25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08125" y="441325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rmAutofit fontScale="85000" lnSpcReduction="20000"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Time-Resolved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Diffraction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082187" y="4017437"/>
            <a:ext cx="1795750" cy="1524048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  <a:effectLst>
            <a:outerShdw blurRad="469900" dist="165100" dir="8100000" algn="tr" rotWithShape="0">
              <a:prstClr val="black">
                <a:alpha val="9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415229" y="2817108"/>
            <a:ext cx="3448281" cy="2143691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32594" y="1828799"/>
            <a:ext cx="3099691" cy="2794032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ffectLst>
            <a:outerShdw blurRad="50800" dist="393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06339" y="4247939"/>
            <a:ext cx="2878673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Einstein coefficients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</a:t>
            </a:r>
            <a:r>
              <a:rPr lang="en-US" dirty="0" smtClean="0"/>
              <a:t>uantum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onical intersections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lectronic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undamental fluctuations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94595" y="2805007"/>
            <a:ext cx="2469650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hemical kinetics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ransient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atalytic mechanisms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278350" y="1579210"/>
            <a:ext cx="3019673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Brownian ratchets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ugged energy landscapes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hysics of complex systems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23720" y="1586429"/>
            <a:ext cx="6610120" cy="4754044"/>
            <a:chOff x="1663547" y="1586429"/>
            <a:chExt cx="6610120" cy="4754044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2192357" y="5750805"/>
              <a:ext cx="6081310" cy="136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401677" y="1586429"/>
              <a:ext cx="11017" cy="43847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489812" y="5971141"/>
              <a:ext cx="5090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fs            1 </a:t>
              </a:r>
              <a:r>
                <a:rPr lang="en-US" dirty="0" err="1" smtClean="0"/>
                <a:t>ps</a:t>
              </a:r>
              <a:r>
                <a:rPr lang="en-US" dirty="0" smtClean="0"/>
                <a:t>          1 ns          1 </a:t>
              </a:r>
              <a:r>
                <a:rPr lang="el-G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        1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1 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63547" y="1828799"/>
              <a:ext cx="742511" cy="3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Å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Å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1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Å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0.1 Å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5400000">
              <a:off x="2516020" y="5210978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313364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419162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80893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586690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648420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743201" y="5557835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2505003" y="4140506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2529704" y="3000676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2542839" y="1875120"/>
              <a:ext cx="0" cy="2066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988103" y="6389782"/>
            <a:ext cx="15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time scale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 rot="-5400000">
            <a:off x="24927" y="3424664"/>
            <a:ext cx="167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length scale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419300" y="3704213"/>
            <a:ext cx="1718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enzymology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556" y="1508040"/>
            <a:ext cx="51694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cs typeface="Arial" panose="020B0604020202020204" pitchFamily="34" charset="0"/>
              </a:rPr>
              <a:t>LCLS-II is at the Horizon (2019)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cs typeface="Arial" panose="020B0604020202020204" pitchFamily="34" charset="0"/>
              </a:rPr>
              <a:t>h</a:t>
            </a:r>
            <a:r>
              <a:rPr lang="en-US" sz="2000" i="1" dirty="0" smtClean="0">
                <a:cs typeface="Arial" panose="020B0604020202020204" pitchFamily="34" charset="0"/>
              </a:rPr>
              <a:t>ard X-rays</a:t>
            </a:r>
            <a:r>
              <a:rPr lang="en-US" sz="2000" dirty="0" smtClean="0">
                <a:cs typeface="Arial" panose="020B0604020202020204" pitchFamily="34" charset="0"/>
              </a:rPr>
              <a:t>, still 120 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cs typeface="Arial" panose="020B0604020202020204" pitchFamily="34" charset="0"/>
              </a:rPr>
              <a:t>t</a:t>
            </a:r>
            <a:r>
              <a:rPr lang="en-US" sz="2000" b="1" i="1" dirty="0" smtClean="0">
                <a:cs typeface="Arial" panose="020B0604020202020204" pitchFamily="34" charset="0"/>
              </a:rPr>
              <a:t>ender</a:t>
            </a:r>
            <a:r>
              <a:rPr lang="en-US" sz="2000" dirty="0" smtClean="0">
                <a:cs typeface="Arial" panose="020B0604020202020204" pitchFamily="34" charset="0"/>
              </a:rPr>
              <a:t> X-rays (0.4 - 3 </a:t>
            </a:r>
            <a:r>
              <a:rPr lang="en-US" sz="2000" dirty="0" err="1" smtClean="0">
                <a:cs typeface="Arial" panose="020B0604020202020204" pitchFamily="34" charset="0"/>
              </a:rPr>
              <a:t>keV</a:t>
            </a:r>
            <a:r>
              <a:rPr lang="en-US" sz="2000" dirty="0" smtClean="0">
                <a:cs typeface="Arial" panose="020B0604020202020204" pitchFamily="34" charset="0"/>
              </a:rPr>
              <a:t>), up to 300 kHz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w</a:t>
            </a:r>
            <a:r>
              <a:rPr lang="en-US" sz="2000" dirty="0" smtClean="0">
                <a:cs typeface="Arial" panose="020B0604020202020204" pitchFamily="34" charset="0"/>
              </a:rPr>
              <a:t>e made a case for </a:t>
            </a:r>
            <a:r>
              <a:rPr lang="en-US" sz="2000" b="1" i="1" dirty="0" smtClean="0">
                <a:cs typeface="Arial" panose="020B0604020202020204" pitchFamily="34" charset="0"/>
              </a:rPr>
              <a:t>LCLS-II-HE </a:t>
            </a:r>
            <a:r>
              <a:rPr lang="en-US" sz="2000" i="1" dirty="0" smtClean="0">
                <a:cs typeface="Arial" panose="020B0604020202020204" pitchFamily="34" charset="0"/>
              </a:rPr>
              <a:t>(in Oct 2017)</a:t>
            </a:r>
            <a:r>
              <a:rPr lang="en-US" sz="2000" dirty="0" smtClean="0">
                <a:cs typeface="Arial" panose="020B0604020202020204" pitchFamily="34" charset="0"/>
              </a:rPr>
              <a:t>, </a:t>
            </a:r>
          </a:p>
          <a:p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smtClean="0">
                <a:cs typeface="Arial" panose="020B0604020202020204" pitchFamily="34" charset="0"/>
              </a:rPr>
              <a:t>     up to 20 </a:t>
            </a:r>
            <a:r>
              <a:rPr lang="en-US" sz="2000" dirty="0" err="1" smtClean="0">
                <a:cs typeface="Arial" panose="020B0604020202020204" pitchFamily="34" charset="0"/>
              </a:rPr>
              <a:t>keV</a:t>
            </a:r>
            <a:r>
              <a:rPr lang="en-US" sz="2000" dirty="0" smtClean="0">
                <a:cs typeface="Arial" panose="020B0604020202020204" pitchFamily="34" charset="0"/>
              </a:rPr>
              <a:t> hard X-rays, </a:t>
            </a:r>
            <a:r>
              <a:rPr lang="en-US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300 kHz</a:t>
            </a:r>
            <a:endParaRPr lang="en-US" sz="2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556" y="3139256"/>
            <a:ext cx="79655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cs typeface="Arial" panose="020B0604020202020204" pitchFamily="34" charset="0"/>
              </a:rPr>
              <a:t>European XFEL is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f</a:t>
            </a:r>
            <a:r>
              <a:rPr lang="en-US" sz="2000" dirty="0" smtClean="0">
                <a:cs typeface="Arial" panose="020B0604020202020204" pitchFamily="34" charset="0"/>
              </a:rPr>
              <a:t>irst experiments, UWM and </a:t>
            </a:r>
            <a:r>
              <a:rPr lang="en-US" sz="2000" dirty="0" err="1" smtClean="0">
                <a:cs typeface="Arial" panose="020B0604020202020204" pitchFamily="34" charset="0"/>
              </a:rPr>
              <a:t>BioXFEL</a:t>
            </a:r>
            <a:r>
              <a:rPr lang="en-US" sz="2000" dirty="0" smtClean="0">
                <a:cs typeface="Arial" panose="020B0604020202020204" pitchFamily="34" charset="0"/>
              </a:rPr>
              <a:t> contributed to multiple proposals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d</a:t>
            </a:r>
            <a:r>
              <a:rPr lang="en-US" sz="2000" dirty="0" smtClean="0">
                <a:cs typeface="Arial" panose="020B0604020202020204" pitchFamily="34" charset="0"/>
              </a:rPr>
              <a:t>eveloping TR-SFX at LCLS-II/</a:t>
            </a:r>
            <a:r>
              <a:rPr lang="en-US" sz="2000" dirty="0" err="1" smtClean="0">
                <a:cs typeface="Arial" panose="020B0604020202020204" pitchFamily="34" charset="0"/>
              </a:rPr>
              <a:t>EuXFEL</a:t>
            </a:r>
            <a:endParaRPr lang="en-US" sz="2000" dirty="0" smtClean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d</a:t>
            </a:r>
            <a:r>
              <a:rPr lang="en-US" sz="2000" dirty="0" smtClean="0">
                <a:cs typeface="Arial" panose="020B0604020202020204" pitchFamily="34" charset="0"/>
              </a:rPr>
              <a:t>eveloping mix-and-inject at LCLS-II/</a:t>
            </a:r>
            <a:r>
              <a:rPr lang="en-US" sz="2000" dirty="0" err="1" smtClean="0">
                <a:cs typeface="Arial" panose="020B0604020202020204" pitchFamily="34" charset="0"/>
              </a:rPr>
              <a:t>EuXFEL</a:t>
            </a:r>
            <a:endParaRPr lang="en-US" sz="2000" dirty="0" smtClean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dirty="0" smtClean="0">
                <a:cs typeface="Arial" panose="020B0604020202020204" pitchFamily="34" charset="0"/>
              </a:rPr>
              <a:t>ingle particle diffraction at LCLS-II/</a:t>
            </a:r>
            <a:r>
              <a:rPr lang="en-US" sz="2000" dirty="0" err="1" smtClean="0">
                <a:cs typeface="Arial" panose="020B0604020202020204" pitchFamily="34" charset="0"/>
              </a:rPr>
              <a:t>EuXFEL</a:t>
            </a:r>
            <a:endParaRPr lang="en-US" sz="2000" dirty="0" smtClean="0">
              <a:cs typeface="Arial" panose="020B0604020202020204" pitchFamily="34" charset="0"/>
            </a:endParaRPr>
          </a:p>
          <a:p>
            <a:endParaRPr lang="en-US" sz="2000" dirty="0" smtClean="0">
              <a:cs typeface="Arial" panose="020B0604020202020204" pitchFamily="34" charset="0"/>
            </a:endParaRPr>
          </a:p>
          <a:p>
            <a:r>
              <a:rPr lang="en-US" sz="2000" b="1" dirty="0" err="1" smtClean="0">
                <a:cs typeface="Arial" panose="020B0604020202020204" pitchFamily="34" charset="0"/>
              </a:rPr>
              <a:t>Cryo</a:t>
            </a:r>
            <a:r>
              <a:rPr lang="en-US" sz="2000" b="1" dirty="0" smtClean="0">
                <a:cs typeface="Arial" panose="020B0604020202020204" pitchFamily="34" charset="0"/>
              </a:rPr>
              <a:t>-EM </a:t>
            </a:r>
            <a:r>
              <a:rPr lang="en-US" sz="2000" b="1" dirty="0">
                <a:cs typeface="Arial" panose="020B0604020202020204" pitchFamily="34" charset="0"/>
              </a:rPr>
              <a:t>c</a:t>
            </a:r>
            <a:r>
              <a:rPr lang="en-US" sz="2000" b="1" dirty="0" smtClean="0">
                <a:cs typeface="Arial" panose="020B0604020202020204" pitchFamily="34" charset="0"/>
              </a:rPr>
              <a:t>an be done right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cs typeface="Arial" panose="020B0604020202020204" pitchFamily="34" charset="0"/>
              </a:rPr>
              <a:t>cryo</a:t>
            </a:r>
            <a:r>
              <a:rPr lang="en-US" sz="2000" dirty="0" smtClean="0">
                <a:cs typeface="Arial" panose="020B0604020202020204" pitchFamily="34" charset="0"/>
              </a:rPr>
              <a:t> electron microscopy on full length </a:t>
            </a:r>
            <a:r>
              <a:rPr lang="en-US" sz="2000" dirty="0" err="1" smtClean="0">
                <a:cs typeface="Arial" panose="020B0604020202020204" pitchFamily="34" charset="0"/>
              </a:rPr>
              <a:t>phytochromes</a:t>
            </a:r>
            <a:r>
              <a:rPr lang="en-US" sz="2000" dirty="0" smtClean="0">
                <a:cs typeface="Arial" panose="020B0604020202020204" pitchFamily="34" charset="0"/>
              </a:rPr>
              <a:t> in </a:t>
            </a:r>
            <a:r>
              <a:rPr lang="en-US" sz="2000" dirty="0" err="1" smtClean="0">
                <a:cs typeface="Arial" panose="020B0604020202020204" pitchFamily="34" charset="0"/>
              </a:rPr>
              <a:t>Pr</a:t>
            </a:r>
            <a:r>
              <a:rPr lang="en-US" sz="2000" dirty="0" smtClean="0">
                <a:cs typeface="Arial" panose="020B0604020202020204" pitchFamily="34" charset="0"/>
              </a:rPr>
              <a:t> and </a:t>
            </a:r>
            <a:r>
              <a:rPr lang="en-US" sz="2000" dirty="0" err="1" smtClean="0">
                <a:cs typeface="Arial" panose="020B0604020202020204" pitchFamily="34" charset="0"/>
              </a:rPr>
              <a:t>Pfr</a:t>
            </a:r>
            <a:endParaRPr lang="en-US" sz="2000" dirty="0" smtClean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energy landscape of the </a:t>
            </a:r>
            <a:r>
              <a:rPr lang="en-US" sz="2000" dirty="0" err="1" smtClean="0">
                <a:cs typeface="Arial" panose="020B0604020202020204" pitchFamily="34" charset="0"/>
              </a:rPr>
              <a:t>Pr</a:t>
            </a:r>
            <a:r>
              <a:rPr lang="en-US" sz="2000" dirty="0" smtClean="0">
                <a:cs typeface="Arial" panose="020B0604020202020204" pitchFamily="34" charset="0"/>
              </a:rPr>
              <a:t> to </a:t>
            </a:r>
            <a:r>
              <a:rPr lang="en-US" sz="2000" dirty="0" err="1" smtClean="0">
                <a:cs typeface="Arial" panose="020B0604020202020204" pitchFamily="34" charset="0"/>
              </a:rPr>
              <a:t>Pfr</a:t>
            </a:r>
            <a:r>
              <a:rPr lang="en-US" sz="2000" dirty="0" smtClean="0">
                <a:cs typeface="Arial" panose="020B0604020202020204" pitchFamily="34" charset="0"/>
              </a:rPr>
              <a:t> transition from single particles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5577" y="152400"/>
            <a:ext cx="3020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Simulations Promising</a:t>
            </a:r>
          </a:p>
          <a:p>
            <a:pPr algn="ctr"/>
            <a:r>
              <a:rPr lang="en-US" sz="2400" b="1" dirty="0" smtClean="0"/>
              <a:t>Need Experiments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8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81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2229" y="1449344"/>
            <a:ext cx="873796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enzymes and receptors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soluble enzymes, implications e.g. for cancer and infectious diseases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ligand binding to receptors (signaling into cells)</a:t>
            </a:r>
          </a:p>
          <a:p>
            <a:r>
              <a:rPr lang="en-US" sz="2000" b="1" dirty="0" smtClean="0"/>
              <a:t>light activated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structural base for in-vivo imaging, </a:t>
            </a:r>
            <a:r>
              <a:rPr lang="en-US" sz="2000" dirty="0" err="1" smtClean="0"/>
              <a:t>phytochromes</a:t>
            </a:r>
            <a:r>
              <a:rPr lang="en-US" sz="2000" dirty="0" smtClean="0"/>
              <a:t>, other </a:t>
            </a:r>
            <a:r>
              <a:rPr lang="en-US" sz="2000" dirty="0" err="1" smtClean="0"/>
              <a:t>biliproteins</a:t>
            </a:r>
            <a:r>
              <a:rPr lang="en-US" sz="2000" dirty="0" smtClean="0"/>
              <a:t> (</a:t>
            </a:r>
            <a:r>
              <a:rPr lang="en-US" sz="2000" dirty="0" err="1" smtClean="0"/>
              <a:t>smURFPs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small compound release (large conformation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regulation of histidine kinase activity</a:t>
            </a:r>
          </a:p>
          <a:p>
            <a:r>
              <a:rPr lang="en-US" sz="2000" b="1" dirty="0" smtClean="0"/>
              <a:t>viruses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trigger structural changes in microcrystals or single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release of genetic material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data collection and algorithm development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process high volume data (potentially Petabytes)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analyze multiple time-series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process and analyze single particle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0480" y="243840"/>
            <a:ext cx="3960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 and Future Projects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42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055" y="4438083"/>
            <a:ext cx="1340355" cy="1501269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381" y="1497609"/>
            <a:ext cx="1395151" cy="10489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76560" y="1875123"/>
            <a:ext cx="5057795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ligand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triggered reactions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PYP and </a:t>
            </a:r>
            <a:r>
              <a:rPr lang="en-US" alt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-lactamase</a:t>
            </a:r>
          </a:p>
          <a:p>
            <a:pPr marL="342900" indent="-342900">
              <a:spcBef>
                <a:spcPct val="0"/>
              </a:spcBef>
              <a:spcAft>
                <a:spcPts val="1200"/>
              </a:spcAft>
            </a:pPr>
            <a:r>
              <a:rPr lang="en-US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 time points and entire time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series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-lactamase (2 s) and from 30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2 s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proteins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PYP to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phytochromes</a:t>
            </a: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ultrafast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slower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timescales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femtosecond to second</a:t>
            </a:r>
          </a:p>
          <a:p>
            <a:pPr marL="342900" indent="-342900">
              <a:spcBef>
                <a:spcPct val="0"/>
              </a:spcBef>
              <a:spcAft>
                <a:spcPts val="1200"/>
              </a:spcAft>
            </a:pPr>
            <a:r>
              <a:rPr lang="en-US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crystallography and single particles</a:t>
            </a: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7224170" y="5937940"/>
            <a:ext cx="222250" cy="160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/>
          </a:p>
        </p:txBody>
      </p:sp>
      <p:sp>
        <p:nvSpPr>
          <p:cNvPr id="6" name="Rectangle 5"/>
          <p:cNvSpPr/>
          <p:nvPr/>
        </p:nvSpPr>
        <p:spPr>
          <a:xfrm>
            <a:off x="7171878" y="6062456"/>
            <a:ext cx="366505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65376" y="2489003"/>
            <a:ext cx="53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PYP</a:t>
            </a:r>
            <a:endParaRPr lang="en-US" dirty="0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3117" y="2931751"/>
            <a:ext cx="1012460" cy="112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53192" y="3975906"/>
            <a:ext cx="1324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altLang="en-US" dirty="0">
                <a:cs typeface="Arial" panose="020B0604020202020204" pitchFamily="34" charset="0"/>
              </a:rPr>
              <a:t>β</a:t>
            </a:r>
            <a:r>
              <a:rPr lang="en-US" altLang="en-US" dirty="0" smtClean="0">
                <a:cs typeface="Arial" panose="020B0604020202020204" pitchFamily="34" charset="0"/>
              </a:rPr>
              <a:t>-lactamase</a:t>
            </a:r>
            <a:endParaRPr lang="en-US" altLang="en-US" dirty="0"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87229" y="1795346"/>
            <a:ext cx="19347" cy="4852515"/>
          </a:xfrm>
          <a:prstGeom prst="straightConnector1">
            <a:avLst/>
          </a:prstGeom>
          <a:ln w="47625">
            <a:gradFill>
              <a:gsLst>
                <a:gs pos="0">
                  <a:schemeClr val="tx2">
                    <a:lumMod val="75000"/>
                    <a:lumOff val="2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91842" y="5801661"/>
            <a:ext cx="231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bacterial </a:t>
            </a:r>
            <a:r>
              <a:rPr lang="en-US" dirty="0" err="1"/>
              <a:t>p</a:t>
            </a:r>
            <a:r>
              <a:rPr lang="en-US" dirty="0" err="1" smtClean="0"/>
              <a:t>hytochrome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129384" y="261639"/>
            <a:ext cx="4572000" cy="4247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Crystallography </a:t>
            </a:r>
            <a:r>
              <a:rPr lang="en-US" altLang="en-US" sz="2400" b="1" dirty="0" smtClean="0">
                <a:cs typeface="Arial" panose="020B0604020202020204" pitchFamily="34" charset="0"/>
              </a:rPr>
              <a:t>Evolves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ANd9GcRFTYFYDTyrYLE1Zbylg0wALdvGapEF_cP0kDcj6jO34KkD5aU9z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64" y="4188948"/>
            <a:ext cx="14668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Documents and Settings\smarius\My Documents\BIOXFEL\PICTURES\LOGOS\lcls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439" y="2486721"/>
            <a:ext cx="1452642" cy="81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Documents and Settings\smarius\My Documents\BIOXFEL\PICTURES\LOGOS\UB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2" y="3888880"/>
            <a:ext cx="1509713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smarius\My Documents\BIOXFEL\PICTURES\LOGOS\UWM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90436"/>
            <a:ext cx="1016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smarius\My Documents\BIOXFEL\PICTURES\LOGOS\ASU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28" y="1422901"/>
            <a:ext cx="9175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Documents and Settings\smarius\My Documents\BIOXFEL\PICTURES\LOGOS\CFEL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667" y="1463508"/>
            <a:ext cx="8651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Documents and Settings\smarius\My Documents\BIOXFEL\PICTURES\LOGOS\ICLondon_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08" y="3272172"/>
            <a:ext cx="14097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3"/>
          <p:cNvSpPr txBox="1">
            <a:spLocks noChangeArrowheads="1"/>
          </p:cNvSpPr>
          <p:nvPr/>
        </p:nvSpPr>
        <p:spPr bwMode="auto">
          <a:xfrm>
            <a:off x="142708" y="2142037"/>
            <a:ext cx="134778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alt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Tenboer</a:t>
            </a:r>
            <a:endParaRPr lang="en-US" alt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alt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Brayshaw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en-US" alt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Pande</a:t>
            </a:r>
            <a:endParaRPr lang="en-US" alt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Kupitz</a:t>
            </a:r>
            <a:endParaRPr lang="en-US" alt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S. Pandey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Poudyal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Ourmazd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L. Tremblay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Schwander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4"/>
          <p:cNvSpPr txBox="1">
            <a:spLocks noChangeArrowheads="1"/>
          </p:cNvSpPr>
          <p:nvPr/>
        </p:nvSpPr>
        <p:spPr bwMode="auto">
          <a:xfrm>
            <a:off x="6316412" y="2138112"/>
            <a:ext cx="144943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alt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Fromme</a:t>
            </a:r>
            <a:endParaRPr lang="en-US" alt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J. M-Garcia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Basu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C. Conrad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J. Coe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S. Roy-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Chowd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Fromme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J. Spence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Zatsepin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Weierstall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 Wang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 James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 Meza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Nagaratnam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7"/>
          <p:cNvSpPr txBox="1">
            <a:spLocks noChangeArrowheads="1"/>
          </p:cNvSpPr>
          <p:nvPr/>
        </p:nvSpPr>
        <p:spPr bwMode="auto">
          <a:xfrm>
            <a:off x="1501608" y="3710656"/>
            <a:ext cx="1396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J. van Thor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C. Hutchinson</a:t>
            </a:r>
          </a:p>
        </p:txBody>
      </p:sp>
      <p:sp>
        <p:nvSpPr>
          <p:cNvPr id="13" name="TextBox 59"/>
          <p:cNvSpPr txBox="1">
            <a:spLocks noChangeArrowheads="1"/>
          </p:cNvSpPr>
          <p:nvPr/>
        </p:nvSpPr>
        <p:spPr bwMode="auto">
          <a:xfrm>
            <a:off x="7749673" y="1898745"/>
            <a:ext cx="127951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</a:p>
          <a:p>
            <a:pPr eaLnBrk="1" hangingPunct="1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alt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Baijt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Heyman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Oberthuer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Testikova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alt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Wiedorn</a:t>
            </a:r>
            <a:endParaRPr lang="en-US" alt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alt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Knoska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Yefanov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Gati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Barty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T. White</a:t>
            </a: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Metz</a:t>
            </a: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Meents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 Morgan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93814" y="4941896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T. Grant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3261311" y="1943434"/>
            <a:ext cx="11288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K. Moffat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Srajer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R. Henning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1702476" y="4829381"/>
            <a:ext cx="12282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Groenhof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Morozov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7" name="Group 32"/>
          <p:cNvGrpSpPr>
            <a:grpSpLocks/>
          </p:cNvGrpSpPr>
          <p:nvPr/>
        </p:nvGrpSpPr>
        <p:grpSpPr bwMode="auto">
          <a:xfrm>
            <a:off x="1687512" y="1383804"/>
            <a:ext cx="1019174" cy="1808165"/>
            <a:chOff x="1018" y="1210"/>
            <a:chExt cx="642" cy="1139"/>
          </a:xfrm>
        </p:grpSpPr>
        <p:pic>
          <p:nvPicPr>
            <p:cNvPr id="18" name="Picture 25" descr="phot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" y="121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1018" y="1748"/>
              <a:ext cx="642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L. Pollack</a:t>
              </a:r>
            </a:p>
            <a:p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A. Katz</a:t>
              </a:r>
            </a:p>
            <a:p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G. </a:t>
              </a:r>
              <a:r>
                <a:rPr lang="en-US" alt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Calvey</a:t>
              </a:r>
              <a:endPara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Y. Chen</a:t>
              </a:r>
            </a:p>
          </p:txBody>
        </p:sp>
      </p:grpSp>
      <p:pic>
        <p:nvPicPr>
          <p:cNvPr id="20" name="Picture 27" descr="rice-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15" y="1380006"/>
            <a:ext cx="123348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4966502" y="1902760"/>
            <a:ext cx="10599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G. Phillips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J. Olmos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Miller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 descr="C:\Documents and Settings\smarius\My Documents\BIOXFEL\PICTURES\LOGOS\LLNL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52" y="5796900"/>
            <a:ext cx="168751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56"/>
          <p:cNvSpPr txBox="1">
            <a:spLocks noChangeArrowheads="1"/>
          </p:cNvSpPr>
          <p:nvPr/>
        </p:nvSpPr>
        <p:spPr bwMode="auto">
          <a:xfrm>
            <a:off x="5043742" y="6122671"/>
            <a:ext cx="912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Frank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243464" y="3126172"/>
            <a:ext cx="143661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Boutet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 Aquila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Milathianaki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Koglin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Hunter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M. Liang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Deponte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Robinson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alt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Seaberg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Northeastern Illinois Universit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11" y="2942916"/>
            <a:ext cx="1747909" cy="30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0" y="4311329"/>
            <a:ext cx="714976" cy="72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11"/>
          <p:cNvGrpSpPr>
            <a:grpSpLocks/>
          </p:cNvGrpSpPr>
          <p:nvPr/>
        </p:nvGrpSpPr>
        <p:grpSpPr bwMode="auto">
          <a:xfrm>
            <a:off x="-131661" y="5211762"/>
            <a:ext cx="1665288" cy="1646238"/>
            <a:chOff x="3839" y="0"/>
            <a:chExt cx="472" cy="497"/>
          </a:xfrm>
          <a:effectLst/>
        </p:grpSpPr>
        <p:pic>
          <p:nvPicPr>
            <p:cNvPr id="29" name="Picture 12" descr="nsf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0"/>
              <a:ext cx="447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3839" y="414"/>
              <a:ext cx="5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 sz="1200" b="1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27255" y="3247846"/>
            <a:ext cx="1199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Stojkovic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P. Waltz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J. Varela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G. Tracy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05786" y="5024659"/>
            <a:ext cx="13740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Westenhoff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Claesen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Edlund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1719544" y="5266115"/>
            <a:ext cx="11576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alt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Ihalainen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alt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Takala</a:t>
            </a:r>
            <a:endParaRPr lang="en-US" alt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53687" y="5211762"/>
            <a:ext cx="12043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R.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Tanaka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Nango</a:t>
            </a: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Mizohata</a:t>
            </a: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T.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Nakane</a:t>
            </a: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K.Tono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Owada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Y.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Joti</a:t>
            </a: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 descr="SACLA（XFEL）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47" y="5267592"/>
            <a:ext cx="1151336" cy="55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523342" y="275584"/>
            <a:ext cx="412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Contributors and Collaborators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81600" y="5809499"/>
            <a:ext cx="1347254" cy="751199"/>
            <a:chOff x="3618627" y="4855029"/>
            <a:chExt cx="2161688" cy="1205310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01" r="5748" b="12873"/>
            <a:stretch/>
          </p:blipFill>
          <p:spPr>
            <a:xfrm>
              <a:off x="3640399" y="4855029"/>
              <a:ext cx="2101321" cy="896906"/>
            </a:xfrm>
            <a:prstGeom prst="rect">
              <a:avLst/>
            </a:prstGeom>
            <a:effectLst>
              <a:outerShdw blurRad="50800" dist="38100" dir="5400000" sx="95000" sy="95000" algn="t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42" name="TextBox 41"/>
            <p:cNvSpPr txBox="1"/>
            <p:nvPr userDrawn="1"/>
          </p:nvSpPr>
          <p:spPr>
            <a:xfrm>
              <a:off x="3618627" y="5691007"/>
              <a:ext cx="2161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Medium" charset="0"/>
                  <a:ea typeface="Futura Medium" charset="0"/>
                  <a:cs typeface="Futura Medium" charset="0"/>
                </a:rPr>
                <a:t>National Science Foundation Science &amp; Technology Center</a:t>
              </a:r>
              <a:endParaRPr lang="en-US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03" y="1397737"/>
            <a:ext cx="1690193" cy="5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84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5440" y="137160"/>
            <a:ext cx="5654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eam of the First Experiment at the </a:t>
            </a:r>
            <a:r>
              <a:rPr lang="en-US" sz="2400" b="1" dirty="0" err="1" smtClean="0"/>
              <a:t>EuXFEL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87594" y="838200"/>
            <a:ext cx="185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Sept 2017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08125" y="375223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rmAutofit fontScale="85000" lnSpcReduction="20000"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SFX at the European XFEL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7778" y="669285"/>
            <a:ext cx="200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 100 collaborators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4" y="1110238"/>
            <a:ext cx="8743950" cy="5713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4" y="0"/>
            <a:ext cx="97536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86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" y="1505267"/>
            <a:ext cx="2057400" cy="657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0320" y="1656080"/>
            <a:ext cx="400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imaging in real time, optical microscopes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2378964"/>
            <a:ext cx="1699260" cy="956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1120" y="2509520"/>
            <a:ext cx="308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CEMB, </a:t>
            </a:r>
            <a:r>
              <a:rPr lang="en-US" dirty="0" err="1" smtClean="0"/>
              <a:t>MechanoBiology</a:t>
            </a:r>
            <a:r>
              <a:rPr lang="en-US" dirty="0" smtClean="0"/>
              <a:t>, forces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3551722"/>
            <a:ext cx="1184656" cy="740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2240" y="3647440"/>
            <a:ext cx="603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enter for cellular construction, the cell as engineering project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08604"/>
            <a:ext cx="2682240" cy="383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8480" y="4511040"/>
            <a:ext cx="485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 electron beams, bright synchrotron beams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99365" y="272259"/>
            <a:ext cx="5587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Newest Class of NSF Science and Technology Centers</a:t>
            </a:r>
          </a:p>
          <a:p>
            <a:pPr algn="ctr"/>
            <a:r>
              <a:rPr lang="en-US" b="1" dirty="0" smtClean="0"/>
              <a:t>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96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87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59" y="4346172"/>
            <a:ext cx="3361761" cy="1943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262" y="1677330"/>
            <a:ext cx="5224476" cy="47240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7526" y="1502397"/>
            <a:ext cx="2884634" cy="2724163"/>
            <a:chOff x="427526" y="1502397"/>
            <a:chExt cx="2884634" cy="27241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526" y="1502397"/>
              <a:ext cx="2686774" cy="253695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28204" y="3586480"/>
              <a:ext cx="783956" cy="64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27680" y="198746"/>
            <a:ext cx="2827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Ourmazd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BioRxiv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450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397" y="896602"/>
            <a:ext cx="7886700" cy="401491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  <a:r>
              <a:rPr lang="en-US" sz="2100" b="1" dirty="0">
                <a:solidFill>
                  <a:srgbClr val="0070C0"/>
                </a:solidFill>
              </a:rPr>
              <a:t>-lactamase activity assay - 1D </a:t>
            </a:r>
            <a:r>
              <a:rPr lang="en-US" sz="2100" b="1" baseline="30000" dirty="0">
                <a:solidFill>
                  <a:srgbClr val="0070C0"/>
                </a:solidFill>
              </a:rPr>
              <a:t>1</a:t>
            </a:r>
            <a:r>
              <a:rPr lang="en-US" sz="2100" b="1" dirty="0">
                <a:solidFill>
                  <a:srgbClr val="0070C0"/>
                </a:solidFill>
              </a:rPr>
              <a:t>H NMR spectroscopy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3443" y="1911696"/>
            <a:ext cx="2900654" cy="2219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29630" r="16684" b="29876"/>
          <a:stretch/>
        </p:blipFill>
        <p:spPr>
          <a:xfrm>
            <a:off x="5614697" y="3917950"/>
            <a:ext cx="2819400" cy="208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25334" r="58056" b="33333"/>
          <a:stretch/>
        </p:blipFill>
        <p:spPr>
          <a:xfrm>
            <a:off x="547397" y="2188776"/>
            <a:ext cx="4149215" cy="18288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7397" y="2135071"/>
            <a:ext cx="37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6774" y="2168254"/>
            <a:ext cx="37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3305" y="3997055"/>
            <a:ext cx="37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87805" y="4053204"/>
            <a:ext cx="5035730" cy="203687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ct val="100000"/>
              </a:lnSpc>
              <a:buFont typeface="+mj-lt"/>
              <a:buAutoNum type="alphaUcPeriod"/>
            </a:pPr>
            <a:r>
              <a:rPr lang="en-US" sz="1500" dirty="0"/>
              <a:t>Selected spectral region taken from a series of 1D </a:t>
            </a:r>
            <a:r>
              <a:rPr lang="en-US" sz="1500" baseline="30000" dirty="0"/>
              <a:t>1</a:t>
            </a:r>
            <a:r>
              <a:rPr lang="en-US" sz="1500" dirty="0"/>
              <a:t>H NMR spectra recoded to monitor product formation (left signal) and substrate (ceftriaxone) consumption (right signal).</a:t>
            </a:r>
          </a:p>
          <a:p>
            <a:pPr marL="385763" indent="-385763">
              <a:lnSpc>
                <a:spcPct val="100000"/>
              </a:lnSpc>
              <a:buFont typeface="+mj-lt"/>
              <a:buAutoNum type="alphaUcPeriod"/>
            </a:pPr>
            <a:r>
              <a:rPr lang="en-US" sz="1500" dirty="0"/>
              <a:t>Plot of product signal intensity </a:t>
            </a:r>
            <a:r>
              <a:rPr lang="en-US" sz="1500" i="1" dirty="0"/>
              <a:t>versus</a:t>
            </a:r>
            <a:r>
              <a:rPr lang="en-US" sz="1500" dirty="0"/>
              <a:t> time.</a:t>
            </a:r>
          </a:p>
          <a:p>
            <a:pPr marL="385763" indent="-385763">
              <a:lnSpc>
                <a:spcPct val="100000"/>
              </a:lnSpc>
              <a:buFont typeface="+mj-lt"/>
              <a:buAutoNum type="alphaUcPeriod"/>
            </a:pPr>
            <a:r>
              <a:rPr lang="en-US" sz="1500" dirty="0"/>
              <a:t>Fit of the linearized, integrated </a:t>
            </a:r>
            <a:r>
              <a:rPr lang="en-US" sz="1500" dirty="0" err="1"/>
              <a:t>Michaelis-Menten</a:t>
            </a:r>
            <a:r>
              <a:rPr lang="en-US" sz="1500" dirty="0"/>
              <a:t> equation to the data of (B) yielding K</a:t>
            </a:r>
            <a:r>
              <a:rPr lang="en-US" sz="1500" baseline="-25000" dirty="0"/>
              <a:t>m</a:t>
            </a:r>
            <a:r>
              <a:rPr lang="en-US" sz="1500" dirty="0"/>
              <a:t> ~ 530 µM, </a:t>
            </a:r>
            <a:r>
              <a:rPr lang="en-US" sz="1500" dirty="0" err="1"/>
              <a:t>k</a:t>
            </a:r>
            <a:r>
              <a:rPr lang="en-US" sz="1500" baseline="-25000" dirty="0" err="1"/>
              <a:t>cat</a:t>
            </a:r>
            <a:r>
              <a:rPr lang="en-US" sz="1500" dirty="0"/>
              <a:t> ~20 min</a:t>
            </a:r>
            <a:r>
              <a:rPr lang="en-US" sz="1500" baseline="30000" dirty="0"/>
              <a:t>-1</a:t>
            </a:r>
            <a:r>
              <a:rPr lang="en-US" sz="1500" dirty="0"/>
              <a:t>. </a:t>
            </a:r>
            <a:br>
              <a:rPr lang="en-US" sz="1500" dirty="0"/>
            </a:br>
            <a:r>
              <a:rPr lang="en-US" sz="1500" i="1" dirty="0"/>
              <a:t>S</a:t>
            </a:r>
            <a:r>
              <a:rPr lang="en-US" sz="1500" dirty="0"/>
              <a:t> denotes the substrate concentration.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500" dirty="0"/>
              <a:t>Concentrations: 500 µM Ceftriaxone (~K</a:t>
            </a:r>
            <a:r>
              <a:rPr lang="en-US" sz="1500" baseline="-25000" dirty="0"/>
              <a:t>m</a:t>
            </a:r>
            <a:r>
              <a:rPr lang="en-US" sz="1500" dirty="0"/>
              <a:t>) at </a:t>
            </a:r>
            <a:r>
              <a:rPr lang="en-US" sz="1500" i="1" dirty="0"/>
              <a:t>t</a:t>
            </a:r>
            <a:r>
              <a:rPr lang="en-US" sz="1500" dirty="0"/>
              <a:t> = 0 and 1.5 </a:t>
            </a:r>
            <a:r>
              <a:rPr lang="en-US" sz="1500" dirty="0" err="1">
                <a:latin typeface="Symbol" panose="05050102010706020507" pitchFamily="18" charset="2"/>
              </a:rPr>
              <a:t>m</a:t>
            </a:r>
            <a:r>
              <a:rPr lang="en-US" sz="1500" dirty="0" err="1"/>
              <a:t>M</a:t>
            </a:r>
            <a:r>
              <a:rPr lang="en-US" sz="1500" dirty="0"/>
              <a:t> </a:t>
            </a:r>
            <a:r>
              <a:rPr lang="en-US" sz="1500" dirty="0">
                <a:latin typeface="Symbol" panose="05050102010706020507" pitchFamily="18" charset="2"/>
              </a:rPr>
              <a:t>b</a:t>
            </a:r>
            <a:r>
              <a:rPr lang="en-US" sz="1500" dirty="0"/>
              <a:t>-lactamase in 50 µM </a:t>
            </a:r>
            <a:r>
              <a:rPr lang="en-US" sz="1500" dirty="0" err="1"/>
              <a:t>NaPi</a:t>
            </a:r>
            <a:r>
              <a:rPr lang="en-US" sz="1500" dirty="0"/>
              <a:t> buffer (pH 6.5). </a:t>
            </a:r>
            <a:br>
              <a:rPr lang="en-US" sz="1500" dirty="0"/>
            </a:br>
            <a:endParaRPr lang="en-US" sz="2100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226619" y="1251185"/>
            <a:ext cx="8143091" cy="19650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70C0"/>
                </a:solidFill>
              </a:rPr>
              <a:t>UV and NMR-based assays </a:t>
            </a:r>
            <a:r>
              <a:rPr lang="en-US" sz="1500" dirty="0"/>
              <a:t>were established to (</a:t>
            </a:r>
            <a:r>
              <a:rPr lang="en-US" sz="1500" dirty="0" err="1"/>
              <a:t>i</a:t>
            </a:r>
            <a:r>
              <a:rPr lang="en-US" sz="1500" dirty="0"/>
              <a:t>) validate enzymatic activity for NMR samples, and to (ii) measure </a:t>
            </a:r>
            <a:r>
              <a:rPr lang="en-US" sz="1500" dirty="0" err="1"/>
              <a:t>Michaelis-Menten</a:t>
            </a:r>
            <a:r>
              <a:rPr lang="en-US" sz="1500" dirty="0"/>
              <a:t> parameters accurately under conditions of NMR / XFEL data acquisition. Since hydrolysis of the substrate is </a:t>
            </a:r>
            <a:r>
              <a:rPr lang="en-US" sz="1500" i="1" dirty="0"/>
              <a:t>irreversible</a:t>
            </a:r>
            <a:r>
              <a:rPr lang="en-US" sz="1500" dirty="0"/>
              <a:t>, these parameters can be obtained using the integrated </a:t>
            </a:r>
            <a:r>
              <a:rPr lang="en-US" sz="1500" dirty="0" err="1"/>
              <a:t>Michaelis-Menten</a:t>
            </a:r>
            <a:r>
              <a:rPr lang="en-US" sz="1500" dirty="0"/>
              <a:t> equation. Results of a representative NMR assay are shown here.</a:t>
            </a:r>
          </a:p>
        </p:txBody>
      </p:sp>
    </p:spTree>
    <p:extLst>
      <p:ext uri="{BB962C8B-B14F-4D97-AF65-F5344CB8AC3E}">
        <p14:creationId xmlns:p14="http://schemas.microsoft.com/office/powerpoint/2010/main" val="29948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381000" y="1403350"/>
            <a:ext cx="8497888" cy="4893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i="1" dirty="0" smtClean="0"/>
              <a:t>aims</a:t>
            </a:r>
            <a:endParaRPr lang="en-US" altLang="en-US" sz="2400" b="1" i="1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 extract kinetics and </a:t>
            </a:r>
            <a:r>
              <a:rPr lang="en-US" altLang="en-US" sz="2400" dirty="0" smtClean="0"/>
              <a:t>dynamics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energy landscapes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 rate coefficient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 barriers of </a:t>
            </a:r>
            <a:r>
              <a:rPr lang="en-US" altLang="en-US" sz="2400" dirty="0" smtClean="0"/>
              <a:t>activation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/>
              <a:t>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 molecular structures </a:t>
            </a:r>
            <a:r>
              <a:rPr lang="en-US" altLang="en-US" sz="2400" dirty="0" smtClean="0"/>
              <a:t>along the reaction pathway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/>
              <a:t>for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 </a:t>
            </a:r>
            <a:r>
              <a:rPr lang="en-US" altLang="en-US" sz="2400" i="1" dirty="0"/>
              <a:t>reversible</a:t>
            </a:r>
            <a:r>
              <a:rPr lang="en-US" altLang="en-US" sz="2400" dirty="0"/>
              <a:t> reactions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/>
              <a:t>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 </a:t>
            </a:r>
            <a:r>
              <a:rPr lang="en-US" altLang="en-US" sz="2400" i="1" dirty="0"/>
              <a:t>irreversible</a:t>
            </a:r>
            <a:r>
              <a:rPr lang="en-US" altLang="en-US" sz="2400" dirty="0"/>
              <a:t> (catalyzed) reactions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/>
              <a:t>from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/>
              <a:t>X-ray Diffraction </a:t>
            </a:r>
            <a:r>
              <a:rPr lang="en-US" altLang="en-US" sz="2400" b="1" dirty="0"/>
              <a:t>D</a:t>
            </a:r>
            <a:r>
              <a:rPr lang="en-US" altLang="en-US" sz="2400" b="1" dirty="0" smtClean="0"/>
              <a:t>ata </a:t>
            </a:r>
            <a:r>
              <a:rPr lang="en-US" altLang="en-US" sz="2400" b="1" i="1" dirty="0"/>
              <a:t>A</a:t>
            </a:r>
            <a:r>
              <a:rPr lang="en-US" altLang="en-US" sz="2400" b="1" i="1" dirty="0" smtClean="0"/>
              <a:t>lone</a:t>
            </a:r>
            <a:endParaRPr lang="en-US" alt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422327" y="274320"/>
            <a:ext cx="4221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Time-Resolved X-ray Diffraction</a:t>
            </a:r>
          </a:p>
          <a:p>
            <a:pPr algn="ctr"/>
            <a:r>
              <a:rPr lang="en-US" sz="2400" b="1" dirty="0" smtClean="0"/>
              <a:t>Goals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8843" y="340468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First Structure of an Enzyme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8343" y="1429962"/>
            <a:ext cx="278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Lysozyme, Blake et al., 1965</a:t>
            </a:r>
          </a:p>
          <a:p>
            <a:r>
              <a:rPr lang="en-US" dirty="0"/>
              <a:t>c</a:t>
            </a:r>
            <a:r>
              <a:rPr lang="en-US" dirty="0" smtClean="0"/>
              <a:t>leaves bacterial cell walls</a:t>
            </a:r>
            <a:endParaRPr lang="en-US" dirty="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65" y="1361503"/>
            <a:ext cx="3423935" cy="266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720065" y="2511459"/>
            <a:ext cx="14284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David </a:t>
            </a:r>
            <a:r>
              <a:rPr lang="en-US" altLang="en-US" dirty="0" smtClean="0">
                <a:solidFill>
                  <a:schemeClr val="bg1"/>
                </a:solidFill>
              </a:rPr>
              <a:t>Phillips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0" y="0"/>
            <a:ext cx="88900" cy="6858000"/>
          </a:xfrm>
          <a:prstGeom prst="rect">
            <a:avLst/>
          </a:prstGeom>
          <a:gradFill rotWithShape="1">
            <a:gsLst>
              <a:gs pos="0">
                <a:srgbClr val="3B3B3B"/>
              </a:gs>
              <a:gs pos="50000">
                <a:srgbClr val="808080"/>
              </a:gs>
              <a:gs pos="100000">
                <a:srgbClr val="3B3B3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>
              <a:latin typeface="Times New Roman" panose="02020603050405020304" pitchFamily="18" charset="0"/>
            </a:endParaRPr>
          </a:p>
        </p:txBody>
      </p:sp>
      <p:sp>
        <p:nvSpPr>
          <p:cNvPr id="34824" name="Text Box 11"/>
          <p:cNvSpPr txBox="1">
            <a:spLocks noChangeArrowheads="1"/>
          </p:cNvSpPr>
          <p:nvPr/>
        </p:nvSpPr>
        <p:spPr bwMode="auto">
          <a:xfrm>
            <a:off x="2451723" y="316520"/>
            <a:ext cx="43735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Cornell Stanford Pixel Array Detector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CSPAD </a:t>
            </a:r>
            <a:endParaRPr lang="en-US" altLang="en-US" sz="2000" dirty="0"/>
          </a:p>
        </p:txBody>
      </p:sp>
      <p:sp>
        <p:nvSpPr>
          <p:cNvPr id="34826" name="Text Box 13"/>
          <p:cNvSpPr txBox="1">
            <a:spLocks noChangeArrowheads="1"/>
          </p:cNvSpPr>
          <p:nvPr/>
        </p:nvSpPr>
        <p:spPr bwMode="auto">
          <a:xfrm>
            <a:off x="4435475" y="316388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/>
              <a:t>3 Å</a:t>
            </a:r>
          </a:p>
        </p:txBody>
      </p:sp>
      <p:grpSp>
        <p:nvGrpSpPr>
          <p:cNvPr id="34827" name="Group 15"/>
          <p:cNvGrpSpPr>
            <a:grpSpLocks/>
          </p:cNvGrpSpPr>
          <p:nvPr/>
        </p:nvGrpSpPr>
        <p:grpSpPr bwMode="auto">
          <a:xfrm>
            <a:off x="1036331" y="1216430"/>
            <a:ext cx="5397500" cy="5641570"/>
            <a:chOff x="0" y="0"/>
            <a:chExt cx="4249" cy="4430"/>
          </a:xfrm>
        </p:grpSpPr>
        <p:pic>
          <p:nvPicPr>
            <p:cNvPr id="34829" name="Picture 3" descr="LCLS_2014_Jun09_r0194_182829_12ce4.h5_hdfse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49" cy="4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0" name="Oval 14"/>
            <p:cNvSpPr>
              <a:spLocks noChangeArrowheads="1"/>
            </p:cNvSpPr>
            <p:nvPr/>
          </p:nvSpPr>
          <p:spPr bwMode="auto">
            <a:xfrm>
              <a:off x="1589" y="1645"/>
              <a:ext cx="1081" cy="1110"/>
            </a:xfrm>
            <a:prstGeom prst="ellipse">
              <a:avLst/>
            </a:prstGeom>
            <a:solidFill>
              <a:srgbClr val="FF6600">
                <a:alpha val="3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08565" y="1653902"/>
            <a:ext cx="24913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120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igh gain mode:</a:t>
            </a:r>
          </a:p>
          <a:p>
            <a:r>
              <a:rPr lang="en-US" dirty="0" smtClean="0"/>
              <a:t>     350 photons/pixel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ow gain mode:</a:t>
            </a:r>
          </a:p>
          <a:p>
            <a:r>
              <a:rPr lang="en-US" dirty="0" smtClean="0"/>
              <a:t>     2500 photons/pixel</a:t>
            </a:r>
          </a:p>
          <a:p>
            <a:r>
              <a:rPr lang="en-US" dirty="0" smtClean="0"/>
              <a:t>    (gain has to be preset)</a:t>
            </a:r>
          </a:p>
          <a:p>
            <a:endParaRPr lang="en-US" dirty="0" smtClean="0"/>
          </a:p>
          <a:p>
            <a:r>
              <a:rPr lang="en-US" dirty="0" smtClean="0"/>
              <a:t>here</a:t>
            </a:r>
          </a:p>
          <a:p>
            <a:r>
              <a:rPr lang="en-US" dirty="0" smtClean="0"/>
              <a:t>2.3 </a:t>
            </a:r>
            <a:r>
              <a:rPr lang="en-US" dirty="0" err="1" smtClean="0"/>
              <a:t>Mpixel</a:t>
            </a:r>
            <a:r>
              <a:rPr lang="en-US" dirty="0" smtClean="0"/>
              <a:t> version</a:t>
            </a:r>
          </a:p>
          <a:p>
            <a:r>
              <a:rPr lang="en-US" dirty="0" smtClean="0"/>
              <a:t>(110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 pixels)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11" y="4724901"/>
            <a:ext cx="2036300" cy="15246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0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0" y="0"/>
            <a:ext cx="88900" cy="6858000"/>
          </a:xfrm>
          <a:prstGeom prst="rect">
            <a:avLst/>
          </a:prstGeom>
          <a:gradFill rotWithShape="1">
            <a:gsLst>
              <a:gs pos="0">
                <a:srgbClr val="3B3B3B"/>
              </a:gs>
              <a:gs pos="50000">
                <a:srgbClr val="808080"/>
              </a:gs>
              <a:gs pos="100000">
                <a:srgbClr val="3B3B3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>
              <a:latin typeface="Times New Roman" panose="02020603050405020304" pitchFamily="18" charset="0"/>
            </a:endParaRPr>
          </a:p>
        </p:txBody>
      </p:sp>
      <p:sp>
        <p:nvSpPr>
          <p:cNvPr id="34824" name="Text Box 11"/>
          <p:cNvSpPr txBox="1">
            <a:spLocks noChangeArrowheads="1"/>
          </p:cNvSpPr>
          <p:nvPr/>
        </p:nvSpPr>
        <p:spPr bwMode="auto">
          <a:xfrm>
            <a:off x="2266713" y="316520"/>
            <a:ext cx="47436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Adaptive Gain Integrating Pixel Detector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AGIPD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1" y="1261684"/>
            <a:ext cx="5596316" cy="5596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5046" y="1579556"/>
            <a:ext cx="30146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4.5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hree gain levels</a:t>
            </a:r>
          </a:p>
          <a:p>
            <a:r>
              <a:rPr lang="en-US" dirty="0" smtClean="0"/>
              <a:t>     shifted automatically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p to 10,000 photons/pixel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Mpixel</a:t>
            </a:r>
            <a:r>
              <a:rPr lang="en-US" dirty="0" smtClean="0"/>
              <a:t> (200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 pixels)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Mail Attachment.jpeg" descr="Mail Attachment.jpeg"/>
          <p:cNvPicPr>
            <a:picLocks noChangeAspect="1"/>
          </p:cNvPicPr>
          <p:nvPr/>
        </p:nvPicPr>
        <p:blipFill>
          <a:blip r:embed="rId3">
            <a:extLst/>
          </a:blip>
          <a:srcRect l="8991" t="8169" r="19902"/>
          <a:stretch>
            <a:fillRect/>
          </a:stretch>
        </p:blipFill>
        <p:spPr>
          <a:xfrm>
            <a:off x="6478762" y="4126367"/>
            <a:ext cx="2276152" cy="22046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5204" y="291829"/>
            <a:ext cx="2487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The Ultrafast Time Scale</a:t>
            </a:r>
          </a:p>
          <a:p>
            <a:pPr algn="ctr"/>
            <a:r>
              <a:rPr lang="en-US" b="1" dirty="0" smtClean="0"/>
              <a:t>Timing Tool</a:t>
            </a:r>
            <a:endParaRPr lang="en-US" b="1" dirty="0"/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9" y="1726521"/>
            <a:ext cx="8303893" cy="407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64086" y="3363686"/>
            <a:ext cx="1807028" cy="794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08125" y="441325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Time-Resolved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Diffraction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Biological Molecules are NOT Static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287" y="1099020"/>
            <a:ext cx="518116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Enzymes are Bio-Catalysts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hey enable biochemical reactions in all 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etabolism, signaling, more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ssential for survival</a:t>
            </a:r>
          </a:p>
          <a:p>
            <a:r>
              <a:rPr lang="en-US" b="1" i="1" dirty="0"/>
              <a:t>e</a:t>
            </a:r>
            <a:r>
              <a:rPr lang="en-US" b="1" i="1" dirty="0" smtClean="0"/>
              <a:t>nzymes are prime drug targets</a:t>
            </a:r>
          </a:p>
          <a:p>
            <a:r>
              <a:rPr lang="en-US" b="1" i="1" dirty="0" smtClean="0"/>
              <a:t>infectious diseases</a:t>
            </a:r>
          </a:p>
          <a:p>
            <a:r>
              <a:rPr lang="en-US" b="1" i="1" dirty="0"/>
              <a:t>c</a:t>
            </a:r>
            <a:r>
              <a:rPr lang="en-US" b="1" i="1" dirty="0" smtClean="0"/>
              <a:t>ancer …, many more</a:t>
            </a:r>
          </a:p>
          <a:p>
            <a:endParaRPr lang="en-US" dirty="0" smtClean="0"/>
          </a:p>
          <a:p>
            <a:r>
              <a:rPr lang="en-US" dirty="0" smtClean="0"/>
              <a:t>Three synonyms for the catalytic function of enzymes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catalytic cycle (biology, biochemistry)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catalytic pathway (biophysics)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kinetic mechanism (chemistry)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945206" y="5067616"/>
            <a:ext cx="3589189" cy="1213568"/>
            <a:chOff x="945206" y="5067616"/>
            <a:chExt cx="3589189" cy="1213568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3510673" y="5469721"/>
              <a:ext cx="440633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5"/>
            <p:cNvSpPr txBox="1"/>
            <p:nvPr/>
          </p:nvSpPr>
          <p:spPr>
            <a:xfrm>
              <a:off x="2981974" y="5245673"/>
              <a:ext cx="627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ES*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5" name="TextBox 6"/>
            <p:cNvSpPr txBox="1"/>
            <p:nvPr/>
          </p:nvSpPr>
          <p:spPr>
            <a:xfrm>
              <a:off x="3895768" y="5234691"/>
              <a:ext cx="3353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" name="Arc 25"/>
            <p:cNvSpPr/>
            <p:nvPr/>
          </p:nvSpPr>
          <p:spPr>
            <a:xfrm>
              <a:off x="3252040" y="5471992"/>
              <a:ext cx="582003" cy="582058"/>
            </a:xfrm>
            <a:prstGeom prst="arc">
              <a:avLst/>
            </a:prstGeom>
            <a:ln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8"/>
            <p:cNvSpPr txBox="1"/>
            <p:nvPr/>
          </p:nvSpPr>
          <p:spPr>
            <a:xfrm>
              <a:off x="3367216" y="5674384"/>
              <a:ext cx="1167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4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roduct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TextBox 9"/>
            <p:cNvSpPr txBox="1"/>
            <p:nvPr/>
          </p:nvSpPr>
          <p:spPr>
            <a:xfrm>
              <a:off x="2178727" y="5234691"/>
              <a:ext cx="4733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2606118" y="5473484"/>
              <a:ext cx="440633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c 29"/>
            <p:cNvSpPr/>
            <p:nvPr/>
          </p:nvSpPr>
          <p:spPr>
            <a:xfrm>
              <a:off x="2376096" y="5478899"/>
              <a:ext cx="582003" cy="582058"/>
            </a:xfrm>
            <a:prstGeom prst="arc">
              <a:avLst/>
            </a:prstGeom>
            <a:ln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TextBox 12"/>
            <p:cNvSpPr txBox="1"/>
            <p:nvPr/>
          </p:nvSpPr>
          <p:spPr>
            <a:xfrm>
              <a:off x="2506562" y="5696409"/>
              <a:ext cx="7863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6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elease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group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1732815" y="5434091"/>
              <a:ext cx="440633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741993" y="5531406"/>
              <a:ext cx="440633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15"/>
            <p:cNvSpPr txBox="1"/>
            <p:nvPr/>
          </p:nvSpPr>
          <p:spPr>
            <a:xfrm>
              <a:off x="945206" y="5254886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 + S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TextBox 19"/>
            <p:cNvSpPr txBox="1"/>
            <p:nvPr/>
          </p:nvSpPr>
          <p:spPr>
            <a:xfrm>
              <a:off x="1795000" y="5067616"/>
              <a:ext cx="443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 err="1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baseline="-25000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on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8" name="TextBox 20"/>
            <p:cNvSpPr txBox="1"/>
            <p:nvPr/>
          </p:nvSpPr>
          <p:spPr>
            <a:xfrm>
              <a:off x="1812843" y="5496381"/>
              <a:ext cx="454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 err="1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baseline="-25000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off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TextBox 21"/>
            <p:cNvSpPr txBox="1"/>
            <p:nvPr/>
          </p:nvSpPr>
          <p:spPr>
            <a:xfrm>
              <a:off x="2625936" y="5119066"/>
              <a:ext cx="361281" cy="42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800" kern="1200" baseline="-25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0" name="TextBox 22"/>
            <p:cNvSpPr txBox="1"/>
            <p:nvPr/>
          </p:nvSpPr>
          <p:spPr>
            <a:xfrm>
              <a:off x="3466365" y="5128301"/>
              <a:ext cx="361281" cy="42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800" kern="1200" baseline="-25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9104" y="4538946"/>
            <a:ext cx="302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xample of kinetic mechanism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7588" y="5012679"/>
            <a:ext cx="3714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Questions:</a:t>
            </a:r>
          </a:p>
          <a:p>
            <a:r>
              <a:rPr lang="en-US" b="1" dirty="0"/>
              <a:t>m</a:t>
            </a:r>
            <a:r>
              <a:rPr lang="en-US" b="1" dirty="0" smtClean="0"/>
              <a:t>olecular structures </a:t>
            </a:r>
            <a:r>
              <a:rPr lang="en-US" dirty="0" smtClean="0"/>
              <a:t>of E, ES, ES*</a:t>
            </a:r>
          </a:p>
          <a:p>
            <a:r>
              <a:rPr lang="en-US" b="1" dirty="0"/>
              <a:t>k</a:t>
            </a:r>
            <a:r>
              <a:rPr lang="en-US" b="1" dirty="0" smtClean="0"/>
              <a:t>inetics</a:t>
            </a:r>
            <a:r>
              <a:rPr lang="en-US" dirty="0" smtClean="0"/>
              <a:t> = time dependent occupancy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of these intermediates,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16056" y="6125375"/>
            <a:ext cx="168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ate coefficients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08125" y="441325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rmAutofit fontScale="85000" lnSpcReduction="20000"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Time-Resolved 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Diffraction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4" descr="National Science Found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93663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3" y="839784"/>
            <a:ext cx="7940259" cy="27847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9" y="5064527"/>
            <a:ext cx="1939863" cy="168188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2" y="2534337"/>
            <a:ext cx="3322581" cy="2390203"/>
          </a:xfrm>
          <a:prstGeom prst="rect">
            <a:avLst/>
          </a:prstGeom>
        </p:spPr>
      </p:pic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2351266" y="4656951"/>
            <a:ext cx="537842" cy="21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>
                <a:latin typeface="+mn-lt"/>
              </a:rPr>
              <a:t>32 kDA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34699" y="3370790"/>
            <a:ext cx="532913" cy="219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Ser128</a:t>
            </a:r>
            <a:endParaRPr lang="en-US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2230878" y="3167860"/>
            <a:ext cx="546605" cy="219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Glu168</a:t>
            </a:r>
            <a:endParaRPr lang="en-US" sz="1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933233" y="3230803"/>
            <a:ext cx="465820" cy="36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Ser70</a:t>
            </a:r>
          </a:p>
          <a:p>
            <a:endParaRPr lang="en-US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01772" y="4422333"/>
            <a:ext cx="227570" cy="219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endParaRPr lang="en-US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48479" y="3848018"/>
            <a:ext cx="244001" cy="219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8972" y="3931886"/>
            <a:ext cx="2687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tructure of ES ?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tructure of ES* ?</a:t>
            </a:r>
          </a:p>
          <a:p>
            <a:r>
              <a:rPr lang="en-US" sz="2400" dirty="0"/>
              <a:t>k</a:t>
            </a:r>
            <a:r>
              <a:rPr lang="en-US" sz="2400" dirty="0" smtClean="0"/>
              <a:t>: rate coefficients 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39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2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76"/>
          <p:cNvSpPr txBox="1">
            <a:spLocks/>
          </p:cNvSpPr>
          <p:nvPr/>
        </p:nvSpPr>
        <p:spPr>
          <a:xfrm>
            <a:off x="1508125" y="375223"/>
            <a:ext cx="6084888" cy="244475"/>
          </a:xfrm>
          <a:prstGeom prst="rect">
            <a:avLst/>
          </a:prstGeom>
        </p:spPr>
        <p:txBody>
          <a:bodyPr lIns="19047" tIns="9523" rIns="19047" bIns="9523" anchor="ctr" anchorCtr="1">
            <a:normAutofit fontScale="85000" lnSpcReduction="20000"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SFX at the European XFEL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17" y="1080263"/>
            <a:ext cx="73858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Avenue to high throughput screening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 err="1" smtClean="0"/>
              <a:t>EuXFEL</a:t>
            </a:r>
            <a:r>
              <a:rPr lang="en-US" dirty="0" smtClean="0"/>
              <a:t> fully up to specifications: dataset in 10 s, even with 0.5% hit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1000 datasets in 10,000 s (~ 3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1000 compounds can be tested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pplication by diffusion</a:t>
            </a:r>
          </a:p>
          <a:p>
            <a:r>
              <a:rPr lang="en-US" dirty="0"/>
              <a:t>r</a:t>
            </a:r>
            <a:r>
              <a:rPr lang="en-US" dirty="0" smtClean="0"/>
              <a:t>equirements for 1000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ubstrates: 50 </a:t>
            </a:r>
            <a:r>
              <a:rPr lang="el-GR" dirty="0" smtClean="0">
                <a:cs typeface="Arial" panose="020B0604020202020204" pitchFamily="34" charset="0"/>
              </a:rPr>
              <a:t>μ</a:t>
            </a:r>
            <a:r>
              <a:rPr lang="en-US" dirty="0" smtClean="0">
                <a:cs typeface="Arial" panose="020B0604020202020204" pitchFamily="34" charset="0"/>
              </a:rPr>
              <a:t>L/min, 10 s each =&gt; 10 – 100 </a:t>
            </a:r>
            <a:r>
              <a:rPr lang="el-GR" dirty="0" smtClean="0">
                <a:cs typeface="Arial" panose="020B0604020202020204" pitchFamily="34" charset="0"/>
              </a:rPr>
              <a:t>μ</a:t>
            </a:r>
            <a:r>
              <a:rPr lang="en-US" dirty="0" smtClean="0">
                <a:cs typeface="Arial" panose="020B0604020202020204" pitchFamily="34" charset="0"/>
              </a:rPr>
              <a:t>L each is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</a:t>
            </a:r>
            <a:r>
              <a:rPr lang="en-US" dirty="0" smtClean="0">
                <a:cs typeface="Arial" panose="020B0604020202020204" pitchFamily="34" charset="0"/>
              </a:rPr>
              <a:t>rystals: 10 </a:t>
            </a:r>
            <a:r>
              <a:rPr lang="el-GR" dirty="0">
                <a:cs typeface="Arial" panose="020B0604020202020204" pitchFamily="34" charset="0"/>
              </a:rPr>
              <a:t>μ</a:t>
            </a:r>
            <a:r>
              <a:rPr lang="en-US" dirty="0" smtClean="0">
                <a:cs typeface="Arial" panose="020B0604020202020204" pitchFamily="34" charset="0"/>
              </a:rPr>
              <a:t>L/min for 3 h: 1.8 mL; c.a. 50 mg for all 1000 datasets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828798" y="4492916"/>
            <a:ext cx="694063" cy="198303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26960" y="4733452"/>
            <a:ext cx="694063" cy="198303"/>
          </a:xfrm>
          <a:prstGeom prst="rect">
            <a:avLst/>
          </a:prstGeom>
          <a:solidFill>
            <a:srgbClr val="7030A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25122" y="4985005"/>
            <a:ext cx="694063" cy="198303"/>
          </a:xfrm>
          <a:prstGeom prst="rect">
            <a:avLst/>
          </a:prstGeom>
          <a:solidFill>
            <a:srgbClr val="00B05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45319" y="5467915"/>
            <a:ext cx="694063" cy="198303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21155" y="4724272"/>
            <a:ext cx="385590" cy="371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021155" y="4724273"/>
            <a:ext cx="396607" cy="371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21155" y="4724272"/>
            <a:ext cx="385590" cy="3718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rot="5400000">
            <a:off x="3883450" y="4040571"/>
            <a:ext cx="694063" cy="198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224967" y="4924532"/>
            <a:ext cx="5514" cy="1322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142666" y="5199097"/>
                <a:ext cx="12503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666" y="5199097"/>
                <a:ext cx="125034" cy="276999"/>
              </a:xfrm>
              <a:prstGeom prst="rect">
                <a:avLst/>
              </a:prstGeom>
              <a:blipFill>
                <a:blip r:embed="rId3"/>
                <a:stretch>
                  <a:fillRect l="-42857" r="-38095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2695490" y="4125685"/>
            <a:ext cx="328636" cy="1540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743194" y="4139724"/>
            <a:ext cx="0" cy="4523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93711" y="4139723"/>
            <a:ext cx="0" cy="731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848794" y="4139724"/>
            <a:ext cx="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914893" y="4139724"/>
            <a:ext cx="0" cy="1426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423705" y="5563513"/>
            <a:ext cx="4792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423704" y="5073139"/>
            <a:ext cx="4389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409882" y="4852956"/>
            <a:ext cx="384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423704" y="4595766"/>
            <a:ext cx="3291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>
            <a:off x="2864385" y="3800818"/>
            <a:ext cx="1344058" cy="1112704"/>
          </a:xfrm>
          <a:custGeom>
            <a:avLst/>
            <a:gdLst>
              <a:gd name="connsiteX0" fmla="*/ 0 w 1344058"/>
              <a:gd name="connsiteY0" fmla="*/ 319489 h 1112704"/>
              <a:gd name="connsiteX1" fmla="*/ 0 w 1344058"/>
              <a:gd name="connsiteY1" fmla="*/ 0 h 1112704"/>
              <a:gd name="connsiteX2" fmla="*/ 914400 w 1344058"/>
              <a:gd name="connsiteY2" fmla="*/ 0 h 1112704"/>
              <a:gd name="connsiteX3" fmla="*/ 914400 w 1344058"/>
              <a:gd name="connsiteY3" fmla="*/ 1112704 h 1112704"/>
              <a:gd name="connsiteX4" fmla="*/ 1344058 w 1344058"/>
              <a:gd name="connsiteY4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058" h="1112704">
                <a:moveTo>
                  <a:pt x="0" y="319489"/>
                </a:moveTo>
                <a:lnTo>
                  <a:pt x="0" y="0"/>
                </a:lnTo>
                <a:lnTo>
                  <a:pt x="914400" y="0"/>
                </a:lnTo>
                <a:lnTo>
                  <a:pt x="914400" y="1112704"/>
                </a:lnTo>
                <a:lnTo>
                  <a:pt x="1344058" y="1112704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3855683" y="4696922"/>
            <a:ext cx="7315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3864715" y="6404104"/>
            <a:ext cx="7315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472847" y="4722433"/>
            <a:ext cx="71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mixer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505898" y="6404104"/>
            <a:ext cx="430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472847" y="5467915"/>
            <a:ext cx="6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delay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459927" y="3900091"/>
            <a:ext cx="141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microcrystals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323888" y="5670272"/>
            <a:ext cx="1565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multiport manifold</a:t>
            </a:r>
          </a:p>
          <a:p>
            <a:r>
              <a:rPr lang="en-US" sz="1400" dirty="0" smtClean="0"/>
              <a:t>microfluidic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118140" y="4407401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ompound 1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16302" y="4647937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ompound 2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31824" y="5372957"/>
            <a:ext cx="171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ompound 1000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972019" y="6588770"/>
            <a:ext cx="22364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" name="TextBox 4095"/>
          <p:cNvSpPr txBox="1"/>
          <p:nvPr/>
        </p:nvSpPr>
        <p:spPr>
          <a:xfrm>
            <a:off x="616945" y="6117664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pulses</a:t>
            </a:r>
          </a:p>
          <a:p>
            <a:r>
              <a:rPr lang="en-US" dirty="0" smtClean="0"/>
              <a:t>&lt; 27,000/s 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ioxfel.org/images/banners/science-200.png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b="61681"/>
          <a:stretch>
            <a:fillRect/>
          </a:stretch>
        </p:blipFill>
        <p:spPr bwMode="auto">
          <a:xfrm>
            <a:off x="-73025" y="0"/>
            <a:ext cx="92170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jszczesek\AppData\Local\Microsoft\Windows\Temporary Internet Files\Content.Outlook\ZW28SYML\bioxfel_logo (5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65088"/>
            <a:ext cx="17430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-349250" y="587375"/>
            <a:ext cx="171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700" b="1" i="1">
                <a:solidFill>
                  <a:srgbClr val="0033CC"/>
                </a:solidFill>
              </a:rPr>
              <a:t>A National Science Foundation </a:t>
            </a:r>
          </a:p>
          <a:p>
            <a:pPr algn="r" eaLnBrk="1" hangingPunct="1"/>
            <a:r>
              <a:rPr lang="en-US" altLang="en-US" sz="700" b="1" i="1">
                <a:solidFill>
                  <a:srgbClr val="0033CC"/>
                </a:solidFill>
              </a:rPr>
              <a:t>Science and Technology Center</a:t>
            </a:r>
          </a:p>
        </p:txBody>
      </p:sp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4" descr="National Science Foundati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93663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logomark 4clr 12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42" y="649057"/>
            <a:ext cx="52472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471488"/>
            <a:ext cx="6427787" cy="638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490070" y="100013"/>
            <a:ext cx="398057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Simulated oversampled intensities</a:t>
            </a:r>
            <a:endParaRPr lang="en-US" altLang="en-US" b="1" dirty="0"/>
          </a:p>
        </p:txBody>
      </p:sp>
      <p:pic>
        <p:nvPicPr>
          <p:cNvPr id="17" name="Picture 10" descr="mbc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9" y="3388659"/>
            <a:ext cx="1590541" cy="126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38125" y="1204913"/>
            <a:ext cx="24449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2 x oversampling:</a:t>
            </a:r>
          </a:p>
          <a:p>
            <a:pPr eaLnBrk="1" hangingPunct="1"/>
            <a:r>
              <a:rPr lang="en-US" altLang="en-US" dirty="0"/>
              <a:t>calculate |F</a:t>
            </a:r>
            <a:r>
              <a:rPr lang="en-US" altLang="en-US" dirty="0" smtClean="0"/>
              <a:t>| at integer</a:t>
            </a:r>
          </a:p>
          <a:p>
            <a:pPr eaLnBrk="1" hangingPunct="1"/>
            <a:r>
              <a:rPr lang="en-US" altLang="en-US" dirty="0" smtClean="0"/>
              <a:t>positions in 2D</a:t>
            </a:r>
          </a:p>
          <a:p>
            <a:pPr eaLnBrk="1" hangingPunct="1"/>
            <a:r>
              <a:rPr lang="en-US" altLang="en-US" dirty="0"/>
              <a:t>b</a:t>
            </a:r>
            <a:r>
              <a:rPr lang="en-US" altLang="en-US" dirty="0" smtClean="0"/>
              <a:t>ox size</a:t>
            </a:r>
            <a:endParaRPr lang="en-US" altLang="en-US" dirty="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22250" y="2879725"/>
            <a:ext cx="2333625" cy="2274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060450" y="2684463"/>
            <a:ext cx="577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Box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1624" y="523538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03287" y="4750171"/>
            <a:ext cx="1068949" cy="11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72996" y="4554071"/>
            <a:ext cx="327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ioxfel.org/images/banners/science-200.png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b="61681"/>
          <a:stretch>
            <a:fillRect/>
          </a:stretch>
        </p:blipFill>
        <p:spPr bwMode="auto">
          <a:xfrm>
            <a:off x="-73025" y="0"/>
            <a:ext cx="92170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jszczesek\AppData\Local\Microsoft\Windows\Temporary Internet Files\Content.Outlook\ZW28SYML\bioxfel_logo (5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65088"/>
            <a:ext cx="17430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-349250" y="587375"/>
            <a:ext cx="171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700" b="1" i="1">
                <a:solidFill>
                  <a:srgbClr val="0033CC"/>
                </a:solidFill>
              </a:rPr>
              <a:t>A National Science Foundation </a:t>
            </a:r>
          </a:p>
          <a:p>
            <a:pPr algn="r" eaLnBrk="1" hangingPunct="1"/>
            <a:r>
              <a:rPr lang="en-US" altLang="en-US" sz="700" b="1" i="1">
                <a:solidFill>
                  <a:srgbClr val="0033CC"/>
                </a:solidFill>
              </a:rPr>
              <a:t>Science and Technology Center</a:t>
            </a:r>
          </a:p>
        </p:txBody>
      </p:sp>
      <p:sp>
        <p:nvSpPr>
          <p:cNvPr id="410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Placeholder 76"/>
          <p:cNvSpPr txBox="1">
            <a:spLocks/>
          </p:cNvSpPr>
          <p:nvPr/>
        </p:nvSpPr>
        <p:spPr bwMode="auto">
          <a:xfrm>
            <a:off x="1508125" y="366713"/>
            <a:ext cx="6084888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 anchorCtr="1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000" b="1" dirty="0" smtClean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Speckles in Time-Resolved Structure Determination</a:t>
            </a:r>
            <a:endParaRPr lang="en-US" altLang="en-US" sz="2000" b="1" dirty="0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4" descr="National Science Foundati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93663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logomark 4clr 12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42" y="649057"/>
            <a:ext cx="52472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1929" y="2026024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Observed Amplitudes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1834" y="161365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Start Phases, random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34118" y="2223247"/>
            <a:ext cx="138056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862917" y="1344706"/>
            <a:ext cx="1846729" cy="1810865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59388" y="2339788"/>
            <a:ext cx="8967" cy="126402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37525" y="3612789"/>
            <a:ext cx="4576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Delete outside support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Flip electron density &lt; threshold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Superflip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Modify support (Shrink Wrap)</a:t>
            </a:r>
          </a:p>
        </p:txBody>
      </p:sp>
      <p:pic>
        <p:nvPicPr>
          <p:cNvPr id="17" name="Picture 8" descr="rand_125contou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11" y="1403423"/>
            <a:ext cx="1732617" cy="17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400305" y="1785215"/>
            <a:ext cx="807317" cy="850402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91200" y="4607858"/>
            <a:ext cx="1936376" cy="1900512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25256" y="5042127"/>
            <a:ext cx="846507" cy="892501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92" y="5039512"/>
            <a:ext cx="954962" cy="978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3059" y="2259105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50659" y="5477435"/>
            <a:ext cx="1380564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06073" y="5181602"/>
            <a:ext cx="2467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Calculated Amplitudes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nd phases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707341" y="2384613"/>
            <a:ext cx="1" cy="247425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84736" y="3146616"/>
            <a:ext cx="324960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Discard calculated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mplitudes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eep the phases, and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ombine with observed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amplitudes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396" y="5103428"/>
            <a:ext cx="901992" cy="893436"/>
          </a:xfrm>
          <a:custGeom>
            <a:avLst/>
            <a:gdLst>
              <a:gd name="connsiteX0" fmla="*/ 157267 w 901992"/>
              <a:gd name="connsiteY0" fmla="*/ 25785 h 893436"/>
              <a:gd name="connsiteX1" fmla="*/ 28679 w 901992"/>
              <a:gd name="connsiteY1" fmla="*/ 159135 h 893436"/>
              <a:gd name="connsiteX2" fmla="*/ 104 w 901992"/>
              <a:gd name="connsiteY2" fmla="*/ 340110 h 893436"/>
              <a:gd name="connsiteX3" fmla="*/ 33442 w 901992"/>
              <a:gd name="connsiteY3" fmla="*/ 530610 h 893436"/>
              <a:gd name="connsiteX4" fmla="*/ 171554 w 901992"/>
              <a:gd name="connsiteY4" fmla="*/ 783022 h 893436"/>
              <a:gd name="connsiteX5" fmla="*/ 343004 w 901992"/>
              <a:gd name="connsiteY5" fmla="*/ 892560 h 893436"/>
              <a:gd name="connsiteX6" fmla="*/ 666854 w 901992"/>
              <a:gd name="connsiteY6" fmla="*/ 730635 h 893436"/>
              <a:gd name="connsiteX7" fmla="*/ 885929 w 901992"/>
              <a:gd name="connsiteY7" fmla="*/ 411547 h 893436"/>
              <a:gd name="connsiteX8" fmla="*/ 866879 w 901992"/>
              <a:gd name="connsiteY8" fmla="*/ 163897 h 893436"/>
              <a:gd name="connsiteX9" fmla="*/ 719242 w 901992"/>
              <a:gd name="connsiteY9" fmla="*/ 54360 h 893436"/>
              <a:gd name="connsiteX10" fmla="*/ 571604 w 901992"/>
              <a:gd name="connsiteY10" fmla="*/ 30547 h 893436"/>
              <a:gd name="connsiteX11" fmla="*/ 443017 w 901992"/>
              <a:gd name="connsiteY11" fmla="*/ 6735 h 893436"/>
              <a:gd name="connsiteX12" fmla="*/ 266804 w 901992"/>
              <a:gd name="connsiteY12" fmla="*/ 1972 h 893436"/>
              <a:gd name="connsiteX13" fmla="*/ 157267 w 901992"/>
              <a:gd name="connsiteY13" fmla="*/ 25785 h 89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01992" h="893436">
                <a:moveTo>
                  <a:pt x="157267" y="25785"/>
                </a:moveTo>
                <a:cubicBezTo>
                  <a:pt x="117580" y="51979"/>
                  <a:pt x="54873" y="106748"/>
                  <a:pt x="28679" y="159135"/>
                </a:cubicBezTo>
                <a:cubicBezTo>
                  <a:pt x="2485" y="211522"/>
                  <a:pt x="-690" y="278198"/>
                  <a:pt x="104" y="340110"/>
                </a:cubicBezTo>
                <a:cubicBezTo>
                  <a:pt x="898" y="402022"/>
                  <a:pt x="4867" y="456791"/>
                  <a:pt x="33442" y="530610"/>
                </a:cubicBezTo>
                <a:cubicBezTo>
                  <a:pt x="62017" y="604429"/>
                  <a:pt x="119960" y="722697"/>
                  <a:pt x="171554" y="783022"/>
                </a:cubicBezTo>
                <a:cubicBezTo>
                  <a:pt x="223148" y="843347"/>
                  <a:pt x="260454" y="901291"/>
                  <a:pt x="343004" y="892560"/>
                </a:cubicBezTo>
                <a:cubicBezTo>
                  <a:pt x="425554" y="883829"/>
                  <a:pt x="576366" y="810804"/>
                  <a:pt x="666854" y="730635"/>
                </a:cubicBezTo>
                <a:cubicBezTo>
                  <a:pt x="757342" y="650466"/>
                  <a:pt x="852591" y="506003"/>
                  <a:pt x="885929" y="411547"/>
                </a:cubicBezTo>
                <a:cubicBezTo>
                  <a:pt x="919267" y="317091"/>
                  <a:pt x="894660" y="223428"/>
                  <a:pt x="866879" y="163897"/>
                </a:cubicBezTo>
                <a:cubicBezTo>
                  <a:pt x="839098" y="104366"/>
                  <a:pt x="768454" y="76585"/>
                  <a:pt x="719242" y="54360"/>
                </a:cubicBezTo>
                <a:cubicBezTo>
                  <a:pt x="670030" y="32135"/>
                  <a:pt x="617641" y="38484"/>
                  <a:pt x="571604" y="30547"/>
                </a:cubicBezTo>
                <a:cubicBezTo>
                  <a:pt x="525567" y="22610"/>
                  <a:pt x="493817" y="11497"/>
                  <a:pt x="443017" y="6735"/>
                </a:cubicBezTo>
                <a:cubicBezTo>
                  <a:pt x="392217" y="1973"/>
                  <a:pt x="315223" y="-2790"/>
                  <a:pt x="266804" y="1972"/>
                </a:cubicBezTo>
                <a:cubicBezTo>
                  <a:pt x="218385" y="6734"/>
                  <a:pt x="196954" y="-409"/>
                  <a:pt x="157267" y="25785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endCxn id="10" idx="3"/>
          </p:cNvCxnSpPr>
          <p:nvPr/>
        </p:nvCxnSpPr>
        <p:spPr>
          <a:xfrm flipV="1">
            <a:off x="5271247" y="5634038"/>
            <a:ext cx="1048591" cy="3723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13410" y="5916712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ew</a:t>
            </a:r>
            <a:r>
              <a:rPr lang="en-US" dirty="0" smtClean="0"/>
              <a:t> support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8" descr="rf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219200"/>
            <a:ext cx="7564437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bioxfel.org/images/banners/science-200.png"/>
          <p:cNvPicPr>
            <a:picLocks noChangeAspect="1" noChangeArrowheads="1"/>
          </p:cNvPicPr>
          <p:nvPr/>
        </p:nvPicPr>
        <p:blipFill>
          <a:blip r:embed="rId3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b="61681"/>
          <a:stretch>
            <a:fillRect/>
          </a:stretch>
        </p:blipFill>
        <p:spPr bwMode="auto">
          <a:xfrm>
            <a:off x="-73025" y="0"/>
            <a:ext cx="92170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jszczesek\AppData\Local\Microsoft\Windows\Temporary Internet Files\Content.Outlook\ZW28SYML\bioxfel_logo (5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65088"/>
            <a:ext cx="17430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-349250" y="587375"/>
            <a:ext cx="171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700" b="1" i="1">
                <a:solidFill>
                  <a:srgbClr val="0033CC"/>
                </a:solidFill>
              </a:rPr>
              <a:t>A National Science Foundation </a:t>
            </a:r>
          </a:p>
          <a:p>
            <a:pPr algn="r" eaLnBrk="1" hangingPunct="1"/>
            <a:r>
              <a:rPr lang="en-US" altLang="en-US" sz="700" b="1" i="1">
                <a:solidFill>
                  <a:srgbClr val="0033CC"/>
                </a:solidFill>
              </a:rPr>
              <a:t>Science and Technology Center</a:t>
            </a:r>
          </a:p>
        </p:txBody>
      </p:sp>
      <p:sp>
        <p:nvSpPr>
          <p:cNvPr id="11" name="Text Placeholder 76"/>
          <p:cNvSpPr txBox="1">
            <a:spLocks/>
          </p:cNvSpPr>
          <p:nvPr/>
        </p:nvSpPr>
        <p:spPr bwMode="auto">
          <a:xfrm>
            <a:off x="1508125" y="579438"/>
            <a:ext cx="60848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7" tIns="9523" rIns="19047" bIns="9523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1000" b="1">
              <a:solidFill>
                <a:srgbClr val="3E3E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National Science Foundatio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93663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logomark 4clr 12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42" y="649057"/>
            <a:ext cx="52472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425825" y="351212"/>
            <a:ext cx="30915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/>
              <a:t>Follow the </a:t>
            </a:r>
            <a:r>
              <a:rPr lang="en-US" altLang="en-US" b="1" dirty="0" smtClean="0"/>
              <a:t>R-factor</a:t>
            </a:r>
          </a:p>
          <a:p>
            <a:pPr algn="ctr" eaLnBrk="1" hangingPunct="1"/>
            <a:r>
              <a:rPr lang="en-US" altLang="en-US" b="1" dirty="0" err="1" smtClean="0"/>
              <a:t>Superflip</a:t>
            </a:r>
            <a:r>
              <a:rPr lang="en-US" altLang="en-US" b="1" dirty="0" smtClean="0"/>
              <a:t> and Shrink-Wrap</a:t>
            </a:r>
            <a:endParaRPr lang="en-US" alt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E21B-2AD7-44AB-8AC4-55AF7F25B4A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45104</TotalTime>
  <Words>7542</Words>
  <Application>Microsoft Office PowerPoint</Application>
  <PresentationFormat>On-screen Show (4:3)</PresentationFormat>
  <Paragraphs>2034</Paragraphs>
  <Slides>142</Slides>
  <Notes>49</Notes>
  <HiddenSlides>0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142</vt:i4>
      </vt:variant>
    </vt:vector>
  </HeadingPairs>
  <TitlesOfParts>
    <vt:vector size="155" baseType="lpstr">
      <vt:lpstr>Arial Unicode MS</vt:lpstr>
      <vt:lpstr>SimSun</vt:lpstr>
      <vt:lpstr>Arial</vt:lpstr>
      <vt:lpstr>Calibri</vt:lpstr>
      <vt:lpstr>Calibri Light</vt:lpstr>
      <vt:lpstr>Cambria Math</vt:lpstr>
      <vt:lpstr>Futura Medium</vt:lpstr>
      <vt:lpstr>Symbol</vt:lpstr>
      <vt:lpstr>Times New Roman</vt:lpstr>
      <vt:lpstr>Wingdings</vt:lpstr>
      <vt:lpstr>Office Theme</vt:lpstr>
      <vt:lpstr>Drawing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b-lactamase activity assay - 1D 1H NMR spectroscopy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Wisconsin - Milwaukee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Schmidt</dc:creator>
  <cp:lastModifiedBy>Marius Schmidt</cp:lastModifiedBy>
  <cp:revision>495</cp:revision>
  <dcterms:created xsi:type="dcterms:W3CDTF">2018-07-02T20:28:52Z</dcterms:created>
  <dcterms:modified xsi:type="dcterms:W3CDTF">2018-09-13T17:10:21Z</dcterms:modified>
</cp:coreProperties>
</file>