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849" r:id="rId2"/>
    <p:sldId id="1058" r:id="rId3"/>
    <p:sldId id="1059" r:id="rId4"/>
    <p:sldId id="1036" r:id="rId5"/>
    <p:sldId id="1037" r:id="rId6"/>
    <p:sldId id="1044" r:id="rId7"/>
    <p:sldId id="1042" r:id="rId8"/>
    <p:sldId id="1038" r:id="rId9"/>
    <p:sldId id="1039" r:id="rId10"/>
    <p:sldId id="1047" r:id="rId11"/>
    <p:sldId id="1046" r:id="rId12"/>
    <p:sldId id="1048" r:id="rId13"/>
    <p:sldId id="883" r:id="rId14"/>
    <p:sldId id="1050" r:id="rId15"/>
    <p:sldId id="1064" r:id="rId16"/>
    <p:sldId id="1007" r:id="rId17"/>
    <p:sldId id="1060" r:id="rId18"/>
    <p:sldId id="1009" r:id="rId19"/>
    <p:sldId id="1004" r:id="rId20"/>
    <p:sldId id="1065" r:id="rId21"/>
    <p:sldId id="1028" r:id="rId22"/>
    <p:sldId id="1061" r:id="rId23"/>
    <p:sldId id="1053" r:id="rId24"/>
    <p:sldId id="1054" r:id="rId25"/>
    <p:sldId id="1062" r:id="rId26"/>
    <p:sldId id="1063" r:id="rId27"/>
    <p:sldId id="1057" r:id="rId28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0F07"/>
    <a:srgbClr val="0033CC"/>
    <a:srgbClr val="FF9900"/>
    <a:srgbClr val="FF0066"/>
    <a:srgbClr val="66FFFF"/>
    <a:srgbClr val="11DAB3"/>
    <a:srgbClr val="865BA5"/>
    <a:srgbClr val="6B6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>
      <p:cViewPr varScale="1">
        <p:scale>
          <a:sx n="64" d="100"/>
          <a:sy n="64" d="100"/>
        </p:scale>
        <p:origin x="1216" y="56"/>
      </p:cViewPr>
      <p:guideLst>
        <p:guide orient="horz" pos="20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B8BD880F-D321-46E2-8CC9-AFEBEE2711D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BAE97434-590C-4342-BCCB-6BA3C98ADFC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CFFC048F-D3F3-4725-A991-C5F32B12185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29C89EF0-BF7D-439A-BDE9-C18801CC6DC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A00DEEFB-9855-4682-9C9B-A781CAC63C0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1F396B8C-79C2-4AA7-93B4-25483FDEBD5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678F1748-8797-4629-B9F4-C7B31521BD5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4" name="Rectangle 4">
            <a:extLst>
              <a:ext uri="{FF2B5EF4-FFF2-40B4-BE49-F238E27FC236}">
                <a16:creationId xmlns:a16="http://schemas.microsoft.com/office/drawing/2014/main" id="{3D555EAC-0512-4772-A1A8-D62E41E8B6E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33125" name="Rectangle 5">
            <a:extLst>
              <a:ext uri="{FF2B5EF4-FFF2-40B4-BE49-F238E27FC236}">
                <a16:creationId xmlns:a16="http://schemas.microsoft.com/office/drawing/2014/main" id="{5218F224-DFBF-4A38-80AE-799A35E02E2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26" name="Rectangle 6">
            <a:extLst>
              <a:ext uri="{FF2B5EF4-FFF2-40B4-BE49-F238E27FC236}">
                <a16:creationId xmlns:a16="http://schemas.microsoft.com/office/drawing/2014/main" id="{AF244027-AB0E-4BA1-AA18-046BF602FDF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7" name="Rectangle 7">
            <a:extLst>
              <a:ext uri="{FF2B5EF4-FFF2-40B4-BE49-F238E27FC236}">
                <a16:creationId xmlns:a16="http://schemas.microsoft.com/office/drawing/2014/main" id="{78509CCC-6DE1-4114-9355-7D64F07FBE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3A9CAF-DD78-4388-B5E8-0C3D0B00C51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1D81527-048B-4E1E-8452-85E26B6A35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61ABF0B-383C-44D0-82A5-80F2884DC7AF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143810" name="Rectangle 2">
            <a:extLst>
              <a:ext uri="{FF2B5EF4-FFF2-40B4-BE49-F238E27FC236}">
                <a16:creationId xmlns:a16="http://schemas.microsoft.com/office/drawing/2014/main" id="{8908315B-4867-4051-80FC-287D0D8767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43811" name="Rectangle 3">
            <a:extLst>
              <a:ext uri="{FF2B5EF4-FFF2-40B4-BE49-F238E27FC236}">
                <a16:creationId xmlns:a16="http://schemas.microsoft.com/office/drawing/2014/main" id="{604402B7-E6CB-4995-8E92-3F4FF56927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4B0AA40-0B6D-43E8-AD31-0A44748F67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CD69B37-FF8E-4C4F-9641-9A8337B78E36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1226754" name="Rectangle 2">
            <a:extLst>
              <a:ext uri="{FF2B5EF4-FFF2-40B4-BE49-F238E27FC236}">
                <a16:creationId xmlns:a16="http://schemas.microsoft.com/office/drawing/2014/main" id="{DFA3D8FD-65F5-48E7-8DDB-54BF9BB4F8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6755" name="Rectangle 3">
            <a:extLst>
              <a:ext uri="{FF2B5EF4-FFF2-40B4-BE49-F238E27FC236}">
                <a16:creationId xmlns:a16="http://schemas.microsoft.com/office/drawing/2014/main" id="{DABA7109-4B6B-44EF-AA73-ADBDBBBA3B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118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AB69E6B-867D-4451-B5B2-1485B1FB87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7EB0A73-7D71-48D1-B832-CC671B25A01D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1383426" name="Rectangle 2">
            <a:extLst>
              <a:ext uri="{FF2B5EF4-FFF2-40B4-BE49-F238E27FC236}">
                <a16:creationId xmlns:a16="http://schemas.microsoft.com/office/drawing/2014/main" id="{084DD529-3837-43F1-B92B-A0E8BA0FD7E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83427" name="Rectangle 3">
            <a:extLst>
              <a:ext uri="{FF2B5EF4-FFF2-40B4-BE49-F238E27FC236}">
                <a16:creationId xmlns:a16="http://schemas.microsoft.com/office/drawing/2014/main" id="{8359E2BA-27F9-46E6-A73C-30982BB511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4A02C79-4AF9-4B74-A4C9-52841D661F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E7E3DBC-F9BF-4327-902A-13D4302E3ED3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1385474" name="Rectangle 1026">
            <a:extLst>
              <a:ext uri="{FF2B5EF4-FFF2-40B4-BE49-F238E27FC236}">
                <a16:creationId xmlns:a16="http://schemas.microsoft.com/office/drawing/2014/main" id="{E58883C3-C70F-4A11-852B-6312FB45895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85475" name="Rectangle 1027">
            <a:extLst>
              <a:ext uri="{FF2B5EF4-FFF2-40B4-BE49-F238E27FC236}">
                <a16:creationId xmlns:a16="http://schemas.microsoft.com/office/drawing/2014/main" id="{DD97D8BA-5B97-4A0E-8DB1-40FBF7C0C7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F07D798-150A-4819-BDDE-149E55CA50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BB10808-F556-4A55-8054-78CE2BED479E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1389570" name="Rectangle 1026">
            <a:extLst>
              <a:ext uri="{FF2B5EF4-FFF2-40B4-BE49-F238E27FC236}">
                <a16:creationId xmlns:a16="http://schemas.microsoft.com/office/drawing/2014/main" id="{BE3A40F5-BD32-47C2-A416-9CC9C42DA7B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68400" y="684213"/>
            <a:ext cx="4675188" cy="3506787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89571" name="Rectangle 1027">
            <a:extLst>
              <a:ext uri="{FF2B5EF4-FFF2-40B4-BE49-F238E27FC236}">
                <a16:creationId xmlns:a16="http://schemas.microsoft.com/office/drawing/2014/main" id="{92308B56-9A5E-4095-80C3-86DB76457A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5988" y="4419600"/>
            <a:ext cx="5180012" cy="4191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1" tIns="45716" rIns="91431" bIns="45716"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07918FA-1663-41AA-91E0-172A612972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FFDB06A-0C38-49F7-8462-F26A2065C558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1401858" name="Rectangle 2">
            <a:extLst>
              <a:ext uri="{FF2B5EF4-FFF2-40B4-BE49-F238E27FC236}">
                <a16:creationId xmlns:a16="http://schemas.microsoft.com/office/drawing/2014/main" id="{84D45792-ABE0-4961-B652-4C31B8EC77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01859" name="Rectangle 3">
            <a:extLst>
              <a:ext uri="{FF2B5EF4-FFF2-40B4-BE49-F238E27FC236}">
                <a16:creationId xmlns:a16="http://schemas.microsoft.com/office/drawing/2014/main" id="{9E98E1D1-7C72-47F4-8CDF-9B487F7FAC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4B0AA40-0B6D-43E8-AD31-0A44748F67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CD69B37-FF8E-4C4F-9641-9A8337B78E36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1226754" name="Rectangle 2">
            <a:extLst>
              <a:ext uri="{FF2B5EF4-FFF2-40B4-BE49-F238E27FC236}">
                <a16:creationId xmlns:a16="http://schemas.microsoft.com/office/drawing/2014/main" id="{DFA3D8FD-65F5-48E7-8DDB-54BF9BB4F8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6755" name="Rectangle 3">
            <a:extLst>
              <a:ext uri="{FF2B5EF4-FFF2-40B4-BE49-F238E27FC236}">
                <a16:creationId xmlns:a16="http://schemas.microsoft.com/office/drawing/2014/main" id="{DABA7109-4B6B-44EF-AA73-ADBDBBBA3B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AE39053-DBF1-409B-8E28-9379C40D29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EC94CC0-2872-4648-AAA5-0E4911CDB3D5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1401858" name="Rectangle 2">
            <a:extLst>
              <a:ext uri="{FF2B5EF4-FFF2-40B4-BE49-F238E27FC236}">
                <a16:creationId xmlns:a16="http://schemas.microsoft.com/office/drawing/2014/main" id="{23E0B3F5-8377-4B8C-9522-D5698DD0DB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01859" name="Rectangle 3">
            <a:extLst>
              <a:ext uri="{FF2B5EF4-FFF2-40B4-BE49-F238E27FC236}">
                <a16:creationId xmlns:a16="http://schemas.microsoft.com/office/drawing/2014/main" id="{5B244F1D-5CA3-48B8-A8C3-BAC7A37605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AE39053-DBF1-409B-8E28-9379C40D29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EC94CC0-2872-4648-AAA5-0E4911CDB3D5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1401858" name="Rectangle 2">
            <a:extLst>
              <a:ext uri="{FF2B5EF4-FFF2-40B4-BE49-F238E27FC236}">
                <a16:creationId xmlns:a16="http://schemas.microsoft.com/office/drawing/2014/main" id="{23E0B3F5-8377-4B8C-9522-D5698DD0DB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01859" name="Rectangle 3">
            <a:extLst>
              <a:ext uri="{FF2B5EF4-FFF2-40B4-BE49-F238E27FC236}">
                <a16:creationId xmlns:a16="http://schemas.microsoft.com/office/drawing/2014/main" id="{5B244F1D-5CA3-48B8-A8C3-BAC7A37605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089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5A93F08-F9A2-49BB-BE2F-01B5420DDE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9F17802-ECE5-4692-A75E-83994E2D7878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1304578" name="Rectangle 2">
            <a:extLst>
              <a:ext uri="{FF2B5EF4-FFF2-40B4-BE49-F238E27FC236}">
                <a16:creationId xmlns:a16="http://schemas.microsoft.com/office/drawing/2014/main" id="{6EB968DC-E58B-4542-9030-36E3963F82C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04579" name="Rectangle 3">
            <a:extLst>
              <a:ext uri="{FF2B5EF4-FFF2-40B4-BE49-F238E27FC236}">
                <a16:creationId xmlns:a16="http://schemas.microsoft.com/office/drawing/2014/main" id="{580522DD-1E0E-4AB3-BC10-F8D00B525F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C7A12B-5EB3-4280-9FF5-E80D56CD0F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7CDC14-B384-47D3-9CD1-534335BB96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2ACFD2-8B22-464E-96FA-E6FF100157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6476D5-5AC3-4805-902D-6B45D58275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96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20CB20-4754-4D08-BB8B-2AB4CF72FE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7C1E0C-3BC6-49C4-BFEA-49BD225FF8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0D9F47-A699-4CCC-8712-A744493E70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EDC4D4-ADBA-4563-854F-9AB3952B4E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43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8D0C85-7721-46EB-BE9D-DD89AE7AA0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058A5C-627D-489E-934F-B6C1CE54DF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A07DF5-E191-4316-A69E-DBAB971335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E17B07-6BD5-4609-AA4A-BFC2FB76C1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137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F88BEA7-70E8-4E79-B5F8-F324458031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E1B7256-C274-4EC8-A8E6-2958EF933A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111AEB4-2327-4A00-9441-CA5756D37C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C8D28-943A-4DB1-8FEF-4C534E4434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4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82B604-2FA1-479C-A664-24493247DC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7D9B22-D82B-4E46-807A-E412C98ED4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712ED6-8F3F-4AD9-8878-3F33E70391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CADA84-6F67-463B-8B8D-0840487FCB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113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C85E51-650E-494B-B0DC-974115CC55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A6E67C-39BC-4EAC-8BBC-704B660022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2473C5-9DE5-43FB-A2D5-B5431AAF75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7AB972-4E45-42BC-B47C-05B8EB3A43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422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263820-FE7B-44E2-AEC8-AB809CB203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1D677E-BFF7-4EF1-90FC-47BE8FC843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124480-2679-47FC-A820-0D71D86C1B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2FB763-16DF-41BC-8CCC-6AA2421350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56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ADF1C17-548E-4C2A-91B3-C9B4028426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D5B8E68-851D-41FB-94A4-A5E7EF9A85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D0CCAAD-A745-4376-8E73-5FD3AE0574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8B75EA-60FA-4AD2-97FD-F2CB317B07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77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E23C51D-73EB-45B0-82C2-D95095245D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9C0105-612D-4BE9-999D-CFB20B8A65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04A883A-22F4-4447-9B99-0FFB30C6B4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699044-6678-4F20-B914-842B5B75BC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89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3C47525-8722-4DF9-BE3D-05DF04DE10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9628528-9DC1-4338-BFB5-0F59588DCE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A13A3F7-F402-4AC6-9ED3-AB01E061D1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6DF39C-862A-4417-BA40-D6AC38273F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1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4847DF-404E-48CB-A7D9-6707C82CD8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0472A5-1CEF-4127-82A7-9E6F715DB2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B6CF7F-945B-4383-A000-35A9BE70B5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B98661-7DE2-40E8-A75C-5479805F44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74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495898-659B-4673-B2A0-1F4259184E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366EB0-969D-4EED-8ECA-C2BA301CF0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A9B610-4A65-4398-8919-88410578E4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A4CC1A-51A9-47BA-9B8C-7A7E2EF1D2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54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0AD277B-6AD4-4EE6-A1E5-2A8A1A67C5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0309876-A309-4677-A054-EEB7C8C910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A19F5A3-70AB-405F-BC5B-7FB8D66512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E3EB137-2767-44BD-9FB2-9692A3077C5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B14059B-F6DF-4756-9B62-69C25861EB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BEDC9F-3151-429D-82AA-FDC79880BDE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8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gif"/><Relationship Id="rId4" Type="http://schemas.openxmlformats.org/officeDocument/2006/relationships/image" Target="../media/image3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5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43.e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4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4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26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13" Type="http://schemas.openxmlformats.org/officeDocument/2006/relationships/image" Target="../media/image58.png"/><Relationship Id="rId18" Type="http://schemas.openxmlformats.org/officeDocument/2006/relationships/oleObject" Target="../embeddings/oleObject34.bin"/><Relationship Id="rId3" Type="http://schemas.openxmlformats.org/officeDocument/2006/relationships/image" Target="../media/image55.png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57.png"/><Relationship Id="rId17" Type="http://schemas.openxmlformats.org/officeDocument/2006/relationships/image" Target="../media/image54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3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0.e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image" Target="../media/image53.emf"/><Relationship Id="rId10" Type="http://schemas.openxmlformats.org/officeDocument/2006/relationships/image" Target="../media/image52.emf"/><Relationship Id="rId4" Type="http://schemas.openxmlformats.org/officeDocument/2006/relationships/image" Target="../media/image56.png"/><Relationship Id="rId9" Type="http://schemas.openxmlformats.org/officeDocument/2006/relationships/oleObject" Target="../embeddings/oleObject30.bin"/><Relationship Id="rId14" Type="http://schemas.openxmlformats.org/officeDocument/2006/relationships/oleObject" Target="../embeddings/oleObject32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9.bin"/><Relationship Id="rId3" Type="http://schemas.openxmlformats.org/officeDocument/2006/relationships/image" Target="../media/image13.emf"/><Relationship Id="rId7" Type="http://schemas.openxmlformats.org/officeDocument/2006/relationships/image" Target="../media/image8.e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0.emf"/><Relationship Id="rId5" Type="http://schemas.openxmlformats.org/officeDocument/2006/relationships/image" Target="../media/image7.emf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emf"/><Relationship Id="rId1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7.png"/><Relationship Id="rId4" Type="http://schemas.openxmlformats.org/officeDocument/2006/relationships/image" Target="../media/image16.emf"/><Relationship Id="rId9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5.emf"/><Relationship Id="rId4" Type="http://schemas.openxmlformats.org/officeDocument/2006/relationships/image" Target="../media/image26.emf"/><Relationship Id="rId9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764" name="Rectangle 4">
            <a:extLst>
              <a:ext uri="{FF2B5EF4-FFF2-40B4-BE49-F238E27FC236}">
                <a16:creationId xmlns:a16="http://schemas.microsoft.com/office/drawing/2014/main" id="{BF26EFB2-40BF-45FB-A1F3-274F3F010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>
                <a:latin typeface="Times New Roman" charset="0"/>
                <a:ea typeface="ＭＳ Ｐゴシック" charset="0"/>
              </a:rPr>
              <a:t>From Optical to X-Ray Ghost Imaging</a:t>
            </a:r>
            <a:endParaRPr lang="en-US" sz="4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 sz="800" dirty="0">
              <a:solidFill>
                <a:srgbClr val="0000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 sz="800" dirty="0">
              <a:solidFill>
                <a:srgbClr val="0000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 sz="800" dirty="0">
              <a:solidFill>
                <a:srgbClr val="0033CC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 sz="800" dirty="0">
              <a:solidFill>
                <a:srgbClr val="0033CC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 sz="800" dirty="0">
              <a:solidFill>
                <a:srgbClr val="0033CC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 sz="800" dirty="0">
              <a:solidFill>
                <a:srgbClr val="0033CC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Thomas Smith, </a:t>
            </a:r>
            <a:r>
              <a:rPr lang="en-US" dirty="0" err="1">
                <a:latin typeface="Times New Roman" charset="0"/>
                <a:ea typeface="ＭＳ Ｐゴシック" charset="0"/>
                <a:cs typeface="ＭＳ Ｐゴシック" charset="0"/>
              </a:rPr>
              <a:t>Zhehui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(Jeff) Wang, and </a:t>
            </a:r>
            <a:r>
              <a:rPr lang="en-US" dirty="0" err="1">
                <a:latin typeface="Times New Roman" charset="0"/>
                <a:ea typeface="ＭＳ Ｐゴシック" charset="0"/>
                <a:cs typeface="ＭＳ Ｐゴシック" charset="0"/>
              </a:rPr>
              <a:t>Yanhua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Shih</a:t>
            </a:r>
          </a:p>
        </p:txBody>
      </p:sp>
      <p:sp>
        <p:nvSpPr>
          <p:cNvPr id="16386" name="TextBox 1">
            <a:extLst>
              <a:ext uri="{FF2B5EF4-FFF2-40B4-BE49-F238E27FC236}">
                <a16:creationId xmlns:a16="http://schemas.microsoft.com/office/drawing/2014/main" id="{01365CEC-760D-43B7-97F5-761233BE6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6275" y="193675"/>
            <a:ext cx="185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B4E16D-DA3C-4B73-B4F1-F5E8C5ED9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4343400"/>
            <a:ext cx="4106248" cy="18847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B208B2-FF23-4FE1-8D3A-92DF287AF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5105400"/>
            <a:ext cx="2855704" cy="9639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id="{4B7BE507-CA3F-4F72-8316-49D446226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2643981"/>
            <a:ext cx="55626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200" dirty="0">
                <a:solidFill>
                  <a:srgbClr val="0033CC"/>
                </a:solidFill>
              </a:rPr>
              <a:t>Two-photon interference </a:t>
            </a:r>
          </a:p>
          <a:p>
            <a:pPr algn="ctr" eaLnBrk="1" hangingPunct="1">
              <a:defRPr/>
            </a:pPr>
            <a:r>
              <a:rPr lang="en-US" sz="3200" dirty="0" err="1">
                <a:latin typeface="+mj-lt"/>
                <a:cs typeface="Brush Script MT Italic"/>
              </a:rPr>
              <a:t>vs</a:t>
            </a:r>
            <a:r>
              <a:rPr lang="en-US" sz="3200" dirty="0">
                <a:solidFill>
                  <a:srgbClr val="FF6600"/>
                </a:solidFill>
                <a:latin typeface="+mn-lt"/>
                <a:cs typeface="Brush Script MT Italic"/>
              </a:rPr>
              <a:t> </a:t>
            </a:r>
          </a:p>
          <a:p>
            <a:pPr algn="ctr" eaLnBrk="1" hangingPunct="1">
              <a:defRPr/>
            </a:pPr>
            <a:r>
              <a:rPr lang="en-US" sz="3200" dirty="0">
                <a:solidFill>
                  <a:srgbClr val="DC0F07"/>
                </a:solidFill>
              </a:rPr>
              <a:t>Speckle-to-speckle correlation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 descr="Fig26-1">
            <a:extLst>
              <a:ext uri="{FF2B5EF4-FFF2-40B4-BE49-F238E27FC236}">
                <a16:creationId xmlns:a16="http://schemas.microsoft.com/office/drawing/2014/main" id="{0B2687B6-7952-4797-94C0-4834BDC3A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1524000"/>
            <a:ext cx="739298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8420" name="Rectangle 4">
            <a:extLst>
              <a:ext uri="{FF2B5EF4-FFF2-40B4-BE49-F238E27FC236}">
                <a16:creationId xmlns:a16="http://schemas.microsoft.com/office/drawing/2014/main" id="{9B4D799A-271A-41F9-988B-04610EB2C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4794" y="420688"/>
            <a:ext cx="58144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>
                <a:latin typeface="Times New Roman" charset="0"/>
                <a:ea typeface="ＭＳ Ｐゴシック" charset="0"/>
                <a:cs typeface="ＭＳ Ｐゴシック" charset="0"/>
              </a:rPr>
              <a:t>Speckle-to-speckle correlation</a:t>
            </a:r>
          </a:p>
        </p:txBody>
      </p:sp>
      <p:graphicFrame>
        <p:nvGraphicFramePr>
          <p:cNvPr id="31747" name="Object 5">
            <a:extLst>
              <a:ext uri="{FF2B5EF4-FFF2-40B4-BE49-F238E27FC236}">
                <a16:creationId xmlns:a16="http://schemas.microsoft.com/office/drawing/2014/main" id="{008602CD-E991-4BC3-ADB1-FECC92F7D5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70113" y="4648200"/>
          <a:ext cx="510857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9" name="Equation" r:id="rId4" imgW="2463800" imgH="203200" progId="Equation.3">
                  <p:embed/>
                </p:oleObj>
              </mc:Choice>
              <mc:Fallback>
                <p:oleObj name="Equation" r:id="rId4" imgW="2463800" imgH="203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0113" y="4648200"/>
                        <a:ext cx="5108575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8422" name="AutoShape 6">
            <a:extLst>
              <a:ext uri="{FF2B5EF4-FFF2-40B4-BE49-F238E27FC236}">
                <a16:creationId xmlns:a16="http://schemas.microsoft.com/office/drawing/2014/main" id="{341206B1-B971-45A3-9474-B9993D0B981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5800" y="2362200"/>
            <a:ext cx="228600" cy="838200"/>
          </a:xfrm>
          <a:prstGeom prst="flowChartDelay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8423" name="Rectangle 7">
            <a:extLst>
              <a:ext uri="{FF2B5EF4-FFF2-40B4-BE49-F238E27FC236}">
                <a16:creationId xmlns:a16="http://schemas.microsoft.com/office/drawing/2014/main" id="{09677316-6D41-49A0-9C43-C11F40459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8" y="3124200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>
                <a:latin typeface="Times New Roman" charset="0"/>
                <a:ea typeface="ＭＳ Ｐゴシック" charset="0"/>
                <a:cs typeface="ＭＳ Ｐゴシック" charset="0"/>
              </a:rPr>
              <a:t>D</a:t>
            </a:r>
            <a:r>
              <a:rPr lang="en-US" baseline="-25000"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828424" name="AutoShape 8">
            <a:extLst>
              <a:ext uri="{FF2B5EF4-FFF2-40B4-BE49-F238E27FC236}">
                <a16:creationId xmlns:a16="http://schemas.microsoft.com/office/drawing/2014/main" id="{444D5EEC-1E8C-48D8-8BBD-AD001FE68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2514600"/>
            <a:ext cx="457200" cy="152400"/>
          </a:xfrm>
          <a:prstGeom prst="flowChartDelay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8425" name="Text Box 9">
            <a:extLst>
              <a:ext uri="{FF2B5EF4-FFF2-40B4-BE49-F238E27FC236}">
                <a16:creationId xmlns:a16="http://schemas.microsoft.com/office/drawing/2014/main" id="{1DC46C6E-969C-4175-BADC-555B0ADF2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1336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>
                <a:latin typeface="Times New Roman" charset="0"/>
                <a:ea typeface="ＭＳ Ｐゴシック" charset="0"/>
                <a:cs typeface="ＭＳ Ｐゴシック" charset="0"/>
              </a:rPr>
              <a:t>D</a:t>
            </a:r>
            <a:r>
              <a:rPr lang="en-US" baseline="-25000">
                <a:latin typeface="Times New Roman" charset="0"/>
                <a:ea typeface="ＭＳ Ｐゴシック" charset="0"/>
                <a:cs typeface="ＭＳ Ｐゴシック" charset="0"/>
              </a:rPr>
              <a:t>1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8426" name="AutoShape 10">
            <a:extLst>
              <a:ext uri="{FF2B5EF4-FFF2-40B4-BE49-F238E27FC236}">
                <a16:creationId xmlns:a16="http://schemas.microsoft.com/office/drawing/2014/main" id="{1E9A839F-133B-4997-A261-8BA336EBB1C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581900" y="2552700"/>
            <a:ext cx="762000" cy="76200"/>
          </a:xfrm>
          <a:prstGeom prst="leftRightArrow">
            <a:avLst>
              <a:gd name="adj1" fmla="val 50000"/>
              <a:gd name="adj2" fmla="val 200000"/>
            </a:avLst>
          </a:prstGeom>
          <a:solidFill>
            <a:srgbClr val="07B28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CC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lang="en-US">
              <a:solidFill>
                <a:srgbClr val="00CC99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1753" name="Object 11">
            <a:extLst>
              <a:ext uri="{FF2B5EF4-FFF2-40B4-BE49-F238E27FC236}">
                <a16:creationId xmlns:a16="http://schemas.microsoft.com/office/drawing/2014/main" id="{5D27E98D-800C-4696-9B32-0FC03D9A39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5235575"/>
          <a:ext cx="44196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0" name="Equation" r:id="rId6" imgW="2019300" imgH="254000" progId="Equation.3">
                  <p:embed/>
                </p:oleObj>
              </mc:Choice>
              <mc:Fallback>
                <p:oleObj name="Equation" r:id="rId6" imgW="2019300" imgH="2540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235575"/>
                        <a:ext cx="441960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8428" name="Rectangle 12">
            <a:extLst>
              <a:ext uri="{FF2B5EF4-FFF2-40B4-BE49-F238E27FC236}">
                <a16:creationId xmlns:a16="http://schemas.microsoft.com/office/drawing/2014/main" id="{5DEA83D9-D726-42D0-94F9-E7819807E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6172200"/>
            <a:ext cx="5414963" cy="406400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A. Gatti, </a:t>
            </a:r>
            <a:r>
              <a:rPr lang="en-US" sz="2000" i="1">
                <a:latin typeface="Times New Roman" charset="0"/>
                <a:ea typeface="ＭＳ Ｐゴシック" charset="0"/>
                <a:cs typeface="ＭＳ Ｐゴシック" charset="0"/>
              </a:rPr>
              <a:t>et al.,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 Phys. Rev. Lett. </a:t>
            </a:r>
            <a:r>
              <a:rPr lang="en-US" sz="2000" b="1">
                <a:latin typeface="Times New Roman" charset="0"/>
                <a:ea typeface="ＭＳ Ｐゴシック" charset="0"/>
                <a:cs typeface="ＭＳ Ｐゴシック" charset="0"/>
              </a:rPr>
              <a:t>90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, 133603 (2003).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Fig6-1">
            <a:extLst>
              <a:ext uri="{FF2B5EF4-FFF2-40B4-BE49-F238E27FC236}">
                <a16:creationId xmlns:a16="http://schemas.microsoft.com/office/drawing/2014/main" id="{1F994D2F-EDFC-4F93-BDA3-C61D1F7FA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802438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7396" name="Text Box 4">
            <a:extLst>
              <a:ext uri="{FF2B5EF4-FFF2-40B4-BE49-F238E27FC236}">
                <a16:creationId xmlns:a16="http://schemas.microsoft.com/office/drawing/2014/main" id="{223F7540-F0FF-49BD-A870-1D422C564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53" y="309562"/>
            <a:ext cx="83663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latin typeface="Times New Roman" charset="0"/>
                <a:ea typeface="ＭＳ Ｐゴシック" charset="0"/>
                <a:cs typeface="ＭＳ Ｐゴシック" charset="0"/>
              </a:rPr>
              <a:t>Classical Simulation: correlated laser beams</a:t>
            </a:r>
          </a:p>
        </p:txBody>
      </p:sp>
      <p:sp>
        <p:nvSpPr>
          <p:cNvPr id="827397" name="Text Box 5">
            <a:extLst>
              <a:ext uri="{FF2B5EF4-FFF2-40B4-BE49-F238E27FC236}">
                <a16:creationId xmlns:a16="http://schemas.microsoft.com/office/drawing/2014/main" id="{779B5AA0-F0FB-411D-82B4-435FE3D05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1425" y="5554663"/>
            <a:ext cx="2644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7398" name="Rectangle 6">
            <a:extLst>
              <a:ext uri="{FF2B5EF4-FFF2-40B4-BE49-F238E27FC236}">
                <a16:creationId xmlns:a16="http://schemas.microsoft.com/office/drawing/2014/main" id="{4D42BF44-0DED-4F53-BE2D-E1AA097FB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927" y="4903269"/>
            <a:ext cx="87361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The point-to-point correlation is made shot by shot by two co-rotating laser beams.  A ghost shadow can be made in coincidences by </a:t>
            </a:r>
            <a:r>
              <a:rPr lang="ja-JP" altLang="en-US" sz="1800" dirty="0">
                <a:latin typeface="Arial" panose="020B0604020202020204" pitchFamily="34" charset="0"/>
              </a:rPr>
              <a:t>“</a:t>
            </a:r>
            <a:r>
              <a:rPr lang="en-US" altLang="ja-JP" sz="1800" dirty="0"/>
              <a:t>blocking-unblocking</a:t>
            </a:r>
            <a:r>
              <a:rPr lang="ja-JP" altLang="en-US" sz="1800" dirty="0">
                <a:latin typeface="Arial" panose="020B0604020202020204" pitchFamily="34" charset="0"/>
              </a:rPr>
              <a:t>”</a:t>
            </a:r>
            <a:r>
              <a:rPr lang="en-US" altLang="ja-JP" sz="1800" dirty="0"/>
              <a:t> of the correlated laser beams.</a:t>
            </a:r>
            <a:endParaRPr lang="en-US" altLang="en-US" sz="1800" dirty="0"/>
          </a:p>
        </p:txBody>
      </p:sp>
      <p:sp>
        <p:nvSpPr>
          <p:cNvPr id="827399" name="Rectangle 7">
            <a:extLst>
              <a:ext uri="{FF2B5EF4-FFF2-40B4-BE49-F238E27FC236}">
                <a16:creationId xmlns:a16="http://schemas.microsoft.com/office/drawing/2014/main" id="{C464F9A8-5CAA-46ED-BCF0-BF5858409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6172200"/>
            <a:ext cx="7620000" cy="376238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ea typeface="ＭＳ Ｐゴシック" charset="0"/>
                <a:cs typeface="ＭＳ Ｐゴシック" charset="0"/>
              </a:rPr>
              <a:t>R.S. Bennink, S.J. Bentley, and R.W. Boyd, Phys. Rev. Lett. </a:t>
            </a:r>
            <a:r>
              <a:rPr lang="en-US" sz="1800" b="1">
                <a:latin typeface="Times New Roman" charset="0"/>
                <a:ea typeface="ＭＳ Ｐゴシック" charset="0"/>
                <a:cs typeface="ＭＳ Ｐゴシック" charset="0"/>
              </a:rPr>
              <a:t>89</a:t>
            </a:r>
            <a:r>
              <a:rPr lang="en-US" sz="1800">
                <a:latin typeface="Times New Roman" charset="0"/>
                <a:ea typeface="ＭＳ Ｐゴシック" charset="0"/>
                <a:cs typeface="ＭＳ Ｐゴシック" charset="0"/>
              </a:rPr>
              <a:t>, 113601 (2002).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AB50A7C-56F7-440A-B9F7-222D1096B626}"/>
              </a:ext>
            </a:extLst>
          </p:cNvPr>
          <p:cNvSpPr/>
          <p:nvPr/>
        </p:nvSpPr>
        <p:spPr bwMode="auto">
          <a:xfrm>
            <a:off x="3619500" y="3208337"/>
            <a:ext cx="2171700" cy="1501775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9" name="Rectangle 3">
            <a:extLst>
              <a:ext uri="{FF2B5EF4-FFF2-40B4-BE49-F238E27FC236}">
                <a16:creationId xmlns:a16="http://schemas.microsoft.com/office/drawing/2014/main" id="{9D7CBF8E-5230-4ECB-BACE-71AE90AC8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atin typeface="Times New Roman" charset="0"/>
                <a:ea typeface="ＭＳ Ｐゴシック" charset="0"/>
              </a:rPr>
              <a:t>Lensless</a:t>
            </a:r>
            <a:r>
              <a:rPr lang="en-US" sz="3600" dirty="0">
                <a:latin typeface="Times New Roman" charset="0"/>
                <a:ea typeface="ＭＳ Ｐゴシック" charset="0"/>
              </a:rPr>
              <a:t> Ghost Imaging: Turbulence-free</a:t>
            </a:r>
          </a:p>
        </p:txBody>
      </p:sp>
      <p:pic>
        <p:nvPicPr>
          <p:cNvPr id="34819" name="Picture 13" descr="Setup">
            <a:extLst>
              <a:ext uri="{FF2B5EF4-FFF2-40B4-BE49-F238E27FC236}">
                <a16:creationId xmlns:a16="http://schemas.microsoft.com/office/drawing/2014/main" id="{94170C35-7C89-4227-B02E-0AE477D64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75622"/>
            <a:ext cx="5812843" cy="364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821" name="Object 15">
            <a:extLst>
              <a:ext uri="{FF2B5EF4-FFF2-40B4-BE49-F238E27FC236}">
                <a16:creationId xmlns:a16="http://schemas.microsoft.com/office/drawing/2014/main" id="{62275932-7A24-4BF2-BD30-E57B0C11B8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114166"/>
              </p:ext>
            </p:extLst>
          </p:nvPr>
        </p:nvGraphicFramePr>
        <p:xfrm>
          <a:off x="1835761" y="5474453"/>
          <a:ext cx="14478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1" name="Equation" r:id="rId5" imgW="914400" imgH="203200" progId="Equation.3">
                  <p:embed/>
                </p:oleObj>
              </mc:Choice>
              <mc:Fallback>
                <p:oleObj name="Equation" r:id="rId5" imgW="914400" imgH="203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761" y="5474453"/>
                        <a:ext cx="1447800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2432" name="Text Box 16">
            <a:extLst>
              <a:ext uri="{FF2B5EF4-FFF2-40B4-BE49-F238E27FC236}">
                <a16:creationId xmlns:a16="http://schemas.microsoft.com/office/drawing/2014/main" id="{32E8B66D-5E67-4F39-BDF3-157AAE710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536" y="5182572"/>
            <a:ext cx="26146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Times New Roman" charset="0"/>
                <a:ea typeface="ＭＳ Ｐゴシック" charset="0"/>
              </a:rPr>
              <a:t>Refractive index structure </a:t>
            </a:r>
          </a:p>
          <a:p>
            <a:pPr>
              <a:defRPr/>
            </a:pPr>
            <a:r>
              <a:rPr lang="en-US" sz="1800" dirty="0">
                <a:latin typeface="Times New Roman" charset="0"/>
                <a:ea typeface="ＭＳ Ｐゴシック" charset="0"/>
              </a:rPr>
              <a:t>parameter: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212433" name="Text Box 17">
            <a:extLst>
              <a:ext uri="{FF2B5EF4-FFF2-40B4-BE49-F238E27FC236}">
                <a16:creationId xmlns:a16="http://schemas.microsoft.com/office/drawing/2014/main" id="{21273340-FAA6-4CAC-86AD-3ECEF583E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693" y="5204895"/>
            <a:ext cx="2419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ja-JP" altLang="en-US" sz="1600" dirty="0">
                <a:latin typeface="Arial" panose="020B0604020202020204" pitchFamily="34" charset="0"/>
              </a:rPr>
              <a:t>“</a:t>
            </a:r>
            <a:r>
              <a:rPr lang="en-US" altLang="ja-JP" sz="1600" dirty="0"/>
              <a:t>…extremely high level of </a:t>
            </a:r>
          </a:p>
          <a:p>
            <a:pPr eaLnBrk="1" hangingPunct="1"/>
            <a:r>
              <a:rPr lang="en-US" altLang="en-US" sz="1600" dirty="0"/>
              <a:t>atmospheric turbulence…</a:t>
            </a:r>
            <a:r>
              <a:rPr lang="ja-JP" altLang="en-US" sz="1600" dirty="0">
                <a:latin typeface="Arial" panose="020B0604020202020204" pitchFamily="34" charset="0"/>
              </a:rPr>
              <a:t>”</a:t>
            </a:r>
            <a:endParaRPr lang="en-US" altLang="en-US" sz="1600" dirty="0"/>
          </a:p>
        </p:txBody>
      </p:sp>
      <p:pic>
        <p:nvPicPr>
          <p:cNvPr id="34824" name="Picture 19" descr="ARL2Compare">
            <a:extLst>
              <a:ext uri="{FF2B5EF4-FFF2-40B4-BE49-F238E27FC236}">
                <a16:creationId xmlns:a16="http://schemas.microsoft.com/office/drawing/2014/main" id="{0C3FC2BC-172E-46D6-823D-13660D33D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265" y="1592459"/>
            <a:ext cx="3198017" cy="114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2436" name="Text Box 20">
            <a:extLst>
              <a:ext uri="{FF2B5EF4-FFF2-40B4-BE49-F238E27FC236}">
                <a16:creationId xmlns:a16="http://schemas.microsoft.com/office/drawing/2014/main" id="{3D7C8D99-4A75-4D71-A1AD-DBC867A58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272213"/>
            <a:ext cx="7124700" cy="369887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Times New Roman" charset="0"/>
                <a:ea typeface="ＭＳ Ｐゴシック" charset="0"/>
              </a:rPr>
              <a:t>R. Meyers, K.S. Deacon, Y.H. Shih, Applied Phys. </a:t>
            </a:r>
            <a:r>
              <a:rPr lang="en-US" sz="1800" dirty="0" err="1">
                <a:latin typeface="Times New Roman" charset="0"/>
                <a:ea typeface="ＭＳ Ｐゴシック" charset="0"/>
              </a:rPr>
              <a:t>Lett</a:t>
            </a:r>
            <a:r>
              <a:rPr lang="en-US" sz="1800" dirty="0">
                <a:latin typeface="Times New Roman" charset="0"/>
                <a:ea typeface="ＭＳ Ｐゴシック" charset="0"/>
              </a:rPr>
              <a:t>., 98, 111115 (2011).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212439" name="Text Box 23">
            <a:extLst>
              <a:ext uri="{FF2B5EF4-FFF2-40B4-BE49-F238E27FC236}">
                <a16:creationId xmlns:a16="http://schemas.microsoft.com/office/drawing/2014/main" id="{A03B1244-1702-46DC-981D-E4BDFADED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188" y="5174749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Classical images are </a:t>
            </a:r>
            <a:r>
              <a:rPr lang="ja-JP" altLang="en-US" sz="1800" dirty="0">
                <a:latin typeface="Arial" panose="020B0604020202020204" pitchFamily="34" charset="0"/>
              </a:rPr>
              <a:t>“</a:t>
            </a:r>
            <a:r>
              <a:rPr lang="en-US" altLang="ja-JP" sz="1800" dirty="0"/>
              <a:t>blurred</a:t>
            </a:r>
            <a:r>
              <a:rPr lang="ja-JP" altLang="en-US" sz="1800" dirty="0">
                <a:latin typeface="+mn-lt"/>
              </a:rPr>
              <a:t>”</a:t>
            </a:r>
            <a:r>
              <a:rPr lang="en-US" altLang="ja-JP" sz="1800" dirty="0">
                <a:latin typeface="+mn-lt"/>
              </a:rPr>
              <a:t> out.</a:t>
            </a:r>
            <a:endParaRPr lang="en-US" altLang="en-US" sz="1800" dirty="0"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1">
            <a:extLst>
              <a:ext uri="{FF2B5EF4-FFF2-40B4-BE49-F238E27FC236}">
                <a16:creationId xmlns:a16="http://schemas.microsoft.com/office/drawing/2014/main" id="{2F5D46F0-5A1D-4DB5-BB30-1D67B6175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304800"/>
            <a:ext cx="9220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 dirty="0"/>
              <a:t>Turbulence-free Camera</a:t>
            </a:r>
          </a:p>
        </p:txBody>
      </p:sp>
      <p:pic>
        <p:nvPicPr>
          <p:cNvPr id="41986" name="Picture 8" descr="GhostCamera.eps">
            <a:extLst>
              <a:ext uri="{FF2B5EF4-FFF2-40B4-BE49-F238E27FC236}">
                <a16:creationId xmlns:a16="http://schemas.microsoft.com/office/drawing/2014/main" id="{888CC697-67CB-4858-97ED-7599FFD11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3810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9" descr="CameraData-1.png">
            <a:extLst>
              <a:ext uri="{FF2B5EF4-FFF2-40B4-BE49-F238E27FC236}">
                <a16:creationId xmlns:a16="http://schemas.microsoft.com/office/drawing/2014/main" id="{B2F9B9B5-84FF-40E1-B277-21704DF68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84313"/>
            <a:ext cx="4648200" cy="514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1" descr="Camera-PastedGraphic-2.pdf">
            <a:extLst>
              <a:ext uri="{FF2B5EF4-FFF2-40B4-BE49-F238E27FC236}">
                <a16:creationId xmlns:a16="http://schemas.microsoft.com/office/drawing/2014/main" id="{B8BD650A-AB66-42D0-BF31-930F018FD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74750"/>
            <a:ext cx="1354138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2">
            <a:extLst>
              <a:ext uri="{FF2B5EF4-FFF2-40B4-BE49-F238E27FC236}">
                <a16:creationId xmlns:a16="http://schemas.microsoft.com/office/drawing/2014/main" id="{9D279E7C-5582-4CC8-B64D-666B0049E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511800"/>
            <a:ext cx="342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dirty="0"/>
              <a:t>Tarsier Camera: turbulence-free with </a:t>
            </a:r>
          </a:p>
          <a:p>
            <a:pPr algn="ctr" eaLnBrk="1" hangingPunct="1"/>
            <a:r>
              <a:rPr lang="en-US" altLang="en-US" sz="1600" dirty="0"/>
              <a:t>resolution beyond classical limit</a:t>
            </a:r>
          </a:p>
        </p:txBody>
      </p:sp>
      <p:pic>
        <p:nvPicPr>
          <p:cNvPr id="41990" name="Picture 2" descr="turb 6 2ms 5rpm 5-3 lp4 frms_10000_pnf_sp_autoexposure.gif">
            <a:extLst>
              <a:ext uri="{FF2B5EF4-FFF2-40B4-BE49-F238E27FC236}">
                <a16:creationId xmlns:a16="http://schemas.microsoft.com/office/drawing/2014/main" id="{EA4C32C4-99BD-4898-9E4A-82BB452C6B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87838"/>
            <a:ext cx="2895600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Rectangle 3">
            <a:extLst>
              <a:ext uri="{FF2B5EF4-FFF2-40B4-BE49-F238E27FC236}">
                <a16:creationId xmlns:a16="http://schemas.microsoft.com/office/drawing/2014/main" id="{05D6FD13-062E-40FE-B480-E490E6A08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4173538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4400">
              <a:solidFill>
                <a:srgbClr val="0033CC"/>
              </a:solidFill>
            </a:endParaRPr>
          </a:p>
        </p:txBody>
      </p:sp>
      <p:sp>
        <p:nvSpPr>
          <p:cNvPr id="41992" name="Rectangle 14">
            <a:extLst>
              <a:ext uri="{FF2B5EF4-FFF2-40B4-BE49-F238E27FC236}">
                <a16:creationId xmlns:a16="http://schemas.microsoft.com/office/drawing/2014/main" id="{67B18BBC-4CBF-47EE-953C-257746206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3509" y="4249738"/>
            <a:ext cx="4572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4400">
              <a:solidFill>
                <a:srgbClr val="0033CC"/>
              </a:solidFill>
            </a:endParaRPr>
          </a:p>
        </p:txBody>
      </p:sp>
      <p:sp>
        <p:nvSpPr>
          <p:cNvPr id="41993" name="TextBox 1">
            <a:extLst>
              <a:ext uri="{FF2B5EF4-FFF2-40B4-BE49-F238E27FC236}">
                <a16:creationId xmlns:a16="http://schemas.microsoft.com/office/drawing/2014/main" id="{4CA30315-1C04-4330-BB49-AF7D22577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752600"/>
            <a:ext cx="1066800" cy="523875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/>
              <a:t>Natural </a:t>
            </a:r>
          </a:p>
          <a:p>
            <a:pPr algn="ctr" eaLnBrk="1" hangingPunct="1"/>
            <a:r>
              <a:rPr lang="en-US" altLang="en-US" sz="1400"/>
              <a:t>White Light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E3AFE4-6FC3-4014-B930-2176FED1151E}"/>
              </a:ext>
            </a:extLst>
          </p:cNvPr>
          <p:cNvSpPr/>
          <p:nvPr/>
        </p:nvSpPr>
        <p:spPr bwMode="auto">
          <a:xfrm>
            <a:off x="5715000" y="1484313"/>
            <a:ext cx="152400" cy="17160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914822-3E52-4838-A3DC-6436BB97B9A4}"/>
              </a:ext>
            </a:extLst>
          </p:cNvPr>
          <p:cNvSpPr/>
          <p:nvPr/>
        </p:nvSpPr>
        <p:spPr bwMode="auto">
          <a:xfrm>
            <a:off x="4267200" y="3048000"/>
            <a:ext cx="15240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BA228B-6CE4-48EC-947E-673266253AF5}"/>
              </a:ext>
            </a:extLst>
          </p:cNvPr>
          <p:cNvSpPr/>
          <p:nvPr/>
        </p:nvSpPr>
        <p:spPr bwMode="auto">
          <a:xfrm>
            <a:off x="4191000" y="6477000"/>
            <a:ext cx="17526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73D3C-C467-439A-A2A1-60D3E5F66D4D}"/>
              </a:ext>
            </a:extLst>
          </p:cNvPr>
          <p:cNvSpPr/>
          <p:nvPr/>
        </p:nvSpPr>
        <p:spPr bwMode="auto">
          <a:xfrm>
            <a:off x="5829300" y="4800600"/>
            <a:ext cx="76200" cy="17160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1D0FAA-620C-4B9A-BC37-45D25DCD2394}"/>
              </a:ext>
            </a:extLst>
          </p:cNvPr>
          <p:cNvSpPr txBox="1"/>
          <p:nvPr/>
        </p:nvSpPr>
        <p:spPr>
          <a:xfrm>
            <a:off x="685800" y="2438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How does </a:t>
            </a:r>
            <a:r>
              <a:rPr lang="en-US" dirty="0" err="1"/>
              <a:t>lensless</a:t>
            </a:r>
            <a:r>
              <a:rPr lang="en-US" dirty="0"/>
              <a:t> ghost imaging with thermal light work?</a:t>
            </a:r>
          </a:p>
        </p:txBody>
      </p:sp>
    </p:spTree>
    <p:extLst>
      <p:ext uri="{BB962C8B-B14F-4D97-AF65-F5344CB8AC3E}">
        <p14:creationId xmlns:p14="http://schemas.microsoft.com/office/powerpoint/2010/main" val="1375721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3B5A318-52C5-49E8-ADDF-C59762D04A0A}"/>
              </a:ext>
            </a:extLst>
          </p:cNvPr>
          <p:cNvSpPr txBox="1">
            <a:spLocks/>
          </p:cNvSpPr>
          <p:nvPr/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S PGothic" panose="020B0600070205080204" pitchFamily="34" charset="-128"/>
                <a:cs typeface="+mj-cs"/>
              </a:rPr>
              <a:t>Einstein’s Picture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AF8D58-DF42-489F-96DD-FF26C44202CD}"/>
              </a:ext>
            </a:extLst>
          </p:cNvPr>
          <p:cNvSpPr txBox="1">
            <a:spLocks/>
          </p:cNvSpPr>
          <p:nvPr/>
        </p:nvSpPr>
        <p:spPr bwMode="auto">
          <a:xfrm>
            <a:off x="457200" y="1674811"/>
            <a:ext cx="822960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In a thermal state, </a:t>
            </a:r>
            <a:r>
              <a:rPr lang="en-US" altLang="en-US" sz="2400" dirty="0">
                <a:solidFill>
                  <a:sysClr val="windowText" lastClr="000000"/>
                </a:solidFill>
              </a:rPr>
              <a:t>a large number of </a:t>
            </a:r>
            <a:r>
              <a:rPr lang="en-US" altLang="en-US" sz="2400" dirty="0" err="1">
                <a:solidFill>
                  <a:sysClr val="windowText" lastClr="000000"/>
                </a:solidFill>
              </a:rPr>
              <a:t>subsources</a:t>
            </a:r>
            <a:r>
              <a:rPr lang="en-US" altLang="en-US" sz="2400" dirty="0">
                <a:solidFill>
                  <a:sysClr val="windowText" lastClr="000000"/>
                </a:solidFill>
              </a:rPr>
              <a:t> randomly emit subfields 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photons) with random phases. These subfields propagate through space and time, </a:t>
            </a:r>
            <a:r>
              <a:rPr lang="en-US" altLang="en-US" sz="1800" kern="0" dirty="0">
                <a:solidFill>
                  <a:prstClr val="black"/>
                </a:solidFill>
                <a:latin typeface="Cambria Math" panose="02040503050406030204" pitchFamily="18" charset="0"/>
              </a:rPr>
              <a:t>𝑔</a:t>
            </a:r>
            <a:r>
              <a:rPr lang="en-US" altLang="en-US" sz="1800" kern="0" baseline="-25000" dirty="0">
                <a:solidFill>
                  <a:prstClr val="black"/>
                </a:solidFill>
                <a:latin typeface="Cambria Math" panose="02040503050406030204" pitchFamily="18" charset="0"/>
              </a:rPr>
              <a:t>𝑚</a:t>
            </a:r>
            <a:r>
              <a:rPr lang="en-US" altLang="en-US" sz="1800" kern="0" dirty="0">
                <a:solidFill>
                  <a:prstClr val="black"/>
                </a:solidFill>
                <a:latin typeface="Cambria Math" panose="02040503050406030204" pitchFamily="18" charset="0"/>
              </a:rPr>
              <a:t>(𝒓, 𝑡)</a:t>
            </a:r>
            <a:r>
              <a:rPr lang="en-US" altLang="en-US" sz="2400" dirty="0">
                <a:solidFill>
                  <a:sysClr val="windowText" lastClr="000000"/>
                </a:solidFill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Star: 24 Points 4">
            <a:extLst>
              <a:ext uri="{FF2B5EF4-FFF2-40B4-BE49-F238E27FC236}">
                <a16:creationId xmlns:a16="http://schemas.microsoft.com/office/drawing/2014/main" id="{B8C3199E-7F7A-441E-BA3D-D34726FF489F}"/>
              </a:ext>
            </a:extLst>
          </p:cNvPr>
          <p:cNvSpPr>
            <a:spLocks noChangeAspect="1"/>
          </p:cNvSpPr>
          <p:nvPr/>
        </p:nvSpPr>
        <p:spPr>
          <a:xfrm>
            <a:off x="525463" y="3544888"/>
            <a:ext cx="1423987" cy="2103437"/>
          </a:xfrm>
          <a:prstGeom prst="star24">
            <a:avLst/>
          </a:prstGeom>
          <a:solidFill>
            <a:srgbClr val="FCDBC0"/>
          </a:solidFill>
          <a:ln w="3175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2ECEBD4-F688-4E2B-8173-A679ED809705}"/>
              </a:ext>
            </a:extLst>
          </p:cNvPr>
          <p:cNvSpPr>
            <a:spLocks noChangeAspect="1"/>
          </p:cNvSpPr>
          <p:nvPr/>
        </p:nvSpPr>
        <p:spPr>
          <a:xfrm>
            <a:off x="852488" y="4302125"/>
            <a:ext cx="153987" cy="277813"/>
          </a:xfrm>
          <a:prstGeom prst="ellipse">
            <a:avLst/>
          </a:prstGeom>
          <a:solidFill>
            <a:srgbClr val="FFFF09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27F369D-B0E9-454C-9C7D-F2618B892E20}"/>
              </a:ext>
            </a:extLst>
          </p:cNvPr>
          <p:cNvSpPr>
            <a:spLocks noChangeAspect="1"/>
          </p:cNvSpPr>
          <p:nvPr/>
        </p:nvSpPr>
        <p:spPr>
          <a:xfrm>
            <a:off x="1006475" y="4462463"/>
            <a:ext cx="153988" cy="277812"/>
          </a:xfrm>
          <a:prstGeom prst="ellipse">
            <a:avLst/>
          </a:prstGeom>
          <a:solidFill>
            <a:srgbClr val="F28A7C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85E33AC-FDE6-406D-846E-94A1152527C5}"/>
              </a:ext>
            </a:extLst>
          </p:cNvPr>
          <p:cNvSpPr>
            <a:spLocks noChangeAspect="1"/>
          </p:cNvSpPr>
          <p:nvPr/>
        </p:nvSpPr>
        <p:spPr>
          <a:xfrm>
            <a:off x="852488" y="4622800"/>
            <a:ext cx="153987" cy="276225"/>
          </a:xfrm>
          <a:prstGeom prst="ellipse">
            <a:avLst/>
          </a:prstGeom>
          <a:solidFill>
            <a:srgbClr val="F79646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96E18F-4408-4E73-9185-15F10F786CB0}"/>
              </a:ext>
            </a:extLst>
          </p:cNvPr>
          <p:cNvSpPr>
            <a:spLocks noChangeAspect="1"/>
          </p:cNvSpPr>
          <p:nvPr/>
        </p:nvSpPr>
        <p:spPr>
          <a:xfrm>
            <a:off x="698500" y="4462463"/>
            <a:ext cx="153988" cy="277812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0188162-665C-48D8-8EB7-711FBE55D93B}"/>
              </a:ext>
            </a:extLst>
          </p:cNvPr>
          <p:cNvSpPr>
            <a:spLocks noChangeAspect="1"/>
          </p:cNvSpPr>
          <p:nvPr/>
        </p:nvSpPr>
        <p:spPr>
          <a:xfrm>
            <a:off x="1470025" y="4943475"/>
            <a:ext cx="153988" cy="276225"/>
          </a:xfrm>
          <a:prstGeom prst="ellipse">
            <a:avLst/>
          </a:prstGeom>
          <a:solidFill>
            <a:srgbClr val="FFFF09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EEF2B9D-D83F-427C-8398-0D4DA07FDEC2}"/>
              </a:ext>
            </a:extLst>
          </p:cNvPr>
          <p:cNvSpPr>
            <a:spLocks noChangeAspect="1"/>
          </p:cNvSpPr>
          <p:nvPr/>
        </p:nvSpPr>
        <p:spPr>
          <a:xfrm>
            <a:off x="698500" y="4141788"/>
            <a:ext cx="153988" cy="276225"/>
          </a:xfrm>
          <a:prstGeom prst="ellipse">
            <a:avLst/>
          </a:prstGeom>
          <a:solidFill>
            <a:srgbClr val="F28A7C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C9D4015-8E35-4789-A1EB-5A78C55E4247}"/>
              </a:ext>
            </a:extLst>
          </p:cNvPr>
          <p:cNvSpPr>
            <a:spLocks noChangeAspect="1"/>
          </p:cNvSpPr>
          <p:nvPr/>
        </p:nvSpPr>
        <p:spPr>
          <a:xfrm>
            <a:off x="1314450" y="5102225"/>
            <a:ext cx="155575" cy="277813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DA9F76F-570A-4817-BE04-A6CAA30B03D0}"/>
              </a:ext>
            </a:extLst>
          </p:cNvPr>
          <p:cNvSpPr>
            <a:spLocks noChangeAspect="1"/>
          </p:cNvSpPr>
          <p:nvPr/>
        </p:nvSpPr>
        <p:spPr>
          <a:xfrm>
            <a:off x="698500" y="4783138"/>
            <a:ext cx="153988" cy="276225"/>
          </a:xfrm>
          <a:prstGeom prst="ellipse">
            <a:avLst/>
          </a:prstGeom>
          <a:solidFill>
            <a:srgbClr val="FFFF09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E2611FC-CFFA-4F05-9B3E-6079E70FC554}"/>
              </a:ext>
            </a:extLst>
          </p:cNvPr>
          <p:cNvSpPr>
            <a:spLocks noChangeAspect="1"/>
          </p:cNvSpPr>
          <p:nvPr/>
        </p:nvSpPr>
        <p:spPr>
          <a:xfrm>
            <a:off x="852488" y="4943475"/>
            <a:ext cx="153987" cy="276225"/>
          </a:xfrm>
          <a:prstGeom prst="ellipse">
            <a:avLst/>
          </a:prstGeom>
          <a:solidFill>
            <a:srgbClr val="F28A7C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4F46A1-AC27-4E98-B7CB-1D5B3F50C769}"/>
              </a:ext>
            </a:extLst>
          </p:cNvPr>
          <p:cNvSpPr>
            <a:spLocks noChangeAspect="1"/>
          </p:cNvSpPr>
          <p:nvPr/>
        </p:nvSpPr>
        <p:spPr>
          <a:xfrm>
            <a:off x="1160463" y="4622800"/>
            <a:ext cx="153987" cy="276225"/>
          </a:xfrm>
          <a:prstGeom prst="ellipse">
            <a:avLst/>
          </a:prstGeom>
          <a:solidFill>
            <a:srgbClr val="FFFF09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BC168DA-38F5-473E-AACA-E8DE1D1955E3}"/>
              </a:ext>
            </a:extLst>
          </p:cNvPr>
          <p:cNvSpPr>
            <a:spLocks noChangeAspect="1"/>
          </p:cNvSpPr>
          <p:nvPr/>
        </p:nvSpPr>
        <p:spPr>
          <a:xfrm>
            <a:off x="1314450" y="4783138"/>
            <a:ext cx="155575" cy="276225"/>
          </a:xfrm>
          <a:prstGeom prst="ellipse">
            <a:avLst/>
          </a:prstGeom>
          <a:solidFill>
            <a:srgbClr val="F28A7C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2753A36-6F6F-466E-A196-665D16EB62E4}"/>
              </a:ext>
            </a:extLst>
          </p:cNvPr>
          <p:cNvSpPr>
            <a:spLocks noChangeAspect="1"/>
          </p:cNvSpPr>
          <p:nvPr/>
        </p:nvSpPr>
        <p:spPr>
          <a:xfrm>
            <a:off x="1160463" y="4943475"/>
            <a:ext cx="153987" cy="276225"/>
          </a:xfrm>
          <a:prstGeom prst="ellipse">
            <a:avLst/>
          </a:prstGeom>
          <a:solidFill>
            <a:srgbClr val="F79646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581F132-AB26-447D-8827-4C0A76030DEF}"/>
              </a:ext>
            </a:extLst>
          </p:cNvPr>
          <p:cNvSpPr>
            <a:spLocks noChangeAspect="1"/>
          </p:cNvSpPr>
          <p:nvPr/>
        </p:nvSpPr>
        <p:spPr>
          <a:xfrm>
            <a:off x="1006475" y="4783138"/>
            <a:ext cx="153988" cy="276225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24EABF2-2286-447B-B508-0A8B478375C5}"/>
              </a:ext>
            </a:extLst>
          </p:cNvPr>
          <p:cNvSpPr>
            <a:spLocks noChangeAspect="1"/>
          </p:cNvSpPr>
          <p:nvPr/>
        </p:nvSpPr>
        <p:spPr>
          <a:xfrm>
            <a:off x="1006475" y="5102225"/>
            <a:ext cx="153988" cy="277813"/>
          </a:xfrm>
          <a:prstGeom prst="ellipse">
            <a:avLst/>
          </a:prstGeom>
          <a:solidFill>
            <a:srgbClr val="FFFF09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C994DB1-E41A-4B3B-8FD4-27F6A9A3FCC3}"/>
              </a:ext>
            </a:extLst>
          </p:cNvPr>
          <p:cNvSpPr>
            <a:spLocks noChangeAspect="1"/>
          </p:cNvSpPr>
          <p:nvPr/>
        </p:nvSpPr>
        <p:spPr>
          <a:xfrm>
            <a:off x="1006475" y="3822700"/>
            <a:ext cx="153988" cy="276225"/>
          </a:xfrm>
          <a:prstGeom prst="ellipse">
            <a:avLst/>
          </a:prstGeom>
          <a:solidFill>
            <a:srgbClr val="FFFF09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D37D475-806C-4E38-8D48-586495E799F4}"/>
              </a:ext>
            </a:extLst>
          </p:cNvPr>
          <p:cNvSpPr>
            <a:spLocks noChangeAspect="1"/>
          </p:cNvSpPr>
          <p:nvPr/>
        </p:nvSpPr>
        <p:spPr>
          <a:xfrm>
            <a:off x="1160463" y="3983038"/>
            <a:ext cx="153987" cy="276225"/>
          </a:xfrm>
          <a:prstGeom prst="ellipse">
            <a:avLst/>
          </a:prstGeom>
          <a:solidFill>
            <a:srgbClr val="F28A7C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BDC3202-2DAA-47D1-8CE0-D791518D0A63}"/>
              </a:ext>
            </a:extLst>
          </p:cNvPr>
          <p:cNvSpPr>
            <a:spLocks noChangeAspect="1"/>
          </p:cNvSpPr>
          <p:nvPr/>
        </p:nvSpPr>
        <p:spPr>
          <a:xfrm>
            <a:off x="1006475" y="4143375"/>
            <a:ext cx="153988" cy="276225"/>
          </a:xfrm>
          <a:prstGeom prst="ellipse">
            <a:avLst/>
          </a:prstGeom>
          <a:solidFill>
            <a:srgbClr val="F79646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B9892A8-0962-4FCE-8CE4-3BB4FA5E2689}"/>
              </a:ext>
            </a:extLst>
          </p:cNvPr>
          <p:cNvSpPr>
            <a:spLocks noChangeAspect="1"/>
          </p:cNvSpPr>
          <p:nvPr/>
        </p:nvSpPr>
        <p:spPr>
          <a:xfrm>
            <a:off x="852488" y="3983038"/>
            <a:ext cx="153987" cy="276225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CDFB07B-DF19-460F-8264-5912DCDA8A22}"/>
              </a:ext>
            </a:extLst>
          </p:cNvPr>
          <p:cNvSpPr>
            <a:spLocks noChangeAspect="1"/>
          </p:cNvSpPr>
          <p:nvPr/>
        </p:nvSpPr>
        <p:spPr>
          <a:xfrm>
            <a:off x="1470025" y="3983038"/>
            <a:ext cx="153988" cy="276225"/>
          </a:xfrm>
          <a:prstGeom prst="ellipse">
            <a:avLst/>
          </a:prstGeom>
          <a:solidFill>
            <a:srgbClr val="F79646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E2B5DB4-0899-494D-9122-1E248BBA40B9}"/>
              </a:ext>
            </a:extLst>
          </p:cNvPr>
          <p:cNvSpPr>
            <a:spLocks noChangeAspect="1"/>
          </p:cNvSpPr>
          <p:nvPr/>
        </p:nvSpPr>
        <p:spPr>
          <a:xfrm>
            <a:off x="1314450" y="3822700"/>
            <a:ext cx="155575" cy="276225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71D6A28-F283-4B11-8419-CB3F1AE9F731}"/>
              </a:ext>
            </a:extLst>
          </p:cNvPr>
          <p:cNvSpPr>
            <a:spLocks noChangeAspect="1"/>
          </p:cNvSpPr>
          <p:nvPr/>
        </p:nvSpPr>
        <p:spPr>
          <a:xfrm>
            <a:off x="1314450" y="4143375"/>
            <a:ext cx="155575" cy="276225"/>
          </a:xfrm>
          <a:prstGeom prst="ellipse">
            <a:avLst/>
          </a:prstGeom>
          <a:solidFill>
            <a:srgbClr val="FFFF09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38ABA2C-D2EA-4719-BA9A-65EF282AAE75}"/>
              </a:ext>
            </a:extLst>
          </p:cNvPr>
          <p:cNvSpPr>
            <a:spLocks noChangeAspect="1"/>
          </p:cNvSpPr>
          <p:nvPr/>
        </p:nvSpPr>
        <p:spPr>
          <a:xfrm>
            <a:off x="1470025" y="4302125"/>
            <a:ext cx="153988" cy="277813"/>
          </a:xfrm>
          <a:prstGeom prst="ellipse">
            <a:avLst/>
          </a:prstGeom>
          <a:solidFill>
            <a:srgbClr val="F28A7C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50E20EA-700D-4871-BBF6-9ABA751D6F8B}"/>
              </a:ext>
            </a:extLst>
          </p:cNvPr>
          <p:cNvSpPr>
            <a:spLocks noChangeAspect="1"/>
          </p:cNvSpPr>
          <p:nvPr/>
        </p:nvSpPr>
        <p:spPr>
          <a:xfrm>
            <a:off x="1314450" y="4462463"/>
            <a:ext cx="155575" cy="277812"/>
          </a:xfrm>
          <a:prstGeom prst="ellipse">
            <a:avLst/>
          </a:prstGeom>
          <a:solidFill>
            <a:srgbClr val="F79646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C483550-D9B0-4E2F-BBB2-8F114E8F0FE2}"/>
              </a:ext>
            </a:extLst>
          </p:cNvPr>
          <p:cNvSpPr>
            <a:spLocks noChangeAspect="1"/>
          </p:cNvSpPr>
          <p:nvPr/>
        </p:nvSpPr>
        <p:spPr>
          <a:xfrm>
            <a:off x="1160463" y="4302125"/>
            <a:ext cx="153987" cy="277813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1208D7E-EB5C-44FB-AF9D-89283911BC1D}"/>
              </a:ext>
            </a:extLst>
          </p:cNvPr>
          <p:cNvSpPr>
            <a:spLocks noChangeAspect="1"/>
          </p:cNvSpPr>
          <p:nvPr/>
        </p:nvSpPr>
        <p:spPr>
          <a:xfrm>
            <a:off x="1624013" y="4143375"/>
            <a:ext cx="153987" cy="276225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F48DF2E-7725-4ED4-A064-EDC6B66A4120}"/>
              </a:ext>
            </a:extLst>
          </p:cNvPr>
          <p:cNvSpPr>
            <a:spLocks noChangeAspect="1"/>
          </p:cNvSpPr>
          <p:nvPr/>
        </p:nvSpPr>
        <p:spPr>
          <a:xfrm>
            <a:off x="1624013" y="4462463"/>
            <a:ext cx="153987" cy="277812"/>
          </a:xfrm>
          <a:prstGeom prst="ellipse">
            <a:avLst/>
          </a:prstGeom>
          <a:solidFill>
            <a:srgbClr val="FFFF09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69EE7B0-4E24-4755-8B4B-56747149C35E}"/>
              </a:ext>
            </a:extLst>
          </p:cNvPr>
          <p:cNvSpPr>
            <a:spLocks noChangeAspect="1"/>
          </p:cNvSpPr>
          <p:nvPr/>
        </p:nvSpPr>
        <p:spPr>
          <a:xfrm>
            <a:off x="1624013" y="4783138"/>
            <a:ext cx="153987" cy="276225"/>
          </a:xfrm>
          <a:prstGeom prst="ellipse">
            <a:avLst/>
          </a:prstGeom>
          <a:solidFill>
            <a:srgbClr val="F79646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874FB87-8D32-45E5-85E5-1046513FA707}"/>
              </a:ext>
            </a:extLst>
          </p:cNvPr>
          <p:cNvSpPr>
            <a:spLocks noChangeAspect="1"/>
          </p:cNvSpPr>
          <p:nvPr/>
        </p:nvSpPr>
        <p:spPr>
          <a:xfrm>
            <a:off x="1470025" y="4622800"/>
            <a:ext cx="153988" cy="276225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4" name="Group 85">
            <a:extLst>
              <a:ext uri="{FF2B5EF4-FFF2-40B4-BE49-F238E27FC236}">
                <a16:creationId xmlns:a16="http://schemas.microsoft.com/office/drawing/2014/main" id="{A6AC61B2-3B3E-44ED-B5EB-A1C36E17397D}"/>
              </a:ext>
            </a:extLst>
          </p:cNvPr>
          <p:cNvGrpSpPr>
            <a:grpSpLocks/>
          </p:cNvGrpSpPr>
          <p:nvPr/>
        </p:nvGrpSpPr>
        <p:grpSpPr bwMode="auto">
          <a:xfrm rot="265465">
            <a:off x="1563688" y="3678238"/>
            <a:ext cx="2047875" cy="533400"/>
            <a:chOff x="1700391" y="4372996"/>
            <a:chExt cx="2047554" cy="533552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FD0F747C-6CDC-4263-B7FD-5FB66B5F4E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99245" y="4724567"/>
              <a:ext cx="730136" cy="181027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none"/>
            </a:ln>
            <a:effectLst/>
          </p:spPr>
        </p:cxnSp>
        <p:grpSp>
          <p:nvGrpSpPr>
            <p:cNvPr id="36" name="Group 67">
              <a:extLst>
                <a:ext uri="{FF2B5EF4-FFF2-40B4-BE49-F238E27FC236}">
                  <a16:creationId xmlns:a16="http://schemas.microsoft.com/office/drawing/2014/main" id="{5873CD9D-F9A6-4DC2-9B86-FB6B6E05F992}"/>
                </a:ext>
              </a:extLst>
            </p:cNvPr>
            <p:cNvGrpSpPr>
              <a:grpSpLocks/>
            </p:cNvGrpSpPr>
            <p:nvPr/>
          </p:nvGrpSpPr>
          <p:grpSpPr bwMode="auto">
            <a:xfrm rot="-158202">
              <a:off x="2314214" y="4442524"/>
              <a:ext cx="847105" cy="410909"/>
              <a:chOff x="3883593" y="5208909"/>
              <a:chExt cx="847105" cy="410909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C5FF2015-0DC2-447F-B06F-A685776D5080}"/>
                  </a:ext>
                </a:extLst>
              </p:cNvPr>
              <p:cNvSpPr/>
              <p:nvPr/>
            </p:nvSpPr>
            <p:spPr>
              <a:xfrm rot="9972468">
                <a:off x="3955950" y="5400901"/>
                <a:ext cx="772991" cy="217549"/>
              </a:xfrm>
              <a:custGeom>
                <a:avLst/>
                <a:gdLst>
                  <a:gd name="connsiteX0" fmla="*/ 0 w 358747"/>
                  <a:gd name="connsiteY0" fmla="*/ 99822 h 103628"/>
                  <a:gd name="connsiteX1" fmla="*/ 83617 w 358747"/>
                  <a:gd name="connsiteY1" fmla="*/ 80941 h 103628"/>
                  <a:gd name="connsiteX2" fmla="*/ 199603 w 358747"/>
                  <a:gd name="connsiteY2" fmla="*/ 20 h 103628"/>
                  <a:gd name="connsiteX3" fmla="*/ 296708 w 358747"/>
                  <a:gd name="connsiteY3" fmla="*/ 89033 h 103628"/>
                  <a:gd name="connsiteX4" fmla="*/ 358747 w 358747"/>
                  <a:gd name="connsiteY4" fmla="*/ 102519 h 103628"/>
                  <a:gd name="connsiteX0" fmla="*/ 0 w 358747"/>
                  <a:gd name="connsiteY0" fmla="*/ 99814 h 102688"/>
                  <a:gd name="connsiteX1" fmla="*/ 83617 w 358747"/>
                  <a:gd name="connsiteY1" fmla="*/ 80933 h 102688"/>
                  <a:gd name="connsiteX2" fmla="*/ 199603 w 358747"/>
                  <a:gd name="connsiteY2" fmla="*/ 12 h 102688"/>
                  <a:gd name="connsiteX3" fmla="*/ 284266 w 358747"/>
                  <a:gd name="connsiteY3" fmla="*/ 75185 h 102688"/>
                  <a:gd name="connsiteX4" fmla="*/ 358747 w 358747"/>
                  <a:gd name="connsiteY4" fmla="*/ 102511 h 102688"/>
                  <a:gd name="connsiteX0" fmla="*/ 0 w 358747"/>
                  <a:gd name="connsiteY0" fmla="*/ 99814 h 102688"/>
                  <a:gd name="connsiteX1" fmla="*/ 83617 w 358747"/>
                  <a:gd name="connsiteY1" fmla="*/ 80933 h 102688"/>
                  <a:gd name="connsiteX2" fmla="*/ 199603 w 358747"/>
                  <a:gd name="connsiteY2" fmla="*/ 12 h 102688"/>
                  <a:gd name="connsiteX3" fmla="*/ 294635 w 358747"/>
                  <a:gd name="connsiteY3" fmla="*/ 75185 h 102688"/>
                  <a:gd name="connsiteX4" fmla="*/ 358747 w 358747"/>
                  <a:gd name="connsiteY4" fmla="*/ 102511 h 102688"/>
                  <a:gd name="connsiteX0" fmla="*/ 0 w 358747"/>
                  <a:gd name="connsiteY0" fmla="*/ 99808 h 103027"/>
                  <a:gd name="connsiteX1" fmla="*/ 83617 w 358747"/>
                  <a:gd name="connsiteY1" fmla="*/ 80927 h 103027"/>
                  <a:gd name="connsiteX2" fmla="*/ 199603 w 358747"/>
                  <a:gd name="connsiteY2" fmla="*/ 6 h 103027"/>
                  <a:gd name="connsiteX3" fmla="*/ 294635 w 358747"/>
                  <a:gd name="connsiteY3" fmla="*/ 85065 h 103027"/>
                  <a:gd name="connsiteX4" fmla="*/ 358747 w 358747"/>
                  <a:gd name="connsiteY4" fmla="*/ 102505 h 103027"/>
                  <a:gd name="connsiteX0" fmla="*/ 0 w 375337"/>
                  <a:gd name="connsiteY0" fmla="*/ 99808 h 103027"/>
                  <a:gd name="connsiteX1" fmla="*/ 83617 w 375337"/>
                  <a:gd name="connsiteY1" fmla="*/ 80927 h 103027"/>
                  <a:gd name="connsiteX2" fmla="*/ 199603 w 375337"/>
                  <a:gd name="connsiteY2" fmla="*/ 6 h 103027"/>
                  <a:gd name="connsiteX3" fmla="*/ 294635 w 375337"/>
                  <a:gd name="connsiteY3" fmla="*/ 85065 h 103027"/>
                  <a:gd name="connsiteX4" fmla="*/ 375337 w 375337"/>
                  <a:gd name="connsiteY4" fmla="*/ 102505 h 103027"/>
                  <a:gd name="connsiteX0" fmla="*/ 0 w 387779"/>
                  <a:gd name="connsiteY0" fmla="*/ 99808 h 103027"/>
                  <a:gd name="connsiteX1" fmla="*/ 83617 w 387779"/>
                  <a:gd name="connsiteY1" fmla="*/ 80927 h 103027"/>
                  <a:gd name="connsiteX2" fmla="*/ 199603 w 387779"/>
                  <a:gd name="connsiteY2" fmla="*/ 6 h 103027"/>
                  <a:gd name="connsiteX3" fmla="*/ 294635 w 387779"/>
                  <a:gd name="connsiteY3" fmla="*/ 85065 h 103027"/>
                  <a:gd name="connsiteX4" fmla="*/ 387779 w 387779"/>
                  <a:gd name="connsiteY4" fmla="*/ 102505 h 103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779" h="103027">
                    <a:moveTo>
                      <a:pt x="0" y="99808"/>
                    </a:moveTo>
                    <a:cubicBezTo>
                      <a:pt x="25175" y="98684"/>
                      <a:pt x="50350" y="97561"/>
                      <a:pt x="83617" y="80927"/>
                    </a:cubicBezTo>
                    <a:cubicBezTo>
                      <a:pt x="116884" y="64293"/>
                      <a:pt x="164433" y="-684"/>
                      <a:pt x="199603" y="6"/>
                    </a:cubicBezTo>
                    <a:cubicBezTo>
                      <a:pt x="234773" y="696"/>
                      <a:pt x="263272" y="67982"/>
                      <a:pt x="294635" y="85065"/>
                    </a:cubicBezTo>
                    <a:cubicBezTo>
                      <a:pt x="325998" y="102148"/>
                      <a:pt x="370021" y="104303"/>
                      <a:pt x="387779" y="102505"/>
                    </a:cubicBezTo>
                  </a:path>
                </a:pathLst>
              </a:cu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42715D7E-94CA-4B8C-80D3-66EB6AB637E7}"/>
                  </a:ext>
                </a:extLst>
              </p:cNvPr>
              <p:cNvSpPr/>
              <p:nvPr/>
            </p:nvSpPr>
            <p:spPr>
              <a:xfrm rot="9972468">
                <a:off x="3881591" y="5212572"/>
                <a:ext cx="772992" cy="204845"/>
              </a:xfrm>
              <a:custGeom>
                <a:avLst/>
                <a:gdLst>
                  <a:gd name="connsiteX0" fmla="*/ 0 w 358747"/>
                  <a:gd name="connsiteY0" fmla="*/ 99822 h 103628"/>
                  <a:gd name="connsiteX1" fmla="*/ 83617 w 358747"/>
                  <a:gd name="connsiteY1" fmla="*/ 80941 h 103628"/>
                  <a:gd name="connsiteX2" fmla="*/ 199603 w 358747"/>
                  <a:gd name="connsiteY2" fmla="*/ 20 h 103628"/>
                  <a:gd name="connsiteX3" fmla="*/ 296708 w 358747"/>
                  <a:gd name="connsiteY3" fmla="*/ 89033 h 103628"/>
                  <a:gd name="connsiteX4" fmla="*/ 358747 w 358747"/>
                  <a:gd name="connsiteY4" fmla="*/ 102519 h 103628"/>
                  <a:gd name="connsiteX0" fmla="*/ 0 w 358747"/>
                  <a:gd name="connsiteY0" fmla="*/ 21549 h 90466"/>
                  <a:gd name="connsiteX1" fmla="*/ 83617 w 358747"/>
                  <a:gd name="connsiteY1" fmla="*/ 2668 h 90466"/>
                  <a:gd name="connsiteX2" fmla="*/ 193361 w 358747"/>
                  <a:gd name="connsiteY2" fmla="*/ 90447 h 90466"/>
                  <a:gd name="connsiteX3" fmla="*/ 296708 w 358747"/>
                  <a:gd name="connsiteY3" fmla="*/ 10760 h 90466"/>
                  <a:gd name="connsiteX4" fmla="*/ 358747 w 358747"/>
                  <a:gd name="connsiteY4" fmla="*/ 24246 h 90466"/>
                  <a:gd name="connsiteX0" fmla="*/ 0 w 358747"/>
                  <a:gd name="connsiteY0" fmla="*/ 13502 h 82672"/>
                  <a:gd name="connsiteX1" fmla="*/ 86697 w 358747"/>
                  <a:gd name="connsiteY1" fmla="*/ 28280 h 82672"/>
                  <a:gd name="connsiteX2" fmla="*/ 193361 w 358747"/>
                  <a:gd name="connsiteY2" fmla="*/ 82400 h 82672"/>
                  <a:gd name="connsiteX3" fmla="*/ 296708 w 358747"/>
                  <a:gd name="connsiteY3" fmla="*/ 2713 h 82672"/>
                  <a:gd name="connsiteX4" fmla="*/ 358747 w 358747"/>
                  <a:gd name="connsiteY4" fmla="*/ 16199 h 82672"/>
                  <a:gd name="connsiteX0" fmla="*/ 0 w 358747"/>
                  <a:gd name="connsiteY0" fmla="*/ 170 h 69082"/>
                  <a:gd name="connsiteX1" fmla="*/ 86697 w 358747"/>
                  <a:gd name="connsiteY1" fmla="*/ 14948 h 69082"/>
                  <a:gd name="connsiteX2" fmla="*/ 193361 w 358747"/>
                  <a:gd name="connsiteY2" fmla="*/ 69068 h 69082"/>
                  <a:gd name="connsiteX3" fmla="*/ 281254 w 358747"/>
                  <a:gd name="connsiteY3" fmla="*/ 20168 h 69082"/>
                  <a:gd name="connsiteX4" fmla="*/ 358747 w 358747"/>
                  <a:gd name="connsiteY4" fmla="*/ 2867 h 69082"/>
                  <a:gd name="connsiteX0" fmla="*/ 0 w 358747"/>
                  <a:gd name="connsiteY0" fmla="*/ 383 h 93427"/>
                  <a:gd name="connsiteX1" fmla="*/ 86697 w 358747"/>
                  <a:gd name="connsiteY1" fmla="*/ 15161 h 93427"/>
                  <a:gd name="connsiteX2" fmla="*/ 199225 w 358747"/>
                  <a:gd name="connsiteY2" fmla="*/ 93417 h 93427"/>
                  <a:gd name="connsiteX3" fmla="*/ 281254 w 358747"/>
                  <a:gd name="connsiteY3" fmla="*/ 20381 h 93427"/>
                  <a:gd name="connsiteX4" fmla="*/ 358747 w 358747"/>
                  <a:gd name="connsiteY4" fmla="*/ 3080 h 93427"/>
                  <a:gd name="connsiteX0" fmla="*/ 0 w 358747"/>
                  <a:gd name="connsiteY0" fmla="*/ 78 h 93124"/>
                  <a:gd name="connsiteX1" fmla="*/ 96457 w 358747"/>
                  <a:gd name="connsiteY1" fmla="*/ 25659 h 93124"/>
                  <a:gd name="connsiteX2" fmla="*/ 199225 w 358747"/>
                  <a:gd name="connsiteY2" fmla="*/ 93112 h 93124"/>
                  <a:gd name="connsiteX3" fmla="*/ 281254 w 358747"/>
                  <a:gd name="connsiteY3" fmla="*/ 20076 h 93124"/>
                  <a:gd name="connsiteX4" fmla="*/ 358747 w 358747"/>
                  <a:gd name="connsiteY4" fmla="*/ 2775 h 93124"/>
                  <a:gd name="connsiteX0" fmla="*/ 0 w 358747"/>
                  <a:gd name="connsiteY0" fmla="*/ 78 h 93154"/>
                  <a:gd name="connsiteX1" fmla="*/ 96457 w 358747"/>
                  <a:gd name="connsiteY1" fmla="*/ 25659 h 93154"/>
                  <a:gd name="connsiteX2" fmla="*/ 199225 w 358747"/>
                  <a:gd name="connsiteY2" fmla="*/ 93112 h 93154"/>
                  <a:gd name="connsiteX3" fmla="*/ 308564 w 358747"/>
                  <a:gd name="connsiteY3" fmla="*/ 15017 h 93154"/>
                  <a:gd name="connsiteX4" fmla="*/ 358747 w 358747"/>
                  <a:gd name="connsiteY4" fmla="*/ 2775 h 93154"/>
                  <a:gd name="connsiteX0" fmla="*/ 0 w 358747"/>
                  <a:gd name="connsiteY0" fmla="*/ 69 h 83534"/>
                  <a:gd name="connsiteX1" fmla="*/ 96457 w 358747"/>
                  <a:gd name="connsiteY1" fmla="*/ 25650 h 83534"/>
                  <a:gd name="connsiteX2" fmla="*/ 217104 w 358747"/>
                  <a:gd name="connsiteY2" fmla="*/ 83484 h 83534"/>
                  <a:gd name="connsiteX3" fmla="*/ 308564 w 358747"/>
                  <a:gd name="connsiteY3" fmla="*/ 15008 h 83534"/>
                  <a:gd name="connsiteX4" fmla="*/ 358747 w 358747"/>
                  <a:gd name="connsiteY4" fmla="*/ 2766 h 83534"/>
                  <a:gd name="connsiteX0" fmla="*/ 0 w 358747"/>
                  <a:gd name="connsiteY0" fmla="*/ 67 h 79820"/>
                  <a:gd name="connsiteX1" fmla="*/ 96457 w 358747"/>
                  <a:gd name="connsiteY1" fmla="*/ 25648 h 79820"/>
                  <a:gd name="connsiteX2" fmla="*/ 203121 w 358747"/>
                  <a:gd name="connsiteY2" fmla="*/ 79767 h 79820"/>
                  <a:gd name="connsiteX3" fmla="*/ 308564 w 358747"/>
                  <a:gd name="connsiteY3" fmla="*/ 15006 h 79820"/>
                  <a:gd name="connsiteX4" fmla="*/ 358747 w 358747"/>
                  <a:gd name="connsiteY4" fmla="*/ 2764 h 79820"/>
                  <a:gd name="connsiteX0" fmla="*/ 0 w 358747"/>
                  <a:gd name="connsiteY0" fmla="*/ 82 h 97616"/>
                  <a:gd name="connsiteX1" fmla="*/ 96457 w 358747"/>
                  <a:gd name="connsiteY1" fmla="*/ 25663 h 97616"/>
                  <a:gd name="connsiteX2" fmla="*/ 203121 w 358747"/>
                  <a:gd name="connsiteY2" fmla="*/ 97577 h 97616"/>
                  <a:gd name="connsiteX3" fmla="*/ 308564 w 358747"/>
                  <a:gd name="connsiteY3" fmla="*/ 15021 h 97616"/>
                  <a:gd name="connsiteX4" fmla="*/ 358747 w 358747"/>
                  <a:gd name="connsiteY4" fmla="*/ 2779 h 97616"/>
                  <a:gd name="connsiteX0" fmla="*/ 0 w 358747"/>
                  <a:gd name="connsiteY0" fmla="*/ 82 h 97577"/>
                  <a:gd name="connsiteX1" fmla="*/ 96457 w 358747"/>
                  <a:gd name="connsiteY1" fmla="*/ 25663 h 97577"/>
                  <a:gd name="connsiteX2" fmla="*/ 203121 w 358747"/>
                  <a:gd name="connsiteY2" fmla="*/ 97577 h 97577"/>
                  <a:gd name="connsiteX3" fmla="*/ 289901 w 358747"/>
                  <a:gd name="connsiteY3" fmla="*/ 24907 h 97577"/>
                  <a:gd name="connsiteX4" fmla="*/ 358747 w 358747"/>
                  <a:gd name="connsiteY4" fmla="*/ 2779 h 97577"/>
                  <a:gd name="connsiteX0" fmla="*/ 0 w 346305"/>
                  <a:gd name="connsiteY0" fmla="*/ 82 h 97577"/>
                  <a:gd name="connsiteX1" fmla="*/ 84015 w 346305"/>
                  <a:gd name="connsiteY1" fmla="*/ 25663 h 97577"/>
                  <a:gd name="connsiteX2" fmla="*/ 190679 w 346305"/>
                  <a:gd name="connsiteY2" fmla="*/ 97577 h 97577"/>
                  <a:gd name="connsiteX3" fmla="*/ 277459 w 346305"/>
                  <a:gd name="connsiteY3" fmla="*/ 24907 h 97577"/>
                  <a:gd name="connsiteX4" fmla="*/ 346305 w 346305"/>
                  <a:gd name="connsiteY4" fmla="*/ 2779 h 97577"/>
                  <a:gd name="connsiteX0" fmla="*/ 0 w 367042"/>
                  <a:gd name="connsiteY0" fmla="*/ 82 h 97577"/>
                  <a:gd name="connsiteX1" fmla="*/ 84015 w 367042"/>
                  <a:gd name="connsiteY1" fmla="*/ 25663 h 97577"/>
                  <a:gd name="connsiteX2" fmla="*/ 190679 w 367042"/>
                  <a:gd name="connsiteY2" fmla="*/ 97577 h 97577"/>
                  <a:gd name="connsiteX3" fmla="*/ 277459 w 367042"/>
                  <a:gd name="connsiteY3" fmla="*/ 24907 h 97577"/>
                  <a:gd name="connsiteX4" fmla="*/ 367042 w 367042"/>
                  <a:gd name="connsiteY4" fmla="*/ 2779 h 97577"/>
                  <a:gd name="connsiteX0" fmla="*/ 0 w 367042"/>
                  <a:gd name="connsiteY0" fmla="*/ 82 h 97580"/>
                  <a:gd name="connsiteX1" fmla="*/ 84015 w 367042"/>
                  <a:gd name="connsiteY1" fmla="*/ 25663 h 97580"/>
                  <a:gd name="connsiteX2" fmla="*/ 190679 w 367042"/>
                  <a:gd name="connsiteY2" fmla="*/ 97577 h 97580"/>
                  <a:gd name="connsiteX3" fmla="*/ 285754 w 367042"/>
                  <a:gd name="connsiteY3" fmla="*/ 28862 h 97580"/>
                  <a:gd name="connsiteX4" fmla="*/ 367042 w 367042"/>
                  <a:gd name="connsiteY4" fmla="*/ 2779 h 97580"/>
                  <a:gd name="connsiteX0" fmla="*/ 0 w 367042"/>
                  <a:gd name="connsiteY0" fmla="*/ 82 h 97577"/>
                  <a:gd name="connsiteX1" fmla="*/ 84015 w 367042"/>
                  <a:gd name="connsiteY1" fmla="*/ 25663 h 97577"/>
                  <a:gd name="connsiteX2" fmla="*/ 190679 w 367042"/>
                  <a:gd name="connsiteY2" fmla="*/ 97577 h 97577"/>
                  <a:gd name="connsiteX3" fmla="*/ 285754 w 367042"/>
                  <a:gd name="connsiteY3" fmla="*/ 24907 h 97577"/>
                  <a:gd name="connsiteX4" fmla="*/ 367042 w 367042"/>
                  <a:gd name="connsiteY4" fmla="*/ 2779 h 97577"/>
                  <a:gd name="connsiteX0" fmla="*/ 0 w 387779"/>
                  <a:gd name="connsiteY0" fmla="*/ 82 h 97577"/>
                  <a:gd name="connsiteX1" fmla="*/ 84015 w 387779"/>
                  <a:gd name="connsiteY1" fmla="*/ 25663 h 97577"/>
                  <a:gd name="connsiteX2" fmla="*/ 190679 w 387779"/>
                  <a:gd name="connsiteY2" fmla="*/ 97577 h 97577"/>
                  <a:gd name="connsiteX3" fmla="*/ 285754 w 387779"/>
                  <a:gd name="connsiteY3" fmla="*/ 24907 h 97577"/>
                  <a:gd name="connsiteX4" fmla="*/ 387779 w 387779"/>
                  <a:gd name="connsiteY4" fmla="*/ 2779 h 97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779" h="97577">
                    <a:moveTo>
                      <a:pt x="0" y="82"/>
                    </a:moveTo>
                    <a:cubicBezTo>
                      <a:pt x="25175" y="-1042"/>
                      <a:pt x="52235" y="9414"/>
                      <a:pt x="84015" y="25663"/>
                    </a:cubicBezTo>
                    <a:cubicBezTo>
                      <a:pt x="115795" y="41912"/>
                      <a:pt x="157056" y="97703"/>
                      <a:pt x="190679" y="97577"/>
                    </a:cubicBezTo>
                    <a:cubicBezTo>
                      <a:pt x="224302" y="97451"/>
                      <a:pt x="252904" y="40707"/>
                      <a:pt x="285754" y="24907"/>
                    </a:cubicBezTo>
                    <a:cubicBezTo>
                      <a:pt x="318604" y="9107"/>
                      <a:pt x="370021" y="4577"/>
                      <a:pt x="387779" y="2779"/>
                    </a:cubicBezTo>
                  </a:path>
                </a:pathLst>
              </a:cu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8DD6C730-B07B-4F7E-A310-CCC9E8FC44AA}"/>
                  </a:ext>
                </a:extLst>
              </p:cNvPr>
              <p:cNvSpPr/>
              <p:nvPr/>
            </p:nvSpPr>
            <p:spPr>
              <a:xfrm rot="9972468">
                <a:off x="3959120" y="5208137"/>
                <a:ext cx="701565" cy="400164"/>
              </a:xfrm>
              <a:custGeom>
                <a:avLst/>
                <a:gdLst>
                  <a:gd name="connsiteX0" fmla="*/ 0 w 428886"/>
                  <a:gd name="connsiteY0" fmla="*/ 124213 h 253685"/>
                  <a:gd name="connsiteX1" fmla="*/ 64736 w 428886"/>
                  <a:gd name="connsiteY1" fmla="*/ 121515 h 253685"/>
                  <a:gd name="connsiteX2" fmla="*/ 78223 w 428886"/>
                  <a:gd name="connsiteY2" fmla="*/ 83753 h 253685"/>
                  <a:gd name="connsiteX3" fmla="*/ 97104 w 428886"/>
                  <a:gd name="connsiteY3" fmla="*/ 170068 h 253685"/>
                  <a:gd name="connsiteX4" fmla="*/ 124078 w 428886"/>
                  <a:gd name="connsiteY4" fmla="*/ 40595 h 253685"/>
                  <a:gd name="connsiteX5" fmla="*/ 137564 w 428886"/>
                  <a:gd name="connsiteY5" fmla="*/ 215922 h 253685"/>
                  <a:gd name="connsiteX6" fmla="*/ 167235 w 428886"/>
                  <a:gd name="connsiteY6" fmla="*/ 135 h 253685"/>
                  <a:gd name="connsiteX7" fmla="*/ 191511 w 428886"/>
                  <a:gd name="connsiteY7" fmla="*/ 253685 h 253685"/>
                  <a:gd name="connsiteX8" fmla="*/ 231972 w 428886"/>
                  <a:gd name="connsiteY8" fmla="*/ 135 h 253685"/>
                  <a:gd name="connsiteX9" fmla="*/ 242761 w 428886"/>
                  <a:gd name="connsiteY9" fmla="*/ 218620 h 253685"/>
                  <a:gd name="connsiteX10" fmla="*/ 277826 w 428886"/>
                  <a:gd name="connsiteY10" fmla="*/ 64871 h 253685"/>
                  <a:gd name="connsiteX11" fmla="*/ 291313 w 428886"/>
                  <a:gd name="connsiteY11" fmla="*/ 175462 h 253685"/>
                  <a:gd name="connsiteX12" fmla="*/ 318287 w 428886"/>
                  <a:gd name="connsiteY12" fmla="*/ 105331 h 253685"/>
                  <a:gd name="connsiteX13" fmla="*/ 337168 w 428886"/>
                  <a:gd name="connsiteY13" fmla="*/ 137699 h 253685"/>
                  <a:gd name="connsiteX14" fmla="*/ 428878 w 428886"/>
                  <a:gd name="connsiteY14" fmla="*/ 137699 h 253685"/>
                  <a:gd name="connsiteX0" fmla="*/ 0 w 428886"/>
                  <a:gd name="connsiteY0" fmla="*/ 124253 h 259120"/>
                  <a:gd name="connsiteX1" fmla="*/ 64736 w 428886"/>
                  <a:gd name="connsiteY1" fmla="*/ 121555 h 259120"/>
                  <a:gd name="connsiteX2" fmla="*/ 78223 w 428886"/>
                  <a:gd name="connsiteY2" fmla="*/ 83793 h 259120"/>
                  <a:gd name="connsiteX3" fmla="*/ 97104 w 428886"/>
                  <a:gd name="connsiteY3" fmla="*/ 170108 h 259120"/>
                  <a:gd name="connsiteX4" fmla="*/ 124078 w 428886"/>
                  <a:gd name="connsiteY4" fmla="*/ 40635 h 259120"/>
                  <a:gd name="connsiteX5" fmla="*/ 137564 w 428886"/>
                  <a:gd name="connsiteY5" fmla="*/ 215962 h 259120"/>
                  <a:gd name="connsiteX6" fmla="*/ 167235 w 428886"/>
                  <a:gd name="connsiteY6" fmla="*/ 175 h 259120"/>
                  <a:gd name="connsiteX7" fmla="*/ 202300 w 428886"/>
                  <a:gd name="connsiteY7" fmla="*/ 259120 h 259120"/>
                  <a:gd name="connsiteX8" fmla="*/ 231972 w 428886"/>
                  <a:gd name="connsiteY8" fmla="*/ 175 h 259120"/>
                  <a:gd name="connsiteX9" fmla="*/ 242761 w 428886"/>
                  <a:gd name="connsiteY9" fmla="*/ 218660 h 259120"/>
                  <a:gd name="connsiteX10" fmla="*/ 277826 w 428886"/>
                  <a:gd name="connsiteY10" fmla="*/ 64911 h 259120"/>
                  <a:gd name="connsiteX11" fmla="*/ 291313 w 428886"/>
                  <a:gd name="connsiteY11" fmla="*/ 175502 h 259120"/>
                  <a:gd name="connsiteX12" fmla="*/ 318287 w 428886"/>
                  <a:gd name="connsiteY12" fmla="*/ 105371 h 259120"/>
                  <a:gd name="connsiteX13" fmla="*/ 337168 w 428886"/>
                  <a:gd name="connsiteY13" fmla="*/ 137739 h 259120"/>
                  <a:gd name="connsiteX14" fmla="*/ 428878 w 428886"/>
                  <a:gd name="connsiteY14" fmla="*/ 137739 h 259120"/>
                  <a:gd name="connsiteX0" fmla="*/ 0 w 428886"/>
                  <a:gd name="connsiteY0" fmla="*/ 124253 h 259120"/>
                  <a:gd name="connsiteX1" fmla="*/ 64736 w 428886"/>
                  <a:gd name="connsiteY1" fmla="*/ 121555 h 259120"/>
                  <a:gd name="connsiteX2" fmla="*/ 78223 w 428886"/>
                  <a:gd name="connsiteY2" fmla="*/ 83793 h 259120"/>
                  <a:gd name="connsiteX3" fmla="*/ 97104 w 428886"/>
                  <a:gd name="connsiteY3" fmla="*/ 170108 h 259120"/>
                  <a:gd name="connsiteX4" fmla="*/ 124078 w 428886"/>
                  <a:gd name="connsiteY4" fmla="*/ 40635 h 259120"/>
                  <a:gd name="connsiteX5" fmla="*/ 137564 w 428886"/>
                  <a:gd name="connsiteY5" fmla="*/ 215962 h 259120"/>
                  <a:gd name="connsiteX6" fmla="*/ 167235 w 428886"/>
                  <a:gd name="connsiteY6" fmla="*/ 175 h 259120"/>
                  <a:gd name="connsiteX7" fmla="*/ 202300 w 428886"/>
                  <a:gd name="connsiteY7" fmla="*/ 259120 h 259120"/>
                  <a:gd name="connsiteX8" fmla="*/ 231972 w 428886"/>
                  <a:gd name="connsiteY8" fmla="*/ 175 h 259120"/>
                  <a:gd name="connsiteX9" fmla="*/ 256248 w 428886"/>
                  <a:gd name="connsiteY9" fmla="*/ 226752 h 259120"/>
                  <a:gd name="connsiteX10" fmla="*/ 277826 w 428886"/>
                  <a:gd name="connsiteY10" fmla="*/ 64911 h 259120"/>
                  <a:gd name="connsiteX11" fmla="*/ 291313 w 428886"/>
                  <a:gd name="connsiteY11" fmla="*/ 175502 h 259120"/>
                  <a:gd name="connsiteX12" fmla="*/ 318287 w 428886"/>
                  <a:gd name="connsiteY12" fmla="*/ 105371 h 259120"/>
                  <a:gd name="connsiteX13" fmla="*/ 337168 w 428886"/>
                  <a:gd name="connsiteY13" fmla="*/ 137739 h 259120"/>
                  <a:gd name="connsiteX14" fmla="*/ 428878 w 428886"/>
                  <a:gd name="connsiteY14" fmla="*/ 137739 h 259120"/>
                  <a:gd name="connsiteX0" fmla="*/ 0 w 428886"/>
                  <a:gd name="connsiteY0" fmla="*/ 124253 h 259120"/>
                  <a:gd name="connsiteX1" fmla="*/ 64736 w 428886"/>
                  <a:gd name="connsiteY1" fmla="*/ 121555 h 259120"/>
                  <a:gd name="connsiteX2" fmla="*/ 78223 w 428886"/>
                  <a:gd name="connsiteY2" fmla="*/ 83793 h 259120"/>
                  <a:gd name="connsiteX3" fmla="*/ 97104 w 428886"/>
                  <a:gd name="connsiteY3" fmla="*/ 170108 h 259120"/>
                  <a:gd name="connsiteX4" fmla="*/ 124078 w 428886"/>
                  <a:gd name="connsiteY4" fmla="*/ 40635 h 259120"/>
                  <a:gd name="connsiteX5" fmla="*/ 137564 w 428886"/>
                  <a:gd name="connsiteY5" fmla="*/ 215962 h 259120"/>
                  <a:gd name="connsiteX6" fmla="*/ 167235 w 428886"/>
                  <a:gd name="connsiteY6" fmla="*/ 175 h 259120"/>
                  <a:gd name="connsiteX7" fmla="*/ 202300 w 428886"/>
                  <a:gd name="connsiteY7" fmla="*/ 259120 h 259120"/>
                  <a:gd name="connsiteX8" fmla="*/ 231972 w 428886"/>
                  <a:gd name="connsiteY8" fmla="*/ 175 h 259120"/>
                  <a:gd name="connsiteX9" fmla="*/ 256248 w 428886"/>
                  <a:gd name="connsiteY9" fmla="*/ 226752 h 259120"/>
                  <a:gd name="connsiteX10" fmla="*/ 277826 w 428886"/>
                  <a:gd name="connsiteY10" fmla="*/ 64911 h 259120"/>
                  <a:gd name="connsiteX11" fmla="*/ 307497 w 428886"/>
                  <a:gd name="connsiteY11" fmla="*/ 175502 h 259120"/>
                  <a:gd name="connsiteX12" fmla="*/ 318287 w 428886"/>
                  <a:gd name="connsiteY12" fmla="*/ 105371 h 259120"/>
                  <a:gd name="connsiteX13" fmla="*/ 337168 w 428886"/>
                  <a:gd name="connsiteY13" fmla="*/ 137739 h 259120"/>
                  <a:gd name="connsiteX14" fmla="*/ 428878 w 428886"/>
                  <a:gd name="connsiteY14" fmla="*/ 137739 h 259120"/>
                  <a:gd name="connsiteX0" fmla="*/ 0 w 428885"/>
                  <a:gd name="connsiteY0" fmla="*/ 124253 h 259120"/>
                  <a:gd name="connsiteX1" fmla="*/ 64736 w 428885"/>
                  <a:gd name="connsiteY1" fmla="*/ 121555 h 259120"/>
                  <a:gd name="connsiteX2" fmla="*/ 78223 w 428885"/>
                  <a:gd name="connsiteY2" fmla="*/ 83793 h 259120"/>
                  <a:gd name="connsiteX3" fmla="*/ 97104 w 428885"/>
                  <a:gd name="connsiteY3" fmla="*/ 170108 h 259120"/>
                  <a:gd name="connsiteX4" fmla="*/ 124078 w 428885"/>
                  <a:gd name="connsiteY4" fmla="*/ 40635 h 259120"/>
                  <a:gd name="connsiteX5" fmla="*/ 137564 w 428885"/>
                  <a:gd name="connsiteY5" fmla="*/ 215962 h 259120"/>
                  <a:gd name="connsiteX6" fmla="*/ 167235 w 428885"/>
                  <a:gd name="connsiteY6" fmla="*/ 175 h 259120"/>
                  <a:gd name="connsiteX7" fmla="*/ 202300 w 428885"/>
                  <a:gd name="connsiteY7" fmla="*/ 259120 h 259120"/>
                  <a:gd name="connsiteX8" fmla="*/ 231972 w 428885"/>
                  <a:gd name="connsiteY8" fmla="*/ 175 h 259120"/>
                  <a:gd name="connsiteX9" fmla="*/ 256248 w 428885"/>
                  <a:gd name="connsiteY9" fmla="*/ 226752 h 259120"/>
                  <a:gd name="connsiteX10" fmla="*/ 277826 w 428885"/>
                  <a:gd name="connsiteY10" fmla="*/ 64911 h 259120"/>
                  <a:gd name="connsiteX11" fmla="*/ 307497 w 428885"/>
                  <a:gd name="connsiteY11" fmla="*/ 175502 h 259120"/>
                  <a:gd name="connsiteX12" fmla="*/ 334471 w 428885"/>
                  <a:gd name="connsiteY12" fmla="*/ 105371 h 259120"/>
                  <a:gd name="connsiteX13" fmla="*/ 337168 w 428885"/>
                  <a:gd name="connsiteY13" fmla="*/ 137739 h 259120"/>
                  <a:gd name="connsiteX14" fmla="*/ 428878 w 428885"/>
                  <a:gd name="connsiteY14" fmla="*/ 137739 h 259120"/>
                  <a:gd name="connsiteX0" fmla="*/ 0 w 428887"/>
                  <a:gd name="connsiteY0" fmla="*/ 124253 h 259120"/>
                  <a:gd name="connsiteX1" fmla="*/ 64736 w 428887"/>
                  <a:gd name="connsiteY1" fmla="*/ 121555 h 259120"/>
                  <a:gd name="connsiteX2" fmla="*/ 78223 w 428887"/>
                  <a:gd name="connsiteY2" fmla="*/ 83793 h 259120"/>
                  <a:gd name="connsiteX3" fmla="*/ 97104 w 428887"/>
                  <a:gd name="connsiteY3" fmla="*/ 170108 h 259120"/>
                  <a:gd name="connsiteX4" fmla="*/ 124078 w 428887"/>
                  <a:gd name="connsiteY4" fmla="*/ 40635 h 259120"/>
                  <a:gd name="connsiteX5" fmla="*/ 137564 w 428887"/>
                  <a:gd name="connsiteY5" fmla="*/ 215962 h 259120"/>
                  <a:gd name="connsiteX6" fmla="*/ 167235 w 428887"/>
                  <a:gd name="connsiteY6" fmla="*/ 175 h 259120"/>
                  <a:gd name="connsiteX7" fmla="*/ 202300 w 428887"/>
                  <a:gd name="connsiteY7" fmla="*/ 259120 h 259120"/>
                  <a:gd name="connsiteX8" fmla="*/ 231972 w 428887"/>
                  <a:gd name="connsiteY8" fmla="*/ 175 h 259120"/>
                  <a:gd name="connsiteX9" fmla="*/ 256248 w 428887"/>
                  <a:gd name="connsiteY9" fmla="*/ 226752 h 259120"/>
                  <a:gd name="connsiteX10" fmla="*/ 277826 w 428887"/>
                  <a:gd name="connsiteY10" fmla="*/ 64911 h 259120"/>
                  <a:gd name="connsiteX11" fmla="*/ 307497 w 428887"/>
                  <a:gd name="connsiteY11" fmla="*/ 175502 h 259120"/>
                  <a:gd name="connsiteX12" fmla="*/ 334471 w 428887"/>
                  <a:gd name="connsiteY12" fmla="*/ 105371 h 259120"/>
                  <a:gd name="connsiteX13" fmla="*/ 350655 w 428887"/>
                  <a:gd name="connsiteY13" fmla="*/ 137739 h 259120"/>
                  <a:gd name="connsiteX14" fmla="*/ 428878 w 428887"/>
                  <a:gd name="connsiteY14" fmla="*/ 137739 h 259120"/>
                  <a:gd name="connsiteX0" fmla="*/ 0 w 428887"/>
                  <a:gd name="connsiteY0" fmla="*/ 124253 h 259120"/>
                  <a:gd name="connsiteX1" fmla="*/ 64736 w 428887"/>
                  <a:gd name="connsiteY1" fmla="*/ 121555 h 259120"/>
                  <a:gd name="connsiteX2" fmla="*/ 78223 w 428887"/>
                  <a:gd name="connsiteY2" fmla="*/ 83793 h 259120"/>
                  <a:gd name="connsiteX3" fmla="*/ 97104 w 428887"/>
                  <a:gd name="connsiteY3" fmla="*/ 170108 h 259120"/>
                  <a:gd name="connsiteX4" fmla="*/ 124078 w 428887"/>
                  <a:gd name="connsiteY4" fmla="*/ 40635 h 259120"/>
                  <a:gd name="connsiteX5" fmla="*/ 137564 w 428887"/>
                  <a:gd name="connsiteY5" fmla="*/ 215962 h 259120"/>
                  <a:gd name="connsiteX6" fmla="*/ 178025 w 428887"/>
                  <a:gd name="connsiteY6" fmla="*/ 175 h 259120"/>
                  <a:gd name="connsiteX7" fmla="*/ 202300 w 428887"/>
                  <a:gd name="connsiteY7" fmla="*/ 259120 h 259120"/>
                  <a:gd name="connsiteX8" fmla="*/ 231972 w 428887"/>
                  <a:gd name="connsiteY8" fmla="*/ 175 h 259120"/>
                  <a:gd name="connsiteX9" fmla="*/ 256248 w 428887"/>
                  <a:gd name="connsiteY9" fmla="*/ 226752 h 259120"/>
                  <a:gd name="connsiteX10" fmla="*/ 277826 w 428887"/>
                  <a:gd name="connsiteY10" fmla="*/ 64911 h 259120"/>
                  <a:gd name="connsiteX11" fmla="*/ 307497 w 428887"/>
                  <a:gd name="connsiteY11" fmla="*/ 175502 h 259120"/>
                  <a:gd name="connsiteX12" fmla="*/ 334471 w 428887"/>
                  <a:gd name="connsiteY12" fmla="*/ 105371 h 259120"/>
                  <a:gd name="connsiteX13" fmla="*/ 350655 w 428887"/>
                  <a:gd name="connsiteY13" fmla="*/ 137739 h 259120"/>
                  <a:gd name="connsiteX14" fmla="*/ 428878 w 428887"/>
                  <a:gd name="connsiteY14" fmla="*/ 137739 h 259120"/>
                  <a:gd name="connsiteX0" fmla="*/ 0 w 428887"/>
                  <a:gd name="connsiteY0" fmla="*/ 124176 h 259043"/>
                  <a:gd name="connsiteX1" fmla="*/ 64736 w 428887"/>
                  <a:gd name="connsiteY1" fmla="*/ 121478 h 259043"/>
                  <a:gd name="connsiteX2" fmla="*/ 78223 w 428887"/>
                  <a:gd name="connsiteY2" fmla="*/ 83716 h 259043"/>
                  <a:gd name="connsiteX3" fmla="*/ 97104 w 428887"/>
                  <a:gd name="connsiteY3" fmla="*/ 170031 h 259043"/>
                  <a:gd name="connsiteX4" fmla="*/ 124078 w 428887"/>
                  <a:gd name="connsiteY4" fmla="*/ 40558 h 259043"/>
                  <a:gd name="connsiteX5" fmla="*/ 145656 w 428887"/>
                  <a:gd name="connsiteY5" fmla="*/ 232069 h 259043"/>
                  <a:gd name="connsiteX6" fmla="*/ 178025 w 428887"/>
                  <a:gd name="connsiteY6" fmla="*/ 98 h 259043"/>
                  <a:gd name="connsiteX7" fmla="*/ 202300 w 428887"/>
                  <a:gd name="connsiteY7" fmla="*/ 259043 h 259043"/>
                  <a:gd name="connsiteX8" fmla="*/ 231972 w 428887"/>
                  <a:gd name="connsiteY8" fmla="*/ 98 h 259043"/>
                  <a:gd name="connsiteX9" fmla="*/ 256248 w 428887"/>
                  <a:gd name="connsiteY9" fmla="*/ 226675 h 259043"/>
                  <a:gd name="connsiteX10" fmla="*/ 277826 w 428887"/>
                  <a:gd name="connsiteY10" fmla="*/ 64834 h 259043"/>
                  <a:gd name="connsiteX11" fmla="*/ 307497 w 428887"/>
                  <a:gd name="connsiteY11" fmla="*/ 175425 h 259043"/>
                  <a:gd name="connsiteX12" fmla="*/ 334471 w 428887"/>
                  <a:gd name="connsiteY12" fmla="*/ 105294 h 259043"/>
                  <a:gd name="connsiteX13" fmla="*/ 350655 w 428887"/>
                  <a:gd name="connsiteY13" fmla="*/ 137662 h 259043"/>
                  <a:gd name="connsiteX14" fmla="*/ 428878 w 428887"/>
                  <a:gd name="connsiteY14" fmla="*/ 137662 h 259043"/>
                  <a:gd name="connsiteX0" fmla="*/ 0 w 428887"/>
                  <a:gd name="connsiteY0" fmla="*/ 124230 h 259097"/>
                  <a:gd name="connsiteX1" fmla="*/ 64736 w 428887"/>
                  <a:gd name="connsiteY1" fmla="*/ 121532 h 259097"/>
                  <a:gd name="connsiteX2" fmla="*/ 78223 w 428887"/>
                  <a:gd name="connsiteY2" fmla="*/ 83770 h 259097"/>
                  <a:gd name="connsiteX3" fmla="*/ 97104 w 428887"/>
                  <a:gd name="connsiteY3" fmla="*/ 170085 h 259097"/>
                  <a:gd name="connsiteX4" fmla="*/ 124078 w 428887"/>
                  <a:gd name="connsiteY4" fmla="*/ 40612 h 259097"/>
                  <a:gd name="connsiteX5" fmla="*/ 145656 w 428887"/>
                  <a:gd name="connsiteY5" fmla="*/ 218637 h 259097"/>
                  <a:gd name="connsiteX6" fmla="*/ 178025 w 428887"/>
                  <a:gd name="connsiteY6" fmla="*/ 152 h 259097"/>
                  <a:gd name="connsiteX7" fmla="*/ 202300 w 428887"/>
                  <a:gd name="connsiteY7" fmla="*/ 259097 h 259097"/>
                  <a:gd name="connsiteX8" fmla="*/ 231972 w 428887"/>
                  <a:gd name="connsiteY8" fmla="*/ 152 h 259097"/>
                  <a:gd name="connsiteX9" fmla="*/ 256248 w 428887"/>
                  <a:gd name="connsiteY9" fmla="*/ 226729 h 259097"/>
                  <a:gd name="connsiteX10" fmla="*/ 277826 w 428887"/>
                  <a:gd name="connsiteY10" fmla="*/ 64888 h 259097"/>
                  <a:gd name="connsiteX11" fmla="*/ 307497 w 428887"/>
                  <a:gd name="connsiteY11" fmla="*/ 175479 h 259097"/>
                  <a:gd name="connsiteX12" fmla="*/ 334471 w 428887"/>
                  <a:gd name="connsiteY12" fmla="*/ 105348 h 259097"/>
                  <a:gd name="connsiteX13" fmla="*/ 350655 w 428887"/>
                  <a:gd name="connsiteY13" fmla="*/ 137716 h 259097"/>
                  <a:gd name="connsiteX14" fmla="*/ 428878 w 428887"/>
                  <a:gd name="connsiteY14" fmla="*/ 137716 h 259097"/>
                  <a:gd name="connsiteX0" fmla="*/ 0 w 428887"/>
                  <a:gd name="connsiteY0" fmla="*/ 124230 h 259097"/>
                  <a:gd name="connsiteX1" fmla="*/ 64736 w 428887"/>
                  <a:gd name="connsiteY1" fmla="*/ 121532 h 259097"/>
                  <a:gd name="connsiteX2" fmla="*/ 78223 w 428887"/>
                  <a:gd name="connsiteY2" fmla="*/ 83770 h 259097"/>
                  <a:gd name="connsiteX3" fmla="*/ 97104 w 428887"/>
                  <a:gd name="connsiteY3" fmla="*/ 170085 h 259097"/>
                  <a:gd name="connsiteX4" fmla="*/ 124078 w 428887"/>
                  <a:gd name="connsiteY4" fmla="*/ 40612 h 259097"/>
                  <a:gd name="connsiteX5" fmla="*/ 145656 w 428887"/>
                  <a:gd name="connsiteY5" fmla="*/ 218637 h 259097"/>
                  <a:gd name="connsiteX6" fmla="*/ 178025 w 428887"/>
                  <a:gd name="connsiteY6" fmla="*/ 152 h 259097"/>
                  <a:gd name="connsiteX7" fmla="*/ 202300 w 428887"/>
                  <a:gd name="connsiteY7" fmla="*/ 259097 h 259097"/>
                  <a:gd name="connsiteX8" fmla="*/ 231972 w 428887"/>
                  <a:gd name="connsiteY8" fmla="*/ 152 h 259097"/>
                  <a:gd name="connsiteX9" fmla="*/ 256248 w 428887"/>
                  <a:gd name="connsiteY9" fmla="*/ 226729 h 259097"/>
                  <a:gd name="connsiteX10" fmla="*/ 277826 w 428887"/>
                  <a:gd name="connsiteY10" fmla="*/ 64888 h 259097"/>
                  <a:gd name="connsiteX11" fmla="*/ 307497 w 428887"/>
                  <a:gd name="connsiteY11" fmla="*/ 175479 h 259097"/>
                  <a:gd name="connsiteX12" fmla="*/ 329076 w 428887"/>
                  <a:gd name="connsiteY12" fmla="*/ 110742 h 259097"/>
                  <a:gd name="connsiteX13" fmla="*/ 350655 w 428887"/>
                  <a:gd name="connsiteY13" fmla="*/ 137716 h 259097"/>
                  <a:gd name="connsiteX14" fmla="*/ 428878 w 428887"/>
                  <a:gd name="connsiteY14" fmla="*/ 137716 h 259097"/>
                  <a:gd name="connsiteX0" fmla="*/ 0 w 428887"/>
                  <a:gd name="connsiteY0" fmla="*/ 124230 h 259097"/>
                  <a:gd name="connsiteX1" fmla="*/ 62039 w 428887"/>
                  <a:gd name="connsiteY1" fmla="*/ 126927 h 259097"/>
                  <a:gd name="connsiteX2" fmla="*/ 78223 w 428887"/>
                  <a:gd name="connsiteY2" fmla="*/ 83770 h 259097"/>
                  <a:gd name="connsiteX3" fmla="*/ 97104 w 428887"/>
                  <a:gd name="connsiteY3" fmla="*/ 170085 h 259097"/>
                  <a:gd name="connsiteX4" fmla="*/ 124078 w 428887"/>
                  <a:gd name="connsiteY4" fmla="*/ 40612 h 259097"/>
                  <a:gd name="connsiteX5" fmla="*/ 145656 w 428887"/>
                  <a:gd name="connsiteY5" fmla="*/ 218637 h 259097"/>
                  <a:gd name="connsiteX6" fmla="*/ 178025 w 428887"/>
                  <a:gd name="connsiteY6" fmla="*/ 152 h 259097"/>
                  <a:gd name="connsiteX7" fmla="*/ 202300 w 428887"/>
                  <a:gd name="connsiteY7" fmla="*/ 259097 h 259097"/>
                  <a:gd name="connsiteX8" fmla="*/ 231972 w 428887"/>
                  <a:gd name="connsiteY8" fmla="*/ 152 h 259097"/>
                  <a:gd name="connsiteX9" fmla="*/ 256248 w 428887"/>
                  <a:gd name="connsiteY9" fmla="*/ 226729 h 259097"/>
                  <a:gd name="connsiteX10" fmla="*/ 277826 w 428887"/>
                  <a:gd name="connsiteY10" fmla="*/ 64888 h 259097"/>
                  <a:gd name="connsiteX11" fmla="*/ 307497 w 428887"/>
                  <a:gd name="connsiteY11" fmla="*/ 175479 h 259097"/>
                  <a:gd name="connsiteX12" fmla="*/ 329076 w 428887"/>
                  <a:gd name="connsiteY12" fmla="*/ 110742 h 259097"/>
                  <a:gd name="connsiteX13" fmla="*/ 350655 w 428887"/>
                  <a:gd name="connsiteY13" fmla="*/ 137716 h 259097"/>
                  <a:gd name="connsiteX14" fmla="*/ 428878 w 428887"/>
                  <a:gd name="connsiteY14" fmla="*/ 137716 h 259097"/>
                  <a:gd name="connsiteX0" fmla="*/ 0 w 467641"/>
                  <a:gd name="connsiteY0" fmla="*/ 128044 h 259097"/>
                  <a:gd name="connsiteX1" fmla="*/ 100793 w 467641"/>
                  <a:gd name="connsiteY1" fmla="*/ 126927 h 259097"/>
                  <a:gd name="connsiteX2" fmla="*/ 116977 w 467641"/>
                  <a:gd name="connsiteY2" fmla="*/ 83770 h 259097"/>
                  <a:gd name="connsiteX3" fmla="*/ 135858 w 467641"/>
                  <a:gd name="connsiteY3" fmla="*/ 170085 h 259097"/>
                  <a:gd name="connsiteX4" fmla="*/ 162832 w 467641"/>
                  <a:gd name="connsiteY4" fmla="*/ 40612 h 259097"/>
                  <a:gd name="connsiteX5" fmla="*/ 184410 w 467641"/>
                  <a:gd name="connsiteY5" fmla="*/ 218637 h 259097"/>
                  <a:gd name="connsiteX6" fmla="*/ 216779 w 467641"/>
                  <a:gd name="connsiteY6" fmla="*/ 152 h 259097"/>
                  <a:gd name="connsiteX7" fmla="*/ 241054 w 467641"/>
                  <a:gd name="connsiteY7" fmla="*/ 259097 h 259097"/>
                  <a:gd name="connsiteX8" fmla="*/ 270726 w 467641"/>
                  <a:gd name="connsiteY8" fmla="*/ 152 h 259097"/>
                  <a:gd name="connsiteX9" fmla="*/ 295002 w 467641"/>
                  <a:gd name="connsiteY9" fmla="*/ 226729 h 259097"/>
                  <a:gd name="connsiteX10" fmla="*/ 316580 w 467641"/>
                  <a:gd name="connsiteY10" fmla="*/ 64888 h 259097"/>
                  <a:gd name="connsiteX11" fmla="*/ 346251 w 467641"/>
                  <a:gd name="connsiteY11" fmla="*/ 175479 h 259097"/>
                  <a:gd name="connsiteX12" fmla="*/ 367830 w 467641"/>
                  <a:gd name="connsiteY12" fmla="*/ 110742 h 259097"/>
                  <a:gd name="connsiteX13" fmla="*/ 389409 w 467641"/>
                  <a:gd name="connsiteY13" fmla="*/ 137716 h 259097"/>
                  <a:gd name="connsiteX14" fmla="*/ 467632 w 467641"/>
                  <a:gd name="connsiteY14" fmla="*/ 137716 h 259097"/>
                  <a:gd name="connsiteX0" fmla="*/ 0 w 457189"/>
                  <a:gd name="connsiteY0" fmla="*/ 121744 h 259097"/>
                  <a:gd name="connsiteX1" fmla="*/ 90341 w 457189"/>
                  <a:gd name="connsiteY1" fmla="*/ 126927 h 259097"/>
                  <a:gd name="connsiteX2" fmla="*/ 106525 w 457189"/>
                  <a:gd name="connsiteY2" fmla="*/ 83770 h 259097"/>
                  <a:gd name="connsiteX3" fmla="*/ 125406 w 457189"/>
                  <a:gd name="connsiteY3" fmla="*/ 170085 h 259097"/>
                  <a:gd name="connsiteX4" fmla="*/ 152380 w 457189"/>
                  <a:gd name="connsiteY4" fmla="*/ 40612 h 259097"/>
                  <a:gd name="connsiteX5" fmla="*/ 173958 w 457189"/>
                  <a:gd name="connsiteY5" fmla="*/ 218637 h 259097"/>
                  <a:gd name="connsiteX6" fmla="*/ 206327 w 457189"/>
                  <a:gd name="connsiteY6" fmla="*/ 152 h 259097"/>
                  <a:gd name="connsiteX7" fmla="*/ 230602 w 457189"/>
                  <a:gd name="connsiteY7" fmla="*/ 259097 h 259097"/>
                  <a:gd name="connsiteX8" fmla="*/ 260274 w 457189"/>
                  <a:gd name="connsiteY8" fmla="*/ 152 h 259097"/>
                  <a:gd name="connsiteX9" fmla="*/ 284550 w 457189"/>
                  <a:gd name="connsiteY9" fmla="*/ 226729 h 259097"/>
                  <a:gd name="connsiteX10" fmla="*/ 306128 w 457189"/>
                  <a:gd name="connsiteY10" fmla="*/ 64888 h 259097"/>
                  <a:gd name="connsiteX11" fmla="*/ 335799 w 457189"/>
                  <a:gd name="connsiteY11" fmla="*/ 175479 h 259097"/>
                  <a:gd name="connsiteX12" fmla="*/ 357378 w 457189"/>
                  <a:gd name="connsiteY12" fmla="*/ 110742 h 259097"/>
                  <a:gd name="connsiteX13" fmla="*/ 378957 w 457189"/>
                  <a:gd name="connsiteY13" fmla="*/ 137716 h 259097"/>
                  <a:gd name="connsiteX14" fmla="*/ 457180 w 457189"/>
                  <a:gd name="connsiteY14" fmla="*/ 137716 h 259097"/>
                  <a:gd name="connsiteX0" fmla="*/ 0 w 457189"/>
                  <a:gd name="connsiteY0" fmla="*/ 121744 h 259097"/>
                  <a:gd name="connsiteX1" fmla="*/ 75656 w 457189"/>
                  <a:gd name="connsiteY1" fmla="*/ 123340 h 259097"/>
                  <a:gd name="connsiteX2" fmla="*/ 106525 w 457189"/>
                  <a:gd name="connsiteY2" fmla="*/ 83770 h 259097"/>
                  <a:gd name="connsiteX3" fmla="*/ 125406 w 457189"/>
                  <a:gd name="connsiteY3" fmla="*/ 170085 h 259097"/>
                  <a:gd name="connsiteX4" fmla="*/ 152380 w 457189"/>
                  <a:gd name="connsiteY4" fmla="*/ 40612 h 259097"/>
                  <a:gd name="connsiteX5" fmla="*/ 173958 w 457189"/>
                  <a:gd name="connsiteY5" fmla="*/ 218637 h 259097"/>
                  <a:gd name="connsiteX6" fmla="*/ 206327 w 457189"/>
                  <a:gd name="connsiteY6" fmla="*/ 152 h 259097"/>
                  <a:gd name="connsiteX7" fmla="*/ 230602 w 457189"/>
                  <a:gd name="connsiteY7" fmla="*/ 259097 h 259097"/>
                  <a:gd name="connsiteX8" fmla="*/ 260274 w 457189"/>
                  <a:gd name="connsiteY8" fmla="*/ 152 h 259097"/>
                  <a:gd name="connsiteX9" fmla="*/ 284550 w 457189"/>
                  <a:gd name="connsiteY9" fmla="*/ 226729 h 259097"/>
                  <a:gd name="connsiteX10" fmla="*/ 306128 w 457189"/>
                  <a:gd name="connsiteY10" fmla="*/ 64888 h 259097"/>
                  <a:gd name="connsiteX11" fmla="*/ 335799 w 457189"/>
                  <a:gd name="connsiteY11" fmla="*/ 175479 h 259097"/>
                  <a:gd name="connsiteX12" fmla="*/ 357378 w 457189"/>
                  <a:gd name="connsiteY12" fmla="*/ 110742 h 259097"/>
                  <a:gd name="connsiteX13" fmla="*/ 378957 w 457189"/>
                  <a:gd name="connsiteY13" fmla="*/ 137716 h 259097"/>
                  <a:gd name="connsiteX14" fmla="*/ 457180 w 457189"/>
                  <a:gd name="connsiteY14" fmla="*/ 137716 h 25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57189" h="259097">
                    <a:moveTo>
                      <a:pt x="0" y="121744"/>
                    </a:moveTo>
                    <a:cubicBezTo>
                      <a:pt x="25849" y="123766"/>
                      <a:pt x="57902" y="129669"/>
                      <a:pt x="75656" y="123340"/>
                    </a:cubicBezTo>
                    <a:cubicBezTo>
                      <a:pt x="93410" y="117011"/>
                      <a:pt x="98233" y="75979"/>
                      <a:pt x="106525" y="83770"/>
                    </a:cubicBezTo>
                    <a:cubicBezTo>
                      <a:pt x="114817" y="91561"/>
                      <a:pt x="117764" y="177278"/>
                      <a:pt x="125406" y="170085"/>
                    </a:cubicBezTo>
                    <a:cubicBezTo>
                      <a:pt x="133049" y="162892"/>
                      <a:pt x="144288" y="32520"/>
                      <a:pt x="152380" y="40612"/>
                    </a:cubicBezTo>
                    <a:cubicBezTo>
                      <a:pt x="160472" y="48704"/>
                      <a:pt x="164967" y="225380"/>
                      <a:pt x="173958" y="218637"/>
                    </a:cubicBezTo>
                    <a:cubicBezTo>
                      <a:pt x="182949" y="211894"/>
                      <a:pt x="196886" y="-6591"/>
                      <a:pt x="206327" y="152"/>
                    </a:cubicBezTo>
                    <a:cubicBezTo>
                      <a:pt x="215768" y="6895"/>
                      <a:pt x="221611" y="259097"/>
                      <a:pt x="230602" y="259097"/>
                    </a:cubicBezTo>
                    <a:cubicBezTo>
                      <a:pt x="239593" y="259097"/>
                      <a:pt x="251283" y="5547"/>
                      <a:pt x="260274" y="152"/>
                    </a:cubicBezTo>
                    <a:cubicBezTo>
                      <a:pt x="269265" y="-5243"/>
                      <a:pt x="276908" y="215940"/>
                      <a:pt x="284550" y="226729"/>
                    </a:cubicBezTo>
                    <a:cubicBezTo>
                      <a:pt x="292192" y="237518"/>
                      <a:pt x="297587" y="73430"/>
                      <a:pt x="306128" y="64888"/>
                    </a:cubicBezTo>
                    <a:cubicBezTo>
                      <a:pt x="314669" y="56346"/>
                      <a:pt x="327257" y="167837"/>
                      <a:pt x="335799" y="175479"/>
                    </a:cubicBezTo>
                    <a:cubicBezTo>
                      <a:pt x="344341" y="183121"/>
                      <a:pt x="350185" y="117036"/>
                      <a:pt x="357378" y="110742"/>
                    </a:cubicBezTo>
                    <a:cubicBezTo>
                      <a:pt x="364571" y="104448"/>
                      <a:pt x="362323" y="133220"/>
                      <a:pt x="378957" y="137716"/>
                    </a:cubicBezTo>
                    <a:cubicBezTo>
                      <a:pt x="395591" y="142212"/>
                      <a:pt x="458079" y="131422"/>
                      <a:pt x="457180" y="137716"/>
                    </a:cubicBezTo>
                  </a:path>
                </a:pathLst>
              </a:cu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4E054AC-4CDB-4ABE-A17B-E33C0439B9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7250" y="4372489"/>
              <a:ext cx="730136" cy="181027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41" name="Group 77">
            <a:extLst>
              <a:ext uri="{FF2B5EF4-FFF2-40B4-BE49-F238E27FC236}">
                <a16:creationId xmlns:a16="http://schemas.microsoft.com/office/drawing/2014/main" id="{A9D705C2-4688-497C-A485-1231B02F59FF}"/>
              </a:ext>
            </a:extLst>
          </p:cNvPr>
          <p:cNvGrpSpPr>
            <a:grpSpLocks/>
          </p:cNvGrpSpPr>
          <p:nvPr/>
        </p:nvGrpSpPr>
        <p:grpSpPr bwMode="auto">
          <a:xfrm rot="1790510">
            <a:off x="1227138" y="5097463"/>
            <a:ext cx="2047875" cy="533400"/>
            <a:chOff x="3445371" y="5274163"/>
            <a:chExt cx="2047554" cy="533552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E2B1070B-415D-4761-9A27-70EA28190C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3666" y="5626249"/>
              <a:ext cx="730136" cy="181027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none"/>
            </a:ln>
            <a:effectLst/>
          </p:spPr>
        </p:cxnSp>
        <p:grpSp>
          <p:nvGrpSpPr>
            <p:cNvPr id="43" name="Group 70">
              <a:extLst>
                <a:ext uri="{FF2B5EF4-FFF2-40B4-BE49-F238E27FC236}">
                  <a16:creationId xmlns:a16="http://schemas.microsoft.com/office/drawing/2014/main" id="{6E013B64-DFBC-424C-9BB1-04E72EAF43E2}"/>
                </a:ext>
              </a:extLst>
            </p:cNvPr>
            <p:cNvGrpSpPr>
              <a:grpSpLocks/>
            </p:cNvGrpSpPr>
            <p:nvPr/>
          </p:nvGrpSpPr>
          <p:grpSpPr bwMode="auto">
            <a:xfrm rot="-158202">
              <a:off x="4059194" y="5343691"/>
              <a:ext cx="847105" cy="410909"/>
              <a:chOff x="3883593" y="5208909"/>
              <a:chExt cx="847105" cy="410909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3F285E8-4CF5-4DEA-8BE3-3F0579B12FDB}"/>
                  </a:ext>
                </a:extLst>
              </p:cNvPr>
              <p:cNvSpPr/>
              <p:nvPr/>
            </p:nvSpPr>
            <p:spPr>
              <a:xfrm rot="9972468">
                <a:off x="3953700" y="5402423"/>
                <a:ext cx="772992" cy="217549"/>
              </a:xfrm>
              <a:custGeom>
                <a:avLst/>
                <a:gdLst>
                  <a:gd name="connsiteX0" fmla="*/ 0 w 358747"/>
                  <a:gd name="connsiteY0" fmla="*/ 99822 h 103628"/>
                  <a:gd name="connsiteX1" fmla="*/ 83617 w 358747"/>
                  <a:gd name="connsiteY1" fmla="*/ 80941 h 103628"/>
                  <a:gd name="connsiteX2" fmla="*/ 199603 w 358747"/>
                  <a:gd name="connsiteY2" fmla="*/ 20 h 103628"/>
                  <a:gd name="connsiteX3" fmla="*/ 296708 w 358747"/>
                  <a:gd name="connsiteY3" fmla="*/ 89033 h 103628"/>
                  <a:gd name="connsiteX4" fmla="*/ 358747 w 358747"/>
                  <a:gd name="connsiteY4" fmla="*/ 102519 h 103628"/>
                  <a:gd name="connsiteX0" fmla="*/ 0 w 358747"/>
                  <a:gd name="connsiteY0" fmla="*/ 99814 h 102688"/>
                  <a:gd name="connsiteX1" fmla="*/ 83617 w 358747"/>
                  <a:gd name="connsiteY1" fmla="*/ 80933 h 102688"/>
                  <a:gd name="connsiteX2" fmla="*/ 199603 w 358747"/>
                  <a:gd name="connsiteY2" fmla="*/ 12 h 102688"/>
                  <a:gd name="connsiteX3" fmla="*/ 284266 w 358747"/>
                  <a:gd name="connsiteY3" fmla="*/ 75185 h 102688"/>
                  <a:gd name="connsiteX4" fmla="*/ 358747 w 358747"/>
                  <a:gd name="connsiteY4" fmla="*/ 102511 h 102688"/>
                  <a:gd name="connsiteX0" fmla="*/ 0 w 358747"/>
                  <a:gd name="connsiteY0" fmla="*/ 99814 h 102688"/>
                  <a:gd name="connsiteX1" fmla="*/ 83617 w 358747"/>
                  <a:gd name="connsiteY1" fmla="*/ 80933 h 102688"/>
                  <a:gd name="connsiteX2" fmla="*/ 199603 w 358747"/>
                  <a:gd name="connsiteY2" fmla="*/ 12 h 102688"/>
                  <a:gd name="connsiteX3" fmla="*/ 294635 w 358747"/>
                  <a:gd name="connsiteY3" fmla="*/ 75185 h 102688"/>
                  <a:gd name="connsiteX4" fmla="*/ 358747 w 358747"/>
                  <a:gd name="connsiteY4" fmla="*/ 102511 h 102688"/>
                  <a:gd name="connsiteX0" fmla="*/ 0 w 358747"/>
                  <a:gd name="connsiteY0" fmla="*/ 99808 h 103027"/>
                  <a:gd name="connsiteX1" fmla="*/ 83617 w 358747"/>
                  <a:gd name="connsiteY1" fmla="*/ 80927 h 103027"/>
                  <a:gd name="connsiteX2" fmla="*/ 199603 w 358747"/>
                  <a:gd name="connsiteY2" fmla="*/ 6 h 103027"/>
                  <a:gd name="connsiteX3" fmla="*/ 294635 w 358747"/>
                  <a:gd name="connsiteY3" fmla="*/ 85065 h 103027"/>
                  <a:gd name="connsiteX4" fmla="*/ 358747 w 358747"/>
                  <a:gd name="connsiteY4" fmla="*/ 102505 h 103027"/>
                  <a:gd name="connsiteX0" fmla="*/ 0 w 375337"/>
                  <a:gd name="connsiteY0" fmla="*/ 99808 h 103027"/>
                  <a:gd name="connsiteX1" fmla="*/ 83617 w 375337"/>
                  <a:gd name="connsiteY1" fmla="*/ 80927 h 103027"/>
                  <a:gd name="connsiteX2" fmla="*/ 199603 w 375337"/>
                  <a:gd name="connsiteY2" fmla="*/ 6 h 103027"/>
                  <a:gd name="connsiteX3" fmla="*/ 294635 w 375337"/>
                  <a:gd name="connsiteY3" fmla="*/ 85065 h 103027"/>
                  <a:gd name="connsiteX4" fmla="*/ 375337 w 375337"/>
                  <a:gd name="connsiteY4" fmla="*/ 102505 h 103027"/>
                  <a:gd name="connsiteX0" fmla="*/ 0 w 387779"/>
                  <a:gd name="connsiteY0" fmla="*/ 99808 h 103027"/>
                  <a:gd name="connsiteX1" fmla="*/ 83617 w 387779"/>
                  <a:gd name="connsiteY1" fmla="*/ 80927 h 103027"/>
                  <a:gd name="connsiteX2" fmla="*/ 199603 w 387779"/>
                  <a:gd name="connsiteY2" fmla="*/ 6 h 103027"/>
                  <a:gd name="connsiteX3" fmla="*/ 294635 w 387779"/>
                  <a:gd name="connsiteY3" fmla="*/ 85065 h 103027"/>
                  <a:gd name="connsiteX4" fmla="*/ 387779 w 387779"/>
                  <a:gd name="connsiteY4" fmla="*/ 102505 h 103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779" h="103027">
                    <a:moveTo>
                      <a:pt x="0" y="99808"/>
                    </a:moveTo>
                    <a:cubicBezTo>
                      <a:pt x="25175" y="98684"/>
                      <a:pt x="50350" y="97561"/>
                      <a:pt x="83617" y="80927"/>
                    </a:cubicBezTo>
                    <a:cubicBezTo>
                      <a:pt x="116884" y="64293"/>
                      <a:pt x="164433" y="-684"/>
                      <a:pt x="199603" y="6"/>
                    </a:cubicBezTo>
                    <a:cubicBezTo>
                      <a:pt x="234773" y="696"/>
                      <a:pt x="263272" y="67982"/>
                      <a:pt x="294635" y="85065"/>
                    </a:cubicBezTo>
                    <a:cubicBezTo>
                      <a:pt x="325998" y="102148"/>
                      <a:pt x="370021" y="104303"/>
                      <a:pt x="387779" y="102505"/>
                    </a:cubicBezTo>
                  </a:path>
                </a:pathLst>
              </a:cu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713EFBEC-EE83-44A5-B04E-364EF137E982}"/>
                  </a:ext>
                </a:extLst>
              </p:cNvPr>
              <p:cNvSpPr/>
              <p:nvPr/>
            </p:nvSpPr>
            <p:spPr>
              <a:xfrm rot="9972468">
                <a:off x="3880541" y="5214288"/>
                <a:ext cx="772991" cy="204845"/>
              </a:xfrm>
              <a:custGeom>
                <a:avLst/>
                <a:gdLst>
                  <a:gd name="connsiteX0" fmla="*/ 0 w 358747"/>
                  <a:gd name="connsiteY0" fmla="*/ 99822 h 103628"/>
                  <a:gd name="connsiteX1" fmla="*/ 83617 w 358747"/>
                  <a:gd name="connsiteY1" fmla="*/ 80941 h 103628"/>
                  <a:gd name="connsiteX2" fmla="*/ 199603 w 358747"/>
                  <a:gd name="connsiteY2" fmla="*/ 20 h 103628"/>
                  <a:gd name="connsiteX3" fmla="*/ 296708 w 358747"/>
                  <a:gd name="connsiteY3" fmla="*/ 89033 h 103628"/>
                  <a:gd name="connsiteX4" fmla="*/ 358747 w 358747"/>
                  <a:gd name="connsiteY4" fmla="*/ 102519 h 103628"/>
                  <a:gd name="connsiteX0" fmla="*/ 0 w 358747"/>
                  <a:gd name="connsiteY0" fmla="*/ 21549 h 90466"/>
                  <a:gd name="connsiteX1" fmla="*/ 83617 w 358747"/>
                  <a:gd name="connsiteY1" fmla="*/ 2668 h 90466"/>
                  <a:gd name="connsiteX2" fmla="*/ 193361 w 358747"/>
                  <a:gd name="connsiteY2" fmla="*/ 90447 h 90466"/>
                  <a:gd name="connsiteX3" fmla="*/ 296708 w 358747"/>
                  <a:gd name="connsiteY3" fmla="*/ 10760 h 90466"/>
                  <a:gd name="connsiteX4" fmla="*/ 358747 w 358747"/>
                  <a:gd name="connsiteY4" fmla="*/ 24246 h 90466"/>
                  <a:gd name="connsiteX0" fmla="*/ 0 w 358747"/>
                  <a:gd name="connsiteY0" fmla="*/ 13502 h 82672"/>
                  <a:gd name="connsiteX1" fmla="*/ 86697 w 358747"/>
                  <a:gd name="connsiteY1" fmla="*/ 28280 h 82672"/>
                  <a:gd name="connsiteX2" fmla="*/ 193361 w 358747"/>
                  <a:gd name="connsiteY2" fmla="*/ 82400 h 82672"/>
                  <a:gd name="connsiteX3" fmla="*/ 296708 w 358747"/>
                  <a:gd name="connsiteY3" fmla="*/ 2713 h 82672"/>
                  <a:gd name="connsiteX4" fmla="*/ 358747 w 358747"/>
                  <a:gd name="connsiteY4" fmla="*/ 16199 h 82672"/>
                  <a:gd name="connsiteX0" fmla="*/ 0 w 358747"/>
                  <a:gd name="connsiteY0" fmla="*/ 170 h 69082"/>
                  <a:gd name="connsiteX1" fmla="*/ 86697 w 358747"/>
                  <a:gd name="connsiteY1" fmla="*/ 14948 h 69082"/>
                  <a:gd name="connsiteX2" fmla="*/ 193361 w 358747"/>
                  <a:gd name="connsiteY2" fmla="*/ 69068 h 69082"/>
                  <a:gd name="connsiteX3" fmla="*/ 281254 w 358747"/>
                  <a:gd name="connsiteY3" fmla="*/ 20168 h 69082"/>
                  <a:gd name="connsiteX4" fmla="*/ 358747 w 358747"/>
                  <a:gd name="connsiteY4" fmla="*/ 2867 h 69082"/>
                  <a:gd name="connsiteX0" fmla="*/ 0 w 358747"/>
                  <a:gd name="connsiteY0" fmla="*/ 383 h 93427"/>
                  <a:gd name="connsiteX1" fmla="*/ 86697 w 358747"/>
                  <a:gd name="connsiteY1" fmla="*/ 15161 h 93427"/>
                  <a:gd name="connsiteX2" fmla="*/ 199225 w 358747"/>
                  <a:gd name="connsiteY2" fmla="*/ 93417 h 93427"/>
                  <a:gd name="connsiteX3" fmla="*/ 281254 w 358747"/>
                  <a:gd name="connsiteY3" fmla="*/ 20381 h 93427"/>
                  <a:gd name="connsiteX4" fmla="*/ 358747 w 358747"/>
                  <a:gd name="connsiteY4" fmla="*/ 3080 h 93427"/>
                  <a:gd name="connsiteX0" fmla="*/ 0 w 358747"/>
                  <a:gd name="connsiteY0" fmla="*/ 78 h 93124"/>
                  <a:gd name="connsiteX1" fmla="*/ 96457 w 358747"/>
                  <a:gd name="connsiteY1" fmla="*/ 25659 h 93124"/>
                  <a:gd name="connsiteX2" fmla="*/ 199225 w 358747"/>
                  <a:gd name="connsiteY2" fmla="*/ 93112 h 93124"/>
                  <a:gd name="connsiteX3" fmla="*/ 281254 w 358747"/>
                  <a:gd name="connsiteY3" fmla="*/ 20076 h 93124"/>
                  <a:gd name="connsiteX4" fmla="*/ 358747 w 358747"/>
                  <a:gd name="connsiteY4" fmla="*/ 2775 h 93124"/>
                  <a:gd name="connsiteX0" fmla="*/ 0 w 358747"/>
                  <a:gd name="connsiteY0" fmla="*/ 78 h 93154"/>
                  <a:gd name="connsiteX1" fmla="*/ 96457 w 358747"/>
                  <a:gd name="connsiteY1" fmla="*/ 25659 h 93154"/>
                  <a:gd name="connsiteX2" fmla="*/ 199225 w 358747"/>
                  <a:gd name="connsiteY2" fmla="*/ 93112 h 93154"/>
                  <a:gd name="connsiteX3" fmla="*/ 308564 w 358747"/>
                  <a:gd name="connsiteY3" fmla="*/ 15017 h 93154"/>
                  <a:gd name="connsiteX4" fmla="*/ 358747 w 358747"/>
                  <a:gd name="connsiteY4" fmla="*/ 2775 h 93154"/>
                  <a:gd name="connsiteX0" fmla="*/ 0 w 358747"/>
                  <a:gd name="connsiteY0" fmla="*/ 69 h 83534"/>
                  <a:gd name="connsiteX1" fmla="*/ 96457 w 358747"/>
                  <a:gd name="connsiteY1" fmla="*/ 25650 h 83534"/>
                  <a:gd name="connsiteX2" fmla="*/ 217104 w 358747"/>
                  <a:gd name="connsiteY2" fmla="*/ 83484 h 83534"/>
                  <a:gd name="connsiteX3" fmla="*/ 308564 w 358747"/>
                  <a:gd name="connsiteY3" fmla="*/ 15008 h 83534"/>
                  <a:gd name="connsiteX4" fmla="*/ 358747 w 358747"/>
                  <a:gd name="connsiteY4" fmla="*/ 2766 h 83534"/>
                  <a:gd name="connsiteX0" fmla="*/ 0 w 358747"/>
                  <a:gd name="connsiteY0" fmla="*/ 67 h 79820"/>
                  <a:gd name="connsiteX1" fmla="*/ 96457 w 358747"/>
                  <a:gd name="connsiteY1" fmla="*/ 25648 h 79820"/>
                  <a:gd name="connsiteX2" fmla="*/ 203121 w 358747"/>
                  <a:gd name="connsiteY2" fmla="*/ 79767 h 79820"/>
                  <a:gd name="connsiteX3" fmla="*/ 308564 w 358747"/>
                  <a:gd name="connsiteY3" fmla="*/ 15006 h 79820"/>
                  <a:gd name="connsiteX4" fmla="*/ 358747 w 358747"/>
                  <a:gd name="connsiteY4" fmla="*/ 2764 h 79820"/>
                  <a:gd name="connsiteX0" fmla="*/ 0 w 358747"/>
                  <a:gd name="connsiteY0" fmla="*/ 82 h 97616"/>
                  <a:gd name="connsiteX1" fmla="*/ 96457 w 358747"/>
                  <a:gd name="connsiteY1" fmla="*/ 25663 h 97616"/>
                  <a:gd name="connsiteX2" fmla="*/ 203121 w 358747"/>
                  <a:gd name="connsiteY2" fmla="*/ 97577 h 97616"/>
                  <a:gd name="connsiteX3" fmla="*/ 308564 w 358747"/>
                  <a:gd name="connsiteY3" fmla="*/ 15021 h 97616"/>
                  <a:gd name="connsiteX4" fmla="*/ 358747 w 358747"/>
                  <a:gd name="connsiteY4" fmla="*/ 2779 h 97616"/>
                  <a:gd name="connsiteX0" fmla="*/ 0 w 358747"/>
                  <a:gd name="connsiteY0" fmla="*/ 82 h 97577"/>
                  <a:gd name="connsiteX1" fmla="*/ 96457 w 358747"/>
                  <a:gd name="connsiteY1" fmla="*/ 25663 h 97577"/>
                  <a:gd name="connsiteX2" fmla="*/ 203121 w 358747"/>
                  <a:gd name="connsiteY2" fmla="*/ 97577 h 97577"/>
                  <a:gd name="connsiteX3" fmla="*/ 289901 w 358747"/>
                  <a:gd name="connsiteY3" fmla="*/ 24907 h 97577"/>
                  <a:gd name="connsiteX4" fmla="*/ 358747 w 358747"/>
                  <a:gd name="connsiteY4" fmla="*/ 2779 h 97577"/>
                  <a:gd name="connsiteX0" fmla="*/ 0 w 346305"/>
                  <a:gd name="connsiteY0" fmla="*/ 82 h 97577"/>
                  <a:gd name="connsiteX1" fmla="*/ 84015 w 346305"/>
                  <a:gd name="connsiteY1" fmla="*/ 25663 h 97577"/>
                  <a:gd name="connsiteX2" fmla="*/ 190679 w 346305"/>
                  <a:gd name="connsiteY2" fmla="*/ 97577 h 97577"/>
                  <a:gd name="connsiteX3" fmla="*/ 277459 w 346305"/>
                  <a:gd name="connsiteY3" fmla="*/ 24907 h 97577"/>
                  <a:gd name="connsiteX4" fmla="*/ 346305 w 346305"/>
                  <a:gd name="connsiteY4" fmla="*/ 2779 h 97577"/>
                  <a:gd name="connsiteX0" fmla="*/ 0 w 367042"/>
                  <a:gd name="connsiteY0" fmla="*/ 82 h 97577"/>
                  <a:gd name="connsiteX1" fmla="*/ 84015 w 367042"/>
                  <a:gd name="connsiteY1" fmla="*/ 25663 h 97577"/>
                  <a:gd name="connsiteX2" fmla="*/ 190679 w 367042"/>
                  <a:gd name="connsiteY2" fmla="*/ 97577 h 97577"/>
                  <a:gd name="connsiteX3" fmla="*/ 277459 w 367042"/>
                  <a:gd name="connsiteY3" fmla="*/ 24907 h 97577"/>
                  <a:gd name="connsiteX4" fmla="*/ 367042 w 367042"/>
                  <a:gd name="connsiteY4" fmla="*/ 2779 h 97577"/>
                  <a:gd name="connsiteX0" fmla="*/ 0 w 367042"/>
                  <a:gd name="connsiteY0" fmla="*/ 82 h 97580"/>
                  <a:gd name="connsiteX1" fmla="*/ 84015 w 367042"/>
                  <a:gd name="connsiteY1" fmla="*/ 25663 h 97580"/>
                  <a:gd name="connsiteX2" fmla="*/ 190679 w 367042"/>
                  <a:gd name="connsiteY2" fmla="*/ 97577 h 97580"/>
                  <a:gd name="connsiteX3" fmla="*/ 285754 w 367042"/>
                  <a:gd name="connsiteY3" fmla="*/ 28862 h 97580"/>
                  <a:gd name="connsiteX4" fmla="*/ 367042 w 367042"/>
                  <a:gd name="connsiteY4" fmla="*/ 2779 h 97580"/>
                  <a:gd name="connsiteX0" fmla="*/ 0 w 367042"/>
                  <a:gd name="connsiteY0" fmla="*/ 82 h 97577"/>
                  <a:gd name="connsiteX1" fmla="*/ 84015 w 367042"/>
                  <a:gd name="connsiteY1" fmla="*/ 25663 h 97577"/>
                  <a:gd name="connsiteX2" fmla="*/ 190679 w 367042"/>
                  <a:gd name="connsiteY2" fmla="*/ 97577 h 97577"/>
                  <a:gd name="connsiteX3" fmla="*/ 285754 w 367042"/>
                  <a:gd name="connsiteY3" fmla="*/ 24907 h 97577"/>
                  <a:gd name="connsiteX4" fmla="*/ 367042 w 367042"/>
                  <a:gd name="connsiteY4" fmla="*/ 2779 h 97577"/>
                  <a:gd name="connsiteX0" fmla="*/ 0 w 387779"/>
                  <a:gd name="connsiteY0" fmla="*/ 82 h 97577"/>
                  <a:gd name="connsiteX1" fmla="*/ 84015 w 387779"/>
                  <a:gd name="connsiteY1" fmla="*/ 25663 h 97577"/>
                  <a:gd name="connsiteX2" fmla="*/ 190679 w 387779"/>
                  <a:gd name="connsiteY2" fmla="*/ 97577 h 97577"/>
                  <a:gd name="connsiteX3" fmla="*/ 285754 w 387779"/>
                  <a:gd name="connsiteY3" fmla="*/ 24907 h 97577"/>
                  <a:gd name="connsiteX4" fmla="*/ 387779 w 387779"/>
                  <a:gd name="connsiteY4" fmla="*/ 2779 h 97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779" h="97577">
                    <a:moveTo>
                      <a:pt x="0" y="82"/>
                    </a:moveTo>
                    <a:cubicBezTo>
                      <a:pt x="25175" y="-1042"/>
                      <a:pt x="52235" y="9414"/>
                      <a:pt x="84015" y="25663"/>
                    </a:cubicBezTo>
                    <a:cubicBezTo>
                      <a:pt x="115795" y="41912"/>
                      <a:pt x="157056" y="97703"/>
                      <a:pt x="190679" y="97577"/>
                    </a:cubicBezTo>
                    <a:cubicBezTo>
                      <a:pt x="224302" y="97451"/>
                      <a:pt x="252904" y="40707"/>
                      <a:pt x="285754" y="24907"/>
                    </a:cubicBezTo>
                    <a:cubicBezTo>
                      <a:pt x="318604" y="9107"/>
                      <a:pt x="370021" y="4577"/>
                      <a:pt x="387779" y="2779"/>
                    </a:cubicBezTo>
                  </a:path>
                </a:pathLst>
              </a:cu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FEE1C335-3CF2-42B7-A91E-8070EC0CC2F3}"/>
                  </a:ext>
                </a:extLst>
              </p:cNvPr>
              <p:cNvSpPr/>
              <p:nvPr/>
            </p:nvSpPr>
            <p:spPr>
              <a:xfrm rot="9972468">
                <a:off x="3957392" y="5208850"/>
                <a:ext cx="701565" cy="400164"/>
              </a:xfrm>
              <a:custGeom>
                <a:avLst/>
                <a:gdLst>
                  <a:gd name="connsiteX0" fmla="*/ 0 w 428886"/>
                  <a:gd name="connsiteY0" fmla="*/ 124213 h 253685"/>
                  <a:gd name="connsiteX1" fmla="*/ 64736 w 428886"/>
                  <a:gd name="connsiteY1" fmla="*/ 121515 h 253685"/>
                  <a:gd name="connsiteX2" fmla="*/ 78223 w 428886"/>
                  <a:gd name="connsiteY2" fmla="*/ 83753 h 253685"/>
                  <a:gd name="connsiteX3" fmla="*/ 97104 w 428886"/>
                  <a:gd name="connsiteY3" fmla="*/ 170068 h 253685"/>
                  <a:gd name="connsiteX4" fmla="*/ 124078 w 428886"/>
                  <a:gd name="connsiteY4" fmla="*/ 40595 h 253685"/>
                  <a:gd name="connsiteX5" fmla="*/ 137564 w 428886"/>
                  <a:gd name="connsiteY5" fmla="*/ 215922 h 253685"/>
                  <a:gd name="connsiteX6" fmla="*/ 167235 w 428886"/>
                  <a:gd name="connsiteY6" fmla="*/ 135 h 253685"/>
                  <a:gd name="connsiteX7" fmla="*/ 191511 w 428886"/>
                  <a:gd name="connsiteY7" fmla="*/ 253685 h 253685"/>
                  <a:gd name="connsiteX8" fmla="*/ 231972 w 428886"/>
                  <a:gd name="connsiteY8" fmla="*/ 135 h 253685"/>
                  <a:gd name="connsiteX9" fmla="*/ 242761 w 428886"/>
                  <a:gd name="connsiteY9" fmla="*/ 218620 h 253685"/>
                  <a:gd name="connsiteX10" fmla="*/ 277826 w 428886"/>
                  <a:gd name="connsiteY10" fmla="*/ 64871 h 253685"/>
                  <a:gd name="connsiteX11" fmla="*/ 291313 w 428886"/>
                  <a:gd name="connsiteY11" fmla="*/ 175462 h 253685"/>
                  <a:gd name="connsiteX12" fmla="*/ 318287 w 428886"/>
                  <a:gd name="connsiteY12" fmla="*/ 105331 h 253685"/>
                  <a:gd name="connsiteX13" fmla="*/ 337168 w 428886"/>
                  <a:gd name="connsiteY13" fmla="*/ 137699 h 253685"/>
                  <a:gd name="connsiteX14" fmla="*/ 428878 w 428886"/>
                  <a:gd name="connsiteY14" fmla="*/ 137699 h 253685"/>
                  <a:gd name="connsiteX0" fmla="*/ 0 w 428886"/>
                  <a:gd name="connsiteY0" fmla="*/ 124253 h 259120"/>
                  <a:gd name="connsiteX1" fmla="*/ 64736 w 428886"/>
                  <a:gd name="connsiteY1" fmla="*/ 121555 h 259120"/>
                  <a:gd name="connsiteX2" fmla="*/ 78223 w 428886"/>
                  <a:gd name="connsiteY2" fmla="*/ 83793 h 259120"/>
                  <a:gd name="connsiteX3" fmla="*/ 97104 w 428886"/>
                  <a:gd name="connsiteY3" fmla="*/ 170108 h 259120"/>
                  <a:gd name="connsiteX4" fmla="*/ 124078 w 428886"/>
                  <a:gd name="connsiteY4" fmla="*/ 40635 h 259120"/>
                  <a:gd name="connsiteX5" fmla="*/ 137564 w 428886"/>
                  <a:gd name="connsiteY5" fmla="*/ 215962 h 259120"/>
                  <a:gd name="connsiteX6" fmla="*/ 167235 w 428886"/>
                  <a:gd name="connsiteY6" fmla="*/ 175 h 259120"/>
                  <a:gd name="connsiteX7" fmla="*/ 202300 w 428886"/>
                  <a:gd name="connsiteY7" fmla="*/ 259120 h 259120"/>
                  <a:gd name="connsiteX8" fmla="*/ 231972 w 428886"/>
                  <a:gd name="connsiteY8" fmla="*/ 175 h 259120"/>
                  <a:gd name="connsiteX9" fmla="*/ 242761 w 428886"/>
                  <a:gd name="connsiteY9" fmla="*/ 218660 h 259120"/>
                  <a:gd name="connsiteX10" fmla="*/ 277826 w 428886"/>
                  <a:gd name="connsiteY10" fmla="*/ 64911 h 259120"/>
                  <a:gd name="connsiteX11" fmla="*/ 291313 w 428886"/>
                  <a:gd name="connsiteY11" fmla="*/ 175502 h 259120"/>
                  <a:gd name="connsiteX12" fmla="*/ 318287 w 428886"/>
                  <a:gd name="connsiteY12" fmla="*/ 105371 h 259120"/>
                  <a:gd name="connsiteX13" fmla="*/ 337168 w 428886"/>
                  <a:gd name="connsiteY13" fmla="*/ 137739 h 259120"/>
                  <a:gd name="connsiteX14" fmla="*/ 428878 w 428886"/>
                  <a:gd name="connsiteY14" fmla="*/ 137739 h 259120"/>
                  <a:gd name="connsiteX0" fmla="*/ 0 w 428886"/>
                  <a:gd name="connsiteY0" fmla="*/ 124253 h 259120"/>
                  <a:gd name="connsiteX1" fmla="*/ 64736 w 428886"/>
                  <a:gd name="connsiteY1" fmla="*/ 121555 h 259120"/>
                  <a:gd name="connsiteX2" fmla="*/ 78223 w 428886"/>
                  <a:gd name="connsiteY2" fmla="*/ 83793 h 259120"/>
                  <a:gd name="connsiteX3" fmla="*/ 97104 w 428886"/>
                  <a:gd name="connsiteY3" fmla="*/ 170108 h 259120"/>
                  <a:gd name="connsiteX4" fmla="*/ 124078 w 428886"/>
                  <a:gd name="connsiteY4" fmla="*/ 40635 h 259120"/>
                  <a:gd name="connsiteX5" fmla="*/ 137564 w 428886"/>
                  <a:gd name="connsiteY5" fmla="*/ 215962 h 259120"/>
                  <a:gd name="connsiteX6" fmla="*/ 167235 w 428886"/>
                  <a:gd name="connsiteY6" fmla="*/ 175 h 259120"/>
                  <a:gd name="connsiteX7" fmla="*/ 202300 w 428886"/>
                  <a:gd name="connsiteY7" fmla="*/ 259120 h 259120"/>
                  <a:gd name="connsiteX8" fmla="*/ 231972 w 428886"/>
                  <a:gd name="connsiteY8" fmla="*/ 175 h 259120"/>
                  <a:gd name="connsiteX9" fmla="*/ 256248 w 428886"/>
                  <a:gd name="connsiteY9" fmla="*/ 226752 h 259120"/>
                  <a:gd name="connsiteX10" fmla="*/ 277826 w 428886"/>
                  <a:gd name="connsiteY10" fmla="*/ 64911 h 259120"/>
                  <a:gd name="connsiteX11" fmla="*/ 291313 w 428886"/>
                  <a:gd name="connsiteY11" fmla="*/ 175502 h 259120"/>
                  <a:gd name="connsiteX12" fmla="*/ 318287 w 428886"/>
                  <a:gd name="connsiteY12" fmla="*/ 105371 h 259120"/>
                  <a:gd name="connsiteX13" fmla="*/ 337168 w 428886"/>
                  <a:gd name="connsiteY13" fmla="*/ 137739 h 259120"/>
                  <a:gd name="connsiteX14" fmla="*/ 428878 w 428886"/>
                  <a:gd name="connsiteY14" fmla="*/ 137739 h 259120"/>
                  <a:gd name="connsiteX0" fmla="*/ 0 w 428886"/>
                  <a:gd name="connsiteY0" fmla="*/ 124253 h 259120"/>
                  <a:gd name="connsiteX1" fmla="*/ 64736 w 428886"/>
                  <a:gd name="connsiteY1" fmla="*/ 121555 h 259120"/>
                  <a:gd name="connsiteX2" fmla="*/ 78223 w 428886"/>
                  <a:gd name="connsiteY2" fmla="*/ 83793 h 259120"/>
                  <a:gd name="connsiteX3" fmla="*/ 97104 w 428886"/>
                  <a:gd name="connsiteY3" fmla="*/ 170108 h 259120"/>
                  <a:gd name="connsiteX4" fmla="*/ 124078 w 428886"/>
                  <a:gd name="connsiteY4" fmla="*/ 40635 h 259120"/>
                  <a:gd name="connsiteX5" fmla="*/ 137564 w 428886"/>
                  <a:gd name="connsiteY5" fmla="*/ 215962 h 259120"/>
                  <a:gd name="connsiteX6" fmla="*/ 167235 w 428886"/>
                  <a:gd name="connsiteY6" fmla="*/ 175 h 259120"/>
                  <a:gd name="connsiteX7" fmla="*/ 202300 w 428886"/>
                  <a:gd name="connsiteY7" fmla="*/ 259120 h 259120"/>
                  <a:gd name="connsiteX8" fmla="*/ 231972 w 428886"/>
                  <a:gd name="connsiteY8" fmla="*/ 175 h 259120"/>
                  <a:gd name="connsiteX9" fmla="*/ 256248 w 428886"/>
                  <a:gd name="connsiteY9" fmla="*/ 226752 h 259120"/>
                  <a:gd name="connsiteX10" fmla="*/ 277826 w 428886"/>
                  <a:gd name="connsiteY10" fmla="*/ 64911 h 259120"/>
                  <a:gd name="connsiteX11" fmla="*/ 307497 w 428886"/>
                  <a:gd name="connsiteY11" fmla="*/ 175502 h 259120"/>
                  <a:gd name="connsiteX12" fmla="*/ 318287 w 428886"/>
                  <a:gd name="connsiteY12" fmla="*/ 105371 h 259120"/>
                  <a:gd name="connsiteX13" fmla="*/ 337168 w 428886"/>
                  <a:gd name="connsiteY13" fmla="*/ 137739 h 259120"/>
                  <a:gd name="connsiteX14" fmla="*/ 428878 w 428886"/>
                  <a:gd name="connsiteY14" fmla="*/ 137739 h 259120"/>
                  <a:gd name="connsiteX0" fmla="*/ 0 w 428885"/>
                  <a:gd name="connsiteY0" fmla="*/ 124253 h 259120"/>
                  <a:gd name="connsiteX1" fmla="*/ 64736 w 428885"/>
                  <a:gd name="connsiteY1" fmla="*/ 121555 h 259120"/>
                  <a:gd name="connsiteX2" fmla="*/ 78223 w 428885"/>
                  <a:gd name="connsiteY2" fmla="*/ 83793 h 259120"/>
                  <a:gd name="connsiteX3" fmla="*/ 97104 w 428885"/>
                  <a:gd name="connsiteY3" fmla="*/ 170108 h 259120"/>
                  <a:gd name="connsiteX4" fmla="*/ 124078 w 428885"/>
                  <a:gd name="connsiteY4" fmla="*/ 40635 h 259120"/>
                  <a:gd name="connsiteX5" fmla="*/ 137564 w 428885"/>
                  <a:gd name="connsiteY5" fmla="*/ 215962 h 259120"/>
                  <a:gd name="connsiteX6" fmla="*/ 167235 w 428885"/>
                  <a:gd name="connsiteY6" fmla="*/ 175 h 259120"/>
                  <a:gd name="connsiteX7" fmla="*/ 202300 w 428885"/>
                  <a:gd name="connsiteY7" fmla="*/ 259120 h 259120"/>
                  <a:gd name="connsiteX8" fmla="*/ 231972 w 428885"/>
                  <a:gd name="connsiteY8" fmla="*/ 175 h 259120"/>
                  <a:gd name="connsiteX9" fmla="*/ 256248 w 428885"/>
                  <a:gd name="connsiteY9" fmla="*/ 226752 h 259120"/>
                  <a:gd name="connsiteX10" fmla="*/ 277826 w 428885"/>
                  <a:gd name="connsiteY10" fmla="*/ 64911 h 259120"/>
                  <a:gd name="connsiteX11" fmla="*/ 307497 w 428885"/>
                  <a:gd name="connsiteY11" fmla="*/ 175502 h 259120"/>
                  <a:gd name="connsiteX12" fmla="*/ 334471 w 428885"/>
                  <a:gd name="connsiteY12" fmla="*/ 105371 h 259120"/>
                  <a:gd name="connsiteX13" fmla="*/ 337168 w 428885"/>
                  <a:gd name="connsiteY13" fmla="*/ 137739 h 259120"/>
                  <a:gd name="connsiteX14" fmla="*/ 428878 w 428885"/>
                  <a:gd name="connsiteY14" fmla="*/ 137739 h 259120"/>
                  <a:gd name="connsiteX0" fmla="*/ 0 w 428887"/>
                  <a:gd name="connsiteY0" fmla="*/ 124253 h 259120"/>
                  <a:gd name="connsiteX1" fmla="*/ 64736 w 428887"/>
                  <a:gd name="connsiteY1" fmla="*/ 121555 h 259120"/>
                  <a:gd name="connsiteX2" fmla="*/ 78223 w 428887"/>
                  <a:gd name="connsiteY2" fmla="*/ 83793 h 259120"/>
                  <a:gd name="connsiteX3" fmla="*/ 97104 w 428887"/>
                  <a:gd name="connsiteY3" fmla="*/ 170108 h 259120"/>
                  <a:gd name="connsiteX4" fmla="*/ 124078 w 428887"/>
                  <a:gd name="connsiteY4" fmla="*/ 40635 h 259120"/>
                  <a:gd name="connsiteX5" fmla="*/ 137564 w 428887"/>
                  <a:gd name="connsiteY5" fmla="*/ 215962 h 259120"/>
                  <a:gd name="connsiteX6" fmla="*/ 167235 w 428887"/>
                  <a:gd name="connsiteY6" fmla="*/ 175 h 259120"/>
                  <a:gd name="connsiteX7" fmla="*/ 202300 w 428887"/>
                  <a:gd name="connsiteY7" fmla="*/ 259120 h 259120"/>
                  <a:gd name="connsiteX8" fmla="*/ 231972 w 428887"/>
                  <a:gd name="connsiteY8" fmla="*/ 175 h 259120"/>
                  <a:gd name="connsiteX9" fmla="*/ 256248 w 428887"/>
                  <a:gd name="connsiteY9" fmla="*/ 226752 h 259120"/>
                  <a:gd name="connsiteX10" fmla="*/ 277826 w 428887"/>
                  <a:gd name="connsiteY10" fmla="*/ 64911 h 259120"/>
                  <a:gd name="connsiteX11" fmla="*/ 307497 w 428887"/>
                  <a:gd name="connsiteY11" fmla="*/ 175502 h 259120"/>
                  <a:gd name="connsiteX12" fmla="*/ 334471 w 428887"/>
                  <a:gd name="connsiteY12" fmla="*/ 105371 h 259120"/>
                  <a:gd name="connsiteX13" fmla="*/ 350655 w 428887"/>
                  <a:gd name="connsiteY13" fmla="*/ 137739 h 259120"/>
                  <a:gd name="connsiteX14" fmla="*/ 428878 w 428887"/>
                  <a:gd name="connsiteY14" fmla="*/ 137739 h 259120"/>
                  <a:gd name="connsiteX0" fmla="*/ 0 w 428887"/>
                  <a:gd name="connsiteY0" fmla="*/ 124253 h 259120"/>
                  <a:gd name="connsiteX1" fmla="*/ 64736 w 428887"/>
                  <a:gd name="connsiteY1" fmla="*/ 121555 h 259120"/>
                  <a:gd name="connsiteX2" fmla="*/ 78223 w 428887"/>
                  <a:gd name="connsiteY2" fmla="*/ 83793 h 259120"/>
                  <a:gd name="connsiteX3" fmla="*/ 97104 w 428887"/>
                  <a:gd name="connsiteY3" fmla="*/ 170108 h 259120"/>
                  <a:gd name="connsiteX4" fmla="*/ 124078 w 428887"/>
                  <a:gd name="connsiteY4" fmla="*/ 40635 h 259120"/>
                  <a:gd name="connsiteX5" fmla="*/ 137564 w 428887"/>
                  <a:gd name="connsiteY5" fmla="*/ 215962 h 259120"/>
                  <a:gd name="connsiteX6" fmla="*/ 178025 w 428887"/>
                  <a:gd name="connsiteY6" fmla="*/ 175 h 259120"/>
                  <a:gd name="connsiteX7" fmla="*/ 202300 w 428887"/>
                  <a:gd name="connsiteY7" fmla="*/ 259120 h 259120"/>
                  <a:gd name="connsiteX8" fmla="*/ 231972 w 428887"/>
                  <a:gd name="connsiteY8" fmla="*/ 175 h 259120"/>
                  <a:gd name="connsiteX9" fmla="*/ 256248 w 428887"/>
                  <a:gd name="connsiteY9" fmla="*/ 226752 h 259120"/>
                  <a:gd name="connsiteX10" fmla="*/ 277826 w 428887"/>
                  <a:gd name="connsiteY10" fmla="*/ 64911 h 259120"/>
                  <a:gd name="connsiteX11" fmla="*/ 307497 w 428887"/>
                  <a:gd name="connsiteY11" fmla="*/ 175502 h 259120"/>
                  <a:gd name="connsiteX12" fmla="*/ 334471 w 428887"/>
                  <a:gd name="connsiteY12" fmla="*/ 105371 h 259120"/>
                  <a:gd name="connsiteX13" fmla="*/ 350655 w 428887"/>
                  <a:gd name="connsiteY13" fmla="*/ 137739 h 259120"/>
                  <a:gd name="connsiteX14" fmla="*/ 428878 w 428887"/>
                  <a:gd name="connsiteY14" fmla="*/ 137739 h 259120"/>
                  <a:gd name="connsiteX0" fmla="*/ 0 w 428887"/>
                  <a:gd name="connsiteY0" fmla="*/ 124176 h 259043"/>
                  <a:gd name="connsiteX1" fmla="*/ 64736 w 428887"/>
                  <a:gd name="connsiteY1" fmla="*/ 121478 h 259043"/>
                  <a:gd name="connsiteX2" fmla="*/ 78223 w 428887"/>
                  <a:gd name="connsiteY2" fmla="*/ 83716 h 259043"/>
                  <a:gd name="connsiteX3" fmla="*/ 97104 w 428887"/>
                  <a:gd name="connsiteY3" fmla="*/ 170031 h 259043"/>
                  <a:gd name="connsiteX4" fmla="*/ 124078 w 428887"/>
                  <a:gd name="connsiteY4" fmla="*/ 40558 h 259043"/>
                  <a:gd name="connsiteX5" fmla="*/ 145656 w 428887"/>
                  <a:gd name="connsiteY5" fmla="*/ 232069 h 259043"/>
                  <a:gd name="connsiteX6" fmla="*/ 178025 w 428887"/>
                  <a:gd name="connsiteY6" fmla="*/ 98 h 259043"/>
                  <a:gd name="connsiteX7" fmla="*/ 202300 w 428887"/>
                  <a:gd name="connsiteY7" fmla="*/ 259043 h 259043"/>
                  <a:gd name="connsiteX8" fmla="*/ 231972 w 428887"/>
                  <a:gd name="connsiteY8" fmla="*/ 98 h 259043"/>
                  <a:gd name="connsiteX9" fmla="*/ 256248 w 428887"/>
                  <a:gd name="connsiteY9" fmla="*/ 226675 h 259043"/>
                  <a:gd name="connsiteX10" fmla="*/ 277826 w 428887"/>
                  <a:gd name="connsiteY10" fmla="*/ 64834 h 259043"/>
                  <a:gd name="connsiteX11" fmla="*/ 307497 w 428887"/>
                  <a:gd name="connsiteY11" fmla="*/ 175425 h 259043"/>
                  <a:gd name="connsiteX12" fmla="*/ 334471 w 428887"/>
                  <a:gd name="connsiteY12" fmla="*/ 105294 h 259043"/>
                  <a:gd name="connsiteX13" fmla="*/ 350655 w 428887"/>
                  <a:gd name="connsiteY13" fmla="*/ 137662 h 259043"/>
                  <a:gd name="connsiteX14" fmla="*/ 428878 w 428887"/>
                  <a:gd name="connsiteY14" fmla="*/ 137662 h 259043"/>
                  <a:gd name="connsiteX0" fmla="*/ 0 w 428887"/>
                  <a:gd name="connsiteY0" fmla="*/ 124230 h 259097"/>
                  <a:gd name="connsiteX1" fmla="*/ 64736 w 428887"/>
                  <a:gd name="connsiteY1" fmla="*/ 121532 h 259097"/>
                  <a:gd name="connsiteX2" fmla="*/ 78223 w 428887"/>
                  <a:gd name="connsiteY2" fmla="*/ 83770 h 259097"/>
                  <a:gd name="connsiteX3" fmla="*/ 97104 w 428887"/>
                  <a:gd name="connsiteY3" fmla="*/ 170085 h 259097"/>
                  <a:gd name="connsiteX4" fmla="*/ 124078 w 428887"/>
                  <a:gd name="connsiteY4" fmla="*/ 40612 h 259097"/>
                  <a:gd name="connsiteX5" fmla="*/ 145656 w 428887"/>
                  <a:gd name="connsiteY5" fmla="*/ 218637 h 259097"/>
                  <a:gd name="connsiteX6" fmla="*/ 178025 w 428887"/>
                  <a:gd name="connsiteY6" fmla="*/ 152 h 259097"/>
                  <a:gd name="connsiteX7" fmla="*/ 202300 w 428887"/>
                  <a:gd name="connsiteY7" fmla="*/ 259097 h 259097"/>
                  <a:gd name="connsiteX8" fmla="*/ 231972 w 428887"/>
                  <a:gd name="connsiteY8" fmla="*/ 152 h 259097"/>
                  <a:gd name="connsiteX9" fmla="*/ 256248 w 428887"/>
                  <a:gd name="connsiteY9" fmla="*/ 226729 h 259097"/>
                  <a:gd name="connsiteX10" fmla="*/ 277826 w 428887"/>
                  <a:gd name="connsiteY10" fmla="*/ 64888 h 259097"/>
                  <a:gd name="connsiteX11" fmla="*/ 307497 w 428887"/>
                  <a:gd name="connsiteY11" fmla="*/ 175479 h 259097"/>
                  <a:gd name="connsiteX12" fmla="*/ 334471 w 428887"/>
                  <a:gd name="connsiteY12" fmla="*/ 105348 h 259097"/>
                  <a:gd name="connsiteX13" fmla="*/ 350655 w 428887"/>
                  <a:gd name="connsiteY13" fmla="*/ 137716 h 259097"/>
                  <a:gd name="connsiteX14" fmla="*/ 428878 w 428887"/>
                  <a:gd name="connsiteY14" fmla="*/ 137716 h 259097"/>
                  <a:gd name="connsiteX0" fmla="*/ 0 w 428887"/>
                  <a:gd name="connsiteY0" fmla="*/ 124230 h 259097"/>
                  <a:gd name="connsiteX1" fmla="*/ 64736 w 428887"/>
                  <a:gd name="connsiteY1" fmla="*/ 121532 h 259097"/>
                  <a:gd name="connsiteX2" fmla="*/ 78223 w 428887"/>
                  <a:gd name="connsiteY2" fmla="*/ 83770 h 259097"/>
                  <a:gd name="connsiteX3" fmla="*/ 97104 w 428887"/>
                  <a:gd name="connsiteY3" fmla="*/ 170085 h 259097"/>
                  <a:gd name="connsiteX4" fmla="*/ 124078 w 428887"/>
                  <a:gd name="connsiteY4" fmla="*/ 40612 h 259097"/>
                  <a:gd name="connsiteX5" fmla="*/ 145656 w 428887"/>
                  <a:gd name="connsiteY5" fmla="*/ 218637 h 259097"/>
                  <a:gd name="connsiteX6" fmla="*/ 178025 w 428887"/>
                  <a:gd name="connsiteY6" fmla="*/ 152 h 259097"/>
                  <a:gd name="connsiteX7" fmla="*/ 202300 w 428887"/>
                  <a:gd name="connsiteY7" fmla="*/ 259097 h 259097"/>
                  <a:gd name="connsiteX8" fmla="*/ 231972 w 428887"/>
                  <a:gd name="connsiteY8" fmla="*/ 152 h 259097"/>
                  <a:gd name="connsiteX9" fmla="*/ 256248 w 428887"/>
                  <a:gd name="connsiteY9" fmla="*/ 226729 h 259097"/>
                  <a:gd name="connsiteX10" fmla="*/ 277826 w 428887"/>
                  <a:gd name="connsiteY10" fmla="*/ 64888 h 259097"/>
                  <a:gd name="connsiteX11" fmla="*/ 307497 w 428887"/>
                  <a:gd name="connsiteY11" fmla="*/ 175479 h 259097"/>
                  <a:gd name="connsiteX12" fmla="*/ 329076 w 428887"/>
                  <a:gd name="connsiteY12" fmla="*/ 110742 h 259097"/>
                  <a:gd name="connsiteX13" fmla="*/ 350655 w 428887"/>
                  <a:gd name="connsiteY13" fmla="*/ 137716 h 259097"/>
                  <a:gd name="connsiteX14" fmla="*/ 428878 w 428887"/>
                  <a:gd name="connsiteY14" fmla="*/ 137716 h 259097"/>
                  <a:gd name="connsiteX0" fmla="*/ 0 w 428887"/>
                  <a:gd name="connsiteY0" fmla="*/ 124230 h 259097"/>
                  <a:gd name="connsiteX1" fmla="*/ 62039 w 428887"/>
                  <a:gd name="connsiteY1" fmla="*/ 126927 h 259097"/>
                  <a:gd name="connsiteX2" fmla="*/ 78223 w 428887"/>
                  <a:gd name="connsiteY2" fmla="*/ 83770 h 259097"/>
                  <a:gd name="connsiteX3" fmla="*/ 97104 w 428887"/>
                  <a:gd name="connsiteY3" fmla="*/ 170085 h 259097"/>
                  <a:gd name="connsiteX4" fmla="*/ 124078 w 428887"/>
                  <a:gd name="connsiteY4" fmla="*/ 40612 h 259097"/>
                  <a:gd name="connsiteX5" fmla="*/ 145656 w 428887"/>
                  <a:gd name="connsiteY5" fmla="*/ 218637 h 259097"/>
                  <a:gd name="connsiteX6" fmla="*/ 178025 w 428887"/>
                  <a:gd name="connsiteY6" fmla="*/ 152 h 259097"/>
                  <a:gd name="connsiteX7" fmla="*/ 202300 w 428887"/>
                  <a:gd name="connsiteY7" fmla="*/ 259097 h 259097"/>
                  <a:gd name="connsiteX8" fmla="*/ 231972 w 428887"/>
                  <a:gd name="connsiteY8" fmla="*/ 152 h 259097"/>
                  <a:gd name="connsiteX9" fmla="*/ 256248 w 428887"/>
                  <a:gd name="connsiteY9" fmla="*/ 226729 h 259097"/>
                  <a:gd name="connsiteX10" fmla="*/ 277826 w 428887"/>
                  <a:gd name="connsiteY10" fmla="*/ 64888 h 259097"/>
                  <a:gd name="connsiteX11" fmla="*/ 307497 w 428887"/>
                  <a:gd name="connsiteY11" fmla="*/ 175479 h 259097"/>
                  <a:gd name="connsiteX12" fmla="*/ 329076 w 428887"/>
                  <a:gd name="connsiteY12" fmla="*/ 110742 h 259097"/>
                  <a:gd name="connsiteX13" fmla="*/ 350655 w 428887"/>
                  <a:gd name="connsiteY13" fmla="*/ 137716 h 259097"/>
                  <a:gd name="connsiteX14" fmla="*/ 428878 w 428887"/>
                  <a:gd name="connsiteY14" fmla="*/ 137716 h 259097"/>
                  <a:gd name="connsiteX0" fmla="*/ 0 w 467641"/>
                  <a:gd name="connsiteY0" fmla="*/ 128044 h 259097"/>
                  <a:gd name="connsiteX1" fmla="*/ 100793 w 467641"/>
                  <a:gd name="connsiteY1" fmla="*/ 126927 h 259097"/>
                  <a:gd name="connsiteX2" fmla="*/ 116977 w 467641"/>
                  <a:gd name="connsiteY2" fmla="*/ 83770 h 259097"/>
                  <a:gd name="connsiteX3" fmla="*/ 135858 w 467641"/>
                  <a:gd name="connsiteY3" fmla="*/ 170085 h 259097"/>
                  <a:gd name="connsiteX4" fmla="*/ 162832 w 467641"/>
                  <a:gd name="connsiteY4" fmla="*/ 40612 h 259097"/>
                  <a:gd name="connsiteX5" fmla="*/ 184410 w 467641"/>
                  <a:gd name="connsiteY5" fmla="*/ 218637 h 259097"/>
                  <a:gd name="connsiteX6" fmla="*/ 216779 w 467641"/>
                  <a:gd name="connsiteY6" fmla="*/ 152 h 259097"/>
                  <a:gd name="connsiteX7" fmla="*/ 241054 w 467641"/>
                  <a:gd name="connsiteY7" fmla="*/ 259097 h 259097"/>
                  <a:gd name="connsiteX8" fmla="*/ 270726 w 467641"/>
                  <a:gd name="connsiteY8" fmla="*/ 152 h 259097"/>
                  <a:gd name="connsiteX9" fmla="*/ 295002 w 467641"/>
                  <a:gd name="connsiteY9" fmla="*/ 226729 h 259097"/>
                  <a:gd name="connsiteX10" fmla="*/ 316580 w 467641"/>
                  <a:gd name="connsiteY10" fmla="*/ 64888 h 259097"/>
                  <a:gd name="connsiteX11" fmla="*/ 346251 w 467641"/>
                  <a:gd name="connsiteY11" fmla="*/ 175479 h 259097"/>
                  <a:gd name="connsiteX12" fmla="*/ 367830 w 467641"/>
                  <a:gd name="connsiteY12" fmla="*/ 110742 h 259097"/>
                  <a:gd name="connsiteX13" fmla="*/ 389409 w 467641"/>
                  <a:gd name="connsiteY13" fmla="*/ 137716 h 259097"/>
                  <a:gd name="connsiteX14" fmla="*/ 467632 w 467641"/>
                  <a:gd name="connsiteY14" fmla="*/ 137716 h 259097"/>
                  <a:gd name="connsiteX0" fmla="*/ 0 w 457189"/>
                  <a:gd name="connsiteY0" fmla="*/ 121744 h 259097"/>
                  <a:gd name="connsiteX1" fmla="*/ 90341 w 457189"/>
                  <a:gd name="connsiteY1" fmla="*/ 126927 h 259097"/>
                  <a:gd name="connsiteX2" fmla="*/ 106525 w 457189"/>
                  <a:gd name="connsiteY2" fmla="*/ 83770 h 259097"/>
                  <a:gd name="connsiteX3" fmla="*/ 125406 w 457189"/>
                  <a:gd name="connsiteY3" fmla="*/ 170085 h 259097"/>
                  <a:gd name="connsiteX4" fmla="*/ 152380 w 457189"/>
                  <a:gd name="connsiteY4" fmla="*/ 40612 h 259097"/>
                  <a:gd name="connsiteX5" fmla="*/ 173958 w 457189"/>
                  <a:gd name="connsiteY5" fmla="*/ 218637 h 259097"/>
                  <a:gd name="connsiteX6" fmla="*/ 206327 w 457189"/>
                  <a:gd name="connsiteY6" fmla="*/ 152 h 259097"/>
                  <a:gd name="connsiteX7" fmla="*/ 230602 w 457189"/>
                  <a:gd name="connsiteY7" fmla="*/ 259097 h 259097"/>
                  <a:gd name="connsiteX8" fmla="*/ 260274 w 457189"/>
                  <a:gd name="connsiteY8" fmla="*/ 152 h 259097"/>
                  <a:gd name="connsiteX9" fmla="*/ 284550 w 457189"/>
                  <a:gd name="connsiteY9" fmla="*/ 226729 h 259097"/>
                  <a:gd name="connsiteX10" fmla="*/ 306128 w 457189"/>
                  <a:gd name="connsiteY10" fmla="*/ 64888 h 259097"/>
                  <a:gd name="connsiteX11" fmla="*/ 335799 w 457189"/>
                  <a:gd name="connsiteY11" fmla="*/ 175479 h 259097"/>
                  <a:gd name="connsiteX12" fmla="*/ 357378 w 457189"/>
                  <a:gd name="connsiteY12" fmla="*/ 110742 h 259097"/>
                  <a:gd name="connsiteX13" fmla="*/ 378957 w 457189"/>
                  <a:gd name="connsiteY13" fmla="*/ 137716 h 259097"/>
                  <a:gd name="connsiteX14" fmla="*/ 457180 w 457189"/>
                  <a:gd name="connsiteY14" fmla="*/ 137716 h 259097"/>
                  <a:gd name="connsiteX0" fmla="*/ 0 w 457189"/>
                  <a:gd name="connsiteY0" fmla="*/ 121744 h 259097"/>
                  <a:gd name="connsiteX1" fmla="*/ 75656 w 457189"/>
                  <a:gd name="connsiteY1" fmla="*/ 123340 h 259097"/>
                  <a:gd name="connsiteX2" fmla="*/ 106525 w 457189"/>
                  <a:gd name="connsiteY2" fmla="*/ 83770 h 259097"/>
                  <a:gd name="connsiteX3" fmla="*/ 125406 w 457189"/>
                  <a:gd name="connsiteY3" fmla="*/ 170085 h 259097"/>
                  <a:gd name="connsiteX4" fmla="*/ 152380 w 457189"/>
                  <a:gd name="connsiteY4" fmla="*/ 40612 h 259097"/>
                  <a:gd name="connsiteX5" fmla="*/ 173958 w 457189"/>
                  <a:gd name="connsiteY5" fmla="*/ 218637 h 259097"/>
                  <a:gd name="connsiteX6" fmla="*/ 206327 w 457189"/>
                  <a:gd name="connsiteY6" fmla="*/ 152 h 259097"/>
                  <a:gd name="connsiteX7" fmla="*/ 230602 w 457189"/>
                  <a:gd name="connsiteY7" fmla="*/ 259097 h 259097"/>
                  <a:gd name="connsiteX8" fmla="*/ 260274 w 457189"/>
                  <a:gd name="connsiteY8" fmla="*/ 152 h 259097"/>
                  <a:gd name="connsiteX9" fmla="*/ 284550 w 457189"/>
                  <a:gd name="connsiteY9" fmla="*/ 226729 h 259097"/>
                  <a:gd name="connsiteX10" fmla="*/ 306128 w 457189"/>
                  <a:gd name="connsiteY10" fmla="*/ 64888 h 259097"/>
                  <a:gd name="connsiteX11" fmla="*/ 335799 w 457189"/>
                  <a:gd name="connsiteY11" fmla="*/ 175479 h 259097"/>
                  <a:gd name="connsiteX12" fmla="*/ 357378 w 457189"/>
                  <a:gd name="connsiteY12" fmla="*/ 110742 h 259097"/>
                  <a:gd name="connsiteX13" fmla="*/ 378957 w 457189"/>
                  <a:gd name="connsiteY13" fmla="*/ 137716 h 259097"/>
                  <a:gd name="connsiteX14" fmla="*/ 457180 w 457189"/>
                  <a:gd name="connsiteY14" fmla="*/ 137716 h 25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57189" h="259097">
                    <a:moveTo>
                      <a:pt x="0" y="121744"/>
                    </a:moveTo>
                    <a:cubicBezTo>
                      <a:pt x="25849" y="123766"/>
                      <a:pt x="57902" y="129669"/>
                      <a:pt x="75656" y="123340"/>
                    </a:cubicBezTo>
                    <a:cubicBezTo>
                      <a:pt x="93410" y="117011"/>
                      <a:pt x="98233" y="75979"/>
                      <a:pt x="106525" y="83770"/>
                    </a:cubicBezTo>
                    <a:cubicBezTo>
                      <a:pt x="114817" y="91561"/>
                      <a:pt x="117764" y="177278"/>
                      <a:pt x="125406" y="170085"/>
                    </a:cubicBezTo>
                    <a:cubicBezTo>
                      <a:pt x="133049" y="162892"/>
                      <a:pt x="144288" y="32520"/>
                      <a:pt x="152380" y="40612"/>
                    </a:cubicBezTo>
                    <a:cubicBezTo>
                      <a:pt x="160472" y="48704"/>
                      <a:pt x="164967" y="225380"/>
                      <a:pt x="173958" y="218637"/>
                    </a:cubicBezTo>
                    <a:cubicBezTo>
                      <a:pt x="182949" y="211894"/>
                      <a:pt x="196886" y="-6591"/>
                      <a:pt x="206327" y="152"/>
                    </a:cubicBezTo>
                    <a:cubicBezTo>
                      <a:pt x="215768" y="6895"/>
                      <a:pt x="221611" y="259097"/>
                      <a:pt x="230602" y="259097"/>
                    </a:cubicBezTo>
                    <a:cubicBezTo>
                      <a:pt x="239593" y="259097"/>
                      <a:pt x="251283" y="5547"/>
                      <a:pt x="260274" y="152"/>
                    </a:cubicBezTo>
                    <a:cubicBezTo>
                      <a:pt x="269265" y="-5243"/>
                      <a:pt x="276908" y="215940"/>
                      <a:pt x="284550" y="226729"/>
                    </a:cubicBezTo>
                    <a:cubicBezTo>
                      <a:pt x="292192" y="237518"/>
                      <a:pt x="297587" y="73430"/>
                      <a:pt x="306128" y="64888"/>
                    </a:cubicBezTo>
                    <a:cubicBezTo>
                      <a:pt x="314669" y="56346"/>
                      <a:pt x="327257" y="167837"/>
                      <a:pt x="335799" y="175479"/>
                    </a:cubicBezTo>
                    <a:cubicBezTo>
                      <a:pt x="344341" y="183121"/>
                      <a:pt x="350185" y="117036"/>
                      <a:pt x="357378" y="110742"/>
                    </a:cubicBezTo>
                    <a:cubicBezTo>
                      <a:pt x="364571" y="104448"/>
                      <a:pt x="362323" y="133220"/>
                      <a:pt x="378957" y="137716"/>
                    </a:cubicBezTo>
                    <a:cubicBezTo>
                      <a:pt x="395591" y="142212"/>
                      <a:pt x="458079" y="131422"/>
                      <a:pt x="457180" y="137716"/>
                    </a:cubicBezTo>
                  </a:path>
                </a:pathLst>
              </a:cu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C058A8D1-00BE-4808-92F9-0D98DAC74E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62327" y="5274015"/>
              <a:ext cx="730136" cy="181027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48" name="Group 84">
            <a:extLst>
              <a:ext uri="{FF2B5EF4-FFF2-40B4-BE49-F238E27FC236}">
                <a16:creationId xmlns:a16="http://schemas.microsoft.com/office/drawing/2014/main" id="{500FFB52-6048-4F39-84B3-75DAB7F1FBEC}"/>
              </a:ext>
            </a:extLst>
          </p:cNvPr>
          <p:cNvGrpSpPr>
            <a:grpSpLocks/>
          </p:cNvGrpSpPr>
          <p:nvPr/>
        </p:nvGrpSpPr>
        <p:grpSpPr bwMode="auto">
          <a:xfrm rot="1211305">
            <a:off x="1731963" y="4441825"/>
            <a:ext cx="2047875" cy="533400"/>
            <a:chOff x="3272097" y="4926087"/>
            <a:chExt cx="2047554" cy="533552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E80865B1-E14D-4835-9DA6-E0F57EF268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1288" y="5277285"/>
              <a:ext cx="730136" cy="181027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none"/>
            </a:ln>
            <a:effectLst/>
          </p:spPr>
        </p:cxnSp>
        <p:grpSp>
          <p:nvGrpSpPr>
            <p:cNvPr id="50" name="Group 79">
              <a:extLst>
                <a:ext uri="{FF2B5EF4-FFF2-40B4-BE49-F238E27FC236}">
                  <a16:creationId xmlns:a16="http://schemas.microsoft.com/office/drawing/2014/main" id="{B82DFD8E-05EF-4F1F-B9D8-91BEA3BE47E4}"/>
                </a:ext>
              </a:extLst>
            </p:cNvPr>
            <p:cNvGrpSpPr>
              <a:grpSpLocks/>
            </p:cNvGrpSpPr>
            <p:nvPr/>
          </p:nvGrpSpPr>
          <p:grpSpPr bwMode="auto">
            <a:xfrm rot="-158202">
              <a:off x="3885920" y="4995615"/>
              <a:ext cx="847105" cy="410909"/>
              <a:chOff x="3883593" y="5208909"/>
              <a:chExt cx="847105" cy="410909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59371D45-453C-4239-BAE3-27FBA6610C3E}"/>
                  </a:ext>
                </a:extLst>
              </p:cNvPr>
              <p:cNvSpPr/>
              <p:nvPr/>
            </p:nvSpPr>
            <p:spPr>
              <a:xfrm rot="9972468">
                <a:off x="3955010" y="5402461"/>
                <a:ext cx="772991" cy="217550"/>
              </a:xfrm>
              <a:custGeom>
                <a:avLst/>
                <a:gdLst>
                  <a:gd name="connsiteX0" fmla="*/ 0 w 358747"/>
                  <a:gd name="connsiteY0" fmla="*/ 99822 h 103628"/>
                  <a:gd name="connsiteX1" fmla="*/ 83617 w 358747"/>
                  <a:gd name="connsiteY1" fmla="*/ 80941 h 103628"/>
                  <a:gd name="connsiteX2" fmla="*/ 199603 w 358747"/>
                  <a:gd name="connsiteY2" fmla="*/ 20 h 103628"/>
                  <a:gd name="connsiteX3" fmla="*/ 296708 w 358747"/>
                  <a:gd name="connsiteY3" fmla="*/ 89033 h 103628"/>
                  <a:gd name="connsiteX4" fmla="*/ 358747 w 358747"/>
                  <a:gd name="connsiteY4" fmla="*/ 102519 h 103628"/>
                  <a:gd name="connsiteX0" fmla="*/ 0 w 358747"/>
                  <a:gd name="connsiteY0" fmla="*/ 99814 h 102688"/>
                  <a:gd name="connsiteX1" fmla="*/ 83617 w 358747"/>
                  <a:gd name="connsiteY1" fmla="*/ 80933 h 102688"/>
                  <a:gd name="connsiteX2" fmla="*/ 199603 w 358747"/>
                  <a:gd name="connsiteY2" fmla="*/ 12 h 102688"/>
                  <a:gd name="connsiteX3" fmla="*/ 284266 w 358747"/>
                  <a:gd name="connsiteY3" fmla="*/ 75185 h 102688"/>
                  <a:gd name="connsiteX4" fmla="*/ 358747 w 358747"/>
                  <a:gd name="connsiteY4" fmla="*/ 102511 h 102688"/>
                  <a:gd name="connsiteX0" fmla="*/ 0 w 358747"/>
                  <a:gd name="connsiteY0" fmla="*/ 99814 h 102688"/>
                  <a:gd name="connsiteX1" fmla="*/ 83617 w 358747"/>
                  <a:gd name="connsiteY1" fmla="*/ 80933 h 102688"/>
                  <a:gd name="connsiteX2" fmla="*/ 199603 w 358747"/>
                  <a:gd name="connsiteY2" fmla="*/ 12 h 102688"/>
                  <a:gd name="connsiteX3" fmla="*/ 294635 w 358747"/>
                  <a:gd name="connsiteY3" fmla="*/ 75185 h 102688"/>
                  <a:gd name="connsiteX4" fmla="*/ 358747 w 358747"/>
                  <a:gd name="connsiteY4" fmla="*/ 102511 h 102688"/>
                  <a:gd name="connsiteX0" fmla="*/ 0 w 358747"/>
                  <a:gd name="connsiteY0" fmla="*/ 99808 h 103027"/>
                  <a:gd name="connsiteX1" fmla="*/ 83617 w 358747"/>
                  <a:gd name="connsiteY1" fmla="*/ 80927 h 103027"/>
                  <a:gd name="connsiteX2" fmla="*/ 199603 w 358747"/>
                  <a:gd name="connsiteY2" fmla="*/ 6 h 103027"/>
                  <a:gd name="connsiteX3" fmla="*/ 294635 w 358747"/>
                  <a:gd name="connsiteY3" fmla="*/ 85065 h 103027"/>
                  <a:gd name="connsiteX4" fmla="*/ 358747 w 358747"/>
                  <a:gd name="connsiteY4" fmla="*/ 102505 h 103027"/>
                  <a:gd name="connsiteX0" fmla="*/ 0 w 375337"/>
                  <a:gd name="connsiteY0" fmla="*/ 99808 h 103027"/>
                  <a:gd name="connsiteX1" fmla="*/ 83617 w 375337"/>
                  <a:gd name="connsiteY1" fmla="*/ 80927 h 103027"/>
                  <a:gd name="connsiteX2" fmla="*/ 199603 w 375337"/>
                  <a:gd name="connsiteY2" fmla="*/ 6 h 103027"/>
                  <a:gd name="connsiteX3" fmla="*/ 294635 w 375337"/>
                  <a:gd name="connsiteY3" fmla="*/ 85065 h 103027"/>
                  <a:gd name="connsiteX4" fmla="*/ 375337 w 375337"/>
                  <a:gd name="connsiteY4" fmla="*/ 102505 h 103027"/>
                  <a:gd name="connsiteX0" fmla="*/ 0 w 387779"/>
                  <a:gd name="connsiteY0" fmla="*/ 99808 h 103027"/>
                  <a:gd name="connsiteX1" fmla="*/ 83617 w 387779"/>
                  <a:gd name="connsiteY1" fmla="*/ 80927 h 103027"/>
                  <a:gd name="connsiteX2" fmla="*/ 199603 w 387779"/>
                  <a:gd name="connsiteY2" fmla="*/ 6 h 103027"/>
                  <a:gd name="connsiteX3" fmla="*/ 294635 w 387779"/>
                  <a:gd name="connsiteY3" fmla="*/ 85065 h 103027"/>
                  <a:gd name="connsiteX4" fmla="*/ 387779 w 387779"/>
                  <a:gd name="connsiteY4" fmla="*/ 102505 h 103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779" h="103027">
                    <a:moveTo>
                      <a:pt x="0" y="99808"/>
                    </a:moveTo>
                    <a:cubicBezTo>
                      <a:pt x="25175" y="98684"/>
                      <a:pt x="50350" y="97561"/>
                      <a:pt x="83617" y="80927"/>
                    </a:cubicBezTo>
                    <a:cubicBezTo>
                      <a:pt x="116884" y="64293"/>
                      <a:pt x="164433" y="-684"/>
                      <a:pt x="199603" y="6"/>
                    </a:cubicBezTo>
                    <a:cubicBezTo>
                      <a:pt x="234773" y="696"/>
                      <a:pt x="263272" y="67982"/>
                      <a:pt x="294635" y="85065"/>
                    </a:cubicBezTo>
                    <a:cubicBezTo>
                      <a:pt x="325998" y="102148"/>
                      <a:pt x="370021" y="104303"/>
                      <a:pt x="387779" y="102505"/>
                    </a:cubicBezTo>
                  </a:path>
                </a:pathLst>
              </a:cu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71A79E3-6686-45AE-A42E-2896E49512ED}"/>
                  </a:ext>
                </a:extLst>
              </p:cNvPr>
              <p:cNvSpPr/>
              <p:nvPr/>
            </p:nvSpPr>
            <p:spPr>
              <a:xfrm rot="9972468">
                <a:off x="3881233" y="5212314"/>
                <a:ext cx="772992" cy="204846"/>
              </a:xfrm>
              <a:custGeom>
                <a:avLst/>
                <a:gdLst>
                  <a:gd name="connsiteX0" fmla="*/ 0 w 358747"/>
                  <a:gd name="connsiteY0" fmla="*/ 99822 h 103628"/>
                  <a:gd name="connsiteX1" fmla="*/ 83617 w 358747"/>
                  <a:gd name="connsiteY1" fmla="*/ 80941 h 103628"/>
                  <a:gd name="connsiteX2" fmla="*/ 199603 w 358747"/>
                  <a:gd name="connsiteY2" fmla="*/ 20 h 103628"/>
                  <a:gd name="connsiteX3" fmla="*/ 296708 w 358747"/>
                  <a:gd name="connsiteY3" fmla="*/ 89033 h 103628"/>
                  <a:gd name="connsiteX4" fmla="*/ 358747 w 358747"/>
                  <a:gd name="connsiteY4" fmla="*/ 102519 h 103628"/>
                  <a:gd name="connsiteX0" fmla="*/ 0 w 358747"/>
                  <a:gd name="connsiteY0" fmla="*/ 21549 h 90466"/>
                  <a:gd name="connsiteX1" fmla="*/ 83617 w 358747"/>
                  <a:gd name="connsiteY1" fmla="*/ 2668 h 90466"/>
                  <a:gd name="connsiteX2" fmla="*/ 193361 w 358747"/>
                  <a:gd name="connsiteY2" fmla="*/ 90447 h 90466"/>
                  <a:gd name="connsiteX3" fmla="*/ 296708 w 358747"/>
                  <a:gd name="connsiteY3" fmla="*/ 10760 h 90466"/>
                  <a:gd name="connsiteX4" fmla="*/ 358747 w 358747"/>
                  <a:gd name="connsiteY4" fmla="*/ 24246 h 90466"/>
                  <a:gd name="connsiteX0" fmla="*/ 0 w 358747"/>
                  <a:gd name="connsiteY0" fmla="*/ 13502 h 82672"/>
                  <a:gd name="connsiteX1" fmla="*/ 86697 w 358747"/>
                  <a:gd name="connsiteY1" fmla="*/ 28280 h 82672"/>
                  <a:gd name="connsiteX2" fmla="*/ 193361 w 358747"/>
                  <a:gd name="connsiteY2" fmla="*/ 82400 h 82672"/>
                  <a:gd name="connsiteX3" fmla="*/ 296708 w 358747"/>
                  <a:gd name="connsiteY3" fmla="*/ 2713 h 82672"/>
                  <a:gd name="connsiteX4" fmla="*/ 358747 w 358747"/>
                  <a:gd name="connsiteY4" fmla="*/ 16199 h 82672"/>
                  <a:gd name="connsiteX0" fmla="*/ 0 w 358747"/>
                  <a:gd name="connsiteY0" fmla="*/ 170 h 69082"/>
                  <a:gd name="connsiteX1" fmla="*/ 86697 w 358747"/>
                  <a:gd name="connsiteY1" fmla="*/ 14948 h 69082"/>
                  <a:gd name="connsiteX2" fmla="*/ 193361 w 358747"/>
                  <a:gd name="connsiteY2" fmla="*/ 69068 h 69082"/>
                  <a:gd name="connsiteX3" fmla="*/ 281254 w 358747"/>
                  <a:gd name="connsiteY3" fmla="*/ 20168 h 69082"/>
                  <a:gd name="connsiteX4" fmla="*/ 358747 w 358747"/>
                  <a:gd name="connsiteY4" fmla="*/ 2867 h 69082"/>
                  <a:gd name="connsiteX0" fmla="*/ 0 w 358747"/>
                  <a:gd name="connsiteY0" fmla="*/ 383 h 93427"/>
                  <a:gd name="connsiteX1" fmla="*/ 86697 w 358747"/>
                  <a:gd name="connsiteY1" fmla="*/ 15161 h 93427"/>
                  <a:gd name="connsiteX2" fmla="*/ 199225 w 358747"/>
                  <a:gd name="connsiteY2" fmla="*/ 93417 h 93427"/>
                  <a:gd name="connsiteX3" fmla="*/ 281254 w 358747"/>
                  <a:gd name="connsiteY3" fmla="*/ 20381 h 93427"/>
                  <a:gd name="connsiteX4" fmla="*/ 358747 w 358747"/>
                  <a:gd name="connsiteY4" fmla="*/ 3080 h 93427"/>
                  <a:gd name="connsiteX0" fmla="*/ 0 w 358747"/>
                  <a:gd name="connsiteY0" fmla="*/ 78 h 93124"/>
                  <a:gd name="connsiteX1" fmla="*/ 96457 w 358747"/>
                  <a:gd name="connsiteY1" fmla="*/ 25659 h 93124"/>
                  <a:gd name="connsiteX2" fmla="*/ 199225 w 358747"/>
                  <a:gd name="connsiteY2" fmla="*/ 93112 h 93124"/>
                  <a:gd name="connsiteX3" fmla="*/ 281254 w 358747"/>
                  <a:gd name="connsiteY3" fmla="*/ 20076 h 93124"/>
                  <a:gd name="connsiteX4" fmla="*/ 358747 w 358747"/>
                  <a:gd name="connsiteY4" fmla="*/ 2775 h 93124"/>
                  <a:gd name="connsiteX0" fmla="*/ 0 w 358747"/>
                  <a:gd name="connsiteY0" fmla="*/ 78 h 93154"/>
                  <a:gd name="connsiteX1" fmla="*/ 96457 w 358747"/>
                  <a:gd name="connsiteY1" fmla="*/ 25659 h 93154"/>
                  <a:gd name="connsiteX2" fmla="*/ 199225 w 358747"/>
                  <a:gd name="connsiteY2" fmla="*/ 93112 h 93154"/>
                  <a:gd name="connsiteX3" fmla="*/ 308564 w 358747"/>
                  <a:gd name="connsiteY3" fmla="*/ 15017 h 93154"/>
                  <a:gd name="connsiteX4" fmla="*/ 358747 w 358747"/>
                  <a:gd name="connsiteY4" fmla="*/ 2775 h 93154"/>
                  <a:gd name="connsiteX0" fmla="*/ 0 w 358747"/>
                  <a:gd name="connsiteY0" fmla="*/ 69 h 83534"/>
                  <a:gd name="connsiteX1" fmla="*/ 96457 w 358747"/>
                  <a:gd name="connsiteY1" fmla="*/ 25650 h 83534"/>
                  <a:gd name="connsiteX2" fmla="*/ 217104 w 358747"/>
                  <a:gd name="connsiteY2" fmla="*/ 83484 h 83534"/>
                  <a:gd name="connsiteX3" fmla="*/ 308564 w 358747"/>
                  <a:gd name="connsiteY3" fmla="*/ 15008 h 83534"/>
                  <a:gd name="connsiteX4" fmla="*/ 358747 w 358747"/>
                  <a:gd name="connsiteY4" fmla="*/ 2766 h 83534"/>
                  <a:gd name="connsiteX0" fmla="*/ 0 w 358747"/>
                  <a:gd name="connsiteY0" fmla="*/ 67 h 79820"/>
                  <a:gd name="connsiteX1" fmla="*/ 96457 w 358747"/>
                  <a:gd name="connsiteY1" fmla="*/ 25648 h 79820"/>
                  <a:gd name="connsiteX2" fmla="*/ 203121 w 358747"/>
                  <a:gd name="connsiteY2" fmla="*/ 79767 h 79820"/>
                  <a:gd name="connsiteX3" fmla="*/ 308564 w 358747"/>
                  <a:gd name="connsiteY3" fmla="*/ 15006 h 79820"/>
                  <a:gd name="connsiteX4" fmla="*/ 358747 w 358747"/>
                  <a:gd name="connsiteY4" fmla="*/ 2764 h 79820"/>
                  <a:gd name="connsiteX0" fmla="*/ 0 w 358747"/>
                  <a:gd name="connsiteY0" fmla="*/ 82 h 97616"/>
                  <a:gd name="connsiteX1" fmla="*/ 96457 w 358747"/>
                  <a:gd name="connsiteY1" fmla="*/ 25663 h 97616"/>
                  <a:gd name="connsiteX2" fmla="*/ 203121 w 358747"/>
                  <a:gd name="connsiteY2" fmla="*/ 97577 h 97616"/>
                  <a:gd name="connsiteX3" fmla="*/ 308564 w 358747"/>
                  <a:gd name="connsiteY3" fmla="*/ 15021 h 97616"/>
                  <a:gd name="connsiteX4" fmla="*/ 358747 w 358747"/>
                  <a:gd name="connsiteY4" fmla="*/ 2779 h 97616"/>
                  <a:gd name="connsiteX0" fmla="*/ 0 w 358747"/>
                  <a:gd name="connsiteY0" fmla="*/ 82 h 97577"/>
                  <a:gd name="connsiteX1" fmla="*/ 96457 w 358747"/>
                  <a:gd name="connsiteY1" fmla="*/ 25663 h 97577"/>
                  <a:gd name="connsiteX2" fmla="*/ 203121 w 358747"/>
                  <a:gd name="connsiteY2" fmla="*/ 97577 h 97577"/>
                  <a:gd name="connsiteX3" fmla="*/ 289901 w 358747"/>
                  <a:gd name="connsiteY3" fmla="*/ 24907 h 97577"/>
                  <a:gd name="connsiteX4" fmla="*/ 358747 w 358747"/>
                  <a:gd name="connsiteY4" fmla="*/ 2779 h 97577"/>
                  <a:gd name="connsiteX0" fmla="*/ 0 w 346305"/>
                  <a:gd name="connsiteY0" fmla="*/ 82 h 97577"/>
                  <a:gd name="connsiteX1" fmla="*/ 84015 w 346305"/>
                  <a:gd name="connsiteY1" fmla="*/ 25663 h 97577"/>
                  <a:gd name="connsiteX2" fmla="*/ 190679 w 346305"/>
                  <a:gd name="connsiteY2" fmla="*/ 97577 h 97577"/>
                  <a:gd name="connsiteX3" fmla="*/ 277459 w 346305"/>
                  <a:gd name="connsiteY3" fmla="*/ 24907 h 97577"/>
                  <a:gd name="connsiteX4" fmla="*/ 346305 w 346305"/>
                  <a:gd name="connsiteY4" fmla="*/ 2779 h 97577"/>
                  <a:gd name="connsiteX0" fmla="*/ 0 w 367042"/>
                  <a:gd name="connsiteY0" fmla="*/ 82 h 97577"/>
                  <a:gd name="connsiteX1" fmla="*/ 84015 w 367042"/>
                  <a:gd name="connsiteY1" fmla="*/ 25663 h 97577"/>
                  <a:gd name="connsiteX2" fmla="*/ 190679 w 367042"/>
                  <a:gd name="connsiteY2" fmla="*/ 97577 h 97577"/>
                  <a:gd name="connsiteX3" fmla="*/ 277459 w 367042"/>
                  <a:gd name="connsiteY3" fmla="*/ 24907 h 97577"/>
                  <a:gd name="connsiteX4" fmla="*/ 367042 w 367042"/>
                  <a:gd name="connsiteY4" fmla="*/ 2779 h 97577"/>
                  <a:gd name="connsiteX0" fmla="*/ 0 w 367042"/>
                  <a:gd name="connsiteY0" fmla="*/ 82 h 97580"/>
                  <a:gd name="connsiteX1" fmla="*/ 84015 w 367042"/>
                  <a:gd name="connsiteY1" fmla="*/ 25663 h 97580"/>
                  <a:gd name="connsiteX2" fmla="*/ 190679 w 367042"/>
                  <a:gd name="connsiteY2" fmla="*/ 97577 h 97580"/>
                  <a:gd name="connsiteX3" fmla="*/ 285754 w 367042"/>
                  <a:gd name="connsiteY3" fmla="*/ 28862 h 97580"/>
                  <a:gd name="connsiteX4" fmla="*/ 367042 w 367042"/>
                  <a:gd name="connsiteY4" fmla="*/ 2779 h 97580"/>
                  <a:gd name="connsiteX0" fmla="*/ 0 w 367042"/>
                  <a:gd name="connsiteY0" fmla="*/ 82 h 97577"/>
                  <a:gd name="connsiteX1" fmla="*/ 84015 w 367042"/>
                  <a:gd name="connsiteY1" fmla="*/ 25663 h 97577"/>
                  <a:gd name="connsiteX2" fmla="*/ 190679 w 367042"/>
                  <a:gd name="connsiteY2" fmla="*/ 97577 h 97577"/>
                  <a:gd name="connsiteX3" fmla="*/ 285754 w 367042"/>
                  <a:gd name="connsiteY3" fmla="*/ 24907 h 97577"/>
                  <a:gd name="connsiteX4" fmla="*/ 367042 w 367042"/>
                  <a:gd name="connsiteY4" fmla="*/ 2779 h 97577"/>
                  <a:gd name="connsiteX0" fmla="*/ 0 w 387779"/>
                  <a:gd name="connsiteY0" fmla="*/ 82 h 97577"/>
                  <a:gd name="connsiteX1" fmla="*/ 84015 w 387779"/>
                  <a:gd name="connsiteY1" fmla="*/ 25663 h 97577"/>
                  <a:gd name="connsiteX2" fmla="*/ 190679 w 387779"/>
                  <a:gd name="connsiteY2" fmla="*/ 97577 h 97577"/>
                  <a:gd name="connsiteX3" fmla="*/ 285754 w 387779"/>
                  <a:gd name="connsiteY3" fmla="*/ 24907 h 97577"/>
                  <a:gd name="connsiteX4" fmla="*/ 387779 w 387779"/>
                  <a:gd name="connsiteY4" fmla="*/ 2779 h 97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779" h="97577">
                    <a:moveTo>
                      <a:pt x="0" y="82"/>
                    </a:moveTo>
                    <a:cubicBezTo>
                      <a:pt x="25175" y="-1042"/>
                      <a:pt x="52235" y="9414"/>
                      <a:pt x="84015" y="25663"/>
                    </a:cubicBezTo>
                    <a:cubicBezTo>
                      <a:pt x="115795" y="41912"/>
                      <a:pt x="157056" y="97703"/>
                      <a:pt x="190679" y="97577"/>
                    </a:cubicBezTo>
                    <a:cubicBezTo>
                      <a:pt x="224302" y="97451"/>
                      <a:pt x="252904" y="40707"/>
                      <a:pt x="285754" y="24907"/>
                    </a:cubicBezTo>
                    <a:cubicBezTo>
                      <a:pt x="318604" y="9107"/>
                      <a:pt x="370021" y="4577"/>
                      <a:pt x="387779" y="2779"/>
                    </a:cubicBezTo>
                  </a:path>
                </a:pathLst>
              </a:cu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04CED2C3-EE83-40E1-90CD-06A4BF23BEC0}"/>
                  </a:ext>
                </a:extLst>
              </p:cNvPr>
              <p:cNvSpPr/>
              <p:nvPr/>
            </p:nvSpPr>
            <p:spPr>
              <a:xfrm rot="9972468">
                <a:off x="3958691" y="5207204"/>
                <a:ext cx="701565" cy="400164"/>
              </a:xfrm>
              <a:custGeom>
                <a:avLst/>
                <a:gdLst>
                  <a:gd name="connsiteX0" fmla="*/ 0 w 428886"/>
                  <a:gd name="connsiteY0" fmla="*/ 124213 h 253685"/>
                  <a:gd name="connsiteX1" fmla="*/ 64736 w 428886"/>
                  <a:gd name="connsiteY1" fmla="*/ 121515 h 253685"/>
                  <a:gd name="connsiteX2" fmla="*/ 78223 w 428886"/>
                  <a:gd name="connsiteY2" fmla="*/ 83753 h 253685"/>
                  <a:gd name="connsiteX3" fmla="*/ 97104 w 428886"/>
                  <a:gd name="connsiteY3" fmla="*/ 170068 h 253685"/>
                  <a:gd name="connsiteX4" fmla="*/ 124078 w 428886"/>
                  <a:gd name="connsiteY4" fmla="*/ 40595 h 253685"/>
                  <a:gd name="connsiteX5" fmla="*/ 137564 w 428886"/>
                  <a:gd name="connsiteY5" fmla="*/ 215922 h 253685"/>
                  <a:gd name="connsiteX6" fmla="*/ 167235 w 428886"/>
                  <a:gd name="connsiteY6" fmla="*/ 135 h 253685"/>
                  <a:gd name="connsiteX7" fmla="*/ 191511 w 428886"/>
                  <a:gd name="connsiteY7" fmla="*/ 253685 h 253685"/>
                  <a:gd name="connsiteX8" fmla="*/ 231972 w 428886"/>
                  <a:gd name="connsiteY8" fmla="*/ 135 h 253685"/>
                  <a:gd name="connsiteX9" fmla="*/ 242761 w 428886"/>
                  <a:gd name="connsiteY9" fmla="*/ 218620 h 253685"/>
                  <a:gd name="connsiteX10" fmla="*/ 277826 w 428886"/>
                  <a:gd name="connsiteY10" fmla="*/ 64871 h 253685"/>
                  <a:gd name="connsiteX11" fmla="*/ 291313 w 428886"/>
                  <a:gd name="connsiteY11" fmla="*/ 175462 h 253685"/>
                  <a:gd name="connsiteX12" fmla="*/ 318287 w 428886"/>
                  <a:gd name="connsiteY12" fmla="*/ 105331 h 253685"/>
                  <a:gd name="connsiteX13" fmla="*/ 337168 w 428886"/>
                  <a:gd name="connsiteY13" fmla="*/ 137699 h 253685"/>
                  <a:gd name="connsiteX14" fmla="*/ 428878 w 428886"/>
                  <a:gd name="connsiteY14" fmla="*/ 137699 h 253685"/>
                  <a:gd name="connsiteX0" fmla="*/ 0 w 428886"/>
                  <a:gd name="connsiteY0" fmla="*/ 124253 h 259120"/>
                  <a:gd name="connsiteX1" fmla="*/ 64736 w 428886"/>
                  <a:gd name="connsiteY1" fmla="*/ 121555 h 259120"/>
                  <a:gd name="connsiteX2" fmla="*/ 78223 w 428886"/>
                  <a:gd name="connsiteY2" fmla="*/ 83793 h 259120"/>
                  <a:gd name="connsiteX3" fmla="*/ 97104 w 428886"/>
                  <a:gd name="connsiteY3" fmla="*/ 170108 h 259120"/>
                  <a:gd name="connsiteX4" fmla="*/ 124078 w 428886"/>
                  <a:gd name="connsiteY4" fmla="*/ 40635 h 259120"/>
                  <a:gd name="connsiteX5" fmla="*/ 137564 w 428886"/>
                  <a:gd name="connsiteY5" fmla="*/ 215962 h 259120"/>
                  <a:gd name="connsiteX6" fmla="*/ 167235 w 428886"/>
                  <a:gd name="connsiteY6" fmla="*/ 175 h 259120"/>
                  <a:gd name="connsiteX7" fmla="*/ 202300 w 428886"/>
                  <a:gd name="connsiteY7" fmla="*/ 259120 h 259120"/>
                  <a:gd name="connsiteX8" fmla="*/ 231972 w 428886"/>
                  <a:gd name="connsiteY8" fmla="*/ 175 h 259120"/>
                  <a:gd name="connsiteX9" fmla="*/ 242761 w 428886"/>
                  <a:gd name="connsiteY9" fmla="*/ 218660 h 259120"/>
                  <a:gd name="connsiteX10" fmla="*/ 277826 w 428886"/>
                  <a:gd name="connsiteY10" fmla="*/ 64911 h 259120"/>
                  <a:gd name="connsiteX11" fmla="*/ 291313 w 428886"/>
                  <a:gd name="connsiteY11" fmla="*/ 175502 h 259120"/>
                  <a:gd name="connsiteX12" fmla="*/ 318287 w 428886"/>
                  <a:gd name="connsiteY12" fmla="*/ 105371 h 259120"/>
                  <a:gd name="connsiteX13" fmla="*/ 337168 w 428886"/>
                  <a:gd name="connsiteY13" fmla="*/ 137739 h 259120"/>
                  <a:gd name="connsiteX14" fmla="*/ 428878 w 428886"/>
                  <a:gd name="connsiteY14" fmla="*/ 137739 h 259120"/>
                  <a:gd name="connsiteX0" fmla="*/ 0 w 428886"/>
                  <a:gd name="connsiteY0" fmla="*/ 124253 h 259120"/>
                  <a:gd name="connsiteX1" fmla="*/ 64736 w 428886"/>
                  <a:gd name="connsiteY1" fmla="*/ 121555 h 259120"/>
                  <a:gd name="connsiteX2" fmla="*/ 78223 w 428886"/>
                  <a:gd name="connsiteY2" fmla="*/ 83793 h 259120"/>
                  <a:gd name="connsiteX3" fmla="*/ 97104 w 428886"/>
                  <a:gd name="connsiteY3" fmla="*/ 170108 h 259120"/>
                  <a:gd name="connsiteX4" fmla="*/ 124078 w 428886"/>
                  <a:gd name="connsiteY4" fmla="*/ 40635 h 259120"/>
                  <a:gd name="connsiteX5" fmla="*/ 137564 w 428886"/>
                  <a:gd name="connsiteY5" fmla="*/ 215962 h 259120"/>
                  <a:gd name="connsiteX6" fmla="*/ 167235 w 428886"/>
                  <a:gd name="connsiteY6" fmla="*/ 175 h 259120"/>
                  <a:gd name="connsiteX7" fmla="*/ 202300 w 428886"/>
                  <a:gd name="connsiteY7" fmla="*/ 259120 h 259120"/>
                  <a:gd name="connsiteX8" fmla="*/ 231972 w 428886"/>
                  <a:gd name="connsiteY8" fmla="*/ 175 h 259120"/>
                  <a:gd name="connsiteX9" fmla="*/ 256248 w 428886"/>
                  <a:gd name="connsiteY9" fmla="*/ 226752 h 259120"/>
                  <a:gd name="connsiteX10" fmla="*/ 277826 w 428886"/>
                  <a:gd name="connsiteY10" fmla="*/ 64911 h 259120"/>
                  <a:gd name="connsiteX11" fmla="*/ 291313 w 428886"/>
                  <a:gd name="connsiteY11" fmla="*/ 175502 h 259120"/>
                  <a:gd name="connsiteX12" fmla="*/ 318287 w 428886"/>
                  <a:gd name="connsiteY12" fmla="*/ 105371 h 259120"/>
                  <a:gd name="connsiteX13" fmla="*/ 337168 w 428886"/>
                  <a:gd name="connsiteY13" fmla="*/ 137739 h 259120"/>
                  <a:gd name="connsiteX14" fmla="*/ 428878 w 428886"/>
                  <a:gd name="connsiteY14" fmla="*/ 137739 h 259120"/>
                  <a:gd name="connsiteX0" fmla="*/ 0 w 428886"/>
                  <a:gd name="connsiteY0" fmla="*/ 124253 h 259120"/>
                  <a:gd name="connsiteX1" fmla="*/ 64736 w 428886"/>
                  <a:gd name="connsiteY1" fmla="*/ 121555 h 259120"/>
                  <a:gd name="connsiteX2" fmla="*/ 78223 w 428886"/>
                  <a:gd name="connsiteY2" fmla="*/ 83793 h 259120"/>
                  <a:gd name="connsiteX3" fmla="*/ 97104 w 428886"/>
                  <a:gd name="connsiteY3" fmla="*/ 170108 h 259120"/>
                  <a:gd name="connsiteX4" fmla="*/ 124078 w 428886"/>
                  <a:gd name="connsiteY4" fmla="*/ 40635 h 259120"/>
                  <a:gd name="connsiteX5" fmla="*/ 137564 w 428886"/>
                  <a:gd name="connsiteY5" fmla="*/ 215962 h 259120"/>
                  <a:gd name="connsiteX6" fmla="*/ 167235 w 428886"/>
                  <a:gd name="connsiteY6" fmla="*/ 175 h 259120"/>
                  <a:gd name="connsiteX7" fmla="*/ 202300 w 428886"/>
                  <a:gd name="connsiteY7" fmla="*/ 259120 h 259120"/>
                  <a:gd name="connsiteX8" fmla="*/ 231972 w 428886"/>
                  <a:gd name="connsiteY8" fmla="*/ 175 h 259120"/>
                  <a:gd name="connsiteX9" fmla="*/ 256248 w 428886"/>
                  <a:gd name="connsiteY9" fmla="*/ 226752 h 259120"/>
                  <a:gd name="connsiteX10" fmla="*/ 277826 w 428886"/>
                  <a:gd name="connsiteY10" fmla="*/ 64911 h 259120"/>
                  <a:gd name="connsiteX11" fmla="*/ 307497 w 428886"/>
                  <a:gd name="connsiteY11" fmla="*/ 175502 h 259120"/>
                  <a:gd name="connsiteX12" fmla="*/ 318287 w 428886"/>
                  <a:gd name="connsiteY12" fmla="*/ 105371 h 259120"/>
                  <a:gd name="connsiteX13" fmla="*/ 337168 w 428886"/>
                  <a:gd name="connsiteY13" fmla="*/ 137739 h 259120"/>
                  <a:gd name="connsiteX14" fmla="*/ 428878 w 428886"/>
                  <a:gd name="connsiteY14" fmla="*/ 137739 h 259120"/>
                  <a:gd name="connsiteX0" fmla="*/ 0 w 428885"/>
                  <a:gd name="connsiteY0" fmla="*/ 124253 h 259120"/>
                  <a:gd name="connsiteX1" fmla="*/ 64736 w 428885"/>
                  <a:gd name="connsiteY1" fmla="*/ 121555 h 259120"/>
                  <a:gd name="connsiteX2" fmla="*/ 78223 w 428885"/>
                  <a:gd name="connsiteY2" fmla="*/ 83793 h 259120"/>
                  <a:gd name="connsiteX3" fmla="*/ 97104 w 428885"/>
                  <a:gd name="connsiteY3" fmla="*/ 170108 h 259120"/>
                  <a:gd name="connsiteX4" fmla="*/ 124078 w 428885"/>
                  <a:gd name="connsiteY4" fmla="*/ 40635 h 259120"/>
                  <a:gd name="connsiteX5" fmla="*/ 137564 w 428885"/>
                  <a:gd name="connsiteY5" fmla="*/ 215962 h 259120"/>
                  <a:gd name="connsiteX6" fmla="*/ 167235 w 428885"/>
                  <a:gd name="connsiteY6" fmla="*/ 175 h 259120"/>
                  <a:gd name="connsiteX7" fmla="*/ 202300 w 428885"/>
                  <a:gd name="connsiteY7" fmla="*/ 259120 h 259120"/>
                  <a:gd name="connsiteX8" fmla="*/ 231972 w 428885"/>
                  <a:gd name="connsiteY8" fmla="*/ 175 h 259120"/>
                  <a:gd name="connsiteX9" fmla="*/ 256248 w 428885"/>
                  <a:gd name="connsiteY9" fmla="*/ 226752 h 259120"/>
                  <a:gd name="connsiteX10" fmla="*/ 277826 w 428885"/>
                  <a:gd name="connsiteY10" fmla="*/ 64911 h 259120"/>
                  <a:gd name="connsiteX11" fmla="*/ 307497 w 428885"/>
                  <a:gd name="connsiteY11" fmla="*/ 175502 h 259120"/>
                  <a:gd name="connsiteX12" fmla="*/ 334471 w 428885"/>
                  <a:gd name="connsiteY12" fmla="*/ 105371 h 259120"/>
                  <a:gd name="connsiteX13" fmla="*/ 337168 w 428885"/>
                  <a:gd name="connsiteY13" fmla="*/ 137739 h 259120"/>
                  <a:gd name="connsiteX14" fmla="*/ 428878 w 428885"/>
                  <a:gd name="connsiteY14" fmla="*/ 137739 h 259120"/>
                  <a:gd name="connsiteX0" fmla="*/ 0 w 428887"/>
                  <a:gd name="connsiteY0" fmla="*/ 124253 h 259120"/>
                  <a:gd name="connsiteX1" fmla="*/ 64736 w 428887"/>
                  <a:gd name="connsiteY1" fmla="*/ 121555 h 259120"/>
                  <a:gd name="connsiteX2" fmla="*/ 78223 w 428887"/>
                  <a:gd name="connsiteY2" fmla="*/ 83793 h 259120"/>
                  <a:gd name="connsiteX3" fmla="*/ 97104 w 428887"/>
                  <a:gd name="connsiteY3" fmla="*/ 170108 h 259120"/>
                  <a:gd name="connsiteX4" fmla="*/ 124078 w 428887"/>
                  <a:gd name="connsiteY4" fmla="*/ 40635 h 259120"/>
                  <a:gd name="connsiteX5" fmla="*/ 137564 w 428887"/>
                  <a:gd name="connsiteY5" fmla="*/ 215962 h 259120"/>
                  <a:gd name="connsiteX6" fmla="*/ 167235 w 428887"/>
                  <a:gd name="connsiteY6" fmla="*/ 175 h 259120"/>
                  <a:gd name="connsiteX7" fmla="*/ 202300 w 428887"/>
                  <a:gd name="connsiteY7" fmla="*/ 259120 h 259120"/>
                  <a:gd name="connsiteX8" fmla="*/ 231972 w 428887"/>
                  <a:gd name="connsiteY8" fmla="*/ 175 h 259120"/>
                  <a:gd name="connsiteX9" fmla="*/ 256248 w 428887"/>
                  <a:gd name="connsiteY9" fmla="*/ 226752 h 259120"/>
                  <a:gd name="connsiteX10" fmla="*/ 277826 w 428887"/>
                  <a:gd name="connsiteY10" fmla="*/ 64911 h 259120"/>
                  <a:gd name="connsiteX11" fmla="*/ 307497 w 428887"/>
                  <a:gd name="connsiteY11" fmla="*/ 175502 h 259120"/>
                  <a:gd name="connsiteX12" fmla="*/ 334471 w 428887"/>
                  <a:gd name="connsiteY12" fmla="*/ 105371 h 259120"/>
                  <a:gd name="connsiteX13" fmla="*/ 350655 w 428887"/>
                  <a:gd name="connsiteY13" fmla="*/ 137739 h 259120"/>
                  <a:gd name="connsiteX14" fmla="*/ 428878 w 428887"/>
                  <a:gd name="connsiteY14" fmla="*/ 137739 h 259120"/>
                  <a:gd name="connsiteX0" fmla="*/ 0 w 428887"/>
                  <a:gd name="connsiteY0" fmla="*/ 124253 h 259120"/>
                  <a:gd name="connsiteX1" fmla="*/ 64736 w 428887"/>
                  <a:gd name="connsiteY1" fmla="*/ 121555 h 259120"/>
                  <a:gd name="connsiteX2" fmla="*/ 78223 w 428887"/>
                  <a:gd name="connsiteY2" fmla="*/ 83793 h 259120"/>
                  <a:gd name="connsiteX3" fmla="*/ 97104 w 428887"/>
                  <a:gd name="connsiteY3" fmla="*/ 170108 h 259120"/>
                  <a:gd name="connsiteX4" fmla="*/ 124078 w 428887"/>
                  <a:gd name="connsiteY4" fmla="*/ 40635 h 259120"/>
                  <a:gd name="connsiteX5" fmla="*/ 137564 w 428887"/>
                  <a:gd name="connsiteY5" fmla="*/ 215962 h 259120"/>
                  <a:gd name="connsiteX6" fmla="*/ 178025 w 428887"/>
                  <a:gd name="connsiteY6" fmla="*/ 175 h 259120"/>
                  <a:gd name="connsiteX7" fmla="*/ 202300 w 428887"/>
                  <a:gd name="connsiteY7" fmla="*/ 259120 h 259120"/>
                  <a:gd name="connsiteX8" fmla="*/ 231972 w 428887"/>
                  <a:gd name="connsiteY8" fmla="*/ 175 h 259120"/>
                  <a:gd name="connsiteX9" fmla="*/ 256248 w 428887"/>
                  <a:gd name="connsiteY9" fmla="*/ 226752 h 259120"/>
                  <a:gd name="connsiteX10" fmla="*/ 277826 w 428887"/>
                  <a:gd name="connsiteY10" fmla="*/ 64911 h 259120"/>
                  <a:gd name="connsiteX11" fmla="*/ 307497 w 428887"/>
                  <a:gd name="connsiteY11" fmla="*/ 175502 h 259120"/>
                  <a:gd name="connsiteX12" fmla="*/ 334471 w 428887"/>
                  <a:gd name="connsiteY12" fmla="*/ 105371 h 259120"/>
                  <a:gd name="connsiteX13" fmla="*/ 350655 w 428887"/>
                  <a:gd name="connsiteY13" fmla="*/ 137739 h 259120"/>
                  <a:gd name="connsiteX14" fmla="*/ 428878 w 428887"/>
                  <a:gd name="connsiteY14" fmla="*/ 137739 h 259120"/>
                  <a:gd name="connsiteX0" fmla="*/ 0 w 428887"/>
                  <a:gd name="connsiteY0" fmla="*/ 124176 h 259043"/>
                  <a:gd name="connsiteX1" fmla="*/ 64736 w 428887"/>
                  <a:gd name="connsiteY1" fmla="*/ 121478 h 259043"/>
                  <a:gd name="connsiteX2" fmla="*/ 78223 w 428887"/>
                  <a:gd name="connsiteY2" fmla="*/ 83716 h 259043"/>
                  <a:gd name="connsiteX3" fmla="*/ 97104 w 428887"/>
                  <a:gd name="connsiteY3" fmla="*/ 170031 h 259043"/>
                  <a:gd name="connsiteX4" fmla="*/ 124078 w 428887"/>
                  <a:gd name="connsiteY4" fmla="*/ 40558 h 259043"/>
                  <a:gd name="connsiteX5" fmla="*/ 145656 w 428887"/>
                  <a:gd name="connsiteY5" fmla="*/ 232069 h 259043"/>
                  <a:gd name="connsiteX6" fmla="*/ 178025 w 428887"/>
                  <a:gd name="connsiteY6" fmla="*/ 98 h 259043"/>
                  <a:gd name="connsiteX7" fmla="*/ 202300 w 428887"/>
                  <a:gd name="connsiteY7" fmla="*/ 259043 h 259043"/>
                  <a:gd name="connsiteX8" fmla="*/ 231972 w 428887"/>
                  <a:gd name="connsiteY8" fmla="*/ 98 h 259043"/>
                  <a:gd name="connsiteX9" fmla="*/ 256248 w 428887"/>
                  <a:gd name="connsiteY9" fmla="*/ 226675 h 259043"/>
                  <a:gd name="connsiteX10" fmla="*/ 277826 w 428887"/>
                  <a:gd name="connsiteY10" fmla="*/ 64834 h 259043"/>
                  <a:gd name="connsiteX11" fmla="*/ 307497 w 428887"/>
                  <a:gd name="connsiteY11" fmla="*/ 175425 h 259043"/>
                  <a:gd name="connsiteX12" fmla="*/ 334471 w 428887"/>
                  <a:gd name="connsiteY12" fmla="*/ 105294 h 259043"/>
                  <a:gd name="connsiteX13" fmla="*/ 350655 w 428887"/>
                  <a:gd name="connsiteY13" fmla="*/ 137662 h 259043"/>
                  <a:gd name="connsiteX14" fmla="*/ 428878 w 428887"/>
                  <a:gd name="connsiteY14" fmla="*/ 137662 h 259043"/>
                  <a:gd name="connsiteX0" fmla="*/ 0 w 428887"/>
                  <a:gd name="connsiteY0" fmla="*/ 124230 h 259097"/>
                  <a:gd name="connsiteX1" fmla="*/ 64736 w 428887"/>
                  <a:gd name="connsiteY1" fmla="*/ 121532 h 259097"/>
                  <a:gd name="connsiteX2" fmla="*/ 78223 w 428887"/>
                  <a:gd name="connsiteY2" fmla="*/ 83770 h 259097"/>
                  <a:gd name="connsiteX3" fmla="*/ 97104 w 428887"/>
                  <a:gd name="connsiteY3" fmla="*/ 170085 h 259097"/>
                  <a:gd name="connsiteX4" fmla="*/ 124078 w 428887"/>
                  <a:gd name="connsiteY4" fmla="*/ 40612 h 259097"/>
                  <a:gd name="connsiteX5" fmla="*/ 145656 w 428887"/>
                  <a:gd name="connsiteY5" fmla="*/ 218637 h 259097"/>
                  <a:gd name="connsiteX6" fmla="*/ 178025 w 428887"/>
                  <a:gd name="connsiteY6" fmla="*/ 152 h 259097"/>
                  <a:gd name="connsiteX7" fmla="*/ 202300 w 428887"/>
                  <a:gd name="connsiteY7" fmla="*/ 259097 h 259097"/>
                  <a:gd name="connsiteX8" fmla="*/ 231972 w 428887"/>
                  <a:gd name="connsiteY8" fmla="*/ 152 h 259097"/>
                  <a:gd name="connsiteX9" fmla="*/ 256248 w 428887"/>
                  <a:gd name="connsiteY9" fmla="*/ 226729 h 259097"/>
                  <a:gd name="connsiteX10" fmla="*/ 277826 w 428887"/>
                  <a:gd name="connsiteY10" fmla="*/ 64888 h 259097"/>
                  <a:gd name="connsiteX11" fmla="*/ 307497 w 428887"/>
                  <a:gd name="connsiteY11" fmla="*/ 175479 h 259097"/>
                  <a:gd name="connsiteX12" fmla="*/ 334471 w 428887"/>
                  <a:gd name="connsiteY12" fmla="*/ 105348 h 259097"/>
                  <a:gd name="connsiteX13" fmla="*/ 350655 w 428887"/>
                  <a:gd name="connsiteY13" fmla="*/ 137716 h 259097"/>
                  <a:gd name="connsiteX14" fmla="*/ 428878 w 428887"/>
                  <a:gd name="connsiteY14" fmla="*/ 137716 h 259097"/>
                  <a:gd name="connsiteX0" fmla="*/ 0 w 428887"/>
                  <a:gd name="connsiteY0" fmla="*/ 124230 h 259097"/>
                  <a:gd name="connsiteX1" fmla="*/ 64736 w 428887"/>
                  <a:gd name="connsiteY1" fmla="*/ 121532 h 259097"/>
                  <a:gd name="connsiteX2" fmla="*/ 78223 w 428887"/>
                  <a:gd name="connsiteY2" fmla="*/ 83770 h 259097"/>
                  <a:gd name="connsiteX3" fmla="*/ 97104 w 428887"/>
                  <a:gd name="connsiteY3" fmla="*/ 170085 h 259097"/>
                  <a:gd name="connsiteX4" fmla="*/ 124078 w 428887"/>
                  <a:gd name="connsiteY4" fmla="*/ 40612 h 259097"/>
                  <a:gd name="connsiteX5" fmla="*/ 145656 w 428887"/>
                  <a:gd name="connsiteY5" fmla="*/ 218637 h 259097"/>
                  <a:gd name="connsiteX6" fmla="*/ 178025 w 428887"/>
                  <a:gd name="connsiteY6" fmla="*/ 152 h 259097"/>
                  <a:gd name="connsiteX7" fmla="*/ 202300 w 428887"/>
                  <a:gd name="connsiteY7" fmla="*/ 259097 h 259097"/>
                  <a:gd name="connsiteX8" fmla="*/ 231972 w 428887"/>
                  <a:gd name="connsiteY8" fmla="*/ 152 h 259097"/>
                  <a:gd name="connsiteX9" fmla="*/ 256248 w 428887"/>
                  <a:gd name="connsiteY9" fmla="*/ 226729 h 259097"/>
                  <a:gd name="connsiteX10" fmla="*/ 277826 w 428887"/>
                  <a:gd name="connsiteY10" fmla="*/ 64888 h 259097"/>
                  <a:gd name="connsiteX11" fmla="*/ 307497 w 428887"/>
                  <a:gd name="connsiteY11" fmla="*/ 175479 h 259097"/>
                  <a:gd name="connsiteX12" fmla="*/ 329076 w 428887"/>
                  <a:gd name="connsiteY12" fmla="*/ 110742 h 259097"/>
                  <a:gd name="connsiteX13" fmla="*/ 350655 w 428887"/>
                  <a:gd name="connsiteY13" fmla="*/ 137716 h 259097"/>
                  <a:gd name="connsiteX14" fmla="*/ 428878 w 428887"/>
                  <a:gd name="connsiteY14" fmla="*/ 137716 h 259097"/>
                  <a:gd name="connsiteX0" fmla="*/ 0 w 428887"/>
                  <a:gd name="connsiteY0" fmla="*/ 124230 h 259097"/>
                  <a:gd name="connsiteX1" fmla="*/ 62039 w 428887"/>
                  <a:gd name="connsiteY1" fmla="*/ 126927 h 259097"/>
                  <a:gd name="connsiteX2" fmla="*/ 78223 w 428887"/>
                  <a:gd name="connsiteY2" fmla="*/ 83770 h 259097"/>
                  <a:gd name="connsiteX3" fmla="*/ 97104 w 428887"/>
                  <a:gd name="connsiteY3" fmla="*/ 170085 h 259097"/>
                  <a:gd name="connsiteX4" fmla="*/ 124078 w 428887"/>
                  <a:gd name="connsiteY4" fmla="*/ 40612 h 259097"/>
                  <a:gd name="connsiteX5" fmla="*/ 145656 w 428887"/>
                  <a:gd name="connsiteY5" fmla="*/ 218637 h 259097"/>
                  <a:gd name="connsiteX6" fmla="*/ 178025 w 428887"/>
                  <a:gd name="connsiteY6" fmla="*/ 152 h 259097"/>
                  <a:gd name="connsiteX7" fmla="*/ 202300 w 428887"/>
                  <a:gd name="connsiteY7" fmla="*/ 259097 h 259097"/>
                  <a:gd name="connsiteX8" fmla="*/ 231972 w 428887"/>
                  <a:gd name="connsiteY8" fmla="*/ 152 h 259097"/>
                  <a:gd name="connsiteX9" fmla="*/ 256248 w 428887"/>
                  <a:gd name="connsiteY9" fmla="*/ 226729 h 259097"/>
                  <a:gd name="connsiteX10" fmla="*/ 277826 w 428887"/>
                  <a:gd name="connsiteY10" fmla="*/ 64888 h 259097"/>
                  <a:gd name="connsiteX11" fmla="*/ 307497 w 428887"/>
                  <a:gd name="connsiteY11" fmla="*/ 175479 h 259097"/>
                  <a:gd name="connsiteX12" fmla="*/ 329076 w 428887"/>
                  <a:gd name="connsiteY12" fmla="*/ 110742 h 259097"/>
                  <a:gd name="connsiteX13" fmla="*/ 350655 w 428887"/>
                  <a:gd name="connsiteY13" fmla="*/ 137716 h 259097"/>
                  <a:gd name="connsiteX14" fmla="*/ 428878 w 428887"/>
                  <a:gd name="connsiteY14" fmla="*/ 137716 h 259097"/>
                  <a:gd name="connsiteX0" fmla="*/ 0 w 467641"/>
                  <a:gd name="connsiteY0" fmla="*/ 128044 h 259097"/>
                  <a:gd name="connsiteX1" fmla="*/ 100793 w 467641"/>
                  <a:gd name="connsiteY1" fmla="*/ 126927 h 259097"/>
                  <a:gd name="connsiteX2" fmla="*/ 116977 w 467641"/>
                  <a:gd name="connsiteY2" fmla="*/ 83770 h 259097"/>
                  <a:gd name="connsiteX3" fmla="*/ 135858 w 467641"/>
                  <a:gd name="connsiteY3" fmla="*/ 170085 h 259097"/>
                  <a:gd name="connsiteX4" fmla="*/ 162832 w 467641"/>
                  <a:gd name="connsiteY4" fmla="*/ 40612 h 259097"/>
                  <a:gd name="connsiteX5" fmla="*/ 184410 w 467641"/>
                  <a:gd name="connsiteY5" fmla="*/ 218637 h 259097"/>
                  <a:gd name="connsiteX6" fmla="*/ 216779 w 467641"/>
                  <a:gd name="connsiteY6" fmla="*/ 152 h 259097"/>
                  <a:gd name="connsiteX7" fmla="*/ 241054 w 467641"/>
                  <a:gd name="connsiteY7" fmla="*/ 259097 h 259097"/>
                  <a:gd name="connsiteX8" fmla="*/ 270726 w 467641"/>
                  <a:gd name="connsiteY8" fmla="*/ 152 h 259097"/>
                  <a:gd name="connsiteX9" fmla="*/ 295002 w 467641"/>
                  <a:gd name="connsiteY9" fmla="*/ 226729 h 259097"/>
                  <a:gd name="connsiteX10" fmla="*/ 316580 w 467641"/>
                  <a:gd name="connsiteY10" fmla="*/ 64888 h 259097"/>
                  <a:gd name="connsiteX11" fmla="*/ 346251 w 467641"/>
                  <a:gd name="connsiteY11" fmla="*/ 175479 h 259097"/>
                  <a:gd name="connsiteX12" fmla="*/ 367830 w 467641"/>
                  <a:gd name="connsiteY12" fmla="*/ 110742 h 259097"/>
                  <a:gd name="connsiteX13" fmla="*/ 389409 w 467641"/>
                  <a:gd name="connsiteY13" fmla="*/ 137716 h 259097"/>
                  <a:gd name="connsiteX14" fmla="*/ 467632 w 467641"/>
                  <a:gd name="connsiteY14" fmla="*/ 137716 h 259097"/>
                  <a:gd name="connsiteX0" fmla="*/ 0 w 457189"/>
                  <a:gd name="connsiteY0" fmla="*/ 121744 h 259097"/>
                  <a:gd name="connsiteX1" fmla="*/ 90341 w 457189"/>
                  <a:gd name="connsiteY1" fmla="*/ 126927 h 259097"/>
                  <a:gd name="connsiteX2" fmla="*/ 106525 w 457189"/>
                  <a:gd name="connsiteY2" fmla="*/ 83770 h 259097"/>
                  <a:gd name="connsiteX3" fmla="*/ 125406 w 457189"/>
                  <a:gd name="connsiteY3" fmla="*/ 170085 h 259097"/>
                  <a:gd name="connsiteX4" fmla="*/ 152380 w 457189"/>
                  <a:gd name="connsiteY4" fmla="*/ 40612 h 259097"/>
                  <a:gd name="connsiteX5" fmla="*/ 173958 w 457189"/>
                  <a:gd name="connsiteY5" fmla="*/ 218637 h 259097"/>
                  <a:gd name="connsiteX6" fmla="*/ 206327 w 457189"/>
                  <a:gd name="connsiteY6" fmla="*/ 152 h 259097"/>
                  <a:gd name="connsiteX7" fmla="*/ 230602 w 457189"/>
                  <a:gd name="connsiteY7" fmla="*/ 259097 h 259097"/>
                  <a:gd name="connsiteX8" fmla="*/ 260274 w 457189"/>
                  <a:gd name="connsiteY8" fmla="*/ 152 h 259097"/>
                  <a:gd name="connsiteX9" fmla="*/ 284550 w 457189"/>
                  <a:gd name="connsiteY9" fmla="*/ 226729 h 259097"/>
                  <a:gd name="connsiteX10" fmla="*/ 306128 w 457189"/>
                  <a:gd name="connsiteY10" fmla="*/ 64888 h 259097"/>
                  <a:gd name="connsiteX11" fmla="*/ 335799 w 457189"/>
                  <a:gd name="connsiteY11" fmla="*/ 175479 h 259097"/>
                  <a:gd name="connsiteX12" fmla="*/ 357378 w 457189"/>
                  <a:gd name="connsiteY12" fmla="*/ 110742 h 259097"/>
                  <a:gd name="connsiteX13" fmla="*/ 378957 w 457189"/>
                  <a:gd name="connsiteY13" fmla="*/ 137716 h 259097"/>
                  <a:gd name="connsiteX14" fmla="*/ 457180 w 457189"/>
                  <a:gd name="connsiteY14" fmla="*/ 137716 h 259097"/>
                  <a:gd name="connsiteX0" fmla="*/ 0 w 457189"/>
                  <a:gd name="connsiteY0" fmla="*/ 121744 h 259097"/>
                  <a:gd name="connsiteX1" fmla="*/ 75656 w 457189"/>
                  <a:gd name="connsiteY1" fmla="*/ 123340 h 259097"/>
                  <a:gd name="connsiteX2" fmla="*/ 106525 w 457189"/>
                  <a:gd name="connsiteY2" fmla="*/ 83770 h 259097"/>
                  <a:gd name="connsiteX3" fmla="*/ 125406 w 457189"/>
                  <a:gd name="connsiteY3" fmla="*/ 170085 h 259097"/>
                  <a:gd name="connsiteX4" fmla="*/ 152380 w 457189"/>
                  <a:gd name="connsiteY4" fmla="*/ 40612 h 259097"/>
                  <a:gd name="connsiteX5" fmla="*/ 173958 w 457189"/>
                  <a:gd name="connsiteY5" fmla="*/ 218637 h 259097"/>
                  <a:gd name="connsiteX6" fmla="*/ 206327 w 457189"/>
                  <a:gd name="connsiteY6" fmla="*/ 152 h 259097"/>
                  <a:gd name="connsiteX7" fmla="*/ 230602 w 457189"/>
                  <a:gd name="connsiteY7" fmla="*/ 259097 h 259097"/>
                  <a:gd name="connsiteX8" fmla="*/ 260274 w 457189"/>
                  <a:gd name="connsiteY8" fmla="*/ 152 h 259097"/>
                  <a:gd name="connsiteX9" fmla="*/ 284550 w 457189"/>
                  <a:gd name="connsiteY9" fmla="*/ 226729 h 259097"/>
                  <a:gd name="connsiteX10" fmla="*/ 306128 w 457189"/>
                  <a:gd name="connsiteY10" fmla="*/ 64888 h 259097"/>
                  <a:gd name="connsiteX11" fmla="*/ 335799 w 457189"/>
                  <a:gd name="connsiteY11" fmla="*/ 175479 h 259097"/>
                  <a:gd name="connsiteX12" fmla="*/ 357378 w 457189"/>
                  <a:gd name="connsiteY12" fmla="*/ 110742 h 259097"/>
                  <a:gd name="connsiteX13" fmla="*/ 378957 w 457189"/>
                  <a:gd name="connsiteY13" fmla="*/ 137716 h 259097"/>
                  <a:gd name="connsiteX14" fmla="*/ 457180 w 457189"/>
                  <a:gd name="connsiteY14" fmla="*/ 137716 h 25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57189" h="259097">
                    <a:moveTo>
                      <a:pt x="0" y="121744"/>
                    </a:moveTo>
                    <a:cubicBezTo>
                      <a:pt x="25849" y="123766"/>
                      <a:pt x="57902" y="129669"/>
                      <a:pt x="75656" y="123340"/>
                    </a:cubicBezTo>
                    <a:cubicBezTo>
                      <a:pt x="93410" y="117011"/>
                      <a:pt x="98233" y="75979"/>
                      <a:pt x="106525" y="83770"/>
                    </a:cubicBezTo>
                    <a:cubicBezTo>
                      <a:pt x="114817" y="91561"/>
                      <a:pt x="117764" y="177278"/>
                      <a:pt x="125406" y="170085"/>
                    </a:cubicBezTo>
                    <a:cubicBezTo>
                      <a:pt x="133049" y="162892"/>
                      <a:pt x="144288" y="32520"/>
                      <a:pt x="152380" y="40612"/>
                    </a:cubicBezTo>
                    <a:cubicBezTo>
                      <a:pt x="160472" y="48704"/>
                      <a:pt x="164967" y="225380"/>
                      <a:pt x="173958" y="218637"/>
                    </a:cubicBezTo>
                    <a:cubicBezTo>
                      <a:pt x="182949" y="211894"/>
                      <a:pt x="196886" y="-6591"/>
                      <a:pt x="206327" y="152"/>
                    </a:cubicBezTo>
                    <a:cubicBezTo>
                      <a:pt x="215768" y="6895"/>
                      <a:pt x="221611" y="259097"/>
                      <a:pt x="230602" y="259097"/>
                    </a:cubicBezTo>
                    <a:cubicBezTo>
                      <a:pt x="239593" y="259097"/>
                      <a:pt x="251283" y="5547"/>
                      <a:pt x="260274" y="152"/>
                    </a:cubicBezTo>
                    <a:cubicBezTo>
                      <a:pt x="269265" y="-5243"/>
                      <a:pt x="276908" y="215940"/>
                      <a:pt x="284550" y="226729"/>
                    </a:cubicBezTo>
                    <a:cubicBezTo>
                      <a:pt x="292192" y="237518"/>
                      <a:pt x="297587" y="73430"/>
                      <a:pt x="306128" y="64888"/>
                    </a:cubicBezTo>
                    <a:cubicBezTo>
                      <a:pt x="314669" y="56346"/>
                      <a:pt x="327257" y="167837"/>
                      <a:pt x="335799" y="175479"/>
                    </a:cubicBezTo>
                    <a:cubicBezTo>
                      <a:pt x="344341" y="183121"/>
                      <a:pt x="350185" y="117036"/>
                      <a:pt x="357378" y="110742"/>
                    </a:cubicBezTo>
                    <a:cubicBezTo>
                      <a:pt x="364571" y="104448"/>
                      <a:pt x="362323" y="133220"/>
                      <a:pt x="378957" y="137716"/>
                    </a:cubicBezTo>
                    <a:cubicBezTo>
                      <a:pt x="395591" y="142212"/>
                      <a:pt x="458079" y="131422"/>
                      <a:pt x="457180" y="137716"/>
                    </a:cubicBezTo>
                  </a:path>
                </a:pathLst>
              </a:cu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DAB6F620-7327-4EE7-B5FF-E17A430B10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88286" y="4926472"/>
              <a:ext cx="730136" cy="181027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</p:grpSp>
      <p:sp>
        <p:nvSpPr>
          <p:cNvPr id="55" name="Rectangle 92">
            <a:extLst>
              <a:ext uri="{FF2B5EF4-FFF2-40B4-BE49-F238E27FC236}">
                <a16:creationId xmlns:a16="http://schemas.microsoft.com/office/drawing/2014/main" id="{76E3C228-F522-4340-8596-697C04A78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88" y="5648325"/>
            <a:ext cx="1009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Subsources</a:t>
            </a:r>
          </a:p>
        </p:txBody>
      </p:sp>
      <p:sp>
        <p:nvSpPr>
          <p:cNvPr id="56" name="Rectangle 93">
            <a:extLst>
              <a:ext uri="{FF2B5EF4-FFF2-40B4-BE49-F238E27FC236}">
                <a16:creationId xmlns:a16="http://schemas.microsoft.com/office/drawing/2014/main" id="{F09359AB-846C-44C0-BD9B-30CB89E77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7899" y="4067233"/>
            <a:ext cx="846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Subfields</a:t>
            </a:r>
          </a:p>
        </p:txBody>
      </p:sp>
      <p:sp>
        <p:nvSpPr>
          <p:cNvPr id="57" name="TextBox 58">
            <a:extLst>
              <a:ext uri="{FF2B5EF4-FFF2-40B4-BE49-F238E27FC236}">
                <a16:creationId xmlns:a16="http://schemas.microsoft.com/office/drawing/2014/main" id="{B5E6EA51-129D-43B5-8141-EEC6DD31F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6963" y="3867150"/>
            <a:ext cx="37115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MS PGothic" panose="020B0600070205080204" pitchFamily="34" charset="-128"/>
              </a:rPr>
              <a:t>𝐸</a:t>
            </a:r>
            <a:r>
              <a:rPr kumimoji="0" lang="en-US" altLang="en-US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MS PGothic" panose="020B0600070205080204" pitchFamily="34" charset="-128"/>
              </a:rPr>
              <a:t>𝑚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MS PGothic" panose="020B0600070205080204" pitchFamily="34" charset="-128"/>
              </a:rPr>
              <a:t>(𝒓, 𝑡) = 𝐸</a:t>
            </a:r>
            <a:r>
              <a:rPr kumimoji="0" lang="en-US" altLang="en-US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MS PGothic" panose="020B0600070205080204" pitchFamily="34" charset="-128"/>
              </a:rPr>
              <a:t>𝑚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MS PGothic" panose="020B0600070205080204" pitchFamily="34" charset="-128"/>
              </a:rPr>
              <a:t>(𝒓</a:t>
            </a:r>
            <a:r>
              <a:rPr kumimoji="0" lang="en-US" altLang="en-US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MS PGothic" panose="020B0600070205080204" pitchFamily="34" charset="-128"/>
              </a:rPr>
              <a:t>𝑚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MS PGothic" panose="020B0600070205080204" pitchFamily="34" charset="-128"/>
              </a:rPr>
              <a:t>, 𝑡</a:t>
            </a:r>
            <a:r>
              <a:rPr kumimoji="0" lang="en-US" altLang="en-US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MS PGothic" panose="020B0600070205080204" pitchFamily="34" charset="-128"/>
              </a:rPr>
              <a:t>𝑚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MS PGothic" panose="020B0600070205080204" pitchFamily="34" charset="-128"/>
              </a:rPr>
              <a:t>) 𝑔</a:t>
            </a:r>
            <a:r>
              <a:rPr kumimoji="0" lang="en-US" altLang="en-US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MS PGothic" panose="020B0600070205080204" pitchFamily="34" charset="-128"/>
              </a:rPr>
              <a:t>𝑚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MS PGothic" panose="020B0600070205080204" pitchFamily="34" charset="-128"/>
              </a:rPr>
              <a:t>(𝒓, 𝑡)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MS PGothic" panose="020B0600070205080204" pitchFamily="34" charset="-128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kern="0" dirty="0">
                <a:solidFill>
                  <a:prstClr val="black"/>
                </a:solidFill>
                <a:latin typeface="Cambria Math" panose="02040503050406030204" pitchFamily="18" charset="0"/>
              </a:rPr>
              <a:t>𝐸</a:t>
            </a:r>
            <a:r>
              <a:rPr lang="en-US" altLang="en-US" sz="1800" kern="0" baseline="-25000" dirty="0">
                <a:solidFill>
                  <a:prstClr val="black"/>
                </a:solidFill>
                <a:latin typeface="Cambria Math" panose="02040503050406030204" pitchFamily="18" charset="0"/>
              </a:rPr>
              <a:t>𝑚</a:t>
            </a:r>
            <a:r>
              <a:rPr lang="en-US" altLang="en-US" sz="1800" kern="0" dirty="0">
                <a:solidFill>
                  <a:prstClr val="black"/>
                </a:solidFill>
                <a:latin typeface="Cambria Math" panose="02040503050406030204" pitchFamily="18" charset="0"/>
              </a:rPr>
              <a:t>(𝒓</a:t>
            </a:r>
            <a:r>
              <a:rPr lang="en-US" altLang="en-US" sz="1800" kern="0" baseline="-25000" dirty="0">
                <a:solidFill>
                  <a:prstClr val="black"/>
                </a:solidFill>
                <a:latin typeface="Cambria Math" panose="02040503050406030204" pitchFamily="18" charset="0"/>
              </a:rPr>
              <a:t>𝑚</a:t>
            </a:r>
            <a:r>
              <a:rPr lang="en-US" altLang="en-US" sz="1800" kern="0" dirty="0">
                <a:solidFill>
                  <a:prstClr val="black"/>
                </a:solidFill>
                <a:latin typeface="Cambria Math" panose="02040503050406030204" pitchFamily="18" charset="0"/>
              </a:rPr>
              <a:t>, 𝑡</a:t>
            </a:r>
            <a:r>
              <a:rPr lang="en-US" altLang="en-US" sz="1800" kern="0" baseline="-25000" dirty="0">
                <a:solidFill>
                  <a:prstClr val="black"/>
                </a:solidFill>
                <a:latin typeface="Cambria Math" panose="02040503050406030204" pitchFamily="18" charset="0"/>
              </a:rPr>
              <a:t>𝑚</a:t>
            </a:r>
            <a:r>
              <a:rPr lang="en-US" altLang="en-US" sz="1800" kern="0" dirty="0">
                <a:solidFill>
                  <a:prstClr val="black"/>
                </a:solidFill>
                <a:latin typeface="Cambria Math" panose="02040503050406030204" pitchFamily="18" charset="0"/>
              </a:rPr>
              <a:t>) = </a:t>
            </a:r>
            <a:r>
              <a:rPr lang="en-US" altLang="en-US" sz="1800" kern="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𝑎</a:t>
            </a:r>
            <a:r>
              <a:rPr lang="en-US" altLang="en-US" sz="1800" kern="0" baseline="-25000" dirty="0">
                <a:solidFill>
                  <a:prstClr val="black"/>
                </a:solidFill>
                <a:latin typeface="Cambria Math" panose="02040503050406030204" pitchFamily="18" charset="0"/>
              </a:rPr>
              <a:t>𝑚</a:t>
            </a:r>
            <a:r>
              <a:rPr lang="en-US" altLang="en-US" sz="1800" kern="0" dirty="0">
                <a:solidFill>
                  <a:prstClr val="black"/>
                </a:solidFill>
                <a:latin typeface="Cambria Math" panose="02040503050406030204" pitchFamily="18" charset="0"/>
              </a:rPr>
              <a:t>(𝒓</a:t>
            </a:r>
            <a:r>
              <a:rPr lang="en-US" altLang="en-US" sz="1800" kern="0" baseline="-25000" dirty="0">
                <a:solidFill>
                  <a:prstClr val="black"/>
                </a:solidFill>
                <a:latin typeface="Cambria Math" panose="02040503050406030204" pitchFamily="18" charset="0"/>
              </a:rPr>
              <a:t>𝑚</a:t>
            </a:r>
            <a:r>
              <a:rPr lang="en-US" altLang="en-US" sz="1800" kern="0" dirty="0">
                <a:solidFill>
                  <a:prstClr val="black"/>
                </a:solidFill>
                <a:latin typeface="Cambria Math" panose="02040503050406030204" pitchFamily="18" charset="0"/>
              </a:rPr>
              <a:t>, 𝑡</a:t>
            </a:r>
            <a:r>
              <a:rPr lang="en-US" altLang="en-US" sz="1800" kern="0" baseline="-25000" dirty="0">
                <a:solidFill>
                  <a:prstClr val="black"/>
                </a:solidFill>
                <a:latin typeface="Cambria Math" panose="02040503050406030204" pitchFamily="18" charset="0"/>
              </a:rPr>
              <a:t>𝑚</a:t>
            </a:r>
            <a:r>
              <a:rPr lang="en-US" altLang="en-US" sz="1800" kern="0" dirty="0">
                <a:solidFill>
                  <a:prstClr val="black"/>
                </a:solidFill>
                <a:latin typeface="Cambria Math" panose="02040503050406030204" pitchFamily="18" charset="0"/>
              </a:rPr>
              <a:t>) 𝑒</a:t>
            </a:r>
            <a:r>
              <a:rPr lang="en-US" altLang="en-US" sz="1800" kern="0" baseline="30000" dirty="0">
                <a:solidFill>
                  <a:prstClr val="black"/>
                </a:solidFill>
                <a:latin typeface="Cambria Math" panose="02040503050406030204" pitchFamily="18" charset="0"/>
              </a:rPr>
              <a:t>𝑖</a:t>
            </a:r>
            <a:r>
              <a:rPr lang="el-GR" altLang="en-US" sz="1800" kern="0" baseline="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φ</a:t>
            </a:r>
            <a:r>
              <a:rPr lang="en-US" altLang="en-US" sz="1800" kern="0" baseline="20000" dirty="0">
                <a:solidFill>
                  <a:prstClr val="black"/>
                </a:solidFill>
                <a:latin typeface="Cambria Math" panose="02040503050406030204" pitchFamily="18" charset="0"/>
              </a:rPr>
              <a:t>𝑚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MS PGothic" panose="020B0600070205080204" pitchFamily="34" charset="-128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MS PGothic" panose="020B0600070205080204" pitchFamily="34" charset="-128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MS PGothic" panose="020B0600070205080204" pitchFamily="34" charset="-128"/>
              </a:rPr>
              <a:t>𝑔</a:t>
            </a:r>
            <a:r>
              <a:rPr kumimoji="0" lang="en-US" altLang="en-US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MS PGothic" panose="020B0600070205080204" pitchFamily="34" charset="-128"/>
              </a:rPr>
              <a:t>𝑚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MS PGothic" panose="020B0600070205080204" pitchFamily="34" charset="-128"/>
              </a:rPr>
              <a:t>(𝒓, 𝑡) = 𝑒</a:t>
            </a:r>
            <a:r>
              <a:rPr kumimoji="0" lang="en-US" altLang="en-US" sz="18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MS PGothic" panose="020B0600070205080204" pitchFamily="34" charset="-128"/>
              </a:rPr>
              <a:t>𝑖(𝒌∙(𝒓 - 𝒓</a:t>
            </a:r>
            <a:r>
              <a:rPr kumimoji="0" lang="en-US" altLang="en-US" sz="1800" b="0" i="0" u="none" strike="noStrike" kern="0" cap="none" spc="0" normalizeH="0" baseline="2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MS PGothic" panose="020B0600070205080204" pitchFamily="34" charset="-128"/>
              </a:rPr>
              <a:t>𝑚</a:t>
            </a:r>
            <a:r>
              <a:rPr kumimoji="0" lang="en-US" altLang="en-US" sz="18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MS PGothic" panose="020B0600070205080204" pitchFamily="34" charset="-128"/>
              </a:rPr>
              <a:t>) - </a:t>
            </a:r>
            <a:r>
              <a:rPr kumimoji="0" lang="el-GR" altLang="en-US" sz="18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MS PGothic" panose="020B0600070205080204" pitchFamily="34" charset="-128"/>
              </a:rPr>
              <a:t>ω</a:t>
            </a:r>
            <a:r>
              <a:rPr kumimoji="0" lang="en-US" altLang="en-US" sz="18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MS PGothic" panose="020B0600070205080204" pitchFamily="34" charset="-128"/>
              </a:rPr>
              <a:t>(𝑡 - 𝑡</a:t>
            </a:r>
            <a:r>
              <a:rPr kumimoji="0" lang="en-US" altLang="en-US" sz="1800" b="0" i="0" u="none" strike="noStrike" kern="0" cap="none" spc="0" normalizeH="0" baseline="2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MS PGothic" panose="020B0600070205080204" pitchFamily="34" charset="-128"/>
              </a:rPr>
              <a:t>𝑚</a:t>
            </a:r>
            <a:r>
              <a:rPr kumimoji="0" lang="en-US" altLang="en-US" sz="18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MS PGothic" panose="020B0600070205080204" pitchFamily="34" charset="-128"/>
              </a:rPr>
              <a:t>))</a:t>
            </a:r>
            <a:endParaRPr kumimoji="0" lang="en-US" altLang="en-US" sz="1800" b="0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58" name="Rectangle 54">
            <a:extLst>
              <a:ext uri="{FF2B5EF4-FFF2-40B4-BE49-F238E27FC236}">
                <a16:creationId xmlns:a16="http://schemas.microsoft.com/office/drawing/2014/main" id="{55E61B64-D64D-473E-8DEF-61250D575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425" y="3409950"/>
            <a:ext cx="398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MS PGothic" panose="020B0600070205080204" pitchFamily="34" charset="-128"/>
              </a:rPr>
              <a:t>𝐸</a:t>
            </a:r>
            <a:r>
              <a:rPr kumimoji="0" lang="en-US" altLang="en-US" sz="1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MS PGothic" panose="020B0600070205080204" pitchFamily="34" charset="-128"/>
              </a:rPr>
              <a:t>𝑚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59" name="Rectangle 55">
            <a:extLst>
              <a:ext uri="{FF2B5EF4-FFF2-40B4-BE49-F238E27FC236}">
                <a16:creationId xmlns:a16="http://schemas.microsoft.com/office/drawing/2014/main" id="{B77DE120-E351-4813-A1DA-B7FC98FF2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4613" y="4210050"/>
            <a:ext cx="365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MS PGothic" panose="020B0600070205080204" pitchFamily="34" charset="-128"/>
              </a:rPr>
              <a:t>𝐸</a:t>
            </a:r>
            <a:r>
              <a:rPr kumimoji="0" lang="en-US" altLang="en-US" sz="1400" b="0" i="0" u="none" strike="noStrike" kern="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MS PGothic" panose="020B0600070205080204" pitchFamily="34" charset="-128"/>
              </a:rPr>
              <a:t>𝑛</a:t>
            </a: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60" name="Rectangle 56">
            <a:extLst>
              <a:ext uri="{FF2B5EF4-FFF2-40B4-BE49-F238E27FC236}">
                <a16:creationId xmlns:a16="http://schemas.microsoft.com/office/drawing/2014/main" id="{48A596FA-73B5-4798-9F81-A59862BF7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650" y="4873625"/>
            <a:ext cx="365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MS PGothic" panose="020B0600070205080204" pitchFamily="34" charset="-128"/>
              </a:rPr>
              <a:t>𝐸</a:t>
            </a:r>
            <a:r>
              <a:rPr kumimoji="0" lang="en-US" altLang="en-US" sz="1400" b="0" i="0" u="none" strike="noStrike" kern="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MS PGothic" panose="020B0600070205080204" pitchFamily="34" charset="-128"/>
              </a:rPr>
              <a:t>𝑝</a:t>
            </a: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61" name="Rectangle 54">
            <a:extLst>
              <a:ext uri="{FF2B5EF4-FFF2-40B4-BE49-F238E27FC236}">
                <a16:creationId xmlns:a16="http://schemas.microsoft.com/office/drawing/2014/main" id="{DDF14464-B5F5-436B-9C61-E54AB7C91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2652" y="3519214"/>
            <a:ext cx="3962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MS PGothic" panose="020B0600070205080204" pitchFamily="34" charset="-128"/>
              </a:rPr>
              <a:t>𝑔</a:t>
            </a:r>
            <a:r>
              <a:rPr kumimoji="0" lang="en-US" altLang="en-US" sz="1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MS PGothic" panose="020B0600070205080204" pitchFamily="34" charset="-128"/>
              </a:rPr>
              <a:t>𝑚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62" name="Rectangle 54">
            <a:extLst>
              <a:ext uri="{FF2B5EF4-FFF2-40B4-BE49-F238E27FC236}">
                <a16:creationId xmlns:a16="http://schemas.microsoft.com/office/drawing/2014/main" id="{BD7F6630-1840-4109-8BC4-95CB068AD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7327" y="4596606"/>
            <a:ext cx="3642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MS PGothic" panose="020B0600070205080204" pitchFamily="34" charset="-128"/>
              </a:rPr>
              <a:t>𝑔</a:t>
            </a:r>
            <a:r>
              <a:rPr kumimoji="0" lang="en-US" altLang="en-US" sz="1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𝑛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63" name="Rectangle 54">
            <a:extLst>
              <a:ext uri="{FF2B5EF4-FFF2-40B4-BE49-F238E27FC236}">
                <a16:creationId xmlns:a16="http://schemas.microsoft.com/office/drawing/2014/main" id="{D37220E3-46CB-41A2-B1C1-969459CE4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2909" y="5448129"/>
            <a:ext cx="362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MS PGothic" panose="020B0600070205080204" pitchFamily="34" charset="-128"/>
              </a:rPr>
              <a:t>𝑔</a:t>
            </a:r>
            <a:r>
              <a:rPr kumimoji="0" lang="en-US" altLang="en-US" sz="1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𝑝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64" name="Rectangle 93">
            <a:extLst>
              <a:ext uri="{FF2B5EF4-FFF2-40B4-BE49-F238E27FC236}">
                <a16:creationId xmlns:a16="http://schemas.microsoft.com/office/drawing/2014/main" id="{F2F598A7-FF7D-40D4-A021-2FF4C4114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4316" y="5048599"/>
            <a:ext cx="1063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Propagators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AB664B-AC85-45D9-BD8C-784B91AE95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848"/>
          <a:stretch/>
        </p:blipFill>
        <p:spPr>
          <a:xfrm>
            <a:off x="457199" y="5747480"/>
            <a:ext cx="8093011" cy="60260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755AC41-71C6-4867-A523-15172C6E2774}"/>
              </a:ext>
            </a:extLst>
          </p:cNvPr>
          <p:cNvSpPr txBox="1">
            <a:spLocks/>
          </p:cNvSpPr>
          <p:nvPr/>
        </p:nvSpPr>
        <p:spPr bwMode="auto">
          <a:xfrm>
            <a:off x="457199" y="30650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S PGothic" panose="020B0600070205080204" pitchFamily="34" charset="-128"/>
                <a:cs typeface="+mj-cs"/>
              </a:rPr>
              <a:t>Measuring Intensity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DE35C9-C51F-4A12-957A-B64F13CBA6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152"/>
          <a:stretch/>
        </p:blipFill>
        <p:spPr>
          <a:xfrm>
            <a:off x="525494" y="2548177"/>
            <a:ext cx="8093011" cy="179321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9024468-85CB-4E87-8961-E8724CE7F767}"/>
              </a:ext>
            </a:extLst>
          </p:cNvPr>
          <p:cNvSpPr txBox="1">
            <a:spLocks/>
          </p:cNvSpPr>
          <p:nvPr/>
        </p:nvSpPr>
        <p:spPr bwMode="auto">
          <a:xfrm>
            <a:off x="457199" y="162269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When photons of all possible phases are present in a measurement, only the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𝑗=𝑘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terms survive.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0F820D-244B-4167-AFF3-E0987A271680}"/>
              </a:ext>
            </a:extLst>
          </p:cNvPr>
          <p:cNvSpPr txBox="1">
            <a:spLocks/>
          </p:cNvSpPr>
          <p:nvPr/>
        </p:nvSpPr>
        <p:spPr bwMode="auto">
          <a:xfrm>
            <a:off x="525494" y="441141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In an actual measurement, often the light source is too dim, or collection time too short to collect all possible phases. The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𝑗≠𝑘 becomes a non-zero fluctuation about a mean intensity.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234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1" name="Object 1">
            <a:extLst>
              <a:ext uri="{FF2B5EF4-FFF2-40B4-BE49-F238E27FC236}">
                <a16:creationId xmlns:a16="http://schemas.microsoft.com/office/drawing/2014/main" id="{D20B4060-1257-470B-83F8-A94CC3D386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514760"/>
              </p:ext>
            </p:extLst>
          </p:nvPr>
        </p:nvGraphicFramePr>
        <p:xfrm>
          <a:off x="281333" y="1176337"/>
          <a:ext cx="8228013" cy="225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9" name="Equation" r:id="rId3" imgW="3835400" imgH="1054100" progId="Equation.3">
                  <p:embed/>
                </p:oleObj>
              </mc:Choice>
              <mc:Fallback>
                <p:oleObj name="Equation" r:id="rId3" imgW="3835400" imgH="1054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33" y="1176337"/>
                        <a:ext cx="8228013" cy="225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2" name="TextBox 3">
            <a:extLst>
              <a:ext uri="{FF2B5EF4-FFF2-40B4-BE49-F238E27FC236}">
                <a16:creationId xmlns:a16="http://schemas.microsoft.com/office/drawing/2014/main" id="{B563E17B-5928-4875-A43D-C651D5087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21" y="3655893"/>
            <a:ext cx="82349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dirty="0"/>
              <a:t>Which is the cross term of the following superposition:</a:t>
            </a:r>
          </a:p>
        </p:txBody>
      </p:sp>
      <p:graphicFrame>
        <p:nvGraphicFramePr>
          <p:cNvPr id="46083" name="Object 4">
            <a:extLst>
              <a:ext uri="{FF2B5EF4-FFF2-40B4-BE49-F238E27FC236}">
                <a16:creationId xmlns:a16="http://schemas.microsoft.com/office/drawing/2014/main" id="{3DEBD3E5-2A5A-477C-A022-7C3776544B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317352"/>
              </p:ext>
            </p:extLst>
          </p:nvPr>
        </p:nvGraphicFramePr>
        <p:xfrm>
          <a:off x="1558924" y="4298830"/>
          <a:ext cx="6026150" cy="235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0" name="Equation" r:id="rId5" imgW="2679700" imgH="1054100" progId="Equation.3">
                  <p:embed/>
                </p:oleObj>
              </mc:Choice>
              <mc:Fallback>
                <p:oleObj name="Equation" r:id="rId5" imgW="2679700" imgH="1054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924" y="4298830"/>
                        <a:ext cx="6026150" cy="235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A88E494F-3B94-4C67-B76C-3A2FD15A7104}"/>
              </a:ext>
            </a:extLst>
          </p:cNvPr>
          <p:cNvSpPr txBox="1">
            <a:spLocks/>
          </p:cNvSpPr>
          <p:nvPr/>
        </p:nvSpPr>
        <p:spPr bwMode="auto">
          <a:xfrm>
            <a:off x="457199" y="30650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S PGothic" panose="020B0600070205080204" pitchFamily="34" charset="-128"/>
                <a:cs typeface="+mj-cs"/>
              </a:rPr>
              <a:t>Intensity Fluctuation Correlation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4">
            <a:extLst>
              <a:ext uri="{FF2B5EF4-FFF2-40B4-BE49-F238E27FC236}">
                <a16:creationId xmlns:a16="http://schemas.microsoft.com/office/drawing/2014/main" id="{5E772DDD-B117-4E54-8D48-8B4EF9ECD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30200"/>
            <a:ext cx="64912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err="1">
                <a:latin typeface="Times New Roman" charset="0"/>
                <a:ea typeface="ＭＳ Ｐゴシック" charset="0"/>
              </a:rPr>
              <a:t>Lensless</a:t>
            </a:r>
            <a:r>
              <a:rPr lang="en-US" sz="3200" dirty="0">
                <a:latin typeface="Times New Roman" charset="0"/>
                <a:ea typeface="ＭＳ Ｐゴシック" charset="0"/>
              </a:rPr>
              <a:t> thermal light Ghost Imaging</a:t>
            </a:r>
          </a:p>
        </p:txBody>
      </p:sp>
      <p:pic>
        <p:nvPicPr>
          <p:cNvPr id="36866" name="Picture 2" descr="Unfold">
            <a:extLst>
              <a:ext uri="{FF2B5EF4-FFF2-40B4-BE49-F238E27FC236}">
                <a16:creationId xmlns:a16="http://schemas.microsoft.com/office/drawing/2014/main" id="{E576ACA0-2651-471C-B136-B5C09BFB4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194" y="2014467"/>
            <a:ext cx="5786438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Line 3">
            <a:extLst>
              <a:ext uri="{FF2B5EF4-FFF2-40B4-BE49-F238E27FC236}">
                <a16:creationId xmlns:a16="http://schemas.microsoft.com/office/drawing/2014/main" id="{76E42091-A9D3-44C7-BBB6-663933EB15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0794" y="3751192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6" name="Line 4">
            <a:extLst>
              <a:ext uri="{FF2B5EF4-FFF2-40B4-BE49-F238E27FC236}">
                <a16:creationId xmlns:a16="http://schemas.microsoft.com/office/drawing/2014/main" id="{130BD94A-63CC-46AD-8566-E0E3E38782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1594" y="3751192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1" name="Text Box 5">
            <a:extLst>
              <a:ext uri="{FF2B5EF4-FFF2-40B4-BE49-F238E27FC236}">
                <a16:creationId xmlns:a16="http://schemas.microsoft.com/office/drawing/2014/main" id="{56314BF7-9166-400B-BFDC-7AD9C7C0C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8994" y="3446392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latin typeface="Times New Roman" charset="0"/>
                <a:ea typeface="ＭＳ Ｐゴシック" charset="0"/>
              </a:rPr>
              <a:t>d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416252DD-27E7-4DCE-B2BA-1334A13D7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444" y="3430517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Times New Roman" charset="0"/>
                <a:ea typeface="ＭＳ Ｐゴシック" charset="0"/>
              </a:rPr>
              <a:t>d</a:t>
            </a:r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97621FB2-2406-4763-9F2A-2EC8B6CB0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9244" y="3157467"/>
            <a:ext cx="717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0033CC"/>
                </a:solidFill>
                <a:latin typeface="Times New Roman" charset="0"/>
                <a:ea typeface="ＭＳ Ｐゴシック" charset="0"/>
              </a:rPr>
              <a:t>CCD</a:t>
            </a:r>
          </a:p>
          <a:p>
            <a:pPr>
              <a:defRPr/>
            </a:pPr>
            <a:r>
              <a:rPr lang="en-US" sz="1800">
                <a:solidFill>
                  <a:srgbClr val="0033CC"/>
                </a:solidFill>
                <a:latin typeface="Times New Roman" charset="0"/>
                <a:ea typeface="ＭＳ Ｐゴシック" charset="0"/>
              </a:rPr>
              <a:t>Array</a:t>
            </a:r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64CA15C5-1785-4129-BAFC-2AE34B761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994" y="3157467"/>
            <a:ext cx="97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0033CC"/>
                </a:solidFill>
                <a:latin typeface="Times New Roman" charset="0"/>
                <a:ea typeface="ＭＳ Ｐゴシック" charset="0"/>
              </a:rPr>
              <a:t> Bucket</a:t>
            </a:r>
          </a:p>
          <a:p>
            <a:pPr>
              <a:defRPr/>
            </a:pPr>
            <a:r>
              <a:rPr lang="en-US" sz="1800">
                <a:solidFill>
                  <a:srgbClr val="0033CC"/>
                </a:solidFill>
                <a:latin typeface="Times New Roman" charset="0"/>
                <a:ea typeface="ＭＳ Ｐゴシック" charset="0"/>
              </a:rPr>
              <a:t>Detector</a:t>
            </a:r>
          </a:p>
        </p:txBody>
      </p:sp>
      <p:sp>
        <p:nvSpPr>
          <p:cNvPr id="36873" name="Rectangle 1">
            <a:extLst>
              <a:ext uri="{FF2B5EF4-FFF2-40B4-BE49-F238E27FC236}">
                <a16:creationId xmlns:a16="http://schemas.microsoft.com/office/drawing/2014/main" id="{0B0F7903-67F3-41DE-9487-7C16E3ADD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594" y="4006780"/>
            <a:ext cx="647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33CC"/>
                </a:solidFill>
              </a:rPr>
              <a:t>Klyshko’s picture of the thermal light Ghost Imaging experiment </a:t>
            </a:r>
          </a:p>
        </p:txBody>
      </p:sp>
      <p:sp>
        <p:nvSpPr>
          <p:cNvPr id="36874" name="TextBox 1">
            <a:extLst>
              <a:ext uri="{FF2B5EF4-FFF2-40B4-BE49-F238E27FC236}">
                <a16:creationId xmlns:a16="http://schemas.microsoft.com/office/drawing/2014/main" id="{44ED2CA9-5FE0-4C01-8FFF-F7EB6E656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594" y="2514530"/>
            <a:ext cx="265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0033CC"/>
                </a:solidFill>
              </a:rPr>
              <a:t>j</a:t>
            </a:r>
          </a:p>
        </p:txBody>
      </p:sp>
      <p:sp>
        <p:nvSpPr>
          <p:cNvPr id="36875" name="Rectangle 2">
            <a:extLst>
              <a:ext uri="{FF2B5EF4-FFF2-40B4-BE49-F238E27FC236}">
                <a16:creationId xmlns:a16="http://schemas.microsoft.com/office/drawing/2014/main" id="{2BEED164-4ED2-4F21-9328-236727CBF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0957" y="3233667"/>
            <a:ext cx="325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33CC"/>
                </a:solidFill>
              </a:rPr>
              <a:t>k</a:t>
            </a:r>
          </a:p>
        </p:txBody>
      </p:sp>
      <p:sp>
        <p:nvSpPr>
          <p:cNvPr id="38" name="Line 1038">
            <a:extLst>
              <a:ext uri="{FF2B5EF4-FFF2-40B4-BE49-F238E27FC236}">
                <a16:creationId xmlns:a16="http://schemas.microsoft.com/office/drawing/2014/main" id="{D2A22008-918A-442C-85DC-729AA4CF6906}"/>
              </a:ext>
            </a:extLst>
          </p:cNvPr>
          <p:cNvSpPr>
            <a:spLocks noChangeShapeType="1"/>
          </p:cNvSpPr>
          <p:nvPr/>
        </p:nvSpPr>
        <p:spPr bwMode="auto">
          <a:xfrm rot="21201689">
            <a:off x="4614457" y="2578030"/>
            <a:ext cx="2581275" cy="884237"/>
          </a:xfrm>
          <a:prstGeom prst="line">
            <a:avLst/>
          </a:prstGeom>
          <a:noFill/>
          <a:ln w="38100">
            <a:solidFill>
              <a:srgbClr val="DC0F0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9" name="Line 1038">
            <a:extLst>
              <a:ext uri="{FF2B5EF4-FFF2-40B4-BE49-F238E27FC236}">
                <a16:creationId xmlns:a16="http://schemas.microsoft.com/office/drawing/2014/main" id="{098E4B26-FBC9-447B-BA61-70C6CEDA9112}"/>
              </a:ext>
            </a:extLst>
          </p:cNvPr>
          <p:cNvSpPr>
            <a:spLocks noChangeShapeType="1"/>
          </p:cNvSpPr>
          <p:nvPr/>
        </p:nvSpPr>
        <p:spPr bwMode="auto">
          <a:xfrm rot="21201689">
            <a:off x="2069694" y="3165405"/>
            <a:ext cx="2489200" cy="365125"/>
          </a:xfrm>
          <a:prstGeom prst="line">
            <a:avLst/>
          </a:prstGeom>
          <a:noFill/>
          <a:ln w="38100">
            <a:solidFill>
              <a:srgbClr val="DC0F0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0" name="Line 1035">
            <a:extLst>
              <a:ext uri="{FF2B5EF4-FFF2-40B4-BE49-F238E27FC236}">
                <a16:creationId xmlns:a16="http://schemas.microsoft.com/office/drawing/2014/main" id="{1FDB2332-28D9-4B70-A5D1-6AA97BC588EB}"/>
              </a:ext>
            </a:extLst>
          </p:cNvPr>
          <p:cNvSpPr>
            <a:spLocks noChangeShapeType="1"/>
          </p:cNvSpPr>
          <p:nvPr/>
        </p:nvSpPr>
        <p:spPr bwMode="auto">
          <a:xfrm rot="41377" flipV="1">
            <a:off x="2060169" y="2724080"/>
            <a:ext cx="2508250" cy="601662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" name="Line 1035">
            <a:extLst>
              <a:ext uri="{FF2B5EF4-FFF2-40B4-BE49-F238E27FC236}">
                <a16:creationId xmlns:a16="http://schemas.microsoft.com/office/drawing/2014/main" id="{3E8B9C90-7F10-4195-B3E3-B1FE4DB88E62}"/>
              </a:ext>
            </a:extLst>
          </p:cNvPr>
          <p:cNvSpPr>
            <a:spLocks noChangeShapeType="1"/>
          </p:cNvSpPr>
          <p:nvPr/>
        </p:nvSpPr>
        <p:spPr bwMode="auto">
          <a:xfrm rot="41377" flipV="1">
            <a:off x="4574769" y="3293992"/>
            <a:ext cx="2663825" cy="10795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36883" name="Object 4">
            <a:extLst>
              <a:ext uri="{FF2B5EF4-FFF2-40B4-BE49-F238E27FC236}">
                <a16:creationId xmlns:a16="http://schemas.microsoft.com/office/drawing/2014/main" id="{24332AFB-3E0C-4450-BF5B-19DB7AECF6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443804"/>
              </p:ext>
            </p:extLst>
          </p:nvPr>
        </p:nvGraphicFramePr>
        <p:xfrm>
          <a:off x="927894" y="4732822"/>
          <a:ext cx="7669212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9" name="Equation" r:id="rId5" imgW="4749800" imgH="749300" progId="Equation.3">
                  <p:embed/>
                </p:oleObj>
              </mc:Choice>
              <mc:Fallback>
                <p:oleObj name="Equation" r:id="rId5" imgW="4749800" imgH="749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894" y="4732822"/>
                        <a:ext cx="7669212" cy="1211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4" name="Rectangle 1">
            <a:extLst>
              <a:ext uri="{FF2B5EF4-FFF2-40B4-BE49-F238E27FC236}">
                <a16:creationId xmlns:a16="http://schemas.microsoft.com/office/drawing/2014/main" id="{AC12280A-3AB1-4633-9C05-25627C361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2106" y="5334484"/>
            <a:ext cx="838200" cy="381000"/>
          </a:xfrm>
          <a:prstGeom prst="rect">
            <a:avLst/>
          </a:prstGeom>
          <a:solidFill>
            <a:srgbClr val="DC0F07">
              <a:alpha val="3411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4400">
              <a:solidFill>
                <a:srgbClr val="0033CC"/>
              </a:solidFill>
            </a:endParaRPr>
          </a:p>
        </p:txBody>
      </p:sp>
      <p:sp>
        <p:nvSpPr>
          <p:cNvPr id="36885" name="Rectangle 13">
            <a:extLst>
              <a:ext uri="{FF2B5EF4-FFF2-40B4-BE49-F238E27FC236}">
                <a16:creationId xmlns:a16="http://schemas.microsoft.com/office/drawing/2014/main" id="{89F7784F-86B2-4DAE-ADB1-EC7E5B4DA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906" y="5334484"/>
            <a:ext cx="838200" cy="381000"/>
          </a:xfrm>
          <a:prstGeom prst="rect">
            <a:avLst/>
          </a:prstGeom>
          <a:solidFill>
            <a:srgbClr val="0033CC">
              <a:alpha val="3411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4400">
              <a:solidFill>
                <a:srgbClr val="0033CC"/>
              </a:solidFill>
            </a:endParaRPr>
          </a:p>
        </p:txBody>
      </p:sp>
      <p:sp>
        <p:nvSpPr>
          <p:cNvPr id="36886" name="Rectangle 1">
            <a:extLst>
              <a:ext uri="{FF2B5EF4-FFF2-40B4-BE49-F238E27FC236}">
                <a16:creationId xmlns:a16="http://schemas.microsoft.com/office/drawing/2014/main" id="{3B3D6FA5-C9E4-4E31-B49B-0A0306404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914400"/>
            <a:ext cx="739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400CC"/>
                </a:solidFill>
              </a:rPr>
              <a:t>- Result of self-interference of a random photon pair</a:t>
            </a:r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Imaging">
            <a:extLst>
              <a:ext uri="{FF2B5EF4-FFF2-40B4-BE49-F238E27FC236}">
                <a16:creationId xmlns:a16="http://schemas.microsoft.com/office/drawing/2014/main" id="{E84DE398-6B5E-410C-94F2-A93959B36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5888038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03" name="Text Box 3">
            <a:extLst>
              <a:ext uri="{FF2B5EF4-FFF2-40B4-BE49-F238E27FC236}">
                <a16:creationId xmlns:a16="http://schemas.microsoft.com/office/drawing/2014/main" id="{AE560404-D494-4D97-954D-9D42E7419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3523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>
                <a:latin typeface="Times New Roman" charset="0"/>
                <a:ea typeface="ＭＳ Ｐゴシック" charset="0"/>
              </a:rPr>
              <a:t>Classical Imaging</a:t>
            </a:r>
          </a:p>
        </p:txBody>
      </p:sp>
      <p:graphicFrame>
        <p:nvGraphicFramePr>
          <p:cNvPr id="18435" name="Object 4">
            <a:extLst>
              <a:ext uri="{FF2B5EF4-FFF2-40B4-BE49-F238E27FC236}">
                <a16:creationId xmlns:a16="http://schemas.microsoft.com/office/drawing/2014/main" id="{81E0477E-33B7-4698-9E88-D7AD2C510A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2209800"/>
          <a:ext cx="1676400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3" name="Equation" r:id="rId5" imgW="723900" imgH="406400" progId="Equation.3">
                  <p:embed/>
                </p:oleObj>
              </mc:Choice>
              <mc:Fallback>
                <p:oleObj name="Equation" r:id="rId5" imgW="723900" imgH="406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209800"/>
                        <a:ext cx="1676400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05" name="Text Box 5">
            <a:extLst>
              <a:ext uri="{FF2B5EF4-FFF2-40B4-BE49-F238E27FC236}">
                <a16:creationId xmlns:a16="http://schemas.microsoft.com/office/drawing/2014/main" id="{C5B5880E-8447-49BB-887C-0D50BCA7E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276600"/>
            <a:ext cx="2514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Times New Roman" charset="0"/>
                <a:ea typeface="ＭＳ Ｐゴシック" charset="0"/>
              </a:rPr>
              <a:t>Gaussian thin lens </a:t>
            </a:r>
          </a:p>
          <a:p>
            <a:pPr algn="ctr">
              <a:defRPr/>
            </a:pPr>
            <a:r>
              <a:rPr lang="en-US">
                <a:latin typeface="Times New Roman" charset="0"/>
                <a:ea typeface="ＭＳ Ｐゴシック" charset="0"/>
              </a:rPr>
              <a:t>equation</a:t>
            </a:r>
          </a:p>
        </p:txBody>
      </p:sp>
      <p:graphicFrame>
        <p:nvGraphicFramePr>
          <p:cNvPr id="18437" name="Object 6">
            <a:extLst>
              <a:ext uri="{FF2B5EF4-FFF2-40B4-BE49-F238E27FC236}">
                <a16:creationId xmlns:a16="http://schemas.microsoft.com/office/drawing/2014/main" id="{D06FF4B4-64DF-461E-AFFB-C66DE7C363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4267200"/>
          <a:ext cx="3540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4" name="Equation" r:id="rId7" imgW="165100" imgH="177800" progId="Equation.3">
                  <p:embed/>
                </p:oleObj>
              </mc:Choice>
              <mc:Fallback>
                <p:oleObj name="Equation" r:id="rId7" imgW="165100" imgH="177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267200"/>
                        <a:ext cx="3540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7">
            <a:extLst>
              <a:ext uri="{FF2B5EF4-FFF2-40B4-BE49-F238E27FC236}">
                <a16:creationId xmlns:a16="http://schemas.microsoft.com/office/drawing/2014/main" id="{7AB04A73-9E46-49E2-B611-4BF380919D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9800" y="4267200"/>
          <a:ext cx="3270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5" name="Equation" r:id="rId9" imgW="152400" imgH="177800" progId="Equation.3">
                  <p:embed/>
                </p:oleObj>
              </mc:Choice>
              <mc:Fallback>
                <p:oleObj name="Equation" r:id="rId9" imgW="152400" imgH="177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267200"/>
                        <a:ext cx="3270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10" name="Rectangle 10">
            <a:extLst>
              <a:ext uri="{FF2B5EF4-FFF2-40B4-BE49-F238E27FC236}">
                <a16:creationId xmlns:a16="http://schemas.microsoft.com/office/drawing/2014/main" id="{C32D96B1-1A89-4720-9C3A-0FD1BB1CD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105400"/>
            <a:ext cx="7239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/>
              <a:t>Imaging: a point-to-point mapping between the object plane and the image plane; all radiations emitted or scattered from a point on the object plane </a:t>
            </a:r>
            <a:r>
              <a:rPr lang="ja-JP" altLang="en-US" sz="2000" dirty="0">
                <a:latin typeface="Arial" panose="020B0604020202020204" pitchFamily="34" charset="0"/>
              </a:rPr>
              <a:t>“</a:t>
            </a:r>
            <a:r>
              <a:rPr lang="en-US" altLang="ja-JP" sz="2000" dirty="0"/>
              <a:t>collapse</a:t>
            </a:r>
            <a:r>
              <a:rPr lang="ja-JP" altLang="en-US" sz="2000" dirty="0">
                <a:latin typeface="Arial" panose="020B0604020202020204" pitchFamily="34" charset="0"/>
              </a:rPr>
              <a:t>”</a:t>
            </a:r>
            <a:r>
              <a:rPr lang="en-US" altLang="ja-JP" sz="2000" dirty="0"/>
              <a:t> to a unique point on the image plane.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4">
            <a:extLst>
              <a:ext uri="{FF2B5EF4-FFF2-40B4-BE49-F238E27FC236}">
                <a16:creationId xmlns:a16="http://schemas.microsoft.com/office/drawing/2014/main" id="{5E772DDD-B117-4E54-8D48-8B4EF9ECD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713" y="515495"/>
            <a:ext cx="815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latin typeface="Times New Roman" charset="0"/>
                <a:ea typeface="ＭＳ Ｐゴシック" charset="0"/>
              </a:rPr>
              <a:t>How does turbulence affect this measurement?</a:t>
            </a:r>
          </a:p>
        </p:txBody>
      </p:sp>
      <p:pic>
        <p:nvPicPr>
          <p:cNvPr id="36866" name="Picture 2" descr="Unfold">
            <a:extLst>
              <a:ext uri="{FF2B5EF4-FFF2-40B4-BE49-F238E27FC236}">
                <a16:creationId xmlns:a16="http://schemas.microsoft.com/office/drawing/2014/main" id="{E576ACA0-2651-471C-B136-B5C09BFB4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194" y="2014467"/>
            <a:ext cx="5786438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Line 3">
            <a:extLst>
              <a:ext uri="{FF2B5EF4-FFF2-40B4-BE49-F238E27FC236}">
                <a16:creationId xmlns:a16="http://schemas.microsoft.com/office/drawing/2014/main" id="{76E42091-A9D3-44C7-BBB6-663933EB15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0794" y="3751192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6" name="Line 4">
            <a:extLst>
              <a:ext uri="{FF2B5EF4-FFF2-40B4-BE49-F238E27FC236}">
                <a16:creationId xmlns:a16="http://schemas.microsoft.com/office/drawing/2014/main" id="{130BD94A-63CC-46AD-8566-E0E3E38782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1594" y="3751192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1" name="Text Box 5">
            <a:extLst>
              <a:ext uri="{FF2B5EF4-FFF2-40B4-BE49-F238E27FC236}">
                <a16:creationId xmlns:a16="http://schemas.microsoft.com/office/drawing/2014/main" id="{56314BF7-9166-400B-BFDC-7AD9C7C0C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8994" y="3446392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latin typeface="Times New Roman" charset="0"/>
                <a:ea typeface="ＭＳ Ｐゴシック" charset="0"/>
              </a:rPr>
              <a:t>d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416252DD-27E7-4DCE-B2BA-1334A13D7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444" y="3430517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Times New Roman" charset="0"/>
                <a:ea typeface="ＭＳ Ｐゴシック" charset="0"/>
              </a:rPr>
              <a:t>d</a:t>
            </a:r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97621FB2-2406-4763-9F2A-2EC8B6CB0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9244" y="3157467"/>
            <a:ext cx="717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0033CC"/>
                </a:solidFill>
                <a:latin typeface="Times New Roman" charset="0"/>
                <a:ea typeface="ＭＳ Ｐゴシック" charset="0"/>
              </a:rPr>
              <a:t>CCD</a:t>
            </a:r>
          </a:p>
          <a:p>
            <a:pPr>
              <a:defRPr/>
            </a:pPr>
            <a:r>
              <a:rPr lang="en-US" sz="1800">
                <a:solidFill>
                  <a:srgbClr val="0033CC"/>
                </a:solidFill>
                <a:latin typeface="Times New Roman" charset="0"/>
                <a:ea typeface="ＭＳ Ｐゴシック" charset="0"/>
              </a:rPr>
              <a:t>Array</a:t>
            </a:r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64CA15C5-1785-4129-BAFC-2AE34B761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994" y="3157467"/>
            <a:ext cx="97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0033CC"/>
                </a:solidFill>
                <a:latin typeface="Times New Roman" charset="0"/>
                <a:ea typeface="ＭＳ Ｐゴシック" charset="0"/>
              </a:rPr>
              <a:t> Bucket</a:t>
            </a:r>
          </a:p>
          <a:p>
            <a:pPr>
              <a:defRPr/>
            </a:pPr>
            <a:r>
              <a:rPr lang="en-US" sz="1800">
                <a:solidFill>
                  <a:srgbClr val="0033CC"/>
                </a:solidFill>
                <a:latin typeface="Times New Roman" charset="0"/>
                <a:ea typeface="ＭＳ Ｐゴシック" charset="0"/>
              </a:rPr>
              <a:t>Detector</a:t>
            </a:r>
          </a:p>
        </p:txBody>
      </p:sp>
      <p:sp>
        <p:nvSpPr>
          <p:cNvPr id="36873" name="Rectangle 1">
            <a:extLst>
              <a:ext uri="{FF2B5EF4-FFF2-40B4-BE49-F238E27FC236}">
                <a16:creationId xmlns:a16="http://schemas.microsoft.com/office/drawing/2014/main" id="{0B0F7903-67F3-41DE-9487-7C16E3ADD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113" y="4173893"/>
            <a:ext cx="861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Optical turbulence introduces random phase shifts to the potential paths of propagation of each photon. With each path experiencing a different phase shift, the image will be blurred.</a:t>
            </a:r>
            <a:endParaRPr lang="en-US" altLang="en-US" sz="1800" dirty="0">
              <a:solidFill>
                <a:srgbClr val="0033CC"/>
              </a:solidFill>
            </a:endParaRPr>
          </a:p>
        </p:txBody>
      </p:sp>
      <p:sp>
        <p:nvSpPr>
          <p:cNvPr id="36874" name="TextBox 1">
            <a:extLst>
              <a:ext uri="{FF2B5EF4-FFF2-40B4-BE49-F238E27FC236}">
                <a16:creationId xmlns:a16="http://schemas.microsoft.com/office/drawing/2014/main" id="{44ED2CA9-5FE0-4C01-8FFF-F7EB6E656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594" y="2514530"/>
            <a:ext cx="265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0033CC"/>
                </a:solidFill>
              </a:rPr>
              <a:t>j</a:t>
            </a:r>
          </a:p>
        </p:txBody>
      </p:sp>
      <p:sp>
        <p:nvSpPr>
          <p:cNvPr id="36875" name="Rectangle 2">
            <a:extLst>
              <a:ext uri="{FF2B5EF4-FFF2-40B4-BE49-F238E27FC236}">
                <a16:creationId xmlns:a16="http://schemas.microsoft.com/office/drawing/2014/main" id="{2BEED164-4ED2-4F21-9328-236727CBF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0957" y="3233667"/>
            <a:ext cx="325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33CC"/>
                </a:solidFill>
              </a:rPr>
              <a:t>k</a:t>
            </a:r>
          </a:p>
        </p:txBody>
      </p:sp>
      <p:sp>
        <p:nvSpPr>
          <p:cNvPr id="38" name="Line 1038">
            <a:extLst>
              <a:ext uri="{FF2B5EF4-FFF2-40B4-BE49-F238E27FC236}">
                <a16:creationId xmlns:a16="http://schemas.microsoft.com/office/drawing/2014/main" id="{D2A22008-918A-442C-85DC-729AA4CF6906}"/>
              </a:ext>
            </a:extLst>
          </p:cNvPr>
          <p:cNvSpPr>
            <a:spLocks noChangeShapeType="1"/>
          </p:cNvSpPr>
          <p:nvPr/>
        </p:nvSpPr>
        <p:spPr bwMode="auto">
          <a:xfrm rot="21201689">
            <a:off x="4614457" y="2578030"/>
            <a:ext cx="2581275" cy="884237"/>
          </a:xfrm>
          <a:prstGeom prst="line">
            <a:avLst/>
          </a:prstGeom>
          <a:noFill/>
          <a:ln w="38100">
            <a:solidFill>
              <a:srgbClr val="DC0F0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9" name="Line 1038">
            <a:extLst>
              <a:ext uri="{FF2B5EF4-FFF2-40B4-BE49-F238E27FC236}">
                <a16:creationId xmlns:a16="http://schemas.microsoft.com/office/drawing/2014/main" id="{098E4B26-FBC9-447B-BA61-70C6CEDA9112}"/>
              </a:ext>
            </a:extLst>
          </p:cNvPr>
          <p:cNvSpPr>
            <a:spLocks noChangeShapeType="1"/>
          </p:cNvSpPr>
          <p:nvPr/>
        </p:nvSpPr>
        <p:spPr bwMode="auto">
          <a:xfrm rot="21201689">
            <a:off x="2069694" y="3165405"/>
            <a:ext cx="2489200" cy="365125"/>
          </a:xfrm>
          <a:prstGeom prst="line">
            <a:avLst/>
          </a:prstGeom>
          <a:noFill/>
          <a:ln w="38100">
            <a:solidFill>
              <a:srgbClr val="DC0F0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0" name="Line 1035">
            <a:extLst>
              <a:ext uri="{FF2B5EF4-FFF2-40B4-BE49-F238E27FC236}">
                <a16:creationId xmlns:a16="http://schemas.microsoft.com/office/drawing/2014/main" id="{1FDB2332-28D9-4B70-A5D1-6AA97BC588EB}"/>
              </a:ext>
            </a:extLst>
          </p:cNvPr>
          <p:cNvSpPr>
            <a:spLocks noChangeShapeType="1"/>
          </p:cNvSpPr>
          <p:nvPr/>
        </p:nvSpPr>
        <p:spPr bwMode="auto">
          <a:xfrm rot="41377" flipV="1">
            <a:off x="2060169" y="2724080"/>
            <a:ext cx="2508250" cy="601662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" name="Line 1035">
            <a:extLst>
              <a:ext uri="{FF2B5EF4-FFF2-40B4-BE49-F238E27FC236}">
                <a16:creationId xmlns:a16="http://schemas.microsoft.com/office/drawing/2014/main" id="{3E8B9C90-7F10-4195-B3E3-B1FE4DB88E62}"/>
              </a:ext>
            </a:extLst>
          </p:cNvPr>
          <p:cNvSpPr>
            <a:spLocks noChangeShapeType="1"/>
          </p:cNvSpPr>
          <p:nvPr/>
        </p:nvSpPr>
        <p:spPr bwMode="auto">
          <a:xfrm rot="41377" flipV="1">
            <a:off x="4574769" y="3293992"/>
            <a:ext cx="2663825" cy="10795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EFB3DC4-EDA0-480F-BD79-0DDFA2010D42}"/>
              </a:ext>
            </a:extLst>
          </p:cNvPr>
          <p:cNvSpPr/>
          <p:nvPr/>
        </p:nvSpPr>
        <p:spPr bwMode="auto">
          <a:xfrm>
            <a:off x="3907983" y="2420799"/>
            <a:ext cx="250898" cy="1182756"/>
          </a:xfrm>
          <a:custGeom>
            <a:avLst/>
            <a:gdLst>
              <a:gd name="connsiteX0" fmla="*/ 151219 w 250898"/>
              <a:gd name="connsiteY0" fmla="*/ 0 h 1182756"/>
              <a:gd name="connsiteX1" fmla="*/ 2132 w 250898"/>
              <a:gd name="connsiteY1" fmla="*/ 467139 h 1182756"/>
              <a:gd name="connsiteX2" fmla="*/ 250610 w 250898"/>
              <a:gd name="connsiteY2" fmla="*/ 765313 h 1182756"/>
              <a:gd name="connsiteX3" fmla="*/ 51827 w 250898"/>
              <a:gd name="connsiteY3" fmla="*/ 1182756 h 118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98" h="1182756">
                <a:moveTo>
                  <a:pt x="151219" y="0"/>
                </a:moveTo>
                <a:cubicBezTo>
                  <a:pt x="68393" y="169793"/>
                  <a:pt x="-14433" y="339587"/>
                  <a:pt x="2132" y="467139"/>
                </a:cubicBezTo>
                <a:cubicBezTo>
                  <a:pt x="18697" y="594691"/>
                  <a:pt x="242328" y="646044"/>
                  <a:pt x="250610" y="765313"/>
                </a:cubicBezTo>
                <a:cubicBezTo>
                  <a:pt x="258892" y="884582"/>
                  <a:pt x="86614" y="1065143"/>
                  <a:pt x="51827" y="1182756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C3E007E-FA43-4F92-8B76-2BEB754E9E52}"/>
              </a:ext>
            </a:extLst>
          </p:cNvPr>
          <p:cNvSpPr/>
          <p:nvPr/>
        </p:nvSpPr>
        <p:spPr bwMode="auto">
          <a:xfrm>
            <a:off x="3669790" y="2361758"/>
            <a:ext cx="250898" cy="1182756"/>
          </a:xfrm>
          <a:custGeom>
            <a:avLst/>
            <a:gdLst>
              <a:gd name="connsiteX0" fmla="*/ 151219 w 250898"/>
              <a:gd name="connsiteY0" fmla="*/ 0 h 1182756"/>
              <a:gd name="connsiteX1" fmla="*/ 2132 w 250898"/>
              <a:gd name="connsiteY1" fmla="*/ 467139 h 1182756"/>
              <a:gd name="connsiteX2" fmla="*/ 250610 w 250898"/>
              <a:gd name="connsiteY2" fmla="*/ 765313 h 1182756"/>
              <a:gd name="connsiteX3" fmla="*/ 51827 w 250898"/>
              <a:gd name="connsiteY3" fmla="*/ 1182756 h 118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98" h="1182756">
                <a:moveTo>
                  <a:pt x="151219" y="0"/>
                </a:moveTo>
                <a:cubicBezTo>
                  <a:pt x="68393" y="169793"/>
                  <a:pt x="-14433" y="339587"/>
                  <a:pt x="2132" y="467139"/>
                </a:cubicBezTo>
                <a:cubicBezTo>
                  <a:pt x="18697" y="594691"/>
                  <a:pt x="242328" y="646044"/>
                  <a:pt x="250610" y="765313"/>
                </a:cubicBezTo>
                <a:cubicBezTo>
                  <a:pt x="258892" y="884582"/>
                  <a:pt x="86614" y="1065143"/>
                  <a:pt x="51827" y="1182756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180C2C-2D4D-4131-B030-BB0E6361315D}"/>
              </a:ext>
            </a:extLst>
          </p:cNvPr>
          <p:cNvSpPr/>
          <p:nvPr/>
        </p:nvSpPr>
        <p:spPr bwMode="auto">
          <a:xfrm>
            <a:off x="3439670" y="2481926"/>
            <a:ext cx="250898" cy="1182756"/>
          </a:xfrm>
          <a:custGeom>
            <a:avLst/>
            <a:gdLst>
              <a:gd name="connsiteX0" fmla="*/ 151219 w 250898"/>
              <a:gd name="connsiteY0" fmla="*/ 0 h 1182756"/>
              <a:gd name="connsiteX1" fmla="*/ 2132 w 250898"/>
              <a:gd name="connsiteY1" fmla="*/ 467139 h 1182756"/>
              <a:gd name="connsiteX2" fmla="*/ 250610 w 250898"/>
              <a:gd name="connsiteY2" fmla="*/ 765313 h 1182756"/>
              <a:gd name="connsiteX3" fmla="*/ 51827 w 250898"/>
              <a:gd name="connsiteY3" fmla="*/ 1182756 h 118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98" h="1182756">
                <a:moveTo>
                  <a:pt x="151219" y="0"/>
                </a:moveTo>
                <a:cubicBezTo>
                  <a:pt x="68393" y="169793"/>
                  <a:pt x="-14433" y="339587"/>
                  <a:pt x="2132" y="467139"/>
                </a:cubicBezTo>
                <a:cubicBezTo>
                  <a:pt x="18697" y="594691"/>
                  <a:pt x="242328" y="646044"/>
                  <a:pt x="250610" y="765313"/>
                </a:cubicBezTo>
                <a:cubicBezTo>
                  <a:pt x="258892" y="884582"/>
                  <a:pt x="86614" y="1065143"/>
                  <a:pt x="51827" y="1182756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DB0F3C2-57FE-42AB-BB18-293EE6EC5886}"/>
              </a:ext>
            </a:extLst>
          </p:cNvPr>
          <p:cNvSpPr/>
          <p:nvPr/>
        </p:nvSpPr>
        <p:spPr bwMode="auto">
          <a:xfrm>
            <a:off x="3172182" y="2384604"/>
            <a:ext cx="250898" cy="1182756"/>
          </a:xfrm>
          <a:custGeom>
            <a:avLst/>
            <a:gdLst>
              <a:gd name="connsiteX0" fmla="*/ 151219 w 250898"/>
              <a:gd name="connsiteY0" fmla="*/ 0 h 1182756"/>
              <a:gd name="connsiteX1" fmla="*/ 2132 w 250898"/>
              <a:gd name="connsiteY1" fmla="*/ 467139 h 1182756"/>
              <a:gd name="connsiteX2" fmla="*/ 250610 w 250898"/>
              <a:gd name="connsiteY2" fmla="*/ 765313 h 1182756"/>
              <a:gd name="connsiteX3" fmla="*/ 51827 w 250898"/>
              <a:gd name="connsiteY3" fmla="*/ 1182756 h 118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98" h="1182756">
                <a:moveTo>
                  <a:pt x="151219" y="0"/>
                </a:moveTo>
                <a:cubicBezTo>
                  <a:pt x="68393" y="169793"/>
                  <a:pt x="-14433" y="339587"/>
                  <a:pt x="2132" y="467139"/>
                </a:cubicBezTo>
                <a:cubicBezTo>
                  <a:pt x="18697" y="594691"/>
                  <a:pt x="242328" y="646044"/>
                  <a:pt x="250610" y="765313"/>
                </a:cubicBezTo>
                <a:cubicBezTo>
                  <a:pt x="258892" y="884582"/>
                  <a:pt x="86614" y="1065143"/>
                  <a:pt x="51827" y="1182756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4254186-A34A-4E2E-B461-1D09EB88FA4C}"/>
              </a:ext>
            </a:extLst>
          </p:cNvPr>
          <p:cNvSpPr/>
          <p:nvPr/>
        </p:nvSpPr>
        <p:spPr bwMode="auto">
          <a:xfrm>
            <a:off x="2962948" y="2474773"/>
            <a:ext cx="250898" cy="1182756"/>
          </a:xfrm>
          <a:custGeom>
            <a:avLst/>
            <a:gdLst>
              <a:gd name="connsiteX0" fmla="*/ 151219 w 250898"/>
              <a:gd name="connsiteY0" fmla="*/ 0 h 1182756"/>
              <a:gd name="connsiteX1" fmla="*/ 2132 w 250898"/>
              <a:gd name="connsiteY1" fmla="*/ 467139 h 1182756"/>
              <a:gd name="connsiteX2" fmla="*/ 250610 w 250898"/>
              <a:gd name="connsiteY2" fmla="*/ 765313 h 1182756"/>
              <a:gd name="connsiteX3" fmla="*/ 51827 w 250898"/>
              <a:gd name="connsiteY3" fmla="*/ 1182756 h 118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98" h="1182756">
                <a:moveTo>
                  <a:pt x="151219" y="0"/>
                </a:moveTo>
                <a:cubicBezTo>
                  <a:pt x="68393" y="169793"/>
                  <a:pt x="-14433" y="339587"/>
                  <a:pt x="2132" y="467139"/>
                </a:cubicBezTo>
                <a:cubicBezTo>
                  <a:pt x="18697" y="594691"/>
                  <a:pt x="242328" y="646044"/>
                  <a:pt x="250610" y="765313"/>
                </a:cubicBezTo>
                <a:cubicBezTo>
                  <a:pt x="258892" y="884582"/>
                  <a:pt x="86614" y="1065143"/>
                  <a:pt x="51827" y="1182756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5D2556D-25FA-4EAB-A97A-5AE8D5553732}"/>
              </a:ext>
            </a:extLst>
          </p:cNvPr>
          <p:cNvSpPr/>
          <p:nvPr/>
        </p:nvSpPr>
        <p:spPr bwMode="auto">
          <a:xfrm>
            <a:off x="5019933" y="2481926"/>
            <a:ext cx="250898" cy="1182756"/>
          </a:xfrm>
          <a:custGeom>
            <a:avLst/>
            <a:gdLst>
              <a:gd name="connsiteX0" fmla="*/ 151219 w 250898"/>
              <a:gd name="connsiteY0" fmla="*/ 0 h 1182756"/>
              <a:gd name="connsiteX1" fmla="*/ 2132 w 250898"/>
              <a:gd name="connsiteY1" fmla="*/ 467139 h 1182756"/>
              <a:gd name="connsiteX2" fmla="*/ 250610 w 250898"/>
              <a:gd name="connsiteY2" fmla="*/ 765313 h 1182756"/>
              <a:gd name="connsiteX3" fmla="*/ 51827 w 250898"/>
              <a:gd name="connsiteY3" fmla="*/ 1182756 h 118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98" h="1182756">
                <a:moveTo>
                  <a:pt x="151219" y="0"/>
                </a:moveTo>
                <a:cubicBezTo>
                  <a:pt x="68393" y="169793"/>
                  <a:pt x="-14433" y="339587"/>
                  <a:pt x="2132" y="467139"/>
                </a:cubicBezTo>
                <a:cubicBezTo>
                  <a:pt x="18697" y="594691"/>
                  <a:pt x="242328" y="646044"/>
                  <a:pt x="250610" y="765313"/>
                </a:cubicBezTo>
                <a:cubicBezTo>
                  <a:pt x="258892" y="884582"/>
                  <a:pt x="86614" y="1065143"/>
                  <a:pt x="51827" y="1182756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094D9EC-8914-437C-98F0-7A69D71FA422}"/>
              </a:ext>
            </a:extLst>
          </p:cNvPr>
          <p:cNvSpPr/>
          <p:nvPr/>
        </p:nvSpPr>
        <p:spPr bwMode="auto">
          <a:xfrm>
            <a:off x="5208267" y="2345280"/>
            <a:ext cx="250898" cy="1182756"/>
          </a:xfrm>
          <a:custGeom>
            <a:avLst/>
            <a:gdLst>
              <a:gd name="connsiteX0" fmla="*/ 151219 w 250898"/>
              <a:gd name="connsiteY0" fmla="*/ 0 h 1182756"/>
              <a:gd name="connsiteX1" fmla="*/ 2132 w 250898"/>
              <a:gd name="connsiteY1" fmla="*/ 467139 h 1182756"/>
              <a:gd name="connsiteX2" fmla="*/ 250610 w 250898"/>
              <a:gd name="connsiteY2" fmla="*/ 765313 h 1182756"/>
              <a:gd name="connsiteX3" fmla="*/ 51827 w 250898"/>
              <a:gd name="connsiteY3" fmla="*/ 1182756 h 118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98" h="1182756">
                <a:moveTo>
                  <a:pt x="151219" y="0"/>
                </a:moveTo>
                <a:cubicBezTo>
                  <a:pt x="68393" y="169793"/>
                  <a:pt x="-14433" y="339587"/>
                  <a:pt x="2132" y="467139"/>
                </a:cubicBezTo>
                <a:cubicBezTo>
                  <a:pt x="18697" y="594691"/>
                  <a:pt x="242328" y="646044"/>
                  <a:pt x="250610" y="765313"/>
                </a:cubicBezTo>
                <a:cubicBezTo>
                  <a:pt x="258892" y="884582"/>
                  <a:pt x="86614" y="1065143"/>
                  <a:pt x="51827" y="1182756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8B332B3-9A9C-4FF7-AD07-C63BFD3BA6A9}"/>
              </a:ext>
            </a:extLst>
          </p:cNvPr>
          <p:cNvSpPr/>
          <p:nvPr/>
        </p:nvSpPr>
        <p:spPr bwMode="auto">
          <a:xfrm>
            <a:off x="5417537" y="2376128"/>
            <a:ext cx="250898" cy="1182756"/>
          </a:xfrm>
          <a:custGeom>
            <a:avLst/>
            <a:gdLst>
              <a:gd name="connsiteX0" fmla="*/ 151219 w 250898"/>
              <a:gd name="connsiteY0" fmla="*/ 0 h 1182756"/>
              <a:gd name="connsiteX1" fmla="*/ 2132 w 250898"/>
              <a:gd name="connsiteY1" fmla="*/ 467139 h 1182756"/>
              <a:gd name="connsiteX2" fmla="*/ 250610 w 250898"/>
              <a:gd name="connsiteY2" fmla="*/ 765313 h 1182756"/>
              <a:gd name="connsiteX3" fmla="*/ 51827 w 250898"/>
              <a:gd name="connsiteY3" fmla="*/ 1182756 h 118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98" h="1182756">
                <a:moveTo>
                  <a:pt x="151219" y="0"/>
                </a:moveTo>
                <a:cubicBezTo>
                  <a:pt x="68393" y="169793"/>
                  <a:pt x="-14433" y="339587"/>
                  <a:pt x="2132" y="467139"/>
                </a:cubicBezTo>
                <a:cubicBezTo>
                  <a:pt x="18697" y="594691"/>
                  <a:pt x="242328" y="646044"/>
                  <a:pt x="250610" y="765313"/>
                </a:cubicBezTo>
                <a:cubicBezTo>
                  <a:pt x="258892" y="884582"/>
                  <a:pt x="86614" y="1065143"/>
                  <a:pt x="51827" y="1182756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AC777AF-B765-46EE-8393-635D079AC6DD}"/>
              </a:ext>
            </a:extLst>
          </p:cNvPr>
          <p:cNvSpPr/>
          <p:nvPr/>
        </p:nvSpPr>
        <p:spPr bwMode="auto">
          <a:xfrm>
            <a:off x="5716133" y="2446198"/>
            <a:ext cx="250898" cy="1182756"/>
          </a:xfrm>
          <a:custGeom>
            <a:avLst/>
            <a:gdLst>
              <a:gd name="connsiteX0" fmla="*/ 151219 w 250898"/>
              <a:gd name="connsiteY0" fmla="*/ 0 h 1182756"/>
              <a:gd name="connsiteX1" fmla="*/ 2132 w 250898"/>
              <a:gd name="connsiteY1" fmla="*/ 467139 h 1182756"/>
              <a:gd name="connsiteX2" fmla="*/ 250610 w 250898"/>
              <a:gd name="connsiteY2" fmla="*/ 765313 h 1182756"/>
              <a:gd name="connsiteX3" fmla="*/ 51827 w 250898"/>
              <a:gd name="connsiteY3" fmla="*/ 1182756 h 118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98" h="1182756">
                <a:moveTo>
                  <a:pt x="151219" y="0"/>
                </a:moveTo>
                <a:cubicBezTo>
                  <a:pt x="68393" y="169793"/>
                  <a:pt x="-14433" y="339587"/>
                  <a:pt x="2132" y="467139"/>
                </a:cubicBezTo>
                <a:cubicBezTo>
                  <a:pt x="18697" y="594691"/>
                  <a:pt x="242328" y="646044"/>
                  <a:pt x="250610" y="765313"/>
                </a:cubicBezTo>
                <a:cubicBezTo>
                  <a:pt x="258892" y="884582"/>
                  <a:pt x="86614" y="1065143"/>
                  <a:pt x="51827" y="1182756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86CF8F-362F-44AC-9B12-3404B71659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7149"/>
          <a:stretch/>
        </p:blipFill>
        <p:spPr>
          <a:xfrm>
            <a:off x="2000672" y="5242924"/>
            <a:ext cx="3519403" cy="1050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9B9823-22B1-4B07-B304-70E7D3CBE9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4045"/>
          <a:stretch/>
        </p:blipFill>
        <p:spPr>
          <a:xfrm>
            <a:off x="3642493" y="5688893"/>
            <a:ext cx="3519402" cy="533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6884" name="Rectangle 1">
            <a:extLst>
              <a:ext uri="{FF2B5EF4-FFF2-40B4-BE49-F238E27FC236}">
                <a16:creationId xmlns:a16="http://schemas.microsoft.com/office/drawing/2014/main" id="{AC12280A-3AB1-4633-9C05-25627C361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832" y="5781788"/>
            <a:ext cx="838200" cy="381000"/>
          </a:xfrm>
          <a:prstGeom prst="rect">
            <a:avLst/>
          </a:prstGeom>
          <a:solidFill>
            <a:srgbClr val="DC0F07">
              <a:alpha val="3411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4400">
              <a:solidFill>
                <a:srgbClr val="0033CC"/>
              </a:solidFill>
            </a:endParaRPr>
          </a:p>
        </p:txBody>
      </p:sp>
      <p:sp>
        <p:nvSpPr>
          <p:cNvPr id="36885" name="Rectangle 13">
            <a:extLst>
              <a:ext uri="{FF2B5EF4-FFF2-40B4-BE49-F238E27FC236}">
                <a16:creationId xmlns:a16="http://schemas.microsoft.com/office/drawing/2014/main" id="{89F7784F-86B2-4DAE-ADB1-EC7E5B4DA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0560" y="5768174"/>
            <a:ext cx="838200" cy="381000"/>
          </a:xfrm>
          <a:prstGeom prst="rect">
            <a:avLst/>
          </a:prstGeom>
          <a:solidFill>
            <a:srgbClr val="0033CC">
              <a:alpha val="3411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440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370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5" name="AutoShape 3">
            <a:extLst>
              <a:ext uri="{FF2B5EF4-FFF2-40B4-BE49-F238E27FC236}">
                <a16:creationId xmlns:a16="http://schemas.microsoft.com/office/drawing/2014/main" id="{B5A1C167-92D5-4216-B8F6-9FE78EB3E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887" y="1760537"/>
            <a:ext cx="381000" cy="76200"/>
          </a:xfrm>
          <a:prstGeom prst="flowChartDelay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303556" name="AutoShape 4">
            <a:extLst>
              <a:ext uri="{FF2B5EF4-FFF2-40B4-BE49-F238E27FC236}">
                <a16:creationId xmlns:a16="http://schemas.microsoft.com/office/drawing/2014/main" id="{3F5A3CB0-8F54-46AE-A510-8206DD21A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887" y="1912937"/>
            <a:ext cx="381000" cy="76200"/>
          </a:xfrm>
          <a:prstGeom prst="flowChartDelay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303557" name="Text Box 5">
            <a:extLst>
              <a:ext uri="{FF2B5EF4-FFF2-40B4-BE49-F238E27FC236}">
                <a16:creationId xmlns:a16="http://schemas.microsoft.com/office/drawing/2014/main" id="{C6B20A02-CD62-4DFA-819F-E72F1DAB5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487" y="1379537"/>
            <a:ext cx="400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>
                <a:latin typeface="Times New Roman" charset="0"/>
                <a:ea typeface="ＭＳ Ｐゴシック" charset="0"/>
              </a:rPr>
              <a:t>D</a:t>
            </a:r>
            <a:r>
              <a:rPr lang="en-US" sz="1600" baseline="-25000" dirty="0">
                <a:latin typeface="Times New Roman" charset="0"/>
                <a:ea typeface="ＭＳ Ｐゴシック" charset="0"/>
              </a:rPr>
              <a:t>1</a:t>
            </a:r>
            <a:endParaRPr lang="en-US" sz="16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303558" name="Text Box 6">
            <a:extLst>
              <a:ext uri="{FF2B5EF4-FFF2-40B4-BE49-F238E27FC236}">
                <a16:creationId xmlns:a16="http://schemas.microsoft.com/office/drawing/2014/main" id="{9E696ECE-E212-4746-816E-DBFB321E7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2437" y="1912937"/>
            <a:ext cx="400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>
                <a:latin typeface="Times New Roman" charset="0"/>
                <a:ea typeface="ＭＳ Ｐゴシック" charset="0"/>
              </a:rPr>
              <a:t>D</a:t>
            </a:r>
            <a:r>
              <a:rPr lang="en-US" sz="1600" baseline="-25000" dirty="0">
                <a:latin typeface="Times New Roman" charset="0"/>
                <a:ea typeface="ＭＳ Ｐゴシック" charset="0"/>
              </a:rPr>
              <a:t>2</a:t>
            </a:r>
            <a:endParaRPr lang="en-US" sz="16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303559" name="Line 7">
            <a:extLst>
              <a:ext uri="{FF2B5EF4-FFF2-40B4-BE49-F238E27FC236}">
                <a16:creationId xmlns:a16="http://schemas.microsoft.com/office/drawing/2014/main" id="{9155C749-DE21-4716-BE59-70D3DF0B5C61}"/>
              </a:ext>
            </a:extLst>
          </p:cNvPr>
          <p:cNvSpPr>
            <a:spLocks noChangeShapeType="1"/>
          </p:cNvSpPr>
          <p:nvPr/>
        </p:nvSpPr>
        <p:spPr bwMode="auto">
          <a:xfrm rot="21526790" flipV="1">
            <a:off x="2474912" y="1881187"/>
            <a:ext cx="4121150" cy="279400"/>
          </a:xfrm>
          <a:prstGeom prst="line">
            <a:avLst/>
          </a:prstGeom>
          <a:noFill/>
          <a:ln w="38100" cmpd="sng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303560" name="Line 8">
            <a:extLst>
              <a:ext uri="{FF2B5EF4-FFF2-40B4-BE49-F238E27FC236}">
                <a16:creationId xmlns:a16="http://schemas.microsoft.com/office/drawing/2014/main" id="{C620D55A-48E1-4616-8A8D-AA1457C37E73}"/>
              </a:ext>
            </a:extLst>
          </p:cNvPr>
          <p:cNvSpPr>
            <a:spLocks noChangeShapeType="1"/>
          </p:cNvSpPr>
          <p:nvPr/>
        </p:nvSpPr>
        <p:spPr bwMode="auto">
          <a:xfrm rot="21183137" flipV="1">
            <a:off x="2424112" y="2165350"/>
            <a:ext cx="4222750" cy="625475"/>
          </a:xfrm>
          <a:prstGeom prst="line">
            <a:avLst/>
          </a:prstGeom>
          <a:noFill/>
          <a:ln w="38100" cmpd="sng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303562" name="Line 10">
            <a:extLst>
              <a:ext uri="{FF2B5EF4-FFF2-40B4-BE49-F238E27FC236}">
                <a16:creationId xmlns:a16="http://schemas.microsoft.com/office/drawing/2014/main" id="{113D0415-E485-49C5-9C03-0B86D38E2030}"/>
              </a:ext>
            </a:extLst>
          </p:cNvPr>
          <p:cNvSpPr>
            <a:spLocks noChangeShapeType="1"/>
          </p:cNvSpPr>
          <p:nvPr/>
        </p:nvSpPr>
        <p:spPr bwMode="auto">
          <a:xfrm rot="361132" flipV="1">
            <a:off x="2505075" y="1698625"/>
            <a:ext cx="4060825" cy="733425"/>
          </a:xfrm>
          <a:prstGeom prst="line">
            <a:avLst/>
          </a:prstGeom>
          <a:noFill/>
          <a:ln w="38100" cmpd="sng">
            <a:solidFill>
              <a:srgbClr val="DC0F0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303563" name="Line 11">
            <a:extLst>
              <a:ext uri="{FF2B5EF4-FFF2-40B4-BE49-F238E27FC236}">
                <a16:creationId xmlns:a16="http://schemas.microsoft.com/office/drawing/2014/main" id="{CC9E223B-A614-4945-BADB-E63FA64FA37F}"/>
              </a:ext>
            </a:extLst>
          </p:cNvPr>
          <p:cNvSpPr>
            <a:spLocks noChangeShapeType="1"/>
          </p:cNvSpPr>
          <p:nvPr/>
        </p:nvSpPr>
        <p:spPr bwMode="auto">
          <a:xfrm rot="21033569" flipV="1">
            <a:off x="2406650" y="2171700"/>
            <a:ext cx="4278312" cy="523875"/>
          </a:xfrm>
          <a:prstGeom prst="line">
            <a:avLst/>
          </a:prstGeom>
          <a:noFill/>
          <a:ln w="38100" cmpd="sng">
            <a:solidFill>
              <a:srgbClr val="DC0F0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303564" name="Text Box 12">
            <a:extLst>
              <a:ext uri="{FF2B5EF4-FFF2-40B4-BE49-F238E27FC236}">
                <a16:creationId xmlns:a16="http://schemas.microsoft.com/office/drawing/2014/main" id="{3BE43D64-2565-4EAB-BDAB-59AA4B7BB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49" y="4991780"/>
            <a:ext cx="7848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However, the </a:t>
            </a:r>
            <a:r>
              <a:rPr lang="en-US" dirty="0">
                <a:solidFill>
                  <a:srgbClr val="0033CC"/>
                </a:solidFill>
                <a:latin typeface="Times New Roman" charset="0"/>
                <a:ea typeface="ＭＳ Ｐゴシック" charset="0"/>
              </a:rPr>
              <a:t>blue</a:t>
            </a:r>
            <a:r>
              <a:rPr lang="en-US" dirty="0">
                <a:latin typeface="Times New Roman" charset="0"/>
                <a:ea typeface="ＭＳ Ｐゴシック" charset="0"/>
              </a:rPr>
              <a:t> and </a:t>
            </a:r>
            <a:r>
              <a:rPr lang="en-US" dirty="0">
                <a:solidFill>
                  <a:srgbClr val="DC0F07"/>
                </a:solidFill>
                <a:latin typeface="Times New Roman" charset="0"/>
                <a:ea typeface="ＭＳ Ｐゴシック" charset="0"/>
              </a:rPr>
              <a:t>red</a:t>
            </a:r>
            <a:r>
              <a:rPr lang="en-US" dirty="0">
                <a:latin typeface="Times New Roman" charset="0"/>
                <a:ea typeface="ＭＳ Ｐゴシック" charset="0"/>
              </a:rPr>
              <a:t> two-photon amplitudes experience the same turbulence with the same phase variation when   </a:t>
            </a:r>
          </a:p>
        </p:txBody>
      </p:sp>
      <p:sp>
        <p:nvSpPr>
          <p:cNvPr id="38926" name="Rectangle 14">
            <a:extLst>
              <a:ext uri="{FF2B5EF4-FFF2-40B4-BE49-F238E27FC236}">
                <a16:creationId xmlns:a16="http://schemas.microsoft.com/office/drawing/2014/main" id="{D2E95069-A687-4C2F-A095-F8359C98E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01" y="4248700"/>
            <a:ext cx="990600" cy="381000"/>
          </a:xfrm>
          <a:prstGeom prst="rect">
            <a:avLst/>
          </a:prstGeom>
          <a:solidFill>
            <a:srgbClr val="DC0F07">
              <a:alpha val="3411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4400">
              <a:solidFill>
                <a:srgbClr val="0033CC"/>
              </a:solidFill>
            </a:endParaRPr>
          </a:p>
        </p:txBody>
      </p:sp>
      <p:sp>
        <p:nvSpPr>
          <p:cNvPr id="38927" name="Rectangle 15">
            <a:extLst>
              <a:ext uri="{FF2B5EF4-FFF2-40B4-BE49-F238E27FC236}">
                <a16:creationId xmlns:a16="http://schemas.microsoft.com/office/drawing/2014/main" id="{7E16D83A-B158-47AE-B6D0-2A6A0FEA3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7101" y="4248700"/>
            <a:ext cx="990600" cy="381000"/>
          </a:xfrm>
          <a:prstGeom prst="rect">
            <a:avLst/>
          </a:prstGeom>
          <a:solidFill>
            <a:srgbClr val="0033CC">
              <a:alpha val="3411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4400">
              <a:solidFill>
                <a:srgbClr val="0033CC"/>
              </a:solidFill>
            </a:endParaRPr>
          </a:p>
        </p:txBody>
      </p:sp>
      <p:graphicFrame>
        <p:nvGraphicFramePr>
          <p:cNvPr id="38930" name="Object 2">
            <a:extLst>
              <a:ext uri="{FF2B5EF4-FFF2-40B4-BE49-F238E27FC236}">
                <a16:creationId xmlns:a16="http://schemas.microsoft.com/office/drawing/2014/main" id="{0C8978B2-1F02-4887-997D-9FCE8EB489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542010"/>
              </p:ext>
            </p:extLst>
          </p:nvPr>
        </p:nvGraphicFramePr>
        <p:xfrm>
          <a:off x="7354887" y="1671637"/>
          <a:ext cx="939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2" name="Equation" r:id="rId4" imgW="469900" imgH="203200" progId="Equation.3">
                  <p:embed/>
                </p:oleObj>
              </mc:Choice>
              <mc:Fallback>
                <p:oleObj name="Equation" r:id="rId4" imgW="469900" imgH="203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887" y="1671637"/>
                        <a:ext cx="9398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DC0F07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31" name="Object 21">
            <a:extLst>
              <a:ext uri="{FF2B5EF4-FFF2-40B4-BE49-F238E27FC236}">
                <a16:creationId xmlns:a16="http://schemas.microsoft.com/office/drawing/2014/main" id="{7EBF89CA-D73A-4867-A3A8-D584D0504E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669412"/>
              </p:ext>
            </p:extLst>
          </p:nvPr>
        </p:nvGraphicFramePr>
        <p:xfrm>
          <a:off x="7714018" y="5401445"/>
          <a:ext cx="8810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3" name="Equation" r:id="rId6" imgW="469900" imgH="203200" progId="Equation.3">
                  <p:embed/>
                </p:oleObj>
              </mc:Choice>
              <mc:Fallback>
                <p:oleObj name="Equation" r:id="rId6" imgW="469900" imgH="203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4018" y="5401445"/>
                        <a:ext cx="881063" cy="381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61">
            <a:extLst>
              <a:ext uri="{FF2B5EF4-FFF2-40B4-BE49-F238E27FC236}">
                <a16:creationId xmlns:a16="http://schemas.microsoft.com/office/drawing/2014/main" id="{2636153A-3288-4808-9F41-07544D68751D}"/>
              </a:ext>
            </a:extLst>
          </p:cNvPr>
          <p:cNvSpPr>
            <a:spLocks noEditPoints="1"/>
          </p:cNvSpPr>
          <p:nvPr/>
        </p:nvSpPr>
        <p:spPr bwMode="auto">
          <a:xfrm>
            <a:off x="2106612" y="2540000"/>
            <a:ext cx="5019675" cy="11113"/>
          </a:xfrm>
          <a:custGeom>
            <a:avLst/>
            <a:gdLst>
              <a:gd name="T0" fmla="*/ 0 w 7826"/>
              <a:gd name="T1" fmla="*/ 0 h 17"/>
              <a:gd name="T2" fmla="*/ 320 w 7826"/>
              <a:gd name="T3" fmla="*/ 0 h 17"/>
              <a:gd name="T4" fmla="*/ 480 w 7826"/>
              <a:gd name="T5" fmla="*/ 1 h 17"/>
              <a:gd name="T6" fmla="*/ 640 w 7826"/>
              <a:gd name="T7" fmla="*/ 1 h 17"/>
              <a:gd name="T8" fmla="*/ 960 w 7826"/>
              <a:gd name="T9" fmla="*/ 2 h 17"/>
              <a:gd name="T10" fmla="*/ 1120 w 7826"/>
              <a:gd name="T11" fmla="*/ 2 h 17"/>
              <a:gd name="T12" fmla="*/ 1280 w 7826"/>
              <a:gd name="T13" fmla="*/ 2 h 17"/>
              <a:gd name="T14" fmla="*/ 1600 w 7826"/>
              <a:gd name="T15" fmla="*/ 3 h 17"/>
              <a:gd name="T16" fmla="*/ 1760 w 7826"/>
              <a:gd name="T17" fmla="*/ 3 h 17"/>
              <a:gd name="T18" fmla="*/ 1920 w 7826"/>
              <a:gd name="T19" fmla="*/ 4 h 17"/>
              <a:gd name="T20" fmla="*/ 2240 w 7826"/>
              <a:gd name="T21" fmla="*/ 5 h 17"/>
              <a:gd name="T22" fmla="*/ 2400 w 7826"/>
              <a:gd name="T23" fmla="*/ 5 h 17"/>
              <a:gd name="T24" fmla="*/ 2560 w 7826"/>
              <a:gd name="T25" fmla="*/ 5 h 17"/>
              <a:gd name="T26" fmla="*/ 2880 w 7826"/>
              <a:gd name="T27" fmla="*/ 6 h 17"/>
              <a:gd name="T28" fmla="*/ 3040 w 7826"/>
              <a:gd name="T29" fmla="*/ 6 h 17"/>
              <a:gd name="T30" fmla="*/ 3200 w 7826"/>
              <a:gd name="T31" fmla="*/ 7 h 17"/>
              <a:gd name="T32" fmla="*/ 3520 w 7826"/>
              <a:gd name="T33" fmla="*/ 7 h 17"/>
              <a:gd name="T34" fmla="*/ 3680 w 7826"/>
              <a:gd name="T35" fmla="*/ 8 h 17"/>
              <a:gd name="T36" fmla="*/ 3840 w 7826"/>
              <a:gd name="T37" fmla="*/ 8 h 17"/>
              <a:gd name="T38" fmla="*/ 4160 w 7826"/>
              <a:gd name="T39" fmla="*/ 9 h 17"/>
              <a:gd name="T40" fmla="*/ 4320 w 7826"/>
              <a:gd name="T41" fmla="*/ 9 h 17"/>
              <a:gd name="T42" fmla="*/ 4480 w 7826"/>
              <a:gd name="T43" fmla="*/ 10 h 17"/>
              <a:gd name="T44" fmla="*/ 4800 w 7826"/>
              <a:gd name="T45" fmla="*/ 10 h 17"/>
              <a:gd name="T46" fmla="*/ 4960 w 7826"/>
              <a:gd name="T47" fmla="*/ 11 h 17"/>
              <a:gd name="T48" fmla="*/ 5120 w 7826"/>
              <a:gd name="T49" fmla="*/ 11 h 17"/>
              <a:gd name="T50" fmla="*/ 5440 w 7826"/>
              <a:gd name="T51" fmla="*/ 12 h 17"/>
              <a:gd name="T52" fmla="*/ 5600 w 7826"/>
              <a:gd name="T53" fmla="*/ 12 h 17"/>
              <a:gd name="T54" fmla="*/ 5760 w 7826"/>
              <a:gd name="T55" fmla="*/ 12 h 17"/>
              <a:gd name="T56" fmla="*/ 6080 w 7826"/>
              <a:gd name="T57" fmla="*/ 13 h 17"/>
              <a:gd name="T58" fmla="*/ 6240 w 7826"/>
              <a:gd name="T59" fmla="*/ 14 h 17"/>
              <a:gd name="T60" fmla="*/ 6400 w 7826"/>
              <a:gd name="T61" fmla="*/ 14 h 17"/>
              <a:gd name="T62" fmla="*/ 6720 w 7826"/>
              <a:gd name="T63" fmla="*/ 15 h 17"/>
              <a:gd name="T64" fmla="*/ 6880 w 7826"/>
              <a:gd name="T65" fmla="*/ 15 h 17"/>
              <a:gd name="T66" fmla="*/ 7040 w 7826"/>
              <a:gd name="T67" fmla="*/ 15 h 17"/>
              <a:gd name="T68" fmla="*/ 7360 w 7826"/>
              <a:gd name="T69" fmla="*/ 16 h 17"/>
              <a:gd name="T70" fmla="*/ 7520 w 7826"/>
              <a:gd name="T71" fmla="*/ 16 h 17"/>
              <a:gd name="T72" fmla="*/ 7680 w 7826"/>
              <a:gd name="T73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826" h="17">
                <a:moveTo>
                  <a:pt x="0" y="0"/>
                </a:moveTo>
                <a:lnTo>
                  <a:pt x="0" y="0"/>
                </a:lnTo>
                <a:lnTo>
                  <a:pt x="160" y="0"/>
                </a:lnTo>
                <a:moveTo>
                  <a:pt x="320" y="0"/>
                </a:moveTo>
                <a:lnTo>
                  <a:pt x="320" y="0"/>
                </a:lnTo>
                <a:lnTo>
                  <a:pt x="480" y="1"/>
                </a:lnTo>
                <a:moveTo>
                  <a:pt x="640" y="1"/>
                </a:moveTo>
                <a:lnTo>
                  <a:pt x="640" y="1"/>
                </a:lnTo>
                <a:lnTo>
                  <a:pt x="800" y="1"/>
                </a:lnTo>
                <a:moveTo>
                  <a:pt x="960" y="2"/>
                </a:moveTo>
                <a:lnTo>
                  <a:pt x="960" y="2"/>
                </a:lnTo>
                <a:lnTo>
                  <a:pt x="1120" y="2"/>
                </a:lnTo>
                <a:moveTo>
                  <a:pt x="1280" y="2"/>
                </a:moveTo>
                <a:lnTo>
                  <a:pt x="1280" y="2"/>
                </a:lnTo>
                <a:lnTo>
                  <a:pt x="1440" y="3"/>
                </a:lnTo>
                <a:moveTo>
                  <a:pt x="1600" y="3"/>
                </a:moveTo>
                <a:lnTo>
                  <a:pt x="1600" y="3"/>
                </a:lnTo>
                <a:lnTo>
                  <a:pt x="1760" y="3"/>
                </a:lnTo>
                <a:moveTo>
                  <a:pt x="1920" y="4"/>
                </a:moveTo>
                <a:lnTo>
                  <a:pt x="1920" y="4"/>
                </a:lnTo>
                <a:lnTo>
                  <a:pt x="2080" y="4"/>
                </a:lnTo>
                <a:moveTo>
                  <a:pt x="2240" y="5"/>
                </a:moveTo>
                <a:lnTo>
                  <a:pt x="2240" y="5"/>
                </a:lnTo>
                <a:lnTo>
                  <a:pt x="2400" y="5"/>
                </a:lnTo>
                <a:moveTo>
                  <a:pt x="2560" y="5"/>
                </a:moveTo>
                <a:lnTo>
                  <a:pt x="2560" y="5"/>
                </a:lnTo>
                <a:lnTo>
                  <a:pt x="2720" y="6"/>
                </a:lnTo>
                <a:moveTo>
                  <a:pt x="2880" y="6"/>
                </a:moveTo>
                <a:lnTo>
                  <a:pt x="2880" y="6"/>
                </a:lnTo>
                <a:lnTo>
                  <a:pt x="3040" y="6"/>
                </a:lnTo>
                <a:moveTo>
                  <a:pt x="3200" y="7"/>
                </a:moveTo>
                <a:lnTo>
                  <a:pt x="3200" y="7"/>
                </a:lnTo>
                <a:lnTo>
                  <a:pt x="3360" y="7"/>
                </a:lnTo>
                <a:moveTo>
                  <a:pt x="3520" y="7"/>
                </a:moveTo>
                <a:lnTo>
                  <a:pt x="3520" y="7"/>
                </a:lnTo>
                <a:lnTo>
                  <a:pt x="3680" y="8"/>
                </a:lnTo>
                <a:moveTo>
                  <a:pt x="3840" y="8"/>
                </a:moveTo>
                <a:lnTo>
                  <a:pt x="3840" y="8"/>
                </a:lnTo>
                <a:lnTo>
                  <a:pt x="4000" y="9"/>
                </a:lnTo>
                <a:moveTo>
                  <a:pt x="4160" y="9"/>
                </a:moveTo>
                <a:lnTo>
                  <a:pt x="4160" y="9"/>
                </a:lnTo>
                <a:lnTo>
                  <a:pt x="4320" y="9"/>
                </a:lnTo>
                <a:moveTo>
                  <a:pt x="4480" y="10"/>
                </a:moveTo>
                <a:lnTo>
                  <a:pt x="4480" y="10"/>
                </a:lnTo>
                <a:lnTo>
                  <a:pt x="4640" y="10"/>
                </a:lnTo>
                <a:moveTo>
                  <a:pt x="4800" y="10"/>
                </a:moveTo>
                <a:lnTo>
                  <a:pt x="4800" y="10"/>
                </a:lnTo>
                <a:lnTo>
                  <a:pt x="4960" y="11"/>
                </a:lnTo>
                <a:moveTo>
                  <a:pt x="5120" y="11"/>
                </a:moveTo>
                <a:lnTo>
                  <a:pt x="5120" y="11"/>
                </a:lnTo>
                <a:lnTo>
                  <a:pt x="5280" y="11"/>
                </a:lnTo>
                <a:moveTo>
                  <a:pt x="5440" y="12"/>
                </a:moveTo>
                <a:lnTo>
                  <a:pt x="5440" y="12"/>
                </a:lnTo>
                <a:lnTo>
                  <a:pt x="5600" y="12"/>
                </a:lnTo>
                <a:moveTo>
                  <a:pt x="5760" y="12"/>
                </a:moveTo>
                <a:lnTo>
                  <a:pt x="5760" y="12"/>
                </a:lnTo>
                <a:lnTo>
                  <a:pt x="5920" y="13"/>
                </a:lnTo>
                <a:moveTo>
                  <a:pt x="6080" y="13"/>
                </a:moveTo>
                <a:lnTo>
                  <a:pt x="6080" y="13"/>
                </a:lnTo>
                <a:lnTo>
                  <a:pt x="6240" y="14"/>
                </a:lnTo>
                <a:moveTo>
                  <a:pt x="6400" y="14"/>
                </a:moveTo>
                <a:lnTo>
                  <a:pt x="6400" y="14"/>
                </a:lnTo>
                <a:lnTo>
                  <a:pt x="6560" y="14"/>
                </a:lnTo>
                <a:moveTo>
                  <a:pt x="6720" y="15"/>
                </a:moveTo>
                <a:lnTo>
                  <a:pt x="6720" y="15"/>
                </a:lnTo>
                <a:lnTo>
                  <a:pt x="6880" y="15"/>
                </a:lnTo>
                <a:moveTo>
                  <a:pt x="7040" y="15"/>
                </a:moveTo>
                <a:lnTo>
                  <a:pt x="7040" y="15"/>
                </a:lnTo>
                <a:lnTo>
                  <a:pt x="7200" y="16"/>
                </a:lnTo>
                <a:moveTo>
                  <a:pt x="7360" y="16"/>
                </a:moveTo>
                <a:lnTo>
                  <a:pt x="7360" y="16"/>
                </a:lnTo>
                <a:lnTo>
                  <a:pt x="7520" y="16"/>
                </a:lnTo>
                <a:moveTo>
                  <a:pt x="7680" y="17"/>
                </a:moveTo>
                <a:lnTo>
                  <a:pt x="7680" y="17"/>
                </a:lnTo>
                <a:lnTo>
                  <a:pt x="7826" y="17"/>
                </a:lnTo>
              </a:path>
            </a:pathLst>
          </a:custGeom>
          <a:noFill/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62">
            <a:extLst>
              <a:ext uri="{FF2B5EF4-FFF2-40B4-BE49-F238E27FC236}">
                <a16:creationId xmlns:a16="http://schemas.microsoft.com/office/drawing/2014/main" id="{FFE5E6F6-C9A2-4ABB-AE4F-F8AB3E8E782B}"/>
              </a:ext>
            </a:extLst>
          </p:cNvPr>
          <p:cNvSpPr>
            <a:spLocks/>
          </p:cNvSpPr>
          <p:nvPr/>
        </p:nvSpPr>
        <p:spPr bwMode="auto">
          <a:xfrm>
            <a:off x="2484437" y="839788"/>
            <a:ext cx="0" cy="2998788"/>
          </a:xfrm>
          <a:custGeom>
            <a:avLst/>
            <a:gdLst>
              <a:gd name="T0" fmla="*/ 4669 h 4669"/>
              <a:gd name="T1" fmla="*/ 4669 h 4669"/>
              <a:gd name="T2" fmla="*/ 617 h 466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4669">
                <a:moveTo>
                  <a:pt x="0" y="4669"/>
                </a:moveTo>
                <a:lnTo>
                  <a:pt x="0" y="4669"/>
                </a:lnTo>
                <a:cubicBezTo>
                  <a:pt x="0" y="0"/>
                  <a:pt x="0" y="4070"/>
                  <a:pt x="0" y="617"/>
                </a:cubicBezTo>
              </a:path>
            </a:pathLst>
          </a:custGeom>
          <a:solidFill>
            <a:srgbClr val="2581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63">
            <a:extLst>
              <a:ext uri="{FF2B5EF4-FFF2-40B4-BE49-F238E27FC236}">
                <a16:creationId xmlns:a16="http://schemas.microsoft.com/office/drawing/2014/main" id="{F523AB29-38E8-406E-8486-1ADF28FD4137}"/>
              </a:ext>
            </a:extLst>
          </p:cNvPr>
          <p:cNvSpPr>
            <a:spLocks/>
          </p:cNvSpPr>
          <p:nvPr/>
        </p:nvSpPr>
        <p:spPr bwMode="auto">
          <a:xfrm>
            <a:off x="2484437" y="839788"/>
            <a:ext cx="0" cy="2998788"/>
          </a:xfrm>
          <a:custGeom>
            <a:avLst/>
            <a:gdLst>
              <a:gd name="T0" fmla="*/ 4669 h 4669"/>
              <a:gd name="T1" fmla="*/ 4669 h 4669"/>
              <a:gd name="T2" fmla="*/ 617 h 466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4669">
                <a:moveTo>
                  <a:pt x="0" y="4669"/>
                </a:moveTo>
                <a:lnTo>
                  <a:pt x="0" y="4669"/>
                </a:lnTo>
                <a:cubicBezTo>
                  <a:pt x="0" y="0"/>
                  <a:pt x="0" y="4070"/>
                  <a:pt x="0" y="617"/>
                </a:cubicBezTo>
              </a:path>
            </a:pathLst>
          </a:custGeom>
          <a:noFill/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4">
            <a:extLst>
              <a:ext uri="{FF2B5EF4-FFF2-40B4-BE49-F238E27FC236}">
                <a16:creationId xmlns:a16="http://schemas.microsoft.com/office/drawing/2014/main" id="{B5A37584-8704-4E41-9E9A-235173B03D3C}"/>
              </a:ext>
            </a:extLst>
          </p:cNvPr>
          <p:cNvSpPr>
            <a:spLocks/>
          </p:cNvSpPr>
          <p:nvPr/>
        </p:nvSpPr>
        <p:spPr bwMode="auto">
          <a:xfrm>
            <a:off x="2393950" y="1017588"/>
            <a:ext cx="173038" cy="276225"/>
          </a:xfrm>
          <a:custGeom>
            <a:avLst/>
            <a:gdLst>
              <a:gd name="T0" fmla="*/ 135 w 270"/>
              <a:gd name="T1" fmla="*/ 0 h 429"/>
              <a:gd name="T2" fmla="*/ 135 w 270"/>
              <a:gd name="T3" fmla="*/ 0 h 429"/>
              <a:gd name="T4" fmla="*/ 270 w 270"/>
              <a:gd name="T5" fmla="*/ 429 h 429"/>
              <a:gd name="T6" fmla="*/ 135 w 270"/>
              <a:gd name="T7" fmla="*/ 342 h 429"/>
              <a:gd name="T8" fmla="*/ 0 w 270"/>
              <a:gd name="T9" fmla="*/ 429 h 429"/>
              <a:gd name="T10" fmla="*/ 135 w 270"/>
              <a:gd name="T11" fmla="*/ 0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0" h="429">
                <a:moveTo>
                  <a:pt x="135" y="0"/>
                </a:moveTo>
                <a:lnTo>
                  <a:pt x="135" y="0"/>
                </a:lnTo>
                <a:cubicBezTo>
                  <a:pt x="165" y="143"/>
                  <a:pt x="216" y="319"/>
                  <a:pt x="270" y="429"/>
                </a:cubicBezTo>
                <a:lnTo>
                  <a:pt x="135" y="342"/>
                </a:lnTo>
                <a:lnTo>
                  <a:pt x="0" y="429"/>
                </a:lnTo>
                <a:cubicBezTo>
                  <a:pt x="54" y="319"/>
                  <a:pt x="105" y="143"/>
                  <a:pt x="135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65">
            <a:extLst>
              <a:ext uri="{FF2B5EF4-FFF2-40B4-BE49-F238E27FC236}">
                <a16:creationId xmlns:a16="http://schemas.microsoft.com/office/drawing/2014/main" id="{4A0D8AFB-C34A-460F-ACCF-7A4681216874}"/>
              </a:ext>
            </a:extLst>
          </p:cNvPr>
          <p:cNvSpPr>
            <a:spLocks/>
          </p:cNvSpPr>
          <p:nvPr/>
        </p:nvSpPr>
        <p:spPr bwMode="auto">
          <a:xfrm>
            <a:off x="6594475" y="798513"/>
            <a:ext cx="0" cy="3051175"/>
          </a:xfrm>
          <a:custGeom>
            <a:avLst/>
            <a:gdLst>
              <a:gd name="T0" fmla="*/ 4751 h 4751"/>
              <a:gd name="T1" fmla="*/ 4751 h 4751"/>
              <a:gd name="T2" fmla="*/ 628 h 475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4751">
                <a:moveTo>
                  <a:pt x="0" y="4751"/>
                </a:moveTo>
                <a:lnTo>
                  <a:pt x="0" y="4751"/>
                </a:lnTo>
                <a:cubicBezTo>
                  <a:pt x="0" y="0"/>
                  <a:pt x="0" y="4141"/>
                  <a:pt x="0" y="628"/>
                </a:cubicBezTo>
              </a:path>
            </a:pathLst>
          </a:custGeom>
          <a:solidFill>
            <a:srgbClr val="2581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66">
            <a:extLst>
              <a:ext uri="{FF2B5EF4-FFF2-40B4-BE49-F238E27FC236}">
                <a16:creationId xmlns:a16="http://schemas.microsoft.com/office/drawing/2014/main" id="{5829D78C-7B0B-4499-A710-175B7063021B}"/>
              </a:ext>
            </a:extLst>
          </p:cNvPr>
          <p:cNvSpPr>
            <a:spLocks/>
          </p:cNvSpPr>
          <p:nvPr/>
        </p:nvSpPr>
        <p:spPr bwMode="auto">
          <a:xfrm>
            <a:off x="6594475" y="798513"/>
            <a:ext cx="0" cy="3051175"/>
          </a:xfrm>
          <a:custGeom>
            <a:avLst/>
            <a:gdLst>
              <a:gd name="T0" fmla="*/ 4751 h 4751"/>
              <a:gd name="T1" fmla="*/ 4751 h 4751"/>
              <a:gd name="T2" fmla="*/ 628 h 475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4751">
                <a:moveTo>
                  <a:pt x="0" y="4751"/>
                </a:moveTo>
                <a:lnTo>
                  <a:pt x="0" y="4751"/>
                </a:lnTo>
                <a:cubicBezTo>
                  <a:pt x="0" y="0"/>
                  <a:pt x="0" y="4141"/>
                  <a:pt x="0" y="628"/>
                </a:cubicBezTo>
              </a:path>
            </a:pathLst>
          </a:custGeom>
          <a:noFill/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7">
            <a:extLst>
              <a:ext uri="{FF2B5EF4-FFF2-40B4-BE49-F238E27FC236}">
                <a16:creationId xmlns:a16="http://schemas.microsoft.com/office/drawing/2014/main" id="{C32EBECD-C4ED-4090-B46E-2ED05D74A327}"/>
              </a:ext>
            </a:extLst>
          </p:cNvPr>
          <p:cNvSpPr>
            <a:spLocks/>
          </p:cNvSpPr>
          <p:nvPr/>
        </p:nvSpPr>
        <p:spPr bwMode="auto">
          <a:xfrm>
            <a:off x="6505575" y="1012825"/>
            <a:ext cx="173038" cy="274638"/>
          </a:xfrm>
          <a:custGeom>
            <a:avLst/>
            <a:gdLst>
              <a:gd name="T0" fmla="*/ 135 w 270"/>
              <a:gd name="T1" fmla="*/ 0 h 428"/>
              <a:gd name="T2" fmla="*/ 135 w 270"/>
              <a:gd name="T3" fmla="*/ 0 h 428"/>
              <a:gd name="T4" fmla="*/ 270 w 270"/>
              <a:gd name="T5" fmla="*/ 428 h 428"/>
              <a:gd name="T6" fmla="*/ 135 w 270"/>
              <a:gd name="T7" fmla="*/ 342 h 428"/>
              <a:gd name="T8" fmla="*/ 0 w 270"/>
              <a:gd name="T9" fmla="*/ 428 h 428"/>
              <a:gd name="T10" fmla="*/ 135 w 270"/>
              <a:gd name="T11" fmla="*/ 0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0" h="428">
                <a:moveTo>
                  <a:pt x="135" y="0"/>
                </a:moveTo>
                <a:lnTo>
                  <a:pt x="135" y="0"/>
                </a:lnTo>
                <a:cubicBezTo>
                  <a:pt x="165" y="142"/>
                  <a:pt x="216" y="318"/>
                  <a:pt x="270" y="428"/>
                </a:cubicBezTo>
                <a:lnTo>
                  <a:pt x="135" y="342"/>
                </a:lnTo>
                <a:lnTo>
                  <a:pt x="0" y="428"/>
                </a:lnTo>
                <a:cubicBezTo>
                  <a:pt x="54" y="318"/>
                  <a:pt x="105" y="142"/>
                  <a:pt x="135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3552" name="Freeform 83">
            <a:extLst>
              <a:ext uri="{FF2B5EF4-FFF2-40B4-BE49-F238E27FC236}">
                <a16:creationId xmlns:a16="http://schemas.microsoft.com/office/drawing/2014/main" id="{823D638E-4C08-456D-AB21-BBA3B26039C8}"/>
              </a:ext>
            </a:extLst>
          </p:cNvPr>
          <p:cNvSpPr>
            <a:spLocks/>
          </p:cNvSpPr>
          <p:nvPr/>
        </p:nvSpPr>
        <p:spPr bwMode="auto">
          <a:xfrm>
            <a:off x="2466975" y="1797050"/>
            <a:ext cx="33338" cy="1473200"/>
          </a:xfrm>
          <a:custGeom>
            <a:avLst/>
            <a:gdLst>
              <a:gd name="T0" fmla="*/ 0 w 52"/>
              <a:gd name="T1" fmla="*/ 0 h 2292"/>
              <a:gd name="T2" fmla="*/ 0 w 52"/>
              <a:gd name="T3" fmla="*/ 0 h 2292"/>
              <a:gd name="T4" fmla="*/ 52 w 52"/>
              <a:gd name="T5" fmla="*/ 0 h 2292"/>
              <a:gd name="T6" fmla="*/ 52 w 52"/>
              <a:gd name="T7" fmla="*/ 2292 h 2292"/>
              <a:gd name="T8" fmla="*/ 0 w 52"/>
              <a:gd name="T9" fmla="*/ 2292 h 2292"/>
              <a:gd name="T10" fmla="*/ 0 w 52"/>
              <a:gd name="T11" fmla="*/ 0 h 2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" h="2292">
                <a:moveTo>
                  <a:pt x="0" y="0"/>
                </a:moveTo>
                <a:lnTo>
                  <a:pt x="0" y="0"/>
                </a:lnTo>
                <a:lnTo>
                  <a:pt x="52" y="0"/>
                </a:lnTo>
                <a:lnTo>
                  <a:pt x="52" y="2292"/>
                </a:lnTo>
                <a:lnTo>
                  <a:pt x="0" y="2292"/>
                </a:lnTo>
                <a:lnTo>
                  <a:pt x="0" y="0"/>
                </a:lnTo>
                <a:close/>
              </a:path>
            </a:pathLst>
          </a:custGeom>
          <a:solidFill>
            <a:srgbClr val="34359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3553" name="Freeform 84">
            <a:extLst>
              <a:ext uri="{FF2B5EF4-FFF2-40B4-BE49-F238E27FC236}">
                <a16:creationId xmlns:a16="http://schemas.microsoft.com/office/drawing/2014/main" id="{1D4DCA85-9295-4D9C-B930-92F61DCE982E}"/>
              </a:ext>
            </a:extLst>
          </p:cNvPr>
          <p:cNvSpPr>
            <a:spLocks/>
          </p:cNvSpPr>
          <p:nvPr/>
        </p:nvSpPr>
        <p:spPr bwMode="auto">
          <a:xfrm>
            <a:off x="2466975" y="1797050"/>
            <a:ext cx="33338" cy="1473200"/>
          </a:xfrm>
          <a:custGeom>
            <a:avLst/>
            <a:gdLst>
              <a:gd name="T0" fmla="*/ 0 w 52"/>
              <a:gd name="T1" fmla="*/ 0 h 2292"/>
              <a:gd name="T2" fmla="*/ 0 w 52"/>
              <a:gd name="T3" fmla="*/ 0 h 2292"/>
              <a:gd name="T4" fmla="*/ 52 w 52"/>
              <a:gd name="T5" fmla="*/ 0 h 2292"/>
              <a:gd name="T6" fmla="*/ 52 w 52"/>
              <a:gd name="T7" fmla="*/ 2292 h 2292"/>
              <a:gd name="T8" fmla="*/ 0 w 52"/>
              <a:gd name="T9" fmla="*/ 2292 h 2292"/>
              <a:gd name="T10" fmla="*/ 0 w 52"/>
              <a:gd name="T11" fmla="*/ 0 h 2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" h="2292">
                <a:moveTo>
                  <a:pt x="0" y="0"/>
                </a:moveTo>
                <a:lnTo>
                  <a:pt x="0" y="0"/>
                </a:lnTo>
                <a:lnTo>
                  <a:pt x="52" y="0"/>
                </a:lnTo>
                <a:lnTo>
                  <a:pt x="52" y="2292"/>
                </a:lnTo>
                <a:lnTo>
                  <a:pt x="0" y="2292"/>
                </a:lnTo>
                <a:lnTo>
                  <a:pt x="0" y="0"/>
                </a:lnTo>
                <a:close/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3570" name="Freeform 92">
            <a:extLst>
              <a:ext uri="{FF2B5EF4-FFF2-40B4-BE49-F238E27FC236}">
                <a16:creationId xmlns:a16="http://schemas.microsoft.com/office/drawing/2014/main" id="{5606F08A-6CF6-4EB3-A02F-B858CDA87468}"/>
              </a:ext>
            </a:extLst>
          </p:cNvPr>
          <p:cNvSpPr>
            <a:spLocks noEditPoints="1"/>
          </p:cNvSpPr>
          <p:nvPr/>
        </p:nvSpPr>
        <p:spPr bwMode="auto">
          <a:xfrm>
            <a:off x="2263775" y="2025650"/>
            <a:ext cx="63500" cy="193675"/>
          </a:xfrm>
          <a:custGeom>
            <a:avLst/>
            <a:gdLst>
              <a:gd name="T0" fmla="*/ 68 w 99"/>
              <a:gd name="T1" fmla="*/ 5 h 300"/>
              <a:gd name="T2" fmla="*/ 68 w 99"/>
              <a:gd name="T3" fmla="*/ 5 h 300"/>
              <a:gd name="T4" fmla="*/ 63 w 99"/>
              <a:gd name="T5" fmla="*/ 16 h 300"/>
              <a:gd name="T6" fmla="*/ 68 w 99"/>
              <a:gd name="T7" fmla="*/ 28 h 300"/>
              <a:gd name="T8" fmla="*/ 81 w 99"/>
              <a:gd name="T9" fmla="*/ 33 h 300"/>
              <a:gd name="T10" fmla="*/ 94 w 99"/>
              <a:gd name="T11" fmla="*/ 28 h 300"/>
              <a:gd name="T12" fmla="*/ 99 w 99"/>
              <a:gd name="T13" fmla="*/ 16 h 300"/>
              <a:gd name="T14" fmla="*/ 94 w 99"/>
              <a:gd name="T15" fmla="*/ 5 h 300"/>
              <a:gd name="T16" fmla="*/ 81 w 99"/>
              <a:gd name="T17" fmla="*/ 0 h 300"/>
              <a:gd name="T18" fmla="*/ 68 w 99"/>
              <a:gd name="T19" fmla="*/ 5 h 300"/>
              <a:gd name="T20" fmla="*/ 89 w 99"/>
              <a:gd name="T21" fmla="*/ 77 h 300"/>
              <a:gd name="T22" fmla="*/ 89 w 99"/>
              <a:gd name="T23" fmla="*/ 77 h 300"/>
              <a:gd name="T24" fmla="*/ 39 w 99"/>
              <a:gd name="T25" fmla="*/ 95 h 300"/>
              <a:gd name="T26" fmla="*/ 42 w 99"/>
              <a:gd name="T27" fmla="*/ 101 h 300"/>
              <a:gd name="T28" fmla="*/ 54 w 99"/>
              <a:gd name="T29" fmla="*/ 99 h 300"/>
              <a:gd name="T30" fmla="*/ 61 w 99"/>
              <a:gd name="T31" fmla="*/ 101 h 300"/>
              <a:gd name="T32" fmla="*/ 65 w 99"/>
              <a:gd name="T33" fmla="*/ 108 h 300"/>
              <a:gd name="T34" fmla="*/ 67 w 99"/>
              <a:gd name="T35" fmla="*/ 139 h 300"/>
              <a:gd name="T36" fmla="*/ 67 w 99"/>
              <a:gd name="T37" fmla="*/ 244 h 300"/>
              <a:gd name="T38" fmla="*/ 65 w 99"/>
              <a:gd name="T39" fmla="*/ 275 h 300"/>
              <a:gd name="T40" fmla="*/ 59 w 99"/>
              <a:gd name="T41" fmla="*/ 284 h 300"/>
              <a:gd name="T42" fmla="*/ 50 w 99"/>
              <a:gd name="T43" fmla="*/ 287 h 300"/>
              <a:gd name="T44" fmla="*/ 36 w 99"/>
              <a:gd name="T45" fmla="*/ 280 h 300"/>
              <a:gd name="T46" fmla="*/ 24 w 99"/>
              <a:gd name="T47" fmla="*/ 272 h 300"/>
              <a:gd name="T48" fmla="*/ 14 w 99"/>
              <a:gd name="T49" fmla="*/ 270 h 300"/>
              <a:gd name="T50" fmla="*/ 4 w 99"/>
              <a:gd name="T51" fmla="*/ 274 h 300"/>
              <a:gd name="T52" fmla="*/ 0 w 99"/>
              <a:gd name="T53" fmla="*/ 284 h 300"/>
              <a:gd name="T54" fmla="*/ 8 w 99"/>
              <a:gd name="T55" fmla="*/ 295 h 300"/>
              <a:gd name="T56" fmla="*/ 32 w 99"/>
              <a:gd name="T57" fmla="*/ 300 h 300"/>
              <a:gd name="T58" fmla="*/ 79 w 99"/>
              <a:gd name="T59" fmla="*/ 282 h 300"/>
              <a:gd name="T60" fmla="*/ 96 w 99"/>
              <a:gd name="T61" fmla="*/ 226 h 300"/>
              <a:gd name="T62" fmla="*/ 96 w 99"/>
              <a:gd name="T63" fmla="*/ 77 h 300"/>
              <a:gd name="T64" fmla="*/ 89 w 99"/>
              <a:gd name="T65" fmla="*/ 77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9" h="300">
                <a:moveTo>
                  <a:pt x="68" y="5"/>
                </a:moveTo>
                <a:lnTo>
                  <a:pt x="68" y="5"/>
                </a:lnTo>
                <a:cubicBezTo>
                  <a:pt x="65" y="8"/>
                  <a:pt x="63" y="12"/>
                  <a:pt x="63" y="16"/>
                </a:cubicBezTo>
                <a:cubicBezTo>
                  <a:pt x="63" y="21"/>
                  <a:pt x="65" y="25"/>
                  <a:pt x="68" y="28"/>
                </a:cubicBezTo>
                <a:cubicBezTo>
                  <a:pt x="72" y="31"/>
                  <a:pt x="76" y="33"/>
                  <a:pt x="81" y="33"/>
                </a:cubicBezTo>
                <a:cubicBezTo>
                  <a:pt x="86" y="33"/>
                  <a:pt x="91" y="31"/>
                  <a:pt x="94" y="28"/>
                </a:cubicBezTo>
                <a:cubicBezTo>
                  <a:pt x="98" y="25"/>
                  <a:pt x="99" y="21"/>
                  <a:pt x="99" y="16"/>
                </a:cubicBezTo>
                <a:cubicBezTo>
                  <a:pt x="99" y="12"/>
                  <a:pt x="98" y="8"/>
                  <a:pt x="94" y="5"/>
                </a:cubicBezTo>
                <a:cubicBezTo>
                  <a:pt x="91" y="1"/>
                  <a:pt x="86" y="0"/>
                  <a:pt x="81" y="0"/>
                </a:cubicBezTo>
                <a:cubicBezTo>
                  <a:pt x="76" y="0"/>
                  <a:pt x="72" y="1"/>
                  <a:pt x="68" y="5"/>
                </a:cubicBezTo>
                <a:close/>
                <a:moveTo>
                  <a:pt x="89" y="77"/>
                </a:moveTo>
                <a:lnTo>
                  <a:pt x="89" y="77"/>
                </a:lnTo>
                <a:lnTo>
                  <a:pt x="39" y="95"/>
                </a:lnTo>
                <a:lnTo>
                  <a:pt x="42" y="101"/>
                </a:lnTo>
                <a:cubicBezTo>
                  <a:pt x="47" y="99"/>
                  <a:pt x="51" y="99"/>
                  <a:pt x="54" y="99"/>
                </a:cubicBezTo>
                <a:cubicBezTo>
                  <a:pt x="57" y="99"/>
                  <a:pt x="59" y="99"/>
                  <a:pt x="61" y="101"/>
                </a:cubicBezTo>
                <a:cubicBezTo>
                  <a:pt x="63" y="102"/>
                  <a:pt x="64" y="104"/>
                  <a:pt x="65" y="108"/>
                </a:cubicBezTo>
                <a:cubicBezTo>
                  <a:pt x="66" y="112"/>
                  <a:pt x="67" y="123"/>
                  <a:pt x="67" y="139"/>
                </a:cubicBezTo>
                <a:lnTo>
                  <a:pt x="67" y="244"/>
                </a:lnTo>
                <a:cubicBezTo>
                  <a:pt x="67" y="260"/>
                  <a:pt x="66" y="270"/>
                  <a:pt x="65" y="275"/>
                </a:cubicBezTo>
                <a:cubicBezTo>
                  <a:pt x="64" y="279"/>
                  <a:pt x="62" y="282"/>
                  <a:pt x="59" y="284"/>
                </a:cubicBezTo>
                <a:cubicBezTo>
                  <a:pt x="56" y="286"/>
                  <a:pt x="53" y="287"/>
                  <a:pt x="50" y="287"/>
                </a:cubicBezTo>
                <a:cubicBezTo>
                  <a:pt x="46" y="287"/>
                  <a:pt x="42" y="285"/>
                  <a:pt x="36" y="280"/>
                </a:cubicBezTo>
                <a:cubicBezTo>
                  <a:pt x="30" y="276"/>
                  <a:pt x="26" y="273"/>
                  <a:pt x="24" y="272"/>
                </a:cubicBezTo>
                <a:cubicBezTo>
                  <a:pt x="21" y="271"/>
                  <a:pt x="18" y="270"/>
                  <a:pt x="14" y="270"/>
                </a:cubicBezTo>
                <a:cubicBezTo>
                  <a:pt x="10" y="270"/>
                  <a:pt x="7" y="272"/>
                  <a:pt x="4" y="274"/>
                </a:cubicBezTo>
                <a:cubicBezTo>
                  <a:pt x="1" y="277"/>
                  <a:pt x="0" y="280"/>
                  <a:pt x="0" y="284"/>
                </a:cubicBezTo>
                <a:cubicBezTo>
                  <a:pt x="0" y="288"/>
                  <a:pt x="2" y="291"/>
                  <a:pt x="8" y="295"/>
                </a:cubicBezTo>
                <a:cubicBezTo>
                  <a:pt x="13" y="299"/>
                  <a:pt x="21" y="300"/>
                  <a:pt x="32" y="300"/>
                </a:cubicBezTo>
                <a:cubicBezTo>
                  <a:pt x="51" y="300"/>
                  <a:pt x="66" y="294"/>
                  <a:pt x="79" y="282"/>
                </a:cubicBezTo>
                <a:cubicBezTo>
                  <a:pt x="91" y="270"/>
                  <a:pt x="96" y="251"/>
                  <a:pt x="96" y="226"/>
                </a:cubicBezTo>
                <a:lnTo>
                  <a:pt x="96" y="77"/>
                </a:lnTo>
                <a:lnTo>
                  <a:pt x="89" y="7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3571" name="Freeform 93">
            <a:extLst>
              <a:ext uri="{FF2B5EF4-FFF2-40B4-BE49-F238E27FC236}">
                <a16:creationId xmlns:a16="http://schemas.microsoft.com/office/drawing/2014/main" id="{B46414FE-19C9-440C-A667-9C1D41DE0409}"/>
              </a:ext>
            </a:extLst>
          </p:cNvPr>
          <p:cNvSpPr>
            <a:spLocks/>
          </p:cNvSpPr>
          <p:nvPr/>
        </p:nvSpPr>
        <p:spPr bwMode="auto">
          <a:xfrm>
            <a:off x="2257425" y="2849563"/>
            <a:ext cx="119063" cy="163513"/>
          </a:xfrm>
          <a:custGeom>
            <a:avLst/>
            <a:gdLst>
              <a:gd name="T0" fmla="*/ 49 w 184"/>
              <a:gd name="T1" fmla="*/ 0 h 255"/>
              <a:gd name="T2" fmla="*/ 49 w 184"/>
              <a:gd name="T3" fmla="*/ 0 h 255"/>
              <a:gd name="T4" fmla="*/ 0 w 184"/>
              <a:gd name="T5" fmla="*/ 20 h 255"/>
              <a:gd name="T6" fmla="*/ 3 w 184"/>
              <a:gd name="T7" fmla="*/ 27 h 255"/>
              <a:gd name="T8" fmla="*/ 15 w 184"/>
              <a:gd name="T9" fmla="*/ 24 h 255"/>
              <a:gd name="T10" fmla="*/ 22 w 184"/>
              <a:gd name="T11" fmla="*/ 26 h 255"/>
              <a:gd name="T12" fmla="*/ 27 w 184"/>
              <a:gd name="T13" fmla="*/ 35 h 255"/>
              <a:gd name="T14" fmla="*/ 28 w 184"/>
              <a:gd name="T15" fmla="*/ 69 h 255"/>
              <a:gd name="T16" fmla="*/ 28 w 184"/>
              <a:gd name="T17" fmla="*/ 219 h 255"/>
              <a:gd name="T18" fmla="*/ 25 w 184"/>
              <a:gd name="T19" fmla="*/ 239 h 255"/>
              <a:gd name="T20" fmla="*/ 19 w 184"/>
              <a:gd name="T21" fmla="*/ 246 h 255"/>
              <a:gd name="T22" fmla="*/ 0 w 184"/>
              <a:gd name="T23" fmla="*/ 249 h 255"/>
              <a:gd name="T24" fmla="*/ 0 w 184"/>
              <a:gd name="T25" fmla="*/ 255 h 255"/>
              <a:gd name="T26" fmla="*/ 84 w 184"/>
              <a:gd name="T27" fmla="*/ 255 h 255"/>
              <a:gd name="T28" fmla="*/ 84 w 184"/>
              <a:gd name="T29" fmla="*/ 249 h 255"/>
              <a:gd name="T30" fmla="*/ 66 w 184"/>
              <a:gd name="T31" fmla="*/ 246 h 255"/>
              <a:gd name="T32" fmla="*/ 60 w 184"/>
              <a:gd name="T33" fmla="*/ 239 h 255"/>
              <a:gd name="T34" fmla="*/ 58 w 184"/>
              <a:gd name="T35" fmla="*/ 218 h 255"/>
              <a:gd name="T36" fmla="*/ 58 w 184"/>
              <a:gd name="T37" fmla="*/ 164 h 255"/>
              <a:gd name="T38" fmla="*/ 108 w 184"/>
              <a:gd name="T39" fmla="*/ 228 h 255"/>
              <a:gd name="T40" fmla="*/ 115 w 184"/>
              <a:gd name="T41" fmla="*/ 241 h 255"/>
              <a:gd name="T42" fmla="*/ 113 w 184"/>
              <a:gd name="T43" fmla="*/ 246 h 255"/>
              <a:gd name="T44" fmla="*/ 104 w 184"/>
              <a:gd name="T45" fmla="*/ 249 h 255"/>
              <a:gd name="T46" fmla="*/ 104 w 184"/>
              <a:gd name="T47" fmla="*/ 255 h 255"/>
              <a:gd name="T48" fmla="*/ 184 w 184"/>
              <a:gd name="T49" fmla="*/ 255 h 255"/>
              <a:gd name="T50" fmla="*/ 184 w 184"/>
              <a:gd name="T51" fmla="*/ 249 h 255"/>
              <a:gd name="T52" fmla="*/ 168 w 184"/>
              <a:gd name="T53" fmla="*/ 247 h 255"/>
              <a:gd name="T54" fmla="*/ 153 w 184"/>
              <a:gd name="T55" fmla="*/ 236 h 255"/>
              <a:gd name="T56" fmla="*/ 129 w 184"/>
              <a:gd name="T57" fmla="*/ 208 h 255"/>
              <a:gd name="T58" fmla="*/ 87 w 184"/>
              <a:gd name="T59" fmla="*/ 155 h 255"/>
              <a:gd name="T60" fmla="*/ 129 w 184"/>
              <a:gd name="T61" fmla="*/ 116 h 255"/>
              <a:gd name="T62" fmla="*/ 151 w 184"/>
              <a:gd name="T63" fmla="*/ 101 h 255"/>
              <a:gd name="T64" fmla="*/ 176 w 184"/>
              <a:gd name="T65" fmla="*/ 97 h 255"/>
              <a:gd name="T66" fmla="*/ 176 w 184"/>
              <a:gd name="T67" fmla="*/ 91 h 255"/>
              <a:gd name="T68" fmla="*/ 104 w 184"/>
              <a:gd name="T69" fmla="*/ 91 h 255"/>
              <a:gd name="T70" fmla="*/ 104 w 184"/>
              <a:gd name="T71" fmla="*/ 97 h 255"/>
              <a:gd name="T72" fmla="*/ 113 w 184"/>
              <a:gd name="T73" fmla="*/ 100 h 255"/>
              <a:gd name="T74" fmla="*/ 116 w 184"/>
              <a:gd name="T75" fmla="*/ 106 h 255"/>
              <a:gd name="T76" fmla="*/ 115 w 184"/>
              <a:gd name="T77" fmla="*/ 110 h 255"/>
              <a:gd name="T78" fmla="*/ 99 w 184"/>
              <a:gd name="T79" fmla="*/ 126 h 255"/>
              <a:gd name="T80" fmla="*/ 58 w 184"/>
              <a:gd name="T81" fmla="*/ 164 h 255"/>
              <a:gd name="T82" fmla="*/ 58 w 184"/>
              <a:gd name="T83" fmla="*/ 0 h 255"/>
              <a:gd name="T84" fmla="*/ 49 w 184"/>
              <a:gd name="T85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84" h="255">
                <a:moveTo>
                  <a:pt x="49" y="0"/>
                </a:moveTo>
                <a:lnTo>
                  <a:pt x="49" y="0"/>
                </a:lnTo>
                <a:lnTo>
                  <a:pt x="0" y="20"/>
                </a:lnTo>
                <a:lnTo>
                  <a:pt x="3" y="27"/>
                </a:lnTo>
                <a:cubicBezTo>
                  <a:pt x="8" y="25"/>
                  <a:pt x="12" y="24"/>
                  <a:pt x="15" y="24"/>
                </a:cubicBezTo>
                <a:cubicBezTo>
                  <a:pt x="18" y="24"/>
                  <a:pt x="20" y="25"/>
                  <a:pt x="22" y="26"/>
                </a:cubicBezTo>
                <a:cubicBezTo>
                  <a:pt x="24" y="28"/>
                  <a:pt x="25" y="31"/>
                  <a:pt x="27" y="35"/>
                </a:cubicBezTo>
                <a:cubicBezTo>
                  <a:pt x="27" y="39"/>
                  <a:pt x="28" y="51"/>
                  <a:pt x="28" y="69"/>
                </a:cubicBezTo>
                <a:lnTo>
                  <a:pt x="28" y="219"/>
                </a:lnTo>
                <a:cubicBezTo>
                  <a:pt x="28" y="229"/>
                  <a:pt x="27" y="236"/>
                  <a:pt x="25" y="239"/>
                </a:cubicBezTo>
                <a:cubicBezTo>
                  <a:pt x="24" y="242"/>
                  <a:pt x="22" y="244"/>
                  <a:pt x="19" y="246"/>
                </a:cubicBezTo>
                <a:cubicBezTo>
                  <a:pt x="15" y="247"/>
                  <a:pt x="9" y="249"/>
                  <a:pt x="0" y="249"/>
                </a:cubicBezTo>
                <a:lnTo>
                  <a:pt x="0" y="255"/>
                </a:lnTo>
                <a:lnTo>
                  <a:pt x="84" y="255"/>
                </a:lnTo>
                <a:lnTo>
                  <a:pt x="84" y="249"/>
                </a:lnTo>
                <a:cubicBezTo>
                  <a:pt x="75" y="249"/>
                  <a:pt x="69" y="248"/>
                  <a:pt x="66" y="246"/>
                </a:cubicBezTo>
                <a:cubicBezTo>
                  <a:pt x="64" y="245"/>
                  <a:pt x="61" y="242"/>
                  <a:pt x="60" y="239"/>
                </a:cubicBezTo>
                <a:cubicBezTo>
                  <a:pt x="58" y="236"/>
                  <a:pt x="58" y="229"/>
                  <a:pt x="58" y="218"/>
                </a:cubicBezTo>
                <a:lnTo>
                  <a:pt x="58" y="164"/>
                </a:lnTo>
                <a:lnTo>
                  <a:pt x="108" y="228"/>
                </a:lnTo>
                <a:cubicBezTo>
                  <a:pt x="113" y="234"/>
                  <a:pt x="115" y="239"/>
                  <a:pt x="115" y="241"/>
                </a:cubicBezTo>
                <a:cubicBezTo>
                  <a:pt x="115" y="243"/>
                  <a:pt x="115" y="245"/>
                  <a:pt x="113" y="246"/>
                </a:cubicBezTo>
                <a:cubicBezTo>
                  <a:pt x="111" y="248"/>
                  <a:pt x="108" y="249"/>
                  <a:pt x="104" y="249"/>
                </a:cubicBezTo>
                <a:lnTo>
                  <a:pt x="104" y="255"/>
                </a:lnTo>
                <a:lnTo>
                  <a:pt x="184" y="255"/>
                </a:lnTo>
                <a:lnTo>
                  <a:pt x="184" y="249"/>
                </a:lnTo>
                <a:cubicBezTo>
                  <a:pt x="177" y="249"/>
                  <a:pt x="171" y="248"/>
                  <a:pt x="168" y="247"/>
                </a:cubicBezTo>
                <a:cubicBezTo>
                  <a:pt x="164" y="245"/>
                  <a:pt x="159" y="242"/>
                  <a:pt x="153" y="236"/>
                </a:cubicBezTo>
                <a:cubicBezTo>
                  <a:pt x="149" y="232"/>
                  <a:pt x="141" y="223"/>
                  <a:pt x="129" y="208"/>
                </a:cubicBezTo>
                <a:lnTo>
                  <a:pt x="87" y="155"/>
                </a:lnTo>
                <a:lnTo>
                  <a:pt x="129" y="116"/>
                </a:lnTo>
                <a:cubicBezTo>
                  <a:pt x="137" y="109"/>
                  <a:pt x="145" y="104"/>
                  <a:pt x="151" y="101"/>
                </a:cubicBezTo>
                <a:cubicBezTo>
                  <a:pt x="158" y="98"/>
                  <a:pt x="166" y="97"/>
                  <a:pt x="176" y="97"/>
                </a:cubicBezTo>
                <a:lnTo>
                  <a:pt x="176" y="91"/>
                </a:lnTo>
                <a:lnTo>
                  <a:pt x="104" y="91"/>
                </a:lnTo>
                <a:lnTo>
                  <a:pt x="104" y="97"/>
                </a:lnTo>
                <a:cubicBezTo>
                  <a:pt x="108" y="97"/>
                  <a:pt x="112" y="98"/>
                  <a:pt x="113" y="100"/>
                </a:cubicBezTo>
                <a:cubicBezTo>
                  <a:pt x="116" y="101"/>
                  <a:pt x="116" y="103"/>
                  <a:pt x="116" y="106"/>
                </a:cubicBezTo>
                <a:cubicBezTo>
                  <a:pt x="116" y="107"/>
                  <a:pt x="116" y="109"/>
                  <a:pt x="115" y="110"/>
                </a:cubicBezTo>
                <a:cubicBezTo>
                  <a:pt x="113" y="112"/>
                  <a:pt x="108" y="117"/>
                  <a:pt x="99" y="126"/>
                </a:cubicBezTo>
                <a:lnTo>
                  <a:pt x="58" y="164"/>
                </a:lnTo>
                <a:lnTo>
                  <a:pt x="58" y="0"/>
                </a:lnTo>
                <a:lnTo>
                  <a:pt x="4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3574" name="Freeform 96">
            <a:extLst>
              <a:ext uri="{FF2B5EF4-FFF2-40B4-BE49-F238E27FC236}">
                <a16:creationId xmlns:a16="http://schemas.microsoft.com/office/drawing/2014/main" id="{733C2053-7958-4419-8275-16A1507276AF}"/>
              </a:ext>
            </a:extLst>
          </p:cNvPr>
          <p:cNvSpPr>
            <a:spLocks/>
          </p:cNvSpPr>
          <p:nvPr/>
        </p:nvSpPr>
        <p:spPr bwMode="auto">
          <a:xfrm>
            <a:off x="2438400" y="2035175"/>
            <a:ext cx="88900" cy="80963"/>
          </a:xfrm>
          <a:custGeom>
            <a:avLst/>
            <a:gdLst>
              <a:gd name="T0" fmla="*/ 0 w 139"/>
              <a:gd name="T1" fmla="*/ 75 h 127"/>
              <a:gd name="T2" fmla="*/ 0 w 139"/>
              <a:gd name="T3" fmla="*/ 75 h 127"/>
              <a:gd name="T4" fmla="*/ 119 w 139"/>
              <a:gd name="T5" fmla="*/ 14 h 127"/>
              <a:gd name="T6" fmla="*/ 60 w 139"/>
              <a:gd name="T7" fmla="*/ 127 h 127"/>
              <a:gd name="T8" fmla="*/ 30 w 139"/>
              <a:gd name="T9" fmla="*/ 0 h 127"/>
              <a:gd name="T10" fmla="*/ 139 w 139"/>
              <a:gd name="T11" fmla="*/ 86 h 127"/>
              <a:gd name="T12" fmla="*/ 0 w 139"/>
              <a:gd name="T13" fmla="*/ 75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127">
                <a:moveTo>
                  <a:pt x="0" y="75"/>
                </a:moveTo>
                <a:lnTo>
                  <a:pt x="0" y="75"/>
                </a:lnTo>
                <a:lnTo>
                  <a:pt x="119" y="14"/>
                </a:lnTo>
                <a:lnTo>
                  <a:pt x="60" y="127"/>
                </a:lnTo>
                <a:lnTo>
                  <a:pt x="30" y="0"/>
                </a:lnTo>
                <a:lnTo>
                  <a:pt x="139" y="86"/>
                </a:lnTo>
                <a:lnTo>
                  <a:pt x="0" y="75"/>
                </a:lnTo>
                <a:close/>
              </a:path>
            </a:pathLst>
          </a:custGeom>
          <a:solidFill>
            <a:srgbClr val="FEFEFE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3575" name="Freeform 97">
            <a:extLst>
              <a:ext uri="{FF2B5EF4-FFF2-40B4-BE49-F238E27FC236}">
                <a16:creationId xmlns:a16="http://schemas.microsoft.com/office/drawing/2014/main" id="{0CB4DEC4-9CEA-4FD3-BFBD-5E6795F9AD62}"/>
              </a:ext>
            </a:extLst>
          </p:cNvPr>
          <p:cNvSpPr>
            <a:spLocks/>
          </p:cNvSpPr>
          <p:nvPr/>
        </p:nvSpPr>
        <p:spPr bwMode="auto">
          <a:xfrm>
            <a:off x="2438400" y="2035175"/>
            <a:ext cx="88900" cy="80963"/>
          </a:xfrm>
          <a:custGeom>
            <a:avLst/>
            <a:gdLst>
              <a:gd name="T0" fmla="*/ 0 w 139"/>
              <a:gd name="T1" fmla="*/ 75 h 127"/>
              <a:gd name="T2" fmla="*/ 0 w 139"/>
              <a:gd name="T3" fmla="*/ 75 h 127"/>
              <a:gd name="T4" fmla="*/ 119 w 139"/>
              <a:gd name="T5" fmla="*/ 14 h 127"/>
              <a:gd name="T6" fmla="*/ 60 w 139"/>
              <a:gd name="T7" fmla="*/ 127 h 127"/>
              <a:gd name="T8" fmla="*/ 30 w 139"/>
              <a:gd name="T9" fmla="*/ 0 h 127"/>
              <a:gd name="T10" fmla="*/ 139 w 139"/>
              <a:gd name="T11" fmla="*/ 86 h 127"/>
              <a:gd name="T12" fmla="*/ 0 w 139"/>
              <a:gd name="T13" fmla="*/ 75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127">
                <a:moveTo>
                  <a:pt x="0" y="75"/>
                </a:moveTo>
                <a:lnTo>
                  <a:pt x="0" y="75"/>
                </a:lnTo>
                <a:lnTo>
                  <a:pt x="119" y="14"/>
                </a:lnTo>
                <a:lnTo>
                  <a:pt x="60" y="127"/>
                </a:lnTo>
                <a:lnTo>
                  <a:pt x="30" y="0"/>
                </a:lnTo>
                <a:lnTo>
                  <a:pt x="139" y="86"/>
                </a:lnTo>
                <a:lnTo>
                  <a:pt x="0" y="75"/>
                </a:lnTo>
                <a:close/>
              </a:path>
            </a:pathLst>
          </a:custGeom>
          <a:noFill/>
          <a:ln w="1746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3576" name="Freeform 98">
            <a:extLst>
              <a:ext uri="{FF2B5EF4-FFF2-40B4-BE49-F238E27FC236}">
                <a16:creationId xmlns:a16="http://schemas.microsoft.com/office/drawing/2014/main" id="{FB6EB1C9-F049-41ED-B7CD-03DD507AE96D}"/>
              </a:ext>
            </a:extLst>
          </p:cNvPr>
          <p:cNvSpPr>
            <a:spLocks/>
          </p:cNvSpPr>
          <p:nvPr/>
        </p:nvSpPr>
        <p:spPr bwMode="auto">
          <a:xfrm>
            <a:off x="2438400" y="2971800"/>
            <a:ext cx="88900" cy="80963"/>
          </a:xfrm>
          <a:custGeom>
            <a:avLst/>
            <a:gdLst>
              <a:gd name="T0" fmla="*/ 0 w 139"/>
              <a:gd name="T1" fmla="*/ 74 h 127"/>
              <a:gd name="T2" fmla="*/ 0 w 139"/>
              <a:gd name="T3" fmla="*/ 74 h 127"/>
              <a:gd name="T4" fmla="*/ 119 w 139"/>
              <a:gd name="T5" fmla="*/ 14 h 127"/>
              <a:gd name="T6" fmla="*/ 60 w 139"/>
              <a:gd name="T7" fmla="*/ 127 h 127"/>
              <a:gd name="T8" fmla="*/ 30 w 139"/>
              <a:gd name="T9" fmla="*/ 0 h 127"/>
              <a:gd name="T10" fmla="*/ 139 w 139"/>
              <a:gd name="T11" fmla="*/ 85 h 127"/>
              <a:gd name="T12" fmla="*/ 0 w 139"/>
              <a:gd name="T13" fmla="*/ 74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127">
                <a:moveTo>
                  <a:pt x="0" y="74"/>
                </a:moveTo>
                <a:lnTo>
                  <a:pt x="0" y="74"/>
                </a:lnTo>
                <a:lnTo>
                  <a:pt x="119" y="14"/>
                </a:lnTo>
                <a:lnTo>
                  <a:pt x="60" y="127"/>
                </a:lnTo>
                <a:lnTo>
                  <a:pt x="30" y="0"/>
                </a:lnTo>
                <a:lnTo>
                  <a:pt x="139" y="85"/>
                </a:lnTo>
                <a:lnTo>
                  <a:pt x="0" y="74"/>
                </a:lnTo>
                <a:close/>
              </a:path>
            </a:pathLst>
          </a:custGeom>
          <a:solidFill>
            <a:srgbClr val="FEFEFE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3577" name="Freeform 99">
            <a:extLst>
              <a:ext uri="{FF2B5EF4-FFF2-40B4-BE49-F238E27FC236}">
                <a16:creationId xmlns:a16="http://schemas.microsoft.com/office/drawing/2014/main" id="{BFC2FE5D-1F0E-4961-9F4F-CD184633CEA3}"/>
              </a:ext>
            </a:extLst>
          </p:cNvPr>
          <p:cNvSpPr>
            <a:spLocks/>
          </p:cNvSpPr>
          <p:nvPr/>
        </p:nvSpPr>
        <p:spPr bwMode="auto">
          <a:xfrm>
            <a:off x="2438400" y="2971800"/>
            <a:ext cx="88900" cy="80963"/>
          </a:xfrm>
          <a:custGeom>
            <a:avLst/>
            <a:gdLst>
              <a:gd name="T0" fmla="*/ 0 w 139"/>
              <a:gd name="T1" fmla="*/ 74 h 127"/>
              <a:gd name="T2" fmla="*/ 0 w 139"/>
              <a:gd name="T3" fmla="*/ 74 h 127"/>
              <a:gd name="T4" fmla="*/ 119 w 139"/>
              <a:gd name="T5" fmla="*/ 14 h 127"/>
              <a:gd name="T6" fmla="*/ 60 w 139"/>
              <a:gd name="T7" fmla="*/ 127 h 127"/>
              <a:gd name="T8" fmla="*/ 30 w 139"/>
              <a:gd name="T9" fmla="*/ 0 h 127"/>
              <a:gd name="T10" fmla="*/ 139 w 139"/>
              <a:gd name="T11" fmla="*/ 85 h 127"/>
              <a:gd name="T12" fmla="*/ 0 w 139"/>
              <a:gd name="T13" fmla="*/ 74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127">
                <a:moveTo>
                  <a:pt x="0" y="74"/>
                </a:moveTo>
                <a:lnTo>
                  <a:pt x="0" y="74"/>
                </a:lnTo>
                <a:lnTo>
                  <a:pt x="119" y="14"/>
                </a:lnTo>
                <a:lnTo>
                  <a:pt x="60" y="127"/>
                </a:lnTo>
                <a:lnTo>
                  <a:pt x="30" y="0"/>
                </a:lnTo>
                <a:lnTo>
                  <a:pt x="139" y="85"/>
                </a:lnTo>
                <a:lnTo>
                  <a:pt x="0" y="74"/>
                </a:lnTo>
                <a:close/>
              </a:path>
            </a:pathLst>
          </a:custGeom>
          <a:noFill/>
          <a:ln w="1746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D56ECB-BCE4-4D2F-AE74-BB3EC0916226}"/>
              </a:ext>
            </a:extLst>
          </p:cNvPr>
          <p:cNvSpPr/>
          <p:nvPr/>
        </p:nvSpPr>
        <p:spPr bwMode="auto">
          <a:xfrm>
            <a:off x="785775" y="671513"/>
            <a:ext cx="761899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303578" name="TextBox 1303577">
            <a:extLst>
              <a:ext uri="{FF2B5EF4-FFF2-40B4-BE49-F238E27FC236}">
                <a16:creationId xmlns:a16="http://schemas.microsoft.com/office/drawing/2014/main" id="{9792765F-3669-4392-9A9E-B1A8E4E938C0}"/>
              </a:ext>
            </a:extLst>
          </p:cNvPr>
          <p:cNvSpPr txBox="1"/>
          <p:nvPr/>
        </p:nvSpPr>
        <p:spPr>
          <a:xfrm>
            <a:off x="1089781" y="1955202"/>
            <a:ext cx="1109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566026C9-E3C3-4CD5-ADB4-8E7508EF9893}"/>
              </a:ext>
            </a:extLst>
          </p:cNvPr>
          <p:cNvSpPr/>
          <p:nvPr/>
        </p:nvSpPr>
        <p:spPr bwMode="auto">
          <a:xfrm>
            <a:off x="2872060" y="1653679"/>
            <a:ext cx="320719" cy="1626592"/>
          </a:xfrm>
          <a:custGeom>
            <a:avLst/>
            <a:gdLst>
              <a:gd name="connsiteX0" fmla="*/ 151219 w 250898"/>
              <a:gd name="connsiteY0" fmla="*/ 0 h 1182756"/>
              <a:gd name="connsiteX1" fmla="*/ 2132 w 250898"/>
              <a:gd name="connsiteY1" fmla="*/ 467139 h 1182756"/>
              <a:gd name="connsiteX2" fmla="*/ 250610 w 250898"/>
              <a:gd name="connsiteY2" fmla="*/ 765313 h 1182756"/>
              <a:gd name="connsiteX3" fmla="*/ 51827 w 250898"/>
              <a:gd name="connsiteY3" fmla="*/ 1182756 h 118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98" h="1182756">
                <a:moveTo>
                  <a:pt x="151219" y="0"/>
                </a:moveTo>
                <a:cubicBezTo>
                  <a:pt x="68393" y="169793"/>
                  <a:pt x="-14433" y="339587"/>
                  <a:pt x="2132" y="467139"/>
                </a:cubicBezTo>
                <a:cubicBezTo>
                  <a:pt x="18697" y="594691"/>
                  <a:pt x="242328" y="646044"/>
                  <a:pt x="250610" y="765313"/>
                </a:cubicBezTo>
                <a:cubicBezTo>
                  <a:pt x="258892" y="884582"/>
                  <a:pt x="86614" y="1065143"/>
                  <a:pt x="51827" y="1182756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73141ABF-04F7-49E2-BE51-0E9536456BFC}"/>
              </a:ext>
            </a:extLst>
          </p:cNvPr>
          <p:cNvSpPr/>
          <p:nvPr/>
        </p:nvSpPr>
        <p:spPr bwMode="auto">
          <a:xfrm>
            <a:off x="3423941" y="1487745"/>
            <a:ext cx="320719" cy="1626592"/>
          </a:xfrm>
          <a:custGeom>
            <a:avLst/>
            <a:gdLst>
              <a:gd name="connsiteX0" fmla="*/ 151219 w 250898"/>
              <a:gd name="connsiteY0" fmla="*/ 0 h 1182756"/>
              <a:gd name="connsiteX1" fmla="*/ 2132 w 250898"/>
              <a:gd name="connsiteY1" fmla="*/ 467139 h 1182756"/>
              <a:gd name="connsiteX2" fmla="*/ 250610 w 250898"/>
              <a:gd name="connsiteY2" fmla="*/ 765313 h 1182756"/>
              <a:gd name="connsiteX3" fmla="*/ 51827 w 250898"/>
              <a:gd name="connsiteY3" fmla="*/ 1182756 h 118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98" h="1182756">
                <a:moveTo>
                  <a:pt x="151219" y="0"/>
                </a:moveTo>
                <a:cubicBezTo>
                  <a:pt x="68393" y="169793"/>
                  <a:pt x="-14433" y="339587"/>
                  <a:pt x="2132" y="467139"/>
                </a:cubicBezTo>
                <a:cubicBezTo>
                  <a:pt x="18697" y="594691"/>
                  <a:pt x="242328" y="646044"/>
                  <a:pt x="250610" y="765313"/>
                </a:cubicBezTo>
                <a:cubicBezTo>
                  <a:pt x="258892" y="884582"/>
                  <a:pt x="86614" y="1065143"/>
                  <a:pt x="51827" y="1182756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F16D6266-0366-4140-8BDB-48258CFD2625}"/>
              </a:ext>
            </a:extLst>
          </p:cNvPr>
          <p:cNvSpPr/>
          <p:nvPr/>
        </p:nvSpPr>
        <p:spPr bwMode="auto">
          <a:xfrm>
            <a:off x="4052461" y="1874837"/>
            <a:ext cx="320719" cy="1626592"/>
          </a:xfrm>
          <a:custGeom>
            <a:avLst/>
            <a:gdLst>
              <a:gd name="connsiteX0" fmla="*/ 151219 w 250898"/>
              <a:gd name="connsiteY0" fmla="*/ 0 h 1182756"/>
              <a:gd name="connsiteX1" fmla="*/ 2132 w 250898"/>
              <a:gd name="connsiteY1" fmla="*/ 467139 h 1182756"/>
              <a:gd name="connsiteX2" fmla="*/ 250610 w 250898"/>
              <a:gd name="connsiteY2" fmla="*/ 765313 h 1182756"/>
              <a:gd name="connsiteX3" fmla="*/ 51827 w 250898"/>
              <a:gd name="connsiteY3" fmla="*/ 1182756 h 118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98" h="1182756">
                <a:moveTo>
                  <a:pt x="151219" y="0"/>
                </a:moveTo>
                <a:cubicBezTo>
                  <a:pt x="68393" y="169793"/>
                  <a:pt x="-14433" y="339587"/>
                  <a:pt x="2132" y="467139"/>
                </a:cubicBezTo>
                <a:cubicBezTo>
                  <a:pt x="18697" y="594691"/>
                  <a:pt x="242328" y="646044"/>
                  <a:pt x="250610" y="765313"/>
                </a:cubicBezTo>
                <a:cubicBezTo>
                  <a:pt x="258892" y="884582"/>
                  <a:pt x="86614" y="1065143"/>
                  <a:pt x="51827" y="1182756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DF99F727-2350-4DCE-A329-D301F1BA0BF9}"/>
              </a:ext>
            </a:extLst>
          </p:cNvPr>
          <p:cNvSpPr/>
          <p:nvPr/>
        </p:nvSpPr>
        <p:spPr bwMode="auto">
          <a:xfrm>
            <a:off x="4722535" y="1345091"/>
            <a:ext cx="320719" cy="1626592"/>
          </a:xfrm>
          <a:custGeom>
            <a:avLst/>
            <a:gdLst>
              <a:gd name="connsiteX0" fmla="*/ 151219 w 250898"/>
              <a:gd name="connsiteY0" fmla="*/ 0 h 1182756"/>
              <a:gd name="connsiteX1" fmla="*/ 2132 w 250898"/>
              <a:gd name="connsiteY1" fmla="*/ 467139 h 1182756"/>
              <a:gd name="connsiteX2" fmla="*/ 250610 w 250898"/>
              <a:gd name="connsiteY2" fmla="*/ 765313 h 1182756"/>
              <a:gd name="connsiteX3" fmla="*/ 51827 w 250898"/>
              <a:gd name="connsiteY3" fmla="*/ 1182756 h 118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98" h="1182756">
                <a:moveTo>
                  <a:pt x="151219" y="0"/>
                </a:moveTo>
                <a:cubicBezTo>
                  <a:pt x="68393" y="169793"/>
                  <a:pt x="-14433" y="339587"/>
                  <a:pt x="2132" y="467139"/>
                </a:cubicBezTo>
                <a:cubicBezTo>
                  <a:pt x="18697" y="594691"/>
                  <a:pt x="242328" y="646044"/>
                  <a:pt x="250610" y="765313"/>
                </a:cubicBezTo>
                <a:cubicBezTo>
                  <a:pt x="258892" y="884582"/>
                  <a:pt x="86614" y="1065143"/>
                  <a:pt x="51827" y="1182756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58C5E989-6D09-4F39-BA4F-700E75A8D220}"/>
              </a:ext>
            </a:extLst>
          </p:cNvPr>
          <p:cNvSpPr/>
          <p:nvPr/>
        </p:nvSpPr>
        <p:spPr bwMode="auto">
          <a:xfrm>
            <a:off x="5392609" y="1628081"/>
            <a:ext cx="320719" cy="1626592"/>
          </a:xfrm>
          <a:custGeom>
            <a:avLst/>
            <a:gdLst>
              <a:gd name="connsiteX0" fmla="*/ 151219 w 250898"/>
              <a:gd name="connsiteY0" fmla="*/ 0 h 1182756"/>
              <a:gd name="connsiteX1" fmla="*/ 2132 w 250898"/>
              <a:gd name="connsiteY1" fmla="*/ 467139 h 1182756"/>
              <a:gd name="connsiteX2" fmla="*/ 250610 w 250898"/>
              <a:gd name="connsiteY2" fmla="*/ 765313 h 1182756"/>
              <a:gd name="connsiteX3" fmla="*/ 51827 w 250898"/>
              <a:gd name="connsiteY3" fmla="*/ 1182756 h 118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98" h="1182756">
                <a:moveTo>
                  <a:pt x="151219" y="0"/>
                </a:moveTo>
                <a:cubicBezTo>
                  <a:pt x="68393" y="169793"/>
                  <a:pt x="-14433" y="339587"/>
                  <a:pt x="2132" y="467139"/>
                </a:cubicBezTo>
                <a:cubicBezTo>
                  <a:pt x="18697" y="594691"/>
                  <a:pt x="242328" y="646044"/>
                  <a:pt x="250610" y="765313"/>
                </a:cubicBezTo>
                <a:cubicBezTo>
                  <a:pt x="258892" y="884582"/>
                  <a:pt x="86614" y="1065143"/>
                  <a:pt x="51827" y="1182756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81" name="Rectangle 3">
            <a:extLst>
              <a:ext uri="{FF2B5EF4-FFF2-40B4-BE49-F238E27FC236}">
                <a16:creationId xmlns:a16="http://schemas.microsoft.com/office/drawing/2014/main" id="{5D3332EE-4919-4D81-91C4-CC39D3005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5004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>
                <a:latin typeface="Times New Roman" charset="0"/>
                <a:ea typeface="ＭＳ Ｐゴシック" charset="0"/>
              </a:rPr>
              <a:t>Achieving Path Overlap</a:t>
            </a:r>
          </a:p>
        </p:txBody>
      </p:sp>
      <p:pic>
        <p:nvPicPr>
          <p:cNvPr id="1303579" name="Picture 1303578">
            <a:extLst>
              <a:ext uri="{FF2B5EF4-FFF2-40B4-BE49-F238E27FC236}">
                <a16:creationId xmlns:a16="http://schemas.microsoft.com/office/drawing/2014/main" id="{BD78A68B-5E06-4702-AFDE-44564C876EF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44653" b="-5274"/>
          <a:stretch/>
        </p:blipFill>
        <p:spPr>
          <a:xfrm>
            <a:off x="2563898" y="4104688"/>
            <a:ext cx="4016203" cy="641278"/>
          </a:xfrm>
          <a:prstGeom prst="rect">
            <a:avLst/>
          </a:prstGeom>
        </p:spPr>
      </p:pic>
      <p:pic>
        <p:nvPicPr>
          <p:cNvPr id="1303580" name="Picture 1303579">
            <a:extLst>
              <a:ext uri="{FF2B5EF4-FFF2-40B4-BE49-F238E27FC236}">
                <a16:creationId xmlns:a16="http://schemas.microsoft.com/office/drawing/2014/main" id="{E1C90FF0-54F7-4FEE-99BC-CD2F78D7E42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7488" r="1242" b="-1"/>
          <a:stretch/>
        </p:blipFill>
        <p:spPr>
          <a:xfrm>
            <a:off x="1283814" y="5968889"/>
            <a:ext cx="6576371" cy="656683"/>
          </a:xfrm>
          <a:prstGeom prst="rect">
            <a:avLst/>
          </a:prstGeom>
        </p:spPr>
      </p:pic>
      <p:cxnSp>
        <p:nvCxnSpPr>
          <p:cNvPr id="1303582" name="Straight Connector 1303581">
            <a:extLst>
              <a:ext uri="{FF2B5EF4-FFF2-40B4-BE49-F238E27FC236}">
                <a16:creationId xmlns:a16="http://schemas.microsoft.com/office/drawing/2014/main" id="{C10D43D5-AAA4-4D36-9FCB-DEFAACAD21D8}"/>
              </a:ext>
            </a:extLst>
          </p:cNvPr>
          <p:cNvCxnSpPr>
            <a:cxnSpLocks/>
          </p:cNvCxnSpPr>
          <p:nvPr/>
        </p:nvCxnSpPr>
        <p:spPr bwMode="auto">
          <a:xfrm flipV="1">
            <a:off x="2602397" y="4005594"/>
            <a:ext cx="860043" cy="70985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77AAD462-3588-4898-A52D-1165E30E5B7D}"/>
              </a:ext>
            </a:extLst>
          </p:cNvPr>
          <p:cNvCxnSpPr>
            <a:cxnSpLocks/>
          </p:cNvCxnSpPr>
          <p:nvPr/>
        </p:nvCxnSpPr>
        <p:spPr bwMode="auto">
          <a:xfrm flipV="1">
            <a:off x="4584668" y="4052948"/>
            <a:ext cx="860043" cy="70985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0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0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35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9" name="Rectangle 3">
            <a:extLst>
              <a:ext uri="{FF2B5EF4-FFF2-40B4-BE49-F238E27FC236}">
                <a16:creationId xmlns:a16="http://schemas.microsoft.com/office/drawing/2014/main" id="{9D7CBF8E-5230-4ECB-BACE-71AE90AC8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atin typeface="Times New Roman" charset="0"/>
                <a:ea typeface="ＭＳ Ｐゴシック" charset="0"/>
              </a:rPr>
              <a:t>Lensless</a:t>
            </a:r>
            <a:r>
              <a:rPr lang="en-US" sz="3600" dirty="0">
                <a:latin typeface="Times New Roman" charset="0"/>
                <a:ea typeface="ＭＳ Ｐゴシック" charset="0"/>
              </a:rPr>
              <a:t> Ghost Imaging: Turbulence-free</a:t>
            </a:r>
          </a:p>
        </p:txBody>
      </p:sp>
      <p:pic>
        <p:nvPicPr>
          <p:cNvPr id="34819" name="Picture 13" descr="Setup">
            <a:extLst>
              <a:ext uri="{FF2B5EF4-FFF2-40B4-BE49-F238E27FC236}">
                <a16:creationId xmlns:a16="http://schemas.microsoft.com/office/drawing/2014/main" id="{94170C35-7C89-4227-B02E-0AE477D64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75622"/>
            <a:ext cx="5812843" cy="364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821" name="Object 15">
            <a:extLst>
              <a:ext uri="{FF2B5EF4-FFF2-40B4-BE49-F238E27FC236}">
                <a16:creationId xmlns:a16="http://schemas.microsoft.com/office/drawing/2014/main" id="{62275932-7A24-4BF2-BD30-E57B0C11B8C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835761" y="5474453"/>
          <a:ext cx="14478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7" name="Equation" r:id="rId5" imgW="914400" imgH="203200" progId="Equation.3">
                  <p:embed/>
                </p:oleObj>
              </mc:Choice>
              <mc:Fallback>
                <p:oleObj name="Equation" r:id="rId5" imgW="914400" imgH="203200" progId="Equation.3">
                  <p:embed/>
                  <p:pic>
                    <p:nvPicPr>
                      <p:cNvPr id="34821" name="Object 15">
                        <a:extLst>
                          <a:ext uri="{FF2B5EF4-FFF2-40B4-BE49-F238E27FC236}">
                            <a16:creationId xmlns:a16="http://schemas.microsoft.com/office/drawing/2014/main" id="{62275932-7A24-4BF2-BD30-E57B0C11B8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761" y="5474453"/>
                        <a:ext cx="1447800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2432" name="Text Box 16">
            <a:extLst>
              <a:ext uri="{FF2B5EF4-FFF2-40B4-BE49-F238E27FC236}">
                <a16:creationId xmlns:a16="http://schemas.microsoft.com/office/drawing/2014/main" id="{32E8B66D-5E67-4F39-BDF3-157AAE710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536" y="5182572"/>
            <a:ext cx="26146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Times New Roman" charset="0"/>
                <a:ea typeface="ＭＳ Ｐゴシック" charset="0"/>
              </a:rPr>
              <a:t>Refractive index structure </a:t>
            </a:r>
          </a:p>
          <a:p>
            <a:pPr>
              <a:defRPr/>
            </a:pPr>
            <a:r>
              <a:rPr lang="en-US" sz="1800" dirty="0">
                <a:latin typeface="Times New Roman" charset="0"/>
                <a:ea typeface="ＭＳ Ｐゴシック" charset="0"/>
              </a:rPr>
              <a:t>parameter: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212433" name="Text Box 17">
            <a:extLst>
              <a:ext uri="{FF2B5EF4-FFF2-40B4-BE49-F238E27FC236}">
                <a16:creationId xmlns:a16="http://schemas.microsoft.com/office/drawing/2014/main" id="{21273340-FAA6-4CAC-86AD-3ECEF583E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693" y="5204895"/>
            <a:ext cx="2419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ja-JP" altLang="en-US" sz="1600" dirty="0">
                <a:latin typeface="Arial" panose="020B0604020202020204" pitchFamily="34" charset="0"/>
              </a:rPr>
              <a:t>“</a:t>
            </a:r>
            <a:r>
              <a:rPr lang="en-US" altLang="ja-JP" sz="1600" dirty="0"/>
              <a:t>…extremely high level of </a:t>
            </a:r>
          </a:p>
          <a:p>
            <a:pPr eaLnBrk="1" hangingPunct="1"/>
            <a:r>
              <a:rPr lang="en-US" altLang="en-US" sz="1600" dirty="0"/>
              <a:t>atmospheric turbulence…</a:t>
            </a:r>
            <a:r>
              <a:rPr lang="ja-JP" altLang="en-US" sz="1600" dirty="0">
                <a:latin typeface="Arial" panose="020B0604020202020204" pitchFamily="34" charset="0"/>
              </a:rPr>
              <a:t>”</a:t>
            </a:r>
            <a:endParaRPr lang="en-US" altLang="en-US" sz="1600" dirty="0"/>
          </a:p>
        </p:txBody>
      </p:sp>
      <p:pic>
        <p:nvPicPr>
          <p:cNvPr id="34824" name="Picture 19" descr="ARL2Compare">
            <a:extLst>
              <a:ext uri="{FF2B5EF4-FFF2-40B4-BE49-F238E27FC236}">
                <a16:creationId xmlns:a16="http://schemas.microsoft.com/office/drawing/2014/main" id="{0C3FC2BC-172E-46D6-823D-13660D33D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265" y="1592459"/>
            <a:ext cx="3198017" cy="114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2436" name="Text Box 20">
            <a:extLst>
              <a:ext uri="{FF2B5EF4-FFF2-40B4-BE49-F238E27FC236}">
                <a16:creationId xmlns:a16="http://schemas.microsoft.com/office/drawing/2014/main" id="{3D7C8D99-4A75-4D71-A1AD-DBC867A58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272213"/>
            <a:ext cx="7124700" cy="369887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Times New Roman" charset="0"/>
                <a:ea typeface="ＭＳ Ｐゴシック" charset="0"/>
              </a:rPr>
              <a:t>R. Meyers, K.S. Deacon, Y.H. Shih, Applied Phys. </a:t>
            </a:r>
            <a:r>
              <a:rPr lang="en-US" sz="1800" dirty="0" err="1">
                <a:latin typeface="Times New Roman" charset="0"/>
                <a:ea typeface="ＭＳ Ｐゴシック" charset="0"/>
              </a:rPr>
              <a:t>Lett</a:t>
            </a:r>
            <a:r>
              <a:rPr lang="en-US" sz="1800" dirty="0">
                <a:latin typeface="Times New Roman" charset="0"/>
                <a:ea typeface="ＭＳ Ｐゴシック" charset="0"/>
              </a:rPr>
              <a:t>., 98, 111115 (2011).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212439" name="Text Box 23">
            <a:extLst>
              <a:ext uri="{FF2B5EF4-FFF2-40B4-BE49-F238E27FC236}">
                <a16:creationId xmlns:a16="http://schemas.microsoft.com/office/drawing/2014/main" id="{A03B1244-1702-46DC-981D-E4BDFADED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188" y="5174749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Classical images are </a:t>
            </a:r>
            <a:r>
              <a:rPr lang="ja-JP" altLang="en-US" sz="1800" dirty="0">
                <a:latin typeface="Arial" panose="020B0604020202020204" pitchFamily="34" charset="0"/>
              </a:rPr>
              <a:t>“</a:t>
            </a:r>
            <a:r>
              <a:rPr lang="en-US" altLang="ja-JP" sz="1800" dirty="0"/>
              <a:t>blurred</a:t>
            </a:r>
            <a:r>
              <a:rPr lang="ja-JP" altLang="en-US" sz="1800" dirty="0">
                <a:latin typeface="Arial" panose="020B0604020202020204" pitchFamily="34" charset="0"/>
              </a:rPr>
              <a:t>”</a:t>
            </a:r>
            <a:r>
              <a:rPr lang="en-US" altLang="ja-JP" sz="1800" dirty="0">
                <a:latin typeface="Arial" panose="020B0604020202020204" pitchFamily="34" charset="0"/>
              </a:rPr>
              <a:t> out.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26498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 descr="Fig1Setup2.pdf">
            <a:extLst>
              <a:ext uri="{FF2B5EF4-FFF2-40B4-BE49-F238E27FC236}">
                <a16:creationId xmlns:a16="http://schemas.microsoft.com/office/drawing/2014/main" id="{31B95F9E-0E18-46C5-9C40-8F10D33E5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21607"/>
            <a:ext cx="87217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Box 7">
            <a:extLst>
              <a:ext uri="{FF2B5EF4-FFF2-40B4-BE49-F238E27FC236}">
                <a16:creationId xmlns:a16="http://schemas.microsoft.com/office/drawing/2014/main" id="{A47838E9-ED9F-44E8-84CA-263C38F63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37" y="457200"/>
            <a:ext cx="8534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 dirty="0"/>
              <a:t>A Turbulence-free Double-slit Interferometer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0FC918BB-86EC-4CF7-9A9E-D7D65D60E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029472"/>
            <a:ext cx="7848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The </a:t>
            </a:r>
            <a:r>
              <a:rPr lang="en-US" dirty="0">
                <a:solidFill>
                  <a:srgbClr val="0033CC"/>
                </a:solidFill>
                <a:latin typeface="Times New Roman" charset="0"/>
                <a:ea typeface="ＭＳ Ｐゴシック" charset="0"/>
              </a:rPr>
              <a:t>blue</a:t>
            </a:r>
            <a:r>
              <a:rPr lang="en-US" dirty="0">
                <a:latin typeface="Times New Roman" charset="0"/>
                <a:ea typeface="ＭＳ Ｐゴシック" charset="0"/>
              </a:rPr>
              <a:t> and </a:t>
            </a:r>
            <a:r>
              <a:rPr lang="en-US" dirty="0">
                <a:solidFill>
                  <a:srgbClr val="DC0F07"/>
                </a:solidFill>
                <a:latin typeface="Times New Roman" charset="0"/>
                <a:ea typeface="ＭＳ Ｐゴシック" charset="0"/>
              </a:rPr>
              <a:t>red</a:t>
            </a:r>
            <a:r>
              <a:rPr lang="en-US" dirty="0">
                <a:latin typeface="Times New Roman" charset="0"/>
                <a:ea typeface="ＭＳ Ｐゴシック" charset="0"/>
              </a:rPr>
              <a:t> two-photon amplitudes experience the same turbulence with the same phase variation when             .  </a:t>
            </a:r>
          </a:p>
        </p:txBody>
      </p:sp>
      <p:graphicFrame>
        <p:nvGraphicFramePr>
          <p:cNvPr id="8" name="Object 14">
            <a:extLst>
              <a:ext uri="{FF2B5EF4-FFF2-40B4-BE49-F238E27FC236}">
                <a16:creationId xmlns:a16="http://schemas.microsoft.com/office/drawing/2014/main" id="{54BDA17F-ABA0-44A7-AEAC-19DA0D3F92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278674"/>
              </p:ext>
            </p:extLst>
          </p:nvPr>
        </p:nvGraphicFramePr>
        <p:xfrm>
          <a:off x="1240631" y="5040311"/>
          <a:ext cx="666273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0" name="Equation" r:id="rId4" imgW="3632200" imgH="431800" progId="Equation.3">
                  <p:embed/>
                </p:oleObj>
              </mc:Choice>
              <mc:Fallback>
                <p:oleObj name="Equation" r:id="rId4" imgW="3632200" imgH="431800" progId="Equation.3">
                  <p:embed/>
                  <p:pic>
                    <p:nvPicPr>
                      <p:cNvPr id="50188" name="Object 14">
                        <a:extLst>
                          <a:ext uri="{FF2B5EF4-FFF2-40B4-BE49-F238E27FC236}">
                            <a16:creationId xmlns:a16="http://schemas.microsoft.com/office/drawing/2014/main" id="{0CCCF2EB-A0FD-4BA9-8F02-0AAB70AC52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0631" y="5040311"/>
                        <a:ext cx="6662737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1">
            <a:extLst>
              <a:ext uri="{FF2B5EF4-FFF2-40B4-BE49-F238E27FC236}">
                <a16:creationId xmlns:a16="http://schemas.microsoft.com/office/drawing/2014/main" id="{0EF12454-2FE4-4435-A1C2-707B4F7F07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355458"/>
              </p:ext>
            </p:extLst>
          </p:nvPr>
        </p:nvGraphicFramePr>
        <p:xfrm>
          <a:off x="6538913" y="4454922"/>
          <a:ext cx="8334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1" name="Equation" r:id="rId6" imgW="444500" imgH="203200" progId="Equation.3">
                  <p:embed/>
                </p:oleObj>
              </mc:Choice>
              <mc:Fallback>
                <p:oleObj name="Equation" r:id="rId6" imgW="444500" imgH="203200" progId="Equation.3">
                  <p:embed/>
                  <p:pic>
                    <p:nvPicPr>
                      <p:cNvPr id="50195" name="Object 21">
                        <a:extLst>
                          <a:ext uri="{FF2B5EF4-FFF2-40B4-BE49-F238E27FC236}">
                            <a16:creationId xmlns:a16="http://schemas.microsoft.com/office/drawing/2014/main" id="{F15666B5-F98D-42D4-B07F-CD5A8B28F9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8913" y="4454922"/>
                        <a:ext cx="833437" cy="381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20">
            <a:extLst>
              <a:ext uri="{FF2B5EF4-FFF2-40B4-BE49-F238E27FC236}">
                <a16:creationId xmlns:a16="http://schemas.microsoft.com/office/drawing/2014/main" id="{C41E5A3D-5371-4E14-8765-9B6F2825E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791" y="6276459"/>
            <a:ext cx="6216317" cy="369332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dirty="0">
                <a:latin typeface="Times New Roman" charset="0"/>
                <a:ea typeface="ＭＳ Ｐゴシック" charset="0"/>
              </a:rPr>
              <a:t>T. A. Smith and Y. H. Shih, Phys. Rev. Lett</a:t>
            </a:r>
            <a:r>
              <a:rPr lang="en-US" sz="1800" b="1" dirty="0">
                <a:latin typeface="Times New Roman" charset="0"/>
                <a:ea typeface="ＭＳ Ｐゴシック" charset="0"/>
              </a:rPr>
              <a:t>., 120,</a:t>
            </a:r>
            <a:r>
              <a:rPr lang="en-US" sz="1800" dirty="0">
                <a:latin typeface="Times New Roman" charset="0"/>
                <a:ea typeface="ＭＳ Ｐゴシック" charset="0"/>
              </a:rPr>
              <a:t> 063606 (2018).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 descr="Fig2aSOPlotGg.pdf">
            <a:extLst>
              <a:ext uri="{FF2B5EF4-FFF2-40B4-BE49-F238E27FC236}">
                <a16:creationId xmlns:a16="http://schemas.microsoft.com/office/drawing/2014/main" id="{6E5DD0B1-C8A4-4ACA-A5DF-4AB5DAAAC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3696184"/>
            <a:ext cx="332740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6" name="Picture 2" descr="Fig2bSOTPlotGg.pdf">
            <a:extLst>
              <a:ext uri="{FF2B5EF4-FFF2-40B4-BE49-F238E27FC236}">
                <a16:creationId xmlns:a16="http://schemas.microsoft.com/office/drawing/2014/main" id="{C517CC43-71D7-4089-A664-8C6D72317C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3643796"/>
            <a:ext cx="3405188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Box 5">
            <a:extLst>
              <a:ext uri="{FF2B5EF4-FFF2-40B4-BE49-F238E27FC236}">
                <a16:creationId xmlns:a16="http://schemas.microsoft.com/office/drawing/2014/main" id="{B8D6AC3C-6164-4204-A8B2-C6C89A6ED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5929796"/>
            <a:ext cx="411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/>
              <a:t>(C) </a:t>
            </a:r>
            <a:r>
              <a:rPr lang="en-US" altLang="en-US" sz="1600" dirty="0">
                <a:solidFill>
                  <a:srgbClr val="008000"/>
                </a:solidFill>
              </a:rPr>
              <a:t>Without turbulence</a:t>
            </a:r>
            <a:r>
              <a:rPr lang="en-US" altLang="en-US" sz="1600" dirty="0"/>
              <a:t>, the measurement of      </a:t>
            </a:r>
          </a:p>
          <a:p>
            <a:pPr eaLnBrk="1" hangingPunct="1"/>
            <a:r>
              <a:rPr lang="en-US" altLang="en-US" sz="1600" dirty="0"/>
              <a:t>                   produces an interference pattern</a:t>
            </a:r>
          </a:p>
          <a:p>
            <a:pPr eaLnBrk="1" hangingPunct="1"/>
            <a:r>
              <a:rPr lang="en-US" altLang="en-US" sz="1600" dirty="0"/>
              <a:t>  when     </a:t>
            </a:r>
            <a:r>
              <a:rPr lang="en-US" altLang="en-US" sz="1600" i="1" dirty="0"/>
              <a:t>        </a:t>
            </a:r>
            <a:r>
              <a:rPr lang="en-US" altLang="en-US" sz="1600" dirty="0"/>
              <a:t>. </a:t>
            </a:r>
          </a:p>
        </p:txBody>
      </p:sp>
      <p:graphicFrame>
        <p:nvGraphicFramePr>
          <p:cNvPr id="52230" name="Object 6">
            <a:extLst>
              <a:ext uri="{FF2B5EF4-FFF2-40B4-BE49-F238E27FC236}">
                <a16:creationId xmlns:a16="http://schemas.microsoft.com/office/drawing/2014/main" id="{60739B31-BEF7-4FB7-B066-5FF19FD4C5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030096"/>
              </p:ext>
            </p:extLst>
          </p:nvPr>
        </p:nvGraphicFramePr>
        <p:xfrm>
          <a:off x="4565650" y="6533046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1" name="Equation" r:id="rId5" imgW="114300" imgH="165100" progId="Equation.3">
                  <p:embed/>
                </p:oleObj>
              </mc:Choice>
              <mc:Fallback>
                <p:oleObj name="Equation" r:id="rId5" imgW="114300" imgH="165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5650" y="6533046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1" name="TextBox 8">
            <a:extLst>
              <a:ext uri="{FF2B5EF4-FFF2-40B4-BE49-F238E27FC236}">
                <a16:creationId xmlns:a16="http://schemas.microsoft.com/office/drawing/2014/main" id="{7C434024-9508-4450-ACB7-51FB6F627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7600" y="5929796"/>
            <a:ext cx="3962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/>
              <a:t>(D) </a:t>
            </a:r>
            <a:r>
              <a:rPr lang="en-US" altLang="en-US" sz="1600" dirty="0">
                <a:solidFill>
                  <a:srgbClr val="DC0F07"/>
                </a:solidFill>
              </a:rPr>
              <a:t>When turbulence was introduced</a:t>
            </a:r>
            <a:r>
              <a:rPr lang="en-US" altLang="en-US" sz="1600" dirty="0"/>
              <a:t>, the interference pattern in                  remained with almost 100% visibility!</a:t>
            </a:r>
          </a:p>
          <a:p>
            <a:pPr eaLnBrk="1" hangingPunct="1"/>
            <a:endParaRPr lang="en-US" altLang="en-US" sz="1600" dirty="0"/>
          </a:p>
        </p:txBody>
      </p:sp>
      <p:graphicFrame>
        <p:nvGraphicFramePr>
          <p:cNvPr id="52232" name="Object 9">
            <a:extLst>
              <a:ext uri="{FF2B5EF4-FFF2-40B4-BE49-F238E27FC236}">
                <a16:creationId xmlns:a16="http://schemas.microsoft.com/office/drawing/2014/main" id="{63629883-8633-4AAD-8E62-E46273C9E1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958510"/>
              </p:ext>
            </p:extLst>
          </p:nvPr>
        </p:nvGraphicFramePr>
        <p:xfrm>
          <a:off x="1193800" y="6463196"/>
          <a:ext cx="609600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2" name="Equation" r:id="rId7" imgW="469900" imgH="177800" progId="Equation.3">
                  <p:embed/>
                </p:oleObj>
              </mc:Choice>
              <mc:Fallback>
                <p:oleObj name="Equation" r:id="rId7" imgW="469900" imgH="177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6463196"/>
                        <a:ext cx="609600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6" name="Object 1">
            <a:extLst>
              <a:ext uri="{FF2B5EF4-FFF2-40B4-BE49-F238E27FC236}">
                <a16:creationId xmlns:a16="http://schemas.microsoft.com/office/drawing/2014/main" id="{02BD7377-1F1C-4B96-AA77-74C62EB92C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078891"/>
              </p:ext>
            </p:extLst>
          </p:nvPr>
        </p:nvGraphicFramePr>
        <p:xfrm>
          <a:off x="6835775" y="6190146"/>
          <a:ext cx="86201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3" name="Equation" r:id="rId9" imgW="596900" imgH="241300" progId="Equation.3">
                  <p:embed/>
                </p:oleObj>
              </mc:Choice>
              <mc:Fallback>
                <p:oleObj name="Equation" r:id="rId9" imgW="596900" imgH="241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775" y="6190146"/>
                        <a:ext cx="862013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7" name="Object 1">
            <a:extLst>
              <a:ext uri="{FF2B5EF4-FFF2-40B4-BE49-F238E27FC236}">
                <a16:creationId xmlns:a16="http://schemas.microsoft.com/office/drawing/2014/main" id="{B445AEB2-3023-40DD-95D1-AF4A329DF6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524708"/>
              </p:ext>
            </p:extLst>
          </p:nvPr>
        </p:nvGraphicFramePr>
        <p:xfrm>
          <a:off x="712788" y="6190146"/>
          <a:ext cx="862012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4" name="Equation" r:id="rId11" imgW="596900" imgH="241300" progId="Equation.3">
                  <p:embed/>
                </p:oleObj>
              </mc:Choice>
              <mc:Fallback>
                <p:oleObj name="Equation" r:id="rId11" imgW="596900" imgH="241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6190146"/>
                        <a:ext cx="862012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3" descr="Fig3aFOPlotLas.pdf">
            <a:extLst>
              <a:ext uri="{FF2B5EF4-FFF2-40B4-BE49-F238E27FC236}">
                <a16:creationId xmlns:a16="http://schemas.microsoft.com/office/drawing/2014/main" id="{6FC22484-2C4B-48F9-BBE0-D5E454C261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310046"/>
            <a:ext cx="3405187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Fig3bFOTPlotLas.pdf">
            <a:extLst>
              <a:ext uri="{FF2B5EF4-FFF2-40B4-BE49-F238E27FC236}">
                <a16:creationId xmlns:a16="http://schemas.microsoft.com/office/drawing/2014/main" id="{DC696CD1-2DE3-4617-ACFF-EAC14326BCF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310046"/>
            <a:ext cx="34020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0">
            <a:extLst>
              <a:ext uri="{FF2B5EF4-FFF2-40B4-BE49-F238E27FC236}">
                <a16:creationId xmlns:a16="http://schemas.microsoft.com/office/drawing/2014/main" id="{6126D929-62C5-4E10-A48A-615DC978D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5" y="2527784"/>
            <a:ext cx="4191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/>
              <a:t>(A) </a:t>
            </a:r>
            <a:r>
              <a:rPr lang="en-US" altLang="en-US" sz="1600" dirty="0">
                <a:solidFill>
                  <a:srgbClr val="008000"/>
                </a:solidFill>
              </a:rPr>
              <a:t>Without turbulence</a:t>
            </a:r>
            <a:r>
              <a:rPr lang="en-US" altLang="en-US" sz="1600" dirty="0"/>
              <a:t>, the </a:t>
            </a:r>
            <a:r>
              <a:rPr lang="en-US" altLang="en-US" sz="1600" i="1" dirty="0"/>
              <a:t>classic double-slit interferometer</a:t>
            </a:r>
            <a:r>
              <a:rPr lang="en-US" altLang="en-US" sz="1600" dirty="0"/>
              <a:t> produces an interference pattern in          when          .</a:t>
            </a:r>
          </a:p>
        </p:txBody>
      </p:sp>
      <p:graphicFrame>
        <p:nvGraphicFramePr>
          <p:cNvPr id="20" name="Object 11">
            <a:extLst>
              <a:ext uri="{FF2B5EF4-FFF2-40B4-BE49-F238E27FC236}">
                <a16:creationId xmlns:a16="http://schemas.microsoft.com/office/drawing/2014/main" id="{03AC5310-9683-4E20-998E-E448271456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707587"/>
              </p:ext>
            </p:extLst>
          </p:nvPr>
        </p:nvGraphicFramePr>
        <p:xfrm>
          <a:off x="1806575" y="3053246"/>
          <a:ext cx="495300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5" name="Equation" r:id="rId14" imgW="381000" imgH="177800" progId="Equation.3">
                  <p:embed/>
                </p:oleObj>
              </mc:Choice>
              <mc:Fallback>
                <p:oleObj name="Equation" r:id="rId14" imgW="381000" imgH="177800" progId="Equation.3">
                  <p:embed/>
                  <p:pic>
                    <p:nvPicPr>
                      <p:cNvPr id="52234" name="Object 11">
                        <a:extLst>
                          <a:ext uri="{FF2B5EF4-FFF2-40B4-BE49-F238E27FC236}">
                            <a16:creationId xmlns:a16="http://schemas.microsoft.com/office/drawing/2014/main" id="{1D73E1B4-7DD5-401D-9D6F-142539A8B0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6575" y="3053246"/>
                        <a:ext cx="495300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2">
            <a:extLst>
              <a:ext uri="{FF2B5EF4-FFF2-40B4-BE49-F238E27FC236}">
                <a16:creationId xmlns:a16="http://schemas.microsoft.com/office/drawing/2014/main" id="{2243858E-6CA1-4D89-AA2A-71522E65D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0775" y="2519846"/>
            <a:ext cx="365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/>
              <a:t>(B) </a:t>
            </a:r>
            <a:r>
              <a:rPr lang="en-US" altLang="en-US" sz="1600" dirty="0">
                <a:solidFill>
                  <a:srgbClr val="DC0F07"/>
                </a:solidFill>
              </a:rPr>
              <a:t>When turbulence was introduced</a:t>
            </a:r>
            <a:r>
              <a:rPr lang="en-US" altLang="en-US" sz="1600" dirty="0"/>
              <a:t>, the turbulence “blurs” the </a:t>
            </a:r>
            <a:r>
              <a:rPr lang="en-US" altLang="en-US" sz="1600" i="1" dirty="0"/>
              <a:t>classic double-slit interference pattern </a:t>
            </a:r>
            <a:r>
              <a:rPr lang="en-US" altLang="en-US" sz="1600" dirty="0"/>
              <a:t>in </a:t>
            </a:r>
            <a:r>
              <a:rPr lang="en-US" altLang="en-US" sz="1600" i="1" dirty="0"/>
              <a:t>        </a:t>
            </a:r>
            <a:r>
              <a:rPr lang="en-US" altLang="en-US" sz="1600" dirty="0"/>
              <a:t>completely.</a:t>
            </a:r>
          </a:p>
        </p:txBody>
      </p:sp>
      <p:graphicFrame>
        <p:nvGraphicFramePr>
          <p:cNvPr id="22" name="Object 1">
            <a:extLst>
              <a:ext uri="{FF2B5EF4-FFF2-40B4-BE49-F238E27FC236}">
                <a16:creationId xmlns:a16="http://schemas.microsoft.com/office/drawing/2014/main" id="{F0B14296-98AD-448F-80DA-545DAD24EA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754164"/>
              </p:ext>
            </p:extLst>
          </p:nvPr>
        </p:nvGraphicFramePr>
        <p:xfrm>
          <a:off x="892175" y="3053246"/>
          <a:ext cx="4032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6" name="Equation" r:id="rId16" imgW="279400" imgH="241300" progId="Equation.3">
                  <p:embed/>
                </p:oleObj>
              </mc:Choice>
              <mc:Fallback>
                <p:oleObj name="Equation" r:id="rId16" imgW="279400" imgH="241300" progId="Equation.3">
                  <p:embed/>
                  <p:pic>
                    <p:nvPicPr>
                      <p:cNvPr id="52238" name="Object 1">
                        <a:extLst>
                          <a:ext uri="{FF2B5EF4-FFF2-40B4-BE49-F238E27FC236}">
                            <a16:creationId xmlns:a16="http://schemas.microsoft.com/office/drawing/2014/main" id="{4FF72543-08FE-46B5-8A06-EC968A1C6D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175" y="3053246"/>
                        <a:ext cx="40322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">
            <a:extLst>
              <a:ext uri="{FF2B5EF4-FFF2-40B4-BE49-F238E27FC236}">
                <a16:creationId xmlns:a16="http://schemas.microsoft.com/office/drawing/2014/main" id="{2F54B9BA-3409-4B02-95E0-2746FBE3E1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786792"/>
              </p:ext>
            </p:extLst>
          </p:nvPr>
        </p:nvGraphicFramePr>
        <p:xfrm>
          <a:off x="6889750" y="3008796"/>
          <a:ext cx="4032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7" name="Equation" r:id="rId18" imgW="279400" imgH="241300" progId="Equation.3">
                  <p:embed/>
                </p:oleObj>
              </mc:Choice>
              <mc:Fallback>
                <p:oleObj name="Equation" r:id="rId18" imgW="279400" imgH="241300" progId="Equation.3">
                  <p:embed/>
                  <p:pic>
                    <p:nvPicPr>
                      <p:cNvPr id="52239" name="Object 1">
                        <a:extLst>
                          <a:ext uri="{FF2B5EF4-FFF2-40B4-BE49-F238E27FC236}">
                            <a16:creationId xmlns:a16="http://schemas.microsoft.com/office/drawing/2014/main" id="{B88A6755-D8C5-4314-B91C-35387B0EE4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0" y="3008796"/>
                        <a:ext cx="40322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522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A441AB8F-59EA-4FBE-A907-F4430AC03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8027" y="457200"/>
            <a:ext cx="39679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 dirty="0"/>
              <a:t>What About X rays?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4F5298-C726-4D5F-B053-F26F24A06312}"/>
              </a:ext>
            </a:extLst>
          </p:cNvPr>
          <p:cNvSpPr txBox="1"/>
          <p:nvPr/>
        </p:nvSpPr>
        <p:spPr>
          <a:xfrm flipH="1">
            <a:off x="1615667" y="1858137"/>
            <a:ext cx="1674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dirty="0">
                <a:solidFill>
                  <a:prstClr val="black"/>
                </a:solidFill>
                <a:latin typeface="Calibri" pitchFamily="34" charset="0"/>
              </a:rPr>
              <a:t>X–ray Beam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49B154F-3BC9-4D79-B8EA-E1478C30E03D}"/>
              </a:ext>
            </a:extLst>
          </p:cNvPr>
          <p:cNvSpPr txBox="1"/>
          <p:nvPr/>
        </p:nvSpPr>
        <p:spPr>
          <a:xfrm flipH="1">
            <a:off x="4956473" y="1659494"/>
            <a:ext cx="1761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800" dirty="0">
                <a:solidFill>
                  <a:prstClr val="black"/>
                </a:solidFill>
                <a:latin typeface="Calibri" pitchFamily="34" charset="0"/>
              </a:rPr>
              <a:t>“Pixel Array” Camera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55C1547-9A62-41D2-8034-01CF48985D27}"/>
              </a:ext>
            </a:extLst>
          </p:cNvPr>
          <p:cNvSpPr/>
          <p:nvPr/>
        </p:nvSpPr>
        <p:spPr>
          <a:xfrm>
            <a:off x="4106466" y="2379307"/>
            <a:ext cx="418238" cy="418238"/>
          </a:xfrm>
          <a:prstGeom prst="rect">
            <a:avLst/>
          </a:prstGeom>
          <a:solidFill>
            <a:srgbClr val="4BACC6">
              <a:lumMod val="40000"/>
              <a:lumOff val="60000"/>
            </a:srgbClr>
          </a:solidFill>
          <a:ln w="1270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7F5A4DF-B2CF-4129-B7F0-29CAA2E51770}"/>
              </a:ext>
            </a:extLst>
          </p:cNvPr>
          <p:cNvCxnSpPr/>
          <p:nvPr/>
        </p:nvCxnSpPr>
        <p:spPr>
          <a:xfrm>
            <a:off x="4115803" y="2388644"/>
            <a:ext cx="408901" cy="408901"/>
          </a:xfrm>
          <a:prstGeom prst="line">
            <a:avLst/>
          </a:prstGeom>
          <a:noFill/>
          <a:ln w="1905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419C15A-EB67-44A5-9F91-03466D5CA005}"/>
              </a:ext>
            </a:extLst>
          </p:cNvPr>
          <p:cNvSpPr txBox="1"/>
          <p:nvPr/>
        </p:nvSpPr>
        <p:spPr>
          <a:xfrm flipH="1">
            <a:off x="3434737" y="1534972"/>
            <a:ext cx="1761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800" dirty="0">
                <a:solidFill>
                  <a:prstClr val="black"/>
                </a:solidFill>
                <a:latin typeface="Calibri" pitchFamily="34" charset="0"/>
              </a:rPr>
              <a:t>X-ray</a:t>
            </a:r>
          </a:p>
          <a:p>
            <a:pPr algn="ctr" defTabSz="457200"/>
            <a:r>
              <a:rPr lang="en-US" sz="1800" dirty="0">
                <a:solidFill>
                  <a:prstClr val="black"/>
                </a:solidFill>
                <a:latin typeface="Calibri" pitchFamily="34" charset="0"/>
              </a:rPr>
              <a:t>Beam Splitter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3908C05-F633-4E2C-B46F-6DF43769198E}"/>
              </a:ext>
            </a:extLst>
          </p:cNvPr>
          <p:cNvCxnSpPr>
            <a:cxnSpLocks/>
          </p:cNvCxnSpPr>
          <p:nvPr/>
        </p:nvCxnSpPr>
        <p:spPr>
          <a:xfrm flipH="1">
            <a:off x="5359535" y="2548254"/>
            <a:ext cx="511016" cy="0"/>
          </a:xfrm>
          <a:prstGeom prst="line">
            <a:avLst/>
          </a:prstGeom>
          <a:noFill/>
          <a:ln w="25400" cap="rnd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8C162E4-73CD-41C5-B47A-E9D5B627F0E5}"/>
              </a:ext>
            </a:extLst>
          </p:cNvPr>
          <p:cNvCxnSpPr>
            <a:cxnSpLocks/>
          </p:cNvCxnSpPr>
          <p:nvPr/>
        </p:nvCxnSpPr>
        <p:spPr>
          <a:xfrm rot="5400000" flipH="1">
            <a:off x="4059586" y="4129887"/>
            <a:ext cx="511016" cy="0"/>
          </a:xfrm>
          <a:prstGeom prst="line">
            <a:avLst/>
          </a:prstGeom>
          <a:noFill/>
          <a:ln w="25400" cap="rnd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BC9B67D-2872-4ED1-AB65-29E493C76173}"/>
              </a:ext>
            </a:extLst>
          </p:cNvPr>
          <p:cNvCxnSpPr>
            <a:cxnSpLocks/>
          </p:cNvCxnSpPr>
          <p:nvPr/>
        </p:nvCxnSpPr>
        <p:spPr>
          <a:xfrm flipH="1">
            <a:off x="4315095" y="4403794"/>
            <a:ext cx="2234577" cy="0"/>
          </a:xfrm>
          <a:prstGeom prst="line">
            <a:avLst/>
          </a:prstGeom>
          <a:noFill/>
          <a:ln w="25400" cap="rnd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78667E4-1686-4FC3-BD08-0D0070151607}"/>
              </a:ext>
            </a:extLst>
          </p:cNvPr>
          <p:cNvCxnSpPr>
            <a:cxnSpLocks/>
          </p:cNvCxnSpPr>
          <p:nvPr/>
        </p:nvCxnSpPr>
        <p:spPr>
          <a:xfrm flipH="1">
            <a:off x="5870551" y="2557874"/>
            <a:ext cx="5542" cy="1285052"/>
          </a:xfrm>
          <a:prstGeom prst="line">
            <a:avLst/>
          </a:prstGeom>
          <a:noFill/>
          <a:ln w="25400" cap="rnd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1A833E52-C58C-4EA5-9637-F7F70F67E3AD}"/>
              </a:ext>
            </a:extLst>
          </p:cNvPr>
          <p:cNvSpPr/>
          <p:nvPr/>
        </p:nvSpPr>
        <p:spPr>
          <a:xfrm>
            <a:off x="5856291" y="3200400"/>
            <a:ext cx="1691147" cy="1226919"/>
          </a:xfrm>
          <a:prstGeom prst="rect">
            <a:avLst/>
          </a:prstGeom>
          <a:solidFill>
            <a:srgbClr val="EEECE1">
              <a:lumMod val="90000"/>
            </a:srgb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79225CA-8B3C-41CE-8A2C-156026A044D4}"/>
              </a:ext>
            </a:extLst>
          </p:cNvPr>
          <p:cNvSpPr txBox="1"/>
          <p:nvPr/>
        </p:nvSpPr>
        <p:spPr>
          <a:xfrm flipH="1">
            <a:off x="5837321" y="3676659"/>
            <a:ext cx="176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800" dirty="0">
                <a:solidFill>
                  <a:prstClr val="black"/>
                </a:solidFill>
                <a:latin typeface="Calibri" pitchFamily="34" charset="0"/>
              </a:rPr>
              <a:t>Computer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DE8EDED-BDA3-46CD-B40E-F2D3A8DD034A}"/>
              </a:ext>
            </a:extLst>
          </p:cNvPr>
          <p:cNvSpPr/>
          <p:nvPr/>
        </p:nvSpPr>
        <p:spPr>
          <a:xfrm>
            <a:off x="3846464" y="3791279"/>
            <a:ext cx="937260" cy="831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ECDECD9-15CF-428C-8339-5F63F47E27B0}"/>
              </a:ext>
            </a:extLst>
          </p:cNvPr>
          <p:cNvSpPr/>
          <p:nvPr/>
        </p:nvSpPr>
        <p:spPr>
          <a:xfrm rot="5400000">
            <a:off x="4838284" y="2547296"/>
            <a:ext cx="937260" cy="831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302C9DB-2609-4654-8FFC-576509A3A2DA}"/>
              </a:ext>
            </a:extLst>
          </p:cNvPr>
          <p:cNvSpPr txBox="1"/>
          <p:nvPr/>
        </p:nvSpPr>
        <p:spPr>
          <a:xfrm flipH="1">
            <a:off x="2257996" y="3881951"/>
            <a:ext cx="1945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800" dirty="0">
                <a:solidFill>
                  <a:prstClr val="black"/>
                </a:solidFill>
                <a:latin typeface="Calibri" pitchFamily="34" charset="0"/>
              </a:rPr>
              <a:t>“Bucket Detector”</a:t>
            </a:r>
          </a:p>
          <a:p>
            <a:pPr algn="ctr" defTabSz="457200"/>
            <a:r>
              <a:rPr lang="en-US" sz="1800" dirty="0">
                <a:solidFill>
                  <a:prstClr val="black"/>
                </a:solidFill>
                <a:latin typeface="Calibri" pitchFamily="34" charset="0"/>
              </a:rPr>
              <a:t>Camera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B73FA7F-AEEE-49AD-B0CA-858FF9ABFEFA}"/>
              </a:ext>
            </a:extLst>
          </p:cNvPr>
          <p:cNvSpPr txBox="1"/>
          <p:nvPr/>
        </p:nvSpPr>
        <p:spPr>
          <a:xfrm>
            <a:off x="3988191" y="3294606"/>
            <a:ext cx="659189" cy="369332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</a:rPr>
              <a:t>LANL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4393249-00C5-4EDC-BDB9-E4D6A0BF4163}"/>
              </a:ext>
            </a:extLst>
          </p:cNvPr>
          <p:cNvSpPr txBox="1"/>
          <p:nvPr/>
        </p:nvSpPr>
        <p:spPr>
          <a:xfrm flipH="1">
            <a:off x="2558590" y="3260469"/>
            <a:ext cx="194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800" dirty="0">
                <a:solidFill>
                  <a:prstClr val="black"/>
                </a:solidFill>
                <a:latin typeface="Calibri" pitchFamily="34" charset="0"/>
              </a:rPr>
              <a:t>Object</a:t>
            </a:r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82F6E0DF-CE7D-409D-A0E2-1E624661AA8C}"/>
              </a:ext>
            </a:extLst>
          </p:cNvPr>
          <p:cNvSpPr/>
          <p:nvPr/>
        </p:nvSpPr>
        <p:spPr bwMode="auto">
          <a:xfrm>
            <a:off x="1457402" y="2388644"/>
            <a:ext cx="1674927" cy="299209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1F99887-6955-46EE-83A2-F61CA13AE3B2}"/>
              </a:ext>
            </a:extLst>
          </p:cNvPr>
          <p:cNvSpPr/>
          <p:nvPr/>
        </p:nvSpPr>
        <p:spPr bwMode="auto">
          <a:xfrm>
            <a:off x="3498047" y="1447800"/>
            <a:ext cx="1626142" cy="160967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460FFBA-43B2-434C-8420-2A59F216285B}"/>
              </a:ext>
            </a:extLst>
          </p:cNvPr>
          <p:cNvSpPr txBox="1"/>
          <p:nvPr/>
        </p:nvSpPr>
        <p:spPr>
          <a:xfrm flipH="1">
            <a:off x="4783724" y="4997737"/>
            <a:ext cx="3570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Required exposure time?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AC3844B-CEDD-487B-8E06-3F6836F29883}"/>
              </a:ext>
            </a:extLst>
          </p:cNvPr>
          <p:cNvSpPr txBox="1"/>
          <p:nvPr/>
        </p:nvSpPr>
        <p:spPr>
          <a:xfrm>
            <a:off x="446091" y="4997737"/>
            <a:ext cx="3051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X-ray beam splitter?</a:t>
            </a:r>
          </a:p>
          <a:p>
            <a:r>
              <a:rPr lang="en-US" dirty="0"/>
              <a:t>Bragg/Laue diffraction,</a:t>
            </a:r>
          </a:p>
          <a:p>
            <a:r>
              <a:rPr lang="en-US" dirty="0"/>
              <a:t>perhaps metamaterial?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FE5549F-B43A-4559-8772-95171571E9B9}"/>
              </a:ext>
            </a:extLst>
          </p:cNvPr>
          <p:cNvSpPr txBox="1"/>
          <p:nvPr/>
        </p:nvSpPr>
        <p:spPr>
          <a:xfrm>
            <a:off x="4783724" y="5324959"/>
            <a:ext cx="4131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Faster the better, ideally within the coherence time of the light </a:t>
            </a:r>
          </a:p>
        </p:txBody>
      </p:sp>
    </p:spTree>
    <p:extLst>
      <p:ext uri="{BB962C8B-B14F-4D97-AF65-F5344CB8AC3E}">
        <p14:creationId xmlns:p14="http://schemas.microsoft.com/office/powerpoint/2010/main" val="188581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  <p:bldP spid="57" grpId="0"/>
      <p:bldP spid="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A441AB8F-59EA-4FBE-A907-F4430AC03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004" y="457200"/>
            <a:ext cx="40959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 dirty="0"/>
              <a:t>X ray Ghost Imaging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8A75B7-1533-4006-9175-13FDFC221266}"/>
              </a:ext>
            </a:extLst>
          </p:cNvPr>
          <p:cNvSpPr txBox="1"/>
          <p:nvPr/>
        </p:nvSpPr>
        <p:spPr>
          <a:xfrm>
            <a:off x="533400" y="1568708"/>
            <a:ext cx="7696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Pros</a:t>
            </a:r>
          </a:p>
          <a:p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Point-point imaging without the need of a lens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Fewer photons required to form an image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Up to nanometer resolution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Ability to generate 3D images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Potentially Insensitive to optical turbulence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Cons/Obstacles</a:t>
            </a:r>
          </a:p>
          <a:p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More time needed than standard intensity measurements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Prefer a 50/50 beam splitter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Prefer single frame detection times shorter than the coherence time of the X rays</a:t>
            </a:r>
          </a:p>
        </p:txBody>
      </p:sp>
    </p:spTree>
    <p:extLst>
      <p:ext uri="{BB962C8B-B14F-4D97-AF65-F5344CB8AC3E}">
        <p14:creationId xmlns:p14="http://schemas.microsoft.com/office/powerpoint/2010/main" val="472818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Box 2">
            <a:extLst>
              <a:ext uri="{FF2B5EF4-FFF2-40B4-BE49-F238E27FC236}">
                <a16:creationId xmlns:a16="http://schemas.microsoft.com/office/drawing/2014/main" id="{F43D1651-7983-4F0A-8034-E7FD4EACD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438400"/>
            <a:ext cx="394531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6000" dirty="0"/>
              <a:t>Thank you!</a:t>
            </a:r>
            <a:r>
              <a:rPr lang="en-US" altLang="en-US" sz="6000" dirty="0">
                <a:solidFill>
                  <a:srgbClr val="0033CC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Imaging">
            <a:extLst>
              <a:ext uri="{FF2B5EF4-FFF2-40B4-BE49-F238E27FC236}">
                <a16:creationId xmlns:a16="http://schemas.microsoft.com/office/drawing/2014/main" id="{CC7E0568-A2ED-4F6F-A750-52E0CAF50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58875"/>
            <a:ext cx="556260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69C056AF-CB63-455A-A22F-03A35AEF2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06400"/>
            <a:ext cx="8458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Classical Imaging: result of first-order interference 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0483" name="Object 8">
            <a:extLst>
              <a:ext uri="{FF2B5EF4-FFF2-40B4-BE49-F238E27FC236}">
                <a16:creationId xmlns:a16="http://schemas.microsoft.com/office/drawing/2014/main" id="{3CB35B72-4CE8-4C4E-B3C6-204284B3C2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2895600"/>
          <a:ext cx="3540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8" name="Equation" r:id="rId4" imgW="165100" imgH="177800" progId="Equation.3">
                  <p:embed/>
                </p:oleObj>
              </mc:Choice>
              <mc:Fallback>
                <p:oleObj name="Equation" r:id="rId4" imgW="165100" imgH="177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895600"/>
                        <a:ext cx="3540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9">
            <a:extLst>
              <a:ext uri="{FF2B5EF4-FFF2-40B4-BE49-F238E27FC236}">
                <a16:creationId xmlns:a16="http://schemas.microsoft.com/office/drawing/2014/main" id="{9BB540D2-7242-4A14-BA3A-B97C498269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69175" y="2971800"/>
          <a:ext cx="3270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9" name="Equation" r:id="rId6" imgW="152400" imgH="177800" progId="Equation.3">
                  <p:embed/>
                </p:oleObj>
              </mc:Choice>
              <mc:Fallback>
                <p:oleObj name="Equation" r:id="rId6" imgW="152400" imgH="177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9175" y="2971800"/>
                        <a:ext cx="3270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TextBox 12">
            <a:extLst>
              <a:ext uri="{FF2B5EF4-FFF2-40B4-BE49-F238E27FC236}">
                <a16:creationId xmlns:a16="http://schemas.microsoft.com/office/drawing/2014/main" id="{74B444A6-C76F-4740-9623-480584A61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238" y="4876800"/>
            <a:ext cx="67865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/>
              <a:t>(1) Light from each      interfere constructively at an unique </a:t>
            </a:r>
          </a:p>
          <a:p>
            <a:pPr eaLnBrk="1" hangingPunct="1"/>
            <a:r>
              <a:rPr lang="en-US" altLang="en-US" sz="2000"/>
              <a:t>      and interfere destructively at all other points;</a:t>
            </a:r>
          </a:p>
          <a:p>
            <a:pPr eaLnBrk="1" hangingPunct="1"/>
            <a:r>
              <a:rPr lang="en-US" altLang="en-US" sz="2000"/>
              <a:t>(2) Light received at      comes from a unique point      due to the</a:t>
            </a:r>
          </a:p>
          <a:p>
            <a:pPr eaLnBrk="1" hangingPunct="1"/>
            <a:r>
              <a:rPr lang="en-US" altLang="en-US" sz="2000"/>
              <a:t>      constructive-destructive interference. </a:t>
            </a:r>
          </a:p>
        </p:txBody>
      </p:sp>
      <p:graphicFrame>
        <p:nvGraphicFramePr>
          <p:cNvPr id="20486" name="Object 13">
            <a:extLst>
              <a:ext uri="{FF2B5EF4-FFF2-40B4-BE49-F238E27FC236}">
                <a16:creationId xmlns:a16="http://schemas.microsoft.com/office/drawing/2014/main" id="{361B183C-602C-468D-AD71-68BEB58893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25850" y="4876800"/>
          <a:ext cx="3365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0" name="Equation" r:id="rId8" imgW="190500" imgH="215900" progId="Equation.3">
                  <p:embed/>
                </p:oleObj>
              </mc:Choice>
              <mc:Fallback>
                <p:oleObj name="Equation" r:id="rId8" imgW="190500" imgH="2159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5850" y="4876800"/>
                        <a:ext cx="3365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14">
            <a:extLst>
              <a:ext uri="{FF2B5EF4-FFF2-40B4-BE49-F238E27FC236}">
                <a16:creationId xmlns:a16="http://schemas.microsoft.com/office/drawing/2014/main" id="{C7E864AD-AF93-47BE-A3C6-436E2E877C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96200" y="4876800"/>
          <a:ext cx="3048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1" name="Equation" r:id="rId10" imgW="165100" imgH="215900" progId="Equation.3">
                  <p:embed/>
                </p:oleObj>
              </mc:Choice>
              <mc:Fallback>
                <p:oleObj name="Equation" r:id="rId10" imgW="165100" imgH="2159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876800"/>
                        <a:ext cx="3048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14">
            <a:extLst>
              <a:ext uri="{FF2B5EF4-FFF2-40B4-BE49-F238E27FC236}">
                <a16:creationId xmlns:a16="http://schemas.microsoft.com/office/drawing/2014/main" id="{01D23B1A-73F0-4559-A503-56487B6CB4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5486400"/>
          <a:ext cx="3048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2" name="Equation" r:id="rId12" imgW="165100" imgH="215900" progId="Equation.3">
                  <p:embed/>
                </p:oleObj>
              </mc:Choice>
              <mc:Fallback>
                <p:oleObj name="Equation" r:id="rId12" imgW="165100" imgH="2159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486400"/>
                        <a:ext cx="3048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14">
            <a:extLst>
              <a:ext uri="{FF2B5EF4-FFF2-40B4-BE49-F238E27FC236}">
                <a16:creationId xmlns:a16="http://schemas.microsoft.com/office/drawing/2014/main" id="{7AE9AF88-71E9-4D32-BD69-58146686C1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35775" y="5486400"/>
          <a:ext cx="3508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3" name="Equation" r:id="rId13" imgW="190500" imgH="215900" progId="Equation.3">
                  <p:embed/>
                </p:oleObj>
              </mc:Choice>
              <mc:Fallback>
                <p:oleObj name="Equation" r:id="rId13" imgW="190500" imgH="2159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775" y="5486400"/>
                        <a:ext cx="350838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0" name="Object 11">
            <a:extLst>
              <a:ext uri="{FF2B5EF4-FFF2-40B4-BE49-F238E27FC236}">
                <a16:creationId xmlns:a16="http://schemas.microsoft.com/office/drawing/2014/main" id="{6F284300-83B6-407A-9835-7289C70595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2013" y="4181475"/>
          <a:ext cx="7824787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4" name="Equation" r:id="rId15" imgW="4381500" imgH="431800" progId="Equation.3">
                  <p:embed/>
                </p:oleObj>
              </mc:Choice>
              <mc:Fallback>
                <p:oleObj name="Equation" r:id="rId15" imgW="4381500" imgH="4318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4181475"/>
                        <a:ext cx="7824787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>
            <a:extLst>
              <a:ext uri="{FF2B5EF4-FFF2-40B4-BE49-F238E27FC236}">
                <a16:creationId xmlns:a16="http://schemas.microsoft.com/office/drawing/2014/main" id="{97C1E395-54BC-48C9-9916-3C4AC5B00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5410200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3">
            <a:extLst>
              <a:ext uri="{FF2B5EF4-FFF2-40B4-BE49-F238E27FC236}">
                <a16:creationId xmlns:a16="http://schemas.microsoft.com/office/drawing/2014/main" id="{114703B9-42DB-43A5-8A8B-E7BF489A34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3" b="3660"/>
          <a:stretch/>
        </p:blipFill>
        <p:spPr bwMode="auto">
          <a:xfrm>
            <a:off x="5791200" y="1676401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07" name="Object 4">
            <a:extLst>
              <a:ext uri="{FF2B5EF4-FFF2-40B4-BE49-F238E27FC236}">
                <a16:creationId xmlns:a16="http://schemas.microsoft.com/office/drawing/2014/main" id="{415266B2-F86A-4D98-817E-D423C6B606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850156"/>
              </p:ext>
            </p:extLst>
          </p:nvPr>
        </p:nvGraphicFramePr>
        <p:xfrm>
          <a:off x="6629400" y="4608566"/>
          <a:ext cx="1522413" cy="812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0" name="Equation" r:id="rId6" imgW="762000" imgH="406400" progId="Equation.3">
                  <p:embed/>
                </p:oleObj>
              </mc:Choice>
              <mc:Fallback>
                <p:oleObj name="Equation" r:id="rId6" imgW="762000" imgH="406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608566"/>
                        <a:ext cx="1522413" cy="81274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C0204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56" name="Text Box 8">
            <a:extLst>
              <a:ext uri="{FF2B5EF4-FFF2-40B4-BE49-F238E27FC236}">
                <a16:creationId xmlns:a16="http://schemas.microsoft.com/office/drawing/2014/main" id="{12E77B38-9238-4CA2-9275-7B39CAE22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005" y="2776538"/>
            <a:ext cx="549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S</a:t>
            </a:r>
            <a:r>
              <a:rPr lang="en-US" sz="1000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o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384457" name="Text Box 9">
            <a:extLst>
              <a:ext uri="{FF2B5EF4-FFF2-40B4-BE49-F238E27FC236}">
                <a16:creationId xmlns:a16="http://schemas.microsoft.com/office/drawing/2014/main" id="{8E8B15BF-54EA-499B-8B4D-B26A4FF3C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62401"/>
            <a:ext cx="549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CC0204"/>
                </a:solidFill>
                <a:latin typeface="Times New Roman" charset="0"/>
                <a:ea typeface="ＭＳ Ｐゴシック" charset="0"/>
              </a:rPr>
              <a:t>S</a:t>
            </a:r>
            <a:r>
              <a:rPr lang="en-US" sz="1000" dirty="0">
                <a:solidFill>
                  <a:srgbClr val="CC0204"/>
                </a:solidFill>
                <a:latin typeface="Times New Roman" charset="0"/>
                <a:ea typeface="ＭＳ Ｐゴシック" charset="0"/>
              </a:rPr>
              <a:t>i</a:t>
            </a:r>
            <a:endParaRPr lang="en-US" dirty="0">
              <a:solidFill>
                <a:srgbClr val="CC0204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84458" name="Rectangle 10">
            <a:extLst>
              <a:ext uri="{FF2B5EF4-FFF2-40B4-BE49-F238E27FC236}">
                <a16:creationId xmlns:a16="http://schemas.microsoft.com/office/drawing/2014/main" id="{7D5E2FA9-3756-4DB5-A4F4-89E8222C5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013" y="330403"/>
            <a:ext cx="7162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600" dirty="0">
                <a:latin typeface="Times New Roman" charset="0"/>
                <a:ea typeface="ＭＳ Ｐゴシック" charset="0"/>
              </a:rPr>
              <a:t>Ghost Imaging: the 1995 experiment</a:t>
            </a:r>
            <a:endParaRPr lang="en-US" sz="3600" b="1" i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384459" name="Rectangle 11">
            <a:extLst>
              <a:ext uri="{FF2B5EF4-FFF2-40B4-BE49-F238E27FC236}">
                <a16:creationId xmlns:a16="http://schemas.microsoft.com/office/drawing/2014/main" id="{7EAF553B-D620-4E9C-9793-FB30F3AD3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943600"/>
            <a:ext cx="6523038" cy="406400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Times New Roman" charset="0"/>
                <a:ea typeface="ＭＳ Ｐゴシック" charset="0"/>
              </a:rPr>
              <a:t>Pittman </a:t>
            </a:r>
            <a:r>
              <a:rPr lang="en-US" sz="2000" i="1">
                <a:latin typeface="Times New Roman" charset="0"/>
                <a:ea typeface="ＭＳ Ｐゴシック" charset="0"/>
              </a:rPr>
              <a:t>et al</a:t>
            </a:r>
            <a:r>
              <a:rPr lang="en-US" sz="2000">
                <a:latin typeface="Times New Roman" charset="0"/>
                <a:ea typeface="ＭＳ Ｐゴシック" charset="0"/>
              </a:rPr>
              <a:t>., PRA, 52, R3429 (1995); PRL, 74, 3600 (1995).</a:t>
            </a:r>
          </a:p>
        </p:txBody>
      </p:sp>
      <p:graphicFrame>
        <p:nvGraphicFramePr>
          <p:cNvPr id="21515" name="Object 12">
            <a:extLst>
              <a:ext uri="{FF2B5EF4-FFF2-40B4-BE49-F238E27FC236}">
                <a16:creationId xmlns:a16="http://schemas.microsoft.com/office/drawing/2014/main" id="{8574562D-0367-4DF9-8FDA-E4CA27F071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3200" y="2936875"/>
          <a:ext cx="153670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1" name="Equation" r:id="rId8" imgW="838200" imgH="215900" progId="Equation.3">
                  <p:embed/>
                </p:oleObj>
              </mc:Choice>
              <mc:Fallback>
                <p:oleObj name="Equation" r:id="rId8" imgW="838200" imgH="2159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936875"/>
                        <a:ext cx="153670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61" name="AutoShape 13">
            <a:extLst>
              <a:ext uri="{FF2B5EF4-FFF2-40B4-BE49-F238E27FC236}">
                <a16:creationId xmlns:a16="http://schemas.microsoft.com/office/drawing/2014/main" id="{36052ACB-1F75-4E70-AE97-FF4D2615427E}"/>
              </a:ext>
            </a:extLst>
          </p:cNvPr>
          <p:cNvSpPr>
            <a:spLocks noChangeArrowheads="1"/>
          </p:cNvSpPr>
          <p:nvPr/>
        </p:nvSpPr>
        <p:spPr bwMode="auto">
          <a:xfrm rot="3092181">
            <a:off x="2757488" y="2636838"/>
            <a:ext cx="609600" cy="76200"/>
          </a:xfrm>
          <a:prstGeom prst="leftArrow">
            <a:avLst>
              <a:gd name="adj1" fmla="val 50000"/>
              <a:gd name="adj2" fmla="val 2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384462" name="AutoShape 14">
            <a:extLst>
              <a:ext uri="{FF2B5EF4-FFF2-40B4-BE49-F238E27FC236}">
                <a16:creationId xmlns:a16="http://schemas.microsoft.com/office/drawing/2014/main" id="{47B8AD57-7BB2-4FA9-98C8-B415839258AB}"/>
              </a:ext>
            </a:extLst>
          </p:cNvPr>
          <p:cNvSpPr>
            <a:spLocks noChangeArrowheads="1"/>
          </p:cNvSpPr>
          <p:nvPr/>
        </p:nvSpPr>
        <p:spPr bwMode="auto">
          <a:xfrm rot="15432268">
            <a:off x="3413919" y="3769519"/>
            <a:ext cx="919162" cy="76200"/>
          </a:xfrm>
          <a:prstGeom prst="leftArrow">
            <a:avLst>
              <a:gd name="adj1" fmla="val 50000"/>
              <a:gd name="adj2" fmla="val 3015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1518" name="TextBox 2">
            <a:extLst>
              <a:ext uri="{FF2B5EF4-FFF2-40B4-BE49-F238E27FC236}">
                <a16:creationId xmlns:a16="http://schemas.microsoft.com/office/drawing/2014/main" id="{90716818-62AB-41D0-8149-42727A8E9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33738"/>
            <a:ext cx="825500" cy="46196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Biphoton</a:t>
            </a:r>
          </a:p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</a:p>
        </p:txBody>
      </p:sp>
      <p:sp>
        <p:nvSpPr>
          <p:cNvPr id="21519" name="Rectangle 1">
            <a:extLst>
              <a:ext uri="{FF2B5EF4-FFF2-40B4-BE49-F238E27FC236}">
                <a16:creationId xmlns:a16="http://schemas.microsoft.com/office/drawing/2014/main" id="{B4718744-DFBD-4DD5-8312-04A66E618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821" y="3666743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4400">
              <a:solidFill>
                <a:srgbClr val="0033CC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C551F6-1394-4096-98E3-F1741BF2BB92}"/>
              </a:ext>
            </a:extLst>
          </p:cNvPr>
          <p:cNvSpPr/>
          <p:nvPr/>
        </p:nvSpPr>
        <p:spPr bwMode="auto">
          <a:xfrm>
            <a:off x="379014" y="3762703"/>
            <a:ext cx="3635938" cy="1440534"/>
          </a:xfrm>
          <a:custGeom>
            <a:avLst/>
            <a:gdLst>
              <a:gd name="connsiteX0" fmla="*/ 72931 w 3635938"/>
              <a:gd name="connsiteY0" fmla="*/ 0 h 1440534"/>
              <a:gd name="connsiteX1" fmla="*/ 472324 w 3635938"/>
              <a:gd name="connsiteY1" fmla="*/ 1282263 h 1440534"/>
              <a:gd name="connsiteX2" fmla="*/ 3635938 w 3635938"/>
              <a:gd name="connsiteY2" fmla="*/ 1418897 h 1440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5938" h="1440534">
                <a:moveTo>
                  <a:pt x="72931" y="0"/>
                </a:moveTo>
                <a:cubicBezTo>
                  <a:pt x="-24290" y="522890"/>
                  <a:pt x="-121511" y="1045780"/>
                  <a:pt x="472324" y="1282263"/>
                </a:cubicBezTo>
                <a:cubicBezTo>
                  <a:pt x="1066159" y="1518746"/>
                  <a:pt x="3110421" y="1420649"/>
                  <a:pt x="3635938" y="1418897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AEE4206-0EB0-4685-84E6-C7D39DDB16F0}"/>
              </a:ext>
            </a:extLst>
          </p:cNvPr>
          <p:cNvSpPr/>
          <p:nvPr/>
        </p:nvSpPr>
        <p:spPr bwMode="auto">
          <a:xfrm>
            <a:off x="1090618" y="3762703"/>
            <a:ext cx="550022" cy="591270"/>
          </a:xfrm>
          <a:custGeom>
            <a:avLst/>
            <a:gdLst>
              <a:gd name="connsiteX0" fmla="*/ 44499 w 550022"/>
              <a:gd name="connsiteY0" fmla="*/ 0 h 591270"/>
              <a:gd name="connsiteX1" fmla="*/ 44499 w 550022"/>
              <a:gd name="connsiteY1" fmla="*/ 504497 h 591270"/>
              <a:gd name="connsiteX2" fmla="*/ 506954 w 550022"/>
              <a:gd name="connsiteY2" fmla="*/ 546538 h 591270"/>
              <a:gd name="connsiteX3" fmla="*/ 548996 w 550022"/>
              <a:gd name="connsiteY3" fmla="*/ 42042 h 5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022" h="591270">
                <a:moveTo>
                  <a:pt x="44499" y="0"/>
                </a:moveTo>
                <a:cubicBezTo>
                  <a:pt x="5961" y="206703"/>
                  <a:pt x="-32577" y="413407"/>
                  <a:pt x="44499" y="504497"/>
                </a:cubicBezTo>
                <a:cubicBezTo>
                  <a:pt x="121575" y="595587"/>
                  <a:pt x="422871" y="623614"/>
                  <a:pt x="506954" y="546538"/>
                </a:cubicBezTo>
                <a:cubicBezTo>
                  <a:pt x="591037" y="469462"/>
                  <a:pt x="520968" y="117366"/>
                  <a:pt x="548996" y="42042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7FB418-3A83-4C97-B097-1E285A9C4CFE}"/>
              </a:ext>
            </a:extLst>
          </p:cNvPr>
          <p:cNvCxnSpPr>
            <a:cxnSpLocks/>
          </p:cNvCxnSpPr>
          <p:nvPr/>
        </p:nvCxnSpPr>
        <p:spPr bwMode="auto">
          <a:xfrm flipV="1">
            <a:off x="1640640" y="2406870"/>
            <a:ext cx="0" cy="117453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33CC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A54A6-052A-45A3-BE30-91682FFBCDD1}"/>
              </a:ext>
            </a:extLst>
          </p:cNvPr>
          <p:cNvSpPr/>
          <p:nvPr/>
        </p:nvSpPr>
        <p:spPr bwMode="auto">
          <a:xfrm>
            <a:off x="2690648" y="2406869"/>
            <a:ext cx="1587071" cy="1860331"/>
          </a:xfrm>
          <a:custGeom>
            <a:avLst/>
            <a:gdLst>
              <a:gd name="connsiteX0" fmla="*/ 147145 w 1587071"/>
              <a:gd name="connsiteY0" fmla="*/ 0 h 1860331"/>
              <a:gd name="connsiteX1" fmla="*/ 147145 w 1587071"/>
              <a:gd name="connsiteY1" fmla="*/ 0 h 1860331"/>
              <a:gd name="connsiteX2" fmla="*/ 1566042 w 1587071"/>
              <a:gd name="connsiteY2" fmla="*/ 10510 h 1860331"/>
              <a:gd name="connsiteX3" fmla="*/ 1587062 w 1587071"/>
              <a:gd name="connsiteY3" fmla="*/ 73572 h 1860331"/>
              <a:gd name="connsiteX4" fmla="*/ 1566042 w 1587071"/>
              <a:gd name="connsiteY4" fmla="*/ 1608083 h 1860331"/>
              <a:gd name="connsiteX5" fmla="*/ 1555531 w 1587071"/>
              <a:gd name="connsiteY5" fmla="*/ 1650124 h 1860331"/>
              <a:gd name="connsiteX6" fmla="*/ 1502980 w 1587071"/>
              <a:gd name="connsiteY6" fmla="*/ 1839310 h 1860331"/>
              <a:gd name="connsiteX7" fmla="*/ 1471449 w 1587071"/>
              <a:gd name="connsiteY7" fmla="*/ 1849821 h 1860331"/>
              <a:gd name="connsiteX8" fmla="*/ 1387366 w 1587071"/>
              <a:gd name="connsiteY8" fmla="*/ 1860331 h 1860331"/>
              <a:gd name="connsiteX9" fmla="*/ 1061545 w 1587071"/>
              <a:gd name="connsiteY9" fmla="*/ 1849821 h 1860331"/>
              <a:gd name="connsiteX10" fmla="*/ 1051035 w 1587071"/>
              <a:gd name="connsiteY10" fmla="*/ 1807779 h 1860331"/>
              <a:gd name="connsiteX11" fmla="*/ 1019504 w 1587071"/>
              <a:gd name="connsiteY11" fmla="*/ 1608083 h 1860331"/>
              <a:gd name="connsiteX12" fmla="*/ 1008993 w 1587071"/>
              <a:gd name="connsiteY12" fmla="*/ 1576552 h 1860331"/>
              <a:gd name="connsiteX13" fmla="*/ 977462 w 1587071"/>
              <a:gd name="connsiteY13" fmla="*/ 1555531 h 1860331"/>
              <a:gd name="connsiteX14" fmla="*/ 945931 w 1587071"/>
              <a:gd name="connsiteY14" fmla="*/ 1460938 h 1860331"/>
              <a:gd name="connsiteX15" fmla="*/ 935421 w 1587071"/>
              <a:gd name="connsiteY15" fmla="*/ 1429407 h 1860331"/>
              <a:gd name="connsiteX16" fmla="*/ 924911 w 1587071"/>
              <a:gd name="connsiteY16" fmla="*/ 1397876 h 1860331"/>
              <a:gd name="connsiteX17" fmla="*/ 914400 w 1587071"/>
              <a:gd name="connsiteY17" fmla="*/ 1334814 h 1860331"/>
              <a:gd name="connsiteX18" fmla="*/ 882869 w 1587071"/>
              <a:gd name="connsiteY18" fmla="*/ 1219200 h 1860331"/>
              <a:gd name="connsiteX19" fmla="*/ 851338 w 1587071"/>
              <a:gd name="connsiteY19" fmla="*/ 1198179 h 1860331"/>
              <a:gd name="connsiteX20" fmla="*/ 830318 w 1587071"/>
              <a:gd name="connsiteY20" fmla="*/ 1166648 h 1860331"/>
              <a:gd name="connsiteX21" fmla="*/ 746235 w 1587071"/>
              <a:gd name="connsiteY21" fmla="*/ 1135117 h 1860331"/>
              <a:gd name="connsiteX22" fmla="*/ 714704 w 1587071"/>
              <a:gd name="connsiteY22" fmla="*/ 1124607 h 1860331"/>
              <a:gd name="connsiteX23" fmla="*/ 683173 w 1587071"/>
              <a:gd name="connsiteY23" fmla="*/ 1103586 h 1860331"/>
              <a:gd name="connsiteX24" fmla="*/ 651642 w 1587071"/>
              <a:gd name="connsiteY24" fmla="*/ 1093076 h 1860331"/>
              <a:gd name="connsiteX25" fmla="*/ 609600 w 1587071"/>
              <a:gd name="connsiteY25" fmla="*/ 1051034 h 1860331"/>
              <a:gd name="connsiteX26" fmla="*/ 578069 w 1587071"/>
              <a:gd name="connsiteY26" fmla="*/ 1040524 h 1860331"/>
              <a:gd name="connsiteX27" fmla="*/ 504497 w 1587071"/>
              <a:gd name="connsiteY27" fmla="*/ 1008993 h 1860331"/>
              <a:gd name="connsiteX28" fmla="*/ 420414 w 1587071"/>
              <a:gd name="connsiteY28" fmla="*/ 998483 h 1860331"/>
              <a:gd name="connsiteX29" fmla="*/ 346842 w 1587071"/>
              <a:gd name="connsiteY29" fmla="*/ 987972 h 1860331"/>
              <a:gd name="connsiteX30" fmla="*/ 304800 w 1587071"/>
              <a:gd name="connsiteY30" fmla="*/ 966952 h 1860331"/>
              <a:gd name="connsiteX31" fmla="*/ 273269 w 1587071"/>
              <a:gd name="connsiteY31" fmla="*/ 956441 h 1860331"/>
              <a:gd name="connsiteX32" fmla="*/ 199697 w 1587071"/>
              <a:gd name="connsiteY32" fmla="*/ 893379 h 1860331"/>
              <a:gd name="connsiteX33" fmla="*/ 168166 w 1587071"/>
              <a:gd name="connsiteY33" fmla="*/ 872359 h 1860331"/>
              <a:gd name="connsiteX34" fmla="*/ 147145 w 1587071"/>
              <a:gd name="connsiteY34" fmla="*/ 819807 h 1860331"/>
              <a:gd name="connsiteX35" fmla="*/ 115614 w 1587071"/>
              <a:gd name="connsiteY35" fmla="*/ 809297 h 1860331"/>
              <a:gd name="connsiteX36" fmla="*/ 84083 w 1587071"/>
              <a:gd name="connsiteY36" fmla="*/ 777765 h 1860331"/>
              <a:gd name="connsiteX37" fmla="*/ 52552 w 1587071"/>
              <a:gd name="connsiteY37" fmla="*/ 756745 h 1860331"/>
              <a:gd name="connsiteX38" fmla="*/ 42042 w 1587071"/>
              <a:gd name="connsiteY38" fmla="*/ 714703 h 1860331"/>
              <a:gd name="connsiteX39" fmla="*/ 0 w 1587071"/>
              <a:gd name="connsiteY39" fmla="*/ 662152 h 1860331"/>
              <a:gd name="connsiteX40" fmla="*/ 63062 w 1587071"/>
              <a:gd name="connsiteY40" fmla="*/ 472965 h 1860331"/>
              <a:gd name="connsiteX41" fmla="*/ 157655 w 1587071"/>
              <a:gd name="connsiteY41" fmla="*/ 462455 h 1860331"/>
              <a:gd name="connsiteX42" fmla="*/ 189186 w 1587071"/>
              <a:gd name="connsiteY42" fmla="*/ 441434 h 1860331"/>
              <a:gd name="connsiteX43" fmla="*/ 210207 w 1587071"/>
              <a:gd name="connsiteY43" fmla="*/ 378372 h 1860331"/>
              <a:gd name="connsiteX44" fmla="*/ 241738 w 1587071"/>
              <a:gd name="connsiteY44" fmla="*/ 304800 h 1860331"/>
              <a:gd name="connsiteX45" fmla="*/ 231228 w 1587071"/>
              <a:gd name="connsiteY45" fmla="*/ 157655 h 1860331"/>
              <a:gd name="connsiteX46" fmla="*/ 199697 w 1587071"/>
              <a:gd name="connsiteY46" fmla="*/ 147145 h 1860331"/>
              <a:gd name="connsiteX47" fmla="*/ 147145 w 1587071"/>
              <a:gd name="connsiteY47" fmla="*/ 105103 h 1860331"/>
              <a:gd name="connsiteX48" fmla="*/ 147145 w 1587071"/>
              <a:gd name="connsiteY48" fmla="*/ 0 h 1860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587071" h="1860331">
                <a:moveTo>
                  <a:pt x="147145" y="0"/>
                </a:moveTo>
                <a:lnTo>
                  <a:pt x="147145" y="0"/>
                </a:lnTo>
                <a:lnTo>
                  <a:pt x="1566042" y="10510"/>
                </a:lnTo>
                <a:cubicBezTo>
                  <a:pt x="1588171" y="11641"/>
                  <a:pt x="1587062" y="51414"/>
                  <a:pt x="1587062" y="73572"/>
                </a:cubicBezTo>
                <a:cubicBezTo>
                  <a:pt x="1587062" y="585124"/>
                  <a:pt x="1576271" y="1096634"/>
                  <a:pt x="1566042" y="1608083"/>
                </a:cubicBezTo>
                <a:cubicBezTo>
                  <a:pt x="1565753" y="1622525"/>
                  <a:pt x="1559035" y="1636110"/>
                  <a:pt x="1555531" y="1650124"/>
                </a:cubicBezTo>
                <a:cubicBezTo>
                  <a:pt x="1540748" y="1768392"/>
                  <a:pt x="1579770" y="1800915"/>
                  <a:pt x="1502980" y="1839310"/>
                </a:cubicBezTo>
                <a:cubicBezTo>
                  <a:pt x="1493071" y="1844265"/>
                  <a:pt x="1482349" y="1847839"/>
                  <a:pt x="1471449" y="1849821"/>
                </a:cubicBezTo>
                <a:cubicBezTo>
                  <a:pt x="1443659" y="1854874"/>
                  <a:pt x="1415394" y="1856828"/>
                  <a:pt x="1387366" y="1860331"/>
                </a:cubicBezTo>
                <a:lnTo>
                  <a:pt x="1061545" y="1849821"/>
                </a:lnTo>
                <a:cubicBezTo>
                  <a:pt x="1047273" y="1847591"/>
                  <a:pt x="1052472" y="1822153"/>
                  <a:pt x="1051035" y="1807779"/>
                </a:cubicBezTo>
                <a:cubicBezTo>
                  <a:pt x="1016765" y="1465087"/>
                  <a:pt x="1076844" y="1722763"/>
                  <a:pt x="1019504" y="1608083"/>
                </a:cubicBezTo>
                <a:cubicBezTo>
                  <a:pt x="1014549" y="1598174"/>
                  <a:pt x="1015914" y="1585203"/>
                  <a:pt x="1008993" y="1576552"/>
                </a:cubicBezTo>
                <a:cubicBezTo>
                  <a:pt x="1001102" y="1566688"/>
                  <a:pt x="987972" y="1562538"/>
                  <a:pt x="977462" y="1555531"/>
                </a:cubicBezTo>
                <a:lnTo>
                  <a:pt x="945931" y="1460938"/>
                </a:lnTo>
                <a:lnTo>
                  <a:pt x="935421" y="1429407"/>
                </a:lnTo>
                <a:cubicBezTo>
                  <a:pt x="931918" y="1418897"/>
                  <a:pt x="926732" y="1408804"/>
                  <a:pt x="924911" y="1397876"/>
                </a:cubicBezTo>
                <a:cubicBezTo>
                  <a:pt x="921407" y="1376855"/>
                  <a:pt x="917640" y="1355877"/>
                  <a:pt x="914400" y="1334814"/>
                </a:cubicBezTo>
                <a:cubicBezTo>
                  <a:pt x="908134" y="1294084"/>
                  <a:pt x="910884" y="1252818"/>
                  <a:pt x="882869" y="1219200"/>
                </a:cubicBezTo>
                <a:cubicBezTo>
                  <a:pt x="874782" y="1209496"/>
                  <a:pt x="861848" y="1205186"/>
                  <a:pt x="851338" y="1198179"/>
                </a:cubicBezTo>
                <a:cubicBezTo>
                  <a:pt x="844331" y="1187669"/>
                  <a:pt x="839250" y="1175580"/>
                  <a:pt x="830318" y="1166648"/>
                </a:cubicBezTo>
                <a:cubicBezTo>
                  <a:pt x="801484" y="1137814"/>
                  <a:pt x="786337" y="1145143"/>
                  <a:pt x="746235" y="1135117"/>
                </a:cubicBezTo>
                <a:cubicBezTo>
                  <a:pt x="735487" y="1132430"/>
                  <a:pt x="725214" y="1128110"/>
                  <a:pt x="714704" y="1124607"/>
                </a:cubicBezTo>
                <a:cubicBezTo>
                  <a:pt x="704194" y="1117600"/>
                  <a:pt x="694471" y="1109235"/>
                  <a:pt x="683173" y="1103586"/>
                </a:cubicBezTo>
                <a:cubicBezTo>
                  <a:pt x="673264" y="1098631"/>
                  <a:pt x="660657" y="1099515"/>
                  <a:pt x="651642" y="1093076"/>
                </a:cubicBezTo>
                <a:cubicBezTo>
                  <a:pt x="635515" y="1081557"/>
                  <a:pt x="625727" y="1062553"/>
                  <a:pt x="609600" y="1051034"/>
                </a:cubicBezTo>
                <a:cubicBezTo>
                  <a:pt x="600585" y="1044595"/>
                  <a:pt x="588252" y="1044888"/>
                  <a:pt x="578069" y="1040524"/>
                </a:cubicBezTo>
                <a:cubicBezTo>
                  <a:pt x="551365" y="1029079"/>
                  <a:pt x="533040" y="1014183"/>
                  <a:pt x="504497" y="1008993"/>
                </a:cubicBezTo>
                <a:cubicBezTo>
                  <a:pt x="476707" y="1003940"/>
                  <a:pt x="448412" y="1002216"/>
                  <a:pt x="420414" y="998483"/>
                </a:cubicBezTo>
                <a:lnTo>
                  <a:pt x="346842" y="987972"/>
                </a:lnTo>
                <a:cubicBezTo>
                  <a:pt x="332828" y="980965"/>
                  <a:pt x="319201" y="973124"/>
                  <a:pt x="304800" y="966952"/>
                </a:cubicBezTo>
                <a:cubicBezTo>
                  <a:pt x="294617" y="962588"/>
                  <a:pt x="282888" y="961938"/>
                  <a:pt x="273269" y="956441"/>
                </a:cubicBezTo>
                <a:cubicBezTo>
                  <a:pt x="223170" y="927812"/>
                  <a:pt x="240362" y="927266"/>
                  <a:pt x="199697" y="893379"/>
                </a:cubicBezTo>
                <a:cubicBezTo>
                  <a:pt x="189993" y="885292"/>
                  <a:pt x="178676" y="879366"/>
                  <a:pt x="168166" y="872359"/>
                </a:cubicBezTo>
                <a:cubicBezTo>
                  <a:pt x="161159" y="854842"/>
                  <a:pt x="159223" y="834301"/>
                  <a:pt x="147145" y="819807"/>
                </a:cubicBezTo>
                <a:cubicBezTo>
                  <a:pt x="140052" y="811296"/>
                  <a:pt x="124832" y="815442"/>
                  <a:pt x="115614" y="809297"/>
                </a:cubicBezTo>
                <a:cubicBezTo>
                  <a:pt x="103246" y="801052"/>
                  <a:pt x="95502" y="787281"/>
                  <a:pt x="84083" y="777765"/>
                </a:cubicBezTo>
                <a:cubicBezTo>
                  <a:pt x="74379" y="769678"/>
                  <a:pt x="63062" y="763752"/>
                  <a:pt x="52552" y="756745"/>
                </a:cubicBezTo>
                <a:cubicBezTo>
                  <a:pt x="49049" y="742731"/>
                  <a:pt x="50055" y="726722"/>
                  <a:pt x="42042" y="714703"/>
                </a:cubicBezTo>
                <a:cubicBezTo>
                  <a:pt x="-21350" y="619615"/>
                  <a:pt x="34365" y="765240"/>
                  <a:pt x="0" y="662152"/>
                </a:cubicBezTo>
                <a:cubicBezTo>
                  <a:pt x="4628" y="637469"/>
                  <a:pt x="-9448" y="491093"/>
                  <a:pt x="63062" y="472965"/>
                </a:cubicBezTo>
                <a:cubicBezTo>
                  <a:pt x="93840" y="465271"/>
                  <a:pt x="126124" y="465958"/>
                  <a:pt x="157655" y="462455"/>
                </a:cubicBezTo>
                <a:cubicBezTo>
                  <a:pt x="168165" y="455448"/>
                  <a:pt x="182491" y="452146"/>
                  <a:pt x="189186" y="441434"/>
                </a:cubicBezTo>
                <a:cubicBezTo>
                  <a:pt x="200930" y="422644"/>
                  <a:pt x="203200" y="399393"/>
                  <a:pt x="210207" y="378372"/>
                </a:cubicBezTo>
                <a:cubicBezTo>
                  <a:pt x="225671" y="331980"/>
                  <a:pt x="215766" y="356746"/>
                  <a:pt x="241738" y="304800"/>
                </a:cubicBezTo>
                <a:cubicBezTo>
                  <a:pt x="238235" y="255752"/>
                  <a:pt x="243898" y="205168"/>
                  <a:pt x="231228" y="157655"/>
                </a:cubicBezTo>
                <a:cubicBezTo>
                  <a:pt x="228373" y="146950"/>
                  <a:pt x="208348" y="154066"/>
                  <a:pt x="199697" y="147145"/>
                </a:cubicBezTo>
                <a:cubicBezTo>
                  <a:pt x="131778" y="92811"/>
                  <a:pt x="226401" y="131524"/>
                  <a:pt x="147145" y="105103"/>
                </a:cubicBezTo>
                <a:cubicBezTo>
                  <a:pt x="129988" y="53630"/>
                  <a:pt x="136635" y="84651"/>
                  <a:pt x="147145" y="0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8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8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4456" grpId="0"/>
      <p:bldP spid="1384457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6" name="Object 4">
            <a:extLst>
              <a:ext uri="{FF2B5EF4-FFF2-40B4-BE49-F238E27FC236}">
                <a16:creationId xmlns:a16="http://schemas.microsoft.com/office/drawing/2014/main" id="{7964A6F3-7CE0-41FF-80A4-B8CCEDAED9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854840"/>
              </p:ext>
            </p:extLst>
          </p:nvPr>
        </p:nvGraphicFramePr>
        <p:xfrm>
          <a:off x="1352550" y="5070475"/>
          <a:ext cx="6210300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0" name="Equation" r:id="rId3" imgW="4064000" imgH="800100" progId="Equation.3">
                  <p:embed/>
                </p:oleObj>
              </mc:Choice>
              <mc:Fallback>
                <p:oleObj name="Equation" r:id="rId3" imgW="4064000" imgH="800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50" y="5070475"/>
                        <a:ext cx="6210300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7" name="Picture 2">
            <a:extLst>
              <a:ext uri="{FF2B5EF4-FFF2-40B4-BE49-F238E27FC236}">
                <a16:creationId xmlns:a16="http://schemas.microsoft.com/office/drawing/2014/main" id="{F6C835E2-93DB-4AF0-8935-A6BA63902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836" y="1154588"/>
            <a:ext cx="6190414" cy="330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D8D1F975-3341-463E-8A3F-06867C547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286" y="2306081"/>
            <a:ext cx="9715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 </a:t>
            </a:r>
            <a:r>
              <a:rPr lang="en-US" sz="1800" dirty="0">
                <a:latin typeface="Times New Roman" charset="0"/>
                <a:ea typeface="ＭＳ Ｐゴシック" charset="0"/>
              </a:rPr>
              <a:t>Bucket</a:t>
            </a:r>
          </a:p>
          <a:p>
            <a:pPr>
              <a:defRPr/>
            </a:pPr>
            <a:r>
              <a:rPr lang="en-US" sz="1800" dirty="0">
                <a:latin typeface="Times New Roman" charset="0"/>
                <a:ea typeface="ＭＳ Ｐゴシック" charset="0"/>
              </a:rPr>
              <a:t>Detector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DA1C159-8117-4910-B290-46AA7AAA0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6164" y="2486302"/>
            <a:ext cx="717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latin typeface="Times New Roman" charset="0"/>
                <a:ea typeface="ＭＳ Ｐゴシック" charset="0"/>
              </a:rPr>
              <a:t> </a:t>
            </a:r>
            <a:r>
              <a:rPr lang="en-US" sz="1800" dirty="0">
                <a:latin typeface="Times New Roman" charset="0"/>
                <a:ea typeface="ＭＳ Ｐゴシック" charset="0"/>
              </a:rPr>
              <a:t>CCD</a:t>
            </a:r>
          </a:p>
          <a:p>
            <a:pPr>
              <a:defRPr/>
            </a:pPr>
            <a:r>
              <a:rPr lang="en-US" sz="1800" dirty="0">
                <a:latin typeface="Times New Roman" charset="0"/>
                <a:ea typeface="ＭＳ Ｐゴシック" charset="0"/>
              </a:rPr>
              <a:t>Array</a:t>
            </a:r>
          </a:p>
        </p:txBody>
      </p:sp>
      <p:sp>
        <p:nvSpPr>
          <p:cNvPr id="23560" name="Rectangle 1">
            <a:extLst>
              <a:ext uri="{FF2B5EF4-FFF2-40B4-BE49-F238E27FC236}">
                <a16:creationId xmlns:a16="http://schemas.microsoft.com/office/drawing/2014/main" id="{85546B45-1A07-4A9C-A06D-AF0306836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12626"/>
            <a:ext cx="845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dirty="0"/>
              <a:t>Entangled Ghost Imaging</a:t>
            </a:r>
          </a:p>
        </p:txBody>
      </p:sp>
      <p:sp>
        <p:nvSpPr>
          <p:cNvPr id="23561" name="TextBox 1">
            <a:extLst>
              <a:ext uri="{FF2B5EF4-FFF2-40B4-BE49-F238E27FC236}">
                <a16:creationId xmlns:a16="http://schemas.microsoft.com/office/drawing/2014/main" id="{F02F83AF-9D67-4532-AEE5-6B5CF4F42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423" y="4459366"/>
            <a:ext cx="66031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 err="1">
                <a:solidFill>
                  <a:srgbClr val="0033CC"/>
                </a:solidFill>
              </a:rPr>
              <a:t>Klyshko’s</a:t>
            </a:r>
            <a:r>
              <a:rPr lang="en-US" altLang="en-US" sz="1800" dirty="0">
                <a:solidFill>
                  <a:srgbClr val="0033CC"/>
                </a:solidFill>
              </a:rPr>
              <a:t> “unfolded” picture of the 1995 Ghost Imaging experiment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">
            <a:extLst>
              <a:ext uri="{FF2B5EF4-FFF2-40B4-BE49-F238E27FC236}">
                <a16:creationId xmlns:a16="http://schemas.microsoft.com/office/drawing/2014/main" id="{1A202269-9370-49B6-89D2-8643942D9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2362200"/>
            <a:ext cx="6781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/>
              <a:t>In the 1995 ghost imaging paper (PRA, 52, R3429), it was concluded:</a:t>
            </a:r>
          </a:p>
        </p:txBody>
      </p:sp>
      <p:sp>
        <p:nvSpPr>
          <p:cNvPr id="24579" name="TextBox 3">
            <a:extLst>
              <a:ext uri="{FF2B5EF4-FFF2-40B4-BE49-F238E27FC236}">
                <a16:creationId xmlns:a16="http://schemas.microsoft.com/office/drawing/2014/main" id="{D5D71B5E-7E8C-4EA6-89EA-F1553EF1E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300412"/>
            <a:ext cx="7239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/>
              <a:t>“… indeed it is possible to imagine some type of classical source that could partially emulate this behavior…”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>
            <a:extLst>
              <a:ext uri="{FF2B5EF4-FFF2-40B4-BE49-F238E27FC236}">
                <a16:creationId xmlns:a16="http://schemas.microsoft.com/office/drawing/2014/main" id="{A4F3BE20-A934-4548-972F-123F56243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371600"/>
            <a:ext cx="77724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dirty="0"/>
              <a:t>It took 10 years to figure out how to experimentally achieve self-interference of two randomly paired and randomly created photons in thermal state; a </a:t>
            </a:r>
            <a:r>
              <a:rPr lang="en-US" altLang="en-US" sz="2800" dirty="0" err="1"/>
              <a:t>lensless</a:t>
            </a:r>
            <a:r>
              <a:rPr lang="en-US" altLang="en-US" sz="2800" dirty="0"/>
              <a:t> ghost imaging experiment using thermal light source was successfully demonstrated in 2005.</a:t>
            </a:r>
            <a:r>
              <a:rPr lang="en-US" altLang="en-US" sz="2800" dirty="0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75B5B60-ECD2-49DA-8DC3-6B28DD2CE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629150"/>
            <a:ext cx="8534400" cy="400050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/>
              <a:t> A. Valencia, G. Scarcelli, M. D’Angelo and Y.H. Shih, PRL, 94, 063601 (2005).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546" name="Rectangle 2">
            <a:extLst>
              <a:ext uri="{FF2B5EF4-FFF2-40B4-BE49-F238E27FC236}">
                <a16:creationId xmlns:a16="http://schemas.microsoft.com/office/drawing/2014/main" id="{E1BBA116-58A6-4232-BECA-A2DD5B9DD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556125"/>
            <a:ext cx="8585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/>
              <a:t>  A photon counting detector, </a:t>
            </a:r>
            <a:r>
              <a:rPr lang="en-US" altLang="en-US" sz="2000" i="1"/>
              <a:t>D</a:t>
            </a:r>
            <a:r>
              <a:rPr lang="en-US" altLang="en-US" sz="2000" baseline="-25000"/>
              <a:t>2</a:t>
            </a:r>
            <a:r>
              <a:rPr lang="en-US" altLang="en-US" sz="2000"/>
              <a:t>, is used to collect and to count all the photons that are randomly scattered-reflected from the toy soldier. A CCD array (2D) was facing the light source instead of the object. An image of the soldier was observed in the measurement of photon number fluctuation correlation of </a:t>
            </a:r>
            <a:r>
              <a:rPr lang="en-US" altLang="en-US" sz="2000" i="1"/>
              <a:t>D</a:t>
            </a:r>
            <a:r>
              <a:rPr lang="en-US" altLang="en-US" sz="2000" baseline="-25000"/>
              <a:t>2</a:t>
            </a:r>
            <a:r>
              <a:rPr lang="en-US" altLang="en-US" sz="2000"/>
              <a:t> and the CCD. </a:t>
            </a:r>
          </a:p>
        </p:txBody>
      </p:sp>
      <p:pic>
        <p:nvPicPr>
          <p:cNvPr id="26626" name="Picture 3" descr="Fig4">
            <a:extLst>
              <a:ext uri="{FF2B5EF4-FFF2-40B4-BE49-F238E27FC236}">
                <a16:creationId xmlns:a16="http://schemas.microsoft.com/office/drawing/2014/main" id="{F22C0019-0D78-450E-B8CD-51445C214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518160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8548" name="Text Box 4">
            <a:extLst>
              <a:ext uri="{FF2B5EF4-FFF2-40B4-BE49-F238E27FC236}">
                <a16:creationId xmlns:a16="http://schemas.microsoft.com/office/drawing/2014/main" id="{1A8AA6B9-DF9D-4399-BA18-99B5BEDC7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156" y="307524"/>
            <a:ext cx="71352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 err="1">
                <a:latin typeface="Times New Roman" charset="0"/>
                <a:ea typeface="ＭＳ Ｐゴシック" charset="0"/>
              </a:rPr>
              <a:t>Lensless</a:t>
            </a:r>
            <a:r>
              <a:rPr lang="en-US" sz="3600" dirty="0">
                <a:latin typeface="Times New Roman" charset="0"/>
                <a:ea typeface="ＭＳ Ｐゴシック" charset="0"/>
              </a:rPr>
              <a:t> thermal light Ghost Imaging</a:t>
            </a:r>
          </a:p>
        </p:txBody>
      </p:sp>
      <p:sp>
        <p:nvSpPr>
          <p:cNvPr id="1388549" name="Rectangle 5">
            <a:extLst>
              <a:ext uri="{FF2B5EF4-FFF2-40B4-BE49-F238E27FC236}">
                <a16:creationId xmlns:a16="http://schemas.microsoft.com/office/drawing/2014/main" id="{B92B8FA5-6C17-459F-A40D-C335B8697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0" y="6070600"/>
            <a:ext cx="7721600" cy="406400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charset="0"/>
                <a:ea typeface="ＭＳ Ｐゴシック" charset="0"/>
              </a:rPr>
              <a:t>R. Myers, K.S. Deacon, and Y.H. Shih, Phys. Rev, A77, R041801 (2008).</a:t>
            </a:r>
          </a:p>
        </p:txBody>
      </p:sp>
      <p:pic>
        <p:nvPicPr>
          <p:cNvPr id="26629" name="Picture 7" descr="Fig24">
            <a:extLst>
              <a:ext uri="{FF2B5EF4-FFF2-40B4-BE49-F238E27FC236}">
                <a16:creationId xmlns:a16="http://schemas.microsoft.com/office/drawing/2014/main" id="{CC76E955-492E-41E1-A014-FF052F811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752600"/>
            <a:ext cx="17605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630" name="Object 8">
            <a:extLst>
              <a:ext uri="{FF2B5EF4-FFF2-40B4-BE49-F238E27FC236}">
                <a16:creationId xmlns:a16="http://schemas.microsoft.com/office/drawing/2014/main" id="{533B6101-4468-47EF-AA9F-D7CBA70250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84500" y="2803525"/>
          <a:ext cx="9255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" name="Equation" r:id="rId6" imgW="635000" imgH="215900" progId="Equation.3">
                  <p:embed/>
                </p:oleObj>
              </mc:Choice>
              <mc:Fallback>
                <p:oleObj name="Equation" r:id="rId6" imgW="635000" imgH="2159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0" y="2803525"/>
                        <a:ext cx="9255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8553" name="AutoShape 9">
            <a:extLst>
              <a:ext uri="{FF2B5EF4-FFF2-40B4-BE49-F238E27FC236}">
                <a16:creationId xmlns:a16="http://schemas.microsoft.com/office/drawing/2014/main" id="{8751102D-08AE-4EC5-99EB-4CE00C9EA378}"/>
              </a:ext>
            </a:extLst>
          </p:cNvPr>
          <p:cNvSpPr>
            <a:spLocks noChangeArrowheads="1"/>
          </p:cNvSpPr>
          <p:nvPr/>
        </p:nvSpPr>
        <p:spPr bwMode="auto">
          <a:xfrm rot="3475642">
            <a:off x="3771900" y="2400300"/>
            <a:ext cx="76200" cy="457200"/>
          </a:xfrm>
          <a:prstGeom prst="upArrow">
            <a:avLst>
              <a:gd name="adj1" fmla="val 50000"/>
              <a:gd name="adj2" fmla="val 150000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388554" name="AutoShape 10">
            <a:extLst>
              <a:ext uri="{FF2B5EF4-FFF2-40B4-BE49-F238E27FC236}">
                <a16:creationId xmlns:a16="http://schemas.microsoft.com/office/drawing/2014/main" id="{3BA6F03D-892B-4935-B326-21A96EFAD519}"/>
              </a:ext>
            </a:extLst>
          </p:cNvPr>
          <p:cNvSpPr>
            <a:spLocks noChangeArrowheads="1"/>
          </p:cNvSpPr>
          <p:nvPr/>
        </p:nvSpPr>
        <p:spPr bwMode="auto">
          <a:xfrm rot="13447741">
            <a:off x="2971800" y="3124200"/>
            <a:ext cx="76200" cy="381000"/>
          </a:xfrm>
          <a:prstGeom prst="upArrow">
            <a:avLst>
              <a:gd name="adj1" fmla="val 50000"/>
              <a:gd name="adj2" fmla="val 125000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4">
            <a:extLst>
              <a:ext uri="{FF2B5EF4-FFF2-40B4-BE49-F238E27FC236}">
                <a16:creationId xmlns:a16="http://schemas.microsoft.com/office/drawing/2014/main" id="{0BD5096B-D054-4C4D-A884-761DF13A5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356" y="228396"/>
            <a:ext cx="71352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 err="1">
                <a:latin typeface="Times New Roman" charset="0"/>
                <a:ea typeface="ＭＳ Ｐゴシック" charset="0"/>
              </a:rPr>
              <a:t>Lensless</a:t>
            </a:r>
            <a:r>
              <a:rPr lang="en-US" sz="3600" dirty="0">
                <a:latin typeface="Times New Roman" charset="0"/>
                <a:ea typeface="ＭＳ Ｐゴシック" charset="0"/>
              </a:rPr>
              <a:t> thermal light Ghost Imaging</a:t>
            </a:r>
          </a:p>
        </p:txBody>
      </p:sp>
      <p:pic>
        <p:nvPicPr>
          <p:cNvPr id="28674" name="Picture 2" descr="Unfold">
            <a:extLst>
              <a:ext uri="{FF2B5EF4-FFF2-40B4-BE49-F238E27FC236}">
                <a16:creationId xmlns:a16="http://schemas.microsoft.com/office/drawing/2014/main" id="{8EA771D0-1342-41FF-9C93-4D09FCCE6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5786438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Line 3">
            <a:extLst>
              <a:ext uri="{FF2B5EF4-FFF2-40B4-BE49-F238E27FC236}">
                <a16:creationId xmlns:a16="http://schemas.microsoft.com/office/drawing/2014/main" id="{23E5CAA7-A55A-4D02-866E-1F47873287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260725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6" name="Line 4">
            <a:extLst>
              <a:ext uri="{FF2B5EF4-FFF2-40B4-BE49-F238E27FC236}">
                <a16:creationId xmlns:a16="http://schemas.microsoft.com/office/drawing/2014/main" id="{C0097680-F1DF-443E-A874-DDF18DE851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260725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1" name="Text Box 5">
            <a:extLst>
              <a:ext uri="{FF2B5EF4-FFF2-40B4-BE49-F238E27FC236}">
                <a16:creationId xmlns:a16="http://schemas.microsoft.com/office/drawing/2014/main" id="{F78EABAB-12E0-44B1-8EB4-F20C1ABB7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955925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latin typeface="Times New Roman" charset="0"/>
                <a:ea typeface="ＭＳ Ｐゴシック" charset="0"/>
              </a:rPr>
              <a:t>d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77EE3476-AFA4-46E7-8E2E-C89760D45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850" y="294005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Times New Roman" charset="0"/>
                <a:ea typeface="ＭＳ Ｐゴシック" charset="0"/>
              </a:rPr>
              <a:t>d</a:t>
            </a:r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DDBF4AE0-21C7-4303-AF2F-372909D49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9650" y="2667000"/>
            <a:ext cx="717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0033CC"/>
                </a:solidFill>
                <a:latin typeface="Times New Roman" charset="0"/>
                <a:ea typeface="ＭＳ Ｐゴシック" charset="0"/>
              </a:rPr>
              <a:t>CCD</a:t>
            </a:r>
          </a:p>
          <a:p>
            <a:pPr>
              <a:defRPr/>
            </a:pPr>
            <a:r>
              <a:rPr lang="en-US" sz="1800">
                <a:solidFill>
                  <a:srgbClr val="0033CC"/>
                </a:solidFill>
                <a:latin typeface="Times New Roman" charset="0"/>
                <a:ea typeface="ＭＳ Ｐゴシック" charset="0"/>
              </a:rPr>
              <a:t>Array</a:t>
            </a:r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9B05FBCB-5BFA-42C6-AC2D-D76197D3C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667000"/>
            <a:ext cx="97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0033CC"/>
                </a:solidFill>
                <a:latin typeface="Times New Roman" charset="0"/>
                <a:ea typeface="ＭＳ Ｐゴシック" charset="0"/>
              </a:rPr>
              <a:t> Bucket</a:t>
            </a:r>
          </a:p>
          <a:p>
            <a:pPr>
              <a:defRPr/>
            </a:pPr>
            <a:r>
              <a:rPr lang="en-US" sz="1800">
                <a:solidFill>
                  <a:srgbClr val="0033CC"/>
                </a:solidFill>
                <a:latin typeface="Times New Roman" charset="0"/>
                <a:ea typeface="ＭＳ Ｐゴシック" charset="0"/>
              </a:rPr>
              <a:t>Detector</a:t>
            </a:r>
          </a:p>
        </p:txBody>
      </p:sp>
      <p:sp>
        <p:nvSpPr>
          <p:cNvPr id="28681" name="Rectangle 1">
            <a:extLst>
              <a:ext uri="{FF2B5EF4-FFF2-40B4-BE49-F238E27FC236}">
                <a16:creationId xmlns:a16="http://schemas.microsoft.com/office/drawing/2014/main" id="{92E50577-DD4E-43F0-BDE7-7E9A58BA6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16313"/>
            <a:ext cx="647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33CC"/>
                </a:solidFill>
              </a:rPr>
              <a:t>Klyshko’s picture of the thermal light Ghost Imaging experiment </a:t>
            </a:r>
          </a:p>
        </p:txBody>
      </p:sp>
      <p:sp>
        <p:nvSpPr>
          <p:cNvPr id="28682" name="TextBox 1">
            <a:extLst>
              <a:ext uri="{FF2B5EF4-FFF2-40B4-BE49-F238E27FC236}">
                <a16:creationId xmlns:a16="http://schemas.microsoft.com/office/drawing/2014/main" id="{6C5E21F7-9AD2-4211-B021-428EDD613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024063"/>
            <a:ext cx="265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0033CC"/>
                </a:solidFill>
              </a:rPr>
              <a:t>j</a:t>
            </a:r>
          </a:p>
        </p:txBody>
      </p:sp>
      <p:sp>
        <p:nvSpPr>
          <p:cNvPr id="28683" name="Rectangle 2">
            <a:extLst>
              <a:ext uri="{FF2B5EF4-FFF2-40B4-BE49-F238E27FC236}">
                <a16:creationId xmlns:a16="http://schemas.microsoft.com/office/drawing/2014/main" id="{98FDDEFD-E477-4C78-A1AE-4B0D26DE0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1363" y="2743200"/>
            <a:ext cx="325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33CC"/>
                </a:solidFill>
              </a:rPr>
              <a:t>k</a:t>
            </a:r>
          </a:p>
        </p:txBody>
      </p:sp>
      <p:sp>
        <p:nvSpPr>
          <p:cNvPr id="38" name="Line 1038">
            <a:extLst>
              <a:ext uri="{FF2B5EF4-FFF2-40B4-BE49-F238E27FC236}">
                <a16:creationId xmlns:a16="http://schemas.microsoft.com/office/drawing/2014/main" id="{8DFCB0DD-FEE2-4C7D-B8B4-EF485CB072D8}"/>
              </a:ext>
            </a:extLst>
          </p:cNvPr>
          <p:cNvSpPr>
            <a:spLocks noChangeShapeType="1"/>
          </p:cNvSpPr>
          <p:nvPr/>
        </p:nvSpPr>
        <p:spPr bwMode="auto">
          <a:xfrm rot="21201689">
            <a:off x="4614863" y="2087563"/>
            <a:ext cx="2581275" cy="884237"/>
          </a:xfrm>
          <a:prstGeom prst="line">
            <a:avLst/>
          </a:prstGeom>
          <a:noFill/>
          <a:ln w="38100">
            <a:solidFill>
              <a:srgbClr val="DC0F0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9" name="Line 1038">
            <a:extLst>
              <a:ext uri="{FF2B5EF4-FFF2-40B4-BE49-F238E27FC236}">
                <a16:creationId xmlns:a16="http://schemas.microsoft.com/office/drawing/2014/main" id="{0936F651-5023-41F6-9BA2-20D7D5983905}"/>
              </a:ext>
            </a:extLst>
          </p:cNvPr>
          <p:cNvSpPr>
            <a:spLocks noChangeShapeType="1"/>
          </p:cNvSpPr>
          <p:nvPr/>
        </p:nvSpPr>
        <p:spPr bwMode="auto">
          <a:xfrm rot="21201689">
            <a:off x="2070100" y="2674938"/>
            <a:ext cx="2489200" cy="365125"/>
          </a:xfrm>
          <a:prstGeom prst="line">
            <a:avLst/>
          </a:prstGeom>
          <a:noFill/>
          <a:ln w="38100">
            <a:solidFill>
              <a:srgbClr val="DC0F0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0" name="Line 1035">
            <a:extLst>
              <a:ext uri="{FF2B5EF4-FFF2-40B4-BE49-F238E27FC236}">
                <a16:creationId xmlns:a16="http://schemas.microsoft.com/office/drawing/2014/main" id="{17A0BD81-27D7-48CD-9DFA-EEAA50E1D5D8}"/>
              </a:ext>
            </a:extLst>
          </p:cNvPr>
          <p:cNvSpPr>
            <a:spLocks noChangeShapeType="1"/>
          </p:cNvSpPr>
          <p:nvPr/>
        </p:nvSpPr>
        <p:spPr bwMode="auto">
          <a:xfrm rot="41377" flipV="1">
            <a:off x="2060575" y="2233613"/>
            <a:ext cx="2508250" cy="601662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" name="Line 1035">
            <a:extLst>
              <a:ext uri="{FF2B5EF4-FFF2-40B4-BE49-F238E27FC236}">
                <a16:creationId xmlns:a16="http://schemas.microsoft.com/office/drawing/2014/main" id="{9CF1D29B-ECB8-4C49-ABDC-5E251DC0A8C3}"/>
              </a:ext>
            </a:extLst>
          </p:cNvPr>
          <p:cNvSpPr>
            <a:spLocks noChangeShapeType="1"/>
          </p:cNvSpPr>
          <p:nvPr/>
        </p:nvSpPr>
        <p:spPr bwMode="auto">
          <a:xfrm rot="41377" flipV="1">
            <a:off x="4575175" y="2803525"/>
            <a:ext cx="2663825" cy="10795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8688" name="TextBox 12">
            <a:extLst>
              <a:ext uri="{FF2B5EF4-FFF2-40B4-BE49-F238E27FC236}">
                <a16:creationId xmlns:a16="http://schemas.microsoft.com/office/drawing/2014/main" id="{6EC73F6A-D976-41F6-A197-469AD2ACC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470693"/>
            <a:ext cx="8153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/>
              <a:t>A large number of randomly distributed and randomly paired subfields superposed constructively at             , and destructively at all other transverse coordinates              in the intensity fluctuation correlation measurement.</a:t>
            </a:r>
          </a:p>
        </p:txBody>
      </p:sp>
      <p:graphicFrame>
        <p:nvGraphicFramePr>
          <p:cNvPr id="28689" name="Object 13">
            <a:extLst>
              <a:ext uri="{FF2B5EF4-FFF2-40B4-BE49-F238E27FC236}">
                <a16:creationId xmlns:a16="http://schemas.microsoft.com/office/drawing/2014/main" id="{516208FD-A262-480F-94A5-601786E25C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747948"/>
              </p:ext>
            </p:extLst>
          </p:nvPr>
        </p:nvGraphicFramePr>
        <p:xfrm>
          <a:off x="3711575" y="5796130"/>
          <a:ext cx="8064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1" name="Equation" r:id="rId5" imgW="457200" imgH="215900" progId="Equation.3">
                  <p:embed/>
                </p:oleObj>
              </mc:Choice>
              <mc:Fallback>
                <p:oleObj name="Equation" r:id="rId5" imgW="457200" imgH="2159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1575" y="5796130"/>
                        <a:ext cx="8064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0" name="Object 13">
            <a:extLst>
              <a:ext uri="{FF2B5EF4-FFF2-40B4-BE49-F238E27FC236}">
                <a16:creationId xmlns:a16="http://schemas.microsoft.com/office/drawing/2014/main" id="{CA481928-52D1-439A-A65F-AF69CA336D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137622"/>
              </p:ext>
            </p:extLst>
          </p:nvPr>
        </p:nvGraphicFramePr>
        <p:xfrm>
          <a:off x="2015159" y="6105356"/>
          <a:ext cx="8064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2" name="Equation" r:id="rId7" imgW="457200" imgH="215900" progId="Equation.3">
                  <p:embed/>
                </p:oleObj>
              </mc:Choice>
              <mc:Fallback>
                <p:oleObj name="Equation" r:id="rId7" imgW="457200" imgH="2159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5159" y="6105356"/>
                        <a:ext cx="8064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1" name="Object 4">
            <a:extLst>
              <a:ext uri="{FF2B5EF4-FFF2-40B4-BE49-F238E27FC236}">
                <a16:creationId xmlns:a16="http://schemas.microsoft.com/office/drawing/2014/main" id="{FF8169A4-1CC2-4F5A-810D-8CE9CEC88D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1388" y="4046538"/>
          <a:ext cx="7669212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3" name="Equation" r:id="rId9" imgW="4749800" imgH="749300" progId="Equation.3">
                  <p:embed/>
                </p:oleObj>
              </mc:Choice>
              <mc:Fallback>
                <p:oleObj name="Equation" r:id="rId9" imgW="4749800" imgH="749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4046538"/>
                        <a:ext cx="7669212" cy="1211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2" name="Rectangle 1">
            <a:extLst>
              <a:ext uri="{FF2B5EF4-FFF2-40B4-BE49-F238E27FC236}">
                <a16:creationId xmlns:a16="http://schemas.microsoft.com/office/drawing/2014/main" id="{6A01E020-C3DE-42D6-8543-8DDE79DB9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648200"/>
            <a:ext cx="838200" cy="381000"/>
          </a:xfrm>
          <a:prstGeom prst="rect">
            <a:avLst/>
          </a:prstGeom>
          <a:solidFill>
            <a:srgbClr val="DC0F07">
              <a:alpha val="3411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4400">
              <a:solidFill>
                <a:srgbClr val="0033CC"/>
              </a:solidFill>
            </a:endParaRPr>
          </a:p>
        </p:txBody>
      </p:sp>
      <p:sp>
        <p:nvSpPr>
          <p:cNvPr id="28693" name="Rectangle 13">
            <a:extLst>
              <a:ext uri="{FF2B5EF4-FFF2-40B4-BE49-F238E27FC236}">
                <a16:creationId xmlns:a16="http://schemas.microsoft.com/office/drawing/2014/main" id="{6FB7C1D9-25A6-4494-9CB4-7FB0C83CB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648200"/>
            <a:ext cx="838200" cy="381000"/>
          </a:xfrm>
          <a:prstGeom prst="rect">
            <a:avLst/>
          </a:prstGeom>
          <a:solidFill>
            <a:srgbClr val="0033CC">
              <a:alpha val="3411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4400">
              <a:solidFill>
                <a:srgbClr val="0033CC"/>
              </a:solidFill>
            </a:endParaRPr>
          </a:p>
        </p:txBody>
      </p:sp>
      <p:sp>
        <p:nvSpPr>
          <p:cNvPr id="28694" name="Rectangle 1">
            <a:extLst>
              <a:ext uri="{FF2B5EF4-FFF2-40B4-BE49-F238E27FC236}">
                <a16:creationId xmlns:a16="http://schemas.microsoft.com/office/drawing/2014/main" id="{28F9B8A2-EE30-412A-8254-A844EBF3B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914400"/>
            <a:ext cx="739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400CC"/>
                </a:solidFill>
              </a:rPr>
              <a:t>- Result of self-interference of a random pair of photons </a:t>
            </a:r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rgbClr val="0033CC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rgbClr val="0033CC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Quantum HD-100:Applications:Microsoft Office 2004:Templates:Presentations:Designs:Bar Code</Template>
  <TotalTime>34885</TotalTime>
  <Words>1173</Words>
  <Application>Microsoft Office PowerPoint</Application>
  <PresentationFormat>On-screen Show (4:3)</PresentationFormat>
  <Paragraphs>174</Paragraphs>
  <Slides>27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ＭＳ Ｐゴシック</vt:lpstr>
      <vt:lpstr>ＭＳ Ｐゴシック</vt:lpstr>
      <vt:lpstr>Arial</vt:lpstr>
      <vt:lpstr>Brush Script MT Italic</vt:lpstr>
      <vt:lpstr>Calibri</vt:lpstr>
      <vt:lpstr>Cambria Math</vt:lpstr>
      <vt:lpstr>Times New Roman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Yanhua Shih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Yanhua Shih</dc:creator>
  <cp:lastModifiedBy> </cp:lastModifiedBy>
  <cp:revision>2154</cp:revision>
  <cp:lastPrinted>2010-05-13T11:25:51Z</cp:lastPrinted>
  <dcterms:created xsi:type="dcterms:W3CDTF">2004-12-16T17:42:07Z</dcterms:created>
  <dcterms:modified xsi:type="dcterms:W3CDTF">2018-09-14T07:05:07Z</dcterms:modified>
</cp:coreProperties>
</file>