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679" r:id="rId3"/>
  </p:sldMasterIdLst>
  <p:notesMasterIdLst>
    <p:notesMasterId r:id="rId38"/>
  </p:notesMasterIdLst>
  <p:handoutMasterIdLst>
    <p:handoutMasterId r:id="rId39"/>
  </p:handoutMasterIdLst>
  <p:sldIdLst>
    <p:sldId id="256" r:id="rId4"/>
    <p:sldId id="306" r:id="rId5"/>
    <p:sldId id="296" r:id="rId6"/>
    <p:sldId id="261" r:id="rId7"/>
    <p:sldId id="277" r:id="rId8"/>
    <p:sldId id="293" r:id="rId9"/>
    <p:sldId id="265" r:id="rId10"/>
    <p:sldId id="267" r:id="rId11"/>
    <p:sldId id="295" r:id="rId12"/>
    <p:sldId id="266" r:id="rId13"/>
    <p:sldId id="268" r:id="rId14"/>
    <p:sldId id="297" r:id="rId15"/>
    <p:sldId id="269" r:id="rId16"/>
    <p:sldId id="272" r:id="rId17"/>
    <p:sldId id="270" r:id="rId18"/>
    <p:sldId id="271" r:id="rId19"/>
    <p:sldId id="274" r:id="rId20"/>
    <p:sldId id="281" r:id="rId21"/>
    <p:sldId id="303" r:id="rId22"/>
    <p:sldId id="304" r:id="rId23"/>
    <p:sldId id="305" r:id="rId24"/>
    <p:sldId id="284" r:id="rId25"/>
    <p:sldId id="285" r:id="rId26"/>
    <p:sldId id="290" r:id="rId27"/>
    <p:sldId id="289" r:id="rId28"/>
    <p:sldId id="298" r:id="rId29"/>
    <p:sldId id="287" r:id="rId30"/>
    <p:sldId id="286" r:id="rId31"/>
    <p:sldId id="292" r:id="rId32"/>
    <p:sldId id="300" r:id="rId33"/>
    <p:sldId id="294" r:id="rId34"/>
    <p:sldId id="299" r:id="rId35"/>
    <p:sldId id="301" r:id="rId36"/>
    <p:sldId id="302" r:id="rId3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>
          <p15:clr>
            <a:srgbClr val="A4A3A4"/>
          </p15:clr>
        </p15:guide>
        <p15:guide id="2" pos="2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AB2B43"/>
    <a:srgbClr val="FF3300"/>
    <a:srgbClr val="00CC66"/>
    <a:srgbClr val="69BBFF"/>
    <a:srgbClr val="0066B8"/>
    <a:srgbClr val="CC3300"/>
    <a:srgbClr val="FF9933"/>
    <a:srgbClr val="C46B7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6678" autoAdjust="0"/>
  </p:normalViewPr>
  <p:slideViewPr>
    <p:cSldViewPr snapToGrid="0">
      <p:cViewPr varScale="1">
        <p:scale>
          <a:sx n="37" d="100"/>
          <a:sy n="37" d="100"/>
        </p:scale>
        <p:origin x="29" y="509"/>
      </p:cViewPr>
      <p:guideLst>
        <p:guide orient="horz" pos="1570"/>
        <p:guide pos="2465"/>
      </p:guideLst>
    </p:cSldViewPr>
  </p:slideViewPr>
  <p:outlineViewPr>
    <p:cViewPr>
      <p:scale>
        <a:sx n="25" d="100"/>
        <a:sy n="25" d="100"/>
      </p:scale>
      <p:origin x="0" y="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02"/>
    </p:cViewPr>
  </p:sorterViewPr>
  <p:notesViewPr>
    <p:cSldViewPr snapToGrid="0">
      <p:cViewPr varScale="1">
        <p:scale>
          <a:sx n="87" d="100"/>
          <a:sy n="87" d="100"/>
        </p:scale>
        <p:origin x="3804" y="96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54879" cy="45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6" tIns="45589" rIns="91176" bIns="45589" numCol="1" anchor="t" anchorCtr="0" compatLnSpc="1">
            <a:prstTxWarp prst="textNoShape">
              <a:avLst/>
            </a:prstTxWarp>
          </a:bodyPr>
          <a:lstStyle>
            <a:lvl1pPr algn="l" defTabSz="911909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778" y="1"/>
            <a:ext cx="3056402" cy="45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6" tIns="45589" rIns="91176" bIns="45589" numCol="1" anchor="t" anchorCtr="0" compatLnSpc="1">
            <a:prstTxWarp prst="textNoShape">
              <a:avLst/>
            </a:prstTxWarp>
          </a:bodyPr>
          <a:lstStyle>
            <a:lvl1pPr algn="r" defTabSz="911909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52179"/>
            <a:ext cx="3054879" cy="45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6" tIns="45589" rIns="91176" bIns="45589" numCol="1" anchor="b" anchorCtr="0" compatLnSpc="1">
            <a:prstTxWarp prst="textNoShape">
              <a:avLst/>
            </a:prstTxWarp>
          </a:bodyPr>
          <a:lstStyle>
            <a:lvl1pPr algn="l" defTabSz="911909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778" y="8852179"/>
            <a:ext cx="3056402" cy="45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76" tIns="45589" rIns="91176" bIns="45589" numCol="1" anchor="b" anchorCtr="0" compatLnSpc="1">
            <a:prstTxWarp prst="textNoShape">
              <a:avLst/>
            </a:prstTxWarp>
          </a:bodyPr>
          <a:lstStyle>
            <a:lvl1pPr algn="r" defTabSz="911909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3458097A-2924-4340-BA2E-50A485442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6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623" cy="46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18" tIns="46360" rIns="92718" bIns="46360" numCol="1" anchor="t" anchorCtr="0" compatLnSpc="1">
            <a:prstTxWarp prst="textNoShape">
              <a:avLst/>
            </a:prstTxWarp>
          </a:bodyPr>
          <a:lstStyle>
            <a:lvl1pPr algn="l" defTabSz="92874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777" y="0"/>
            <a:ext cx="3036623" cy="46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18" tIns="46360" rIns="92718" bIns="46360" numCol="1" anchor="t" anchorCtr="0" compatLnSpc="1">
            <a:prstTxWarp prst="textNoShape">
              <a:avLst/>
            </a:prstTxWarp>
          </a:bodyPr>
          <a:lstStyle>
            <a:lvl1pPr algn="r" defTabSz="92874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98500"/>
            <a:ext cx="464185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5" y="4414562"/>
            <a:ext cx="5139134" cy="418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18" tIns="46360" rIns="92718" bIns="463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777" y="8829122"/>
            <a:ext cx="3036623" cy="46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18" tIns="46360" rIns="92718" bIns="46360" numCol="1" anchor="b" anchorCtr="0" compatLnSpc="1">
            <a:prstTxWarp prst="textNoShape">
              <a:avLst/>
            </a:prstTxWarp>
          </a:bodyPr>
          <a:lstStyle>
            <a:lvl1pPr algn="r" defTabSz="928741">
              <a:defRPr sz="13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F0C9F3D8-2FCF-4126-831D-E5B48B7B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705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03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8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81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88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BBB5421-71AE-4EE1-A0B1-5082ECB43E2F}" type="slidenum">
              <a:rPr lang="en-US" sz="1200">
                <a:solidFill>
                  <a:prstClr val="black"/>
                </a:solidFill>
                <a:latin typeface="Calibri"/>
              </a:rPr>
              <a:pPr defTabSz="881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859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BBB5421-71AE-4EE1-A0B1-5082ECB43E2F}" type="slidenum">
              <a:rPr lang="en-US" sz="1200">
                <a:solidFill>
                  <a:prstClr val="black"/>
                </a:solidFill>
                <a:latin typeface="Calibri"/>
              </a:rPr>
              <a:pPr defTabSz="881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64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85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B5421-71AE-4EE1-A0B1-5082ECB43E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07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E57878-50D2-4963-BF90-DD3550DD4E0F}" type="slidenum">
              <a:rPr lang="en-US" sz="1200">
                <a:solidFill>
                  <a:prstClr val="black"/>
                </a:solidFill>
                <a:latin typeface="Calibri"/>
              </a:rPr>
              <a:pPr defTabSz="881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00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9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71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1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92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PlaceHolder 1"/>
          <p:cNvSpPr>
            <a:spLocks noGrp="1"/>
          </p:cNvSpPr>
          <p:nvPr>
            <p:ph type="body"/>
          </p:nvPr>
        </p:nvSpPr>
        <p:spPr>
          <a:xfrm>
            <a:off x="896655" y="4274510"/>
            <a:ext cx="4924660" cy="4050743"/>
          </a:xfrm>
          <a:prstGeom prst="rect">
            <a:avLst/>
          </a:prstGeom>
        </p:spPr>
        <p:txBody>
          <a:bodyPr lIns="89302" tIns="44818" rIns="89302" bIns="44818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87" name="TextShape 2"/>
          <p:cNvSpPr txBox="1"/>
          <p:nvPr/>
        </p:nvSpPr>
        <p:spPr>
          <a:xfrm>
            <a:off x="3808139" y="8548681"/>
            <a:ext cx="2909832" cy="452258"/>
          </a:xfrm>
          <a:prstGeom prst="rect">
            <a:avLst/>
          </a:prstGeom>
        </p:spPr>
        <p:txBody>
          <a:bodyPr lIns="89302" tIns="44818" rIns="89302" bIns="44818" anchor="b"/>
          <a:lstStyle/>
          <a:p>
            <a:pPr algn="r">
              <a:lnSpc>
                <a:spcPct val="100000"/>
              </a:lnSpc>
            </a:pPr>
            <a:fld id="{2A997DEF-B134-40D0-88C5-8E9051B179D5}" type="slidenum">
              <a:rPr lang="en-US" sz="1200">
                <a:solidFill>
                  <a:srgbClr val="000000"/>
                </a:solidFill>
                <a:latin typeface="Times New Roman"/>
              </a:r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854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body"/>
          </p:nvPr>
        </p:nvSpPr>
        <p:spPr>
          <a:xfrm>
            <a:off x="896655" y="4274510"/>
            <a:ext cx="4924660" cy="4050743"/>
          </a:xfrm>
          <a:prstGeom prst="rect">
            <a:avLst/>
          </a:prstGeom>
        </p:spPr>
        <p:txBody>
          <a:bodyPr lIns="89302" tIns="44818" rIns="89302" bIns="44818"/>
          <a:lstStyle/>
          <a:p>
            <a:endParaRPr dirty="0"/>
          </a:p>
        </p:txBody>
      </p:sp>
      <p:sp>
        <p:nvSpPr>
          <p:cNvPr id="985" name="TextShape 2"/>
          <p:cNvSpPr txBox="1"/>
          <p:nvPr/>
        </p:nvSpPr>
        <p:spPr>
          <a:xfrm>
            <a:off x="3808139" y="8548681"/>
            <a:ext cx="2909832" cy="452258"/>
          </a:xfrm>
          <a:prstGeom prst="rect">
            <a:avLst/>
          </a:prstGeom>
        </p:spPr>
        <p:txBody>
          <a:bodyPr lIns="89302" tIns="44818" rIns="89302" bIns="44818" anchor="b"/>
          <a:lstStyle/>
          <a:p>
            <a:pPr algn="r">
              <a:lnSpc>
                <a:spcPct val="100000"/>
              </a:lnSpc>
            </a:pPr>
            <a:fld id="{037B06B9-4ABC-4E1B-86F4-4C57FC427B15}" type="slidenum">
              <a:rPr lang="en-US" sz="1200">
                <a:solidFill>
                  <a:srgbClr val="000000"/>
                </a:solidFill>
                <a:latin typeface="Times New Roman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488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19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0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79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91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4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1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28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36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CE57878-50D2-4963-BF90-DD3550DD4E0F}" type="slidenum">
              <a:rPr lang="en-US" sz="1200">
                <a:solidFill>
                  <a:prstClr val="black"/>
                </a:solidFill>
                <a:latin typeface="Calibri"/>
              </a:rPr>
              <a:pPr defTabSz="881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832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9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EDF9BD1-9C52-49AC-8065-C96F3487A06E}" type="slidenum">
              <a:rPr lang="en-US" sz="1200">
                <a:solidFill>
                  <a:prstClr val="black"/>
                </a:solidFill>
                <a:latin typeface="Calibri"/>
              </a:rPr>
              <a:pPr defTabSz="881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696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EDF9BD1-9C52-49AC-8065-C96F3487A06E}" type="slidenum">
              <a:rPr lang="en-US" sz="1200">
                <a:solidFill>
                  <a:prstClr val="black"/>
                </a:solidFill>
                <a:latin typeface="Calibri"/>
              </a:rPr>
              <a:pPr defTabSz="881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6420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EDF9BD1-9C52-49AC-8065-C96F3487A06E}" type="slidenum">
              <a:rPr lang="en-US" sz="1200">
                <a:solidFill>
                  <a:prstClr val="black"/>
                </a:solidFill>
                <a:latin typeface="Calibri"/>
              </a:rPr>
              <a:pPr defTabSz="88139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783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27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 lIns="88139" tIns="44070" rIns="88139" bIns="44070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9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C9F3D8-2FCF-4126-831D-E5B48B7B3AB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2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4E42F-0190-4625-AB7D-4FDDAA7AD5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04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3DB33-804C-492D-BB1B-18D20B8A1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3107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8B1EB-341A-456C-8798-BC346D07B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458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12188" y="6408738"/>
            <a:ext cx="377825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457DD-0A7C-4838-80EB-AF5FE5DDD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492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0874"/>
            <a:ext cx="709595" cy="946127"/>
          </a:xfrm>
          <a:prstGeom prst="rect">
            <a:avLst/>
          </a:prstGeom>
        </p:spPr>
      </p:pic>
      <p:sp>
        <p:nvSpPr>
          <p:cNvPr id="7" name="Title 18"/>
          <p:cNvSpPr txBox="1">
            <a:spLocks/>
          </p:cNvSpPr>
          <p:nvPr userDrawn="1"/>
        </p:nvSpPr>
        <p:spPr>
          <a:xfrm>
            <a:off x="638700" y="4241800"/>
            <a:ext cx="7215996" cy="111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1875370"/>
            <a:ext cx="7848600" cy="752473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961898"/>
            <a:ext cx="7086600" cy="135360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33400" y="5726644"/>
            <a:ext cx="2743200" cy="486833"/>
          </a:xfrm>
          <a:prstGeom prst="rect">
            <a:avLst/>
          </a:prstGeom>
        </p:spPr>
        <p:txBody>
          <a:bodyPr anchor="t"/>
          <a:lstStyle>
            <a:lvl1pPr algn="l">
              <a:defRPr sz="140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D73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04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3" y="1447802"/>
            <a:ext cx="8678863" cy="39989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3"/>
          <p:cNvSpPr>
            <a:spLocks noGrp="1"/>
          </p:cNvSpPr>
          <p:nvPr>
            <p:ph type="title"/>
          </p:nvPr>
        </p:nvSpPr>
        <p:spPr>
          <a:xfrm>
            <a:off x="287899" y="615757"/>
            <a:ext cx="6554707" cy="60344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619500" y="-69413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Cornell University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619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4756730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Photos, illustrations, graphics here.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4" y="1447800"/>
            <a:ext cx="4050507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7"/>
            <a:ext cx="6554707" cy="60344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9" y="1447800"/>
            <a:ext cx="4358795" cy="4876800"/>
          </a:xfrm>
        </p:spPr>
        <p:txBody>
          <a:bodyPr numCol="1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619500" y="-69413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Cornell University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51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5FF681C-F548-4DDB-A0E6-033CCD18AB69}" type="slidenum">
              <a:rPr lang="en-US" smtClean="0">
                <a:solidFill>
                  <a:prstClr val="black"/>
                </a:solidFill>
                <a:latin typeface="Time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464793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6003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F681C-F548-4DDB-A0E6-033CCD18AB69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7607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BAA6E-6650-41AE-9613-DAD2F94F44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38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03917-38C7-4A41-8DD8-ACA6A3131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78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EE52F-D5F2-4676-A784-5604862F9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36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3F280-E7A8-43E2-9D5A-F8A26D3E7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7274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76916-1435-4DB7-84C1-3A1451731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395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F681C-F548-4DDB-A0E6-033CCD18A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157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9C9B2-A23C-4CD6-928F-FA53832F9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14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0F323-35CD-4211-92F9-AAC16AA5B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313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45"/>
          <p:cNvSpPr>
            <a:spLocks noChangeArrowheads="1"/>
          </p:cNvSpPr>
          <p:nvPr userDrawn="1"/>
        </p:nvSpPr>
        <p:spPr bwMode="auto">
          <a:xfrm>
            <a:off x="139700" y="146050"/>
            <a:ext cx="8866188" cy="6497638"/>
          </a:xfrm>
          <a:prstGeom prst="roundRect">
            <a:avLst>
              <a:gd name="adj" fmla="val 120"/>
            </a:avLst>
          </a:prstGeom>
          <a:noFill/>
          <a:ln w="31750">
            <a:solidFill>
              <a:srgbClr val="BE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7" name="Text Box 46"/>
          <p:cNvSpPr txBox="1">
            <a:spLocks noChangeArrowheads="1"/>
          </p:cNvSpPr>
          <p:nvPr userDrawn="1"/>
        </p:nvSpPr>
        <p:spPr bwMode="auto">
          <a:xfrm>
            <a:off x="269875" y="6208713"/>
            <a:ext cx="2698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sz="600">
              <a:latin typeface="Times New Roman" pitchFamily="18" charset="0"/>
            </a:endParaRPr>
          </a:p>
        </p:txBody>
      </p:sp>
      <p:sp>
        <p:nvSpPr>
          <p:cNvPr id="1028" name="Text Box 47"/>
          <p:cNvSpPr txBox="1">
            <a:spLocks noChangeArrowheads="1"/>
          </p:cNvSpPr>
          <p:nvPr userDrawn="1"/>
        </p:nvSpPr>
        <p:spPr bwMode="auto">
          <a:xfrm>
            <a:off x="4357688" y="6643688"/>
            <a:ext cx="4678362" cy="21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800" dirty="0" smtClean="0">
                <a:latin typeface="Times New Roman" pitchFamily="18" charset="0"/>
              </a:rPr>
              <a:t>Hugh Philipp</a:t>
            </a:r>
            <a:r>
              <a:rPr lang="en-US" sz="800" baseline="0" dirty="0" smtClean="0">
                <a:latin typeface="Times New Roman" pitchFamily="18" charset="0"/>
              </a:rPr>
              <a:t>, </a:t>
            </a:r>
            <a:r>
              <a:rPr lang="en-US" sz="800" baseline="0" dirty="0" err="1" smtClean="0">
                <a:latin typeface="Times New Roman" pitchFamily="18" charset="0"/>
              </a:rPr>
              <a:t>Ulitima</a:t>
            </a:r>
            <a:r>
              <a:rPr lang="en-US" sz="800" baseline="0" dirty="0" smtClean="0">
                <a:latin typeface="Times New Roman" pitchFamily="18" charset="0"/>
              </a:rPr>
              <a:t> 9/11/2018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2188" y="6408738"/>
            <a:ext cx="377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0FF61143-634D-480D-9975-648B82328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0" name="Group 57"/>
          <p:cNvGrpSpPr>
            <a:grpSpLocks/>
          </p:cNvGrpSpPr>
          <p:nvPr userDrawn="1"/>
        </p:nvGrpSpPr>
        <p:grpSpPr bwMode="auto">
          <a:xfrm>
            <a:off x="195263" y="6445250"/>
            <a:ext cx="1809750" cy="379413"/>
            <a:chOff x="138" y="4023"/>
            <a:chExt cx="1140" cy="239"/>
          </a:xfrm>
        </p:grpSpPr>
        <p:pic>
          <p:nvPicPr>
            <p:cNvPr id="1031" name="Picture 58" descr="Picture1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" y="4023"/>
              <a:ext cx="239" cy="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" name="Text Box 59"/>
            <p:cNvSpPr txBox="1">
              <a:spLocks noChangeArrowheads="1"/>
            </p:cNvSpPr>
            <p:nvPr userDrawn="1"/>
          </p:nvSpPr>
          <p:spPr bwMode="auto">
            <a:xfrm>
              <a:off x="395" y="4064"/>
              <a:ext cx="883" cy="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1000" b="1">
                  <a:solidFill>
                    <a:srgbClr val="CC3300"/>
                  </a:solidFill>
                </a:rPr>
                <a:t>Cornell University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CC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i="1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8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/>
  <p:hf hdr="0" ftr="0" dt="0"/>
  <p:txStyles>
    <p:titleStyle>
      <a:lvl1pPr algn="l" defTabSz="914377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accent2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AutoShape 45"/>
          <p:cNvSpPr>
            <a:spLocks noChangeArrowheads="1"/>
          </p:cNvSpPr>
          <p:nvPr/>
        </p:nvSpPr>
        <p:spPr bwMode="auto">
          <a:xfrm>
            <a:off x="139700" y="146050"/>
            <a:ext cx="8866188" cy="6497638"/>
          </a:xfrm>
          <a:prstGeom prst="roundRect">
            <a:avLst>
              <a:gd name="adj" fmla="val 120"/>
            </a:avLst>
          </a:prstGeom>
          <a:noFill/>
          <a:ln w="31750">
            <a:solidFill>
              <a:srgbClr val="BE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0" name="Text Box 46"/>
          <p:cNvSpPr txBox="1">
            <a:spLocks noChangeArrowheads="1"/>
          </p:cNvSpPr>
          <p:nvPr/>
        </p:nvSpPr>
        <p:spPr bwMode="auto">
          <a:xfrm>
            <a:off x="269875" y="6208713"/>
            <a:ext cx="269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1" name="Text Box 47"/>
          <p:cNvSpPr txBox="1">
            <a:spLocks noChangeArrowheads="1"/>
          </p:cNvSpPr>
          <p:nvPr/>
        </p:nvSpPr>
        <p:spPr bwMode="auto">
          <a:xfrm>
            <a:off x="7018338" y="6643688"/>
            <a:ext cx="20050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SRI-2009 Melbourne 9-29-09  </a:t>
            </a:r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2188" y="6408738"/>
            <a:ext cx="377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219075" y="6386513"/>
            <a:ext cx="2382838" cy="396875"/>
            <a:chOff x="138" y="4023"/>
            <a:chExt cx="1501" cy="250"/>
          </a:xfrm>
        </p:grpSpPr>
        <p:pic>
          <p:nvPicPr>
            <p:cNvPr id="1081" name="Picture 57" descr="Picture1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8" y="4023"/>
              <a:ext cx="239" cy="239"/>
            </a:xfrm>
            <a:prstGeom prst="rect">
              <a:avLst/>
            </a:prstGeom>
            <a:noFill/>
          </p:spPr>
        </p:pic>
        <p:sp>
          <p:nvSpPr>
            <p:cNvPr id="1082" name="Text Box 58"/>
            <p:cNvSpPr txBox="1">
              <a:spLocks noChangeArrowheads="1"/>
            </p:cNvSpPr>
            <p:nvPr userDrawn="1"/>
          </p:nvSpPr>
          <p:spPr bwMode="auto">
            <a:xfrm>
              <a:off x="372" y="4023"/>
              <a:ext cx="1267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Cornell University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Physics Department &amp; CHESS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781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rgbClr val="CC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i="1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i="1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8932" y="1026244"/>
            <a:ext cx="7772400" cy="1470025"/>
          </a:xfrm>
        </p:spPr>
        <p:txBody>
          <a:bodyPr/>
          <a:lstStyle/>
          <a:p>
            <a:r>
              <a:rPr lang="en-US" dirty="0" smtClean="0"/>
              <a:t>High Speed PADs at Cornell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2098" y="1988665"/>
            <a:ext cx="4800600" cy="101520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Practical experience with high-speed </a:t>
            </a:r>
            <a:endParaRPr lang="en-US" dirty="0" smtClean="0"/>
          </a:p>
          <a:p>
            <a:pPr algn="ctr"/>
            <a:r>
              <a:rPr lang="en-US" dirty="0" smtClean="0"/>
              <a:t>x-ray </a:t>
            </a:r>
            <a:r>
              <a:rPr lang="en-US" dirty="0"/>
              <a:t>pixel array detectors and x-ray </a:t>
            </a:r>
            <a:endParaRPr lang="en-US" dirty="0" smtClean="0"/>
          </a:p>
          <a:p>
            <a:pPr algn="ctr"/>
            <a:r>
              <a:rPr lang="en-US" dirty="0" smtClean="0"/>
              <a:t>sensing </a:t>
            </a:r>
            <a:r>
              <a:rPr lang="en-US" dirty="0"/>
              <a:t>materials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89B526-4449-4CE0-B5F9-6FE70C936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15104" r="4565" b="6380"/>
          <a:stretch/>
        </p:blipFill>
        <p:spPr>
          <a:xfrm>
            <a:off x="1973416" y="3154016"/>
            <a:ext cx="5097963" cy="35293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44E42F-0190-4625-AB7D-4FDDAA7AD58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425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t="4337" r="5566"/>
          <a:stretch/>
        </p:blipFill>
        <p:spPr>
          <a:xfrm>
            <a:off x="629208" y="3648134"/>
            <a:ext cx="3767372" cy="2561335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68387529"/>
              </p:ext>
            </p:extLst>
          </p:nvPr>
        </p:nvGraphicFramePr>
        <p:xfrm>
          <a:off x="419101" y="1095770"/>
          <a:ext cx="8381999" cy="19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0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4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27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22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6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060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863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ρ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[g/cm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US" sz="18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gap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[eV]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 [eV</a:t>
                      </a:r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Pair creation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µ</a:t>
                      </a:r>
                      <a:r>
                        <a:rPr lang="en-US" sz="18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[cm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/Vs]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µ</a:t>
                      </a:r>
                      <a:r>
                        <a:rPr lang="en-US" sz="18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[cm</a:t>
                      </a:r>
                      <a:r>
                        <a:rPr lang="en-US" sz="18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/Vs]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US" sz="18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en-US" sz="18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65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Silicon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&gt;1ms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&gt;1ms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65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&gt;1ms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&gt;1ms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65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31,33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~10ns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1ns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651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CdTe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48,52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3µs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 2µs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68793" y="443149"/>
            <a:ext cx="1943100" cy="486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623275" y="3248024"/>
            <a:ext cx="3988913" cy="3609976"/>
            <a:chOff x="5256142" y="1096585"/>
            <a:chExt cx="3650491" cy="4813302"/>
          </a:xfrm>
        </p:grpSpPr>
        <p:sp>
          <p:nvSpPr>
            <p:cNvPr id="7" name="TextBox 6"/>
            <p:cNvSpPr txBox="1"/>
            <p:nvPr/>
          </p:nvSpPr>
          <p:spPr>
            <a:xfrm>
              <a:off x="5256142" y="1683086"/>
              <a:ext cx="3650491" cy="4226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Si: 	low </a:t>
              </a:r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ρ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,Z 		</a:t>
              </a:r>
              <a:b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	=&gt; low QE at high E</a:t>
              </a:r>
            </a:p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Ge: 	low 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200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gap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b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	=&gt; needs </a:t>
              </a:r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cryo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cooling</a:t>
              </a:r>
            </a:p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GaAs: 	low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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	=&gt; energy dependence</a:t>
              </a:r>
            </a:p>
            <a:p>
              <a:r>
                <a:rPr lang="en-US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CdTe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 	slow; material 	polarization</a:t>
              </a:r>
            </a:p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	=&gt; speed, complexity	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875733" y="1096585"/>
              <a:ext cx="2187398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Biggest drawbacks:</a:t>
              </a: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64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23" y="846138"/>
            <a:ext cx="6450246" cy="47827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Detector Speed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2938" y="5219606"/>
            <a:ext cx="8228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Oversimplified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Mobility and peak </a:t>
            </a:r>
            <a:r>
              <a:rPr lang="en-US" b="1" i="1" dirty="0" smtClean="0"/>
              <a:t>carrier velocity</a:t>
            </a:r>
            <a:r>
              <a:rPr lang="en-US" dirty="0" smtClean="0"/>
              <a:t> in context of x-ray </a:t>
            </a:r>
            <a:r>
              <a:rPr lang="en-US" b="1" dirty="0" smtClean="0"/>
              <a:t>absorption length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thickness of materials are available?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5862415" y="3552742"/>
            <a:ext cx="2871386" cy="10854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5862415" y="3460563"/>
            <a:ext cx="2879932" cy="903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862415" y="2312090"/>
            <a:ext cx="2747473" cy="382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5862415" y="4072611"/>
            <a:ext cx="2820112" cy="3733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7309340" y="198696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153 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1460" y="312541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2.9 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1874" y="349474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2.0 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87737" y="407386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333ps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3665251" y="4324172"/>
            <a:ext cx="2453538" cy="341832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65250" y="428750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Thicker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93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General capabilities of PADs and sensor materials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00B050"/>
                </a:solidFill>
              </a:rPr>
              <a:t>Cornell detectors and practical use</a:t>
            </a:r>
          </a:p>
          <a:p>
            <a:endParaRPr lang="en-US" sz="2800" dirty="0" smtClean="0"/>
          </a:p>
          <a:p>
            <a:r>
              <a:rPr lang="en-US" sz="2800" dirty="0" smtClean="0"/>
              <a:t>Way forward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Outline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26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5425" y="439041"/>
            <a:ext cx="6172200" cy="342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Keck </a:t>
            </a:r>
            <a:r>
              <a:rPr lang="en-US" dirty="0"/>
              <a:t>PAD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80847" y="1022617"/>
            <a:ext cx="2686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In-pixel frame storage provides down to ~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100 ns spacing between stored frames (~10 MHz)</a:t>
            </a:r>
          </a:p>
          <a:p>
            <a:pPr algn="ctr" defTabSz="685800">
              <a:defRPr/>
            </a:pP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3536" y="944236"/>
            <a:ext cx="4695506" cy="3105206"/>
            <a:chOff x="838200" y="1292499"/>
            <a:chExt cx="3980342" cy="25640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33119"/>
              <a:ext cx="3980342" cy="23431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52800" y="3487170"/>
              <a:ext cx="13653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dirty="0">
                  <a:solidFill>
                    <a:srgbClr val="000000"/>
                  </a:solidFill>
                  <a:latin typeface="Calibri"/>
                </a:rPr>
                <a:t>Storage caps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266950" y="2630993"/>
              <a:ext cx="2457450" cy="1145277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009650" y="1424872"/>
              <a:ext cx="971550" cy="1794743"/>
            </a:xfrm>
            <a:prstGeom prst="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3322" y="1292499"/>
              <a:ext cx="17123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400" dirty="0">
                  <a:solidFill>
                    <a:srgbClr val="000000"/>
                  </a:solidFill>
                  <a:latin typeface="Calibri"/>
                </a:rPr>
                <a:t>300, 466, 500, 700 </a:t>
              </a:r>
              <a:r>
                <a:rPr lang="en-US" sz="1400" dirty="0" err="1">
                  <a:solidFill>
                    <a:srgbClr val="000000"/>
                  </a:solidFill>
                  <a:latin typeface="Calibri"/>
                </a:rPr>
                <a:t>fF</a:t>
              </a:r>
              <a:endParaRPr lang="en-US" sz="1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521548"/>
              </p:ext>
            </p:extLst>
          </p:nvPr>
        </p:nvGraphicFramePr>
        <p:xfrm>
          <a:off x="543839" y="4280274"/>
          <a:ext cx="5079294" cy="18745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653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Read</a:t>
                      </a:r>
                      <a:r>
                        <a:rPr lang="en-US" sz="1500" baseline="0" dirty="0"/>
                        <a:t> time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0.86 </a:t>
                      </a:r>
                      <a:r>
                        <a:rPr lang="en-US" sz="1500" dirty="0" err="1"/>
                        <a:t>ms</a:t>
                      </a:r>
                      <a:r>
                        <a:rPr lang="en-US" sz="1500" dirty="0"/>
                        <a:t>/frame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656">
                <a:tc>
                  <a:txBody>
                    <a:bodyPr/>
                    <a:lstStyle/>
                    <a:p>
                      <a:r>
                        <a:rPr lang="en-US" sz="1500" dirty="0"/>
                        <a:t>Storage</a:t>
                      </a:r>
                      <a:r>
                        <a:rPr lang="en-US" sz="1500" baseline="0" dirty="0"/>
                        <a:t> caps/pixel</a:t>
                      </a:r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/>
                        <a:t>Read noise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 photon @ 8 keV (C</a:t>
                      </a:r>
                      <a:r>
                        <a:rPr lang="en-US" sz="1500" baseline="-25000" dirty="0"/>
                        <a:t>F</a:t>
                      </a:r>
                      <a:r>
                        <a:rPr lang="en-US" sz="1500" baseline="0" dirty="0"/>
                        <a:t> = 300 </a:t>
                      </a:r>
                      <a:r>
                        <a:rPr lang="en-US" sz="1500" baseline="0" dirty="0" err="1"/>
                        <a:t>fF</a:t>
                      </a:r>
                      <a:r>
                        <a:rPr lang="en-US" sz="1500" dirty="0"/>
                        <a:t>)</a:t>
                      </a:r>
                    </a:p>
                    <a:p>
                      <a:r>
                        <a:rPr lang="en-US" sz="1500" dirty="0"/>
                        <a:t>4 photons @ 8 keV (C</a:t>
                      </a:r>
                      <a:r>
                        <a:rPr lang="en-US" sz="1500" baseline="-25000" dirty="0"/>
                        <a:t>F</a:t>
                      </a:r>
                      <a:r>
                        <a:rPr lang="en-US" sz="1500" baseline="0" dirty="0"/>
                        <a:t> = 1966 </a:t>
                      </a:r>
                      <a:r>
                        <a:rPr lang="en-US" sz="1500" baseline="0" dirty="0" err="1"/>
                        <a:t>fF</a:t>
                      </a:r>
                      <a:r>
                        <a:rPr lang="en-US" sz="1500" dirty="0"/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/>
                        <a:t>Well capacity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1112 photons @ 8 keV (C</a:t>
                      </a:r>
                      <a:r>
                        <a:rPr lang="en-US" sz="1500" baseline="-25000" dirty="0"/>
                        <a:t>F</a:t>
                      </a:r>
                      <a:r>
                        <a:rPr lang="en-US" sz="1500" baseline="0" dirty="0"/>
                        <a:t> = 300 </a:t>
                      </a:r>
                      <a:r>
                        <a:rPr lang="en-US" sz="1500" baseline="0" dirty="0" err="1"/>
                        <a:t>fF</a:t>
                      </a:r>
                      <a:r>
                        <a:rPr lang="en-US" sz="1500" dirty="0"/>
                        <a:t>)</a:t>
                      </a:r>
                    </a:p>
                    <a:p>
                      <a:r>
                        <a:rPr lang="en-US" sz="1500" dirty="0"/>
                        <a:t>7288 photons @ 8 keV (C</a:t>
                      </a:r>
                      <a:r>
                        <a:rPr lang="en-US" sz="1500" baseline="-25000" dirty="0"/>
                        <a:t>F</a:t>
                      </a:r>
                      <a:r>
                        <a:rPr lang="en-US" sz="1500" baseline="0" dirty="0"/>
                        <a:t> = 1966 </a:t>
                      </a:r>
                      <a:r>
                        <a:rPr lang="en-US" sz="1500" baseline="0" dirty="0" err="1"/>
                        <a:t>fF</a:t>
                      </a:r>
                      <a:r>
                        <a:rPr lang="en-US" sz="1500" dirty="0"/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85800">
              <a:defRPr/>
            </a:pPr>
            <a:fld id="{B6F15528-21DE-4FAA-801E-634DDDAF4B2B}" type="slidenum">
              <a:rPr lang="en-US" sz="750">
                <a:solidFill>
                  <a:srgbClr val="000000"/>
                </a:solidFill>
                <a:latin typeface="Calibri"/>
              </a:rPr>
              <a:pPr defTabSz="685800">
                <a:defRPr/>
              </a:pPr>
              <a:t>13</a:t>
            </a:fld>
            <a:endParaRPr lang="en-US" sz="75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089B526-4449-4CE0-B5F9-6FE70C936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71" y="2277737"/>
            <a:ext cx="2641517" cy="183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150870" y="6383394"/>
            <a:ext cx="35253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900" dirty="0">
                <a:solidFill>
                  <a:prstClr val="black"/>
                </a:solidFill>
              </a:rPr>
              <a:t>H. Philipp, et. al., (2015), J. Synchrotron Radiation. 23: 395-403. 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1397" y="645859"/>
            <a:ext cx="18115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Integration caps 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5989" y="4477474"/>
            <a:ext cx="3224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Sensors: Si and </a:t>
            </a:r>
            <a:r>
              <a:rPr lang="en-US" dirty="0" err="1" smtClean="0"/>
              <a:t>CdTe</a:t>
            </a:r>
            <a:r>
              <a:rPr lang="en-US" dirty="0" smtClean="0"/>
              <a:t> diodes.</a:t>
            </a:r>
          </a:p>
          <a:p>
            <a:endParaRPr lang="en-US" dirty="0" smtClean="0"/>
          </a:p>
          <a:p>
            <a:r>
              <a:rPr lang="en-US" dirty="0" smtClean="0"/>
              <a:t>Pixel size: 150 µm x 150 </a:t>
            </a:r>
            <a:r>
              <a:rPr lang="en-US" dirty="0"/>
              <a:t>µ</a:t>
            </a:r>
            <a:r>
              <a:rPr lang="en-US" dirty="0" smtClean="0"/>
              <a:t>m</a:t>
            </a:r>
          </a:p>
          <a:p>
            <a:r>
              <a:rPr lang="en-US" dirty="0" smtClean="0"/>
              <a:t>Each tile: 128 x 129 pixels.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57661" y="3898413"/>
            <a:ext cx="338426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Above: Simplified Pixel Schematics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0664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A9B6B85F-2E23-4A91-8D0A-D176A6E47B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21" y="1456860"/>
            <a:ext cx="4883664" cy="26115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49678" y="554947"/>
            <a:ext cx="4539501" cy="4632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Metals under </a:t>
            </a:r>
            <a:r>
              <a:rPr lang="en-US" dirty="0"/>
              <a:t>stress @ CHESS </a:t>
            </a:r>
            <a:r>
              <a:rPr lang="en-US" dirty="0" smtClean="0"/>
              <a:t>G3 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4893654" y="2584541"/>
            <a:ext cx="3204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Tx/>
              <a:buChar char="-"/>
              <a:defRPr/>
            </a:pPr>
            <a:r>
              <a:rPr lang="en-US" sz="1500" b="1" dirty="0">
                <a:solidFill>
                  <a:srgbClr val="000000"/>
                </a:solidFill>
                <a:latin typeface="Calibri"/>
              </a:rPr>
              <a:t>Collaborators: </a:t>
            </a:r>
            <a:r>
              <a:rPr lang="en-US" sz="1500" dirty="0">
                <a:solidFill>
                  <a:srgbClr val="000000"/>
                </a:solidFill>
                <a:latin typeface="Calibri"/>
              </a:rPr>
              <a:t>Hufnagel group @ Johns Hopkins &amp; Army Research Office</a:t>
            </a:r>
          </a:p>
          <a:p>
            <a:pPr marL="214313" indent="-214313" defTabSz="685800">
              <a:buFontTx/>
              <a:buChar char="-"/>
              <a:defRPr/>
            </a:pPr>
            <a:r>
              <a:rPr lang="en-US" sz="1500" b="1" dirty="0">
                <a:solidFill>
                  <a:srgbClr val="000000"/>
                </a:solidFill>
                <a:latin typeface="Calibri"/>
              </a:rPr>
              <a:t>Goal: </a:t>
            </a:r>
            <a:r>
              <a:rPr lang="en-US" sz="1500" dirty="0">
                <a:solidFill>
                  <a:srgbClr val="000000"/>
                </a:solidFill>
                <a:latin typeface="Calibri"/>
              </a:rPr>
              <a:t>study deformation of metal compounds under high strain rates</a:t>
            </a:r>
          </a:p>
          <a:p>
            <a:pPr marL="214313" indent="-214313" defTabSz="685800">
              <a:buFontTx/>
              <a:buChar char="-"/>
              <a:defRPr/>
            </a:pPr>
            <a:r>
              <a:rPr lang="en-US" sz="1500" b="1" dirty="0">
                <a:solidFill>
                  <a:srgbClr val="000000"/>
                </a:solidFill>
                <a:latin typeface="Calibri"/>
              </a:rPr>
              <a:t>Energy: </a:t>
            </a:r>
            <a:r>
              <a:rPr lang="en-US" sz="1500" dirty="0">
                <a:solidFill>
                  <a:srgbClr val="000000"/>
                </a:solidFill>
                <a:latin typeface="Calibri"/>
              </a:rPr>
              <a:t>10 keV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2751480" y="2917265"/>
            <a:ext cx="134549" cy="9446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072047" y="1529198"/>
            <a:ext cx="218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b="1" u="sng" dirty="0" err="1">
                <a:solidFill>
                  <a:srgbClr val="000000"/>
                </a:solidFill>
                <a:latin typeface="Calibri"/>
              </a:rPr>
              <a:t>Kolsky</a:t>
            </a:r>
            <a:r>
              <a:rPr lang="en-US" b="1" u="sng" dirty="0">
                <a:solidFill>
                  <a:srgbClr val="000000"/>
                </a:solidFill>
                <a:latin typeface="Calibri"/>
              </a:rPr>
              <a:t> bar apparatus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85800">
              <a:defRPr/>
            </a:pPr>
            <a:fld id="{B6F15528-21DE-4FAA-801E-634DDDAF4B2B}" type="slidenum">
              <a:rPr lang="en-US" sz="750">
                <a:solidFill>
                  <a:srgbClr val="000000"/>
                </a:solidFill>
                <a:latin typeface="Calibri"/>
              </a:rPr>
              <a:pPr defTabSz="685800">
                <a:defRPr/>
              </a:pPr>
              <a:t>14</a:t>
            </a:fld>
            <a:endParaRPr lang="en-US" sz="75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" name="Camera_18_12_22.avi">
            <a:hlinkClick r:id="" action="ppaction://media"/>
            <a:extLst>
              <a:ext uri="{FF2B5EF4-FFF2-40B4-BE49-F238E27FC236}">
                <a16:creationId xmlns:a16="http://schemas.microsoft.com/office/drawing/2014/main" id="{E00481ED-8BA8-4ACF-ABB2-B37E717AA1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934" y="1039270"/>
            <a:ext cx="1932119" cy="120690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22612A2-579B-4597-B050-26F37D2C2F79}"/>
              </a:ext>
            </a:extLst>
          </p:cNvPr>
          <p:cNvSpPr txBox="1"/>
          <p:nvPr/>
        </p:nvSpPr>
        <p:spPr>
          <a:xfrm>
            <a:off x="5493184" y="2279058"/>
            <a:ext cx="2061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Optical video, 1 million FPS</a:t>
            </a:r>
          </a:p>
        </p:txBody>
      </p:sp>
      <p:pic>
        <p:nvPicPr>
          <p:cNvPr id="47" name="Picture 46" descr="IUCrfigure.png">
            <a:extLst>
              <a:ext uri="{FF2B5EF4-FFF2-40B4-BE49-F238E27FC236}">
                <a16:creationId xmlns:a16="http://schemas.microsoft.com/office/drawing/2014/main" id="{507B8F64-B262-4B5A-8113-308D4EB2E1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b="60828"/>
          <a:stretch/>
        </p:blipFill>
        <p:spPr>
          <a:xfrm>
            <a:off x="1484361" y="4127901"/>
            <a:ext cx="6156684" cy="12205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F66991C-2FFE-4843-A107-CD9DD3BF58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534"/>
          <a:stretch/>
        </p:blipFill>
        <p:spPr>
          <a:xfrm>
            <a:off x="1322578" y="5336738"/>
            <a:ext cx="6498222" cy="304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11967" y="563141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Silicon diode sensor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571" y="5934318"/>
            <a:ext cx="7342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C. J.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Hustedt 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et al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., J. of Dynamical Behavior of Materials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. 44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(2018) 222-230.</a:t>
            </a:r>
            <a:endParaRPr lang="en-US" dirty="0" smtClean="0">
              <a:solidFill>
                <a:srgbClr val="000000"/>
              </a:solidFill>
              <a:latin typeface="Calibri"/>
            </a:endParaRPr>
          </a:p>
          <a:p>
            <a:pPr defTabSz="685800"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Lambert 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et al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., 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Review of Scientific Instruments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85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, 093901 (2014)</a:t>
            </a:r>
          </a:p>
        </p:txBody>
      </p:sp>
    </p:spTree>
    <p:extLst>
      <p:ext uri="{BB962C8B-B14F-4D97-AF65-F5344CB8AC3E}">
        <p14:creationId xmlns:p14="http://schemas.microsoft.com/office/powerpoint/2010/main" val="653148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56369" y="2133601"/>
            <a:ext cx="5910577" cy="3583107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CdTe</a:t>
            </a:r>
            <a:r>
              <a:rPr lang="en-US" dirty="0" smtClean="0">
                <a:solidFill>
                  <a:schemeClr val="tx1"/>
                </a:solidFill>
              </a:rPr>
              <a:t> : </a:t>
            </a:r>
            <a:r>
              <a:rPr lang="en-US" b="1" i="1" dirty="0" err="1" smtClean="0">
                <a:solidFill>
                  <a:schemeClr val="tx1"/>
                </a:solidFill>
              </a:rPr>
              <a:t>Acrorad</a:t>
            </a:r>
            <a:r>
              <a:rPr lang="en-US" b="1" i="1" dirty="0" smtClean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Co</a:t>
            </a:r>
            <a:r>
              <a:rPr lang="en-US" dirty="0">
                <a:solidFill>
                  <a:schemeClr val="tx1"/>
                </a:solidFill>
              </a:rPr>
              <a:t>., Ltd., </a:t>
            </a:r>
            <a:r>
              <a:rPr lang="en-US" dirty="0" smtClean="0">
                <a:solidFill>
                  <a:schemeClr val="tx1"/>
                </a:solidFill>
              </a:rPr>
              <a:t>Japan.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Bumping and </a:t>
            </a:r>
            <a:r>
              <a:rPr lang="en-US" dirty="0">
                <a:solidFill>
                  <a:schemeClr val="tx1"/>
                </a:solidFill>
              </a:rPr>
              <a:t>module mating to ASICs: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smtClean="0">
                <a:solidFill>
                  <a:schemeClr val="tx1"/>
                </a:solidFill>
              </a:rPr>
              <a:t>	Oy </a:t>
            </a:r>
            <a:r>
              <a:rPr lang="en-US" b="1" i="1" dirty="0" err="1">
                <a:solidFill>
                  <a:schemeClr val="tx1"/>
                </a:solidFill>
              </a:rPr>
              <a:t>Ajat</a:t>
            </a:r>
            <a:r>
              <a:rPr lang="en-US" b="1" i="1" dirty="0">
                <a:solidFill>
                  <a:schemeClr val="tx1"/>
                </a:solidFill>
              </a:rPr>
              <a:t> Ltd</a:t>
            </a:r>
            <a:r>
              <a:rPr lang="en-US" dirty="0">
                <a:solidFill>
                  <a:schemeClr val="tx1"/>
                </a:solidFill>
              </a:rPr>
              <a:t>., </a:t>
            </a:r>
            <a:r>
              <a:rPr lang="en-US" dirty="0" smtClean="0">
                <a:solidFill>
                  <a:schemeClr val="tx1"/>
                </a:solidFill>
              </a:rPr>
              <a:t>Finland.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Diode structure:  </a:t>
            </a:r>
            <a:r>
              <a:rPr lang="en-US" dirty="0">
                <a:solidFill>
                  <a:schemeClr val="tx1"/>
                </a:solidFill>
              </a:rPr>
              <a:t>In/Pt </a:t>
            </a:r>
            <a:r>
              <a:rPr lang="en-US" dirty="0" err="1">
                <a:solidFill>
                  <a:schemeClr val="tx1"/>
                </a:solidFill>
              </a:rPr>
              <a:t>Schottky</a:t>
            </a:r>
            <a:r>
              <a:rPr lang="en-US" dirty="0">
                <a:solidFill>
                  <a:schemeClr val="tx1"/>
                </a:solidFill>
              </a:rPr>
              <a:t> type with a </a:t>
            </a:r>
            <a:r>
              <a:rPr lang="en-US" dirty="0" smtClean="0">
                <a:solidFill>
                  <a:schemeClr val="tx1"/>
                </a:solidFill>
              </a:rPr>
              <a:t>pixelated, Pt contact. Hole collecting.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Pixel size: 150 um x 150 um.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on </a:t>
            </a:r>
            <a:r>
              <a:rPr lang="en-US" dirty="0" err="1" smtClean="0"/>
              <a:t>CdTe</a:t>
            </a:r>
            <a:r>
              <a:rPr lang="en-US" dirty="0" smtClean="0"/>
              <a:t> diode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752600"/>
            <a:ext cx="1730122" cy="39545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04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73" y="22712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CdTe</a:t>
            </a:r>
            <a:r>
              <a:rPr lang="en-US" dirty="0" smtClean="0"/>
              <a:t> Keck-PAD data from APS</a:t>
            </a:r>
            <a:br>
              <a:rPr lang="en-US" dirty="0" smtClean="0"/>
            </a:br>
            <a:r>
              <a:rPr lang="en-US" sz="2400" dirty="0" smtClean="0"/>
              <a:t>(beamline</a:t>
            </a:r>
            <a:r>
              <a:rPr lang="en-US" sz="2400" dirty="0"/>
              <a:t>: </a:t>
            </a:r>
            <a:r>
              <a:rPr lang="en-US" sz="2400" dirty="0" smtClean="0"/>
              <a:t>DCS, 35IDE)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0" y="1103526"/>
            <a:ext cx="5795920" cy="434694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604565" y="5552665"/>
            <a:ext cx="2424160" cy="0"/>
          </a:xfrm>
          <a:prstGeom prst="line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24994" y="5552665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CC66"/>
                </a:solidFill>
              </a:rPr>
              <a:t>Bunch period</a:t>
            </a:r>
          </a:p>
          <a:p>
            <a:pPr algn="ctr"/>
            <a:r>
              <a:rPr lang="en-US" dirty="0" smtClean="0">
                <a:solidFill>
                  <a:srgbClr val="00CC66"/>
                </a:solidFill>
              </a:rPr>
              <a:t>153 ns</a:t>
            </a:r>
            <a:endParaRPr lang="en-US" dirty="0">
              <a:solidFill>
                <a:srgbClr val="00CC66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604565" y="4546695"/>
            <a:ext cx="0" cy="106680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20764" y="4546695"/>
            <a:ext cx="7961" cy="1110734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968200" y="1417638"/>
            <a:ext cx="25186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750 </a:t>
            </a:r>
            <a:r>
              <a:rPr lang="el-GR" dirty="0" smtClean="0"/>
              <a:t>μ</a:t>
            </a:r>
            <a:r>
              <a:rPr lang="en-US" dirty="0" smtClean="0"/>
              <a:t>m thick sensor</a:t>
            </a:r>
          </a:p>
          <a:p>
            <a:endParaRPr lang="en-US" dirty="0"/>
          </a:p>
          <a:p>
            <a:r>
              <a:rPr lang="en-US" b="1" dirty="0" smtClean="0"/>
              <a:t>e- :</a:t>
            </a:r>
            <a:r>
              <a:rPr lang="en-US" dirty="0" smtClean="0"/>
              <a:t> initial feature</a:t>
            </a:r>
          </a:p>
          <a:p>
            <a:endParaRPr lang="en-US" dirty="0"/>
          </a:p>
          <a:p>
            <a:r>
              <a:rPr lang="en-US" b="1" dirty="0"/>
              <a:t>h</a:t>
            </a:r>
            <a:r>
              <a:rPr lang="en-US" b="1" dirty="0" smtClean="0"/>
              <a:t>oles:</a:t>
            </a:r>
            <a:r>
              <a:rPr lang="en-US" dirty="0" smtClean="0"/>
              <a:t> lagging feature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464815" y="4341431"/>
            <a:ext cx="372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oth charge carriers relevant.</a:t>
            </a:r>
          </a:p>
          <a:p>
            <a:pPr lvl="1"/>
            <a:r>
              <a:rPr lang="en-US" dirty="0" smtClean="0"/>
              <a:t>Think GaAs:</a:t>
            </a:r>
          </a:p>
          <a:p>
            <a:pPr lvl="2"/>
            <a:r>
              <a:rPr lang="el-GR" dirty="0" smtClean="0"/>
              <a:t>μ</a:t>
            </a:r>
            <a:r>
              <a:rPr lang="en-US" baseline="-25000" dirty="0" smtClean="0"/>
              <a:t>n</a:t>
            </a:r>
            <a:r>
              <a:rPr lang="en-US" dirty="0" smtClean="0"/>
              <a:t> ~ </a:t>
            </a:r>
            <a:r>
              <a:rPr lang="en-US" dirty="0"/>
              <a:t>8500 cm</a:t>
            </a:r>
            <a:r>
              <a:rPr lang="en-US" baseline="30000" dirty="0"/>
              <a:t>2</a:t>
            </a:r>
            <a:r>
              <a:rPr lang="en-US" dirty="0"/>
              <a:t> V</a:t>
            </a:r>
            <a:r>
              <a:rPr lang="en-US" baseline="30000" dirty="0"/>
              <a:t>-1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 smtClean="0"/>
              <a:t>  </a:t>
            </a:r>
          </a:p>
          <a:p>
            <a:pPr lvl="2"/>
            <a:r>
              <a:rPr lang="el-GR" dirty="0" smtClean="0"/>
              <a:t>μ</a:t>
            </a:r>
            <a:r>
              <a:rPr lang="en-US" baseline="-25000" dirty="0" smtClean="0"/>
              <a:t>p</a:t>
            </a:r>
            <a:r>
              <a:rPr lang="en-US" dirty="0" smtClean="0"/>
              <a:t> ~ </a:t>
            </a:r>
            <a:r>
              <a:rPr lang="en-US" dirty="0"/>
              <a:t>400 cm</a:t>
            </a:r>
            <a:r>
              <a:rPr lang="en-US" baseline="30000" dirty="0"/>
              <a:t>2</a:t>
            </a:r>
            <a:r>
              <a:rPr lang="en-US" dirty="0"/>
              <a:t> V</a:t>
            </a:r>
            <a:r>
              <a:rPr lang="en-US" baseline="30000" dirty="0"/>
              <a:t>-1</a:t>
            </a:r>
            <a:r>
              <a:rPr lang="en-US" dirty="0"/>
              <a:t>s</a:t>
            </a:r>
            <a:r>
              <a:rPr lang="en-US" baseline="30000" dirty="0"/>
              <a:t>-1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114800" y="6267241"/>
            <a:ext cx="3901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Figure</a:t>
            </a:r>
            <a:r>
              <a:rPr lang="en-US" sz="1200" dirty="0"/>
              <a:t>: Julian Becker, et. al. (2017) </a:t>
            </a:r>
            <a:r>
              <a:rPr lang="en-US" sz="1200" i="1" dirty="0"/>
              <a:t>JINST</a:t>
            </a:r>
            <a:r>
              <a:rPr lang="en-US" sz="1200" dirty="0"/>
              <a:t> </a:t>
            </a:r>
            <a:r>
              <a:rPr lang="en-US" sz="1200" b="1" dirty="0"/>
              <a:t>12</a:t>
            </a:r>
            <a:r>
              <a:rPr lang="en-US" sz="1200" dirty="0"/>
              <a:t>: P06022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173" y="5938833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~40 ns integration window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65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3703" y="765923"/>
            <a:ext cx="6172200" cy="4000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Mixed-Mode PAD (MM-PAD)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75" y="1380656"/>
            <a:ext cx="4353344" cy="24014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856" y="1796545"/>
            <a:ext cx="2571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Mixed analog and digital readout provides </a:t>
            </a:r>
            <a:r>
              <a:rPr lang="en-US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dynamic range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970857"/>
              </p:ext>
            </p:extLst>
          </p:nvPr>
        </p:nvGraphicFramePr>
        <p:xfrm>
          <a:off x="1371600" y="4335872"/>
          <a:ext cx="6454303" cy="17145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492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1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Read time (frame rate)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0.86 </a:t>
                      </a:r>
                      <a:r>
                        <a:rPr lang="en-US" sz="18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(1.1 kHz)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Read noise (RMS)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0.16 photons @ 8 keV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Well capacity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 x 10</a:t>
                      </a:r>
                      <a:r>
                        <a:rPr lang="en-US" sz="18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18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photons/pix/frame @ 8 keV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Sustained count 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&gt;10</a:t>
                      </a:r>
                      <a:r>
                        <a:rPr lang="en-US" sz="18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en-US" sz="18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</a:t>
                      </a:r>
                      <a:r>
                        <a:rPr lang="en-US" sz="18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/pix/s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Instantaneous</a:t>
                      </a:r>
                      <a:r>
                        <a:rPr lang="en-US" sz="18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count rate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10</a:t>
                      </a:r>
                      <a:r>
                        <a:rPr lang="en-US" sz="18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n-US" sz="18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</a:t>
                      </a:r>
                      <a:r>
                        <a:rPr lang="en-US" sz="18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/pix/s (e.g. ~200 </a:t>
                      </a:r>
                      <a:r>
                        <a:rPr lang="en-US" sz="1800" b="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</a:t>
                      </a:r>
                      <a:r>
                        <a:rPr lang="en-US" sz="18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/pix/pulse)</a:t>
                      </a:r>
                      <a:endParaRPr lang="en-US" sz="1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00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6011901" y="2563388"/>
            <a:ext cx="28797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6011901" y="2563388"/>
            <a:ext cx="28797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24" name="Text Box 25"/>
          <p:cNvSpPr txBox="1">
            <a:spLocks noChangeArrowheads="1"/>
          </p:cNvSpPr>
          <p:nvPr/>
        </p:nvSpPr>
        <p:spPr bwMode="auto">
          <a:xfrm>
            <a:off x="-76200" y="175613"/>
            <a:ext cx="9296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MM-PAD: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 (Si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sensor)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15609" r="4292" b="20132"/>
          <a:stretch/>
        </p:blipFill>
        <p:spPr>
          <a:xfrm>
            <a:off x="1773213" y="945023"/>
            <a:ext cx="5770587" cy="33052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73323" y="4373364"/>
            <a:ext cx="7870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srgbClr val="000000"/>
                </a:solidFill>
                <a:latin typeface="Calibri"/>
              </a:rPr>
              <a:t>C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oherent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diffractive imaging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Capture scattering pattern from Au test object @ 100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frame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photons per pixel full scale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Dynamic range and tolerance of high flux are 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(PETRA III: Mancuso group from European XFEL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Giewekemeyer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al., Journal of Synchrotron Radiation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(2014)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1167-1174)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7543800" y="6705600"/>
            <a:ext cx="16002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F681C-F548-4DDB-A0E6-033CCD18AB69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6314267" y="2378721"/>
            <a:ext cx="292900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 pixel p</a:t>
            </a:r>
            <a:r>
              <a:rPr lang="en-U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 100 </a:t>
            </a:r>
            <a:r>
              <a:rPr lang="en-US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ms</a:t>
            </a:r>
            <a:r>
              <a:rPr lang="en-U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frame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538243" y="3059394"/>
            <a:ext cx="2580831" cy="307650"/>
          </a:xfrm>
          <a:prstGeom prst="straightConnector1">
            <a:avLst/>
          </a:prstGeom>
          <a:noFill/>
          <a:ln w="50800" cap="flat" cmpd="sng" algn="ctr">
            <a:solidFill>
              <a:srgbClr val="AB2B43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207831" y="268116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beamstop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73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82141" y="999382"/>
            <a:ext cx="8001284" cy="5409356"/>
            <a:chOff x="655606" y="692209"/>
            <a:chExt cx="8035467" cy="51274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06" y="821944"/>
              <a:ext cx="7645263" cy="488532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2213361" y="692209"/>
              <a:ext cx="6477712" cy="34012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640082" y="3717421"/>
              <a:ext cx="1848309" cy="2102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4727" y="1417256"/>
            <a:ext cx="3956389" cy="25475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F681C-F548-4DDB-A0E6-033CCD18AB6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-76200" y="175613"/>
            <a:ext cx="9296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MM-PAD: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CdTe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sensor)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780427">
            <a:off x="5408366" y="511515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65841" y="6067822"/>
            <a:ext cx="37850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APS Beamline: 1-ID-E</a:t>
            </a:r>
          </a:p>
          <a:p>
            <a:r>
              <a:rPr lang="en-US" sz="1600" dirty="0" smtClean="0"/>
              <a:t>Armand Beaudoin, </a:t>
            </a:r>
            <a:r>
              <a:rPr lang="en-US" sz="1600" dirty="0" err="1" smtClean="0"/>
              <a:t>Kamalika</a:t>
            </a:r>
            <a:r>
              <a:rPr lang="en-US" sz="1600" dirty="0" smtClean="0"/>
              <a:t> Chatterjee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7" r="35001" b="2665"/>
          <a:stretch/>
        </p:blipFill>
        <p:spPr>
          <a:xfrm>
            <a:off x="6496925" y="821944"/>
            <a:ext cx="2240178" cy="41931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3651" y="5873461"/>
            <a:ext cx="102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</a:t>
            </a:r>
            <a:r>
              <a:rPr lang="en-US" dirty="0" smtClean="0"/>
              <a:t> alloys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52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002"/>
            <a:ext cx="8229600" cy="661027"/>
          </a:xfrm>
        </p:spPr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934" y="952362"/>
            <a:ext cx="2874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Permanent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157" y="3928801"/>
            <a:ext cx="2788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Some past members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3628" y="2841309"/>
            <a:ext cx="1178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Kate Shanks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467" y="2841309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Sol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Gruner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9532" y="2841309"/>
            <a:ext cx="136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Hugh Philipp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690" y="2841309"/>
            <a:ext cx="136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Mark Tate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9428" y="2841309"/>
            <a:ext cx="1898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Prafull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Purohit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2554" y="5851755"/>
            <a:ext cx="189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Lucas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Koerner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(U. St. Thomas)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7359" y="5871840"/>
            <a:ext cx="189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Dan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Schuette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(MIT-LL)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92462" y="5833039"/>
            <a:ext cx="1898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Darol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Chamberlain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37797" y="5874404"/>
            <a:ext cx="189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Joel Weiss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(Apple)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80340" y="5865772"/>
            <a:ext cx="1421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Julian Becker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(DESY)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21" y="1476094"/>
            <a:ext cx="1392818" cy="139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15" y="1468466"/>
            <a:ext cx="1308057" cy="1371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6" y="1466979"/>
            <a:ext cx="1402292" cy="1332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r="15190"/>
          <a:stretch/>
        </p:blipFill>
        <p:spPr>
          <a:xfrm>
            <a:off x="1833466" y="1476094"/>
            <a:ext cx="1223426" cy="14025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0" t="21621" r="23649" b="29369"/>
          <a:stretch/>
        </p:blipFill>
        <p:spPr>
          <a:xfrm>
            <a:off x="269984" y="1468990"/>
            <a:ext cx="1387697" cy="13928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r="16332" b="26743"/>
          <a:stretch/>
        </p:blipFill>
        <p:spPr>
          <a:xfrm>
            <a:off x="4559330" y="4410550"/>
            <a:ext cx="1372954" cy="140649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63078" y="3106057"/>
            <a:ext cx="1898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Marty Novak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0" t="19499" r="20355" b="26911"/>
          <a:stretch/>
        </p:blipFill>
        <p:spPr>
          <a:xfrm>
            <a:off x="7666772" y="1466979"/>
            <a:ext cx="1294515" cy="13827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2" b="15946"/>
          <a:stretch/>
        </p:blipFill>
        <p:spPr>
          <a:xfrm>
            <a:off x="274952" y="4410551"/>
            <a:ext cx="1205076" cy="14379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83362" y="5857141"/>
            <a:ext cx="189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Marianne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Hromalik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(SUNY Oswego)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0"/>
          <a:stretch/>
        </p:blipFill>
        <p:spPr>
          <a:xfrm>
            <a:off x="3230721" y="4414027"/>
            <a:ext cx="1178721" cy="14675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"/>
          <a:stretch/>
        </p:blipFill>
        <p:spPr>
          <a:xfrm>
            <a:off x="7486436" y="4436091"/>
            <a:ext cx="1294155" cy="13942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F2E91EE-DE68-4EBE-AFA4-80BAE8ECDF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3"/>
          <a:stretch/>
        </p:blipFill>
        <p:spPr>
          <a:xfrm>
            <a:off x="6057095" y="4419200"/>
            <a:ext cx="1178721" cy="14327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52FE54-328B-4B46-9041-095AB381DC1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t="12941" r="52305" b="66677"/>
          <a:stretch/>
        </p:blipFill>
        <p:spPr>
          <a:xfrm>
            <a:off x="1590345" y="4419200"/>
            <a:ext cx="1398313" cy="143794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71157" y="3153815"/>
            <a:ext cx="350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Present Student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1157" y="3587475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Divya</a:t>
            </a:r>
            <a:r>
              <a:rPr lang="en-US" dirty="0" smtClean="0"/>
              <a:t> </a:t>
            </a:r>
            <a:r>
              <a:rPr lang="en-US" dirty="0" err="1" smtClean="0"/>
              <a:t>Gadkari</a:t>
            </a:r>
            <a:r>
              <a:rPr lang="en-US" dirty="0" smtClean="0"/>
              <a:t> (graduate), </a:t>
            </a:r>
            <a:r>
              <a:rPr lang="en-US" dirty="0"/>
              <a:t>Jonathan </a:t>
            </a:r>
            <a:r>
              <a:rPr lang="en-US" dirty="0" err="1" smtClean="0"/>
              <a:t>Okasinski</a:t>
            </a:r>
            <a:r>
              <a:rPr lang="en-US" dirty="0" smtClean="0"/>
              <a:t> (undergrad)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73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6504" y="999382"/>
            <a:ext cx="8001284" cy="5409356"/>
            <a:chOff x="655606" y="692209"/>
            <a:chExt cx="8035467" cy="51274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06" y="821944"/>
              <a:ext cx="7645263" cy="488532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2213361" y="692209"/>
              <a:ext cx="6477712" cy="34012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640082" y="3717421"/>
              <a:ext cx="1848309" cy="21022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4727" y="1417256"/>
            <a:ext cx="3956389" cy="25475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F681C-F548-4DDB-A0E6-033CCD18AB6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-76200" y="175613"/>
            <a:ext cx="9296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MM-PAD: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CdTe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sensor)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780427">
            <a:off x="5408366" y="511515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 </a:t>
            </a:r>
            <a:r>
              <a:rPr lang="en-US" dirty="0" err="1" smtClean="0"/>
              <a:t>keV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67810" y="1422732"/>
            <a:ext cx="3987145" cy="256739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4910781" y="2127903"/>
            <a:ext cx="1002909" cy="57852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956" y="2605233"/>
            <a:ext cx="13068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 of all times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5841" y="6067822"/>
            <a:ext cx="37850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APS Beamline: 1-ID-E</a:t>
            </a:r>
          </a:p>
          <a:p>
            <a:r>
              <a:rPr lang="en-US" sz="1600" dirty="0" smtClean="0"/>
              <a:t>Armand Beaudoin, </a:t>
            </a:r>
            <a:r>
              <a:rPr lang="en-US" sz="1600" dirty="0" err="1" smtClean="0"/>
              <a:t>Kamalika</a:t>
            </a:r>
            <a:r>
              <a:rPr lang="en-US" sz="1600" dirty="0" smtClean="0"/>
              <a:t> Chatterjee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4844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F681C-F548-4DDB-A0E6-033CCD18AB6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53125" y="1674523"/>
            <a:ext cx="5386128" cy="3468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91" y="715567"/>
            <a:ext cx="4323246" cy="53861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82011" y="2572284"/>
            <a:ext cx="3512322" cy="367469"/>
          </a:xfrm>
          <a:prstGeom prst="rect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3918151" y="2555192"/>
            <a:ext cx="715042" cy="384561"/>
          </a:xfrm>
          <a:prstGeom prst="rightArrow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-76200" y="175613"/>
            <a:ext cx="9296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MM-PAD: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CdTe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sensor)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5841" y="6067822"/>
            <a:ext cx="37850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APS Beamline: 1-ID-E</a:t>
            </a:r>
          </a:p>
          <a:p>
            <a:r>
              <a:rPr lang="en-US" sz="1600" dirty="0" smtClean="0"/>
              <a:t>Armand Beaudoin, </a:t>
            </a:r>
            <a:r>
              <a:rPr lang="en-US" sz="1600" dirty="0" err="1" smtClean="0"/>
              <a:t>Kamalika</a:t>
            </a:r>
            <a:r>
              <a:rPr lang="en-US" sz="1600" dirty="0" smtClean="0"/>
              <a:t> Chatterjee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4894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CdTe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4392" y="1624644"/>
            <a:ext cx="779521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Significant polarization 10</a:t>
            </a:r>
            <a:r>
              <a:rPr lang="en-US" sz="2800" baseline="30000" dirty="0" smtClean="0"/>
              <a:t>10</a:t>
            </a:r>
            <a:r>
              <a:rPr lang="en-US" sz="2800" dirty="0" smtClean="0"/>
              <a:t> photons/pixel or long period of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Polarization: dose dependent accumulation of space charge.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</a:t>
            </a:r>
            <a:r>
              <a:rPr lang="en-US" sz="2800" dirty="0" smtClean="0"/>
              <a:t>eset in few minutes with small forward bias on diode.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74316" y="6177905"/>
            <a:ext cx="2936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Becker, et. </a:t>
            </a:r>
            <a:r>
              <a:rPr lang="en-US" sz="1200" dirty="0"/>
              <a:t>a</a:t>
            </a:r>
            <a:r>
              <a:rPr lang="en-US" sz="1200" dirty="0" smtClean="0"/>
              <a:t>l.,</a:t>
            </a:r>
            <a:r>
              <a:rPr lang="en-US" sz="1200" i="1" dirty="0"/>
              <a:t> </a:t>
            </a:r>
            <a:r>
              <a:rPr lang="en-US" sz="1200" i="1" dirty="0" smtClean="0"/>
              <a:t>(2016) JINST</a:t>
            </a:r>
            <a:r>
              <a:rPr lang="en-US" sz="1200" dirty="0" smtClean="0"/>
              <a:t> </a:t>
            </a:r>
            <a:r>
              <a:rPr lang="en-US" sz="1200" b="1" dirty="0"/>
              <a:t>11</a:t>
            </a:r>
            <a:r>
              <a:rPr lang="en-US" sz="1200" dirty="0"/>
              <a:t>: </a:t>
            </a:r>
            <a:r>
              <a:rPr lang="en-US" sz="1200" dirty="0" smtClean="0"/>
              <a:t>P12013</a:t>
            </a:r>
          </a:p>
          <a:p>
            <a:r>
              <a:rPr lang="en-US" sz="1200" dirty="0"/>
              <a:t>  </a:t>
            </a:r>
            <a:r>
              <a:rPr lang="en-US" sz="1000" dirty="0"/>
              <a:t>doi:10.1088/1748-0221/11/12/P12013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7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Chromium compensated GaAs in </a:t>
            </a:r>
            <a:r>
              <a:rPr lang="en-US" sz="24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</a:t>
            </a:r>
            <a:r>
              <a:rPr lang="en-US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configuration.</a:t>
            </a:r>
          </a:p>
          <a:p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Carrier lifetimes low.</a:t>
            </a:r>
          </a:p>
          <a:p>
            <a:endParaRPr lang="en-US" sz="24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collection strongly dependent on temperature.</a:t>
            </a:r>
          </a:p>
          <a:p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optimized for integrating detectors.</a:t>
            </a:r>
          </a:p>
          <a:p>
            <a:endPara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Reference: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1600" dirty="0"/>
              <a:t>J. </a:t>
            </a:r>
            <a:r>
              <a:rPr lang="en-US" sz="1600" dirty="0" smtClean="0"/>
              <a:t>Becker</a:t>
            </a:r>
            <a:r>
              <a:rPr lang="en-US" sz="1600" dirty="0"/>
              <a:t>, et al., Characterization of chromium compensated GaAs as an X-ray sensor material for charge-integrating pixel array detectors. JINST 13 (2018) P01007</a:t>
            </a:r>
            <a:r>
              <a:rPr lang="en-US" sz="1600" dirty="0" smtClean="0"/>
              <a:t>.</a:t>
            </a: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GaAs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36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322200" y="2827680"/>
            <a:ext cx="4749840" cy="3192120"/>
          </a:xfrm>
          <a:prstGeom prst="rect">
            <a:avLst/>
          </a:prstGeom>
          <a:ln>
            <a:noFill/>
          </a:ln>
        </p:spPr>
      </p:pic>
      <p:sp>
        <p:nvSpPr>
          <p:cNvPr id="909" name="TextShape 1"/>
          <p:cNvSpPr txBox="1"/>
          <p:nvPr/>
        </p:nvSpPr>
        <p:spPr>
          <a:xfrm>
            <a:off x="457200" y="274680"/>
            <a:ext cx="8229240" cy="5630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2017 submission
</a:t>
            </a:r>
            <a:r>
              <a:rPr lang="en-US" sz="2400" i="1" dirty="0">
                <a:solidFill>
                  <a:srgbClr val="C00000"/>
                </a:solidFill>
                <a:latin typeface="Arial"/>
              </a:rPr>
              <a:t>further improvements to MM-PAD pixel</a:t>
            </a:r>
            <a:endParaRPr dirty="0"/>
          </a:p>
        </p:txBody>
      </p:sp>
      <p:sp>
        <p:nvSpPr>
          <p:cNvPr id="910" name="TextShape 2"/>
          <p:cNvSpPr txBox="1"/>
          <p:nvPr/>
        </p:nvSpPr>
        <p:spPr>
          <a:xfrm>
            <a:off x="8612280" y="6408720"/>
            <a:ext cx="377640" cy="27432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ED1F2212-4618-495B-9599-23E9941C501A}" type="slidenum">
              <a:rPr lang="en-US" sz="1000" b="1">
                <a:solidFill>
                  <a:srgbClr val="000000"/>
                </a:solidFill>
                <a:latin typeface="Times New Roman"/>
              </a:rPr>
              <a:t>24</a:t>
            </a:fld>
            <a:endParaRPr/>
          </a:p>
        </p:txBody>
      </p:sp>
      <p:sp>
        <p:nvSpPr>
          <p:cNvPr id="911" name="CustomShape 3"/>
          <p:cNvSpPr/>
          <p:nvPr/>
        </p:nvSpPr>
        <p:spPr>
          <a:xfrm flipH="1">
            <a:off x="4023360" y="2265218"/>
            <a:ext cx="1577340" cy="1139542"/>
          </a:xfrm>
          <a:prstGeom prst="straightConnector1">
            <a:avLst/>
          </a:prstGeom>
          <a:noFill/>
          <a:ln w="38160">
            <a:solidFill>
              <a:srgbClr val="0070C0"/>
            </a:solidFill>
            <a:round/>
            <a:tailEnd type="triangle" w="med" len="med"/>
          </a:ln>
        </p:spPr>
      </p:sp>
      <p:sp>
        <p:nvSpPr>
          <p:cNvPr id="912" name="CustomShape 4"/>
          <p:cNvSpPr/>
          <p:nvPr/>
        </p:nvSpPr>
        <p:spPr>
          <a:xfrm flipH="1" flipV="1">
            <a:off x="3931920" y="5690760"/>
            <a:ext cx="1336271" cy="398313"/>
          </a:xfrm>
          <a:prstGeom prst="straightConnector1">
            <a:avLst/>
          </a:prstGeom>
          <a:noFill/>
          <a:ln w="38160">
            <a:solidFill>
              <a:srgbClr val="0070C0"/>
            </a:solidFill>
            <a:round/>
            <a:tailEnd type="triangle" w="med" len="med"/>
          </a:ln>
        </p:spPr>
      </p:sp>
      <p:sp>
        <p:nvSpPr>
          <p:cNvPr id="913" name="CustomShape 5"/>
          <p:cNvSpPr/>
          <p:nvPr/>
        </p:nvSpPr>
        <p:spPr>
          <a:xfrm>
            <a:off x="5120640" y="1851000"/>
            <a:ext cx="3749040" cy="1614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C00000"/>
                </a:solidFill>
                <a:latin typeface="Calibri"/>
              </a:rPr>
              <a:t>Dual track/hold circuit  </a:t>
            </a:r>
            <a:r>
              <a:rPr lang="en-US" sz="2000" i="1" dirty="0">
                <a:solidFill>
                  <a:srgbClr val="C00000"/>
                </a:solidFill>
                <a:latin typeface="Calibri"/>
              </a:rPr>
              <a:t>Differential output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2000" i="1" dirty="0">
                <a:solidFill>
                  <a:srgbClr val="C00000"/>
                </a:solidFill>
                <a:latin typeface="Calibri"/>
              </a:rPr>
              <a:t>Expose-during-readout operation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914" name="CustomShape 6"/>
          <p:cNvSpPr/>
          <p:nvPr/>
        </p:nvSpPr>
        <p:spPr>
          <a:xfrm>
            <a:off x="5277420" y="5701200"/>
            <a:ext cx="3435480" cy="1004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C00000"/>
                </a:solidFill>
                <a:latin typeface="Calibri"/>
              </a:rPr>
              <a:t>Dual 16-bit counters  </a:t>
            </a:r>
            <a:r>
              <a:rPr lang="en-US" sz="2000" i="1" dirty="0">
                <a:solidFill>
                  <a:srgbClr val="C00000"/>
                </a:solidFill>
                <a:latin typeface="Calibri"/>
              </a:rPr>
              <a:t>Expose-during-readout operation</a:t>
            </a:r>
            <a:endParaRPr dirty="0"/>
          </a:p>
        </p:txBody>
      </p:sp>
      <p:sp>
        <p:nvSpPr>
          <p:cNvPr id="915" name="CustomShape 7"/>
          <p:cNvSpPr/>
          <p:nvPr/>
        </p:nvSpPr>
        <p:spPr>
          <a:xfrm>
            <a:off x="4646520" y="3279750"/>
            <a:ext cx="4343400" cy="197840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C00000"/>
                </a:solidFill>
                <a:latin typeface="Calibri"/>
              </a:rPr>
              <a:t>Faster readout:</a:t>
            </a:r>
          </a:p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C00000"/>
                </a:solidFill>
                <a:latin typeface="Calibri"/>
              </a:rPr>
              <a:t>ASIC capable of &lt; 100 ns/pixel </a:t>
            </a:r>
          </a:p>
          <a:p>
            <a:pPr algn="ctr">
              <a:lnSpc>
                <a:spcPct val="100000"/>
              </a:lnSpc>
            </a:pPr>
            <a:r>
              <a:rPr lang="en-US" sz="2000" i="1" dirty="0">
                <a:solidFill>
                  <a:srgbClr val="C00000"/>
                </a:solidFill>
                <a:latin typeface="Calibri"/>
              </a:rPr>
              <a:t>128 x 128 pixels in 16 channels: ~10 kHz</a:t>
            </a:r>
          </a:p>
          <a:p>
            <a:pPr algn="ctr">
              <a:lnSpc>
                <a:spcPct val="100000"/>
              </a:lnSpc>
            </a:pPr>
            <a:r>
              <a:rPr lang="en-US" sz="2000" i="1" dirty="0">
                <a:solidFill>
                  <a:srgbClr val="C00000"/>
                </a:solidFill>
                <a:latin typeface="Calibri"/>
              </a:rPr>
              <a:t>8 channels: ~5 kHz</a:t>
            </a:r>
          </a:p>
          <a:p>
            <a:pPr algn="ctr">
              <a:lnSpc>
                <a:spcPct val="100000"/>
              </a:lnSpc>
            </a:pPr>
            <a:r>
              <a:rPr lang="en-US" sz="2000" i="1" dirty="0">
                <a:solidFill>
                  <a:srgbClr val="C00000"/>
                </a:solidFill>
                <a:latin typeface="Calibri"/>
              </a:rPr>
              <a:t>4 channels: ~1 kHz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2883377"/>
            <a:ext cx="617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CF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800" y="3313650"/>
            <a:ext cx="617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CF</a:t>
            </a:r>
            <a:r>
              <a:rPr lang="en-US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F681C-F548-4DDB-A0E6-033CCD18AB6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30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340640" y="1636200"/>
            <a:ext cx="6248160" cy="4676040"/>
          </a:xfrm>
          <a:prstGeom prst="rect">
            <a:avLst/>
          </a:prstGeom>
          <a:ln>
            <a:noFill/>
          </a:ln>
        </p:spPr>
      </p:pic>
      <p:sp>
        <p:nvSpPr>
          <p:cNvPr id="9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MM-PAD 2.0 - High Current Testing</a:t>
            </a:r>
            <a:endParaRPr dirty="0"/>
          </a:p>
        </p:txBody>
      </p:sp>
      <p:sp>
        <p:nvSpPr>
          <p:cNvPr id="902" name="TextShape 2"/>
          <p:cNvSpPr txBox="1"/>
          <p:nvPr/>
        </p:nvSpPr>
        <p:spPr>
          <a:xfrm>
            <a:off x="8612280" y="6408720"/>
            <a:ext cx="377640" cy="27432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FEB05BD0-E1B3-4A45-B52B-465061C13FFE}" type="slidenum">
              <a:rPr lang="en-US" sz="1000" b="1">
                <a:solidFill>
                  <a:srgbClr val="000000"/>
                </a:solidFill>
                <a:latin typeface="Times New Roman"/>
              </a:rPr>
              <a:t>25</a:t>
            </a:fld>
            <a:endParaRPr/>
          </a:p>
        </p:txBody>
      </p:sp>
      <p:sp>
        <p:nvSpPr>
          <p:cNvPr id="903" name="CustomShape 3"/>
          <p:cNvSpPr/>
          <p:nvPr/>
        </p:nvSpPr>
        <p:spPr>
          <a:xfrm>
            <a:off x="7028280" y="2576160"/>
            <a:ext cx="2017440" cy="63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Max oscillator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b="1" i="1">
                <a:solidFill>
                  <a:srgbClr val="000000"/>
                </a:solidFill>
                <a:latin typeface="Arial"/>
              </a:rPr>
              <a:t>frequency</a:t>
            </a:r>
            <a:endParaRPr/>
          </a:p>
        </p:txBody>
      </p:sp>
      <p:sp>
        <p:nvSpPr>
          <p:cNvPr id="904" name="CustomShape 4"/>
          <p:cNvSpPr/>
          <p:nvPr/>
        </p:nvSpPr>
        <p:spPr>
          <a:xfrm flipH="1">
            <a:off x="6912720" y="2740680"/>
            <a:ext cx="216000" cy="117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sp>
      <p:sp>
        <p:nvSpPr>
          <p:cNvPr id="905" name="CustomShape 5"/>
          <p:cNvSpPr/>
          <p:nvPr/>
        </p:nvSpPr>
        <p:spPr>
          <a:xfrm>
            <a:off x="1771560" y="1266840"/>
            <a:ext cx="56289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Inferred Input vs Actual Input</a:t>
            </a:r>
            <a:endParaRPr/>
          </a:p>
        </p:txBody>
      </p:sp>
      <p:sp>
        <p:nvSpPr>
          <p:cNvPr id="906" name="CustomShape 6"/>
          <p:cNvSpPr/>
          <p:nvPr/>
        </p:nvSpPr>
        <p:spPr>
          <a:xfrm>
            <a:off x="5083920" y="3773520"/>
            <a:ext cx="100080" cy="2005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36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sp>
      <p:sp>
        <p:nvSpPr>
          <p:cNvPr id="907" name="CustomShape 7"/>
          <p:cNvSpPr/>
          <p:nvPr/>
        </p:nvSpPr>
        <p:spPr>
          <a:xfrm>
            <a:off x="4698000" y="3974400"/>
            <a:ext cx="1674360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>
                <a:solidFill>
                  <a:srgbClr val="000000"/>
                </a:solidFill>
                <a:latin typeface="Arial"/>
              </a:rPr>
              <a:t>Design goal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228600" y="8382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No sensor, external current </a:t>
            </a:r>
            <a:r>
              <a:rPr lang="en-US" i="1" dirty="0" smtClean="0">
                <a:solidFill>
                  <a:srgbClr val="C00000"/>
                </a:solidFill>
              </a:rPr>
              <a:t>source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F681C-F548-4DDB-A0E6-033CCD18AB6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182482" y="5477774"/>
            <a:ext cx="0" cy="922320"/>
          </a:xfrm>
          <a:prstGeom prst="line">
            <a:avLst/>
          </a:prstGeom>
          <a:noFill/>
          <a:ln w="222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2182482" y="3571336"/>
            <a:ext cx="595224" cy="1906438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186617" y="3291997"/>
            <a:ext cx="1744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MMPAD 1.0 Saturation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96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General capabilities of PADs and sensor materials</a:t>
            </a:r>
          </a:p>
          <a:p>
            <a:endParaRPr lang="en-US" sz="2800" dirty="0" smtClean="0"/>
          </a:p>
          <a:p>
            <a:r>
              <a:rPr lang="en-US" sz="2800" dirty="0" smtClean="0"/>
              <a:t>Cornell detectors and practical use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00B050"/>
                </a:solidFill>
              </a:rPr>
              <a:t>Way forward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Outline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58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75749"/>
            <a:ext cx="8229600" cy="3850414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A lot of </a:t>
            </a:r>
            <a:r>
              <a:rPr lang="en-US" dirty="0" smtClean="0">
                <a:solidFill>
                  <a:schemeClr val="tx1"/>
                </a:solidFill>
              </a:rPr>
              <a:t>room for improvement </a:t>
            </a:r>
            <a:r>
              <a:rPr lang="en-US" b="0" dirty="0" smtClean="0">
                <a:solidFill>
                  <a:schemeClr val="tx1"/>
                </a:solidFill>
              </a:rPr>
              <a:t>on the readout/ASIC side before detector limitations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MM-PAD 2.0 running at 10 kHz: </a:t>
            </a:r>
          </a:p>
          <a:p>
            <a:pPr lvl="1"/>
            <a:r>
              <a:rPr lang="en-US" b="0" dirty="0" smtClean="0">
                <a:solidFill>
                  <a:schemeClr val="tx1"/>
                </a:solidFill>
              </a:rPr>
              <a:t>(10k x 1282 pixels x 32 bits/pixel) </a:t>
            </a:r>
            <a:r>
              <a:rPr lang="en-US" dirty="0" smtClean="0">
                <a:solidFill>
                  <a:schemeClr val="tx1"/>
                </a:solidFill>
              </a:rPr>
              <a:t>= 5.24 </a:t>
            </a:r>
            <a:r>
              <a:rPr lang="en-US" dirty="0" err="1" smtClean="0">
                <a:solidFill>
                  <a:schemeClr val="tx1"/>
                </a:solidFill>
              </a:rPr>
              <a:t>Gbits</a:t>
            </a:r>
            <a:r>
              <a:rPr lang="en-US" dirty="0" smtClean="0">
                <a:solidFill>
                  <a:schemeClr val="tx1"/>
                </a:solidFill>
              </a:rPr>
              <a:t>/s per ASIC.</a:t>
            </a:r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Some options:</a:t>
            </a:r>
          </a:p>
          <a:p>
            <a:pPr lvl="1"/>
            <a:r>
              <a:rPr lang="en-US" dirty="0" smtClean="0"/>
              <a:t>Brute force, parallelize readout.</a:t>
            </a:r>
          </a:p>
          <a:p>
            <a:pPr lvl="1"/>
            <a:r>
              <a:rPr lang="en-US" dirty="0" smtClean="0"/>
              <a:t>Sparse readout</a:t>
            </a:r>
          </a:p>
          <a:p>
            <a:pPr lvl="1"/>
            <a:r>
              <a:rPr lang="en-US" dirty="0" smtClean="0"/>
              <a:t>Lossless data compression (easiest, don’t transfer lots of zeros)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Use on chip optical modulators (optical </a:t>
            </a:r>
            <a:r>
              <a:rPr lang="en-US" dirty="0"/>
              <a:t>Mach-</a:t>
            </a:r>
            <a:r>
              <a:rPr lang="en-US" dirty="0" err="1"/>
              <a:t>Zehnder</a:t>
            </a:r>
            <a:r>
              <a:rPr lang="en-US" dirty="0"/>
              <a:t> </a:t>
            </a:r>
            <a:r>
              <a:rPr lang="en-US" dirty="0" smtClean="0"/>
              <a:t>modulator 10’s of </a:t>
            </a:r>
            <a:r>
              <a:rPr lang="en-US" dirty="0" err="1" smtClean="0"/>
              <a:t>Gbps</a:t>
            </a:r>
            <a:r>
              <a:rPr lang="en-US" dirty="0" smtClean="0"/>
              <a:t>) – problem is identifying an accessible technology.</a:t>
            </a:r>
          </a:p>
          <a:p>
            <a:pPr lvl="1"/>
            <a:endParaRPr lang="en-US" dirty="0" smtClean="0"/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speed up ASIC for continuous readout?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227" y="875107"/>
            <a:ext cx="4530610" cy="140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6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New detector materials or geometries are essential for meeting high-speed, high energy imaging. Absorption length and mobility must be considered.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Cornell detector group has demonstrated both high speed and high energy imaging with new materials coupled to existing PADs.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Development of high-speed, high-dynamic range imaging with continuous readout is continuing.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We are always looking for collaborators to help us put detectors in the hands of users.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437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002"/>
            <a:ext cx="8229600" cy="661027"/>
          </a:xfrm>
        </p:spPr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934" y="952362"/>
            <a:ext cx="2874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Permanent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157" y="3928801"/>
            <a:ext cx="2788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Some past members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3628" y="2841309"/>
            <a:ext cx="1178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Kate Shanks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467" y="2841309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Sol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Gruner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9532" y="2841309"/>
            <a:ext cx="136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Hugh Philipp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690" y="2841309"/>
            <a:ext cx="136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Mark Tate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9428" y="2841309"/>
            <a:ext cx="1898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Prafull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Purohit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2554" y="5851755"/>
            <a:ext cx="189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Lucas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Koerner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(U. St. Thomas)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7359" y="5871840"/>
            <a:ext cx="189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Dan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Schuette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(MIT-LL)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92462" y="5833039"/>
            <a:ext cx="1898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Darol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Chamberlain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37797" y="5874404"/>
            <a:ext cx="189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Joel Weiss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(Apple)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80340" y="5865772"/>
            <a:ext cx="1421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Julian Becker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(DESY)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21" y="1476094"/>
            <a:ext cx="1392818" cy="139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15" y="1468466"/>
            <a:ext cx="1308057" cy="1371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6" y="1466979"/>
            <a:ext cx="1402292" cy="13328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r="15190"/>
          <a:stretch/>
        </p:blipFill>
        <p:spPr>
          <a:xfrm>
            <a:off x="1833466" y="1476094"/>
            <a:ext cx="1223426" cy="14025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0" t="21621" r="23649" b="29369"/>
          <a:stretch/>
        </p:blipFill>
        <p:spPr>
          <a:xfrm>
            <a:off x="269984" y="1468990"/>
            <a:ext cx="1387697" cy="13928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r="16332" b="26743"/>
          <a:stretch/>
        </p:blipFill>
        <p:spPr>
          <a:xfrm>
            <a:off x="4559330" y="4410550"/>
            <a:ext cx="1372954" cy="140649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63078" y="3106057"/>
            <a:ext cx="1898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Marty Novak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0" t="19499" r="20355" b="26911"/>
          <a:stretch/>
        </p:blipFill>
        <p:spPr>
          <a:xfrm>
            <a:off x="7666772" y="1466979"/>
            <a:ext cx="1294515" cy="13827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2" b="15946"/>
          <a:stretch/>
        </p:blipFill>
        <p:spPr>
          <a:xfrm>
            <a:off x="274952" y="4410551"/>
            <a:ext cx="1205076" cy="143794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83362" y="5857141"/>
            <a:ext cx="189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Marianne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Hromalik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(SUNY Oswego)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00"/>
          <a:stretch/>
        </p:blipFill>
        <p:spPr>
          <a:xfrm>
            <a:off x="3230721" y="4414027"/>
            <a:ext cx="1178721" cy="14675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"/>
          <a:stretch/>
        </p:blipFill>
        <p:spPr>
          <a:xfrm>
            <a:off x="7486436" y="4436091"/>
            <a:ext cx="1294155" cy="13942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F2E91EE-DE68-4EBE-AFA4-80BAE8ECDF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3"/>
          <a:stretch/>
        </p:blipFill>
        <p:spPr>
          <a:xfrm>
            <a:off x="6057095" y="4419200"/>
            <a:ext cx="1178721" cy="14327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52FE54-328B-4B46-9041-095AB381DC1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t="12941" r="52305" b="66677"/>
          <a:stretch/>
        </p:blipFill>
        <p:spPr>
          <a:xfrm>
            <a:off x="1590345" y="4419200"/>
            <a:ext cx="1398313" cy="143794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71157" y="3153815"/>
            <a:ext cx="350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Present Student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1157" y="3587475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Divya</a:t>
            </a:r>
            <a:r>
              <a:rPr lang="en-US" dirty="0" smtClean="0"/>
              <a:t> </a:t>
            </a:r>
            <a:r>
              <a:rPr lang="en-US" dirty="0" err="1" smtClean="0"/>
              <a:t>Gadkari</a:t>
            </a:r>
            <a:r>
              <a:rPr lang="en-US" dirty="0" smtClean="0"/>
              <a:t> (graduate), </a:t>
            </a:r>
            <a:r>
              <a:rPr lang="en-US" dirty="0"/>
              <a:t>Jonathan </a:t>
            </a:r>
            <a:r>
              <a:rPr lang="en-US" dirty="0" err="1" smtClean="0"/>
              <a:t>Okasinski</a:t>
            </a:r>
            <a:r>
              <a:rPr lang="en-US" dirty="0" smtClean="0"/>
              <a:t> (undergrad)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05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B050"/>
                </a:solidFill>
              </a:rPr>
              <a:t>Landscape of detector development.</a:t>
            </a:r>
          </a:p>
          <a:p>
            <a:endParaRPr lang="en-US" sz="2800" dirty="0" smtClean="0"/>
          </a:p>
          <a:p>
            <a:r>
              <a:rPr lang="en-US" sz="2800" dirty="0" smtClean="0"/>
              <a:t>Cornell detectors and practical use</a:t>
            </a:r>
          </a:p>
          <a:p>
            <a:endParaRPr lang="en-US" sz="2800" dirty="0" smtClean="0"/>
          </a:p>
          <a:p>
            <a:r>
              <a:rPr lang="en-US" sz="2800" dirty="0" smtClean="0"/>
              <a:t>Way forward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Outline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10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 after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640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954993" y="1994731"/>
            <a:ext cx="7391402" cy="2581388"/>
            <a:chOff x="954993" y="1994731"/>
            <a:chExt cx="7391402" cy="2581388"/>
          </a:xfrm>
        </p:grpSpPr>
        <p:sp>
          <p:nvSpPr>
            <p:cNvPr id="6" name="Rectangle 5"/>
            <p:cNvSpPr/>
            <p:nvPr/>
          </p:nvSpPr>
          <p:spPr>
            <a:xfrm>
              <a:off x="5603194" y="1994731"/>
              <a:ext cx="2743201" cy="9144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rgbClr val="C0000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Times"/>
                </a:rPr>
                <a:t>Sensor </a:t>
              </a:r>
              <a:r>
                <a:rPr lang="en-US" sz="2000" dirty="0">
                  <a:solidFill>
                    <a:prstClr val="black"/>
                  </a:solidFill>
                  <a:latin typeface="Times"/>
                </a:rPr>
                <a:t>material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Times"/>
                </a:rPr>
                <a:t>Limitations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Time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07393" y="1994731"/>
              <a:ext cx="3124200" cy="914400"/>
            </a:xfrm>
            <a:prstGeom prst="rect">
              <a:avLst/>
            </a:prstGeom>
            <a:gradFill flip="none" rotWithShape="1">
              <a:gsLst>
                <a:gs pos="2000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993" y="2451931"/>
              <a:ext cx="5032603" cy="18288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5694179" y="3396756"/>
              <a:ext cx="2552131" cy="682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6196871" y="3290131"/>
              <a:ext cx="1228299" cy="228601"/>
              <a:chOff x="5470477" y="2651363"/>
              <a:chExt cx="1228299" cy="53340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6089176" y="2651363"/>
                <a:ext cx="0" cy="53340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698776" y="2651363"/>
                <a:ext cx="0" cy="53340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470477" y="2651363"/>
                <a:ext cx="0" cy="53340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/>
            <p:cNvSpPr txBox="1"/>
            <p:nvPr/>
          </p:nvSpPr>
          <p:spPr>
            <a:xfrm rot="5400000">
              <a:off x="5642871" y="383745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MHz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6396224" y="3829772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GHz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6941704" y="3829771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GHz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5400000">
              <a:off x="5843576" y="2778964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ns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5400000">
              <a:off x="6526395" y="278881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ns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5400000">
              <a:off x="7016854" y="274369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US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endPara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103310" y="3359507"/>
              <a:ext cx="75063" cy="7136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568773" y="3359507"/>
              <a:ext cx="75063" cy="7136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1191" y="2096204"/>
              <a:ext cx="2653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Times"/>
                </a:rPr>
                <a:t>Continuous framing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458104" y="3359507"/>
              <a:ext cx="75063" cy="7136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14" y="4984358"/>
            <a:ext cx="5051572" cy="15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51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6" y="1417638"/>
            <a:ext cx="3654220" cy="413896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CdTe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37797" y="1417638"/>
            <a:ext cx="418381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Polarization significant after X photons/pixel or long period of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Polarization: dose dependent accumulation of space charge.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be reset in a few minutes with small positive bias on diode.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337797" y="3863831"/>
            <a:ext cx="455474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Region A </a:t>
            </a:r>
            <a:r>
              <a:rPr lang="en-US" sz="1600" dirty="0"/>
              <a:t>was </a:t>
            </a:r>
            <a:r>
              <a:rPr lang="en-US" sz="1600" dirty="0" err="1"/>
              <a:t>undosed</a:t>
            </a:r>
            <a:r>
              <a:rPr lang="en-US" sz="1600" dirty="0"/>
              <a:t> </a:t>
            </a:r>
            <a:r>
              <a:rPr lang="en-US" sz="1600" dirty="0" smtClean="0"/>
              <a:t>and shows </a:t>
            </a:r>
            <a:r>
              <a:rPr lang="en-US" sz="1600" dirty="0"/>
              <a:t>increased variance but the same average </a:t>
            </a:r>
            <a:r>
              <a:rPr lang="en-US" sz="1600" dirty="0" smtClean="0"/>
              <a:t>signal.</a:t>
            </a:r>
          </a:p>
          <a:p>
            <a:endParaRPr lang="en-US" sz="1600" dirty="0"/>
          </a:p>
          <a:p>
            <a:r>
              <a:rPr lang="en-US" sz="1600" b="1" dirty="0" smtClean="0"/>
              <a:t>Region </a:t>
            </a:r>
            <a:r>
              <a:rPr lang="en-US" sz="1600" b="1" dirty="0"/>
              <a:t>B</a:t>
            </a:r>
            <a:r>
              <a:rPr lang="en-US" sz="1600" dirty="0"/>
              <a:t> is in between the dosed and</a:t>
            </a:r>
          </a:p>
          <a:p>
            <a:r>
              <a:rPr lang="en-US" sz="1600" dirty="0" err="1"/>
              <a:t>undosed</a:t>
            </a:r>
            <a:r>
              <a:rPr lang="en-US" sz="1600" dirty="0"/>
              <a:t> region and shows the lateral displacement artifact.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 smtClean="0"/>
              <a:t>Region </a:t>
            </a:r>
            <a:r>
              <a:rPr lang="en-US" sz="1600" b="1" dirty="0"/>
              <a:t>C</a:t>
            </a:r>
            <a:r>
              <a:rPr lang="en-US" sz="1600" dirty="0"/>
              <a:t> was dosed and shows</a:t>
            </a:r>
          </a:p>
          <a:p>
            <a:r>
              <a:rPr lang="en-US" sz="1600" dirty="0"/>
              <a:t>a reduction in signal, but less variance than in region A.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1101" y="566755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reset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22359" y="566755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reset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4316" y="6177905"/>
            <a:ext cx="2936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Becker, et. </a:t>
            </a:r>
            <a:r>
              <a:rPr lang="en-US" sz="1200" dirty="0"/>
              <a:t>a</a:t>
            </a:r>
            <a:r>
              <a:rPr lang="en-US" sz="1200" dirty="0" smtClean="0"/>
              <a:t>l.,</a:t>
            </a:r>
            <a:r>
              <a:rPr lang="en-US" sz="1200" i="1" dirty="0"/>
              <a:t> </a:t>
            </a:r>
            <a:r>
              <a:rPr lang="en-US" sz="1200" i="1" dirty="0" smtClean="0"/>
              <a:t>(2016) JINST</a:t>
            </a:r>
            <a:r>
              <a:rPr lang="en-US" sz="1200" dirty="0" smtClean="0"/>
              <a:t> </a:t>
            </a:r>
            <a:r>
              <a:rPr lang="en-US" sz="1200" b="1" dirty="0"/>
              <a:t>11</a:t>
            </a:r>
            <a:r>
              <a:rPr lang="en-US" sz="1200" dirty="0"/>
              <a:t>: </a:t>
            </a:r>
            <a:r>
              <a:rPr lang="en-US" sz="1200" dirty="0" smtClean="0"/>
              <a:t>P12013</a:t>
            </a:r>
          </a:p>
          <a:p>
            <a:r>
              <a:rPr lang="en-US" sz="1200" dirty="0"/>
              <a:t>  </a:t>
            </a:r>
            <a:r>
              <a:rPr lang="en-US" sz="1000" dirty="0"/>
              <a:t>doi:10.1088/1748-0221/11/12/P12013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85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6011901" y="2563388"/>
            <a:ext cx="28797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6011901" y="2563388"/>
            <a:ext cx="28797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24" name="Text Box 25"/>
          <p:cNvSpPr txBox="1">
            <a:spLocks noChangeArrowheads="1"/>
          </p:cNvSpPr>
          <p:nvPr/>
        </p:nvSpPr>
        <p:spPr bwMode="auto">
          <a:xfrm>
            <a:off x="-76200" y="175613"/>
            <a:ext cx="9296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MM-PAD: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applications (Si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sensor)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15609" r="4292" b="20132"/>
          <a:stretch/>
        </p:blipFill>
        <p:spPr>
          <a:xfrm>
            <a:off x="260366" y="3930943"/>
            <a:ext cx="4177071" cy="23925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1999" y="3939586"/>
            <a:ext cx="45720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#2: coherent diffractive imaging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Capture scattering pattern from Au test object @ 100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frame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photons per pixel full scale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Dynamic range and tolerance of high flux are 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(PETRA III: Mancuso group from European XFEL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Giewekemeyer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al., Journal of Synchrotron Radiation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(2014)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1167-1174)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7543800" y="6705600"/>
            <a:ext cx="16002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6786" y="1301941"/>
            <a:ext cx="4422900" cy="2817671"/>
            <a:chOff x="685800" y="828490"/>
            <a:chExt cx="3187024" cy="1929603"/>
          </a:xfrm>
        </p:grpSpPr>
        <p:pic>
          <p:nvPicPr>
            <p:cNvPr id="38916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838200"/>
              <a:ext cx="3055346" cy="17518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3480043" y="828490"/>
              <a:ext cx="392781" cy="1929603"/>
              <a:chOff x="3480043" y="828490"/>
              <a:chExt cx="392781" cy="192960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489731" y="828490"/>
                <a:ext cx="2888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491511" y="1137287"/>
                <a:ext cx="2888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91160" y="1461001"/>
                <a:ext cx="2888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480043" y="1787089"/>
                <a:ext cx="2888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491285" y="2134930"/>
                <a:ext cx="2888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89685" y="2419539"/>
                <a:ext cx="2888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 rot="16200000">
                <a:off x="2971581" y="1566085"/>
                <a:ext cx="1530472" cy="272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Number of photons</a:t>
                </a:r>
              </a:p>
            </p:txBody>
          </p:sp>
        </p:grpSp>
      </p:grp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F681C-F548-4DDB-A0E6-033CCD18AB69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950" y="785458"/>
            <a:ext cx="8265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Wide dynamic range gives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extraordinary experimental flexibility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744062" y="1461551"/>
            <a:ext cx="429763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Example #1: materials science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Capture diffraction from Ni</a:t>
            </a:r>
            <a:r>
              <a:rPr kumimoji="0" lang="en-GB" altLang="zh-CN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3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Al multilayer foil undergoing thermite-like reaction @ 2 </a:t>
            </a:r>
            <a:r>
              <a:rPr kumimoji="0" lang="en-GB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ms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 per frame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5 photons per pixel full scale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Single-photon sensitivity is 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(CHESS: </a:t>
            </a:r>
            <a:r>
              <a:rPr kumimoji="0" lang="en-GB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Hufnagel</a:t>
            </a: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Times"/>
                <a:cs typeface="Times"/>
              </a:rPr>
              <a:t> group at Johns Hopkins)</a:t>
            </a:r>
          </a:p>
        </p:txBody>
      </p:sp>
    </p:spTree>
    <p:extLst>
      <p:ext uri="{BB962C8B-B14F-4D97-AF65-F5344CB8AC3E}">
        <p14:creationId xmlns:p14="http://schemas.microsoft.com/office/powerpoint/2010/main" val="1170426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FF681C-F548-4DDB-A0E6-033CCD18AB6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47" y="1550508"/>
            <a:ext cx="3076106" cy="3832376"/>
          </a:xfrm>
          <a:prstGeom prst="rect">
            <a:avLst/>
          </a:prstGeom>
        </p:spPr>
      </p:pic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-76200" y="175613"/>
            <a:ext cx="9296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MM-PAD: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CdTe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sensor)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5" y="1788125"/>
            <a:ext cx="5058606" cy="32324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403661" y="3821502"/>
            <a:ext cx="436422" cy="112143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55606" y="5280017"/>
            <a:ext cx="783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Tracking Bragg peaks of polycrystalline sample in a volume of reciprocal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Observe grain evolution of </a:t>
            </a:r>
            <a:r>
              <a:rPr lang="en-US" dirty="0" err="1" smtClean="0"/>
              <a:t>Ti</a:t>
            </a:r>
            <a:r>
              <a:rPr lang="en-US" dirty="0" smtClean="0"/>
              <a:t> sample under stress (in load stage).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80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4450" y="527565"/>
            <a:ext cx="6686550" cy="5369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“Landscape” of detector capabilities…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314450" y="3342248"/>
            <a:ext cx="6400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1562963" y="3199373"/>
            <a:ext cx="0" cy="2857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2424793" y="3199373"/>
            <a:ext cx="0" cy="2857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249386" y="3199373"/>
            <a:ext cx="0" cy="2857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4073978" y="3199373"/>
            <a:ext cx="0" cy="2857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898571" y="3199373"/>
            <a:ext cx="0" cy="2857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723164" y="3199373"/>
            <a:ext cx="0" cy="2857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6547757" y="3200946"/>
            <a:ext cx="0" cy="2857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7372350" y="3200946"/>
            <a:ext cx="0" cy="28575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428751" y="2893799"/>
            <a:ext cx="3401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01266" y="2893799"/>
            <a:ext cx="6928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100 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ms</a:t>
            </a:r>
            <a:endParaRPr lang="en-US" sz="135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9743" y="2893799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10 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ms</a:t>
            </a:r>
            <a:endParaRPr lang="en-US" sz="135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38217" y="2879842"/>
            <a:ext cx="5164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 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ms</a:t>
            </a:r>
            <a:endParaRPr lang="en-US" sz="135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96686" y="2899929"/>
            <a:ext cx="649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100 µs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5160" y="2893799"/>
            <a:ext cx="5613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10 µs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33635" y="2893799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 µs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72269" y="2893799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100 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28750" y="3492001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 Hz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01267" y="3492001"/>
            <a:ext cx="575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10 Hz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69741" y="3492001"/>
            <a:ext cx="6639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100 Hz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38217" y="3478045"/>
            <a:ext cx="5661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 kHz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96684" y="3498131"/>
            <a:ext cx="6543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10 kHz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65161" y="3492001"/>
            <a:ext cx="74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100 kHz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33634" y="3492001"/>
            <a:ext cx="6351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 MHz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72268" y="3492001"/>
            <a:ext cx="7232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10 MHz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80558" y="2084950"/>
            <a:ext cx="9390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Phosphor-coupled CCDs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57400" y="3851902"/>
            <a:ext cx="1043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GE flat-panel detector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(30 Hz)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38739" y="1993773"/>
            <a:ext cx="12609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SACLA MP-CCD  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(60 Hz)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58719" y="2345754"/>
            <a:ext cx="9390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CS-PAD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(120 Hz)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34757" y="4060326"/>
            <a:ext cx="1045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Pilatus 100k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(300 Hz)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26143" y="1993774"/>
            <a:ext cx="9390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chemeClr val="accent6"/>
                </a:solidFill>
                <a:latin typeface="Calibri"/>
              </a:rPr>
              <a:t>MMPAD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(1.1 kHz)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06488" y="3977242"/>
            <a:ext cx="14370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Medipix3 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(12-bit @ 2 kHz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1-bit @ 24 kHz)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72250" y="2343684"/>
            <a:ext cx="1657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chemeClr val="accent6"/>
                </a:solidFill>
                <a:latin typeface="Calibri"/>
              </a:rPr>
              <a:t>Keck PAD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(10 MHz)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15050" y="3876227"/>
            <a:ext cx="16573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AGIPD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(4.5 MHz)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1575546" y="2713599"/>
            <a:ext cx="0" cy="20234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flipH="1">
            <a:off x="2863885" y="2478521"/>
            <a:ext cx="5339" cy="46367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3428373" y="2814254"/>
            <a:ext cx="5606" cy="18841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4195670" y="2441576"/>
            <a:ext cx="0" cy="47437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7372350" y="2784983"/>
            <a:ext cx="0" cy="1572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4" name="Straight Arrow Connector 53"/>
          <p:cNvCxnSpPr>
            <a:endCxn id="28" idx="3"/>
          </p:cNvCxnSpPr>
          <p:nvPr/>
        </p:nvCxnSpPr>
        <p:spPr bwMode="auto">
          <a:xfrm flipV="1">
            <a:off x="2631699" y="3630503"/>
            <a:ext cx="0" cy="27315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V="1">
            <a:off x="3692209" y="3582869"/>
            <a:ext cx="3844" cy="50251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flipV="1">
            <a:off x="6943725" y="3714043"/>
            <a:ext cx="0" cy="18961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75" name="Straight Arrow Connector 74"/>
          <p:cNvCxnSpPr/>
          <p:nvPr/>
        </p:nvCxnSpPr>
        <p:spPr bwMode="auto">
          <a:xfrm>
            <a:off x="3581147" y="1993773"/>
            <a:ext cx="0" cy="34991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2457451" y="1543052"/>
            <a:ext cx="23403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 err="1">
                <a:solidFill>
                  <a:srgbClr val="000000"/>
                </a:solidFill>
                <a:latin typeface="Calibri"/>
              </a:rPr>
              <a:t>pnCCD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(200 Hz)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579313" y="4691349"/>
            <a:ext cx="93905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Pilatus 6M X Series (100 Hz)</a:t>
            </a:r>
          </a:p>
        </p:txBody>
      </p:sp>
      <p:cxnSp>
        <p:nvCxnSpPr>
          <p:cNvPr id="82" name="Straight Arrow Connector 81"/>
          <p:cNvCxnSpPr>
            <a:stCxn id="81" idx="0"/>
          </p:cNvCxnSpPr>
          <p:nvPr/>
        </p:nvCxnSpPr>
        <p:spPr bwMode="auto">
          <a:xfrm flipV="1">
            <a:off x="3048840" y="3808850"/>
            <a:ext cx="151560" cy="88249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" name="Right Brace 1"/>
          <p:cNvSpPr/>
          <p:nvPr/>
        </p:nvSpPr>
        <p:spPr bwMode="auto">
          <a:xfrm rot="5400000">
            <a:off x="4663243" y="3424929"/>
            <a:ext cx="211223" cy="895525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333635" y="2342863"/>
            <a:ext cx="1416943" cy="217397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8460" y="2085136"/>
            <a:ext cx="1716560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FF0000"/>
                </a:solidFill>
                <a:latin typeface="Calibri"/>
              </a:rPr>
              <a:t>In-pixel frame storage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06488" y="4565128"/>
            <a:ext cx="14370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350" dirty="0" err="1">
                <a:solidFill>
                  <a:srgbClr val="000000"/>
                </a:solidFill>
                <a:latin typeface="Calibri"/>
              </a:rPr>
              <a:t>Eiger</a:t>
            </a:r>
            <a:endParaRPr lang="en-US" sz="1350" dirty="0">
              <a:solidFill>
                <a:srgbClr val="000000"/>
              </a:solidFill>
              <a:latin typeface="Calibri"/>
            </a:endParaRP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(12-bit @ 8 kHz,</a:t>
            </a:r>
          </a:p>
          <a:p>
            <a:pPr algn="ctr" defTabSz="685800"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</a:rPr>
              <a:t>4-bit @ 22 kHz)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4033" y="5761323"/>
            <a:ext cx="5876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*Frame rates listed are </a:t>
            </a:r>
            <a:r>
              <a:rPr lang="en-US" sz="1600" i="1" dirty="0">
                <a:solidFill>
                  <a:srgbClr val="000000"/>
                </a:solidFill>
                <a:latin typeface="Calibri"/>
              </a:rPr>
              <a:t>maximum stated frame rates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as of June 2015</a:t>
            </a:r>
          </a:p>
          <a:p>
            <a:pPr defTabSz="685800"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**Maximum frame rate is </a:t>
            </a:r>
            <a:r>
              <a:rPr lang="en-US" sz="1600" b="1" dirty="0">
                <a:solidFill>
                  <a:srgbClr val="000000"/>
                </a:solidFill>
                <a:latin typeface="Calibri"/>
              </a:rPr>
              <a:t>often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 defined as 1/(read time)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85800">
              <a:defRPr/>
            </a:pPr>
            <a:fld id="{B6F15528-21DE-4FAA-801E-634DDDAF4B2B}" type="slidenum">
              <a:rPr lang="en-US" sz="750">
                <a:solidFill>
                  <a:srgbClr val="000000"/>
                </a:solidFill>
                <a:latin typeface="Calibri"/>
              </a:rPr>
              <a:pPr defTabSz="685800">
                <a:defRPr/>
              </a:pPr>
              <a:t>4</a:t>
            </a:fld>
            <a:endParaRPr lang="en-US" sz="75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18140" y="3283073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590464" y="3283806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824400" y="3283073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204562" y="3276982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377172" y="3277362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549954" y="3273322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665008" y="3273321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4115173" y="3276982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308626" y="3276981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143534" y="3281060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002857" y="3281059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702805" y="3281058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6915231" y="3284567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7322078" y="3283806"/>
            <a:ext cx="89646" cy="115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75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5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Title 3"/>
          <p:cNvSpPr txBox="1">
            <a:spLocks/>
          </p:cNvSpPr>
          <p:nvPr/>
        </p:nvSpPr>
        <p:spPr>
          <a:xfrm>
            <a:off x="1297197" y="670570"/>
            <a:ext cx="6686550" cy="536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A2998B"/>
                </a:solidFill>
                <a:latin typeface="Helvetica"/>
              </a:rPr>
              <a:t>“Landscape” of detector capabilities…</a:t>
            </a:r>
          </a:p>
        </p:txBody>
      </p:sp>
      <p:cxnSp>
        <p:nvCxnSpPr>
          <p:cNvPr id="118" name="Straight Arrow Connector 117"/>
          <p:cNvCxnSpPr>
            <a:stCxn id="119" idx="2"/>
          </p:cNvCxnSpPr>
          <p:nvPr/>
        </p:nvCxnSpPr>
        <p:spPr>
          <a:xfrm>
            <a:off x="3429000" y="1983432"/>
            <a:ext cx="0" cy="37876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217881" y="1521767"/>
            <a:ext cx="4422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"/>
              </a:rPr>
              <a:t>Continuous framing more difficult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8600" y="2362200"/>
            <a:ext cx="7391402" cy="4177363"/>
            <a:chOff x="228600" y="2362200"/>
            <a:chExt cx="7391402" cy="4177363"/>
          </a:xfrm>
        </p:grpSpPr>
        <p:sp>
          <p:nvSpPr>
            <p:cNvPr id="120" name="Rectangle 119"/>
            <p:cNvSpPr/>
            <p:nvPr/>
          </p:nvSpPr>
          <p:spPr>
            <a:xfrm>
              <a:off x="4876801" y="2362200"/>
              <a:ext cx="2743201" cy="9144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4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Times"/>
                </a:rPr>
                <a:t>Sensor </a:t>
              </a:r>
              <a:r>
                <a:rPr lang="en-US" sz="2000" dirty="0">
                  <a:solidFill>
                    <a:prstClr val="black"/>
                  </a:solidFill>
                  <a:latin typeface="Times"/>
                </a:rPr>
                <a:t>material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Times"/>
                </a:rPr>
                <a:t>Limitations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Times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81000" y="2362200"/>
              <a:ext cx="3124200" cy="914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2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2819400"/>
              <a:ext cx="5032603" cy="1828800"/>
            </a:xfrm>
            <a:prstGeom prst="rect">
              <a:avLst/>
            </a:prstGeom>
          </p:spPr>
        </p:pic>
        <p:cxnSp>
          <p:nvCxnSpPr>
            <p:cNvPr id="51" name="Straight Arrow Connector 50"/>
            <p:cNvCxnSpPr/>
            <p:nvPr/>
          </p:nvCxnSpPr>
          <p:spPr>
            <a:xfrm>
              <a:off x="4967786" y="3764225"/>
              <a:ext cx="2552131" cy="682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/>
            <p:cNvGrpSpPr/>
            <p:nvPr/>
          </p:nvGrpSpPr>
          <p:grpSpPr>
            <a:xfrm>
              <a:off x="5470478" y="3657600"/>
              <a:ext cx="1228299" cy="228601"/>
              <a:chOff x="5470477" y="2651363"/>
              <a:chExt cx="1228299" cy="5334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6089176" y="2651363"/>
                <a:ext cx="0" cy="53340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698776" y="2651363"/>
                <a:ext cx="0" cy="53340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5470477" y="2651363"/>
                <a:ext cx="0" cy="53340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/>
            <p:cNvSpPr txBox="1"/>
            <p:nvPr/>
          </p:nvSpPr>
          <p:spPr>
            <a:xfrm rot="5400000">
              <a:off x="5122464" y="4086514"/>
              <a:ext cx="6960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MHz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5400000">
              <a:off x="5815704" y="4078831"/>
              <a:ext cx="5469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GHz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5400000">
              <a:off x="6390038" y="4078830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GHz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5400000">
              <a:off x="5117183" y="314643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ns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 rot="5400000">
              <a:off x="5800002" y="3156279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ns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 rot="5400000">
              <a:off x="6290461" y="311116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US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endPara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6376917" y="3726976"/>
              <a:ext cx="75063" cy="7136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5842380" y="3726976"/>
              <a:ext cx="75063" cy="7136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 flipH="1" flipV="1">
              <a:off x="6414447" y="3861614"/>
              <a:ext cx="1" cy="160073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H="1" flipV="1">
              <a:off x="5879910" y="3861614"/>
              <a:ext cx="1" cy="160073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5235095" y="5462345"/>
              <a:ext cx="195438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7030A0"/>
                  </a:solidFill>
                  <a:latin typeface="Times"/>
                </a:rPr>
                <a:t>Original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>
                  <a:solidFill>
                    <a:srgbClr val="7030A0"/>
                  </a:solidFill>
                  <a:latin typeface="Times"/>
                </a:rPr>
                <a:t>MaRIE</a:t>
              </a:r>
              <a:r>
                <a:rPr lang="en-US" sz="1600" dirty="0">
                  <a:solidFill>
                    <a:srgbClr val="7030A0"/>
                  </a:solidFill>
                  <a:latin typeface="Times"/>
                </a:rPr>
                <a:t> Imager </a:t>
              </a:r>
              <a:r>
                <a:rPr lang="en-US" sz="1600" dirty="0" smtClean="0">
                  <a:solidFill>
                    <a:srgbClr val="7030A0"/>
                  </a:solidFill>
                  <a:latin typeface="Times"/>
                </a:rPr>
                <a:t>Specs</a:t>
              </a:r>
              <a:endParaRPr lang="en-US" sz="1600" dirty="0">
                <a:solidFill>
                  <a:srgbClr val="7030A0"/>
                </a:solidFill>
                <a:latin typeface="Times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7030A0"/>
                  </a:solidFill>
                  <a:latin typeface="Times"/>
                </a:rPr>
                <a:t>Type </a:t>
              </a:r>
              <a:r>
                <a:rPr lang="en-US" sz="1600" dirty="0" err="1">
                  <a:solidFill>
                    <a:srgbClr val="7030A0"/>
                  </a:solidFill>
                  <a:latin typeface="Times"/>
                </a:rPr>
                <a:t>I,Type</a:t>
              </a:r>
              <a:r>
                <a:rPr lang="en-US" sz="1600" dirty="0">
                  <a:solidFill>
                    <a:srgbClr val="7030A0"/>
                  </a:solidFill>
                  <a:latin typeface="Times"/>
                </a:rPr>
                <a:t> II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7030A0"/>
                  </a:solidFill>
                  <a:latin typeface="Times"/>
                </a:rPr>
                <a:t> 500 MHz, 3 GHz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874798" y="2463673"/>
              <a:ext cx="2653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Times"/>
                </a:rPr>
                <a:t>Continuous framing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5731711" y="3726976"/>
              <a:ext cx="75063" cy="7136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flipV="1">
              <a:off x="5329475" y="3813569"/>
              <a:ext cx="419247" cy="149337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3250763" y="5228621"/>
              <a:ext cx="2319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Times"/>
                </a:rPr>
                <a:t>APS 1296 bunch mode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Times"/>
                </a:rPr>
                <a:t>(350 MHz)</a:t>
              </a:r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5110424" y="1981200"/>
            <a:ext cx="3422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B31B1B"/>
                </a:solidFill>
                <a:latin typeface="Times"/>
              </a:rPr>
              <a:t>Strong function of x-ray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8714869" y="6524853"/>
            <a:ext cx="2359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z="800" b="1">
                <a:solidFill>
                  <a:srgbClr val="000000"/>
                </a:solidFill>
                <a:latin typeface="Calibri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8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053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5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Title 3"/>
          <p:cNvSpPr txBox="1">
            <a:spLocks/>
          </p:cNvSpPr>
          <p:nvPr/>
        </p:nvSpPr>
        <p:spPr>
          <a:xfrm>
            <a:off x="1297197" y="670570"/>
            <a:ext cx="6686550" cy="536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A2998B"/>
                </a:solidFill>
                <a:latin typeface="Helvetica"/>
              </a:rPr>
              <a:t>“Landscape” of detector capabilities…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8600" y="2362200"/>
            <a:ext cx="7391402" cy="4177363"/>
            <a:chOff x="228600" y="2362200"/>
            <a:chExt cx="7391402" cy="4177363"/>
          </a:xfrm>
        </p:grpSpPr>
        <p:sp>
          <p:nvSpPr>
            <p:cNvPr id="120" name="Rectangle 119"/>
            <p:cNvSpPr/>
            <p:nvPr/>
          </p:nvSpPr>
          <p:spPr>
            <a:xfrm>
              <a:off x="4876801" y="2362200"/>
              <a:ext cx="2743201" cy="91440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4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Times"/>
                </a:rPr>
                <a:t>Sensor </a:t>
              </a:r>
              <a:r>
                <a:rPr lang="en-US" sz="2000" dirty="0">
                  <a:solidFill>
                    <a:prstClr val="black"/>
                  </a:solidFill>
                  <a:latin typeface="Times"/>
                </a:rPr>
                <a:t>material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Times"/>
                </a:rPr>
                <a:t>Limitations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Times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81000" y="2362200"/>
              <a:ext cx="3124200" cy="914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48000">
                  <a:schemeClr val="bg2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2819400"/>
              <a:ext cx="5032603" cy="1828800"/>
            </a:xfrm>
            <a:prstGeom prst="rect">
              <a:avLst/>
            </a:prstGeom>
          </p:spPr>
        </p:pic>
        <p:cxnSp>
          <p:nvCxnSpPr>
            <p:cNvPr id="51" name="Straight Arrow Connector 50"/>
            <p:cNvCxnSpPr/>
            <p:nvPr/>
          </p:nvCxnSpPr>
          <p:spPr>
            <a:xfrm>
              <a:off x="4967786" y="3764225"/>
              <a:ext cx="2552131" cy="682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/>
            <p:cNvGrpSpPr/>
            <p:nvPr/>
          </p:nvGrpSpPr>
          <p:grpSpPr>
            <a:xfrm>
              <a:off x="5470478" y="3657600"/>
              <a:ext cx="1228299" cy="228601"/>
              <a:chOff x="5470477" y="2651363"/>
              <a:chExt cx="1228299" cy="5334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6089176" y="2651363"/>
                <a:ext cx="0" cy="53340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6698776" y="2651363"/>
                <a:ext cx="0" cy="53340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5470477" y="2651363"/>
                <a:ext cx="0" cy="53340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/>
            <p:cNvSpPr txBox="1"/>
            <p:nvPr/>
          </p:nvSpPr>
          <p:spPr>
            <a:xfrm rot="5400000">
              <a:off x="5122464" y="4086514"/>
              <a:ext cx="6960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MHz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5400000">
              <a:off x="5815704" y="4078831"/>
              <a:ext cx="5469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GHz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5400000">
              <a:off x="6390038" y="4078830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GHz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5400000">
              <a:off x="5117183" y="314643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ns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 rot="5400000">
              <a:off x="5800002" y="3156279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ns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 rot="5400000">
              <a:off x="6290461" y="3111167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US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endPara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6376917" y="3726976"/>
              <a:ext cx="75063" cy="7136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5842380" y="3726976"/>
              <a:ext cx="75063" cy="7136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 flipH="1" flipV="1">
              <a:off x="6414447" y="3861614"/>
              <a:ext cx="1" cy="160073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H="1" flipV="1">
              <a:off x="5879910" y="3861614"/>
              <a:ext cx="1" cy="160073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5235095" y="5462345"/>
              <a:ext cx="195438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7030A0"/>
                  </a:solidFill>
                  <a:latin typeface="Times"/>
                </a:rPr>
                <a:t>Original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>
                  <a:solidFill>
                    <a:srgbClr val="7030A0"/>
                  </a:solidFill>
                  <a:latin typeface="Times"/>
                </a:rPr>
                <a:t>MaRIE</a:t>
              </a:r>
              <a:r>
                <a:rPr lang="en-US" sz="1600" dirty="0">
                  <a:solidFill>
                    <a:srgbClr val="7030A0"/>
                  </a:solidFill>
                  <a:latin typeface="Times"/>
                </a:rPr>
                <a:t> Imager </a:t>
              </a:r>
              <a:r>
                <a:rPr lang="en-US" sz="1600" dirty="0" smtClean="0">
                  <a:solidFill>
                    <a:srgbClr val="7030A0"/>
                  </a:solidFill>
                  <a:latin typeface="Times"/>
                </a:rPr>
                <a:t>Specs</a:t>
              </a:r>
              <a:endParaRPr lang="en-US" sz="1600" dirty="0">
                <a:solidFill>
                  <a:srgbClr val="7030A0"/>
                </a:solidFill>
                <a:latin typeface="Times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7030A0"/>
                  </a:solidFill>
                  <a:latin typeface="Times"/>
                </a:rPr>
                <a:t>Type </a:t>
              </a:r>
              <a:r>
                <a:rPr lang="en-US" sz="1600" dirty="0" err="1">
                  <a:solidFill>
                    <a:srgbClr val="7030A0"/>
                  </a:solidFill>
                  <a:latin typeface="Times"/>
                </a:rPr>
                <a:t>I,Type</a:t>
              </a:r>
              <a:r>
                <a:rPr lang="en-US" sz="1600" dirty="0">
                  <a:solidFill>
                    <a:srgbClr val="7030A0"/>
                  </a:solidFill>
                  <a:latin typeface="Times"/>
                </a:rPr>
                <a:t> II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7030A0"/>
                  </a:solidFill>
                  <a:latin typeface="Times"/>
                </a:rPr>
                <a:t> 500 MHz, 3 GHz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874798" y="2463673"/>
              <a:ext cx="2653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Times"/>
                </a:rPr>
                <a:t>Continuous framing</a:t>
              </a:r>
            </a:p>
          </p:txBody>
        </p:sp>
        <p:sp>
          <p:nvSpPr>
            <p:cNvPr id="124" name="Oval 123"/>
            <p:cNvSpPr/>
            <p:nvPr/>
          </p:nvSpPr>
          <p:spPr>
            <a:xfrm>
              <a:off x="5731711" y="3726976"/>
              <a:ext cx="75063" cy="71366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Times"/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flipV="1">
              <a:off x="5329475" y="3813569"/>
              <a:ext cx="419247" cy="149337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3522514" y="5254332"/>
              <a:ext cx="2319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Times"/>
                </a:rPr>
                <a:t>APS 1296 bunch mode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Times"/>
                </a:rPr>
                <a:t>(350 MHz)</a:t>
              </a:r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5110424" y="1981200"/>
            <a:ext cx="3422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B31B1B"/>
                </a:solidFill>
                <a:latin typeface="Times"/>
              </a:rPr>
              <a:t>Strong function of x-ray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8714869" y="6524853"/>
            <a:ext cx="2359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6F15528-21DE-4FAA-801E-634DDDAF4B2B}" type="slidenum">
              <a:rPr lang="en-US" sz="800" b="1">
                <a:solidFill>
                  <a:srgbClr val="000000"/>
                </a:solidFill>
                <a:latin typeface="Calibri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4246451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Increased frame rates</a:t>
            </a:r>
            <a:endParaRPr lang="en-US" sz="2400" dirty="0"/>
          </a:p>
        </p:txBody>
      </p:sp>
      <p:sp>
        <p:nvSpPr>
          <p:cNvPr id="4" name="Down Arrow 3"/>
          <p:cNvSpPr/>
          <p:nvPr/>
        </p:nvSpPr>
        <p:spPr>
          <a:xfrm>
            <a:off x="1397235" y="4648201"/>
            <a:ext cx="499931" cy="457200"/>
          </a:xfrm>
          <a:prstGeom prst="downArrow">
            <a:avLst>
              <a:gd name="adj1" fmla="val 50000"/>
              <a:gd name="adj2" fmla="val 59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0812" y="5081305"/>
            <a:ext cx="3388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Triggering &amp; synchronization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79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273" y="694898"/>
            <a:ext cx="6540093" cy="227293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32568" y="2205680"/>
            <a:ext cx="8678863" cy="3619499"/>
          </a:xfrm>
        </p:spPr>
        <p:txBody>
          <a:bodyPr>
            <a:normAutofit fontScale="25000" lnSpcReduction="20000"/>
          </a:bodyPr>
          <a:lstStyle/>
          <a:p>
            <a:r>
              <a:rPr lang="en-US" sz="8000" b="1" dirty="0" smtClean="0"/>
              <a:t>Materials</a:t>
            </a:r>
            <a:endParaRPr lang="en-US" sz="8000" dirty="0" smtClean="0"/>
          </a:p>
          <a:p>
            <a:pPr lvl="1"/>
            <a:r>
              <a:rPr lang="en-US" sz="8000" dirty="0" smtClean="0"/>
              <a:t>Si, </a:t>
            </a:r>
            <a:r>
              <a:rPr lang="en-US" sz="8000" dirty="0" err="1" smtClean="0"/>
              <a:t>CdTe</a:t>
            </a:r>
            <a:r>
              <a:rPr lang="en-US" sz="8000" dirty="0"/>
              <a:t>, Ge, GaAs</a:t>
            </a:r>
            <a:endParaRPr lang="en-US" sz="8000" dirty="0" smtClean="0"/>
          </a:p>
          <a:p>
            <a:endParaRPr lang="en-US" sz="4200" b="1" dirty="0" smtClean="0"/>
          </a:p>
          <a:p>
            <a:r>
              <a:rPr lang="en-US" sz="8000" b="1" dirty="0" smtClean="0"/>
              <a:t>Continuous framing </a:t>
            </a:r>
          </a:p>
          <a:p>
            <a:pPr lvl="1"/>
            <a:r>
              <a:rPr lang="en-US" sz="8000" dirty="0" smtClean="0"/>
              <a:t>Developing 10 kHz+ continuous framerates.</a:t>
            </a:r>
          </a:p>
          <a:p>
            <a:endParaRPr lang="en-US" sz="6200" dirty="0"/>
          </a:p>
          <a:p>
            <a:r>
              <a:rPr lang="en-US" sz="8000" b="1" dirty="0" smtClean="0"/>
              <a:t>High Dynamic Range</a:t>
            </a:r>
          </a:p>
          <a:p>
            <a:pPr lvl="1"/>
            <a:r>
              <a:rPr lang="en-US" sz="8000" dirty="0" smtClean="0"/>
              <a:t>MMPAD* and related detector development</a:t>
            </a:r>
          </a:p>
          <a:p>
            <a:endParaRPr lang="en-US" sz="8000" dirty="0" smtClean="0"/>
          </a:p>
          <a:p>
            <a:r>
              <a:rPr lang="en-US" sz="8000" dirty="0" smtClean="0"/>
              <a:t>Burst </a:t>
            </a:r>
            <a:r>
              <a:rPr lang="en-US" sz="8000" dirty="0"/>
              <a:t>mode imaging</a:t>
            </a:r>
          </a:p>
          <a:p>
            <a:pPr lvl="1"/>
            <a:r>
              <a:rPr lang="en-US" sz="8000" dirty="0" err="1" smtClean="0"/>
              <a:t>KeckPAD</a:t>
            </a:r>
            <a:r>
              <a:rPr lang="en-US" sz="8000" dirty="0" smtClean="0"/>
              <a:t>*</a:t>
            </a:r>
            <a:endParaRPr lang="en-US" sz="8200" dirty="0" smtClean="0"/>
          </a:p>
          <a:p>
            <a:endParaRPr lang="en-US" sz="6200" dirty="0" smtClean="0"/>
          </a:p>
          <a:p>
            <a:r>
              <a:rPr lang="en-US" sz="8000" b="1" dirty="0"/>
              <a:t>S</a:t>
            </a:r>
            <a:r>
              <a:rPr lang="en-US" sz="8000" b="1" dirty="0" smtClean="0"/>
              <a:t>cientific collaboration -  </a:t>
            </a:r>
            <a:r>
              <a:rPr lang="en-US" sz="8000" dirty="0" smtClean="0"/>
              <a:t>to find new applications for detectors. </a:t>
            </a:r>
          </a:p>
          <a:p>
            <a:pPr lvl="1"/>
            <a:r>
              <a:rPr lang="en-US" sz="8000" dirty="0" smtClean="0">
                <a:solidFill>
                  <a:srgbClr val="0070C0"/>
                </a:solidFill>
              </a:rPr>
              <a:t>Tools create opportunities!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Cornell detector development efforts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1880075" y="920501"/>
            <a:ext cx="5042018" cy="1463776"/>
          </a:xfrm>
          <a:prstGeom prst="line">
            <a:avLst/>
          </a:prstGeom>
          <a:noFill/>
          <a:ln w="57150" cap="flat" cmpd="sng" algn="ctr">
            <a:solidFill>
              <a:srgbClr val="00CC66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3136307" y="2063501"/>
            <a:ext cx="1666429" cy="1125031"/>
          </a:xfrm>
          <a:prstGeom prst="straightConnector1">
            <a:avLst/>
          </a:prstGeom>
          <a:noFill/>
          <a:ln w="57150" cap="flat" cmpd="sng" algn="ctr">
            <a:solidFill>
              <a:srgbClr val="00CC66"/>
            </a:solidFill>
            <a:prstDash val="solid"/>
            <a:round/>
            <a:headEnd type="none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251675" y="2124163"/>
            <a:ext cx="3114942" cy="2818960"/>
          </a:xfrm>
          <a:prstGeom prst="straightConnector1">
            <a:avLst/>
          </a:prstGeom>
          <a:noFill/>
          <a:ln w="57150" cap="flat" cmpd="sng" algn="ctr">
            <a:solidFill>
              <a:srgbClr val="00CC66"/>
            </a:solidFill>
            <a:prstDash val="solid"/>
            <a:round/>
            <a:headEnd type="none" w="med" len="med"/>
            <a:tailEnd type="oval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2125560" y="6253850"/>
            <a:ext cx="5354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* Being commercialized by </a:t>
            </a:r>
            <a:r>
              <a:rPr lang="en-US" sz="2000" dirty="0" err="1" smtClean="0"/>
              <a:t>Sydor</a:t>
            </a:r>
            <a:r>
              <a:rPr lang="en-US" sz="2000" dirty="0" smtClean="0"/>
              <a:t> Instruments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64197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7" y="1219200"/>
            <a:ext cx="7347857" cy="53800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PAD structure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25174" y="6292463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to scale</a:t>
            </a:r>
          </a:p>
        </p:txBody>
      </p:sp>
      <p:sp>
        <p:nvSpPr>
          <p:cNvPr id="8" name="Rectangle 7"/>
          <p:cNvSpPr/>
          <p:nvPr/>
        </p:nvSpPr>
        <p:spPr>
          <a:xfrm rot="21046981">
            <a:off x="3214751" y="4624745"/>
            <a:ext cx="4268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ASIC</a:t>
            </a:r>
          </a:p>
        </p:txBody>
      </p:sp>
      <p:sp>
        <p:nvSpPr>
          <p:cNvPr id="9" name="Rectangle 8"/>
          <p:cNvSpPr/>
          <p:nvPr/>
        </p:nvSpPr>
        <p:spPr>
          <a:xfrm rot="21095862">
            <a:off x="5999166" y="3915460"/>
            <a:ext cx="15696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sensor</a:t>
            </a:r>
          </a:p>
        </p:txBody>
      </p:sp>
      <p:sp>
        <p:nvSpPr>
          <p:cNvPr id="10" name="Arc 9"/>
          <p:cNvSpPr/>
          <p:nvPr/>
        </p:nvSpPr>
        <p:spPr>
          <a:xfrm>
            <a:off x="1066800" y="3012557"/>
            <a:ext cx="1905000" cy="914400"/>
          </a:xfrm>
          <a:prstGeom prst="arc">
            <a:avLst>
              <a:gd name="adj1" fmla="val 11459318"/>
              <a:gd name="adj2" fmla="val 0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76401" y="265964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771926" y="3909204"/>
            <a:ext cx="76200" cy="381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41422" y="3758172"/>
            <a:ext cx="1146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ensor </a:t>
            </a:r>
          </a:p>
          <a:p>
            <a:pPr algn="ctr"/>
            <a:r>
              <a:rPr lang="en-US" dirty="0" smtClean="0"/>
              <a:t>thickness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172200" y="2209800"/>
            <a:ext cx="304800" cy="121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46505" y="1286470"/>
            <a:ext cx="2672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Cornell </a:t>
            </a:r>
            <a:r>
              <a:rPr lang="en-US" b="1" dirty="0"/>
              <a:t>t</a:t>
            </a:r>
            <a:r>
              <a:rPr lang="en-US" b="1" dirty="0" smtClean="0"/>
              <a:t>ypical sensor: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  (500 </a:t>
            </a:r>
            <a:r>
              <a:rPr lang="el-GR" dirty="0" smtClean="0"/>
              <a:t>μ</a:t>
            </a:r>
            <a:r>
              <a:rPr lang="en-US" dirty="0" smtClean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CdTe</a:t>
            </a:r>
            <a:r>
              <a:rPr lang="en-US" dirty="0" smtClean="0"/>
              <a:t> (750 </a:t>
            </a:r>
            <a:r>
              <a:rPr lang="el-GR" dirty="0" smtClean="0"/>
              <a:t>μ</a:t>
            </a:r>
            <a:r>
              <a:rPr lang="en-US" dirty="0" smtClean="0"/>
              <a:t>m)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44367" y="5893385"/>
            <a:ext cx="523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ASIC: custom CMOS, most recent TSMC 0.18um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27" y="1043874"/>
            <a:ext cx="5279593" cy="16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79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BAA6E-6650-41AE-9613-DAD2F94F443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10" y="1259967"/>
            <a:ext cx="7378774" cy="50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66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ate_SRI2013_d" id="{F50085E2-CCCE-4866-B648-9A47F6C257BD}" vid="{A422CC9F-2217-4A43-8599-E250371CC636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ppt2D.tmp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56194</TotalTime>
  <Words>1828</Words>
  <Application>Microsoft Office PowerPoint</Application>
  <PresentationFormat>On-screen Show (4:3)</PresentationFormat>
  <Paragraphs>506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Helvetica</vt:lpstr>
      <vt:lpstr>Symbol</vt:lpstr>
      <vt:lpstr>Times</vt:lpstr>
      <vt:lpstr>Times New Roman</vt:lpstr>
      <vt:lpstr>Default Design</vt:lpstr>
      <vt:lpstr>Office Theme</vt:lpstr>
      <vt:lpstr>3_ppt2D.tmp</vt:lpstr>
      <vt:lpstr>High Speed PADs at Cornell</vt:lpstr>
      <vt:lpstr>Who we are</vt:lpstr>
      <vt:lpstr>Outline Slide</vt:lpstr>
      <vt:lpstr>“Landscape” of detector capabilities…</vt:lpstr>
      <vt:lpstr>PowerPoint Presentation</vt:lpstr>
      <vt:lpstr>PowerPoint Presentation</vt:lpstr>
      <vt:lpstr>Cornell detector development efforts</vt:lpstr>
      <vt:lpstr>PAD structure</vt:lpstr>
      <vt:lpstr>Materials</vt:lpstr>
      <vt:lpstr>Materials</vt:lpstr>
      <vt:lpstr>Detector Speed</vt:lpstr>
      <vt:lpstr>Outline Slide</vt:lpstr>
      <vt:lpstr>Keck PAD</vt:lpstr>
      <vt:lpstr>Metals under stress @ CHESS G3 </vt:lpstr>
      <vt:lpstr>More on CdTe diode </vt:lpstr>
      <vt:lpstr>CdTe Keck-PAD data from APS (beamline: DCS, 35IDE) </vt:lpstr>
      <vt:lpstr>Mixed-Mode PAD (MM-PAD)</vt:lpstr>
      <vt:lpstr>PowerPoint Presentation</vt:lpstr>
      <vt:lpstr>PowerPoint Presentation</vt:lpstr>
      <vt:lpstr>PowerPoint Presentation</vt:lpstr>
      <vt:lpstr>PowerPoint Presentation</vt:lpstr>
      <vt:lpstr>CdTe Problems</vt:lpstr>
      <vt:lpstr>GaAs</vt:lpstr>
      <vt:lpstr>PowerPoint Presentation</vt:lpstr>
      <vt:lpstr>PowerPoint Presentation</vt:lpstr>
      <vt:lpstr>Outline Slide</vt:lpstr>
      <vt:lpstr>How to speed up ASIC for continuous readout?</vt:lpstr>
      <vt:lpstr>Conclusions</vt:lpstr>
      <vt:lpstr>Who we are</vt:lpstr>
      <vt:lpstr>Additional Slides after here</vt:lpstr>
      <vt:lpstr>PowerPoint Presentation</vt:lpstr>
      <vt:lpstr>CdTe Problems</vt:lpstr>
      <vt:lpstr>PowerPoint Presentation</vt:lpstr>
      <vt:lpstr>PowerPoint Presentation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Tate SRI 2013</dc:title>
  <dc:creator>Mark Tate</dc:creator>
  <cp:lastModifiedBy>travel_user</cp:lastModifiedBy>
  <cp:revision>1469</cp:revision>
  <cp:lastPrinted>2018-09-10T00:44:14Z</cp:lastPrinted>
  <dcterms:created xsi:type="dcterms:W3CDTF">1999-05-12T15:34:16Z</dcterms:created>
  <dcterms:modified xsi:type="dcterms:W3CDTF">2018-09-11T23:31:36Z</dcterms:modified>
</cp:coreProperties>
</file>