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85" r:id="rId2"/>
    <p:sldId id="257" r:id="rId3"/>
    <p:sldId id="301" r:id="rId4"/>
    <p:sldId id="296" r:id="rId5"/>
    <p:sldId id="425" r:id="rId6"/>
    <p:sldId id="295" r:id="rId7"/>
    <p:sldId id="309" r:id="rId8"/>
    <p:sldId id="391" r:id="rId9"/>
    <p:sldId id="386" r:id="rId10"/>
    <p:sldId id="312" r:id="rId11"/>
    <p:sldId id="320" r:id="rId12"/>
    <p:sldId id="321" r:id="rId13"/>
    <p:sldId id="313" r:id="rId14"/>
    <p:sldId id="426" r:id="rId15"/>
    <p:sldId id="314" r:id="rId16"/>
    <p:sldId id="427" r:id="rId17"/>
    <p:sldId id="428" r:id="rId18"/>
    <p:sldId id="429" r:id="rId19"/>
    <p:sldId id="322" r:id="rId20"/>
    <p:sldId id="388" r:id="rId21"/>
    <p:sldId id="389" r:id="rId22"/>
    <p:sldId id="390" r:id="rId23"/>
    <p:sldId id="420" r:id="rId24"/>
    <p:sldId id="421" r:id="rId25"/>
    <p:sldId id="395" r:id="rId26"/>
    <p:sldId id="326" r:id="rId27"/>
    <p:sldId id="329" r:id="rId28"/>
    <p:sldId id="259" r:id="rId29"/>
    <p:sldId id="341" r:id="rId30"/>
    <p:sldId id="418" r:id="rId31"/>
    <p:sldId id="342" r:id="rId32"/>
    <p:sldId id="346" r:id="rId33"/>
    <p:sldId id="343" r:id="rId34"/>
    <p:sldId id="345" r:id="rId35"/>
    <p:sldId id="347" r:id="rId36"/>
    <p:sldId id="349" r:id="rId37"/>
    <p:sldId id="353" r:id="rId38"/>
    <p:sldId id="354" r:id="rId39"/>
    <p:sldId id="355" r:id="rId40"/>
    <p:sldId id="356" r:id="rId41"/>
    <p:sldId id="430" r:id="rId42"/>
    <p:sldId id="359" r:id="rId43"/>
    <p:sldId id="378" r:id="rId44"/>
    <p:sldId id="360" r:id="rId45"/>
    <p:sldId id="362" r:id="rId46"/>
    <p:sldId id="363" r:id="rId47"/>
    <p:sldId id="433" r:id="rId48"/>
    <p:sldId id="393" r:id="rId49"/>
    <p:sldId id="412" r:id="rId50"/>
    <p:sldId id="396" r:id="rId51"/>
    <p:sldId id="397" r:id="rId52"/>
    <p:sldId id="398" r:id="rId53"/>
    <p:sldId id="399" r:id="rId54"/>
    <p:sldId id="400" r:id="rId55"/>
    <p:sldId id="401" r:id="rId56"/>
    <p:sldId id="403" r:id="rId57"/>
    <p:sldId id="424" r:id="rId58"/>
    <p:sldId id="402" r:id="rId59"/>
    <p:sldId id="411" r:id="rId60"/>
    <p:sldId id="423" r:id="rId61"/>
    <p:sldId id="413" r:id="rId62"/>
    <p:sldId id="414" r:id="rId63"/>
    <p:sldId id="297" r:id="rId64"/>
    <p:sldId id="366" r:id="rId65"/>
    <p:sldId id="344" r:id="rId66"/>
    <p:sldId id="384" r:id="rId67"/>
    <p:sldId id="410" r:id="rId68"/>
    <p:sldId id="364" r:id="rId69"/>
    <p:sldId id="416" r:id="rId70"/>
    <p:sldId id="415" r:id="rId71"/>
    <p:sldId id="409" r:id="rId72"/>
    <p:sldId id="404" r:id="rId73"/>
    <p:sldId id="405" r:id="rId74"/>
    <p:sldId id="406" r:id="rId75"/>
    <p:sldId id="407" r:id="rId76"/>
    <p:sldId id="408" r:id="rId77"/>
    <p:sldId id="379" r:id="rId78"/>
    <p:sldId id="380" r:id="rId79"/>
    <p:sldId id="383" r:id="rId80"/>
    <p:sldId id="381" r:id="rId81"/>
    <p:sldId id="382" r:id="rId82"/>
    <p:sldId id="310" r:id="rId83"/>
    <p:sldId id="377" r:id="rId84"/>
    <p:sldId id="368" r:id="rId85"/>
    <p:sldId id="376" r:id="rId86"/>
    <p:sldId id="374" r:id="rId87"/>
    <p:sldId id="375" r:id="rId88"/>
    <p:sldId id="303" r:id="rId89"/>
    <p:sldId id="328" r:id="rId90"/>
    <p:sldId id="311" r:id="rId91"/>
    <p:sldId id="348" r:id="rId92"/>
    <p:sldId id="431" r:id="rId9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Lucida Sans Unicode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080E"/>
    <a:srgbClr val="470000"/>
    <a:srgbClr val="005D00"/>
    <a:srgbClr val="6A2C89"/>
    <a:srgbClr val="933EBB"/>
    <a:srgbClr val="9C44C6"/>
    <a:srgbClr val="A347CE"/>
    <a:srgbClr val="0000CD"/>
    <a:srgbClr val="CE0000"/>
    <a:srgbClr val="7DBD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089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2081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089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2033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90988"/>
            <a:ext cx="4038600" cy="2035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65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88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3865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221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69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5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3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64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956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9654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000FF">
                <a:alpha val="23000"/>
              </a:srgbClr>
            </a:gs>
            <a:gs pos="100000">
              <a:srgbClr val="FFFFFF">
                <a:alpha val="23000"/>
              </a:srgb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22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  <a:ea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Lucida Sans Unicode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lac.stanford.edu/~aismail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P_2013_poster3 (2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9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7765" y="1337006"/>
            <a:ext cx="826380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The frequency of various NLSP identities is strongly </a:t>
            </a:r>
          </a:p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dependent on the LSP choice</a:t>
            </a:r>
          </a:p>
          <a:p>
            <a:endParaRPr lang="en-US" sz="10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can have a potentially large influence on LHC SUSY </a:t>
            </a:r>
          </a:p>
          <a:p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searches (apart from, e.g.,  additional cascades)  </a:t>
            </a:r>
            <a:endParaRPr lang="en-US" sz="2400" b="1" dirty="0">
              <a:solidFill>
                <a:srgbClr val="006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 descr="neutnls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76600"/>
            <a:ext cx="4572000" cy="3581400"/>
          </a:xfrm>
          <a:prstGeom prst="rect">
            <a:avLst/>
          </a:prstGeom>
        </p:spPr>
      </p:pic>
      <p:pic>
        <p:nvPicPr>
          <p:cNvPr id="9" name="Picture 8" descr="gravnls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45000" y="3276600"/>
            <a:ext cx="4699000" cy="3581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8312" y="3842744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</a:rPr>
              <a:t>Χ</a:t>
            </a:r>
            <a:r>
              <a:rPr lang="en-US" dirty="0" smtClean="0">
                <a:solidFill>
                  <a:srgbClr val="0000FF"/>
                </a:solidFill>
              </a:rPr>
              <a:t> LSP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64906" y="3762246"/>
            <a:ext cx="87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70000"/>
                </a:solidFill>
              </a:rPr>
              <a:t>G LSP</a:t>
            </a:r>
            <a:endParaRPr lang="en-US" dirty="0">
              <a:solidFill>
                <a:srgbClr val="C7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7222" y="304104"/>
            <a:ext cx="49295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</a:rPr>
              <a:t>Identity of the Next-to-LSP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142935"/>
            <a:ext cx="8229600" cy="1143000"/>
          </a:xfrm>
        </p:spPr>
        <p:txBody>
          <a:bodyPr/>
          <a:lstStyle/>
          <a:p>
            <a:r>
              <a:rPr lang="en-US" b="1" u="sng" dirty="0">
                <a:latin typeface="Lucida Sans Unicode" charset="0"/>
              </a:rPr>
              <a:t>Non-MET Searches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243983" y="1285935"/>
            <a:ext cx="6986857" cy="4221163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>
                <a:solidFill>
                  <a:srgbClr val="0000CD"/>
                </a:solidFill>
                <a:latin typeface="Lucida Sans Unicode" charset="0"/>
              </a:rPr>
              <a:t>LHCb</a:t>
            </a:r>
            <a:r>
              <a:rPr lang="en-US" dirty="0" smtClean="0">
                <a:solidFill>
                  <a:srgbClr val="0000CD"/>
                </a:solidFill>
                <a:latin typeface="Lucida Sans Unicode" charset="0"/>
              </a:rPr>
              <a:t>:  B(</a:t>
            </a:r>
            <a:r>
              <a:rPr lang="en-US" dirty="0" err="1" smtClean="0">
                <a:solidFill>
                  <a:srgbClr val="0000CD"/>
                </a:solidFill>
                <a:latin typeface="Lucida Sans Unicode" charset="0"/>
              </a:rPr>
              <a:t>B</a:t>
            </a:r>
            <a:r>
              <a:rPr lang="en-US" baseline="-25000" dirty="0" err="1" smtClean="0">
                <a:solidFill>
                  <a:srgbClr val="0000CD"/>
                </a:solidFill>
                <a:latin typeface="Lucida Sans Unicode" charset="0"/>
              </a:rPr>
              <a:t>s</a:t>
            </a:r>
            <a:r>
              <a:rPr lang="en-US" dirty="0" smtClean="0">
                <a:solidFill>
                  <a:srgbClr val="0000CD"/>
                </a:solidFill>
                <a:latin typeface="Lucida Sans Unicode" charset="0"/>
              </a:rPr>
              <a:t> </a:t>
            </a:r>
            <a:r>
              <a:rPr lang="en-US" dirty="0" smtClean="0">
                <a:solidFill>
                  <a:srgbClr val="0000CD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err="1" smtClean="0">
                <a:solidFill>
                  <a:srgbClr val="0000CD"/>
                </a:solidFill>
                <a:latin typeface="Wingdings"/>
                <a:ea typeface="Wingdings"/>
                <a:cs typeface="Wingdings"/>
                <a:sym typeface="Wingdings"/>
              </a:rPr>
              <a:t>μ</a:t>
            </a:r>
            <a:r>
              <a:rPr lang="en-US" dirty="0" err="1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μ</a:t>
            </a:r>
            <a:r>
              <a:rPr lang="en-US" dirty="0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) = (3.2</a:t>
            </a:r>
            <a:r>
              <a:rPr lang="en-US" baseline="30000" dirty="0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+1.5</a:t>
            </a:r>
            <a:r>
              <a:rPr lang="en-US" baseline="-25000" dirty="0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-1.2</a:t>
            </a:r>
            <a:r>
              <a:rPr lang="en-US" dirty="0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) x 10</a:t>
            </a:r>
            <a:r>
              <a:rPr lang="en-US" baseline="30000" dirty="0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-9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CD"/>
                </a:solidFill>
                <a:latin typeface="Lucida Grande"/>
                <a:ea typeface="Lucida Grande"/>
                <a:cs typeface="Lucida Grande"/>
                <a:sym typeface="Wingdings"/>
              </a:rPr>
              <a:t>    </a:t>
            </a:r>
            <a:endParaRPr lang="en-US" dirty="0">
              <a:solidFill>
                <a:srgbClr val="0000CD"/>
              </a:solidFill>
              <a:latin typeface="Lucida Sans Unicod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62889" y="2362200"/>
            <a:ext cx="258503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70000"/>
                </a:solidFill>
              </a:rPr>
              <a:t>95% CL interval:</a:t>
            </a:r>
          </a:p>
          <a:p>
            <a:r>
              <a:rPr lang="en-US" dirty="0" smtClean="0">
                <a:solidFill>
                  <a:srgbClr val="D70000"/>
                </a:solidFill>
              </a:rPr>
              <a:t>[1.1,6.4] x 10</a:t>
            </a:r>
            <a:r>
              <a:rPr lang="en-US" baseline="30000" dirty="0" smtClean="0">
                <a:solidFill>
                  <a:srgbClr val="D70000"/>
                </a:solidFill>
              </a:rPr>
              <a:t>-9</a:t>
            </a:r>
            <a:endParaRPr lang="en-US" dirty="0" smtClean="0">
              <a:solidFill>
                <a:srgbClr val="D70000"/>
              </a:solidFill>
            </a:endParaRPr>
          </a:p>
          <a:p>
            <a:endParaRPr lang="en-US" dirty="0">
              <a:solidFill>
                <a:srgbClr val="D70000"/>
              </a:solidFill>
            </a:endParaRPr>
          </a:p>
          <a:p>
            <a:r>
              <a:rPr lang="en-US" dirty="0" smtClean="0">
                <a:solidFill>
                  <a:srgbClr val="D70000"/>
                </a:solidFill>
              </a:rPr>
              <a:t>Excludes</a:t>
            </a:r>
          </a:p>
          <a:p>
            <a:r>
              <a:rPr lang="en-US" dirty="0" smtClean="0">
                <a:solidFill>
                  <a:srgbClr val="D70000"/>
                </a:solidFill>
              </a:rPr>
              <a:t>1819 </a:t>
            </a:r>
            <a:r>
              <a:rPr lang="en-US" dirty="0" err="1" smtClean="0">
                <a:solidFill>
                  <a:srgbClr val="D70000"/>
                </a:solidFill>
              </a:rPr>
              <a:t>χ</a:t>
            </a:r>
            <a:r>
              <a:rPr lang="en-US" dirty="0" smtClean="0">
                <a:solidFill>
                  <a:srgbClr val="D70000"/>
                </a:solidFill>
              </a:rPr>
              <a:t> LSP models</a:t>
            </a:r>
          </a:p>
          <a:p>
            <a:r>
              <a:rPr lang="en-US" dirty="0" smtClean="0">
                <a:solidFill>
                  <a:srgbClr val="D70000"/>
                </a:solidFill>
              </a:rPr>
              <a:t>2167 G LSP models</a:t>
            </a:r>
          </a:p>
          <a:p>
            <a:endParaRPr lang="en-US" dirty="0"/>
          </a:p>
        </p:txBody>
      </p:sp>
      <p:pic>
        <p:nvPicPr>
          <p:cNvPr id="8" name="Picture 7" descr="Screen Shot 2012-12-13 at 4.54.2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35599"/>
            <a:ext cx="6462888" cy="5022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091" y="6079942"/>
            <a:ext cx="87569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3671</a:t>
            </a:r>
            <a:r>
              <a:rPr lang="en-US" sz="20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(3309) models removed from the </a:t>
            </a:r>
            <a:r>
              <a:rPr lang="en-US" sz="20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 (G) </a:t>
            </a:r>
            <a:r>
              <a:rPr lang="en-US" sz="20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LSP set… </a:t>
            </a:r>
            <a:endParaRPr lang="en-US" sz="2000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matanb_g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93570"/>
            <a:ext cx="4961074" cy="3720805"/>
          </a:xfrm>
          <a:prstGeom prst="rect">
            <a:avLst/>
          </a:prstGeom>
        </p:spPr>
      </p:pic>
      <p:pic>
        <p:nvPicPr>
          <p:cNvPr id="8" name="Picture 7" descr="matanb_n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574" y="2554952"/>
            <a:ext cx="4575426" cy="34427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64902" y="4626922"/>
            <a:ext cx="577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</a:t>
            </a:r>
            <a:r>
              <a:rPr lang="en-US" sz="2400" b="1" baseline="-25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</a:t>
            </a:r>
            <a:endParaRPr lang="en-US" sz="24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515" y="1936815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tan </a:t>
            </a:r>
            <a:endParaRPr lang="en-US" sz="2400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38314" y="1936815"/>
            <a:ext cx="1906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CMS  </a:t>
            </a:r>
            <a:r>
              <a:rPr lang="en-US" sz="24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</a:t>
            </a: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fb</a:t>
            </a:r>
            <a:r>
              <a:rPr lang="en-US" sz="2400" b="1" baseline="30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2786830" y="2167648"/>
            <a:ext cx="2351484" cy="116713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553603" y="164588"/>
            <a:ext cx="6176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Impact of A,H </a:t>
            </a:r>
            <a:r>
              <a:rPr lang="en-US" sz="3600" b="1" u="sng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  Searches</a:t>
            </a:r>
            <a:endParaRPr lang="en-US" sz="3600" b="1" u="sng" dirty="0">
              <a:solidFill>
                <a:srgbClr val="005D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79005" y="2398480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 LSP</a:t>
            </a:r>
            <a:endParaRPr lang="en-US" sz="24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93698" y="1006507"/>
            <a:ext cx="9402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G </a:t>
            </a:r>
            <a:r>
              <a:rPr lang="en-US" dirty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</a:t>
            </a:r>
            <a:endParaRPr lang="en-US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6322906" y="2398480"/>
            <a:ext cx="722000" cy="231589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933" y="1196333"/>
            <a:ext cx="9046067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endParaRPr lang="en-US" sz="2400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71450" indent="-171450">
              <a:buFont typeface="Arial"/>
              <a:buChar char="•"/>
            </a:pP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the general LHC SUSY MET-based searches to our model sets</a:t>
            </a:r>
          </a:p>
          <a:p>
            <a:endParaRPr lang="en-US" sz="1000" b="1" dirty="0" smtClean="0">
              <a:solidFill>
                <a:srgbClr val="006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(almost) exclusively follow the ATLAS analysis suite as </a:t>
            </a:r>
          </a:p>
          <a:p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closely as possible with fast MC (modified versions of PGS,</a:t>
            </a:r>
          </a:p>
          <a:p>
            <a:r>
              <a:rPr lang="en-US" sz="2400" dirty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err="1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Pythia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400" b="1" dirty="0" err="1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SoftSUSY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SDECAY, HDECAY)</a:t>
            </a:r>
          </a:p>
          <a:p>
            <a:endParaRPr lang="en-US" sz="1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Generate signal events for every model for all ~90 SUSY processes (~10</a:t>
            </a:r>
            <a:r>
              <a:rPr lang="en-US" sz="2400" baseline="30000" dirty="0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13</a:t>
            </a:r>
            <a:r>
              <a:rPr lang="en-US" sz="2400" dirty="0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events!) &amp; scale to NLO with </a:t>
            </a:r>
            <a:r>
              <a:rPr lang="en-US" sz="2400" dirty="0" err="1" smtClean="0">
                <a:solidFill>
                  <a:srgbClr val="44080E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Prospino</a:t>
            </a:r>
            <a:endParaRPr lang="en-US" sz="2400" b="1" dirty="0" smtClean="0">
              <a:solidFill>
                <a:srgbClr val="44080E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10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</a:t>
            </a: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alidated our </a:t>
            </a:r>
            <a:r>
              <a:rPr lang="en-US" sz="24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results with ATLAS </a:t>
            </a: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benchmark models</a:t>
            </a:r>
          </a:p>
          <a:p>
            <a:pPr marL="342900" indent="-342900">
              <a:buFont typeface="Arial"/>
              <a:buChar char="•"/>
            </a:pPr>
            <a:endParaRPr lang="en-US" sz="1000" b="1" dirty="0" smtClean="0">
              <a:solidFill>
                <a:srgbClr val="0000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 combine the various analyses signal regions (as ATLAS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does) into :  nj0l, multi-j, nj1l, nj2l and we quote the coverage </a:t>
            </a:r>
          </a:p>
          <a:p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for each as well as the combined result..</a:t>
            </a:r>
          </a:p>
          <a:p>
            <a:endParaRPr lang="en-US" sz="1000" b="1" dirty="0" smtClean="0">
              <a:solidFill>
                <a:srgbClr val="660066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approach is CPU intensive!!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408" y="360402"/>
            <a:ext cx="64427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ATLAS  MET-based SUSY Analyses </a:t>
            </a:r>
          </a:p>
          <a:p>
            <a:r>
              <a:rPr lang="en-US" sz="30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@ 7 &amp; 8 TeV</a:t>
            </a:r>
            <a:endParaRPr lang="en-US" sz="30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IMG_61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86600" y="0"/>
            <a:ext cx="2057400" cy="1543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843644"/>
            <a:ext cx="8763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-based analyses NOT (yet! ) included since at present the </a:t>
            </a:r>
          </a:p>
          <a:p>
            <a:r>
              <a:rPr lang="en-US" sz="2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  ID efficiency is low &amp; the mis-tag rate is high</a:t>
            </a:r>
          </a:p>
          <a:p>
            <a:endParaRPr lang="en-US" sz="2400" b="1" dirty="0" smtClean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Mono-jet/</a:t>
            </a:r>
            <a:r>
              <a:rPr lang="en-US" sz="2400" b="1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 </a:t>
            </a:r>
            <a:r>
              <a:rPr lang="en-US" sz="2400" b="1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analyses:   these require special treatment w/</a:t>
            </a:r>
          </a:p>
          <a:p>
            <a:r>
              <a:rPr lang="en-US" sz="2400" dirty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MADGRAPH+NLO matching</a:t>
            </a:r>
          </a:p>
          <a:p>
            <a:endParaRPr lang="en-US" sz="2400" b="1" dirty="0" smtClean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nalyses for which no signal would be generated in the  </a:t>
            </a:r>
          </a:p>
          <a:p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24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pMSSM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(e.g., exotic resonances) </a:t>
            </a:r>
          </a:p>
          <a:p>
            <a:endParaRPr lang="en-US" sz="24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24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4348" y="412042"/>
            <a:ext cx="4049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00CD"/>
                </a:solidFill>
              </a:rPr>
              <a:t>What is NOT included:</a:t>
            </a:r>
            <a:endParaRPr lang="en-US" u="sng" dirty="0">
              <a:solidFill>
                <a:srgbClr val="0000CD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712"/>
            <a:ext cx="8229600" cy="1143000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CD"/>
                </a:solidFill>
              </a:rPr>
              <a:t>Benchmark Validation</a:t>
            </a:r>
            <a:endParaRPr lang="en-US" b="1" u="sng" dirty="0">
              <a:solidFill>
                <a:srgbClr val="0000CD"/>
              </a:solidFill>
            </a:endParaRPr>
          </a:p>
        </p:txBody>
      </p:sp>
      <p:pic>
        <p:nvPicPr>
          <p:cNvPr id="3" name="Picture 2" descr="Screen Shot 2012-11-14 at 9.08.21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7704"/>
            <a:ext cx="9144000" cy="571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556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3" name="Picture 2" descr="list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4401"/>
            <a:ext cx="9144000" cy="60435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915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Employ all publically released </a:t>
            </a:r>
            <a:r>
              <a:rPr lang="en-US" sz="2400" dirty="0" smtClean="0"/>
              <a:t>ATLAS analyses </a:t>
            </a:r>
            <a:r>
              <a:rPr lang="en-US" sz="2400" dirty="0"/>
              <a:t>since </a:t>
            </a:r>
            <a:r>
              <a:rPr lang="en-US" sz="2400" dirty="0" smtClean="0"/>
              <a:t>1 March</a:t>
            </a:r>
            <a:endParaRPr lang="en-US" sz="24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76600" y="342602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72400" y="2533471"/>
            <a:ext cx="11384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sz="72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41478" y="65502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8586" y="6321623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CMS</a:t>
            </a:r>
            <a:endParaRPr lang="en-US" sz="14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228600" y="62484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429000" y="5788223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" name="Picture 2" descr="list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220"/>
            <a:ext cx="9144000" cy="4694180"/>
          </a:xfrm>
          <a:prstGeom prst="rect">
            <a:avLst/>
          </a:prstGeom>
        </p:spPr>
      </p:pic>
      <p:pic>
        <p:nvPicPr>
          <p:cNvPr id="4" name="Picture 3" descr="lis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0575" y="4800600"/>
            <a:ext cx="7562850" cy="1981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0" y="57882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5596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51024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200" y="3810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6200" y="6096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65278" y="44196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89078" y="19812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65278" y="40356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5278" y="41910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65278" y="38070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65278" y="35784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9078" y="28956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31242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26670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9078" y="24384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489078" y="22098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89078" y="33528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489078" y="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03278" y="1752600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43200" y="914400"/>
            <a:ext cx="3545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 </a:t>
            </a:r>
            <a:endParaRPr lang="en-US" sz="1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28600" y="1676400"/>
            <a:ext cx="27432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505200" y="1219200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9600" y="5331023"/>
            <a:ext cx="3209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</a:t>
            </a:r>
            <a:endParaRPr lang="en-US" sz="1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TeV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4505325" cy="5513180"/>
          </a:xfrm>
          <a:prstGeom prst="rect">
            <a:avLst/>
          </a:prstGeom>
        </p:spPr>
      </p:pic>
      <p:pic>
        <p:nvPicPr>
          <p:cNvPr id="4" name="Picture 3" descr="8TeV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1525" y="1371600"/>
            <a:ext cx="4562475" cy="3200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383" y="1002701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TeV Searches</a:t>
            </a:r>
            <a:endParaRPr lang="en-US" sz="2400" b="1" u="sng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1399" y="1002701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 TeV Searches</a:t>
            </a:r>
            <a:endParaRPr lang="en-US" sz="2400" b="1" u="sng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19400943">
            <a:off x="490622" y="3379260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(Very) Preliminary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 rot="19400943">
            <a:off x="4986422" y="2331275"/>
            <a:ext cx="3368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7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Very (Very) Preliminary</a:t>
            </a:r>
            <a:endParaRPr lang="en-US" sz="2400" b="1" dirty="0">
              <a:solidFill>
                <a:schemeClr val="bg1">
                  <a:lumMod val="75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0200" y="4648200"/>
            <a:ext cx="2840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 =  Newly added search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2367" y="6096000"/>
            <a:ext cx="4116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new  8 TeV  3</a:t>
            </a:r>
            <a:r>
              <a:rPr lang="en-US" b="1" baseline="30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US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gen searches are </a:t>
            </a:r>
          </a:p>
          <a:p>
            <a:r>
              <a:rPr lang="en-US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seen to have more power  !</a:t>
            </a:r>
            <a:endParaRPr lang="en-US" b="1" dirty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43077" y="5257800"/>
            <a:ext cx="43300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Total  Excluded ~35% (was ~32% !)</a:t>
            </a:r>
          </a:p>
          <a:p>
            <a:r>
              <a:rPr lang="en-US" sz="20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 effect from m</a:t>
            </a:r>
            <a:r>
              <a:rPr lang="en-US" sz="2000" b="1" baseline="-25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 </a:t>
            </a:r>
            <a:r>
              <a:rPr lang="en-US" sz="20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126±3 GeV cut</a:t>
            </a:r>
            <a:endParaRPr lang="en-US" sz="20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38600" y="50408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38600" y="52694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54980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57266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600" y="59552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38600" y="61838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796686" y="22860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763000" y="38978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796686" y="25908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796686" y="28310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763000" y="36692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63000" y="41148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96686" y="30596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763000" y="33528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28643" y="2960132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828643" y="3121967"/>
            <a:ext cx="55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38600" y="6488668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✓ 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364" y="48594"/>
            <a:ext cx="8973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>
                <a:solidFill>
                  <a:srgbClr val="0000FF"/>
                </a:solidFill>
              </a:rPr>
              <a:t>LHC Search Results </a:t>
            </a:r>
            <a:r>
              <a:rPr lang="en-US" sz="2800" u="sng" dirty="0" smtClean="0">
                <a:solidFill>
                  <a:srgbClr val="0000FF"/>
                </a:solidFill>
              </a:rPr>
              <a:t>for </a:t>
            </a:r>
            <a:r>
              <a:rPr lang="en-US" sz="2800" u="sng" dirty="0">
                <a:solidFill>
                  <a:srgbClr val="0000FF"/>
                </a:solidFill>
              </a:rPr>
              <a:t>the </a:t>
            </a:r>
            <a:r>
              <a:rPr lang="en-US" sz="2800" u="sng" dirty="0" err="1">
                <a:solidFill>
                  <a:srgbClr val="0000FF"/>
                </a:solidFill>
              </a:rPr>
              <a:t>pMSSM</a:t>
            </a:r>
            <a:r>
              <a:rPr lang="en-US" sz="2800" u="sng" dirty="0">
                <a:solidFill>
                  <a:srgbClr val="0000FF"/>
                </a:solidFill>
              </a:rPr>
              <a:t> with </a:t>
            </a:r>
            <a:r>
              <a:rPr lang="en-US" sz="2800" u="sng" dirty="0" err="1">
                <a:solidFill>
                  <a:srgbClr val="0000FF"/>
                </a:solidFill>
              </a:rPr>
              <a:t>Neutralino</a:t>
            </a:r>
            <a:r>
              <a:rPr lang="en-US" sz="2800" u="sng" dirty="0">
                <a:solidFill>
                  <a:srgbClr val="0000FF"/>
                </a:solidFill>
              </a:rPr>
              <a:t> LSP: percentage of models excluded by data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SP_Gluino_6_Efficienc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3468" y="1240531"/>
            <a:ext cx="7711661" cy="5628511"/>
          </a:xfrm>
          <a:prstGeom prst="rect">
            <a:avLst/>
          </a:prstGeom>
        </p:spPr>
      </p:pic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334470"/>
            <a:ext cx="4006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Simplified Model Limit (ATLAS)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1215571" y="4209143"/>
            <a:ext cx="1950358" cy="22225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309" y="506343"/>
            <a:ext cx="83220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 Implications for the</a:t>
            </a:r>
            <a:r>
              <a:rPr lang="en-US" sz="40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000" b="1" u="sng" dirty="0" err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pMSSM</a:t>
            </a:r>
            <a:endParaRPr lang="en-US" sz="4000" b="1" u="sng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9092" y="6073181"/>
            <a:ext cx="804579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Cahill-Rowley, JLH, </a:t>
            </a:r>
            <a:r>
              <a:rPr lang="en-US" sz="1600" dirty="0" err="1" smtClean="0"/>
              <a:t>Hoeche</a:t>
            </a:r>
            <a:r>
              <a:rPr lang="en-US" sz="1600" dirty="0" smtClean="0"/>
              <a:t>, Ismail, Rizzo  1206.4321, 1206.5800, 1211.1981,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                                        1211.7106, in preparation</a:t>
            </a:r>
            <a:endParaRPr lang="en-US" sz="1600" dirty="0"/>
          </a:p>
        </p:txBody>
      </p:sp>
      <p:pic>
        <p:nvPicPr>
          <p:cNvPr id="11" name="Picture 10" descr="mg21328464.700-1_30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8" y="1684119"/>
            <a:ext cx="7673849" cy="39290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5" name="Picture 4" descr="msquark_mg_efficienc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870" y="1391479"/>
            <a:ext cx="7288695" cy="546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8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3" name="Picture 2" descr="LSP_t1_Efficienc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1229489"/>
            <a:ext cx="7315932" cy="548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8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2" name="Picture 1" descr="Stop_jm8_g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1" y="1774770"/>
            <a:ext cx="4499428" cy="4672335"/>
          </a:xfrm>
          <a:prstGeom prst="rect">
            <a:avLst/>
          </a:prstGeom>
        </p:spPr>
      </p:pic>
      <p:pic>
        <p:nvPicPr>
          <p:cNvPr id="4" name="Picture 3" descr="DirectSbotto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770"/>
            <a:ext cx="4644571" cy="467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9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2" name="Picture 1" descr="LSP_b1_Efficienc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50785"/>
            <a:ext cx="4971142" cy="4680857"/>
          </a:xfrm>
          <a:prstGeom prst="rect">
            <a:avLst/>
          </a:prstGeom>
        </p:spPr>
      </p:pic>
      <p:pic>
        <p:nvPicPr>
          <p:cNvPr id="4" name="Picture 3" descr="LSP_uL_Efficienc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786" y="1750785"/>
            <a:ext cx="4726214" cy="468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86489"/>
            <a:ext cx="8229600" cy="1143000"/>
          </a:xfrm>
        </p:spPr>
        <p:txBody>
          <a:bodyPr/>
          <a:lstStyle/>
          <a:p>
            <a:r>
              <a:rPr lang="en-US" b="1" u="sng" dirty="0" smtClean="0">
                <a:latin typeface="Lucida Sans Unicode" charset="0"/>
              </a:rPr>
              <a:t>Effects of </a:t>
            </a:r>
            <a:r>
              <a:rPr lang="en-US" b="1" u="sng" dirty="0">
                <a:latin typeface="Lucida Sans Unicode" charset="0"/>
              </a:rPr>
              <a:t>LHC </a:t>
            </a:r>
            <a:r>
              <a:rPr lang="en-US" b="1" u="sng" dirty="0" smtClean="0">
                <a:latin typeface="Lucida Sans Unicode" charset="0"/>
              </a:rPr>
              <a:t>Searches on </a:t>
            </a:r>
            <a:r>
              <a:rPr lang="en-US" b="1" u="sng" dirty="0" err="1" smtClean="0">
                <a:latin typeface="Lucida Sans Unicode" charset="0"/>
              </a:rPr>
              <a:t>Neutralino</a:t>
            </a:r>
            <a:r>
              <a:rPr lang="en-US" b="1" u="sng" dirty="0" smtClean="0">
                <a:latin typeface="Lucida Sans Unicode" charset="0"/>
              </a:rPr>
              <a:t> LSP Sample</a:t>
            </a:r>
            <a:endParaRPr lang="en-US" b="1" u="sng" dirty="0">
              <a:latin typeface="Lucida Sans Unicode" charset="0"/>
            </a:endParaRPr>
          </a:p>
        </p:txBody>
      </p:sp>
      <p:pic>
        <p:nvPicPr>
          <p:cNvPr id="2" name="Picture 1" descr="LSP_X1+_Efficiency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203"/>
            <a:ext cx="5052786" cy="4969329"/>
          </a:xfrm>
          <a:prstGeom prst="rect">
            <a:avLst/>
          </a:prstGeom>
        </p:spPr>
      </p:pic>
      <p:pic>
        <p:nvPicPr>
          <p:cNvPr id="3" name="Picture 2" descr="LSP_X2+_Efficiency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714" y="1447203"/>
            <a:ext cx="4862286" cy="49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hc_expected_14tev_300fb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818241"/>
            <a:ext cx="4724400" cy="3543300"/>
          </a:xfrm>
          <a:prstGeom prst="rect">
            <a:avLst/>
          </a:prstGeom>
        </p:spPr>
      </p:pic>
      <p:pic>
        <p:nvPicPr>
          <p:cNvPr id="4" name="Picture 3" descr="lhc_expected_14tev_3000fb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2818241"/>
            <a:ext cx="4724400" cy="354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457200"/>
            <a:ext cx="8752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Educated Guess </a:t>
            </a:r>
            <a:r>
              <a:rPr lang="en-US" sz="32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14 </a:t>
            </a:r>
            <a:r>
              <a:rPr lang="en-US" sz="32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TeV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LHC pMSSM Coverage for 0.3 &amp; 3 ab</a:t>
            </a:r>
            <a:r>
              <a:rPr lang="en-US" sz="3200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8742" y="1890965"/>
            <a:ext cx="7385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6A2C8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real estimate of coverage will require ‘doing’ the </a:t>
            </a:r>
          </a:p>
          <a:p>
            <a:r>
              <a:rPr lang="en-US" sz="2400" b="1" dirty="0" smtClean="0">
                <a:solidFill>
                  <a:srgbClr val="6A2C8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14 TeV analyses.. Work in progress!</a:t>
            </a:r>
            <a:endParaRPr lang="en-US" sz="2400" b="1" dirty="0">
              <a:solidFill>
                <a:srgbClr val="6A2C8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1419523"/>
            <a:ext cx="89154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solidFill>
                  <a:srgbClr val="9A3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For non-G decays (e.g., for the NNLSP </a:t>
            </a:r>
            <a:r>
              <a:rPr lang="en-US" sz="2000" b="1" dirty="0" smtClean="0">
                <a:solidFill>
                  <a:srgbClr val="9A3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 NLSP) add all 3-body sparticle    </a:t>
            </a:r>
          </a:p>
          <a:p>
            <a:r>
              <a:rPr lang="en-US" sz="2000" b="1" dirty="0" smtClean="0">
                <a:solidFill>
                  <a:srgbClr val="9A3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  decays not in SUSY-Hit via CalcHEP</a:t>
            </a:r>
          </a:p>
          <a:p>
            <a:endParaRPr lang="en-US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</a:t>
            </a:r>
            <a:r>
              <a:rPr lang="en-US" sz="20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Add relevant 4 &amp; 5-body decays for gluinos, t</a:t>
            </a:r>
            <a:r>
              <a:rPr lang="en-US" sz="2000" b="1" baseline="-250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 </a:t>
            </a:r>
            <a:r>
              <a:rPr lang="en-US" sz="20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&amp;  </a:t>
            </a:r>
            <a:r>
              <a:rPr lang="en-US" sz="2000" b="1" baseline="-250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000" b="1" baseline="300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±</a:t>
            </a:r>
          </a:p>
          <a:p>
            <a:endParaRPr lang="en-US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/>
            </a:endParaRP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  RESULT:  </a:t>
            </a:r>
            <a:r>
              <a:rPr lang="en-US" sz="2000" b="1" u="sng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NNLSPs can also be detector stable  </a:t>
            </a:r>
          </a:p>
          <a:p>
            <a:endParaRPr lang="en-US" sz="2000" b="1" dirty="0" smtClean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</a:t>
            </a:r>
            <a:r>
              <a:rPr lang="en-US" sz="20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For NLSP decays to G, add all 3- &amp; 4-body modes w/  BBN relevant    </a:t>
            </a:r>
          </a:p>
          <a:p>
            <a:r>
              <a:rPr lang="en-US" sz="20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  lifetimes  (~10</a:t>
            </a:r>
            <a:r>
              <a:rPr lang="en-US" sz="2000" b="1" baseline="30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-4 </a:t>
            </a:r>
            <a:r>
              <a:rPr lang="en-US" sz="20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to 10</a:t>
            </a:r>
            <a:r>
              <a:rPr lang="en-US" sz="2000" b="1" baseline="30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14 </a:t>
            </a:r>
            <a:r>
              <a:rPr lang="en-US" sz="20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sec) via MadGraph</a:t>
            </a:r>
            <a:endParaRPr lang="en-US" sz="20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614208"/>
            <a:ext cx="9067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solidFill>
                  <a:srgbClr val="8A3CA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Calculate NLSP density using Micromegas &amp; rescale to the gravitino mass</a:t>
            </a:r>
          </a:p>
          <a:p>
            <a:endParaRPr lang="en-US" sz="2000" b="1" dirty="0" smtClean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solidFill>
                  <a:srgbClr val="D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 lifetime &amp; BF info for NLSPs from modified SUSY-Hit  &amp; check the </a:t>
            </a:r>
          </a:p>
          <a:p>
            <a:r>
              <a:rPr lang="en-US" sz="2000" b="1" dirty="0" smtClean="0">
                <a:solidFill>
                  <a:srgbClr val="D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constraints on EM or hadronic energy deposition during BBN </a:t>
            </a:r>
          </a:p>
          <a:p>
            <a:endParaRPr lang="en-US" sz="20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Apply constraints from the cosmo relic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 &amp; diffuse photon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fluxes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074" y="282714"/>
            <a:ext cx="79047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 New Features for </a:t>
            </a:r>
            <a:r>
              <a:rPr lang="en-US" sz="3200" b="1" u="sng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Gravitino</a:t>
            </a:r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LSP Set</a:t>
            </a:r>
            <a:endParaRPr lang="en-US" sz="32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32" y="185057"/>
            <a:ext cx="8263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Gravitino Model Searches @ 7 </a:t>
            </a:r>
            <a:r>
              <a:rPr lang="en-US" sz="2800" b="1" u="sng" dirty="0" err="1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TeV</a:t>
            </a:r>
            <a:r>
              <a:rPr lang="en-US" sz="28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: percentage of </a:t>
            </a:r>
          </a:p>
          <a:p>
            <a:pPr algn="ctr"/>
            <a:r>
              <a:rPr lang="en-US" sz="28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models excluded by data</a:t>
            </a:r>
            <a:endParaRPr lang="en-US" sz="2800" b="1" u="sng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6653" y="1350354"/>
            <a:ext cx="888554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</a:t>
            </a:r>
            <a:r>
              <a:rPr lang="en-US" sz="26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600" b="1" u="sng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TeV  ~5 fb</a:t>
            </a:r>
            <a:r>
              <a:rPr lang="en-US" sz="2600" b="1" u="sng" baseline="30000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26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2600" b="1" u="sng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 </a:t>
            </a:r>
            <a:r>
              <a:rPr lang="en-US" sz="2600" b="1" u="sng" dirty="0" err="1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TeV</a:t>
            </a:r>
            <a:r>
              <a:rPr lang="en-US" sz="2600" b="1" u="sng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~6 fb</a:t>
            </a:r>
            <a:r>
              <a:rPr lang="en-US" sz="2600" b="1" u="sng" baseline="30000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-1</a:t>
            </a:r>
            <a:r>
              <a:rPr lang="en-US" sz="26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2000" b="1" u="sng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w/ Higgs cut (8 </a:t>
            </a:r>
            <a:r>
              <a:rPr lang="en-US" sz="2000" b="1" u="sng" dirty="0" err="1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TeV</a:t>
            </a:r>
            <a:r>
              <a:rPr lang="en-US" sz="2000" b="1" u="sng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</a:t>
            </a:r>
            <a:r>
              <a:rPr lang="en-US" sz="20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</a:t>
            </a:r>
            <a:r>
              <a:rPr lang="en-US" sz="2000" b="1" baseline="30000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baseline="30000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endParaRPr lang="en-US" sz="24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nj0l  </a:t>
            </a:r>
            <a:r>
              <a:rPr lang="en-US" sz="2400" dirty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</a:t>
            </a:r>
            <a:r>
              <a:rPr lang="en-US" sz="24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17.76%                 </a:t>
            </a:r>
            <a:r>
              <a:rPr lang="en-US" sz="2400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21</a:t>
            </a:r>
            <a:r>
              <a:rPr lang="en-US" sz="24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.83%               20.82 %             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multi-j  </a:t>
            </a:r>
            <a:r>
              <a:rPr lang="en-US" sz="2400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2.27%                   </a:t>
            </a:r>
            <a:r>
              <a:rPr lang="en-US" sz="24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</a:t>
            </a: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.13%                 4.02%</a:t>
            </a:r>
          </a:p>
          <a:p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nj1l                    5.31%                   5.38%                 5.05%</a:t>
            </a:r>
          </a:p>
          <a:p>
            <a:r>
              <a:rPr lang="en-US" sz="2400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SS </a:t>
            </a:r>
            <a:r>
              <a:rPr lang="en-US" sz="2400" dirty="0" err="1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dileptons</a:t>
            </a:r>
            <a:r>
              <a:rPr lang="en-US" sz="2400" b="1" dirty="0" smtClean="0">
                <a:solidFill>
                  <a:srgbClr val="933EBB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                       11.50%              11.14%     </a:t>
            </a:r>
          </a:p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(sub)total          19.44%                 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28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.69%               27.19%  </a:t>
            </a:r>
          </a:p>
          <a:p>
            <a:endParaRPr lang="en-US" sz="1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HSCP               16.93%                </a:t>
            </a:r>
          </a:p>
          <a:p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sz="2400" b="1" baseline="30000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rd</a:t>
            </a:r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Gen             11.14%                </a:t>
            </a:r>
          </a:p>
          <a:p>
            <a:r>
              <a:rPr lang="en-US" sz="2400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Multi-l               12.10%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ϒϒ+MET             5.2%</a:t>
            </a:r>
          </a:p>
          <a:p>
            <a:endParaRPr lang="en-US" sz="800" dirty="0" smtClean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2400" b="1" dirty="0" smtClean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3909" y="5951613"/>
            <a:ext cx="873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Total models remaining:  53.25%,  54.42% with Higgs mass cut  </a:t>
            </a:r>
            <a:endParaRPr lang="en-US" sz="2400" b="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29429" y="6422349"/>
            <a:ext cx="2305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E0000"/>
                </a:solidFill>
              </a:rPr>
              <a:t>Work in progress</a:t>
            </a:r>
            <a:endParaRPr lang="en-US" dirty="0">
              <a:solidFill>
                <a:srgbClr val="CE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3" name="Picture 2" descr="IMG_55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u="sng">
                <a:solidFill>
                  <a:srgbClr val="CC0000"/>
                </a:solidFill>
                <a:latin typeface="Lucida Sans Unicode" charset="0"/>
              </a:rPr>
              <a:t>Predictions for Lightest Higgs Mass in the pMSSM</a:t>
            </a:r>
          </a:p>
        </p:txBody>
      </p:sp>
      <p:sp>
        <p:nvSpPr>
          <p:cNvPr id="20483" name="TextBox 7"/>
          <p:cNvSpPr txBox="1">
            <a:spLocks noChangeArrowheads="1"/>
          </p:cNvSpPr>
          <p:nvPr/>
        </p:nvSpPr>
        <p:spPr bwMode="auto">
          <a:xfrm>
            <a:off x="838200" y="1417638"/>
            <a:ext cx="760131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00CC"/>
                </a:solidFill>
              </a:rPr>
              <a:t>Models consistent with EW Precision, B Physics, Cosmology,</a:t>
            </a:r>
          </a:p>
          <a:p>
            <a:pPr eaLnBrk="1" hangingPunct="1"/>
            <a:r>
              <a:rPr lang="en-US" dirty="0">
                <a:solidFill>
                  <a:srgbClr val="0000CC"/>
                </a:solidFill>
              </a:rPr>
              <a:t>and Collider </a:t>
            </a:r>
            <a:r>
              <a:rPr lang="en-US" dirty="0" smtClean="0">
                <a:solidFill>
                  <a:srgbClr val="0000CC"/>
                </a:solidFill>
              </a:rPr>
              <a:t>data</a:t>
            </a:r>
          </a:p>
          <a:p>
            <a:pPr eaLnBrk="1" hangingPunct="1"/>
            <a:endParaRPr lang="en-US" sz="800" dirty="0" smtClean="0">
              <a:solidFill>
                <a:srgbClr val="0000CC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00CC"/>
                </a:solidFill>
              </a:rPr>
              <a:t>~40k models with m = 126±3 </a:t>
            </a:r>
            <a:r>
              <a:rPr lang="en-US" dirty="0" err="1" smtClean="0">
                <a:solidFill>
                  <a:srgbClr val="0000CC"/>
                </a:solidFill>
              </a:rPr>
              <a:t>GeV</a:t>
            </a: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20484" name="Picture 1" descr="jlh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9585"/>
            <a:ext cx="4545144" cy="3479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higgs_pop_fl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04981" y="2129748"/>
            <a:ext cx="3479182" cy="4598856"/>
          </a:xfrm>
          <a:prstGeom prst="rect">
            <a:avLst/>
          </a:prstGeom>
        </p:spPr>
      </p:pic>
      <p:sp>
        <p:nvSpPr>
          <p:cNvPr id="20485" name="TextBox 2"/>
          <p:cNvSpPr txBox="1">
            <a:spLocks noChangeArrowheads="1"/>
          </p:cNvSpPr>
          <p:nvPr/>
        </p:nvSpPr>
        <p:spPr bwMode="auto">
          <a:xfrm>
            <a:off x="7151687" y="2438771"/>
            <a:ext cx="1992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00CC"/>
                </a:solidFill>
              </a:rPr>
              <a:t>Neutralino</a:t>
            </a:r>
            <a:r>
              <a:rPr lang="en-US" dirty="0">
                <a:solidFill>
                  <a:srgbClr val="0000CC"/>
                </a:solidFill>
              </a:rPr>
              <a:t> LSP</a:t>
            </a:r>
          </a:p>
          <a:p>
            <a:pPr eaLnBrk="1" hangingPunct="1"/>
            <a:r>
              <a:rPr lang="en-US" dirty="0" err="1">
                <a:solidFill>
                  <a:srgbClr val="CC0000"/>
                </a:solidFill>
              </a:rPr>
              <a:t>Gravitino</a:t>
            </a:r>
            <a:r>
              <a:rPr lang="en-US" dirty="0">
                <a:solidFill>
                  <a:srgbClr val="CC0000"/>
                </a:solidFill>
              </a:rPr>
              <a:t> LSP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941" y="0"/>
            <a:ext cx="8229600" cy="1053630"/>
          </a:xfrm>
        </p:spPr>
        <p:txBody>
          <a:bodyPr/>
          <a:lstStyle/>
          <a:p>
            <a:r>
              <a:rPr lang="en-US" u="sng" dirty="0" err="1" smtClean="0">
                <a:solidFill>
                  <a:srgbClr val="0000FF"/>
                </a:solidFill>
              </a:rPr>
              <a:t>pMSSM</a:t>
            </a:r>
            <a:r>
              <a:rPr lang="en-US" u="sng" dirty="0" smtClean="0">
                <a:solidFill>
                  <a:srgbClr val="0000FF"/>
                </a:solidFill>
              </a:rPr>
              <a:t> Studies</a:t>
            </a:r>
            <a:endParaRPr lang="en-US" u="sng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333" y="924798"/>
            <a:ext cx="87300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Berger, Cahill-Rowley, Conley, Cotta, Gainer, JLH, </a:t>
            </a:r>
            <a:r>
              <a:rPr lang="en-US" dirty="0" err="1" smtClean="0"/>
              <a:t>Hoeche</a:t>
            </a:r>
            <a:r>
              <a:rPr lang="en-US" dirty="0" smtClean="0"/>
              <a:t>, Howe,  Ismail, Le, Rizzo  0812.0980, 1007.5520, 1009.2539, 1103.1697, 1105.1199, 1111.2604, 1206.4321, 1206.5800, 1211.1981, 1211.7106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04440" y="2259976"/>
            <a:ext cx="8730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AbdusSalam</a:t>
            </a:r>
            <a:r>
              <a:rPr lang="en-US" dirty="0" smtClean="0"/>
              <a:t>, </a:t>
            </a:r>
            <a:r>
              <a:rPr lang="en-US" dirty="0" err="1" smtClean="0"/>
              <a:t>Allanach</a:t>
            </a:r>
            <a:r>
              <a:rPr lang="en-US" dirty="0" smtClean="0"/>
              <a:t>, </a:t>
            </a:r>
            <a:r>
              <a:rPr lang="en-US" dirty="0" err="1" smtClean="0"/>
              <a:t>Chourdhury</a:t>
            </a:r>
            <a:r>
              <a:rPr lang="en-US" dirty="0" smtClean="0"/>
              <a:t>, </a:t>
            </a:r>
            <a:r>
              <a:rPr lang="en-US" dirty="0" err="1" smtClean="0"/>
              <a:t>Quevedo</a:t>
            </a:r>
            <a:r>
              <a:rPr lang="en-US" dirty="0" smtClean="0"/>
              <a:t>, </a:t>
            </a:r>
            <a:r>
              <a:rPr lang="en-US" dirty="0" err="1" smtClean="0"/>
              <a:t>Feroz</a:t>
            </a:r>
            <a:r>
              <a:rPr lang="en-US" dirty="0" smtClean="0"/>
              <a:t>, Hobson 0909.2548, 1009.4308, 1106.2317, 1210.3331, 1211.0999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69333" y="3072785"/>
            <a:ext cx="88172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Sekmen</a:t>
            </a:r>
            <a:r>
              <a:rPr lang="en-US" dirty="0" smtClean="0"/>
              <a:t>, </a:t>
            </a:r>
            <a:r>
              <a:rPr lang="en-US" dirty="0" err="1" smtClean="0"/>
              <a:t>Kraml</a:t>
            </a:r>
            <a:r>
              <a:rPr lang="en-US" dirty="0" smtClean="0"/>
              <a:t>, </a:t>
            </a:r>
            <a:r>
              <a:rPr lang="en-US" dirty="0" err="1" smtClean="0"/>
              <a:t>Lykken</a:t>
            </a:r>
            <a:r>
              <a:rPr lang="en-US" dirty="0" smtClean="0"/>
              <a:t>, </a:t>
            </a:r>
            <a:r>
              <a:rPr lang="en-US" dirty="0" err="1" smtClean="0"/>
              <a:t>Moortgat</a:t>
            </a:r>
            <a:r>
              <a:rPr lang="en-US" dirty="0" smtClean="0"/>
              <a:t>, </a:t>
            </a:r>
            <a:r>
              <a:rPr lang="en-US" dirty="0" err="1" smtClean="0"/>
              <a:t>Padhi</a:t>
            </a:r>
            <a:r>
              <a:rPr lang="en-US" dirty="0" smtClean="0"/>
              <a:t>, </a:t>
            </a:r>
            <a:r>
              <a:rPr lang="en-US" dirty="0" err="1" smtClean="0"/>
              <a:t>Pape</a:t>
            </a:r>
            <a:r>
              <a:rPr lang="en-US" dirty="0" smtClean="0"/>
              <a:t>, </a:t>
            </a:r>
            <a:r>
              <a:rPr lang="en-US" dirty="0" err="1" smtClean="0"/>
              <a:t>Pierini</a:t>
            </a:r>
            <a:r>
              <a:rPr lang="en-US" dirty="0" smtClean="0"/>
              <a:t>, Prosper, </a:t>
            </a:r>
            <a:r>
              <a:rPr lang="en-US" dirty="0" err="1" smtClean="0"/>
              <a:t>Spiropulu</a:t>
            </a:r>
            <a:r>
              <a:rPr lang="en-US" dirty="0" smtClean="0"/>
              <a:t> 1109.5119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9333" y="3927860"/>
            <a:ext cx="8365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Arbey</a:t>
            </a:r>
            <a:r>
              <a:rPr lang="en-US" dirty="0" smtClean="0"/>
              <a:t>, </a:t>
            </a:r>
            <a:r>
              <a:rPr lang="en-US" dirty="0" err="1" smtClean="0"/>
              <a:t>Battaglia</a:t>
            </a:r>
            <a:r>
              <a:rPr lang="en-US" dirty="0" smtClean="0"/>
              <a:t>, </a:t>
            </a:r>
            <a:r>
              <a:rPr lang="en-US" dirty="0" err="1" smtClean="0"/>
              <a:t>Djouadi</a:t>
            </a:r>
            <a:r>
              <a:rPr lang="en-US" dirty="0" smtClean="0"/>
              <a:t>, </a:t>
            </a:r>
            <a:r>
              <a:rPr lang="en-US" dirty="0" err="1" smtClean="0"/>
              <a:t>Mahmoudi</a:t>
            </a:r>
            <a:r>
              <a:rPr lang="en-US" dirty="0" smtClean="0"/>
              <a:t> 1110.3726, 1112.3032, 1205.2557, 1207.1348, 1211.4004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9333" y="4835143"/>
            <a:ext cx="6871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Strubig</a:t>
            </a:r>
            <a:r>
              <a:rPr lang="en-US" dirty="0" smtClean="0"/>
              <a:t>, Caron, </a:t>
            </a:r>
            <a:r>
              <a:rPr lang="en-US" dirty="0" err="1" smtClean="0"/>
              <a:t>Rammensee</a:t>
            </a:r>
            <a:r>
              <a:rPr lang="en-US" dirty="0" smtClean="0"/>
              <a:t> 1202.6244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69333" y="5469463"/>
            <a:ext cx="87300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Carena</a:t>
            </a:r>
            <a:r>
              <a:rPr lang="en-US" dirty="0" smtClean="0"/>
              <a:t>, </a:t>
            </a:r>
            <a:r>
              <a:rPr lang="en-US" dirty="0" err="1" smtClean="0"/>
              <a:t>Lykken</a:t>
            </a:r>
            <a:r>
              <a:rPr lang="en-US" dirty="0" smtClean="0"/>
              <a:t>, </a:t>
            </a:r>
            <a:r>
              <a:rPr lang="en-US" dirty="0" err="1" smtClean="0"/>
              <a:t>Sekmen</a:t>
            </a:r>
            <a:r>
              <a:rPr lang="en-US" dirty="0" smtClean="0"/>
              <a:t>, Shah, Wagner 1205.5903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333" y="6179521"/>
            <a:ext cx="8215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Bechtle</a:t>
            </a:r>
            <a:r>
              <a:rPr lang="en-US" dirty="0" smtClean="0"/>
              <a:t>, </a:t>
            </a:r>
            <a:r>
              <a:rPr lang="en-US" dirty="0" err="1" smtClean="0"/>
              <a:t>Heinemeyer</a:t>
            </a:r>
            <a:r>
              <a:rPr lang="en-US" dirty="0" smtClean="0"/>
              <a:t>, </a:t>
            </a:r>
            <a:r>
              <a:rPr lang="en-US" dirty="0" err="1"/>
              <a:t>S</a:t>
            </a:r>
            <a:r>
              <a:rPr lang="en-US" dirty="0" err="1" smtClean="0"/>
              <a:t>tal</a:t>
            </a:r>
            <a:r>
              <a:rPr lang="en-US" dirty="0" smtClean="0"/>
              <a:t>, </a:t>
            </a:r>
            <a:r>
              <a:rPr lang="en-US" dirty="0" err="1" smtClean="0"/>
              <a:t>Stefaniak</a:t>
            </a:r>
            <a:r>
              <a:rPr lang="en-US" dirty="0" smtClean="0"/>
              <a:t>, </a:t>
            </a:r>
            <a:r>
              <a:rPr lang="en-US" dirty="0" err="1" smtClean="0"/>
              <a:t>Weiglein</a:t>
            </a:r>
            <a:r>
              <a:rPr lang="en-US" dirty="0" smtClean="0"/>
              <a:t>, </a:t>
            </a:r>
            <a:r>
              <a:rPr lang="en-US" dirty="0" err="1" smtClean="0"/>
              <a:t>Zeune</a:t>
            </a:r>
            <a:r>
              <a:rPr lang="en-US" dirty="0" smtClean="0"/>
              <a:t> 1211.1955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71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" name="Picture 2" descr="higgs_lh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142994"/>
            <a:ext cx="7848600" cy="57150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228600"/>
            <a:ext cx="856276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he </a:t>
            </a:r>
            <a:r>
              <a:rPr lang="en-US" sz="24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MET-based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searches are roughly independent of the</a:t>
            </a:r>
          </a:p>
          <a:p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of the Higgs mass: the predicted mass of the Higgs is roughly </a:t>
            </a:r>
          </a:p>
          <a:p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independent of the SUSY searches</a:t>
            </a:r>
            <a:endParaRPr lang="en-US" sz="2400" b="1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hx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838200"/>
            <a:ext cx="4038600" cy="2805185"/>
          </a:xfrm>
          <a:prstGeom prst="rect">
            <a:avLst/>
          </a:prstGeom>
        </p:spPr>
      </p:pic>
      <p:pic>
        <p:nvPicPr>
          <p:cNvPr id="4" name="Picture 3" descr="stopx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3643386"/>
            <a:ext cx="4038601" cy="2781210"/>
          </a:xfrm>
          <a:prstGeom prst="rect">
            <a:avLst/>
          </a:prstGeom>
        </p:spPr>
      </p:pic>
      <p:pic>
        <p:nvPicPr>
          <p:cNvPr id="5" name="Picture 4" descr="mhx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0600" y="762000"/>
            <a:ext cx="4114800" cy="2881385"/>
          </a:xfrm>
          <a:prstGeom prst="rect">
            <a:avLst/>
          </a:prstGeom>
        </p:spPr>
      </p:pic>
      <p:pic>
        <p:nvPicPr>
          <p:cNvPr id="6" name="Picture 5" descr="stopx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00600" y="3643385"/>
            <a:ext cx="4089400" cy="2781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28600"/>
            <a:ext cx="93474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 parameter regions needed for the126 GeV Higgs </a:t>
            </a:r>
            <a:endParaRPr lang="en-US" sz="28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3563" y="801469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1800" b="1" baseline="-25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1800" b="1" baseline="30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18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LSP </a:t>
            </a:r>
            <a:endParaRPr lang="en-US" sz="18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61215" y="751820"/>
            <a:ext cx="92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G  LSP </a:t>
            </a:r>
            <a:endParaRPr lang="en-US" sz="1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270" y="6448619"/>
            <a:ext cx="5186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Need large stop mixing:  </a:t>
            </a:r>
            <a:r>
              <a:rPr lang="en-US" dirty="0" err="1" smtClean="0"/>
              <a:t>X</a:t>
            </a:r>
            <a:r>
              <a:rPr lang="en-US" baseline="-25000" dirty="0" err="1" smtClean="0"/>
              <a:t>t</a:t>
            </a:r>
            <a:r>
              <a:rPr lang="en-US" dirty="0" smtClean="0"/>
              <a:t> = A</a:t>
            </a:r>
            <a:r>
              <a:rPr lang="en-US" baseline="-25000" dirty="0" smtClean="0"/>
              <a:t>t</a:t>
            </a:r>
            <a:r>
              <a:rPr lang="en-US" dirty="0" smtClean="0"/>
              <a:t> - </a:t>
            </a:r>
            <a:r>
              <a:rPr lang="en-US" dirty="0" err="1" smtClean="0"/>
              <a:t>μcot</a:t>
            </a:r>
            <a:r>
              <a:rPr lang="en-US" dirty="0" smtClean="0"/>
              <a:t>β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8109" y="323525"/>
            <a:ext cx="55451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Examination of Partial Widths</a:t>
            </a:r>
            <a:endParaRPr lang="en-US" sz="3200" b="1" u="sng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696" y="1233039"/>
            <a:ext cx="51633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Most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partial widths 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are close to </a:t>
            </a:r>
          </a:p>
          <a:p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</a:t>
            </a: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their SM values due to decoupling</a:t>
            </a:r>
          </a:p>
          <a:p>
            <a:endParaRPr lang="en-US" sz="2400" b="1" dirty="0" smtClean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/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Precision measurements could</a:t>
            </a:r>
          </a:p>
          <a:p>
            <a:r>
              <a:rPr lang="en-US" sz="24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 Select </a:t>
            </a:r>
            <a:r>
              <a:rPr lang="en-US" sz="2400" b="1" dirty="0" err="1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pMSSM</a:t>
            </a:r>
            <a:r>
              <a:rPr lang="en-US" sz="24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parameters</a:t>
            </a:r>
          </a:p>
          <a:p>
            <a:r>
              <a:rPr lang="en-US" sz="24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 (work in progress!)</a:t>
            </a:r>
            <a:endParaRPr lang="en-US" sz="2400" b="1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W_g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3394" y="4153471"/>
            <a:ext cx="3175006" cy="2475930"/>
          </a:xfrm>
          <a:prstGeom prst="rect">
            <a:avLst/>
          </a:prstGeom>
        </p:spPr>
      </p:pic>
      <p:pic>
        <p:nvPicPr>
          <p:cNvPr id="6" name="Picture 5" descr="W_tautau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95425" y="4153471"/>
            <a:ext cx="3149600" cy="2475930"/>
          </a:xfrm>
          <a:prstGeom prst="rect">
            <a:avLst/>
          </a:prstGeom>
        </p:spPr>
      </p:pic>
      <p:pic>
        <p:nvPicPr>
          <p:cNvPr id="7" name="Picture 6" descr="W_gamg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10" y="4153470"/>
            <a:ext cx="3124200" cy="2475930"/>
          </a:xfrm>
          <a:prstGeom prst="rect">
            <a:avLst/>
          </a:prstGeom>
        </p:spPr>
      </p:pic>
      <p:pic>
        <p:nvPicPr>
          <p:cNvPr id="8" name="Picture 7" descr="W_ww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81215" y="1447794"/>
            <a:ext cx="3162785" cy="25146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0" y="472440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77200" y="182880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34000" y="4736068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53400" y="4736068"/>
            <a:ext cx="349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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96287" y="1093851"/>
            <a:ext cx="10954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baseline="-25000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baseline="30000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7229" y="2387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Higgs to </a:t>
            </a:r>
            <a:r>
              <a:rPr lang="en-US" sz="2800" b="1" u="sng" dirty="0" err="1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γγ</a:t>
            </a:r>
            <a:r>
              <a:rPr lang="en-US" sz="2800" b="1" u="sng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Rate</a:t>
            </a:r>
            <a:endParaRPr lang="en-US" sz="2800" b="1" u="sng" dirty="0">
              <a:solidFill>
                <a:srgbClr val="006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7" name="Picture 16" descr="higg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2002472"/>
            <a:ext cx="4551721" cy="41708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04099" y="2017245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1800" b="1" baseline="-25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1800" b="1" baseline="30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18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LSP </a:t>
            </a:r>
            <a:endParaRPr lang="en-US" sz="18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" name="Picture 18" descr="higg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1720" y="2002472"/>
            <a:ext cx="4592280" cy="41708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45272" y="2073429"/>
            <a:ext cx="928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G  LSP </a:t>
            </a:r>
            <a:endParaRPr lang="en-US" sz="18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221192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800" b="1" baseline="-25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 </a:t>
            </a:r>
            <a:r>
              <a:rPr lang="en-US" sz="28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</a:t>
            </a:r>
            <a:endParaRPr lang="en-US" sz="28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5818" y="1358515"/>
            <a:ext cx="4854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</a:t>
            </a:r>
            <a:r>
              <a:rPr lang="en-US" sz="2400" b="1" baseline="-25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XX </a:t>
            </a:r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</a:t>
            </a:r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(ggh) B(hXX)|</a:t>
            </a:r>
            <a:r>
              <a:rPr lang="en-US" sz="2400" b="1" baseline="-25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pMSSM/SM</a:t>
            </a:r>
            <a:endParaRPr lang="en-US" sz="2400" b="1" dirty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38688" y="2735149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4.5%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14.8%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387170" y="2750876"/>
            <a:ext cx="1116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00FF"/>
                </a:solidFill>
              </a:rPr>
              <a:t>0.5</a:t>
            </a:r>
            <a:r>
              <a:rPr lang="en-US" sz="1800" dirty="0">
                <a:solidFill>
                  <a:srgbClr val="0000FF"/>
                </a:solidFill>
              </a:rPr>
              <a:t>%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8.5%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057400" y="152400"/>
            <a:ext cx="4569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Correlations: </a:t>
            </a:r>
            <a:r>
              <a:rPr lang="en-US" sz="3600" b="1" u="sng" baseline="-250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3600" b="1" u="sng" baseline="300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3600" b="1" u="sng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sz="3600" b="1" u="sng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bbsca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4321174"/>
            <a:ext cx="3200400" cy="2384427"/>
          </a:xfrm>
          <a:prstGeom prst="rect">
            <a:avLst/>
          </a:prstGeom>
        </p:spPr>
      </p:pic>
      <p:pic>
        <p:nvPicPr>
          <p:cNvPr id="6" name="Picture 5" descr="zzsca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838199"/>
            <a:ext cx="4038600" cy="3162299"/>
          </a:xfrm>
          <a:prstGeom prst="rect">
            <a:avLst/>
          </a:prstGeom>
        </p:spPr>
      </p:pic>
      <p:pic>
        <p:nvPicPr>
          <p:cNvPr id="7" name="Picture 6" descr="vbfsca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8200" y="857248"/>
            <a:ext cx="4038600" cy="3143250"/>
          </a:xfrm>
          <a:prstGeom prst="rect">
            <a:avLst/>
          </a:prstGeom>
        </p:spPr>
      </p:pic>
      <p:pic>
        <p:nvPicPr>
          <p:cNvPr id="8" name="Picture 7" descr="zgamsca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69001" y="4321175"/>
            <a:ext cx="3174999" cy="2384426"/>
          </a:xfrm>
          <a:prstGeom prst="rect">
            <a:avLst/>
          </a:prstGeom>
        </p:spPr>
      </p:pic>
      <p:pic>
        <p:nvPicPr>
          <p:cNvPr id="9" name="Picture 8" descr="tautausca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7580" y="4321175"/>
            <a:ext cx="3200400" cy="23844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8200" y="1143000"/>
            <a:ext cx="457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 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8455" y="1219200"/>
            <a:ext cx="867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VBF 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9772" y="4507468"/>
            <a:ext cx="484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Z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2988" y="4476690"/>
            <a:ext cx="3690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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7188" y="5943600"/>
            <a:ext cx="3994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b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143000" y="4648200"/>
            <a:ext cx="914400" cy="685800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685800"/>
            <a:ext cx="8289449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err="1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</a:t>
            </a:r>
            <a:r>
              <a:rPr lang="en-US" sz="2800" b="1" dirty="0" err="1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b</a:t>
            </a:r>
            <a:r>
              <a:rPr lang="en-US" sz="2800" b="1" dirty="0" err="1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  <a:r>
              <a:rPr lang="en-US" sz="28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en-US" sz="2800" b="1" dirty="0" smtClean="0">
                <a:solidFill>
                  <a:srgbClr val="660066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quite different…  </a:t>
            </a:r>
          </a:p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Large hbb coupling loop corrections decouple very slowly </a:t>
            </a:r>
          </a:p>
          <a:p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especially if there is large sbottom mixing (Haber etal.)</a:t>
            </a:r>
          </a:p>
          <a:p>
            <a:endParaRPr lang="en-US" sz="24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These lead to a significant Higgs width increase/decrease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since it is the dominant decay mode</a:t>
            </a:r>
            <a:endParaRPr lang="en-US" sz="2400" b="1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" name="Picture 2" descr="Screen Shot 2012-12-13 at 5.16.2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5012"/>
            <a:ext cx="4629360" cy="34329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2901" y="3498502"/>
            <a:ext cx="127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u="sng" baseline="-250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400" b="1" u="sng" baseline="300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24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sz="2400" b="1" u="sng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 descr="Screen Shot 2012-12-13 at 5.21.2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60" y="3425012"/>
            <a:ext cx="4514639" cy="34329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visible_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45611"/>
            <a:ext cx="4673600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6759" y="1344382"/>
            <a:ext cx="1166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b="1" baseline="-250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b="1" baseline="300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LSP </a:t>
            </a:r>
            <a:endParaRPr lang="en-US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invisible_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600" y="945611"/>
            <a:ext cx="4724400" cy="350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1353784"/>
            <a:ext cx="963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G</a:t>
            </a:r>
            <a:r>
              <a:rPr lang="en-US" b="1" baseline="300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</a:t>
            </a:r>
            <a:r>
              <a:rPr lang="en-US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b="1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782719"/>
            <a:ext cx="80884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It will be important to continue to search for unusual Higgs </a:t>
            </a:r>
          </a:p>
          <a:p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decay modes as further tests of new physics</a:t>
            </a:r>
            <a:endParaRPr lang="en-US" sz="2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1400" y="4265576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  </a:t>
            </a:r>
            <a:endParaRPr lang="en-US" sz="28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4122268"/>
            <a:ext cx="5998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  </a:t>
            </a:r>
            <a:endParaRPr lang="en-US" sz="28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7170" y="208643"/>
            <a:ext cx="4064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</a:rPr>
              <a:t>Invisible Higgs Decays</a:t>
            </a:r>
            <a:endParaRPr lang="en-US" sz="2800" u="sng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b="1" u="sng">
                <a:solidFill>
                  <a:srgbClr val="CC0000"/>
                </a:solidFill>
                <a:latin typeface="Lucida Sans Unicode" charset="0"/>
              </a:rPr>
              <a:t>Naturalness Criterion</a:t>
            </a:r>
          </a:p>
        </p:txBody>
      </p:sp>
      <p:sp>
        <p:nvSpPr>
          <p:cNvPr id="24578" name="Text Box 7"/>
          <p:cNvSpPr txBox="1">
            <a:spLocks noChangeArrowheads="1"/>
          </p:cNvSpPr>
          <p:nvPr/>
        </p:nvSpPr>
        <p:spPr bwMode="auto">
          <a:xfrm>
            <a:off x="0" y="6272063"/>
            <a:ext cx="28956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>
                <a:solidFill>
                  <a:srgbClr val="4D4D4D"/>
                </a:solidFill>
              </a:rPr>
              <a:t>Barbieri</a:t>
            </a:r>
            <a:r>
              <a:rPr lang="en-US" sz="1600" dirty="0">
                <a:solidFill>
                  <a:srgbClr val="4D4D4D"/>
                </a:solidFill>
              </a:rPr>
              <a:t>, </a:t>
            </a:r>
            <a:r>
              <a:rPr lang="en-US" sz="1600" dirty="0" err="1">
                <a:solidFill>
                  <a:srgbClr val="4D4D4D"/>
                </a:solidFill>
              </a:rPr>
              <a:t>Giudice</a:t>
            </a:r>
            <a:endParaRPr lang="en-US" sz="1600" dirty="0">
              <a:solidFill>
                <a:srgbClr val="4D4D4D"/>
              </a:solidFill>
            </a:endParaRPr>
          </a:p>
          <a:p>
            <a:pPr eaLnBrk="1" hangingPunct="1"/>
            <a:r>
              <a:rPr lang="en-US" sz="1600" dirty="0" err="1">
                <a:solidFill>
                  <a:srgbClr val="4D4D4D"/>
                </a:solidFill>
              </a:rPr>
              <a:t>Kasahara</a:t>
            </a:r>
            <a:r>
              <a:rPr lang="en-US" sz="1600" dirty="0">
                <a:solidFill>
                  <a:srgbClr val="4D4D4D"/>
                </a:solidFill>
              </a:rPr>
              <a:t>, </a:t>
            </a:r>
            <a:r>
              <a:rPr lang="en-US" sz="1600" dirty="0" err="1">
                <a:solidFill>
                  <a:srgbClr val="4D4D4D"/>
                </a:solidFill>
              </a:rPr>
              <a:t>Freese</a:t>
            </a:r>
            <a:r>
              <a:rPr lang="en-US" sz="1600" dirty="0">
                <a:solidFill>
                  <a:srgbClr val="4D4D4D"/>
                </a:solidFill>
              </a:rPr>
              <a:t>, </a:t>
            </a:r>
            <a:r>
              <a:rPr lang="en-US" sz="1600" dirty="0" err="1">
                <a:solidFill>
                  <a:srgbClr val="4D4D4D"/>
                </a:solidFill>
              </a:rPr>
              <a:t>Gondolo</a:t>
            </a:r>
            <a:endParaRPr lang="en-US" sz="1600" dirty="0">
              <a:solidFill>
                <a:srgbClr val="4D4D4D"/>
              </a:solidFill>
            </a:endParaRPr>
          </a:p>
        </p:txBody>
      </p:sp>
      <p:pic>
        <p:nvPicPr>
          <p:cNvPr id="24579" name="Picture 1" descr="jlh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362200"/>
            <a:ext cx="4137025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2" descr="jlh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191000"/>
            <a:ext cx="42418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1295400"/>
            <a:ext cx="7969250" cy="4894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0000CC"/>
                </a:solidFill>
              </a:rPr>
              <a:t>Standard prescription to compute fine-tuning:</a:t>
            </a:r>
          </a:p>
          <a:p>
            <a:pPr>
              <a:defRPr/>
            </a:pPr>
            <a:endParaRPr lang="en-US" sz="800" dirty="0">
              <a:solidFill>
                <a:srgbClr val="0000CC"/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00CC"/>
                </a:solidFill>
              </a:rPr>
              <a:t>Take mass relation w/ </a:t>
            </a:r>
            <a:r>
              <a:rPr lang="en-US" sz="2400" dirty="0" err="1">
                <a:solidFill>
                  <a:srgbClr val="0000CC"/>
                </a:solidFill>
              </a:rPr>
              <a:t>radiative</a:t>
            </a:r>
            <a:r>
              <a:rPr lang="en-US" sz="2400" dirty="0">
                <a:solidFill>
                  <a:srgbClr val="0000CC"/>
                </a:solidFill>
              </a:rPr>
              <a:t> corrections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endParaRPr lang="en-US" sz="24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006600"/>
                </a:solidFill>
              </a:rPr>
              <a:t>Compute dependence on each SUSY parameter, p</a:t>
            </a:r>
            <a:r>
              <a:rPr lang="en-US" sz="2400" baseline="-25000" dirty="0">
                <a:solidFill>
                  <a:srgbClr val="006600"/>
                </a:solidFill>
              </a:rPr>
              <a:t>i</a:t>
            </a:r>
          </a:p>
          <a:p>
            <a:pPr marL="342900" indent="-342900">
              <a:buFont typeface="Arial"/>
              <a:buChar char="•"/>
              <a:defRPr/>
            </a:pPr>
            <a:endParaRPr lang="en-US" sz="2400" baseline="-25000" dirty="0"/>
          </a:p>
          <a:p>
            <a:pPr marL="342900" indent="-342900">
              <a:buFont typeface="Arial"/>
              <a:buChar char="•"/>
              <a:defRPr/>
            </a:pPr>
            <a:endParaRPr lang="en-US" sz="2400" baseline="-25000" dirty="0"/>
          </a:p>
          <a:p>
            <a:pPr marL="342900" indent="-342900">
              <a:buFont typeface="Arial"/>
              <a:buChar char="•"/>
              <a:defRPr/>
            </a:pPr>
            <a:endParaRPr lang="en-US" sz="2400" baseline="-25000" dirty="0"/>
          </a:p>
          <a:p>
            <a:pPr marL="342900" indent="-342900">
              <a:buFont typeface="Arial"/>
              <a:buChar char="•"/>
              <a:defRPr/>
            </a:pPr>
            <a:endParaRPr lang="en-US" sz="2400" baseline="-25000" dirty="0"/>
          </a:p>
          <a:p>
            <a:pPr marL="342900" indent="-342900">
              <a:buFont typeface="Arial"/>
              <a:buChar char="•"/>
              <a:defRPr/>
            </a:pPr>
            <a:endParaRPr lang="en-US" sz="2400" baseline="-25000"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olidFill>
                  <a:srgbClr val="800000"/>
                </a:solidFill>
              </a:rPr>
              <a:t>Overall fine-tuning of model given by</a:t>
            </a:r>
          </a:p>
          <a:p>
            <a:pPr>
              <a:defRPr/>
            </a:pPr>
            <a:endParaRPr lang="en-US" sz="800" dirty="0">
              <a:solidFill>
                <a:srgbClr val="800000"/>
              </a:solidFill>
            </a:endParaRPr>
          </a:p>
          <a:p>
            <a:pPr>
              <a:defRPr/>
            </a:pPr>
            <a:r>
              <a:rPr lang="en-US" sz="2400" dirty="0">
                <a:solidFill>
                  <a:srgbClr val="800000"/>
                </a:solidFill>
              </a:rPr>
              <a:t>      </a:t>
            </a:r>
            <a:r>
              <a:rPr lang="en-US" sz="2400" dirty="0" err="1">
                <a:solidFill>
                  <a:srgbClr val="800000"/>
                </a:solidFill>
              </a:rPr>
              <a:t>Δ</a:t>
            </a:r>
            <a:r>
              <a:rPr lang="en-US" sz="2400" dirty="0">
                <a:solidFill>
                  <a:srgbClr val="800000"/>
                </a:solidFill>
              </a:rPr>
              <a:t> = </a:t>
            </a:r>
            <a:r>
              <a:rPr lang="en-US" sz="2400" dirty="0" err="1">
                <a:solidFill>
                  <a:srgbClr val="800000"/>
                </a:solidFill>
              </a:rPr>
              <a:t>max|Z</a:t>
            </a:r>
            <a:r>
              <a:rPr lang="en-US" sz="2400" baseline="-25000" dirty="0" err="1">
                <a:solidFill>
                  <a:srgbClr val="800000"/>
                </a:solidFill>
              </a:rPr>
              <a:t>i</a:t>
            </a:r>
            <a:r>
              <a:rPr lang="en-US" sz="2400" dirty="0">
                <a:solidFill>
                  <a:srgbClr val="800000"/>
                </a:solidFill>
              </a:rPr>
              <a:t>|</a:t>
            </a:r>
          </a:p>
        </p:txBody>
      </p:sp>
      <p:sp>
        <p:nvSpPr>
          <p:cNvPr id="24582" name="TextBox 4"/>
          <p:cNvSpPr txBox="1">
            <a:spLocks noChangeArrowheads="1"/>
          </p:cNvSpPr>
          <p:nvPr/>
        </p:nvSpPr>
        <p:spPr bwMode="auto">
          <a:xfrm>
            <a:off x="5791200" y="2590800"/>
            <a:ext cx="2032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+ higher order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max_higgscut_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5433" y="2033986"/>
            <a:ext cx="4418567" cy="3637649"/>
          </a:xfrm>
          <a:prstGeom prst="rect">
            <a:avLst/>
          </a:prstGeom>
        </p:spPr>
      </p:pic>
      <p:pic>
        <p:nvPicPr>
          <p:cNvPr id="5" name="Picture 4" descr="amax_higgscut_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033985"/>
            <a:ext cx="4418567" cy="363764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33600" y="333630"/>
            <a:ext cx="49151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Dominant FT Contributors</a:t>
            </a:r>
            <a:endParaRPr lang="en-US" sz="32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2584965"/>
            <a:ext cx="14597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800" b="1" u="sng" baseline="-250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800" b="1" u="sng" baseline="30000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2800" b="1" u="sng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sz="2800" b="1" u="sng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48728" y="2584965"/>
            <a:ext cx="1275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G</a:t>
            </a:r>
            <a:r>
              <a:rPr lang="en-US" sz="2800" b="1" u="sng" baseline="300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</a:t>
            </a:r>
            <a:r>
              <a:rPr lang="en-US" sz="2800" b="1" u="sng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sz="2800" b="1" u="sng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latin typeface="Lucida Sans Unicode" charset="0"/>
              </a:rPr>
              <a:t>Fine-Tuning in the pMSSM</a:t>
            </a:r>
          </a:p>
        </p:txBody>
      </p:sp>
      <p:pic>
        <p:nvPicPr>
          <p:cNvPr id="33794" name="Picture 3" descr="pmssm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510463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5"/>
          <p:cNvSpPr txBox="1">
            <a:spLocks noChangeArrowheads="1"/>
          </p:cNvSpPr>
          <p:nvPr/>
        </p:nvSpPr>
        <p:spPr bwMode="auto">
          <a:xfrm>
            <a:off x="2667000" y="1752600"/>
            <a:ext cx="1992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006600"/>
                </a:solidFill>
              </a:rPr>
              <a:t>Neutralino</a:t>
            </a:r>
            <a:r>
              <a:rPr lang="en-US" dirty="0"/>
              <a:t> </a:t>
            </a:r>
            <a:r>
              <a:rPr lang="en-US" dirty="0">
                <a:solidFill>
                  <a:srgbClr val="0000CC"/>
                </a:solidFill>
              </a:rPr>
              <a:t>LSP</a:t>
            </a:r>
          </a:p>
          <a:p>
            <a:pPr eaLnBrk="1" hangingPunct="1"/>
            <a:r>
              <a:rPr lang="en-US" dirty="0" err="1">
                <a:solidFill>
                  <a:srgbClr val="660066"/>
                </a:solidFill>
              </a:rPr>
              <a:t>Gravitino</a:t>
            </a:r>
            <a:r>
              <a:rPr lang="en-US" dirty="0"/>
              <a:t> </a:t>
            </a:r>
            <a:r>
              <a:rPr lang="en-US" dirty="0">
                <a:solidFill>
                  <a:srgbClr val="CC0000"/>
                </a:solidFill>
              </a:rPr>
              <a:t>LSP</a:t>
            </a:r>
          </a:p>
        </p:txBody>
      </p:sp>
      <p:sp>
        <p:nvSpPr>
          <p:cNvPr id="33796" name="TextBox 6"/>
          <p:cNvSpPr txBox="1">
            <a:spLocks noChangeArrowheads="1"/>
          </p:cNvSpPr>
          <p:nvPr/>
        </p:nvSpPr>
        <p:spPr bwMode="auto">
          <a:xfrm>
            <a:off x="5334000" y="4191000"/>
            <a:ext cx="2505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126 </a:t>
            </a:r>
            <a:r>
              <a:rPr lang="en-US" dirty="0"/>
              <a:t>± </a:t>
            </a:r>
            <a:r>
              <a:rPr lang="en-US" dirty="0" smtClean="0"/>
              <a:t>3 </a:t>
            </a:r>
            <a:r>
              <a:rPr lang="en-US" dirty="0" err="1"/>
              <a:t>GeV</a:t>
            </a:r>
            <a:endParaRPr lang="en-US" dirty="0"/>
          </a:p>
        </p:txBody>
      </p:sp>
      <p:cxnSp>
        <p:nvCxnSpPr>
          <p:cNvPr id="33797" name="Straight Arrow Connector 8"/>
          <p:cNvCxnSpPr>
            <a:cxnSpLocks noChangeShapeType="1"/>
          </p:cNvCxnSpPr>
          <p:nvPr/>
        </p:nvCxnSpPr>
        <p:spPr bwMode="auto">
          <a:xfrm>
            <a:off x="5257800" y="2971800"/>
            <a:ext cx="1143000" cy="1295400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arrow" w="med" len="med"/>
          </a:ln>
        </p:spPr>
      </p:cxnSp>
      <p:cxnSp>
        <p:nvCxnSpPr>
          <p:cNvPr id="33798" name="Straight Arrow Connector 10"/>
          <p:cNvCxnSpPr>
            <a:cxnSpLocks noChangeShapeType="1"/>
          </p:cNvCxnSpPr>
          <p:nvPr/>
        </p:nvCxnSpPr>
        <p:spPr bwMode="auto">
          <a:xfrm>
            <a:off x="5181600" y="3733800"/>
            <a:ext cx="914400" cy="533400"/>
          </a:xfrm>
          <a:prstGeom prst="straightConnector1">
            <a:avLst/>
          </a:prstGeom>
          <a:noFill/>
          <a:ln w="28575">
            <a:solidFill>
              <a:srgbClr val="CC00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941614" y="0"/>
            <a:ext cx="7391400" cy="838200"/>
          </a:xfrm>
        </p:spPr>
        <p:txBody>
          <a:bodyPr/>
          <a:lstStyle/>
          <a:p>
            <a:pPr eaLnBrk="1" hangingPunct="1"/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The 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pMSSM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 </a:t>
            </a:r>
            <a:r>
              <a:rPr lang="en-US" b="1" u="sng" dirty="0">
                <a:solidFill>
                  <a:srgbClr val="CC0000"/>
                </a:solidFill>
                <a:latin typeface="Lucida Sans Unicode" charset="0"/>
              </a:rPr>
              <a:t>Model 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Framework</a:t>
            </a:r>
            <a:endParaRPr lang="en-US" b="1" u="sng" dirty="0">
              <a:solidFill>
                <a:srgbClr val="CC0000"/>
              </a:solidFill>
              <a:latin typeface="Lucida Sans Unicode" charset="0"/>
            </a:endParaRP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393699" y="927100"/>
            <a:ext cx="8551567" cy="5334000"/>
          </a:xfrm>
        </p:spPr>
        <p:txBody>
          <a:bodyPr/>
          <a:lstStyle/>
          <a:p>
            <a:pPr marL="457200" lvl="1" indent="0" eaLnBrk="1" hangingPunct="1">
              <a:lnSpc>
                <a:spcPct val="90000"/>
              </a:lnSpc>
              <a:buNone/>
            </a:pPr>
            <a:endParaRPr lang="en-US" b="1" dirty="0">
              <a:solidFill>
                <a:srgbClr val="006600"/>
              </a:solidFill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The phenomenological MSSM (</a:t>
            </a:r>
            <a:r>
              <a:rPr lang="en-US" b="1" dirty="0" err="1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pMSSM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) </a:t>
            </a:r>
            <a:endParaRPr lang="en-US" b="1" dirty="0" smtClean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Most general CP-conserving 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MSSM with R-parity</a:t>
            </a:r>
            <a:endParaRPr lang="en-US" b="1" dirty="0">
              <a:solidFill>
                <a:srgbClr val="800000"/>
              </a:solidFill>
              <a:latin typeface="Lucida Sans Unicode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Minimal Flavor 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Violation,  First </a:t>
            </a: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2 </a:t>
            </a:r>
            <a:r>
              <a:rPr lang="en-US" b="1" dirty="0" err="1">
                <a:solidFill>
                  <a:srgbClr val="800000"/>
                </a:solidFill>
                <a:latin typeface="Lucida Sans Unicode" charset="0"/>
              </a:rPr>
              <a:t>sfermion</a:t>
            </a: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 generations are degenerate w/ negligible </a:t>
            </a:r>
            <a:r>
              <a:rPr lang="en-US" b="1" dirty="0" err="1">
                <a:solidFill>
                  <a:srgbClr val="800000"/>
                </a:solidFill>
                <a:latin typeface="Lucida Sans Unicode" charset="0"/>
              </a:rPr>
              <a:t>Yukawas</a:t>
            </a:r>
            <a:endParaRPr lang="en-US" b="1" dirty="0">
              <a:solidFill>
                <a:srgbClr val="800000"/>
              </a:solidFill>
              <a:latin typeface="Lucida Sans Unicode" charset="0"/>
            </a:endParaRPr>
          </a:p>
          <a:p>
            <a:pPr lvl="1">
              <a:lnSpc>
                <a:spcPct val="90000"/>
              </a:lnSpc>
            </a:pP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No GUT, SUSY-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breaking, high-scale </a:t>
            </a:r>
            <a:r>
              <a:rPr lang="en-US" b="1" dirty="0">
                <a:solidFill>
                  <a:srgbClr val="800000"/>
                </a:solidFill>
                <a:latin typeface="Lucida Sans Unicode" charset="0"/>
              </a:rPr>
              <a:t>assumptions</a:t>
            </a:r>
            <a:r>
              <a:rPr lang="en-US" b="1" dirty="0" smtClean="0">
                <a:solidFill>
                  <a:srgbClr val="800000"/>
                </a:solidFill>
                <a:latin typeface="Lucida Sans Unicode" charset="0"/>
              </a:rPr>
              <a:t>!</a:t>
            </a:r>
            <a:endParaRPr lang="en-US" b="1" dirty="0">
              <a:solidFill>
                <a:srgbClr val="800000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19/20 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real, weak-scale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parameters (</a:t>
            </a:r>
            <a:r>
              <a:rPr lang="en-US" b="1" dirty="0" err="1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Neutralino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/</a:t>
            </a:r>
            <a:r>
              <a:rPr lang="en-US" b="1" dirty="0" err="1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Gravitino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LSP)</a:t>
            </a:r>
            <a:endParaRPr lang="en-US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</a:t>
            </a:r>
            <a:r>
              <a:rPr lang="en-US" b="1" dirty="0">
                <a:latin typeface="Lucida Sans Unicode" charset="0"/>
                <a:cs typeface="Lucida Sans Unicode" charset="0"/>
              </a:rPr>
              <a:t>scalars:</a:t>
            </a:r>
            <a:endParaRPr lang="en-US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Q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Q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u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d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u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d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L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L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e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e</a:t>
            </a: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baseline="-50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    </a:t>
            </a:r>
            <a:r>
              <a:rPr lang="en-US" b="1" dirty="0" err="1">
                <a:latin typeface="Lucida Sans Unicode" charset="0"/>
                <a:cs typeface="Lucida Sans Unicode" charset="0"/>
              </a:rPr>
              <a:t>gauginos</a:t>
            </a:r>
            <a:r>
              <a:rPr lang="en-US" b="1" dirty="0">
                <a:latin typeface="Lucida Sans Unicode" charset="0"/>
                <a:cs typeface="Lucida Sans Unicode" charset="0"/>
              </a:rPr>
              <a:t>: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1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2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3</a:t>
            </a:r>
            <a:endParaRPr lang="en-US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</a:t>
            </a:r>
            <a:r>
              <a:rPr lang="en-US" b="1" dirty="0">
                <a:latin typeface="Lucida Sans Unicode" charset="0"/>
                <a:cs typeface="Lucida Sans Unicode" charset="0"/>
              </a:rPr>
              <a:t>tri-linear couplings: 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</a:t>
            </a:r>
            <a:r>
              <a:rPr lang="en-US" b="1" dirty="0" err="1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A</a:t>
            </a:r>
            <a:r>
              <a:rPr lang="en-US" b="1" baseline="-25000" dirty="0" err="1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b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A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t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A</a:t>
            </a:r>
            <a:r>
              <a:rPr lang="el-GR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τ</a:t>
            </a:r>
            <a:endParaRPr lang="en-US" b="1" baseline="-25000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    </a:t>
            </a:r>
            <a:r>
              <a:rPr lang="en-US" b="1" dirty="0">
                <a:latin typeface="Lucida Sans Unicode" charset="0"/>
                <a:cs typeface="Lucida Sans Unicode" charset="0"/>
              </a:rPr>
              <a:t>Higgs/</a:t>
            </a:r>
            <a:r>
              <a:rPr lang="en-US" b="1" dirty="0" err="1">
                <a:latin typeface="Lucida Sans Unicode" charset="0"/>
                <a:cs typeface="Lucida Sans Unicode" charset="0"/>
              </a:rPr>
              <a:t>Higgsino</a:t>
            </a:r>
            <a:r>
              <a:rPr lang="en-US" b="1" dirty="0">
                <a:latin typeface="Lucida Sans Unicode" charset="0"/>
                <a:cs typeface="Lucida Sans Unicode" charset="0"/>
              </a:rPr>
              <a:t>:  </a:t>
            </a:r>
            <a:r>
              <a:rPr lang="el-GR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μ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M</a:t>
            </a:r>
            <a:r>
              <a:rPr lang="en-US" b="1" baseline="-25000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A</a:t>
            </a: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,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tan</a:t>
            </a:r>
            <a:r>
              <a:rPr lang="el-GR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β</a:t>
            </a:r>
            <a:endParaRPr lang="en-US" b="1" dirty="0" smtClean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</a:t>
            </a:r>
            <a:r>
              <a:rPr lang="en-US" b="1" dirty="0" smtClean="0">
                <a:latin typeface="Lucida Sans Unicode" charset="0"/>
                <a:cs typeface="Lucida Sans Unicode" charset="0"/>
              </a:rPr>
              <a:t>(</a:t>
            </a:r>
            <a:r>
              <a:rPr lang="en-US" b="1" dirty="0" err="1" smtClean="0">
                <a:latin typeface="Lucida Sans Unicode" charset="0"/>
                <a:cs typeface="Lucida Sans Unicode" charset="0"/>
              </a:rPr>
              <a:t>Gravitino</a:t>
            </a:r>
            <a:r>
              <a:rPr lang="en-US" b="1" dirty="0" smtClean="0">
                <a:latin typeface="Lucida Sans Unicode" charset="0"/>
                <a:cs typeface="Lucida Sans Unicode" charset="0"/>
              </a:rPr>
              <a:t>:  </a:t>
            </a:r>
            <a:r>
              <a:rPr lang="en-US" b="1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M</a:t>
            </a:r>
            <a:r>
              <a:rPr lang="en-US" b="1" baseline="-25000" dirty="0" smtClean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G</a:t>
            </a:r>
            <a:r>
              <a:rPr lang="en-US" b="1" dirty="0" smtClean="0">
                <a:latin typeface="Lucida Sans Unicode" charset="0"/>
                <a:cs typeface="Lucida Sans Unicode" charset="0"/>
              </a:rPr>
              <a:t>)</a:t>
            </a:r>
            <a:endParaRPr lang="el-GR" b="1" dirty="0">
              <a:solidFill>
                <a:srgbClr val="0000CC"/>
              </a:solidFill>
              <a:latin typeface="Lucida Sans Unicode" charset="0"/>
              <a:cs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CC"/>
                </a:solidFill>
                <a:latin typeface="Lucida Sans Unicode" charset="0"/>
                <a:cs typeface="Lucida Sans Unicode" charset="0"/>
              </a:rPr>
              <a:t>        </a:t>
            </a:r>
          </a:p>
        </p:txBody>
      </p:sp>
      <p:pic>
        <p:nvPicPr>
          <p:cNvPr id="5" name="Picture 4" descr="blind_justice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22" y="4724893"/>
            <a:ext cx="940666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095117" y="6336761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Berger, Gainer, JLH, Rizzo  0812.0980</a:t>
            </a:r>
            <a:endParaRPr lang="en-US" sz="1800" dirty="0"/>
          </a:p>
        </p:txBody>
      </p:sp>
      <p:sp>
        <p:nvSpPr>
          <p:cNvPr id="3" name="TextBox 2"/>
          <p:cNvSpPr txBox="1"/>
          <p:nvPr/>
        </p:nvSpPr>
        <p:spPr>
          <a:xfrm>
            <a:off x="1095117" y="5860990"/>
            <a:ext cx="4365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5D00"/>
                </a:solidFill>
              </a:rPr>
              <a:t>Supersymmetry</a:t>
            </a:r>
            <a:r>
              <a:rPr lang="en-US" dirty="0" smtClean="0">
                <a:solidFill>
                  <a:srgbClr val="005D00"/>
                </a:solidFill>
              </a:rPr>
              <a:t> without Prejudice</a:t>
            </a:r>
            <a:endParaRPr lang="en-US" dirty="0">
              <a:solidFill>
                <a:srgbClr val="005D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>
                <a:latin typeface="Lucida Sans Unicode" charset="0"/>
              </a:rPr>
              <a:t>Fine-Tuning in the pMSSM</a:t>
            </a:r>
          </a:p>
        </p:txBody>
      </p:sp>
      <p:pic>
        <p:nvPicPr>
          <p:cNvPr id="34818" name="Picture 3" descr="pmssm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19200"/>
            <a:ext cx="7510463" cy="483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5"/>
          <p:cNvSpPr txBox="1">
            <a:spLocks noChangeArrowheads="1"/>
          </p:cNvSpPr>
          <p:nvPr/>
        </p:nvSpPr>
        <p:spPr bwMode="auto">
          <a:xfrm>
            <a:off x="2667000" y="1752600"/>
            <a:ext cx="19923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rgbClr val="006600"/>
                </a:solidFill>
              </a:rPr>
              <a:t>Neutralino</a:t>
            </a:r>
            <a:r>
              <a:rPr lang="en-US"/>
              <a:t> </a:t>
            </a:r>
            <a:r>
              <a:rPr lang="en-US">
                <a:solidFill>
                  <a:srgbClr val="0000CC"/>
                </a:solidFill>
              </a:rPr>
              <a:t>LSP</a:t>
            </a:r>
          </a:p>
          <a:p>
            <a:pPr eaLnBrk="1" hangingPunct="1"/>
            <a:r>
              <a:rPr lang="en-US">
                <a:solidFill>
                  <a:srgbClr val="660066"/>
                </a:solidFill>
              </a:rPr>
              <a:t>Gravitino</a:t>
            </a:r>
            <a:r>
              <a:rPr lang="en-US"/>
              <a:t> </a:t>
            </a:r>
            <a:r>
              <a:rPr lang="en-US">
                <a:solidFill>
                  <a:srgbClr val="CC0000"/>
                </a:solidFill>
              </a:rPr>
              <a:t>LSP</a:t>
            </a:r>
          </a:p>
        </p:txBody>
      </p:sp>
      <p:sp>
        <p:nvSpPr>
          <p:cNvPr id="34820" name="TextBox 6"/>
          <p:cNvSpPr txBox="1">
            <a:spLocks noChangeArrowheads="1"/>
          </p:cNvSpPr>
          <p:nvPr/>
        </p:nvSpPr>
        <p:spPr bwMode="auto">
          <a:xfrm>
            <a:off x="5334000" y="4191000"/>
            <a:ext cx="25058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= </a:t>
            </a:r>
            <a:r>
              <a:rPr lang="en-US" dirty="0" smtClean="0"/>
              <a:t>126 </a:t>
            </a:r>
            <a:r>
              <a:rPr lang="en-US" dirty="0"/>
              <a:t>± </a:t>
            </a:r>
            <a:r>
              <a:rPr lang="en-US" dirty="0" smtClean="0"/>
              <a:t>3 </a:t>
            </a:r>
            <a:r>
              <a:rPr lang="en-US" dirty="0" err="1"/>
              <a:t>GeV</a:t>
            </a:r>
            <a:endParaRPr lang="en-US" dirty="0"/>
          </a:p>
        </p:txBody>
      </p:sp>
      <p:cxnSp>
        <p:nvCxnSpPr>
          <p:cNvPr id="34821" name="Straight Arrow Connector 8"/>
          <p:cNvCxnSpPr>
            <a:cxnSpLocks noChangeShapeType="1"/>
          </p:cNvCxnSpPr>
          <p:nvPr/>
        </p:nvCxnSpPr>
        <p:spPr bwMode="auto">
          <a:xfrm>
            <a:off x="5257800" y="2971800"/>
            <a:ext cx="1143000" cy="1295400"/>
          </a:xfrm>
          <a:prstGeom prst="straightConnector1">
            <a:avLst/>
          </a:prstGeom>
          <a:noFill/>
          <a:ln w="28575">
            <a:solidFill>
              <a:srgbClr val="0000CC"/>
            </a:solidFill>
            <a:round/>
            <a:headEnd/>
            <a:tailEnd type="arrow" w="med" len="med"/>
          </a:ln>
        </p:spPr>
      </p:cxnSp>
      <p:cxnSp>
        <p:nvCxnSpPr>
          <p:cNvPr id="34822" name="Straight Arrow Connector 10"/>
          <p:cNvCxnSpPr>
            <a:cxnSpLocks noChangeShapeType="1"/>
          </p:cNvCxnSpPr>
          <p:nvPr/>
        </p:nvCxnSpPr>
        <p:spPr bwMode="auto">
          <a:xfrm>
            <a:off x="5181600" y="3733800"/>
            <a:ext cx="914400" cy="533400"/>
          </a:xfrm>
          <a:prstGeom prst="straightConnector1">
            <a:avLst/>
          </a:prstGeom>
          <a:noFill/>
          <a:ln w="28575">
            <a:solidFill>
              <a:srgbClr val="CC0000"/>
            </a:solidFill>
            <a:round/>
            <a:headEnd/>
            <a:tailEnd type="arrow" w="med" len="med"/>
          </a:ln>
        </p:spPr>
      </p:cxnSp>
      <p:sp>
        <p:nvSpPr>
          <p:cNvPr id="34823" name="Oval 2"/>
          <p:cNvSpPr>
            <a:spLocks noChangeArrowheads="1"/>
          </p:cNvSpPr>
          <p:nvPr/>
        </p:nvSpPr>
        <p:spPr bwMode="auto">
          <a:xfrm>
            <a:off x="3581400" y="4591050"/>
            <a:ext cx="1219200" cy="914400"/>
          </a:xfrm>
          <a:prstGeom prst="ellips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4" name="TextBox 4"/>
          <p:cNvSpPr txBox="1">
            <a:spLocks noChangeArrowheads="1"/>
          </p:cNvSpPr>
          <p:nvPr/>
        </p:nvSpPr>
        <p:spPr bwMode="auto">
          <a:xfrm>
            <a:off x="990600" y="6139228"/>
            <a:ext cx="49206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Lucida Sans Unicode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13 + 1 models with </a:t>
            </a:r>
            <a:r>
              <a:rPr lang="en-US" dirty="0" err="1"/>
              <a:t>Δ</a:t>
            </a:r>
            <a:r>
              <a:rPr lang="en-US" dirty="0"/>
              <a:t> &lt; </a:t>
            </a:r>
            <a:r>
              <a:rPr lang="en-US" dirty="0" smtClean="0"/>
              <a:t>100, </a:t>
            </a:r>
          </a:p>
          <a:p>
            <a:pPr eaLnBrk="1" hangingPunct="1"/>
            <a:r>
              <a:rPr lang="en-US" dirty="0"/>
              <a:t>4</a:t>
            </a:r>
            <a:r>
              <a:rPr lang="en-US" dirty="0" smtClean="0"/>
              <a:t>+1 of these are excluded by the LHC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XS_FT_stro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56523"/>
            <a:ext cx="4607344" cy="4925390"/>
          </a:xfrm>
          <a:prstGeom prst="rect">
            <a:avLst/>
          </a:prstGeom>
        </p:spPr>
      </p:pic>
      <p:pic>
        <p:nvPicPr>
          <p:cNvPr id="4" name="Picture 3" descr="XS_FT_weak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6655" y="1656523"/>
            <a:ext cx="4607346" cy="492538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6956" y="308714"/>
            <a:ext cx="8359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u="sng" dirty="0"/>
              <a:t>Effects of LHC Searches on </a:t>
            </a:r>
            <a:r>
              <a:rPr lang="en-US" sz="2800" u="sng" dirty="0" err="1"/>
              <a:t>Neutralino</a:t>
            </a:r>
            <a:r>
              <a:rPr lang="en-US" sz="2800" u="sng" dirty="0"/>
              <a:t> LSP Sample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784087" y="1721510"/>
            <a:ext cx="3119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Strong SUSY Production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287250" y="1721510"/>
            <a:ext cx="2957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CD"/>
                </a:solidFill>
              </a:rPr>
              <a:t>Weak </a:t>
            </a:r>
            <a:r>
              <a:rPr lang="en-US" dirty="0">
                <a:solidFill>
                  <a:srgbClr val="0000CD"/>
                </a:solidFill>
              </a:rPr>
              <a:t>SUSY Production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584662-spectr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600895"/>
            <a:ext cx="8320661" cy="45713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9270" y="152400"/>
            <a:ext cx="6229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Fine-Tuning Model Spectra I</a:t>
            </a:r>
            <a:endParaRPr lang="en-US" sz="3200" b="1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245177" y="5514161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3285-spectr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045354"/>
            <a:ext cx="4038600" cy="26122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9270" y="152400"/>
            <a:ext cx="622918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Fine-Tuning Model Spectra I</a:t>
            </a:r>
            <a:endParaRPr lang="en-US" sz="3200" b="1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" name="Picture 10" descr="1477135-spectru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77559" y="1000087"/>
            <a:ext cx="4330576" cy="2733713"/>
          </a:xfrm>
          <a:prstGeom prst="rect">
            <a:avLst/>
          </a:prstGeom>
        </p:spPr>
      </p:pic>
      <p:pic>
        <p:nvPicPr>
          <p:cNvPr id="12" name="Picture 11" descr="328989-spectr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7559" y="3947860"/>
            <a:ext cx="4336384" cy="2804860"/>
          </a:xfrm>
          <a:prstGeom prst="rect">
            <a:avLst/>
          </a:prstGeom>
        </p:spPr>
      </p:pic>
      <p:pic>
        <p:nvPicPr>
          <p:cNvPr id="13" name="Picture 12" descr="2688440-spectru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947860"/>
            <a:ext cx="4358864" cy="2819400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840637" y="6126304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7200" y="61722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57200" y="32004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840637" y="3188838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04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3" name="Picture 2" descr="1413146-spectru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1076287"/>
            <a:ext cx="4209866" cy="2657513"/>
          </a:xfrm>
          <a:prstGeom prst="rect">
            <a:avLst/>
          </a:prstGeom>
        </p:spPr>
      </p:pic>
      <p:pic>
        <p:nvPicPr>
          <p:cNvPr id="4" name="Picture 3" descr="2091483-spectru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4056335"/>
            <a:ext cx="4267200" cy="2725465"/>
          </a:xfrm>
          <a:prstGeom prst="rect">
            <a:avLst/>
          </a:prstGeom>
        </p:spPr>
      </p:pic>
      <p:pic>
        <p:nvPicPr>
          <p:cNvPr id="5" name="Picture 4" descr="2970144-spectru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4070771"/>
            <a:ext cx="4267200" cy="2711029"/>
          </a:xfrm>
          <a:prstGeom prst="rect">
            <a:avLst/>
          </a:prstGeom>
        </p:spPr>
      </p:pic>
      <p:pic>
        <p:nvPicPr>
          <p:cNvPr id="6" name="Picture 5" descr="357560-spectrum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200" y="1054529"/>
            <a:ext cx="4267200" cy="26792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2798" y="171125"/>
            <a:ext cx="63432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Low Fine-Tuning Model </a:t>
            </a:r>
            <a:r>
              <a:rPr lang="en-US" sz="3200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Spectra II</a:t>
            </a:r>
            <a:endParaRPr lang="en-US" sz="3200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en-US" sz="32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" y="32004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5105400" y="32004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533400" y="61722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105400" y="6248400"/>
            <a:ext cx="12954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p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286"/>
            <a:ext cx="9144000" cy="63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781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botto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738"/>
            <a:ext cx="9144000" cy="61752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08582" y="4824894"/>
            <a:ext cx="7810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b="0" dirty="0" smtClean="0"/>
              <a:t>(36%)</a:t>
            </a:r>
            <a:endParaRPr lang="en-US" sz="1800" b="0" dirty="0"/>
          </a:p>
        </p:txBody>
      </p:sp>
    </p:spTree>
    <p:extLst>
      <p:ext uri="{BB962C8B-B14F-4D97-AF65-F5344CB8AC3E}">
        <p14:creationId xmlns:p14="http://schemas.microsoft.com/office/powerpoint/2010/main" val="4316001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752600" y="2362200"/>
            <a:ext cx="2743200" cy="2743200"/>
          </a:xfrm>
          <a:prstGeom prst="ellipse">
            <a:avLst/>
          </a:prstGeom>
          <a:solidFill>
            <a:srgbClr val="0033CC"/>
          </a:solidFill>
          <a:ln w="28575"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4267200" y="2362200"/>
            <a:ext cx="2895600" cy="2743200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2971800" y="762000"/>
            <a:ext cx="2895600" cy="2895600"/>
          </a:xfrm>
          <a:prstGeom prst="ellipse">
            <a:avLst/>
          </a:prstGeom>
          <a:solidFill>
            <a:srgbClr val="009644"/>
          </a:solidFill>
          <a:ln w="28575"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45993" y="1828800"/>
            <a:ext cx="1007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3505200"/>
            <a:ext cx="7777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DD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3505200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3914" y="5783759"/>
            <a:ext cx="44678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Complementarity</a:t>
            </a:r>
            <a:r>
              <a:rPr lang="en-US" sz="4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43550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 q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90800" y="4343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  qq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86200" y="2754868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qq 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 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34200" y="30480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Snowmass 2013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9472" y="306834"/>
            <a:ext cx="7650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Dark Matter Complementarity Study</a:t>
            </a:r>
            <a:endParaRPr lang="en-US" sz="3600" b="1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211" y="1647368"/>
            <a:ext cx="7276351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Ingredients</a:t>
            </a:r>
          </a:p>
          <a:p>
            <a:pPr>
              <a:buFont typeface="Arial" pitchFamily="34" charset="0"/>
              <a:buChar char="•"/>
            </a:pPr>
            <a:endParaRPr lang="en-US" sz="24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 &amp; 8 TeV LHC MET &amp; non-MET </a:t>
            </a:r>
            <a:r>
              <a:rPr lang="en-US" sz="28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 14 TeV</a:t>
            </a:r>
            <a:endParaRPr lang="en-US" sz="2800" b="1" dirty="0" smtClean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DD w/ Xenon &amp; COUPP</a:t>
            </a:r>
          </a:p>
          <a:p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ID w/ FERMI &amp; CTA</a:t>
            </a: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ICE</a:t>
            </a:r>
            <a:r>
              <a:rPr lang="en-US" sz="2800" b="1" baseline="30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 </a:t>
            </a:r>
            <a:endParaRPr lang="en-US" sz="28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endParaRPr lang="en-US" sz="28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800" b="1" dirty="0" smtClean="0">
                <a:solidFill>
                  <a:srgbClr val="6A2C8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Complementarity</a:t>
            </a:r>
            <a:endParaRPr lang="en-US" sz="2800" b="1" dirty="0">
              <a:solidFill>
                <a:srgbClr val="6A2C8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3863" y="3810000"/>
            <a:ext cx="310533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do these different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experiments say about 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LSP &amp; the pMSSM 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general ?</a:t>
            </a:r>
          </a:p>
          <a:p>
            <a:endParaRPr lang="en-US" sz="22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happens when </a:t>
            </a:r>
          </a:p>
          <a:p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they are combined ?</a:t>
            </a:r>
            <a:endParaRPr lang="en-US" sz="2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3" name="Picture 2" descr="Bef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3626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annihilation through h/Z funnels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88442" y="5334000"/>
            <a:ext cx="92758" cy="1002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88562" y="14478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co-annihilation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144780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Well-tempered neutralino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28310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1.7 TeV wino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3562" y="46598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TeV Higgsino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71800" y="1752600"/>
            <a:ext cx="457200" cy="762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334000" y="1752600"/>
            <a:ext cx="3048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315200" y="2057400"/>
            <a:ext cx="6096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400800" y="2057400"/>
            <a:ext cx="762000" cy="2590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81800" y="61838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annihilations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715000" y="4648200"/>
            <a:ext cx="1600200" cy="160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381000" y="381000"/>
            <a:ext cx="6477000" cy="6324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71800" y="1066800"/>
            <a:ext cx="885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SUSY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24000" y="1828800"/>
            <a:ext cx="4495800" cy="426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3333690"/>
            <a:ext cx="10967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pMSSM</a:t>
            </a:r>
            <a:endParaRPr lang="en-US" sz="2000" b="1" u="sng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259080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MSSM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1885890"/>
            <a:ext cx="6639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N=1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Oval 8"/>
          <p:cNvSpPr/>
          <p:nvPr/>
        </p:nvSpPr>
        <p:spPr>
          <a:xfrm>
            <a:off x="1600200" y="2438400"/>
            <a:ext cx="2819400" cy="25146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752600" y="3124200"/>
            <a:ext cx="1676400" cy="1600200"/>
          </a:xfrm>
          <a:prstGeom prst="ellipse">
            <a:avLst/>
          </a:prstGeom>
          <a:noFill/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2362200" y="4343400"/>
            <a:ext cx="228600" cy="228600"/>
          </a:xfrm>
          <a:prstGeom prst="ellipse">
            <a:avLst/>
          </a:prstGeom>
          <a:solidFill>
            <a:srgbClr val="009644"/>
          </a:solidFill>
          <a:ln>
            <a:solidFill>
              <a:srgbClr val="0096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34200" y="57266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CMSSM</a:t>
            </a:r>
            <a:endParaRPr lang="en-US" b="1" u="sng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667000" y="4495800"/>
            <a:ext cx="4267200" cy="1371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3810000" y="2743200"/>
            <a:ext cx="1905000" cy="18288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191000" y="33528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NMSSM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3400" y="3124200"/>
            <a:ext cx="10166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Dirac</a:t>
            </a:r>
          </a:p>
          <a:p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gauginos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343400" y="3810000"/>
            <a:ext cx="984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singlinos</a:t>
            </a:r>
            <a:endParaRPr lang="en-US" sz="16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0" name="Oval 19"/>
          <p:cNvSpPr/>
          <p:nvPr/>
        </p:nvSpPr>
        <p:spPr>
          <a:xfrm rot="21412926">
            <a:off x="3936249" y="4066879"/>
            <a:ext cx="1066800" cy="9906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254514" y="4582180"/>
            <a:ext cx="6222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U(1)’ </a:t>
            </a:r>
          </a:p>
          <a:p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Oval 21"/>
          <p:cNvSpPr/>
          <p:nvPr/>
        </p:nvSpPr>
        <p:spPr>
          <a:xfrm rot="21374621">
            <a:off x="3291086" y="5395714"/>
            <a:ext cx="457200" cy="4572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438400" y="5029200"/>
            <a:ext cx="609600" cy="5334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3810000" y="2362200"/>
            <a:ext cx="457200" cy="3810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 rot="21220393">
            <a:off x="3986200" y="5205400"/>
            <a:ext cx="457200" cy="457200"/>
          </a:xfrm>
          <a:prstGeom prst="ellipse">
            <a:avLst/>
          </a:prstGeom>
          <a:noFill/>
          <a:ln>
            <a:solidFill>
              <a:srgbClr val="99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0" y="228600"/>
            <a:ext cx="305885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</a:t>
            </a:r>
            <a:r>
              <a:rPr lang="en-US" sz="2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REMINDER:</a:t>
            </a:r>
            <a:r>
              <a:rPr lang="en-US" sz="22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</a:p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SUSY is </a:t>
            </a:r>
            <a:r>
              <a:rPr lang="en-US" sz="2200" b="1" i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</a:t>
            </a:r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 single </a:t>
            </a:r>
          </a:p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 but a very large </a:t>
            </a:r>
          </a:p>
          <a:p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theoretical framework</a:t>
            </a:r>
            <a:endParaRPr lang="en-US" sz="2200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0" y="191869"/>
            <a:ext cx="45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DM : Direct Detection</a:t>
            </a:r>
            <a:endParaRPr lang="en-US" sz="3600" b="1" u="sng" dirty="0">
              <a:solidFill>
                <a:srgbClr val="009644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dd-s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" y="3195356"/>
            <a:ext cx="4495800" cy="3211286"/>
          </a:xfrm>
          <a:prstGeom prst="rect">
            <a:avLst/>
          </a:prstGeom>
        </p:spPr>
      </p:pic>
      <p:pic>
        <p:nvPicPr>
          <p:cNvPr id="6" name="Picture 5" descr="dd-sd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87333" y="3195356"/>
            <a:ext cx="4504267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81400" y="3962400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~23%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 rot="21432448">
            <a:off x="3588513" y="4359001"/>
            <a:ext cx="6479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~50%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6466" y="3886200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~2%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1478340"/>
            <a:ext cx="823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Both SD &amp; SI  DD searches probe regions of the pMSSM</a:t>
            </a:r>
          </a:p>
          <a:p>
            <a:r>
              <a:rPr lang="en-US" sz="24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parameter space </a:t>
            </a:r>
          </a:p>
          <a:p>
            <a:endParaRPr lang="en-US" sz="2400" b="1" dirty="0" smtClean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potential coverage is quite significant for SI searches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533400"/>
            <a:ext cx="85860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pMSSM models go quite deep in terms of SI cross sections</a:t>
            </a:r>
            <a:endParaRPr lang="en-US" sz="2500" b="1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6" name="Picture 5" descr="S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66800"/>
            <a:ext cx="8077200" cy="565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3657600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! </a:t>
            </a:r>
            <a:endParaRPr lang="en-US" sz="36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124200" y="4114800"/>
            <a:ext cx="990600" cy="762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562600" y="1600200"/>
            <a:ext cx="0" cy="4572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12192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LUX-Zeplin</a:t>
            </a:r>
            <a:endParaRPr lang="en-US" b="1" dirty="0">
              <a:solidFill>
                <a:srgbClr val="009644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5600" y="3348335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~50%</a:t>
            </a:r>
            <a:endParaRPr lang="en-US" sz="24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5250" y="381000"/>
            <a:ext cx="6955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6A2C8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Indirect Detection: FERMI &amp; CTA</a:t>
            </a:r>
            <a:endParaRPr lang="en-US" sz="3600" b="1" u="sng" dirty="0">
              <a:solidFill>
                <a:srgbClr val="6A2C8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524000"/>
            <a:ext cx="8860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Conventionally, IDM searches assume that WIMPs annihilate</a:t>
            </a:r>
          </a:p>
          <a:p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into only one final state &amp; quote a cross section limit based on </a:t>
            </a:r>
          </a:p>
          <a:p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the corresponding flux limit</a:t>
            </a:r>
            <a:endParaRPr lang="en-US" sz="2400" b="1" dirty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FERMI-DWARF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124200"/>
            <a:ext cx="4510564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441960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FERMI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4400" y="2895600"/>
            <a:ext cx="439575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I</a:t>
            </a: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 the pMSSM the LSP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properties &amp; SUSY mass 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spectra are more complicated 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 that multiple final states </a:t>
            </a:r>
          </a:p>
          <a:p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contribute to the </a:t>
            </a: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 </a:t>
            </a: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flux </a:t>
            </a:r>
          </a:p>
          <a:p>
            <a:endParaRPr lang="en-US" sz="2400" b="1" dirty="0" smtClean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Thus the flux limit itself is the </a:t>
            </a:r>
          </a:p>
          <a:p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quantity of interest &amp; must be </a:t>
            </a:r>
          </a:p>
          <a:p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calculated for each model</a:t>
            </a:r>
            <a:endParaRPr lang="en-US" sz="2400" b="1" dirty="0">
              <a:solidFill>
                <a:srgbClr val="005D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2E364EF-B1A2-4EC5-9B8A-268A4897963C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pic>
        <p:nvPicPr>
          <p:cNvPr id="45059" name="Picture 2" descr="randy_flat_scaled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7630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371600" y="215348"/>
            <a:ext cx="68419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Weighted </a:t>
            </a:r>
            <a:r>
              <a:rPr lang="en-US" sz="28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’s cover an enormous range…</a:t>
            </a:r>
            <a:endParaRPr lang="en-US" sz="2800" b="1" dirty="0">
              <a:solidFill>
                <a:srgbClr val="005D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5686" y="990600"/>
            <a:ext cx="2345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</a:t>
            </a: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Older Model Set)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3" name="Picture 2" descr="FERMI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4211909" cy="3267075"/>
          </a:xfrm>
          <a:prstGeom prst="rect">
            <a:avLst/>
          </a:prstGeom>
        </p:spPr>
      </p:pic>
      <p:pic>
        <p:nvPicPr>
          <p:cNvPr id="4" name="Picture 3" descr="FERMI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60663"/>
            <a:ext cx="4191000" cy="33973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800" y="381000"/>
            <a:ext cx="470192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FERMI 2-yr Dwarfs are still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 factor of a few away from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this model set but they will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soon get there</a:t>
            </a:r>
          </a:p>
          <a:p>
            <a:endParaRPr lang="en-US" sz="2400" b="1" dirty="0" smtClean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CTA @ 5 </a:t>
            </a:r>
            <a:r>
              <a:rPr lang="en-US" sz="2400" b="1" dirty="0" err="1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yrs</a:t>
            </a:r>
            <a:r>
              <a:rPr lang="en-US" sz="2400" dirty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will have </a:t>
            </a:r>
          </a:p>
          <a:p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access to a reasonable fraction </a:t>
            </a:r>
          </a:p>
          <a:p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of these models </a:t>
            </a:r>
            <a:endParaRPr lang="en-US" sz="2400" b="1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7389" y="6107668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FERMI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4600" y="2743200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FERMI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 descr="CT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13744" y="3516940"/>
            <a:ext cx="4096856" cy="32648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53423" y="5955268"/>
            <a:ext cx="542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CTA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57200" y="609600"/>
            <a:ext cx="289560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7200" y="3962400"/>
            <a:ext cx="289560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124200" y="3048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048000" y="3657600"/>
            <a:ext cx="0" cy="304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76800" y="4343400"/>
            <a:ext cx="2895600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70257" y="3669268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~18.8%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38400" y="228600"/>
            <a:ext cx="38538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ICE</a:t>
            </a:r>
            <a:r>
              <a:rPr lang="en-US" sz="4800" b="1" u="sng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r>
              <a:rPr lang="en-US" sz="4800" b="1" u="sng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@  5yrs</a:t>
            </a:r>
            <a:r>
              <a:rPr lang="en-US" sz="4800" b="1" u="sng" baseline="30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</a:t>
            </a:r>
            <a:endParaRPr lang="en-US" sz="4800" b="1" u="sng" dirty="0">
              <a:solidFill>
                <a:schemeClr val="tx1">
                  <a:lumMod val="50000"/>
                  <a:lumOff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1676400"/>
            <a:ext cx="894668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DM swept up by the sun can collect &amp; then pair-annihilate in </a:t>
            </a:r>
          </a:p>
          <a:p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the solar core thus producing high-E neutrinos from the decay </a:t>
            </a:r>
          </a:p>
          <a:p>
            <a:r>
              <a:rPr lang="en-US" sz="2400" b="1" dirty="0" smtClean="0">
                <a:solidFill>
                  <a:srgbClr val="005D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of the corresponding annihilation products</a:t>
            </a:r>
          </a:p>
          <a:p>
            <a:endParaRPr lang="en-US" sz="2400" b="1" dirty="0" smtClean="0">
              <a:solidFill>
                <a:srgbClr val="009644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Again, since the LSP properties &amp; SUSY spectra vary widely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in the pMSSM the potential flux must be calculated for each 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model separately &amp; then compared with the expected limit </a:t>
            </a:r>
          </a:p>
          <a:p>
            <a:endParaRPr lang="en-US" sz="24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Models not leading to an equilibrium in capture/annihilation </a:t>
            </a:r>
          </a:p>
          <a:p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rate for DM in the sun (~ 48% !) are not well-probed by </a:t>
            </a:r>
          </a:p>
          <a:p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ICE</a:t>
            </a:r>
            <a:r>
              <a:rPr lang="en-US" sz="2400" b="1" baseline="300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.  It is mostly mixed bino-Higgsino LSP combinations </a:t>
            </a:r>
          </a:p>
          <a:p>
            <a:r>
              <a:rPr lang="en-US" sz="24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that are visible &amp; these have large relic densities.</a:t>
            </a:r>
            <a:endParaRPr lang="en-US" sz="2400" b="1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4" name="Picture 3" descr="dd_ic_com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171450"/>
            <a:ext cx="8915400" cy="6534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91400" y="4590871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77%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0%</a:t>
            </a:r>
          </a:p>
          <a:p>
            <a:r>
              <a:rPr lang="en-US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22%</a:t>
            </a:r>
          </a:p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1%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1183" y="240268"/>
            <a:ext cx="378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DD = XENON1T + COUPP500       </a:t>
            </a:r>
            <a:endParaRPr lang="en-US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3" name="Picture 2" descr="dd_id_com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068"/>
            <a:ext cx="9152389" cy="6610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7600" y="4572000"/>
            <a:ext cx="6463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66%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11%</a:t>
            </a:r>
          </a:p>
          <a:p>
            <a:r>
              <a:rPr lang="en-US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15%</a:t>
            </a:r>
          </a:p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8%</a:t>
            </a:r>
            <a:endParaRPr lang="en-US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6400" y="164068"/>
            <a:ext cx="5724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DD = XENON1T + COUPP500       ID = FERMI + CTA</a:t>
            </a:r>
            <a:endParaRPr lang="en-US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38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hc_id_co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70" y="651577"/>
            <a:ext cx="8027708" cy="60207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91043" y="128357"/>
            <a:ext cx="5290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5D00"/>
                </a:solidFill>
              </a:rPr>
              <a:t>Complementarity of Searches</a:t>
            </a:r>
            <a:endParaRPr lang="en-US" sz="2800" u="sng" dirty="0">
              <a:solidFill>
                <a:srgbClr val="005D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59</a:t>
            </a:fld>
            <a:endParaRPr lang="en-US" dirty="0"/>
          </a:p>
        </p:txBody>
      </p:sp>
      <p:pic>
        <p:nvPicPr>
          <p:cNvPr id="3" name="Picture 2" descr="mLSP_Omega_Al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914400"/>
            <a:ext cx="8229600" cy="5867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4400" y="304800"/>
            <a:ext cx="7473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OVERALL Combined Search Efficiency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844" y="6318790"/>
            <a:ext cx="3720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~61% of models excluded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u="sng" dirty="0">
                <a:solidFill>
                  <a:srgbClr val="CC0000"/>
                </a:solidFill>
                <a:latin typeface="Lucida Sans Unicode" charset="0"/>
              </a:rPr>
              <a:t>Study of the 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pMSSM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 (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Neutralino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/</a:t>
            </a:r>
            <a:r>
              <a:rPr lang="en-US" b="1" u="sng" dirty="0" err="1" smtClean="0">
                <a:solidFill>
                  <a:srgbClr val="CC0000"/>
                </a:solidFill>
                <a:latin typeface="Lucida Sans Unicode" charset="0"/>
              </a:rPr>
              <a:t>Gravitino</a:t>
            </a:r>
            <a:r>
              <a:rPr lang="en-US" b="1" u="sng" dirty="0" smtClean="0">
                <a:solidFill>
                  <a:srgbClr val="CC0000"/>
                </a:solidFill>
                <a:latin typeface="Lucida Sans Unicode" charset="0"/>
              </a:rPr>
              <a:t> LSP)</a:t>
            </a:r>
            <a:endParaRPr lang="en-US" b="1" u="sng" dirty="0">
              <a:solidFill>
                <a:srgbClr val="CC0000"/>
              </a:solidFill>
              <a:latin typeface="Lucida Sans Unicode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1526" y="1334928"/>
            <a:ext cx="5169563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u="sng" dirty="0" smtClean="0">
                <a:solidFill>
                  <a:srgbClr val="CC0000"/>
                </a:solidFill>
                <a:latin typeface="Lucida Sans Unicode" charset="0"/>
              </a:rPr>
              <a:t>Scan with Linear </a:t>
            </a:r>
            <a:r>
              <a:rPr lang="en-US" sz="2800" b="1" u="sng" dirty="0">
                <a:solidFill>
                  <a:srgbClr val="CC0000"/>
                </a:solidFill>
                <a:latin typeface="Lucida Sans Unicode" charset="0"/>
              </a:rPr>
              <a:t>Priors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" b="1" dirty="0"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latin typeface="Lucida Sans Unicode" charset="0"/>
              </a:rPr>
              <a:t>Perform large scan over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latin typeface="Lucida Sans Unicode" charset="0"/>
              </a:rPr>
              <a:t>Parameters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800" b="1" u="sng" dirty="0">
              <a:solidFill>
                <a:srgbClr val="CC0000"/>
              </a:solidFill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6600"/>
                </a:solidFill>
                <a:latin typeface="Lucida Sans Unicode" charset="0"/>
              </a:rPr>
              <a:t>100 </a:t>
            </a:r>
            <a:r>
              <a:rPr lang="en-US" b="1" dirty="0" err="1">
                <a:solidFill>
                  <a:srgbClr val="006600"/>
                </a:solidFill>
                <a:latin typeface="Lucida Sans Unicode" charset="0"/>
              </a:rPr>
              <a:t>GeV</a:t>
            </a:r>
            <a:r>
              <a:rPr lang="en-US" b="1" dirty="0">
                <a:solidFill>
                  <a:srgbClr val="006600"/>
                </a:solidFill>
                <a:latin typeface="Lucida Sans Unicode" charset="0"/>
              </a:rPr>
              <a:t> </a:t>
            </a:r>
            <a:r>
              <a:rPr lang="en-US" b="1" dirty="0">
                <a:solidFill>
                  <a:srgbClr val="006600"/>
                </a:solidFill>
                <a:latin typeface="Lucida Sans Unicode" charset="0"/>
                <a:sym typeface="Symbol" charset="0"/>
              </a:rPr>
              <a:t> </a:t>
            </a:r>
            <a:r>
              <a:rPr lang="en-US" b="1" dirty="0" err="1">
                <a:solidFill>
                  <a:srgbClr val="006600"/>
                </a:solidFill>
                <a:latin typeface="Lucida Sans Unicode" charset="0"/>
                <a:sym typeface="Symbol" charset="0"/>
              </a:rPr>
              <a:t>m</a:t>
            </a:r>
            <a:r>
              <a:rPr lang="en-US" b="1" baseline="-25000" dirty="0" err="1">
                <a:solidFill>
                  <a:srgbClr val="006600"/>
                </a:solidFill>
                <a:latin typeface="Lucida Sans Unicode" charset="0"/>
                <a:sym typeface="Symbol" charset="0"/>
              </a:rPr>
              <a:t>sfermions</a:t>
            </a:r>
            <a:r>
              <a:rPr lang="en-US" b="1" dirty="0">
                <a:solidFill>
                  <a:srgbClr val="006600"/>
                </a:solidFill>
                <a:latin typeface="Lucida Sans Unicode" charset="0"/>
                <a:sym typeface="Symbol" charset="0"/>
              </a:rPr>
              <a:t>   4 </a:t>
            </a:r>
            <a:r>
              <a:rPr lang="en-US" b="1" dirty="0" err="1">
                <a:solidFill>
                  <a:srgbClr val="006600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008000"/>
                </a:solidFill>
                <a:latin typeface="Lucida Sans Unicode" charset="0"/>
              </a:rPr>
              <a:t>  </a:t>
            </a:r>
            <a:endParaRPr lang="en-US" sz="800" b="1" dirty="0">
              <a:solidFill>
                <a:srgbClr val="008000"/>
              </a:solidFill>
              <a:latin typeface="Lucida Sans Unicode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  <a:latin typeface="Lucida Sans Unicode" charset="0"/>
              </a:rPr>
              <a:t> 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</a:rPr>
              <a:t>50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</a:rPr>
              <a:t>GeV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</a:rPr>
              <a:t> 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 |M</a:t>
            </a:r>
            <a:r>
              <a:rPr lang="en-US" b="1" baseline="-25000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1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, M</a:t>
            </a:r>
            <a:r>
              <a:rPr lang="en-US" b="1" baseline="-25000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2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, |  4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  </a:t>
            </a:r>
            <a:endParaRPr lang="en-US" sz="800" b="1" dirty="0">
              <a:solidFill>
                <a:srgbClr val="663300"/>
              </a:solidFill>
              <a:latin typeface="Lucida Sans Unicode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400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  <a:sym typeface="Symbol" charset="0"/>
              </a:rPr>
              <a:t>GeV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   M</a:t>
            </a:r>
            <a:r>
              <a:rPr lang="en-US" b="1" baseline="-25000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3</a:t>
            </a:r>
            <a:r>
              <a:rPr lang="en-US" b="1" dirty="0">
                <a:solidFill>
                  <a:srgbClr val="663300"/>
                </a:solidFill>
                <a:latin typeface="Lucida Sans Unicode" charset="0"/>
                <a:sym typeface="Symbol" charset="0"/>
              </a:rPr>
              <a:t>  4 </a:t>
            </a:r>
            <a:r>
              <a:rPr lang="en-US" b="1" dirty="0" err="1">
                <a:solidFill>
                  <a:srgbClr val="663300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008000"/>
                </a:solidFill>
                <a:latin typeface="Lucida Sans Unicode" charset="0"/>
                <a:sym typeface="Symbo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  <a:latin typeface="Lucida Sans Unicode" charset="0"/>
                <a:sym typeface="Symbol" charset="0"/>
              </a:rPr>
              <a:t> 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100 </a:t>
            </a:r>
            <a:r>
              <a:rPr lang="en-US" b="1" dirty="0" err="1">
                <a:solidFill>
                  <a:srgbClr val="000099"/>
                </a:solidFill>
                <a:latin typeface="Lucida Sans Unicode" charset="0"/>
                <a:sym typeface="Symbol" charset="0"/>
              </a:rPr>
              <a:t>GeV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   M</a:t>
            </a:r>
            <a:r>
              <a:rPr lang="en-US" b="1" baseline="-25000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A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   4 </a:t>
            </a:r>
            <a:r>
              <a:rPr lang="en-US" b="1" dirty="0" err="1">
                <a:solidFill>
                  <a:srgbClr val="000099"/>
                </a:solidFill>
                <a:latin typeface="Lucida Sans Unicode" charset="0"/>
                <a:sym typeface="Symbol" charset="0"/>
              </a:rPr>
              <a:t>TeV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99"/>
                </a:solidFill>
                <a:latin typeface="Lucida Sans Unicode" charset="0"/>
              </a:rPr>
              <a:t>1 </a:t>
            </a:r>
            <a:r>
              <a:rPr lang="en-US" b="1" dirty="0">
                <a:solidFill>
                  <a:srgbClr val="000099"/>
                </a:solidFill>
                <a:latin typeface="Lucida Sans Unicode" charset="0"/>
                <a:sym typeface="Symbol" charset="0"/>
              </a:rPr>
              <a:t> tan  60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C70000"/>
                </a:solidFill>
                <a:latin typeface="Lucida Sans Unicode" charset="0"/>
                <a:sym typeface="Symbol" charset="0"/>
              </a:rPr>
              <a:t>|</a:t>
            </a:r>
            <a:r>
              <a:rPr lang="en-US" b="1" dirty="0" err="1">
                <a:solidFill>
                  <a:srgbClr val="C70000"/>
                </a:solidFill>
                <a:latin typeface="Lucida Sans Unicode" charset="0"/>
                <a:sym typeface="Symbol" charset="0"/>
              </a:rPr>
              <a:t>A</a:t>
            </a:r>
            <a:r>
              <a:rPr lang="en-US" b="1" baseline="-25000" dirty="0" err="1">
                <a:solidFill>
                  <a:srgbClr val="C70000"/>
                </a:solidFill>
                <a:latin typeface="Lucida Sans Unicode" charset="0"/>
                <a:sym typeface="Symbol" charset="0"/>
              </a:rPr>
              <a:t>t,b</a:t>
            </a:r>
            <a:r>
              <a:rPr lang="en-US" b="1" baseline="-25000" dirty="0">
                <a:solidFill>
                  <a:srgbClr val="C70000"/>
                </a:solidFill>
                <a:latin typeface="Lucida Sans Unicode" charset="0"/>
                <a:sym typeface="Symbol" charset="0"/>
              </a:rPr>
              <a:t>,</a:t>
            </a:r>
            <a:r>
              <a:rPr lang="en-US" b="1" dirty="0">
                <a:solidFill>
                  <a:srgbClr val="C70000"/>
                </a:solidFill>
                <a:latin typeface="Lucida Sans Unicode" charset="0"/>
                <a:sym typeface="Symbol" charset="0"/>
              </a:rPr>
              <a:t>|  4 </a:t>
            </a:r>
            <a:r>
              <a:rPr lang="en-US" b="1" dirty="0" err="1" smtClean="0">
                <a:solidFill>
                  <a:srgbClr val="C70000"/>
                </a:solidFill>
                <a:latin typeface="Lucida Sans Unicode" charset="0"/>
                <a:sym typeface="Symbol" charset="0"/>
              </a:rPr>
              <a:t>TeV</a:t>
            </a:r>
            <a:endParaRPr lang="en-US" b="1" dirty="0" smtClean="0">
              <a:solidFill>
                <a:srgbClr val="C70000"/>
              </a:solidFill>
              <a:latin typeface="Lucida Sans Unicode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(1 </a:t>
            </a:r>
            <a:r>
              <a:rPr lang="en-US" b="1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ev</a:t>
            </a: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 ≤ </a:t>
            </a:r>
            <a:r>
              <a:rPr lang="en-US" b="1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m</a:t>
            </a:r>
            <a:r>
              <a:rPr lang="en-US" b="1" baseline="-25000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G</a:t>
            </a: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 ≤ 1 </a:t>
            </a:r>
            <a:r>
              <a:rPr lang="en-US" b="1" dirty="0" err="1">
                <a:solidFill>
                  <a:srgbClr val="660066"/>
                </a:solidFill>
                <a:latin typeface="Lucida Sans Unicode" charset="0"/>
                <a:sym typeface="Symbol" charset="0"/>
              </a:rPr>
              <a:t>T</a:t>
            </a:r>
            <a:r>
              <a:rPr lang="en-US" b="1" dirty="0" err="1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eV</a:t>
            </a:r>
            <a:r>
              <a:rPr lang="en-US" b="1" dirty="0" smtClean="0">
                <a:solidFill>
                  <a:srgbClr val="660066"/>
                </a:solidFill>
                <a:latin typeface="Lucida Sans Unicode" charset="0"/>
                <a:sym typeface="Symbol" charset="0"/>
              </a:rPr>
              <a:t>) (log prior) </a:t>
            </a:r>
            <a:endParaRPr lang="en-US" b="1" dirty="0">
              <a:solidFill>
                <a:srgbClr val="660066"/>
              </a:solidFill>
              <a:latin typeface="Lucida Sans Unicode" charset="0"/>
              <a:sym typeface="Symbo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b="1" dirty="0">
              <a:solidFill>
                <a:srgbClr val="000099"/>
              </a:solidFill>
              <a:latin typeface="Lucida Sans Unicode" charset="0"/>
              <a:sym typeface="Symbol" charset="0"/>
            </a:endParaRPr>
          </a:p>
          <a:p>
            <a:pPr lvl="1" eaLnBrk="1" hangingPunct="1">
              <a:lnSpc>
                <a:spcPct val="90000"/>
              </a:lnSpc>
              <a:buFontTx/>
              <a:buNone/>
            </a:pPr>
            <a:endParaRPr lang="en-US" b="1" dirty="0">
              <a:solidFill>
                <a:srgbClr val="CC0000"/>
              </a:solidFill>
              <a:latin typeface="Lucida Sans Unicode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215521" y="1390184"/>
            <a:ext cx="3928479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>
                <a:sym typeface="Symbol" charset="0"/>
              </a:rPr>
              <a:t>Subject these points to </a:t>
            </a:r>
          </a:p>
          <a:p>
            <a:pPr>
              <a:defRPr/>
            </a:pPr>
            <a:r>
              <a:rPr lang="en-US" sz="2400" dirty="0">
                <a:sym typeface="Symbol" charset="0"/>
              </a:rPr>
              <a:t>Constraints from:</a:t>
            </a:r>
          </a:p>
          <a:p>
            <a:pPr>
              <a:defRPr/>
            </a:pPr>
            <a:endParaRPr lang="en-US" sz="800" dirty="0">
              <a:sym typeface="Symbol" charset="0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Flavor physics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EW precision measurements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Collider searches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sz="2400" dirty="0">
                <a:sym typeface="Symbol" charset="0"/>
              </a:rPr>
              <a:t>Cosmology</a:t>
            </a:r>
          </a:p>
        </p:txBody>
      </p:sp>
      <p:sp>
        <p:nvSpPr>
          <p:cNvPr id="26628" name="Rectangle 5"/>
          <p:cNvSpPr>
            <a:spLocks noChangeArrowheads="1"/>
          </p:cNvSpPr>
          <p:nvPr/>
        </p:nvSpPr>
        <p:spPr bwMode="auto">
          <a:xfrm>
            <a:off x="0" y="590431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6600"/>
                </a:solidFill>
                <a:sym typeface="Symbol" charset="0"/>
              </a:rPr>
              <a:t>~225,000 </a:t>
            </a:r>
            <a:r>
              <a:rPr lang="en-US" sz="2400" dirty="0" smtClean="0">
                <a:solidFill>
                  <a:srgbClr val="006600"/>
                </a:solidFill>
                <a:sym typeface="Symbol" charset="0"/>
              </a:rPr>
              <a:t>models </a:t>
            </a:r>
            <a:r>
              <a:rPr lang="en-US" sz="2400" dirty="0">
                <a:solidFill>
                  <a:srgbClr val="006600"/>
                </a:solidFill>
                <a:sym typeface="Symbol" charset="0"/>
              </a:rPr>
              <a:t>survive </a:t>
            </a:r>
            <a:r>
              <a:rPr lang="en-US" sz="2400" dirty="0" smtClean="0">
                <a:solidFill>
                  <a:srgbClr val="006600"/>
                </a:solidFill>
                <a:sym typeface="Symbol" charset="0"/>
              </a:rPr>
              <a:t>constraints for each LSP type!</a:t>
            </a:r>
            <a:endParaRPr lang="en-US" sz="2400" dirty="0">
              <a:solidFill>
                <a:srgbClr val="006600"/>
              </a:solidFill>
              <a:sym typeface="Symbo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60</a:t>
            </a:fld>
            <a:endParaRPr lang="en-US" dirty="0"/>
          </a:p>
        </p:txBody>
      </p:sp>
      <p:pic>
        <p:nvPicPr>
          <p:cNvPr id="3" name="Picture 2" descr="Befo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33626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annihilation through h/Z funnels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888442" y="5334000"/>
            <a:ext cx="92758" cy="100226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888562" y="14478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co-annihilation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1447800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Well-tempered neutralino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67600" y="28310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1.7 TeV wino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93562" y="4659868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TeV Higgsino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2971800" y="1752600"/>
            <a:ext cx="457200" cy="7620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5334000" y="1752600"/>
            <a:ext cx="304800" cy="6096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7315200" y="2057400"/>
            <a:ext cx="6096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400800" y="2057400"/>
            <a:ext cx="762000" cy="2590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81800" y="61838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annihilations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5715000" y="4648200"/>
            <a:ext cx="1600200" cy="1600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637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" name="Picture 2" descr="Af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81000"/>
            <a:ext cx="8818084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1921" y="139148"/>
            <a:ext cx="4121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Remaining Model Set</a:t>
            </a:r>
            <a:endParaRPr lang="en-US" sz="3200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626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annihilation through h/Z funnels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7642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Well-tempered neutralino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0962" y="17526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co-annihilation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29072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1.7 TeV wino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3562" y="48006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TeV Higgsino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62600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annihilations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971800" y="2133600"/>
            <a:ext cx="7620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467600" y="2209800"/>
            <a:ext cx="3810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00800" y="2209800"/>
            <a:ext cx="1066800" cy="2438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33600" y="4800600"/>
            <a:ext cx="7620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019800" y="4953000"/>
            <a:ext cx="1295400" cy="1295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62600" y="2133600"/>
            <a:ext cx="1524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62</a:t>
            </a:fld>
            <a:endParaRPr lang="en-US" dirty="0"/>
          </a:p>
        </p:txBody>
      </p:sp>
      <p:pic>
        <p:nvPicPr>
          <p:cNvPr id="3" name="Picture 2" descr="Aft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81000"/>
            <a:ext cx="8818084" cy="647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1921" y="152400"/>
            <a:ext cx="41216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Remaining Model Set</a:t>
            </a:r>
            <a:endParaRPr lang="en-US" sz="3200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336268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annihilation through h/Z funnels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8800" y="1764268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Well-tempered neutralino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40962" y="1752600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co-annihilation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2907268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1.7 TeV wino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93562" y="480060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TeV Higgsino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81800" y="6260068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annihilations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819400" y="2133600"/>
            <a:ext cx="838200" cy="4572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7467600" y="2209800"/>
            <a:ext cx="381000" cy="685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6400800" y="2209800"/>
            <a:ext cx="1066800" cy="2438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133600" y="4800600"/>
            <a:ext cx="76200" cy="1447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019800" y="4953000"/>
            <a:ext cx="1295400" cy="1295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5562600" y="2133600"/>
            <a:ext cx="152400" cy="5334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981200" y="1981200"/>
            <a:ext cx="2514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39000" y="3124200"/>
            <a:ext cx="1828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52400" y="6553200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705600" y="5029200"/>
            <a:ext cx="1905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554"/>
            <a:ext cx="8229600" cy="757726"/>
          </a:xfrm>
        </p:spPr>
        <p:txBody>
          <a:bodyPr/>
          <a:lstStyle/>
          <a:p>
            <a:r>
              <a:rPr lang="en-US" b="1" u="sng" dirty="0" smtClean="0">
                <a:solidFill>
                  <a:srgbClr val="CE0000"/>
                </a:solidFill>
              </a:rPr>
              <a:t>Conclusions</a:t>
            </a:r>
            <a:endParaRPr lang="en-US" b="1" u="sng" dirty="0">
              <a:solidFill>
                <a:srgbClr val="CE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055" y="709748"/>
            <a:ext cx="8862413" cy="5872449"/>
          </a:xfrm>
        </p:spPr>
        <p:txBody>
          <a:bodyPr/>
          <a:lstStyle/>
          <a:p>
            <a:r>
              <a:rPr lang="en-US" b="1" dirty="0" smtClean="0">
                <a:solidFill>
                  <a:srgbClr val="CE0000"/>
                </a:solidFill>
              </a:rPr>
              <a:t>Relatively easy to accommodate 126±3 </a:t>
            </a:r>
            <a:r>
              <a:rPr lang="en-US" b="1" dirty="0" err="1" smtClean="0">
                <a:solidFill>
                  <a:srgbClr val="CE0000"/>
                </a:solidFill>
              </a:rPr>
              <a:t>GeV</a:t>
            </a:r>
            <a:r>
              <a:rPr lang="en-US" b="1" dirty="0" smtClean="0">
                <a:solidFill>
                  <a:srgbClr val="CE0000"/>
                </a:solidFill>
              </a:rPr>
              <a:t> Higgs in the </a:t>
            </a:r>
            <a:r>
              <a:rPr lang="en-US" b="1" dirty="0" err="1" smtClean="0">
                <a:solidFill>
                  <a:srgbClr val="CE0000"/>
                </a:solidFill>
              </a:rPr>
              <a:t>pMSSM</a:t>
            </a:r>
            <a:endParaRPr lang="en-US" b="1" dirty="0" smtClean="0">
              <a:solidFill>
                <a:srgbClr val="CE0000"/>
              </a:solidFill>
            </a:endParaRPr>
          </a:p>
          <a:p>
            <a:pPr lvl="1"/>
            <a:r>
              <a:rPr lang="en-US" b="1" dirty="0" smtClean="0">
                <a:solidFill>
                  <a:srgbClr val="CE0000"/>
                </a:solidFill>
              </a:rPr>
              <a:t>Selects region of stop mixing</a:t>
            </a:r>
            <a:endParaRPr lang="en-US" sz="800" b="1" dirty="0" smtClean="0">
              <a:solidFill>
                <a:srgbClr val="CE0000"/>
              </a:solidFill>
            </a:endParaRPr>
          </a:p>
          <a:p>
            <a:r>
              <a:rPr lang="en-US" b="1" dirty="0" smtClean="0">
                <a:solidFill>
                  <a:srgbClr val="0000CD"/>
                </a:solidFill>
              </a:rPr>
              <a:t>Higgs branching fractions are correlated</a:t>
            </a:r>
          </a:p>
          <a:p>
            <a:pPr lvl="1"/>
            <a:r>
              <a:rPr lang="en-US" b="1" dirty="0" smtClean="0">
                <a:solidFill>
                  <a:srgbClr val="0000CD"/>
                </a:solidFill>
              </a:rPr>
              <a:t>Lower bb predicted</a:t>
            </a:r>
          </a:p>
          <a:p>
            <a:pPr lvl="1"/>
            <a:r>
              <a:rPr lang="en-US" b="1" dirty="0" smtClean="0">
                <a:solidFill>
                  <a:srgbClr val="0000CD"/>
                </a:solidFill>
              </a:rPr>
              <a:t>Lower </a:t>
            </a:r>
            <a:r>
              <a:rPr lang="en-US" b="1" dirty="0" err="1" smtClean="0">
                <a:solidFill>
                  <a:srgbClr val="0000CD"/>
                </a:solidFill>
              </a:rPr>
              <a:t>ττ</a:t>
            </a:r>
            <a:r>
              <a:rPr lang="en-US" b="1" dirty="0" smtClean="0">
                <a:solidFill>
                  <a:srgbClr val="0000CD"/>
                </a:solidFill>
              </a:rPr>
              <a:t> difficult</a:t>
            </a:r>
            <a:endParaRPr lang="en-US" sz="800" b="1" dirty="0" smtClean="0">
              <a:solidFill>
                <a:srgbClr val="0000CD"/>
              </a:solidFill>
            </a:endParaRPr>
          </a:p>
          <a:p>
            <a:pPr marL="400050"/>
            <a:r>
              <a:rPr lang="en-US" b="1" dirty="0" smtClean="0"/>
              <a:t>Reasonable fine-tuning ~1% is possible</a:t>
            </a:r>
          </a:p>
          <a:p>
            <a:pPr marL="800100" lvl="1"/>
            <a:r>
              <a:rPr lang="en-US" b="1" dirty="0" smtClean="0"/>
              <a:t>Selects region of parameter space</a:t>
            </a:r>
          </a:p>
          <a:p>
            <a:pPr marL="800100" lvl="1"/>
            <a:r>
              <a:rPr lang="en-US" b="1" dirty="0" smtClean="0"/>
              <a:t>Light stop/</a:t>
            </a:r>
            <a:r>
              <a:rPr lang="en-US" b="1" dirty="0" err="1" smtClean="0"/>
              <a:t>sbottom</a:t>
            </a:r>
            <a:endParaRPr lang="en-US" b="1" dirty="0" smtClean="0"/>
          </a:p>
          <a:p>
            <a:pPr marL="800100" lvl="1"/>
            <a:r>
              <a:rPr lang="en-US" b="1" dirty="0" smtClean="0"/>
              <a:t>Very light and compressed EW-</a:t>
            </a:r>
            <a:r>
              <a:rPr lang="en-US" b="1" dirty="0" err="1" smtClean="0"/>
              <a:t>ino</a:t>
            </a:r>
            <a:r>
              <a:rPr lang="en-US" b="1" dirty="0" smtClean="0"/>
              <a:t> sector: ILC!</a:t>
            </a:r>
          </a:p>
          <a:p>
            <a:pPr marL="400050"/>
            <a:r>
              <a:rPr lang="en-US" b="1" dirty="0" smtClean="0">
                <a:solidFill>
                  <a:srgbClr val="6A2C89"/>
                </a:solidFill>
              </a:rPr>
              <a:t>Strong bounds from LHC and Dark Matter searches!</a:t>
            </a:r>
          </a:p>
          <a:p>
            <a:pPr marL="400050"/>
            <a:r>
              <a:rPr lang="en-US" b="1" dirty="0" smtClean="0">
                <a:solidFill>
                  <a:srgbClr val="005D00"/>
                </a:solidFill>
              </a:rPr>
              <a:t>Future Plans</a:t>
            </a:r>
          </a:p>
          <a:p>
            <a:pPr marL="800100" lvl="1"/>
            <a:r>
              <a:rPr lang="en-US" b="1" dirty="0" smtClean="0">
                <a:solidFill>
                  <a:srgbClr val="005D00"/>
                </a:solidFill>
              </a:rPr>
              <a:t>Provide Snowmass benchmarks for EF, IF and CF groups (</a:t>
            </a:r>
            <a:r>
              <a:rPr lang="en-US" b="1" dirty="0">
                <a:solidFill>
                  <a:srgbClr val="005D00"/>
                </a:solidFill>
              </a:rPr>
              <a:t>6</a:t>
            </a:r>
            <a:r>
              <a:rPr lang="en-US" b="1" dirty="0" smtClean="0">
                <a:solidFill>
                  <a:srgbClr val="005D00"/>
                </a:solidFill>
              </a:rPr>
              <a:t> models chosen)  </a:t>
            </a:r>
            <a:r>
              <a:rPr lang="en-US" sz="1600" b="1" dirty="0" smtClean="0">
                <a:hlinkClick r:id="rId2"/>
              </a:rPr>
              <a:t>www.slac.stanford.edu/~aismail</a:t>
            </a:r>
            <a:endParaRPr lang="en-US" sz="1600" b="1" dirty="0" smtClean="0"/>
          </a:p>
          <a:p>
            <a:pPr marL="800100" lvl="1"/>
            <a:r>
              <a:rPr lang="en-US" b="1" dirty="0" smtClean="0">
                <a:solidFill>
                  <a:srgbClr val="005D00"/>
                </a:solidFill>
              </a:rPr>
              <a:t>Study @ 14 </a:t>
            </a:r>
            <a:r>
              <a:rPr lang="en-US" b="1" dirty="0" err="1" smtClean="0">
                <a:solidFill>
                  <a:srgbClr val="005D00"/>
                </a:solidFill>
              </a:rPr>
              <a:t>TeV</a:t>
            </a:r>
            <a:r>
              <a:rPr lang="en-US" b="1" dirty="0" smtClean="0">
                <a:solidFill>
                  <a:srgbClr val="005D00"/>
                </a:solidFill>
              </a:rPr>
              <a:t> LHC, Higgs properties, flavor physics</a:t>
            </a:r>
          </a:p>
          <a:p>
            <a:pPr marL="800100" lvl="1"/>
            <a:r>
              <a:rPr lang="en-US" b="1" dirty="0" smtClean="0">
                <a:solidFill>
                  <a:srgbClr val="005D00"/>
                </a:solidFill>
              </a:rPr>
              <a:t>New set of points focused on 126 </a:t>
            </a:r>
            <a:r>
              <a:rPr lang="en-US" b="1" dirty="0" err="1" smtClean="0">
                <a:solidFill>
                  <a:srgbClr val="005D00"/>
                </a:solidFill>
              </a:rPr>
              <a:t>GeV</a:t>
            </a:r>
            <a:r>
              <a:rPr lang="en-US" b="1" dirty="0" smtClean="0">
                <a:solidFill>
                  <a:srgbClr val="005D00"/>
                </a:solidFill>
              </a:rPr>
              <a:t> </a:t>
            </a:r>
            <a:r>
              <a:rPr lang="en-US" b="1" dirty="0" err="1" smtClean="0">
                <a:solidFill>
                  <a:srgbClr val="005D00"/>
                </a:solidFill>
              </a:rPr>
              <a:t>higgs</a:t>
            </a:r>
            <a:r>
              <a:rPr lang="en-US" b="1" dirty="0" smtClean="0">
                <a:solidFill>
                  <a:srgbClr val="005D00"/>
                </a:solidFill>
              </a:rPr>
              <a:t> + low fine-tuning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9898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43585"/>
            <a:ext cx="8229600" cy="1716472"/>
          </a:xfrm>
        </p:spPr>
        <p:txBody>
          <a:bodyPr/>
          <a:lstStyle/>
          <a:p>
            <a:r>
              <a:rPr lang="en-US" sz="8000" b="1" dirty="0" smtClean="0">
                <a:solidFill>
                  <a:srgbClr val="0000FF"/>
                </a:solidFill>
              </a:rPr>
              <a:t>Backup</a:t>
            </a:r>
            <a:endParaRPr lang="en-US" sz="8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71618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rgamgam_lhc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344"/>
            <a:ext cx="4572000" cy="3371856"/>
          </a:xfrm>
          <a:prstGeom prst="rect">
            <a:avLst/>
          </a:prstGeom>
        </p:spPr>
      </p:pic>
      <p:pic>
        <p:nvPicPr>
          <p:cNvPr id="16" name="Picture 15" descr="rvbf_lhc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7200"/>
            <a:ext cx="2895600" cy="2590800"/>
          </a:xfrm>
          <a:prstGeom prst="rect">
            <a:avLst/>
          </a:prstGeom>
        </p:spPr>
      </p:pic>
      <p:pic>
        <p:nvPicPr>
          <p:cNvPr id="18" name="Picture 17" descr="rzgam_lhc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605" y="4267200"/>
            <a:ext cx="3091394" cy="2590800"/>
          </a:xfrm>
          <a:prstGeom prst="rect">
            <a:avLst/>
          </a:prstGeom>
        </p:spPr>
      </p:pic>
      <p:pic>
        <p:nvPicPr>
          <p:cNvPr id="15" name="Picture 14" descr="rzz_lhc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95344"/>
            <a:ext cx="4572000" cy="3371856"/>
          </a:xfrm>
          <a:prstGeom prst="rect">
            <a:avLst/>
          </a:prstGeom>
        </p:spPr>
      </p:pic>
      <p:pic>
        <p:nvPicPr>
          <p:cNvPr id="17" name="Picture 16" descr="rtautau_lhc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1" y="4267200"/>
            <a:ext cx="3157004" cy="2590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1000" y="4538246"/>
            <a:ext cx="599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R</a:t>
            </a:r>
            <a:r>
              <a:rPr lang="en-US" sz="16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VBF</a:t>
            </a:r>
            <a:endParaRPr lang="en-US" sz="16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00170" y="4572000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R</a:t>
            </a:r>
            <a:r>
              <a:rPr lang="en-US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</a:t>
            </a:r>
            <a:endParaRPr lang="en-US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9220" y="4538246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R</a:t>
            </a:r>
            <a:r>
              <a:rPr lang="en-US" sz="16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z</a:t>
            </a:r>
            <a:endParaRPr lang="en-US" sz="16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158" y="1396425"/>
            <a:ext cx="705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R</a:t>
            </a:r>
            <a:r>
              <a:rPr lang="en-US" sz="32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</a:t>
            </a:r>
            <a:endParaRPr lang="en-US" sz="32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37958" y="1295400"/>
            <a:ext cx="814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R</a:t>
            </a:r>
            <a:r>
              <a:rPr lang="en-US" sz="32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ZZ</a:t>
            </a:r>
            <a:endParaRPr lang="en-US" sz="32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1642" y="249013"/>
            <a:ext cx="6365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Ratio Distributions for </a:t>
            </a:r>
            <a:r>
              <a:rPr lang="en-US" sz="3600" b="1" u="sng" baseline="-25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3600" b="1" u="sng" baseline="30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3600" b="1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sz="3600" b="1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Rγγ</a:t>
            </a:r>
            <a:r>
              <a:rPr lang="en-US" dirty="0" smtClean="0"/>
              <a:t> Dependence on </a:t>
            </a:r>
            <a:r>
              <a:rPr lang="en-US" dirty="0" err="1" smtClean="0"/>
              <a:t>stau</a:t>
            </a:r>
            <a:r>
              <a:rPr lang="en-US" dirty="0" smtClean="0"/>
              <a:t> mass</a:t>
            </a:r>
            <a:endParaRPr lang="en-US" dirty="0"/>
          </a:p>
        </p:txBody>
      </p:sp>
      <p:pic>
        <p:nvPicPr>
          <p:cNvPr id="4" name="Picture 3" descr="rgamgam_stau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757" y="1417638"/>
            <a:ext cx="7315932" cy="524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7724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55482" y="228600"/>
            <a:ext cx="704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‘All-But’ Survivor Density Distributions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mLSP_SDp_All_Density_allbutho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8200"/>
            <a:ext cx="4343400" cy="3257550"/>
          </a:xfrm>
          <a:prstGeom prst="rect">
            <a:avLst/>
          </a:prstGeom>
        </p:spPr>
      </p:pic>
      <p:pic>
        <p:nvPicPr>
          <p:cNvPr id="5" name="Picture 4" descr="mLSP_mLCP_All_Density_allbuthom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1" y="838200"/>
            <a:ext cx="4343400" cy="3200400"/>
          </a:xfrm>
          <a:prstGeom prst="rect">
            <a:avLst/>
          </a:prstGeom>
        </p:spPr>
      </p:pic>
      <p:pic>
        <p:nvPicPr>
          <p:cNvPr id="6" name="Picture 5" descr="mLSP_SIXe_All_Density_allbuthom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57600"/>
            <a:ext cx="4343400" cy="3200400"/>
          </a:xfrm>
          <a:prstGeom prst="rect">
            <a:avLst/>
          </a:prstGeom>
        </p:spPr>
      </p:pic>
      <p:pic>
        <p:nvPicPr>
          <p:cNvPr id="7" name="Picture 6" descr="mLSP_SigV_All_Density_allbuthom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2800" y="3581400"/>
            <a:ext cx="43688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95929" y="337104"/>
            <a:ext cx="564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</a:rPr>
              <a:t>Direct Detection of Dark Matter</a:t>
            </a:r>
            <a:endParaRPr lang="en-US" sz="2800" u="sng" dirty="0">
              <a:solidFill>
                <a:srgbClr val="0000FF"/>
              </a:solidFill>
            </a:endParaRPr>
          </a:p>
        </p:txBody>
      </p:sp>
      <p:pic>
        <p:nvPicPr>
          <p:cNvPr id="2" name="Picture 1" descr="Screen Shot 2012-12-13 at 4.57.43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945612"/>
            <a:ext cx="4226633" cy="2957353"/>
          </a:xfrm>
          <a:prstGeom prst="rect">
            <a:avLst/>
          </a:prstGeom>
        </p:spPr>
      </p:pic>
      <p:pic>
        <p:nvPicPr>
          <p:cNvPr id="5" name="Picture 4" descr="Screen Shot 2012-12-13 at 4.58.05 PM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701" y="945612"/>
            <a:ext cx="4411163" cy="2957353"/>
          </a:xfrm>
          <a:prstGeom prst="rect">
            <a:avLst/>
          </a:prstGeom>
        </p:spPr>
      </p:pic>
      <p:pic>
        <p:nvPicPr>
          <p:cNvPr id="6" name="Picture 5" descr="Screen Shot 2012-12-13 at 4.58.27 PM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65" y="3902966"/>
            <a:ext cx="4466136" cy="2955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3416" y="101025"/>
            <a:ext cx="8040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 &amp; After LSP Property Distributions II</a:t>
            </a:r>
            <a:endParaRPr lang="en-US" sz="32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mLSP_SIXe_None_Eigensta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685800"/>
            <a:ext cx="4267200" cy="3200400"/>
          </a:xfrm>
          <a:prstGeom prst="rect">
            <a:avLst/>
          </a:prstGeom>
        </p:spPr>
      </p:pic>
      <p:pic>
        <p:nvPicPr>
          <p:cNvPr id="5" name="Picture 4" descr="mLSP_SIXe_All_Eigenstat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1992" y="685794"/>
            <a:ext cx="4267208" cy="3200406"/>
          </a:xfrm>
          <a:prstGeom prst="rect">
            <a:avLst/>
          </a:prstGeom>
        </p:spPr>
      </p:pic>
      <p:pic>
        <p:nvPicPr>
          <p:cNvPr id="6" name="Picture 5" descr="mLSP_mLCP_None_Eigenstat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000" y="3638550"/>
            <a:ext cx="4292600" cy="3219450"/>
          </a:xfrm>
          <a:prstGeom prst="rect">
            <a:avLst/>
          </a:prstGeom>
        </p:spPr>
      </p:pic>
      <p:pic>
        <p:nvPicPr>
          <p:cNvPr id="10" name="Picture 9" descr="mLSP_mLCP_All_Eigenstat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638550"/>
            <a:ext cx="4292600" cy="321945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>
            <a:off x="4038600" y="213360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91000" y="457200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4"/>
          <p:cNvSpPr txBox="1">
            <a:spLocks noChangeArrowheads="1"/>
          </p:cNvSpPr>
          <p:nvPr/>
        </p:nvSpPr>
        <p:spPr bwMode="auto">
          <a:xfrm>
            <a:off x="329861" y="1249301"/>
            <a:ext cx="3647152" cy="42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endParaRPr lang="en-US" b="1" dirty="0">
              <a:cs typeface="Arial" charset="0"/>
              <a:sym typeface="Symbol" pitchFamily="18" charset="2"/>
            </a:endParaRPr>
          </a:p>
          <a:p>
            <a:pPr algn="l">
              <a:buFontTx/>
              <a:buChar char="•"/>
            </a:pPr>
            <a:r>
              <a:rPr lang="en-US" b="1" dirty="0"/>
              <a:t> </a:t>
            </a:r>
            <a:r>
              <a:rPr lang="el-GR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Δ</a:t>
            </a:r>
            <a:r>
              <a:rPr lang="el-GR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</a:t>
            </a: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/ W-mass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>
              <a:buFontTx/>
              <a:buChar char="•"/>
            </a:pP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(Z→ invisible</a:t>
            </a:r>
            <a:r>
              <a:rPr lang="en-US" dirty="0" smtClean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)</a:t>
            </a:r>
            <a:endParaRPr lang="en-US" b="1" baseline="30000" dirty="0">
              <a:solidFill>
                <a:srgbClr val="00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sz="2000" b="1" baseline="30000" dirty="0">
              <a:solidFill>
                <a:srgbClr val="00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>
              <a:buFontTx/>
              <a:buChar char="•"/>
            </a:pPr>
            <a:r>
              <a:rPr lang="en-US" b="1" baseline="30000" dirty="0">
                <a:solidFill>
                  <a:srgbClr val="00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l-GR" b="1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Δ</a:t>
            </a:r>
            <a:r>
              <a:rPr lang="en-US" b="1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(g-2)</a:t>
            </a:r>
            <a:r>
              <a:rPr lang="en-US" b="1" baseline="-25000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</a:t>
            </a:r>
            <a:r>
              <a:rPr lang="en-US" b="1" dirty="0">
                <a:solidFill>
                  <a:srgbClr val="CC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chemeClr val="hlink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                    </a:t>
            </a:r>
            <a:r>
              <a:rPr lang="en-US" b="1" dirty="0" smtClean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b →s </a:t>
            </a:r>
            <a:r>
              <a:rPr lang="el-GR" dirty="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</a:t>
            </a:r>
            <a:r>
              <a:rPr lang="en-US" dirty="0">
                <a:solidFill>
                  <a:srgbClr val="00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endParaRPr lang="en-US" b="1" dirty="0">
              <a:solidFill>
                <a:schemeClr val="accent2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r>
              <a:rPr lang="en-US" b="1" dirty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  </a:t>
            </a:r>
          </a:p>
          <a:p>
            <a:pPr algn="l">
              <a:buFontTx/>
              <a:buChar char="•"/>
            </a:pPr>
            <a:r>
              <a:rPr lang="en-US" b="1" dirty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>
                <a:solidFill>
                  <a:srgbClr val="008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Meson-Antimeson Mixing     </a:t>
            </a:r>
            <a:r>
              <a:rPr lang="en-US" b="1" dirty="0" smtClean="0">
                <a:solidFill>
                  <a:srgbClr val="0080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</a:t>
            </a:r>
            <a:endParaRPr lang="en-US" b="1" dirty="0">
              <a:solidFill>
                <a:srgbClr val="008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b="1" dirty="0"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>
              <a:buFont typeface="Arial" charset="0"/>
              <a:buChar char="•"/>
            </a:pP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 smtClean="0">
                <a:solidFill>
                  <a:srgbClr val="9966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B</a:t>
            </a:r>
            <a:r>
              <a:rPr lang="en-US" b="1" dirty="0" smtClean="0">
                <a:solidFill>
                  <a:srgbClr val="9966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/>
              </a:rPr>
              <a:t></a:t>
            </a:r>
            <a:endParaRPr lang="en-US" b="1" dirty="0">
              <a:solidFill>
                <a:srgbClr val="9966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</a:p>
          <a:p>
            <a:pPr algn="l">
              <a:buFont typeface="Arial" charset="0"/>
              <a:buChar char="•"/>
            </a:pPr>
            <a:r>
              <a:rPr lang="en-US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B</a:t>
            </a:r>
            <a:r>
              <a:rPr lang="en-US" b="1" baseline="-25000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s</a:t>
            </a: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 </a:t>
            </a:r>
            <a:endParaRPr lang="en-US" b="1" dirty="0">
              <a:solidFill>
                <a:srgbClr val="CC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</p:txBody>
      </p:sp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2592838" y="390525"/>
            <a:ext cx="392442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800" b="1" dirty="0"/>
              <a:t>     </a:t>
            </a:r>
            <a:r>
              <a:rPr lang="en-US" sz="2800" u="sng" dirty="0" smtClean="0">
                <a:latin typeface="+mj-lt"/>
                <a:ea typeface="Arial Unicode MS" pitchFamily="34" charset="-128"/>
                <a:cs typeface="Arial Unicode MS" pitchFamily="34" charset="-128"/>
              </a:rPr>
              <a:t>Model</a:t>
            </a:r>
            <a:r>
              <a:rPr lang="en-US" sz="2800" b="1" u="sng" dirty="0" smtClean="0">
                <a:latin typeface="+mj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b="1" u="sng" dirty="0">
                <a:latin typeface="+mj-lt"/>
                <a:ea typeface="Arial Unicode MS" pitchFamily="34" charset="-128"/>
                <a:cs typeface="Arial Unicode MS" pitchFamily="34" charset="-128"/>
              </a:rPr>
              <a:t>Constraints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706015" y="1501733"/>
            <a:ext cx="55499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buFontTx/>
              <a:buChar char="•"/>
            </a:pPr>
            <a:r>
              <a:rPr lang="en-US" dirty="0"/>
              <a:t> </a:t>
            </a:r>
            <a:r>
              <a:rPr lang="en-US" b="1" dirty="0">
                <a:latin typeface="+mn-lt"/>
                <a:ea typeface="Arial Unicode MS" pitchFamily="34" charset="-128"/>
                <a:cs typeface="Arial Unicode MS" pitchFamily="34" charset="-128"/>
              </a:rPr>
              <a:t>Direct Detection of Dark </a:t>
            </a:r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Matter (SI &amp; SD)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algn="l">
              <a:buFontTx/>
              <a:buChar char="•"/>
            </a:pP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WMAP Dark </a:t>
            </a:r>
            <a:r>
              <a:rPr lang="en-US" b="1" dirty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Matter </a:t>
            </a:r>
            <a:r>
              <a:rPr lang="en-US" b="1" dirty="0" smtClean="0">
                <a:solidFill>
                  <a:srgbClr val="FF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density upper bound</a:t>
            </a:r>
            <a:endParaRPr lang="en-US" b="1" dirty="0">
              <a:solidFill>
                <a:srgbClr val="FF00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endParaRPr lang="en-US" b="1" dirty="0">
              <a:solidFill>
                <a:srgbClr val="00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>
                <a:solidFill>
                  <a:srgbClr val="000099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rgbClr val="0033CC"/>
                </a:solidFill>
                <a:ea typeface="Arial Unicode MS" pitchFamily="34" charset="-128"/>
                <a:cs typeface="Arial Unicode MS" pitchFamily="34" charset="-128"/>
              </a:rPr>
              <a:t>BBN energy deposition for </a:t>
            </a:r>
            <a:r>
              <a:rPr lang="en-US" dirty="0" err="1">
                <a:solidFill>
                  <a:srgbClr val="0033CC"/>
                </a:solidFill>
                <a:ea typeface="Arial Unicode MS" pitchFamily="34" charset="-128"/>
                <a:cs typeface="Arial Unicode MS" pitchFamily="34" charset="-128"/>
              </a:rPr>
              <a:t>gravitinos</a:t>
            </a:r>
            <a:endParaRPr lang="en-US" dirty="0">
              <a:solidFill>
                <a:srgbClr val="0033CC"/>
              </a:solidFill>
              <a:ea typeface="Arial Unicode MS" pitchFamily="34" charset="-128"/>
              <a:cs typeface="Arial Unicode MS" pitchFamily="34" charset="-128"/>
            </a:endParaRPr>
          </a:p>
          <a:p>
            <a:pPr algn="l"/>
            <a:endParaRPr lang="en-US" b="1" dirty="0" smtClean="0">
              <a:solidFill>
                <a:srgbClr val="CC0099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Tx/>
              <a:buChar char="•"/>
            </a:pP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Relic </a:t>
            </a:r>
            <a:r>
              <a:rPr lang="en-US" dirty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  <a:sym typeface="Symbol"/>
              </a:rPr>
              <a:t>’s  &amp; diffuse photon bounds 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algn="l"/>
            <a:r>
              <a:rPr lang="en-US" b="1" dirty="0" smtClean="0">
                <a:solidFill>
                  <a:srgbClr val="663300"/>
                </a:solidFill>
                <a:latin typeface="+mn-lt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endParaRPr lang="en-US" b="1" dirty="0">
              <a:solidFill>
                <a:srgbClr val="663300"/>
              </a:solidFill>
              <a:latin typeface="+mn-lt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4530" y="3935735"/>
            <a:ext cx="51219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LEP and </a:t>
            </a:r>
            <a:r>
              <a:rPr lang="en-US" dirty="0" err="1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Tevatron</a:t>
            </a:r>
            <a:r>
              <a:rPr lang="en-US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Direct Higgs &amp; SUSY </a:t>
            </a:r>
            <a:endParaRPr lang="en-US" dirty="0" smtClean="0">
              <a:solidFill>
                <a:srgbClr val="CC0099"/>
              </a:solidFill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r>
              <a:rPr lang="en-US" dirty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 smtClean="0">
                <a:solidFill>
                  <a:srgbClr val="CC0099"/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 searches</a:t>
            </a:r>
            <a:endParaRPr lang="en-US" dirty="0">
              <a:solidFill>
                <a:srgbClr val="CC0099"/>
              </a:solidFill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>
              <a:buFont typeface="Arial" pitchFamily="34" charset="0"/>
              <a:buChar char="•"/>
            </a:pPr>
            <a:endParaRPr lang="en-US" b="1" dirty="0" smtClean="0">
              <a:solidFill>
                <a:srgbClr val="0033CC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C00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LHC stable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sparticle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searches</a:t>
            </a:r>
            <a:endParaRPr lang="en-US" b="1" dirty="0">
              <a:solidFill>
                <a:srgbClr val="C00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4530" y="5259174"/>
            <a:ext cx="5147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No tachyons or color/charge breaking </a:t>
            </a:r>
          </a:p>
          <a:p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minima</a:t>
            </a:r>
          </a:p>
          <a:p>
            <a:endParaRPr lang="en-US" b="1" dirty="0" smtClean="0"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latin typeface="+mn-lt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b="1" dirty="0" smtClean="0">
                <a:solidFill>
                  <a:srgbClr val="008000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Stable vacua only</a:t>
            </a:r>
            <a:endParaRPr lang="en-US" b="1" dirty="0">
              <a:solidFill>
                <a:srgbClr val="008000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70</a:t>
            </a:fld>
            <a:endParaRPr lang="en-US" dirty="0"/>
          </a:p>
        </p:txBody>
      </p:sp>
      <p:pic>
        <p:nvPicPr>
          <p:cNvPr id="9" name="Picture 8" descr="mLSP_SigV_None_Eigenstat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657600"/>
            <a:ext cx="4267200" cy="3200400"/>
          </a:xfrm>
          <a:prstGeom prst="rect">
            <a:avLst/>
          </a:prstGeom>
        </p:spPr>
      </p:pic>
      <p:pic>
        <p:nvPicPr>
          <p:cNvPr id="11" name="Picture 10" descr="mLSP_SigV_All_Eigenstat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3657600"/>
            <a:ext cx="4419600" cy="3181355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>
            <a:off x="4114800" y="510540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LSP_SDp_None_Eigenstat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33395"/>
            <a:ext cx="4470407" cy="3352805"/>
          </a:xfrm>
          <a:prstGeom prst="rect">
            <a:avLst/>
          </a:prstGeom>
        </p:spPr>
      </p:pic>
      <p:pic>
        <p:nvPicPr>
          <p:cNvPr id="13" name="Picture 12" descr="mLSP_SDp_All_Eigenstates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97401" y="533401"/>
            <a:ext cx="4470399" cy="33527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97243" y="76200"/>
            <a:ext cx="7813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Before &amp; After LSP Property Distributions </a:t>
            </a:r>
            <a:endParaRPr lang="en-US" sz="32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191000" y="1600200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71</a:t>
            </a:fld>
            <a:endParaRPr lang="en-US" dirty="0"/>
          </a:p>
        </p:txBody>
      </p:sp>
      <p:pic>
        <p:nvPicPr>
          <p:cNvPr id="3" name="Picture 2" descr="mLSP_SIXe_LHC_CTA_Comparis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838200"/>
            <a:ext cx="4343400" cy="3181355"/>
          </a:xfrm>
          <a:prstGeom prst="rect">
            <a:avLst/>
          </a:prstGeom>
        </p:spPr>
      </p:pic>
      <p:pic>
        <p:nvPicPr>
          <p:cNvPr id="4" name="Picture 3" descr="mLSP_Omega_LHC_CTA_Comparis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838200"/>
            <a:ext cx="4419600" cy="3200406"/>
          </a:xfrm>
          <a:prstGeom prst="rect">
            <a:avLst/>
          </a:prstGeom>
        </p:spPr>
      </p:pic>
      <p:pic>
        <p:nvPicPr>
          <p:cNvPr id="5" name="Picture 4" descr="mLSP_Omega_LHC_Xenon_Comparis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3657600"/>
            <a:ext cx="4419600" cy="3200400"/>
          </a:xfrm>
          <a:prstGeom prst="rect">
            <a:avLst/>
          </a:prstGeom>
        </p:spPr>
      </p:pic>
      <p:pic>
        <p:nvPicPr>
          <p:cNvPr id="6" name="Picture 5" descr="mLSP_Omega_CTA_Xenon_Comparis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8200" y="3657600"/>
            <a:ext cx="4419601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6400" y="152400"/>
            <a:ext cx="5713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Pair-Wise Search Comparison</a:t>
            </a:r>
            <a:endParaRPr lang="en-US" sz="32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0" y="76200"/>
            <a:ext cx="78406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 Exclusion Efficiencies: </a:t>
            </a:r>
            <a:r>
              <a:rPr lang="en-US" sz="32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Xenon-axis</a:t>
            </a:r>
            <a:endParaRPr lang="en-US" sz="3200" b="1" dirty="0">
              <a:solidFill>
                <a:srgbClr val="009644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mLSP_SIXe_LH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2793" y="685795"/>
            <a:ext cx="4368807" cy="3276605"/>
          </a:xfrm>
          <a:prstGeom prst="rect">
            <a:avLst/>
          </a:prstGeom>
        </p:spPr>
      </p:pic>
      <p:pic>
        <p:nvPicPr>
          <p:cNvPr id="5" name="Picture 4" descr="mLSP_SIXe_CT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685794"/>
            <a:ext cx="4368808" cy="3276606"/>
          </a:xfrm>
          <a:prstGeom prst="rect">
            <a:avLst/>
          </a:prstGeom>
        </p:spPr>
      </p:pic>
      <p:pic>
        <p:nvPicPr>
          <p:cNvPr id="6" name="Picture 5" descr="mLSP_SIXe_IceCub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3600450"/>
            <a:ext cx="4343400" cy="3257550"/>
          </a:xfrm>
          <a:prstGeom prst="rect">
            <a:avLst/>
          </a:prstGeom>
        </p:spPr>
      </p:pic>
      <p:pic>
        <p:nvPicPr>
          <p:cNvPr id="7" name="Picture 6" descr="mLSP_SIXe_Ferm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22800" y="3581400"/>
            <a:ext cx="43688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76200"/>
            <a:ext cx="7471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 Exclusion Efficiencies: </a:t>
            </a:r>
            <a:r>
              <a:rPr lang="en-US" sz="32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CTA-axis</a:t>
            </a:r>
            <a:endParaRPr lang="en-US" sz="32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mLSP_SigV_C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533400"/>
            <a:ext cx="4267207" cy="3200405"/>
          </a:xfrm>
          <a:prstGeom prst="rect">
            <a:avLst/>
          </a:prstGeom>
        </p:spPr>
      </p:pic>
      <p:pic>
        <p:nvPicPr>
          <p:cNvPr id="5" name="Picture 4" descr="mLSP_SigV_IceCu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657595"/>
            <a:ext cx="4267207" cy="3200405"/>
          </a:xfrm>
          <a:prstGeom prst="rect">
            <a:avLst/>
          </a:prstGeom>
        </p:spPr>
      </p:pic>
      <p:pic>
        <p:nvPicPr>
          <p:cNvPr id="6" name="Picture 5" descr="mLSP_SigV_LHC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998" y="3581400"/>
            <a:ext cx="4368801" cy="3276601"/>
          </a:xfrm>
          <a:prstGeom prst="rect">
            <a:avLst/>
          </a:prstGeom>
        </p:spPr>
      </p:pic>
      <p:pic>
        <p:nvPicPr>
          <p:cNvPr id="7" name="Picture 6" descr="mLSP_SigV_Xen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533400"/>
            <a:ext cx="4368800" cy="3276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9443" y="76200"/>
            <a:ext cx="7600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 Exclusion Efficiencies: ICE</a:t>
            </a:r>
            <a:r>
              <a:rPr lang="en-US" sz="3200" b="1" baseline="30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</a:t>
            </a:r>
            <a:r>
              <a:rPr lang="en-US" sz="32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-axis</a:t>
            </a:r>
            <a:endParaRPr lang="en-US" sz="3200" b="1" baseline="30000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mLSP_SDp_CT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29000"/>
            <a:ext cx="4572001" cy="3429001"/>
          </a:xfrm>
          <a:prstGeom prst="rect">
            <a:avLst/>
          </a:prstGeom>
        </p:spPr>
      </p:pic>
      <p:pic>
        <p:nvPicPr>
          <p:cNvPr id="6" name="Picture 5" descr="mLSP_SDp_IceCu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571500"/>
            <a:ext cx="4495800" cy="3371850"/>
          </a:xfrm>
          <a:prstGeom prst="rect">
            <a:avLst/>
          </a:prstGeom>
        </p:spPr>
      </p:pic>
      <p:pic>
        <p:nvPicPr>
          <p:cNvPr id="7" name="Picture 6" descr="mLSP_SDp_Xen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600451"/>
            <a:ext cx="4343400" cy="3257550"/>
          </a:xfrm>
          <a:prstGeom prst="rect">
            <a:avLst/>
          </a:prstGeom>
        </p:spPr>
      </p:pic>
      <p:pic>
        <p:nvPicPr>
          <p:cNvPr id="8" name="Picture 7" descr="mLSP_SDp_LH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609600"/>
            <a:ext cx="4343400" cy="3257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57683" y="76200"/>
            <a:ext cx="7471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 Exclusion Efficiencies: </a:t>
            </a:r>
            <a:r>
              <a:rPr lang="en-US" sz="32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LHC-axis</a:t>
            </a:r>
            <a:endParaRPr lang="en-US" sz="3200" b="1" dirty="0">
              <a:solidFill>
                <a:srgbClr val="009644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mLSP_mLCP_Ferm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7700"/>
            <a:ext cx="4419600" cy="3314700"/>
          </a:xfrm>
          <a:prstGeom prst="rect">
            <a:avLst/>
          </a:prstGeom>
        </p:spPr>
      </p:pic>
      <p:pic>
        <p:nvPicPr>
          <p:cNvPr id="6" name="Picture 5" descr="mLSP_mLCP_IceCub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609601"/>
            <a:ext cx="4572000" cy="3429000"/>
          </a:xfrm>
          <a:prstGeom prst="rect">
            <a:avLst/>
          </a:prstGeom>
        </p:spPr>
      </p:pic>
      <p:pic>
        <p:nvPicPr>
          <p:cNvPr id="7" name="Picture 6" descr="mLSP_mLCP_CT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" y="3600451"/>
            <a:ext cx="4343400" cy="3257550"/>
          </a:xfrm>
          <a:prstGeom prst="rect">
            <a:avLst/>
          </a:prstGeom>
        </p:spPr>
      </p:pic>
      <p:pic>
        <p:nvPicPr>
          <p:cNvPr id="8" name="Picture 7" descr="mLSP_mLCP_Xenon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543295"/>
            <a:ext cx="4521207" cy="3390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76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90600" y="76200"/>
            <a:ext cx="69653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 Exclusion Efficiencies: </a:t>
            </a:r>
            <a:r>
              <a:rPr lang="en-US" sz="3200" b="1" dirty="0" smtClean="0">
                <a:solidFill>
                  <a:srgbClr val="009644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-axis</a:t>
            </a:r>
            <a:endParaRPr lang="en-US" sz="3200" b="1" dirty="0">
              <a:solidFill>
                <a:srgbClr val="009644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 descr="mLSP_Omega_C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7061"/>
            <a:ext cx="4615385" cy="3232939"/>
          </a:xfrm>
          <a:prstGeom prst="rect">
            <a:avLst/>
          </a:prstGeom>
        </p:spPr>
      </p:pic>
      <p:pic>
        <p:nvPicPr>
          <p:cNvPr id="5" name="Picture 4" descr="mLSP_Omega_Ferm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800" y="609600"/>
            <a:ext cx="4572000" cy="3124200"/>
          </a:xfrm>
          <a:prstGeom prst="rect">
            <a:avLst/>
          </a:prstGeom>
        </p:spPr>
      </p:pic>
      <p:pic>
        <p:nvPicPr>
          <p:cNvPr id="6" name="Picture 5" descr="mLSP_Omega_Xen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33800"/>
            <a:ext cx="4572000" cy="3124200"/>
          </a:xfrm>
          <a:prstGeom prst="rect">
            <a:avLst/>
          </a:prstGeom>
        </p:spPr>
      </p:pic>
      <p:pic>
        <p:nvPicPr>
          <p:cNvPr id="7" name="Picture 6" descr="mLSP_Omega_LH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59603" y="3733801"/>
            <a:ext cx="4608198" cy="312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3 at 9.03.12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144000" cy="6706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117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3 at 9.03.27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6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52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3 at 9.03.40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 descr="LSP_Composi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600" y="228600"/>
            <a:ext cx="8813800" cy="66103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8285" y="255814"/>
            <a:ext cx="517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Neutralino</a:t>
            </a:r>
            <a:r>
              <a:rPr lang="en-US" sz="2800" dirty="0" smtClean="0"/>
              <a:t> Mass Distribution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3 at 9.03.55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4562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3 at 9.04.14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677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82</a:t>
            </a:fld>
            <a:endParaRPr lang="en-US" dirty="0"/>
          </a:p>
        </p:txBody>
      </p:sp>
      <p:pic>
        <p:nvPicPr>
          <p:cNvPr id="3" name="Picture 2" descr="gaugino_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3352800"/>
            <a:ext cx="4571993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75230"/>
            <a:ext cx="89819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mass spectra of the MSSM fields are (indirectly) influenced</a:t>
            </a:r>
          </a:p>
          <a:p>
            <a:r>
              <a:rPr lang="en-US" sz="2400" b="1" dirty="0" smtClean="0">
                <a:solidFill>
                  <a:srgbClr val="C7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by the nature of the LSP</a:t>
            </a:r>
          </a:p>
          <a:p>
            <a:endParaRPr lang="en-US" sz="2400" b="1" dirty="0" smtClean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400" b="1" dirty="0" smtClean="0">
                <a:solidFill>
                  <a:srgbClr val="0063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sparticle masses are less influenced due to scan ranges </a:t>
            </a:r>
            <a:endParaRPr lang="en-US" sz="2400" b="1" dirty="0">
              <a:solidFill>
                <a:srgbClr val="0063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4400" y="5650468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b="1" baseline="-25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b="1" baseline="30000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LSP</a:t>
            </a:r>
            <a:endParaRPr lang="en-US" b="1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5879068"/>
            <a:ext cx="990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  LSP</a:t>
            </a:r>
            <a:endParaRPr lang="en-US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0653" y="3810000"/>
            <a:ext cx="1295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0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000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Mass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 descr="gaugino_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5794" y="3352800"/>
            <a:ext cx="4648206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86253" y="5791200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000" b="1" baseline="-2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000" b="1" baseline="30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± 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Mass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92322" y="420380"/>
            <a:ext cx="402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err="1" smtClean="0"/>
              <a:t>Gaugino</a:t>
            </a:r>
            <a:r>
              <a:rPr lang="en-US" sz="2800" u="sng" dirty="0" smtClean="0"/>
              <a:t> Mass Spectra</a:t>
            </a:r>
            <a:endParaRPr lang="en-US" sz="2800" u="sng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2-12-13 at 5.17.58 P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2799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84</a:t>
            </a:fld>
            <a:endParaRPr lang="en-US" dirty="0"/>
          </a:p>
        </p:txBody>
      </p:sp>
      <p:pic>
        <p:nvPicPr>
          <p:cNvPr id="3" name="Picture 2" descr="Total_Wid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</p:spPr>
      </p:pic>
      <p:pic>
        <p:nvPicPr>
          <p:cNvPr id="4" name="Picture 3" descr="Total_Width (2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19593" y="0"/>
            <a:ext cx="4724407" cy="35433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72262" y="381000"/>
            <a:ext cx="111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G</a:t>
            </a:r>
            <a:r>
              <a:rPr lang="en-US" sz="2400" b="1" u="sng" baseline="30000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</a:t>
            </a:r>
            <a:r>
              <a:rPr lang="en-US" sz="2400" b="1" u="sng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sz="2400" b="1" u="sng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9368" y="381000"/>
            <a:ext cx="12775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u="sng" baseline="-250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400" b="1" u="sng" baseline="30000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 </a:t>
            </a:r>
            <a:r>
              <a:rPr lang="en-US" sz="2400" b="1" u="sng" dirty="0" smtClean="0">
                <a:solidFill>
                  <a:srgbClr val="0000FF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LSP  </a:t>
            </a:r>
            <a:endParaRPr lang="en-US" sz="2400" b="1" u="sng" dirty="0">
              <a:solidFill>
                <a:srgbClr val="0000FF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" name="Picture 7" descr="rbb_vs_Ryy_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3486147"/>
            <a:ext cx="4648199" cy="3446074"/>
          </a:xfrm>
          <a:prstGeom prst="rect">
            <a:avLst/>
          </a:prstGeom>
        </p:spPr>
      </p:pic>
      <p:pic>
        <p:nvPicPr>
          <p:cNvPr id="9" name="Picture 8" descr="rbb_vs_Ryy_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70400" y="3429000"/>
            <a:ext cx="4673600" cy="3505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7049" y="3244334"/>
            <a:ext cx="144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Total width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4681212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</a:t>
            </a:r>
            <a:r>
              <a:rPr lang="en-US" sz="1600" baseline="-25000" dirty="0" smtClean="0"/>
              <a:t>ΥΥ</a:t>
            </a:r>
            <a:endParaRPr lang="en-US" sz="1600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1851756" y="6593666"/>
            <a:ext cx="364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r</a:t>
            </a:r>
            <a:r>
              <a:rPr lang="en-US" sz="1600" baseline="-25000" dirty="0" err="1" smtClean="0"/>
              <a:t>b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wft_dm3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4392" y="1221008"/>
            <a:ext cx="7315215" cy="54864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95929" y="337104"/>
            <a:ext cx="5647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00FF"/>
                </a:solidFill>
              </a:rPr>
              <a:t>Direct Detection of Dark Matter</a:t>
            </a:r>
            <a:endParaRPr lang="en-US" sz="28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4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838200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(669)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900" y="4567535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400" b="1" baseline="30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</a:t>
            </a:r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(384) </a:t>
            </a:r>
            <a:endParaRPr lang="en-US" sz="24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710535"/>
            <a:ext cx="14766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400" b="1" baseline="30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+</a:t>
            </a:r>
            <a:r>
              <a:rPr lang="en-US" sz="2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(381) </a:t>
            </a:r>
            <a:endParaRPr lang="en-US" sz="2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3348335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2</a:t>
            </a:r>
            <a:r>
              <a:rPr lang="en-US" sz="2400" b="1" baseline="30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</a:t>
            </a:r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(399) </a:t>
            </a:r>
            <a:endParaRPr lang="en-US" sz="2400" b="1" dirty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1981200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2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+ </a:t>
            </a:r>
            <a:r>
              <a:rPr lang="en-US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(620) </a:t>
            </a:r>
            <a:endParaRPr lang="en-US" sz="2400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914400" y="1600200"/>
            <a:ext cx="1905000" cy="434116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1"/>
          </p:cNvCxnSpPr>
          <p:nvPr/>
        </p:nvCxnSpPr>
        <p:spPr>
          <a:xfrm>
            <a:off x="1371600" y="1219200"/>
            <a:ext cx="1447800" cy="99283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2"/>
            <a:endCxn id="8" idx="1"/>
          </p:cNvCxnSpPr>
          <p:nvPr/>
        </p:nvCxnSpPr>
        <p:spPr>
          <a:xfrm>
            <a:off x="1066502" y="1299865"/>
            <a:ext cx="1752898" cy="22793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6" idx="1"/>
          </p:cNvCxnSpPr>
          <p:nvPr/>
        </p:nvCxnSpPr>
        <p:spPr>
          <a:xfrm>
            <a:off x="1066800" y="1524000"/>
            <a:ext cx="1763100" cy="327436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495800" y="2209800"/>
            <a:ext cx="0" cy="1371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029200" y="4724400"/>
            <a:ext cx="0" cy="1219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715000" y="2209800"/>
            <a:ext cx="0" cy="36576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477000" y="2209800"/>
            <a:ext cx="0" cy="2590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39000" y="3657600"/>
            <a:ext cx="0" cy="2286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848600" y="3581400"/>
            <a:ext cx="0" cy="12954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10400" y="381000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W*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00800" y="2819400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19600" y="2266890"/>
            <a:ext cx="498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6800" y="487680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W*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77304" y="2949714"/>
            <a:ext cx="4138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Z,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15704" y="3505200"/>
            <a:ext cx="513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Z* 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81200" y="3200400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52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57400" y="1428690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52600" y="2038290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22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76400" y="4038600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23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60493" y="91440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Light  Stop  Decays</a:t>
            </a:r>
            <a:endParaRPr lang="en-US" sz="2800" b="1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62200" y="253425"/>
            <a:ext cx="304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An Example :</a:t>
            </a:r>
          </a:p>
          <a:p>
            <a:r>
              <a:rPr lang="en-US" sz="16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#146314G  w/ FT=95.9</a:t>
            </a:r>
            <a:endParaRPr lang="en-US" sz="16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14533" y="3897868"/>
            <a:ext cx="505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26,</a:t>
            </a:r>
          </a:p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24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76533" y="37338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21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48133" y="42672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16,6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038533" y="51170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78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76693" y="5498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295333" y="2895600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23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696200" y="48006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4343400" y="35814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59436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562600" y="59436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324600" y="48006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7086600" y="59436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3733800" y="6172200"/>
            <a:ext cx="685800" cy="304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4495800" y="641246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 G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87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838200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(611)</a:t>
            </a:r>
            <a:r>
              <a:rPr lang="en-US" sz="24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sz="24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9900" y="4567535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400" b="1" baseline="30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+ </a:t>
            </a:r>
            <a:r>
              <a:rPr lang="en-US" sz="24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(126) </a:t>
            </a:r>
            <a:endParaRPr lang="en-US" sz="2400" b="1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5710535"/>
            <a:ext cx="1298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400" b="1" baseline="30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</a:t>
            </a:r>
            <a:r>
              <a:rPr lang="en-US" sz="24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(43) </a:t>
            </a:r>
            <a:endParaRPr lang="en-US" sz="2400" b="1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19400" y="3348335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2</a:t>
            </a:r>
            <a:r>
              <a:rPr lang="en-US" sz="2400" b="1" baseline="30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</a:t>
            </a:r>
            <a:r>
              <a:rPr lang="en-US" sz="24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(133) </a:t>
            </a:r>
            <a:endParaRPr lang="en-US" sz="2400" b="1" dirty="0">
              <a:solidFill>
                <a:srgbClr val="9966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1981200"/>
            <a:ext cx="1443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400" b="1" baseline="-25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3</a:t>
            </a:r>
            <a:r>
              <a:rPr lang="en-US" sz="2400" b="1" baseline="30000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</a:t>
            </a:r>
            <a:r>
              <a:rPr lang="en-US" sz="2400" b="1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(144) </a:t>
            </a:r>
            <a:endParaRPr lang="en-US" sz="2400" b="1" dirty="0">
              <a:solidFill>
                <a:srgbClr val="C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1" name="Straight Arrow Connector 10"/>
          <p:cNvCxnSpPr>
            <a:endCxn id="7" idx="1"/>
          </p:cNvCxnSpPr>
          <p:nvPr/>
        </p:nvCxnSpPr>
        <p:spPr>
          <a:xfrm>
            <a:off x="914400" y="1600200"/>
            <a:ext cx="1905000" cy="434116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1"/>
          </p:cNvCxnSpPr>
          <p:nvPr/>
        </p:nvCxnSpPr>
        <p:spPr>
          <a:xfrm>
            <a:off x="1371600" y="1219200"/>
            <a:ext cx="1447800" cy="99283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3" idx="2"/>
            <a:endCxn id="8" idx="1"/>
          </p:cNvCxnSpPr>
          <p:nvPr/>
        </p:nvCxnSpPr>
        <p:spPr>
          <a:xfrm>
            <a:off x="1066502" y="1299865"/>
            <a:ext cx="1752898" cy="2279303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6" idx="1"/>
          </p:cNvCxnSpPr>
          <p:nvPr/>
        </p:nvCxnSpPr>
        <p:spPr>
          <a:xfrm>
            <a:off x="1066800" y="1524000"/>
            <a:ext cx="1763100" cy="327436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029200" y="4724400"/>
            <a:ext cx="0" cy="1219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477000" y="2133600"/>
            <a:ext cx="0" cy="37338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7848600" y="3581400"/>
            <a:ext cx="0" cy="22860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400800" y="2819400"/>
            <a:ext cx="413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953000" y="487680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W*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15704" y="4324290"/>
            <a:ext cx="5132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Z* </a:t>
            </a:r>
          </a:p>
          <a:p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981200" y="3200400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57400" y="1428690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40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752600" y="2038290"/>
            <a:ext cx="542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51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676400" y="4038600"/>
            <a:ext cx="3994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460493" y="762000"/>
            <a:ext cx="33025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Light  Stop  Decays</a:t>
            </a:r>
            <a:endParaRPr lang="en-US" sz="2800" b="1" u="sng" dirty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362200" y="101025"/>
            <a:ext cx="304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An Example :</a:t>
            </a:r>
          </a:p>
          <a:p>
            <a:r>
              <a:rPr lang="en-US" sz="16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#2592398 w/ </a:t>
            </a:r>
            <a:r>
              <a:rPr lang="en-US" sz="1600" b="1" baseline="-25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6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FT</a:t>
            </a:r>
            <a:r>
              <a:rPr lang="en-US" sz="1600" b="1" baseline="-25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BBHMT</a:t>
            </a:r>
            <a:r>
              <a:rPr lang="en-US" sz="16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=6.6</a:t>
            </a:r>
            <a:endParaRPr lang="en-US" sz="1600" b="1" baseline="-25000" dirty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76533" y="518160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648133" y="51816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99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776693" y="54980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100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50" name="Straight Connector 49"/>
          <p:cNvCxnSpPr/>
          <p:nvPr/>
        </p:nvCxnSpPr>
        <p:spPr>
          <a:xfrm>
            <a:off x="7696200" y="58674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>
            <a:off x="4876800" y="59436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324600" y="58674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5562600" y="3581400"/>
            <a:ext cx="0" cy="1219200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497759" y="3733800"/>
            <a:ext cx="598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W* </a:t>
            </a:r>
            <a:endParaRPr lang="en-US" sz="20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490374" y="426720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1 </a:t>
            </a:r>
            <a:endParaRPr lang="en-US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410200" y="4800600"/>
            <a:ext cx="304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457200" y="1895"/>
            <a:ext cx="8229600" cy="1017749"/>
          </a:xfrm>
        </p:spPr>
        <p:txBody>
          <a:bodyPr/>
          <a:lstStyle/>
          <a:p>
            <a:r>
              <a:rPr lang="en-US" b="1" u="sng" dirty="0" smtClean="0">
                <a:solidFill>
                  <a:srgbClr val="0000CC"/>
                </a:solidFill>
                <a:latin typeface="Lucida Sans Unicode" charset="0"/>
              </a:rPr>
              <a:t>No Sign of SUSY (YET)</a:t>
            </a:r>
            <a:endParaRPr lang="en-US" b="1" u="sng" dirty="0">
              <a:solidFill>
                <a:srgbClr val="0000CC"/>
              </a:solidFill>
              <a:latin typeface="Lucida Sans Unicode" charset="0"/>
            </a:endParaRPr>
          </a:p>
        </p:txBody>
      </p:sp>
      <p:pic>
        <p:nvPicPr>
          <p:cNvPr id="5123" name="Picture 4" descr="SUSYCMS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3429000"/>
            <a:ext cx="46672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6930" y="2126921"/>
            <a:ext cx="48992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C70000"/>
                </a:solidFill>
              </a:rPr>
              <a:t>LHC Results in the CMSSM:</a:t>
            </a:r>
          </a:p>
          <a:p>
            <a:r>
              <a:rPr lang="en-US" sz="2400" dirty="0" smtClean="0">
                <a:solidFill>
                  <a:srgbClr val="C70000"/>
                </a:solidFill>
              </a:rPr>
              <a:t>Looking difficult for the CMSSM</a:t>
            </a:r>
            <a:endParaRPr lang="en-US" sz="2400" dirty="0">
              <a:solidFill>
                <a:srgbClr val="C70000"/>
              </a:solidFill>
            </a:endParaRPr>
          </a:p>
        </p:txBody>
      </p:sp>
      <p:pic>
        <p:nvPicPr>
          <p:cNvPr id="6" name="Picture 5" descr="fig_06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29000"/>
            <a:ext cx="4572001" cy="3429000"/>
          </a:xfrm>
          <a:prstGeom prst="rect">
            <a:avLst/>
          </a:prstGeom>
        </p:spPr>
      </p:pic>
      <p:pic>
        <p:nvPicPr>
          <p:cNvPr id="7" name="Picture 6" descr="titani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81662" y="846917"/>
            <a:ext cx="3462338" cy="25820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28213" y="2325577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SUSY</a:t>
            </a:r>
          </a:p>
        </p:txBody>
      </p:sp>
      <p:sp>
        <p:nvSpPr>
          <p:cNvPr id="4" name="Rectangle 3"/>
          <p:cNvSpPr/>
          <p:nvPr/>
        </p:nvSpPr>
        <p:spPr>
          <a:xfrm>
            <a:off x="5731191" y="2951674"/>
            <a:ext cx="697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LHC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5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vitino_Mass_vs_Relic_Densit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00" y="3581400"/>
            <a:ext cx="4368800" cy="3276600"/>
          </a:xfrm>
          <a:prstGeom prst="rect">
            <a:avLst/>
          </a:prstGeom>
        </p:spPr>
      </p:pic>
      <p:pic>
        <p:nvPicPr>
          <p:cNvPr id="5" name="Picture 4" descr="Splitting_vs_mGrav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522864" cy="3337436"/>
          </a:xfrm>
          <a:prstGeom prst="rect">
            <a:avLst/>
          </a:prstGeom>
        </p:spPr>
      </p:pic>
      <p:pic>
        <p:nvPicPr>
          <p:cNvPr id="8" name="Picture 7" descr="Gravitino_mass_histogra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152400"/>
            <a:ext cx="4572000" cy="35492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9200" y="4502497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 Narrow" pitchFamily="34" charset="0"/>
              </a:rPr>
              <a:t>  </a:t>
            </a:r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 properties of </a:t>
            </a:r>
          </a:p>
          <a:p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the gravitino LSP </a:t>
            </a:r>
          </a:p>
          <a:p>
            <a:r>
              <a:rPr lang="en-US" sz="28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  models </a:t>
            </a:r>
            <a:endParaRPr lang="en-US" sz="28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3200" y="838200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Stab. Part. </a:t>
            </a:r>
          </a:p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searches</a:t>
            </a:r>
            <a:endParaRPr lang="en-US" sz="1400" b="1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96200" y="1524000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BBN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410200" y="838200"/>
            <a:ext cx="30480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458200" y="838200"/>
            <a:ext cx="0" cy="251460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04-09 at 10.15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61" y="661731"/>
            <a:ext cx="8149039" cy="56152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3572" y="6276945"/>
            <a:ext cx="5740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Winos and </a:t>
            </a:r>
            <a:r>
              <a:rPr lang="en-US" sz="2400" dirty="0" err="1" smtClean="0"/>
              <a:t>Higgsinos</a:t>
            </a:r>
            <a:r>
              <a:rPr lang="en-US" sz="2400" dirty="0" smtClean="0"/>
              <a:t> annihilate more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056353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457200"/>
            <a:ext cx="716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  </a:t>
            </a:r>
            <a:r>
              <a:rPr lang="en-US" sz="4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Electroweak Content of </a:t>
            </a:r>
            <a:r>
              <a:rPr lang="en-US" sz="4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4000" b="1" baseline="-25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4000" b="1" baseline="30000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</a:t>
            </a:r>
            <a:endParaRPr lang="en-US" sz="4000" b="1" dirty="0" smtClean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neutcomptab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16740"/>
            <a:ext cx="9144000" cy="36934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204" y="5791200"/>
            <a:ext cx="8367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most of the neutralino parameters ~ 1 TeV the mass &amp; </a:t>
            </a:r>
          </a:p>
          <a:p>
            <a:r>
              <a:rPr lang="en-US" sz="2400" b="1" dirty="0" smtClean="0">
                <a:solidFill>
                  <a:srgbClr val="0000C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electroweak eigenstates are generally quite close ! </a:t>
            </a:r>
            <a:endParaRPr lang="en-US" sz="2400" b="1" dirty="0">
              <a:solidFill>
                <a:srgbClr val="0000CD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22281" y="344083"/>
            <a:ext cx="37371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Invisible</a:t>
            </a:r>
            <a:r>
              <a:rPr lang="en-US" sz="2800" b="1" u="sng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Higgs decays</a:t>
            </a:r>
            <a:endParaRPr lang="en-US" sz="2800" b="1" u="sng" dirty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200" y="1485250"/>
            <a:ext cx="8991600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4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the </a:t>
            </a:r>
            <a:r>
              <a:rPr lang="en-US" sz="2000" b="1" dirty="0" err="1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neutralino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en-US" sz="2000" b="1" dirty="0" err="1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gravitino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model set </a:t>
            </a:r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36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51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) models have kinematically  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accessible h </a:t>
            </a:r>
            <a:r>
              <a:rPr 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(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=125 ±2 GeV) decays to pairs of neutralinos which are 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mostly </a:t>
            </a:r>
            <a:r>
              <a:rPr lang="en-US" sz="20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w/ a small </a:t>
            </a:r>
            <a:r>
              <a:rPr lang="en-US" sz="20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Higgsino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admixture.  (There are a higher fraction of  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</a:t>
            </a:r>
            <a:r>
              <a:rPr lang="en-US" sz="2000" b="1" dirty="0" err="1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bino</a:t>
            </a:r>
            <a:r>
              <a:rPr lang="en-US" sz="20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</a:t>
            </a:r>
            <a:r>
              <a:rPr lang="en-US" sz="2000" b="1" baseline="-25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1</a:t>
            </a:r>
            <a:r>
              <a:rPr lang="en-US" sz="2000" b="1" baseline="30000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0 </a:t>
            </a:r>
            <a:r>
              <a:rPr lang="en-US" sz="20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s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the gravitino set but there are fewer Higgs in this mass range.)</a:t>
            </a:r>
          </a:p>
          <a:p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The rate scales ~ as the product of the bino &amp; Higgsino fractions.</a:t>
            </a:r>
          </a:p>
          <a:p>
            <a:endParaRPr lang="en-US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the 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neutralino set </a:t>
            </a:r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is the usual ‘</a:t>
            </a:r>
            <a:r>
              <a:rPr lang="en-US" sz="20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invisible Higgs decay</a:t>
            </a:r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’.  15/36 have </a:t>
            </a:r>
          </a:p>
          <a:p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h </a:t>
            </a:r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 </a:t>
            </a:r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invisible BF &gt; 10% &amp; in one case it’s </a:t>
            </a:r>
            <a:r>
              <a:rPr lang="en-US" sz="2000" b="1" dirty="0" smtClean="0">
                <a:solidFill>
                  <a:srgbClr val="000099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 50%</a:t>
            </a:r>
            <a:endParaRPr lang="en-US" dirty="0">
              <a:solidFill>
                <a:srgbClr val="000099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/>
            </a:endParaRPr>
          </a:p>
          <a:p>
            <a:endParaRPr lang="en-US" sz="2000" b="1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the </a:t>
            </a:r>
            <a:r>
              <a:rPr lang="en-US" sz="2000" b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gravitino</a:t>
            </a:r>
            <a:r>
              <a:rPr lang="en-US" sz="2000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set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NLSP neutralino will decay to  </a:t>
            </a:r>
            <a:r>
              <a:rPr lang="en-US" sz="20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 +gravitino </a:t>
            </a:r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producing </a:t>
            </a:r>
          </a:p>
          <a:p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a </a:t>
            </a:r>
            <a:r>
              <a:rPr lang="en-US" sz="20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 + (small ?) MET </a:t>
            </a:r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signature.  The neutralinos in this set have</a:t>
            </a:r>
            <a:r>
              <a:rPr lang="en-US" sz="20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</a:t>
            </a:r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high bino </a:t>
            </a:r>
          </a:p>
          <a:p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purity &amp; thus we expect a lower BF in this mode. Only 1/51 models lead  </a:t>
            </a:r>
          </a:p>
          <a:p>
            <a:r>
              <a:rPr lang="en-US" sz="2000" b="1" dirty="0" smtClean="0">
                <a:solidFill>
                  <a:srgbClr val="CE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to a BF &gt; 1%  (19%). </a:t>
            </a:r>
            <a:endParaRPr lang="en-US" sz="2000" b="1" dirty="0">
              <a:solidFill>
                <a:srgbClr val="CE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05391A-1A74-4890-9CE1-CE9693580BFE}" type="slidenum">
              <a:rPr lang="en-US" smtClean="0"/>
              <a:pPr/>
              <a:t>92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6843" y="360402"/>
            <a:ext cx="888095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pMSSM </a:t>
            </a:r>
            <a:r>
              <a:rPr lang="en-US" sz="3000" b="1" u="sng" dirty="0" smtClean="0">
                <a:solidFill>
                  <a:srgbClr val="C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Special</a:t>
            </a:r>
            <a:r>
              <a:rPr lang="en-US" sz="3000" b="1" u="sng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Low-FT Neutralino LSP Model Set</a:t>
            </a:r>
            <a:endParaRPr lang="en-US" sz="3000" b="1" u="sng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1600200"/>
            <a:ext cx="4418197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m</a:t>
            </a:r>
            <a:r>
              <a:rPr lang="en-US" sz="2200" b="1" baseline="-25000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 </a:t>
            </a:r>
            <a:r>
              <a:rPr lang="en-US" sz="22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= 126 ± 3 GeV    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33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00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en-US" sz="22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h</a:t>
            </a:r>
            <a:r>
              <a:rPr lang="en-US" sz="2200" b="1" baseline="30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2 </a:t>
            </a:r>
            <a:r>
              <a:rPr lang="en-US" sz="22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|</a:t>
            </a:r>
            <a:r>
              <a:rPr lang="en-US" sz="2200" b="1" baseline="-25000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DM</a:t>
            </a:r>
            <a:r>
              <a:rPr lang="en-US" sz="2200" b="1" dirty="0" smtClean="0">
                <a:solidFill>
                  <a:srgbClr val="008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 = 0.1153 ± 0.0095     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008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CC00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FT better than 1% </a:t>
            </a:r>
          </a:p>
          <a:p>
            <a:pPr>
              <a:buFont typeface="Arial" pitchFamily="34" charset="0"/>
              <a:buChar char="•"/>
            </a:pPr>
            <a:endParaRPr lang="en-US" sz="2200" b="1" dirty="0" smtClean="0">
              <a:solidFill>
                <a:srgbClr val="CC00CC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/>
            </a:endParaRPr>
          </a:p>
          <a:p>
            <a:pPr>
              <a:buFont typeface="Arial" pitchFamily="34" charset="0"/>
              <a:buChar char="•"/>
            </a:pPr>
            <a:r>
              <a:rPr lang="en-US" sz="2200" b="1" dirty="0" smtClean="0">
                <a:solidFill>
                  <a:srgbClr val="9966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  </a:t>
            </a:r>
            <a:r>
              <a:rPr lang="en-US" sz="2200" b="1" dirty="0" smtClean="0">
                <a:solidFill>
                  <a:srgbClr val="FF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/>
              </a:rPr>
              <a:t>~10k model points </a:t>
            </a:r>
            <a:endParaRPr lang="en-US" sz="2200" b="1" dirty="0">
              <a:solidFill>
                <a:srgbClr val="FF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5" name="Picture 4" descr="higg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1162055"/>
            <a:ext cx="3733801" cy="2800351"/>
          </a:xfrm>
          <a:prstGeom prst="rect">
            <a:avLst/>
          </a:prstGeom>
        </p:spPr>
      </p:pic>
      <p:pic>
        <p:nvPicPr>
          <p:cNvPr id="6" name="Picture 5" descr="f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2" y="4057644"/>
            <a:ext cx="3733808" cy="2800356"/>
          </a:xfrm>
          <a:prstGeom prst="rect">
            <a:avLst/>
          </a:prstGeom>
        </p:spPr>
      </p:pic>
      <p:pic>
        <p:nvPicPr>
          <p:cNvPr id="7" name="Picture 6" descr="omega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56193" y="4038595"/>
            <a:ext cx="3759207" cy="2819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theme/theme1.xml><?xml version="1.0" encoding="utf-8"?>
<a:theme xmlns:a="http://schemas.openxmlformats.org/drawingml/2006/main" name="Default Theme">
  <a:themeElements>
    <a:clrScheme name="My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y_template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 Unicode" pitchFamily="34" charset="0"/>
          </a:defRPr>
        </a:defPPr>
      </a:lstStyle>
    </a:lnDef>
  </a:objectDefaults>
  <a:extraClrSchemeLst>
    <a:extraClrScheme>
      <a:clrScheme name="My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y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y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8662</TotalTime>
  <Words>2778</Words>
  <Application>Microsoft Office PowerPoint</Application>
  <PresentationFormat>On-screen Show (4:3)</PresentationFormat>
  <Paragraphs>628</Paragraphs>
  <Slides>92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3" baseType="lpstr">
      <vt:lpstr>Default Theme</vt:lpstr>
      <vt:lpstr>PowerPoint Presentation</vt:lpstr>
      <vt:lpstr>PowerPoint Presentation</vt:lpstr>
      <vt:lpstr>pMSSM Studies</vt:lpstr>
      <vt:lpstr>The pMSSM Model Framework</vt:lpstr>
      <vt:lpstr>PowerPoint Presentation</vt:lpstr>
      <vt:lpstr>Study of the pMSSM (Neutralino/Gravitino LSP)</vt:lpstr>
      <vt:lpstr>PowerPoint Presentation</vt:lpstr>
      <vt:lpstr>PowerPoint Presentation</vt:lpstr>
      <vt:lpstr>PowerPoint Presentation</vt:lpstr>
      <vt:lpstr>PowerPoint Presentation</vt:lpstr>
      <vt:lpstr>Non-MET Searches</vt:lpstr>
      <vt:lpstr>PowerPoint Presentation</vt:lpstr>
      <vt:lpstr>PowerPoint Presentation</vt:lpstr>
      <vt:lpstr>PowerPoint Presentation</vt:lpstr>
      <vt:lpstr>Benchmark Validation</vt:lpstr>
      <vt:lpstr>PowerPoint Presentation</vt:lpstr>
      <vt:lpstr>PowerPoint Presentation</vt:lpstr>
      <vt:lpstr>PowerPoint Presentation</vt:lpstr>
      <vt:lpstr>Effects of LHC Searches on Neutralino LSP Sample</vt:lpstr>
      <vt:lpstr>Effects of LHC Searches on Neutralino LSP Sample</vt:lpstr>
      <vt:lpstr>Effects of LHC Searches on Neutralino LSP Sample</vt:lpstr>
      <vt:lpstr>Effects of LHC Searches on Neutralino LSP Sample</vt:lpstr>
      <vt:lpstr>Effects of LHC Searches on Neutralino LSP Sample</vt:lpstr>
      <vt:lpstr>Effects of LHC Searches on Neutralino LSP Sample</vt:lpstr>
      <vt:lpstr>PowerPoint Presentation</vt:lpstr>
      <vt:lpstr>PowerPoint Presentation</vt:lpstr>
      <vt:lpstr>PowerPoint Presentation</vt:lpstr>
      <vt:lpstr>PowerPoint Presentation</vt:lpstr>
      <vt:lpstr>Predictions for Lightest Higgs Mass in the pMSSM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Naturalness Criterion</vt:lpstr>
      <vt:lpstr>PowerPoint Presentation</vt:lpstr>
      <vt:lpstr>Fine-Tuning in the pMSSM</vt:lpstr>
      <vt:lpstr>Fine-Tuning in the pMSSM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Backup</vt:lpstr>
      <vt:lpstr>PowerPoint Presentation</vt:lpstr>
      <vt:lpstr>Rγγ Dependence on stau 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Sign of SUSY (YET)</vt:lpstr>
      <vt:lpstr>PowerPoint Presentation</vt:lpstr>
      <vt:lpstr>PowerPoint Presentation</vt:lpstr>
      <vt:lpstr>PowerPoint Presentation</vt:lpstr>
      <vt:lpstr>PowerPoint Presentation</vt:lpstr>
    </vt:vector>
  </TitlesOfParts>
  <Company>SLAC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Hewett</dc:creator>
  <cp:lastModifiedBy>Young, Raquel C.</cp:lastModifiedBy>
  <cp:revision>73</cp:revision>
  <dcterms:created xsi:type="dcterms:W3CDTF">2012-10-21T19:53:48Z</dcterms:created>
  <dcterms:modified xsi:type="dcterms:W3CDTF">2013-05-02T21:23:49Z</dcterms:modified>
</cp:coreProperties>
</file>