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58" r:id="rId3"/>
    <p:sldId id="260" r:id="rId4"/>
    <p:sldId id="268" r:id="rId5"/>
    <p:sldId id="262" r:id="rId6"/>
    <p:sldId id="264" r:id="rId7"/>
    <p:sldId id="270" r:id="rId8"/>
    <p:sldId id="265" r:id="rId9"/>
    <p:sldId id="266" r:id="rId10"/>
    <p:sldId id="267" r:id="rId11"/>
    <p:sldId id="269" r:id="rId12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8EE58-1736-4ECA-AFB2-DA0A6B2CB5BA}" type="datetimeFigureOut">
              <a:rPr lang="en-US" smtClean="0"/>
              <a:t>5/9/2014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16425"/>
            <a:ext cx="55054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0EE38-CDC5-4922-959C-A5BEEB770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59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79B6-DC1F-4AEC-A334-C58A57FBDF8D}" type="datetime1">
              <a:rPr lang="en-US" smtClean="0"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4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0D25-599E-4FCC-BF54-ABD84682DA63}" type="datetime1">
              <a:rPr lang="en-US" smtClean="0"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94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BFAE-B29A-4F12-8BF1-BC2C86E855AC}" type="datetime1">
              <a:rPr lang="en-US" smtClean="0"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2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DEF72-2382-4956-8183-671722DF2CA7}" type="datetime1">
              <a:rPr lang="en-US" smtClean="0"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2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7EF1-25CB-45ED-B483-2C1852A1D8A7}" type="datetime1">
              <a:rPr lang="en-US" smtClean="0"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79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5144F-AA6B-4EE6-B80A-EB053BB36FA5}" type="datetime1">
              <a:rPr lang="en-US" smtClean="0"/>
              <a:t>5/9/2014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01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02318-3238-46D2-BCC6-E07C987C1CBB}" type="datetime1">
              <a:rPr lang="en-US" smtClean="0"/>
              <a:t>5/9/2014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5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7BD6-4A9E-49BE-B967-0B367E4CEEA7}" type="datetime1">
              <a:rPr lang="en-US" smtClean="0"/>
              <a:t>5/9/2014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86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8913-2DDA-495A-A51D-3ED968E73C84}" type="datetime1">
              <a:rPr lang="en-US" smtClean="0"/>
              <a:t>5/9/2014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0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4D54-791D-42DD-BCBC-D1DC5FF6C949}" type="datetime1">
              <a:rPr lang="en-US" smtClean="0"/>
              <a:t>5/9/2014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20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DA7D-6228-4C4B-A536-621941BBC289}" type="datetime1">
              <a:rPr lang="en-US" smtClean="0"/>
              <a:t>5/9/2014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15CEC-26D6-4655-9AA4-F9FFA07648FC}" type="datetime1">
              <a:rPr lang="en-US" smtClean="0"/>
              <a:t>5/9/2014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B7973-7BEA-4ED1-B42F-A2F456A2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6745" y="1076292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 T A    </a:t>
            </a:r>
            <a:r>
              <a:rPr lang="en-US" sz="4000" b="1" dirty="0" smtClean="0"/>
              <a:t>Camera Mechanics</a:t>
            </a:r>
            <a:endParaRPr lang="en-US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2975009"/>
            <a:ext cx="1546122" cy="101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stat.uchicago.edu/~lekheng/University_of_Chicago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122" y="3096629"/>
            <a:ext cx="615699" cy="73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4136995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 Northrop        University of Chicago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43100" y="1885244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Design Review         </a:t>
            </a:r>
            <a:r>
              <a:rPr lang="en-US" sz="2000" b="1" dirty="0" smtClean="0"/>
              <a:t>Argonne    May 9, 2014</a:t>
            </a:r>
            <a:endParaRPr lang="en-US" sz="20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28600" y="152400"/>
            <a:ext cx="868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915400" y="152400"/>
            <a:ext cx="0" cy="6477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28600" y="6629400"/>
            <a:ext cx="868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" y="152400"/>
            <a:ext cx="0" cy="6477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3400" y="6324600"/>
            <a:ext cx="1193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Final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652586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940348" cy="613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9800" y="7173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Camera Mechanics     </a:t>
            </a:r>
            <a:r>
              <a:rPr lang="en-US" b="1" dirty="0" smtClean="0"/>
              <a:t>Lattice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90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00200" y="914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Camera Mechanics        </a:t>
            </a:r>
            <a:r>
              <a:rPr lang="en-US" sz="2000" b="1" dirty="0" smtClean="0"/>
              <a:t> Selected  Design Issues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84111" y="1676400"/>
            <a:ext cx="701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Final FEE configuration , Mounting , &amp; Rear Connector mate</a:t>
            </a:r>
          </a:p>
          <a:p>
            <a:endParaRPr lang="en-US" dirty="0" smtClean="0"/>
          </a:p>
          <a:p>
            <a:r>
              <a:rPr lang="en-US" dirty="0" smtClean="0"/>
              <a:t>Surface treatment  for Lattice or Cage</a:t>
            </a:r>
          </a:p>
          <a:p>
            <a:endParaRPr lang="en-US" dirty="0" smtClean="0"/>
          </a:p>
          <a:p>
            <a:r>
              <a:rPr lang="en-US" dirty="0" smtClean="0"/>
              <a:t>Lattice Flatness (.004” TIR )  vs. costs  ($23,285)</a:t>
            </a:r>
          </a:p>
          <a:p>
            <a:endParaRPr lang="en-US" dirty="0" smtClean="0"/>
          </a:p>
          <a:p>
            <a:r>
              <a:rPr lang="en-US" dirty="0" smtClean="0"/>
              <a:t>Crate Mounting to Inner Frame details (hard mount  to top  -  float/pin (Z)</a:t>
            </a:r>
          </a:p>
          <a:p>
            <a:endParaRPr lang="en-US" dirty="0" smtClean="0"/>
          </a:p>
          <a:p>
            <a:r>
              <a:rPr lang="en-US" dirty="0" smtClean="0"/>
              <a:t>Final Cooling Design &amp; Testing</a:t>
            </a:r>
          </a:p>
          <a:p>
            <a:endParaRPr lang="en-US" dirty="0"/>
          </a:p>
          <a:p>
            <a:r>
              <a:rPr lang="en-US" dirty="0" smtClean="0"/>
              <a:t>Inner &amp; Outer covers        -  Access -  component mounting</a:t>
            </a:r>
          </a:p>
          <a:p>
            <a:endParaRPr lang="en-US" dirty="0"/>
          </a:p>
          <a:p>
            <a:r>
              <a:rPr lang="en-US" dirty="0" smtClean="0"/>
              <a:t>CMM 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615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11" y="1371600"/>
            <a:ext cx="3417711" cy="259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8195" y="117098"/>
            <a:ext cx="6483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Camera  Mechanics     </a:t>
            </a:r>
            <a:r>
              <a:rPr lang="en-US" b="1" dirty="0" smtClean="0"/>
              <a:t>Crate   / Camera Assembly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378" y="1126067"/>
            <a:ext cx="5364120" cy="517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4800" y="6258706"/>
            <a:ext cx="381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Crate with Focal Plane Box being installed  into Inner Frame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269520" y="3967057"/>
            <a:ext cx="346427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Crate</a:t>
            </a:r>
            <a:r>
              <a:rPr lang="en-US" sz="1100" dirty="0" smtClean="0"/>
              <a:t> –</a:t>
            </a:r>
          </a:p>
          <a:p>
            <a:r>
              <a:rPr lang="en-US" sz="1100" dirty="0" smtClean="0"/>
              <a:t>Top Lattice, Carbon Fiber Posts, &amp; Bulkhead</a:t>
            </a:r>
          </a:p>
          <a:p>
            <a:endParaRPr lang="en-US" sz="1100" dirty="0" smtClean="0"/>
          </a:p>
          <a:p>
            <a:r>
              <a:rPr lang="en-US" sz="1100" dirty="0" smtClean="0"/>
              <a:t>Weight of empty Crate (as shown)  - 118.8 kg  (262 lbs.)</a:t>
            </a:r>
          </a:p>
          <a:p>
            <a:r>
              <a:rPr lang="en-US" sz="1100" dirty="0" smtClean="0"/>
              <a:t>Weight of Crate with 177 Modules -  264.0 kg  (582 lbs.)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455652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( OSS Mount Ring Not Shown 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44140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3" y="333022"/>
            <a:ext cx="635372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263" y="850396"/>
            <a:ext cx="3213561" cy="138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79892"/>
            <a:ext cx="4645824" cy="259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9422"/>
            <a:ext cx="2530107" cy="456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0" y="22860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Camera  Mechanics   -  </a:t>
            </a:r>
            <a:r>
              <a:rPr lang="en-US" sz="1600" b="1" dirty="0" smtClean="0"/>
              <a:t>Sensor/Cage/FEE/Base Block Design</a:t>
            </a:r>
            <a:endParaRPr lang="en-US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3999" y="866000"/>
            <a:ext cx="1175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Sensor / Foam/Heat Sink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1632638" y="1395399"/>
            <a:ext cx="881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Top Cage Section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4525656" y="2939688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FEE Boards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6792780" y="3300778"/>
            <a:ext cx="15071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Base Mount Bracket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978623" y="569583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Module Prior to Insertion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935111" y="3888898"/>
            <a:ext cx="121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Sensor </a:t>
            </a:r>
            <a:r>
              <a:rPr lang="en-US" sz="1400" dirty="0" err="1" smtClean="0"/>
              <a:t>Fiducial</a:t>
            </a:r>
            <a:r>
              <a:rPr lang="en-US" sz="1400" dirty="0" smtClean="0"/>
              <a:t> Surface</a:t>
            </a:r>
            <a:endParaRPr lang="en-US" sz="1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8001000" y="5867400"/>
            <a:ext cx="835824" cy="307032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1"/>
          </p:cNvCxnSpPr>
          <p:nvPr/>
        </p:nvCxnSpPr>
        <p:spPr>
          <a:xfrm flipH="1" flipV="1">
            <a:off x="2340102" y="3888898"/>
            <a:ext cx="595009" cy="36933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67366" y="2342444"/>
            <a:ext cx="1326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Thermal Slip Joint</a:t>
            </a:r>
            <a:endParaRPr lang="en-US" sz="1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41889" y="1284265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Bottom Cage Section</a:t>
            </a:r>
            <a:endParaRPr lang="en-US" sz="10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8001000" y="1284265"/>
            <a:ext cx="417912" cy="11812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990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" y="914400"/>
            <a:ext cx="862462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9600" y="5943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Major Revision Pending FEE Final Design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2286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Camera Mechanics      </a:t>
            </a:r>
            <a:r>
              <a:rPr lang="en-US" b="1" dirty="0" smtClean="0"/>
              <a:t>  Cage / FEE / Sensor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1100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66" y="990600"/>
            <a:ext cx="2427099" cy="298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66" y="4191000"/>
            <a:ext cx="5895975" cy="233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2286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Camera Mechanics    </a:t>
            </a:r>
            <a:r>
              <a:rPr lang="en-US" b="1" dirty="0" smtClean="0"/>
              <a:t>Mount Bracket / Injector-Ejector tool</a:t>
            </a:r>
            <a:endParaRPr lang="en-US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040" y="1038484"/>
            <a:ext cx="3900189" cy="289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81800" y="5358624"/>
            <a:ext cx="167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Sliding Weight</a:t>
            </a:r>
            <a:endParaRPr lang="en-US" sz="1000" dirty="0"/>
          </a:p>
        </p:txBody>
      </p:sp>
      <p:cxnSp>
        <p:nvCxnSpPr>
          <p:cNvPr id="8" name="Straight Connector 7"/>
          <p:cNvCxnSpPr>
            <a:stCxn id="5" idx="1"/>
          </p:cNvCxnSpPr>
          <p:nvPr/>
        </p:nvCxnSpPr>
        <p:spPr>
          <a:xfrm flipH="1">
            <a:off x="5257800" y="5481735"/>
            <a:ext cx="1524000" cy="30946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59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69" y="1143000"/>
            <a:ext cx="3350512" cy="48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3994" y="73967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Camera Mechanics    </a:t>
            </a:r>
            <a:r>
              <a:rPr lang="en-US" b="1" dirty="0" smtClean="0"/>
              <a:t>5 x 5 Test Crate / Sensor </a:t>
            </a:r>
            <a:endParaRPr lang="en-US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575" y="2300490"/>
            <a:ext cx="214172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815621"/>
            <a:ext cx="2124789" cy="139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160" y="4267200"/>
            <a:ext cx="2120551" cy="184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2775296" cy="483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63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57400" y="1752600"/>
            <a:ext cx="6934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Module thermal cycling tests</a:t>
            </a:r>
          </a:p>
          <a:p>
            <a:r>
              <a:rPr lang="en-US" dirty="0" smtClean="0"/>
              <a:t>Test Module Vibration tests</a:t>
            </a:r>
          </a:p>
          <a:p>
            <a:r>
              <a:rPr lang="en-US" dirty="0" smtClean="0"/>
              <a:t>Flatness </a:t>
            </a:r>
          </a:p>
          <a:p>
            <a:endParaRPr lang="en-US" dirty="0"/>
          </a:p>
          <a:p>
            <a:r>
              <a:rPr lang="en-US" sz="2800" dirty="0" smtClean="0"/>
              <a:t>Hardware Show and Tell</a:t>
            </a:r>
          </a:p>
          <a:p>
            <a:endParaRPr lang="en-US" sz="2800" dirty="0"/>
          </a:p>
          <a:p>
            <a:r>
              <a:rPr lang="en-US" dirty="0" smtClean="0"/>
              <a:t>Post ends  -               inserts  -  </a:t>
            </a:r>
            <a:r>
              <a:rPr lang="en-US" dirty="0" err="1" smtClean="0"/>
              <a:t>Locktite</a:t>
            </a:r>
            <a:r>
              <a:rPr lang="en-US" sz="2800" dirty="0" smtClean="0"/>
              <a:t>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0173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16206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5156" y="16174"/>
            <a:ext cx="7018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Camera Mechanics     </a:t>
            </a:r>
            <a:r>
              <a:rPr lang="en-US" b="1" dirty="0" smtClean="0"/>
              <a:t>5 x 5 Bulkhead – Motherboard 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0200" y="6019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Latest MB Design  </a:t>
            </a:r>
            <a:r>
              <a:rPr lang="en-US" sz="2400" b="1" dirty="0" smtClean="0"/>
              <a:t>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60362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3333"/>
            <a:ext cx="7353300" cy="633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Camera Mechanics      </a:t>
            </a:r>
            <a:r>
              <a:rPr lang="en-US" b="1" dirty="0" smtClean="0"/>
              <a:t>5 x 5 Bulkhead Detail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7973-7BEA-4ED1-B42F-A2F456A2FE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9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236</TotalTime>
  <Words>261</Words>
  <Application>Microsoft Office PowerPoint</Application>
  <PresentationFormat>On-screen Show (4:3)</PresentationFormat>
  <Paragraphs>63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rnorthrop</dc:creator>
  <cp:lastModifiedBy>Byrum, Karen</cp:lastModifiedBy>
  <cp:revision>44</cp:revision>
  <cp:lastPrinted>2014-05-08T19:38:37Z</cp:lastPrinted>
  <dcterms:created xsi:type="dcterms:W3CDTF">2014-05-05T18:01:02Z</dcterms:created>
  <dcterms:modified xsi:type="dcterms:W3CDTF">2014-05-09T12:23:57Z</dcterms:modified>
</cp:coreProperties>
</file>