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81" r:id="rId3"/>
    <p:sldId id="383" r:id="rId4"/>
    <p:sldId id="423" r:id="rId5"/>
    <p:sldId id="384" r:id="rId6"/>
    <p:sldId id="416" r:id="rId7"/>
    <p:sldId id="320" r:id="rId8"/>
    <p:sldId id="326" r:id="rId9"/>
    <p:sldId id="411" r:id="rId10"/>
    <p:sldId id="408" r:id="rId11"/>
    <p:sldId id="409" r:id="rId12"/>
    <p:sldId id="469" r:id="rId13"/>
    <p:sldId id="470" r:id="rId14"/>
    <p:sldId id="457" r:id="rId15"/>
    <p:sldId id="458" r:id="rId16"/>
    <p:sldId id="459" r:id="rId17"/>
    <p:sldId id="460" r:id="rId18"/>
    <p:sldId id="461" r:id="rId19"/>
    <p:sldId id="462" r:id="rId20"/>
    <p:sldId id="446" r:id="rId21"/>
    <p:sldId id="407" r:id="rId22"/>
    <p:sldId id="447" r:id="rId23"/>
    <p:sldId id="405" r:id="rId24"/>
    <p:sldId id="403" r:id="rId25"/>
    <p:sldId id="44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006600"/>
    <a:srgbClr val="00FF00"/>
    <a:srgbClr val="CCFFCC"/>
    <a:srgbClr val="00CC00"/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4" autoAdjust="0"/>
    <p:restoredTop sz="95886" autoAdjust="0"/>
  </p:normalViewPr>
  <p:slideViewPr>
    <p:cSldViewPr snapToObjects="1">
      <p:cViewPr>
        <p:scale>
          <a:sx n="78" d="100"/>
          <a:sy n="78" d="100"/>
        </p:scale>
        <p:origin x="-13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0" d="100"/>
          <a:sy n="50" d="100"/>
        </p:scale>
        <p:origin x="-2928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085B-4498-9B4B-B640-FC32F13E6E75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44261-AD1C-974E-9E55-76680F12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2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44261-AD1C-974E-9E55-76680F125B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563880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01801-E847-F340-8BDF-4DFFF6BFD379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04193-0D3E-2D42-AC86-0BB802FA5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nist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500" y="166138"/>
            <a:ext cx="1212133" cy="4545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6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 flipH="1">
            <a:off x="179512" y="692696"/>
            <a:ext cx="8610600" cy="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Font typeface="Wingdings" pitchFamily="2" charset="2"/>
        <a:buChar char="Ø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0.png"/><Relationship Id="rId7" Type="http://schemas.openxmlformats.org/officeDocument/2006/relationships/image" Target="../media/image47.wmf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2.pd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0120"/>
            <a:ext cx="8928484" cy="1900808"/>
          </a:xfrm>
        </p:spPr>
        <p:txBody>
          <a:bodyPr>
            <a:normAutofit/>
          </a:bodyPr>
          <a:lstStyle/>
          <a:p>
            <a:r>
              <a:rPr lang="en-US" dirty="0"/>
              <a:t>Ultrasensitive </a:t>
            </a:r>
            <a:r>
              <a:rPr lang="en-US" dirty="0" smtClean="0"/>
              <a:t>Detectors </a:t>
            </a:r>
            <a:r>
              <a:rPr lang="en-US" dirty="0"/>
              <a:t>and Broadband </a:t>
            </a:r>
            <a:r>
              <a:rPr lang="en-US" dirty="0" smtClean="0"/>
              <a:t>Quantum-limited Amplifiers </a:t>
            </a:r>
            <a:r>
              <a:rPr lang="en-US" dirty="0"/>
              <a:t>Based on Nitride </a:t>
            </a:r>
            <a:r>
              <a:rPr lang="en-US" dirty="0" smtClean="0"/>
              <a:t>Superconductors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8" y="422486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NIST Quantum Devices Group</a:t>
            </a:r>
          </a:p>
          <a:p>
            <a:pPr algn="ctr"/>
            <a:r>
              <a:rPr lang="en-US" sz="2400" dirty="0" smtClean="0"/>
              <a:t>Boulder, CO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" y="2936105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Jiansong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Gao</a:t>
            </a:r>
            <a:endParaRPr lang="en-US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6381328"/>
            <a:ext cx="2650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dirty="0" smtClean="0"/>
              <a:t>Argonne,</a:t>
            </a:r>
            <a:r>
              <a:rPr lang="en-US" baseline="0" dirty="0" smtClean="0"/>
              <a:t> Sep</a:t>
            </a:r>
            <a:r>
              <a:rPr lang="en-US" dirty="0" smtClean="0"/>
              <a:t> 19, 2014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12" y="8620"/>
            <a:ext cx="7704856" cy="68012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Feedhorn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coupled MKIDs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7465" name="Picture 9" descr="http://stratocat.com.ar/globos/fotos/blast0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268760"/>
            <a:ext cx="2729745" cy="36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7" name="Picture 11" descr="http://stratocat.com.ar/globos/fotos/blast0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" y="1232756"/>
            <a:ext cx="3191612" cy="23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9" name="Picture 13" descr="http://stratocat.com.ar/globos/mapas/blast06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1304764"/>
            <a:ext cx="2788922" cy="27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525" y="764704"/>
            <a:ext cx="8488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BLAST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alloon-borne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arge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perture </a:t>
            </a:r>
            <a:r>
              <a:rPr lang="en-US" sz="2400" dirty="0" err="1">
                <a:solidFill>
                  <a:srgbClr val="FF0000"/>
                </a:solidFill>
              </a:rPr>
              <a:t>S</a:t>
            </a:r>
            <a:r>
              <a:rPr lang="en-US" sz="2400" dirty="0" err="1"/>
              <a:t>ubmillimeter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elescope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1500" y="3681028"/>
            <a:ext cx="296940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1.8 m </a:t>
            </a:r>
            <a:r>
              <a:rPr lang="en-US" sz="2000" dirty="0" smtClean="0"/>
              <a:t>mirror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f</a:t>
            </a:r>
            <a:r>
              <a:rPr lang="en-US" sz="2000" dirty="0" err="1" smtClean="0"/>
              <a:t>eedhorn</a:t>
            </a:r>
            <a:r>
              <a:rPr lang="en-US" sz="2000" dirty="0" smtClean="0"/>
              <a:t> coupled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250</a:t>
            </a:r>
            <a:r>
              <a:rPr lang="en-US" sz="2000" dirty="0"/>
              <a:t>, 350, and </a:t>
            </a:r>
            <a:r>
              <a:rPr lang="en-US" sz="2000" dirty="0" smtClean="0"/>
              <a:t>500µm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</a:t>
            </a:r>
            <a:r>
              <a:rPr lang="en-US" sz="2000" dirty="0" smtClean="0"/>
              <a:t>tudy star formation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PI: Mark Devlin (</a:t>
            </a:r>
            <a:r>
              <a:rPr lang="en-US" sz="2000" dirty="0" err="1" smtClean="0"/>
              <a:t>Upenn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73258"/>
              </p:ext>
            </p:extLst>
          </p:nvPr>
        </p:nvGraphicFramePr>
        <p:xfrm>
          <a:off x="539552" y="5550428"/>
          <a:ext cx="81009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381"/>
                <a:gridCol w="1945631"/>
                <a:gridCol w="4138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BLAST-Pol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Super BLAST-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270 NTD detectors</a:t>
                      </a:r>
                    </a:p>
                    <a:p>
                      <a:r>
                        <a:rPr lang="en-US" dirty="0" smtClean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 Single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Pol.</a:t>
                      </a:r>
                    </a:p>
                    <a:p>
                      <a:r>
                        <a:rPr lang="en-US" dirty="0" smtClean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2000 MKID Dual –pol detector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7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7584" y="8620"/>
            <a:ext cx="7956884" cy="680120"/>
          </a:xfrm>
        </p:spPr>
        <p:txBody>
          <a:bodyPr/>
          <a:lstStyle/>
          <a:p>
            <a:r>
              <a:rPr lang="en-US" dirty="0" smtClean="0"/>
              <a:t>POLEKID - detector concept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5902"/>
            <a:ext cx="3060340" cy="2812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7880" y="4653136"/>
            <a:ext cx="57179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/>
              <a:t>f</a:t>
            </a:r>
            <a:r>
              <a:rPr lang="en-US" sz="2000" dirty="0" err="1" smtClean="0"/>
              <a:t>eedhorn</a:t>
            </a:r>
            <a:r>
              <a:rPr lang="en-US" sz="2000" dirty="0" smtClean="0"/>
              <a:t> -&gt; waveguide  interface-&gt; detector wafer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Via bridges at crossing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3 detectors wafers with total 2000 MKIDs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Dual-pol </a:t>
            </a:r>
            <a:r>
              <a:rPr lang="en-US" sz="2000" dirty="0" smtClean="0"/>
              <a:t>on single </a:t>
            </a:r>
            <a:r>
              <a:rPr lang="en-US" sz="2000" smtClean="0"/>
              <a:t>pixel </a:t>
            </a:r>
            <a:r>
              <a:rPr lang="en-US" sz="2000" smtClean="0"/>
              <a:t>hard</a:t>
            </a:r>
            <a:r>
              <a:rPr lang="en-US" sz="2000" smtClean="0"/>
              <a:t> </a:t>
            </a:r>
            <a:r>
              <a:rPr lang="en-US" sz="2000" dirty="0" smtClean="0"/>
              <a:t>for TES</a:t>
            </a: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55" y="1402267"/>
            <a:ext cx="26384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45902"/>
            <a:ext cx="2515453" cy="2792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620"/>
            <a:ext cx="7776864" cy="680120"/>
          </a:xfrm>
        </p:spPr>
        <p:txBody>
          <a:bodyPr/>
          <a:lstStyle/>
          <a:p>
            <a:r>
              <a:rPr lang="en-US" dirty="0" smtClean="0"/>
              <a:t>Optical </a:t>
            </a:r>
            <a:r>
              <a:rPr lang="en-US" dirty="0"/>
              <a:t>t</a:t>
            </a:r>
            <a:r>
              <a:rPr lang="en-US" dirty="0" smtClean="0"/>
              <a:t>est of prototype detector</a:t>
            </a:r>
            <a:endParaRPr lang="en-US" dirty="0"/>
          </a:p>
        </p:txBody>
      </p: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09" y="1016732"/>
            <a:ext cx="2520355" cy="305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36512" y="863148"/>
            <a:ext cx="3228200" cy="5353261"/>
            <a:chOff x="-36512" y="863148"/>
            <a:chExt cx="3228200" cy="5353261"/>
          </a:xfrm>
        </p:grpSpPr>
        <p:pic>
          <p:nvPicPr>
            <p:cNvPr id="1894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61" y="863148"/>
              <a:ext cx="2743654" cy="326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-36512" y="4185084"/>
              <a:ext cx="32282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smtClean="0"/>
                <a:t>20nm </a:t>
              </a:r>
              <a:r>
                <a:rPr lang="en-US" dirty="0" err="1" smtClean="0"/>
                <a:t>trilayer</a:t>
              </a:r>
              <a:r>
                <a:rPr lang="en-US" dirty="0"/>
                <a:t> </a:t>
              </a:r>
              <a:r>
                <a:rPr lang="en-US" dirty="0" err="1" smtClean="0"/>
                <a:t>TiN</a:t>
              </a:r>
              <a:r>
                <a:rPr lang="en-US" dirty="0" smtClean="0"/>
                <a:t>, </a:t>
              </a:r>
              <a:r>
                <a:rPr lang="en-US" dirty="0"/>
                <a:t>Tc ~ 1.5 </a:t>
              </a:r>
              <a:r>
                <a:rPr lang="en-US" dirty="0" smtClean="0"/>
                <a:t>K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19um Si membrane (SOI) with </a:t>
              </a:r>
              <a:r>
                <a:rPr lang="en-US" dirty="0" err="1" smtClean="0"/>
                <a:t>Nb</a:t>
              </a:r>
              <a:r>
                <a:rPr lang="en-US" dirty="0" smtClean="0"/>
                <a:t> </a:t>
              </a:r>
              <a:r>
                <a:rPr lang="en-US" dirty="0" err="1" smtClean="0"/>
                <a:t>backshort</a:t>
              </a:r>
              <a:r>
                <a:rPr lang="en-US" dirty="0" smtClean="0"/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Big IDC to suppress TLS noise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Small inductor strip to boost </a:t>
              </a:r>
              <a:r>
                <a:rPr lang="en-US" dirty="0" err="1" smtClean="0"/>
                <a:t>responsivity</a:t>
              </a:r>
              <a:endParaRPr lang="en-US" dirty="0" smtClean="0"/>
            </a:p>
            <a:p>
              <a:pPr marL="285750" indent="-285750">
                <a:buFontTx/>
                <a:buChar char="-"/>
              </a:pPr>
              <a:endParaRPr lang="en-US" dirty="0"/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221088"/>
            <a:ext cx="3027545" cy="23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36340" y="1016732"/>
            <a:ext cx="2875820" cy="5634780"/>
            <a:chOff x="3059832" y="1016732"/>
            <a:chExt cx="2875820" cy="5634780"/>
          </a:xfrm>
        </p:grpSpPr>
        <p:pic>
          <p:nvPicPr>
            <p:cNvPr id="1894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016732"/>
              <a:ext cx="2875820" cy="3024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1" y="4165168"/>
              <a:ext cx="2074405" cy="248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35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noise limited sensitivity</a:t>
            </a:r>
            <a:endParaRPr lang="en-US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85583"/>
            <a:ext cx="2683558" cy="29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58" y="1171142"/>
            <a:ext cx="6372200" cy="34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620688"/>
            <a:ext cx="860444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12" y="84584"/>
            <a:ext cx="7272808" cy="680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 Inductance Traveling-wave parametric amplifier (KIT)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000" y="3155484"/>
            <a:ext cx="88564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Solution</a:t>
            </a:r>
          </a:p>
          <a:p>
            <a:r>
              <a:rPr lang="en-US" sz="2200" dirty="0" smtClean="0"/>
              <a:t>- Saturation power: nonlinear junction inductance -&gt; nonlinear kinetic inductance  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07504" y="4762309"/>
            <a:ext cx="7884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- Bandwidth:  resonator -&gt; traveling wave (transmission line)   </a:t>
            </a:r>
            <a:endParaRPr lang="en-US" sz="2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45709"/>
              </p:ext>
            </p:extLst>
          </p:nvPr>
        </p:nvGraphicFramePr>
        <p:xfrm>
          <a:off x="2483768" y="3971554"/>
          <a:ext cx="3348372" cy="82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5" name="Equation" r:id="rId3" imgW="2057400" imgH="507960" progId="Equation.DSMT4">
                  <p:embed/>
                </p:oleObj>
              </mc:Choice>
              <mc:Fallback>
                <p:oleObj name="Equation" r:id="rId3" imgW="2057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971554"/>
                        <a:ext cx="3348372" cy="82675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79513" y="1076543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Multiplexed readout of MKID detector and </a:t>
            </a:r>
            <a:r>
              <a:rPr lang="en-US" sz="2400" dirty="0" err="1" smtClean="0"/>
              <a:t>qubits</a:t>
            </a:r>
            <a:r>
              <a:rPr lang="en-US" sz="2400" dirty="0" smtClean="0"/>
              <a:t> both require broadband, high saturation power and quantum limited amplifier.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5392377"/>
            <a:ext cx="8856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New problem to solve in KIT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Harmonic generation and shock wave formatio</a:t>
            </a:r>
            <a:r>
              <a:rPr lang="en-US" sz="2200" dirty="0"/>
              <a:t>n</a:t>
            </a:r>
            <a:r>
              <a:rPr lang="en-US" sz="2200" dirty="0" smtClean="0"/>
              <a:t>   </a:t>
            </a:r>
            <a:r>
              <a:rPr lang="en-US" sz="1600" i="1" u="sng" dirty="0" smtClean="0"/>
              <a:t>R. </a:t>
            </a:r>
            <a:r>
              <a:rPr lang="en-US" sz="1600" i="1" u="sng" dirty="0" err="1" smtClean="0"/>
              <a:t>Landauer</a:t>
            </a:r>
            <a:r>
              <a:rPr lang="en-US" sz="1600" i="1" u="sng" dirty="0" smtClean="0"/>
              <a:t>, JAP 31 (1960)</a:t>
            </a:r>
            <a:endParaRPr lang="en-US" sz="1600" u="sng" dirty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Phase matching for broad bandwidth and high gain  </a:t>
            </a:r>
          </a:p>
          <a:p>
            <a:pPr lvl="6"/>
            <a:r>
              <a:rPr lang="en-US" sz="1600" i="1" dirty="0"/>
              <a:t>	</a:t>
            </a:r>
            <a:r>
              <a:rPr lang="en-US" sz="1600" i="1" dirty="0" smtClean="0"/>
              <a:t>			</a:t>
            </a:r>
            <a:r>
              <a:rPr lang="en-US" sz="1600" i="1" u="sng" dirty="0" smtClean="0"/>
              <a:t>G.P</a:t>
            </a:r>
            <a:r>
              <a:rPr lang="en-US" sz="1600" i="1" u="sng" dirty="0"/>
              <a:t>. </a:t>
            </a:r>
            <a:r>
              <a:rPr lang="en-US" sz="1600" i="1" u="sng" dirty="0" smtClean="0"/>
              <a:t>Agrawal, </a:t>
            </a:r>
            <a:r>
              <a:rPr lang="en-US" sz="1600" i="1" u="sng" dirty="0"/>
              <a:t>Nonlinear Fiber </a:t>
            </a:r>
            <a:r>
              <a:rPr lang="en-US" sz="1600" i="1" u="sng" dirty="0" smtClean="0"/>
              <a:t>Optics (2001)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0528" y="944724"/>
            <a:ext cx="878396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260" y="194993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Josephson Parametric Amplifier (JPA) has achieved quantum-limited noise, but the saturation power is low and bandwidth is narrow.</a:t>
            </a:r>
          </a:p>
        </p:txBody>
      </p:sp>
    </p:spTree>
    <p:extLst>
      <p:ext uri="{BB962C8B-B14F-4D97-AF65-F5344CB8AC3E}">
        <p14:creationId xmlns:p14="http://schemas.microsoft.com/office/powerpoint/2010/main" val="25993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engineering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849388" y="3544008"/>
            <a:ext cx="3007088" cy="1973224"/>
            <a:chOff x="539672" y="2283869"/>
            <a:chExt cx="3805776" cy="2333264"/>
          </a:xfrm>
        </p:grpSpPr>
        <p:sp>
          <p:nvSpPr>
            <p:cNvPr id="16" name="TextBox 15"/>
            <p:cNvSpPr txBox="1"/>
            <p:nvPr/>
          </p:nvSpPr>
          <p:spPr>
            <a:xfrm>
              <a:off x="1422297" y="4310046"/>
              <a:ext cx="295722" cy="30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f</a:t>
              </a:r>
              <a:r>
                <a:rPr lang="en-US" sz="2000" baseline="-25000" dirty="0" err="1" smtClean="0"/>
                <a:t>p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37470" y="4310046"/>
              <a:ext cx="404502" cy="30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3f</a:t>
              </a:r>
              <a:r>
                <a:rPr lang="en-US" sz="2000" baseline="-25000" dirty="0" smtClean="0"/>
                <a:t>p</a:t>
              </a:r>
              <a:endParaRPr lang="en-US" sz="2000" dirty="0"/>
            </a:p>
          </p:txBody>
        </p:sp>
        <p:grpSp>
          <p:nvGrpSpPr>
            <p:cNvPr id="21" name="Group 20"/>
            <p:cNvGrpSpPr/>
            <p:nvPr/>
          </p:nvGrpSpPr>
          <p:grpSpPr>
            <a:xfrm flipV="1">
              <a:off x="1022993" y="2283869"/>
              <a:ext cx="3322455" cy="2026177"/>
              <a:chOff x="1022993" y="2283869"/>
              <a:chExt cx="3322455" cy="202617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22993" y="2287412"/>
                <a:ext cx="3315372" cy="202263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5" idx="1"/>
                <a:endCxn id="5" idx="3"/>
              </p:cNvCxnSpPr>
              <p:nvPr/>
            </p:nvCxnSpPr>
            <p:spPr>
              <a:xfrm>
                <a:off x="1022993" y="3298729"/>
                <a:ext cx="3315372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 6"/>
              <p:cNvSpPr/>
              <p:nvPr/>
            </p:nvSpPr>
            <p:spPr>
              <a:xfrm>
                <a:off x="1055128" y="3321146"/>
                <a:ext cx="547193" cy="988900"/>
              </a:xfrm>
              <a:custGeom>
                <a:avLst/>
                <a:gdLst>
                  <a:gd name="connsiteX0" fmla="*/ 0 w 522515"/>
                  <a:gd name="connsiteY0" fmla="*/ 0 h 1277257"/>
                  <a:gd name="connsiteX1" fmla="*/ 435429 w 522515"/>
                  <a:gd name="connsiteY1" fmla="*/ 595086 h 1277257"/>
                  <a:gd name="connsiteX2" fmla="*/ 522515 w 522515"/>
                  <a:gd name="connsiteY2" fmla="*/ 1277257 h 1277257"/>
                  <a:gd name="connsiteX0" fmla="*/ 0 w 522515"/>
                  <a:gd name="connsiteY0" fmla="*/ 0 h 1277257"/>
                  <a:gd name="connsiteX1" fmla="*/ 406401 w 522515"/>
                  <a:gd name="connsiteY1" fmla="*/ 290286 h 1277257"/>
                  <a:gd name="connsiteX2" fmla="*/ 522515 w 522515"/>
                  <a:gd name="connsiteY2" fmla="*/ 1277257 h 1277257"/>
                  <a:gd name="connsiteX0" fmla="*/ 0 w 609601"/>
                  <a:gd name="connsiteY0" fmla="*/ 44822 h 1031793"/>
                  <a:gd name="connsiteX1" fmla="*/ 493487 w 609601"/>
                  <a:gd name="connsiteY1" fmla="*/ 44822 h 1031793"/>
                  <a:gd name="connsiteX2" fmla="*/ 609601 w 609601"/>
                  <a:gd name="connsiteY2" fmla="*/ 1031793 h 1031793"/>
                  <a:gd name="connsiteX0" fmla="*/ 0 w 609601"/>
                  <a:gd name="connsiteY0" fmla="*/ 91303 h 1078274"/>
                  <a:gd name="connsiteX1" fmla="*/ 493487 w 609601"/>
                  <a:gd name="connsiteY1" fmla="*/ 91303 h 1078274"/>
                  <a:gd name="connsiteX2" fmla="*/ 609601 w 609601"/>
                  <a:gd name="connsiteY2" fmla="*/ 1078274 h 1078274"/>
                  <a:gd name="connsiteX0" fmla="*/ 0 w 653144"/>
                  <a:gd name="connsiteY0" fmla="*/ 21021 h 1254735"/>
                  <a:gd name="connsiteX1" fmla="*/ 537030 w 653144"/>
                  <a:gd name="connsiteY1" fmla="*/ 267764 h 1254735"/>
                  <a:gd name="connsiteX2" fmla="*/ 653144 w 653144"/>
                  <a:gd name="connsiteY2" fmla="*/ 1254735 h 1254735"/>
                  <a:gd name="connsiteX0" fmla="*/ 0 w 653144"/>
                  <a:gd name="connsiteY0" fmla="*/ 0 h 1233714"/>
                  <a:gd name="connsiteX1" fmla="*/ 537030 w 653144"/>
                  <a:gd name="connsiteY1" fmla="*/ 246743 h 1233714"/>
                  <a:gd name="connsiteX2" fmla="*/ 653144 w 653144"/>
                  <a:gd name="connsiteY2" fmla="*/ 1233714 h 1233714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144" h="1190171">
                    <a:moveTo>
                      <a:pt x="0" y="0"/>
                    </a:moveTo>
                    <a:cubicBezTo>
                      <a:pt x="159656" y="16934"/>
                      <a:pt x="428173" y="4838"/>
                      <a:pt x="537030" y="203200"/>
                    </a:cubicBezTo>
                    <a:cubicBezTo>
                      <a:pt x="645887" y="401562"/>
                      <a:pt x="638630" y="1076476"/>
                      <a:pt x="653144" y="11901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602322" y="2287412"/>
                <a:ext cx="139171" cy="20226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41508" y="2283869"/>
                <a:ext cx="139171" cy="20226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21525" y="2287412"/>
                <a:ext cx="258361" cy="20226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996849" y="3321146"/>
                <a:ext cx="510713" cy="988900"/>
              </a:xfrm>
              <a:custGeom>
                <a:avLst/>
                <a:gdLst>
                  <a:gd name="connsiteX0" fmla="*/ 0 w 522515"/>
                  <a:gd name="connsiteY0" fmla="*/ 0 h 1277257"/>
                  <a:gd name="connsiteX1" fmla="*/ 435429 w 522515"/>
                  <a:gd name="connsiteY1" fmla="*/ 595086 h 1277257"/>
                  <a:gd name="connsiteX2" fmla="*/ 522515 w 522515"/>
                  <a:gd name="connsiteY2" fmla="*/ 1277257 h 1277257"/>
                  <a:gd name="connsiteX0" fmla="*/ 0 w 522515"/>
                  <a:gd name="connsiteY0" fmla="*/ 0 h 1277257"/>
                  <a:gd name="connsiteX1" fmla="*/ 406401 w 522515"/>
                  <a:gd name="connsiteY1" fmla="*/ 290286 h 1277257"/>
                  <a:gd name="connsiteX2" fmla="*/ 522515 w 522515"/>
                  <a:gd name="connsiteY2" fmla="*/ 1277257 h 1277257"/>
                  <a:gd name="connsiteX0" fmla="*/ 0 w 609601"/>
                  <a:gd name="connsiteY0" fmla="*/ 44822 h 1031793"/>
                  <a:gd name="connsiteX1" fmla="*/ 493487 w 609601"/>
                  <a:gd name="connsiteY1" fmla="*/ 44822 h 1031793"/>
                  <a:gd name="connsiteX2" fmla="*/ 609601 w 609601"/>
                  <a:gd name="connsiteY2" fmla="*/ 1031793 h 1031793"/>
                  <a:gd name="connsiteX0" fmla="*/ 0 w 609601"/>
                  <a:gd name="connsiteY0" fmla="*/ 91303 h 1078274"/>
                  <a:gd name="connsiteX1" fmla="*/ 493487 w 609601"/>
                  <a:gd name="connsiteY1" fmla="*/ 91303 h 1078274"/>
                  <a:gd name="connsiteX2" fmla="*/ 609601 w 609601"/>
                  <a:gd name="connsiteY2" fmla="*/ 1078274 h 1078274"/>
                  <a:gd name="connsiteX0" fmla="*/ 0 w 653144"/>
                  <a:gd name="connsiteY0" fmla="*/ 21021 h 1254735"/>
                  <a:gd name="connsiteX1" fmla="*/ 537030 w 653144"/>
                  <a:gd name="connsiteY1" fmla="*/ 267764 h 1254735"/>
                  <a:gd name="connsiteX2" fmla="*/ 653144 w 653144"/>
                  <a:gd name="connsiteY2" fmla="*/ 1254735 h 1254735"/>
                  <a:gd name="connsiteX0" fmla="*/ 0 w 653144"/>
                  <a:gd name="connsiteY0" fmla="*/ 0 h 1233714"/>
                  <a:gd name="connsiteX1" fmla="*/ 537030 w 653144"/>
                  <a:gd name="connsiteY1" fmla="*/ 246743 h 1233714"/>
                  <a:gd name="connsiteX2" fmla="*/ 653144 w 653144"/>
                  <a:gd name="connsiteY2" fmla="*/ 1233714 h 1233714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144" h="1190171">
                    <a:moveTo>
                      <a:pt x="0" y="0"/>
                    </a:moveTo>
                    <a:cubicBezTo>
                      <a:pt x="159656" y="16934"/>
                      <a:pt x="428173" y="4838"/>
                      <a:pt x="537030" y="203200"/>
                    </a:cubicBezTo>
                    <a:cubicBezTo>
                      <a:pt x="645887" y="401562"/>
                      <a:pt x="638630" y="1076476"/>
                      <a:pt x="653144" y="11901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0800000">
                <a:off x="1729999" y="2335788"/>
                <a:ext cx="530184" cy="988900"/>
              </a:xfrm>
              <a:custGeom>
                <a:avLst/>
                <a:gdLst>
                  <a:gd name="connsiteX0" fmla="*/ 0 w 522515"/>
                  <a:gd name="connsiteY0" fmla="*/ 0 h 1277257"/>
                  <a:gd name="connsiteX1" fmla="*/ 435429 w 522515"/>
                  <a:gd name="connsiteY1" fmla="*/ 595086 h 1277257"/>
                  <a:gd name="connsiteX2" fmla="*/ 522515 w 522515"/>
                  <a:gd name="connsiteY2" fmla="*/ 1277257 h 1277257"/>
                  <a:gd name="connsiteX0" fmla="*/ 0 w 522515"/>
                  <a:gd name="connsiteY0" fmla="*/ 0 h 1277257"/>
                  <a:gd name="connsiteX1" fmla="*/ 406401 w 522515"/>
                  <a:gd name="connsiteY1" fmla="*/ 290286 h 1277257"/>
                  <a:gd name="connsiteX2" fmla="*/ 522515 w 522515"/>
                  <a:gd name="connsiteY2" fmla="*/ 1277257 h 1277257"/>
                  <a:gd name="connsiteX0" fmla="*/ 0 w 609601"/>
                  <a:gd name="connsiteY0" fmla="*/ 44822 h 1031793"/>
                  <a:gd name="connsiteX1" fmla="*/ 493487 w 609601"/>
                  <a:gd name="connsiteY1" fmla="*/ 44822 h 1031793"/>
                  <a:gd name="connsiteX2" fmla="*/ 609601 w 609601"/>
                  <a:gd name="connsiteY2" fmla="*/ 1031793 h 1031793"/>
                  <a:gd name="connsiteX0" fmla="*/ 0 w 609601"/>
                  <a:gd name="connsiteY0" fmla="*/ 91303 h 1078274"/>
                  <a:gd name="connsiteX1" fmla="*/ 493487 w 609601"/>
                  <a:gd name="connsiteY1" fmla="*/ 91303 h 1078274"/>
                  <a:gd name="connsiteX2" fmla="*/ 609601 w 609601"/>
                  <a:gd name="connsiteY2" fmla="*/ 1078274 h 1078274"/>
                  <a:gd name="connsiteX0" fmla="*/ 0 w 653144"/>
                  <a:gd name="connsiteY0" fmla="*/ 21021 h 1254735"/>
                  <a:gd name="connsiteX1" fmla="*/ 537030 w 653144"/>
                  <a:gd name="connsiteY1" fmla="*/ 267764 h 1254735"/>
                  <a:gd name="connsiteX2" fmla="*/ 653144 w 653144"/>
                  <a:gd name="connsiteY2" fmla="*/ 1254735 h 1254735"/>
                  <a:gd name="connsiteX0" fmla="*/ 0 w 653144"/>
                  <a:gd name="connsiteY0" fmla="*/ 0 h 1233714"/>
                  <a:gd name="connsiteX1" fmla="*/ 537030 w 653144"/>
                  <a:gd name="connsiteY1" fmla="*/ 246743 h 1233714"/>
                  <a:gd name="connsiteX2" fmla="*/ 653144 w 653144"/>
                  <a:gd name="connsiteY2" fmla="*/ 1233714 h 1233714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144" h="1190171">
                    <a:moveTo>
                      <a:pt x="0" y="0"/>
                    </a:moveTo>
                    <a:cubicBezTo>
                      <a:pt x="159656" y="16934"/>
                      <a:pt x="428173" y="4838"/>
                      <a:pt x="537030" y="203200"/>
                    </a:cubicBezTo>
                    <a:cubicBezTo>
                      <a:pt x="645887" y="401562"/>
                      <a:pt x="638630" y="1076476"/>
                      <a:pt x="653144" y="11901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938772" y="3295186"/>
                <a:ext cx="556184" cy="988900"/>
              </a:xfrm>
              <a:custGeom>
                <a:avLst/>
                <a:gdLst>
                  <a:gd name="connsiteX0" fmla="*/ 0 w 522515"/>
                  <a:gd name="connsiteY0" fmla="*/ 0 h 1277257"/>
                  <a:gd name="connsiteX1" fmla="*/ 435429 w 522515"/>
                  <a:gd name="connsiteY1" fmla="*/ 595086 h 1277257"/>
                  <a:gd name="connsiteX2" fmla="*/ 522515 w 522515"/>
                  <a:gd name="connsiteY2" fmla="*/ 1277257 h 1277257"/>
                  <a:gd name="connsiteX0" fmla="*/ 0 w 522515"/>
                  <a:gd name="connsiteY0" fmla="*/ 0 h 1277257"/>
                  <a:gd name="connsiteX1" fmla="*/ 406401 w 522515"/>
                  <a:gd name="connsiteY1" fmla="*/ 290286 h 1277257"/>
                  <a:gd name="connsiteX2" fmla="*/ 522515 w 522515"/>
                  <a:gd name="connsiteY2" fmla="*/ 1277257 h 1277257"/>
                  <a:gd name="connsiteX0" fmla="*/ 0 w 609601"/>
                  <a:gd name="connsiteY0" fmla="*/ 44822 h 1031793"/>
                  <a:gd name="connsiteX1" fmla="*/ 493487 w 609601"/>
                  <a:gd name="connsiteY1" fmla="*/ 44822 h 1031793"/>
                  <a:gd name="connsiteX2" fmla="*/ 609601 w 609601"/>
                  <a:gd name="connsiteY2" fmla="*/ 1031793 h 1031793"/>
                  <a:gd name="connsiteX0" fmla="*/ 0 w 609601"/>
                  <a:gd name="connsiteY0" fmla="*/ 91303 h 1078274"/>
                  <a:gd name="connsiteX1" fmla="*/ 493487 w 609601"/>
                  <a:gd name="connsiteY1" fmla="*/ 91303 h 1078274"/>
                  <a:gd name="connsiteX2" fmla="*/ 609601 w 609601"/>
                  <a:gd name="connsiteY2" fmla="*/ 1078274 h 1078274"/>
                  <a:gd name="connsiteX0" fmla="*/ 0 w 653144"/>
                  <a:gd name="connsiteY0" fmla="*/ 21021 h 1254735"/>
                  <a:gd name="connsiteX1" fmla="*/ 537030 w 653144"/>
                  <a:gd name="connsiteY1" fmla="*/ 267764 h 1254735"/>
                  <a:gd name="connsiteX2" fmla="*/ 653144 w 653144"/>
                  <a:gd name="connsiteY2" fmla="*/ 1254735 h 1254735"/>
                  <a:gd name="connsiteX0" fmla="*/ 0 w 653144"/>
                  <a:gd name="connsiteY0" fmla="*/ 0 h 1233714"/>
                  <a:gd name="connsiteX1" fmla="*/ 537030 w 653144"/>
                  <a:gd name="connsiteY1" fmla="*/ 246743 h 1233714"/>
                  <a:gd name="connsiteX2" fmla="*/ 653144 w 653144"/>
                  <a:gd name="connsiteY2" fmla="*/ 1233714 h 1233714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144" h="1190171">
                    <a:moveTo>
                      <a:pt x="0" y="0"/>
                    </a:moveTo>
                    <a:cubicBezTo>
                      <a:pt x="159656" y="16934"/>
                      <a:pt x="428173" y="4838"/>
                      <a:pt x="537030" y="203200"/>
                    </a:cubicBezTo>
                    <a:cubicBezTo>
                      <a:pt x="645887" y="401562"/>
                      <a:pt x="638630" y="1076476"/>
                      <a:pt x="653144" y="11901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10800000">
                <a:off x="2671923" y="2309828"/>
                <a:ext cx="577389" cy="988900"/>
              </a:xfrm>
              <a:custGeom>
                <a:avLst/>
                <a:gdLst>
                  <a:gd name="connsiteX0" fmla="*/ 0 w 522515"/>
                  <a:gd name="connsiteY0" fmla="*/ 0 h 1277257"/>
                  <a:gd name="connsiteX1" fmla="*/ 435429 w 522515"/>
                  <a:gd name="connsiteY1" fmla="*/ 595086 h 1277257"/>
                  <a:gd name="connsiteX2" fmla="*/ 522515 w 522515"/>
                  <a:gd name="connsiteY2" fmla="*/ 1277257 h 1277257"/>
                  <a:gd name="connsiteX0" fmla="*/ 0 w 522515"/>
                  <a:gd name="connsiteY0" fmla="*/ 0 h 1277257"/>
                  <a:gd name="connsiteX1" fmla="*/ 406401 w 522515"/>
                  <a:gd name="connsiteY1" fmla="*/ 290286 h 1277257"/>
                  <a:gd name="connsiteX2" fmla="*/ 522515 w 522515"/>
                  <a:gd name="connsiteY2" fmla="*/ 1277257 h 1277257"/>
                  <a:gd name="connsiteX0" fmla="*/ 0 w 609601"/>
                  <a:gd name="connsiteY0" fmla="*/ 44822 h 1031793"/>
                  <a:gd name="connsiteX1" fmla="*/ 493487 w 609601"/>
                  <a:gd name="connsiteY1" fmla="*/ 44822 h 1031793"/>
                  <a:gd name="connsiteX2" fmla="*/ 609601 w 609601"/>
                  <a:gd name="connsiteY2" fmla="*/ 1031793 h 1031793"/>
                  <a:gd name="connsiteX0" fmla="*/ 0 w 609601"/>
                  <a:gd name="connsiteY0" fmla="*/ 91303 h 1078274"/>
                  <a:gd name="connsiteX1" fmla="*/ 493487 w 609601"/>
                  <a:gd name="connsiteY1" fmla="*/ 91303 h 1078274"/>
                  <a:gd name="connsiteX2" fmla="*/ 609601 w 609601"/>
                  <a:gd name="connsiteY2" fmla="*/ 1078274 h 1078274"/>
                  <a:gd name="connsiteX0" fmla="*/ 0 w 653144"/>
                  <a:gd name="connsiteY0" fmla="*/ 21021 h 1254735"/>
                  <a:gd name="connsiteX1" fmla="*/ 537030 w 653144"/>
                  <a:gd name="connsiteY1" fmla="*/ 267764 h 1254735"/>
                  <a:gd name="connsiteX2" fmla="*/ 653144 w 653144"/>
                  <a:gd name="connsiteY2" fmla="*/ 1254735 h 1254735"/>
                  <a:gd name="connsiteX0" fmla="*/ 0 w 653144"/>
                  <a:gd name="connsiteY0" fmla="*/ 0 h 1233714"/>
                  <a:gd name="connsiteX1" fmla="*/ 537030 w 653144"/>
                  <a:gd name="connsiteY1" fmla="*/ 246743 h 1233714"/>
                  <a:gd name="connsiteX2" fmla="*/ 653144 w 653144"/>
                  <a:gd name="connsiteY2" fmla="*/ 1233714 h 1233714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144" h="1190171">
                    <a:moveTo>
                      <a:pt x="0" y="0"/>
                    </a:moveTo>
                    <a:cubicBezTo>
                      <a:pt x="159656" y="16934"/>
                      <a:pt x="428173" y="4838"/>
                      <a:pt x="537030" y="203200"/>
                    </a:cubicBezTo>
                    <a:cubicBezTo>
                      <a:pt x="645887" y="401562"/>
                      <a:pt x="638630" y="1076476"/>
                      <a:pt x="653144" y="11901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0800000">
                <a:off x="3768059" y="2306286"/>
                <a:ext cx="577389" cy="988900"/>
              </a:xfrm>
              <a:custGeom>
                <a:avLst/>
                <a:gdLst>
                  <a:gd name="connsiteX0" fmla="*/ 0 w 522515"/>
                  <a:gd name="connsiteY0" fmla="*/ 0 h 1277257"/>
                  <a:gd name="connsiteX1" fmla="*/ 435429 w 522515"/>
                  <a:gd name="connsiteY1" fmla="*/ 595086 h 1277257"/>
                  <a:gd name="connsiteX2" fmla="*/ 522515 w 522515"/>
                  <a:gd name="connsiteY2" fmla="*/ 1277257 h 1277257"/>
                  <a:gd name="connsiteX0" fmla="*/ 0 w 522515"/>
                  <a:gd name="connsiteY0" fmla="*/ 0 h 1277257"/>
                  <a:gd name="connsiteX1" fmla="*/ 406401 w 522515"/>
                  <a:gd name="connsiteY1" fmla="*/ 290286 h 1277257"/>
                  <a:gd name="connsiteX2" fmla="*/ 522515 w 522515"/>
                  <a:gd name="connsiteY2" fmla="*/ 1277257 h 1277257"/>
                  <a:gd name="connsiteX0" fmla="*/ 0 w 609601"/>
                  <a:gd name="connsiteY0" fmla="*/ 44822 h 1031793"/>
                  <a:gd name="connsiteX1" fmla="*/ 493487 w 609601"/>
                  <a:gd name="connsiteY1" fmla="*/ 44822 h 1031793"/>
                  <a:gd name="connsiteX2" fmla="*/ 609601 w 609601"/>
                  <a:gd name="connsiteY2" fmla="*/ 1031793 h 1031793"/>
                  <a:gd name="connsiteX0" fmla="*/ 0 w 609601"/>
                  <a:gd name="connsiteY0" fmla="*/ 91303 h 1078274"/>
                  <a:gd name="connsiteX1" fmla="*/ 493487 w 609601"/>
                  <a:gd name="connsiteY1" fmla="*/ 91303 h 1078274"/>
                  <a:gd name="connsiteX2" fmla="*/ 609601 w 609601"/>
                  <a:gd name="connsiteY2" fmla="*/ 1078274 h 1078274"/>
                  <a:gd name="connsiteX0" fmla="*/ 0 w 653144"/>
                  <a:gd name="connsiteY0" fmla="*/ 21021 h 1254735"/>
                  <a:gd name="connsiteX1" fmla="*/ 537030 w 653144"/>
                  <a:gd name="connsiteY1" fmla="*/ 267764 h 1254735"/>
                  <a:gd name="connsiteX2" fmla="*/ 653144 w 653144"/>
                  <a:gd name="connsiteY2" fmla="*/ 1254735 h 1254735"/>
                  <a:gd name="connsiteX0" fmla="*/ 0 w 653144"/>
                  <a:gd name="connsiteY0" fmla="*/ 0 h 1233714"/>
                  <a:gd name="connsiteX1" fmla="*/ 537030 w 653144"/>
                  <a:gd name="connsiteY1" fmla="*/ 246743 h 1233714"/>
                  <a:gd name="connsiteX2" fmla="*/ 653144 w 653144"/>
                  <a:gd name="connsiteY2" fmla="*/ 1233714 h 1233714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  <a:gd name="connsiteX0" fmla="*/ 0 w 653144"/>
                  <a:gd name="connsiteY0" fmla="*/ 0 h 1190171"/>
                  <a:gd name="connsiteX1" fmla="*/ 537030 w 653144"/>
                  <a:gd name="connsiteY1" fmla="*/ 203200 h 1190171"/>
                  <a:gd name="connsiteX2" fmla="*/ 653144 w 653144"/>
                  <a:gd name="connsiteY2" fmla="*/ 1190171 h 11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144" h="1190171">
                    <a:moveTo>
                      <a:pt x="0" y="0"/>
                    </a:moveTo>
                    <a:cubicBezTo>
                      <a:pt x="159656" y="16934"/>
                      <a:pt x="428173" y="4838"/>
                      <a:pt x="537030" y="203200"/>
                    </a:cubicBezTo>
                    <a:cubicBezTo>
                      <a:pt x="645887" y="401562"/>
                      <a:pt x="638630" y="1076476"/>
                      <a:pt x="653144" y="11901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564721" y="2287412"/>
                <a:ext cx="0" cy="201909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1549975" y="2335788"/>
              <a:ext cx="0" cy="201909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45849" y="3067957"/>
              <a:ext cx="1494026" cy="506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Symbol" pitchFamily="18" charset="2"/>
                </a:rPr>
                <a:t>D</a:t>
              </a:r>
              <a:r>
                <a:rPr lang="en-US" sz="2000" dirty="0" err="1" smtClean="0"/>
                <a:t>k</a:t>
              </a:r>
              <a:r>
                <a:rPr lang="en-US" sz="2000" dirty="0" smtClean="0"/>
                <a:t>=k-</a:t>
              </a:r>
              <a:r>
                <a:rPr lang="en-US" sz="2000" dirty="0" smtClean="0">
                  <a:latin typeface="Symbol" pitchFamily="18" charset="2"/>
                </a:rPr>
                <a:t>w</a:t>
              </a:r>
              <a:r>
                <a:rPr lang="en-US" sz="2000" dirty="0" smtClean="0"/>
                <a:t>/</a:t>
              </a:r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p</a:t>
              </a:r>
              <a:endParaRPr lang="en-US" sz="2000" baseline="-25000" dirty="0"/>
            </a:p>
          </p:txBody>
        </p:sp>
      </p:grp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02" y="1102336"/>
            <a:ext cx="3025478" cy="210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72375" y="692696"/>
            <a:ext cx="5431171" cy="1476164"/>
            <a:chOff x="-3564746" y="1969835"/>
            <a:chExt cx="7650891" cy="2318943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4061589"/>
                </p:ext>
              </p:extLst>
            </p:nvPr>
          </p:nvGraphicFramePr>
          <p:xfrm>
            <a:off x="-357967" y="1969835"/>
            <a:ext cx="1069222" cy="700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30" name="Equation" r:id="rId4" imgW="380880" imgH="241200" progId="Equation.DSMT4">
                    <p:embed/>
                  </p:oleObj>
                </mc:Choice>
                <mc:Fallback>
                  <p:oleObj name="Equation" r:id="rId4" imgW="380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57967" y="1969835"/>
                          <a:ext cx="1069222" cy="7008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" name="Group 33"/>
            <p:cNvGrpSpPr/>
            <p:nvPr/>
          </p:nvGrpSpPr>
          <p:grpSpPr>
            <a:xfrm>
              <a:off x="-3564746" y="2535256"/>
              <a:ext cx="7650891" cy="1753522"/>
              <a:chOff x="10099110" y="19583400"/>
              <a:chExt cx="7755977" cy="1753522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10099110" y="19583400"/>
                <a:ext cx="735069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10110155" y="19773794"/>
                <a:ext cx="7744932" cy="1563128"/>
                <a:chOff x="10030173" y="20345400"/>
                <a:chExt cx="7744932" cy="1563128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17288846" y="20755071"/>
                  <a:ext cx="486259" cy="580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10030173" y="20345400"/>
                  <a:ext cx="7387298" cy="1563128"/>
                  <a:chOff x="10030173" y="20345400"/>
                  <a:chExt cx="7387298" cy="1563128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10030173" y="21017239"/>
                    <a:ext cx="7387298" cy="2674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0752957" y="20890742"/>
                    <a:ext cx="942659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13389746" y="20877537"/>
                    <a:ext cx="964114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6004726" y="20877537"/>
                    <a:ext cx="665016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10030173" y="20345400"/>
                    <a:ext cx="547513" cy="4190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14449914" y="20345400"/>
                    <a:ext cx="1408818" cy="4190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16828755" y="20345400"/>
                    <a:ext cx="579901" cy="4190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1880393" y="20345400"/>
                    <a:ext cx="1394981" cy="4190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4449914" y="21462743"/>
                    <a:ext cx="1408818" cy="4190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11880393" y="21465354"/>
                    <a:ext cx="1394981" cy="4190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10030173" y="21465354"/>
                    <a:ext cx="547513" cy="4190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16828754" y="21465354"/>
                    <a:ext cx="588716" cy="41905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10030173" y="20345400"/>
                    <a:ext cx="7378484" cy="267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0030173" y="21640800"/>
                    <a:ext cx="7387297" cy="267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30" name="Rectangle 29"/>
          <p:cNvSpPr/>
          <p:nvPr/>
        </p:nvSpPr>
        <p:spPr>
          <a:xfrm>
            <a:off x="179512" y="2204864"/>
            <a:ext cx="54286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Periodic impedance loadings create 3 stops bands.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Suppress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harmonic (prevent shock)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Make pump travel slower (</a:t>
            </a:r>
            <a:r>
              <a:rPr lang="en-US" sz="2000" dirty="0">
                <a:solidFill>
                  <a:srgbClr val="FF0000"/>
                </a:solidFill>
              </a:rPr>
              <a:t>phase match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r>
              <a:rPr lang="en-US" sz="20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Easy to make (a layer of metal, no junctions)</a:t>
            </a:r>
            <a:endParaRPr lang="en-US" sz="20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63238"/>
              </p:ext>
            </p:extLst>
          </p:nvPr>
        </p:nvGraphicFramePr>
        <p:xfrm>
          <a:off x="683568" y="3573016"/>
          <a:ext cx="3590625" cy="58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1" name="Equation" r:id="rId6" imgW="2412720" imgH="393480" progId="Equation.DSMT4">
                  <p:embed/>
                </p:oleObj>
              </mc:Choice>
              <mc:Fallback>
                <p:oleObj name="Equation" r:id="rId6" imgW="241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573016"/>
                        <a:ext cx="3590625" cy="585839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4489328" y="6220859"/>
            <a:ext cx="4654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Proposed by J. </a:t>
            </a:r>
            <a:r>
              <a:rPr lang="en-US" dirty="0" err="1" smtClean="0"/>
              <a:t>Zmuidzinas</a:t>
            </a:r>
            <a:r>
              <a:rPr lang="en-US" dirty="0" smtClean="0"/>
              <a:t> (Caltech/JPL) in 2011</a:t>
            </a:r>
          </a:p>
          <a:p>
            <a:r>
              <a:rPr lang="en-US" dirty="0" smtClean="0"/>
              <a:t>Demonstrated by </a:t>
            </a:r>
            <a:r>
              <a:rPr lang="en-US" i="1" u="sng" dirty="0" err="1" smtClean="0"/>
              <a:t>Eom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etal</a:t>
            </a:r>
            <a:r>
              <a:rPr lang="en-US" i="1" u="sng" dirty="0" smtClean="0"/>
              <a:t>., Nature 8 (2012)</a:t>
            </a:r>
            <a:endParaRPr lang="en-US" i="1" u="sng" dirty="0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21485"/>
              </p:ext>
            </p:extLst>
          </p:nvPr>
        </p:nvGraphicFramePr>
        <p:xfrm>
          <a:off x="1921329" y="1645940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2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1329" y="1645940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361518"/>
              </p:ext>
            </p:extLst>
          </p:nvPr>
        </p:nvGraphicFramePr>
        <p:xfrm>
          <a:off x="2843808" y="1646238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3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646238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251520" y="160496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a typeface="Calibri"/>
                <a:cs typeface="Times New Roman"/>
              </a:rPr>
              <a:t>s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935596" y="1331476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ea typeface="Calibri"/>
                <a:cs typeface="Times New Roman"/>
              </a:rPr>
              <a:t>g</a:t>
            </a:r>
            <a:endParaRPr lang="en-US" baseline="-25000" dirty="0"/>
          </a:p>
        </p:txBody>
      </p:sp>
      <p:sp>
        <p:nvSpPr>
          <p:cNvPr id="95" name="Rectangle 94"/>
          <p:cNvSpPr/>
          <p:nvPr/>
        </p:nvSpPr>
        <p:spPr>
          <a:xfrm>
            <a:off x="950023" y="161985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ea typeface="Calibri"/>
                <a:cs typeface="Times New Roman"/>
              </a:rPr>
              <a:t>s</a:t>
            </a:r>
            <a:r>
              <a:rPr lang="en-US" i="1" baseline="-25000" dirty="0" err="1" smtClean="0">
                <a:solidFill>
                  <a:srgbClr val="000000"/>
                </a:solidFill>
                <a:ea typeface="Calibri"/>
                <a:cs typeface="Times New Roman"/>
              </a:rPr>
              <a:t>l</a:t>
            </a:r>
            <a:endParaRPr lang="en-US" baseline="-25000" dirty="0"/>
          </a:p>
        </p:txBody>
      </p:sp>
      <p:sp>
        <p:nvSpPr>
          <p:cNvPr id="91" name="Rectangle 90"/>
          <p:cNvSpPr/>
          <p:nvPr/>
        </p:nvSpPr>
        <p:spPr>
          <a:xfrm>
            <a:off x="416284" y="1412776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a typeface="Calibri"/>
                <a:cs typeface="Times New Roman"/>
              </a:rPr>
              <a:t>g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42991"/>
            <a:ext cx="3283163" cy="24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KIT amplifier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6206" y="1662002"/>
            <a:ext cx="3310061" cy="4251274"/>
            <a:chOff x="14382786" y="16760083"/>
            <a:chExt cx="3310061" cy="42512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2786" y="16760083"/>
              <a:ext cx="3310061" cy="3567413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4522114" y="20441922"/>
              <a:ext cx="30314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5678105" y="20488137"/>
              <a:ext cx="888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 cm</a:t>
              </a:r>
              <a:endParaRPr lang="en-US" sz="28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12" y="1635580"/>
            <a:ext cx="5031519" cy="3773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9038" y="3501008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/>
              <a:t>~</a:t>
            </a:r>
            <a:r>
              <a:rPr lang="en-US" dirty="0" smtClean="0"/>
              <a:t>200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512" y="5761709"/>
            <a:ext cx="5512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Calibri"/>
                <a:cs typeface="Times New Roman"/>
              </a:rPr>
              <a:t>- 20 </a:t>
            </a:r>
            <a:r>
              <a:rPr lang="en-US" sz="2000" dirty="0">
                <a:solidFill>
                  <a:srgbClr val="000000"/>
                </a:solidFill>
                <a:ea typeface="Calibri"/>
                <a:cs typeface="Times New Roman"/>
              </a:rPr>
              <a:t>nm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Times New Roman"/>
              </a:rPr>
              <a:t>NbTiN</a:t>
            </a:r>
            <a:r>
              <a:rPr lang="en-US" sz="2000" dirty="0">
                <a:solidFill>
                  <a:srgbClr val="000000"/>
                </a:solidFill>
                <a:ea typeface="Calibri"/>
                <a:cs typeface="Times New Roman"/>
              </a:rPr>
              <a:t> film (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solidFill>
                  <a:srgbClr val="000000"/>
                </a:solidFill>
                <a:ea typeface="Calibri"/>
                <a:cs typeface="Times New Roman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Calibri"/>
                <a:cs typeface="Times New Roman"/>
              </a:rPr>
              <a:t> ~ 14 K)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Times New Roman"/>
              </a:rPr>
              <a:t> on intrinsic Si</a:t>
            </a:r>
          </a:p>
          <a:p>
            <a:r>
              <a:rPr lang="en-US" sz="2000" dirty="0">
                <a:solidFill>
                  <a:srgbClr val="000000"/>
                </a:solidFill>
                <a:ea typeface="Calibri"/>
                <a:cs typeface="Times New Roman"/>
              </a:rPr>
              <a:t>- 2.2-m long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Times New Roman"/>
              </a:rPr>
              <a:t>double spiral CPW </a:t>
            </a:r>
            <a:r>
              <a:rPr lang="en-US" sz="2000" dirty="0">
                <a:solidFill>
                  <a:srgbClr val="000000"/>
                </a:solidFill>
                <a:ea typeface="Calibri"/>
                <a:cs typeface="Times New Roman"/>
              </a:rPr>
              <a:t>on 2cm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Times New Roman"/>
              </a:rPr>
              <a:t>chip 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- Klopfenstein taper </a:t>
            </a:r>
            <a:r>
              <a:rPr lang="en-US" sz="2000" dirty="0">
                <a:solidFill>
                  <a:srgbClr val="000000"/>
                </a:solidFill>
                <a:ea typeface="Times New Roman"/>
                <a:cs typeface="Times New Roman"/>
              </a:rPr>
              <a:t>for 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impedance transformation</a:t>
            </a:r>
            <a:endParaRPr lang="en-US" sz="2000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98" y="764493"/>
            <a:ext cx="26193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>
            <a:endCxn id="17" idx="0"/>
          </p:cNvCxnSpPr>
          <p:nvPr/>
        </p:nvCxnSpPr>
        <p:spPr>
          <a:xfrm flipH="1">
            <a:off x="2229758" y="764493"/>
            <a:ext cx="843240" cy="1840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03798" y="2240868"/>
            <a:ext cx="3388575" cy="508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55717" y="2605371"/>
            <a:ext cx="148081" cy="1440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32240" y="6489340"/>
            <a:ext cx="24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/>
              <a:t>C. </a:t>
            </a:r>
            <a:r>
              <a:rPr lang="en-US" i="1" u="sng" dirty="0" err="1" smtClean="0"/>
              <a:t>Bockstiegel</a:t>
            </a:r>
            <a:r>
              <a:rPr lang="en-US" i="1" u="sng" dirty="0" smtClean="0"/>
              <a:t>, @ LTD15</a:t>
            </a:r>
            <a:endParaRPr lang="en-US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543811" y="4221088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a typeface="Calibri"/>
                <a:cs typeface="Times New Roman"/>
              </a:rPr>
              <a:t>s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 = 2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ea typeface="Calibri"/>
                <a:cs typeface="Times New Roman"/>
              </a:rPr>
              <a:t>m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m, </a:t>
            </a:r>
            <a:r>
              <a:rPr lang="en-US" i="1" dirty="0" err="1">
                <a:solidFill>
                  <a:srgbClr val="000000"/>
                </a:solidFill>
                <a:ea typeface="Calibri"/>
                <a:cs typeface="Times New Roman"/>
              </a:rPr>
              <a:t>s</a:t>
            </a:r>
            <a:r>
              <a:rPr lang="en-US" i="1" baseline="-25000" dirty="0" err="1">
                <a:solidFill>
                  <a:srgbClr val="000000"/>
                </a:solidFill>
                <a:ea typeface="Calibri"/>
                <a:cs typeface="Times New Roman"/>
              </a:rPr>
              <a:t>l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 = 6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ea typeface="Calibri"/>
                <a:cs typeface="Times New Roman"/>
              </a:rPr>
              <a:t>m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m, </a:t>
            </a:r>
            <a:r>
              <a:rPr lang="en-US" i="1" dirty="0">
                <a:solidFill>
                  <a:srgbClr val="000000"/>
                </a:solidFill>
                <a:ea typeface="Calibri"/>
                <a:cs typeface="Times New Roman"/>
              </a:rPr>
              <a:t>g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 = </a:t>
            </a:r>
            <a:r>
              <a:rPr lang="en-US" i="1" dirty="0" err="1">
                <a:solidFill>
                  <a:srgbClr val="000000"/>
                </a:solidFill>
                <a:ea typeface="Calibri"/>
                <a:cs typeface="Times New Roman"/>
              </a:rPr>
              <a:t>g</a:t>
            </a:r>
            <a:r>
              <a:rPr lang="en-US" i="1" baseline="-25000" dirty="0" err="1">
                <a:solidFill>
                  <a:srgbClr val="000000"/>
                </a:solidFill>
                <a:ea typeface="Calibri"/>
                <a:cs typeface="Times New Roman"/>
              </a:rPr>
              <a:t>l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 =2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ea typeface="Calibri"/>
                <a:cs typeface="Times New Roman"/>
              </a:rPr>
              <a:t>m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52120" y="5482969"/>
            <a:ext cx="339772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Numerical simulation: S. </a:t>
            </a:r>
            <a:r>
              <a:rPr lang="en-US" sz="1600" dirty="0" err="1"/>
              <a:t>Chaudhuri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Design &amp; Measurement: </a:t>
            </a:r>
            <a:r>
              <a:rPr lang="en-US" sz="1600" dirty="0"/>
              <a:t>C. </a:t>
            </a:r>
            <a:r>
              <a:rPr lang="en-US" sz="1600" dirty="0" err="1" smtClean="0"/>
              <a:t>Bockstiegel</a:t>
            </a:r>
            <a:endParaRPr lang="en-US" sz="1600" dirty="0"/>
          </a:p>
          <a:p>
            <a:r>
              <a:rPr lang="en-US" sz="1600" dirty="0" smtClean="0"/>
              <a:t>Fabrication: M. </a:t>
            </a:r>
            <a:r>
              <a:rPr lang="en-US" sz="1600" dirty="0" err="1" smtClean="0"/>
              <a:t>Vissers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43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characterization – S21</a:t>
            </a: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743908" y="1232756"/>
            <a:ext cx="5220580" cy="5175794"/>
            <a:chOff x="18587947" y="24769117"/>
            <a:chExt cx="8127448" cy="81123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7947" y="24769117"/>
              <a:ext cx="8127448" cy="6095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600282" y="30907657"/>
              <a:ext cx="8115113" cy="197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 Low power transmission showing band structure  created by periodic loadings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9788" y="1304764"/>
            <a:ext cx="2976068" cy="4488597"/>
            <a:chOff x="23923830" y="19863255"/>
            <a:chExt cx="2976068" cy="4488597"/>
          </a:xfrm>
        </p:grpSpPr>
        <p:grpSp>
          <p:nvGrpSpPr>
            <p:cNvPr id="21" name="Group 20"/>
            <p:cNvGrpSpPr/>
            <p:nvPr/>
          </p:nvGrpSpPr>
          <p:grpSpPr>
            <a:xfrm>
              <a:off x="24173555" y="19863255"/>
              <a:ext cx="2726343" cy="3769204"/>
              <a:chOff x="24084581" y="15123037"/>
              <a:chExt cx="2726343" cy="3769204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4581" y="15123037"/>
                <a:ext cx="2348544" cy="3769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6389014" y="17180612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4K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680764" y="18408403"/>
                <a:ext cx="776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30 </a:t>
                </a:r>
                <a:r>
                  <a:rPr lang="en-US" sz="1800" dirty="0" err="1" smtClean="0"/>
                  <a:t>mK</a:t>
                </a:r>
                <a:endParaRPr lang="en-US" sz="18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3923830" y="23520855"/>
              <a:ext cx="29760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 Measurement </a:t>
              </a:r>
              <a:r>
                <a:rPr lang="en-US" sz="2400" dirty="0" err="1" smtClean="0"/>
                <a:t>config</a:t>
              </a:r>
              <a:r>
                <a:rPr lang="en-US" sz="2400" dirty="0" smtClean="0"/>
                <a:t> in dilution refrigerator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5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gain – single device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11377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ain profile of the KIT amplifier, 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~ 7.5 GHz, </a:t>
            </a:r>
            <a:r>
              <a:rPr lang="en-US" sz="2400" i="1" dirty="0" err="1" smtClean="0"/>
              <a:t>P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~-7dBm (200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W)</a:t>
            </a:r>
            <a:endParaRPr lang="en-US" sz="2400" dirty="0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5516" y="903986"/>
            <a:ext cx="8784468" cy="5542963"/>
            <a:chOff x="29727622" y="10366827"/>
            <a:chExt cx="8784468" cy="5542963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663726" y="10366827"/>
              <a:ext cx="6708337" cy="50092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727622" y="15448125"/>
              <a:ext cx="8784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Greater than 20 dB gain over 4GHz achieved!  </a:t>
              </a:r>
              <a:endParaRPr lang="en-US" sz="2400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8620"/>
            <a:ext cx="7740860" cy="680120"/>
          </a:xfrm>
        </p:spPr>
        <p:txBody>
          <a:bodyPr/>
          <a:lstStyle/>
          <a:p>
            <a:r>
              <a:rPr lang="en-US" dirty="0" smtClean="0"/>
              <a:t>Broadband gain – two devices in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>
            <a:off x="1794998" y="1628800"/>
            <a:ext cx="1317614" cy="3406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629991"/>
            <a:ext cx="9144000" cy="21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509" y="4781829"/>
            <a:ext cx="2808312" cy="1928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73" y="4853837"/>
            <a:ext cx="1606870" cy="18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6490965" y="4725144"/>
            <a:ext cx="2581535" cy="2081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136396" y="1664804"/>
            <a:ext cx="0" cy="3117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760640" y="1687467"/>
            <a:ext cx="3311860" cy="2846624"/>
            <a:chOff x="5760640" y="1757734"/>
            <a:chExt cx="3311860" cy="2846624"/>
          </a:xfrm>
        </p:grpSpPr>
        <p:sp>
          <p:nvSpPr>
            <p:cNvPr id="16" name="Rectangle 15"/>
            <p:cNvSpPr/>
            <p:nvPr/>
          </p:nvSpPr>
          <p:spPr>
            <a:xfrm>
              <a:off x="5833156" y="1757734"/>
              <a:ext cx="3239344" cy="28466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144" y="1830830"/>
              <a:ext cx="2162808" cy="2138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760640" y="3934797"/>
              <a:ext cx="33118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dirty="0" smtClean="0"/>
                <a:t>On-chip 2D </a:t>
              </a:r>
              <a:r>
                <a:rPr lang="en-US" dirty="0" err="1" smtClean="0"/>
                <a:t>transmon</a:t>
              </a:r>
              <a:r>
                <a:rPr lang="en-US" dirty="0" smtClean="0"/>
                <a:t> </a:t>
              </a:r>
              <a:r>
                <a:rPr lang="en-US" dirty="0" err="1" smtClean="0"/>
                <a:t>qubit</a:t>
              </a:r>
              <a:r>
                <a:rPr lang="en-US" dirty="0" smtClean="0"/>
                <a:t> </a:t>
              </a:r>
              <a:endParaRPr lang="en-US" dirty="0"/>
            </a:p>
            <a:p>
              <a:pPr algn="ctr"/>
              <a:r>
                <a:rPr lang="en-US" dirty="0" err="1" smtClean="0"/>
                <a:t>TiN</a:t>
              </a:r>
              <a:r>
                <a:rPr lang="en-US" dirty="0" smtClean="0"/>
                <a:t> circuit + Al junction, 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~40 </a:t>
              </a:r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US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863588" y="1655014"/>
            <a:ext cx="0" cy="3380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71700" y="4905164"/>
            <a:ext cx="1080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NearIR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photon </a:t>
            </a:r>
          </a:p>
          <a:p>
            <a:r>
              <a:rPr lang="en-US" dirty="0" smtClean="0"/>
              <a:t>counting </a:t>
            </a:r>
          </a:p>
          <a:p>
            <a:r>
              <a:rPr lang="en-US" dirty="0" smtClean="0"/>
              <a:t>MKID</a:t>
            </a:r>
          </a:p>
          <a:p>
            <a:r>
              <a:rPr lang="en-US" dirty="0"/>
              <a:t>f</a:t>
            </a:r>
            <a:r>
              <a:rPr lang="en-US" dirty="0" smtClean="0"/>
              <a:t>or QO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608" y="108012"/>
            <a:ext cx="7740860" cy="764704"/>
          </a:xfrm>
        </p:spPr>
        <p:txBody>
          <a:bodyPr>
            <a:noAutofit/>
          </a:bodyPr>
          <a:lstStyle/>
          <a:p>
            <a:r>
              <a:rPr lang="en-US" dirty="0" smtClean="0"/>
              <a:t>An overview: </a:t>
            </a:r>
            <a:r>
              <a:rPr lang="en-US" dirty="0" err="1" smtClean="0"/>
              <a:t>TiN</a:t>
            </a:r>
            <a:r>
              <a:rPr lang="en-US" dirty="0" smtClean="0"/>
              <a:t>/</a:t>
            </a:r>
            <a:r>
              <a:rPr lang="en-US" dirty="0" err="1" smtClean="0"/>
              <a:t>NbTiN</a:t>
            </a:r>
            <a:r>
              <a:rPr lang="en-US" dirty="0" smtClean="0"/>
              <a:t> projects at </a:t>
            </a:r>
            <a:r>
              <a:rPr lang="en-US" dirty="0"/>
              <a:t>Q</a:t>
            </a:r>
            <a:r>
              <a:rPr lang="en-US" dirty="0" smtClean="0"/>
              <a:t>uantum Devices Group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508" y="1016732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Quantum Sensor </a:t>
            </a:r>
            <a:r>
              <a:rPr lang="en-US" sz="2000" dirty="0" smtClean="0"/>
              <a:t>group</a:t>
            </a:r>
          </a:p>
          <a:p>
            <a:pPr algn="ctr"/>
            <a:r>
              <a:rPr lang="en-US" sz="2000" dirty="0" smtClean="0"/>
              <a:t>(Novel Devices Team)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3508" y="1687467"/>
            <a:ext cx="2952328" cy="2857657"/>
            <a:chOff x="143508" y="1793738"/>
            <a:chExt cx="2952328" cy="2857657"/>
          </a:xfrm>
        </p:grpSpPr>
        <p:sp>
          <p:nvSpPr>
            <p:cNvPr id="15" name="Rectangle 14"/>
            <p:cNvSpPr/>
            <p:nvPr/>
          </p:nvSpPr>
          <p:spPr>
            <a:xfrm>
              <a:off x="143508" y="1793738"/>
              <a:ext cx="2808312" cy="28466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6" y="1907042"/>
              <a:ext cx="2628292" cy="2098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43508" y="4005064"/>
              <a:ext cx="2952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Feedhorn</a:t>
              </a:r>
              <a:r>
                <a:rPr lang="en-US" dirty="0" smtClean="0"/>
                <a:t>-coupled dual-pol LEKID for </a:t>
              </a:r>
              <a:r>
                <a:rPr lang="en-US" dirty="0" err="1" smtClean="0"/>
                <a:t>Submm</a:t>
              </a:r>
              <a:r>
                <a:rPr lang="en-US" dirty="0" smtClean="0"/>
                <a:t>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12160" y="1028926"/>
            <a:ext cx="307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Quantum </a:t>
            </a:r>
            <a:r>
              <a:rPr lang="en-US" sz="2000" dirty="0"/>
              <a:t>material group </a:t>
            </a:r>
            <a:endParaRPr lang="en-US" sz="2000" dirty="0" smtClean="0"/>
          </a:p>
          <a:p>
            <a:pPr algn="ctr"/>
            <a:r>
              <a:rPr lang="en-US" sz="2000" dirty="0" smtClean="0"/>
              <a:t>(</a:t>
            </a:r>
            <a:r>
              <a:rPr lang="en-US" sz="2000" dirty="0"/>
              <a:t>Dave </a:t>
            </a:r>
            <a:r>
              <a:rPr lang="en-US" sz="2000" dirty="0" smtClean="0"/>
              <a:t>Pappas, Mike </a:t>
            </a:r>
            <a:r>
              <a:rPr lang="en-US" sz="2000" dirty="0" err="1" smtClean="0"/>
              <a:t>Vissers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156889" y="1687467"/>
            <a:ext cx="2531235" cy="2846624"/>
            <a:chOff x="3060340" y="1793738"/>
            <a:chExt cx="2531235" cy="284662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3060340" y="1793738"/>
              <a:ext cx="2531235" cy="2846624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401" y="1941126"/>
              <a:ext cx="2075154" cy="18119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3167844" y="360902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Kinetic </a:t>
            </a:r>
            <a:r>
              <a:rPr lang="en-US" dirty="0"/>
              <a:t>Inductance Traveling-Wave Parametric </a:t>
            </a:r>
            <a:r>
              <a:rPr lang="en-US" dirty="0" smtClean="0"/>
              <a:t>Amplifier</a:t>
            </a:r>
          </a:p>
        </p:txBody>
      </p:sp>
      <p:sp>
        <p:nvSpPr>
          <p:cNvPr id="120842" name="Rectangle 120841"/>
          <p:cNvSpPr/>
          <p:nvPr/>
        </p:nvSpPr>
        <p:spPr>
          <a:xfrm>
            <a:off x="3112612" y="1340768"/>
            <a:ext cx="264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detector &amp; </a:t>
            </a:r>
            <a:r>
              <a:rPr lang="en-US" dirty="0" err="1" smtClean="0"/>
              <a:t>qubit</a:t>
            </a:r>
            <a:r>
              <a:rPr lang="en-US" dirty="0" smtClean="0"/>
              <a:t>  readout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984558" y="5697252"/>
            <a:ext cx="1511878" cy="1033565"/>
            <a:chOff x="4500283" y="4617132"/>
            <a:chExt cx="1511878" cy="1033565"/>
          </a:xfrm>
        </p:grpSpPr>
        <p:sp>
          <p:nvSpPr>
            <p:cNvPr id="32" name="Rectangle 31"/>
            <p:cNvSpPr/>
            <p:nvPr/>
          </p:nvSpPr>
          <p:spPr>
            <a:xfrm>
              <a:off x="4503427" y="5163429"/>
              <a:ext cx="1505590" cy="4872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500283" y="4684549"/>
              <a:ext cx="1511878" cy="478880"/>
              <a:chOff x="15708630" y="7341394"/>
              <a:chExt cx="4581525" cy="3657609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15708630" y="8255792"/>
                <a:ext cx="4571999" cy="1828796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0" tIns="457200" rIns="457200" bIns="4572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1800" dirty="0" smtClean="0">
                  <a:latin typeface="+mn-l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15718156" y="10084605"/>
                <a:ext cx="4571999" cy="91439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0" tIns="457200" rIns="457200" bIns="4572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1800" dirty="0" smtClean="0">
                  <a:latin typeface="+mn-l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15718156" y="7341394"/>
                <a:ext cx="4571999" cy="91439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0" tIns="457200" rIns="457200" bIns="4572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1800" dirty="0" smtClean="0">
                  <a:latin typeface="+mn-lt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618041" y="5167889"/>
              <a:ext cx="1273218" cy="376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 substrate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90238" y="4977172"/>
              <a:ext cx="10779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TiN</a:t>
              </a:r>
              <a:r>
                <a:rPr lang="en-US" sz="1100" dirty="0" smtClean="0"/>
                <a:t> Tc~4.5 K</a:t>
              </a:r>
              <a:endParaRPr 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94607" y="4617132"/>
              <a:ext cx="8575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TiN</a:t>
              </a:r>
              <a:r>
                <a:rPr lang="en-US" sz="1100" dirty="0" smtClean="0"/>
                <a:t> Tc~4.5K</a:t>
              </a:r>
              <a:endParaRPr lang="en-US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96087" y="4781334"/>
              <a:ext cx="1108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Ti   Tc~0.4 K</a:t>
              </a:r>
              <a:endParaRPr lang="en-US" sz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588224" y="4781829"/>
            <a:ext cx="2412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TiN</a:t>
            </a:r>
            <a:r>
              <a:rPr lang="en-US" dirty="0" smtClean="0"/>
              <a:t> growth: </a:t>
            </a:r>
            <a:r>
              <a:rPr lang="en-US" dirty="0" err="1" smtClean="0"/>
              <a:t>Tc</a:t>
            </a:r>
            <a:r>
              <a:rPr lang="en-US" dirty="0" smtClean="0"/>
              <a:t>~ 0 – 5K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Stoichiometric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TiN</a:t>
            </a:r>
            <a:r>
              <a:rPr lang="en-US" dirty="0" smtClean="0"/>
              <a:t>/</a:t>
            </a:r>
            <a:r>
              <a:rPr lang="en-US" dirty="0" err="1" smtClean="0"/>
              <a:t>Ti</a:t>
            </a:r>
            <a:r>
              <a:rPr lang="en-US" dirty="0" smtClean="0"/>
              <a:t>/</a:t>
            </a:r>
            <a:r>
              <a:rPr lang="en-US" dirty="0" err="1" smtClean="0"/>
              <a:t>TiN</a:t>
            </a:r>
            <a:r>
              <a:rPr lang="en-US" dirty="0" smtClean="0"/>
              <a:t> </a:t>
            </a:r>
            <a:r>
              <a:rPr lang="en-US" dirty="0" err="1" smtClean="0"/>
              <a:t>trilayer</a:t>
            </a:r>
            <a:endParaRPr lang="en-US" dirty="0" smtClean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20882" y="1612635"/>
            <a:ext cx="612068" cy="399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95636" y="1634641"/>
            <a:ext cx="0" cy="318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502322" y="1670645"/>
            <a:ext cx="0" cy="318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1292" y="1700808"/>
            <a:ext cx="841098" cy="399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ine 8"/>
          <p:cNvSpPr>
            <a:spLocks noChangeShapeType="1"/>
          </p:cNvSpPr>
          <p:nvPr/>
        </p:nvSpPr>
        <p:spPr bwMode="auto">
          <a:xfrm flipH="1">
            <a:off x="179512" y="1016732"/>
            <a:ext cx="8610600" cy="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167844" y="4797152"/>
            <a:ext cx="3024336" cy="1928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4827702"/>
            <a:ext cx="1195803" cy="187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635896" y="4977172"/>
            <a:ext cx="381000" cy="457200"/>
            <a:chOff x="4648200" y="1752600"/>
            <a:chExt cx="381000" cy="457200"/>
          </a:xfrm>
        </p:grpSpPr>
        <p:sp>
          <p:nvSpPr>
            <p:cNvPr id="53" name="Oval 52"/>
            <p:cNvSpPr/>
            <p:nvPr/>
          </p:nvSpPr>
          <p:spPr>
            <a:xfrm>
              <a:off x="4648200" y="1752600"/>
              <a:ext cx="381000" cy="152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648200" y="1905000"/>
              <a:ext cx="381000" cy="152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648200" y="2057400"/>
              <a:ext cx="381000" cy="152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63988" y="490516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Novel nonlinear</a:t>
            </a:r>
            <a:endParaRPr lang="en-US" dirty="0" smtClean="0"/>
          </a:p>
          <a:p>
            <a:r>
              <a:rPr lang="en-US" dirty="0" smtClean="0"/>
              <a:t>Kinetic </a:t>
            </a:r>
          </a:p>
          <a:p>
            <a:r>
              <a:rPr lang="en-US" dirty="0" smtClean="0"/>
              <a:t>Inductance</a:t>
            </a:r>
          </a:p>
          <a:p>
            <a:r>
              <a:rPr lang="en-US" dirty="0" smtClean="0"/>
              <a:t>Devices</a:t>
            </a:r>
          </a:p>
          <a:p>
            <a:r>
              <a:rPr lang="en-US" dirty="0" smtClean="0"/>
              <a:t>(e.g. Tunable Resonator)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9632" y="8620"/>
            <a:ext cx="7488832" cy="6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 KI devices </a:t>
            </a:r>
            <a:r>
              <a:rPr lang="en-US" dirty="0" smtClean="0"/>
              <a:t>– tunable devices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9" y="764704"/>
            <a:ext cx="405153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8204" y="3789040"/>
            <a:ext cx="2700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Tunable coupler, resonator, phase shifter, filter, antenna ….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Applications in QC, detector, …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895893" y="853190"/>
            <a:ext cx="185461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/>
              <a:t>Tunable coupler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098972"/>
              </p:ext>
            </p:extLst>
          </p:nvPr>
        </p:nvGraphicFramePr>
        <p:xfrm>
          <a:off x="143508" y="3087874"/>
          <a:ext cx="17446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5" name="Equation" r:id="rId4" imgW="1333440" imgH="507960" progId="Equation.DSMT4">
                  <p:embed/>
                </p:oleObj>
              </mc:Choice>
              <mc:Fallback>
                <p:oleObj name="Equation" r:id="rId4" imgW="133344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08" y="3087874"/>
                        <a:ext cx="1744663" cy="665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9" y="3779455"/>
            <a:ext cx="1290965" cy="30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69612" y="4034046"/>
            <a:ext cx="2080891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Tunable </a:t>
            </a:r>
            <a:r>
              <a:rPr lang="en-US" sz="2000" dirty="0" smtClean="0"/>
              <a:t>resonator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22648" y="4005064"/>
            <a:ext cx="381000" cy="762000"/>
            <a:chOff x="4648200" y="1752600"/>
            <a:chExt cx="381000" cy="762000"/>
          </a:xfrm>
        </p:grpSpPr>
        <p:sp>
          <p:nvSpPr>
            <p:cNvPr id="15" name="Oval 14"/>
            <p:cNvSpPr/>
            <p:nvPr/>
          </p:nvSpPr>
          <p:spPr>
            <a:xfrm>
              <a:off x="4648200" y="1752600"/>
              <a:ext cx="381000" cy="152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48200" y="1905000"/>
              <a:ext cx="381000" cy="152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48200" y="2057400"/>
              <a:ext cx="381000" cy="152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48200" y="2209800"/>
              <a:ext cx="381000" cy="152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48200" y="2362200"/>
              <a:ext cx="381000" cy="152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9270" name="Picture 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5" y="646555"/>
            <a:ext cx="3997961" cy="299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94" name="Picture 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744" y="4061516"/>
            <a:ext cx="419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179294" idx="2"/>
          </p:cNvCxnSpPr>
          <p:nvPr/>
        </p:nvCxnSpPr>
        <p:spPr>
          <a:xfrm>
            <a:off x="1996294" y="4766366"/>
            <a:ext cx="0" cy="232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116436"/>
            <a:ext cx="419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10580" y="4766366"/>
            <a:ext cx="0" cy="465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9099" y="5231688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dc</a:t>
            </a:r>
            <a:endParaRPr lang="en-US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54437" y="5553236"/>
            <a:ext cx="381248" cy="0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295" name="Picture 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24" y="5116479"/>
            <a:ext cx="4860540" cy="1624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68066" y="415746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1763" y="910378"/>
            <a:ext cx="2527176" cy="1153902"/>
            <a:chOff x="5936257" y="763800"/>
            <a:chExt cx="2527176" cy="1153902"/>
          </a:xfrm>
        </p:grpSpPr>
        <p:pic>
          <p:nvPicPr>
            <p:cNvPr id="1689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257" y="763800"/>
              <a:ext cx="2527176" cy="1153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873824" y="1136425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ea typeface="宋体" pitchFamily="2" charset="-122"/>
                </a:rPr>
                <a:t>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620"/>
            <a:ext cx="7668852" cy="68012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Qubit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(Pappas’ group)</a:t>
            </a:r>
            <a:endParaRPr lang="en-US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67" y="1296158"/>
            <a:ext cx="2916324" cy="317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96132" y="821903"/>
            <a:ext cx="342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err="1"/>
              <a:t>TiN</a:t>
            </a:r>
            <a:r>
              <a:rPr lang="en-US" sz="2400" dirty="0"/>
              <a:t> circuit + Al </a:t>
            </a:r>
            <a:r>
              <a:rPr lang="en-US" sz="2400" dirty="0" smtClean="0"/>
              <a:t>junction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925707" y="4113076"/>
            <a:ext cx="138621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NIST: ~35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23373" y="6381328"/>
            <a:ext cx="130516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IBM: ~50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25828" y="2821578"/>
            <a:ext cx="3033633" cy="2803666"/>
            <a:chOff x="6110367" y="2024844"/>
            <a:chExt cx="3033633" cy="2803666"/>
          </a:xfrm>
        </p:grpSpPr>
        <p:sp>
          <p:nvSpPr>
            <p:cNvPr id="22" name="Rectangle 21"/>
            <p:cNvSpPr/>
            <p:nvPr/>
          </p:nvSpPr>
          <p:spPr>
            <a:xfrm>
              <a:off x="6110367" y="2024844"/>
              <a:ext cx="3033633" cy="28036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228184" y="2060848"/>
              <a:ext cx="2844316" cy="2681806"/>
              <a:chOff x="6156176" y="2260234"/>
              <a:chExt cx="2844316" cy="2681806"/>
            </a:xfrm>
          </p:grpSpPr>
          <p:pic>
            <p:nvPicPr>
              <p:cNvPr id="168966" name="Picture 6" descr="IBM's superconducting qubit devic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3218" y="2260234"/>
                <a:ext cx="2381250" cy="238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156176" y="4295709"/>
                <a:ext cx="2844316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3D </a:t>
                </a:r>
                <a:r>
                  <a:rPr lang="en-US" dirty="0" err="1" smtClean="0"/>
                  <a:t>qubit</a:t>
                </a:r>
                <a:r>
                  <a:rPr lang="en-US" dirty="0" smtClean="0"/>
                  <a:t>: ~100 </a:t>
                </a:r>
                <a:r>
                  <a:rPr lang="en-US" dirty="0" err="1" smtClean="0">
                    <a:latin typeface="Symbol" pitchFamily="18" charset="2"/>
                  </a:rPr>
                  <a:t>m</a:t>
                </a:r>
                <a:r>
                  <a:rPr lang="en-US" dirty="0" err="1" smtClean="0"/>
                  <a:t>s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(Yale, IBM)</a:t>
                </a:r>
                <a:endParaRPr lang="en-US" dirty="0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940152" y="6212051"/>
            <a:ext cx="3098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u="sng" dirty="0" smtClean="0"/>
              <a:t>Sandberg, APL </a:t>
            </a:r>
            <a:r>
              <a:rPr lang="fr-FR" sz="1600" b="1" i="1" u="sng" dirty="0"/>
              <a:t>102</a:t>
            </a:r>
            <a:r>
              <a:rPr lang="fr-FR" sz="1600" i="1" u="sng" dirty="0"/>
              <a:t>, 072601 (2013)</a:t>
            </a:r>
            <a:endParaRPr lang="en-US" sz="1600" i="1" u="sng" dirty="0"/>
          </a:p>
        </p:txBody>
      </p:sp>
      <p:sp>
        <p:nvSpPr>
          <p:cNvPr id="35" name="Rectangle 34"/>
          <p:cNvSpPr/>
          <p:nvPr/>
        </p:nvSpPr>
        <p:spPr>
          <a:xfrm>
            <a:off x="5940152" y="6489478"/>
            <a:ext cx="2840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u="sng" dirty="0" smtClean="0"/>
              <a:t>Chang, APL 103, </a:t>
            </a:r>
            <a:r>
              <a:rPr lang="fr-FR" sz="1600" i="1" u="sng" dirty="0"/>
              <a:t>012602 (2013)</a:t>
            </a:r>
            <a:endParaRPr lang="en-US" sz="1600" i="1" u="sng" dirty="0"/>
          </a:p>
        </p:txBody>
      </p:sp>
      <p:grpSp>
        <p:nvGrpSpPr>
          <p:cNvPr id="27" name="Group 26"/>
          <p:cNvGrpSpPr/>
          <p:nvPr/>
        </p:nvGrpSpPr>
        <p:grpSpPr>
          <a:xfrm>
            <a:off x="2456597" y="4653136"/>
            <a:ext cx="2691467" cy="1752257"/>
            <a:chOff x="2456597" y="4653136"/>
            <a:chExt cx="2691467" cy="1752257"/>
          </a:xfrm>
        </p:grpSpPr>
        <p:pic>
          <p:nvPicPr>
            <p:cNvPr id="16896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597" y="4653136"/>
              <a:ext cx="2691467" cy="175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635896" y="5301208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ea typeface="宋体" pitchFamily="2" charset="-122"/>
                </a:rPr>
                <a:t>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2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4937" y="908720"/>
            <a:ext cx="3467003" cy="3187736"/>
            <a:chOff x="96885" y="1340768"/>
            <a:chExt cx="3467003" cy="318773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5" y="1340768"/>
              <a:ext cx="3467003" cy="3187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75556" y="3412380"/>
              <a:ext cx="295232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340673" y="3400097"/>
              <a:ext cx="1008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Q</a:t>
              </a:r>
              <a:r>
                <a:rPr lang="en-US" b="1" baseline="-25000" dirty="0" smtClean="0">
                  <a:solidFill>
                    <a:srgbClr val="0070C0"/>
                  </a:solidFill>
                </a:rPr>
                <a:t>i</a:t>
              </a:r>
              <a:r>
                <a:rPr lang="en-US" b="1" dirty="0" smtClean="0">
                  <a:solidFill>
                    <a:srgbClr val="0070C0"/>
                  </a:solidFill>
                </a:rPr>
                <a:t>&gt;10M</a:t>
              </a:r>
              <a:r>
                <a:rPr lang="en-US" dirty="0" smtClean="0">
                  <a:solidFill>
                    <a:srgbClr val="0070C0"/>
                  </a:solidFill>
                </a:rPr>
                <a:t>!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75556" y="2800312"/>
              <a:ext cx="295232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31540" y="1561500"/>
            <a:ext cx="430887" cy="56201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600" b="1" dirty="0" smtClean="0"/>
              <a:t>=1/Q</a:t>
            </a:r>
            <a:r>
              <a:rPr lang="en-US" sz="1600" b="1" baseline="-25000" dirty="0" smtClean="0"/>
              <a:t>i</a:t>
            </a:r>
            <a:endParaRPr lang="en-US" sz="1600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940152" y="6453336"/>
            <a:ext cx="315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u="sng" dirty="0" smtClean="0"/>
              <a:t>Chang </a:t>
            </a:r>
            <a:r>
              <a:rPr lang="fr-FR" sz="1600" i="1" u="sng" dirty="0" err="1" smtClean="0"/>
              <a:t>etal</a:t>
            </a:r>
            <a:r>
              <a:rPr lang="fr-FR" sz="1600" i="1" u="sng" dirty="0" smtClean="0"/>
              <a:t>, APL 103, </a:t>
            </a:r>
            <a:r>
              <a:rPr lang="fr-FR" sz="1600" i="1" u="sng" dirty="0"/>
              <a:t>012602 (2013)</a:t>
            </a:r>
            <a:endParaRPr lang="en-US" sz="1600" i="1" u="sng" dirty="0"/>
          </a:p>
        </p:txBody>
      </p:sp>
      <p:pic>
        <p:nvPicPr>
          <p:cNvPr id="9" name="Picture 5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8" y="4101287"/>
            <a:ext cx="4068452" cy="264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4732019"/>
            <a:ext cx="2304256" cy="15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15616" y="8620"/>
            <a:ext cx="7668852" cy="68012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TiN</a:t>
            </a:r>
            <a:r>
              <a:rPr lang="en-US" dirty="0" smtClean="0"/>
              <a:t> </a:t>
            </a:r>
            <a:r>
              <a:rPr lang="en-US" dirty="0" err="1" smtClean="0"/>
              <a:t>Qubit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75956" y="836712"/>
            <a:ext cx="3249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Goal:</a:t>
            </a:r>
          </a:p>
          <a:p>
            <a:r>
              <a:rPr lang="en-US" sz="2400" dirty="0" smtClean="0"/>
              <a:t>T1 ~ 50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dirty="0" err="1" smtClean="0"/>
              <a:t>s</a:t>
            </a:r>
            <a:r>
              <a:rPr lang="en-US" sz="2400" dirty="0" smtClean="0"/>
              <a:t>  =&gt;  Q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~ 1 M</a:t>
            </a:r>
          </a:p>
          <a:p>
            <a:r>
              <a:rPr lang="en-US" sz="2400" dirty="0" smtClean="0"/>
              <a:t>T1 ~ 500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dirty="0" err="1" smtClean="0"/>
              <a:t>s</a:t>
            </a:r>
            <a:r>
              <a:rPr lang="en-US" sz="2400" dirty="0" smtClean="0"/>
              <a:t> =&gt; </a:t>
            </a:r>
            <a:r>
              <a:rPr lang="en-US" sz="2400" dirty="0"/>
              <a:t>Q</a:t>
            </a:r>
            <a:r>
              <a:rPr lang="en-US" sz="2400" baseline="-25000" dirty="0"/>
              <a:t>i</a:t>
            </a:r>
            <a:r>
              <a:rPr lang="en-US" sz="2400" dirty="0"/>
              <a:t> ~ </a:t>
            </a:r>
            <a:r>
              <a:rPr lang="en-US" sz="2400" dirty="0" smtClean="0"/>
              <a:t>10 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4485" y="6237312"/>
            <a:ext cx="156966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IBM </a:t>
            </a:r>
            <a:r>
              <a:rPr lang="en-US" dirty="0" err="1" smtClean="0"/>
              <a:t>TiN</a:t>
            </a:r>
            <a:r>
              <a:rPr lang="en-US" dirty="0" smtClean="0"/>
              <a:t> </a:t>
            </a:r>
            <a:r>
              <a:rPr lang="en-US" dirty="0" err="1" smtClean="0"/>
              <a:t>qubits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39952" y="2096852"/>
            <a:ext cx="4914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Only </a:t>
            </a:r>
            <a:r>
              <a:rPr lang="en-US" sz="2000" dirty="0" err="1" smtClean="0">
                <a:solidFill>
                  <a:srgbClr val="FF0000"/>
                </a:solidFill>
              </a:rPr>
              <a:t>TiN</a:t>
            </a:r>
            <a:r>
              <a:rPr lang="en-US" sz="2000" dirty="0" smtClean="0">
                <a:solidFill>
                  <a:srgbClr val="FF0000"/>
                </a:solidFill>
              </a:rPr>
              <a:t> Q</a:t>
            </a:r>
            <a:r>
              <a:rPr lang="en-US" sz="2000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&gt;10 M at high power (no 3D)</a:t>
            </a:r>
          </a:p>
          <a:p>
            <a:pPr marL="342900" indent="-342900">
              <a:buFont typeface="Symbol"/>
              <a:buChar char="Þ"/>
            </a:pPr>
            <a:r>
              <a:rPr lang="en-US" sz="2000" dirty="0" smtClean="0"/>
              <a:t>other losses, such as </a:t>
            </a:r>
            <a:r>
              <a:rPr lang="en-US" sz="2000" dirty="0" err="1" smtClean="0"/>
              <a:t>quasipartile</a:t>
            </a:r>
            <a:r>
              <a:rPr lang="en-US" sz="2000" dirty="0" smtClean="0"/>
              <a:t>, trapped flux and radiation, are already low. TLS is the only problem to address.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709655" y="3982911"/>
            <a:ext cx="3118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Open question:</a:t>
            </a:r>
          </a:p>
          <a:p>
            <a:r>
              <a:rPr lang="en-US" sz="2000" dirty="0" smtClean="0"/>
              <a:t>Loss  of bulk Si?  Q &gt; </a:t>
            </a:r>
            <a:r>
              <a:rPr lang="en-US" sz="2000" dirty="0"/>
              <a:t>10 M</a:t>
            </a:r>
            <a:r>
              <a:rPr lang="en-US" sz="2000" dirty="0" smtClean="0"/>
              <a:t>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2747568" y="2390475"/>
            <a:ext cx="280597" cy="2278516"/>
          </a:xfrm>
          <a:prstGeom prst="upArrow">
            <a:avLst/>
          </a:prstGeom>
          <a:solidFill>
            <a:srgbClr val="FFFF00"/>
          </a:solidFill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itle 1"/>
          <p:cNvSpPr>
            <a:spLocks noGrp="1"/>
          </p:cNvSpPr>
          <p:nvPr>
            <p:ph type="title" idx="4294967295"/>
          </p:nvPr>
        </p:nvSpPr>
        <p:spPr>
          <a:xfrm>
            <a:off x="0" y="8620"/>
            <a:ext cx="9144000" cy="680120"/>
          </a:xfrm>
        </p:spPr>
        <p:txBody>
          <a:bodyPr/>
          <a:lstStyle/>
          <a:p>
            <a:r>
              <a:rPr lang="en-US" dirty="0" smtClean="0"/>
              <a:t>Summary – research theme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31540" y="816563"/>
            <a:ext cx="2286000" cy="1645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 Inductance Detectors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5760132" y="862831"/>
            <a:ext cx="2286000" cy="16459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Supercond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Qubits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239852" y="4380959"/>
            <a:ext cx="2286000" cy="1645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-limited Amplifiers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844" y="2652767"/>
            <a:ext cx="219456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Two-level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3167844" y="3120819"/>
            <a:ext cx="219456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TiN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NbTiN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trilayer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3167844" y="2195567"/>
            <a:ext cx="219456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Micro-resonators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5454" y="2565658"/>
            <a:ext cx="2780362" cy="2308324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Our Goal: </a:t>
            </a:r>
          </a:p>
          <a:p>
            <a:pPr>
              <a:buFontTx/>
              <a:buNone/>
            </a:pPr>
            <a:r>
              <a:rPr lang="en-US" altLang="zh-CN" dirty="0">
                <a:ea typeface="宋体" pitchFamily="2" charset="-122"/>
              </a:rPr>
              <a:t>	</a:t>
            </a:r>
            <a:r>
              <a:rPr lang="en-US" altLang="zh-CN" dirty="0" smtClean="0">
                <a:ea typeface="宋体" pitchFamily="2" charset="-122"/>
              </a:rPr>
              <a:t>- photon noise limited</a:t>
            </a:r>
          </a:p>
          <a:p>
            <a:pPr>
              <a:buFontTx/>
              <a:buNone/>
            </a:pPr>
            <a:r>
              <a:rPr lang="en-US" altLang="zh-CN" dirty="0">
                <a:ea typeface="宋体" pitchFamily="2" charset="-122"/>
              </a:rPr>
              <a:t>	</a:t>
            </a:r>
            <a:r>
              <a:rPr lang="en-US" altLang="zh-CN" dirty="0" smtClean="0">
                <a:ea typeface="宋体" pitchFamily="2" charset="-122"/>
              </a:rPr>
              <a:t>- as sensitive as TES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Current:  achieved@1.2 THz 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Prob.: TLS noise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Approach: </a:t>
            </a:r>
          </a:p>
          <a:p>
            <a:pPr>
              <a:buFontTx/>
              <a:buNone/>
            </a:pPr>
            <a:r>
              <a:rPr lang="en-US" altLang="zh-CN" dirty="0">
                <a:ea typeface="宋体" pitchFamily="2" charset="-122"/>
              </a:rPr>
              <a:t>	</a:t>
            </a:r>
            <a:r>
              <a:rPr lang="en-US" altLang="zh-CN" dirty="0" smtClean="0">
                <a:ea typeface="宋体" pitchFamily="2" charset="-122"/>
              </a:rPr>
              <a:t>- reduce TLS</a:t>
            </a:r>
          </a:p>
          <a:p>
            <a:pPr>
              <a:buFontTx/>
              <a:buNone/>
            </a:pPr>
            <a:r>
              <a:rPr lang="en-US" altLang="zh-CN" dirty="0">
                <a:ea typeface="宋体" pitchFamily="2" charset="-122"/>
              </a:rPr>
              <a:t>	</a:t>
            </a:r>
            <a:r>
              <a:rPr lang="en-US" altLang="zh-CN" dirty="0" smtClean="0">
                <a:ea typeface="宋体" pitchFamily="2" charset="-122"/>
              </a:rPr>
              <a:t>- QL amplifier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28084" y="5469031"/>
            <a:ext cx="3779912" cy="92333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Our Goal:  quantum-limit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Current: a factor of ~3 away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Prob.: heat-sinking, yield, gain ripple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56176" y="2732727"/>
            <a:ext cx="2951820" cy="1200329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Our Goal: T1~ 500 </a:t>
            </a:r>
            <a:r>
              <a:rPr lang="en-US" altLang="zh-CN" dirty="0" err="1" smtClean="0">
                <a:latin typeface="Symbol" pitchFamily="18" charset="2"/>
                <a:ea typeface="宋体" pitchFamily="2" charset="-122"/>
              </a:rPr>
              <a:t>m</a:t>
            </a:r>
            <a:r>
              <a:rPr lang="en-US" altLang="zh-CN" dirty="0" err="1" smtClean="0">
                <a:ea typeface="宋体" pitchFamily="2" charset="-122"/>
              </a:rPr>
              <a:t>s</a:t>
            </a:r>
            <a:endParaRPr lang="en-US" altLang="zh-CN" dirty="0" smtClean="0"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Current: a factor of ~10 away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Prob.:  TLS </a:t>
            </a:r>
            <a:r>
              <a:rPr lang="en-US" altLang="zh-CN" dirty="0" err="1" smtClean="0">
                <a:ea typeface="宋体" pitchFamily="2" charset="-122"/>
              </a:rPr>
              <a:t>decoherence</a:t>
            </a:r>
            <a:endParaRPr lang="en-US" altLang="zh-CN" dirty="0" smtClean="0"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Approach:  reduce TLS</a:t>
            </a:r>
          </a:p>
        </p:txBody>
      </p:sp>
      <p:sp>
        <p:nvSpPr>
          <p:cNvPr id="15" name="Up Arrow 14"/>
          <p:cNvSpPr/>
          <p:nvPr/>
        </p:nvSpPr>
        <p:spPr>
          <a:xfrm flipH="1">
            <a:off x="5508104" y="2328731"/>
            <a:ext cx="280597" cy="2278516"/>
          </a:xfrm>
          <a:prstGeom prst="upArrow">
            <a:avLst/>
          </a:prstGeom>
          <a:solidFill>
            <a:srgbClr val="FFFF00"/>
          </a:solidFill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2843808" y="1505771"/>
            <a:ext cx="2760536" cy="246896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4440" y="5050117"/>
            <a:ext cx="1800200" cy="972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Nonlinear KI Devices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1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680120"/>
          </a:xfrm>
        </p:spPr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714174"/>
            <a:ext cx="87489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NIST</a:t>
            </a:r>
            <a:r>
              <a:rPr lang="en-US" sz="2200" dirty="0" smtClean="0"/>
              <a:t>: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</a:rPr>
              <a:t>Detector:</a:t>
            </a:r>
            <a:r>
              <a:rPr lang="en-US" sz="2200" dirty="0" smtClean="0"/>
              <a:t> </a:t>
            </a:r>
            <a:r>
              <a:rPr lang="en-US" sz="2200" dirty="0"/>
              <a:t>Joel </a:t>
            </a:r>
            <a:r>
              <a:rPr lang="en-US" sz="2200" dirty="0" err="1"/>
              <a:t>Ullom</a:t>
            </a:r>
            <a:r>
              <a:rPr lang="en-US" sz="2200" dirty="0"/>
              <a:t>, </a:t>
            </a:r>
            <a:r>
              <a:rPr lang="en-US" sz="2200" dirty="0" err="1" smtClean="0"/>
              <a:t>Jiansong</a:t>
            </a:r>
            <a:r>
              <a:rPr lang="en-US" sz="2200" dirty="0" smtClean="0"/>
              <a:t> Gao, Johannes </a:t>
            </a:r>
            <a:r>
              <a:rPr lang="en-US" sz="2200" dirty="0" err="1"/>
              <a:t>Hubmayr</a:t>
            </a:r>
            <a:r>
              <a:rPr lang="en-US" sz="2200" dirty="0"/>
              <a:t>,  Dan </a:t>
            </a:r>
            <a:r>
              <a:rPr lang="en-US" sz="2200" dirty="0" smtClean="0"/>
              <a:t>Becker</a:t>
            </a:r>
            <a:r>
              <a:rPr lang="en-US" sz="2200" dirty="0"/>
              <a:t>, </a:t>
            </a:r>
            <a:r>
              <a:rPr lang="en-US" sz="2200" dirty="0" smtClean="0"/>
              <a:t>Dan </a:t>
            </a:r>
            <a:r>
              <a:rPr lang="en-US" sz="2200" dirty="0" err="1" smtClean="0"/>
              <a:t>Schimidt</a:t>
            </a:r>
            <a:r>
              <a:rPr lang="en-US" sz="2200" dirty="0" smtClean="0"/>
              <a:t>, Jeff Van </a:t>
            </a:r>
            <a:r>
              <a:rPr lang="en-US" sz="2200" dirty="0" err="1" smtClean="0"/>
              <a:t>Lanen</a:t>
            </a:r>
            <a:r>
              <a:rPr lang="en-US" sz="2200" dirty="0" smtClean="0"/>
              <a:t>, </a:t>
            </a:r>
            <a:r>
              <a:rPr lang="en-US" sz="2200" dirty="0" err="1" smtClean="0"/>
              <a:t>Yiwen</a:t>
            </a:r>
            <a:r>
              <a:rPr lang="en-US" sz="2200" dirty="0" smtClean="0"/>
              <a:t> Wang, </a:t>
            </a:r>
            <a:r>
              <a:rPr lang="en-US" sz="2200" dirty="0" smtClean="0">
                <a:solidFill>
                  <a:srgbClr val="00B050"/>
                </a:solidFill>
              </a:rPr>
              <a:t>Gene Hilton</a:t>
            </a:r>
            <a:r>
              <a:rPr lang="en-US" sz="2200" dirty="0">
                <a:solidFill>
                  <a:srgbClr val="00B050"/>
                </a:solidFill>
              </a:rPr>
              <a:t>, Leila </a:t>
            </a:r>
            <a:r>
              <a:rPr lang="en-US" sz="2200" dirty="0" smtClean="0">
                <a:solidFill>
                  <a:srgbClr val="00B050"/>
                </a:solidFill>
              </a:rPr>
              <a:t>Vale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200" dirty="0" err="1" smtClean="0">
                <a:solidFill>
                  <a:srgbClr val="0000FF"/>
                </a:solidFill>
              </a:rPr>
              <a:t>Qubit</a:t>
            </a:r>
            <a:r>
              <a:rPr lang="en-US" sz="2200" dirty="0" smtClean="0">
                <a:solidFill>
                  <a:srgbClr val="0000FF"/>
                </a:solidFill>
              </a:rPr>
              <a:t>:</a:t>
            </a:r>
            <a:r>
              <a:rPr lang="en-US" sz="2200" dirty="0" smtClean="0"/>
              <a:t> David </a:t>
            </a:r>
            <a:r>
              <a:rPr lang="en-US" sz="2200" dirty="0"/>
              <a:t>Pappas, </a:t>
            </a:r>
            <a:r>
              <a:rPr lang="en-US" sz="2200" dirty="0">
                <a:solidFill>
                  <a:srgbClr val="006600"/>
                </a:solidFill>
              </a:rPr>
              <a:t>Mike </a:t>
            </a:r>
            <a:r>
              <a:rPr lang="en-US" sz="2200" dirty="0" err="1" smtClean="0">
                <a:solidFill>
                  <a:srgbClr val="006600"/>
                </a:solidFill>
              </a:rPr>
              <a:t>Vissers</a:t>
            </a:r>
            <a:r>
              <a:rPr lang="en-US" sz="2200" dirty="0" smtClean="0">
                <a:solidFill>
                  <a:srgbClr val="006600"/>
                </a:solidFill>
              </a:rPr>
              <a:t>, </a:t>
            </a:r>
            <a:r>
              <a:rPr lang="en-US" sz="2200" dirty="0"/>
              <a:t>Jose </a:t>
            </a:r>
            <a:r>
              <a:rPr lang="en-US" sz="2200" dirty="0" err="1" smtClean="0"/>
              <a:t>Aumentado</a:t>
            </a:r>
            <a:r>
              <a:rPr lang="en-US" sz="2200" dirty="0" smtClean="0"/>
              <a:t>, Leonardo </a:t>
            </a:r>
            <a:r>
              <a:rPr lang="en-US" sz="2200" dirty="0" err="1"/>
              <a:t>Ranzani</a:t>
            </a:r>
            <a:endParaRPr lang="en-US" sz="2200" dirty="0" smtClean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</a:rPr>
              <a:t>Optical:</a:t>
            </a:r>
            <a:r>
              <a:rPr lang="en-US" sz="2200" dirty="0" smtClean="0"/>
              <a:t> </a:t>
            </a:r>
            <a:r>
              <a:rPr lang="en-US" sz="2200" dirty="0" err="1" smtClean="0"/>
              <a:t>Sae</a:t>
            </a:r>
            <a:r>
              <a:rPr lang="en-US" sz="2200" dirty="0" smtClean="0"/>
              <a:t> Woo Nam, </a:t>
            </a:r>
            <a:r>
              <a:rPr lang="en-US" sz="2200" dirty="0" err="1" smtClean="0"/>
              <a:t>Ariana</a:t>
            </a:r>
            <a:r>
              <a:rPr lang="en-US" sz="2200" dirty="0" smtClean="0"/>
              <a:t> </a:t>
            </a:r>
            <a:r>
              <a:rPr lang="en-US" sz="2200" dirty="0" err="1" smtClean="0"/>
              <a:t>Lita</a:t>
            </a:r>
            <a:endParaRPr lang="en-US" sz="2200" dirty="0" smtClean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200" dirty="0">
                <a:solidFill>
                  <a:srgbClr val="0000FF"/>
                </a:solidFill>
              </a:rPr>
              <a:t>Imaging: </a:t>
            </a:r>
            <a:r>
              <a:rPr lang="en-US" sz="2200" dirty="0" err="1"/>
              <a:t>Aric</a:t>
            </a:r>
            <a:r>
              <a:rPr lang="en-US" sz="2200" dirty="0"/>
              <a:t> </a:t>
            </a:r>
            <a:r>
              <a:rPr lang="en-US" sz="2200" dirty="0" smtClean="0"/>
              <a:t>Sanders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200" dirty="0" smtClean="0"/>
              <a:t>……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CU</a:t>
            </a:r>
            <a:r>
              <a:rPr lang="en-US" sz="2200" dirty="0" smtClean="0"/>
              <a:t>: </a:t>
            </a:r>
            <a:r>
              <a:rPr lang="en-US" sz="2200" dirty="0" err="1" smtClean="0"/>
              <a:t>Konrad</a:t>
            </a:r>
            <a:r>
              <a:rPr lang="en-US" sz="2200" dirty="0" smtClean="0"/>
              <a:t> </a:t>
            </a:r>
            <a:r>
              <a:rPr lang="en-US" sz="2200" dirty="0" err="1" smtClean="0"/>
              <a:t>Lehnert</a:t>
            </a:r>
            <a:r>
              <a:rPr lang="en-US" sz="2200" dirty="0" smtClean="0"/>
              <a:t>, Christ Abeles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Caltech/JPL:</a:t>
            </a:r>
            <a:r>
              <a:rPr lang="en-US" sz="2200" dirty="0" smtClean="0"/>
              <a:t> Jonas </a:t>
            </a:r>
            <a:r>
              <a:rPr lang="en-US" sz="2200" dirty="0" err="1" smtClean="0"/>
              <a:t>Zmuidzinas</a:t>
            </a:r>
            <a:r>
              <a:rPr lang="en-US" sz="2200" dirty="0" smtClean="0"/>
              <a:t>, Peter Day, Rick Leduc</a:t>
            </a: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Stanford:</a:t>
            </a:r>
            <a:r>
              <a:rPr lang="en-US" sz="2200" dirty="0" smtClean="0"/>
              <a:t> Kent Irwin</a:t>
            </a:r>
            <a:r>
              <a:rPr lang="en-US" sz="2200" dirty="0"/>
              <a:t>, </a:t>
            </a:r>
            <a:r>
              <a:rPr lang="en-US" sz="2200" dirty="0" err="1" smtClean="0"/>
              <a:t>Saptarshi</a:t>
            </a:r>
            <a:r>
              <a:rPr lang="en-US" sz="2200" dirty="0" smtClean="0"/>
              <a:t> </a:t>
            </a:r>
            <a:r>
              <a:rPr lang="en-US" sz="2200" dirty="0" err="1" smtClean="0"/>
              <a:t>Chaudhuri</a:t>
            </a:r>
            <a:r>
              <a:rPr lang="en-US" sz="2200" dirty="0" smtClean="0"/>
              <a:t>,</a:t>
            </a:r>
            <a:r>
              <a:rPr lang="en-US" sz="2200" dirty="0"/>
              <a:t> Dale Li, Sherry Cho</a:t>
            </a: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UCSB:</a:t>
            </a:r>
            <a:r>
              <a:rPr lang="en-US" sz="2200" dirty="0" smtClean="0"/>
              <a:t> Ben </a:t>
            </a:r>
            <a:r>
              <a:rPr lang="en-US" sz="2200" dirty="0" err="1" smtClean="0"/>
              <a:t>Mazin</a:t>
            </a:r>
            <a:r>
              <a:rPr lang="en-US" sz="2200" dirty="0" smtClean="0"/>
              <a:t>, John Martinis, Clint </a:t>
            </a:r>
            <a:r>
              <a:rPr lang="en-US" sz="2200" dirty="0" err="1" smtClean="0"/>
              <a:t>Bockstiegel</a:t>
            </a: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SLU: </a:t>
            </a:r>
            <a:r>
              <a:rPr lang="en-US" sz="2200" dirty="0" smtClean="0"/>
              <a:t>David </a:t>
            </a:r>
            <a:r>
              <a:rPr lang="en-US" sz="2200" dirty="0" err="1" smtClean="0"/>
              <a:t>Wisbey</a:t>
            </a:r>
            <a:r>
              <a:rPr lang="en-US" sz="22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BLAST:</a:t>
            </a:r>
            <a:r>
              <a:rPr lang="en-US" sz="2200" dirty="0" smtClean="0"/>
              <a:t> Mark Devlin (</a:t>
            </a:r>
            <a:r>
              <a:rPr lang="en-US" sz="2200" dirty="0" err="1" smtClean="0"/>
              <a:t>UPenn</a:t>
            </a:r>
            <a:r>
              <a:rPr lang="en-US" sz="2200" dirty="0" smtClean="0"/>
              <a:t>) + Cardiff + ASU + …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IBM:</a:t>
            </a:r>
            <a:r>
              <a:rPr lang="en-US" sz="2200" dirty="0" smtClean="0"/>
              <a:t> Matthias Steffen, </a:t>
            </a:r>
            <a:r>
              <a:rPr lang="en-US" sz="2200" dirty="0"/>
              <a:t>Martin </a:t>
            </a:r>
            <a:r>
              <a:rPr lang="en-US" sz="2200" dirty="0" smtClean="0"/>
              <a:t>Sandberg, Josie Chang 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84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1893" y="3068960"/>
            <a:ext cx="9144000" cy="6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Thank you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7656513" cy="692696"/>
          </a:xfrm>
        </p:spPr>
        <p:txBody>
          <a:bodyPr>
            <a:normAutofit/>
          </a:bodyPr>
          <a:lstStyle/>
          <a:p>
            <a:r>
              <a:rPr lang="en-US" dirty="0" smtClean="0"/>
              <a:t>Kinetic Inductance of Superconductor</a:t>
            </a:r>
            <a:endParaRPr lang="en-US" dirty="0"/>
          </a:p>
        </p:txBody>
      </p:sp>
      <p:graphicFrame>
        <p:nvGraphicFramePr>
          <p:cNvPr id="1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658518"/>
              </p:ext>
            </p:extLst>
          </p:nvPr>
        </p:nvGraphicFramePr>
        <p:xfrm>
          <a:off x="4139952" y="3656916"/>
          <a:ext cx="4326883" cy="117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4" name="Visio" r:id="rId3" imgW="3100959" imgH="872807" progId="">
                  <p:embed/>
                </p:oleObj>
              </mc:Choice>
              <mc:Fallback>
                <p:oleObj name="Visio" r:id="rId3" imgW="3100959" imgH="8728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656916"/>
                        <a:ext cx="4326883" cy="1176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14586"/>
              </p:ext>
            </p:extLst>
          </p:nvPr>
        </p:nvGraphicFramePr>
        <p:xfrm>
          <a:off x="3887924" y="2096852"/>
          <a:ext cx="43322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5" name="Equation" r:id="rId5" imgW="2476440" imgH="393480" progId="Equation.DSMT4">
                  <p:embed/>
                </p:oleObj>
              </mc:Choice>
              <mc:Fallback>
                <p:oleObj name="Equation" r:id="rId5" imgW="2476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924" y="2096852"/>
                        <a:ext cx="4332288" cy="6889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503548" y="2168860"/>
            <a:ext cx="3302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ea typeface="宋体" pitchFamily="2" charset="-122"/>
              </a:rPr>
              <a:t>Kinetic inductance: </a:t>
            </a:r>
            <a:r>
              <a:rPr lang="en-US" altLang="zh-CN" sz="2400" i="1" dirty="0" err="1">
                <a:ea typeface="宋体" pitchFamily="2" charset="-122"/>
              </a:rPr>
              <a:t>L</a:t>
            </a:r>
            <a:r>
              <a:rPr lang="en-US" altLang="zh-CN" sz="2400" i="1" baseline="-25000" dirty="0" err="1">
                <a:ea typeface="宋体" pitchFamily="2" charset="-122"/>
              </a:rPr>
              <a:t>ki</a:t>
            </a:r>
            <a:endParaRPr lang="en-US" altLang="zh-CN" sz="2400" i="1" baseline="-25000" dirty="0">
              <a:ea typeface="宋体" pitchFamily="2" charset="-122"/>
            </a:endParaRPr>
          </a:p>
        </p:txBody>
      </p:sp>
      <p:pic>
        <p:nvPicPr>
          <p:cNvPr id="154986" name="Picture 13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0948"/>
            <a:ext cx="3276364" cy="306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508" y="764704"/>
            <a:ext cx="877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ea typeface="宋体" pitchFamily="2" charset="-122"/>
              </a:rPr>
              <a:t>	</a:t>
            </a:r>
            <a:r>
              <a:rPr lang="en-US" altLang="zh-CN" sz="2400" dirty="0" smtClean="0">
                <a:ea typeface="宋体" pitchFamily="2" charset="-122"/>
              </a:rPr>
              <a:t>Electrons </a:t>
            </a:r>
            <a:r>
              <a:rPr lang="en-US" altLang="zh-CN" sz="2400" dirty="0">
                <a:ea typeface="宋体" pitchFamily="2" charset="-122"/>
              </a:rPr>
              <a:t>are bound into Cooper pairs at </a:t>
            </a:r>
            <a:r>
              <a:rPr lang="en-US" altLang="zh-CN" sz="2400" i="1" dirty="0">
                <a:ea typeface="宋体" pitchFamily="2" charset="-122"/>
              </a:rPr>
              <a:t>T&lt;</a:t>
            </a:r>
            <a:r>
              <a:rPr lang="en-US" altLang="zh-CN" sz="2400" i="1" dirty="0" err="1">
                <a:ea typeface="宋体" pitchFamily="2" charset="-122"/>
              </a:rPr>
              <a:t>T</a:t>
            </a:r>
            <a:r>
              <a:rPr lang="en-US" altLang="zh-CN" sz="2400" i="1" baseline="-25000" dirty="0" err="1">
                <a:ea typeface="宋体" pitchFamily="2" charset="-122"/>
              </a:rPr>
              <a:t>c</a:t>
            </a:r>
            <a:endParaRPr lang="en-US" altLang="zh-CN" sz="2400" dirty="0">
              <a:ea typeface="宋体" pitchFamily="2" charset="-122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673100" y="1394830"/>
            <a:ext cx="1095772" cy="449994"/>
            <a:chOff x="1944" y="920"/>
            <a:chExt cx="640" cy="304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1944" y="920"/>
              <a:ext cx="640" cy="304"/>
            </a:xfrm>
            <a:prstGeom prst="ellipse">
              <a:avLst/>
            </a:prstGeom>
            <a:noFill/>
            <a:ln w="19050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2072" y="1008"/>
              <a:ext cx="128" cy="12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2321" y="1009"/>
              <a:ext cx="128" cy="12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809804"/>
              </p:ext>
            </p:extLst>
          </p:nvPr>
        </p:nvGraphicFramePr>
        <p:xfrm>
          <a:off x="2105306" y="1422549"/>
          <a:ext cx="2444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6" name="Equation" r:id="rId8" imgW="1396800" imgH="241200" progId="Equation.DSMT4">
                  <p:embed/>
                </p:oleObj>
              </mc:Choice>
              <mc:Fallback>
                <p:oleObj name="Equation" r:id="rId8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306" y="1422549"/>
                        <a:ext cx="24447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5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9991"/>
            <a:ext cx="9144000" cy="21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79588"/>
              </p:ext>
            </p:extLst>
          </p:nvPr>
        </p:nvGraphicFramePr>
        <p:xfrm>
          <a:off x="5853105" y="1883209"/>
          <a:ext cx="27400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8" name="Visio" r:id="rId3" imgW="2572806" imgH="2156499" progId="Visio.Drawing.11">
                  <p:embed/>
                </p:oleObj>
              </mc:Choice>
              <mc:Fallback>
                <p:oleObj name="Visio" r:id="rId3" imgW="2572806" imgH="21564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05" y="1883209"/>
                        <a:ext cx="2740025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1207701" y="-63388"/>
            <a:ext cx="7720783" cy="68407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Microwave Kinetic Inductance Detectors</a:t>
            </a:r>
          </a:p>
          <a:p>
            <a:r>
              <a:rPr lang="en-US" dirty="0" smtClean="0"/>
              <a:t>(MKIDs)</a:t>
            </a:r>
            <a:endParaRPr lang="en-US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0275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ea typeface="宋体" pitchFamily="2" charset="-122"/>
              </a:rPr>
              <a:t>Use superconducting resonators </a:t>
            </a:r>
            <a:r>
              <a:rPr lang="en-US" altLang="zh-CN" sz="2400" dirty="0">
                <a:ea typeface="宋体" pitchFamily="2" charset="-122"/>
              </a:rPr>
              <a:t>to sense </a:t>
            </a:r>
            <a:r>
              <a:rPr lang="en-US" altLang="zh-CN" sz="2400" dirty="0" err="1" smtClean="0">
                <a:ea typeface="宋体" pitchFamily="2" charset="-122"/>
              </a:rPr>
              <a:t>quasiparticles</a:t>
            </a: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384" y="4284283"/>
            <a:ext cx="28765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dirty="0">
                <a:ea typeface="宋体" pitchFamily="2" charset="-122"/>
              </a:rPr>
              <a:t>CPW: coplanar waveguide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73997"/>
              </p:ext>
            </p:extLst>
          </p:nvPr>
        </p:nvGraphicFramePr>
        <p:xfrm>
          <a:off x="101600" y="1432991"/>
          <a:ext cx="2643188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9" name="Visio" r:id="rId5" imgW="2356485" imgH="2612072" progId="Visio.Drawing.11">
                  <p:embed/>
                </p:oleObj>
              </mc:Choice>
              <mc:Fallback>
                <p:oleObj name="Visio" r:id="rId5" imgW="2356485" imgH="26120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432991"/>
                        <a:ext cx="2643188" cy="293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25535"/>
              </p:ext>
            </p:extLst>
          </p:nvPr>
        </p:nvGraphicFramePr>
        <p:xfrm>
          <a:off x="3282429" y="1592796"/>
          <a:ext cx="2225675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0" name="Visio" r:id="rId7" imgW="2276141" imgH="2427783" progId="Visio.Drawing.11">
                  <p:embed/>
                </p:oleObj>
              </mc:Choice>
              <mc:Fallback>
                <p:oleObj name="Visio" r:id="rId7" imgW="2276141" imgH="24277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429" y="1592796"/>
                        <a:ext cx="2225675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7403546" y="1664804"/>
            <a:ext cx="14169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dirty="0">
                <a:ea typeface="宋体" pitchFamily="2" charset="-122"/>
              </a:rPr>
              <a:t>r</a:t>
            </a:r>
            <a:r>
              <a:rPr lang="en-US" altLang="zh-CN" dirty="0" smtClean="0">
                <a:ea typeface="宋体" pitchFamily="2" charset="-122"/>
              </a:rPr>
              <a:t>eadout tone</a:t>
            </a: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15698"/>
              </p:ext>
            </p:extLst>
          </p:nvPr>
        </p:nvGraphicFramePr>
        <p:xfrm>
          <a:off x="3407605" y="5157192"/>
          <a:ext cx="53768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1" name="Equation" r:id="rId9" imgW="2679480" imgH="241200" progId="Equation.DSMT4">
                  <p:embed/>
                </p:oleObj>
              </mc:Choice>
              <mc:Fallback>
                <p:oleObj name="Equation" r:id="rId9" imgW="267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605" y="5157192"/>
                        <a:ext cx="5376863" cy="4841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479" y="4761148"/>
            <a:ext cx="2896276" cy="18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29272" y="6331386"/>
            <a:ext cx="6399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i="1" dirty="0">
                <a:ea typeface="宋体" pitchFamily="2" charset="-122"/>
              </a:rPr>
              <a:t>Invented by J. </a:t>
            </a:r>
            <a:r>
              <a:rPr lang="en-US" altLang="zh-CN" i="1" dirty="0" err="1">
                <a:ea typeface="宋体" pitchFamily="2" charset="-122"/>
              </a:rPr>
              <a:t>Zmuidzinas</a:t>
            </a:r>
            <a:r>
              <a:rPr lang="en-US" altLang="zh-CN" i="1" dirty="0">
                <a:ea typeface="宋体" pitchFamily="2" charset="-122"/>
              </a:rPr>
              <a:t> and H. Leduc </a:t>
            </a:r>
            <a:r>
              <a:rPr lang="en-US" altLang="zh-CN" i="1" dirty="0" smtClean="0">
                <a:ea typeface="宋体" pitchFamily="2" charset="-122"/>
              </a:rPr>
              <a:t>at Caltech/JPL in 2000.</a:t>
            </a:r>
            <a:endParaRPr lang="en-US" altLang="zh-CN" i="1" dirty="0">
              <a:ea typeface="宋体" pitchFamily="2" charset="-122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179512" y="1052736"/>
            <a:ext cx="8610600" cy="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367542" y="1793031"/>
            <a:ext cx="0" cy="239205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799528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ea typeface="宋体" pitchFamily="2" charset="-122"/>
              </a:rPr>
              <a:t>V</a:t>
            </a:r>
            <a:r>
              <a:rPr lang="en-US" baseline="-25000" dirty="0" smtClean="0">
                <a:ea typeface="宋体" pitchFamily="2" charset="-122"/>
              </a:rPr>
              <a:t>in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313260" y="1799528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ea typeface="宋体" pitchFamily="2" charset="-122"/>
              </a:rPr>
              <a:t>V</a:t>
            </a:r>
            <a:r>
              <a:rPr lang="en-US" baseline="-25000" dirty="0" err="1" smtClean="0">
                <a:ea typeface="宋体" pitchFamily="2" charset="-122"/>
              </a:rPr>
              <a:t>out</a:t>
            </a:r>
            <a:endParaRPr lang="en-US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926589" y="3104964"/>
            <a:ext cx="45418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12003" y="3322389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a typeface="宋体" pitchFamily="2" charset="-122"/>
              </a:rPr>
              <a:t>Al, </a:t>
            </a:r>
            <a:r>
              <a:rPr lang="en-US" altLang="zh-CN" dirty="0" err="1" smtClean="0">
                <a:ea typeface="宋体" pitchFamily="2" charset="-122"/>
              </a:rPr>
              <a:t>Nb</a:t>
            </a:r>
            <a:r>
              <a:rPr lang="en-US" altLang="zh-CN" dirty="0" smtClean="0">
                <a:ea typeface="宋体" pitchFamily="2" charset="-122"/>
              </a:rPr>
              <a:t>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330" y="796863"/>
            <a:ext cx="3699320" cy="248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54868" y="8620"/>
            <a:ext cx="8229600" cy="684076"/>
          </a:xfrm>
        </p:spPr>
        <p:txBody>
          <a:bodyPr/>
          <a:lstStyle/>
          <a:p>
            <a:r>
              <a:rPr lang="en-US" dirty="0" smtClean="0"/>
              <a:t>Frequency domain multiplexing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8992" y="836712"/>
            <a:ext cx="4191000" cy="2248646"/>
            <a:chOff x="2640" y="2400"/>
            <a:chExt cx="2832" cy="147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496"/>
              <a:ext cx="2027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40" y="2400"/>
              <a:ext cx="57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ea typeface="宋体" pitchFamily="2" charset="-122"/>
                </a:rPr>
                <a:t>In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944" y="2400"/>
              <a:ext cx="5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ea typeface="宋体" pitchFamily="2" charset="-122"/>
                </a:rPr>
                <a:t>Out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37756" y="123275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HEMT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endParaRPr lang="en-US" altLang="zh-CN" sz="2400" i="1" dirty="0">
              <a:ea typeface="宋体" pitchFamily="2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48980"/>
            <a:ext cx="4495800" cy="2596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5985284"/>
            <a:ext cx="9144000" cy="75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zh-CN" sz="2000" i="1" dirty="0" smtClean="0">
                <a:solidFill>
                  <a:srgbClr val="0070C0"/>
                </a:solidFill>
                <a:ea typeface="宋体" pitchFamily="2" charset="-122"/>
              </a:rPr>
              <a:t>	A high electron mobility transistor amplifier (HEMT) provides ~ 4 GHz of bandwidth with </a:t>
            </a:r>
            <a:r>
              <a:rPr lang="en-US" altLang="zh-CN" sz="2000" i="1" dirty="0" err="1" smtClean="0">
                <a:solidFill>
                  <a:srgbClr val="FF0000"/>
                </a:solidFill>
                <a:ea typeface="宋体" pitchFamily="2" charset="-122"/>
              </a:rPr>
              <a:t>Tn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</a:rPr>
              <a:t> &lt;5 K</a:t>
            </a:r>
            <a:r>
              <a:rPr lang="en-US" altLang="zh-CN" sz="2000" i="1" dirty="0" smtClean="0">
                <a:solidFill>
                  <a:srgbClr val="0070C0"/>
                </a:solidFill>
                <a:ea typeface="宋体" pitchFamily="2" charset="-122"/>
              </a:rPr>
              <a:t>, allowing 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</a:rPr>
              <a:t>&gt;1000</a:t>
            </a:r>
            <a:r>
              <a:rPr lang="en-US" altLang="zh-CN" sz="2000" i="1" dirty="0" smtClean="0">
                <a:solidFill>
                  <a:srgbClr val="0070C0"/>
                </a:solidFill>
                <a:ea typeface="宋体" pitchFamily="2" charset="-122"/>
              </a:rPr>
              <a:t> MKIDs to be readout with 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</a:rPr>
              <a:t>one pair </a:t>
            </a:r>
            <a:r>
              <a:rPr lang="en-US" altLang="zh-CN" sz="2000" i="1" dirty="0" smtClean="0">
                <a:solidFill>
                  <a:srgbClr val="0070C0"/>
                </a:solidFill>
                <a:ea typeface="宋体" pitchFamily="2" charset="-122"/>
              </a:rPr>
              <a:t>of coaxial cables!</a:t>
            </a:r>
            <a:endParaRPr lang="en-US" altLang="zh-CN" sz="2000" i="1" dirty="0">
              <a:solidFill>
                <a:srgbClr val="0070C0"/>
              </a:solidFill>
              <a:ea typeface="宋体" pitchFamily="2" charset="-122"/>
            </a:endParaRPr>
          </a:p>
        </p:txBody>
      </p:sp>
      <p:pic>
        <p:nvPicPr>
          <p:cNvPr id="14" name="Picture 13" descr="ROACH_ADC_DAC_pics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80644" y="3284984"/>
            <a:ext cx="3523804" cy="2642853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39652" y="5471936"/>
            <a:ext cx="3127972" cy="36933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Broadband low-noise amplifier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28084" y="5558505"/>
            <a:ext cx="3274038" cy="36933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Digital readout – 500MHz AD/DA</a:t>
            </a:r>
            <a:endParaRPr lang="en-US" altLang="zh-CN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4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471" y="-27384"/>
            <a:ext cx="7616997" cy="684076"/>
          </a:xfrm>
        </p:spPr>
        <p:txBody>
          <a:bodyPr>
            <a:normAutofit/>
          </a:bodyPr>
          <a:lstStyle/>
          <a:p>
            <a:r>
              <a:rPr lang="en-US" dirty="0" err="1" smtClean="0"/>
              <a:t>TiN</a:t>
            </a:r>
            <a:r>
              <a:rPr lang="en-US" dirty="0" smtClean="0"/>
              <a:t> - ideal material for MKID</a:t>
            </a:r>
            <a:endParaRPr lang="en-US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4415744" y="5368843"/>
            <a:ext cx="256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high </a:t>
            </a:r>
            <a:r>
              <a:rPr lang="en-US" i="1" dirty="0" err="1" smtClean="0">
                <a:solidFill>
                  <a:srgbClr val="0070C0"/>
                </a:solidFill>
              </a:rPr>
              <a:t>L</a:t>
            </a:r>
            <a:r>
              <a:rPr lang="en-US" baseline="-25000" dirty="0" err="1" smtClean="0">
                <a:solidFill>
                  <a:srgbClr val="0070C0"/>
                </a:solidFill>
              </a:rPr>
              <a:t>ki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dirty="0" err="1" smtClean="0">
                <a:solidFill>
                  <a:srgbClr val="0070C0"/>
                </a:solidFill>
              </a:rPr>
              <a:t>responsivity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8166" y="496550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high Q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984" y="4257614"/>
            <a:ext cx="3133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high </a:t>
            </a:r>
            <a:r>
              <a:rPr lang="en-US" sz="2000" i="1" dirty="0" err="1" smtClean="0">
                <a:solidFill>
                  <a:srgbClr val="0070C0"/>
                </a:solidFill>
                <a:latin typeface="Symbol" pitchFamily="18" charset="2"/>
              </a:rPr>
              <a:t>r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n</a:t>
            </a:r>
            <a:r>
              <a:rPr lang="en-US" sz="2000" dirty="0" smtClean="0">
                <a:solidFill>
                  <a:srgbClr val="0070C0"/>
                </a:solidFill>
              </a:rPr>
              <a:t> ~100 </a:t>
            </a:r>
            <a:r>
              <a:rPr lang="en-US" sz="2000" dirty="0" err="1" smtClean="0">
                <a:solidFill>
                  <a:srgbClr val="0070C0"/>
                </a:solidFill>
                <a:latin typeface="Symbol" pitchFamily="18" charset="2"/>
              </a:rPr>
              <a:t>mW</a:t>
            </a:r>
            <a:r>
              <a:rPr lang="en-US" sz="2000" dirty="0" err="1" smtClean="0">
                <a:solidFill>
                  <a:srgbClr val="0070C0"/>
                </a:solidFill>
                <a:latin typeface="Calibri"/>
                <a:sym typeface="Symbol"/>
              </a:rPr>
              <a:t>•</a:t>
            </a:r>
            <a:r>
              <a:rPr lang="en-US" sz="2000" dirty="0" err="1" smtClean="0">
                <a:solidFill>
                  <a:srgbClr val="0070C0"/>
                </a:solidFill>
              </a:rPr>
              <a:t>cm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efficient photon absorption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1509" y="6258954"/>
            <a:ext cx="3242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u="sng" dirty="0" smtClean="0"/>
              <a:t>Leduc, </a:t>
            </a:r>
            <a:r>
              <a:rPr lang="en-US" sz="1600" i="1" u="sng" dirty="0" err="1" smtClean="0"/>
              <a:t>etal</a:t>
            </a:r>
            <a:r>
              <a:rPr lang="en-US" sz="1600" i="1" u="sng" dirty="0" smtClean="0"/>
              <a:t>, </a:t>
            </a:r>
            <a:r>
              <a:rPr lang="fr-FR" sz="1600" i="1" u="sng" dirty="0" smtClean="0"/>
              <a:t>APL </a:t>
            </a:r>
            <a:r>
              <a:rPr lang="fr-FR" sz="1600" b="1" i="1" u="sng" dirty="0" smtClean="0"/>
              <a:t>97</a:t>
            </a:r>
            <a:r>
              <a:rPr lang="fr-FR" sz="1600" i="1" u="sng" dirty="0"/>
              <a:t>, 102509 (2010</a:t>
            </a:r>
            <a:r>
              <a:rPr lang="fr-FR" sz="1600" i="1" u="sng" dirty="0" smtClean="0"/>
              <a:t>)</a:t>
            </a:r>
          </a:p>
          <a:p>
            <a:r>
              <a:rPr lang="fr-FR" sz="1600" i="1" u="sng" dirty="0" err="1" smtClean="0"/>
              <a:t>Vissers</a:t>
            </a:r>
            <a:r>
              <a:rPr lang="fr-FR" sz="1600" i="1" u="sng" dirty="0" smtClean="0"/>
              <a:t>, </a:t>
            </a:r>
            <a:r>
              <a:rPr lang="fr-FR" sz="1600" i="1" u="sng" dirty="0" err="1" smtClean="0"/>
              <a:t>etal</a:t>
            </a:r>
            <a:r>
              <a:rPr lang="fr-FR" sz="1600" i="1" u="sng" dirty="0" smtClean="0"/>
              <a:t> , APL </a:t>
            </a:r>
            <a:r>
              <a:rPr lang="fr-FR" sz="1600" b="1" i="1" u="sng" dirty="0"/>
              <a:t>97</a:t>
            </a:r>
            <a:r>
              <a:rPr lang="fr-FR" sz="1600" i="1" u="sng" dirty="0"/>
              <a:t>, 232509 (2010)</a:t>
            </a:r>
            <a:endParaRPr lang="en-US" sz="1600" i="1" u="sng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00092" y="872716"/>
            <a:ext cx="3600400" cy="3282737"/>
            <a:chOff x="4800600" y="673715"/>
            <a:chExt cx="3983868" cy="3789651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0600" y="1392629"/>
              <a:ext cx="3481387" cy="268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824028" y="4037002"/>
              <a:ext cx="3454808" cy="426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70C0"/>
                  </a:solidFill>
                </a:rPr>
                <a:t> tunable </a:t>
              </a:r>
              <a:r>
                <a:rPr lang="en-US" dirty="0" err="1" smtClean="0">
                  <a:solidFill>
                    <a:srgbClr val="0070C0"/>
                  </a:solidFill>
                </a:rPr>
                <a:t>Tc</a:t>
              </a:r>
              <a:r>
                <a:rPr lang="en-US" dirty="0" smtClean="0">
                  <a:solidFill>
                    <a:srgbClr val="0070C0"/>
                  </a:solidFill>
                </a:rPr>
                <a:t> (400mK -&gt; 0 -&gt; 5 K)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056276" y="836712"/>
              <a:ext cx="0" cy="268444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7243918" y="673715"/>
              <a:ext cx="15405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</a:t>
              </a:r>
              <a:r>
                <a:rPr lang="en-US" dirty="0" smtClean="0">
                  <a:solidFill>
                    <a:srgbClr val="0070C0"/>
                  </a:solidFill>
                </a:rPr>
                <a:t>toichiometric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	</a:t>
              </a:r>
              <a:r>
                <a:rPr lang="en-US" dirty="0" err="1" smtClean="0">
                  <a:solidFill>
                    <a:srgbClr val="0070C0"/>
                  </a:solidFill>
                </a:rPr>
                <a:t>TiN</a:t>
              </a:r>
              <a:r>
                <a:rPr lang="en-US" dirty="0" smtClean="0">
                  <a:solidFill>
                    <a:srgbClr val="0070C0"/>
                  </a:solidFill>
                </a:rPr>
                <a:t>  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04048" y="673715"/>
              <a:ext cx="19259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Sub-stoichiometric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	</a:t>
              </a:r>
              <a:r>
                <a:rPr lang="en-US" dirty="0" err="1" smtClean="0">
                  <a:solidFill>
                    <a:srgbClr val="0070C0"/>
                  </a:solidFill>
                </a:rPr>
                <a:t>Ti</a:t>
              </a:r>
              <a:r>
                <a:rPr lang="en-US" baseline="-25000" dirty="0" err="1" smtClean="0">
                  <a:solidFill>
                    <a:srgbClr val="0070C0"/>
                  </a:solidFill>
                </a:rPr>
                <a:t>x</a:t>
              </a:r>
              <a:r>
                <a:rPr lang="en-US" dirty="0" err="1" smtClean="0">
                  <a:solidFill>
                    <a:srgbClr val="0070C0"/>
                  </a:solidFill>
                </a:rPr>
                <a:t>N</a:t>
              </a:r>
              <a:r>
                <a:rPr lang="en-US" dirty="0" smtClean="0">
                  <a:solidFill>
                    <a:srgbClr val="0070C0"/>
                  </a:solidFill>
                </a:rPr>
                <a:t> , x&gt;1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200292" y="1340768"/>
              <a:ext cx="12583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135493" y="1340768"/>
              <a:ext cx="16630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642" y="3563724"/>
            <a:ext cx="648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2010 started in Pappas’ group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353"/>
            <a:ext cx="3141573" cy="288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16296" y="5877272"/>
            <a:ext cx="295232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93185" y="597599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10M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7821" y="5265204"/>
            <a:ext cx="295232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5351" y="3779697"/>
            <a:ext cx="430887" cy="56201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600" b="1" dirty="0" smtClean="0"/>
              <a:t>=1/Q</a:t>
            </a:r>
            <a:r>
              <a:rPr lang="en-US" sz="1600" b="1" baseline="-25000" dirty="0" smtClean="0"/>
              <a:t>i</a:t>
            </a:r>
            <a:endParaRPr lang="en-US" sz="1600" b="1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4427419" y="5773400"/>
            <a:ext cx="284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Similar for </a:t>
            </a:r>
            <a:r>
              <a:rPr lang="en-US" dirty="0" err="1" smtClean="0">
                <a:solidFill>
                  <a:srgbClr val="0070C0"/>
                </a:solidFill>
              </a:rPr>
              <a:t>NbTiN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Tc</a:t>
            </a:r>
            <a:r>
              <a:rPr lang="en-US" dirty="0" smtClean="0">
                <a:solidFill>
                  <a:srgbClr val="0070C0"/>
                </a:solidFill>
              </a:rPr>
              <a:t> ~ 15 K</a:t>
            </a:r>
          </a:p>
        </p:txBody>
      </p:sp>
      <p:pic>
        <p:nvPicPr>
          <p:cNvPr id="185346" name="Picture 2" descr="image of FIG. 2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08" y="1614328"/>
            <a:ext cx="2651397" cy="18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00156" y="1028363"/>
            <a:ext cx="260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Applied to MKID in 2009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41573" y="526520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40907" y="1569032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Qi~30M!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3568" y="3645024"/>
            <a:ext cx="7659721" cy="21242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8620"/>
            <a:ext cx="7992888" cy="70080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MKID for NIR photon counting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449" y="3784394"/>
            <a:ext cx="3038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~ 5 – 8 GHz, Q ~10 -100 k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89761" y="5769260"/>
            <a:ext cx="6283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20nm sub-stoichiometric </a:t>
            </a:r>
            <a:r>
              <a:rPr lang="en-US" sz="2000" dirty="0" err="1" smtClean="0"/>
              <a:t>TiN</a:t>
            </a:r>
            <a:r>
              <a:rPr lang="en-US" sz="2000" dirty="0" smtClean="0"/>
              <a:t> film on Si, target </a:t>
            </a:r>
            <a:r>
              <a:rPr lang="en-US" sz="2000" dirty="0" smtClean="0">
                <a:solidFill>
                  <a:srgbClr val="FF0000"/>
                </a:solidFill>
              </a:rPr>
              <a:t>Tc~800 </a:t>
            </a:r>
            <a:r>
              <a:rPr lang="en-US" sz="2000" dirty="0" err="1" smtClean="0">
                <a:solidFill>
                  <a:srgbClr val="FF0000"/>
                </a:solidFill>
              </a:rPr>
              <a:t>mK</a:t>
            </a:r>
            <a:endParaRPr lang="en-US" sz="20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37511" y="872716"/>
            <a:ext cx="3578405" cy="2808447"/>
            <a:chOff x="3234443" y="771004"/>
            <a:chExt cx="2035642" cy="1472439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771004"/>
              <a:ext cx="1276616" cy="129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4009456" y="1587232"/>
              <a:ext cx="82809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635896" y="2082079"/>
              <a:ext cx="1634189" cy="161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9514" y="1569967"/>
              <a:ext cx="443365" cy="177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100</a:t>
              </a:r>
              <a:r>
                <a:rPr lang="en-US" sz="1600" dirty="0" smtClean="0">
                  <a:latin typeface="Symbol" pitchFamily="18" charset="2"/>
                </a:rPr>
                <a:t>m</a:t>
              </a:r>
              <a:r>
                <a:rPr lang="en-US" sz="1600" dirty="0" smtClean="0"/>
                <a:t>m</a:t>
              </a:r>
              <a:endParaRPr lang="en-US" sz="16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707904" y="1008616"/>
              <a:ext cx="396044" cy="202842"/>
              <a:chOff x="3719153" y="1008616"/>
              <a:chExt cx="396044" cy="202842"/>
            </a:xfrm>
          </p:grpSpPr>
          <p:cxnSp>
            <p:nvCxnSpPr>
              <p:cNvPr id="29" name="Elbow Connector 28"/>
              <p:cNvCxnSpPr/>
              <p:nvPr/>
            </p:nvCxnSpPr>
            <p:spPr>
              <a:xfrm>
                <a:off x="3719153" y="1008616"/>
                <a:ext cx="216024" cy="101421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/>
              <p:nvPr/>
            </p:nvCxnSpPr>
            <p:spPr>
              <a:xfrm>
                <a:off x="3835171" y="1110037"/>
                <a:ext cx="216024" cy="101421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3943183" y="1211458"/>
                <a:ext cx="17201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3234443" y="800708"/>
              <a:ext cx="593828" cy="371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1550nm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photon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962932"/>
            <a:ext cx="2376263" cy="2322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577834" y="872716"/>
            <a:ext cx="2062618" cy="2343150"/>
            <a:chOff x="6577834" y="4074182"/>
            <a:chExt cx="2062618" cy="23431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277" y="4074182"/>
              <a:ext cx="1781175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420919" y="5942878"/>
              <a:ext cx="11835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f</a:t>
              </a:r>
              <a:r>
                <a:rPr lang="en-US" dirty="0" smtClean="0">
                  <a:solidFill>
                    <a:srgbClr val="0000FF"/>
                  </a:solidFill>
                </a:rPr>
                <a:t>requency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77834" y="4283804"/>
              <a:ext cx="11956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</a:rPr>
                <a:t>dissipation</a:t>
              </a:r>
              <a:endParaRPr lang="en-US" dirty="0">
                <a:solidFill>
                  <a:srgbClr val="0066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7749864" y="4581128"/>
              <a:ext cx="314524" cy="144016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8008318" y="4581128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7908214" y="4725144"/>
              <a:ext cx="144014" cy="35363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 1550 nm </a:t>
            </a:r>
            <a:r>
              <a:rPr lang="en-US" dirty="0"/>
              <a:t>P</a:t>
            </a:r>
            <a:r>
              <a:rPr lang="en-US" dirty="0" smtClean="0"/>
              <a:t>hotons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1560" y="5951021"/>
            <a:ext cx="8095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Single photon resolving,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en-US" dirty="0">
                <a:solidFill>
                  <a:srgbClr val="FF0000"/>
                </a:solidFill>
              </a:rPr>
              <a:t>(FWHM) </a:t>
            </a:r>
            <a:r>
              <a:rPr lang="en-US" dirty="0" smtClean="0">
                <a:solidFill>
                  <a:srgbClr val="FF0000"/>
                </a:solidFill>
              </a:rPr>
              <a:t>= 0.27, 0.40, 0.44</a:t>
            </a:r>
            <a:r>
              <a:rPr lang="en-US" dirty="0" smtClean="0"/>
              <a:t> for the 0-, 1-, 2-photon peak</a:t>
            </a:r>
          </a:p>
          <a:p>
            <a:r>
              <a:rPr lang="en-US" dirty="0" smtClean="0"/>
              <a:t>- Fits to </a:t>
            </a:r>
            <a:r>
              <a:rPr lang="en-US" dirty="0" err="1" smtClean="0"/>
              <a:t>Possion</a:t>
            </a:r>
            <a:r>
              <a:rPr lang="en-US" dirty="0" smtClean="0"/>
              <a:t> distribution of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= 1.16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760638"/>
            <a:ext cx="4878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Histogram of optimally-filtered pulse height</a:t>
            </a:r>
            <a:endParaRPr lang="en-US" sz="200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53852"/>
            <a:ext cx="6213692" cy="47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27984" y="1441243"/>
            <a:ext cx="2233171" cy="1156774"/>
            <a:chOff x="6480212" y="1084094"/>
            <a:chExt cx="2233171" cy="1156774"/>
          </a:xfrm>
        </p:grpSpPr>
        <p:cxnSp>
          <p:nvCxnSpPr>
            <p:cNvPr id="9" name="Elbow Connector 8"/>
            <p:cNvCxnSpPr/>
            <p:nvPr/>
          </p:nvCxnSpPr>
          <p:spPr>
            <a:xfrm>
              <a:off x="7366012" y="1163571"/>
              <a:ext cx="914400" cy="681253"/>
            </a:xfrm>
            <a:prstGeom prst="bentConnector3">
              <a:avLst>
                <a:gd name="adj1" fmla="val 6716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821252" y="2024844"/>
              <a:ext cx="459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525108" y="2024844"/>
              <a:ext cx="459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flipH="1">
              <a:off x="6480212" y="1163571"/>
              <a:ext cx="914400" cy="681253"/>
            </a:xfrm>
            <a:prstGeom prst="bentConnector3">
              <a:avLst>
                <a:gd name="adj1" fmla="val 6716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056276" y="1871536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 </a:t>
              </a:r>
              <a:r>
                <a:rPr lang="en-US" dirty="0" err="1" smtClean="0">
                  <a:solidFill>
                    <a:srgbClr val="FF0000"/>
                  </a:solidFill>
                </a:rPr>
                <a:t>ms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876256" y="1268760"/>
              <a:ext cx="459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447332" y="1268760"/>
              <a:ext cx="459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966063" y="1084094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100ns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624228" y="256490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10000 laser pulses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0478" y="6412686"/>
            <a:ext cx="3179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u="sng" dirty="0" smtClean="0"/>
              <a:t>J. Gao et al., APL </a:t>
            </a:r>
            <a:r>
              <a:rPr lang="en-US" sz="1400" i="1" u="sng" dirty="0"/>
              <a:t>101 (14), </a:t>
            </a:r>
            <a:r>
              <a:rPr lang="en-US" sz="1400" i="1" u="sng" dirty="0" smtClean="0"/>
              <a:t>142602 (2012)</a:t>
            </a:r>
            <a:endParaRPr lang="en-US" sz="1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8620"/>
            <a:ext cx="7920372" cy="680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TiN</a:t>
            </a:r>
            <a:r>
              <a:rPr lang="en-US" dirty="0" smtClean="0"/>
              <a:t>/Ti/</a:t>
            </a:r>
            <a:r>
              <a:rPr lang="en-US" dirty="0" err="1" smtClean="0"/>
              <a:t>TiN</a:t>
            </a:r>
            <a:r>
              <a:rPr lang="en-US" dirty="0" smtClean="0"/>
              <a:t> </a:t>
            </a:r>
            <a:r>
              <a:rPr lang="en-US" dirty="0" err="1" smtClean="0"/>
              <a:t>trilayer</a:t>
            </a:r>
            <a:endParaRPr lang="en-US" dirty="0"/>
          </a:p>
        </p:txBody>
      </p:sp>
      <p:pic>
        <p:nvPicPr>
          <p:cNvPr id="37" name="Content Placeholder 23" descr="Tc vs N2 flow w X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8" y="803770"/>
            <a:ext cx="3456384" cy="284125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07505" y="728700"/>
            <a:ext cx="3665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Steep slope in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</a:t>
            </a:r>
            <a:r>
              <a:rPr lang="en-US" baseline="-25000" dirty="0" smtClean="0"/>
              <a:t>2</a:t>
            </a:r>
            <a:r>
              <a:rPr lang="en-US" dirty="0" smtClean="0"/>
              <a:t> around 1K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1520" y="3527720"/>
            <a:ext cx="2858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Difficult to reach target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51520" y="4015091"/>
            <a:ext cx="5208116" cy="2619000"/>
            <a:chOff x="4340980" y="764704"/>
            <a:chExt cx="5145742" cy="2705652"/>
          </a:xfrm>
        </p:grpSpPr>
        <p:grpSp>
          <p:nvGrpSpPr>
            <p:cNvPr id="38" name="Group 37"/>
            <p:cNvGrpSpPr/>
            <p:nvPr/>
          </p:nvGrpSpPr>
          <p:grpSpPr>
            <a:xfrm>
              <a:off x="5561444" y="1210653"/>
              <a:ext cx="2273784" cy="1822303"/>
              <a:chOff x="1038076" y="1951201"/>
              <a:chExt cx="3206836" cy="26097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44512" y="2068075"/>
                <a:ext cx="3200400" cy="1371602"/>
                <a:chOff x="15708630" y="7341394"/>
                <a:chExt cx="4581525" cy="3657608"/>
              </a:xfrm>
            </p:grpSpPr>
            <p:sp>
              <p:nvSpPr>
                <p:cNvPr id="4" name="Rectangle 3"/>
                <p:cNvSpPr/>
                <p:nvPr/>
              </p:nvSpPr>
              <p:spPr bwMode="auto">
                <a:xfrm>
                  <a:off x="15708630" y="8255794"/>
                  <a:ext cx="4572000" cy="1828800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0" tIns="457200" rIns="457200" bIns="4572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endParaRPr lang="en-US" sz="1800" dirty="0" smtClean="0">
                    <a:latin typeface="+mn-lt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 bwMode="auto">
                <a:xfrm>
                  <a:off x="15718156" y="10084603"/>
                  <a:ext cx="4571999" cy="91439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0" tIns="457200" rIns="457200" bIns="4572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endParaRPr lang="en-US" sz="1800" dirty="0" smtClean="0">
                    <a:latin typeface="+mn-lt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15718155" y="7341394"/>
                  <a:ext cx="4572000" cy="9144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0" tIns="457200" rIns="457200" bIns="4572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endParaRPr lang="en-US" sz="1800" dirty="0" smtClean="0">
                    <a:latin typeface="+mn-lt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 bwMode="auto">
              <a:xfrm>
                <a:off x="1038076" y="3417902"/>
                <a:ext cx="3200400" cy="1142999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0" tIns="457200" rIns="457200" bIns="4572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dirty="0" smtClean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87815" y="3847099"/>
                <a:ext cx="179568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 substrate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60248" y="2974434"/>
                <a:ext cx="197801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TiN</a:t>
                </a:r>
                <a:r>
                  <a:rPr lang="en-US" dirty="0" smtClean="0"/>
                  <a:t> Tc~4.5 K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7507" y="1951201"/>
                <a:ext cx="1977405" cy="52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TiN</a:t>
                </a:r>
                <a:r>
                  <a:rPr lang="en-US" dirty="0" smtClean="0"/>
                  <a:t> Tc~4.5K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370053" y="2496701"/>
                <a:ext cx="1868205" cy="52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   Tc~0.4 K</a:t>
                </a:r>
                <a:endParaRPr lang="en-US" dirty="0"/>
              </a:p>
            </p:txBody>
          </p:sp>
        </p:grp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908781"/>
                </p:ext>
              </p:extLst>
            </p:nvPr>
          </p:nvGraphicFramePr>
          <p:xfrm>
            <a:off x="6236608" y="2996952"/>
            <a:ext cx="1161302" cy="473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533" name="Equation" r:id="rId4" imgW="558720" imgH="228600" progId="Equation.3">
                    <p:embed/>
                  </p:oleObj>
                </mc:Choice>
                <mc:Fallback>
                  <p:oleObj name="Equation" r:id="rId4" imgW="558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6608" y="2996952"/>
                          <a:ext cx="1161302" cy="47340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 bwMode="auto">
            <a:xfrm>
              <a:off x="5366379" y="1435922"/>
              <a:ext cx="0" cy="13716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5112060" y="1872869"/>
              <a:ext cx="26962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40980" y="764704"/>
              <a:ext cx="5145742" cy="381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dirty="0" smtClean="0"/>
                <a:t>Solution (Mike </a:t>
              </a:r>
              <a:r>
                <a:rPr lang="en-US" dirty="0" err="1" smtClean="0"/>
                <a:t>Vissers</a:t>
              </a:r>
              <a:r>
                <a:rPr lang="en-US" dirty="0" smtClean="0"/>
                <a:t>): </a:t>
              </a:r>
              <a:r>
                <a:rPr lang="en-US" b="1" dirty="0" err="1" smtClean="0"/>
                <a:t>trilayer</a:t>
              </a:r>
              <a:r>
                <a:rPr lang="en-US" b="1" dirty="0" smtClean="0"/>
                <a:t> + proximity effect</a:t>
              </a:r>
              <a:r>
                <a:rPr lang="en-US" dirty="0" smtClean="0"/>
                <a:t> </a:t>
              </a:r>
            </a:p>
          </p:txBody>
        </p:sp>
      </p:grpSp>
      <p:pic>
        <p:nvPicPr>
          <p:cNvPr id="26" name="Picture 25" descr="Tc vs multilayer geometry.jpg"/>
          <p:cNvPicPr>
            <a:picLocks noChangeAspect="1"/>
          </p:cNvPicPr>
          <p:nvPr/>
        </p:nvPicPr>
        <p:blipFill>
          <a:blip r:embed="rId6" cstate="print"/>
          <a:srcRect l="6479" t="4247" r="9533"/>
          <a:stretch>
            <a:fillRect/>
          </a:stretch>
        </p:blipFill>
        <p:spPr>
          <a:xfrm>
            <a:off x="5976156" y="836712"/>
            <a:ext cx="3165111" cy="276301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205984" y="6431382"/>
            <a:ext cx="3794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u="sng" dirty="0"/>
              <a:t>M. R. </a:t>
            </a:r>
            <a:r>
              <a:rPr lang="en-US" sz="1400" i="1" u="sng" dirty="0" err="1"/>
              <a:t>Vissers</a:t>
            </a:r>
            <a:r>
              <a:rPr lang="en-US" sz="1400" i="1" u="sng" dirty="0"/>
              <a:t>  et al</a:t>
            </a:r>
            <a:r>
              <a:rPr lang="en-US" sz="1400" i="1" u="sng" dirty="0" smtClean="0"/>
              <a:t>.,  APL </a:t>
            </a:r>
            <a:r>
              <a:rPr lang="en-US" sz="1400" i="1" u="sng" dirty="0"/>
              <a:t>102 (23), </a:t>
            </a:r>
            <a:r>
              <a:rPr lang="en-US" sz="1400" i="1" u="sng" dirty="0" smtClean="0"/>
              <a:t>232603 (2012)</a:t>
            </a:r>
            <a:endParaRPr lang="en-US" sz="1400" i="1" u="sng" dirty="0"/>
          </a:p>
        </p:txBody>
      </p:sp>
      <p:pic>
        <p:nvPicPr>
          <p:cNvPr id="28" name="Picture 27" descr="PE vs monolayer Tc slice.jpg"/>
          <p:cNvPicPr>
            <a:picLocks noChangeAspect="1"/>
          </p:cNvPicPr>
          <p:nvPr/>
        </p:nvPicPr>
        <p:blipFill>
          <a:blip r:embed="rId7" cstate="print"/>
          <a:srcRect l="13878" t="14399" r="10559" b="16490"/>
          <a:stretch>
            <a:fillRect/>
          </a:stretch>
        </p:blipFill>
        <p:spPr>
          <a:xfrm>
            <a:off x="3138532" y="1016733"/>
            <a:ext cx="3125656" cy="253192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59832" y="4712947"/>
            <a:ext cx="3072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Film is very uniform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tunable between 0.8 – 3K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Adequate high Q (500k)</a:t>
            </a:r>
          </a:p>
        </p:txBody>
      </p:sp>
      <p:sp>
        <p:nvSpPr>
          <p:cNvPr id="8" name="Oval 7"/>
          <p:cNvSpPr/>
          <p:nvPr/>
        </p:nvSpPr>
        <p:spPr>
          <a:xfrm>
            <a:off x="1331640" y="2672916"/>
            <a:ext cx="191331" cy="19133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13611</TotalTime>
  <Words>1226</Words>
  <Application>Microsoft Office PowerPoint</Application>
  <PresentationFormat>On-screen Show (4:3)</PresentationFormat>
  <Paragraphs>242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Visio</vt:lpstr>
      <vt:lpstr>Equation</vt:lpstr>
      <vt:lpstr>Ultrasensitive Detectors and Broadband Quantum-limited Amplifiers Based on Nitride Superconductors</vt:lpstr>
      <vt:lpstr>An overview: TiN/NbTiN projects at Quantum Devices Group</vt:lpstr>
      <vt:lpstr>Kinetic Inductance of Superconductor</vt:lpstr>
      <vt:lpstr>PowerPoint Presentation</vt:lpstr>
      <vt:lpstr>Frequency domain multiplexing</vt:lpstr>
      <vt:lpstr>TiN - ideal material for MKID</vt:lpstr>
      <vt:lpstr>TiN MKID for NIR photon counting</vt:lpstr>
      <vt:lpstr>Counting 1550 nm Photons</vt:lpstr>
      <vt:lpstr>TiN/Ti/TiN trilayer</vt:lpstr>
      <vt:lpstr>Feedhorn-coupled MKIDs</vt:lpstr>
      <vt:lpstr>POLEKID - detector concept</vt:lpstr>
      <vt:lpstr>Optical test of prototype detector</vt:lpstr>
      <vt:lpstr>Photon noise limited sensitivity</vt:lpstr>
      <vt:lpstr>Kinetic Inductance Traveling-wave parametric amplifier (KIT)</vt:lpstr>
      <vt:lpstr>Dispersion engineering</vt:lpstr>
      <vt:lpstr>NIST KIT amplifier</vt:lpstr>
      <vt:lpstr>Device characterization – S21</vt:lpstr>
      <vt:lpstr>Broadband gain – single device</vt:lpstr>
      <vt:lpstr>Broadband gain – two devices in series</vt:lpstr>
      <vt:lpstr>PowerPoint Presentation</vt:lpstr>
      <vt:lpstr>TiN Qubit (Pappas’ group)</vt:lpstr>
      <vt:lpstr>Why TiN Qubit</vt:lpstr>
      <vt:lpstr>Summary – research theme</vt:lpstr>
      <vt:lpstr>Collaborators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MKIDS: Progress and Problems</dc:title>
  <dc:creator>jonas Zmuidzinas</dc:creator>
  <cp:lastModifiedBy>Gao, Jiansong</cp:lastModifiedBy>
  <cp:revision>871</cp:revision>
  <dcterms:created xsi:type="dcterms:W3CDTF">2010-01-18T19:58:06Z</dcterms:created>
  <dcterms:modified xsi:type="dcterms:W3CDTF">2014-09-18T07:22:41Z</dcterms:modified>
</cp:coreProperties>
</file>