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58" r:id="rId3"/>
    <p:sldId id="260" r:id="rId4"/>
    <p:sldId id="259" r:id="rId5"/>
    <p:sldId id="262" r:id="rId6"/>
    <p:sldId id="272" r:id="rId7"/>
    <p:sldId id="265" r:id="rId8"/>
    <p:sldId id="266" r:id="rId9"/>
    <p:sldId id="273" r:id="rId10"/>
    <p:sldId id="274" r:id="rId11"/>
    <p:sldId id="277" r:id="rId12"/>
    <p:sldId id="280" r:id="rId13"/>
    <p:sldId id="275" r:id="rId14"/>
    <p:sldId id="269" r:id="rId15"/>
    <p:sldId id="268" r:id="rId16"/>
    <p:sldId id="276" r:id="rId17"/>
    <p:sldId id="271" r:id="rId18"/>
    <p:sldId id="279" r:id="rId19"/>
    <p:sldId id="281" r:id="rId20"/>
    <p:sldId id="282" r:id="rId21"/>
    <p:sldId id="283" r:id="rId22"/>
    <p:sldId id="284" r:id="rId23"/>
    <p:sldId id="285" r:id="rId24"/>
    <p:sldId id="286" r:id="rId25"/>
    <p:sldId id="287" r:id="rId26"/>
    <p:sldId id="288" r:id="rId27"/>
    <p:sldId id="28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1278"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FE731-8CA6-BE4E-9F4F-3CA275F71C16}" type="datetimeFigureOut">
              <a:rPr lang="en-US" smtClean="0"/>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7679F-65ED-2740-97E7-1D9F9980424E}" type="slidenum">
              <a:rPr lang="en-US" smtClean="0"/>
              <a:t>‹#›</a:t>
            </a:fld>
            <a:endParaRPr lang="en-US"/>
          </a:p>
        </p:txBody>
      </p:sp>
    </p:spTree>
    <p:extLst>
      <p:ext uri="{BB962C8B-B14F-4D97-AF65-F5344CB8AC3E}">
        <p14:creationId xmlns:p14="http://schemas.microsoft.com/office/powerpoint/2010/main" val="20311885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I’m Chris McKenney</a:t>
            </a:r>
            <a:r>
              <a:rPr lang="en-US" baseline="0" dirty="0" smtClean="0"/>
              <a:t> and I’ll be talking about MAKO – a 350 </a:t>
            </a:r>
            <a:r>
              <a:rPr lang="en-US" baseline="0" dirty="0" err="1" smtClean="0"/>
              <a:t>micon</a:t>
            </a:r>
            <a:r>
              <a:rPr lang="en-US" baseline="0" dirty="0" smtClean="0"/>
              <a:t> camera designed for operation at the Caltech Submillimeter Observatory.</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1</a:t>
            </a:fld>
            <a:endParaRPr lang="en-US"/>
          </a:p>
        </p:txBody>
      </p:sp>
    </p:spTree>
    <p:extLst>
      <p:ext uri="{BB962C8B-B14F-4D97-AF65-F5344CB8AC3E}">
        <p14:creationId xmlns:p14="http://schemas.microsoft.com/office/powerpoint/2010/main" val="348266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had a few good weather nights, and we used those to take some fun astronomical images.  Here</a:t>
            </a:r>
            <a:r>
              <a:rPr lang="en-US" baseline="0" dirty="0" smtClean="0"/>
              <a:t> we see a large nebular on the left, while on the right is </a:t>
            </a:r>
            <a:r>
              <a:rPr lang="en-US" baseline="0" dirty="0" err="1" smtClean="0"/>
              <a:t>Sagitarius</a:t>
            </a:r>
            <a:r>
              <a:rPr lang="en-US" baseline="0" dirty="0" smtClean="0"/>
              <a:t> B2 in our own galaxy.   So that was the fun astronomy part.</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10</a:t>
            </a:fld>
            <a:endParaRPr lang="en-US"/>
          </a:p>
        </p:txBody>
      </p:sp>
    </p:spTree>
    <p:extLst>
      <p:ext uri="{BB962C8B-B14F-4D97-AF65-F5344CB8AC3E}">
        <p14:creationId xmlns:p14="http://schemas.microsoft.com/office/powerpoint/2010/main" val="10841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from our first run were overall</a:t>
            </a:r>
            <a:r>
              <a:rPr lang="en-US" baseline="0" dirty="0" smtClean="0"/>
              <a:t> good.  Our biggest hurdle of showing this readout method works was met, and we demonstrated 400 pixels/line corresponding to a mux density of nearly 1000 pixels/octave.  Most importantly, we did this on a very low cost readout, achieving nearly $1 per pixel readout costs.  But improvements are needed to make this a viable ground based observing technology.  The measured NEFD was about 7x worse than SHARC-II for the best pixels.  Our small pixel and single-polarization about for some fraction of </a:t>
            </a:r>
            <a:r>
              <a:rPr lang="en-US" baseline="0" dirty="0" err="1" smtClean="0"/>
              <a:t>htat</a:t>
            </a:r>
            <a:r>
              <a:rPr lang="en-US" baseline="0" dirty="0" smtClean="0"/>
              <a:t>, but further improvements in response and noise are needed to hit necessary NEP goals.</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11</a:t>
            </a:fld>
            <a:endParaRPr lang="en-US"/>
          </a:p>
        </p:txBody>
      </p:sp>
    </p:spTree>
    <p:extLst>
      <p:ext uri="{BB962C8B-B14F-4D97-AF65-F5344CB8AC3E}">
        <p14:creationId xmlns:p14="http://schemas.microsoft.com/office/powerpoint/2010/main" val="2446438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read out all detector </a:t>
            </a:r>
            <a:r>
              <a:rPr lang="en-US" dirty="0" err="1" smtClean="0"/>
              <a:t>simulatneously</a:t>
            </a:r>
            <a:r>
              <a:rPr lang="en-US" baseline="0" dirty="0" smtClean="0"/>
              <a:t> using the ROACH readout.  Many of them appear to be near BLIP, with some excess noise from the amplifier.  I’ve plotted here a typical NEP plot based on noise-spectra and </a:t>
            </a:r>
            <a:r>
              <a:rPr lang="en-US" baseline="0" dirty="0" err="1" smtClean="0"/>
              <a:t>responsivity</a:t>
            </a:r>
            <a:r>
              <a:rPr lang="en-US" baseline="0" dirty="0" smtClean="0"/>
              <a:t> as measured with the </a:t>
            </a:r>
            <a:r>
              <a:rPr lang="en-US" baseline="0" dirty="0" err="1" smtClean="0"/>
              <a:t>multitone</a:t>
            </a:r>
            <a:r>
              <a:rPr lang="en-US" baseline="0" dirty="0" smtClean="0"/>
              <a:t> readout.  Reducing the temperature by blanking off the cryostat appears to reduce the noise in all detectors.  We seem to be very close to where we predict the photon limit to be.  It should be noted that there are some overall uncertainties in our system on the order of 20-30% arising from imperfections in the optics and not knowing how “black” our blackbody truly is at 350 micron.</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12</a:t>
            </a:fld>
            <a:endParaRPr lang="en-US"/>
          </a:p>
        </p:txBody>
      </p:sp>
    </p:spTree>
    <p:extLst>
      <p:ext uri="{BB962C8B-B14F-4D97-AF65-F5344CB8AC3E}">
        <p14:creationId xmlns:p14="http://schemas.microsoft.com/office/powerpoint/2010/main" val="3403309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began designing our generation-2 pixels.   We</a:t>
            </a:r>
            <a:r>
              <a:rPr lang="en-US" baseline="0" dirty="0" smtClean="0"/>
              <a:t> had two primary goals in mind – once again, we wanted something that could simplify fab, to increase our detector array yield and decrease the turnaround time to make new arrays.  But most importantly we wanted to couple to a </a:t>
            </a:r>
            <a:r>
              <a:rPr lang="en-US" baseline="0" dirty="0" err="1" smtClean="0"/>
              <a:t>microlens</a:t>
            </a:r>
            <a:r>
              <a:rPr lang="en-US" baseline="0" dirty="0" smtClean="0"/>
              <a:t> to increase the response and decrease the noise.  On the left is the simple LE-KID design.  We had about a 70% fill fraction with the inductor, while the capacitor and CPW represented dead space on the focal plane.  Most importantly the volume of active material in relation to incident light is fixed in this design.  On the right is a spot pattern from a simulated </a:t>
            </a:r>
            <a:r>
              <a:rPr lang="en-US" baseline="0" dirty="0" err="1" smtClean="0"/>
              <a:t>microlens</a:t>
            </a:r>
            <a:r>
              <a:rPr lang="en-US" baseline="0" dirty="0" smtClean="0"/>
              <a:t> in HFSS with a </a:t>
            </a:r>
            <a:r>
              <a:rPr lang="en-US" baseline="0" dirty="0" err="1" smtClean="0"/>
              <a:t>microlens</a:t>
            </a:r>
            <a:r>
              <a:rPr lang="en-US" baseline="0" dirty="0" smtClean="0"/>
              <a:t>-coupled LE-KID design superimposed on it.  Not only can we reduce the active area for a a fixed loading, but with a diffraction limited lens we can still capture about 86% of the light out to the first Airy null.  </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13</a:t>
            </a:fld>
            <a:endParaRPr lang="en-US"/>
          </a:p>
        </p:txBody>
      </p:sp>
    </p:spTree>
    <p:extLst>
      <p:ext uri="{BB962C8B-B14F-4D97-AF65-F5344CB8AC3E}">
        <p14:creationId xmlns:p14="http://schemas.microsoft.com/office/powerpoint/2010/main" val="1981358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coupling</a:t>
            </a:r>
            <a:r>
              <a:rPr lang="en-US" baseline="0" dirty="0" smtClean="0"/>
              <a:t> scheme takes advantage of the long </a:t>
            </a:r>
            <a:r>
              <a:rPr lang="en-US" baseline="0" dirty="0" err="1" smtClean="0"/>
              <a:t>wavelenght</a:t>
            </a:r>
            <a:r>
              <a:rPr lang="en-US" baseline="0" dirty="0" smtClean="0"/>
              <a:t> in silicon at 100 MHz, allowing us to treat the LC </a:t>
            </a:r>
            <a:r>
              <a:rPr lang="en-US" baseline="0" dirty="0" err="1" smtClean="0"/>
              <a:t>rsonators</a:t>
            </a:r>
            <a:r>
              <a:rPr lang="en-US" baseline="0" dirty="0" smtClean="0"/>
              <a:t> as essentially lumped elements over the full array.  Using this scheme we can place all </a:t>
            </a:r>
            <a:r>
              <a:rPr lang="en-US" baseline="0" dirty="0" err="1" smtClean="0"/>
              <a:t>reosnators</a:t>
            </a:r>
            <a:r>
              <a:rPr lang="en-US" baseline="0" dirty="0" smtClean="0"/>
              <a:t> in parallel with the transmission line, as shown below.</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14</a:t>
            </a:fld>
            <a:endParaRPr lang="en-US"/>
          </a:p>
        </p:txBody>
      </p:sp>
    </p:spTree>
    <p:extLst>
      <p:ext uri="{BB962C8B-B14F-4D97-AF65-F5344CB8AC3E}">
        <p14:creationId xmlns:p14="http://schemas.microsoft.com/office/powerpoint/2010/main" val="343758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a:t>
            </a:r>
            <a:r>
              <a:rPr lang="en-US" baseline="0" dirty="0" smtClean="0"/>
              <a:t> earlier, one of the additional goals was to simplify fabrication.  To do that we cooked up this </a:t>
            </a:r>
            <a:r>
              <a:rPr lang="en-US" baseline="0" dirty="0" err="1" smtClean="0"/>
              <a:t>interdigitated</a:t>
            </a:r>
            <a:r>
              <a:rPr lang="en-US" baseline="0" dirty="0" smtClean="0"/>
              <a:t> electrode scheme, where we have an RF in and out on the same side, while a ground is connected to the other.  This lets us do all of the </a:t>
            </a:r>
            <a:r>
              <a:rPr lang="en-US" baseline="0" dirty="0" err="1" smtClean="0"/>
              <a:t>TiN</a:t>
            </a:r>
            <a:r>
              <a:rPr lang="en-US" baseline="0" dirty="0" smtClean="0"/>
              <a:t> resonator and coupling in a single fabrication layer – a 40nm </a:t>
            </a:r>
            <a:r>
              <a:rPr lang="en-US" baseline="0" dirty="0" err="1" smtClean="0"/>
              <a:t>TiN</a:t>
            </a:r>
            <a:r>
              <a:rPr lang="en-US" baseline="0" dirty="0" smtClean="0"/>
              <a:t> film with 480 pixels on a single layer/die.</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15</a:t>
            </a:fld>
            <a:endParaRPr lang="en-US"/>
          </a:p>
        </p:txBody>
      </p:sp>
    </p:spTree>
    <p:extLst>
      <p:ext uri="{BB962C8B-B14F-4D97-AF65-F5344CB8AC3E}">
        <p14:creationId xmlns:p14="http://schemas.microsoft.com/office/powerpoint/2010/main" val="203939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a:t>
            </a:r>
            <a:r>
              <a:rPr lang="en-US" baseline="0" dirty="0" smtClean="0"/>
              <a:t> earlier, one of the additional goals was to simplify fabrication.  To do that we cooked up this </a:t>
            </a:r>
            <a:r>
              <a:rPr lang="en-US" baseline="0" dirty="0" err="1" smtClean="0"/>
              <a:t>interdigitated</a:t>
            </a:r>
            <a:r>
              <a:rPr lang="en-US" baseline="0" dirty="0" smtClean="0"/>
              <a:t> electrode scheme, where we have an RF in and out on the same side, while a ground is connected to the other.  This lets us do all of the </a:t>
            </a:r>
            <a:r>
              <a:rPr lang="en-US" baseline="0" dirty="0" err="1" smtClean="0"/>
              <a:t>TiN</a:t>
            </a:r>
            <a:r>
              <a:rPr lang="en-US" baseline="0" dirty="0" smtClean="0"/>
              <a:t> resonator and coupling in a single fabrication layer – a 40nm </a:t>
            </a:r>
            <a:r>
              <a:rPr lang="en-US" baseline="0" dirty="0" err="1" smtClean="0"/>
              <a:t>TiN</a:t>
            </a:r>
            <a:r>
              <a:rPr lang="en-US" baseline="0" dirty="0" smtClean="0"/>
              <a:t> film with 480 pixels on a single layer/die.</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16</a:t>
            </a:fld>
            <a:endParaRPr lang="en-US"/>
          </a:p>
        </p:txBody>
      </p:sp>
    </p:spTree>
    <p:extLst>
      <p:ext uri="{BB962C8B-B14F-4D97-AF65-F5344CB8AC3E}">
        <p14:creationId xmlns:p14="http://schemas.microsoft.com/office/powerpoint/2010/main" val="2039394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I said one layer for the </a:t>
            </a:r>
            <a:r>
              <a:rPr lang="en-US" dirty="0" err="1" smtClean="0"/>
              <a:t>TiN</a:t>
            </a:r>
            <a:r>
              <a:rPr lang="en-US" dirty="0" smtClean="0"/>
              <a:t>/resonators earlier, that was</a:t>
            </a:r>
            <a:r>
              <a:rPr lang="en-US" baseline="0" dirty="0" smtClean="0"/>
              <a:t> a true statement – but full device fabrication involves two more coarse processing steps.  Because we are using a </a:t>
            </a:r>
            <a:r>
              <a:rPr lang="en-US" baseline="0" dirty="0" err="1" smtClean="0"/>
              <a:t>microlens</a:t>
            </a:r>
            <a:r>
              <a:rPr lang="en-US" baseline="0" dirty="0" smtClean="0"/>
              <a:t> array the easiest way to align is a simple pin and slot – these can give easily 25 micron </a:t>
            </a:r>
            <a:r>
              <a:rPr lang="en-US" baseline="0" dirty="0" err="1" smtClean="0"/>
              <a:t>alignmnet</a:t>
            </a:r>
            <a:r>
              <a:rPr lang="en-US" baseline="0" dirty="0" smtClean="0"/>
              <a:t> accuracy.   Additionally we put down some large gold strips for heat sinking and </a:t>
            </a:r>
            <a:r>
              <a:rPr lang="en-US" baseline="0" dirty="0" err="1" smtClean="0"/>
              <a:t>thermalization</a:t>
            </a:r>
            <a:r>
              <a:rPr lang="en-US" baseline="0" dirty="0" smtClean="0"/>
              <a:t>.  Shown on right is the packaged device and below a photo of the laser-etched </a:t>
            </a:r>
            <a:r>
              <a:rPr lang="en-US" baseline="0" dirty="0" err="1" smtClean="0"/>
              <a:t>microlens</a:t>
            </a:r>
            <a:r>
              <a:rPr lang="en-US" baseline="0" dirty="0" smtClean="0"/>
              <a:t> array.</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17</a:t>
            </a:fld>
            <a:endParaRPr lang="en-US"/>
          </a:p>
        </p:txBody>
      </p:sp>
    </p:spTree>
    <p:extLst>
      <p:ext uri="{BB962C8B-B14F-4D97-AF65-F5344CB8AC3E}">
        <p14:creationId xmlns:p14="http://schemas.microsoft.com/office/powerpoint/2010/main" val="2884263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read out all detector </a:t>
            </a:r>
            <a:r>
              <a:rPr lang="en-US" dirty="0" err="1" smtClean="0"/>
              <a:t>simulatneously</a:t>
            </a:r>
            <a:r>
              <a:rPr lang="en-US" baseline="0" dirty="0" smtClean="0"/>
              <a:t> using the ROACH readout.  Many of them appear to be near BLIP, with some excess noise from the amplifier.  I’ve plotted here a typical NEP plot based on noise-spectra and </a:t>
            </a:r>
            <a:r>
              <a:rPr lang="en-US" baseline="0" dirty="0" err="1" smtClean="0"/>
              <a:t>responsivity</a:t>
            </a:r>
            <a:r>
              <a:rPr lang="en-US" baseline="0" dirty="0" smtClean="0"/>
              <a:t> as measured with the </a:t>
            </a:r>
            <a:r>
              <a:rPr lang="en-US" baseline="0" dirty="0" err="1" smtClean="0"/>
              <a:t>multitone</a:t>
            </a:r>
            <a:r>
              <a:rPr lang="en-US" baseline="0" dirty="0" smtClean="0"/>
              <a:t> readout.  Reducing the temperature by blanking off the cryostat appears to reduce the noise in all detectors.  We seem to be very close to where we predict the photon limit to be.  It should be noted that there are some overall uncertainties in our system on the order of 20-30% arising from imperfections in the optics and not knowing how “black” our blackbody truly is at 350 micron.</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18</a:t>
            </a:fld>
            <a:endParaRPr lang="en-US"/>
          </a:p>
        </p:txBody>
      </p:sp>
    </p:spTree>
    <p:extLst>
      <p:ext uri="{BB962C8B-B14F-4D97-AF65-F5344CB8AC3E}">
        <p14:creationId xmlns:p14="http://schemas.microsoft.com/office/powerpoint/2010/main" val="3403309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more statistics helps bolster the belief</a:t>
            </a:r>
            <a:r>
              <a:rPr lang="en-US" baseline="0" dirty="0" smtClean="0"/>
              <a:t> that we are near background limited.  On the left are two histograms showing the response and noise.  We see a very wide spread likely due to variations in geometry of the capacitor for noise and </a:t>
            </a:r>
            <a:r>
              <a:rPr lang="en-US" baseline="0" dirty="0" err="1" smtClean="0"/>
              <a:t>Tc</a:t>
            </a:r>
            <a:r>
              <a:rPr lang="en-US" baseline="0" dirty="0" smtClean="0"/>
              <a:t> for response.  But when the complete system NEPs are calculated as </a:t>
            </a:r>
            <a:r>
              <a:rPr lang="en-US" baseline="0" dirty="0" err="1" smtClean="0"/>
              <a:t>hwon</a:t>
            </a:r>
            <a:r>
              <a:rPr lang="en-US" baseline="0" dirty="0" smtClean="0"/>
              <a:t> on the right they are closely clumped around a single value, as we would expect for all of them receiving the same photon loading.</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19</a:t>
            </a:fld>
            <a:endParaRPr lang="en-US"/>
          </a:p>
        </p:txBody>
      </p:sp>
    </p:spTree>
    <p:extLst>
      <p:ext uri="{BB962C8B-B14F-4D97-AF65-F5344CB8AC3E}">
        <p14:creationId xmlns:p14="http://schemas.microsoft.com/office/powerpoint/2010/main" val="189647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worth noting that CSO already</a:t>
            </a:r>
            <a:r>
              <a:rPr lang="en-US" baseline="0" dirty="0" smtClean="0"/>
              <a:t> has a background limited 350 micron camera – SHARC-II.  This is a 384 pixel camera which fills about 1/4</a:t>
            </a:r>
            <a:r>
              <a:rPr lang="en-US" baseline="30000" dirty="0" smtClean="0"/>
              <a:t>th</a:t>
            </a:r>
            <a:r>
              <a:rPr lang="en-US" baseline="0" dirty="0" smtClean="0"/>
              <a:t> of the focal plane.  However the purpose of MAKO is really to drive technology toward large scale arrays, to serve as a pathfinder for the sort of large scale – 100,000 pixel arrays – that future telescopes such as CCAT might need.  While current technology has sufficiently low NEPs, massive scaling is needed both on the readout and multiplexing side as well as fabrication.</a:t>
            </a:r>
            <a:endParaRPr lang="en-US" dirty="0"/>
          </a:p>
        </p:txBody>
      </p:sp>
      <p:sp>
        <p:nvSpPr>
          <p:cNvPr id="4" name="Slide Number Placeholder 3"/>
          <p:cNvSpPr>
            <a:spLocks noGrp="1"/>
          </p:cNvSpPr>
          <p:nvPr>
            <p:ph type="sldNum" sz="quarter" idx="10"/>
          </p:nvPr>
        </p:nvSpPr>
        <p:spPr/>
        <p:txBody>
          <a:bodyPr/>
          <a:lstStyle/>
          <a:p>
            <a:fld id="{09592EE8-7B7C-6A48-BAF0-09FB59E3FF8B}" type="slidenum">
              <a:rPr lang="en-US" smtClean="0"/>
              <a:t>2</a:t>
            </a:fld>
            <a:endParaRPr lang="en-US"/>
          </a:p>
        </p:txBody>
      </p:sp>
    </p:spTree>
    <p:extLst>
      <p:ext uri="{BB962C8B-B14F-4D97-AF65-F5344CB8AC3E}">
        <p14:creationId xmlns:p14="http://schemas.microsoft.com/office/powerpoint/2010/main" val="3241630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we want to continue reducing noise, the gen-2 devices were very close to the BLIP limits needed for single polarization devices.  The next biggest gain would be adding a </a:t>
            </a:r>
            <a:r>
              <a:rPr lang="en-US" baseline="0" dirty="0" err="1" smtClean="0"/>
              <a:t>secnd</a:t>
            </a:r>
            <a:r>
              <a:rPr lang="en-US" baseline="0" dirty="0" smtClean="0"/>
              <a:t> polarization, but we wanted to do this in a fabrication-simple way.  So I took advantage of the high sheet resistance of </a:t>
            </a:r>
            <a:r>
              <a:rPr lang="en-US" baseline="0" dirty="0" err="1" smtClean="0"/>
              <a:t>TiN</a:t>
            </a:r>
            <a:r>
              <a:rPr lang="en-US" baseline="0" dirty="0" smtClean="0"/>
              <a:t> at 350um and used this odd </a:t>
            </a:r>
            <a:r>
              <a:rPr lang="en-US" baseline="0" dirty="0" err="1" smtClean="0"/>
              <a:t>ooking</a:t>
            </a:r>
            <a:r>
              <a:rPr lang="en-US" baseline="0" dirty="0" smtClean="0"/>
              <a:t> meandered design.  Here the inductor </a:t>
            </a:r>
            <a:r>
              <a:rPr lang="en-US" baseline="0" dirty="0" err="1" smtClean="0"/>
              <a:t>meaners</a:t>
            </a:r>
            <a:r>
              <a:rPr lang="en-US" baseline="0" dirty="0" smtClean="0"/>
              <a:t> around in this pattern such that along each line the incident photons see a line resistance which </a:t>
            </a:r>
            <a:r>
              <a:rPr lang="en-US" baseline="0" dirty="0" err="1" smtClean="0"/>
              <a:t>dominantes</a:t>
            </a:r>
            <a:r>
              <a:rPr lang="en-US" baseline="0" dirty="0" smtClean="0"/>
              <a:t> over the </a:t>
            </a:r>
            <a:r>
              <a:rPr lang="en-US" baseline="0" dirty="0" err="1" smtClean="0"/>
              <a:t>capactive</a:t>
            </a:r>
            <a:r>
              <a:rPr lang="en-US" baseline="0" dirty="0" smtClean="0"/>
              <a:t> reactance at 350 micron.</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20</a:t>
            </a:fld>
            <a:endParaRPr lang="en-US"/>
          </a:p>
        </p:txBody>
      </p:sp>
    </p:spTree>
    <p:extLst>
      <p:ext uri="{BB962C8B-B14F-4D97-AF65-F5344CB8AC3E}">
        <p14:creationId xmlns:p14="http://schemas.microsoft.com/office/powerpoint/2010/main" val="56177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HFSS simulations predict &gt; 95% absorption in both polarizations</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21</a:t>
            </a:fld>
            <a:endParaRPr lang="en-US"/>
          </a:p>
        </p:txBody>
      </p:sp>
    </p:spTree>
    <p:extLst>
      <p:ext uri="{BB962C8B-B14F-4D97-AF65-F5344CB8AC3E}">
        <p14:creationId xmlns:p14="http://schemas.microsoft.com/office/powerpoint/2010/main" val="3728179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Meanwhile the superconductor properties</a:t>
            </a:r>
            <a:r>
              <a:rPr lang="en-US" baseline="0" dirty="0" smtClean="0"/>
              <a:t> dominate at 100 MHz, where the </a:t>
            </a:r>
            <a:r>
              <a:rPr lang="en-US" baseline="0" dirty="0" err="1" smtClean="0"/>
              <a:t>capacitve</a:t>
            </a:r>
            <a:r>
              <a:rPr lang="en-US" baseline="0" dirty="0" smtClean="0"/>
              <a:t> reactance is large compared to the inductive path, allowing the signal to just snake on down in a single meander.  Therefore we now have a dual-polarization absorber using the same fabrication process as the single pol device.</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22</a:t>
            </a:fld>
            <a:endParaRPr lang="en-US"/>
          </a:p>
        </p:txBody>
      </p:sp>
    </p:spTree>
    <p:extLst>
      <p:ext uri="{BB962C8B-B14F-4D97-AF65-F5344CB8AC3E}">
        <p14:creationId xmlns:p14="http://schemas.microsoft.com/office/powerpoint/2010/main" val="3414298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went ahead and made a mask and fabricated</a:t>
            </a:r>
            <a:r>
              <a:rPr lang="en-US" baseline="0" dirty="0" smtClean="0"/>
              <a:t> the device, a picture of which is shown here.  In the center is the dual inductor.  Off to the right it is visibly coupled to an IDC, but the lines are made using 1 micron trace widths and barely </a:t>
            </a:r>
            <a:r>
              <a:rPr lang="en-US" baseline="0" dirty="0" err="1" smtClean="0"/>
              <a:t>noticable</a:t>
            </a:r>
            <a:r>
              <a:rPr lang="en-US" baseline="0" dirty="0" smtClean="0"/>
              <a:t>.  In the upper right just barely visible are the coupling capacitor traces.  We also added gold squares for excess phonon </a:t>
            </a:r>
            <a:r>
              <a:rPr lang="en-US" baseline="0" dirty="0" err="1" smtClean="0"/>
              <a:t>thermalization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23</a:t>
            </a:fld>
            <a:endParaRPr lang="en-US"/>
          </a:p>
        </p:txBody>
      </p:sp>
    </p:spTree>
    <p:extLst>
      <p:ext uri="{BB962C8B-B14F-4D97-AF65-F5344CB8AC3E}">
        <p14:creationId xmlns:p14="http://schemas.microsoft.com/office/powerpoint/2010/main" val="1328793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went ahead and made a mask and fabricated</a:t>
            </a:r>
            <a:r>
              <a:rPr lang="en-US" baseline="0" dirty="0" smtClean="0"/>
              <a:t> the device, a picture of which is shown here.  In the center is the dual inductor.  Off to the right it is visibly coupled to an IDC, but the lines are made using 1 micron trace widths and barely </a:t>
            </a:r>
            <a:r>
              <a:rPr lang="en-US" baseline="0" dirty="0" err="1" smtClean="0"/>
              <a:t>noticable</a:t>
            </a:r>
            <a:r>
              <a:rPr lang="en-US" baseline="0" dirty="0" smtClean="0"/>
              <a:t>.  In the upper right just barely visible are the coupling capacitor traces.  We also added gold squares for excess phonon </a:t>
            </a:r>
            <a:r>
              <a:rPr lang="en-US" baseline="0" dirty="0" err="1" smtClean="0"/>
              <a:t>thermalization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24</a:t>
            </a:fld>
            <a:endParaRPr lang="en-US"/>
          </a:p>
        </p:txBody>
      </p:sp>
    </p:spTree>
    <p:extLst>
      <p:ext uri="{BB962C8B-B14F-4D97-AF65-F5344CB8AC3E}">
        <p14:creationId xmlns:p14="http://schemas.microsoft.com/office/powerpoint/2010/main" val="132879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went ahead and made a mask and fabricated</a:t>
            </a:r>
            <a:r>
              <a:rPr lang="en-US" baseline="0" dirty="0" smtClean="0"/>
              <a:t> the device, a picture of which is shown here.  In the center is the dual inductor.  Off to the right it is visibly coupled to an IDC, but the lines are made using 1 micron trace widths and barely </a:t>
            </a:r>
            <a:r>
              <a:rPr lang="en-US" baseline="0" dirty="0" err="1" smtClean="0"/>
              <a:t>noticable</a:t>
            </a:r>
            <a:r>
              <a:rPr lang="en-US" baseline="0" dirty="0" smtClean="0"/>
              <a:t>.  In the upper right just barely visible are the coupling capacitor traces.  We also added gold squares for excess phonon </a:t>
            </a:r>
            <a:r>
              <a:rPr lang="en-US" baseline="0" dirty="0" err="1" smtClean="0"/>
              <a:t>thermalization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25</a:t>
            </a:fld>
            <a:endParaRPr lang="en-US"/>
          </a:p>
        </p:txBody>
      </p:sp>
    </p:spTree>
    <p:extLst>
      <p:ext uri="{BB962C8B-B14F-4D97-AF65-F5344CB8AC3E}">
        <p14:creationId xmlns:p14="http://schemas.microsoft.com/office/powerpoint/2010/main" val="1328793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went ahead and made a mask and fabricated</a:t>
            </a:r>
            <a:r>
              <a:rPr lang="en-US" baseline="0" dirty="0" smtClean="0"/>
              <a:t> the device, a picture of which is shown here.  In the center is the dual inductor.  Off to the right it is visibly coupled to an IDC, but the lines are made using 1 micron trace widths and barely </a:t>
            </a:r>
            <a:r>
              <a:rPr lang="en-US" baseline="0" dirty="0" err="1" smtClean="0"/>
              <a:t>noticable</a:t>
            </a:r>
            <a:r>
              <a:rPr lang="en-US" baseline="0" dirty="0" smtClean="0"/>
              <a:t>.  In the upper right just barely visible are the coupling capacitor traces.  We also added gold squares for excess phonon </a:t>
            </a:r>
            <a:r>
              <a:rPr lang="en-US" baseline="0" dirty="0" err="1" smtClean="0"/>
              <a:t>thermalization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26</a:t>
            </a:fld>
            <a:endParaRPr lang="en-US"/>
          </a:p>
        </p:txBody>
      </p:sp>
    </p:spTree>
    <p:extLst>
      <p:ext uri="{BB962C8B-B14F-4D97-AF65-F5344CB8AC3E}">
        <p14:creationId xmlns:p14="http://schemas.microsoft.com/office/powerpoint/2010/main" val="1328793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finish</a:t>
            </a:r>
            <a:r>
              <a:rPr lang="en-US" baseline="0" dirty="0" smtClean="0"/>
              <a:t> by saying that MAKO is returning to the sky in August – I’m flying back to pack everything tomorrow.  We hope to demonstrate better on sky performance with the new detectors, and currently have packaged the dual-</a:t>
            </a:r>
            <a:r>
              <a:rPr lang="en-US" baseline="0" dirty="0" err="1" smtClean="0"/>
              <a:t>polarziation</a:t>
            </a:r>
            <a:r>
              <a:rPr lang="en-US" baseline="0" dirty="0" smtClean="0"/>
              <a:t> design.  We’ve developed a low per-pixel readout and fabrication cost which meet the NEP and cost needs for large scale arrays.  We hope that continued </a:t>
            </a:r>
            <a:r>
              <a:rPr lang="en-US" baseline="0" dirty="0" err="1" smtClean="0"/>
              <a:t>devleopment</a:t>
            </a:r>
            <a:r>
              <a:rPr lang="en-US" baseline="0" dirty="0" smtClean="0"/>
              <a:t> will reduce costs and improve the NEP further.  Thanks.</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27</a:t>
            </a:fld>
            <a:endParaRPr lang="en-US"/>
          </a:p>
        </p:txBody>
      </p:sp>
    </p:spTree>
    <p:extLst>
      <p:ext uri="{BB962C8B-B14F-4D97-AF65-F5344CB8AC3E}">
        <p14:creationId xmlns:p14="http://schemas.microsoft.com/office/powerpoint/2010/main" val="277113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worth noting that CSO already</a:t>
            </a:r>
            <a:r>
              <a:rPr lang="en-US" baseline="0" dirty="0" smtClean="0"/>
              <a:t> has a background limited 350 micron camera – SHARC-II.  This is a 384 pixel camera which fills about 1/4</a:t>
            </a:r>
            <a:r>
              <a:rPr lang="en-US" baseline="30000" dirty="0" smtClean="0"/>
              <a:t>th</a:t>
            </a:r>
            <a:r>
              <a:rPr lang="en-US" baseline="0" dirty="0" smtClean="0"/>
              <a:t> of the focal plane.  However the purpose of MAKO is really to drive technology toward large scale arrays, to serve as a pathfinder for the sort of large scale – 100,000 pixel arrays – that future telescopes such as CCAT might need.  While current technology has sufficiently low NEPs, massive scaling is needed both on the readout and multiplexing side as well as fabrication.</a:t>
            </a:r>
            <a:endParaRPr lang="en-US" dirty="0"/>
          </a:p>
        </p:txBody>
      </p:sp>
      <p:sp>
        <p:nvSpPr>
          <p:cNvPr id="4" name="Slide Number Placeholder 3"/>
          <p:cNvSpPr>
            <a:spLocks noGrp="1"/>
          </p:cNvSpPr>
          <p:nvPr>
            <p:ph type="sldNum" sz="quarter" idx="10"/>
          </p:nvPr>
        </p:nvSpPr>
        <p:spPr/>
        <p:txBody>
          <a:bodyPr/>
          <a:lstStyle/>
          <a:p>
            <a:fld id="{09592EE8-7B7C-6A48-BAF0-09FB59E3FF8B}" type="slidenum">
              <a:rPr lang="en-US" smtClean="0"/>
              <a:t>3</a:t>
            </a:fld>
            <a:endParaRPr lang="en-US"/>
          </a:p>
        </p:txBody>
      </p:sp>
    </p:spTree>
    <p:extLst>
      <p:ext uri="{BB962C8B-B14F-4D97-AF65-F5344CB8AC3E}">
        <p14:creationId xmlns:p14="http://schemas.microsoft.com/office/powerpoint/2010/main" val="324163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initial </a:t>
            </a:r>
            <a:r>
              <a:rPr lang="en-US" dirty="0" err="1" smtClean="0"/>
              <a:t>inovlvment</a:t>
            </a:r>
            <a:r>
              <a:rPr lang="en-US" dirty="0" smtClean="0"/>
              <a:t> with MAKO was designing and</a:t>
            </a:r>
            <a:r>
              <a:rPr lang="en-US" baseline="0" dirty="0" smtClean="0"/>
              <a:t> testing the detectors.  Candidate pixels had to meet a variety of simultaneous and often conflicting goals.  Our multiplexing requirements meant we needed at least 400 pixels per line, while fitting all of our pixels in to an RF readout with </a:t>
            </a:r>
            <a:r>
              <a:rPr lang="en-US" baseline="0" dirty="0" err="1" smtClean="0"/>
              <a:t>frequencuies</a:t>
            </a:r>
            <a:r>
              <a:rPr lang="en-US" baseline="0" dirty="0" smtClean="0"/>
              <a:t> less than 250 </a:t>
            </a:r>
            <a:r>
              <a:rPr lang="en-US" baseline="0" dirty="0" err="1" smtClean="0"/>
              <a:t>MHz.</a:t>
            </a:r>
            <a:r>
              <a:rPr lang="en-US" baseline="0" dirty="0" smtClean="0"/>
              <a:t>  Our cryogenics system was a simple Helium-3 system with a base temperature of around 1 K, which will have implications for </a:t>
            </a:r>
            <a:r>
              <a:rPr lang="en-US" baseline="0" dirty="0" err="1" smtClean="0"/>
              <a:t>superconductng</a:t>
            </a:r>
            <a:r>
              <a:rPr lang="en-US" baseline="0" dirty="0" smtClean="0"/>
              <a:t> material choices.  It also introduced a limit of one pair of RF lines, though we’ve since upgraded to two sets.  The optics at CSO set some pixel dimensions with a fixed F# of 4.5 and lambda=350 micron, as well as loading requirements for the pixel at 25-50 </a:t>
            </a:r>
            <a:r>
              <a:rPr lang="en-US" baseline="0" dirty="0" err="1" smtClean="0"/>
              <a:t>pW</a:t>
            </a:r>
            <a:r>
              <a:rPr lang="en-US" baseline="0" dirty="0" smtClean="0"/>
              <a:t>.  Finally, we needed fabrication processes which could give high yield while being done with existing stepper technology; and additionally we wanted to use </a:t>
            </a:r>
            <a:r>
              <a:rPr lang="en-US" baseline="0" dirty="0" err="1" smtClean="0"/>
              <a:t>TiN</a:t>
            </a:r>
            <a:r>
              <a:rPr lang="en-US" baseline="0" dirty="0" smtClean="0"/>
              <a:t> which our MDL had experience using.</a:t>
            </a:r>
            <a:endParaRPr lang="en-US" dirty="0"/>
          </a:p>
        </p:txBody>
      </p:sp>
      <p:sp>
        <p:nvSpPr>
          <p:cNvPr id="4" name="Slide Number Placeholder 3"/>
          <p:cNvSpPr>
            <a:spLocks noGrp="1"/>
          </p:cNvSpPr>
          <p:nvPr>
            <p:ph type="sldNum" sz="quarter" idx="10"/>
          </p:nvPr>
        </p:nvSpPr>
        <p:spPr/>
        <p:txBody>
          <a:bodyPr/>
          <a:lstStyle/>
          <a:p>
            <a:fld id="{09592EE8-7B7C-6A48-BAF0-09FB59E3FF8B}" type="slidenum">
              <a:rPr lang="en-US" smtClean="0"/>
              <a:t>4</a:t>
            </a:fld>
            <a:endParaRPr lang="en-US"/>
          </a:p>
        </p:txBody>
      </p:sp>
    </p:spTree>
    <p:extLst>
      <p:ext uri="{BB962C8B-B14F-4D97-AF65-F5344CB8AC3E}">
        <p14:creationId xmlns:p14="http://schemas.microsoft.com/office/powerpoint/2010/main" val="324163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also made our life easier by removing the “M” from MKID and operating in the radio-frequency.  Here we</a:t>
            </a:r>
            <a:r>
              <a:rPr lang="en-US" baseline="0" dirty="0" smtClean="0"/>
              <a:t> use an FPGA to directly generate and read back the tones.  In the traditional microwave readout shown on top the tones go through an up and down converting stage, so that level of complexity is removed.  This dramatically reduces complexity and cost, the ADC and DAC converters are typically available for less than $200 each.</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5</a:t>
            </a:fld>
            <a:endParaRPr lang="en-US"/>
          </a:p>
        </p:txBody>
      </p:sp>
    </p:spTree>
    <p:extLst>
      <p:ext uri="{BB962C8B-B14F-4D97-AF65-F5344CB8AC3E}">
        <p14:creationId xmlns:p14="http://schemas.microsoft.com/office/powerpoint/2010/main" val="319021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MAKO readout we implemented the ROACH,</a:t>
            </a:r>
            <a:r>
              <a:rPr lang="en-US" baseline="0" dirty="0" smtClean="0"/>
              <a:t> which is an open source FPGA readout from the CASPER collaboration.  We adopted existing hardware to meet our observing date; this readout gave a maximum readout frequency of 250 MHz corresponding to 500 mega-samples per second in the 1</a:t>
            </a:r>
            <a:r>
              <a:rPr lang="en-US" baseline="30000" dirty="0" smtClean="0"/>
              <a:t>st</a:t>
            </a:r>
            <a:r>
              <a:rPr lang="en-US" baseline="0" dirty="0" smtClean="0"/>
              <a:t> </a:t>
            </a:r>
            <a:r>
              <a:rPr lang="en-US" baseline="0" dirty="0" err="1" smtClean="0"/>
              <a:t>nyquist</a:t>
            </a:r>
            <a:r>
              <a:rPr lang="en-US" baseline="0" dirty="0" smtClean="0"/>
              <a:t> zone.  We </a:t>
            </a:r>
            <a:r>
              <a:rPr lang="en-US" baseline="0" dirty="0" err="1" smtClean="0"/>
              <a:t>impltemented</a:t>
            </a:r>
            <a:r>
              <a:rPr lang="en-US" baseline="0" dirty="0" smtClean="0"/>
              <a:t> MAKO using 500 pixels with one ADC and one DAC, though the FPGA firmware supports up to 4k pixels per ROACH.  The FPGA firmware was designed by Ryan Monroe at JPL.</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6</a:t>
            </a:fld>
            <a:endParaRPr lang="en-US"/>
          </a:p>
        </p:txBody>
      </p:sp>
    </p:spTree>
    <p:extLst>
      <p:ext uri="{BB962C8B-B14F-4D97-AF65-F5344CB8AC3E}">
        <p14:creationId xmlns:p14="http://schemas.microsoft.com/office/powerpoint/2010/main" val="269107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generation of detectors</a:t>
            </a:r>
            <a:r>
              <a:rPr lang="en-US" baseline="0" dirty="0" smtClean="0"/>
              <a:t> for MAKO was designed to go to the CSO in April 2013.  A schematic is shown on the right here, this is based on the LE-KID pixel discussed before.  The overall dimensions of the inductor are set by the F# and wavelength, while matching the absorber to wave impedance in Silicon determines the </a:t>
            </a:r>
            <a:r>
              <a:rPr lang="en-US" baseline="0" dirty="0" err="1" smtClean="0"/>
              <a:t>TiN</a:t>
            </a:r>
            <a:r>
              <a:rPr lang="en-US" baseline="0" dirty="0" smtClean="0"/>
              <a:t> fill factor and volume of the inductor/absorber.  The capacitor area is a trade off between many competing goals:  readout frequency, capacitor noise, and focal plane filling efficiency.  We also liked this design because it allowed us to fit 432 pixels in to a single stepper mask and field, giving simple fab and allowing rapid iteration and testing.  </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7</a:t>
            </a:fld>
            <a:endParaRPr lang="en-US"/>
          </a:p>
        </p:txBody>
      </p:sp>
    </p:spTree>
    <p:extLst>
      <p:ext uri="{BB962C8B-B14F-4D97-AF65-F5344CB8AC3E}">
        <p14:creationId xmlns:p14="http://schemas.microsoft.com/office/powerpoint/2010/main" val="1904040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Multiplexing</a:t>
            </a:r>
            <a:r>
              <a:rPr lang="en-US" baseline="0" dirty="0" smtClean="0"/>
              <a:t> sets a </a:t>
            </a:r>
            <a:r>
              <a:rPr lang="en-US" baseline="0" dirty="0" err="1" smtClean="0"/>
              <a:t>requrement</a:t>
            </a:r>
            <a:r>
              <a:rPr lang="en-US" baseline="0" dirty="0" smtClean="0"/>
              <a:t> that our frequencies be less than 250 </a:t>
            </a:r>
            <a:r>
              <a:rPr lang="en-US" baseline="0" dirty="0" err="1" smtClean="0"/>
              <a:t>MHz.</a:t>
            </a:r>
            <a:r>
              <a:rPr lang="en-US" baseline="0" dirty="0" smtClean="0"/>
              <a:t>  To do this we needed a material with a very high kinetic inductance – which scales with the resistance and inversely with </a:t>
            </a:r>
            <a:r>
              <a:rPr lang="en-US" baseline="0" dirty="0" err="1" smtClean="0"/>
              <a:t>Tc</a:t>
            </a:r>
            <a:r>
              <a:rPr lang="en-US" baseline="0" dirty="0" smtClean="0"/>
              <a:t>.  </a:t>
            </a:r>
            <a:r>
              <a:rPr lang="en-US" baseline="0" dirty="0" err="1" smtClean="0"/>
              <a:t>TiN</a:t>
            </a:r>
            <a:r>
              <a:rPr lang="en-US" baseline="0" dirty="0" smtClean="0"/>
              <a:t> is a highly resistive normal metal – </a:t>
            </a:r>
            <a:r>
              <a:rPr lang="en-US" baseline="0" dirty="0" err="1" smtClean="0"/>
              <a:t>somehting</a:t>
            </a:r>
            <a:r>
              <a:rPr lang="en-US" baseline="0" dirty="0" smtClean="0"/>
              <a:t> like 100 micro-ohm cm – allowing these low frequencies to be achievable.  It offers many additional benefits for pixel design.  The first is that the </a:t>
            </a:r>
            <a:r>
              <a:rPr lang="en-US" baseline="0" dirty="0" err="1" smtClean="0"/>
              <a:t>Tc</a:t>
            </a:r>
            <a:r>
              <a:rPr lang="en-US" baseline="0" dirty="0" smtClean="0"/>
              <a:t> is adjustable via N2 flow during deposition, shown here </a:t>
            </a:r>
            <a:r>
              <a:rPr lang="en-US" baseline="0" dirty="0" err="1" smtClean="0"/>
              <a:t>Tcs</a:t>
            </a:r>
            <a:r>
              <a:rPr lang="en-US" baseline="0" dirty="0" smtClean="0"/>
              <a:t> ~ 0.8 – 5 K have been achieved, offering a wide variety of applications.  </a:t>
            </a:r>
            <a:r>
              <a:rPr lang="en-US" baseline="0" dirty="0" err="1" smtClean="0"/>
              <a:t>Tcs</a:t>
            </a:r>
            <a:r>
              <a:rPr lang="en-US" baseline="0" dirty="0" smtClean="0"/>
              <a:t> of about 1 K meet our cryogenic </a:t>
            </a:r>
            <a:r>
              <a:rPr lang="en-US" baseline="0" dirty="0" err="1" smtClean="0"/>
              <a:t>requiremnets</a:t>
            </a:r>
            <a:r>
              <a:rPr lang="en-US" baseline="0" dirty="0" smtClean="0"/>
              <a:t>.  The long </a:t>
            </a:r>
            <a:r>
              <a:rPr lang="en-US" baseline="0" dirty="0" err="1" smtClean="0"/>
              <a:t>qp</a:t>
            </a:r>
            <a:r>
              <a:rPr lang="en-US" baseline="0" dirty="0" smtClean="0"/>
              <a:t> lifetime of </a:t>
            </a:r>
            <a:r>
              <a:rPr lang="en-US" baseline="0" dirty="0" err="1" smtClean="0"/>
              <a:t>TiN</a:t>
            </a:r>
            <a:r>
              <a:rPr lang="en-US" baseline="0" dirty="0" smtClean="0"/>
              <a:t> gives good optical response, which dark lifetimes ~ 100 us having been measured.</a:t>
            </a:r>
            <a:endParaRPr lang="en-US" dirty="0"/>
          </a:p>
        </p:txBody>
      </p:sp>
      <p:sp>
        <p:nvSpPr>
          <p:cNvPr id="4" name="Slide Number Placeholder 3"/>
          <p:cNvSpPr>
            <a:spLocks noGrp="1"/>
          </p:cNvSpPr>
          <p:nvPr>
            <p:ph type="sldNum" sz="quarter" idx="10"/>
          </p:nvPr>
        </p:nvSpPr>
        <p:spPr/>
        <p:txBody>
          <a:bodyPr/>
          <a:lstStyle/>
          <a:p>
            <a:fld id="{09592EE8-7B7C-6A48-BAF0-09FB59E3FF8B}" type="slidenum">
              <a:rPr lang="en-US" smtClean="0"/>
              <a:t>8</a:t>
            </a:fld>
            <a:endParaRPr lang="en-US"/>
          </a:p>
        </p:txBody>
      </p:sp>
    </p:spTree>
    <p:extLst>
      <p:ext uri="{BB962C8B-B14F-4D97-AF65-F5344CB8AC3E}">
        <p14:creationId xmlns:p14="http://schemas.microsoft.com/office/powerpoint/2010/main" val="3241630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readout software</a:t>
            </a:r>
            <a:r>
              <a:rPr lang="en-US" baseline="0" dirty="0" smtClean="0"/>
              <a:t> </a:t>
            </a:r>
            <a:r>
              <a:rPr lang="en-US" baseline="0" dirty="0" err="1" smtClean="0"/>
              <a:t>devloped</a:t>
            </a:r>
            <a:r>
              <a:rPr lang="en-US" baseline="0" dirty="0" smtClean="0"/>
              <a:t> by Loren Swenson we were able to identify and track nearly 400 resonators in real time.  In the upper right is our first light image of Jupiter.  We also had a lot of poor weather nights, and since our primary motivation was testing the readout we took some pretty pictures of the moon.</a:t>
            </a:r>
            <a:endParaRPr lang="en-US" dirty="0"/>
          </a:p>
        </p:txBody>
      </p:sp>
      <p:sp>
        <p:nvSpPr>
          <p:cNvPr id="4" name="Slide Number Placeholder 3"/>
          <p:cNvSpPr>
            <a:spLocks noGrp="1"/>
          </p:cNvSpPr>
          <p:nvPr>
            <p:ph type="sldNum" sz="quarter" idx="10"/>
          </p:nvPr>
        </p:nvSpPr>
        <p:spPr/>
        <p:txBody>
          <a:bodyPr/>
          <a:lstStyle/>
          <a:p>
            <a:fld id="{0482EA94-7C8E-F149-BA15-1AC16F1B727C}" type="slidenum">
              <a:rPr lang="en-US" smtClean="0"/>
              <a:t>9</a:t>
            </a:fld>
            <a:endParaRPr lang="en-US"/>
          </a:p>
        </p:txBody>
      </p:sp>
    </p:spTree>
    <p:extLst>
      <p:ext uri="{BB962C8B-B14F-4D97-AF65-F5344CB8AC3E}">
        <p14:creationId xmlns:p14="http://schemas.microsoft.com/office/powerpoint/2010/main" val="327644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7E3FFF-6029-BF4E-808C-844D36EB6E0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51D11-59AB-E14D-8529-E0D6607B477B}" type="slidenum">
              <a:rPr lang="en-US" smtClean="0"/>
              <a:t>‹#›</a:t>
            </a:fld>
            <a:endParaRPr lang="en-US"/>
          </a:p>
        </p:txBody>
      </p:sp>
    </p:spTree>
    <p:extLst>
      <p:ext uri="{BB962C8B-B14F-4D97-AF65-F5344CB8AC3E}">
        <p14:creationId xmlns:p14="http://schemas.microsoft.com/office/powerpoint/2010/main" val="135483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E3FFF-6029-BF4E-808C-844D36EB6E0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51D11-59AB-E14D-8529-E0D6607B477B}" type="slidenum">
              <a:rPr lang="en-US" smtClean="0"/>
              <a:t>‹#›</a:t>
            </a:fld>
            <a:endParaRPr lang="en-US"/>
          </a:p>
        </p:txBody>
      </p:sp>
    </p:spTree>
    <p:extLst>
      <p:ext uri="{BB962C8B-B14F-4D97-AF65-F5344CB8AC3E}">
        <p14:creationId xmlns:p14="http://schemas.microsoft.com/office/powerpoint/2010/main" val="39535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E3FFF-6029-BF4E-808C-844D36EB6E0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51D11-59AB-E14D-8529-E0D6607B477B}" type="slidenum">
              <a:rPr lang="en-US" smtClean="0"/>
              <a:t>‹#›</a:t>
            </a:fld>
            <a:endParaRPr lang="en-US"/>
          </a:p>
        </p:txBody>
      </p:sp>
    </p:spTree>
    <p:extLst>
      <p:ext uri="{BB962C8B-B14F-4D97-AF65-F5344CB8AC3E}">
        <p14:creationId xmlns:p14="http://schemas.microsoft.com/office/powerpoint/2010/main" val="11960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E3FFF-6029-BF4E-808C-844D36EB6E0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51D11-59AB-E14D-8529-E0D6607B477B}" type="slidenum">
              <a:rPr lang="en-US" smtClean="0"/>
              <a:t>‹#›</a:t>
            </a:fld>
            <a:endParaRPr lang="en-US"/>
          </a:p>
        </p:txBody>
      </p:sp>
    </p:spTree>
    <p:extLst>
      <p:ext uri="{BB962C8B-B14F-4D97-AF65-F5344CB8AC3E}">
        <p14:creationId xmlns:p14="http://schemas.microsoft.com/office/powerpoint/2010/main" val="32944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7E3FFF-6029-BF4E-808C-844D36EB6E0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51D11-59AB-E14D-8529-E0D6607B477B}" type="slidenum">
              <a:rPr lang="en-US" smtClean="0"/>
              <a:t>‹#›</a:t>
            </a:fld>
            <a:endParaRPr lang="en-US"/>
          </a:p>
        </p:txBody>
      </p:sp>
    </p:spTree>
    <p:extLst>
      <p:ext uri="{BB962C8B-B14F-4D97-AF65-F5344CB8AC3E}">
        <p14:creationId xmlns:p14="http://schemas.microsoft.com/office/powerpoint/2010/main" val="367430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7E3FFF-6029-BF4E-808C-844D36EB6E02}"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51D11-59AB-E14D-8529-E0D6607B477B}" type="slidenum">
              <a:rPr lang="en-US" smtClean="0"/>
              <a:t>‹#›</a:t>
            </a:fld>
            <a:endParaRPr lang="en-US"/>
          </a:p>
        </p:txBody>
      </p:sp>
    </p:spTree>
    <p:extLst>
      <p:ext uri="{BB962C8B-B14F-4D97-AF65-F5344CB8AC3E}">
        <p14:creationId xmlns:p14="http://schemas.microsoft.com/office/powerpoint/2010/main" val="252345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7E3FFF-6029-BF4E-808C-844D36EB6E02}" type="datetimeFigureOut">
              <a:rPr lang="en-US" smtClean="0"/>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51D11-59AB-E14D-8529-E0D6607B477B}" type="slidenum">
              <a:rPr lang="en-US" smtClean="0"/>
              <a:t>‹#›</a:t>
            </a:fld>
            <a:endParaRPr lang="en-US"/>
          </a:p>
        </p:txBody>
      </p:sp>
    </p:spTree>
    <p:extLst>
      <p:ext uri="{BB962C8B-B14F-4D97-AF65-F5344CB8AC3E}">
        <p14:creationId xmlns:p14="http://schemas.microsoft.com/office/powerpoint/2010/main" val="222348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7E3FFF-6029-BF4E-808C-844D36EB6E02}" type="datetimeFigureOut">
              <a:rPr lang="en-US" smtClean="0"/>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51D11-59AB-E14D-8529-E0D6607B477B}" type="slidenum">
              <a:rPr lang="en-US" smtClean="0"/>
              <a:t>‹#›</a:t>
            </a:fld>
            <a:endParaRPr lang="en-US"/>
          </a:p>
        </p:txBody>
      </p:sp>
    </p:spTree>
    <p:extLst>
      <p:ext uri="{BB962C8B-B14F-4D97-AF65-F5344CB8AC3E}">
        <p14:creationId xmlns:p14="http://schemas.microsoft.com/office/powerpoint/2010/main" val="309095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E3FFF-6029-BF4E-808C-844D36EB6E02}" type="datetimeFigureOut">
              <a:rPr lang="en-US" smtClean="0"/>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51D11-59AB-E14D-8529-E0D6607B477B}" type="slidenum">
              <a:rPr lang="en-US" smtClean="0"/>
              <a:t>‹#›</a:t>
            </a:fld>
            <a:endParaRPr lang="en-US"/>
          </a:p>
        </p:txBody>
      </p:sp>
    </p:spTree>
    <p:extLst>
      <p:ext uri="{BB962C8B-B14F-4D97-AF65-F5344CB8AC3E}">
        <p14:creationId xmlns:p14="http://schemas.microsoft.com/office/powerpoint/2010/main" val="401243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E3FFF-6029-BF4E-808C-844D36EB6E02}"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51D11-59AB-E14D-8529-E0D6607B477B}" type="slidenum">
              <a:rPr lang="en-US" smtClean="0"/>
              <a:t>‹#›</a:t>
            </a:fld>
            <a:endParaRPr lang="en-US"/>
          </a:p>
        </p:txBody>
      </p:sp>
    </p:spTree>
    <p:extLst>
      <p:ext uri="{BB962C8B-B14F-4D97-AF65-F5344CB8AC3E}">
        <p14:creationId xmlns:p14="http://schemas.microsoft.com/office/powerpoint/2010/main" val="151196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E3FFF-6029-BF4E-808C-844D36EB6E02}"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51D11-59AB-E14D-8529-E0D6607B477B}" type="slidenum">
              <a:rPr lang="en-US" smtClean="0"/>
              <a:t>‹#›</a:t>
            </a:fld>
            <a:endParaRPr lang="en-US"/>
          </a:p>
        </p:txBody>
      </p:sp>
    </p:spTree>
    <p:extLst>
      <p:ext uri="{BB962C8B-B14F-4D97-AF65-F5344CB8AC3E}">
        <p14:creationId xmlns:p14="http://schemas.microsoft.com/office/powerpoint/2010/main" val="71309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E3FFF-6029-BF4E-808C-844D36EB6E02}" type="datetimeFigureOut">
              <a:rPr lang="en-US" smtClean="0"/>
              <a:t>9/19/2014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51D11-59AB-E14D-8529-E0D6607B477B}" type="slidenum">
              <a:rPr lang="en-US" smtClean="0"/>
              <a:t>‹#›</a:t>
            </a:fld>
            <a:endParaRPr lang="en-US"/>
          </a:p>
        </p:txBody>
      </p:sp>
    </p:spTree>
    <p:extLst>
      <p:ext uri="{BB962C8B-B14F-4D97-AF65-F5344CB8AC3E}">
        <p14:creationId xmlns:p14="http://schemas.microsoft.com/office/powerpoint/2010/main" val="2430700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4.emf"/><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9091"/>
            <a:ext cx="9144000" cy="2062103"/>
          </a:xfrm>
          <a:prstGeom prst="rect">
            <a:avLst/>
          </a:prstGeom>
          <a:noFill/>
        </p:spPr>
        <p:txBody>
          <a:bodyPr wrap="square" rtlCol="0">
            <a:spAutoFit/>
          </a:bodyPr>
          <a:lstStyle/>
          <a:p>
            <a:pPr algn="ctr"/>
            <a:r>
              <a:rPr lang="en-US" sz="4000" b="1" dirty="0" smtClean="0">
                <a:solidFill>
                  <a:srgbClr val="FF0000"/>
                </a:solidFill>
                <a:latin typeface="Helvetica"/>
                <a:cs typeface="Helvetica"/>
              </a:rPr>
              <a:t>MAKO</a:t>
            </a:r>
          </a:p>
          <a:p>
            <a:pPr algn="ctr"/>
            <a:endParaRPr lang="en-US" sz="2400" b="1" dirty="0" smtClean="0">
              <a:solidFill>
                <a:srgbClr val="FF0000"/>
              </a:solidFill>
              <a:latin typeface="Helvetica"/>
              <a:cs typeface="Helvetica"/>
            </a:endParaRPr>
          </a:p>
          <a:p>
            <a:pPr algn="ctr"/>
            <a:r>
              <a:rPr lang="en-US" sz="3200" dirty="0" smtClean="0">
                <a:latin typeface="Helvetica"/>
                <a:cs typeface="Helvetica"/>
              </a:rPr>
              <a:t>A 350/850</a:t>
            </a:r>
            <a:r>
              <a:rPr lang="en-US" sz="3200" dirty="0" smtClean="0">
                <a:latin typeface="Symbol"/>
                <a:cs typeface="Helvetica"/>
              </a:rPr>
              <a:t>m</a:t>
            </a:r>
            <a:r>
              <a:rPr lang="en-US" sz="3200" dirty="0" smtClean="0">
                <a:latin typeface="Helvetica"/>
                <a:cs typeface="Helvetica"/>
              </a:rPr>
              <a:t>m camera designed for operation at the Caltech Submillimeter Observatory</a:t>
            </a:r>
          </a:p>
        </p:txBody>
      </p:sp>
      <p:pic>
        <p:nvPicPr>
          <p:cNvPr id="9" name="Picture 8" descr="C:\Users\pairbreaker\Loren\Work\Presentations\2012\20120704SPIE_JPL\jp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31" y="6003235"/>
            <a:ext cx="1828800" cy="5376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airbreaker\Loren\Work\Presentations\2012\20120704SPIE_JPL\150px-Caltech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2235" y="5724860"/>
            <a:ext cx="914400" cy="9083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2472489"/>
            <a:ext cx="9144000" cy="3416320"/>
          </a:xfrm>
          <a:prstGeom prst="rect">
            <a:avLst/>
          </a:prstGeom>
          <a:noFill/>
        </p:spPr>
        <p:txBody>
          <a:bodyPr wrap="square" rtlCol="0">
            <a:spAutoFit/>
          </a:bodyPr>
          <a:lstStyle/>
          <a:p>
            <a:pPr algn="ctr"/>
            <a:r>
              <a:rPr lang="en-US" sz="2400" dirty="0" smtClean="0">
                <a:latin typeface="Helvetica"/>
                <a:cs typeface="Helvetica"/>
              </a:rPr>
              <a:t>Christopher McKenney</a:t>
            </a:r>
          </a:p>
          <a:p>
            <a:pPr algn="ctr"/>
            <a:endParaRPr lang="en-US" sz="2400" dirty="0" smtClean="0">
              <a:latin typeface="Helvetica"/>
              <a:cs typeface="Helvetica"/>
            </a:endParaRPr>
          </a:p>
          <a:p>
            <a:pPr algn="ctr"/>
            <a:endParaRPr lang="en-US" sz="2400" dirty="0">
              <a:latin typeface="Helvetica"/>
              <a:cs typeface="Helvetica"/>
            </a:endParaRPr>
          </a:p>
          <a:p>
            <a:pPr algn="ctr"/>
            <a:endParaRPr lang="en-US" sz="2400" dirty="0" smtClean="0">
              <a:latin typeface="Helvetica"/>
              <a:cs typeface="Helvetica"/>
            </a:endParaRPr>
          </a:p>
          <a:p>
            <a:pPr algn="ctr"/>
            <a:endParaRPr lang="en-US" sz="2400" dirty="0">
              <a:latin typeface="Helvetica"/>
              <a:cs typeface="Helvetica"/>
            </a:endParaRPr>
          </a:p>
          <a:p>
            <a:pPr algn="ctr"/>
            <a:endParaRPr lang="en-US" sz="2400" dirty="0" smtClean="0">
              <a:latin typeface="Helvetica"/>
              <a:cs typeface="Helvetica"/>
            </a:endParaRPr>
          </a:p>
          <a:p>
            <a:pPr algn="ctr"/>
            <a:endParaRPr lang="en-US" sz="2400" dirty="0">
              <a:latin typeface="Helvetica"/>
              <a:cs typeface="Helvetica"/>
            </a:endParaRPr>
          </a:p>
          <a:p>
            <a:pPr algn="ctr"/>
            <a:endParaRPr lang="en-US" sz="2400" dirty="0" smtClean="0">
              <a:latin typeface="Helvetica"/>
              <a:cs typeface="Helvetica"/>
            </a:endParaRPr>
          </a:p>
          <a:p>
            <a:pPr algn="ctr"/>
            <a:endParaRPr lang="en-US" sz="2400" dirty="0">
              <a:latin typeface="Helvetica"/>
              <a:cs typeface="Helvetica"/>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1284" y="3152033"/>
            <a:ext cx="2879622" cy="2261824"/>
          </a:xfrm>
          <a:prstGeom prst="rect">
            <a:avLst/>
          </a:prstGeom>
        </p:spPr>
      </p:pic>
      <p:pic>
        <p:nvPicPr>
          <p:cNvPr id="14" name="Picture 13" descr="MAKOVer3NicePicture.jpg"/>
          <p:cNvPicPr>
            <a:picLocks/>
          </p:cNvPicPr>
          <p:nvPr/>
        </p:nvPicPr>
        <p:blipFill>
          <a:blip r:embed="rId6">
            <a:extLst>
              <a:ext uri="{28A0092B-C50C-407E-A947-70E740481C1C}">
                <a14:useLocalDpi xmlns:a14="http://schemas.microsoft.com/office/drawing/2010/main" val="0"/>
              </a:ext>
            </a:extLst>
          </a:blip>
          <a:stretch>
            <a:fillRect/>
          </a:stretch>
        </p:blipFill>
        <p:spPr>
          <a:xfrm>
            <a:off x="282729" y="3152033"/>
            <a:ext cx="2880360" cy="2258568"/>
          </a:xfrm>
          <a:prstGeom prst="rect">
            <a:avLst/>
          </a:prstGeom>
        </p:spPr>
      </p:pic>
      <p:pic>
        <p:nvPicPr>
          <p:cNvPr id="12" name="Picture 2" descr="C:\Users\Loren\Work\Presentations\2013\20130701 - LTD\cryostat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6628" y="3096421"/>
            <a:ext cx="1911371" cy="271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629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745283" y="5605554"/>
            <a:ext cx="1214372" cy="369332"/>
          </a:xfrm>
          <a:prstGeom prst="rect">
            <a:avLst/>
          </a:prstGeom>
          <a:noFill/>
        </p:spPr>
        <p:txBody>
          <a:bodyPr wrap="square" rtlCol="0">
            <a:spAutoFit/>
          </a:bodyPr>
          <a:lstStyle/>
          <a:p>
            <a:pPr algn="ctr"/>
            <a:r>
              <a:rPr lang="en-US" dirty="0" smtClean="0"/>
              <a:t>G34.3</a:t>
            </a:r>
            <a:endParaRPr lang="en-US" dirty="0"/>
          </a:p>
        </p:txBody>
      </p:sp>
      <p:sp>
        <p:nvSpPr>
          <p:cNvPr id="10" name="TextBox 9"/>
          <p:cNvSpPr txBox="1"/>
          <p:nvPr/>
        </p:nvSpPr>
        <p:spPr>
          <a:xfrm>
            <a:off x="0" y="118872"/>
            <a:ext cx="9143999" cy="1200328"/>
          </a:xfrm>
          <a:prstGeom prst="rect">
            <a:avLst/>
          </a:prstGeom>
          <a:noFill/>
        </p:spPr>
        <p:txBody>
          <a:bodyPr wrap="square" rtlCol="0">
            <a:spAutoFit/>
          </a:bodyPr>
          <a:lstStyle/>
          <a:p>
            <a:pPr algn="ctr"/>
            <a:r>
              <a:rPr lang="en-US" sz="2400" b="1" dirty="0" smtClean="0">
                <a:latin typeface="Arial"/>
                <a:cs typeface="Arial"/>
              </a:rPr>
              <a:t>MAKO goes to the CSO</a:t>
            </a:r>
          </a:p>
          <a:p>
            <a:pPr algn="ctr"/>
            <a:endParaRPr lang="en-US" sz="2400" b="1" dirty="0">
              <a:latin typeface="Arial"/>
              <a:cs typeface="Arial"/>
            </a:endParaRPr>
          </a:p>
          <a:p>
            <a:pPr algn="ctr"/>
            <a:r>
              <a:rPr lang="en-US" sz="2400" b="1" dirty="0" smtClean="0">
                <a:latin typeface="Arial"/>
                <a:cs typeface="Arial"/>
              </a:rPr>
              <a:t>And takes some pretty pictures too…</a:t>
            </a:r>
          </a:p>
        </p:txBody>
      </p:sp>
      <p:pic>
        <p:nvPicPr>
          <p:cNvPr id="12" name="Picture 2" descr="C:\Users\Loren\Work\Presentations\2013\20130701 - LTD\G3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63" y="1672564"/>
            <a:ext cx="3505200" cy="37027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Loren\Work\Presentations\2013\20130513 - SWCam Meeting\SgrB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055" y="1672564"/>
            <a:ext cx="3505200" cy="37406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927261" y="5605554"/>
            <a:ext cx="2667000" cy="369332"/>
          </a:xfrm>
          <a:prstGeom prst="rect">
            <a:avLst/>
          </a:prstGeom>
          <a:noFill/>
        </p:spPr>
        <p:txBody>
          <a:bodyPr wrap="square" rtlCol="0">
            <a:spAutoFit/>
          </a:bodyPr>
          <a:lstStyle/>
          <a:p>
            <a:pPr algn="ctr"/>
            <a:r>
              <a:rPr lang="en-US" dirty="0" smtClean="0"/>
              <a:t>SgB2</a:t>
            </a:r>
            <a:endParaRPr lang="en-US" dirty="0"/>
          </a:p>
        </p:txBody>
      </p:sp>
    </p:spTree>
    <p:extLst>
      <p:ext uri="{BB962C8B-B14F-4D97-AF65-F5344CB8AC3E}">
        <p14:creationId xmlns:p14="http://schemas.microsoft.com/office/powerpoint/2010/main" val="2453077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539" y="898772"/>
            <a:ext cx="8712285" cy="4154983"/>
          </a:xfrm>
          <a:prstGeom prst="rect">
            <a:avLst/>
          </a:prstGeom>
          <a:noFill/>
        </p:spPr>
        <p:txBody>
          <a:bodyPr wrap="square" rtlCol="0">
            <a:spAutoFit/>
          </a:bodyPr>
          <a:lstStyle/>
          <a:p>
            <a:r>
              <a:rPr lang="en-US" sz="2200" b="1" dirty="0" smtClean="0">
                <a:latin typeface="Arial"/>
                <a:cs typeface="Arial"/>
              </a:rPr>
              <a:t>Readout successful</a:t>
            </a:r>
          </a:p>
          <a:p>
            <a:endParaRPr lang="en-US" sz="2200" dirty="0">
              <a:latin typeface="Arial"/>
              <a:cs typeface="Arial"/>
            </a:endParaRPr>
          </a:p>
          <a:p>
            <a:pPr marL="342900" indent="-342900">
              <a:buFont typeface="Arial"/>
              <a:buChar char="•"/>
            </a:pPr>
            <a:r>
              <a:rPr lang="en-US" sz="2200" dirty="0" smtClean="0">
                <a:latin typeface="Arial"/>
                <a:cs typeface="Arial"/>
              </a:rPr>
              <a:t>Readout at 400 pixels/line demonstrated</a:t>
            </a:r>
          </a:p>
          <a:p>
            <a:pPr marL="342900" indent="-342900">
              <a:buFont typeface="Arial"/>
              <a:buChar char="•"/>
            </a:pPr>
            <a:r>
              <a:rPr lang="en-US" sz="2200" dirty="0" smtClean="0">
                <a:latin typeface="Arial"/>
                <a:cs typeface="Arial"/>
              </a:rPr>
              <a:t>MUX density ~ 1000/octave</a:t>
            </a:r>
          </a:p>
          <a:p>
            <a:pPr marL="342900" indent="-342900">
              <a:buFont typeface="Arial"/>
              <a:buChar char="•"/>
            </a:pPr>
            <a:r>
              <a:rPr lang="en-US" sz="2200" dirty="0" smtClean="0">
                <a:latin typeface="Arial"/>
                <a:cs typeface="Arial"/>
              </a:rPr>
              <a:t>Low cost </a:t>
            </a:r>
            <a:endParaRPr lang="en-US" sz="2200" dirty="0">
              <a:latin typeface="Arial"/>
              <a:cs typeface="Arial"/>
            </a:endParaRPr>
          </a:p>
          <a:p>
            <a:endParaRPr lang="en-US" sz="2200" dirty="0" smtClean="0">
              <a:latin typeface="Arial"/>
              <a:cs typeface="Arial"/>
            </a:endParaRPr>
          </a:p>
          <a:p>
            <a:r>
              <a:rPr lang="en-US" sz="2200" b="1" dirty="0" smtClean="0">
                <a:latin typeface="Arial"/>
                <a:cs typeface="Arial"/>
              </a:rPr>
              <a:t>Improvements Needed</a:t>
            </a:r>
          </a:p>
          <a:p>
            <a:endParaRPr lang="en-US" sz="2200" dirty="0" smtClean="0">
              <a:latin typeface="Arial"/>
              <a:cs typeface="Arial"/>
            </a:endParaRPr>
          </a:p>
          <a:p>
            <a:pPr marL="285750" indent="-285750">
              <a:buFont typeface="Arial"/>
              <a:buChar char="•"/>
            </a:pPr>
            <a:r>
              <a:rPr lang="en-US" sz="2200" i="1" dirty="0" smtClean="0">
                <a:latin typeface="Arial"/>
                <a:cs typeface="Arial"/>
              </a:rPr>
              <a:t>NEFD was ~ 7x worse than SHARC-II</a:t>
            </a:r>
          </a:p>
          <a:p>
            <a:pPr marL="285750" indent="-285750">
              <a:buFont typeface="Arial"/>
              <a:buChar char="•"/>
            </a:pPr>
            <a:r>
              <a:rPr lang="en-US" sz="2200" dirty="0" smtClean="0">
                <a:latin typeface="Arial"/>
                <a:cs typeface="Arial"/>
              </a:rPr>
              <a:t>Smaller pixel and single-polarization account for about </a:t>
            </a:r>
            <a:r>
              <a:rPr lang="en-US" sz="2200" dirty="0">
                <a:latin typeface="Arial"/>
                <a:cs typeface="Arial"/>
              </a:rPr>
              <a:t>4</a:t>
            </a:r>
            <a:r>
              <a:rPr lang="en-US" sz="2200" dirty="0" smtClean="0">
                <a:latin typeface="Arial"/>
                <a:cs typeface="Arial"/>
              </a:rPr>
              <a:t>0%</a:t>
            </a:r>
          </a:p>
          <a:p>
            <a:pPr marL="285750" indent="-285750">
              <a:buFont typeface="Arial"/>
              <a:buChar char="•"/>
            </a:pPr>
            <a:r>
              <a:rPr lang="en-US" sz="2200" dirty="0">
                <a:latin typeface="Arial"/>
                <a:cs typeface="Arial"/>
              </a:rPr>
              <a:t>F</a:t>
            </a:r>
            <a:r>
              <a:rPr lang="en-US" sz="2200" dirty="0" smtClean="0">
                <a:latin typeface="Arial"/>
                <a:cs typeface="Arial"/>
              </a:rPr>
              <a:t>urther improvement to detector response and noise needed</a:t>
            </a:r>
          </a:p>
          <a:p>
            <a:endParaRPr lang="en-US" sz="2200" dirty="0" smtClean="0">
              <a:latin typeface="Arial"/>
              <a:cs typeface="Arial"/>
            </a:endParaRPr>
          </a:p>
        </p:txBody>
      </p:sp>
      <p:sp>
        <p:nvSpPr>
          <p:cNvPr id="5" name="TextBox 4"/>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MAKO Gen-1 CSO Results</a:t>
            </a:r>
          </a:p>
        </p:txBody>
      </p:sp>
    </p:spTree>
    <p:extLst>
      <p:ext uri="{BB962C8B-B14F-4D97-AF65-F5344CB8AC3E}">
        <p14:creationId xmlns:p14="http://schemas.microsoft.com/office/powerpoint/2010/main" val="1967366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16783" y="805083"/>
            <a:ext cx="8606911" cy="5262979"/>
          </a:xfrm>
          <a:prstGeom prst="rect">
            <a:avLst/>
          </a:prstGeom>
          <a:noFill/>
        </p:spPr>
        <p:txBody>
          <a:bodyPr wrap="square" rtlCol="0">
            <a:spAutoFit/>
          </a:bodyPr>
          <a:lstStyle/>
          <a:p>
            <a:pPr marL="285750" indent="-285750">
              <a:buFont typeface="Arial"/>
              <a:buChar char="•"/>
            </a:pPr>
            <a:r>
              <a:rPr lang="en-US" sz="2400" dirty="0" smtClean="0">
                <a:latin typeface="Helvetica"/>
                <a:cs typeface="Helvetica"/>
              </a:rPr>
              <a:t>NEP Closer to BLIP</a:t>
            </a:r>
          </a:p>
          <a:p>
            <a:pPr marL="285750" indent="-285750">
              <a:buFont typeface="Arial"/>
              <a:buChar char="•"/>
            </a:pPr>
            <a:endParaRPr lang="en-US" sz="2400" dirty="0">
              <a:latin typeface="Helvetica"/>
              <a:cs typeface="Helvetica"/>
            </a:endParaRPr>
          </a:p>
          <a:p>
            <a:pPr marL="285750" indent="-285750">
              <a:buFont typeface="Arial"/>
              <a:buChar char="•"/>
            </a:pPr>
            <a:r>
              <a:rPr lang="en-US" sz="2400" dirty="0" smtClean="0">
                <a:latin typeface="Helvetica"/>
                <a:cs typeface="Helvetica"/>
              </a:rPr>
              <a:t>Polarization </a:t>
            </a:r>
            <a:r>
              <a:rPr lang="en-US" sz="2400" dirty="0" err="1" smtClean="0">
                <a:latin typeface="Helvetica"/>
                <a:cs typeface="Helvetica"/>
              </a:rPr>
              <a:t>insenstivie</a:t>
            </a:r>
            <a:r>
              <a:rPr lang="en-US" sz="2400" dirty="0" smtClean="0">
                <a:latin typeface="Helvetica"/>
                <a:cs typeface="Helvetica"/>
              </a:rPr>
              <a:t> (or dual-polarization) response</a:t>
            </a:r>
          </a:p>
          <a:p>
            <a:pPr marL="285750" indent="-285750">
              <a:buFont typeface="Arial"/>
              <a:buChar char="•"/>
            </a:pPr>
            <a:endParaRPr lang="en-US" sz="2400" dirty="0">
              <a:latin typeface="Helvetica"/>
              <a:cs typeface="Helvetica"/>
            </a:endParaRPr>
          </a:p>
          <a:p>
            <a:pPr marL="285750" indent="-285750">
              <a:buFont typeface="Arial"/>
              <a:buChar char="•"/>
            </a:pPr>
            <a:r>
              <a:rPr lang="en-US" sz="2400" dirty="0" smtClean="0">
                <a:latin typeface="Helvetica"/>
                <a:cs typeface="Helvetica"/>
              </a:rPr>
              <a:t>Mature readout</a:t>
            </a:r>
          </a:p>
          <a:p>
            <a:pPr marL="285750" indent="-285750">
              <a:buFont typeface="Arial"/>
              <a:buChar char="•"/>
            </a:pPr>
            <a:endParaRPr lang="en-US" sz="2400" dirty="0">
              <a:latin typeface="Helvetica"/>
              <a:cs typeface="Helvetica"/>
            </a:endParaRPr>
          </a:p>
          <a:p>
            <a:pPr marL="285750" indent="-285750">
              <a:buFont typeface="Arial"/>
              <a:buChar char="•"/>
            </a:pPr>
            <a:r>
              <a:rPr lang="en-US" sz="2400" dirty="0" smtClean="0">
                <a:latin typeface="Helvetica"/>
                <a:cs typeface="Helvetica"/>
              </a:rPr>
              <a:t>350 micron / 850 micron detectors</a:t>
            </a:r>
          </a:p>
          <a:p>
            <a:pPr marL="285750" indent="-285750">
              <a:buFont typeface="Arial"/>
              <a:buChar char="•"/>
            </a:pPr>
            <a:endParaRPr lang="en-US" sz="2400" dirty="0">
              <a:latin typeface="Helvetica"/>
              <a:cs typeface="Helvetica"/>
            </a:endParaRPr>
          </a:p>
          <a:p>
            <a:pPr marL="285750" indent="-285750">
              <a:buFont typeface="Arial"/>
              <a:buChar char="•"/>
            </a:pPr>
            <a:endParaRPr lang="en-US" sz="2400" dirty="0" smtClean="0">
              <a:latin typeface="Helvetica"/>
              <a:cs typeface="Helvetica"/>
            </a:endParaRPr>
          </a:p>
          <a:p>
            <a:pPr marL="285750" indent="-285750">
              <a:buFont typeface="Arial"/>
              <a:buChar char="•"/>
            </a:pPr>
            <a:r>
              <a:rPr lang="en-US" sz="2400" dirty="0" smtClean="0">
                <a:latin typeface="Helvetica"/>
                <a:cs typeface="Helvetica"/>
              </a:rPr>
              <a:t>Decided on an ambitious schedule to meet CCAT design deadlines and show on-sky performance</a:t>
            </a:r>
          </a:p>
          <a:p>
            <a:pPr marL="285750" indent="-285750">
              <a:buFont typeface="Arial"/>
              <a:buChar char="•"/>
            </a:pPr>
            <a:endParaRPr lang="en-US" sz="2400" dirty="0">
              <a:latin typeface="Helvetica"/>
              <a:cs typeface="Helvetica"/>
            </a:endParaRPr>
          </a:p>
          <a:p>
            <a:pPr marL="285750" indent="-285750">
              <a:buFont typeface="Arial"/>
              <a:buChar char="•"/>
            </a:pPr>
            <a:r>
              <a:rPr lang="en-US" sz="2400" dirty="0" smtClean="0">
                <a:latin typeface="Helvetica"/>
                <a:cs typeface="Helvetica"/>
              </a:rPr>
              <a:t>Why not make the fabrication even simpler?</a:t>
            </a:r>
            <a:endParaRPr lang="en-US" sz="2400" dirty="0">
              <a:latin typeface="Helvetica"/>
              <a:cs typeface="Helvetica"/>
            </a:endParaRPr>
          </a:p>
          <a:p>
            <a:pPr marL="285750" indent="-285750">
              <a:buFont typeface="Arial"/>
              <a:buChar char="•"/>
            </a:pPr>
            <a:endParaRPr lang="en-US" sz="2400" dirty="0" smtClean="0">
              <a:latin typeface="Helvetica"/>
              <a:cs typeface="Helvetica"/>
            </a:endParaRPr>
          </a:p>
        </p:txBody>
      </p:sp>
      <p:sp>
        <p:nvSpPr>
          <p:cNvPr id="7" name="TextBox 6"/>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Goals for Aug/Sep 2014 CSO Run:</a:t>
            </a:r>
          </a:p>
        </p:txBody>
      </p:sp>
    </p:spTree>
    <p:extLst>
      <p:ext uri="{BB962C8B-B14F-4D97-AF65-F5344CB8AC3E}">
        <p14:creationId xmlns:p14="http://schemas.microsoft.com/office/powerpoint/2010/main" val="514829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2784" y="735058"/>
            <a:ext cx="7315200" cy="1015663"/>
          </a:xfrm>
          <a:prstGeom prst="rect">
            <a:avLst/>
          </a:prstGeom>
          <a:noFill/>
        </p:spPr>
        <p:txBody>
          <a:bodyPr wrap="square" rtlCol="0">
            <a:spAutoFit/>
          </a:bodyPr>
          <a:lstStyle/>
          <a:p>
            <a:r>
              <a:rPr lang="en-US" sz="2000" dirty="0" smtClean="0">
                <a:latin typeface="Arial"/>
                <a:cs typeface="Arial"/>
              </a:rPr>
              <a:t>Simplify Fabrication – increase yield, decrease fab time</a:t>
            </a:r>
          </a:p>
          <a:p>
            <a:r>
              <a:rPr lang="en-US" sz="2000" dirty="0" smtClean="0">
                <a:latin typeface="Arial"/>
                <a:cs typeface="Arial"/>
              </a:rPr>
              <a:t>Couple to </a:t>
            </a:r>
            <a:r>
              <a:rPr lang="en-US" sz="2000" dirty="0" err="1" smtClean="0">
                <a:latin typeface="Arial"/>
                <a:cs typeface="Arial"/>
              </a:rPr>
              <a:t>microlens</a:t>
            </a:r>
            <a:r>
              <a:rPr lang="en-US" sz="2000" dirty="0" smtClean="0">
                <a:latin typeface="Arial"/>
                <a:cs typeface="Arial"/>
              </a:rPr>
              <a:t> – increase response, decrease noise</a:t>
            </a:r>
          </a:p>
          <a:p>
            <a:endParaRPr lang="en-US" sz="2000" dirty="0">
              <a:latin typeface="Arial"/>
              <a:cs typeface="Arial"/>
            </a:endParaRPr>
          </a:p>
        </p:txBody>
      </p:sp>
      <p:pic>
        <p:nvPicPr>
          <p:cNvPr id="12" name="Picture 11" descr="CartoonPixelMAKOGen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37" y="2772475"/>
            <a:ext cx="2737211" cy="1993771"/>
          </a:xfrm>
          <a:prstGeom prst="rect">
            <a:avLst/>
          </a:prstGeom>
        </p:spPr>
      </p:pic>
      <p:pic>
        <p:nvPicPr>
          <p:cNvPr id="13" name="Picture 12"/>
          <p:cNvPicPr>
            <a:picLocks noChangeAspect="1"/>
          </p:cNvPicPr>
          <p:nvPr/>
        </p:nvPicPr>
        <p:blipFill>
          <a:blip r:embed="rId4"/>
          <a:stretch>
            <a:fillRect/>
          </a:stretch>
        </p:blipFill>
        <p:spPr>
          <a:xfrm>
            <a:off x="723520" y="4973063"/>
            <a:ext cx="1876425" cy="685800"/>
          </a:xfrm>
          <a:prstGeom prst="rect">
            <a:avLst/>
          </a:prstGeom>
        </p:spPr>
      </p:pic>
      <p:sp>
        <p:nvSpPr>
          <p:cNvPr id="14" name="TextBox 13"/>
          <p:cNvSpPr txBox="1"/>
          <p:nvPr/>
        </p:nvSpPr>
        <p:spPr>
          <a:xfrm>
            <a:off x="346958" y="1683881"/>
            <a:ext cx="3277148" cy="646331"/>
          </a:xfrm>
          <a:prstGeom prst="rect">
            <a:avLst/>
          </a:prstGeom>
          <a:noFill/>
        </p:spPr>
        <p:txBody>
          <a:bodyPr wrap="square" rtlCol="0">
            <a:spAutoFit/>
          </a:bodyPr>
          <a:lstStyle/>
          <a:p>
            <a:pPr algn="ctr"/>
            <a:r>
              <a:rPr lang="en-US" dirty="0" smtClean="0">
                <a:latin typeface="Arial"/>
                <a:cs typeface="Arial"/>
              </a:rPr>
              <a:t>Gen-1</a:t>
            </a:r>
          </a:p>
          <a:p>
            <a:pPr algn="ctr"/>
            <a:r>
              <a:rPr lang="en-US" dirty="0" smtClean="0">
                <a:latin typeface="Arial"/>
                <a:cs typeface="Arial"/>
              </a:rPr>
              <a:t>Single-Pol LE-KID</a:t>
            </a:r>
            <a:endParaRPr lang="en-US" dirty="0">
              <a:latin typeface="Arial"/>
              <a:cs typeface="Arial"/>
            </a:endParaRPr>
          </a:p>
        </p:txBody>
      </p:sp>
      <p:sp>
        <p:nvSpPr>
          <p:cNvPr id="15" name="TextBox 14"/>
          <p:cNvSpPr txBox="1"/>
          <p:nvPr/>
        </p:nvSpPr>
        <p:spPr>
          <a:xfrm>
            <a:off x="4498862" y="1711456"/>
            <a:ext cx="4156662" cy="646331"/>
          </a:xfrm>
          <a:prstGeom prst="rect">
            <a:avLst/>
          </a:prstGeom>
          <a:noFill/>
        </p:spPr>
        <p:txBody>
          <a:bodyPr wrap="square" rtlCol="0">
            <a:spAutoFit/>
          </a:bodyPr>
          <a:lstStyle/>
          <a:p>
            <a:pPr algn="ctr"/>
            <a:r>
              <a:rPr lang="en-US" dirty="0" smtClean="0">
                <a:latin typeface="Arial"/>
                <a:cs typeface="Arial"/>
              </a:rPr>
              <a:t>Gen-2 </a:t>
            </a:r>
          </a:p>
          <a:p>
            <a:pPr algn="ctr"/>
            <a:r>
              <a:rPr lang="en-US" dirty="0" err="1" smtClean="0">
                <a:latin typeface="Arial"/>
                <a:cs typeface="Arial"/>
              </a:rPr>
              <a:t>Microlens</a:t>
            </a:r>
            <a:r>
              <a:rPr lang="en-US" dirty="0" smtClean="0">
                <a:latin typeface="Arial"/>
                <a:cs typeface="Arial"/>
              </a:rPr>
              <a:t> Coupled Single-Pol LE-KID</a:t>
            </a:r>
            <a:endParaRPr lang="en-US" dirty="0">
              <a:latin typeface="Arial"/>
              <a:cs typeface="Arial"/>
            </a:endParaRPr>
          </a:p>
        </p:txBody>
      </p:sp>
      <p:sp>
        <p:nvSpPr>
          <p:cNvPr id="16" name="TextBox 15"/>
          <p:cNvSpPr txBox="1"/>
          <p:nvPr/>
        </p:nvSpPr>
        <p:spPr>
          <a:xfrm>
            <a:off x="4401782" y="5144613"/>
            <a:ext cx="3118400" cy="369332"/>
          </a:xfrm>
          <a:prstGeom prst="rect">
            <a:avLst/>
          </a:prstGeom>
          <a:noFill/>
        </p:spPr>
        <p:txBody>
          <a:bodyPr wrap="square" rtlCol="0">
            <a:spAutoFit/>
          </a:bodyPr>
          <a:lstStyle/>
          <a:p>
            <a:r>
              <a:rPr lang="en-US" dirty="0" smtClean="0">
                <a:latin typeface="Arial"/>
                <a:cs typeface="Arial"/>
              </a:rPr>
              <a:t>Diffraction limited lens:</a:t>
            </a:r>
            <a:endParaRPr lang="en-US" dirty="0">
              <a:latin typeface="Arial"/>
              <a:cs typeface="Arial"/>
            </a:endParaRPr>
          </a:p>
        </p:txBody>
      </p:sp>
      <p:pic>
        <p:nvPicPr>
          <p:cNvPr id="17" name="Picture 16" descr="SimpleCartoonPixelLensCoupledWithSpot.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2542" y="2437310"/>
            <a:ext cx="3807460" cy="2461260"/>
          </a:xfrm>
          <a:prstGeom prst="rect">
            <a:avLst/>
          </a:prstGeom>
        </p:spPr>
      </p:pic>
      <p:pic>
        <p:nvPicPr>
          <p:cNvPr id="18" name="Picture 17"/>
          <p:cNvPicPr>
            <a:picLocks noChangeAspect="1"/>
          </p:cNvPicPr>
          <p:nvPr/>
        </p:nvPicPr>
        <p:blipFill>
          <a:blip r:embed="rId6"/>
          <a:stretch>
            <a:fillRect/>
          </a:stretch>
        </p:blipFill>
        <p:spPr>
          <a:xfrm>
            <a:off x="6885034" y="5122333"/>
            <a:ext cx="1485900" cy="333375"/>
          </a:xfrm>
          <a:prstGeom prst="rect">
            <a:avLst/>
          </a:prstGeom>
        </p:spPr>
      </p:pic>
      <p:pic>
        <p:nvPicPr>
          <p:cNvPr id="6" name="Picture 5"/>
          <p:cNvPicPr>
            <a:picLocks noChangeAspect="1"/>
          </p:cNvPicPr>
          <p:nvPr/>
        </p:nvPicPr>
        <p:blipFill>
          <a:blip r:embed="rId7"/>
          <a:stretch>
            <a:fillRect/>
          </a:stretch>
        </p:blipFill>
        <p:spPr>
          <a:xfrm>
            <a:off x="712379" y="5784653"/>
            <a:ext cx="1485900" cy="333375"/>
          </a:xfrm>
          <a:prstGeom prst="rect">
            <a:avLst/>
          </a:prstGeom>
        </p:spPr>
      </p:pic>
      <p:sp>
        <p:nvSpPr>
          <p:cNvPr id="21" name="TextBox 20"/>
          <p:cNvSpPr txBox="1"/>
          <p:nvPr/>
        </p:nvSpPr>
        <p:spPr>
          <a:xfrm>
            <a:off x="0" y="118872"/>
            <a:ext cx="9143999" cy="461665"/>
          </a:xfrm>
          <a:prstGeom prst="rect">
            <a:avLst/>
          </a:prstGeom>
          <a:noFill/>
        </p:spPr>
        <p:txBody>
          <a:bodyPr wrap="square" rtlCol="0">
            <a:spAutoFit/>
          </a:bodyPr>
          <a:lstStyle/>
          <a:p>
            <a:pPr algn="ctr"/>
            <a:r>
              <a:rPr lang="en-US" sz="2400" b="1" dirty="0" err="1" smtClean="0">
                <a:latin typeface="Arial"/>
                <a:cs typeface="Arial"/>
              </a:rPr>
              <a:t>Microlens</a:t>
            </a:r>
            <a:r>
              <a:rPr lang="en-US" sz="2400" b="1" dirty="0" smtClean="0">
                <a:latin typeface="Arial"/>
                <a:cs typeface="Arial"/>
              </a:rPr>
              <a:t> Coupling:  Improve Response Per Photon</a:t>
            </a:r>
          </a:p>
        </p:txBody>
      </p:sp>
      <p:sp>
        <p:nvSpPr>
          <p:cNvPr id="2" name="TextBox 1"/>
          <p:cNvSpPr txBox="1"/>
          <p:nvPr/>
        </p:nvSpPr>
        <p:spPr>
          <a:xfrm>
            <a:off x="3248575" y="5892527"/>
            <a:ext cx="5895425" cy="646331"/>
          </a:xfrm>
          <a:prstGeom prst="rect">
            <a:avLst/>
          </a:prstGeom>
          <a:noFill/>
        </p:spPr>
        <p:txBody>
          <a:bodyPr wrap="square" rtlCol="0">
            <a:spAutoFit/>
          </a:bodyPr>
          <a:lstStyle/>
          <a:p>
            <a:r>
              <a:rPr lang="en-US" dirty="0" smtClean="0"/>
              <a:t>This also decreases noise, for reasons beyond the scope of a half slide that can be discussed if there is interest.</a:t>
            </a:r>
            <a:endParaRPr lang="en-US" dirty="0"/>
          </a:p>
        </p:txBody>
      </p:sp>
    </p:spTree>
    <p:extLst>
      <p:ext uri="{BB962C8B-B14F-4D97-AF65-F5344CB8AC3E}">
        <p14:creationId xmlns:p14="http://schemas.microsoft.com/office/powerpoint/2010/main" val="1451545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6771" y="868273"/>
            <a:ext cx="4209685" cy="400110"/>
          </a:xfrm>
          <a:prstGeom prst="rect">
            <a:avLst/>
          </a:prstGeom>
          <a:noFill/>
        </p:spPr>
        <p:txBody>
          <a:bodyPr wrap="square" rtlCol="0">
            <a:spAutoFit/>
          </a:bodyPr>
          <a:lstStyle/>
          <a:p>
            <a:pPr algn="ctr"/>
            <a:r>
              <a:rPr lang="en-US" sz="2000" dirty="0" smtClean="0">
                <a:latin typeface="Arial"/>
                <a:cs typeface="Arial"/>
              </a:rPr>
              <a:t>IDE Coupling</a:t>
            </a:r>
            <a:endParaRPr lang="en-US" sz="2000" dirty="0">
              <a:latin typeface="Arial"/>
              <a:cs typeface="Aria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15" y="1115441"/>
            <a:ext cx="3810498" cy="1804309"/>
          </a:xfrm>
          <a:prstGeom prst="rect">
            <a:avLst/>
          </a:prstGeom>
        </p:spPr>
      </p:pic>
      <p:sp>
        <p:nvSpPr>
          <p:cNvPr id="15" name="TextBox 14"/>
          <p:cNvSpPr txBox="1"/>
          <p:nvPr/>
        </p:nvSpPr>
        <p:spPr>
          <a:xfrm>
            <a:off x="4676771" y="1253710"/>
            <a:ext cx="4209685" cy="1200329"/>
          </a:xfrm>
          <a:prstGeom prst="rect">
            <a:avLst/>
          </a:prstGeom>
          <a:noFill/>
        </p:spPr>
        <p:txBody>
          <a:bodyPr wrap="square" rtlCol="0">
            <a:spAutoFit/>
          </a:bodyPr>
          <a:lstStyle/>
          <a:p>
            <a:pPr marL="285750" indent="-285750">
              <a:buFont typeface="Arial"/>
              <a:buChar char="•"/>
            </a:pPr>
            <a:r>
              <a:rPr lang="en-US" dirty="0" smtClean="0">
                <a:latin typeface="Helvetica"/>
                <a:cs typeface="Helvetica"/>
              </a:rPr>
              <a:t>100 MHz in Si: </a:t>
            </a:r>
            <a:r>
              <a:rPr lang="en-US" dirty="0" smtClean="0">
                <a:latin typeface="Symbol" charset="2"/>
                <a:cs typeface="Symbol" charset="2"/>
              </a:rPr>
              <a:t>l</a:t>
            </a:r>
            <a:r>
              <a:rPr lang="en-US" dirty="0" smtClean="0">
                <a:latin typeface="Helvetica"/>
                <a:cs typeface="Helvetica"/>
              </a:rPr>
              <a:t> ~ 1 meter</a:t>
            </a:r>
          </a:p>
          <a:p>
            <a:pPr marL="285750" indent="-285750">
              <a:buFont typeface="Arial"/>
              <a:buChar char="•"/>
            </a:pPr>
            <a:r>
              <a:rPr lang="en-US" dirty="0">
                <a:latin typeface="Helvetica"/>
                <a:cs typeface="Helvetica"/>
              </a:rPr>
              <a:t>T</a:t>
            </a:r>
            <a:r>
              <a:rPr lang="en-US" dirty="0" smtClean="0">
                <a:latin typeface="Helvetica"/>
                <a:cs typeface="Helvetica"/>
              </a:rPr>
              <a:t>reat elements as lumped</a:t>
            </a:r>
          </a:p>
          <a:p>
            <a:pPr marL="285750" indent="-285750">
              <a:buFont typeface="Arial"/>
              <a:buChar char="•"/>
            </a:pPr>
            <a:r>
              <a:rPr lang="en-US" dirty="0">
                <a:latin typeface="Helvetica"/>
                <a:cs typeface="Helvetica"/>
              </a:rPr>
              <a:t>I</a:t>
            </a:r>
            <a:r>
              <a:rPr lang="en-US" dirty="0" smtClean="0">
                <a:latin typeface="Helvetica"/>
                <a:cs typeface="Helvetica"/>
              </a:rPr>
              <a:t>n parallel with transmission line</a:t>
            </a:r>
          </a:p>
          <a:p>
            <a:pPr marL="285750" indent="-285750">
              <a:buFont typeface="Arial"/>
              <a:buChar char="•"/>
            </a:pPr>
            <a:r>
              <a:rPr lang="en-US" dirty="0" smtClean="0">
                <a:latin typeface="Helvetica"/>
                <a:cs typeface="Helvetica"/>
              </a:rPr>
              <a:t>Rectangular RF feed pattern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626" y="3429000"/>
            <a:ext cx="4859657" cy="2653737"/>
          </a:xfrm>
          <a:prstGeom prst="rect">
            <a:avLst/>
          </a:prstGeom>
        </p:spPr>
      </p:pic>
      <p:sp>
        <p:nvSpPr>
          <p:cNvPr id="18" name="Right Arrow 17"/>
          <p:cNvSpPr/>
          <p:nvPr/>
        </p:nvSpPr>
        <p:spPr>
          <a:xfrm>
            <a:off x="818393" y="1448330"/>
            <a:ext cx="340173" cy="24507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818494" y="2343162"/>
            <a:ext cx="340173" cy="245078"/>
          </a:xfrm>
          <a:prstGeom prst="rightArrow">
            <a:avLst/>
          </a:prstGeom>
          <a:solidFill>
            <a:schemeClr val="tx1"/>
          </a:solidFill>
          <a:ln>
            <a:no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28174" y="1392630"/>
            <a:ext cx="1442145" cy="307777"/>
          </a:xfrm>
          <a:prstGeom prst="rect">
            <a:avLst/>
          </a:prstGeom>
          <a:noFill/>
        </p:spPr>
        <p:txBody>
          <a:bodyPr wrap="square" rtlCol="0">
            <a:spAutoFit/>
          </a:bodyPr>
          <a:lstStyle/>
          <a:p>
            <a:r>
              <a:rPr lang="en-US" sz="1400" dirty="0" smtClean="0">
                <a:latin typeface="Helvetica"/>
                <a:cs typeface="Helvetica"/>
              </a:rPr>
              <a:t>RF In</a:t>
            </a:r>
            <a:endParaRPr lang="en-US" sz="1400" dirty="0">
              <a:latin typeface="Helvetica"/>
              <a:cs typeface="Helvetica"/>
            </a:endParaRPr>
          </a:p>
        </p:txBody>
      </p:sp>
      <p:sp>
        <p:nvSpPr>
          <p:cNvPr id="21" name="TextBox 20"/>
          <p:cNvSpPr txBox="1"/>
          <p:nvPr/>
        </p:nvSpPr>
        <p:spPr>
          <a:xfrm>
            <a:off x="89128" y="2302743"/>
            <a:ext cx="1080680" cy="307777"/>
          </a:xfrm>
          <a:prstGeom prst="rect">
            <a:avLst/>
          </a:prstGeom>
          <a:noFill/>
        </p:spPr>
        <p:txBody>
          <a:bodyPr wrap="square" rtlCol="0">
            <a:spAutoFit/>
          </a:bodyPr>
          <a:lstStyle/>
          <a:p>
            <a:r>
              <a:rPr lang="en-US" sz="1400" dirty="0" smtClean="0">
                <a:latin typeface="Helvetica"/>
                <a:cs typeface="Helvetica"/>
              </a:rPr>
              <a:t>RF  Out</a:t>
            </a:r>
            <a:endParaRPr lang="en-US" sz="1400" dirty="0">
              <a:latin typeface="Helvetica"/>
              <a:cs typeface="Helvetica"/>
            </a:endParaRPr>
          </a:p>
        </p:txBody>
      </p:sp>
      <p:sp>
        <p:nvSpPr>
          <p:cNvPr id="13" name="TextBox 12"/>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Simple Fabrication: </a:t>
            </a:r>
            <a:r>
              <a:rPr lang="en-US" sz="2400" b="1" dirty="0" err="1" smtClean="0">
                <a:latin typeface="Arial"/>
                <a:cs typeface="Arial"/>
              </a:rPr>
              <a:t>Interdigitated</a:t>
            </a:r>
            <a:r>
              <a:rPr lang="en-US" sz="2400" b="1" dirty="0" smtClean="0">
                <a:latin typeface="Arial"/>
                <a:cs typeface="Arial"/>
              </a:rPr>
              <a:t> Electrode Coupling</a:t>
            </a:r>
          </a:p>
        </p:txBody>
      </p:sp>
    </p:spTree>
    <p:extLst>
      <p:ext uri="{BB962C8B-B14F-4D97-AF65-F5344CB8AC3E}">
        <p14:creationId xmlns:p14="http://schemas.microsoft.com/office/powerpoint/2010/main" val="4157490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2784" y="826978"/>
            <a:ext cx="7315200" cy="1138773"/>
          </a:xfrm>
          <a:prstGeom prst="rect">
            <a:avLst/>
          </a:prstGeom>
          <a:noFill/>
        </p:spPr>
        <p:txBody>
          <a:bodyPr wrap="square" rtlCol="0">
            <a:spAutoFit/>
          </a:bodyPr>
          <a:lstStyle/>
          <a:p>
            <a:r>
              <a:rPr lang="en-US" sz="2800" b="1" i="1" dirty="0" err="1" smtClean="0">
                <a:latin typeface="Arial"/>
                <a:cs typeface="Arial"/>
              </a:rPr>
              <a:t>TiN</a:t>
            </a:r>
            <a:r>
              <a:rPr lang="en-US" sz="2800" b="1" i="1" dirty="0" smtClean="0">
                <a:latin typeface="Arial"/>
                <a:cs typeface="Arial"/>
              </a:rPr>
              <a:t>/resonators: Single layer fab</a:t>
            </a:r>
          </a:p>
          <a:p>
            <a:pPr marL="342900" indent="-342900">
              <a:buFont typeface="Arial"/>
              <a:buChar char="•"/>
            </a:pPr>
            <a:r>
              <a:rPr lang="en-US" sz="2000" dirty="0" smtClean="0">
                <a:latin typeface="Arial"/>
                <a:cs typeface="Arial"/>
              </a:rPr>
              <a:t>40 nm </a:t>
            </a:r>
            <a:r>
              <a:rPr lang="en-US" sz="2000" dirty="0" err="1" smtClean="0">
                <a:latin typeface="Arial"/>
                <a:cs typeface="Arial"/>
              </a:rPr>
              <a:t>TiN</a:t>
            </a:r>
            <a:r>
              <a:rPr lang="en-US" sz="2000" dirty="0" smtClean="0">
                <a:latin typeface="Arial"/>
                <a:cs typeface="Arial"/>
              </a:rPr>
              <a:t> film (</a:t>
            </a:r>
            <a:r>
              <a:rPr lang="en-US" sz="2000" dirty="0" err="1" smtClean="0">
                <a:latin typeface="Arial"/>
                <a:cs typeface="Arial"/>
              </a:rPr>
              <a:t>Tc</a:t>
            </a:r>
            <a:r>
              <a:rPr lang="en-US" sz="2000" dirty="0" smtClean="0">
                <a:latin typeface="Arial"/>
                <a:cs typeface="Arial"/>
              </a:rPr>
              <a:t> ~ 1.2K)</a:t>
            </a:r>
          </a:p>
          <a:p>
            <a:pPr marL="342900" indent="-342900">
              <a:buFont typeface="Arial"/>
              <a:buChar char="•"/>
            </a:pPr>
            <a:r>
              <a:rPr lang="en-US" sz="2000" dirty="0" smtClean="0">
                <a:latin typeface="Arial"/>
                <a:cs typeface="Arial"/>
              </a:rPr>
              <a:t>480 Pixels on single layer/die </a:t>
            </a:r>
          </a:p>
        </p:txBody>
      </p:sp>
      <p:pic>
        <p:nvPicPr>
          <p:cNvPr id="5" name="Picture 4" descr="FullDeviceSchematicJustT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404" y="2301114"/>
            <a:ext cx="4381951" cy="3367542"/>
          </a:xfrm>
          <a:prstGeom prst="rect">
            <a:avLst/>
          </a:prstGeom>
        </p:spPr>
      </p:pic>
      <p:sp>
        <p:nvSpPr>
          <p:cNvPr id="6" name="TextBox 5"/>
          <p:cNvSpPr txBox="1"/>
          <p:nvPr/>
        </p:nvSpPr>
        <p:spPr>
          <a:xfrm>
            <a:off x="1311671" y="2599270"/>
            <a:ext cx="1774163" cy="400110"/>
          </a:xfrm>
          <a:prstGeom prst="rect">
            <a:avLst/>
          </a:prstGeom>
          <a:noFill/>
        </p:spPr>
        <p:txBody>
          <a:bodyPr wrap="square" rtlCol="0">
            <a:spAutoFit/>
          </a:bodyPr>
          <a:lstStyle/>
          <a:p>
            <a:r>
              <a:rPr lang="en-US" sz="2000" dirty="0" smtClean="0">
                <a:latin typeface="Arial"/>
                <a:cs typeface="Arial"/>
              </a:rPr>
              <a:t>RF In</a:t>
            </a:r>
            <a:endParaRPr lang="en-US" sz="2000" dirty="0">
              <a:latin typeface="Arial"/>
              <a:cs typeface="Arial"/>
            </a:endParaRPr>
          </a:p>
        </p:txBody>
      </p:sp>
      <p:sp>
        <p:nvSpPr>
          <p:cNvPr id="7" name="TextBox 6"/>
          <p:cNvSpPr txBox="1"/>
          <p:nvPr/>
        </p:nvSpPr>
        <p:spPr>
          <a:xfrm>
            <a:off x="1248400" y="4979649"/>
            <a:ext cx="1774163" cy="400110"/>
          </a:xfrm>
          <a:prstGeom prst="rect">
            <a:avLst/>
          </a:prstGeom>
          <a:noFill/>
        </p:spPr>
        <p:txBody>
          <a:bodyPr wrap="square" rtlCol="0">
            <a:spAutoFit/>
          </a:bodyPr>
          <a:lstStyle/>
          <a:p>
            <a:r>
              <a:rPr lang="en-US" sz="2000" dirty="0" smtClean="0">
                <a:latin typeface="Arial"/>
                <a:cs typeface="Arial"/>
              </a:rPr>
              <a:t>RF Out</a:t>
            </a:r>
            <a:endParaRPr lang="en-US" sz="2000" dirty="0">
              <a:latin typeface="Arial"/>
              <a:cs typeface="Arial"/>
            </a:endParaRPr>
          </a:p>
        </p:txBody>
      </p:sp>
      <p:sp>
        <p:nvSpPr>
          <p:cNvPr id="2" name="Right Arrow 1"/>
          <p:cNvSpPr/>
          <p:nvPr/>
        </p:nvSpPr>
        <p:spPr>
          <a:xfrm>
            <a:off x="6756663" y="3988085"/>
            <a:ext cx="340173" cy="245078"/>
          </a:xfrm>
          <a:prstGeom prst="rightArrow">
            <a:avLst/>
          </a:prstGeom>
          <a:solidFill>
            <a:schemeClr val="tx1"/>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920157" y="3794799"/>
            <a:ext cx="1774163" cy="400110"/>
          </a:xfrm>
          <a:prstGeom prst="rect">
            <a:avLst/>
          </a:prstGeom>
          <a:noFill/>
        </p:spPr>
        <p:txBody>
          <a:bodyPr wrap="square" rtlCol="0">
            <a:spAutoFit/>
          </a:bodyPr>
          <a:lstStyle/>
          <a:p>
            <a:r>
              <a:rPr lang="en-US" sz="2000" dirty="0" smtClean="0">
                <a:latin typeface="Arial"/>
                <a:cs typeface="Arial"/>
              </a:rPr>
              <a:t>Ground</a:t>
            </a:r>
            <a:endParaRPr lang="en-US" sz="2000" dirty="0">
              <a:latin typeface="Arial"/>
              <a:cs typeface="Arial"/>
            </a:endParaRPr>
          </a:p>
        </p:txBody>
      </p:sp>
      <p:sp>
        <p:nvSpPr>
          <p:cNvPr id="11" name="Right Arrow 10"/>
          <p:cNvSpPr/>
          <p:nvPr/>
        </p:nvSpPr>
        <p:spPr>
          <a:xfrm>
            <a:off x="2209823" y="2687462"/>
            <a:ext cx="340173" cy="24507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2223936" y="5015818"/>
            <a:ext cx="340173" cy="245078"/>
          </a:xfrm>
          <a:prstGeom prst="rightArrow">
            <a:avLst/>
          </a:prstGeom>
          <a:solidFill>
            <a:schemeClr val="tx1"/>
          </a:solidFill>
          <a:ln>
            <a:no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0" y="118872"/>
            <a:ext cx="9143999" cy="461665"/>
          </a:xfrm>
          <a:prstGeom prst="rect">
            <a:avLst/>
          </a:prstGeom>
          <a:noFill/>
        </p:spPr>
        <p:txBody>
          <a:bodyPr wrap="square" rtlCol="0">
            <a:spAutoFit/>
          </a:bodyPr>
          <a:lstStyle/>
          <a:p>
            <a:pPr algn="ctr"/>
            <a:r>
              <a:rPr lang="en-US" sz="2400" b="1" dirty="0" err="1" smtClean="0">
                <a:latin typeface="Arial"/>
                <a:cs typeface="Arial"/>
              </a:rPr>
              <a:t>Interdigitated</a:t>
            </a:r>
            <a:r>
              <a:rPr lang="en-US" sz="2400" b="1" dirty="0" smtClean="0">
                <a:latin typeface="Arial"/>
                <a:cs typeface="Arial"/>
              </a:rPr>
              <a:t> Electrode Coupling</a:t>
            </a:r>
          </a:p>
        </p:txBody>
      </p:sp>
    </p:spTree>
    <p:extLst>
      <p:ext uri="{BB962C8B-B14F-4D97-AF65-F5344CB8AC3E}">
        <p14:creationId xmlns:p14="http://schemas.microsoft.com/office/powerpoint/2010/main" val="2270350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2784" y="826978"/>
            <a:ext cx="7315200" cy="1138773"/>
          </a:xfrm>
          <a:prstGeom prst="rect">
            <a:avLst/>
          </a:prstGeom>
          <a:noFill/>
        </p:spPr>
        <p:txBody>
          <a:bodyPr wrap="square" rtlCol="0">
            <a:spAutoFit/>
          </a:bodyPr>
          <a:lstStyle/>
          <a:p>
            <a:r>
              <a:rPr lang="en-US" sz="2800" b="1" i="1" dirty="0" err="1" smtClean="0">
                <a:latin typeface="Arial"/>
                <a:cs typeface="Arial"/>
              </a:rPr>
              <a:t>TiN</a:t>
            </a:r>
            <a:r>
              <a:rPr lang="en-US" sz="2800" b="1" i="1" dirty="0" smtClean="0">
                <a:latin typeface="Arial"/>
                <a:cs typeface="Arial"/>
              </a:rPr>
              <a:t>/resonators: Single layer fab</a:t>
            </a:r>
          </a:p>
          <a:p>
            <a:pPr marL="342900" indent="-342900">
              <a:buFont typeface="Arial"/>
              <a:buChar char="•"/>
            </a:pPr>
            <a:r>
              <a:rPr lang="en-US" sz="2000" dirty="0" smtClean="0">
                <a:latin typeface="Arial"/>
                <a:cs typeface="Arial"/>
              </a:rPr>
              <a:t>40 nm </a:t>
            </a:r>
            <a:r>
              <a:rPr lang="en-US" sz="2000" dirty="0" err="1" smtClean="0">
                <a:latin typeface="Arial"/>
                <a:cs typeface="Arial"/>
              </a:rPr>
              <a:t>TiN</a:t>
            </a:r>
            <a:r>
              <a:rPr lang="en-US" sz="2000" dirty="0" smtClean="0">
                <a:latin typeface="Arial"/>
                <a:cs typeface="Arial"/>
              </a:rPr>
              <a:t> film (</a:t>
            </a:r>
            <a:r>
              <a:rPr lang="en-US" sz="2000" dirty="0" err="1" smtClean="0">
                <a:latin typeface="Arial"/>
                <a:cs typeface="Arial"/>
              </a:rPr>
              <a:t>Tc</a:t>
            </a:r>
            <a:r>
              <a:rPr lang="en-US" sz="2000" dirty="0" smtClean="0">
                <a:latin typeface="Arial"/>
                <a:cs typeface="Arial"/>
              </a:rPr>
              <a:t> ~ 1.2K)</a:t>
            </a:r>
          </a:p>
          <a:p>
            <a:pPr marL="342900" indent="-342900">
              <a:buFont typeface="Arial"/>
              <a:buChar char="•"/>
            </a:pPr>
            <a:r>
              <a:rPr lang="en-US" sz="2000" dirty="0" smtClean="0">
                <a:latin typeface="Arial"/>
                <a:cs typeface="Arial"/>
              </a:rPr>
              <a:t>480 Pixels on single layer/die </a:t>
            </a:r>
          </a:p>
        </p:txBody>
      </p:sp>
      <p:pic>
        <p:nvPicPr>
          <p:cNvPr id="5" name="Picture 4" descr="FullDeviceSchematicJustT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404" y="2301114"/>
            <a:ext cx="4381951" cy="3367542"/>
          </a:xfrm>
          <a:prstGeom prst="rect">
            <a:avLst/>
          </a:prstGeom>
        </p:spPr>
      </p:pic>
      <p:sp>
        <p:nvSpPr>
          <p:cNvPr id="6" name="TextBox 5"/>
          <p:cNvSpPr txBox="1"/>
          <p:nvPr/>
        </p:nvSpPr>
        <p:spPr>
          <a:xfrm>
            <a:off x="1311671" y="2599270"/>
            <a:ext cx="1774163" cy="400110"/>
          </a:xfrm>
          <a:prstGeom prst="rect">
            <a:avLst/>
          </a:prstGeom>
          <a:noFill/>
        </p:spPr>
        <p:txBody>
          <a:bodyPr wrap="square" rtlCol="0">
            <a:spAutoFit/>
          </a:bodyPr>
          <a:lstStyle/>
          <a:p>
            <a:r>
              <a:rPr lang="en-US" sz="2000" dirty="0" smtClean="0">
                <a:latin typeface="Arial"/>
                <a:cs typeface="Arial"/>
              </a:rPr>
              <a:t>RF In</a:t>
            </a:r>
            <a:endParaRPr lang="en-US" sz="2000" dirty="0">
              <a:latin typeface="Arial"/>
              <a:cs typeface="Arial"/>
            </a:endParaRPr>
          </a:p>
        </p:txBody>
      </p:sp>
      <p:sp>
        <p:nvSpPr>
          <p:cNvPr id="7" name="TextBox 6"/>
          <p:cNvSpPr txBox="1"/>
          <p:nvPr/>
        </p:nvSpPr>
        <p:spPr>
          <a:xfrm>
            <a:off x="1248400" y="4979649"/>
            <a:ext cx="1774163" cy="400110"/>
          </a:xfrm>
          <a:prstGeom prst="rect">
            <a:avLst/>
          </a:prstGeom>
          <a:noFill/>
        </p:spPr>
        <p:txBody>
          <a:bodyPr wrap="square" rtlCol="0">
            <a:spAutoFit/>
          </a:bodyPr>
          <a:lstStyle/>
          <a:p>
            <a:r>
              <a:rPr lang="en-US" sz="2000" dirty="0" smtClean="0">
                <a:latin typeface="Arial"/>
                <a:cs typeface="Arial"/>
              </a:rPr>
              <a:t>RF Out</a:t>
            </a:r>
            <a:endParaRPr lang="en-US" sz="2000" dirty="0">
              <a:latin typeface="Arial"/>
              <a:cs typeface="Arial"/>
            </a:endParaRPr>
          </a:p>
        </p:txBody>
      </p:sp>
      <p:sp>
        <p:nvSpPr>
          <p:cNvPr id="2" name="Right Arrow 1"/>
          <p:cNvSpPr/>
          <p:nvPr/>
        </p:nvSpPr>
        <p:spPr>
          <a:xfrm>
            <a:off x="6756663" y="3988085"/>
            <a:ext cx="340173" cy="245078"/>
          </a:xfrm>
          <a:prstGeom prst="rightArrow">
            <a:avLst/>
          </a:prstGeom>
          <a:solidFill>
            <a:schemeClr val="tx1"/>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920157" y="3794799"/>
            <a:ext cx="1774163" cy="400110"/>
          </a:xfrm>
          <a:prstGeom prst="rect">
            <a:avLst/>
          </a:prstGeom>
          <a:noFill/>
        </p:spPr>
        <p:txBody>
          <a:bodyPr wrap="square" rtlCol="0">
            <a:spAutoFit/>
          </a:bodyPr>
          <a:lstStyle/>
          <a:p>
            <a:r>
              <a:rPr lang="en-US" sz="2000" dirty="0" smtClean="0">
                <a:latin typeface="Arial"/>
                <a:cs typeface="Arial"/>
              </a:rPr>
              <a:t>Ground</a:t>
            </a:r>
            <a:endParaRPr lang="en-US" sz="2000" dirty="0">
              <a:latin typeface="Arial"/>
              <a:cs typeface="Arial"/>
            </a:endParaRPr>
          </a:p>
        </p:txBody>
      </p:sp>
      <p:sp>
        <p:nvSpPr>
          <p:cNvPr id="11" name="Right Arrow 10"/>
          <p:cNvSpPr/>
          <p:nvPr/>
        </p:nvSpPr>
        <p:spPr>
          <a:xfrm>
            <a:off x="2209823" y="2687462"/>
            <a:ext cx="340173" cy="24507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2223936" y="5015818"/>
            <a:ext cx="340173" cy="245078"/>
          </a:xfrm>
          <a:prstGeom prst="rightArrow">
            <a:avLst/>
          </a:prstGeom>
          <a:solidFill>
            <a:schemeClr val="tx1"/>
          </a:solidFill>
          <a:ln>
            <a:no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0" y="118872"/>
            <a:ext cx="9143999" cy="461665"/>
          </a:xfrm>
          <a:prstGeom prst="rect">
            <a:avLst/>
          </a:prstGeom>
          <a:noFill/>
        </p:spPr>
        <p:txBody>
          <a:bodyPr wrap="square" rtlCol="0">
            <a:spAutoFit/>
          </a:bodyPr>
          <a:lstStyle/>
          <a:p>
            <a:pPr algn="ctr"/>
            <a:r>
              <a:rPr lang="en-US" sz="2400" b="1" dirty="0" err="1" smtClean="0">
                <a:latin typeface="Arial"/>
                <a:cs typeface="Arial"/>
              </a:rPr>
              <a:t>Interdigitated</a:t>
            </a:r>
            <a:r>
              <a:rPr lang="en-US" sz="2400" b="1" dirty="0" smtClean="0">
                <a:latin typeface="Arial"/>
                <a:cs typeface="Arial"/>
              </a:rPr>
              <a:t> Electrode Coupling</a:t>
            </a:r>
          </a:p>
        </p:txBody>
      </p:sp>
      <p:pic>
        <p:nvPicPr>
          <p:cNvPr id="13" name="Picture 12" descr="Screen shot 2013-05-13 at 1.57.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888" y="3633715"/>
            <a:ext cx="3733059" cy="2099845"/>
          </a:xfrm>
          <a:prstGeom prst="rect">
            <a:avLst/>
          </a:prstGeom>
        </p:spPr>
      </p:pic>
      <p:sp>
        <p:nvSpPr>
          <p:cNvPr id="3" name="Rectangle 2"/>
          <p:cNvSpPr/>
          <p:nvPr/>
        </p:nvSpPr>
        <p:spPr>
          <a:xfrm>
            <a:off x="4506888" y="3633715"/>
            <a:ext cx="3733059" cy="2099845"/>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173725" y="5936474"/>
            <a:ext cx="2646850" cy="400110"/>
          </a:xfrm>
          <a:prstGeom prst="rect">
            <a:avLst/>
          </a:prstGeom>
          <a:noFill/>
        </p:spPr>
        <p:txBody>
          <a:bodyPr wrap="square" rtlCol="0">
            <a:spAutoFit/>
          </a:bodyPr>
          <a:lstStyle/>
          <a:p>
            <a:r>
              <a:rPr lang="en-US" sz="2000" dirty="0" smtClean="0">
                <a:latin typeface="Arial"/>
                <a:cs typeface="Arial"/>
              </a:rPr>
              <a:t>Lens Area = 1 mm</a:t>
            </a:r>
            <a:r>
              <a:rPr lang="en-US" sz="2000" baseline="30000" dirty="0" smtClean="0">
                <a:latin typeface="Arial"/>
                <a:cs typeface="Arial"/>
              </a:rPr>
              <a:t>2</a:t>
            </a:r>
            <a:endParaRPr lang="en-US" sz="2000" baseline="30000" dirty="0">
              <a:latin typeface="Arial"/>
              <a:cs typeface="Arial"/>
            </a:endParaRPr>
          </a:p>
        </p:txBody>
      </p:sp>
    </p:spTree>
    <p:extLst>
      <p:ext uri="{BB962C8B-B14F-4D97-AF65-F5344CB8AC3E}">
        <p14:creationId xmlns:p14="http://schemas.microsoft.com/office/powerpoint/2010/main" val="368906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16784" y="805083"/>
            <a:ext cx="4209685" cy="923330"/>
          </a:xfrm>
          <a:prstGeom prst="rect">
            <a:avLst/>
          </a:prstGeom>
          <a:noFill/>
        </p:spPr>
        <p:txBody>
          <a:bodyPr wrap="square" rtlCol="0">
            <a:spAutoFit/>
          </a:bodyPr>
          <a:lstStyle/>
          <a:p>
            <a:pPr marL="285750" indent="-285750">
              <a:buFont typeface="Arial"/>
              <a:buChar char="•"/>
            </a:pPr>
            <a:r>
              <a:rPr lang="en-US" dirty="0" smtClean="0">
                <a:latin typeface="Helvetica"/>
                <a:cs typeface="Helvetica"/>
              </a:rPr>
              <a:t>Gold for </a:t>
            </a:r>
            <a:r>
              <a:rPr lang="en-US" dirty="0" err="1" smtClean="0">
                <a:latin typeface="Helvetica"/>
                <a:cs typeface="Helvetica"/>
              </a:rPr>
              <a:t>thermalization</a:t>
            </a:r>
            <a:endParaRPr lang="en-US" dirty="0" smtClean="0">
              <a:latin typeface="Helvetica"/>
              <a:cs typeface="Helvetica"/>
            </a:endParaRPr>
          </a:p>
          <a:p>
            <a:pPr marL="285750" indent="-285750">
              <a:buFont typeface="Arial"/>
              <a:buChar char="•"/>
            </a:pPr>
            <a:r>
              <a:rPr lang="en-US" dirty="0" smtClean="0">
                <a:latin typeface="Helvetica"/>
                <a:cs typeface="Helvetica"/>
              </a:rPr>
              <a:t>Holes for pin alignment to </a:t>
            </a:r>
            <a:r>
              <a:rPr lang="en-US" dirty="0" err="1" smtClean="0">
                <a:latin typeface="Helvetica"/>
                <a:cs typeface="Helvetica"/>
              </a:rPr>
              <a:t>microlens</a:t>
            </a:r>
            <a:endParaRPr lang="en-US" dirty="0" smtClean="0">
              <a:latin typeface="Helvetica"/>
              <a:cs typeface="Helvetica"/>
            </a:endParaRPr>
          </a:p>
          <a:p>
            <a:pPr marL="285750" indent="-285750">
              <a:buFont typeface="Arial"/>
              <a:buChar char="•"/>
            </a:pPr>
            <a:endParaRPr lang="en-US" dirty="0" smtClean="0">
              <a:latin typeface="Helvetica"/>
              <a:cs typeface="Helvetica"/>
            </a:endParaRPr>
          </a:p>
        </p:txBody>
      </p:sp>
      <p:pic>
        <p:nvPicPr>
          <p:cNvPr id="2" name="Picture 1" descr="FullDeviceSchemat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13" y="1650434"/>
            <a:ext cx="4137798" cy="4110365"/>
          </a:xfrm>
          <a:prstGeom prst="rect">
            <a:avLst/>
          </a:prstGeom>
        </p:spPr>
      </p:pic>
      <p:pic>
        <p:nvPicPr>
          <p:cNvPr id="3" name="Picture 2" descr="PhotoDevicePack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649" y="1080563"/>
            <a:ext cx="2536515" cy="1894558"/>
          </a:xfrm>
          <a:prstGeom prst="rect">
            <a:avLst/>
          </a:prstGeom>
        </p:spPr>
      </p:pic>
      <p:pic>
        <p:nvPicPr>
          <p:cNvPr id="4" name="Picture 3" descr="PhotoLensArra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272" y="3680106"/>
            <a:ext cx="2785722" cy="2080693"/>
          </a:xfrm>
          <a:prstGeom prst="rect">
            <a:avLst/>
          </a:prstGeom>
        </p:spPr>
      </p:pic>
      <p:sp>
        <p:nvSpPr>
          <p:cNvPr id="7" name="TextBox 6"/>
          <p:cNvSpPr txBox="1"/>
          <p:nvPr/>
        </p:nvSpPr>
        <p:spPr>
          <a:xfrm>
            <a:off x="5041115" y="2975121"/>
            <a:ext cx="3327538" cy="369332"/>
          </a:xfrm>
          <a:prstGeom prst="rect">
            <a:avLst/>
          </a:prstGeom>
          <a:noFill/>
        </p:spPr>
        <p:txBody>
          <a:bodyPr wrap="square" rtlCol="0">
            <a:spAutoFit/>
          </a:bodyPr>
          <a:lstStyle/>
          <a:p>
            <a:pPr algn="ctr"/>
            <a:r>
              <a:rPr lang="en-US" dirty="0" smtClean="0">
                <a:latin typeface="Helvetica"/>
                <a:cs typeface="Helvetica"/>
              </a:rPr>
              <a:t>Packaged Gen2 Device</a:t>
            </a:r>
          </a:p>
        </p:txBody>
      </p:sp>
      <p:sp>
        <p:nvSpPr>
          <p:cNvPr id="8" name="TextBox 7"/>
          <p:cNvSpPr txBox="1"/>
          <p:nvPr/>
        </p:nvSpPr>
        <p:spPr>
          <a:xfrm>
            <a:off x="5193514" y="5776203"/>
            <a:ext cx="3435949" cy="369332"/>
          </a:xfrm>
          <a:prstGeom prst="rect">
            <a:avLst/>
          </a:prstGeom>
          <a:noFill/>
        </p:spPr>
        <p:txBody>
          <a:bodyPr wrap="square" rtlCol="0">
            <a:spAutoFit/>
          </a:bodyPr>
          <a:lstStyle/>
          <a:p>
            <a:pPr algn="ctr"/>
            <a:r>
              <a:rPr lang="en-US" dirty="0" smtClean="0">
                <a:latin typeface="Helvetica"/>
                <a:cs typeface="Helvetica"/>
              </a:rPr>
              <a:t>Laser-etched Si </a:t>
            </a:r>
            <a:r>
              <a:rPr lang="en-US" dirty="0" err="1" smtClean="0">
                <a:latin typeface="Helvetica"/>
                <a:cs typeface="Helvetica"/>
              </a:rPr>
              <a:t>microlens</a:t>
            </a:r>
            <a:r>
              <a:rPr lang="en-US" dirty="0" smtClean="0">
                <a:latin typeface="Helvetica"/>
                <a:cs typeface="Helvetica"/>
              </a:rPr>
              <a:t> array</a:t>
            </a:r>
          </a:p>
        </p:txBody>
      </p:sp>
      <p:sp>
        <p:nvSpPr>
          <p:cNvPr id="10" name="TextBox 9"/>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Gen-2: Device Fabrication</a:t>
            </a:r>
          </a:p>
        </p:txBody>
      </p:sp>
    </p:spTree>
    <p:extLst>
      <p:ext uri="{BB962C8B-B14F-4D97-AF65-F5344CB8AC3E}">
        <p14:creationId xmlns:p14="http://schemas.microsoft.com/office/powerpoint/2010/main" val="2380757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16783" y="805083"/>
            <a:ext cx="8606911" cy="1200329"/>
          </a:xfrm>
          <a:prstGeom prst="rect">
            <a:avLst/>
          </a:prstGeom>
          <a:noFill/>
        </p:spPr>
        <p:txBody>
          <a:bodyPr wrap="square" rtlCol="0">
            <a:spAutoFit/>
          </a:bodyPr>
          <a:lstStyle/>
          <a:p>
            <a:pPr marL="285750" indent="-285750">
              <a:buFont typeface="Arial"/>
              <a:buChar char="•"/>
            </a:pPr>
            <a:r>
              <a:rPr lang="en-US" dirty="0" smtClean="0">
                <a:latin typeface="Helvetica"/>
                <a:cs typeface="Helvetica"/>
              </a:rPr>
              <a:t>Many detectors appear to be near BLIP in lab</a:t>
            </a:r>
          </a:p>
          <a:p>
            <a:pPr marL="285750" indent="-285750">
              <a:buFont typeface="Arial"/>
              <a:buChar char="•"/>
            </a:pPr>
            <a:r>
              <a:rPr lang="en-US" dirty="0" smtClean="0">
                <a:latin typeface="Helvetica"/>
                <a:cs typeface="Helvetica"/>
              </a:rPr>
              <a:t>Excess noise at 300K loading: 10 – 30% from amplifier</a:t>
            </a:r>
          </a:p>
          <a:p>
            <a:pPr marL="285750" indent="-285750">
              <a:buFont typeface="Arial"/>
              <a:buChar char="•"/>
            </a:pPr>
            <a:r>
              <a:rPr lang="en-US" dirty="0" smtClean="0">
                <a:latin typeface="Helvetica"/>
                <a:cs typeface="Helvetica"/>
              </a:rPr>
              <a:t>Read out all detectors simultaneously with ROACH readout</a:t>
            </a:r>
          </a:p>
          <a:p>
            <a:pPr marL="285750" indent="-285750">
              <a:buFont typeface="Arial"/>
              <a:buChar char="•"/>
            </a:pPr>
            <a:endParaRPr lang="en-US" dirty="0" smtClean="0">
              <a:latin typeface="Helvetica"/>
              <a:cs typeface="Helvetica"/>
            </a:endParaRPr>
          </a:p>
        </p:txBody>
      </p:sp>
      <p:pic>
        <p:nvPicPr>
          <p:cNvPr id="5" name="Picture 4" descr="NEPSingleResonator141WithColdEdit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09" y="2027692"/>
            <a:ext cx="7793046" cy="4396077"/>
          </a:xfrm>
          <a:prstGeom prst="rect">
            <a:avLst/>
          </a:prstGeom>
        </p:spPr>
      </p:pic>
      <p:sp>
        <p:nvSpPr>
          <p:cNvPr id="6" name="Up-Down Arrow 5"/>
          <p:cNvSpPr/>
          <p:nvPr/>
        </p:nvSpPr>
        <p:spPr>
          <a:xfrm>
            <a:off x="6517503" y="4108833"/>
            <a:ext cx="256243" cy="634974"/>
          </a:xfrm>
          <a:prstGeom prst="up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Gen-2: Improved noise and response</a:t>
            </a:r>
          </a:p>
        </p:txBody>
      </p:sp>
    </p:spTree>
    <p:extLst>
      <p:ext uri="{BB962C8B-B14F-4D97-AF65-F5344CB8AC3E}">
        <p14:creationId xmlns:p14="http://schemas.microsoft.com/office/powerpoint/2010/main" val="2250096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NEPHistogr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219" y="762877"/>
            <a:ext cx="4415715" cy="4661032"/>
          </a:xfrm>
          <a:prstGeom prst="rect">
            <a:avLst/>
          </a:prstGeom>
        </p:spPr>
      </p:pic>
      <p:pic>
        <p:nvPicPr>
          <p:cNvPr id="3" name="Picture 2" descr="LogRxHistogra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26" y="762877"/>
            <a:ext cx="2717745" cy="2868730"/>
          </a:xfrm>
          <a:prstGeom prst="rect">
            <a:avLst/>
          </a:prstGeom>
        </p:spPr>
      </p:pic>
      <p:pic>
        <p:nvPicPr>
          <p:cNvPr id="4" name="Picture 3" descr="LogSxHistogram.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926" y="3631607"/>
            <a:ext cx="2707270" cy="2857675"/>
          </a:xfrm>
          <a:prstGeom prst="rect">
            <a:avLst/>
          </a:prstGeom>
        </p:spPr>
      </p:pic>
      <p:sp>
        <p:nvSpPr>
          <p:cNvPr id="6" name="TextBox 5"/>
          <p:cNvSpPr txBox="1"/>
          <p:nvPr/>
        </p:nvSpPr>
        <p:spPr>
          <a:xfrm>
            <a:off x="4244733" y="5547669"/>
            <a:ext cx="4478694" cy="646331"/>
          </a:xfrm>
          <a:prstGeom prst="rect">
            <a:avLst/>
          </a:prstGeom>
          <a:noFill/>
        </p:spPr>
        <p:txBody>
          <a:bodyPr wrap="square" rtlCol="0">
            <a:spAutoFit/>
          </a:bodyPr>
          <a:lstStyle/>
          <a:p>
            <a:pPr marL="285750" indent="-285750">
              <a:buFont typeface="Arial"/>
              <a:buChar char="•"/>
            </a:pPr>
            <a:r>
              <a:rPr lang="en-US" dirty="0" smtClean="0"/>
              <a:t>NEPs peaked around expected photon NEP</a:t>
            </a:r>
          </a:p>
          <a:p>
            <a:pPr marL="285750" indent="-285750">
              <a:buFont typeface="Arial"/>
              <a:buChar char="•"/>
            </a:pPr>
            <a:r>
              <a:rPr lang="en-US" dirty="0" smtClean="0"/>
              <a:t>Excess noise largely amplifier noise</a:t>
            </a:r>
            <a:endParaRPr lang="en-US" dirty="0"/>
          </a:p>
        </p:txBody>
      </p:sp>
      <p:sp>
        <p:nvSpPr>
          <p:cNvPr id="8" name="TextBox 7"/>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Gen-2: Lab Testing</a:t>
            </a:r>
          </a:p>
        </p:txBody>
      </p:sp>
    </p:spTree>
    <p:extLst>
      <p:ext uri="{BB962C8B-B14F-4D97-AF65-F5344CB8AC3E}">
        <p14:creationId xmlns:p14="http://schemas.microsoft.com/office/powerpoint/2010/main" val="2248969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9061"/>
            <a:ext cx="9144000" cy="615553"/>
          </a:xfrm>
          <a:prstGeom prst="rect">
            <a:avLst/>
          </a:prstGeom>
          <a:noFill/>
        </p:spPr>
        <p:txBody>
          <a:bodyPr wrap="square" rtlCol="0">
            <a:spAutoFit/>
          </a:bodyPr>
          <a:lstStyle/>
          <a:p>
            <a:pPr algn="ctr"/>
            <a:r>
              <a:rPr lang="en-US" sz="3400" b="1" dirty="0" smtClean="0">
                <a:latin typeface="Arial"/>
                <a:cs typeface="Arial"/>
              </a:rPr>
              <a:t>MAKO Technology Goals</a:t>
            </a:r>
            <a:endParaRPr lang="en-US" sz="3400" b="1" dirty="0">
              <a:latin typeface="Arial"/>
              <a:cs typeface="Arial"/>
            </a:endParaRPr>
          </a:p>
        </p:txBody>
      </p:sp>
      <p:pic>
        <p:nvPicPr>
          <p:cNvPr id="11" name="Picture 3" descr="C:\Users\pairbreaker\Loren\Work\Presentations\2012\KISS Workshop\CC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895" y="979354"/>
            <a:ext cx="2697358" cy="32205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2868" y="1040374"/>
            <a:ext cx="6134744" cy="4401205"/>
          </a:xfrm>
          <a:prstGeom prst="rect">
            <a:avLst/>
          </a:prstGeom>
          <a:noFill/>
        </p:spPr>
        <p:txBody>
          <a:bodyPr wrap="square" rtlCol="0">
            <a:spAutoFit/>
          </a:bodyPr>
          <a:lstStyle/>
          <a:p>
            <a:pPr marL="285750" indent="-285750">
              <a:buFont typeface="Arial"/>
              <a:buChar char="•"/>
            </a:pPr>
            <a:r>
              <a:rPr lang="en-US" sz="2000" dirty="0" smtClean="0">
                <a:latin typeface="Arial"/>
                <a:cs typeface="Arial"/>
              </a:rPr>
              <a:t>SHARC-II already at CSO</a:t>
            </a:r>
          </a:p>
          <a:p>
            <a:pPr marL="742950" lvl="1" indent="-285750">
              <a:buFont typeface="Arial"/>
              <a:buChar char="•"/>
            </a:pPr>
            <a:r>
              <a:rPr lang="en-US" sz="2000" dirty="0" smtClean="0">
                <a:latin typeface="Arial"/>
                <a:cs typeface="Arial"/>
              </a:rPr>
              <a:t>384 pixels</a:t>
            </a:r>
          </a:p>
          <a:p>
            <a:pPr marL="742950" lvl="1" indent="-285750">
              <a:buFont typeface="Arial"/>
              <a:buChar char="•"/>
            </a:pPr>
            <a:r>
              <a:rPr lang="en-US" sz="2000" dirty="0" smtClean="0">
                <a:latin typeface="Arial"/>
                <a:cs typeface="Arial"/>
              </a:rPr>
              <a:t>Background limited</a:t>
            </a:r>
            <a:endParaRPr lang="en-US" sz="2000" dirty="0">
              <a:latin typeface="Arial"/>
              <a:cs typeface="Arial"/>
            </a:endParaRPr>
          </a:p>
          <a:p>
            <a:pPr marL="742950" lvl="1" indent="-285750">
              <a:buFont typeface="Arial"/>
              <a:buChar char="•"/>
            </a:pPr>
            <a:r>
              <a:rPr lang="en-US" sz="2000" dirty="0" smtClean="0">
                <a:latin typeface="Arial"/>
                <a:cs typeface="Arial"/>
              </a:rPr>
              <a:t>Fills ~ ¼ of the focal plane</a:t>
            </a:r>
          </a:p>
          <a:p>
            <a:pPr marL="285750" indent="-285750">
              <a:buFont typeface="Arial"/>
              <a:buChar char="•"/>
            </a:pPr>
            <a:endParaRPr lang="en-US" sz="2000" dirty="0" smtClean="0">
              <a:latin typeface="Arial"/>
              <a:cs typeface="Arial"/>
            </a:endParaRPr>
          </a:p>
          <a:p>
            <a:r>
              <a:rPr lang="en-US" sz="2000" dirty="0">
                <a:latin typeface="Arial"/>
                <a:cs typeface="Arial"/>
              </a:rPr>
              <a:t>W</a:t>
            </a:r>
            <a:r>
              <a:rPr lang="en-US" sz="2000" dirty="0" smtClean="0">
                <a:latin typeface="Arial"/>
                <a:cs typeface="Arial"/>
              </a:rPr>
              <a:t>hy MAKO?</a:t>
            </a:r>
            <a:endParaRPr lang="en-US" sz="2000" dirty="0">
              <a:latin typeface="Arial"/>
              <a:cs typeface="Arial"/>
            </a:endParaRPr>
          </a:p>
          <a:p>
            <a:pPr marL="285750" indent="-285750">
              <a:buFont typeface="Arial"/>
              <a:buChar char="•"/>
            </a:pPr>
            <a:r>
              <a:rPr lang="en-US" sz="2000" b="1" i="1" dirty="0" smtClean="0">
                <a:latin typeface="Arial"/>
                <a:cs typeface="Arial"/>
              </a:rPr>
              <a:t>Large-Scale Arrays </a:t>
            </a:r>
            <a:r>
              <a:rPr lang="en-US" sz="2000" dirty="0" smtClean="0">
                <a:latin typeface="Arial"/>
                <a:cs typeface="Arial"/>
              </a:rPr>
              <a:t>(~ 10</a:t>
            </a:r>
            <a:r>
              <a:rPr lang="en-US" sz="2000" baseline="30000" dirty="0" smtClean="0">
                <a:latin typeface="Arial"/>
                <a:cs typeface="Arial"/>
              </a:rPr>
              <a:t>5</a:t>
            </a:r>
            <a:r>
              <a:rPr lang="en-US" sz="2000" dirty="0" smtClean="0">
                <a:latin typeface="Arial"/>
                <a:cs typeface="Arial"/>
              </a:rPr>
              <a:t> pixels)</a:t>
            </a:r>
          </a:p>
          <a:p>
            <a:pPr marL="285750" indent="-285750">
              <a:buFont typeface="Arial"/>
              <a:buChar char="•"/>
            </a:pPr>
            <a:r>
              <a:rPr lang="en-US" sz="2000" dirty="0" smtClean="0">
                <a:latin typeface="Arial"/>
                <a:cs typeface="Arial"/>
              </a:rPr>
              <a:t>Pathfinder cameras for future telescopes such as CCAT</a:t>
            </a:r>
          </a:p>
          <a:p>
            <a:pPr marL="285750" indent="-285750">
              <a:buFont typeface="Arial"/>
              <a:buChar char="•"/>
            </a:pPr>
            <a:endParaRPr lang="en-US" sz="2000" dirty="0">
              <a:latin typeface="Arial"/>
              <a:cs typeface="Arial"/>
            </a:endParaRPr>
          </a:p>
          <a:p>
            <a:pPr marL="285750" indent="-285750">
              <a:buFont typeface="Arial"/>
              <a:buChar char="•"/>
            </a:pPr>
            <a:r>
              <a:rPr lang="en-US" sz="2000" i="1" dirty="0" smtClean="0">
                <a:latin typeface="Arial"/>
                <a:cs typeface="Arial"/>
              </a:rPr>
              <a:t>Current FIR technology has sufficient NEP</a:t>
            </a:r>
            <a:endParaRPr lang="en-US" sz="2000" i="1" dirty="0">
              <a:latin typeface="Arial"/>
              <a:cs typeface="Arial"/>
            </a:endParaRPr>
          </a:p>
          <a:p>
            <a:pPr marL="285750" indent="-285750">
              <a:buFont typeface="Arial"/>
              <a:buChar char="•"/>
            </a:pPr>
            <a:r>
              <a:rPr lang="en-US" sz="2000" dirty="0" smtClean="0">
                <a:latin typeface="Arial"/>
                <a:cs typeface="Arial"/>
              </a:rPr>
              <a:t>Need to significantly scale:</a:t>
            </a:r>
          </a:p>
          <a:p>
            <a:pPr marL="742950" lvl="1" indent="-285750">
              <a:buFont typeface="Arial"/>
              <a:buChar char="•"/>
            </a:pPr>
            <a:r>
              <a:rPr lang="en-US" sz="2000" dirty="0" smtClean="0">
                <a:latin typeface="Arial"/>
                <a:cs typeface="Arial"/>
              </a:rPr>
              <a:t>Readout/Multiplexing</a:t>
            </a:r>
          </a:p>
          <a:p>
            <a:pPr marL="742950" lvl="1" indent="-285750">
              <a:buFont typeface="Arial"/>
              <a:buChar char="•"/>
            </a:pPr>
            <a:r>
              <a:rPr lang="en-US" sz="2000" dirty="0" smtClean="0">
                <a:latin typeface="Arial"/>
                <a:cs typeface="Arial"/>
              </a:rPr>
              <a:t>Fabrication</a:t>
            </a:r>
          </a:p>
        </p:txBody>
      </p:sp>
    </p:spTree>
    <p:extLst>
      <p:ext uri="{BB962C8B-B14F-4D97-AF65-F5344CB8AC3E}">
        <p14:creationId xmlns:p14="http://schemas.microsoft.com/office/powerpoint/2010/main" val="1835016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3-09-09 at 12.00.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30" y="3206209"/>
            <a:ext cx="3292778" cy="3277147"/>
          </a:xfrm>
          <a:prstGeom prst="rect">
            <a:avLst/>
          </a:prstGeom>
        </p:spPr>
      </p:pic>
      <p:pic>
        <p:nvPicPr>
          <p:cNvPr id="12" name="Picture 11" descr="Screen shot 2013-09-09 at 12.36.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029" y="3228889"/>
            <a:ext cx="4474458" cy="2270831"/>
          </a:xfrm>
          <a:prstGeom prst="rect">
            <a:avLst/>
          </a:prstGeom>
        </p:spPr>
      </p:pic>
      <p:sp>
        <p:nvSpPr>
          <p:cNvPr id="13" name="TextBox 12"/>
          <p:cNvSpPr txBox="1"/>
          <p:nvPr/>
        </p:nvSpPr>
        <p:spPr>
          <a:xfrm>
            <a:off x="5565573" y="5819566"/>
            <a:ext cx="2299000" cy="369332"/>
          </a:xfrm>
          <a:prstGeom prst="rect">
            <a:avLst/>
          </a:prstGeom>
          <a:noFill/>
        </p:spPr>
        <p:txBody>
          <a:bodyPr wrap="square" rtlCol="0">
            <a:spAutoFit/>
          </a:bodyPr>
          <a:lstStyle/>
          <a:p>
            <a:r>
              <a:rPr lang="en-US" dirty="0" smtClean="0"/>
              <a:t>Capacitive reactance</a:t>
            </a:r>
            <a:endParaRPr lang="en-US" dirty="0"/>
          </a:p>
        </p:txBody>
      </p:sp>
      <p:cxnSp>
        <p:nvCxnSpPr>
          <p:cNvPr id="14" name="Straight Arrow Connector 13"/>
          <p:cNvCxnSpPr/>
          <p:nvPr/>
        </p:nvCxnSpPr>
        <p:spPr>
          <a:xfrm flipV="1">
            <a:off x="6605597" y="4429079"/>
            <a:ext cx="109476" cy="14233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5762630" y="4341489"/>
            <a:ext cx="700649" cy="15109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839263" y="4341489"/>
            <a:ext cx="76633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839263" y="3848797"/>
            <a:ext cx="2704063" cy="369332"/>
          </a:xfrm>
          <a:prstGeom prst="rect">
            <a:avLst/>
          </a:prstGeom>
          <a:noFill/>
        </p:spPr>
        <p:txBody>
          <a:bodyPr wrap="square" rtlCol="0">
            <a:spAutoFit/>
          </a:bodyPr>
          <a:lstStyle/>
          <a:p>
            <a:r>
              <a:rPr lang="en-US" dirty="0" err="1" smtClean="0"/>
              <a:t>TiN</a:t>
            </a:r>
            <a:r>
              <a:rPr lang="en-US" dirty="0" smtClean="0"/>
              <a:t> Sheet Resistance</a:t>
            </a:r>
            <a:endParaRPr lang="en-US" dirty="0"/>
          </a:p>
        </p:txBody>
      </p:sp>
      <p:sp>
        <p:nvSpPr>
          <p:cNvPr id="16" name="TextBox 15"/>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Gen-3: Dual Polarization</a:t>
            </a:r>
          </a:p>
        </p:txBody>
      </p:sp>
      <p:sp>
        <p:nvSpPr>
          <p:cNvPr id="19" name="TextBox 18"/>
          <p:cNvSpPr txBox="1"/>
          <p:nvPr/>
        </p:nvSpPr>
        <p:spPr>
          <a:xfrm>
            <a:off x="152400" y="826065"/>
            <a:ext cx="9144000" cy="1323439"/>
          </a:xfrm>
          <a:prstGeom prst="rect">
            <a:avLst/>
          </a:prstGeom>
          <a:noFill/>
        </p:spPr>
        <p:txBody>
          <a:bodyPr wrap="square" rtlCol="0">
            <a:spAutoFit/>
          </a:bodyPr>
          <a:lstStyle/>
          <a:p>
            <a:r>
              <a:rPr lang="en-US" sz="2000" dirty="0" err="1" smtClean="0">
                <a:latin typeface="Arial"/>
                <a:cs typeface="Arial"/>
              </a:rPr>
              <a:t>TiN</a:t>
            </a:r>
            <a:r>
              <a:rPr lang="en-US" sz="2000" dirty="0" smtClean="0">
                <a:latin typeface="Arial"/>
                <a:cs typeface="Arial"/>
              </a:rPr>
              <a:t>:</a:t>
            </a:r>
          </a:p>
          <a:p>
            <a:pPr marL="342900" indent="-342900">
              <a:buFont typeface="Arial"/>
              <a:buChar char="•"/>
            </a:pPr>
            <a:r>
              <a:rPr lang="en-US" sz="2000" dirty="0" smtClean="0">
                <a:latin typeface="Arial"/>
                <a:cs typeface="Arial"/>
              </a:rPr>
              <a:t>High sheet resistivity for 350</a:t>
            </a:r>
            <a:r>
              <a:rPr lang="en-US" sz="2000" dirty="0" smtClean="0">
                <a:latin typeface="Symbol" charset="2"/>
                <a:cs typeface="Symbol" charset="2"/>
              </a:rPr>
              <a:t>m</a:t>
            </a:r>
            <a:r>
              <a:rPr lang="en-US" sz="2000" dirty="0" smtClean="0">
                <a:latin typeface="Arial"/>
                <a:cs typeface="Arial"/>
              </a:rPr>
              <a:t>m photons</a:t>
            </a:r>
          </a:p>
          <a:p>
            <a:pPr marL="800100" lvl="1" indent="-342900">
              <a:buFont typeface="Arial"/>
              <a:buChar char="•"/>
            </a:pPr>
            <a:r>
              <a:rPr lang="en-US" sz="2000" dirty="0" smtClean="0">
                <a:latin typeface="Arial"/>
                <a:cs typeface="Arial"/>
              </a:rPr>
              <a:t>Make each “line” resistance &gt;&gt; capacitive reactance at </a:t>
            </a:r>
            <a:r>
              <a:rPr lang="en-US" sz="2000" dirty="0" smtClean="0">
                <a:latin typeface="Symbol" charset="2"/>
                <a:cs typeface="Symbol" charset="2"/>
              </a:rPr>
              <a:t>l</a:t>
            </a:r>
            <a:r>
              <a:rPr lang="en-US" sz="2000" dirty="0" smtClean="0">
                <a:latin typeface="Arial"/>
                <a:cs typeface="Arial"/>
              </a:rPr>
              <a:t>=350</a:t>
            </a:r>
            <a:r>
              <a:rPr lang="en-US" sz="2000" dirty="0" smtClean="0">
                <a:latin typeface="Symbol" charset="2"/>
                <a:cs typeface="Symbol" charset="2"/>
              </a:rPr>
              <a:t>m</a:t>
            </a:r>
            <a:r>
              <a:rPr lang="en-US" sz="2000" dirty="0" smtClean="0">
                <a:latin typeface="Arial"/>
                <a:cs typeface="Arial"/>
              </a:rPr>
              <a:t>m</a:t>
            </a:r>
          </a:p>
          <a:p>
            <a:pPr marL="342900" indent="-342900">
              <a:buFont typeface="Arial"/>
              <a:buChar char="•"/>
            </a:pPr>
            <a:endParaRPr lang="en-US" sz="2000" dirty="0" smtClean="0">
              <a:latin typeface="Arial"/>
              <a:cs typeface="Arial"/>
            </a:endParaRPr>
          </a:p>
        </p:txBody>
      </p:sp>
    </p:spTree>
    <p:extLst>
      <p:ext uri="{BB962C8B-B14F-4D97-AF65-F5344CB8AC3E}">
        <p14:creationId xmlns:p14="http://schemas.microsoft.com/office/powerpoint/2010/main" val="4147574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3-09-09 at 12.00.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30" y="3206209"/>
            <a:ext cx="3292778" cy="3277147"/>
          </a:xfrm>
          <a:prstGeom prst="rect">
            <a:avLst/>
          </a:prstGeom>
        </p:spPr>
      </p:pic>
      <p:sp>
        <p:nvSpPr>
          <p:cNvPr id="11" name="TextBox 10"/>
          <p:cNvSpPr txBox="1"/>
          <p:nvPr/>
        </p:nvSpPr>
        <p:spPr>
          <a:xfrm>
            <a:off x="152400" y="826065"/>
            <a:ext cx="9144000" cy="1938992"/>
          </a:xfrm>
          <a:prstGeom prst="rect">
            <a:avLst/>
          </a:prstGeom>
          <a:noFill/>
        </p:spPr>
        <p:txBody>
          <a:bodyPr wrap="square" rtlCol="0">
            <a:spAutoFit/>
          </a:bodyPr>
          <a:lstStyle/>
          <a:p>
            <a:r>
              <a:rPr lang="en-US" sz="2000" dirty="0" err="1" smtClean="0">
                <a:latin typeface="Arial"/>
                <a:cs typeface="Arial"/>
              </a:rPr>
              <a:t>TiN</a:t>
            </a:r>
            <a:r>
              <a:rPr lang="en-US" sz="2000" dirty="0" smtClean="0">
                <a:latin typeface="Arial"/>
                <a:cs typeface="Arial"/>
              </a:rPr>
              <a:t>:</a:t>
            </a:r>
          </a:p>
          <a:p>
            <a:pPr marL="342900" indent="-342900">
              <a:buFont typeface="Arial"/>
              <a:buChar char="•"/>
            </a:pPr>
            <a:r>
              <a:rPr lang="en-US" sz="2000" dirty="0" smtClean="0">
                <a:latin typeface="Arial"/>
                <a:cs typeface="Arial"/>
              </a:rPr>
              <a:t>High sheet resistivity for 350</a:t>
            </a:r>
            <a:r>
              <a:rPr lang="en-US" sz="2000" dirty="0" smtClean="0">
                <a:latin typeface="Symbol" charset="2"/>
                <a:cs typeface="Symbol" charset="2"/>
              </a:rPr>
              <a:t>m</a:t>
            </a:r>
            <a:r>
              <a:rPr lang="en-US" sz="2000" dirty="0" smtClean="0">
                <a:latin typeface="Arial"/>
                <a:cs typeface="Arial"/>
              </a:rPr>
              <a:t>m photons</a:t>
            </a:r>
          </a:p>
          <a:p>
            <a:pPr marL="800100" lvl="1" indent="-342900">
              <a:buFont typeface="Arial"/>
              <a:buChar char="•"/>
            </a:pPr>
            <a:r>
              <a:rPr lang="en-US" sz="2000" dirty="0" smtClean="0">
                <a:latin typeface="Arial"/>
                <a:cs typeface="Arial"/>
              </a:rPr>
              <a:t>Make each “line” resistance &gt;&gt; capacitive reactance at </a:t>
            </a:r>
            <a:r>
              <a:rPr lang="en-US" sz="2000" dirty="0" smtClean="0">
                <a:latin typeface="Symbol" charset="2"/>
                <a:cs typeface="Symbol" charset="2"/>
              </a:rPr>
              <a:t>l</a:t>
            </a:r>
            <a:r>
              <a:rPr lang="en-US" sz="2000" dirty="0" smtClean="0">
                <a:latin typeface="Arial"/>
                <a:cs typeface="Arial"/>
              </a:rPr>
              <a:t>=350</a:t>
            </a:r>
            <a:r>
              <a:rPr lang="en-US" sz="2000" dirty="0" smtClean="0">
                <a:latin typeface="Symbol" charset="2"/>
                <a:cs typeface="Symbol" charset="2"/>
              </a:rPr>
              <a:t>m</a:t>
            </a:r>
            <a:r>
              <a:rPr lang="en-US" sz="2000" dirty="0" smtClean="0">
                <a:latin typeface="Arial"/>
                <a:cs typeface="Arial"/>
              </a:rPr>
              <a:t>m</a:t>
            </a:r>
          </a:p>
          <a:p>
            <a:pPr marL="800100" lvl="1" indent="-342900">
              <a:buFont typeface="Arial"/>
              <a:buChar char="•"/>
            </a:pPr>
            <a:r>
              <a:rPr lang="en-US" sz="2000" dirty="0" smtClean="0">
                <a:latin typeface="Arial"/>
                <a:cs typeface="Arial"/>
              </a:rPr>
              <a:t>Incident radiation sees </a:t>
            </a:r>
            <a:r>
              <a:rPr lang="en-US" sz="2000" dirty="0" err="1" smtClean="0">
                <a:latin typeface="Arial"/>
                <a:cs typeface="Arial"/>
              </a:rPr>
              <a:t>TiN</a:t>
            </a:r>
            <a:r>
              <a:rPr lang="en-US" sz="2000" dirty="0" smtClean="0">
                <a:latin typeface="Arial"/>
                <a:cs typeface="Arial"/>
              </a:rPr>
              <a:t> effective resistivity</a:t>
            </a:r>
          </a:p>
          <a:p>
            <a:endParaRPr lang="en-US" sz="2000" dirty="0" smtClean="0">
              <a:latin typeface="Arial"/>
              <a:cs typeface="Arial"/>
            </a:endParaRPr>
          </a:p>
          <a:p>
            <a:pPr marL="342900" indent="-342900">
              <a:buFont typeface="Arial"/>
              <a:buChar char="•"/>
            </a:pPr>
            <a:endParaRPr lang="en-US" sz="2000" dirty="0" smtClean="0">
              <a:latin typeface="Arial"/>
              <a:cs typeface="Arial"/>
            </a:endParaRPr>
          </a:p>
        </p:txBody>
      </p:sp>
      <p:pic>
        <p:nvPicPr>
          <p:cNvPr id="12" name="Picture 11" descr="Screen shot 2013-09-09 at 12.36.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029" y="3228889"/>
            <a:ext cx="4474458" cy="2270831"/>
          </a:xfrm>
          <a:prstGeom prst="rect">
            <a:avLst/>
          </a:prstGeom>
        </p:spPr>
      </p:pic>
      <p:sp>
        <p:nvSpPr>
          <p:cNvPr id="16" name="TextBox 15"/>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Gen-3: Dual Polarization</a:t>
            </a:r>
          </a:p>
        </p:txBody>
      </p:sp>
      <p:sp>
        <p:nvSpPr>
          <p:cNvPr id="19" name="Right Arrow 18"/>
          <p:cNvSpPr/>
          <p:nvPr/>
        </p:nvSpPr>
        <p:spPr>
          <a:xfrm>
            <a:off x="4940415" y="4225991"/>
            <a:ext cx="3109124" cy="1970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4940415" y="5188593"/>
            <a:ext cx="3109124" cy="1970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4940415" y="3320532"/>
            <a:ext cx="3109124" cy="1970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721076" y="4972484"/>
            <a:ext cx="1269924" cy="383208"/>
          </a:xfrm>
          <a:prstGeom prst="rect">
            <a:avLst/>
          </a:prstGeom>
          <a:noFill/>
        </p:spPr>
        <p:txBody>
          <a:bodyPr wrap="square" rtlCol="0">
            <a:spAutoFit/>
          </a:bodyPr>
          <a:lstStyle/>
          <a:p>
            <a:r>
              <a:rPr lang="en-US" dirty="0" smtClean="0"/>
              <a:t>350 um</a:t>
            </a:r>
            <a:endParaRPr lang="en-US" dirty="0"/>
          </a:p>
        </p:txBody>
      </p:sp>
      <p:sp>
        <p:nvSpPr>
          <p:cNvPr id="23" name="Up Arrow 22"/>
          <p:cNvSpPr/>
          <p:nvPr/>
        </p:nvSpPr>
        <p:spPr>
          <a:xfrm>
            <a:off x="5643383" y="3267554"/>
            <a:ext cx="229900" cy="220835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 Arrow 23"/>
          <p:cNvSpPr/>
          <p:nvPr/>
        </p:nvSpPr>
        <p:spPr>
          <a:xfrm>
            <a:off x="6587938" y="3267427"/>
            <a:ext cx="229900" cy="220835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Up Arrow 24"/>
          <p:cNvSpPr/>
          <p:nvPr/>
        </p:nvSpPr>
        <p:spPr>
          <a:xfrm>
            <a:off x="7537228" y="3255721"/>
            <a:ext cx="229900" cy="220835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3616509" y="5499720"/>
            <a:ext cx="5679891" cy="707886"/>
          </a:xfrm>
          <a:prstGeom prst="rect">
            <a:avLst/>
          </a:prstGeom>
          <a:noFill/>
        </p:spPr>
        <p:txBody>
          <a:bodyPr wrap="square" rtlCol="0">
            <a:spAutoFit/>
          </a:bodyPr>
          <a:lstStyle/>
          <a:p>
            <a:pPr algn="ctr"/>
            <a:r>
              <a:rPr lang="en-US" sz="2000" dirty="0" smtClean="0">
                <a:latin typeface="Arial"/>
                <a:cs typeface="Arial"/>
              </a:rPr>
              <a:t>HFSS: </a:t>
            </a:r>
          </a:p>
          <a:p>
            <a:r>
              <a:rPr lang="en-US" sz="2000" dirty="0" smtClean="0">
                <a:latin typeface="Arial"/>
                <a:cs typeface="Arial"/>
              </a:rPr>
              <a:t>&gt; 95% absorption in both polarizations at 350</a:t>
            </a:r>
            <a:r>
              <a:rPr lang="en-US" sz="2000" dirty="0" smtClean="0">
                <a:latin typeface="Symbol" charset="2"/>
                <a:cs typeface="Symbol" charset="2"/>
              </a:rPr>
              <a:t>m</a:t>
            </a:r>
            <a:r>
              <a:rPr lang="en-US" sz="2000" dirty="0" smtClean="0">
                <a:latin typeface="Arial"/>
                <a:cs typeface="Arial"/>
              </a:rPr>
              <a:t>m</a:t>
            </a:r>
            <a:endParaRPr lang="en-US" sz="2000" dirty="0">
              <a:latin typeface="Arial"/>
              <a:cs typeface="Arial"/>
            </a:endParaRPr>
          </a:p>
        </p:txBody>
      </p:sp>
    </p:spTree>
    <p:extLst>
      <p:ext uri="{BB962C8B-B14F-4D97-AF65-F5344CB8AC3E}">
        <p14:creationId xmlns:p14="http://schemas.microsoft.com/office/powerpoint/2010/main" val="983636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3-09-09 at 12.00.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30" y="3206209"/>
            <a:ext cx="3292778" cy="3277147"/>
          </a:xfrm>
          <a:prstGeom prst="rect">
            <a:avLst/>
          </a:prstGeom>
        </p:spPr>
      </p:pic>
      <p:sp>
        <p:nvSpPr>
          <p:cNvPr id="11" name="TextBox 10"/>
          <p:cNvSpPr txBox="1"/>
          <p:nvPr/>
        </p:nvSpPr>
        <p:spPr>
          <a:xfrm>
            <a:off x="152400" y="826065"/>
            <a:ext cx="9144000" cy="2246769"/>
          </a:xfrm>
          <a:prstGeom prst="rect">
            <a:avLst/>
          </a:prstGeom>
          <a:noFill/>
        </p:spPr>
        <p:txBody>
          <a:bodyPr wrap="square" rtlCol="0">
            <a:spAutoFit/>
          </a:bodyPr>
          <a:lstStyle/>
          <a:p>
            <a:r>
              <a:rPr lang="en-US" sz="2000" dirty="0" err="1" smtClean="0">
                <a:latin typeface="Arial"/>
                <a:cs typeface="Arial"/>
              </a:rPr>
              <a:t>TiN</a:t>
            </a:r>
            <a:r>
              <a:rPr lang="en-US" sz="2000" dirty="0" smtClean="0">
                <a:latin typeface="Arial"/>
                <a:cs typeface="Arial"/>
              </a:rPr>
              <a:t>:</a:t>
            </a:r>
          </a:p>
          <a:p>
            <a:pPr marL="342900" indent="-342900">
              <a:buFont typeface="Arial"/>
              <a:buChar char="•"/>
            </a:pPr>
            <a:r>
              <a:rPr lang="en-US" sz="2000" dirty="0" smtClean="0">
                <a:latin typeface="Arial"/>
                <a:cs typeface="Arial"/>
              </a:rPr>
              <a:t>High sheet resistivity for 350</a:t>
            </a:r>
            <a:r>
              <a:rPr lang="en-US" sz="2000" dirty="0" smtClean="0">
                <a:latin typeface="Symbol" charset="2"/>
                <a:cs typeface="Symbol" charset="2"/>
              </a:rPr>
              <a:t>m</a:t>
            </a:r>
            <a:r>
              <a:rPr lang="en-US" sz="2000" dirty="0" smtClean="0">
                <a:latin typeface="Arial"/>
                <a:cs typeface="Arial"/>
              </a:rPr>
              <a:t>m photons</a:t>
            </a:r>
          </a:p>
          <a:p>
            <a:pPr marL="800100" lvl="1" indent="-342900">
              <a:buFont typeface="Arial"/>
              <a:buChar char="•"/>
            </a:pPr>
            <a:r>
              <a:rPr lang="en-US" sz="2000" dirty="0" smtClean="0">
                <a:latin typeface="Arial"/>
                <a:cs typeface="Arial"/>
              </a:rPr>
              <a:t>Make each “line” resistance &gt;&gt; capacitive reactance at </a:t>
            </a:r>
            <a:r>
              <a:rPr lang="en-US" sz="2000" dirty="0" smtClean="0">
                <a:latin typeface="Symbol" charset="2"/>
                <a:cs typeface="Symbol" charset="2"/>
              </a:rPr>
              <a:t>l</a:t>
            </a:r>
            <a:r>
              <a:rPr lang="en-US" sz="2000" dirty="0" smtClean="0">
                <a:latin typeface="Arial"/>
                <a:cs typeface="Arial"/>
              </a:rPr>
              <a:t>=350</a:t>
            </a:r>
            <a:r>
              <a:rPr lang="en-US" sz="2000" dirty="0" smtClean="0">
                <a:latin typeface="Symbol" charset="2"/>
                <a:cs typeface="Symbol" charset="2"/>
              </a:rPr>
              <a:t>m</a:t>
            </a:r>
            <a:r>
              <a:rPr lang="en-US" sz="2000" dirty="0" smtClean="0">
                <a:latin typeface="Arial"/>
                <a:cs typeface="Arial"/>
              </a:rPr>
              <a:t>m</a:t>
            </a:r>
          </a:p>
          <a:p>
            <a:pPr marL="800100" lvl="1" indent="-342900">
              <a:buFont typeface="Arial"/>
              <a:buChar char="•"/>
            </a:pPr>
            <a:r>
              <a:rPr lang="en-US" sz="2000" dirty="0" smtClean="0">
                <a:latin typeface="Arial"/>
                <a:cs typeface="Arial"/>
              </a:rPr>
              <a:t>Incident radiation sees </a:t>
            </a:r>
            <a:r>
              <a:rPr lang="en-US" sz="2000" dirty="0" err="1" smtClean="0">
                <a:latin typeface="Arial"/>
                <a:cs typeface="Arial"/>
              </a:rPr>
              <a:t>TiN</a:t>
            </a:r>
            <a:r>
              <a:rPr lang="en-US" sz="2000" dirty="0" smtClean="0">
                <a:latin typeface="Arial"/>
                <a:cs typeface="Arial"/>
              </a:rPr>
              <a:t> effective resistivity</a:t>
            </a:r>
          </a:p>
          <a:p>
            <a:pPr marL="342900" indent="-342900">
              <a:buFont typeface="Arial"/>
              <a:buChar char="•"/>
            </a:pPr>
            <a:r>
              <a:rPr lang="en-US" sz="2000" dirty="0" smtClean="0">
                <a:latin typeface="Arial"/>
                <a:cs typeface="Arial"/>
              </a:rPr>
              <a:t>Superconductor at 100 MHz</a:t>
            </a:r>
          </a:p>
          <a:p>
            <a:pPr marL="800100" lvl="1" indent="-342900">
              <a:buFont typeface="Arial"/>
              <a:buChar char="•"/>
            </a:pPr>
            <a:r>
              <a:rPr lang="en-US" sz="2000" dirty="0" smtClean="0">
                <a:latin typeface="Arial"/>
                <a:cs typeface="Arial"/>
              </a:rPr>
              <a:t>Capacitive reactance large compared to inductive path</a:t>
            </a:r>
          </a:p>
          <a:p>
            <a:pPr marL="342900" indent="-342900">
              <a:buFont typeface="Arial"/>
              <a:buChar char="•"/>
            </a:pPr>
            <a:endParaRPr lang="en-US" sz="2000" dirty="0" smtClean="0">
              <a:latin typeface="Arial"/>
              <a:cs typeface="Arial"/>
            </a:endParaRPr>
          </a:p>
        </p:txBody>
      </p:sp>
      <p:pic>
        <p:nvPicPr>
          <p:cNvPr id="12" name="Picture 11" descr="Screen shot 2013-09-09 at 12.36.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029" y="3228889"/>
            <a:ext cx="4474458" cy="2270831"/>
          </a:xfrm>
          <a:prstGeom prst="rect">
            <a:avLst/>
          </a:prstGeom>
        </p:spPr>
      </p:pic>
      <p:sp>
        <p:nvSpPr>
          <p:cNvPr id="16" name="TextBox 15"/>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Gen-3: Dual Polarization</a:t>
            </a:r>
          </a:p>
        </p:txBody>
      </p:sp>
      <p:sp>
        <p:nvSpPr>
          <p:cNvPr id="13" name="Freeform 12"/>
          <p:cNvSpPr/>
          <p:nvPr/>
        </p:nvSpPr>
        <p:spPr>
          <a:xfrm>
            <a:off x="5726989" y="3183529"/>
            <a:ext cx="1020469" cy="2113102"/>
          </a:xfrm>
          <a:custGeom>
            <a:avLst/>
            <a:gdLst>
              <a:gd name="connsiteX0" fmla="*/ 140919 w 1020469"/>
              <a:gd name="connsiteY0" fmla="*/ 2113102 h 2113102"/>
              <a:gd name="connsiteX1" fmla="*/ 863462 w 1020469"/>
              <a:gd name="connsiteY1" fmla="*/ 2102153 h 2113102"/>
              <a:gd name="connsiteX2" fmla="*/ 972938 w 1020469"/>
              <a:gd name="connsiteY2" fmla="*/ 1992666 h 2113102"/>
              <a:gd name="connsiteX3" fmla="*/ 994834 w 1020469"/>
              <a:gd name="connsiteY3" fmla="*/ 1259102 h 2113102"/>
              <a:gd name="connsiteX4" fmla="*/ 808724 w 1020469"/>
              <a:gd name="connsiteY4" fmla="*/ 1160564 h 2113102"/>
              <a:gd name="connsiteX5" fmla="*/ 140919 w 1020469"/>
              <a:gd name="connsiteY5" fmla="*/ 1138666 h 2113102"/>
              <a:gd name="connsiteX6" fmla="*/ 20495 w 1020469"/>
              <a:gd name="connsiteY6" fmla="*/ 1083923 h 2113102"/>
              <a:gd name="connsiteX7" fmla="*/ 9548 w 1020469"/>
              <a:gd name="connsiteY7" fmla="*/ 273718 h 2113102"/>
              <a:gd name="connsiteX8" fmla="*/ 119024 w 1020469"/>
              <a:gd name="connsiteY8" fmla="*/ 208026 h 2113102"/>
              <a:gd name="connsiteX9" fmla="*/ 918200 w 1020469"/>
              <a:gd name="connsiteY9" fmla="*/ 197077 h 2113102"/>
              <a:gd name="connsiteX10" fmla="*/ 1016729 w 1020469"/>
              <a:gd name="connsiteY10" fmla="*/ 142333 h 2113102"/>
              <a:gd name="connsiteX11" fmla="*/ 983886 w 1020469"/>
              <a:gd name="connsiteY11" fmla="*/ 0 h 211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0469" h="2113102">
                <a:moveTo>
                  <a:pt x="140919" y="2113102"/>
                </a:moveTo>
                <a:lnTo>
                  <a:pt x="863462" y="2102153"/>
                </a:lnTo>
                <a:cubicBezTo>
                  <a:pt x="1002132" y="2082080"/>
                  <a:pt x="951043" y="2133175"/>
                  <a:pt x="972938" y="1992666"/>
                </a:cubicBezTo>
                <a:cubicBezTo>
                  <a:pt x="994833" y="1852157"/>
                  <a:pt x="1022203" y="1397786"/>
                  <a:pt x="994834" y="1259102"/>
                </a:cubicBezTo>
                <a:cubicBezTo>
                  <a:pt x="967465" y="1120418"/>
                  <a:pt x="951043" y="1180637"/>
                  <a:pt x="808724" y="1160564"/>
                </a:cubicBezTo>
                <a:cubicBezTo>
                  <a:pt x="666405" y="1140491"/>
                  <a:pt x="272291" y="1151439"/>
                  <a:pt x="140919" y="1138666"/>
                </a:cubicBezTo>
                <a:cubicBezTo>
                  <a:pt x="9547" y="1125892"/>
                  <a:pt x="42390" y="1228081"/>
                  <a:pt x="20495" y="1083923"/>
                </a:cubicBezTo>
                <a:cubicBezTo>
                  <a:pt x="-1400" y="939765"/>
                  <a:pt x="-6874" y="419701"/>
                  <a:pt x="9548" y="273718"/>
                </a:cubicBezTo>
                <a:cubicBezTo>
                  <a:pt x="25969" y="127735"/>
                  <a:pt x="-32418" y="220799"/>
                  <a:pt x="119024" y="208026"/>
                </a:cubicBezTo>
                <a:cubicBezTo>
                  <a:pt x="270466" y="195253"/>
                  <a:pt x="768583" y="208026"/>
                  <a:pt x="918200" y="197077"/>
                </a:cubicBezTo>
                <a:cubicBezTo>
                  <a:pt x="1067817" y="186128"/>
                  <a:pt x="1005781" y="175179"/>
                  <a:pt x="1016729" y="142333"/>
                </a:cubicBezTo>
                <a:cubicBezTo>
                  <a:pt x="1027677" y="109487"/>
                  <a:pt x="983886" y="0"/>
                  <a:pt x="983886" y="0"/>
                </a:cubicBezTo>
              </a:path>
            </a:pathLst>
          </a:custGeom>
          <a:ln w="381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5907948" y="3645626"/>
            <a:ext cx="1904886" cy="369332"/>
          </a:xfrm>
          <a:prstGeom prst="rect">
            <a:avLst/>
          </a:prstGeom>
          <a:noFill/>
        </p:spPr>
        <p:txBody>
          <a:bodyPr wrap="square" rtlCol="0">
            <a:spAutoFit/>
          </a:bodyPr>
          <a:lstStyle/>
          <a:p>
            <a:r>
              <a:rPr lang="en-US" dirty="0" smtClean="0"/>
              <a:t>RF Path</a:t>
            </a:r>
            <a:endParaRPr lang="en-US" dirty="0"/>
          </a:p>
        </p:txBody>
      </p:sp>
    </p:spTree>
    <p:extLst>
      <p:ext uri="{BB962C8B-B14F-4D97-AF65-F5344CB8AC3E}">
        <p14:creationId xmlns:p14="http://schemas.microsoft.com/office/powerpoint/2010/main" val="41949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xel with gold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503" y="1836942"/>
            <a:ext cx="4992387" cy="3744291"/>
          </a:xfrm>
          <a:prstGeom prst="rect">
            <a:avLst/>
          </a:prstGeom>
        </p:spPr>
      </p:pic>
      <p:sp>
        <p:nvSpPr>
          <p:cNvPr id="8" name="TextBox 7"/>
          <p:cNvSpPr txBox="1"/>
          <p:nvPr/>
        </p:nvSpPr>
        <p:spPr>
          <a:xfrm>
            <a:off x="257078" y="1028572"/>
            <a:ext cx="3296910" cy="400110"/>
          </a:xfrm>
          <a:prstGeom prst="rect">
            <a:avLst/>
          </a:prstGeom>
          <a:noFill/>
        </p:spPr>
        <p:txBody>
          <a:bodyPr wrap="square" rtlCol="0">
            <a:spAutoFit/>
          </a:bodyPr>
          <a:lstStyle/>
          <a:p>
            <a:r>
              <a:rPr lang="en-US" sz="2000" dirty="0" smtClean="0">
                <a:latin typeface="Arial"/>
                <a:cs typeface="Arial"/>
              </a:rPr>
              <a:t>Dual-Polarization inductor</a:t>
            </a:r>
          </a:p>
        </p:txBody>
      </p:sp>
      <p:cxnSp>
        <p:nvCxnSpPr>
          <p:cNvPr id="7" name="Straight Arrow Connector 6"/>
          <p:cNvCxnSpPr/>
          <p:nvPr/>
        </p:nvCxnSpPr>
        <p:spPr>
          <a:xfrm>
            <a:off x="2462168" y="1428682"/>
            <a:ext cx="1091820" cy="15489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97697" y="1228627"/>
            <a:ext cx="3768407" cy="400110"/>
          </a:xfrm>
          <a:prstGeom prst="rect">
            <a:avLst/>
          </a:prstGeom>
          <a:noFill/>
        </p:spPr>
        <p:txBody>
          <a:bodyPr wrap="square" rtlCol="0">
            <a:spAutoFit/>
          </a:bodyPr>
          <a:lstStyle/>
          <a:p>
            <a:r>
              <a:rPr lang="en-US" sz="2000" dirty="0" smtClean="0">
                <a:latin typeface="Arial"/>
                <a:cs typeface="Arial"/>
              </a:rPr>
              <a:t>IDC Capacitor (1</a:t>
            </a:r>
            <a:r>
              <a:rPr lang="en-US" sz="2000" dirty="0" smtClean="0">
                <a:latin typeface="Symbol" charset="2"/>
                <a:cs typeface="Symbol" charset="2"/>
              </a:rPr>
              <a:t>m</a:t>
            </a:r>
            <a:r>
              <a:rPr lang="en-US" sz="2000" dirty="0" smtClean="0">
                <a:latin typeface="Arial"/>
                <a:cs typeface="Arial"/>
              </a:rPr>
              <a:t>m fingers)</a:t>
            </a:r>
          </a:p>
        </p:txBody>
      </p:sp>
      <p:cxnSp>
        <p:nvCxnSpPr>
          <p:cNvPr id="13" name="Straight Arrow Connector 12"/>
          <p:cNvCxnSpPr/>
          <p:nvPr/>
        </p:nvCxnSpPr>
        <p:spPr>
          <a:xfrm>
            <a:off x="5971592" y="1628737"/>
            <a:ext cx="122551" cy="123421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50220" y="5981343"/>
            <a:ext cx="6506360" cy="400110"/>
          </a:xfrm>
          <a:prstGeom prst="rect">
            <a:avLst/>
          </a:prstGeom>
          <a:noFill/>
        </p:spPr>
        <p:txBody>
          <a:bodyPr wrap="square" rtlCol="0">
            <a:spAutoFit/>
          </a:bodyPr>
          <a:lstStyle/>
          <a:p>
            <a:r>
              <a:rPr lang="en-US" sz="2000" dirty="0" smtClean="0">
                <a:latin typeface="Arial"/>
                <a:cs typeface="Arial"/>
              </a:rPr>
              <a:t>Gold added for excess phonon </a:t>
            </a:r>
            <a:r>
              <a:rPr lang="en-US" sz="2000" dirty="0" err="1" smtClean="0">
                <a:latin typeface="Arial"/>
                <a:cs typeface="Arial"/>
              </a:rPr>
              <a:t>thermalization</a:t>
            </a:r>
            <a:endParaRPr lang="en-US" sz="2000" dirty="0" smtClean="0">
              <a:latin typeface="Arial"/>
              <a:cs typeface="Arial"/>
            </a:endParaRPr>
          </a:p>
        </p:txBody>
      </p:sp>
      <p:cxnSp>
        <p:nvCxnSpPr>
          <p:cNvPr id="15" name="Straight Arrow Connector 14"/>
          <p:cNvCxnSpPr/>
          <p:nvPr/>
        </p:nvCxnSpPr>
        <p:spPr>
          <a:xfrm flipH="1" flipV="1">
            <a:off x="3372158" y="4945813"/>
            <a:ext cx="783446" cy="103553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Gen-3: Fabrication</a:t>
            </a:r>
          </a:p>
        </p:txBody>
      </p:sp>
    </p:spTree>
    <p:extLst>
      <p:ext uri="{BB962C8B-B14F-4D97-AF65-F5344CB8AC3E}">
        <p14:creationId xmlns:p14="http://schemas.microsoft.com/office/powerpoint/2010/main" val="778072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Gen-3: On Sky!</a:t>
            </a:r>
          </a:p>
        </p:txBody>
      </p:sp>
      <p:pic>
        <p:nvPicPr>
          <p:cNvPr id="2" name="Picture 1" descr="MAKOLenske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26" y="1196226"/>
            <a:ext cx="5166700" cy="3875025"/>
          </a:xfrm>
          <a:prstGeom prst="rect">
            <a:avLst/>
          </a:prstGeom>
        </p:spPr>
      </p:pic>
      <p:pic>
        <p:nvPicPr>
          <p:cNvPr id="16" name="Picture 15" descr="MAKOVer3NicePicture.jpg"/>
          <p:cNvPicPr>
            <a:picLocks/>
          </p:cNvPicPr>
          <p:nvPr/>
        </p:nvPicPr>
        <p:blipFill>
          <a:blip r:embed="rId4">
            <a:extLst>
              <a:ext uri="{28A0092B-C50C-407E-A947-70E740481C1C}">
                <a14:useLocalDpi xmlns:a14="http://schemas.microsoft.com/office/drawing/2010/main" val="0"/>
              </a:ext>
            </a:extLst>
          </a:blip>
          <a:stretch>
            <a:fillRect/>
          </a:stretch>
        </p:blipFill>
        <p:spPr>
          <a:xfrm>
            <a:off x="6026800" y="1586600"/>
            <a:ext cx="2880360" cy="2258568"/>
          </a:xfrm>
          <a:prstGeom prst="rect">
            <a:avLst/>
          </a:prstGeom>
        </p:spPr>
      </p:pic>
      <p:sp>
        <p:nvSpPr>
          <p:cNvPr id="3" name="TextBox 2"/>
          <p:cNvSpPr txBox="1"/>
          <p:nvPr/>
        </p:nvSpPr>
        <p:spPr>
          <a:xfrm>
            <a:off x="413455" y="5360870"/>
            <a:ext cx="8077139" cy="830997"/>
          </a:xfrm>
          <a:prstGeom prst="rect">
            <a:avLst/>
          </a:prstGeom>
          <a:noFill/>
        </p:spPr>
        <p:txBody>
          <a:bodyPr wrap="square" rtlCol="0">
            <a:spAutoFit/>
          </a:bodyPr>
          <a:lstStyle/>
          <a:p>
            <a:r>
              <a:rPr lang="en-US" sz="2400" dirty="0" smtClean="0"/>
              <a:t>850 micron pixels are similar to 350 micron pixels</a:t>
            </a:r>
          </a:p>
          <a:p>
            <a:r>
              <a:rPr lang="en-US" sz="2400" dirty="0" smtClean="0"/>
              <a:t>Area = 4 mm</a:t>
            </a:r>
            <a:r>
              <a:rPr lang="en-US" sz="2400" baseline="30000" dirty="0" smtClean="0"/>
              <a:t>2</a:t>
            </a:r>
            <a:r>
              <a:rPr lang="en-US" sz="2400" dirty="0" smtClean="0"/>
              <a:t> </a:t>
            </a:r>
            <a:endParaRPr lang="en-US" sz="2400" dirty="0"/>
          </a:p>
        </p:txBody>
      </p:sp>
    </p:spTree>
    <p:extLst>
      <p:ext uri="{BB962C8B-B14F-4D97-AF65-F5344CB8AC3E}">
        <p14:creationId xmlns:p14="http://schemas.microsoft.com/office/powerpoint/2010/main" val="3399099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Gen-3: On Sky (Aug 2014)</a:t>
            </a:r>
          </a:p>
        </p:txBody>
      </p:sp>
      <p:pic>
        <p:nvPicPr>
          <p:cNvPr id="4" name="Picture 3" descr="S21ResonatorPlo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28" y="1205304"/>
            <a:ext cx="8197831" cy="3461459"/>
          </a:xfrm>
          <a:prstGeom prst="rect">
            <a:avLst/>
          </a:prstGeom>
        </p:spPr>
      </p:pic>
      <p:sp>
        <p:nvSpPr>
          <p:cNvPr id="5" name="TextBox 4"/>
          <p:cNvSpPr txBox="1"/>
          <p:nvPr/>
        </p:nvSpPr>
        <p:spPr>
          <a:xfrm>
            <a:off x="1461858" y="1020638"/>
            <a:ext cx="1210833" cy="369332"/>
          </a:xfrm>
          <a:prstGeom prst="rect">
            <a:avLst/>
          </a:prstGeom>
          <a:noFill/>
        </p:spPr>
        <p:txBody>
          <a:bodyPr wrap="square" rtlCol="0">
            <a:spAutoFit/>
          </a:bodyPr>
          <a:lstStyle/>
          <a:p>
            <a:r>
              <a:rPr lang="en-US" dirty="0" smtClean="0"/>
              <a:t>850 </a:t>
            </a:r>
            <a:r>
              <a:rPr lang="en-US" dirty="0" smtClean="0">
                <a:latin typeface="Symbol"/>
              </a:rPr>
              <a:t>m</a:t>
            </a:r>
            <a:r>
              <a:rPr lang="en-US" dirty="0" smtClean="0"/>
              <a:t>m</a:t>
            </a:r>
            <a:endParaRPr lang="en-US" dirty="0"/>
          </a:p>
        </p:txBody>
      </p:sp>
      <p:sp>
        <p:nvSpPr>
          <p:cNvPr id="8" name="TextBox 7"/>
          <p:cNvSpPr txBox="1"/>
          <p:nvPr/>
        </p:nvSpPr>
        <p:spPr>
          <a:xfrm>
            <a:off x="4936664" y="1020638"/>
            <a:ext cx="1210833" cy="369332"/>
          </a:xfrm>
          <a:prstGeom prst="rect">
            <a:avLst/>
          </a:prstGeom>
          <a:noFill/>
        </p:spPr>
        <p:txBody>
          <a:bodyPr wrap="square" rtlCol="0">
            <a:spAutoFit/>
          </a:bodyPr>
          <a:lstStyle/>
          <a:p>
            <a:r>
              <a:rPr lang="en-US" dirty="0"/>
              <a:t>3</a:t>
            </a:r>
            <a:r>
              <a:rPr lang="en-US" dirty="0" smtClean="0"/>
              <a:t>50 </a:t>
            </a:r>
            <a:r>
              <a:rPr lang="en-US" dirty="0" smtClean="0">
                <a:latin typeface="Symbol"/>
              </a:rPr>
              <a:t>m</a:t>
            </a:r>
            <a:r>
              <a:rPr lang="en-US" dirty="0" smtClean="0"/>
              <a:t>m</a:t>
            </a:r>
            <a:endParaRPr lang="en-US" dirty="0"/>
          </a:p>
        </p:txBody>
      </p:sp>
      <p:sp>
        <p:nvSpPr>
          <p:cNvPr id="6" name="TextBox 5"/>
          <p:cNvSpPr txBox="1"/>
          <p:nvPr/>
        </p:nvSpPr>
        <p:spPr>
          <a:xfrm>
            <a:off x="383922" y="4666763"/>
            <a:ext cx="8136204" cy="1938992"/>
          </a:xfrm>
          <a:prstGeom prst="rect">
            <a:avLst/>
          </a:prstGeom>
          <a:noFill/>
        </p:spPr>
        <p:txBody>
          <a:bodyPr wrap="square" rtlCol="0">
            <a:spAutoFit/>
          </a:bodyPr>
          <a:lstStyle/>
          <a:p>
            <a:r>
              <a:rPr lang="en-US" sz="2000" dirty="0" smtClean="0"/>
              <a:t>Total pixels identified:  560 / 600 (93 % yield)</a:t>
            </a:r>
          </a:p>
          <a:p>
            <a:endParaRPr lang="en-US" sz="2000" dirty="0"/>
          </a:p>
          <a:p>
            <a:r>
              <a:rPr lang="en-US" sz="2000" dirty="0" smtClean="0"/>
              <a:t>Frequency separation aids with pixel physical location identification but is not required</a:t>
            </a:r>
          </a:p>
          <a:p>
            <a:endParaRPr lang="en-US" sz="2000" dirty="0"/>
          </a:p>
          <a:p>
            <a:r>
              <a:rPr lang="en-US" sz="2000" dirty="0" smtClean="0"/>
              <a:t>All measured on single set of RF lines from ROACH ADC/DAC</a:t>
            </a:r>
            <a:r>
              <a:rPr lang="en-US" dirty="0" smtClean="0"/>
              <a:t> </a:t>
            </a:r>
            <a:endParaRPr lang="en-US" dirty="0"/>
          </a:p>
        </p:txBody>
      </p:sp>
    </p:spTree>
    <p:extLst>
      <p:ext uri="{BB962C8B-B14F-4D97-AF65-F5344CB8AC3E}">
        <p14:creationId xmlns:p14="http://schemas.microsoft.com/office/powerpoint/2010/main" val="2158090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Gen-3: Pixel noise limits?</a:t>
            </a:r>
          </a:p>
        </p:txBody>
      </p:sp>
      <p:sp>
        <p:nvSpPr>
          <p:cNvPr id="3" name="TextBox 2"/>
          <p:cNvSpPr txBox="1"/>
          <p:nvPr/>
        </p:nvSpPr>
        <p:spPr>
          <a:xfrm>
            <a:off x="383922" y="4770139"/>
            <a:ext cx="8593958" cy="1754327"/>
          </a:xfrm>
          <a:prstGeom prst="rect">
            <a:avLst/>
          </a:prstGeom>
          <a:noFill/>
        </p:spPr>
        <p:txBody>
          <a:bodyPr wrap="square" rtlCol="0">
            <a:spAutoFit/>
          </a:bodyPr>
          <a:lstStyle/>
          <a:p>
            <a:r>
              <a:rPr lang="en-US" dirty="0" smtClean="0"/>
              <a:t>Sky emissivity &gt; 90%:  Too hot to do good BLIP tests</a:t>
            </a:r>
          </a:p>
          <a:p>
            <a:endParaRPr lang="en-US" dirty="0"/>
          </a:p>
          <a:p>
            <a:r>
              <a:rPr lang="en-US" dirty="0" smtClean="0"/>
              <a:t>But all KID noise sources are RF power dependent</a:t>
            </a:r>
          </a:p>
          <a:p>
            <a:pPr marL="742950" lvl="1" indent="-285750">
              <a:buFont typeface="Arial"/>
              <a:buChar char="•"/>
            </a:pPr>
            <a:r>
              <a:rPr lang="en-US" dirty="0" smtClean="0"/>
              <a:t>Reduce power by 15 dB, see amplifier noise go up</a:t>
            </a:r>
          </a:p>
          <a:p>
            <a:pPr marL="742950" lvl="1" indent="-285750">
              <a:buFont typeface="Arial"/>
              <a:buChar char="•"/>
            </a:pPr>
            <a:r>
              <a:rPr lang="en-US" dirty="0" smtClean="0"/>
              <a:t>If it were dominant source would increase ~ 30x.  So dominant noise source is not 	amplifier or TLS.   Dominated either by sky noise or shot noise!   </a:t>
            </a:r>
            <a:endParaRPr lang="en-US" dirty="0"/>
          </a:p>
        </p:txBody>
      </p:sp>
      <p:pic>
        <p:nvPicPr>
          <p:cNvPr id="7" name="Picture 6" descr="SkyPowerNoisePlo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46" y="698680"/>
            <a:ext cx="8121438" cy="4258115"/>
          </a:xfrm>
          <a:prstGeom prst="rect">
            <a:avLst/>
          </a:prstGeom>
        </p:spPr>
      </p:pic>
    </p:spTree>
    <p:extLst>
      <p:ext uri="{BB962C8B-B14F-4D97-AF65-F5344CB8AC3E}">
        <p14:creationId xmlns:p14="http://schemas.microsoft.com/office/powerpoint/2010/main" val="273631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0612" y="821152"/>
            <a:ext cx="8717647" cy="2862322"/>
          </a:xfrm>
          <a:prstGeom prst="rect">
            <a:avLst/>
          </a:prstGeom>
          <a:noFill/>
        </p:spPr>
        <p:txBody>
          <a:bodyPr wrap="square" rtlCol="0">
            <a:spAutoFit/>
          </a:bodyPr>
          <a:lstStyle/>
          <a:p>
            <a:pPr marL="342900" indent="-342900">
              <a:buFont typeface="Arial"/>
              <a:buChar char="•"/>
            </a:pPr>
            <a:r>
              <a:rPr lang="en-US" sz="2000" dirty="0" smtClean="0">
                <a:latin typeface="Arial"/>
                <a:cs typeface="Arial"/>
              </a:rPr>
              <a:t>MAKO had its second run Aug/Sept 2014</a:t>
            </a:r>
          </a:p>
          <a:p>
            <a:pPr marL="800100" lvl="1" indent="-342900">
              <a:buFont typeface="Arial"/>
              <a:buChar char="•"/>
            </a:pPr>
            <a:r>
              <a:rPr lang="en-US" sz="2000" dirty="0" smtClean="0">
                <a:latin typeface="Arial"/>
                <a:cs typeface="Arial"/>
              </a:rPr>
              <a:t>Demonstrated improved NEP (at least 4x improvement)</a:t>
            </a:r>
          </a:p>
          <a:p>
            <a:pPr marL="800100" lvl="1" indent="-342900">
              <a:buFont typeface="Arial"/>
              <a:buChar char="•"/>
            </a:pPr>
            <a:r>
              <a:rPr lang="en-US" sz="2000" dirty="0" smtClean="0">
                <a:latin typeface="Arial"/>
                <a:cs typeface="Arial"/>
              </a:rPr>
              <a:t>Dual Polarization worked to within 10% of simulations</a:t>
            </a:r>
          </a:p>
          <a:p>
            <a:pPr marL="800100" lvl="1" indent="-342900">
              <a:buFont typeface="Arial"/>
              <a:buChar char="•"/>
            </a:pPr>
            <a:r>
              <a:rPr lang="en-US" sz="2000" dirty="0" smtClean="0">
                <a:latin typeface="Arial"/>
                <a:cs typeface="Arial"/>
              </a:rPr>
              <a:t>350/850 micron demonstrated</a:t>
            </a:r>
          </a:p>
          <a:p>
            <a:pPr marL="342900" indent="-342900">
              <a:buFont typeface="Arial"/>
              <a:buChar char="•"/>
            </a:pPr>
            <a:endParaRPr lang="en-US" sz="2000" dirty="0">
              <a:latin typeface="Arial"/>
              <a:cs typeface="Arial"/>
            </a:endParaRPr>
          </a:p>
          <a:p>
            <a:pPr marL="342900" indent="-342900">
              <a:buFont typeface="Arial"/>
              <a:buChar char="•"/>
            </a:pPr>
            <a:r>
              <a:rPr lang="en-US" sz="2000" dirty="0" smtClean="0">
                <a:latin typeface="Arial"/>
                <a:cs typeface="Arial"/>
              </a:rPr>
              <a:t>Have developed a low-per pixel readout and fab cost which meets the NEP and cost needs for large-scale arrays</a:t>
            </a:r>
          </a:p>
          <a:p>
            <a:pPr marL="342900" indent="-342900">
              <a:buFont typeface="Arial"/>
              <a:buChar char="•"/>
            </a:pPr>
            <a:endParaRPr lang="en-US" sz="2000" dirty="0">
              <a:latin typeface="Arial"/>
              <a:cs typeface="Arial"/>
            </a:endParaRPr>
          </a:p>
          <a:p>
            <a:pPr marL="342900" indent="-342900">
              <a:buFont typeface="Arial"/>
              <a:buChar char="•"/>
            </a:pPr>
            <a:r>
              <a:rPr lang="en-US" sz="2000" dirty="0" smtClean="0">
                <a:latin typeface="Arial"/>
                <a:cs typeface="Arial"/>
              </a:rPr>
              <a:t>Continued development will reduce costs and improve NEP further</a:t>
            </a:r>
            <a:endParaRPr lang="en-US" sz="2000" dirty="0">
              <a:latin typeface="Arial"/>
              <a:cs typeface="Arial"/>
            </a:endParaRPr>
          </a:p>
        </p:txBody>
      </p:sp>
      <p:pic>
        <p:nvPicPr>
          <p:cNvPr id="5" name="Picture 4" descr="MAKOVer3NicePict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78" y="3764774"/>
            <a:ext cx="2947732" cy="2582336"/>
          </a:xfrm>
          <a:prstGeom prst="rect">
            <a:avLst/>
          </a:prstGeom>
        </p:spPr>
      </p:pic>
      <p:pic>
        <p:nvPicPr>
          <p:cNvPr id="6" name="Picture 5" descr="pixel with gold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848" y="3631095"/>
            <a:ext cx="3340171" cy="2505129"/>
          </a:xfrm>
          <a:prstGeom prst="rect">
            <a:avLst/>
          </a:prstGeom>
        </p:spPr>
      </p:pic>
      <p:sp>
        <p:nvSpPr>
          <p:cNvPr id="7" name="TextBox 6"/>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Conclusions</a:t>
            </a:r>
          </a:p>
        </p:txBody>
      </p:sp>
    </p:spTree>
    <p:extLst>
      <p:ext uri="{BB962C8B-B14F-4D97-AF65-F5344CB8AC3E}">
        <p14:creationId xmlns:p14="http://schemas.microsoft.com/office/powerpoint/2010/main" val="2014170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9061"/>
            <a:ext cx="9144000" cy="615553"/>
          </a:xfrm>
          <a:prstGeom prst="rect">
            <a:avLst/>
          </a:prstGeom>
          <a:noFill/>
        </p:spPr>
        <p:txBody>
          <a:bodyPr wrap="square" rtlCol="0">
            <a:spAutoFit/>
          </a:bodyPr>
          <a:lstStyle/>
          <a:p>
            <a:pPr algn="ctr"/>
            <a:r>
              <a:rPr lang="en-US" sz="3400" b="1" dirty="0" smtClean="0">
                <a:latin typeface="Arial"/>
                <a:cs typeface="Arial"/>
              </a:rPr>
              <a:t>MAKO: “Real” Goals</a:t>
            </a:r>
            <a:endParaRPr lang="en-US" sz="3400" b="1" dirty="0">
              <a:latin typeface="Arial"/>
              <a:cs typeface="Arial"/>
            </a:endParaRPr>
          </a:p>
        </p:txBody>
      </p:sp>
      <p:sp>
        <p:nvSpPr>
          <p:cNvPr id="12" name="TextBox 11"/>
          <p:cNvSpPr txBox="1"/>
          <p:nvPr/>
        </p:nvSpPr>
        <p:spPr>
          <a:xfrm>
            <a:off x="362868" y="1040374"/>
            <a:ext cx="8781132" cy="5693867"/>
          </a:xfrm>
          <a:prstGeom prst="rect">
            <a:avLst/>
          </a:prstGeom>
          <a:noFill/>
        </p:spPr>
        <p:txBody>
          <a:bodyPr wrap="square" rtlCol="0">
            <a:spAutoFit/>
          </a:bodyPr>
          <a:lstStyle/>
          <a:p>
            <a:pPr marL="285750" indent="-285750">
              <a:buFont typeface="Arial"/>
              <a:buChar char="•"/>
            </a:pPr>
            <a:r>
              <a:rPr lang="en-US" sz="2800" dirty="0" smtClean="0">
                <a:latin typeface="Arial"/>
                <a:cs typeface="Arial"/>
              </a:rPr>
              <a:t>Filling large focal planes requires lots of pixels</a:t>
            </a:r>
          </a:p>
          <a:p>
            <a:pPr marL="285750" indent="-285750">
              <a:buFont typeface="Arial"/>
              <a:buChar char="•"/>
            </a:pPr>
            <a:endParaRPr lang="en-US" sz="2800" dirty="0">
              <a:latin typeface="Arial"/>
              <a:cs typeface="Arial"/>
            </a:endParaRPr>
          </a:p>
          <a:p>
            <a:pPr marL="285750" indent="-285750">
              <a:buFont typeface="Arial"/>
              <a:buChar char="•"/>
            </a:pPr>
            <a:r>
              <a:rPr lang="en-US" sz="2800" dirty="0" smtClean="0">
                <a:latin typeface="Arial"/>
                <a:cs typeface="Arial"/>
              </a:rPr>
              <a:t>Make fabrication and readout negligible parts of instrument cost</a:t>
            </a:r>
          </a:p>
          <a:p>
            <a:pPr marL="285750" indent="-285750">
              <a:buFont typeface="Arial"/>
              <a:buChar char="•"/>
            </a:pPr>
            <a:endParaRPr lang="en-US" sz="2800" dirty="0">
              <a:latin typeface="Arial"/>
              <a:cs typeface="Arial"/>
            </a:endParaRPr>
          </a:p>
          <a:p>
            <a:pPr marL="285750" indent="-285750">
              <a:buFont typeface="Arial"/>
              <a:buChar char="•"/>
            </a:pPr>
            <a:r>
              <a:rPr lang="en-US" sz="2800" dirty="0" smtClean="0">
                <a:latin typeface="Arial"/>
                <a:cs typeface="Arial"/>
              </a:rPr>
              <a:t>Our Goals:</a:t>
            </a:r>
          </a:p>
          <a:p>
            <a:pPr marL="742950" lvl="1" indent="-285750">
              <a:buFont typeface="Arial"/>
              <a:buChar char="•"/>
            </a:pPr>
            <a:r>
              <a:rPr lang="en-US" sz="2800" dirty="0" smtClean="0">
                <a:latin typeface="Arial"/>
                <a:cs typeface="Arial"/>
              </a:rPr>
              <a:t>&lt; $1 / pixel:  Fabrication</a:t>
            </a:r>
          </a:p>
          <a:p>
            <a:pPr marL="742950" lvl="1" indent="-285750">
              <a:buFont typeface="Arial"/>
              <a:buChar char="•"/>
            </a:pPr>
            <a:r>
              <a:rPr lang="en-US" sz="2800" dirty="0" smtClean="0">
                <a:latin typeface="Arial"/>
                <a:cs typeface="Arial"/>
              </a:rPr>
              <a:t>&lt; $1 / pixel:  Readout</a:t>
            </a:r>
          </a:p>
          <a:p>
            <a:pPr marL="742950" lvl="1" indent="-285750">
              <a:buFont typeface="Arial"/>
              <a:buChar char="•"/>
            </a:pPr>
            <a:r>
              <a:rPr lang="en-US" sz="2800" dirty="0" smtClean="0">
                <a:latin typeface="Arial"/>
                <a:cs typeface="Arial"/>
              </a:rPr>
              <a:t>Reasonable NEPs (with a clear path forward to improve)</a:t>
            </a:r>
          </a:p>
          <a:p>
            <a:pPr marL="742950" lvl="1" indent="-285750">
              <a:buFont typeface="Arial"/>
              <a:buChar char="•"/>
            </a:pPr>
            <a:endParaRPr lang="en-US" sz="2800" dirty="0">
              <a:latin typeface="Arial"/>
              <a:cs typeface="Arial"/>
            </a:endParaRPr>
          </a:p>
          <a:p>
            <a:pPr marL="285750" indent="-285750">
              <a:buFont typeface="Arial"/>
              <a:buChar char="•"/>
            </a:pPr>
            <a:r>
              <a:rPr lang="en-US" sz="2800" dirty="0" err="1" smtClean="0">
                <a:latin typeface="Arial"/>
                <a:cs typeface="Arial"/>
              </a:rPr>
              <a:t>TESes</a:t>
            </a:r>
            <a:r>
              <a:rPr lang="en-US" sz="2800" dirty="0" smtClean="0">
                <a:latin typeface="Arial"/>
                <a:cs typeface="Arial"/>
              </a:rPr>
              <a:t> exist and have good NEPs – reasonable cost for ~ 100 – 1000 pixel arrays</a:t>
            </a:r>
          </a:p>
        </p:txBody>
      </p:sp>
    </p:spTree>
    <p:extLst>
      <p:ext uri="{BB962C8B-B14F-4D97-AF65-F5344CB8AC3E}">
        <p14:creationId xmlns:p14="http://schemas.microsoft.com/office/powerpoint/2010/main" val="764221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42" y="1461245"/>
            <a:ext cx="4288118" cy="1446550"/>
          </a:xfrm>
          <a:prstGeom prst="rect">
            <a:avLst/>
          </a:prstGeom>
          <a:noFill/>
        </p:spPr>
        <p:txBody>
          <a:bodyPr wrap="square" rtlCol="0">
            <a:spAutoFit/>
          </a:bodyPr>
          <a:lstStyle/>
          <a:p>
            <a:pPr algn="ctr"/>
            <a:r>
              <a:rPr lang="en-US" sz="3200" b="1" dirty="0" smtClean="0">
                <a:solidFill>
                  <a:srgbClr val="3366FF"/>
                </a:solidFill>
                <a:latin typeface="Helvetica"/>
                <a:cs typeface="Helvetica"/>
              </a:rPr>
              <a:t>Multiplexing</a:t>
            </a:r>
          </a:p>
          <a:p>
            <a:pPr marL="285750" indent="-285750">
              <a:buFont typeface="Arial"/>
              <a:buChar char="•"/>
            </a:pPr>
            <a:r>
              <a:rPr lang="en-US" sz="2800" dirty="0">
                <a:latin typeface="Helvetica"/>
                <a:cs typeface="Helvetica"/>
              </a:rPr>
              <a:t>&gt;</a:t>
            </a:r>
            <a:r>
              <a:rPr lang="en-US" sz="2800" dirty="0" smtClean="0">
                <a:latin typeface="Helvetica"/>
                <a:cs typeface="Helvetica"/>
              </a:rPr>
              <a:t> 400 pixels / line</a:t>
            </a:r>
          </a:p>
          <a:p>
            <a:pPr marL="285750" indent="-285750">
              <a:buFont typeface="Arial"/>
              <a:buChar char="•"/>
            </a:pPr>
            <a:r>
              <a:rPr lang="en-US" sz="2800" dirty="0" smtClean="0">
                <a:latin typeface="Helvetica"/>
                <a:cs typeface="Helvetica"/>
              </a:rPr>
              <a:t>RF readout &lt; 250 MHz</a:t>
            </a:r>
            <a:endParaRPr lang="en-US" sz="2800" dirty="0">
              <a:latin typeface="Helvetica"/>
              <a:cs typeface="Helvetica"/>
            </a:endParaRPr>
          </a:p>
        </p:txBody>
      </p:sp>
      <p:sp>
        <p:nvSpPr>
          <p:cNvPr id="8" name="TextBox 7"/>
          <p:cNvSpPr txBox="1"/>
          <p:nvPr/>
        </p:nvSpPr>
        <p:spPr>
          <a:xfrm>
            <a:off x="4560045" y="1419412"/>
            <a:ext cx="4046071" cy="1877437"/>
          </a:xfrm>
          <a:prstGeom prst="rect">
            <a:avLst/>
          </a:prstGeom>
          <a:noFill/>
        </p:spPr>
        <p:txBody>
          <a:bodyPr wrap="square" rtlCol="0">
            <a:spAutoFit/>
          </a:bodyPr>
          <a:lstStyle/>
          <a:p>
            <a:pPr algn="ctr"/>
            <a:r>
              <a:rPr lang="en-US" sz="3200" b="1" dirty="0" smtClean="0">
                <a:solidFill>
                  <a:srgbClr val="3366FF"/>
                </a:solidFill>
                <a:latin typeface="Helvetica"/>
                <a:cs typeface="Helvetica"/>
              </a:rPr>
              <a:t>Cryogenics</a:t>
            </a:r>
          </a:p>
          <a:p>
            <a:pPr marL="285750" indent="-285750">
              <a:buFont typeface="Arial"/>
              <a:buChar char="•"/>
            </a:pPr>
            <a:r>
              <a:rPr lang="en-US" sz="2800" baseline="30000" dirty="0" smtClean="0">
                <a:latin typeface="Helvetica"/>
                <a:cs typeface="Helvetica"/>
              </a:rPr>
              <a:t>3</a:t>
            </a:r>
            <a:r>
              <a:rPr lang="en-US" sz="2800" dirty="0" smtClean="0">
                <a:latin typeface="Helvetica"/>
                <a:cs typeface="Helvetica"/>
              </a:rPr>
              <a:t>He System</a:t>
            </a:r>
          </a:p>
          <a:p>
            <a:pPr marL="285750" indent="-285750">
              <a:buFont typeface="Arial"/>
              <a:buChar char="•"/>
            </a:pPr>
            <a:r>
              <a:rPr lang="en-US" sz="2800" dirty="0" smtClean="0">
                <a:latin typeface="Helvetica"/>
                <a:cs typeface="Helvetica"/>
              </a:rPr>
              <a:t>T ~ 240 </a:t>
            </a:r>
            <a:r>
              <a:rPr lang="en-US" sz="2800" dirty="0" err="1" smtClean="0">
                <a:latin typeface="Helvetica"/>
                <a:cs typeface="Helvetica"/>
              </a:rPr>
              <a:t>mK</a:t>
            </a:r>
            <a:endParaRPr lang="en-US" sz="2800" dirty="0" smtClean="0">
              <a:latin typeface="Helvetica"/>
              <a:cs typeface="Helvetica"/>
            </a:endParaRPr>
          </a:p>
          <a:p>
            <a:pPr marL="285750" indent="-285750">
              <a:buFont typeface="Arial"/>
              <a:buChar char="•"/>
            </a:pPr>
            <a:r>
              <a:rPr lang="en-US" sz="2800" dirty="0" smtClean="0">
                <a:latin typeface="Helvetica"/>
                <a:cs typeface="Helvetica"/>
              </a:rPr>
              <a:t>One pair of RF lines</a:t>
            </a:r>
          </a:p>
        </p:txBody>
      </p:sp>
      <p:sp>
        <p:nvSpPr>
          <p:cNvPr id="9" name="TextBox 8"/>
          <p:cNvSpPr txBox="1"/>
          <p:nvPr/>
        </p:nvSpPr>
        <p:spPr>
          <a:xfrm>
            <a:off x="316754" y="3622771"/>
            <a:ext cx="4329953" cy="1877437"/>
          </a:xfrm>
          <a:prstGeom prst="rect">
            <a:avLst/>
          </a:prstGeom>
          <a:noFill/>
        </p:spPr>
        <p:txBody>
          <a:bodyPr wrap="square" rtlCol="0">
            <a:spAutoFit/>
          </a:bodyPr>
          <a:lstStyle/>
          <a:p>
            <a:pPr algn="ctr"/>
            <a:r>
              <a:rPr lang="en-US" sz="3200" b="1" dirty="0" smtClean="0">
                <a:solidFill>
                  <a:srgbClr val="3366FF"/>
                </a:solidFill>
                <a:latin typeface="Helvetica"/>
                <a:cs typeface="Helvetica"/>
              </a:rPr>
              <a:t>Optics</a:t>
            </a:r>
          </a:p>
          <a:p>
            <a:pPr marL="285750" indent="-285750">
              <a:buFont typeface="Arial"/>
              <a:buChar char="•"/>
            </a:pPr>
            <a:r>
              <a:rPr lang="en-US" sz="2800" dirty="0" smtClean="0">
                <a:latin typeface="Helvetica"/>
                <a:cs typeface="Helvetica"/>
              </a:rPr>
              <a:t>F ~ 4.5 </a:t>
            </a:r>
          </a:p>
          <a:p>
            <a:pPr marL="285750" indent="-285750">
              <a:buFont typeface="Arial"/>
              <a:buChar char="•"/>
            </a:pPr>
            <a:r>
              <a:rPr lang="en-US" sz="2800" dirty="0" smtClean="0">
                <a:latin typeface="Symbol"/>
                <a:cs typeface="Helvetica"/>
              </a:rPr>
              <a:t>l</a:t>
            </a:r>
            <a:r>
              <a:rPr lang="en-US" sz="2800" dirty="0" smtClean="0">
                <a:latin typeface="Helvetica"/>
                <a:cs typeface="Helvetica"/>
              </a:rPr>
              <a:t> = 350 </a:t>
            </a:r>
            <a:r>
              <a:rPr lang="en-US" sz="2800" dirty="0" smtClean="0">
                <a:latin typeface="Symbol" charset="2"/>
                <a:cs typeface="Symbol" charset="2"/>
              </a:rPr>
              <a:t>m</a:t>
            </a:r>
            <a:r>
              <a:rPr lang="en-US" sz="2800" dirty="0" smtClean="0">
                <a:latin typeface="Helvetica"/>
                <a:cs typeface="Helvetica"/>
              </a:rPr>
              <a:t>m</a:t>
            </a:r>
          </a:p>
          <a:p>
            <a:pPr marL="285750" indent="-285750">
              <a:buFont typeface="Arial"/>
              <a:buChar char="•"/>
            </a:pPr>
            <a:r>
              <a:rPr lang="en-US" sz="2800" dirty="0" err="1" smtClean="0">
                <a:latin typeface="Helvetica"/>
                <a:cs typeface="Helvetica"/>
              </a:rPr>
              <a:t>P</a:t>
            </a:r>
            <a:r>
              <a:rPr lang="en-US" sz="2800" baseline="-25000" dirty="0" err="1" smtClean="0">
                <a:latin typeface="Helvetica"/>
                <a:cs typeface="Helvetica"/>
              </a:rPr>
              <a:t>inc</a:t>
            </a:r>
            <a:r>
              <a:rPr lang="en-US" sz="2800" dirty="0" smtClean="0">
                <a:latin typeface="Helvetica"/>
                <a:cs typeface="Helvetica"/>
              </a:rPr>
              <a:t> ~ 25 – 50 </a:t>
            </a:r>
            <a:r>
              <a:rPr lang="en-US" sz="2800" dirty="0" err="1" smtClean="0">
                <a:latin typeface="Helvetica"/>
                <a:cs typeface="Helvetica"/>
              </a:rPr>
              <a:t>pW</a:t>
            </a:r>
            <a:endParaRPr lang="en-US" sz="2800" dirty="0" smtClean="0">
              <a:latin typeface="Helvetica"/>
              <a:cs typeface="Helvetica"/>
            </a:endParaRPr>
          </a:p>
        </p:txBody>
      </p:sp>
      <p:sp>
        <p:nvSpPr>
          <p:cNvPr id="10" name="TextBox 9"/>
          <p:cNvSpPr txBox="1"/>
          <p:nvPr/>
        </p:nvSpPr>
        <p:spPr>
          <a:xfrm>
            <a:off x="4646707" y="3719424"/>
            <a:ext cx="4332938" cy="2308324"/>
          </a:xfrm>
          <a:prstGeom prst="rect">
            <a:avLst/>
          </a:prstGeom>
          <a:noFill/>
        </p:spPr>
        <p:txBody>
          <a:bodyPr wrap="square" rtlCol="0">
            <a:spAutoFit/>
          </a:bodyPr>
          <a:lstStyle/>
          <a:p>
            <a:pPr algn="ctr"/>
            <a:r>
              <a:rPr lang="en-US" sz="3200" b="1" dirty="0" smtClean="0">
                <a:solidFill>
                  <a:srgbClr val="3366FF"/>
                </a:solidFill>
                <a:latin typeface="Helvetica"/>
                <a:cs typeface="Helvetica"/>
              </a:rPr>
              <a:t>Fabrication</a:t>
            </a:r>
          </a:p>
          <a:p>
            <a:pPr marL="285750" indent="-285750">
              <a:buFont typeface="Arial"/>
              <a:buChar char="•"/>
            </a:pPr>
            <a:r>
              <a:rPr lang="en-US" sz="2800" dirty="0" smtClean="0">
                <a:latin typeface="Helvetica"/>
                <a:cs typeface="Helvetica"/>
              </a:rPr>
              <a:t>High yield</a:t>
            </a:r>
          </a:p>
          <a:p>
            <a:pPr marL="285750" indent="-285750">
              <a:buFont typeface="Arial"/>
              <a:buChar char="•"/>
            </a:pPr>
            <a:r>
              <a:rPr lang="en-US" sz="2800" dirty="0" smtClean="0">
                <a:latin typeface="Helvetica"/>
                <a:cs typeface="Helvetica"/>
              </a:rPr>
              <a:t>Stepper Lithography</a:t>
            </a:r>
          </a:p>
          <a:p>
            <a:pPr marL="285750" indent="-285750">
              <a:buFont typeface="Arial"/>
              <a:buChar char="•"/>
            </a:pPr>
            <a:r>
              <a:rPr lang="en-US" sz="2800" dirty="0" err="1" smtClean="0">
                <a:latin typeface="Helvetica"/>
                <a:cs typeface="Helvetica"/>
              </a:rPr>
              <a:t>TiN</a:t>
            </a:r>
            <a:r>
              <a:rPr lang="en-US" sz="2800" dirty="0" smtClean="0">
                <a:latin typeface="Helvetica"/>
                <a:cs typeface="Helvetica"/>
              </a:rPr>
              <a:t> superconductor</a:t>
            </a:r>
          </a:p>
          <a:p>
            <a:pPr marL="285750" indent="-285750">
              <a:buFont typeface="Arial"/>
              <a:buChar char="•"/>
            </a:pPr>
            <a:endParaRPr lang="en-US" sz="2800" dirty="0" smtClean="0">
              <a:latin typeface="Helvetica"/>
              <a:cs typeface="Helvetica"/>
            </a:endParaRPr>
          </a:p>
        </p:txBody>
      </p:sp>
      <p:sp>
        <p:nvSpPr>
          <p:cNvPr id="3" name="Rectangle 2"/>
          <p:cNvSpPr/>
          <p:nvPr/>
        </p:nvSpPr>
        <p:spPr>
          <a:xfrm>
            <a:off x="228600" y="1371600"/>
            <a:ext cx="4343400" cy="2286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572000" y="1371600"/>
            <a:ext cx="4343400" cy="2286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28600" y="3657600"/>
            <a:ext cx="4343400" cy="200510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57060" y="3657600"/>
            <a:ext cx="4343400" cy="200510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0" y="178237"/>
            <a:ext cx="9144000" cy="646331"/>
          </a:xfrm>
          <a:prstGeom prst="rect">
            <a:avLst/>
          </a:prstGeom>
          <a:noFill/>
        </p:spPr>
        <p:txBody>
          <a:bodyPr wrap="square" rtlCol="0">
            <a:spAutoFit/>
          </a:bodyPr>
          <a:lstStyle/>
          <a:p>
            <a:pPr algn="ctr"/>
            <a:r>
              <a:rPr lang="en-US" sz="3600" b="1" dirty="0" smtClean="0">
                <a:latin typeface="Arial"/>
                <a:cs typeface="Arial"/>
              </a:rPr>
              <a:t>MAKO Candidate Pixel Requirements </a:t>
            </a:r>
          </a:p>
        </p:txBody>
      </p:sp>
    </p:spTree>
    <p:extLst>
      <p:ext uri="{BB962C8B-B14F-4D97-AF65-F5344CB8AC3E}">
        <p14:creationId xmlns:p14="http://schemas.microsoft.com/office/powerpoint/2010/main" val="515180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8237"/>
            <a:ext cx="9144000" cy="461665"/>
          </a:xfrm>
          <a:prstGeom prst="rect">
            <a:avLst/>
          </a:prstGeom>
          <a:noFill/>
        </p:spPr>
        <p:txBody>
          <a:bodyPr wrap="square" rtlCol="0">
            <a:spAutoFit/>
          </a:bodyPr>
          <a:lstStyle/>
          <a:p>
            <a:pPr algn="ctr"/>
            <a:r>
              <a:rPr lang="en-US" sz="2400" b="1" dirty="0" smtClean="0">
                <a:latin typeface="Arial"/>
                <a:cs typeface="Arial"/>
              </a:rPr>
              <a:t>Low Cost Readout: Radio-Frequency Operation:  MKIDs</a:t>
            </a:r>
          </a:p>
        </p:txBody>
      </p:sp>
      <p:sp>
        <p:nvSpPr>
          <p:cNvPr id="7" name="TextBox 6"/>
          <p:cNvSpPr txBox="1"/>
          <p:nvPr/>
        </p:nvSpPr>
        <p:spPr>
          <a:xfrm>
            <a:off x="7496405" y="178237"/>
            <a:ext cx="566169" cy="461665"/>
          </a:xfrm>
          <a:prstGeom prst="rect">
            <a:avLst/>
          </a:prstGeom>
          <a:noFill/>
        </p:spPr>
        <p:txBody>
          <a:bodyPr wrap="square" rtlCol="0">
            <a:spAutoFit/>
          </a:bodyPr>
          <a:lstStyle/>
          <a:p>
            <a:pPr algn="ctr"/>
            <a:r>
              <a:rPr lang="en-US" sz="2400" b="1" dirty="0" smtClean="0">
                <a:solidFill>
                  <a:srgbClr val="FF0000"/>
                </a:solidFill>
                <a:latin typeface="Arial"/>
                <a:cs typeface="Arial"/>
              </a:rPr>
              <a:t>X</a:t>
            </a:r>
          </a:p>
        </p:txBody>
      </p:sp>
      <p:pic>
        <p:nvPicPr>
          <p:cNvPr id="10" name="Picture 2" descr="C:\Users\Loren\Work\Presentations\2013\20130701 - LTD\readoutAnal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884" y="2883448"/>
            <a:ext cx="4191000" cy="33185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6200000">
            <a:off x="1295784" y="3348075"/>
            <a:ext cx="1981201" cy="830997"/>
          </a:xfrm>
          <a:prstGeom prst="rect">
            <a:avLst/>
          </a:prstGeom>
          <a:noFill/>
        </p:spPr>
        <p:txBody>
          <a:bodyPr wrap="square" rtlCol="0">
            <a:spAutoFit/>
          </a:bodyPr>
          <a:lstStyle/>
          <a:p>
            <a:pPr algn="ctr"/>
            <a:r>
              <a:rPr lang="en-US" sz="2400" dirty="0" smtClean="0"/>
              <a:t>Microwave readout</a:t>
            </a:r>
            <a:endParaRPr lang="en-US" sz="2400" dirty="0"/>
          </a:p>
        </p:txBody>
      </p:sp>
      <p:sp>
        <p:nvSpPr>
          <p:cNvPr id="12" name="TextBox 11"/>
          <p:cNvSpPr txBox="1"/>
          <p:nvPr/>
        </p:nvSpPr>
        <p:spPr>
          <a:xfrm rot="16200000">
            <a:off x="1556652" y="5195184"/>
            <a:ext cx="1828799" cy="461665"/>
          </a:xfrm>
          <a:prstGeom prst="rect">
            <a:avLst/>
          </a:prstGeom>
          <a:noFill/>
        </p:spPr>
        <p:txBody>
          <a:bodyPr wrap="square" rtlCol="0">
            <a:spAutoFit/>
          </a:bodyPr>
          <a:lstStyle/>
          <a:p>
            <a:pPr algn="ctr"/>
            <a:r>
              <a:rPr lang="en-US" sz="2400" dirty="0" smtClean="0"/>
              <a:t>RF readout</a:t>
            </a:r>
            <a:endParaRPr lang="en-US" sz="2400" dirty="0"/>
          </a:p>
        </p:txBody>
      </p:sp>
      <p:sp>
        <p:nvSpPr>
          <p:cNvPr id="13" name="Content Placeholder 4"/>
          <p:cNvSpPr txBox="1">
            <a:spLocks/>
          </p:cNvSpPr>
          <p:nvPr/>
        </p:nvSpPr>
        <p:spPr>
          <a:xfrm>
            <a:off x="204113" y="790787"/>
            <a:ext cx="8243917" cy="2057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smtClean="0">
                <a:latin typeface="Arial"/>
                <a:cs typeface="Arial"/>
              </a:rPr>
              <a:t>FPGA implements digital </a:t>
            </a:r>
            <a:r>
              <a:rPr lang="en-GB" sz="1800" dirty="0" err="1" smtClean="0">
                <a:latin typeface="Arial"/>
                <a:cs typeface="Arial"/>
              </a:rPr>
              <a:t>channelizer</a:t>
            </a:r>
            <a:r>
              <a:rPr lang="en-GB" sz="1800" dirty="0" smtClean="0">
                <a:latin typeface="Arial"/>
                <a:cs typeface="Arial"/>
              </a:rPr>
              <a:t> for readout tone separation</a:t>
            </a:r>
          </a:p>
          <a:p>
            <a:r>
              <a:rPr lang="en-GB" sz="1800" dirty="0" smtClean="0">
                <a:latin typeface="Arial"/>
                <a:cs typeface="Arial"/>
              </a:rPr>
              <a:t>Microwave (GHz) readout requires up/down frequency conversion</a:t>
            </a:r>
          </a:p>
          <a:p>
            <a:r>
              <a:rPr lang="en-GB" sz="1800" dirty="0" smtClean="0">
                <a:latin typeface="Arial"/>
                <a:cs typeface="Arial"/>
              </a:rPr>
              <a:t>RF readout (&lt; 500 MHz) allows “direct drive’’ with ADC/DAC</a:t>
            </a:r>
          </a:p>
          <a:p>
            <a:pPr lvl="1"/>
            <a:r>
              <a:rPr lang="en-GB" sz="1800" dirty="0" smtClean="0">
                <a:latin typeface="Arial"/>
                <a:cs typeface="Arial"/>
              </a:rPr>
              <a:t>Reduces readout complexity and cost</a:t>
            </a:r>
          </a:p>
          <a:p>
            <a:pPr lvl="1"/>
            <a:r>
              <a:rPr lang="en-GB" sz="1800" dirty="0" smtClean="0">
                <a:latin typeface="Arial"/>
                <a:cs typeface="Arial"/>
              </a:rPr>
              <a:t>Converters are typically 12-bit, 500 MSPS (ADC &lt; $200 </a:t>
            </a:r>
            <a:r>
              <a:rPr lang="en-GB" sz="1800" dirty="0" err="1" smtClean="0">
                <a:latin typeface="Arial"/>
                <a:cs typeface="Arial"/>
              </a:rPr>
              <a:t>ea</a:t>
            </a:r>
            <a:r>
              <a:rPr lang="en-GB" sz="1800" dirty="0" smtClean="0">
                <a:latin typeface="Arial"/>
                <a:cs typeface="Arial"/>
              </a:rPr>
              <a:t>)</a:t>
            </a:r>
          </a:p>
        </p:txBody>
      </p:sp>
      <p:sp>
        <p:nvSpPr>
          <p:cNvPr id="6" name="TextBox 5"/>
          <p:cNvSpPr txBox="1"/>
          <p:nvPr/>
        </p:nvSpPr>
        <p:spPr>
          <a:xfrm>
            <a:off x="2781262" y="6201973"/>
            <a:ext cx="3943154" cy="276999"/>
          </a:xfrm>
          <a:prstGeom prst="rect">
            <a:avLst/>
          </a:prstGeom>
          <a:noFill/>
        </p:spPr>
        <p:txBody>
          <a:bodyPr wrap="square" rtlCol="0">
            <a:spAutoFit/>
          </a:bodyPr>
          <a:lstStyle/>
          <a:p>
            <a:r>
              <a:rPr lang="en-US" sz="1200" dirty="0" smtClean="0"/>
              <a:t>L. Swenson, LTD-15</a:t>
            </a:r>
            <a:endParaRPr lang="en-US" sz="1200" dirty="0"/>
          </a:p>
        </p:txBody>
      </p:sp>
    </p:spTree>
    <p:extLst>
      <p:ext uri="{BB962C8B-B14F-4D97-AF65-F5344CB8AC3E}">
        <p14:creationId xmlns:p14="http://schemas.microsoft.com/office/powerpoint/2010/main" val="2846724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p:cNvSpPr txBox="1">
            <a:spLocks/>
          </p:cNvSpPr>
          <p:nvPr/>
        </p:nvSpPr>
        <p:spPr>
          <a:xfrm>
            <a:off x="457200" y="697404"/>
            <a:ext cx="8382000" cy="4191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smtClean="0">
                <a:latin typeface="Arial"/>
                <a:cs typeface="Arial"/>
              </a:rPr>
              <a:t>ROACH Readout </a:t>
            </a:r>
          </a:p>
          <a:p>
            <a:pPr lvl="1"/>
            <a:r>
              <a:rPr lang="en-GB" sz="2400" dirty="0" smtClean="0">
                <a:latin typeface="Arial"/>
                <a:cs typeface="Arial"/>
              </a:rPr>
              <a:t>Open-source FPGA readout (CASPER/Berkeley)</a:t>
            </a:r>
          </a:p>
          <a:p>
            <a:pPr lvl="1"/>
            <a:r>
              <a:rPr lang="en-GB" sz="2400" dirty="0" smtClean="0">
                <a:latin typeface="Arial"/>
                <a:cs typeface="Arial"/>
              </a:rPr>
              <a:t>Adopted existing hardware to meet observing date</a:t>
            </a:r>
          </a:p>
          <a:p>
            <a:pPr lvl="1"/>
            <a:r>
              <a:rPr lang="en-GB" sz="2400" dirty="0" smtClean="0">
                <a:latin typeface="Arial"/>
                <a:cs typeface="Arial"/>
              </a:rPr>
              <a:t>Maximum readout frequency: 250 MHz </a:t>
            </a:r>
          </a:p>
          <a:p>
            <a:pPr lvl="2"/>
            <a:r>
              <a:rPr lang="en-GB" sz="2000" dirty="0" smtClean="0">
                <a:latin typeface="Arial"/>
                <a:cs typeface="Arial"/>
              </a:rPr>
              <a:t>500 MSPS ADC converters operating in 1</a:t>
            </a:r>
            <a:r>
              <a:rPr lang="en-GB" sz="2000" baseline="30000" dirty="0" smtClean="0">
                <a:latin typeface="Arial"/>
                <a:cs typeface="Arial"/>
              </a:rPr>
              <a:t>st</a:t>
            </a:r>
            <a:r>
              <a:rPr lang="en-GB" sz="2000" dirty="0" smtClean="0">
                <a:latin typeface="Arial"/>
                <a:cs typeface="Arial"/>
              </a:rPr>
              <a:t> </a:t>
            </a:r>
            <a:r>
              <a:rPr lang="en-GB" sz="2000" dirty="0" err="1" smtClean="0">
                <a:latin typeface="Arial"/>
                <a:cs typeface="Arial"/>
              </a:rPr>
              <a:t>Nyquist</a:t>
            </a:r>
            <a:r>
              <a:rPr lang="en-GB" sz="2000" dirty="0" smtClean="0">
                <a:latin typeface="Arial"/>
                <a:cs typeface="Arial"/>
              </a:rPr>
              <a:t> zone</a:t>
            </a:r>
          </a:p>
        </p:txBody>
      </p:sp>
      <p:pic>
        <p:nvPicPr>
          <p:cNvPr id="15" name="Picture 2" descr="C:\Users\Loren\Work\Presentations\2013\20130311 - makoMultitoneStatus\read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3905116" cy="25908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495800" y="3429000"/>
            <a:ext cx="4572000" cy="1754327"/>
          </a:xfrm>
          <a:prstGeom prst="rect">
            <a:avLst/>
          </a:prstGeom>
          <a:noFill/>
        </p:spPr>
        <p:txBody>
          <a:bodyPr wrap="square" rtlCol="0">
            <a:spAutoFit/>
          </a:bodyPr>
          <a:lstStyle/>
          <a:p>
            <a:pPr marL="285750" indent="-285750">
              <a:buFont typeface="Arial"/>
              <a:buChar char="•"/>
            </a:pPr>
            <a:r>
              <a:rPr lang="en-US" dirty="0" smtClean="0">
                <a:latin typeface="Arial"/>
                <a:cs typeface="Arial"/>
              </a:rPr>
              <a:t>MAKO implemented with ~ 500 pixels with one ADC and one DAC</a:t>
            </a:r>
          </a:p>
          <a:p>
            <a:pPr marL="285750" indent="-285750">
              <a:buFont typeface="Arial"/>
              <a:buChar char="•"/>
            </a:pPr>
            <a:r>
              <a:rPr lang="en-US" dirty="0" smtClean="0">
                <a:latin typeface="Arial"/>
                <a:cs typeface="Arial"/>
              </a:rPr>
              <a:t>FPGA firmware supports up to 4k pixels per ROACH</a:t>
            </a:r>
          </a:p>
          <a:p>
            <a:pPr marL="285750" indent="-285750">
              <a:buFont typeface="Arial"/>
              <a:buChar char="•"/>
            </a:pPr>
            <a:r>
              <a:rPr lang="en-US" dirty="0" smtClean="0">
                <a:latin typeface="Arial"/>
                <a:cs typeface="Arial"/>
              </a:rPr>
              <a:t>FPGA firmware developed by R. Monroe/JPL</a:t>
            </a:r>
          </a:p>
        </p:txBody>
      </p:sp>
      <p:sp>
        <p:nvSpPr>
          <p:cNvPr id="7" name="TextBox 6"/>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MAKO Readout</a:t>
            </a:r>
          </a:p>
        </p:txBody>
      </p:sp>
    </p:spTree>
    <p:extLst>
      <p:ext uri="{BB962C8B-B14F-4D97-AF65-F5344CB8AC3E}">
        <p14:creationId xmlns:p14="http://schemas.microsoft.com/office/powerpoint/2010/main" val="2560797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p:cNvSpPr txBox="1">
            <a:spLocks/>
          </p:cNvSpPr>
          <p:nvPr/>
        </p:nvSpPr>
        <p:spPr>
          <a:xfrm>
            <a:off x="104110" y="1066800"/>
            <a:ext cx="5257800" cy="5181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smtClean="0"/>
              <a:t>CSO/MAKO demonstration</a:t>
            </a:r>
          </a:p>
          <a:p>
            <a:pPr lvl="1"/>
            <a:r>
              <a:rPr lang="en-GB" sz="2000" dirty="0" smtClean="0"/>
              <a:t>April 2013</a:t>
            </a:r>
          </a:p>
          <a:p>
            <a:r>
              <a:rPr lang="en-GB" sz="2400" dirty="0" smtClean="0"/>
              <a:t>LE-KID pixel style</a:t>
            </a:r>
          </a:p>
          <a:p>
            <a:pPr lvl="1"/>
            <a:r>
              <a:rPr lang="en-GB" sz="2000" dirty="0" smtClean="0"/>
              <a:t>F# and </a:t>
            </a:r>
            <a:r>
              <a:rPr lang="en-GB" sz="2000" dirty="0" smtClean="0">
                <a:latin typeface="Symbol" charset="2"/>
                <a:cs typeface="Symbol" charset="2"/>
              </a:rPr>
              <a:t>l</a:t>
            </a:r>
            <a:r>
              <a:rPr lang="en-GB" sz="2000" dirty="0" smtClean="0"/>
              <a:t> set absorber size:</a:t>
            </a:r>
          </a:p>
          <a:p>
            <a:pPr lvl="2"/>
            <a:r>
              <a:rPr lang="en-GB" sz="1800" dirty="0" err="1" smtClean="0"/>
              <a:t>F</a:t>
            </a:r>
            <a:r>
              <a:rPr lang="en-GB" sz="1800" dirty="0" err="1" smtClean="0">
                <a:latin typeface="Symbol" charset="2"/>
                <a:cs typeface="Symbol" charset="2"/>
              </a:rPr>
              <a:t>l</a:t>
            </a:r>
            <a:r>
              <a:rPr lang="en-GB" sz="1800" dirty="0" smtClean="0"/>
              <a:t> / 2 ~ 0.8 mm</a:t>
            </a:r>
          </a:p>
          <a:p>
            <a:pPr lvl="1"/>
            <a:r>
              <a:rPr lang="en-GB" sz="2000" dirty="0" smtClean="0"/>
              <a:t>Matching of absorber to wave impedance in silicon (~100 </a:t>
            </a:r>
            <a:r>
              <a:rPr lang="en-GB" sz="2000" dirty="0" smtClean="0">
                <a:latin typeface="Symbol" charset="2"/>
                <a:cs typeface="Symbol" charset="2"/>
              </a:rPr>
              <a:t>W</a:t>
            </a:r>
            <a:r>
              <a:rPr lang="en-GB" sz="2000" dirty="0" smtClean="0"/>
              <a:t>) determines </a:t>
            </a:r>
            <a:r>
              <a:rPr lang="en-GB" sz="2000" dirty="0" err="1" smtClean="0"/>
              <a:t>TiN</a:t>
            </a:r>
            <a:r>
              <a:rPr lang="en-GB" sz="2000" dirty="0" smtClean="0"/>
              <a:t> fill factor and volume of inductor/absorber</a:t>
            </a:r>
          </a:p>
          <a:p>
            <a:pPr lvl="1"/>
            <a:r>
              <a:rPr lang="en-GB" sz="2000" dirty="0" smtClean="0"/>
              <a:t>Capacitor area: trade-off between readout frequency &amp; capacitor noise </a:t>
            </a:r>
            <a:r>
              <a:rPr lang="en-GB" sz="2000" dirty="0" err="1" smtClean="0"/>
              <a:t>vs</a:t>
            </a:r>
            <a:r>
              <a:rPr lang="en-GB" sz="2000" dirty="0" smtClean="0"/>
              <a:t> focal plane filling efficiency</a:t>
            </a:r>
          </a:p>
          <a:p>
            <a:pPr lvl="1"/>
            <a:r>
              <a:rPr lang="en-GB" sz="2000" dirty="0" smtClean="0"/>
              <a:t>432 pixels fills one stepper field</a:t>
            </a:r>
          </a:p>
          <a:p>
            <a:pPr lvl="2"/>
            <a:r>
              <a:rPr lang="en-GB" sz="1800" dirty="0" smtClean="0"/>
              <a:t>Allowed rapid iteration/testing</a:t>
            </a:r>
          </a:p>
          <a:p>
            <a:pPr lvl="1"/>
            <a:r>
              <a:rPr lang="en-GB" sz="2200" dirty="0" smtClean="0"/>
              <a:t>Resonator/CPW is 3 layer fab</a:t>
            </a:r>
          </a:p>
        </p:txBody>
      </p:sp>
      <p:pic>
        <p:nvPicPr>
          <p:cNvPr id="15" name="Picture 14" descr="MAKO_singlePix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257" y="1524000"/>
            <a:ext cx="2799446" cy="4349981"/>
          </a:xfrm>
          <a:prstGeom prst="rect">
            <a:avLst/>
          </a:prstGeom>
        </p:spPr>
      </p:pic>
      <p:sp>
        <p:nvSpPr>
          <p:cNvPr id="16" name="TextBox 15"/>
          <p:cNvSpPr txBox="1"/>
          <p:nvPr/>
        </p:nvSpPr>
        <p:spPr>
          <a:xfrm>
            <a:off x="4572000" y="3376706"/>
            <a:ext cx="1419412" cy="461665"/>
          </a:xfrm>
          <a:prstGeom prst="rect">
            <a:avLst/>
          </a:prstGeom>
          <a:noFill/>
          <a:scene3d>
            <a:camera prst="orthographicFront">
              <a:rot lat="0" lon="0" rev="5400000"/>
            </a:camera>
            <a:lightRig rig="threePt" dir="t"/>
          </a:scene3d>
        </p:spPr>
        <p:txBody>
          <a:bodyPr wrap="square" rtlCol="0">
            <a:spAutoFit/>
          </a:bodyPr>
          <a:lstStyle/>
          <a:p>
            <a:r>
              <a:rPr lang="en-US" sz="2400" dirty="0" smtClean="0">
                <a:latin typeface="Helvetica"/>
                <a:cs typeface="Helvetica"/>
              </a:rPr>
              <a:t>0.8 mm</a:t>
            </a:r>
            <a:endParaRPr lang="en-US" sz="2400" dirty="0">
              <a:latin typeface="Helvetica"/>
              <a:cs typeface="Helvetica"/>
            </a:endParaRPr>
          </a:p>
        </p:txBody>
      </p:sp>
      <p:sp>
        <p:nvSpPr>
          <p:cNvPr id="17" name="TextBox 16"/>
          <p:cNvSpPr txBox="1"/>
          <p:nvPr/>
        </p:nvSpPr>
        <p:spPr>
          <a:xfrm>
            <a:off x="5791200" y="5950163"/>
            <a:ext cx="2525059" cy="461665"/>
          </a:xfrm>
          <a:prstGeom prst="rect">
            <a:avLst/>
          </a:prstGeom>
          <a:noFill/>
        </p:spPr>
        <p:txBody>
          <a:bodyPr wrap="square" rtlCol="0">
            <a:spAutoFit/>
          </a:bodyPr>
          <a:lstStyle/>
          <a:p>
            <a:pPr algn="ctr"/>
            <a:r>
              <a:rPr lang="en-US" sz="2400" dirty="0" smtClean="0">
                <a:latin typeface="Helvetica"/>
                <a:cs typeface="Helvetica"/>
              </a:rPr>
              <a:t>0.8 mm</a:t>
            </a:r>
            <a:endParaRPr lang="en-US" sz="2400" dirty="0">
              <a:latin typeface="Helvetica"/>
              <a:cs typeface="Helvetica"/>
            </a:endParaRPr>
          </a:p>
        </p:txBody>
      </p:sp>
      <p:sp>
        <p:nvSpPr>
          <p:cNvPr id="18" name="Left-Right Arrow 17"/>
          <p:cNvSpPr/>
          <p:nvPr/>
        </p:nvSpPr>
        <p:spPr>
          <a:xfrm>
            <a:off x="5642316" y="5807371"/>
            <a:ext cx="2799446" cy="308668"/>
          </a:xfrm>
          <a:prstGeom prst="lef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Down Arrow 18"/>
          <p:cNvSpPr/>
          <p:nvPr/>
        </p:nvSpPr>
        <p:spPr>
          <a:xfrm>
            <a:off x="5423645" y="2420471"/>
            <a:ext cx="233612" cy="2659529"/>
          </a:xfrm>
          <a:prstGeom prst="up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Down Arrow 19"/>
          <p:cNvSpPr/>
          <p:nvPr/>
        </p:nvSpPr>
        <p:spPr>
          <a:xfrm>
            <a:off x="8462156" y="1524000"/>
            <a:ext cx="233612" cy="4349981"/>
          </a:xfrm>
          <a:prstGeom prst="up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MAKO Detector Array: Gen-1 Design</a:t>
            </a:r>
          </a:p>
        </p:txBody>
      </p:sp>
      <p:sp>
        <p:nvSpPr>
          <p:cNvPr id="11" name="TextBox 10"/>
          <p:cNvSpPr txBox="1"/>
          <p:nvPr/>
        </p:nvSpPr>
        <p:spPr>
          <a:xfrm>
            <a:off x="8081310" y="3529106"/>
            <a:ext cx="1419412" cy="461665"/>
          </a:xfrm>
          <a:prstGeom prst="rect">
            <a:avLst/>
          </a:prstGeom>
          <a:noFill/>
          <a:scene3d>
            <a:camera prst="orthographicFront">
              <a:rot lat="0" lon="0" rev="5400000"/>
            </a:camera>
            <a:lightRig rig="threePt" dir="t"/>
          </a:scene3d>
        </p:spPr>
        <p:txBody>
          <a:bodyPr wrap="square" rtlCol="0">
            <a:spAutoFit/>
          </a:bodyPr>
          <a:lstStyle/>
          <a:p>
            <a:r>
              <a:rPr lang="en-US" sz="2400" dirty="0" smtClean="0">
                <a:latin typeface="Helvetica"/>
                <a:cs typeface="Helvetica"/>
              </a:rPr>
              <a:t>1.4 mm</a:t>
            </a:r>
            <a:endParaRPr lang="en-US" sz="2400" dirty="0">
              <a:latin typeface="Helvetica"/>
              <a:cs typeface="Helvetica"/>
            </a:endParaRPr>
          </a:p>
        </p:txBody>
      </p:sp>
    </p:spTree>
    <p:extLst>
      <p:ext uri="{BB962C8B-B14F-4D97-AF65-F5344CB8AC3E}">
        <p14:creationId xmlns:p14="http://schemas.microsoft.com/office/powerpoint/2010/main" val="2788099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756" y="691754"/>
            <a:ext cx="7988839" cy="5940088"/>
          </a:xfrm>
          <a:prstGeom prst="rect">
            <a:avLst/>
          </a:prstGeom>
          <a:noFill/>
        </p:spPr>
        <p:txBody>
          <a:bodyPr wrap="square" rtlCol="0">
            <a:spAutoFit/>
          </a:bodyPr>
          <a:lstStyle/>
          <a:p>
            <a:r>
              <a:rPr lang="en-US" sz="2000" dirty="0" smtClean="0">
                <a:latin typeface="Arial"/>
                <a:cs typeface="Arial"/>
              </a:rPr>
              <a:t>Multiplexing requirement: frequencies &lt; 250 MHz</a:t>
            </a:r>
          </a:p>
          <a:p>
            <a:endParaRPr lang="en-US" sz="2000" dirty="0">
              <a:latin typeface="Arial"/>
              <a:cs typeface="Arial"/>
            </a:endParaRPr>
          </a:p>
          <a:p>
            <a:endParaRPr lang="en-US" sz="2000" dirty="0" smtClean="0">
              <a:latin typeface="Arial"/>
              <a:cs typeface="Arial"/>
            </a:endParaRPr>
          </a:p>
          <a:p>
            <a:endParaRPr lang="en-US" sz="2000" dirty="0" smtClean="0">
              <a:latin typeface="Arial"/>
              <a:cs typeface="Arial"/>
            </a:endParaRPr>
          </a:p>
          <a:p>
            <a:endParaRPr lang="en-US" sz="2000" dirty="0" smtClean="0">
              <a:latin typeface="Arial"/>
              <a:cs typeface="Arial"/>
            </a:endParaRPr>
          </a:p>
          <a:p>
            <a:endParaRPr lang="en-US" sz="2000" dirty="0">
              <a:latin typeface="Arial"/>
              <a:cs typeface="Arial"/>
            </a:endParaRPr>
          </a:p>
          <a:p>
            <a:r>
              <a:rPr lang="en-US" sz="2000" dirty="0" err="1" smtClean="0">
                <a:latin typeface="Arial"/>
                <a:cs typeface="Arial"/>
              </a:rPr>
              <a:t>TiN</a:t>
            </a:r>
            <a:r>
              <a:rPr lang="en-US" sz="2000" dirty="0" smtClean="0">
                <a:latin typeface="Arial"/>
                <a:cs typeface="Arial"/>
              </a:rPr>
              <a:t>: High resistivity superconductor</a:t>
            </a:r>
          </a:p>
          <a:p>
            <a:endParaRPr lang="en-US" sz="2000" dirty="0">
              <a:latin typeface="Arial"/>
              <a:cs typeface="Arial"/>
            </a:endParaRPr>
          </a:p>
          <a:p>
            <a:endParaRPr lang="en-US" sz="2000" dirty="0">
              <a:latin typeface="Arial"/>
              <a:cs typeface="Arial"/>
            </a:endParaRPr>
          </a:p>
          <a:p>
            <a:endParaRPr lang="en-US" sz="2000" b="1" dirty="0" smtClean="0">
              <a:latin typeface="Arial"/>
              <a:cs typeface="Arial"/>
            </a:endParaRPr>
          </a:p>
          <a:p>
            <a:endParaRPr lang="en-US" sz="2000" b="1" dirty="0">
              <a:latin typeface="Arial"/>
              <a:cs typeface="Arial"/>
            </a:endParaRPr>
          </a:p>
          <a:p>
            <a:r>
              <a:rPr lang="en-US" sz="2000" b="1" dirty="0" smtClean="0">
                <a:latin typeface="Arial"/>
                <a:cs typeface="Arial"/>
              </a:rPr>
              <a:t>High kinetic inductance = low frequency</a:t>
            </a:r>
          </a:p>
          <a:p>
            <a:endParaRPr lang="en-US" sz="2000" dirty="0">
              <a:latin typeface="Arial"/>
              <a:cs typeface="Arial"/>
            </a:endParaRPr>
          </a:p>
          <a:p>
            <a:pPr marL="342900" indent="-342900">
              <a:buFont typeface="Arial"/>
              <a:buChar char="•"/>
            </a:pPr>
            <a:r>
              <a:rPr lang="en-US" sz="2000" dirty="0" smtClean="0">
                <a:latin typeface="Arial"/>
                <a:cs typeface="Arial"/>
              </a:rPr>
              <a:t>Adjustable </a:t>
            </a:r>
            <a:r>
              <a:rPr lang="en-US" sz="2000" dirty="0" err="1" smtClean="0">
                <a:latin typeface="Arial"/>
                <a:cs typeface="Arial"/>
              </a:rPr>
              <a:t>Tc</a:t>
            </a:r>
            <a:r>
              <a:rPr lang="en-US" sz="2000" dirty="0" smtClean="0">
                <a:latin typeface="Arial"/>
                <a:cs typeface="Arial"/>
              </a:rPr>
              <a:t> via N</a:t>
            </a:r>
            <a:r>
              <a:rPr lang="en-US" sz="2000" baseline="-25000" dirty="0" smtClean="0">
                <a:latin typeface="Arial"/>
                <a:cs typeface="Arial"/>
              </a:rPr>
              <a:t>2</a:t>
            </a:r>
            <a:r>
              <a:rPr lang="en-US" sz="2000" dirty="0" smtClean="0">
                <a:latin typeface="Arial"/>
                <a:cs typeface="Arial"/>
              </a:rPr>
              <a:t> during </a:t>
            </a:r>
            <a:r>
              <a:rPr lang="en-US" sz="2000" dirty="0" err="1" smtClean="0">
                <a:latin typeface="Arial"/>
                <a:cs typeface="Arial"/>
              </a:rPr>
              <a:t>depostion</a:t>
            </a:r>
            <a:r>
              <a:rPr lang="en-US" sz="2000" dirty="0" smtClean="0">
                <a:latin typeface="Arial"/>
                <a:cs typeface="Arial"/>
              </a:rPr>
              <a:t> </a:t>
            </a:r>
            <a:endParaRPr lang="en-US" sz="2000" dirty="0">
              <a:latin typeface="Arial"/>
              <a:cs typeface="Arial"/>
            </a:endParaRPr>
          </a:p>
          <a:p>
            <a:pPr marL="342900" indent="-342900">
              <a:buFont typeface="Arial"/>
              <a:buChar char="•"/>
            </a:pPr>
            <a:r>
              <a:rPr lang="en-US" sz="2000" dirty="0" smtClean="0">
                <a:latin typeface="Arial"/>
                <a:cs typeface="Arial"/>
              </a:rPr>
              <a:t>Achievable </a:t>
            </a:r>
            <a:r>
              <a:rPr lang="en-US" sz="2000" dirty="0" err="1" smtClean="0">
                <a:latin typeface="Arial"/>
                <a:cs typeface="Arial"/>
              </a:rPr>
              <a:t>Tc</a:t>
            </a:r>
            <a:r>
              <a:rPr lang="en-US" sz="2000" dirty="0" smtClean="0">
                <a:latin typeface="Arial"/>
                <a:cs typeface="Arial"/>
              </a:rPr>
              <a:t> ~ 0.8 - 5 K </a:t>
            </a:r>
          </a:p>
          <a:p>
            <a:pPr marL="800100" lvl="1" indent="-342900">
              <a:buFont typeface="Arial"/>
              <a:buChar char="•"/>
            </a:pPr>
            <a:r>
              <a:rPr lang="en-US" sz="2000" dirty="0">
                <a:latin typeface="Arial"/>
                <a:cs typeface="Arial"/>
              </a:rPr>
              <a:t>M</a:t>
            </a:r>
            <a:r>
              <a:rPr lang="en-US" sz="2000" dirty="0" smtClean="0">
                <a:latin typeface="Arial"/>
                <a:cs typeface="Arial"/>
              </a:rPr>
              <a:t>eets cryogenic requirements (</a:t>
            </a:r>
            <a:r>
              <a:rPr lang="en-US" sz="2000" dirty="0" err="1" smtClean="0">
                <a:latin typeface="Arial"/>
                <a:cs typeface="Arial"/>
              </a:rPr>
              <a:t>Tc</a:t>
            </a:r>
            <a:r>
              <a:rPr lang="en-US" sz="2000" dirty="0" smtClean="0">
                <a:latin typeface="Arial"/>
                <a:cs typeface="Arial"/>
              </a:rPr>
              <a:t> ~ 1 K)</a:t>
            </a:r>
          </a:p>
          <a:p>
            <a:pPr marL="342900" indent="-342900">
              <a:buFont typeface="Arial"/>
              <a:buChar char="•"/>
            </a:pPr>
            <a:r>
              <a:rPr lang="en-US" sz="2000" dirty="0" smtClean="0">
                <a:latin typeface="Arial"/>
                <a:cs typeface="Arial"/>
              </a:rPr>
              <a:t>Long </a:t>
            </a:r>
            <a:r>
              <a:rPr lang="en-US" sz="2000" dirty="0" err="1" smtClean="0">
                <a:latin typeface="Arial"/>
                <a:cs typeface="Arial"/>
              </a:rPr>
              <a:t>quasiparticle</a:t>
            </a:r>
            <a:r>
              <a:rPr lang="en-US" sz="2000" dirty="0" smtClean="0">
                <a:latin typeface="Arial"/>
                <a:cs typeface="Arial"/>
              </a:rPr>
              <a:t> lifetime gives good optical response</a:t>
            </a:r>
          </a:p>
          <a:p>
            <a:pPr marL="800100" lvl="1" indent="-342900">
              <a:buFont typeface="Arial"/>
              <a:buChar char="•"/>
            </a:pPr>
            <a:r>
              <a:rPr lang="en-US" sz="2000" dirty="0" err="1" smtClean="0">
                <a:latin typeface="Arial"/>
                <a:cs typeface="Arial"/>
              </a:rPr>
              <a:t>Tc</a:t>
            </a:r>
            <a:r>
              <a:rPr lang="en-US" sz="2000" dirty="0" smtClean="0">
                <a:latin typeface="Arial"/>
                <a:cs typeface="Arial"/>
              </a:rPr>
              <a:t> ~ 1K, </a:t>
            </a:r>
            <a:r>
              <a:rPr lang="en-US" sz="2000" dirty="0" err="1" smtClean="0">
                <a:latin typeface="Symbol" charset="2"/>
                <a:cs typeface="Symbol" charset="2"/>
              </a:rPr>
              <a:t>t</a:t>
            </a:r>
            <a:r>
              <a:rPr lang="en-US" sz="2000" baseline="-25000" dirty="0" err="1" smtClean="0">
                <a:latin typeface="Arial"/>
                <a:cs typeface="Arial"/>
              </a:rPr>
              <a:t>qp</a:t>
            </a:r>
            <a:r>
              <a:rPr lang="en-US" sz="2000" dirty="0" smtClean="0">
                <a:latin typeface="Arial"/>
                <a:cs typeface="Arial"/>
              </a:rPr>
              <a:t> ~ 100 </a:t>
            </a:r>
            <a:r>
              <a:rPr lang="en-US" sz="2000" dirty="0" err="1" smtClean="0">
                <a:latin typeface="Symbol" charset="2"/>
                <a:cs typeface="Symbol" charset="2"/>
              </a:rPr>
              <a:t>m</a:t>
            </a:r>
            <a:r>
              <a:rPr lang="en-US" sz="2000" dirty="0" err="1" smtClean="0">
                <a:latin typeface="Arial"/>
                <a:cs typeface="Arial"/>
              </a:rPr>
              <a:t>s</a:t>
            </a:r>
            <a:endParaRPr lang="en-US" sz="2000" dirty="0" smtClean="0">
              <a:latin typeface="Arial"/>
              <a:cs typeface="Arial"/>
            </a:endParaRPr>
          </a:p>
          <a:p>
            <a:pPr marL="800100" lvl="1" indent="-342900">
              <a:buFont typeface="Arial"/>
              <a:buChar char="•"/>
            </a:pPr>
            <a:r>
              <a:rPr lang="en-US" sz="2000" dirty="0" smtClean="0">
                <a:latin typeface="Arial"/>
                <a:cs typeface="Arial"/>
              </a:rPr>
              <a:t>Lifetime appears to scale as Tc</a:t>
            </a:r>
            <a:r>
              <a:rPr lang="en-US" sz="2000" baseline="30000" dirty="0" smtClean="0">
                <a:latin typeface="Arial"/>
                <a:cs typeface="Arial"/>
              </a:rPr>
              <a:t>-2</a:t>
            </a:r>
          </a:p>
        </p:txBody>
      </p:sp>
      <p:pic>
        <p:nvPicPr>
          <p:cNvPr id="12" name="Picture 11" descr="Screen shot 2013-06-22 at 3.35.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328" y="1581000"/>
            <a:ext cx="3736480" cy="2968110"/>
          </a:xfrm>
          <a:prstGeom prst="rect">
            <a:avLst/>
          </a:prstGeom>
        </p:spPr>
      </p:pic>
      <p:sp>
        <p:nvSpPr>
          <p:cNvPr id="13" name="TextBox 12"/>
          <p:cNvSpPr txBox="1"/>
          <p:nvPr/>
        </p:nvSpPr>
        <p:spPr>
          <a:xfrm>
            <a:off x="5197408" y="4426163"/>
            <a:ext cx="3929529" cy="369332"/>
          </a:xfrm>
          <a:prstGeom prst="rect">
            <a:avLst/>
          </a:prstGeom>
          <a:noFill/>
        </p:spPr>
        <p:txBody>
          <a:bodyPr wrap="square" rtlCol="0">
            <a:spAutoFit/>
          </a:bodyPr>
          <a:lstStyle/>
          <a:p>
            <a:r>
              <a:rPr lang="en-US" dirty="0" smtClean="0"/>
              <a:t>Leduc, et. al.  APL </a:t>
            </a:r>
            <a:r>
              <a:rPr lang="en-US" b="1" dirty="0" smtClean="0"/>
              <a:t>97</a:t>
            </a:r>
            <a:r>
              <a:rPr lang="en-US" dirty="0" smtClean="0"/>
              <a:t> (102509) / 2010   </a:t>
            </a:r>
            <a:endParaRPr lang="en-US" dirty="0"/>
          </a:p>
        </p:txBody>
      </p:sp>
      <p:pic>
        <p:nvPicPr>
          <p:cNvPr id="6" name="Picture 5"/>
          <p:cNvPicPr>
            <a:picLocks noChangeAspect="1"/>
          </p:cNvPicPr>
          <p:nvPr/>
        </p:nvPicPr>
        <p:blipFill>
          <a:blip r:embed="rId4"/>
          <a:stretch>
            <a:fillRect/>
          </a:stretch>
        </p:blipFill>
        <p:spPr>
          <a:xfrm>
            <a:off x="932929" y="1091864"/>
            <a:ext cx="2434943" cy="451304"/>
          </a:xfrm>
          <a:prstGeom prst="rect">
            <a:avLst/>
          </a:prstGeom>
        </p:spPr>
      </p:pic>
      <p:sp>
        <p:nvSpPr>
          <p:cNvPr id="18" name="TextBox 17"/>
          <p:cNvSpPr txBox="1"/>
          <p:nvPr/>
        </p:nvSpPr>
        <p:spPr>
          <a:xfrm>
            <a:off x="0" y="118872"/>
            <a:ext cx="9143999" cy="461665"/>
          </a:xfrm>
          <a:prstGeom prst="rect">
            <a:avLst/>
          </a:prstGeom>
          <a:noFill/>
        </p:spPr>
        <p:txBody>
          <a:bodyPr wrap="square" rtlCol="0">
            <a:spAutoFit/>
          </a:bodyPr>
          <a:lstStyle/>
          <a:p>
            <a:pPr algn="ctr"/>
            <a:r>
              <a:rPr lang="en-US" sz="2400" b="1" dirty="0" err="1" smtClean="0">
                <a:latin typeface="Arial"/>
                <a:cs typeface="Arial"/>
              </a:rPr>
              <a:t>TiN</a:t>
            </a:r>
            <a:r>
              <a:rPr lang="en-US" sz="2400" b="1" dirty="0" smtClean="0">
                <a:latin typeface="Arial"/>
                <a:cs typeface="Arial"/>
              </a:rPr>
              <a:t> + LE-KID Design: RF Frequency Operation</a:t>
            </a:r>
          </a:p>
        </p:txBody>
      </p:sp>
      <p:pic>
        <p:nvPicPr>
          <p:cNvPr id="7" name="Picture 6"/>
          <p:cNvPicPr>
            <a:picLocks noChangeAspect="1"/>
          </p:cNvPicPr>
          <p:nvPr/>
        </p:nvPicPr>
        <p:blipFill>
          <a:blip r:embed="rId5"/>
          <a:stretch>
            <a:fillRect/>
          </a:stretch>
        </p:blipFill>
        <p:spPr>
          <a:xfrm>
            <a:off x="922370" y="1670297"/>
            <a:ext cx="1464739" cy="665790"/>
          </a:xfrm>
          <a:prstGeom prst="rect">
            <a:avLst/>
          </a:prstGeom>
        </p:spPr>
      </p:pic>
      <p:pic>
        <p:nvPicPr>
          <p:cNvPr id="11" name="Picture 10"/>
          <p:cNvPicPr>
            <a:picLocks noChangeAspect="1"/>
          </p:cNvPicPr>
          <p:nvPr/>
        </p:nvPicPr>
        <p:blipFill>
          <a:blip r:embed="rId6"/>
          <a:stretch>
            <a:fillRect/>
          </a:stretch>
        </p:blipFill>
        <p:spPr>
          <a:xfrm>
            <a:off x="605589" y="3122820"/>
            <a:ext cx="3302000" cy="431800"/>
          </a:xfrm>
          <a:prstGeom prst="rect">
            <a:avLst/>
          </a:prstGeom>
        </p:spPr>
      </p:pic>
    </p:spTree>
    <p:extLst>
      <p:ext uri="{BB962C8B-B14F-4D97-AF65-F5344CB8AC3E}">
        <p14:creationId xmlns:p14="http://schemas.microsoft.com/office/powerpoint/2010/main" val="1518511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Users\pairbreaker\Desktop\postMako\FirstL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951" y="806409"/>
            <a:ext cx="2748910" cy="237429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740424" y="3124008"/>
            <a:ext cx="2916437" cy="369332"/>
          </a:xfrm>
          <a:prstGeom prst="rect">
            <a:avLst/>
          </a:prstGeom>
          <a:noFill/>
        </p:spPr>
        <p:txBody>
          <a:bodyPr wrap="square" rtlCol="0">
            <a:spAutoFit/>
          </a:bodyPr>
          <a:lstStyle/>
          <a:p>
            <a:pPr algn="ctr"/>
            <a:r>
              <a:rPr lang="en-US" dirty="0" smtClean="0"/>
              <a:t>First light:  Jupiter at 350</a:t>
            </a:r>
            <a:r>
              <a:rPr lang="en-US" dirty="0" smtClean="0">
                <a:latin typeface="Symbol" charset="2"/>
                <a:cs typeface="Symbol" charset="2"/>
              </a:rPr>
              <a:t>m</a:t>
            </a:r>
            <a:r>
              <a:rPr lang="en-US" dirty="0" smtClean="0"/>
              <a:t>m</a:t>
            </a:r>
            <a:endParaRPr lang="en-US" dirty="0"/>
          </a:p>
        </p:txBody>
      </p:sp>
      <p:pic>
        <p:nvPicPr>
          <p:cNvPr id="9" name="Picture 2" descr="C:\Users\Loren\Work\Presentations\2013\20130701 - LTD\search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14" y="1415530"/>
            <a:ext cx="4663594" cy="32566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18872"/>
            <a:ext cx="9143999" cy="461665"/>
          </a:xfrm>
          <a:prstGeom prst="rect">
            <a:avLst/>
          </a:prstGeom>
          <a:noFill/>
        </p:spPr>
        <p:txBody>
          <a:bodyPr wrap="square" rtlCol="0">
            <a:spAutoFit/>
          </a:bodyPr>
          <a:lstStyle/>
          <a:p>
            <a:pPr algn="ctr"/>
            <a:r>
              <a:rPr lang="en-US" sz="2400" b="1" dirty="0" smtClean="0">
                <a:latin typeface="Arial"/>
                <a:cs typeface="Arial"/>
              </a:rPr>
              <a:t>MAKO goes to the CSO: April 2013</a:t>
            </a:r>
          </a:p>
        </p:txBody>
      </p:sp>
      <p:sp>
        <p:nvSpPr>
          <p:cNvPr id="11" name="TextBox 10"/>
          <p:cNvSpPr txBox="1"/>
          <p:nvPr/>
        </p:nvSpPr>
        <p:spPr>
          <a:xfrm>
            <a:off x="11340" y="898772"/>
            <a:ext cx="5500183" cy="400110"/>
          </a:xfrm>
          <a:prstGeom prst="rect">
            <a:avLst/>
          </a:prstGeom>
          <a:noFill/>
        </p:spPr>
        <p:txBody>
          <a:bodyPr wrap="square" rtlCol="0">
            <a:spAutoFit/>
          </a:bodyPr>
          <a:lstStyle/>
          <a:p>
            <a:r>
              <a:rPr lang="en-US" dirty="0" smtClean="0">
                <a:latin typeface="Arial"/>
                <a:cs typeface="Arial"/>
              </a:rPr>
              <a:t> </a:t>
            </a:r>
            <a:r>
              <a:rPr lang="en-US" sz="2000" dirty="0" smtClean="0">
                <a:latin typeface="Arial"/>
                <a:cs typeface="Arial"/>
              </a:rPr>
              <a:t>Identified and tracked 400 pixels in real time</a:t>
            </a:r>
          </a:p>
        </p:txBody>
      </p:sp>
      <p:sp>
        <p:nvSpPr>
          <p:cNvPr id="12" name="TextBox 11"/>
          <p:cNvSpPr txBox="1"/>
          <p:nvPr/>
        </p:nvSpPr>
        <p:spPr>
          <a:xfrm>
            <a:off x="336614" y="4895508"/>
            <a:ext cx="3859052" cy="338554"/>
          </a:xfrm>
          <a:prstGeom prst="rect">
            <a:avLst/>
          </a:prstGeom>
          <a:noFill/>
        </p:spPr>
        <p:txBody>
          <a:bodyPr wrap="square" rtlCol="0">
            <a:spAutoFit/>
          </a:bodyPr>
          <a:lstStyle/>
          <a:p>
            <a:r>
              <a:rPr lang="en-US" sz="1600" dirty="0" smtClean="0">
                <a:latin typeface="Arial"/>
                <a:cs typeface="Arial"/>
              </a:rPr>
              <a:t> Readout software by L. Swenson</a:t>
            </a:r>
          </a:p>
        </p:txBody>
      </p:sp>
      <p:pic>
        <p:nvPicPr>
          <p:cNvPr id="13" name="Picture 2" descr="C:\Users\Loren\Work\Presentations\2013\20130513 - SWCam Meeting\moon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0424" y="3655271"/>
            <a:ext cx="2667269" cy="248047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759876" y="6219212"/>
            <a:ext cx="2647817" cy="369332"/>
          </a:xfrm>
          <a:prstGeom prst="rect">
            <a:avLst/>
          </a:prstGeom>
          <a:noFill/>
        </p:spPr>
        <p:txBody>
          <a:bodyPr wrap="square" rtlCol="0">
            <a:spAutoFit/>
          </a:bodyPr>
          <a:lstStyle/>
          <a:p>
            <a:pPr algn="ctr"/>
            <a:r>
              <a:rPr lang="en-US" dirty="0" smtClean="0"/>
              <a:t>The moon at </a:t>
            </a:r>
            <a:r>
              <a:rPr lang="en-US" dirty="0" smtClean="0">
                <a:latin typeface="Symbol" charset="2"/>
                <a:cs typeface="Symbol" charset="2"/>
              </a:rPr>
              <a:t>l</a:t>
            </a:r>
            <a:r>
              <a:rPr lang="en-US" dirty="0" smtClean="0"/>
              <a:t> = 350 </a:t>
            </a:r>
            <a:r>
              <a:rPr lang="en-US" dirty="0" smtClean="0">
                <a:latin typeface="Symbol" charset="2"/>
                <a:cs typeface="Symbol" charset="2"/>
              </a:rPr>
              <a:t>m</a:t>
            </a:r>
            <a:r>
              <a:rPr lang="en-US" dirty="0" smtClean="0"/>
              <a:t>m</a:t>
            </a:r>
            <a:endParaRPr lang="en-US" dirty="0"/>
          </a:p>
        </p:txBody>
      </p:sp>
    </p:spTree>
    <p:extLst>
      <p:ext uri="{BB962C8B-B14F-4D97-AF65-F5344CB8AC3E}">
        <p14:creationId xmlns:p14="http://schemas.microsoft.com/office/powerpoint/2010/main" val="3497331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664</TotalTime>
  <Words>3544</Words>
  <Application>Microsoft Office PowerPoint</Application>
  <PresentationFormat>On-screen Show (4:3)</PresentationFormat>
  <Paragraphs>290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McKenney</dc:creator>
  <cp:lastModifiedBy>msdguest</cp:lastModifiedBy>
  <cp:revision>17</cp:revision>
  <dcterms:created xsi:type="dcterms:W3CDTF">2014-09-19T02:52:09Z</dcterms:created>
  <dcterms:modified xsi:type="dcterms:W3CDTF">2014-09-19T14:01:10Z</dcterms:modified>
</cp:coreProperties>
</file>