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8" r:id="rId2"/>
    <p:sldId id="289" r:id="rId3"/>
    <p:sldId id="291" r:id="rId4"/>
    <p:sldId id="292" r:id="rId5"/>
    <p:sldId id="285" r:id="rId6"/>
    <p:sldId id="293" r:id="rId7"/>
    <p:sldId id="281" r:id="rId8"/>
    <p:sldId id="267" r:id="rId9"/>
    <p:sldId id="290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A9454"/>
    <a:srgbClr val="E37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9791" autoAdjust="0"/>
  </p:normalViewPr>
  <p:slideViewPr>
    <p:cSldViewPr>
      <p:cViewPr>
        <p:scale>
          <a:sx n="100" d="100"/>
          <a:sy n="100" d="100"/>
        </p:scale>
        <p:origin x="-121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55A18-A320-4B19-956A-DC208B1A2B7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CAC964E-7CEE-4CE6-8838-1B6DC6DEC25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 </a:t>
          </a:r>
          <a:br>
            <a:rPr lang="en-US" dirty="0" smtClean="0">
              <a:solidFill>
                <a:schemeClr val="bg1"/>
              </a:solidFill>
            </a:rPr>
          </a:br>
          <a:r>
            <a:rPr lang="en-US" dirty="0" smtClean="0">
              <a:solidFill>
                <a:schemeClr val="bg1"/>
              </a:solidFill>
            </a:rPr>
            <a:t>Fatality</a:t>
          </a:r>
          <a:endParaRPr lang="en-US" dirty="0">
            <a:solidFill>
              <a:schemeClr val="bg1"/>
            </a:solidFill>
          </a:endParaRPr>
        </a:p>
      </dgm:t>
    </dgm:pt>
    <dgm:pt modelId="{4F819A0E-0D82-4AF0-971E-306930F9D0E5}" type="parTrans" cxnId="{0982F960-2CFC-4381-B63A-FD2E8744896B}">
      <dgm:prSet/>
      <dgm:spPr/>
      <dgm:t>
        <a:bodyPr/>
        <a:lstStyle/>
        <a:p>
          <a:endParaRPr lang="en-US"/>
        </a:p>
      </dgm:t>
    </dgm:pt>
    <dgm:pt modelId="{09A8ECD1-51C5-4B82-B414-79C436C8BEA6}" type="sibTrans" cxnId="{0982F960-2CFC-4381-B63A-FD2E8744896B}">
      <dgm:prSet/>
      <dgm:spPr/>
      <dgm:t>
        <a:bodyPr/>
        <a:lstStyle/>
        <a:p>
          <a:endParaRPr lang="en-US"/>
        </a:p>
      </dgm:t>
    </dgm:pt>
    <dgm:pt modelId="{ACF20F1C-7882-4D37-861A-8A58799EFB71}">
      <dgm:prSet phldrT="[Text]"/>
      <dgm:spPr>
        <a:solidFill>
          <a:srgbClr val="FF9900"/>
        </a:solidFill>
      </dgm:spPr>
      <dgm:t>
        <a:bodyPr/>
        <a:lstStyle/>
        <a:p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400 </a:t>
          </a:r>
          <a:br>
            <a:rPr lang="en-US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Reportable Injuries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4538258F-BA0A-4C4C-B746-2BE5AE4C9049}" type="parTrans" cxnId="{5ED54265-EF26-4857-BA35-62AA5DFCB252}">
      <dgm:prSet/>
      <dgm:spPr/>
      <dgm:t>
        <a:bodyPr/>
        <a:lstStyle/>
        <a:p>
          <a:endParaRPr lang="en-US"/>
        </a:p>
      </dgm:t>
    </dgm:pt>
    <dgm:pt modelId="{F8FBC6AC-E4C2-46D1-97FC-5F90AF21B46E}" type="sibTrans" cxnId="{5ED54265-EF26-4857-BA35-62AA5DFCB252}">
      <dgm:prSet/>
      <dgm:spPr/>
      <dgm:t>
        <a:bodyPr/>
        <a:lstStyle/>
        <a:p>
          <a:endParaRPr lang="en-US"/>
        </a:p>
      </dgm:t>
    </dgm:pt>
    <dgm:pt modelId="{15C32E5E-D32C-4155-9E45-F76F651CF52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20,000 </a:t>
          </a:r>
          <a:br>
            <a:rPr lang="en-US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Minor Injuries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964EAACC-186B-4E24-B708-4AE6441DB84A}" type="parTrans" cxnId="{CA40DC2D-9867-4DA3-9665-A7973786160C}">
      <dgm:prSet/>
      <dgm:spPr/>
      <dgm:t>
        <a:bodyPr/>
        <a:lstStyle/>
        <a:p>
          <a:endParaRPr lang="en-US"/>
        </a:p>
      </dgm:t>
    </dgm:pt>
    <dgm:pt modelId="{9948AE6A-993A-405C-B015-8AB693F44879}" type="sibTrans" cxnId="{CA40DC2D-9867-4DA3-9665-A7973786160C}">
      <dgm:prSet/>
      <dgm:spPr/>
      <dgm:t>
        <a:bodyPr/>
        <a:lstStyle/>
        <a:p>
          <a:endParaRPr lang="en-US"/>
        </a:p>
      </dgm:t>
    </dgm:pt>
    <dgm:pt modelId="{C082F4C1-7793-4775-AFF4-680732FA5A6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240,000 </a:t>
          </a:r>
          <a:br>
            <a:rPr lang="en-US" dirty="0" smtClean="0">
              <a:solidFill>
                <a:schemeClr val="bg1"/>
              </a:solidFill>
            </a:rPr>
          </a:br>
          <a:r>
            <a:rPr lang="en-US" dirty="0" smtClean="0">
              <a:solidFill>
                <a:schemeClr val="bg1"/>
              </a:solidFill>
            </a:rPr>
            <a:t>Near Misses</a:t>
          </a:r>
          <a:endParaRPr lang="en-US" dirty="0">
            <a:solidFill>
              <a:schemeClr val="bg1"/>
            </a:solidFill>
          </a:endParaRPr>
        </a:p>
      </dgm:t>
    </dgm:pt>
    <dgm:pt modelId="{FAF2C581-27B9-49B5-A536-6256DF216956}" type="parTrans" cxnId="{9BA5F038-B39E-4A83-A075-EB62D9E532C3}">
      <dgm:prSet/>
      <dgm:spPr/>
      <dgm:t>
        <a:bodyPr/>
        <a:lstStyle/>
        <a:p>
          <a:endParaRPr lang="en-US"/>
        </a:p>
      </dgm:t>
    </dgm:pt>
    <dgm:pt modelId="{1A22289F-3EAA-4E30-AD48-FF80D6E1A308}" type="sibTrans" cxnId="{9BA5F038-B39E-4A83-A075-EB62D9E532C3}">
      <dgm:prSet/>
      <dgm:spPr/>
      <dgm:t>
        <a:bodyPr/>
        <a:lstStyle/>
        <a:p>
          <a:endParaRPr lang="en-US"/>
        </a:p>
      </dgm:t>
    </dgm:pt>
    <dgm:pt modelId="{A6D50F10-DC5B-4100-82C6-EBBC57BBC6AF}">
      <dgm:prSet phldrT="[Text]"/>
      <dgm:spPr/>
      <dgm:t>
        <a:bodyPr/>
        <a:lstStyle/>
        <a:p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 Million </a:t>
          </a:r>
          <a:br>
            <a:rPr lang="en-US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Unsafe Acts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FFBEF765-EC49-4860-9FDA-84D1EC8A46A4}" type="parTrans" cxnId="{604A9015-5F65-46DA-BB6F-6590C92DACD7}">
      <dgm:prSet/>
      <dgm:spPr/>
      <dgm:t>
        <a:bodyPr/>
        <a:lstStyle/>
        <a:p>
          <a:endParaRPr lang="en-US"/>
        </a:p>
      </dgm:t>
    </dgm:pt>
    <dgm:pt modelId="{04819B73-7620-4A9E-9DF4-211B8465C3C8}" type="sibTrans" cxnId="{604A9015-5F65-46DA-BB6F-6590C92DACD7}">
      <dgm:prSet/>
      <dgm:spPr/>
      <dgm:t>
        <a:bodyPr/>
        <a:lstStyle/>
        <a:p>
          <a:endParaRPr lang="en-US"/>
        </a:p>
      </dgm:t>
    </dgm:pt>
    <dgm:pt modelId="{59031EDB-58D8-4D0A-BC84-76C4C66D454A}" type="pres">
      <dgm:prSet presAssocID="{C5355A18-A320-4B19-956A-DC208B1A2B76}" presName="Name0" presStyleCnt="0">
        <dgm:presLayoutVars>
          <dgm:dir/>
          <dgm:animLvl val="lvl"/>
          <dgm:resizeHandles val="exact"/>
        </dgm:presLayoutVars>
      </dgm:prSet>
      <dgm:spPr/>
    </dgm:pt>
    <dgm:pt modelId="{A98B0F0E-C8DE-4BE1-9DEC-2FBE7500074B}" type="pres">
      <dgm:prSet presAssocID="{CCAC964E-7CEE-4CE6-8838-1B6DC6DEC252}" presName="Name8" presStyleCnt="0"/>
      <dgm:spPr/>
    </dgm:pt>
    <dgm:pt modelId="{E7952310-B2EF-4B4A-8934-63B74FBD4540}" type="pres">
      <dgm:prSet presAssocID="{CCAC964E-7CEE-4CE6-8838-1B6DC6DEC252}" presName="level" presStyleLbl="node1" presStyleIdx="0" presStyleCnt="5" custLinFactNeighborX="2128" custLinFactNeighborY="-42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B40F0-C8CF-4969-96BC-F3EA7478C968}" type="pres">
      <dgm:prSet presAssocID="{CCAC964E-7CEE-4CE6-8838-1B6DC6DEC25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97B9F2-EC91-424D-849C-8BBD0B70AC8C}" type="pres">
      <dgm:prSet presAssocID="{ACF20F1C-7882-4D37-861A-8A58799EFB71}" presName="Name8" presStyleCnt="0"/>
      <dgm:spPr/>
    </dgm:pt>
    <dgm:pt modelId="{F3AFF869-A821-480E-9D3D-B6E24DFB897F}" type="pres">
      <dgm:prSet presAssocID="{ACF20F1C-7882-4D37-861A-8A58799EFB71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93555-FC56-4A59-8100-A1229E077802}" type="pres">
      <dgm:prSet presAssocID="{ACF20F1C-7882-4D37-861A-8A58799EFB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864B1-1D53-4A08-AE1C-92526AE0A326}" type="pres">
      <dgm:prSet presAssocID="{15C32E5E-D32C-4155-9E45-F76F651CF52D}" presName="Name8" presStyleCnt="0"/>
      <dgm:spPr/>
    </dgm:pt>
    <dgm:pt modelId="{AB15C45C-6EB7-4D9D-8A9F-48F6C389E52B}" type="pres">
      <dgm:prSet presAssocID="{15C32E5E-D32C-4155-9E45-F76F651CF52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33205-E2C3-4955-8808-353CDC4E556F}" type="pres">
      <dgm:prSet presAssocID="{15C32E5E-D32C-4155-9E45-F76F651CF52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1F841-0855-4BBB-9F21-31867D04BDFC}" type="pres">
      <dgm:prSet presAssocID="{C082F4C1-7793-4775-AFF4-680732FA5A63}" presName="Name8" presStyleCnt="0"/>
      <dgm:spPr/>
    </dgm:pt>
    <dgm:pt modelId="{6F789AB0-D8FF-4AC1-83FE-25390FD74013}" type="pres">
      <dgm:prSet presAssocID="{C082F4C1-7793-4775-AFF4-680732FA5A63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BFD98-3E45-4286-8390-715D1DBFE087}" type="pres">
      <dgm:prSet presAssocID="{C082F4C1-7793-4775-AFF4-680732FA5A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535B0F-3CAF-4A89-9CBF-0CDBD19181C8}" type="pres">
      <dgm:prSet presAssocID="{A6D50F10-DC5B-4100-82C6-EBBC57BBC6AF}" presName="Name8" presStyleCnt="0"/>
      <dgm:spPr/>
    </dgm:pt>
    <dgm:pt modelId="{8986B91E-E34C-4524-86F8-6887218CDCBF}" type="pres">
      <dgm:prSet presAssocID="{A6D50F10-DC5B-4100-82C6-EBBC57BBC6AF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660F8-4910-4DD8-B43A-70145971B320}" type="pres">
      <dgm:prSet presAssocID="{A6D50F10-DC5B-4100-82C6-EBBC57BBC6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82F960-2CFC-4381-B63A-FD2E8744896B}" srcId="{C5355A18-A320-4B19-956A-DC208B1A2B76}" destId="{CCAC964E-7CEE-4CE6-8838-1B6DC6DEC252}" srcOrd="0" destOrd="0" parTransId="{4F819A0E-0D82-4AF0-971E-306930F9D0E5}" sibTransId="{09A8ECD1-51C5-4B82-B414-79C436C8BEA6}"/>
    <dgm:cxn modelId="{CA40DC2D-9867-4DA3-9665-A7973786160C}" srcId="{C5355A18-A320-4B19-956A-DC208B1A2B76}" destId="{15C32E5E-D32C-4155-9E45-F76F651CF52D}" srcOrd="2" destOrd="0" parTransId="{964EAACC-186B-4E24-B708-4AE6441DB84A}" sibTransId="{9948AE6A-993A-405C-B015-8AB693F44879}"/>
    <dgm:cxn modelId="{07D6F225-0F28-4D4B-B719-CC7F164D44B1}" type="presOf" srcId="{15C32E5E-D32C-4155-9E45-F76F651CF52D}" destId="{19033205-E2C3-4955-8808-353CDC4E556F}" srcOrd="1" destOrd="0" presId="urn:microsoft.com/office/officeart/2005/8/layout/pyramid1"/>
    <dgm:cxn modelId="{6F0D17F8-F170-CE42-9471-553B3EA8F13C}" type="presOf" srcId="{ACF20F1C-7882-4D37-861A-8A58799EFB71}" destId="{D8193555-FC56-4A59-8100-A1229E077802}" srcOrd="1" destOrd="0" presId="urn:microsoft.com/office/officeart/2005/8/layout/pyramid1"/>
    <dgm:cxn modelId="{B8C2C61E-3F0E-DA4B-9714-67F1DBFAA01D}" type="presOf" srcId="{C082F4C1-7793-4775-AFF4-680732FA5A63}" destId="{6F789AB0-D8FF-4AC1-83FE-25390FD74013}" srcOrd="0" destOrd="0" presId="urn:microsoft.com/office/officeart/2005/8/layout/pyramid1"/>
    <dgm:cxn modelId="{A2D99DA0-7C4A-3346-9710-F379587AA5D3}" type="presOf" srcId="{CCAC964E-7CEE-4CE6-8838-1B6DC6DEC252}" destId="{E7952310-B2EF-4B4A-8934-63B74FBD4540}" srcOrd="0" destOrd="0" presId="urn:microsoft.com/office/officeart/2005/8/layout/pyramid1"/>
    <dgm:cxn modelId="{C61F3BDF-F080-2148-9DF9-A740F171F189}" type="presOf" srcId="{A6D50F10-DC5B-4100-82C6-EBBC57BBC6AF}" destId="{D11660F8-4910-4DD8-B43A-70145971B320}" srcOrd="1" destOrd="0" presId="urn:microsoft.com/office/officeart/2005/8/layout/pyramid1"/>
    <dgm:cxn modelId="{87930C18-F5E0-A644-BA2F-131895821D5F}" type="presOf" srcId="{CCAC964E-7CEE-4CE6-8838-1B6DC6DEC252}" destId="{1A3B40F0-C8CF-4969-96BC-F3EA7478C968}" srcOrd="1" destOrd="0" presId="urn:microsoft.com/office/officeart/2005/8/layout/pyramid1"/>
    <dgm:cxn modelId="{112B4451-0703-5B46-994F-B448B411FF61}" type="presOf" srcId="{15C32E5E-D32C-4155-9E45-F76F651CF52D}" destId="{AB15C45C-6EB7-4D9D-8A9F-48F6C389E52B}" srcOrd="0" destOrd="0" presId="urn:microsoft.com/office/officeart/2005/8/layout/pyramid1"/>
    <dgm:cxn modelId="{5ED54265-EF26-4857-BA35-62AA5DFCB252}" srcId="{C5355A18-A320-4B19-956A-DC208B1A2B76}" destId="{ACF20F1C-7882-4D37-861A-8A58799EFB71}" srcOrd="1" destOrd="0" parTransId="{4538258F-BA0A-4C4C-B746-2BE5AE4C9049}" sibTransId="{F8FBC6AC-E4C2-46D1-97FC-5F90AF21B46E}"/>
    <dgm:cxn modelId="{9BA5F038-B39E-4A83-A075-EB62D9E532C3}" srcId="{C5355A18-A320-4B19-956A-DC208B1A2B76}" destId="{C082F4C1-7793-4775-AFF4-680732FA5A63}" srcOrd="3" destOrd="0" parTransId="{FAF2C581-27B9-49B5-A536-6256DF216956}" sibTransId="{1A22289F-3EAA-4E30-AD48-FF80D6E1A308}"/>
    <dgm:cxn modelId="{44600722-E3B7-8842-B78E-ADD7E7F632BF}" type="presOf" srcId="{C5355A18-A320-4B19-956A-DC208B1A2B76}" destId="{59031EDB-58D8-4D0A-BC84-76C4C66D454A}" srcOrd="0" destOrd="0" presId="urn:microsoft.com/office/officeart/2005/8/layout/pyramid1"/>
    <dgm:cxn modelId="{604A9015-5F65-46DA-BB6F-6590C92DACD7}" srcId="{C5355A18-A320-4B19-956A-DC208B1A2B76}" destId="{A6D50F10-DC5B-4100-82C6-EBBC57BBC6AF}" srcOrd="4" destOrd="0" parTransId="{FFBEF765-EC49-4860-9FDA-84D1EC8A46A4}" sibTransId="{04819B73-7620-4A9E-9DF4-211B8465C3C8}"/>
    <dgm:cxn modelId="{5DEB0442-4381-7B4B-AAD5-67283A2C70DF}" type="presOf" srcId="{A6D50F10-DC5B-4100-82C6-EBBC57BBC6AF}" destId="{8986B91E-E34C-4524-86F8-6887218CDCBF}" srcOrd="0" destOrd="0" presId="urn:microsoft.com/office/officeart/2005/8/layout/pyramid1"/>
    <dgm:cxn modelId="{8CD95F5E-AEA6-AF41-BFA3-9B6D78FF7C93}" type="presOf" srcId="{C082F4C1-7793-4775-AFF4-680732FA5A63}" destId="{027BFD98-3E45-4286-8390-715D1DBFE087}" srcOrd="1" destOrd="0" presId="urn:microsoft.com/office/officeart/2005/8/layout/pyramid1"/>
    <dgm:cxn modelId="{39D5129B-37C6-2F49-9570-F306B9321D90}" type="presOf" srcId="{ACF20F1C-7882-4D37-861A-8A58799EFB71}" destId="{F3AFF869-A821-480E-9D3D-B6E24DFB897F}" srcOrd="0" destOrd="0" presId="urn:microsoft.com/office/officeart/2005/8/layout/pyramid1"/>
    <dgm:cxn modelId="{1D82E8A1-603C-394C-B3D4-A1EC65E5E136}" type="presParOf" srcId="{59031EDB-58D8-4D0A-BC84-76C4C66D454A}" destId="{A98B0F0E-C8DE-4BE1-9DEC-2FBE7500074B}" srcOrd="0" destOrd="0" presId="urn:microsoft.com/office/officeart/2005/8/layout/pyramid1"/>
    <dgm:cxn modelId="{D01808CE-BC66-6A43-831E-3C2252876BFB}" type="presParOf" srcId="{A98B0F0E-C8DE-4BE1-9DEC-2FBE7500074B}" destId="{E7952310-B2EF-4B4A-8934-63B74FBD4540}" srcOrd="0" destOrd="0" presId="urn:microsoft.com/office/officeart/2005/8/layout/pyramid1"/>
    <dgm:cxn modelId="{74A9AB1C-0267-924A-A5CD-38A0D8F343A4}" type="presParOf" srcId="{A98B0F0E-C8DE-4BE1-9DEC-2FBE7500074B}" destId="{1A3B40F0-C8CF-4969-96BC-F3EA7478C968}" srcOrd="1" destOrd="0" presId="urn:microsoft.com/office/officeart/2005/8/layout/pyramid1"/>
    <dgm:cxn modelId="{187A243C-B75C-744B-ABF9-7526C6DE0C9F}" type="presParOf" srcId="{59031EDB-58D8-4D0A-BC84-76C4C66D454A}" destId="{8C97B9F2-EC91-424D-849C-8BBD0B70AC8C}" srcOrd="1" destOrd="0" presId="urn:microsoft.com/office/officeart/2005/8/layout/pyramid1"/>
    <dgm:cxn modelId="{FDD879D6-A72D-2146-9E6E-EB4066D879C2}" type="presParOf" srcId="{8C97B9F2-EC91-424D-849C-8BBD0B70AC8C}" destId="{F3AFF869-A821-480E-9D3D-B6E24DFB897F}" srcOrd="0" destOrd="0" presId="urn:microsoft.com/office/officeart/2005/8/layout/pyramid1"/>
    <dgm:cxn modelId="{95DCB437-89CE-BF44-B94A-335354B3657B}" type="presParOf" srcId="{8C97B9F2-EC91-424D-849C-8BBD0B70AC8C}" destId="{D8193555-FC56-4A59-8100-A1229E077802}" srcOrd="1" destOrd="0" presId="urn:microsoft.com/office/officeart/2005/8/layout/pyramid1"/>
    <dgm:cxn modelId="{8288E2C1-8E1D-664E-B9AF-47E1FCF3AB50}" type="presParOf" srcId="{59031EDB-58D8-4D0A-BC84-76C4C66D454A}" destId="{777864B1-1D53-4A08-AE1C-92526AE0A326}" srcOrd="2" destOrd="0" presId="urn:microsoft.com/office/officeart/2005/8/layout/pyramid1"/>
    <dgm:cxn modelId="{73AC4CFA-9C43-864E-A8E1-D41BA6B23C4A}" type="presParOf" srcId="{777864B1-1D53-4A08-AE1C-92526AE0A326}" destId="{AB15C45C-6EB7-4D9D-8A9F-48F6C389E52B}" srcOrd="0" destOrd="0" presId="urn:microsoft.com/office/officeart/2005/8/layout/pyramid1"/>
    <dgm:cxn modelId="{E1A6F50A-9F65-EC46-A88A-B8E4D25935C8}" type="presParOf" srcId="{777864B1-1D53-4A08-AE1C-92526AE0A326}" destId="{19033205-E2C3-4955-8808-353CDC4E556F}" srcOrd="1" destOrd="0" presId="urn:microsoft.com/office/officeart/2005/8/layout/pyramid1"/>
    <dgm:cxn modelId="{986B58D8-71DE-C247-929F-9FCBB9F3D34C}" type="presParOf" srcId="{59031EDB-58D8-4D0A-BC84-76C4C66D454A}" destId="{0D81F841-0855-4BBB-9F21-31867D04BDFC}" srcOrd="3" destOrd="0" presId="urn:microsoft.com/office/officeart/2005/8/layout/pyramid1"/>
    <dgm:cxn modelId="{C639FBBA-AA25-E94C-BDF5-B299847D8077}" type="presParOf" srcId="{0D81F841-0855-4BBB-9F21-31867D04BDFC}" destId="{6F789AB0-D8FF-4AC1-83FE-25390FD74013}" srcOrd="0" destOrd="0" presId="urn:microsoft.com/office/officeart/2005/8/layout/pyramid1"/>
    <dgm:cxn modelId="{8B7E9B86-B271-9D46-A5FE-F0889181ED7D}" type="presParOf" srcId="{0D81F841-0855-4BBB-9F21-31867D04BDFC}" destId="{027BFD98-3E45-4286-8390-715D1DBFE087}" srcOrd="1" destOrd="0" presId="urn:microsoft.com/office/officeart/2005/8/layout/pyramid1"/>
    <dgm:cxn modelId="{37CCA934-BFCF-4740-B03F-BBBB5C033868}" type="presParOf" srcId="{59031EDB-58D8-4D0A-BC84-76C4C66D454A}" destId="{AF535B0F-3CAF-4A89-9CBF-0CDBD19181C8}" srcOrd="4" destOrd="0" presId="urn:microsoft.com/office/officeart/2005/8/layout/pyramid1"/>
    <dgm:cxn modelId="{E7F28C8E-0726-8442-B37A-2B152BA055E3}" type="presParOf" srcId="{AF535B0F-3CAF-4A89-9CBF-0CDBD19181C8}" destId="{8986B91E-E34C-4524-86F8-6887218CDCBF}" srcOrd="0" destOrd="0" presId="urn:microsoft.com/office/officeart/2005/8/layout/pyramid1"/>
    <dgm:cxn modelId="{962432A9-CDBA-CD4E-9BA8-1D0ECEF984BE}" type="presParOf" srcId="{AF535B0F-3CAF-4A89-9CBF-0CDBD19181C8}" destId="{D11660F8-4910-4DD8-B43A-70145971B32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52310-B2EF-4B4A-8934-63B74FBD4540}">
      <dsp:nvSpPr>
        <dsp:cNvPr id="0" name=""/>
        <dsp:cNvSpPr/>
      </dsp:nvSpPr>
      <dsp:spPr>
        <a:xfrm>
          <a:off x="1689102" y="0"/>
          <a:ext cx="835660" cy="599440"/>
        </a:xfrm>
        <a:prstGeom prst="trapezoid">
          <a:avLst>
            <a:gd name="adj" fmla="val 69703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</a:rPr>
            <a:t>1 </a:t>
          </a:r>
          <a:br>
            <a:rPr lang="en-US" sz="1300" kern="1200" dirty="0" smtClean="0">
              <a:solidFill>
                <a:schemeClr val="bg1"/>
              </a:solidFill>
            </a:rPr>
          </a:br>
          <a:r>
            <a:rPr lang="en-US" sz="1300" kern="1200" dirty="0" smtClean="0">
              <a:solidFill>
                <a:schemeClr val="bg1"/>
              </a:solidFill>
            </a:rPr>
            <a:t>Fatality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689102" y="0"/>
        <a:ext cx="835660" cy="599440"/>
      </dsp:txXfrm>
    </dsp:sp>
    <dsp:sp modelId="{F3AFF869-A821-480E-9D3D-B6E24DFB897F}">
      <dsp:nvSpPr>
        <dsp:cNvPr id="0" name=""/>
        <dsp:cNvSpPr/>
      </dsp:nvSpPr>
      <dsp:spPr>
        <a:xfrm>
          <a:off x="1253489" y="599440"/>
          <a:ext cx="1671320" cy="599440"/>
        </a:xfrm>
        <a:prstGeom prst="trapezoid">
          <a:avLst>
            <a:gd name="adj" fmla="val 69703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400 </a:t>
          </a:r>
          <a:b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Reportable Injuries</a:t>
          </a:r>
          <a:endParaRPr 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545970" y="599440"/>
        <a:ext cx="1086358" cy="599440"/>
      </dsp:txXfrm>
    </dsp:sp>
    <dsp:sp modelId="{AB15C45C-6EB7-4D9D-8A9F-48F6C389E52B}">
      <dsp:nvSpPr>
        <dsp:cNvPr id="0" name=""/>
        <dsp:cNvSpPr/>
      </dsp:nvSpPr>
      <dsp:spPr>
        <a:xfrm>
          <a:off x="835659" y="1198880"/>
          <a:ext cx="2506980" cy="599440"/>
        </a:xfrm>
        <a:prstGeom prst="trapezoid">
          <a:avLst>
            <a:gd name="adj" fmla="val 69703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20,000 </a:t>
          </a:r>
          <a:b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Minor Injuries</a:t>
          </a:r>
          <a:endParaRPr 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274381" y="1198880"/>
        <a:ext cx="1629537" cy="599440"/>
      </dsp:txXfrm>
    </dsp:sp>
    <dsp:sp modelId="{6F789AB0-D8FF-4AC1-83FE-25390FD74013}">
      <dsp:nvSpPr>
        <dsp:cNvPr id="0" name=""/>
        <dsp:cNvSpPr/>
      </dsp:nvSpPr>
      <dsp:spPr>
        <a:xfrm>
          <a:off x="417829" y="1798320"/>
          <a:ext cx="3342640" cy="599440"/>
        </a:xfrm>
        <a:prstGeom prst="trapezoid">
          <a:avLst>
            <a:gd name="adj" fmla="val 69703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1"/>
              </a:solidFill>
            </a:rPr>
            <a:t>240,000 </a:t>
          </a:r>
          <a:br>
            <a:rPr lang="en-US" sz="1300" kern="1200" dirty="0" smtClean="0">
              <a:solidFill>
                <a:schemeClr val="bg1"/>
              </a:solidFill>
            </a:rPr>
          </a:br>
          <a:r>
            <a:rPr lang="en-US" sz="1300" kern="1200" dirty="0" smtClean="0">
              <a:solidFill>
                <a:schemeClr val="bg1"/>
              </a:solidFill>
            </a:rPr>
            <a:t>Near Misses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002791" y="1798320"/>
        <a:ext cx="2172716" cy="599440"/>
      </dsp:txXfrm>
    </dsp:sp>
    <dsp:sp modelId="{8986B91E-E34C-4524-86F8-6887218CDCBF}">
      <dsp:nvSpPr>
        <dsp:cNvPr id="0" name=""/>
        <dsp:cNvSpPr/>
      </dsp:nvSpPr>
      <dsp:spPr>
        <a:xfrm>
          <a:off x="0" y="2397760"/>
          <a:ext cx="4178300" cy="599440"/>
        </a:xfrm>
        <a:prstGeom prst="trapezoid">
          <a:avLst>
            <a:gd name="adj" fmla="val 697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 Million </a:t>
          </a:r>
          <a:b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Unsafe Acts</a:t>
          </a:r>
          <a:endParaRPr 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731202" y="2397760"/>
        <a:ext cx="2715895" cy="59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57339"/>
            <a:ext cx="9347200" cy="53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36799" y="0"/>
            <a:ext cx="9347200" cy="15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063067" y="154940"/>
            <a:ext cx="1945711" cy="30988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78933" y="8754111"/>
            <a:ext cx="5608320" cy="232411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65147" y="8829967"/>
            <a:ext cx="543631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645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6/10/14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653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ISM Day 2011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40E44-33E8-4AB4-8359-4602171688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59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7F7527-BC33-9E4D-B525-D5D6C1727339}" type="datetime1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1915CF-A950-D547-AB5F-DD6178F9B71F}" type="datetime1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F25815-7F3A-9644-899D-747A985CDC04}" type="datetime1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6219BF-FD69-B147-93D9-3CF064FFC817}" type="datetime1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1049C-DD79-4A4D-BFCE-53E82F960E65}" type="datetime1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D98AB-9BF3-5246-9ABF-AE6682CE4C89}" type="datetime1">
              <a:rPr lang="en-US" smtClean="0"/>
              <a:t>6/10/14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64E6C5-9D0A-C14F-9BE4-2FCB16B42A48}" type="datetime1">
              <a:rPr lang="en-US" smtClean="0"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7CD207-D63E-D440-95B7-167B81DA273E}" type="datetime1">
              <a:rPr lang="en-US" smtClean="0"/>
              <a:t>6/10/14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5BC10A-3931-6745-8A9F-982D4F02B8DE}" type="datetime1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96EADF-AE91-C847-AAD4-732F7696AB86}" type="datetime1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ISM Month - June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885CA2D8-515F-0B4D-A047-8A9C97B09723}" type="datetime1">
              <a:rPr lang="en-US" smtClean="0"/>
              <a:t>6/10/14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ISM Month - June 2014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embed/OfPjYmnInJg?rel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762000" y="1066800"/>
            <a:ext cx="43529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96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Berlin Sans FB Demi" pitchFamily="34" charset="0"/>
                <a:ea typeface="+mj-ea"/>
                <a:cs typeface="+mj-cs"/>
              </a:rPr>
              <a:t>I</a:t>
            </a:r>
            <a:r>
              <a:rPr lang="en-US" sz="3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ntegrated </a:t>
            </a:r>
            <a:r>
              <a:rPr lang="en-US" sz="2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96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Berlin Sans FB Demi" pitchFamily="34" charset="0"/>
                <a:ea typeface="+mj-ea"/>
                <a:cs typeface="+mj-cs"/>
              </a:rPr>
              <a:t>S</a:t>
            </a:r>
            <a:r>
              <a:rPr lang="en-US" sz="3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afety </a:t>
            </a:r>
            <a:r>
              <a:rPr lang="en-US" sz="2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96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Berlin Sans FB Demi" pitchFamily="34" charset="0"/>
                <a:ea typeface="+mj-ea"/>
                <a:cs typeface="+mj-cs"/>
              </a:rPr>
              <a:t>M</a:t>
            </a:r>
            <a:r>
              <a:rPr lang="en-US" sz="3000" b="1" kern="0" dirty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anagement</a:t>
            </a:r>
          </a:p>
        </p:txBody>
      </p:sp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81000" y="1409700"/>
            <a:ext cx="4352925" cy="484632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A0A0A"/>
                </a:solidFill>
              </a:rPr>
              <a:t>	</a:t>
            </a:r>
            <a:br>
              <a:rPr lang="en-US" sz="2000" dirty="0">
                <a:solidFill>
                  <a:srgbClr val="0A0A0A"/>
                </a:solidFill>
              </a:rPr>
            </a:br>
            <a:r>
              <a:rPr lang="en-US" sz="2000" dirty="0">
                <a:solidFill>
                  <a:srgbClr val="0A0A0A"/>
                </a:solidFill>
              </a:rPr>
              <a:t> </a:t>
            </a:r>
            <a:r>
              <a:rPr lang="en-US" sz="2000" dirty="0" smtClean="0">
                <a:solidFill>
                  <a:srgbClr val="0A0A0A"/>
                </a:solidFill>
              </a:rPr>
              <a:t>       </a:t>
            </a:r>
            <a: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  <a:t>Integrated</a:t>
            </a:r>
            <a:r>
              <a:rPr lang="en-US" sz="2000" dirty="0" smtClean="0">
                <a:solidFill>
                  <a:srgbClr val="0A0A0A"/>
                </a:solidFill>
                <a:latin typeface="Algerian" pitchFamily="82" charset="0"/>
              </a:rPr>
              <a:t> </a:t>
            </a:r>
            <a:br>
              <a:rPr lang="en-US" sz="2000" dirty="0" smtClean="0">
                <a:solidFill>
                  <a:srgbClr val="0A0A0A"/>
                </a:solidFill>
                <a:latin typeface="Algerian" pitchFamily="82" charset="0"/>
              </a:rPr>
            </a:br>
            <a:r>
              <a:rPr lang="en-US" sz="2000" dirty="0">
                <a:solidFill>
                  <a:srgbClr val="0A0A0A"/>
                </a:solidFill>
                <a:latin typeface="Algerian" pitchFamily="82" charset="0"/>
              </a:rPr>
              <a:t/>
            </a:r>
            <a:br>
              <a:rPr lang="en-US" sz="2000" dirty="0">
                <a:solidFill>
                  <a:srgbClr val="0A0A0A"/>
                </a:solidFill>
                <a:latin typeface="Algerian" pitchFamily="82" charset="0"/>
              </a:rPr>
            </a:br>
            <a:r>
              <a:rPr lang="en-US" sz="2000" dirty="0" smtClean="0">
                <a:solidFill>
                  <a:srgbClr val="0A0A0A"/>
                </a:solidFill>
                <a:latin typeface="Algerian" pitchFamily="82" charset="0"/>
              </a:rPr>
              <a:t/>
            </a:r>
            <a:br>
              <a:rPr lang="en-US" sz="2000" dirty="0" smtClean="0">
                <a:solidFill>
                  <a:srgbClr val="0A0A0A"/>
                </a:solidFill>
                <a:latin typeface="Algerian" pitchFamily="82" charset="0"/>
              </a:rPr>
            </a:br>
            <a:r>
              <a:rPr lang="en-US" sz="2000" dirty="0">
                <a:solidFill>
                  <a:srgbClr val="0A0A0A"/>
                </a:solidFill>
                <a:latin typeface="Algerian" pitchFamily="82" charset="0"/>
              </a:rPr>
              <a:t/>
            </a:r>
            <a:br>
              <a:rPr lang="en-US" sz="2000" dirty="0">
                <a:solidFill>
                  <a:srgbClr val="0A0A0A"/>
                </a:solidFill>
                <a:latin typeface="Algerian" pitchFamily="82" charset="0"/>
              </a:rPr>
            </a:br>
            <a:r>
              <a:rPr lang="en-US" sz="2000" dirty="0" smtClean="0">
                <a:solidFill>
                  <a:srgbClr val="0A0A0A"/>
                </a:solidFill>
                <a:latin typeface="Algerian" pitchFamily="82" charset="0"/>
              </a:rPr>
              <a:t>	</a:t>
            </a:r>
            <a: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  <a:t>Safety </a:t>
            </a:r>
            <a:b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</a:br>
            <a:r>
              <a:rPr lang="en-US" sz="2800" dirty="0">
                <a:solidFill>
                  <a:srgbClr val="0A0A0A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A0A0A"/>
                </a:solidFill>
                <a:latin typeface="Bookman Old Style" pitchFamily="18" charset="0"/>
              </a:rPr>
            </a:br>
            <a: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  <a:t/>
            </a:r>
            <a:b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</a:br>
            <a:r>
              <a:rPr lang="en-US" sz="2800" dirty="0" smtClean="0">
                <a:solidFill>
                  <a:srgbClr val="0A0A0A"/>
                </a:solidFill>
                <a:latin typeface="Bookman Old Style" pitchFamily="18" charset="0"/>
              </a:rPr>
              <a:t>	  Management</a:t>
            </a:r>
            <a:r>
              <a:rPr lang="en-US" sz="2800" dirty="0">
                <a:solidFill>
                  <a:srgbClr val="0A0A0A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A0A0A"/>
                </a:solidFill>
                <a:latin typeface="Bookman Old Style" pitchFamily="18" charset="0"/>
              </a:rPr>
            </a:br>
            <a:endParaRPr lang="en-US" sz="2800" dirty="0" smtClean="0">
              <a:solidFill>
                <a:srgbClr val="0A0A0A"/>
              </a:solidFill>
              <a:latin typeface="Bookman Old Style" pitchFamily="18" charset="0"/>
            </a:endParaRPr>
          </a:p>
        </p:txBody>
      </p:sp>
      <p:sp>
        <p:nvSpPr>
          <p:cNvPr id="13315" name="Title 6"/>
          <p:cNvSpPr txBox="1">
            <a:spLocks/>
          </p:cNvSpPr>
          <p:nvPr/>
        </p:nvSpPr>
        <p:spPr bwMode="auto">
          <a:xfrm>
            <a:off x="1269423" y="1032164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                                                      </a:t>
            </a:r>
            <a:r>
              <a:rPr lang="en-US" sz="3000" b="1" dirty="0">
                <a:solidFill>
                  <a:srgbClr val="7F7F7F"/>
                </a:solidFill>
                <a:latin typeface="Trebuchet MS" pitchFamily="34" charset="0"/>
              </a:rPr>
              <a:t/>
            </a:r>
            <a:br>
              <a:rPr lang="en-US" sz="3000" b="1" dirty="0">
                <a:solidFill>
                  <a:srgbClr val="7F7F7F"/>
                </a:solidFill>
                <a:latin typeface="Trebuchet MS" pitchFamily="34" charset="0"/>
              </a:rPr>
            </a:br>
            <a:r>
              <a:rPr lang="en-US" sz="3000" b="1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br>
              <a:rPr lang="en-US" sz="3000" b="1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n-US" sz="3000" b="1" dirty="0">
                <a:solidFill>
                  <a:schemeClr val="tx2"/>
                </a:solidFill>
                <a:latin typeface="Trebuchet MS" pitchFamily="34" charset="0"/>
              </a:rPr>
              <a:t/>
            </a:r>
            <a:br>
              <a:rPr lang="en-US" sz="3000" b="1" dirty="0">
                <a:solidFill>
                  <a:schemeClr val="tx2"/>
                </a:solidFill>
                <a:latin typeface="Trebuchet MS" pitchFamily="34" charset="0"/>
              </a:rPr>
            </a:br>
            <a:endParaRPr lang="en-US" sz="3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3316" name="Subtitle 6"/>
          <p:cNvSpPr txBox="1">
            <a:spLocks/>
          </p:cNvSpPr>
          <p:nvPr/>
        </p:nvSpPr>
        <p:spPr bwMode="auto">
          <a:xfrm>
            <a:off x="4280189" y="5334000"/>
            <a:ext cx="464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Clr>
                <a:srgbClr val="1F497D"/>
              </a:buClr>
              <a:buFont typeface="Wingdings" pitchFamily="2" charset="2"/>
              <a:buNone/>
            </a:pPr>
            <a:endParaRPr lang="en-US" sz="1600" dirty="0">
              <a:latin typeface="Comic Sans MS" pitchFamily="66" charset="0"/>
              <a:ea typeface="ＭＳ Ｐゴシック" pitchFamily="34" charset="-128"/>
            </a:endParaRPr>
          </a:p>
          <a:p>
            <a:pPr algn="r">
              <a:buClr>
                <a:srgbClr val="1F497D"/>
              </a:buClr>
              <a:buFont typeface="Wingdings" pitchFamily="2" charset="2"/>
              <a:buNone/>
            </a:pPr>
            <a:r>
              <a:rPr lang="en-US" sz="1600" dirty="0">
                <a:latin typeface="Comic Sans MS" pitchFamily="66" charset="0"/>
                <a:ea typeface="ＭＳ Ｐゴシック" pitchFamily="34" charset="-128"/>
              </a:rPr>
              <a:t>High Energy Physics </a:t>
            </a:r>
            <a:r>
              <a:rPr lang="en-US" sz="1600" dirty="0" smtClean="0">
                <a:latin typeface="Comic Sans MS" pitchFamily="66" charset="0"/>
                <a:ea typeface="ＭＳ Ｐゴシック" pitchFamily="34" charset="-128"/>
              </a:rPr>
              <a:t>Division</a:t>
            </a:r>
          </a:p>
          <a:p>
            <a:pPr algn="r">
              <a:buClr>
                <a:srgbClr val="1F497D"/>
              </a:buClr>
              <a:buFont typeface="Wingdings" pitchFamily="2" charset="2"/>
              <a:buNone/>
            </a:pPr>
            <a:r>
              <a:rPr lang="en-US" sz="1600" dirty="0" smtClean="0">
                <a:latin typeface="Comic Sans MS" pitchFamily="66" charset="0"/>
                <a:ea typeface="ＭＳ Ｐゴシック" pitchFamily="34" charset="-128"/>
              </a:rPr>
              <a:t>ISM__June 2014</a:t>
            </a:r>
          </a:p>
          <a:p>
            <a:pPr algn="r">
              <a:buClr>
                <a:srgbClr val="1F497D"/>
              </a:buClr>
              <a:buFont typeface="Wingdings" pitchFamily="2" charset="2"/>
              <a:buNone/>
            </a:pPr>
            <a:r>
              <a:rPr lang="en-US" sz="1600" dirty="0" smtClean="0">
                <a:latin typeface="Comic Sans MS" pitchFamily="66" charset="0"/>
                <a:ea typeface="ＭＳ Ｐゴシック" pitchFamily="34" charset="-128"/>
              </a:rPr>
              <a:t>Leon Reed</a:t>
            </a:r>
            <a:r>
              <a:rPr lang="en-US" dirty="0" smtClean="0">
                <a:latin typeface="Comic Sans MS" pitchFamily="66" charset="0"/>
                <a:ea typeface="ＭＳ Ｐゴシック" pitchFamily="34" charset="-128"/>
              </a:rPr>
              <a:t> </a:t>
            </a:r>
            <a:endParaRPr lang="en-US" dirty="0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7" name="Picture 2" descr="D:\magda\ISMdayII\presentations\ISMconce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143000"/>
            <a:ext cx="4724400" cy="4222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4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9" y="152400"/>
            <a:ext cx="8229600" cy="1143000"/>
          </a:xfrm>
        </p:spPr>
        <p:txBody>
          <a:bodyPr/>
          <a:lstStyle/>
          <a:p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The evolution of ISM, Argonne’s mission of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science research</a:t>
            </a:r>
            <a:r>
              <a:rPr 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technology</a:t>
            </a:r>
            <a:endParaRPr lang="en-US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7" descr="BMW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67200" y="3733800"/>
            <a:ext cx="43434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486400" y="1600200"/>
            <a:ext cx="32766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defTabSz="457200">
              <a:defRPr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1F497D"/>
                </a:solidFill>
                <a:effectLst>
                  <a:outerShdw blurRad="50800" algn="tl" rotWithShape="0">
                    <a:srgbClr val="000000"/>
                  </a:outerShdw>
                  <a:reflection blurRad="6350" stA="55000" endA="50" endPos="85000" dir="5400000" sy="-100000" algn="bl" rotWithShape="0"/>
                </a:effectLst>
              </a:rPr>
              <a:t>...the first sustained nuclear chain reaction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419600"/>
            <a:ext cx="3810000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defTabSz="457200">
              <a:defRPr/>
            </a:pP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50" endPos="85000" dist="60007" dir="5400000" sy="-100000" algn="bl" rotWithShape="0"/>
                </a:effectLst>
              </a:rPr>
              <a:t>…to Argonne's research on advanced transportation technologies</a:t>
            </a:r>
          </a:p>
        </p:txBody>
      </p:sp>
      <p:pic>
        <p:nvPicPr>
          <p:cNvPr id="9" name="Picture 4" descr="CP1Painting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4812321" cy="259080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</a:t>
            </a:r>
            <a:r>
              <a:rPr lang="en-US" dirty="0"/>
              <a:t>_</a:t>
            </a:r>
            <a:r>
              <a:rPr lang="en-US" dirty="0" smtClean="0"/>
              <a:t> June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6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28600"/>
            <a:ext cx="6248400" cy="9144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1700" dirty="0" smtClean="0">
                <a:latin typeface="Comic Sans MS"/>
                <a:cs typeface="Comic Sans MS"/>
              </a:rPr>
              <a:t>ensure </a:t>
            </a:r>
            <a:r>
              <a:rPr lang="en-US" sz="1700" dirty="0">
                <a:latin typeface="Comic Sans MS"/>
                <a:cs typeface="Comic Sans MS"/>
              </a:rPr>
              <a:t>safety in the </a:t>
            </a:r>
            <a:r>
              <a:rPr lang="en-US" sz="1700" dirty="0" smtClean="0">
                <a:latin typeface="Comic Sans MS"/>
                <a:cs typeface="Comic Sans MS"/>
              </a:rPr>
              <a:t>workplace, support </a:t>
            </a:r>
            <a:r>
              <a:rPr lang="en-US" sz="1700" dirty="0">
                <a:latin typeface="Comic Sans MS"/>
                <a:cs typeface="Comic Sans MS"/>
              </a:rPr>
              <a:t>Argonne’s mission, </a:t>
            </a:r>
            <a:r>
              <a:rPr lang="en-US" sz="1700" dirty="0" smtClean="0">
                <a:latin typeface="Comic Sans MS"/>
                <a:cs typeface="Comic Sans MS"/>
              </a:rPr>
              <a:t>and </a:t>
            </a:r>
            <a:r>
              <a:rPr lang="en-US" sz="1700" dirty="0">
                <a:latin typeface="Comic Sans MS"/>
                <a:cs typeface="Comic Sans MS"/>
              </a:rPr>
              <a:t>embrace </a:t>
            </a:r>
            <a:r>
              <a:rPr lang="en-US" sz="1700" dirty="0" smtClean="0">
                <a:latin typeface="Comic Sans MS"/>
                <a:cs typeface="Comic Sans MS"/>
              </a:rPr>
              <a:t>LMS</a:t>
            </a:r>
            <a:r>
              <a:rPr lang="en-US" sz="1700" dirty="0">
                <a:latin typeface="Comic Sans MS"/>
                <a:cs typeface="Comic Sans MS"/>
              </a:rPr>
              <a:t>-PROC-200 </a:t>
            </a:r>
            <a:r>
              <a:rPr lang="en-US" sz="1700" dirty="0" smtClean="0">
                <a:latin typeface="Comic Sans MS"/>
                <a:cs typeface="Comic Sans MS"/>
              </a:rPr>
              <a:t>(WP</a:t>
            </a:r>
            <a:r>
              <a:rPr lang="en-US" sz="1700" dirty="0">
                <a:latin typeface="Comic Sans MS"/>
                <a:cs typeface="Comic Sans MS"/>
              </a:rPr>
              <a:t>&amp;</a:t>
            </a:r>
            <a:r>
              <a:rPr lang="en-US" sz="1700" dirty="0" smtClean="0">
                <a:latin typeface="Comic Sans MS"/>
                <a:cs typeface="Comic Sans MS"/>
              </a:rPr>
              <a:t>C) </a:t>
            </a:r>
            <a:endParaRPr lang="en-US" sz="1700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_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321819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13" y="3505200"/>
            <a:ext cx="2110101" cy="266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100" y="457200"/>
            <a:ext cx="33795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5400"/>
            <a:ext cx="3064364" cy="2142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114800"/>
            <a:ext cx="32766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096" y="2377351"/>
            <a:ext cx="4191000" cy="2362200"/>
          </a:xfrm>
          <a:prstGeom prst="rect">
            <a:avLst/>
          </a:prstGeom>
        </p:spPr>
      </p:pic>
      <p:pic>
        <p:nvPicPr>
          <p:cNvPr id="16" name="Picture 9" descr="corroded alloy by Argonne National Laboratory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1219200"/>
            <a:ext cx="2425839" cy="1524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17" name="Picture 11" descr="TRU waste removal by Argonne National Laboratory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4495800"/>
            <a:ext cx="3886200" cy="2057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5441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____ _____ _____ _____ </a:t>
            </a:r>
            <a:r>
              <a:rPr lang="en-US" sz="4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HAPPENS</a:t>
            </a:r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2057400" cy="4525963"/>
          </a:xfrm>
        </p:spPr>
        <p:txBody>
          <a:bodyPr/>
          <a:lstStyle/>
          <a:p>
            <a:r>
              <a:rPr lang="en-US" i="1" dirty="0">
                <a:latin typeface="Comic Sans MS" pitchFamily="66" charset="0"/>
              </a:rPr>
              <a:t>Work Planning and Control (</a:t>
            </a:r>
            <a:r>
              <a:rPr lang="en-US" i="1" dirty="0" smtClean="0">
                <a:latin typeface="Comic Sans MS" pitchFamily="66" charset="0"/>
              </a:rPr>
              <a:t>WP&amp;C) is part of ISM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WP&amp;C, LMS-PROC-200 establishes the requirements for written Work Control Documents (WCDs) for work projects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mic Sans MS" pitchFamily="66" charset="0"/>
              </a:rPr>
            </a:br>
            <a:endParaRPr lang="en-US" dirty="0"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 </a:t>
            </a:r>
            <a:r>
              <a:rPr lang="en-US" dirty="0"/>
              <a:t>_</a:t>
            </a:r>
            <a:r>
              <a:rPr lang="en-US" dirty="0" smtClean="0"/>
              <a:t>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371600"/>
            <a:ext cx="5576911" cy="4028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55626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	“</a:t>
            </a:r>
            <a:r>
              <a:rPr lang="en-US" b="1" dirty="0">
                <a:latin typeface="Comic Sans MS"/>
                <a:cs typeface="Comic Sans MS"/>
              </a:rPr>
              <a:t>ISM” is a process achieved through </a:t>
            </a:r>
            <a:r>
              <a:rPr lang="en-US" b="1" dirty="0" smtClean="0">
                <a:latin typeface="Comic Sans MS"/>
                <a:cs typeface="Comic Sans MS"/>
              </a:rPr>
              <a:t>Planned, </a:t>
            </a:r>
            <a:r>
              <a:rPr lang="en-US" b="1" u="sng" dirty="0" smtClean="0">
                <a:latin typeface="Comic Sans MS"/>
                <a:cs typeface="Comic Sans MS"/>
              </a:rPr>
              <a:t>Documented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and Controlled </a:t>
            </a:r>
            <a:r>
              <a:rPr lang="en-US" b="1" dirty="0" smtClean="0">
                <a:latin typeface="Comic Sans MS"/>
                <a:cs typeface="Comic Sans MS"/>
              </a:rPr>
              <a:t>Work </a:t>
            </a:r>
            <a:r>
              <a:rPr lang="en-US" b="1" dirty="0">
                <a:latin typeface="Comic Sans MS"/>
                <a:cs typeface="Comic Sans MS"/>
              </a:rPr>
              <a:t>Activities </a:t>
            </a:r>
          </a:p>
        </p:txBody>
      </p:sp>
    </p:spTree>
    <p:extLst>
      <p:ext uri="{BB962C8B-B14F-4D97-AF65-F5344CB8AC3E}">
        <p14:creationId xmlns:p14="http://schemas.microsoft.com/office/powerpoint/2010/main" val="88904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96702208"/>
              </p:ext>
            </p:extLst>
          </p:nvPr>
        </p:nvGraphicFramePr>
        <p:xfrm>
          <a:off x="4279900" y="2984500"/>
          <a:ext cx="41783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781800" cy="914400"/>
          </a:xfrm>
        </p:spPr>
        <p:txBody>
          <a:bodyPr/>
          <a:lstStyle/>
          <a:p>
            <a:r>
              <a:rPr lang="en-US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Argonne’s Recent Incidents</a:t>
            </a:r>
            <a:endParaRPr lang="en-US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181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indent="0">
              <a:buNone/>
            </a:pPr>
            <a:r>
              <a:rPr lang="en-US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According to statistics, one in two million unsafe acts results in a fatality</a:t>
            </a:r>
          </a:p>
          <a:p>
            <a:pPr lvl="1"/>
            <a:r>
              <a:rPr lang="en-US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Every fatality starts with an unsafe act</a:t>
            </a:r>
          </a:p>
          <a:p>
            <a:pPr lvl="1"/>
            <a:r>
              <a:rPr lang="en-US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For every 2 million unsafe acts, there are 240,000 near misses, 20,000 minor injuries, 400 reportable</a:t>
            </a:r>
          </a:p>
          <a:p>
            <a:pPr marL="457200" lvl="1" indent="0">
              <a:buNone/>
            </a:pPr>
            <a:r>
              <a:rPr lang="en-US" sz="20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n-US" sz="2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  serious injuries leading up to a death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 </a:t>
            </a:r>
            <a:r>
              <a:rPr lang="en-US" dirty="0"/>
              <a:t>_</a:t>
            </a:r>
            <a:r>
              <a:rPr lang="en-US" dirty="0" smtClean="0"/>
              <a:t>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657600" y="3962400"/>
            <a:ext cx="304800" cy="152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6978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scene3d>
              <a:camera prst="perspectiveBelow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  	</a:t>
            </a:r>
            <a:r>
              <a:rPr lang="en-US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omic Sans MS"/>
              </a:rPr>
              <a:t>ISM is good housekeeping </a:t>
            </a:r>
            <a:endParaRPr lang="en-US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_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1752600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Laboratory Director Peter B. Littlewood encourages organizations </a:t>
            </a:r>
            <a:r>
              <a:rPr lang="en-US" sz="2000" dirty="0"/>
              <a:t>and </a:t>
            </a:r>
            <a:r>
              <a:rPr lang="en-US" sz="2000" dirty="0" smtClean="0"/>
              <a:t>individuals to </a:t>
            </a:r>
            <a:r>
              <a:rPr lang="en-US" sz="2000" dirty="0"/>
              <a:t>focus on improving housekeeping postures.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0480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HEP </a:t>
            </a:r>
            <a:r>
              <a:rPr lang="en-US" b="1" i="1" dirty="0" smtClean="0"/>
              <a:t>is a </a:t>
            </a:r>
            <a:r>
              <a:rPr lang="en-US" b="1" i="1" dirty="0" smtClean="0"/>
              <a:t>current participant in </a:t>
            </a:r>
            <a:r>
              <a:rPr lang="en-US" b="1" i="1" dirty="0" smtClean="0"/>
              <a:t>the </a:t>
            </a:r>
            <a:r>
              <a:rPr lang="en-US" b="1" i="1" dirty="0" smtClean="0"/>
              <a:t>Laboratory audit during the months of June and July  2014 as it pertains to housekeeping and physical examination of all division lab and office space.     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572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By accessing the </a:t>
            </a:r>
            <a:r>
              <a:rPr lang="en-US" sz="2000" dirty="0"/>
              <a:t>link </a:t>
            </a:r>
            <a:r>
              <a:rPr lang="en-US" sz="2000" dirty="0" smtClean="0">
                <a:hlinkClick r:id="rId2"/>
              </a:rPr>
              <a:t>https://www.youtube.com/embed/OfPjYmnInJg?rel=0</a:t>
            </a:r>
            <a:r>
              <a:rPr lang="en-US" sz="2000" dirty="0" smtClean="0"/>
              <a:t> hear more from the Lab Director about ISM.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4267200"/>
            <a:ext cx="41857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Below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2000" dirty="0"/>
              <a:t>Message from the Laboratory Director</a:t>
            </a:r>
          </a:p>
        </p:txBody>
      </p:sp>
    </p:spTree>
    <p:extLst>
      <p:ext uri="{BB962C8B-B14F-4D97-AF65-F5344CB8AC3E}">
        <p14:creationId xmlns:p14="http://schemas.microsoft.com/office/powerpoint/2010/main" val="245609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792162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  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chemical waste cost </a:t>
            </a:r>
            <a:r>
              <a:rPr lang="en-US" dirty="0" smtClean="0">
                <a:latin typeface="Comic Sans MS"/>
                <a:cs typeface="Comic Sans MS"/>
              </a:rPr>
              <a:t>brings</a:t>
            </a:r>
            <a:r>
              <a:rPr lang="en-US" dirty="0" smtClean="0">
                <a:latin typeface="Comic Sans MS"/>
                <a:cs typeface="Comic Sans MS"/>
              </a:rPr>
              <a:t> a new </a:t>
            </a:r>
            <a:r>
              <a:rPr lang="en-US" dirty="0" smtClean="0">
                <a:latin typeface="Comic Sans MS"/>
                <a:cs typeface="Comic Sans MS"/>
              </a:rPr>
              <a:t>chemical management system 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_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67000"/>
            <a:ext cx="47244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838200"/>
            <a:ext cx="3733800" cy="2451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400" y="1066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he Chemical </a:t>
            </a:r>
            <a:r>
              <a:rPr lang="en-US" b="1" dirty="0">
                <a:latin typeface="Comic Sans MS"/>
                <a:cs typeface="Comic Sans MS"/>
              </a:rPr>
              <a:t>Ordering, Records, and Attribute Library (CORAL)</a:t>
            </a:r>
            <a:r>
              <a:rPr lang="en-US" dirty="0">
                <a:latin typeface="Comic Sans MS"/>
                <a:cs typeface="Comic Sans MS"/>
              </a:rPr>
              <a:t> creates and manages chemical records, inventories and tracks </a:t>
            </a:r>
            <a:r>
              <a:rPr lang="en-US" dirty="0" smtClean="0">
                <a:latin typeface="Comic Sans MS"/>
                <a:cs typeface="Comic Sans MS"/>
              </a:rPr>
              <a:t>chemicals using new SDS labeling format and RFID tag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3352800"/>
            <a:ext cx="3048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Comic Sans MS" pitchFamily="66" charset="0"/>
              </a:rPr>
              <a:t>December 1, </a:t>
            </a:r>
            <a:r>
              <a:rPr lang="en-US" sz="1600" b="1" dirty="0" smtClean="0">
                <a:latin typeface="Comic Sans MS" pitchFamily="66" charset="0"/>
              </a:rPr>
              <a:t>2013 </a:t>
            </a:r>
            <a:r>
              <a:rPr lang="en-US" sz="1600" dirty="0">
                <a:latin typeface="Comic Sans MS" pitchFamily="66" charset="0"/>
              </a:rPr>
              <a:t>ESH 196A e</a:t>
            </a:r>
            <a:r>
              <a:rPr lang="en-US" sz="1600" dirty="0" smtClean="0">
                <a:latin typeface="Comic Sans MS" pitchFamily="66" charset="0"/>
              </a:rPr>
              <a:t>mployee </a:t>
            </a:r>
            <a:r>
              <a:rPr lang="en-US" sz="1600" dirty="0">
                <a:latin typeface="Comic Sans MS" pitchFamily="66" charset="0"/>
              </a:rPr>
              <a:t>training </a:t>
            </a:r>
            <a:r>
              <a:rPr lang="en-US" sz="1600" dirty="0" smtClean="0">
                <a:latin typeface="Comic Sans MS" pitchFamily="66" charset="0"/>
              </a:rPr>
              <a:t>on </a:t>
            </a:r>
            <a:r>
              <a:rPr lang="en-US" sz="1600" dirty="0">
                <a:latin typeface="Comic Sans MS" pitchFamily="66" charset="0"/>
              </a:rPr>
              <a:t>labels, </a:t>
            </a:r>
            <a:r>
              <a:rPr lang="en-US" sz="1600" dirty="0" smtClean="0">
                <a:latin typeface="Comic Sans MS" pitchFamily="66" charset="0"/>
              </a:rPr>
              <a:t>SDS </a:t>
            </a:r>
            <a:r>
              <a:rPr lang="en-US" sz="1600" dirty="0">
                <a:latin typeface="Comic Sans MS" pitchFamily="66" charset="0"/>
              </a:rPr>
              <a:t>format</a:t>
            </a:r>
          </a:p>
          <a:p>
            <a:pPr>
              <a:defRPr/>
            </a:pPr>
            <a:r>
              <a:rPr lang="en-US" sz="1600" b="1" dirty="0">
                <a:latin typeface="Comic Sans MS" pitchFamily="66" charset="0"/>
              </a:rPr>
              <a:t>June 1, </a:t>
            </a:r>
            <a:r>
              <a:rPr lang="en-US" sz="1600" b="1" dirty="0" smtClean="0">
                <a:latin typeface="Comic Sans MS" pitchFamily="66" charset="0"/>
              </a:rPr>
              <a:t>2015</a:t>
            </a:r>
            <a:r>
              <a:rPr lang="en-US" sz="1600" dirty="0" smtClean="0">
                <a:latin typeface="Comic Sans MS" pitchFamily="66" charset="0"/>
              </a:rPr>
              <a:t> Manufacturers and vendors comply </a:t>
            </a:r>
            <a:r>
              <a:rPr lang="en-US" sz="1600" dirty="0">
                <a:latin typeface="Comic Sans MS" pitchFamily="66" charset="0"/>
              </a:rPr>
              <a:t>with </a:t>
            </a:r>
            <a:r>
              <a:rPr lang="en-US" sz="1600" dirty="0" smtClean="0">
                <a:latin typeface="Comic Sans MS" pitchFamily="66" charset="0"/>
              </a:rPr>
              <a:t>SDS </a:t>
            </a:r>
            <a:r>
              <a:rPr lang="en-US" sz="1600" dirty="0">
                <a:latin typeface="Comic Sans MS" pitchFamily="66" charset="0"/>
              </a:rPr>
              <a:t>labeling</a:t>
            </a:r>
          </a:p>
          <a:p>
            <a:pPr>
              <a:defRPr/>
            </a:pPr>
            <a:r>
              <a:rPr lang="en-US" sz="1600" b="1" dirty="0">
                <a:latin typeface="Comic Sans MS" pitchFamily="66" charset="0"/>
              </a:rPr>
              <a:t>December 1, </a:t>
            </a:r>
            <a:r>
              <a:rPr lang="en-US" sz="1600" b="1" dirty="0" smtClean="0">
                <a:latin typeface="Comic Sans MS" pitchFamily="66" charset="0"/>
              </a:rPr>
              <a:t>2015</a:t>
            </a:r>
            <a:r>
              <a:rPr lang="en-US" sz="1600" dirty="0" smtClean="0">
                <a:latin typeface="Comic Sans MS" pitchFamily="66" charset="0"/>
              </a:rPr>
              <a:t> Last day vendors ship </a:t>
            </a:r>
            <a:r>
              <a:rPr lang="en-US" sz="1600" dirty="0">
                <a:latin typeface="Comic Sans MS" pitchFamily="66" charset="0"/>
              </a:rPr>
              <a:t>with old </a:t>
            </a:r>
            <a:r>
              <a:rPr lang="en-US" sz="1600" dirty="0" smtClean="0">
                <a:latin typeface="Comic Sans MS" pitchFamily="66" charset="0"/>
              </a:rPr>
              <a:t>labeling </a:t>
            </a:r>
            <a:r>
              <a:rPr lang="en-US" sz="1600" dirty="0">
                <a:latin typeface="Comic Sans MS" pitchFamily="66" charset="0"/>
              </a:rPr>
              <a:t>system</a:t>
            </a:r>
          </a:p>
          <a:p>
            <a:pPr>
              <a:defRPr/>
            </a:pPr>
            <a:r>
              <a:rPr lang="en-US" sz="1600" b="1" dirty="0" smtClean="0">
                <a:latin typeface="Comic Sans MS" pitchFamily="66" charset="0"/>
              </a:rPr>
              <a:t>...Arrange with division safety coordinator </a:t>
            </a:r>
            <a:r>
              <a:rPr lang="en-US" sz="1600" b="1" dirty="0" smtClean="0">
                <a:latin typeface="Comic Sans MS" pitchFamily="66" charset="0"/>
              </a:rPr>
              <a:t>and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b="1" dirty="0" smtClean="0">
                <a:latin typeface="Comic Sans MS" pitchFamily="66" charset="0"/>
              </a:rPr>
              <a:t>dispose legendary chemical waste.. </a:t>
            </a:r>
            <a:endParaRPr lang="en-US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164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for Discussion….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HEP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conducts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different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kinds of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work. </a:t>
            </a:r>
            <a:r>
              <a:rPr lang="en-US" b="1" dirty="0" smtClean="0">
                <a:latin typeface="Comic Sans MS" pitchFamily="66" charset="0"/>
              </a:rPr>
              <a:t>All </a:t>
            </a:r>
            <a:r>
              <a:rPr lang="en-US" b="1" dirty="0">
                <a:latin typeface="Comic Sans MS" pitchFamily="66" charset="0"/>
              </a:rPr>
              <a:t>work has potential </a:t>
            </a:r>
            <a:r>
              <a:rPr lang="en-US" b="1" dirty="0" smtClean="0">
                <a:latin typeface="Comic Sans MS" pitchFamily="66" charset="0"/>
              </a:rPr>
              <a:t>hazards.</a:t>
            </a:r>
            <a:endParaRPr lang="en-US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b="1" u="sng" dirty="0" smtClean="0">
                <a:latin typeface="Comic Sans MS" pitchFamily="66" charset="0"/>
              </a:rPr>
              <a:t>Point #1 </a:t>
            </a:r>
            <a:r>
              <a:rPr lang="en-US" b="1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mic Sans MS" pitchFamily="66" charset="0"/>
              </a:rPr>
              <a:t>d</a:t>
            </a:r>
            <a:r>
              <a:rPr lang="en-US" dirty="0" smtClean="0">
                <a:latin typeface="Comic Sans MS" pitchFamily="66" charset="0"/>
              </a:rPr>
              <a:t>ocument </a:t>
            </a:r>
            <a:r>
              <a:rPr lang="en-US" dirty="0" smtClean="0">
                <a:latin typeface="Comic Sans MS" pitchFamily="66" charset="0"/>
              </a:rPr>
              <a:t>the controls </a:t>
            </a:r>
            <a:r>
              <a:rPr lang="en-US" dirty="0" smtClean="0">
                <a:latin typeface="Comic Sans MS" pitchFamily="66" charset="0"/>
              </a:rPr>
              <a:t>for all foreknown </a:t>
            </a:r>
            <a:r>
              <a:rPr lang="en-US" dirty="0">
                <a:latin typeface="Comic Sans MS" pitchFamily="66" charset="0"/>
              </a:rPr>
              <a:t>hazards </a:t>
            </a:r>
            <a:r>
              <a:rPr lang="en-US" dirty="0" smtClean="0">
                <a:latin typeface="Comic Sans MS" pitchFamily="66" charset="0"/>
              </a:rPr>
              <a:t>…especially when the potential for those hazards exceed </a:t>
            </a:r>
            <a:r>
              <a:rPr lang="en-US" dirty="0">
                <a:latin typeface="Comic Sans MS" pitchFamily="66" charset="0"/>
              </a:rPr>
              <a:t>some </a:t>
            </a:r>
            <a:r>
              <a:rPr lang="en-US" dirty="0" smtClean="0">
                <a:latin typeface="Comic Sans MS" pitchFamily="66" charset="0"/>
              </a:rPr>
              <a:t>laboratory threshold</a:t>
            </a:r>
            <a:endParaRPr lang="en-US" dirty="0">
              <a:latin typeface="Comic Sans MS" pitchFamily="66" charset="0"/>
            </a:endParaRPr>
          </a:p>
          <a:p>
            <a:pPr>
              <a:buFont typeface="Wingdings" charset="2"/>
              <a:buChar char="§"/>
            </a:pPr>
            <a:r>
              <a:rPr lang="en-US" b="1" dirty="0" smtClean="0">
                <a:latin typeface="Comic Sans MS"/>
                <a:cs typeface="Comic Sans MS"/>
              </a:rPr>
              <a:t>Discuss </a:t>
            </a:r>
            <a:r>
              <a:rPr lang="en-US" b="1" dirty="0">
                <a:latin typeface="Comic Sans MS"/>
                <a:cs typeface="Comic Sans MS"/>
              </a:rPr>
              <a:t>work activity with your group </a:t>
            </a:r>
            <a:r>
              <a:rPr lang="en-US" b="1" dirty="0" smtClean="0">
                <a:latin typeface="Comic Sans MS"/>
                <a:cs typeface="Comic Sans MS"/>
              </a:rPr>
              <a:t>leader if you’re </a:t>
            </a:r>
            <a:r>
              <a:rPr lang="en-US" b="1" dirty="0">
                <a:latin typeface="Comic Sans MS"/>
                <a:cs typeface="Comic Sans MS"/>
              </a:rPr>
              <a:t>uncertain about the need for WP&amp;C documentation </a:t>
            </a:r>
            <a:r>
              <a:rPr lang="en-US" sz="2400" dirty="0" smtClean="0">
                <a:latin typeface="Bookman Old Style" pitchFamily="18" charset="0"/>
              </a:rPr>
              <a:t>--</a:t>
            </a:r>
            <a:r>
              <a:rPr lang="en-US" dirty="0" smtClean="0">
                <a:latin typeface="Comic Sans MS" pitchFamily="66" charset="0"/>
              </a:rPr>
              <a:t> the </a:t>
            </a:r>
            <a:r>
              <a:rPr lang="en-US" dirty="0">
                <a:latin typeface="Comic Sans MS" pitchFamily="66" charset="0"/>
              </a:rPr>
              <a:t>group leader judges </a:t>
            </a:r>
            <a:r>
              <a:rPr lang="en-US" dirty="0" smtClean="0">
                <a:latin typeface="Comic Sans MS" pitchFamily="66" charset="0"/>
              </a:rPr>
              <a:t>if WP&amp;C doc is needed</a:t>
            </a:r>
            <a:r>
              <a:rPr lang="en-US" dirty="0">
                <a:latin typeface="Comic Sans MS" pitchFamily="66" charset="0"/>
              </a:rPr>
              <a:t>, he/she </a:t>
            </a:r>
            <a:r>
              <a:rPr lang="en-US" dirty="0" smtClean="0">
                <a:latin typeface="Comic Sans MS" pitchFamily="66" charset="0"/>
              </a:rPr>
              <a:t>then contacts </a:t>
            </a:r>
            <a:r>
              <a:rPr lang="en-US" dirty="0">
                <a:latin typeface="Comic Sans MS" pitchFamily="66" charset="0"/>
              </a:rPr>
              <a:t>the ES&amp;H </a:t>
            </a:r>
            <a:r>
              <a:rPr lang="en-US" dirty="0" smtClean="0">
                <a:latin typeface="Comic Sans MS" pitchFamily="66" charset="0"/>
              </a:rPr>
              <a:t>coordinator </a:t>
            </a:r>
          </a:p>
          <a:p>
            <a:pPr marL="0" indent="0">
              <a:buNone/>
            </a:pPr>
            <a:r>
              <a:rPr lang="en-US" b="1" u="sng" dirty="0" smtClean="0">
                <a:latin typeface="Comic Sans MS"/>
                <a:cs typeface="Comic Sans MS"/>
              </a:rPr>
              <a:t>Point #2</a:t>
            </a: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chemical mismanagement </a:t>
            </a:r>
            <a:r>
              <a:rPr lang="en-US" dirty="0" smtClean="0">
                <a:latin typeface="Comic Sans MS"/>
                <a:cs typeface="Comic Sans MS"/>
              </a:rPr>
              <a:t>cost 3 </a:t>
            </a:r>
            <a:r>
              <a:rPr lang="en-US" dirty="0" smtClean="0">
                <a:latin typeface="Comic Sans MS"/>
                <a:cs typeface="Comic Sans MS"/>
              </a:rPr>
              <a:t>times </a:t>
            </a:r>
            <a:r>
              <a:rPr lang="en-US" dirty="0" smtClean="0">
                <a:latin typeface="Comic Sans MS"/>
                <a:cs typeface="Comic Sans MS"/>
              </a:rPr>
              <a:t>the </a:t>
            </a:r>
            <a:r>
              <a:rPr lang="en-US" dirty="0" smtClean="0">
                <a:latin typeface="Comic Sans MS"/>
                <a:cs typeface="Comic Sans MS"/>
              </a:rPr>
              <a:t>purchase cost </a:t>
            </a:r>
            <a:r>
              <a:rPr lang="en-US" dirty="0" smtClean="0">
                <a:latin typeface="Comic Sans MS"/>
                <a:cs typeface="Comic Sans MS"/>
              </a:rPr>
              <a:t>for waste 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b="1" u="sng" dirty="0" smtClean="0">
                <a:latin typeface="Comic Sans MS"/>
                <a:cs typeface="Comic Sans MS"/>
              </a:rPr>
              <a:t>Point #3</a:t>
            </a: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 good </a:t>
            </a:r>
            <a:r>
              <a:rPr lang="en-US" dirty="0">
                <a:latin typeface="Comic Sans MS"/>
                <a:cs typeface="Comic Sans MS"/>
              </a:rPr>
              <a:t>housekeeping </a:t>
            </a:r>
            <a:r>
              <a:rPr lang="en-US" dirty="0" smtClean="0">
                <a:latin typeface="Comic Sans MS"/>
                <a:cs typeface="Comic Sans MS"/>
              </a:rPr>
              <a:t>is good ISM   </a:t>
            </a: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     </a:t>
            </a:r>
          </a:p>
          <a:p>
            <a:pPr lvl="1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 -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dirty="0" smtClean="0"/>
              <a:t>            </a:t>
            </a:r>
            <a:r>
              <a:rPr lang="en-US" sz="32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)(ancient safety </a:t>
            </a:r>
            <a:r>
              <a:rPr lang="en-US" sz="32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proverbs)</a:t>
            </a:r>
            <a:r>
              <a:rPr lang="en-US" sz="32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(    </a:t>
            </a:r>
            <a:endParaRPr lang="en-US" sz="32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267199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)(The course to Integrated </a:t>
            </a:r>
            <a:r>
              <a:rPr lang="en-US" sz="33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Safety Management is 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to </a:t>
            </a:r>
            <a:r>
              <a:rPr lang="en-US" sz="33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ensure 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safety, </a:t>
            </a:r>
            <a:r>
              <a:rPr lang="en-US" sz="33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reduce cost and the 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chance 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for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 misfortune</a:t>
            </a:r>
            <a:r>
              <a:rPr lang="en-US" sz="33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)(    </a:t>
            </a:r>
            <a:endParaRPr lang="en-US" sz="3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ISM _ June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4363"/>
      </p:ext>
    </p:extLst>
  </p:cSld>
  <p:clrMapOvr>
    <a:masterClrMapping/>
  </p:clrMapOvr>
</p:sld>
</file>

<file path=ppt/theme/theme1.xml><?xml version="1.0" encoding="utf-8"?>
<a:theme xmlns:a="http://schemas.openxmlformats.org/drawingml/2006/main" name="blue_2007[1]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blue_2007[1]</Template>
  <TotalTime>9809</TotalTime>
  <Words>610</Words>
  <Application>Microsoft Macintosh PowerPoint</Application>
  <PresentationFormat>On-screen Show (4:3)</PresentationFormat>
  <Paragraphs>77</Paragraphs>
  <Slides>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blue_2007[1]</vt:lpstr>
      <vt:lpstr>          Integrated      Safety       Management </vt:lpstr>
      <vt:lpstr>  The evolution of ISM, Argonne’s mission of science research and technology</vt:lpstr>
      <vt:lpstr>ensure safety in the workplace, support Argonne’s mission, and embrace LMS-PROC-200 (WP&amp;C) </vt:lpstr>
      <vt:lpstr>____ _____ _____ _____ HAPPENS      </vt:lpstr>
      <vt:lpstr>    Argonne’s Recent Incidents</vt:lpstr>
      <vt:lpstr>    ISM is good housekeeping </vt:lpstr>
      <vt:lpstr>   chemical waste cost brings a new chemical management system  </vt:lpstr>
      <vt:lpstr>Points for Discussion….</vt:lpstr>
      <vt:lpstr>             )(ancient safety proverbs)(    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Argonne User</dc:creator>
  <cp:lastModifiedBy>Leon Reed</cp:lastModifiedBy>
  <cp:revision>229</cp:revision>
  <dcterms:created xsi:type="dcterms:W3CDTF">2010-01-15T16:00:02Z</dcterms:created>
  <dcterms:modified xsi:type="dcterms:W3CDTF">2014-06-13T18:31:19Z</dcterms:modified>
</cp:coreProperties>
</file>