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3" r:id="rId3"/>
    <p:sldId id="267" r:id="rId4"/>
    <p:sldId id="264" r:id="rId5"/>
    <p:sldId id="265" r:id="rId6"/>
    <p:sldId id="270" r:id="rId7"/>
    <p:sldId id="266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23F0A-9120-4CC0-8D89-87FC76155D59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40A4F-3390-4C58-BDE0-BC87EA17C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2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96C4-D9A5-C743-BDFC-01050B25505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C509-C43D-4297-A2A4-2C257ADCDF51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CA68-E162-4EC3-91E6-7B90E15F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5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C509-C43D-4297-A2A4-2C257ADCDF51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CA68-E162-4EC3-91E6-7B90E15F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2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C509-C43D-4297-A2A4-2C257ADCDF51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CA68-E162-4EC3-91E6-7B90E15F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1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C509-C43D-4297-A2A4-2C257ADCDF51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CA68-E162-4EC3-91E6-7B90E15F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7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C509-C43D-4297-A2A4-2C257ADCDF51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CA68-E162-4EC3-91E6-7B90E15F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0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C509-C43D-4297-A2A4-2C257ADCDF51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CA68-E162-4EC3-91E6-7B90E15F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0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C509-C43D-4297-A2A4-2C257ADCDF51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CA68-E162-4EC3-91E6-7B90E15F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4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C509-C43D-4297-A2A4-2C257ADCDF51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CA68-E162-4EC3-91E6-7B90E15F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6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C509-C43D-4297-A2A4-2C257ADCDF51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CA68-E162-4EC3-91E6-7B90E15F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0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C509-C43D-4297-A2A4-2C257ADCDF51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CA68-E162-4EC3-91E6-7B90E15F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0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C509-C43D-4297-A2A4-2C257ADCDF51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CA68-E162-4EC3-91E6-7B90E15F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9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BC509-C43D-4297-A2A4-2C257ADCDF51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2CA68-E162-4EC3-91E6-7B90E15F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8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1.jpeg"/><Relationship Id="rId4" Type="http://schemas.openxmlformats.org/officeDocument/2006/relationships/image" Target="../media/image21.tiff"/><Relationship Id="rId9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613024" y="3820180"/>
            <a:ext cx="4092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Book Antiqua" panose="02040602050305030304" pitchFamily="18" charset="0"/>
                <a:cs typeface="Comic Sans MS"/>
              </a:rPr>
              <a:t>Saptarshi Das, PhD</a:t>
            </a:r>
          </a:p>
          <a:p>
            <a:pPr algn="ctr"/>
            <a:endParaRPr lang="en-US" sz="1400" b="1" dirty="0" smtClean="0">
              <a:latin typeface="Book Antiqua" panose="02040602050305030304" pitchFamily="18" charset="0"/>
              <a:cs typeface="Comic Sans MS"/>
            </a:endParaRPr>
          </a:p>
        </p:txBody>
      </p: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2" name="Picture 4" descr="http://www.allinea.com/Portals/90122/images/Argonne-N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5402"/>
            <a:ext cx="1769364" cy="66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05400" y="4876800"/>
            <a:ext cx="2845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Book Antiqua" panose="02040602050305030304" pitchFamily="18" charset="0"/>
                <a:cs typeface="Comic Sans MS"/>
              </a:rPr>
              <a:t>2. Adjunct Birck Research Scholar</a:t>
            </a:r>
          </a:p>
          <a:p>
            <a:r>
              <a:rPr lang="en-US" sz="1200" dirty="0"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sz="1200" dirty="0" smtClean="0">
                <a:latin typeface="Book Antiqua" panose="02040602050305030304" pitchFamily="18" charset="0"/>
                <a:cs typeface="Comic Sans MS"/>
              </a:rPr>
              <a:t>   Birck Nanotechnology Center</a:t>
            </a:r>
          </a:p>
          <a:p>
            <a:r>
              <a:rPr lang="en-US" sz="1200" dirty="0" smtClean="0">
                <a:latin typeface="Book Antiqua" panose="02040602050305030304" pitchFamily="18" charset="0"/>
                <a:cs typeface="Comic Sans MS"/>
              </a:rPr>
              <a:t>    Purdue University</a:t>
            </a:r>
          </a:p>
          <a:p>
            <a:r>
              <a:rPr lang="en-US" sz="1200" dirty="0" smtClean="0">
                <a:latin typeface="Book Antiqua" panose="02040602050305030304" pitchFamily="18" charset="0"/>
                <a:cs typeface="Comic Sans MS"/>
              </a:rPr>
              <a:t>    West Lafayette, Indiana 47907</a:t>
            </a:r>
            <a:endParaRPr lang="en-US" sz="1200" dirty="0">
              <a:latin typeface="Book Antiqua" panose="02040602050305030304" pitchFamily="18" charset="0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4884003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latin typeface="Book Antiqua" panose="02040602050305030304" pitchFamily="18" charset="0"/>
                <a:cs typeface="Comic Sans MS"/>
              </a:rPr>
              <a:t>Post-doctoral Research Scholar </a:t>
            </a:r>
          </a:p>
          <a:p>
            <a:r>
              <a:rPr lang="en-US" sz="1200" dirty="0"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sz="1200" dirty="0" smtClean="0">
                <a:latin typeface="Book Antiqua" panose="02040602050305030304" pitchFamily="18" charset="0"/>
                <a:cs typeface="Comic Sans MS"/>
              </a:rPr>
              <a:t>     Division of High Energy Physics</a:t>
            </a:r>
          </a:p>
          <a:p>
            <a:r>
              <a:rPr lang="en-US" sz="1200" dirty="0"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sz="1200" dirty="0" smtClean="0">
                <a:latin typeface="Book Antiqua" panose="02040602050305030304" pitchFamily="18" charset="0"/>
                <a:cs typeface="Comic Sans MS"/>
              </a:rPr>
              <a:t>     Argonne National Laboratory</a:t>
            </a:r>
          </a:p>
          <a:p>
            <a:r>
              <a:rPr lang="en-US" sz="1200" dirty="0" smtClean="0">
                <a:latin typeface="Book Antiqua" panose="02040602050305030304" pitchFamily="18" charset="0"/>
                <a:cs typeface="Comic Sans MS"/>
              </a:rPr>
              <a:t>      Lemont, Illinois 60439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2480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Current Affiliations</a:t>
            </a:r>
          </a:p>
          <a:p>
            <a:pPr algn="ctr"/>
            <a:r>
              <a:rPr lang="en-US" sz="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(June 2013 – Present)</a:t>
            </a:r>
            <a:endParaRPr lang="en-US" sz="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1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0" y="197673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Comic Sans MS"/>
              </a:rPr>
              <a:t>2D Crystals – Future of Innovative Devices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838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>Division of High Energy Physics</a:t>
            </a:r>
            <a:endParaRPr lang="en-US" sz="1000" b="1" dirty="0">
              <a:solidFill>
                <a:srgbClr val="0066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2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362200" y="1524000"/>
            <a:ext cx="4895284" cy="464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981200" y="2206823"/>
            <a:ext cx="1447800" cy="1755577"/>
            <a:chOff x="1295400" y="1339898"/>
            <a:chExt cx="1447800" cy="17555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1647675"/>
              <a:ext cx="1447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1295400" y="1339898"/>
              <a:ext cx="1447800" cy="30777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Book Antiqua" pitchFamily="18" charset="0"/>
                </a:rPr>
                <a:t>Graphene</a:t>
              </a:r>
              <a:endParaRPr lang="en-US" sz="1400" b="1" dirty="0">
                <a:latin typeface="Book Antiqua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5683" y="2179797"/>
            <a:ext cx="1600517" cy="1782603"/>
            <a:chOff x="5541243" y="1258320"/>
            <a:chExt cx="1886939" cy="2377082"/>
          </a:xfrm>
          <a:solidFill>
            <a:schemeClr val="bg1"/>
          </a:solidFill>
        </p:grpSpPr>
        <p:pic>
          <p:nvPicPr>
            <p:cNvPr id="37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6000" contrast="55000"/>
            </a:blip>
            <a:srcRect/>
            <a:stretch>
              <a:fillRect/>
            </a:stretch>
          </p:blipFill>
          <p:spPr bwMode="auto">
            <a:xfrm>
              <a:off x="5541243" y="1665438"/>
              <a:ext cx="1886939" cy="19699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/>
            <p:cNvSpPr txBox="1"/>
            <p:nvPr/>
          </p:nvSpPr>
          <p:spPr>
            <a:xfrm>
              <a:off x="5541243" y="1258320"/>
              <a:ext cx="1886939" cy="448785"/>
            </a:xfrm>
            <a:prstGeom prst="rect">
              <a:avLst/>
            </a:prstGeom>
            <a:grp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Book Antiqua" pitchFamily="18" charset="0"/>
                </a:rPr>
                <a:t>h-</a:t>
              </a:r>
              <a:r>
                <a:rPr lang="en-US" sz="1400" b="1" dirty="0" smtClean="0">
                  <a:solidFill>
                    <a:srgbClr val="006600"/>
                  </a:solidFill>
                  <a:latin typeface="Book Antiqua" pitchFamily="18" charset="0"/>
                </a:rPr>
                <a:t>B</a:t>
              </a:r>
              <a:r>
                <a:rPr lang="en-US" sz="1400" b="1" dirty="0" smtClean="0">
                  <a:latin typeface="Book Antiqua" pitchFamily="18" charset="0"/>
                </a:rPr>
                <a:t>N</a:t>
              </a:r>
              <a:endParaRPr lang="en-US" sz="1400" b="1" dirty="0">
                <a:latin typeface="Book Antiqua" pitchFamily="18" charset="0"/>
              </a:endParaRPr>
            </a:p>
          </p:txBody>
        </p:sp>
      </p:grpSp>
      <p:grpSp>
        <p:nvGrpSpPr>
          <p:cNvPr id="39" name="Group 51"/>
          <p:cNvGrpSpPr/>
          <p:nvPr/>
        </p:nvGrpSpPr>
        <p:grpSpPr>
          <a:xfrm>
            <a:off x="3440016" y="4953000"/>
            <a:ext cx="2970685" cy="1694972"/>
            <a:chOff x="3557043" y="2618095"/>
            <a:chExt cx="2970685" cy="1694972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3573" y="2932420"/>
              <a:ext cx="2076737" cy="1380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/>
              </a:outerShdw>
            </a:effectLst>
          </p:spPr>
        </p:pic>
        <p:sp>
          <p:nvSpPr>
            <p:cNvPr id="41" name="Rectangle 40"/>
            <p:cNvSpPr/>
            <p:nvPr/>
          </p:nvSpPr>
          <p:spPr>
            <a:xfrm>
              <a:off x="3557043" y="2618095"/>
              <a:ext cx="2970685" cy="307777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Book Antiqua" pitchFamily="18" charset="0"/>
                </a:rPr>
                <a:t>Transition Metal Dichalcogenides</a:t>
              </a:r>
              <a:endParaRPr lang="en-US" sz="1400" b="1" baseline="30000" dirty="0" smtClean="0">
                <a:latin typeface="Book Antiqua" pitchFamily="18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782541" y="1704201"/>
            <a:ext cx="1770159" cy="276999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>Excellent Conductor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934200" y="1704201"/>
            <a:ext cx="1997964" cy="276999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>Excellent Insulator</a:t>
            </a:r>
            <a:endParaRPr lang="en-US" sz="1200" b="1" dirty="0" smtClean="0">
              <a:latin typeface="Book Antiqua" panose="0204060205030503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85800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971775" y="3223132"/>
            <a:ext cx="1743225" cy="1196468"/>
            <a:chOff x="5867400" y="4645223"/>
            <a:chExt cx="1743225" cy="1196468"/>
          </a:xfrm>
          <a:solidFill>
            <a:schemeClr val="bg1"/>
          </a:solidFill>
        </p:grpSpPr>
        <p:pic>
          <p:nvPicPr>
            <p:cNvPr id="29" name="Picture 2" descr="http://www.rsc.org/chemistryworld/sites/default/files/upload/phosphorene-impacts-2D-electronics_630m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967311"/>
              <a:ext cx="1743225" cy="874380"/>
            </a:xfrm>
            <a:prstGeom prst="rect">
              <a:avLst/>
            </a:prstGeom>
            <a:grp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Rectangle 29"/>
            <p:cNvSpPr/>
            <p:nvPr/>
          </p:nvSpPr>
          <p:spPr>
            <a:xfrm>
              <a:off x="5867400" y="4645223"/>
              <a:ext cx="1743225" cy="307777"/>
            </a:xfrm>
            <a:prstGeom prst="rect">
              <a:avLst/>
            </a:prstGeom>
            <a:grp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Book Antiqua" pitchFamily="18" charset="0"/>
                </a:rPr>
                <a:t>Phosphorene</a:t>
              </a:r>
              <a:endParaRPr lang="en-US" sz="1400" b="1" baseline="30000" dirty="0" smtClean="0">
                <a:latin typeface="Book Antiqua" pitchFamily="18" charset="0"/>
              </a:endParaRPr>
            </a:p>
          </p:txBody>
        </p:sp>
      </p:grpSp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228600" y="15240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Natural 2D Crystals</a:t>
            </a:r>
            <a:endParaRPr lang="en-US" sz="2000" b="1" dirty="0">
              <a:latin typeface="Book Antiqua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26376" y="4572000"/>
            <a:ext cx="1997964" cy="276999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>Excellent Semiconductors</a:t>
            </a:r>
            <a:endParaRPr lang="en-US" sz="1200" b="1" dirty="0" smtClean="0">
              <a:latin typeface="Book Antiqua" panose="0204060205030503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69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865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70367" y="1524000"/>
            <a:ext cx="3435433" cy="1950660"/>
            <a:chOff x="4870367" y="1524000"/>
            <a:chExt cx="3435433" cy="1950660"/>
          </a:xfrm>
        </p:grpSpPr>
        <p:sp>
          <p:nvSpPr>
            <p:cNvPr id="12" name="Rectangle 11"/>
            <p:cNvSpPr/>
            <p:nvPr/>
          </p:nvSpPr>
          <p:spPr>
            <a:xfrm>
              <a:off x="5098380" y="1905000"/>
              <a:ext cx="296450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Book Antiqua" pitchFamily="18" charset="0"/>
                </a:rPr>
                <a:t>Metals: </a:t>
              </a:r>
              <a:r>
                <a:rPr lang="en-US" sz="1200" b="1" dirty="0">
                  <a:solidFill>
                    <a:srgbClr val="C00000"/>
                  </a:solidFill>
                  <a:latin typeface="Book Antiqua" pitchFamily="18" charset="0"/>
                </a:rPr>
                <a:t>Sc</a:t>
              </a:r>
              <a:r>
                <a:rPr lang="en-US" sz="1200" b="1" dirty="0">
                  <a:solidFill>
                    <a:srgbClr val="FFC000"/>
                  </a:solidFill>
                  <a:latin typeface="Book Antiqua" pitchFamily="18" charset="0"/>
                </a:rPr>
                <a:t>Te</a:t>
              </a:r>
              <a:r>
                <a:rPr lang="en-US" sz="1200" b="1" baseline="-25000" dirty="0">
                  <a:solidFill>
                    <a:srgbClr val="FFC000"/>
                  </a:solidFill>
                  <a:latin typeface="Book Antiqua" pitchFamily="18" charset="0"/>
                </a:rPr>
                <a:t>2</a:t>
              </a:r>
              <a:r>
                <a:rPr lang="en-US" sz="1200" b="1" dirty="0">
                  <a:latin typeface="Book Antiqua" pitchFamily="18" charset="0"/>
                </a:rPr>
                <a:t> ,</a:t>
              </a:r>
              <a:r>
                <a:rPr lang="en-US" sz="1200" b="1" dirty="0">
                  <a:solidFill>
                    <a:srgbClr val="C00000"/>
                  </a:solidFill>
                  <a:latin typeface="Book Antiqua" pitchFamily="18" charset="0"/>
                </a:rPr>
                <a:t>Ta</a:t>
              </a:r>
              <a:r>
                <a:rPr lang="en-US" sz="1200" b="1" dirty="0">
                  <a:solidFill>
                    <a:srgbClr val="FFC000"/>
                  </a:solidFill>
                  <a:latin typeface="Book Antiqua" pitchFamily="18" charset="0"/>
                </a:rPr>
                <a:t>S</a:t>
              </a:r>
              <a:r>
                <a:rPr lang="en-US" sz="1200" b="1" baseline="-25000" dirty="0">
                  <a:solidFill>
                    <a:srgbClr val="FFC000"/>
                  </a:solidFill>
                  <a:latin typeface="Book Antiqua" pitchFamily="18" charset="0"/>
                </a:rPr>
                <a:t>2</a:t>
              </a:r>
              <a:r>
                <a:rPr lang="en-US" sz="1200" b="1" dirty="0">
                  <a:latin typeface="Book Antiqua" pitchFamily="18" charset="0"/>
                </a:rPr>
                <a:t> , etc.</a:t>
              </a:r>
              <a:endParaRPr lang="en-US" sz="1200" b="1" dirty="0">
                <a:solidFill>
                  <a:srgbClr val="FFFF00"/>
                </a:solidFill>
                <a:latin typeface="Book Antiqua" pitchFamily="18" charset="0"/>
              </a:endParaRPr>
            </a:p>
            <a:p>
              <a:endParaRPr lang="en-US" sz="1200" b="1" dirty="0" smtClean="0">
                <a:latin typeface="Book Antiqua" pitchFamily="18" charset="0"/>
              </a:endParaRPr>
            </a:p>
            <a:p>
              <a:r>
                <a:rPr lang="en-US" sz="1200" b="1" dirty="0" smtClean="0">
                  <a:latin typeface="Book Antiqua" pitchFamily="18" charset="0"/>
                </a:rPr>
                <a:t>Semiconductors: </a:t>
              </a:r>
              <a:r>
                <a:rPr lang="en-US" sz="1200" b="1" dirty="0">
                  <a:solidFill>
                    <a:srgbClr val="C00000"/>
                  </a:solidFill>
                  <a:latin typeface="Book Antiqua" pitchFamily="18" charset="0"/>
                </a:rPr>
                <a:t>W</a:t>
              </a:r>
              <a:r>
                <a:rPr lang="en-US" sz="1200" b="1" dirty="0">
                  <a:solidFill>
                    <a:srgbClr val="FFC000"/>
                  </a:solidFill>
                  <a:latin typeface="Book Antiqua" pitchFamily="18" charset="0"/>
                </a:rPr>
                <a:t>Se</a:t>
              </a:r>
              <a:r>
                <a:rPr lang="en-US" sz="1200" b="1" baseline="-25000" dirty="0">
                  <a:solidFill>
                    <a:srgbClr val="FFC000"/>
                  </a:solidFill>
                  <a:latin typeface="Book Antiqua" pitchFamily="18" charset="0"/>
                </a:rPr>
                <a:t>2</a:t>
              </a:r>
              <a:r>
                <a:rPr lang="en-US" sz="1200" b="1" dirty="0">
                  <a:latin typeface="Book Antiqua" pitchFamily="18" charset="0"/>
                </a:rPr>
                <a:t> , </a:t>
              </a:r>
              <a:r>
                <a:rPr lang="en-US" sz="1200" b="1" dirty="0">
                  <a:solidFill>
                    <a:srgbClr val="C00000"/>
                  </a:solidFill>
                  <a:latin typeface="Book Antiqua" pitchFamily="18" charset="0"/>
                </a:rPr>
                <a:t>Mo</a:t>
              </a:r>
              <a:r>
                <a:rPr lang="en-US" sz="1200" b="1" dirty="0">
                  <a:solidFill>
                    <a:srgbClr val="FFC000"/>
                  </a:solidFill>
                  <a:latin typeface="Book Antiqua" pitchFamily="18" charset="0"/>
                </a:rPr>
                <a:t>S</a:t>
              </a:r>
              <a:r>
                <a:rPr lang="en-US" sz="1200" b="1" baseline="-25000" dirty="0">
                  <a:solidFill>
                    <a:srgbClr val="FFC000"/>
                  </a:solidFill>
                  <a:latin typeface="Book Antiqua" pitchFamily="18" charset="0"/>
                </a:rPr>
                <a:t>2</a:t>
              </a:r>
              <a:r>
                <a:rPr lang="en-US" sz="1200" b="1" dirty="0">
                  <a:latin typeface="Book Antiqua" pitchFamily="18" charset="0"/>
                </a:rPr>
                <a:t>, etc.</a:t>
              </a:r>
              <a:r>
                <a:rPr lang="en-US" sz="1200" b="1" baseline="-25000" dirty="0">
                  <a:solidFill>
                    <a:srgbClr val="FFC000"/>
                  </a:solidFill>
                  <a:latin typeface="Book Antiqua" pitchFamily="18" charset="0"/>
                </a:rPr>
                <a:t> </a:t>
              </a:r>
              <a:endParaRPr lang="en-US" sz="1200" b="1" dirty="0">
                <a:latin typeface="Book Antiqua" pitchFamily="18" charset="0"/>
              </a:endParaRPr>
            </a:p>
            <a:p>
              <a:endParaRPr lang="en-US" sz="1200" b="1" dirty="0" smtClean="0">
                <a:latin typeface="Book Antiqua" pitchFamily="18" charset="0"/>
              </a:endParaRPr>
            </a:p>
            <a:p>
              <a:r>
                <a:rPr lang="en-US" sz="1200" b="1" dirty="0" smtClean="0">
                  <a:latin typeface="Book Antiqua" pitchFamily="18" charset="0"/>
                </a:rPr>
                <a:t>Insulators: </a:t>
              </a:r>
              <a:r>
                <a:rPr lang="en-US" sz="1200" b="1" dirty="0" smtClean="0">
                  <a:solidFill>
                    <a:srgbClr val="C00000"/>
                  </a:solidFill>
                  <a:latin typeface="Book Antiqua" pitchFamily="18" charset="0"/>
                </a:rPr>
                <a:t>Pt</a:t>
              </a:r>
              <a:r>
                <a:rPr lang="en-US" sz="1200" b="1" dirty="0" smtClean="0">
                  <a:solidFill>
                    <a:srgbClr val="FFC000"/>
                  </a:solidFill>
                  <a:latin typeface="Book Antiqua" pitchFamily="18" charset="0"/>
                </a:rPr>
                <a:t>Se</a:t>
              </a:r>
              <a:r>
                <a:rPr lang="en-US" sz="1200" b="1" baseline="-25000" dirty="0" smtClean="0">
                  <a:solidFill>
                    <a:srgbClr val="FFC000"/>
                  </a:solidFill>
                  <a:latin typeface="Book Antiqua" pitchFamily="18" charset="0"/>
                </a:rPr>
                <a:t>2</a:t>
              </a:r>
              <a:r>
                <a:rPr lang="en-US" sz="1200" b="1" dirty="0" smtClean="0">
                  <a:latin typeface="Book Antiqua" pitchFamily="18" charset="0"/>
                </a:rPr>
                <a:t> ,</a:t>
              </a:r>
              <a:r>
                <a:rPr lang="en-US" sz="1200" b="1" dirty="0" smtClean="0">
                  <a:solidFill>
                    <a:srgbClr val="C00000"/>
                  </a:solidFill>
                  <a:latin typeface="Book Antiqua" pitchFamily="18" charset="0"/>
                </a:rPr>
                <a:t>Pd</a:t>
              </a:r>
              <a:r>
                <a:rPr lang="en-US" sz="1200" b="1" dirty="0" smtClean="0">
                  <a:solidFill>
                    <a:srgbClr val="FFC000"/>
                  </a:solidFill>
                  <a:latin typeface="Book Antiqua" pitchFamily="18" charset="0"/>
                </a:rPr>
                <a:t>S</a:t>
              </a:r>
              <a:r>
                <a:rPr lang="en-US" sz="1200" b="1" baseline="-25000" dirty="0" smtClean="0">
                  <a:solidFill>
                    <a:srgbClr val="FFC000"/>
                  </a:solidFill>
                  <a:latin typeface="Book Antiqua" pitchFamily="18" charset="0"/>
                </a:rPr>
                <a:t>2</a:t>
              </a:r>
              <a:r>
                <a:rPr lang="en-US" sz="1200" b="1" dirty="0" smtClean="0">
                  <a:latin typeface="Book Antiqua" pitchFamily="18" charset="0"/>
                </a:rPr>
                <a:t> </a:t>
              </a:r>
              <a:r>
                <a:rPr lang="en-US" sz="1200" b="1" dirty="0">
                  <a:latin typeface="Book Antiqua" pitchFamily="18" charset="0"/>
                </a:rPr>
                <a:t>, etc.</a:t>
              </a:r>
              <a:endParaRPr lang="en-US" sz="1200" b="1" dirty="0">
                <a:solidFill>
                  <a:srgbClr val="FFFF00"/>
                </a:solidFill>
                <a:latin typeface="Book Antiqua" pitchFamily="18" charset="0"/>
              </a:endParaRPr>
            </a:p>
            <a:p>
              <a:endParaRPr lang="en-US" sz="1200" b="1" dirty="0" smtClean="0">
                <a:latin typeface="Book Antiqua" pitchFamily="18" charset="0"/>
              </a:endParaRPr>
            </a:p>
            <a:p>
              <a:r>
                <a:rPr lang="en-US" sz="1200" b="1" dirty="0" smtClean="0">
                  <a:latin typeface="Book Antiqua" pitchFamily="18" charset="0"/>
                </a:rPr>
                <a:t>Superconductors: </a:t>
              </a:r>
              <a:r>
                <a:rPr lang="en-US" sz="1200" b="1" dirty="0" smtClean="0">
                  <a:solidFill>
                    <a:srgbClr val="C00000"/>
                  </a:solidFill>
                  <a:latin typeface="Book Antiqua" pitchFamily="18" charset="0"/>
                </a:rPr>
                <a:t>V</a:t>
              </a:r>
              <a:r>
                <a:rPr lang="en-US" sz="1200" b="1" dirty="0" smtClean="0">
                  <a:solidFill>
                    <a:srgbClr val="FFC000"/>
                  </a:solidFill>
                  <a:latin typeface="Book Antiqua" pitchFamily="18" charset="0"/>
                </a:rPr>
                <a:t>S</a:t>
              </a:r>
              <a:r>
                <a:rPr lang="en-US" sz="1200" b="1" baseline="-25000" dirty="0" smtClean="0">
                  <a:solidFill>
                    <a:srgbClr val="FFC000"/>
                  </a:solidFill>
                  <a:latin typeface="Book Antiqua" pitchFamily="18" charset="0"/>
                </a:rPr>
                <a:t>2</a:t>
              </a:r>
              <a:r>
                <a:rPr lang="en-US" sz="1200" b="1" dirty="0" smtClean="0">
                  <a:latin typeface="Book Antiqua" pitchFamily="18" charset="0"/>
                </a:rPr>
                <a:t> </a:t>
              </a:r>
              <a:r>
                <a:rPr lang="en-US" sz="1200" b="1" dirty="0">
                  <a:latin typeface="Book Antiqua" pitchFamily="18" charset="0"/>
                </a:rPr>
                <a:t>, </a:t>
              </a:r>
              <a:r>
                <a:rPr lang="en-US" sz="1200" b="1" dirty="0" smtClean="0">
                  <a:solidFill>
                    <a:srgbClr val="C00000"/>
                  </a:solidFill>
                  <a:latin typeface="Book Antiqua" pitchFamily="18" charset="0"/>
                </a:rPr>
                <a:t>Nb</a:t>
              </a:r>
              <a:r>
                <a:rPr lang="en-US" sz="1200" b="1" dirty="0" smtClean="0">
                  <a:solidFill>
                    <a:srgbClr val="FFC000"/>
                  </a:solidFill>
                  <a:latin typeface="Book Antiqua" pitchFamily="18" charset="0"/>
                </a:rPr>
                <a:t>Se</a:t>
              </a:r>
              <a:r>
                <a:rPr lang="en-US" sz="1200" b="1" baseline="-25000" dirty="0" smtClean="0">
                  <a:solidFill>
                    <a:srgbClr val="FFC000"/>
                  </a:solidFill>
                  <a:latin typeface="Book Antiqua" pitchFamily="18" charset="0"/>
                </a:rPr>
                <a:t>2</a:t>
              </a:r>
              <a:r>
                <a:rPr lang="en-US" sz="1200" b="1" dirty="0">
                  <a:latin typeface="Book Antiqua" pitchFamily="18" charset="0"/>
                </a:rPr>
                <a:t> , </a:t>
              </a:r>
              <a:r>
                <a:rPr lang="en-US" sz="1200" b="1" dirty="0" smtClean="0">
                  <a:latin typeface="Book Antiqua" pitchFamily="18" charset="0"/>
                </a:rPr>
                <a:t>etc.</a:t>
              </a:r>
              <a:endParaRPr lang="en-US" sz="1200" b="1" baseline="-25000" dirty="0">
                <a:solidFill>
                  <a:srgbClr val="FFC000"/>
                </a:solidFill>
                <a:latin typeface="Book Antiqua" pitchFamily="18" charset="0"/>
              </a:endParaRPr>
            </a:p>
            <a:p>
              <a:endParaRPr lang="en-US" sz="1200" b="1" dirty="0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70367" y="1524000"/>
              <a:ext cx="3435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Book Antiqua" panose="02040602050305030304" pitchFamily="18" charset="0"/>
                </a:rPr>
                <a:t>88 TMDs have been explored since 1960s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29830" y="3630063"/>
            <a:ext cx="4209369" cy="2618337"/>
            <a:chOff x="538716" y="1295400"/>
            <a:chExt cx="8452884" cy="5096407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8716" y="1295400"/>
              <a:ext cx="4109484" cy="5096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3041" y="1524000"/>
              <a:ext cx="4278559" cy="462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785401" y="3962400"/>
            <a:ext cx="3329399" cy="2249806"/>
            <a:chOff x="754856" y="1140361"/>
            <a:chExt cx="4167340" cy="3023077"/>
          </a:xfrm>
        </p:grpSpPr>
        <p:grpSp>
          <p:nvGrpSpPr>
            <p:cNvPr id="19" name="Group 18"/>
            <p:cNvGrpSpPr/>
            <p:nvPr/>
          </p:nvGrpSpPr>
          <p:grpSpPr>
            <a:xfrm>
              <a:off x="754856" y="1447800"/>
              <a:ext cx="4167340" cy="2715638"/>
              <a:chOff x="754856" y="1447800"/>
              <a:chExt cx="4167340" cy="271563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754856" y="1447800"/>
                <a:ext cx="4167340" cy="2715638"/>
                <a:chOff x="754856" y="1447800"/>
                <a:chExt cx="3595688" cy="2357438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754856" y="1447800"/>
                  <a:ext cx="3595688" cy="2357438"/>
                  <a:chOff x="754856" y="1447800"/>
                  <a:chExt cx="3595688" cy="2357438"/>
                </a:xfrm>
              </p:grpSpPr>
              <p:pic>
                <p:nvPicPr>
                  <p:cNvPr id="27" name="Picture 2" descr="http://www.elementsdatabase.com/Images/periodic_table1.gif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856" y="1447800"/>
                    <a:ext cx="3595688" cy="2357438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</p:pic>
              <p:pic>
                <p:nvPicPr>
                  <p:cNvPr id="28" name="Picture 2" descr="http://www.elementsdatabase.com/Images/periodic_table1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760" t="34209" r="34967" b="36773"/>
                  <a:stretch/>
                </p:blipFill>
                <p:spPr bwMode="auto">
                  <a:xfrm>
                    <a:off x="1216819" y="2259807"/>
                    <a:ext cx="1879600" cy="684087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</p:pic>
            </p:grpSp>
            <p:pic>
              <p:nvPicPr>
                <p:cNvPr id="26" name="Picture 2" descr="http://www.elementsdatabase.com/Images/periodic_table1.gif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678" t="25858" r="13226" b="45811"/>
                <a:stretch/>
              </p:blipFill>
              <p:spPr bwMode="auto">
                <a:xfrm>
                  <a:off x="3653971" y="2057754"/>
                  <a:ext cx="219209" cy="667871"/>
                </a:xfrm>
                <a:prstGeom prst="rect">
                  <a:avLst/>
                </a:prstGeom>
                <a:solidFill>
                  <a:srgbClr val="FFFFFF"/>
                </a:solidFill>
              </p:spPr>
            </p:pic>
          </p:grpSp>
          <p:sp>
            <p:nvSpPr>
              <p:cNvPr id="22" name="Rectangle 21"/>
              <p:cNvSpPr/>
              <p:nvPr/>
            </p:nvSpPr>
            <p:spPr>
              <a:xfrm>
                <a:off x="1290263" y="2397606"/>
                <a:ext cx="2178423" cy="773611"/>
              </a:xfrm>
              <a:prstGeom prst="rect">
                <a:avLst/>
              </a:prstGeom>
              <a:solidFill>
                <a:srgbClr val="C00000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114880" y="2150433"/>
                <a:ext cx="254059" cy="769350"/>
              </a:xfrm>
              <a:prstGeom prst="rect">
                <a:avLst/>
              </a:prstGeom>
              <a:solidFill>
                <a:srgbClr val="FFC00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468686" y="1662234"/>
                <a:ext cx="1064403" cy="127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199498" y="1140361"/>
              <a:ext cx="3607670" cy="3722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Book Antiqua" panose="02040602050305030304" pitchFamily="18" charset="0"/>
                </a:rPr>
                <a:t>Periodic Table of Elements</a:t>
              </a:r>
            </a:p>
          </p:txBody>
        </p:sp>
      </p:grpSp>
      <p:grpSp>
        <p:nvGrpSpPr>
          <p:cNvPr id="29" name="Group 51"/>
          <p:cNvGrpSpPr/>
          <p:nvPr/>
        </p:nvGrpSpPr>
        <p:grpSpPr>
          <a:xfrm>
            <a:off x="914400" y="1447800"/>
            <a:ext cx="2779982" cy="2218847"/>
            <a:chOff x="3536878" y="2084695"/>
            <a:chExt cx="2779982" cy="2218847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36878" y="2455367"/>
              <a:ext cx="2779982" cy="184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/>
              </a:outerShdw>
            </a:effectLst>
          </p:spPr>
        </p:pic>
        <p:sp>
          <p:nvSpPr>
            <p:cNvPr id="31" name="Rectangle 30"/>
            <p:cNvSpPr/>
            <p:nvPr/>
          </p:nvSpPr>
          <p:spPr>
            <a:xfrm>
              <a:off x="3656557" y="2084695"/>
              <a:ext cx="25811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latin typeface="Book Antiqua" pitchFamily="18" charset="0"/>
                </a:rPr>
                <a:t>Transition Metal Dichalcogenides</a:t>
              </a:r>
              <a:endParaRPr lang="en-US" sz="1200" b="1" baseline="30000" dirty="0" smtClean="0">
                <a:latin typeface="Book Antiqua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42601" y="4230469"/>
            <a:ext cx="17109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Book Antiqua" pitchFamily="18" charset="0"/>
              </a:rPr>
              <a:t>M</a:t>
            </a:r>
            <a:r>
              <a:rPr lang="en-US" sz="1200" b="1" dirty="0">
                <a:solidFill>
                  <a:srgbClr val="FFC000"/>
                </a:solidFill>
                <a:latin typeface="Book Antiqua" pitchFamily="18" charset="0"/>
              </a:rPr>
              <a:t>X</a:t>
            </a:r>
            <a:r>
              <a:rPr lang="en-US" sz="1200" b="1" baseline="-25000" dirty="0">
                <a:solidFill>
                  <a:srgbClr val="FFC000"/>
                </a:solidFill>
                <a:latin typeface="Book Antiqua" pitchFamily="18" charset="0"/>
              </a:rPr>
              <a:t>2</a:t>
            </a:r>
          </a:p>
          <a:p>
            <a:r>
              <a:rPr lang="en-US" sz="1200" b="1" dirty="0" smtClean="0">
                <a:solidFill>
                  <a:srgbClr val="C00000"/>
                </a:solidFill>
                <a:latin typeface="Book Antiqua" pitchFamily="18" charset="0"/>
              </a:rPr>
              <a:t>M = Transition Metal </a:t>
            </a:r>
          </a:p>
          <a:p>
            <a:r>
              <a:rPr lang="en-US" sz="1200" b="1" dirty="0" smtClean="0">
                <a:solidFill>
                  <a:srgbClr val="FFC000"/>
                </a:solidFill>
                <a:latin typeface="Book Antiqua" pitchFamily="18" charset="0"/>
              </a:rPr>
              <a:t>X = Chalcogen</a:t>
            </a:r>
          </a:p>
        </p:txBody>
      </p:sp>
      <p:sp>
        <p:nvSpPr>
          <p:cNvPr id="35" name="TextBox 14"/>
          <p:cNvSpPr txBox="1">
            <a:spLocks noChangeArrowheads="1"/>
          </p:cNvSpPr>
          <p:nvPr/>
        </p:nvSpPr>
        <p:spPr bwMode="auto">
          <a:xfrm>
            <a:off x="228600" y="15240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Natural 2D Crystals</a:t>
            </a:r>
            <a:endParaRPr lang="en-US" sz="2000" b="1" dirty="0">
              <a:latin typeface="Book Antiqua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34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8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4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685800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228600" y="15240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Tunable Electronic Structure</a:t>
            </a:r>
            <a:endParaRPr lang="en-US" sz="2000" b="1" dirty="0">
              <a:latin typeface="Book Antiqua" pitchFamily="18" charset="0"/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r="13410"/>
          <a:stretch/>
        </p:blipFill>
        <p:spPr bwMode="auto">
          <a:xfrm>
            <a:off x="3556822" y="1421567"/>
            <a:ext cx="2716399" cy="2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858607" y="1524000"/>
            <a:ext cx="196079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Book Antiqua" panose="02040602050305030304" pitchFamily="18" charset="0"/>
              </a:rPr>
              <a:t>Electric Field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b="1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Book Antiqua" panose="02040602050305030304" pitchFamily="18" charset="0"/>
              </a:rPr>
              <a:t>Mechanical Force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b="1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Book Antiqua" panose="02040602050305030304" pitchFamily="18" charset="0"/>
              </a:rPr>
              <a:t>Thermal Gradient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b="1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Book Antiqua" panose="02040602050305030304" pitchFamily="18" charset="0"/>
              </a:rPr>
              <a:t>Thickness Scaling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b="1" dirty="0">
              <a:latin typeface="Book Antiqua" panose="02040602050305030304" pitchFamily="18" charset="0"/>
            </a:endParaRPr>
          </a:p>
        </p:txBody>
      </p:sp>
      <p:pic>
        <p:nvPicPr>
          <p:cNvPr id="55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l="37972" t="2244" r="32821" b="58275"/>
          <a:stretch/>
        </p:blipFill>
        <p:spPr bwMode="auto">
          <a:xfrm>
            <a:off x="5346417" y="122807"/>
            <a:ext cx="1045191" cy="95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33" y="1371600"/>
            <a:ext cx="2539267" cy="224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6627324" y="3505200"/>
            <a:ext cx="24404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atin typeface="Book Antiqua" panose="02040602050305030304" pitchFamily="18" charset="0"/>
              </a:rPr>
              <a:t>Swastibrata </a:t>
            </a:r>
            <a:r>
              <a:rPr lang="en-US" sz="800" dirty="0" smtClean="0">
                <a:latin typeface="Book Antiqua" panose="02040602050305030304" pitchFamily="18" charset="0"/>
              </a:rPr>
              <a:t>Bhattacharyya</a:t>
            </a:r>
            <a:r>
              <a:rPr lang="en-US" sz="800" b="1" dirty="0" smtClean="0">
                <a:latin typeface="Book Antiqua" pitchFamily="18" charset="0"/>
              </a:rPr>
              <a:t>, </a:t>
            </a:r>
            <a:r>
              <a:rPr lang="en-US" sz="800" b="1" i="1" dirty="0">
                <a:latin typeface="Book Antiqua" pitchFamily="18" charset="0"/>
              </a:rPr>
              <a:t>et </a:t>
            </a:r>
            <a:r>
              <a:rPr lang="en-US" sz="800" b="1" i="1" dirty="0" smtClean="0">
                <a:latin typeface="Book Antiqua" pitchFamily="18" charset="0"/>
              </a:rPr>
              <a:t>al</a:t>
            </a:r>
            <a:r>
              <a:rPr lang="en-US" sz="800" b="1" dirty="0" smtClean="0">
                <a:latin typeface="Book Antiqua" pitchFamily="18" charset="0"/>
              </a:rPr>
              <a:t>.  Physical Review B, 86, 075454, 2012</a:t>
            </a:r>
            <a:endParaRPr lang="en-US" sz="800" dirty="0">
              <a:latin typeface="Book Antiqua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733801" y="3471446"/>
            <a:ext cx="2539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latin typeface="Book Antiqua" panose="02040602050305030304" pitchFamily="18" charset="0"/>
              </a:rPr>
              <a:t>Ashok Kumar</a:t>
            </a:r>
            <a:r>
              <a:rPr lang="en-US" sz="800" b="1" dirty="0" smtClean="0">
                <a:latin typeface="Book Antiqua" pitchFamily="18" charset="0"/>
              </a:rPr>
              <a:t>, </a:t>
            </a:r>
            <a:r>
              <a:rPr lang="en-US" sz="800" b="1" i="1" dirty="0">
                <a:latin typeface="Book Antiqua" pitchFamily="18" charset="0"/>
              </a:rPr>
              <a:t>et </a:t>
            </a:r>
            <a:r>
              <a:rPr lang="en-US" sz="800" b="1" i="1" dirty="0" smtClean="0">
                <a:latin typeface="Book Antiqua" pitchFamily="18" charset="0"/>
              </a:rPr>
              <a:t>al</a:t>
            </a:r>
            <a:r>
              <a:rPr lang="en-US" sz="800" b="1" dirty="0" smtClean="0">
                <a:latin typeface="Book Antiqua" pitchFamily="18" charset="0"/>
              </a:rPr>
              <a:t>.</a:t>
            </a:r>
            <a:r>
              <a:rPr lang="en-US" sz="800" dirty="0">
                <a:latin typeface="Book Antiqua" panose="02040602050305030304" pitchFamily="18" charset="0"/>
              </a:rPr>
              <a:t> </a:t>
            </a:r>
            <a:r>
              <a:rPr lang="en-US" sz="800" b="1" dirty="0" smtClean="0">
                <a:latin typeface="Book Antiqua" pitchFamily="18" charset="0"/>
              </a:rPr>
              <a:t>Modeling and Simulation in Material Science and Engineering, 21, 065015, 2012</a:t>
            </a:r>
            <a:endParaRPr lang="en-US" sz="800" dirty="0">
              <a:latin typeface="Book Antiqua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8607" y="5118555"/>
            <a:ext cx="3376709" cy="1387488"/>
            <a:chOff x="762000" y="3886200"/>
            <a:chExt cx="3376709" cy="1387488"/>
          </a:xfrm>
        </p:grpSpPr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762000" y="3886200"/>
              <a:ext cx="3376709" cy="1387488"/>
              <a:chOff x="1143000" y="-188879"/>
              <a:chExt cx="8441772" cy="346872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1143000" y="1620"/>
                <a:ext cx="8441772" cy="3278221"/>
                <a:chOff x="1143000" y="1620"/>
                <a:chExt cx="8441772" cy="3278221"/>
              </a:xfrm>
            </p:grpSpPr>
            <p:pic>
              <p:nvPicPr>
                <p:cNvPr id="63" name="Picture 2" descr="C:\Users\Saptarshi\Desktop\Job\2013 Faculty Application\Research Statement Figures\BGFET.tif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384" r="32184" b="57288"/>
                <a:stretch/>
              </p:blipFill>
              <p:spPr bwMode="auto">
                <a:xfrm>
                  <a:off x="1143000" y="1620"/>
                  <a:ext cx="8441772" cy="32782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64" name="Group 63"/>
                <p:cNvGrpSpPr/>
                <p:nvPr/>
              </p:nvGrpSpPr>
              <p:grpSpPr>
                <a:xfrm>
                  <a:off x="3087720" y="251028"/>
                  <a:ext cx="5294280" cy="2608092"/>
                  <a:chOff x="3087720" y="251028"/>
                  <a:chExt cx="5294280" cy="2608092"/>
                </a:xfrm>
              </p:grpSpPr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3087720" y="1525620"/>
                    <a:ext cx="1865280" cy="538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b="1" dirty="0" smtClean="0">
                        <a:latin typeface="Book Antiqua" panose="02040602050305030304" pitchFamily="18" charset="0"/>
                      </a:rPr>
                      <a:t>Source</a:t>
                    </a:r>
                    <a:endParaRPr lang="en-US" sz="800" b="1" dirty="0"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7212150" y="1525620"/>
                    <a:ext cx="1169850" cy="538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b="1" dirty="0" smtClean="0">
                        <a:latin typeface="Book Antiqua" panose="02040602050305030304" pitchFamily="18" charset="0"/>
                      </a:rPr>
                      <a:t>Drain</a:t>
                    </a:r>
                    <a:endParaRPr lang="en-US" sz="800" b="1" dirty="0"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 rot="224152">
                    <a:off x="5016697" y="251028"/>
                    <a:ext cx="1825695" cy="538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b="1" dirty="0" smtClean="0">
                        <a:latin typeface="Book Antiqua" panose="02040602050305030304" pitchFamily="18" charset="0"/>
                      </a:rPr>
                      <a:t>Gate</a:t>
                    </a:r>
                    <a:endParaRPr lang="en-US" sz="800" b="1" dirty="0"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4953000" y="2320510"/>
                    <a:ext cx="2647038" cy="538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b="1" dirty="0" smtClean="0">
                        <a:latin typeface="Book Antiqua" panose="02040602050305030304" pitchFamily="18" charset="0"/>
                      </a:rPr>
                      <a:t>Substrate</a:t>
                    </a:r>
                    <a:endParaRPr lang="en-US" sz="800" b="1" dirty="0">
                      <a:latin typeface="Book Antiqua" panose="02040602050305030304" pitchFamily="18" charset="0"/>
                    </a:endParaRPr>
                  </a:p>
                </p:txBody>
              </p:sp>
            </p:grpSp>
          </p:grpSp>
          <p:sp>
            <p:nvSpPr>
              <p:cNvPr id="59" name="Arc 58"/>
              <p:cNvSpPr/>
              <p:nvPr/>
            </p:nvSpPr>
            <p:spPr>
              <a:xfrm>
                <a:off x="4572000" y="-188879"/>
                <a:ext cx="950880" cy="945113"/>
              </a:xfrm>
              <a:prstGeom prst="arc">
                <a:avLst/>
              </a:prstGeom>
              <a:ln w="190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1891463" y="4262735"/>
              <a:ext cx="1338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latin typeface="Book Antiqua" panose="02040602050305030304" pitchFamily="18" charset="0"/>
                </a:rPr>
                <a:t>Dielectric</a:t>
              </a:r>
            </a:p>
            <a:p>
              <a:pPr algn="ctr"/>
              <a:r>
                <a:rPr lang="en-US" sz="800" b="1" dirty="0" smtClean="0">
                  <a:latin typeface="Book Antiqua" panose="02040602050305030304" pitchFamily="18" charset="0"/>
                </a:rPr>
                <a:t>Piezoelectric</a:t>
              </a:r>
            </a:p>
            <a:p>
              <a:pPr algn="ctr"/>
              <a:r>
                <a:rPr lang="en-US" sz="800" b="1" dirty="0" smtClean="0">
                  <a:latin typeface="Book Antiqua" panose="02040602050305030304" pitchFamily="18" charset="0"/>
                </a:rPr>
                <a:t>Thermoelectric</a:t>
              </a:r>
              <a:endParaRPr lang="en-US" sz="800" b="1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685800" y="4038600"/>
            <a:ext cx="35817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Green Devices</a:t>
            </a:r>
          </a:p>
          <a:p>
            <a:pPr algn="ctr"/>
            <a:endParaRPr lang="en-US" sz="14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Gate Tunable </a:t>
            </a:r>
            <a:r>
              <a:rPr lang="en-US" sz="1400" b="1" dirty="0">
                <a:latin typeface="Book Antiqua" panose="02040602050305030304" pitchFamily="18" charset="0"/>
              </a:rPr>
              <a:t> </a:t>
            </a:r>
            <a:r>
              <a:rPr lang="en-US" sz="1400" b="1" dirty="0" smtClean="0">
                <a:latin typeface="Book Antiqua" panose="02040602050305030304" pitchFamily="18" charset="0"/>
              </a:rPr>
              <a:t>Electrical, Mechanical, Thermal and Optical Properties</a:t>
            </a:r>
            <a:endParaRPr 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638462" y="4572000"/>
            <a:ext cx="35817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Advanced Electronics Components</a:t>
            </a:r>
          </a:p>
          <a:p>
            <a:pPr algn="ctr"/>
            <a:endParaRPr lang="en-US" sz="14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Detectors</a:t>
            </a: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Amplifiers</a:t>
            </a: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Filters</a:t>
            </a: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Modulators</a:t>
            </a: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Resonators </a:t>
            </a:r>
          </a:p>
          <a:p>
            <a:pPr algn="ctr"/>
            <a:endParaRPr lang="en-US" sz="1400" b="1" dirty="0">
              <a:latin typeface="Book Antiqua" panose="0204060205030503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91000" y="5141893"/>
            <a:ext cx="2133600" cy="954107"/>
            <a:chOff x="4191000" y="5141893"/>
            <a:chExt cx="2133600" cy="954107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4495800" y="5495090"/>
              <a:ext cx="1600200" cy="15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4191000" y="5141893"/>
              <a:ext cx="2133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Ultra Low Power</a:t>
              </a:r>
            </a:p>
            <a:p>
              <a:pPr algn="ctr"/>
              <a:endParaRPr lang="en-US" sz="1400" b="1" dirty="0" smtClean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  <a:p>
              <a:pPr algn="ctr"/>
              <a:r>
                <a:rPr lang="en-US" sz="14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High Performance</a:t>
              </a:r>
            </a:p>
            <a:p>
              <a:pPr algn="ctr"/>
              <a:endParaRPr lang="en-US" sz="14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35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00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5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685800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228600" y="15240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Engineering Novel Materials</a:t>
            </a:r>
            <a:endParaRPr lang="en-US" sz="2000" b="1" dirty="0">
              <a:latin typeface="Book Antiqua" pitchFamily="18" charset="0"/>
            </a:endParaRP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74407" t="50054" b="7416"/>
          <a:stretch/>
        </p:blipFill>
        <p:spPr bwMode="auto">
          <a:xfrm>
            <a:off x="3690013" y="1600200"/>
            <a:ext cx="1763973" cy="19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3583200" y="3737753"/>
            <a:ext cx="17508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Controlled Growth</a:t>
            </a:r>
          </a:p>
          <a:p>
            <a:pPr algn="ctr"/>
            <a:endParaRPr lang="en-US" sz="1400" b="1" dirty="0">
              <a:latin typeface="Book Antiqua" panose="02040602050305030304" pitchFamily="18" charset="0"/>
            </a:endParaRP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Physical Stacking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1400" b="1" dirty="0" smtClean="0">
              <a:latin typeface="Book Antiqua" panose="0204060205030503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2057400"/>
            <a:ext cx="1913844" cy="1084997"/>
            <a:chOff x="3657600" y="2286000"/>
            <a:chExt cx="1913844" cy="1084997"/>
          </a:xfrm>
        </p:grpSpPr>
        <p:pic>
          <p:nvPicPr>
            <p:cNvPr id="55" name="Picture 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7972" t="2244" r="32821" b="73314"/>
            <a:stretch/>
          </p:blipFill>
          <p:spPr bwMode="auto">
            <a:xfrm>
              <a:off x="3657600" y="2286000"/>
              <a:ext cx="1913844" cy="1084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http://education.jlab.org/qa/atom_model_04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7" t="30864" r="35000" b="26405"/>
            <a:stretch/>
          </p:blipFill>
          <p:spPr bwMode="auto">
            <a:xfrm>
              <a:off x="3962400" y="2711214"/>
              <a:ext cx="230063" cy="234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http://education.jlab.org/qa/atom_model_04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7" t="30864" r="35000" b="26405"/>
            <a:stretch/>
          </p:blipFill>
          <p:spPr bwMode="auto">
            <a:xfrm>
              <a:off x="4265737" y="2743200"/>
              <a:ext cx="230063" cy="234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http://education.jlab.org/qa/atom_model_04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7" t="30864" r="35000" b="26405"/>
            <a:stretch/>
          </p:blipFill>
          <p:spPr bwMode="auto">
            <a:xfrm>
              <a:off x="4570537" y="2743200"/>
              <a:ext cx="230063" cy="234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education.jlab.org/qa/atom_model_04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7" t="30864" r="35000" b="26405"/>
            <a:stretch/>
          </p:blipFill>
          <p:spPr bwMode="auto">
            <a:xfrm>
              <a:off x="4875337" y="2743200"/>
              <a:ext cx="230063" cy="234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374313" y="2209800"/>
            <a:ext cx="1779087" cy="990600"/>
            <a:chOff x="4953000" y="2504532"/>
            <a:chExt cx="1779087" cy="990600"/>
          </a:xfrm>
        </p:grpSpPr>
        <p:pic>
          <p:nvPicPr>
            <p:cNvPr id="42" name="Picture 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36685" t="61309" r="28960" b="23199"/>
            <a:stretch/>
          </p:blipFill>
          <p:spPr bwMode="auto">
            <a:xfrm>
              <a:off x="4953000" y="2951664"/>
              <a:ext cx="1779087" cy="543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4F5A3A"/>
                </a:clrFrom>
                <a:clrTo>
                  <a:srgbClr val="4F5A3A">
                    <a:alpha val="0"/>
                  </a:srgbClr>
                </a:clrTo>
              </a:clrChange>
            </a:blip>
            <a:srcRect l="36685" t="61309" r="28960" b="23199"/>
            <a:stretch/>
          </p:blipFill>
          <p:spPr bwMode="auto">
            <a:xfrm>
              <a:off x="4953000" y="2504532"/>
              <a:ext cx="1779087" cy="543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814436" y="3429976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Book Antiqua" panose="02040602050305030304" pitchFamily="18" charset="0"/>
              </a:rPr>
              <a:t>Intercalation of Ions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030977" y="3439180"/>
            <a:ext cx="2416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Induced Superconductivity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1400" b="1" dirty="0" smtClean="0">
              <a:latin typeface="Book Antiqua" panose="0204060205030503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27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3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6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685800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228600" y="15240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Flexible and Transparent Electronics</a:t>
            </a:r>
            <a:endParaRPr lang="en-US" sz="2000" b="1" dirty="0">
              <a:latin typeface="Book Antiqua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27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  <p:pic>
        <p:nvPicPr>
          <p:cNvPr id="29" name="Picture 2" descr="C:\Users\das\Desktop\Thin Transistor\Images\IMG_24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 r="16121"/>
          <a:stretch/>
        </p:blipFill>
        <p:spPr bwMode="auto">
          <a:xfrm>
            <a:off x="701872" y="4004608"/>
            <a:ext cx="2100764" cy="209139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das\Desktop\Argonne Work\Thin Transistor\NDNC\2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" y="1337608"/>
            <a:ext cx="2392677" cy="254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3175540" y="1447800"/>
            <a:ext cx="3007545" cy="2122239"/>
            <a:chOff x="-722308" y="1009595"/>
            <a:chExt cx="3007545" cy="2122239"/>
          </a:xfrm>
        </p:grpSpPr>
        <p:pic>
          <p:nvPicPr>
            <p:cNvPr id="41" name="Picture 2" descr="C:\Users\das\Desktop\Thin Transistor\Device Data\Device_TG_Flexible_Transfer_Strain.t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2308" y="1009595"/>
              <a:ext cx="3007545" cy="2122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-493708" y="1207746"/>
              <a:ext cx="2667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u="sng" dirty="0" smtClean="0">
                  <a:latin typeface="Book Antiqua" panose="02040602050305030304" pitchFamily="18" charset="0"/>
                  <a:cs typeface="Times New Roman" panose="02020603050405020304" pitchFamily="18" charset="0"/>
                </a:rPr>
                <a:t>Strain Effect: Flexibility</a:t>
              </a:r>
            </a:p>
            <a:p>
              <a:pPr algn="ctr"/>
              <a:endParaRPr lang="en-US" sz="1000" dirty="0" smtClean="0">
                <a:latin typeface="Book Antiqua" panose="0204060205030503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000" dirty="0" smtClean="0">
                  <a:solidFill>
                    <a:srgbClr val="336600"/>
                  </a:solidFill>
                  <a:latin typeface="Book Antiqua" panose="02040602050305030304" pitchFamily="18" charset="0"/>
                  <a:cs typeface="Times New Roman" panose="02020603050405020304" pitchFamily="18" charset="0"/>
                </a:rPr>
                <a:t>Without Strain</a:t>
              </a:r>
            </a:p>
            <a:p>
              <a:pPr algn="ctr"/>
              <a:r>
                <a:rPr lang="en-US" sz="1000" dirty="0" smtClean="0">
                  <a:solidFill>
                    <a:srgbClr val="808000"/>
                  </a:solidFill>
                  <a:latin typeface="Book Antiqua" panose="02040602050305030304" pitchFamily="18" charset="0"/>
                  <a:cs typeface="Times New Roman" panose="02020603050405020304" pitchFamily="18" charset="0"/>
                </a:rPr>
                <a:t>With Strain</a:t>
              </a:r>
            </a:p>
          </p:txBody>
        </p: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5947309" y="1447800"/>
            <a:ext cx="3266067" cy="2142498"/>
            <a:chOff x="8749280" y="574599"/>
            <a:chExt cx="3628964" cy="2380554"/>
          </a:xfrm>
        </p:grpSpPr>
        <p:pic>
          <p:nvPicPr>
            <p:cNvPr id="47" name="Picture 3" descr="C:\Users\das\Desktop\Thin Transistor\Absorbance Data\Transparecy.t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9280" y="574599"/>
              <a:ext cx="3628964" cy="2380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9022674" y="1567713"/>
              <a:ext cx="3048001" cy="786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u="sng" dirty="0" smtClean="0">
                  <a:latin typeface="Book Antiqua" panose="02040602050305030304" pitchFamily="18" charset="0"/>
                  <a:cs typeface="Times New Roman" panose="02020603050405020304" pitchFamily="18" charset="0"/>
                </a:rPr>
                <a:t>Device Transparency</a:t>
              </a:r>
            </a:p>
            <a:p>
              <a:pPr algn="ctr"/>
              <a:endParaRPr lang="en-US" sz="1000" u="sng" dirty="0" smtClean="0">
                <a:latin typeface="Book Antiqua" panose="0204060205030503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Book Antiqua" panose="02040602050305030304" pitchFamily="18" charset="0"/>
                  <a:cs typeface="Times New Roman" panose="02020603050405020304" pitchFamily="18" charset="0"/>
                </a:rPr>
                <a:t>Active Device on Flexible Substrate</a:t>
              </a:r>
            </a:p>
            <a:p>
              <a:pPr algn="ctr"/>
              <a:r>
                <a:rPr lang="en-US" sz="1000" dirty="0" smtClean="0">
                  <a:solidFill>
                    <a:srgbClr val="0070C0"/>
                  </a:solidFill>
                  <a:latin typeface="Book Antiqua" panose="02040602050305030304" pitchFamily="18" charset="0"/>
                  <a:cs typeface="Times New Roman" panose="02020603050405020304" pitchFamily="18" charset="0"/>
                </a:rPr>
                <a:t>WSe</a:t>
              </a:r>
              <a:r>
                <a:rPr lang="en-US" sz="1000" baseline="-25000" dirty="0" smtClean="0">
                  <a:solidFill>
                    <a:srgbClr val="0070C0"/>
                  </a:solidFill>
                  <a:latin typeface="Book Antiqua" panose="0204060205030503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000" dirty="0" smtClean="0">
                  <a:solidFill>
                    <a:srgbClr val="0070C0"/>
                  </a:solidFill>
                  <a:latin typeface="Book Antiqua" panose="02040602050305030304" pitchFamily="18" charset="0"/>
                  <a:cs typeface="Times New Roman" panose="02020603050405020304" pitchFamily="18" charset="0"/>
                </a:rPr>
                <a:t> Flakes</a:t>
              </a:r>
              <a:endParaRPr lang="en-US" sz="1000" baseline="-250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781800" y="4145340"/>
            <a:ext cx="2002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>Wireless Detectors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b="1" dirty="0">
              <a:solidFill>
                <a:srgbClr val="006600"/>
              </a:solidFill>
              <a:latin typeface="Book Antiqua" panose="0204060205030503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>Energy Efficient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b="1" dirty="0">
              <a:solidFill>
                <a:srgbClr val="006600"/>
              </a:solidFill>
              <a:latin typeface="Book Antiqua" panose="0204060205030503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>Cost Effective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b="1" dirty="0">
              <a:solidFill>
                <a:srgbClr val="006600"/>
              </a:solidFill>
              <a:latin typeface="Book Antiqua" panose="0204060205030503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>High Performance</a:t>
            </a:r>
          </a:p>
          <a:p>
            <a:endParaRPr lang="en-US" sz="1200" b="1" dirty="0">
              <a:solidFill>
                <a:srgbClr val="006600"/>
              </a:solidFill>
              <a:latin typeface="Book Antiqua" panose="0204060205030503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92009" y="4198203"/>
            <a:ext cx="2856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Thinnest Thin Film Transistor Ever</a:t>
            </a:r>
          </a:p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(only 10 atomic layers: 3-4nm)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404988" y="4807803"/>
            <a:ext cx="2803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Book Antiqua" pitchFamily="18" charset="0"/>
              </a:rPr>
              <a:t>Saptarshi Das, </a:t>
            </a:r>
            <a:r>
              <a:rPr lang="en-US" sz="1200" b="1" i="1" dirty="0">
                <a:solidFill>
                  <a:srgbClr val="7030A0"/>
                </a:solidFill>
                <a:latin typeface="Book Antiqua" pitchFamily="18" charset="0"/>
              </a:rPr>
              <a:t>et </a:t>
            </a:r>
            <a:r>
              <a:rPr lang="en-US" sz="1200" b="1" i="1" dirty="0" smtClean="0">
                <a:solidFill>
                  <a:srgbClr val="7030A0"/>
                </a:solidFill>
                <a:latin typeface="Book Antiqua" pitchFamily="18" charset="0"/>
              </a:rPr>
              <a:t>al.</a:t>
            </a:r>
            <a:r>
              <a:rPr lang="en-US" sz="1200" i="1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1200" dirty="0" smtClean="0">
                <a:solidFill>
                  <a:srgbClr val="7030A0"/>
                </a:solidFill>
                <a:latin typeface="Book Antiqua" pitchFamily="18" charset="0"/>
              </a:rPr>
              <a:t>All Two Dimensional, Flexible, Transparent and Thinnest Thin Film Transistor. </a:t>
            </a:r>
            <a:r>
              <a:rPr lang="en-US" sz="1200" b="1" dirty="0" smtClean="0">
                <a:solidFill>
                  <a:srgbClr val="7030A0"/>
                </a:solidFill>
                <a:latin typeface="Book Antiqua" pitchFamily="18" charset="0"/>
              </a:rPr>
              <a:t>Nano Letters </a:t>
            </a:r>
            <a:r>
              <a:rPr lang="en-US" sz="1200" dirty="0" smtClean="0">
                <a:solidFill>
                  <a:srgbClr val="7030A0"/>
                </a:solidFill>
                <a:latin typeface="Book Antiqua" pitchFamily="18" charset="0"/>
              </a:rPr>
              <a:t>14 (5), </a:t>
            </a:r>
            <a:r>
              <a:rPr lang="en-US" sz="1200" b="1" dirty="0" smtClean="0">
                <a:solidFill>
                  <a:srgbClr val="7030A0"/>
                </a:solidFill>
                <a:latin typeface="Book Antiqua" pitchFamily="18" charset="0"/>
              </a:rPr>
              <a:t>2014.</a:t>
            </a:r>
            <a:endParaRPr lang="en-US" sz="12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0" t="4851" r="29477" b="7948"/>
          <a:stretch/>
        </p:blipFill>
        <p:spPr bwMode="auto">
          <a:xfrm>
            <a:off x="3175540" y="1447800"/>
            <a:ext cx="3635881" cy="446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24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7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685800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228600" y="15240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Accomplished Work</a:t>
            </a:r>
            <a:endParaRPr lang="en-US" sz="2000" b="1" dirty="0">
              <a:latin typeface="Book Antiq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3276600"/>
            <a:ext cx="255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Saptarshi Das. </a:t>
            </a:r>
            <a:r>
              <a:rPr lang="en-US" sz="900" b="1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et al. </a:t>
            </a:r>
            <a:r>
              <a:rPr lang="en-US" sz="9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High Performance Multi-layer MoS</a:t>
            </a:r>
            <a:r>
              <a:rPr lang="en-US" sz="900" baseline="-250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2</a:t>
            </a:r>
            <a:r>
              <a:rPr lang="en-US" sz="9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 Transistor with Sc Contacts</a:t>
            </a:r>
            <a:r>
              <a:rPr lang="en-US" sz="900" b="1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. </a:t>
            </a:r>
          </a:p>
          <a:p>
            <a:pPr algn="ctr"/>
            <a:r>
              <a:rPr lang="en-US" sz="9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Nano Letters, 13(1), 2013.</a:t>
            </a:r>
          </a:p>
          <a:p>
            <a:pPr algn="ctr"/>
            <a:r>
              <a:rPr lang="en-US" sz="9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Nano Letters Top 20 Cited Article of 2013</a:t>
            </a:r>
            <a:endParaRPr lang="en-US" sz="9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599" y="3276600"/>
            <a:ext cx="24003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Saptarshi Das. </a:t>
            </a:r>
            <a:r>
              <a:rPr lang="en-US" sz="900" b="1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et al. </a:t>
            </a:r>
            <a:r>
              <a:rPr lang="en-US" sz="9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WSe</a:t>
            </a:r>
            <a:r>
              <a:rPr lang="en-US" sz="900" baseline="-250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2</a:t>
            </a:r>
            <a:r>
              <a:rPr lang="en-US" sz="9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 FET with Enhanced Ambipolar Characteristics</a:t>
            </a:r>
            <a:r>
              <a:rPr lang="en-US" sz="900" b="1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. </a:t>
            </a:r>
          </a:p>
          <a:p>
            <a:pPr algn="ctr"/>
            <a:r>
              <a:rPr lang="en-US" sz="9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Applied Physics Letters, 103, 2013.</a:t>
            </a:r>
            <a:endParaRPr lang="en-US" sz="9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3799" y="3276600"/>
            <a:ext cx="231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7030A0"/>
                </a:solidFill>
                <a:latin typeface="Book Antiqua" pitchFamily="18" charset="0"/>
              </a:rPr>
              <a:t>Saptarshi Das, et al.,  </a:t>
            </a:r>
            <a:r>
              <a:rPr lang="en-US" sz="900" dirty="0" smtClean="0">
                <a:solidFill>
                  <a:srgbClr val="7030A0"/>
                </a:solidFill>
                <a:latin typeface="Book Antiqua" pitchFamily="18" charset="0"/>
              </a:rPr>
              <a:t>Screening and Interlayer Coupling in Multilayer MoS</a:t>
            </a:r>
            <a:r>
              <a:rPr lang="en-US" sz="900" baseline="-25000" dirty="0" smtClean="0">
                <a:solidFill>
                  <a:srgbClr val="7030A0"/>
                </a:solidFill>
                <a:latin typeface="Book Antiqua" pitchFamily="18" charset="0"/>
              </a:rPr>
              <a:t>2</a:t>
            </a:r>
            <a:endParaRPr lang="en-US" sz="900" dirty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r>
              <a:rPr lang="en-US" sz="900" b="1" dirty="0" smtClean="0">
                <a:solidFill>
                  <a:srgbClr val="7030A0"/>
                </a:solidFill>
                <a:latin typeface="Book Antiqua" pitchFamily="18" charset="0"/>
              </a:rPr>
              <a:t>Physica Status Solidi, RRL</a:t>
            </a:r>
            <a:r>
              <a:rPr lang="en-US" sz="900" dirty="0" smtClean="0">
                <a:solidFill>
                  <a:srgbClr val="7030A0"/>
                </a:solidFill>
                <a:latin typeface="Book Antiqua" pitchFamily="18" charset="0"/>
              </a:rPr>
              <a:t>, 7 (4), </a:t>
            </a:r>
            <a:r>
              <a:rPr lang="en-US" sz="900" b="1" dirty="0" smtClean="0">
                <a:solidFill>
                  <a:srgbClr val="7030A0"/>
                </a:solidFill>
                <a:latin typeface="Book Antiqua" pitchFamily="18" charset="0"/>
              </a:rPr>
              <a:t>2013.</a:t>
            </a:r>
          </a:p>
          <a:p>
            <a:pPr algn="ctr"/>
            <a:r>
              <a:rPr lang="en-US" sz="900" b="1" i="1" dirty="0" smtClean="0">
                <a:solidFill>
                  <a:srgbClr val="C00000"/>
                </a:solidFill>
                <a:latin typeface="Book Antiqua" pitchFamily="18" charset="0"/>
              </a:rPr>
              <a:t>Cover Article of the Journal</a:t>
            </a:r>
            <a:endParaRPr lang="en-US" sz="9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2050" name="Picture 2" descr="Abstract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6"/>
          <a:stretch/>
        </p:blipFill>
        <p:spPr bwMode="auto">
          <a:xfrm>
            <a:off x="956452" y="1597727"/>
            <a:ext cx="1862948" cy="137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\\min.ecn.purdue.edu\sdas\pchome\.pcprefs\Desktop\WSe2\Publications\EDL - WSe2 FET with Enhanced Ambipolar Characteristics\Figures &amp; Data\SEM image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1691" r="1530" b="2657"/>
          <a:stretch/>
        </p:blipFill>
        <p:spPr bwMode="auto">
          <a:xfrm>
            <a:off x="6696785" y="1712683"/>
            <a:ext cx="1609015" cy="110993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" descr="\\tsclient\das\Desktop\Cover - RR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85" y="1462476"/>
            <a:ext cx="1210915" cy="16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609600" y="5740569"/>
            <a:ext cx="2895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srgbClr val="7030A0"/>
                </a:solidFill>
                <a:latin typeface="Book Antiqua" pitchFamily="18" charset="0"/>
              </a:rPr>
              <a:t>Saptarshi Das, </a:t>
            </a:r>
            <a:r>
              <a:rPr lang="en-US" sz="900" b="1" i="1" dirty="0">
                <a:solidFill>
                  <a:srgbClr val="7030A0"/>
                </a:solidFill>
                <a:latin typeface="Book Antiqua" pitchFamily="18" charset="0"/>
              </a:rPr>
              <a:t>et </a:t>
            </a:r>
            <a:r>
              <a:rPr lang="en-US" sz="900" b="1" i="1" dirty="0" smtClean="0">
                <a:solidFill>
                  <a:srgbClr val="7030A0"/>
                </a:solidFill>
                <a:latin typeface="Book Antiqua" pitchFamily="18" charset="0"/>
              </a:rPr>
              <a:t>al.</a:t>
            </a:r>
            <a:r>
              <a:rPr lang="en-US" sz="900" i="1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900" dirty="0" smtClean="0">
                <a:solidFill>
                  <a:srgbClr val="7030A0"/>
                </a:solidFill>
                <a:latin typeface="Book Antiqua" pitchFamily="18" charset="0"/>
              </a:rPr>
              <a:t>All Two Dimensional, Flexible, Transparent and Thinnest Thin Film Transistor.</a:t>
            </a:r>
          </a:p>
          <a:p>
            <a:pPr algn="ctr"/>
            <a:r>
              <a:rPr lang="en-US" sz="900" dirty="0" smtClean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900" b="1" dirty="0" smtClean="0">
                <a:solidFill>
                  <a:srgbClr val="7030A0"/>
                </a:solidFill>
                <a:latin typeface="Book Antiqua" pitchFamily="18" charset="0"/>
              </a:rPr>
              <a:t>Nano Letters </a:t>
            </a:r>
            <a:r>
              <a:rPr lang="en-US" sz="900" dirty="0" smtClean="0">
                <a:solidFill>
                  <a:srgbClr val="7030A0"/>
                </a:solidFill>
                <a:latin typeface="Book Antiqua" pitchFamily="18" charset="0"/>
              </a:rPr>
              <a:t>14 (5), </a:t>
            </a:r>
            <a:r>
              <a:rPr lang="en-US" sz="900" b="1" dirty="0" smtClean="0">
                <a:solidFill>
                  <a:srgbClr val="7030A0"/>
                </a:solidFill>
                <a:latin typeface="Book Antiqua" pitchFamily="18" charset="0"/>
              </a:rPr>
              <a:t>2014.</a:t>
            </a:r>
            <a:endParaRPr lang="en-US" sz="9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918949" y="4371834"/>
            <a:ext cx="2133600" cy="1190766"/>
            <a:chOff x="5105400" y="5486400"/>
            <a:chExt cx="2133600" cy="1190766"/>
          </a:xfrm>
        </p:grpSpPr>
        <p:pic>
          <p:nvPicPr>
            <p:cNvPr id="64" name="Picture 2" descr="C:\Users\das\Desktop\Thin Transistor\Images\IMG_2449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4" r="16121"/>
            <a:stretch/>
          </p:blipFill>
          <p:spPr bwMode="auto">
            <a:xfrm>
              <a:off x="6318220" y="5636528"/>
              <a:ext cx="920780" cy="91667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C:\Users\das\Desktop\Argonne Work\Thin Transistor\NDNC\2.t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5486400"/>
              <a:ext cx="1121143" cy="1190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Rectangle 65"/>
          <p:cNvSpPr/>
          <p:nvPr/>
        </p:nvSpPr>
        <p:spPr>
          <a:xfrm>
            <a:off x="6400800" y="5740569"/>
            <a:ext cx="26203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srgbClr val="7030A0"/>
                </a:solidFill>
                <a:latin typeface="Book Antiqua" pitchFamily="18" charset="0"/>
              </a:rPr>
              <a:t>Saptarshi </a:t>
            </a:r>
            <a:r>
              <a:rPr lang="en-US" sz="900" b="1" dirty="0">
                <a:solidFill>
                  <a:srgbClr val="7030A0"/>
                </a:solidFill>
                <a:latin typeface="Book Antiqua" pitchFamily="18" charset="0"/>
              </a:rPr>
              <a:t>Das, </a:t>
            </a:r>
            <a:r>
              <a:rPr lang="en-US" sz="900" b="1" i="1" dirty="0">
                <a:solidFill>
                  <a:srgbClr val="7030A0"/>
                </a:solidFill>
                <a:latin typeface="Book Antiqua" pitchFamily="18" charset="0"/>
              </a:rPr>
              <a:t>et </a:t>
            </a:r>
            <a:r>
              <a:rPr lang="en-US" sz="900" b="1" i="1" dirty="0" smtClean="0">
                <a:solidFill>
                  <a:srgbClr val="7030A0"/>
                </a:solidFill>
                <a:latin typeface="Book Antiqua" pitchFamily="18" charset="0"/>
              </a:rPr>
              <a:t>al</a:t>
            </a:r>
            <a:r>
              <a:rPr lang="en-US" sz="900" b="1" dirty="0" smtClean="0">
                <a:solidFill>
                  <a:srgbClr val="7030A0"/>
                </a:solidFill>
                <a:latin typeface="Book Antiqua" pitchFamily="18" charset="0"/>
              </a:rPr>
              <a:t>.</a:t>
            </a:r>
            <a:r>
              <a:rPr lang="en-US" sz="900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900" dirty="0" smtClean="0">
                <a:solidFill>
                  <a:srgbClr val="7030A0"/>
                </a:solidFill>
                <a:latin typeface="Book Antiqua" pitchFamily="18" charset="0"/>
              </a:rPr>
              <a:t>Where does the Current Flow in the </a:t>
            </a:r>
            <a:r>
              <a:rPr lang="en-US" sz="900" dirty="0">
                <a:solidFill>
                  <a:srgbClr val="7030A0"/>
                </a:solidFill>
                <a:latin typeface="Book Antiqua" panose="02040602050305030304" pitchFamily="18" charset="0"/>
              </a:rPr>
              <a:t>Two </a:t>
            </a:r>
            <a:r>
              <a:rPr lang="en-US" sz="900" dirty="0" smtClean="0">
                <a:solidFill>
                  <a:srgbClr val="7030A0"/>
                </a:solidFill>
                <a:latin typeface="Book Antiqua" pitchFamily="18" charset="0"/>
              </a:rPr>
              <a:t>Dimensional Layered Systems.</a:t>
            </a:r>
          </a:p>
          <a:p>
            <a:pPr algn="ctr"/>
            <a:r>
              <a:rPr lang="en-US" sz="900" dirty="0" smtClean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900" b="1" dirty="0" smtClean="0">
                <a:solidFill>
                  <a:srgbClr val="7030A0"/>
                </a:solidFill>
                <a:latin typeface="Book Antiqua" pitchFamily="18" charset="0"/>
              </a:rPr>
              <a:t>Nano Letters, </a:t>
            </a:r>
            <a:r>
              <a:rPr lang="en-US" sz="900" dirty="0" smtClean="0">
                <a:solidFill>
                  <a:srgbClr val="7030A0"/>
                </a:solidFill>
                <a:latin typeface="Book Antiqua" pitchFamily="18" charset="0"/>
              </a:rPr>
              <a:t>13 (7)</a:t>
            </a:r>
            <a:r>
              <a:rPr lang="en-US" sz="900" b="1" dirty="0" smtClean="0">
                <a:solidFill>
                  <a:srgbClr val="7030A0"/>
                </a:solidFill>
                <a:latin typeface="Book Antiqua" pitchFamily="18" charset="0"/>
              </a:rPr>
              <a:t>, 2013.</a:t>
            </a:r>
            <a:endParaRPr lang="en-US" sz="9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33800" y="5740569"/>
            <a:ext cx="2466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Saptarshi Das. </a:t>
            </a:r>
            <a:r>
              <a:rPr lang="en-US" sz="900" b="1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et al.</a:t>
            </a:r>
            <a:r>
              <a:rPr lang="en-US" sz="900" b="1" dirty="0"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en-US" sz="900" dirty="0">
                <a:solidFill>
                  <a:srgbClr val="7030A0"/>
                </a:solidFill>
                <a:latin typeface="Book Antiqua" panose="02040602050305030304" pitchFamily="18" charset="0"/>
              </a:rPr>
              <a:t>Towards Low Power Electronics: Tunneling Phenomenon in TMDs</a:t>
            </a:r>
            <a:r>
              <a:rPr lang="en-US" sz="900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en-US" sz="9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ACS Nano, 8(2), 2014.</a:t>
            </a:r>
            <a:endParaRPr lang="en-US" sz="9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2" name="Picture 4" descr="Abstract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92" y="4270935"/>
            <a:ext cx="1736109" cy="129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bstract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71" y="4333164"/>
            <a:ext cx="1878657" cy="13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32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3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62" grpId="0"/>
      <p:bldP spid="66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720"/>
            <a:chExt cx="5760" cy="3600"/>
          </a:xfrm>
        </p:grpSpPr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240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0" y="72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B003B"/>
                </a:gs>
                <a:gs pos="100000">
                  <a:srgbClr val="800080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AutoShape 2" descr="data:image/jpeg;base64,/9j/4AAQSkZJRgABAQAAAQABAAD/2wCEAAkGBxQSBhUTEhIWFBUXGRwaFxgXGB0dGhoaGyAcGCEdHh4cHSghHhwlIBoYIzIhJSksLi4uHiA1OD8sNygtLisBCgoKDg0OGhAQGTciHyQ1LDcyNi43LTUsLi4sLSwrKzcsLDQ3LCs0MzA3MCwsLy8sLCwsLCwtMC8sLCwsLzcsLP/AABEIAIoBbgMBIgACEQEDEQH/xAAcAAEAAgMBAQEAAAAAAAAAAAAABgcEBQgDAgH/xABQEAABAwIDBQQDCwcICQUAAAABAAIDBBEFEiEGBzFBURMiYXEUMoEXIzZCUnORkqGx0ggVcoKys9EWU1VidJOiwSYzN1SFlNPh8Cc0NWN1/8QAGwEBAAIDAQEAAAAAAAAAAAAAAAQFAgMGAQf/xAA0EQEAAgECAwQHBwUBAAAAAAAAAQIDBBEFEjEUIUGRExVSU2GBwUJDUXGh0eEyYpKx8CL/2gAMAwEAAhEDEQA/ALxREQEREBERAREQEREBERAREQEREBERAREQEREBERAREQEREBERAREQEREBEWJitcIKF0h5cB1ceAWNrRWJtPSCZ2RjbuuD4/RuLSPfPbwb/n9CpHEKMw1jozy4HqOR/wDPFWTNKXSlzjcuNyfErQbVYd2lH2jR3mfa3mPZx+nqqDFrZtnmbdJ/T8Ejhmt9Hm5bf02/SfBDERFaOrfrW3dZWluj2gyTmiee667ob8ncXN9o7w8Q7qq0gZZt+qyIZXMma9hyuaQ5pHJwNwfYQtM5ZrfePBJtoa59PNLdZ6fD8HTKLUbK422swRkwsHHR7fkvHEeXMeBC26somJjeHDZMdsdppaNpgREXrAREQEREBERAREQEREBERAREQEREBERAREQEREBERAREQEREBERAREQEREBQPa3E+1rsjT3I9PN3M+zh9PVSbaXE+ww82Pffo3w6n2ffZV2qbimp+6r8/o0ZrfZERFSI6BY/h3Y15AHcdqzy5j2fdZYETLuU8xzD+3oC0esNWefT28FC448osRY8weIPT2K6wajnxd/WHccFzdrpHN1r1+nn+76RER0yXbtdofRcb7N5tFNZrujX8Gu+3KfMHkruXMZGivHdztF6XgmV5vNFZr78XD4r/aND4gqbpcn2Jcvx/RdNRWPhP0n6eSVoiKa5gREQEREBERAREQEREBERAREQEREBERAREQEREBERAREQEREBERAREQF+OdZtzoAv1RvbLE8lL2LT3n+t4N/78PIFas+aMWObz4MbW5Y3RrHcR7fEC74o0YPAc/bxWuRFyV7ze02t1lDmd53ERfcMRfKGtF3ONgPErGI3eN3sjhna13aOHcj183ch7OP0KM71NnuwxUVMbbRzHvW4Nl4n6wufMOVr4XQiChbGOXE9SeJXlj2FMqsJkgfweNDza4ahw8QbFdLh0cUwcvj1+f8A3cu+F6qdHli3hPX8v4c5oveuo3w1r4pBZ7HFrh4jp4HiDzBC8FEfQomJjeBbnZLHTRY2ybXJ6sgHNh4+0aOHl4rTIvYmYneGOTHXJSaWjul0zFIHRBzSC0gEEcCDqCF9qu90u0OejNJIe9GM0d+cfMfqk/QR0ViK2x3i9d4fPNXprafNbHbw/WPAREWaMIo3ju3dBR4h2FTUdnIGhxb2cjrA3tcsYRy4cVusMxCOow9k0L88cjQ5jgCLg+BAI8jqgykREBERAREQEREBERAREQEREBERAREQEREBERAREQEREBERB41dQ2Omc9xs1ouf/OqrKuq3S1bpHcXH6ByHsC3W8LHmRzsgc4tBGc913e1IGoHKx+xQ789Qfzn+F38FR8SnLlvyVrO0fCe+UPPmpzcu8dzYItf+eoP5z/C7+CfnqD+c/wALv4Kt7Pm9ifKWj0tPajzbBSzYrDNTO4dQz7i7/L6VCaTFIH1LW9rYE6nK7Qcz6qsKDayhZCGNms1osBkk4D9VWvDOG5r39JNJ2j4T1/hnjz4Yn/1eI+cJEi0P8sqP+f8A8En4U/llR/z/APgk/Cug7Nm9ifKUjtmn95XzhE97ez1421kY1bZs1ubeDXew6HwI6KrVfNTtVQSU7mPlDmuBa4GOSxB0I9VUXjXZwYm+NsmdgPcdld3mngdQNeR8QVX6rQ54nmjHPf8ACXXcD41pr4/Q3y13r0746fx/p5Isf05nX7D/AAT05nX7D/BRey5/d28pX3rDSe9r/lH7tlhde+nxGOaM2fG648eRB8CCQfNdDYRiLKnDWTRm7Xi48DwIPiDcHxC5n9OZ1+w/wU83YbX9i+SDJJKwjtAGNJLTcNPLgbj2jxUjT4s1J2tSdvylS8Z7NqMcXx5Kzav90d8efz810L4lkDYi5xs1oJJPAAakr7UD30456NsS9jTZ9QRC39E6vP1A4ebgpblVGYtNLiWNVtW0EgB058Ig5kbR5hhb9Uq2dwGOdpgctI496B2dnzclz9jw/wCsFj7kNmGv2SqZZm3bV5oh4xNDmH6XOeP1QoLsDWvwveQ2OU2AkdTTcrhzsod5ZxG6/RB0wiIgIquG9CY7wPzf6NHk9I7HPndmsDa9rWvbxXjt1vhbTVzoKKNkrmEh8shPZhw0LWhti+x0JuBfqgtdFB9021c+JYHLNUCPMyYsHZtIFgxjubjrdx5rXbab3aejqXQ07PSZWmzzmyxMI4gvscxHMNFuRIKCyUVF+6njL2546BnZ8QRTVDhb9IPAPmvOPflVA2dSQEjQ2c9tj5G9vJBfCKlsL3z1EuKwxOoo2iSRjCc77gPcG31b4q6CdEH6iqza7fPBTzujo4xUuboZC7LED/VIBL/ZYdCVFn74cUDc5pYRHxuYJstv0u0t7UF+Iqp2T30Qz1DY6yMUxdoJWuzRX/rXALB46jqQrVB0QfqKu95u8SXC8RijjgZKJGF5LnFtrG3IFZu0G8eCi2fglmbmqJ4mSNgYde80G5J9VgNxmIubaA2KCboqFqN8GJvaZIqSJsXXspXi3i8Oa37ApBsRvjFRiDIK2JkTpCGsljJ7MuOgDmuuWgnQG5GutuKC2kRVdt/vQmw/aY0sdNHKAxjsznuBu++lgD0QWiig+328qnw1/ZBvb1Fr9mHWDAeBe6xy34gWJPgDdV3U738VDO09FhZFyLoJi236ZeAfPRBfiKtd329VldXimqIhBM7/AFZabxyEa211a6wNgb3txvorKQEWj2t2rp8Ow/tah2p0ZG3V8hHJo8OZNgOaquXfBiFRMfQaBpaD8iWdw8+zygHwQXgipGg301UNZkr6ID5QYHxSAdckpN/pCt/A8ZhrMMbPTvD43cDzBHEEcQ4cwUGl3h7Pel4ISwXmiu5nUj4zfaPtAVGrptUpvL2e9GxrtWC0UxLh0a/i5vt4jzI5LyVTxLT/AHsfND0RZFDBnn8Bqf4LLHjtkvFK9ZUtrRWN5Z+G0+WLMeJ+5ZqIuvw4q4qRSvgrLWm07yIiLaxFqdoaHtKTMB3ma+Y5j/NbZFjavNG0tuHLbFki9esK8RbHHKHsqzQd12rfDqPZ91lrlAmNp2l2mLLXLSL16SE6LoHdNsv6Hs/2sjbTz2e6/FrPiM9gJJ8XEclWG6zZf03aIOe28EFnyX4Od8RntIufBtua6IVbrs33cfNIpHiLnrfTijqzbhlJF3uxyxNHWaUgn742+wq+MaxJlNhEtRJ6sTHPPjlF7eZ4Kg9z9Cazb51VOQeyzTvJ4GWQkN4+Je79UKtbF9YDhbaXBYadnqxMawHrYWJPiTc+1Ubv6wPsdp2VLRZtSzvEcpI7NJ8y0s+qVfvbt+U36QoVvewptXsRLlIMkPvzLEX7gOYDzYXi3WyDc7A456bslBOTd5blk+cZ3HfSQT5EKQKkvyfMctVT0Tjo4dtGPEWY8fR2Zt4OV2oOWtrMQdT7xauZhs9k02U/JJDmhw8Rmv7Fcm7Hd7BR4NHLNE19U9oc4vAPZXFwxt+FhoSNSb8rAVDjtKJt7EkRFw+uDXDq10gB+y66fQQje1jZodi3mHuSTOETXN0IzAlzhb42RrrHkbdFDtxWx8T6N1dMwPIeWQBwuG5eL7HTNfQHllNuK3u/2ic/Yxkg4RTsc79FwdH+09v0rw3BY0x+zj6S4EsL3Oy8zG85sw62cXA9O71CC0lWW+3ZSKXZ19axgbPDYucBYvjuGkO62vmBPCxHMqzVAd9GORwbFyQlw7WoHZsbzIuM7rdA2+vUtHNBrNw2PPnwKWmkcXGnc3ITqezfezb/ANUtdboLDkvjfttS6DC2UcTsr6gEykHURDS3hnOnk1w5rx/J7wtzMJqalwsJXtYzxEWa5Hhme4fqlQffrMXbeSg/EhjaPKxf97ygnu5zYKKPCI66oYJJpQHxBwuI4z6pAOmdw72bkCALa3tQjReVHEGUbGNFg1oA8gAAvZBSW+3YeKGmFfTMEYzBs7GizTnNmyAcAc3dNuOYHkbybcbtA6p2WdDI7M+mcGAniY3C7L+VnN8mhSDedEHbv60HlC53tb3h9oCrP8nd5/PFY3kY4yfMOeB95QeX5RAvj9MP/pf+0Fnbq9lRiNY/Eq5okaCGQRu1Z72A25B4tZYNA4XDidbLC/KG+ENL8y79sK093FMI9gqJreBgjefN4Eh+1xQSMCwsOC5y324HHTbX5omhjZ4+0IboBJctcQOV+6fMldHKh/yh/hDS/Mv/AGwguTZatdPszSzO9aSCJ7vNzGuP2lURvplybys1r5Y4XWPA5STbyNld2wXwHof7LB+7aqL37H/T2T5iP7nIJ1ul2ObLEcUrWiWedxkjzi4aCfXsdMzuI6Ny2tqrWc0FpBFwdCDwK8MOpRFh8cTRZsbGsA8GgAfcshBzBvAoG4dvCkFOMjWPjniA4NvZ9h4BwdYdLBdPB3cuubt+fw/k+Zi+5yvraioMeyNVI3i2nlcPMMcQgoaR78f3mhpcexLiG2+JTR66dC/r8p46LofDcPip6JsMEbY42CzWtFgP4nxOpXL+wWz9XWYm5lDOIJGR5i4yvj7l2tsHRtJOttOGinfubY7/AEmP+cqv+mgs7bjZeLEMBfE9o7QNJhfbVj7aEHja9gRzCqLcBjbmbQvpife54y8DpIy2o82l1/0W9Fn+5tjv9Jj/AJyq/wCms3d/utrKHa2GpmkpzHHnuI3vLjmY5gsHRAcXA8UFxLVbT4K2swV8LtCdWO+S8cD/AJHwJW1RHlqxaJiXNFRA5lQ5j2kPaS1w5gg2I+lbmjgyQW58T5qxtrdhjU40KiEsaSPfA4kAuFgHCzTrbQ+Q8VrPc/qflw/Wf+BWnDZw498l7RE+DlNXodRzclKzMfiiaKWe5/U/Lh+s/wDAnuf1Py4frP8AwK37bg9uEP1dqvdyiaKWe5/U/Lh+s/8AAnuf1Py4frP/AAJ23B7cHq7Ve7lE0Us9z+p+XD9Z/wCBPc/qflw/Wf8AgTtuD24PV2q93KD4rRdtRlvPi0+P/fgoXHC504Y1pLy4NDRxLibBvnfRXZ7n9T8uH6z/AMCyNlt3Jp9qPS53Ruyt7jWkn3w6F5u0cG8B1JPJRtRqsPLzVtvK54Vj1GKZx5KzEeHwSTYfZxtBs8yEWL/WlcPjSG1z5CwaPABb9EXPWtNp3lfqr3/Y32eARUjT3p35n/Nx2d9ryz6CoVsxuhmrsBiqTURxCQFzWOjLjluQDfMPWAB8iFh7d1LsV3nOhiNwZG00ZHJrCQ53kHGV3lZdH0dM2KkZGwZWMaGtA5NaLAfQF4KQ9wWX/fIf7k/jQbhpb/8AvIf7l341eqIOWacyYNvAbndc00oDyAbOicBmIHjG+4HW3FdSMeCwEG4IuCOYKpD8oPBcuIQVjRpIDDJ+k272fS0vH6oU43N456VsRG1xvJATC/ybYsP1CzXqCgqaT/bZ/wAQH7wLpJc2SH/1t/4gP3gXSaDCxsQnB5vScvYZHdrm9XJY5r+zouYsHweWp2neMIE9mEuje5wY9jOALnggAnUAXuR7V0Zt1hL6vZCpp4j749ndubAkEODSeQNre1c/bFbXT4NiswNPmz5WzRSXY9pZmtY2NiM7uRBuEEtazaoNye++ZNGf8XH7V64TujrKrEu3xWp42zAPMkrgPi5iMrB+jfna3FZQ37N/3B398PwL2p9+sJk98opWjqyRrj9By/egtago44aNkUTAyNgDWtHAALn3f3QFu2uf4s0DSD4tLmEewZD7Qrw2Y2npsQojJTSZwNHNIs9h6OadR58DyutLvR2N/OWBgR2FRCS6InQOuLOYTyDrDXqG8roN3shizavZinqGm+eNubweBlc3zDg4exbhc0bI7aVeC1z4JIiWZryU8t2ua7hmYbG17DkWnTzU7m36wej9yjmL7aBzmBt/0gSbfqoJBvpxZsGwkrL9+ctiYOtzmd7AwO+kdVHvyesKLcNqakjSR7Y2eIjuSfK77fqlQ2KnxDaTaASOGSFvdzgHsoWX1Db+vIdPEm18oAt0DguFR0mFR08LcscbcrRz6knq4kkk8ySgpX8ob4Q0vzL/ANsK29g/gPQ/2WD921VJ+UP8IaX5l/7YVt7B/Aeh/ssH7tqDeqh/yh/hDS/Mv/bCvhUP+UP8IaX5l/7YQW3sF8B6H+ywfu2qit+3w8k+Yj+5yvXYL4D0P9lg/dtVFb9/h5J8xH9zkHSSIiDm3fn8P5PmYvucug8Wo+3wGWH+ciez6zS3/Nc+b8z/AKfyfMxfc5dIRf6seQQc4bksREG3jGyd3to3w68n3a8A+N4y3zK6RVBb2Ng5qbGH11K1zoXu7R/Z3zQyXzF2muUnvBw9U3vYWWds1vvc2kDK2nMpAt2sJaC7xcx1hfxBt4BBd6Kp6nfpTBnvdJUOP9cxtH0hzvuW13YbfTYriNSJIWRxxtYY8l3akuzBzzoT6vABBYaIiAiIgIiICIiAiIgIiICIiDWUuz1JFUiSOkp2SNuQ9kTGuFwQbENuLgke0rZoiAiIgxq6gingyTRMlbe+WRoc2452cCLr4w/CoKcHsIIoc1s3Zsay9uF8oF7XKzEQa78wUvpvbeiwdrmzdp2TM+bjmzWvmvz4rYoiCu98u2ElDg7Iad2WaozAPHFjG2zOHRxzNAPK5PELUbqN3cDsGbW1sbaiScZ2MlGZjWO1DiHXDnu9YuN7XFtbk4f5Q2GPLqWpAJY0Piefklxa5t/OzhfqB1W43U7wKV+z8NJPK2CaFojb2hDWyNb3WlrjpmtYFvG/DRBMP5E4d/R9J/cR/hWuxrdph1RSFopY4HW7skLQxzT17tgfIghSsVDMl87bdbiyiO128ijoqV2WVk840bFG4OOblnIuGDrfW3AFBTu7WeSi3nshzcZZKaW3BwGYX8szWuC6VVB7m9npqvas4lMPe2OkfmtYSTvuDl/qtzOJPI5R1tfiDBxXBqepjDaiCKYDh2jGut5XGnsWoh2AwxslxQU9/GMEfQbhfuP7bUtHjsNLOXtfNbK4N7gzOLBmN9NR0WfLj8TdpWURDu1fEZQbDLlBym5ve9+VkGyijDYw1oDWjQACwHkAvtaLa/ayDDcPbNUZy1z8jQwXcTYu4EjSzT9iysRxtkWB+lBkk0ZDHNELM73B9rFrRx9YHyug9cQwannkDp6eGYgWBkja8gcbAuBsFlwQtZC1jGhrWgBrWgAADQAAaAAclD8G3j09TiIhipqzNnEbiYCGxu6PN+5bxW9ZtBEdp3UID+2bD2xNhkyFwZxve9zwsg2ywcQwannkDp6eGYgWBkja8gdAXA2C1O0u2tNRVjYXCWadwzCGCMySZflEDgPMr32V2tp8QieYC4PjNpI5GlkjDr6zT5HUX4Hog3UELWQtYxoa1oAa1oADQNAABoAByWBXYBSzzl81LBK4ixdJExxIHK7gTZa3Ctt6Wo2mloWF7Z4s1w9oDXZDZ2U3N7XB5aeRWfguPxVVTUMjDgaeUxSZgAMw+Tqbjx0QbVFHcU20pqfaiGhkLu2mALbAZBmLg0ON9CS2wFuY6rY7QYxHR4PJUyhxjjF3ZRd1iQNASOqBW4DSzT55qWCV5Fsz4mOdYcBdwJstiF5UlQJKVkjb2e0OF+NnC4v9Kx8ZxNlLhUtRJfJE0vdlFzYamwuNUGatFiGxtBPKXS0UD3Hi4xtDj5kC5WzwqvbUYZFPHfJKxsjbixyvAcLjrYrT7R7Z01DikEE5dnnNm5QCG3c1gLzcWF3cdeB6IPym2Dw1jrtoKe/jE137QKkEMTWRhrWhoHAAWA9gWNi+IspsKlnkvkiY57soubNFzYddFGMM3lUk1ZDG6Opg7cgQvmhLI5CbWDXXIN7ix4ajqgmaLTbT7T09BSNfUOIL3ZY2MaXSSO6NaNSdR4ajqFr9ndvKarxM04bNTzgZhFURmN7m9Wg3B8uPHoUEpRRbaHbmCjxkUzoamaXsxLaCLtLMJLbmxvoW66W1C22zmPQV2FtqKZ+aMkjUEEOGhBB1BCDZoo7VbZ00e1zMOcXdu8AjQZASHODSb6OIbwtzHVe20+0zKGJjpIaiUOzawRGTKG2JLrHujX7Cg3iKM7K7aw4hNaGGpa3IXiSWItjcAQ2zX3IJueA6HosHFN5dJDWyRtZUVHYm0z6eEvjjI4hzrgac7X59EE0Ramm2igl2dNbE/tIAx0l2jWzAS4WNrOFiLG2q0OE7zKSerhYWVEPbm0L5oS2OQnQBr7kG5sOmoQTRFp4NpIXbTvobPbMyMSjMAGvYbC7DfWxNjw4Hov3Z7aKKtExgDyyKR0ReQA17m8chvq0aa6cUG3REQEREBERAREQEREGPX0Uc9G6KZjZI3izmuFwQqsxvcbA+UmlqXwg/Ekb2rR4A5mut5lyttEFFM3Cy59ayEDqIST9GcfepNgG5SjheHVEj6kj4tuzj+q0lx8i4hWeiDzpoGxwNZG1rGNFmtaAGgDkANAF6IiCqN4uz7cQ3hx0ztC+gkLHfJka8lp8r6HwJWr3eY1LU7wqZtSCKimpJaebNxLo5NCTzNiAfEE81ZVTA3+XMT8rc4gcA6wzAXOl+NvBYFNQxt3jSSCNgkLNXhoDj3W8Ta54BBEdvsQjqd4QglgqKiClp3h7aeJ0hE1Q3KMwHCzCCDfiNOa3+5XFXSbI+jy5hLSPMLg8ZXBvrMu06iwOWx+QVvNlqdjcUrXNY0OdN3nAAF1rgXPE28V8YHTMbtfWOaxrS/IXEAAuIGlyOPE8eqDUbs/8A5nF/7c/7gvmm/wBuMv8A+e396FvdlYGtrqwta1pdO4usALnqbcT4pFTs/l4+TI3P6OG5rDNlzA2vxtfkgiuylWyLezirahzWSyCEwl5AzRhpuGk8R6mg+T4FfWzEjJ98dbPTEOhbTsjle3VrprttqNCQ1pHsKxt/1FGdm2SmNhkDg0PLRmDbjQOte2p0U22Ho44tl4RFGyMFocQxoaC48SbDU+KCocRwiX84YliNLpU0Ne6Qce9FYZ2nqALn9HOOame53EW1DsRqG3DZaoyAHlmY11j5XUm2Yp2Nr62zGjNOS6wAzHXU9T5rT7H0UcWz1W2KNkYOa4Y0NB7h5AIKvxqu9Mhr6xtPVOmfUMfSTxwOdCyOm7oOcaC4zkixAIBKsnbjFm1e5qapZwlgY63Qlzbt9huPYpLsvSsZspGxjGtZkd3WtAbqSToNNST9Kj9DRx+5u+Ls2dnc9zKMurwfVtbjqgk+zVUx2CwNa9riIo7gOBI7o4gLA3k/AGt+Yk+5aHdvh0UWKSGKKOMmPUsY1t+8OgUu2njDtnp2uAc0sIIIuCOhBQYG7+qY7Y2iY17S4UsN2hwJFo2g3HEKpdq6htfjGKSGmqpu6KakfDA6RjDC7O67hwzSDlc5XHqppu+w2GLGnuihjjd2LhdjGtNszDa4HgFKNg6djNm2BjGsGZ5s0AC5cddOaCPy456buVmqCbudSSiT5xjXMd9JBPkQoTE6WKDAn1E8VXCXwCGla0MfGXNaGvJBJkLNONhe3VT/AAaijbsjWxtjYGF0t2BoDTdovcWtqtRuwwenbij3iniD23yuEbQ5vAaG1xoTwQfe1VQyHfLQSVJDYTTvbE55s1s133NzoCQ6NvmWptdUR1G9TCmU7mvlhMr5iw3yRkCwcRwvZwsflD5QvIt5lFHJsdP2kbH5Glzc7Q7K7hcXGhsTqFotxlFG3ZASNjY2RxIc8NAc4A6AkC5A8UGk3hV1XBvMfNQtY6WPDcxDm5vexK7NlAIu4aHyB4qZ7s6amh2KY+CYyxyZppJXAAl7vXu0aNy2tl5W58Vmup2fy9D8jc/o2XNYZsue9r8bX5LS4LRxs2dxCNkbGxkyXY1oDTcEHugW1AAKCrMRxF0+HVGIMp6r0k1jaqGYQOMDYYe41rpOgbcm2l2gHgr0qsQZUbGPnj9SWmc9vk5hP06r8w6mYNjWxhjQzsLZLDLYt1FuFvBYuzkDW7DZGtaGBkoDQAG2u/S3CyDB3XBx3X02T1uydl88z7fatNuYxami3e5ZZY4pInymoD3Brg7MTdwOvq5Rc9LclNNjoWs2ahaxoa0A2DQAB3jwAVV7ysLh906kHYRWkN5Bkb3z1dp3j5oNnsBCRutxORrS2GV1W+nB0967PKLDkLtI9i0OxfaVGIYXS18gjp2MbUUQYywme06Ne8n12690Cx9ovdGK07BgEsYY0MET2hgAy5cpFrcLW0sodi1DF/I6j96Z728GPujuHvG7dO7wHDoEGLvtp3Q4XFiMD+znpyY8w4mOYGMjzBIIvw1U12VwNlDs/DSx8I22J+U46ud7XElYW31OyTZxzZGNe0ubcOAI49CpG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826C-EC04-4D3B-A592-D8191583E377}" type="slidenum">
              <a:rPr lang="en-US" smtClean="0"/>
              <a:t>8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685800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3810000" y="32004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Thank You</a:t>
            </a:r>
            <a:endParaRPr lang="en-US" sz="2000" b="1" dirty="0">
              <a:latin typeface="Book Antiqua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010400" y="95402"/>
            <a:ext cx="2209800" cy="989019"/>
            <a:chOff x="7010400" y="95402"/>
            <a:chExt cx="2209800" cy="989019"/>
          </a:xfrm>
        </p:grpSpPr>
        <p:pic>
          <p:nvPicPr>
            <p:cNvPr id="13" name="Picture 4" descr="http://www.allinea.com/Portals/90122/images/Argonne-NL_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95402"/>
              <a:ext cx="1769364" cy="6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010400" y="838200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6600"/>
                  </a:solidFill>
                  <a:latin typeface="Book Antiqua" panose="02040602050305030304" pitchFamily="18" charset="0"/>
                </a:rPr>
                <a:t>Division of High Energy Physics</a:t>
              </a:r>
              <a:endParaRPr lang="en-US" sz="10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3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506</Words>
  <Application>Microsoft Office PowerPoint</Application>
  <PresentationFormat>On-screen Show (4:3)</PresentationFormat>
  <Paragraphs>128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Das, Saptarshi</dc:creator>
  <cp:lastModifiedBy>Tezak, Samantha L.</cp:lastModifiedBy>
  <cp:revision>17</cp:revision>
  <dcterms:created xsi:type="dcterms:W3CDTF">2014-07-29T19:54:50Z</dcterms:created>
  <dcterms:modified xsi:type="dcterms:W3CDTF">2014-07-31T19:43:57Z</dcterms:modified>
</cp:coreProperties>
</file>