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419" r:id="rId2"/>
    <p:sldId id="416" r:id="rId3"/>
    <p:sldId id="329" r:id="rId4"/>
    <p:sldId id="342" r:id="rId5"/>
    <p:sldId id="341" r:id="rId6"/>
    <p:sldId id="345" r:id="rId7"/>
    <p:sldId id="330" r:id="rId8"/>
    <p:sldId id="346" r:id="rId9"/>
    <p:sldId id="347" r:id="rId10"/>
    <p:sldId id="417" r:id="rId11"/>
    <p:sldId id="404" r:id="rId12"/>
    <p:sldId id="402" r:id="rId13"/>
    <p:sldId id="41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5" r:id="rId23"/>
    <p:sldId id="302" r:id="rId24"/>
    <p:sldId id="418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8000"/>
    <a:srgbClr val="008000"/>
    <a:srgbClr val="76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6" autoAdjust="0"/>
    <p:restoredTop sz="86721" autoAdjust="0"/>
  </p:normalViewPr>
  <p:slideViewPr>
    <p:cSldViewPr>
      <p:cViewPr>
        <p:scale>
          <a:sx n="80" d="100"/>
          <a:sy n="80" d="100"/>
        </p:scale>
        <p:origin x="-4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5DFC2-A918-4352-8D7F-4DF4C79AD672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615F1-D82E-47ED-8F60-4AE80413C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4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E754-D6F9-4274-B979-C4B6059486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E754-D6F9-4274-B979-C4B6059486F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A60D-884D-4E12-900B-A597F33DA257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2F20-3C21-4D79-AB16-75F9A3124D7C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5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9E12-1437-457E-BD42-515C8ADCBD4C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0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88F4-85F6-48FB-BB34-F0F4BD21E2DC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2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8468-264A-4888-8F28-947F44B06353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FC9F-4E24-4A88-A43E-9E2A596076BF}" type="datetime1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20E2-DCBB-4D23-8092-2A72CB64BE47}" type="datetime1">
              <a:rPr lang="en-US" smtClean="0"/>
              <a:t>7/31/2014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1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8D33-F0A0-484F-A5CE-E56F3ABFF09A}" type="datetime1">
              <a:rPr lang="en-US" smtClean="0"/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7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02EA-FD2C-4113-BE3A-441ADBDE4F82}" type="datetime1">
              <a:rPr lang="en-US" smtClean="0"/>
              <a:t>7/31/2014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0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010D-613B-4257-BD18-D0D2E243FCA0}" type="datetime1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0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A7E8-1CD8-4F78-85E0-8C0B2EA3A67C}" type="datetime1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2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056E-9189-4BF0-9760-03C663690C4D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826C-EC04-4D3B-A592-D8191583E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6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9.tif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5.png"/><Relationship Id="rId7" Type="http://schemas.openxmlformats.org/officeDocument/2006/relationships/image" Target="../media/image2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microsoft.com/office/2007/relationships/hdphoto" Target="../media/hdphoto2.wdp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5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4.tif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3.jpeg"/><Relationship Id="rId4" Type="http://schemas.openxmlformats.org/officeDocument/2006/relationships/image" Target="../media/image3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5" Type="http://schemas.openxmlformats.org/officeDocument/2006/relationships/image" Target="../media/image37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25.pn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tiff"/><Relationship Id="rId4" Type="http://schemas.openxmlformats.org/officeDocument/2006/relationships/image" Target="../media/image40.gif"/><Relationship Id="rId9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1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613024" y="3820180"/>
            <a:ext cx="4092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Book Antiqua" panose="02040602050305030304" pitchFamily="18" charset="0"/>
                <a:cs typeface="Comic Sans MS"/>
              </a:rPr>
              <a:t>Saptarshi Das, PhD</a:t>
            </a:r>
          </a:p>
          <a:p>
            <a:pPr algn="ctr"/>
            <a:endParaRPr lang="en-US" sz="1400" b="1" dirty="0" smtClean="0">
              <a:latin typeface="Book Antiqua" panose="02040602050305030304" pitchFamily="18" charset="0"/>
              <a:cs typeface="Comic Sans MS"/>
            </a:endParaRPr>
          </a:p>
        </p:txBody>
      </p: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4876800"/>
            <a:ext cx="2845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2. Adjunct Birck Research Scholar</a:t>
            </a:r>
          </a:p>
          <a:p>
            <a:r>
              <a:rPr lang="en-US" sz="1200" dirty="0"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   Birck Nanotechnology Center</a:t>
            </a:r>
          </a:p>
          <a:p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    Purdue University</a:t>
            </a:r>
          </a:p>
          <a:p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    West Lafayette, Indiana 47907</a:t>
            </a:r>
            <a:endParaRPr lang="en-US" sz="1200" dirty="0">
              <a:latin typeface="Book Antiqua" panose="02040602050305030304" pitchFamily="18" charset="0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4884003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Post-doctoral Research Scholar </a:t>
            </a:r>
          </a:p>
          <a:p>
            <a:r>
              <a:rPr lang="en-US" sz="1200" dirty="0"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     Division of High Energy Physics</a:t>
            </a:r>
          </a:p>
          <a:p>
            <a:r>
              <a:rPr lang="en-US" sz="1200" dirty="0"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     Argonne National Laboratory</a:t>
            </a:r>
          </a:p>
          <a:p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      Lemont, Illinois 60439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2480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Current Affiliations</a:t>
            </a:r>
          </a:p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(June 2013 – Present)</a:t>
            </a:r>
            <a:endParaRPr lang="en-US" sz="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1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19767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Comic Sans MS"/>
              </a:rPr>
              <a:t>2D Crystals – Future of Innovative Devices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2052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7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10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20518" y="2398455"/>
            <a:ext cx="53804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chemeClr val="tx1">
                    <a:alpha val="20000"/>
                  </a:schemeClr>
                </a:solidFill>
                <a:latin typeface="Book Antiqua" panose="02040602050305030304" pitchFamily="18" charset="0"/>
              </a:rPr>
              <a:t>Overview of 2D Crystals </a:t>
            </a:r>
          </a:p>
          <a:p>
            <a:pPr marL="342900" indent="-342900">
              <a:buAutoNum type="arabicPeriod"/>
            </a:pPr>
            <a:endParaRPr lang="en-US" sz="1600" b="1" dirty="0" smtClean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latin typeface="Book Antiqua" panose="02040602050305030304" pitchFamily="18" charset="0"/>
              </a:rPr>
              <a:t>Bandgap Engineering for Innovative Electronics</a:t>
            </a:r>
          </a:p>
          <a:p>
            <a:pPr marL="342900" indent="-342900">
              <a:buAutoNum type="arabicPeriod"/>
            </a:pPr>
            <a:endParaRPr lang="en-US" sz="1600" b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>
                    <a:alpha val="20000"/>
                  </a:schemeClr>
                </a:solidFill>
                <a:latin typeface="Book Antiqua" panose="02040602050305030304" pitchFamily="18" charset="0"/>
              </a:rPr>
              <a:t>Flexible and Transparent Electronics</a:t>
            </a:r>
          </a:p>
          <a:p>
            <a:pPr marL="342900" indent="-342900">
              <a:buAutoNum type="arabicPeriod"/>
            </a:pPr>
            <a:endParaRPr lang="en-US" sz="1600" b="1" dirty="0">
              <a:solidFill>
                <a:schemeClr val="tx1">
                  <a:alpha val="20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>
                    <a:alpha val="20000"/>
                  </a:schemeClr>
                </a:solidFill>
                <a:latin typeface="Book Antiqua" panose="02040602050305030304" pitchFamily="18" charset="0"/>
              </a:rPr>
              <a:t>Conclusion</a:t>
            </a:r>
          </a:p>
          <a:p>
            <a:pPr marL="342900" indent="-342900">
              <a:buAutoNum type="arabicPeriod"/>
            </a:pPr>
            <a:endParaRPr lang="en-US" sz="1600" b="1" dirty="0" smtClean="0">
              <a:latin typeface="Book Antiqua" panose="0204060205030503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12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5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11</a:t>
            </a:fld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250870" y="145128"/>
            <a:ext cx="5070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 Metal Insulator Transition in TMDs</a:t>
            </a:r>
            <a:endParaRPr lang="en-US" sz="2000" b="1" baseline="-25000" dirty="0">
              <a:latin typeface="Book Antiqua" pitchFamily="18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r="13410"/>
          <a:stretch/>
        </p:blipFill>
        <p:spPr bwMode="auto">
          <a:xfrm>
            <a:off x="3556822" y="1421567"/>
            <a:ext cx="2716399" cy="2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58607" y="1524000"/>
            <a:ext cx="196079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Book Antiqua" panose="02040602050305030304" pitchFamily="18" charset="0"/>
              </a:rPr>
              <a:t>Electric Field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b="1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Book Antiqua" panose="02040602050305030304" pitchFamily="18" charset="0"/>
              </a:rPr>
              <a:t>Mechanical Force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b="1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Book Antiqua" panose="02040602050305030304" pitchFamily="18" charset="0"/>
              </a:rPr>
              <a:t>Thermal Gradient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b="1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Book Antiqua" panose="02040602050305030304" pitchFamily="18" charset="0"/>
              </a:rPr>
              <a:t>Thickness Scaling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b="1" dirty="0">
              <a:latin typeface="Book Antiqua" panose="02040602050305030304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33" y="1371600"/>
            <a:ext cx="2539267" cy="224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627324" y="3505200"/>
            <a:ext cx="2440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Book Antiqua" panose="02040602050305030304" pitchFamily="18" charset="0"/>
              </a:rPr>
              <a:t>Swastibrata </a:t>
            </a:r>
            <a:r>
              <a:rPr lang="en-US" sz="800" dirty="0" smtClean="0">
                <a:latin typeface="Book Antiqua" panose="02040602050305030304" pitchFamily="18" charset="0"/>
              </a:rPr>
              <a:t>Bhattacharyya</a:t>
            </a:r>
            <a:r>
              <a:rPr lang="en-US" sz="800" b="1" dirty="0" smtClean="0">
                <a:latin typeface="Book Antiqua" pitchFamily="18" charset="0"/>
              </a:rPr>
              <a:t>, </a:t>
            </a:r>
            <a:r>
              <a:rPr lang="en-US" sz="800" b="1" i="1" dirty="0">
                <a:latin typeface="Book Antiqua" pitchFamily="18" charset="0"/>
              </a:rPr>
              <a:t>et </a:t>
            </a:r>
            <a:r>
              <a:rPr lang="en-US" sz="800" b="1" i="1" dirty="0" smtClean="0">
                <a:latin typeface="Book Antiqua" pitchFamily="18" charset="0"/>
              </a:rPr>
              <a:t>al</a:t>
            </a:r>
            <a:r>
              <a:rPr lang="en-US" sz="800" b="1" dirty="0" smtClean="0">
                <a:latin typeface="Book Antiqua" pitchFamily="18" charset="0"/>
              </a:rPr>
              <a:t>.  Physical Review B, 86, 075454, 2012</a:t>
            </a:r>
            <a:endParaRPr lang="en-US" sz="800" dirty="0">
              <a:latin typeface="Book Antiqua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3801" y="3471446"/>
            <a:ext cx="2539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Book Antiqua" panose="02040602050305030304" pitchFamily="18" charset="0"/>
              </a:rPr>
              <a:t>Ashok Kumar</a:t>
            </a:r>
            <a:r>
              <a:rPr lang="en-US" sz="800" b="1" dirty="0" smtClean="0">
                <a:latin typeface="Book Antiqua" pitchFamily="18" charset="0"/>
              </a:rPr>
              <a:t>, </a:t>
            </a:r>
            <a:r>
              <a:rPr lang="en-US" sz="800" b="1" i="1" dirty="0">
                <a:latin typeface="Book Antiqua" pitchFamily="18" charset="0"/>
              </a:rPr>
              <a:t>et </a:t>
            </a:r>
            <a:r>
              <a:rPr lang="en-US" sz="800" b="1" i="1" dirty="0" smtClean="0">
                <a:latin typeface="Book Antiqua" pitchFamily="18" charset="0"/>
              </a:rPr>
              <a:t>al</a:t>
            </a:r>
            <a:r>
              <a:rPr lang="en-US" sz="800" b="1" dirty="0" smtClean="0">
                <a:latin typeface="Book Antiqua" pitchFamily="18" charset="0"/>
              </a:rPr>
              <a:t>.</a:t>
            </a:r>
            <a:r>
              <a:rPr lang="en-US" sz="800" dirty="0">
                <a:latin typeface="Book Antiqua" panose="02040602050305030304" pitchFamily="18" charset="0"/>
              </a:rPr>
              <a:t> </a:t>
            </a:r>
            <a:r>
              <a:rPr lang="en-US" sz="800" b="1" dirty="0" smtClean="0">
                <a:latin typeface="Book Antiqua" pitchFamily="18" charset="0"/>
              </a:rPr>
              <a:t>Modeling and Simulation in Material Science and Engineering, 21, 065015, 2012</a:t>
            </a:r>
            <a:endParaRPr lang="en-US" sz="800" dirty="0">
              <a:latin typeface="Book Antiqua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58607" y="5118555"/>
            <a:ext cx="3376709" cy="1387488"/>
            <a:chOff x="762000" y="3886200"/>
            <a:chExt cx="3376709" cy="1387488"/>
          </a:xfrm>
        </p:grpSpPr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762000" y="3886200"/>
              <a:ext cx="3376709" cy="1387488"/>
              <a:chOff x="1143000" y="-188879"/>
              <a:chExt cx="8441772" cy="346872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143000" y="1620"/>
                <a:ext cx="8441772" cy="3278221"/>
                <a:chOff x="1143000" y="1620"/>
                <a:chExt cx="8441772" cy="3278221"/>
              </a:xfrm>
            </p:grpSpPr>
            <p:pic>
              <p:nvPicPr>
                <p:cNvPr id="29" name="Picture 2" descr="C:\Users\Saptarshi\Desktop\Job\2013 Faculty Application\Research Statement Figures\BGFET.tif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384" r="32184" b="57288"/>
                <a:stretch/>
              </p:blipFill>
              <p:spPr bwMode="auto">
                <a:xfrm>
                  <a:off x="1143000" y="1620"/>
                  <a:ext cx="8441772" cy="32782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0" name="Group 29"/>
                <p:cNvGrpSpPr/>
                <p:nvPr/>
              </p:nvGrpSpPr>
              <p:grpSpPr>
                <a:xfrm>
                  <a:off x="3087720" y="251028"/>
                  <a:ext cx="5294280" cy="2608092"/>
                  <a:chOff x="3087720" y="251028"/>
                  <a:chExt cx="5294280" cy="2608092"/>
                </a:xfrm>
              </p:grpSpPr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087720" y="1525620"/>
                    <a:ext cx="1865280" cy="538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b="1" dirty="0" smtClean="0">
                        <a:latin typeface="Book Antiqua" panose="02040602050305030304" pitchFamily="18" charset="0"/>
                      </a:rPr>
                      <a:t>Source</a:t>
                    </a:r>
                    <a:endParaRPr lang="en-US" sz="800" b="1" dirty="0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7212150" y="1525620"/>
                    <a:ext cx="1169850" cy="538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b="1" dirty="0" smtClean="0">
                        <a:latin typeface="Book Antiqua" panose="02040602050305030304" pitchFamily="18" charset="0"/>
                      </a:rPr>
                      <a:t>Drain</a:t>
                    </a:r>
                    <a:endParaRPr lang="en-US" sz="800" b="1" dirty="0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 rot="224152">
                    <a:off x="5016697" y="251028"/>
                    <a:ext cx="1825695" cy="538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b="1" dirty="0" smtClean="0">
                        <a:latin typeface="Book Antiqua" panose="02040602050305030304" pitchFamily="18" charset="0"/>
                      </a:rPr>
                      <a:t>Gate</a:t>
                    </a:r>
                    <a:endParaRPr lang="en-US" sz="800" b="1" dirty="0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953000" y="2320510"/>
                    <a:ext cx="2647038" cy="538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b="1" dirty="0" smtClean="0">
                        <a:latin typeface="Book Antiqua" panose="02040602050305030304" pitchFamily="18" charset="0"/>
                      </a:rPr>
                      <a:t>Substrate</a:t>
                    </a:r>
                    <a:endParaRPr lang="en-US" sz="800" b="1" dirty="0">
                      <a:latin typeface="Book Antiqua" panose="02040602050305030304" pitchFamily="18" charset="0"/>
                    </a:endParaRPr>
                  </a:p>
                </p:txBody>
              </p:sp>
            </p:grpSp>
          </p:grpSp>
          <p:sp>
            <p:nvSpPr>
              <p:cNvPr id="28" name="Arc 27"/>
              <p:cNvSpPr/>
              <p:nvPr/>
            </p:nvSpPr>
            <p:spPr>
              <a:xfrm>
                <a:off x="4572000" y="-188879"/>
                <a:ext cx="950880" cy="945113"/>
              </a:xfrm>
              <a:prstGeom prst="arc">
                <a:avLst/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891463" y="4262735"/>
              <a:ext cx="133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latin typeface="Book Antiqua" panose="02040602050305030304" pitchFamily="18" charset="0"/>
                </a:rPr>
                <a:t>Dielectric</a:t>
              </a:r>
            </a:p>
            <a:p>
              <a:pPr algn="ctr"/>
              <a:r>
                <a:rPr lang="en-US" sz="800" b="1" dirty="0" smtClean="0">
                  <a:latin typeface="Book Antiqua" panose="02040602050305030304" pitchFamily="18" charset="0"/>
                </a:rPr>
                <a:t>Piezoelectric</a:t>
              </a:r>
            </a:p>
            <a:p>
              <a:pPr algn="ctr"/>
              <a:r>
                <a:rPr lang="en-US" sz="800" b="1" dirty="0" smtClean="0">
                  <a:latin typeface="Book Antiqua" panose="02040602050305030304" pitchFamily="18" charset="0"/>
                </a:rPr>
                <a:t>Thermoelectric</a:t>
              </a:r>
              <a:endParaRPr lang="en-US" sz="800" b="1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85800" y="4038600"/>
            <a:ext cx="3581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Green Devices</a:t>
            </a:r>
          </a:p>
          <a:p>
            <a:pPr algn="ctr"/>
            <a:endParaRPr lang="en-US" sz="14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Gate Tunable </a:t>
            </a:r>
            <a:r>
              <a:rPr lang="en-US" sz="1400" b="1" dirty="0">
                <a:latin typeface="Book Antiqua" panose="02040602050305030304" pitchFamily="18" charset="0"/>
              </a:rPr>
              <a:t> </a:t>
            </a:r>
            <a:r>
              <a:rPr lang="en-US" sz="1400" b="1" dirty="0" smtClean="0">
                <a:latin typeface="Book Antiqua" panose="02040602050305030304" pitchFamily="18" charset="0"/>
              </a:rPr>
              <a:t>Electrical, Mechanical, Thermal and Optical Properties</a:t>
            </a:r>
            <a:endParaRPr 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38462" y="4572000"/>
            <a:ext cx="35817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Advanced Electronics Components</a:t>
            </a:r>
          </a:p>
          <a:p>
            <a:pPr algn="ctr"/>
            <a:endParaRPr lang="en-US" sz="14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Detectors</a:t>
            </a: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Amplifiers</a:t>
            </a: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Filters</a:t>
            </a: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Modulators</a:t>
            </a: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Resonators </a:t>
            </a:r>
          </a:p>
          <a:p>
            <a:pPr algn="ctr"/>
            <a:endParaRPr lang="en-US" sz="1400" b="1" dirty="0">
              <a:latin typeface="Book Antiqua" panose="0204060205030503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191000" y="5141893"/>
            <a:ext cx="2133600" cy="954107"/>
            <a:chOff x="4191000" y="5141893"/>
            <a:chExt cx="2133600" cy="954107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4495800" y="5495090"/>
              <a:ext cx="1600200" cy="15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191000" y="5141893"/>
              <a:ext cx="2133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Ultra Low Power</a:t>
              </a:r>
            </a:p>
            <a:p>
              <a:pPr algn="ctr"/>
              <a:endParaRPr lang="en-US" sz="1400" b="1" dirty="0" smtClean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14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High Performance</a:t>
              </a:r>
            </a:p>
            <a:p>
              <a:pPr algn="ctr"/>
              <a:endParaRPr lang="en-US" sz="14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41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7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362494" y="1218845"/>
            <a:ext cx="4415721" cy="2849603"/>
            <a:chOff x="68411" y="3228235"/>
            <a:chExt cx="4415721" cy="2849603"/>
          </a:xfrm>
        </p:grpSpPr>
        <p:pic>
          <p:nvPicPr>
            <p:cNvPr id="12" name="Picture 2" descr="C:\Users\das\Desktop\Argonne Work\Phosphorene\Manuscript\Figures and Data\Transfer_Flake_Thickness.t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1" y="3228235"/>
              <a:ext cx="4415721" cy="2849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87400" y="4648200"/>
              <a:ext cx="96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Book Antiqua" panose="02040602050305030304" pitchFamily="18" charset="0"/>
                  <a:cs typeface="Comic Sans MS"/>
                </a:rPr>
                <a:t>2 Layers</a:t>
              </a:r>
            </a:p>
            <a:p>
              <a:pPr algn="ctr"/>
              <a:r>
                <a:rPr lang="en-US" sz="1200" b="1" dirty="0" smtClean="0">
                  <a:solidFill>
                    <a:srgbClr val="7030A0"/>
                  </a:solidFill>
                  <a:latin typeface="Book Antiqua" panose="02040602050305030304" pitchFamily="18" charset="0"/>
                  <a:cs typeface="Comic Sans MS"/>
                </a:rPr>
                <a:t>4 </a:t>
              </a:r>
              <a:r>
                <a:rPr lang="en-US" sz="1200" b="1" dirty="0">
                  <a:solidFill>
                    <a:srgbClr val="7030A0"/>
                  </a:solidFill>
                  <a:latin typeface="Book Antiqua" panose="02040602050305030304" pitchFamily="18" charset="0"/>
                  <a:cs typeface="Comic Sans MS"/>
                </a:rPr>
                <a:t>Layers</a:t>
              </a:r>
            </a:p>
            <a:p>
              <a:pPr algn="ctr"/>
              <a:r>
                <a:rPr lang="en-US" sz="1200" b="1" dirty="0" smtClean="0">
                  <a:solidFill>
                    <a:srgbClr val="006600"/>
                  </a:solidFill>
                  <a:latin typeface="Book Antiqua" panose="02040602050305030304" pitchFamily="18" charset="0"/>
                  <a:cs typeface="Comic Sans MS"/>
                </a:rPr>
                <a:t>6 </a:t>
              </a:r>
              <a:r>
                <a:rPr lang="en-US" sz="1200" b="1" dirty="0">
                  <a:solidFill>
                    <a:srgbClr val="006600"/>
                  </a:solidFill>
                  <a:latin typeface="Book Antiqua" panose="02040602050305030304" pitchFamily="18" charset="0"/>
                  <a:cs typeface="Comic Sans MS"/>
                </a:rPr>
                <a:t>Layers</a:t>
              </a:r>
            </a:p>
            <a:p>
              <a:pPr algn="ctr"/>
              <a:r>
                <a:rPr lang="en-US" sz="1200" b="1" dirty="0" smtClean="0">
                  <a:solidFill>
                    <a:srgbClr val="808000"/>
                  </a:solidFill>
                  <a:latin typeface="Book Antiqua" panose="02040602050305030304" pitchFamily="18" charset="0"/>
                  <a:cs typeface="Comic Sans MS"/>
                </a:rPr>
                <a:t>10 </a:t>
              </a:r>
              <a:r>
                <a:rPr lang="en-US" sz="1200" b="1" dirty="0">
                  <a:solidFill>
                    <a:srgbClr val="808000"/>
                  </a:solidFill>
                  <a:latin typeface="Book Antiqua" panose="02040602050305030304" pitchFamily="18" charset="0"/>
                  <a:cs typeface="Comic Sans MS"/>
                </a:rPr>
                <a:t>Layers</a:t>
              </a:r>
            </a:p>
            <a:p>
              <a:pPr algn="ctr"/>
              <a:r>
                <a:rPr lang="en-US" sz="1200" b="1" dirty="0" smtClean="0">
                  <a:solidFill>
                    <a:schemeClr val="accent6">
                      <a:lumMod val="50000"/>
                    </a:schemeClr>
                  </a:solidFill>
                  <a:latin typeface="Book Antiqua" panose="02040602050305030304" pitchFamily="18" charset="0"/>
                  <a:cs typeface="Comic Sans MS"/>
                </a:rPr>
                <a:t>25 Layers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98098" y="3627774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  <a:cs typeface="Comic Sans MS"/>
                </a:rPr>
                <a:t>T = 300K</a:t>
              </a:r>
            </a:p>
            <a:p>
              <a:pPr algn="ctr"/>
              <a:r>
                <a:rPr lang="en-US" sz="1200" b="1" dirty="0" smtClean="0">
                  <a:latin typeface="Book Antiqua" panose="02040602050305030304" pitchFamily="18" charset="0"/>
                  <a:cs typeface="Comic Sans MS"/>
                </a:rPr>
                <a:t>V</a:t>
              </a:r>
              <a:r>
                <a:rPr lang="en-US" sz="1200" b="1" baseline="-25000" dirty="0" smtClean="0">
                  <a:latin typeface="Book Antiqua" panose="02040602050305030304" pitchFamily="18" charset="0"/>
                  <a:cs typeface="Comic Sans MS"/>
                </a:rPr>
                <a:t>DS</a:t>
              </a:r>
              <a:r>
                <a:rPr lang="en-US" sz="1200" b="1" dirty="0" smtClean="0">
                  <a:latin typeface="Book Antiqua" panose="02040602050305030304" pitchFamily="18" charset="0"/>
                  <a:cs typeface="Comic Sans MS"/>
                </a:rPr>
                <a:t> </a:t>
              </a:r>
              <a:r>
                <a:rPr lang="en-US" sz="1200" b="1" dirty="0">
                  <a:latin typeface="Book Antiqua" panose="02040602050305030304" pitchFamily="18" charset="0"/>
                  <a:cs typeface="Comic Sans MS"/>
                </a:rPr>
                <a:t>= </a:t>
              </a:r>
              <a:r>
                <a:rPr lang="en-US" sz="1200" b="1" dirty="0" smtClean="0">
                  <a:latin typeface="Book Antiqua" panose="02040602050305030304" pitchFamily="18" charset="0"/>
                  <a:cs typeface="Comic Sans MS"/>
                </a:rPr>
                <a:t>-0.2 V</a:t>
              </a:r>
              <a:endParaRPr lang="en-US" sz="1200" b="1" dirty="0">
                <a:latin typeface="Book Antiqua" panose="02040602050305030304" pitchFamily="18" charset="0"/>
                <a:cs typeface="Comic Sans MS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250870" y="145128"/>
            <a:ext cx="5070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 Phosphorene</a:t>
            </a:r>
            <a:endParaRPr lang="en-US" sz="2000" b="1" baseline="-25000" dirty="0">
              <a:latin typeface="Book Antiqua" pitchFamily="18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1023393" y="1557922"/>
            <a:ext cx="2862807" cy="2101388"/>
            <a:chOff x="304800" y="4701625"/>
            <a:chExt cx="2724647" cy="1964131"/>
          </a:xfrm>
        </p:grpSpPr>
        <p:pic>
          <p:nvPicPr>
            <p:cNvPr id="156" name="Picture 2" descr="C:\Users\das\Desktop\Argonne Work\Phosphorene\Phosphorene_20nm_Ni\Images\SE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06" y="4701625"/>
              <a:ext cx="2717941" cy="19641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" name="TextBox 156"/>
            <p:cNvSpPr txBox="1"/>
            <p:nvPr/>
          </p:nvSpPr>
          <p:spPr>
            <a:xfrm>
              <a:off x="2057400" y="60960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  <a:cs typeface="Comic Sans MS"/>
                </a:rPr>
                <a:t>Ni </a:t>
              </a:r>
            </a:p>
            <a:p>
              <a:pPr algn="ctr"/>
              <a:r>
                <a:rPr lang="en-US" sz="1200" b="1" dirty="0" smtClean="0">
                  <a:latin typeface="Book Antiqua" panose="02040602050305030304" pitchFamily="18" charset="0"/>
                  <a:cs typeface="Comic Sans MS"/>
                </a:rPr>
                <a:t>Contact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04800" y="4948535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  <a:cs typeface="Comic Sans MS"/>
                </a:rPr>
                <a:t>Ni </a:t>
              </a:r>
            </a:p>
            <a:p>
              <a:pPr algn="ctr"/>
              <a:r>
                <a:rPr lang="en-US" sz="1200" b="1" dirty="0" smtClean="0">
                  <a:latin typeface="Book Antiqua" panose="02040602050305030304" pitchFamily="18" charset="0"/>
                  <a:cs typeface="Comic Sans MS"/>
                </a:rPr>
                <a:t>Contact</a:t>
              </a:r>
            </a:p>
          </p:txBody>
        </p:sp>
        <p:cxnSp>
          <p:nvCxnSpPr>
            <p:cNvPr id="159" name="Straight Arrow Connector 158"/>
            <p:cNvCxnSpPr/>
            <p:nvPr/>
          </p:nvCxnSpPr>
          <p:spPr>
            <a:xfrm flipH="1">
              <a:off x="1721206" y="5001399"/>
              <a:ext cx="304800" cy="43114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976961" y="4722630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Book Antiqua" panose="02040602050305030304" pitchFamily="18" charset="0"/>
                  <a:cs typeface="Comic Sans MS"/>
                </a:rPr>
                <a:t>Phosphorene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80534" y="6324600"/>
              <a:ext cx="4576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Book Antiqua" panose="02040602050305030304" pitchFamily="18" charset="0"/>
                  <a:cs typeface="Comic Sans MS"/>
                </a:rPr>
                <a:t>5 µm</a:t>
              </a:r>
            </a:p>
          </p:txBody>
        </p:sp>
        <p:cxnSp>
          <p:nvCxnSpPr>
            <p:cNvPr id="162" name="Straight Connector 161"/>
            <p:cNvCxnSpPr/>
            <p:nvPr/>
          </p:nvCxnSpPr>
          <p:spPr>
            <a:xfrm flipH="1">
              <a:off x="412668" y="6314417"/>
              <a:ext cx="37782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4362494" y="3904650"/>
            <a:ext cx="4416552" cy="2848356"/>
            <a:chOff x="-30480" y="-59709"/>
            <a:chExt cx="5520690" cy="3560445"/>
          </a:xfrm>
        </p:grpSpPr>
        <p:grpSp>
          <p:nvGrpSpPr>
            <p:cNvPr id="117" name="Group 116"/>
            <p:cNvGrpSpPr/>
            <p:nvPr/>
          </p:nvGrpSpPr>
          <p:grpSpPr>
            <a:xfrm>
              <a:off x="-30480" y="-59709"/>
              <a:ext cx="5520690" cy="3560445"/>
              <a:chOff x="-30480" y="-59709"/>
              <a:chExt cx="5520690" cy="3560445"/>
            </a:xfrm>
          </p:grpSpPr>
          <p:pic>
            <p:nvPicPr>
              <p:cNvPr id="119" name="Picture 2" descr="C:\Users\das\Desktop\Argonne Work\Phosphorene\Manuscript\Figures and Data\Flake_Thickness_vs_EG.tif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480" y="-59709"/>
                <a:ext cx="5520690" cy="3560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0" name="Group 119"/>
              <p:cNvGrpSpPr/>
              <p:nvPr/>
            </p:nvGrpSpPr>
            <p:grpSpPr>
              <a:xfrm>
                <a:off x="774434" y="761371"/>
                <a:ext cx="58865" cy="137245"/>
                <a:chOff x="895905" y="1820647"/>
                <a:chExt cx="61534" cy="216779"/>
              </a:xfrm>
            </p:grpSpPr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/>
            </p:nvGrpSpPr>
            <p:grpSpPr>
              <a:xfrm>
                <a:off x="894923" y="1540387"/>
                <a:ext cx="64282" cy="164343"/>
                <a:chOff x="895905" y="1820647"/>
                <a:chExt cx="61534" cy="216779"/>
              </a:xfrm>
            </p:grpSpPr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/>
            </p:nvGrpSpPr>
            <p:grpSpPr>
              <a:xfrm>
                <a:off x="1021320" y="1806839"/>
                <a:ext cx="64282" cy="164343"/>
                <a:chOff x="895905" y="1820647"/>
                <a:chExt cx="61534" cy="216779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/>
            </p:nvGrpSpPr>
            <p:grpSpPr>
              <a:xfrm>
                <a:off x="1146996" y="1995221"/>
                <a:ext cx="59226" cy="130395"/>
                <a:chOff x="895905" y="1820647"/>
                <a:chExt cx="61534" cy="216779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/>
            </p:nvGrpSpPr>
            <p:grpSpPr>
              <a:xfrm>
                <a:off x="1385573" y="2039610"/>
                <a:ext cx="63559" cy="139063"/>
                <a:chOff x="895905" y="1820647"/>
                <a:chExt cx="61534" cy="216779"/>
              </a:xfrm>
            </p:grpSpPr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/>
            </p:nvGrpSpPr>
            <p:grpSpPr>
              <a:xfrm>
                <a:off x="1632591" y="2096744"/>
                <a:ext cx="64282" cy="164343"/>
                <a:chOff x="895905" y="1820647"/>
                <a:chExt cx="61534" cy="216779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/>
            </p:nvGrpSpPr>
            <p:grpSpPr>
              <a:xfrm>
                <a:off x="3099175" y="2616416"/>
                <a:ext cx="64282" cy="164343"/>
                <a:chOff x="895905" y="1820647"/>
                <a:chExt cx="61534" cy="216779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3708052" y="2679231"/>
                <a:ext cx="64282" cy="164343"/>
                <a:chOff x="895905" y="1820647"/>
                <a:chExt cx="61534" cy="216779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4322258" y="2731048"/>
                <a:ext cx="64282" cy="164343"/>
                <a:chOff x="895905" y="1820647"/>
                <a:chExt cx="61534" cy="216779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/>
            </p:nvGrpSpPr>
            <p:grpSpPr>
              <a:xfrm>
                <a:off x="1878233" y="2309966"/>
                <a:ext cx="58865" cy="137245"/>
                <a:chOff x="895905" y="1820647"/>
                <a:chExt cx="61534" cy="216779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8" name="Freeform 117"/>
            <p:cNvSpPr/>
            <p:nvPr/>
          </p:nvSpPr>
          <p:spPr>
            <a:xfrm>
              <a:off x="788894" y="842682"/>
              <a:ext cx="3541059" cy="1963271"/>
            </a:xfrm>
            <a:custGeom>
              <a:avLst/>
              <a:gdLst>
                <a:gd name="connsiteX0" fmla="*/ 0 w 3541059"/>
                <a:gd name="connsiteY0" fmla="*/ 0 h 1963271"/>
                <a:gd name="connsiteX1" fmla="*/ 681318 w 3541059"/>
                <a:gd name="connsiteY1" fmla="*/ 1461247 h 1963271"/>
                <a:gd name="connsiteX2" fmla="*/ 3541059 w 3541059"/>
                <a:gd name="connsiteY2" fmla="*/ 1963271 h 196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41059" h="1963271">
                  <a:moveTo>
                    <a:pt x="0" y="0"/>
                  </a:moveTo>
                  <a:cubicBezTo>
                    <a:pt x="45571" y="567017"/>
                    <a:pt x="91142" y="1134035"/>
                    <a:pt x="681318" y="1461247"/>
                  </a:cubicBezTo>
                  <a:cubicBezTo>
                    <a:pt x="1271494" y="1788459"/>
                    <a:pt x="2406276" y="1875865"/>
                    <a:pt x="3541059" y="196327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297338" y="3904650"/>
            <a:ext cx="4428565" cy="2856104"/>
            <a:chOff x="372035" y="1259997"/>
            <a:chExt cx="4428565" cy="2856104"/>
          </a:xfrm>
        </p:grpSpPr>
        <p:pic>
          <p:nvPicPr>
            <p:cNvPr id="178" name="Picture 2" descr="C:\Users\das\Desktop\Argonne Work\Phosphorene\Nano Letters\Figures and Data\Flake_Thickness_vs_ON_OFF.t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35" y="1259997"/>
              <a:ext cx="4428565" cy="285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0" name="Group 179"/>
            <p:cNvGrpSpPr/>
            <p:nvPr/>
          </p:nvGrpSpPr>
          <p:grpSpPr>
            <a:xfrm>
              <a:off x="1021888" y="1545370"/>
              <a:ext cx="2892235" cy="2011073"/>
              <a:chOff x="1021888" y="1545370"/>
              <a:chExt cx="2892235" cy="2011073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1021888" y="1545370"/>
                <a:ext cx="42531" cy="114897"/>
                <a:chOff x="895905" y="1820647"/>
                <a:chExt cx="61534" cy="216779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/>
            </p:nvGrpSpPr>
            <p:grpSpPr>
              <a:xfrm>
                <a:off x="1123742" y="2254449"/>
                <a:ext cx="42531" cy="114897"/>
                <a:chOff x="895905" y="1820647"/>
                <a:chExt cx="61534" cy="216779"/>
              </a:xfrm>
            </p:grpSpPr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/>
            </p:nvGrpSpPr>
            <p:grpSpPr>
              <a:xfrm>
                <a:off x="1322423" y="2668909"/>
                <a:ext cx="36575" cy="155633"/>
                <a:chOff x="895905" y="1820647"/>
                <a:chExt cx="61534" cy="216779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/>
            </p:nvGrpSpPr>
            <p:grpSpPr>
              <a:xfrm>
                <a:off x="1419849" y="2800569"/>
                <a:ext cx="36575" cy="111142"/>
                <a:chOff x="895905" y="1820647"/>
                <a:chExt cx="61534" cy="216779"/>
              </a:xfrm>
            </p:grpSpPr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508530" y="2856573"/>
                <a:ext cx="51137" cy="161222"/>
                <a:chOff x="895905" y="1820647"/>
                <a:chExt cx="61534" cy="216779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/>
              <p:cNvGrpSpPr/>
              <p:nvPr/>
            </p:nvGrpSpPr>
            <p:grpSpPr>
              <a:xfrm>
                <a:off x="1711506" y="2967963"/>
                <a:ext cx="47092" cy="109796"/>
                <a:chOff x="895905" y="1820647"/>
                <a:chExt cx="61534" cy="216779"/>
              </a:xfrm>
            </p:grpSpPr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/>
              <p:cNvGrpSpPr/>
              <p:nvPr/>
            </p:nvGrpSpPr>
            <p:grpSpPr>
              <a:xfrm>
                <a:off x="1905245" y="3234555"/>
                <a:ext cx="47092" cy="109796"/>
                <a:chOff x="895905" y="1820647"/>
                <a:chExt cx="61534" cy="216779"/>
              </a:xfrm>
            </p:grpSpPr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 187"/>
              <p:cNvGrpSpPr/>
              <p:nvPr/>
            </p:nvGrpSpPr>
            <p:grpSpPr>
              <a:xfrm>
                <a:off x="2881017" y="3315208"/>
                <a:ext cx="47092" cy="109796"/>
                <a:chOff x="895905" y="1820647"/>
                <a:chExt cx="61534" cy="216779"/>
              </a:xfrm>
            </p:grpSpPr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9" name="Freeform 188"/>
              <p:cNvSpPr/>
              <p:nvPr/>
            </p:nvSpPr>
            <p:spPr>
              <a:xfrm>
                <a:off x="1049014" y="1600199"/>
                <a:ext cx="2842488" cy="1907683"/>
              </a:xfrm>
              <a:custGeom>
                <a:avLst/>
                <a:gdLst>
                  <a:gd name="connsiteX0" fmla="*/ 0 w 3419061"/>
                  <a:gd name="connsiteY0" fmla="*/ 0 h 1327868"/>
                  <a:gd name="connsiteX1" fmla="*/ 755374 w 3419061"/>
                  <a:gd name="connsiteY1" fmla="*/ 1033670 h 1327868"/>
                  <a:gd name="connsiteX2" fmla="*/ 3419061 w 3419061"/>
                  <a:gd name="connsiteY2" fmla="*/ 1327868 h 1327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9061" h="1327868">
                    <a:moveTo>
                      <a:pt x="0" y="0"/>
                    </a:moveTo>
                    <a:cubicBezTo>
                      <a:pt x="92765" y="406179"/>
                      <a:pt x="185531" y="812359"/>
                      <a:pt x="755374" y="1033670"/>
                    </a:cubicBezTo>
                    <a:cubicBezTo>
                      <a:pt x="1325217" y="1254981"/>
                      <a:pt x="2372139" y="1291424"/>
                      <a:pt x="3419061" y="1327868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0" name="Group 189"/>
              <p:cNvGrpSpPr/>
              <p:nvPr/>
            </p:nvGrpSpPr>
            <p:grpSpPr>
              <a:xfrm>
                <a:off x="3374024" y="3446647"/>
                <a:ext cx="47092" cy="109796"/>
                <a:chOff x="895905" y="1820647"/>
                <a:chExt cx="61534" cy="216779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/>
            </p:nvGrpSpPr>
            <p:grpSpPr>
              <a:xfrm>
                <a:off x="3867031" y="3415643"/>
                <a:ext cx="47092" cy="109796"/>
                <a:chOff x="895905" y="1820647"/>
                <a:chExt cx="61534" cy="216779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926672" y="1820647"/>
                  <a:ext cx="0" cy="2167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895905" y="1820647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895905" y="2036128"/>
                  <a:ext cx="6153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22" name="Picture 2" descr="C:\Users\das\Desktop\Argonne Work\Phosphorene\Manuscript\Figures and Data\Picture1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09" y="30424"/>
            <a:ext cx="1560575" cy="11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Rectangle 222"/>
          <p:cNvSpPr/>
          <p:nvPr/>
        </p:nvSpPr>
        <p:spPr>
          <a:xfrm>
            <a:off x="4293114" y="218031"/>
            <a:ext cx="2717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Saptarshi </a:t>
            </a:r>
            <a:r>
              <a:rPr lang="en-US" sz="1200" b="1" dirty="0">
                <a:solidFill>
                  <a:srgbClr val="7030A0"/>
                </a:solidFill>
                <a:latin typeface="Book Antiqua" pitchFamily="18" charset="0"/>
              </a:rPr>
              <a:t>Das, </a:t>
            </a:r>
            <a:r>
              <a:rPr lang="en-US" sz="1200" b="1" i="1" dirty="0">
                <a:solidFill>
                  <a:srgbClr val="7030A0"/>
                </a:solidFill>
                <a:latin typeface="Book Antiqua" pitchFamily="18" charset="0"/>
              </a:rPr>
              <a:t>et </a:t>
            </a:r>
            <a:r>
              <a:rPr lang="en-US" sz="1200" b="1" i="1" dirty="0" smtClean="0">
                <a:solidFill>
                  <a:srgbClr val="7030A0"/>
                </a:solidFill>
                <a:latin typeface="Book Antiqua" pitchFamily="18" charset="0"/>
              </a:rPr>
              <a:t>al</a:t>
            </a:r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.</a:t>
            </a:r>
            <a:r>
              <a:rPr lang="en-US" sz="12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1200" dirty="0" smtClean="0">
                <a:solidFill>
                  <a:srgbClr val="7030A0"/>
                </a:solidFill>
                <a:latin typeface="Book Antiqua" pitchFamily="18" charset="0"/>
              </a:rPr>
              <a:t>Tunable Transport Gap in Phosphorene.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under review, 2014.</a:t>
            </a:r>
            <a:endParaRPr lang="en-US" sz="12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114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TextBox 114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5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13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20518" y="2398455"/>
            <a:ext cx="53804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chemeClr val="tx1">
                    <a:alpha val="20000"/>
                  </a:schemeClr>
                </a:solidFill>
                <a:latin typeface="Book Antiqua" panose="02040602050305030304" pitchFamily="18" charset="0"/>
              </a:rPr>
              <a:t>Overview of 2D Crystals </a:t>
            </a:r>
          </a:p>
          <a:p>
            <a:pPr marL="342900" indent="-342900">
              <a:buAutoNum type="arabicPeriod"/>
            </a:pPr>
            <a:endParaRPr lang="en-US" sz="1600" b="1" dirty="0" smtClean="0">
              <a:solidFill>
                <a:schemeClr val="tx1">
                  <a:alpha val="20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>
                    <a:alpha val="20000"/>
                  </a:schemeClr>
                </a:solidFill>
                <a:latin typeface="Book Antiqua" panose="02040602050305030304" pitchFamily="18" charset="0"/>
              </a:rPr>
              <a:t>Bandgap Engineering for Innovative Electronics</a:t>
            </a:r>
          </a:p>
          <a:p>
            <a:pPr marL="342900" indent="-342900">
              <a:buAutoNum type="arabicPeriod"/>
            </a:pPr>
            <a:endParaRPr lang="en-US" sz="1600" b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latin typeface="Book Antiqua" panose="02040602050305030304" pitchFamily="18" charset="0"/>
              </a:rPr>
              <a:t>Flexible and Transparent Electronics</a:t>
            </a:r>
          </a:p>
          <a:p>
            <a:pPr marL="342900" indent="-342900">
              <a:buAutoNum type="arabicPeriod"/>
            </a:pPr>
            <a:endParaRPr lang="en-US" sz="1600" b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>
                    <a:alpha val="20000"/>
                  </a:schemeClr>
                </a:solidFill>
                <a:latin typeface="Book Antiqua" panose="02040602050305030304" pitchFamily="18" charset="0"/>
              </a:rPr>
              <a:t>Conclusion</a:t>
            </a:r>
          </a:p>
          <a:p>
            <a:pPr marL="342900" indent="-342900">
              <a:buAutoNum type="arabicPeriod"/>
            </a:pPr>
            <a:endParaRPr lang="en-US" sz="1600" b="1" dirty="0" smtClean="0">
              <a:latin typeface="Book Antiqua" panose="0204060205030503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12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1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0" y="480"/>
            <a:chExt cx="5760" cy="384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120" y="720"/>
              <a:ext cx="264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064" name="Picture 13" descr="nano_banner_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"/>
              <a:ext cx="321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14</a:t>
            </a:fld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220214" y="3682425"/>
            <a:ext cx="28757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 Antiqua" panose="02040602050305030304" pitchFamily="18" charset="0"/>
              </a:rPr>
              <a:t>Exfoliation and identification of WSe</a:t>
            </a:r>
            <a:r>
              <a:rPr lang="en-US" sz="1400" baseline="-25000" dirty="0" smtClean="0">
                <a:latin typeface="Book Antiqua" panose="02040602050305030304" pitchFamily="18" charset="0"/>
              </a:rPr>
              <a:t>2</a:t>
            </a:r>
            <a:r>
              <a:rPr lang="en-US" sz="1400" dirty="0" smtClean="0">
                <a:latin typeface="Book Antiqua" panose="02040602050305030304" pitchFamily="18" charset="0"/>
              </a:rPr>
              <a:t> flakes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24200" y="3733800"/>
            <a:ext cx="3200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 Antiqua" panose="02040602050305030304" pitchFamily="18" charset="0"/>
              </a:rPr>
              <a:t>Transfer of CVD grown  graphene</a:t>
            </a:r>
          </a:p>
          <a:p>
            <a:pPr algn="ctr"/>
            <a:endParaRPr lang="en-US" sz="1400" dirty="0">
              <a:latin typeface="Book Antiqua" panose="0204060205030503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160338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All 2D Thin Film Transistor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34200" y="1447800"/>
            <a:ext cx="1850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WSe</a:t>
            </a:r>
            <a:r>
              <a:rPr lang="en-US" sz="1400" b="1" baseline="-25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2</a:t>
            </a:r>
            <a:endParaRPr lang="en-US" sz="1400" b="1" baseline="-250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88829" y="1752600"/>
            <a:ext cx="1850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Graphene</a:t>
            </a:r>
            <a:endParaRPr lang="en-US" sz="1400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3864647" y="2458998"/>
            <a:ext cx="149087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3046343" y="2392249"/>
            <a:ext cx="3279913" cy="125614"/>
            <a:chOff x="4691536" y="4674986"/>
            <a:chExt cx="3352800" cy="125614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5516037" y="4674986"/>
              <a:ext cx="1547974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065723" y="4780263"/>
              <a:ext cx="978613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064011" y="4674986"/>
              <a:ext cx="1712" cy="125614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691536" y="4780263"/>
              <a:ext cx="836488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517749" y="4686300"/>
              <a:ext cx="0" cy="11430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971800" y="2514600"/>
            <a:ext cx="3429000" cy="838200"/>
            <a:chOff x="2971800" y="2535198"/>
            <a:chExt cx="3429000" cy="838200"/>
          </a:xfrm>
        </p:grpSpPr>
        <p:grpSp>
          <p:nvGrpSpPr>
            <p:cNvPr id="130" name="Group 129"/>
            <p:cNvGrpSpPr/>
            <p:nvPr/>
          </p:nvGrpSpPr>
          <p:grpSpPr>
            <a:xfrm>
              <a:off x="2971800" y="2535198"/>
              <a:ext cx="3429000" cy="838200"/>
              <a:chOff x="685800" y="1981200"/>
              <a:chExt cx="3505200" cy="838200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685800" y="2209800"/>
                <a:ext cx="3505200" cy="609600"/>
              </a:xfrm>
              <a:prstGeom prst="rect">
                <a:avLst/>
              </a:prstGeom>
              <a:solidFill>
                <a:srgbClr val="7030A0">
                  <a:alpha val="80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85800" y="1981200"/>
                <a:ext cx="3505200" cy="228600"/>
              </a:xfrm>
              <a:prstGeom prst="rect">
                <a:avLst/>
              </a:prstGeom>
              <a:solidFill>
                <a:srgbClr val="0070C0">
                  <a:alpha val="80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3227696" y="2535198"/>
              <a:ext cx="2917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20nm SiO2: Back Gate Oxide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255029" y="2916198"/>
              <a:ext cx="2917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Highly Doped Si: Back Gate Electrode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95600" y="2133600"/>
            <a:ext cx="3581400" cy="401598"/>
            <a:chOff x="2895600" y="2133600"/>
            <a:chExt cx="3581400" cy="401598"/>
          </a:xfrm>
        </p:grpSpPr>
        <p:sp>
          <p:nvSpPr>
            <p:cNvPr id="114" name="Rectangle 113"/>
            <p:cNvSpPr/>
            <p:nvPr/>
          </p:nvSpPr>
          <p:spPr>
            <a:xfrm>
              <a:off x="2971800" y="2133600"/>
              <a:ext cx="1267239" cy="401598"/>
            </a:xfrm>
            <a:prstGeom prst="rect">
              <a:avLst/>
            </a:prstGeom>
            <a:solidFill>
              <a:srgbClr val="006600">
                <a:alpha val="6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984474" y="2133600"/>
              <a:ext cx="1416326" cy="401598"/>
            </a:xfrm>
            <a:prstGeom prst="rect">
              <a:avLst/>
            </a:prstGeom>
            <a:solidFill>
              <a:srgbClr val="006600">
                <a:alpha val="6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895600" y="2162513"/>
              <a:ext cx="884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Al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592226" y="2154198"/>
              <a:ext cx="884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Al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3124200" y="3733800"/>
            <a:ext cx="32766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 Antiqua" panose="02040602050305030304" pitchFamily="18" charset="0"/>
              </a:rPr>
              <a:t>Electron beam lithography followed by Al evaporation to create mask for graphene etch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66897" y="1719929"/>
            <a:ext cx="304800" cy="540097"/>
            <a:chOff x="4466897" y="1719929"/>
            <a:chExt cx="304800" cy="54009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466897" y="1722906"/>
              <a:ext cx="0" cy="537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619297" y="1719929"/>
              <a:ext cx="0" cy="537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4771697" y="1719929"/>
              <a:ext cx="0" cy="537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124200" y="3757136"/>
            <a:ext cx="32766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 Antiqua" panose="02040602050305030304" pitchFamily="18" charset="0"/>
              </a:rPr>
              <a:t>Oxygen plasma etch of graphene from the channel area</a:t>
            </a:r>
          </a:p>
          <a:p>
            <a:pPr algn="ctr"/>
            <a:endParaRPr lang="en-US" sz="1400" dirty="0">
              <a:latin typeface="Book Antiqua" panose="0204060205030503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45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09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53" grpId="0"/>
      <p:bldP spid="54" grpId="0"/>
      <p:bldP spid="135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0" y="480"/>
            <a:chExt cx="5760" cy="384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120" y="720"/>
              <a:ext cx="264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064" name="Picture 13" descr="nano_banner_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"/>
              <a:ext cx="321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15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5213" y="3667780"/>
            <a:ext cx="29569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 Antiqua" panose="02040602050305030304" pitchFamily="18" charset="0"/>
              </a:rPr>
              <a:t>Removal of Al from the graphene-WSe</a:t>
            </a:r>
            <a:r>
              <a:rPr lang="en-US" sz="1400" baseline="-25000" dirty="0" smtClean="0">
                <a:latin typeface="Book Antiqua" panose="02040602050305030304" pitchFamily="18" charset="0"/>
              </a:rPr>
              <a:t>2</a:t>
            </a:r>
            <a:r>
              <a:rPr lang="en-US" sz="1400" dirty="0" smtClean="0">
                <a:latin typeface="Book Antiqua" panose="02040602050305030304" pitchFamily="18" charset="0"/>
              </a:rPr>
              <a:t> contact interface  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3864647" y="2458998"/>
            <a:ext cx="149087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2971800" y="2514600"/>
            <a:ext cx="3429000" cy="838200"/>
            <a:chOff x="2971800" y="2535198"/>
            <a:chExt cx="3429000" cy="838200"/>
          </a:xfrm>
        </p:grpSpPr>
        <p:grpSp>
          <p:nvGrpSpPr>
            <p:cNvPr id="94" name="Group 93"/>
            <p:cNvGrpSpPr/>
            <p:nvPr/>
          </p:nvGrpSpPr>
          <p:grpSpPr>
            <a:xfrm>
              <a:off x="2971800" y="2535198"/>
              <a:ext cx="3429000" cy="838200"/>
              <a:chOff x="685800" y="1981200"/>
              <a:chExt cx="3505200" cy="838200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685800" y="2209800"/>
                <a:ext cx="3505200" cy="609600"/>
              </a:xfrm>
              <a:prstGeom prst="rect">
                <a:avLst/>
              </a:prstGeom>
              <a:solidFill>
                <a:srgbClr val="7030A0">
                  <a:alpha val="80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85800" y="1981200"/>
                <a:ext cx="3505200" cy="228600"/>
              </a:xfrm>
              <a:prstGeom prst="rect">
                <a:avLst/>
              </a:prstGeom>
              <a:solidFill>
                <a:srgbClr val="0070C0">
                  <a:alpha val="80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3227696" y="2535198"/>
              <a:ext cx="2917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20nm SiO2: Back Gate Oxide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55029" y="2916198"/>
              <a:ext cx="2917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Highly Doped Si: Back Gate Electrode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6343" y="2392249"/>
            <a:ext cx="3279913" cy="125614"/>
            <a:chOff x="3046343" y="2392249"/>
            <a:chExt cx="3279913" cy="125614"/>
          </a:xfrm>
        </p:grpSpPr>
        <p:grpSp>
          <p:nvGrpSpPr>
            <p:cNvPr id="87" name="Group 86"/>
            <p:cNvGrpSpPr/>
            <p:nvPr/>
          </p:nvGrpSpPr>
          <p:grpSpPr>
            <a:xfrm>
              <a:off x="3046343" y="2392249"/>
              <a:ext cx="3279913" cy="125614"/>
              <a:chOff x="4691536" y="4674986"/>
              <a:chExt cx="3352800" cy="125614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7065723" y="4780263"/>
                <a:ext cx="978613" cy="0"/>
              </a:xfrm>
              <a:prstGeom prst="line">
                <a:avLst/>
              </a:prstGeom>
              <a:ln w="317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7064011" y="4674986"/>
                <a:ext cx="1712" cy="125614"/>
              </a:xfrm>
              <a:prstGeom prst="line">
                <a:avLst/>
              </a:prstGeom>
              <a:ln w="317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691536" y="4780263"/>
                <a:ext cx="836488" cy="0"/>
              </a:xfrm>
              <a:prstGeom prst="line">
                <a:avLst/>
              </a:prstGeom>
              <a:ln w="317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517749" y="4686300"/>
                <a:ext cx="0" cy="114300"/>
              </a:xfrm>
              <a:prstGeom prst="line">
                <a:avLst/>
              </a:prstGeom>
              <a:ln w="317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/>
            <p:cNvCxnSpPr/>
            <p:nvPr/>
          </p:nvCxnSpPr>
          <p:spPr>
            <a:xfrm>
              <a:off x="3852920" y="2392249"/>
              <a:ext cx="414280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953000" y="2392249"/>
              <a:ext cx="414280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2895600" y="2133600"/>
            <a:ext cx="3581400" cy="401598"/>
            <a:chOff x="2895600" y="2133600"/>
            <a:chExt cx="3581400" cy="401598"/>
          </a:xfrm>
        </p:grpSpPr>
        <p:sp>
          <p:nvSpPr>
            <p:cNvPr id="113" name="Rectangle 112"/>
            <p:cNvSpPr/>
            <p:nvPr/>
          </p:nvSpPr>
          <p:spPr>
            <a:xfrm>
              <a:off x="2971800" y="2133600"/>
              <a:ext cx="1267239" cy="401598"/>
            </a:xfrm>
            <a:prstGeom prst="rect">
              <a:avLst/>
            </a:prstGeom>
            <a:solidFill>
              <a:srgbClr val="006600">
                <a:alpha val="6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984474" y="2133600"/>
              <a:ext cx="1416326" cy="401598"/>
            </a:xfrm>
            <a:prstGeom prst="rect">
              <a:avLst/>
            </a:prstGeom>
            <a:solidFill>
              <a:srgbClr val="006600">
                <a:alpha val="6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895600" y="2162513"/>
              <a:ext cx="884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Al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592226" y="2154198"/>
              <a:ext cx="884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Al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895600" y="2133600"/>
            <a:ext cx="3581400" cy="401598"/>
            <a:chOff x="2895600" y="2133600"/>
            <a:chExt cx="3581400" cy="401598"/>
          </a:xfrm>
        </p:grpSpPr>
        <p:sp>
          <p:nvSpPr>
            <p:cNvPr id="119" name="Rectangle 118"/>
            <p:cNvSpPr/>
            <p:nvPr/>
          </p:nvSpPr>
          <p:spPr>
            <a:xfrm>
              <a:off x="2971800" y="2133600"/>
              <a:ext cx="709087" cy="401598"/>
            </a:xfrm>
            <a:prstGeom prst="rect">
              <a:avLst/>
            </a:prstGeom>
            <a:solidFill>
              <a:srgbClr val="006600">
                <a:alpha val="6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691712" y="2133600"/>
              <a:ext cx="709087" cy="401598"/>
            </a:xfrm>
            <a:prstGeom prst="rect">
              <a:avLst/>
            </a:prstGeom>
            <a:solidFill>
              <a:srgbClr val="006600">
                <a:alpha val="6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895600" y="2162513"/>
              <a:ext cx="884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Al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592226" y="2154198"/>
              <a:ext cx="884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Al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</p:grpSp>
      <p:cxnSp>
        <p:nvCxnSpPr>
          <p:cNvPr id="124" name="Straight Connector 123"/>
          <p:cNvCxnSpPr/>
          <p:nvPr/>
        </p:nvCxnSpPr>
        <p:spPr>
          <a:xfrm>
            <a:off x="3780374" y="2286000"/>
            <a:ext cx="1782226" cy="0"/>
          </a:xfrm>
          <a:prstGeom prst="line">
            <a:avLst/>
          </a:prstGeom>
          <a:ln w="82550">
            <a:solidFill>
              <a:schemeClr val="bg1">
                <a:lumMod val="50000"/>
                <a:alpha val="8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200400" y="3657600"/>
            <a:ext cx="30313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 Antiqua" panose="02040602050305030304" pitchFamily="18" charset="0"/>
              </a:rPr>
              <a:t>Transfer of few layer h-BN</a:t>
            </a:r>
          </a:p>
          <a:p>
            <a:pPr algn="ctr"/>
            <a:endParaRPr lang="en-US" sz="1400" dirty="0">
              <a:latin typeface="Book Antiqua" panose="0204060205030503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391400" y="2054423"/>
            <a:ext cx="903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h-BN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934200" y="1447800"/>
            <a:ext cx="1850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WSe</a:t>
            </a:r>
            <a:r>
              <a:rPr lang="en-US" sz="1400" b="1" baseline="-25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2</a:t>
            </a:r>
            <a:endParaRPr lang="en-US" sz="1400" b="1" baseline="-250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988829" y="1752600"/>
            <a:ext cx="1850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Graphene</a:t>
            </a:r>
            <a:endParaRPr lang="en-US" sz="1400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3780374" y="2209799"/>
            <a:ext cx="1782226" cy="1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245907" y="3730823"/>
            <a:ext cx="29262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 Antiqua" panose="02040602050305030304" pitchFamily="18" charset="0"/>
              </a:rPr>
              <a:t>Transfer of CVD grown </a:t>
            </a:r>
            <a:r>
              <a:rPr lang="en-US" sz="1400" dirty="0">
                <a:latin typeface="Book Antiqua" panose="02040602050305030304" pitchFamily="18" charset="0"/>
              </a:rPr>
              <a:t>g</a:t>
            </a:r>
            <a:r>
              <a:rPr lang="en-US" sz="1400" dirty="0" smtClean="0">
                <a:latin typeface="Book Antiqua" panose="02040602050305030304" pitchFamily="18" charset="0"/>
              </a:rPr>
              <a:t>raphene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190432" y="1806262"/>
            <a:ext cx="884774" cy="374230"/>
            <a:chOff x="4191000" y="1752600"/>
            <a:chExt cx="884774" cy="374230"/>
          </a:xfrm>
        </p:grpSpPr>
        <p:sp>
          <p:nvSpPr>
            <p:cNvPr id="134" name="Rectangle 133"/>
            <p:cNvSpPr/>
            <p:nvPr/>
          </p:nvSpPr>
          <p:spPr>
            <a:xfrm>
              <a:off x="4323586" y="1752600"/>
              <a:ext cx="553214" cy="374230"/>
            </a:xfrm>
            <a:prstGeom prst="rect">
              <a:avLst/>
            </a:prstGeom>
            <a:solidFill>
              <a:srgbClr val="006600">
                <a:alpha val="6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191000" y="1821597"/>
              <a:ext cx="884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Al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2895600" y="3743980"/>
            <a:ext cx="36539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 Antiqua" panose="02040602050305030304" pitchFamily="18" charset="0"/>
              </a:rPr>
              <a:t>Electron beam lithography of Al etch mask for patterning graphene top gate electrode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10000" y="1371600"/>
            <a:ext cx="1600200" cy="540097"/>
            <a:chOff x="3810000" y="1371600"/>
            <a:chExt cx="1600200" cy="540097"/>
          </a:xfrm>
        </p:grpSpPr>
        <p:grpSp>
          <p:nvGrpSpPr>
            <p:cNvPr id="138" name="Group 137"/>
            <p:cNvGrpSpPr/>
            <p:nvPr/>
          </p:nvGrpSpPr>
          <p:grpSpPr>
            <a:xfrm>
              <a:off x="3810000" y="1371600"/>
              <a:ext cx="304800" cy="540097"/>
              <a:chOff x="4466897" y="1719929"/>
              <a:chExt cx="304800" cy="540097"/>
            </a:xfrm>
          </p:grpSpPr>
          <p:cxnSp>
            <p:nvCxnSpPr>
              <p:cNvPr id="139" name="Straight Arrow Connector 138"/>
              <p:cNvCxnSpPr/>
              <p:nvPr/>
            </p:nvCxnSpPr>
            <p:spPr>
              <a:xfrm>
                <a:off x="4466897" y="1722906"/>
                <a:ext cx="0" cy="5371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>
              <a:xfrm>
                <a:off x="4619297" y="1719929"/>
                <a:ext cx="0" cy="5371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>
                <a:off x="4771697" y="1719929"/>
                <a:ext cx="0" cy="5371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5105400" y="1371600"/>
              <a:ext cx="304800" cy="540097"/>
              <a:chOff x="4466897" y="1719929"/>
              <a:chExt cx="304800" cy="540097"/>
            </a:xfrm>
          </p:grpSpPr>
          <p:cxnSp>
            <p:nvCxnSpPr>
              <p:cNvPr id="143" name="Straight Arrow Connector 142"/>
              <p:cNvCxnSpPr/>
              <p:nvPr/>
            </p:nvCxnSpPr>
            <p:spPr>
              <a:xfrm>
                <a:off x="4466897" y="1722906"/>
                <a:ext cx="0" cy="5371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>
                <a:off x="4619297" y="1719929"/>
                <a:ext cx="0" cy="5371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/>
              <p:nvPr/>
            </p:nvCxnSpPr>
            <p:spPr>
              <a:xfrm>
                <a:off x="4771697" y="1719929"/>
                <a:ext cx="0" cy="5371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7" name="TextBox 146"/>
          <p:cNvSpPr txBox="1"/>
          <p:nvPr/>
        </p:nvSpPr>
        <p:spPr>
          <a:xfrm>
            <a:off x="2971800" y="3810000"/>
            <a:ext cx="3505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 Antiqua" panose="02040602050305030304" pitchFamily="18" charset="0"/>
              </a:rPr>
              <a:t>Oxygen plasma etch of  graphene</a:t>
            </a:r>
          </a:p>
          <a:p>
            <a:pPr algn="ctr"/>
            <a:endParaRPr lang="en-US" sz="1400" dirty="0">
              <a:latin typeface="Book Antiqua" panose="0204060205030503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28600" y="160338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All 2D Thin Film Transistor</a:t>
            </a:r>
            <a:endParaRPr lang="en-US" b="1" dirty="0">
              <a:latin typeface="Book Antiqua" panose="0204060205030503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62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25" grpId="0" animBg="1"/>
      <p:bldP spid="126" grpId="0"/>
      <p:bldP spid="132" grpId="0" animBg="1"/>
      <p:bldP spid="137" grpId="0" animBg="1"/>
      <p:bldP spid="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0" y="480"/>
            <a:chExt cx="5760" cy="384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120" y="720"/>
              <a:ext cx="264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064" name="Picture 13" descr="nano_banner_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"/>
              <a:ext cx="321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16</a:t>
            </a:fld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429000" y="3733800"/>
            <a:ext cx="2514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 Antiqua" panose="02040602050305030304" pitchFamily="18" charset="0"/>
              </a:rPr>
              <a:t>Removal of Al etch mask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3864647" y="2458998"/>
            <a:ext cx="149087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2971800" y="2514600"/>
            <a:ext cx="3429000" cy="838200"/>
            <a:chOff x="2971800" y="2535198"/>
            <a:chExt cx="3429000" cy="838200"/>
          </a:xfrm>
        </p:grpSpPr>
        <p:grpSp>
          <p:nvGrpSpPr>
            <p:cNvPr id="81" name="Group 80"/>
            <p:cNvGrpSpPr/>
            <p:nvPr/>
          </p:nvGrpSpPr>
          <p:grpSpPr>
            <a:xfrm>
              <a:off x="2971800" y="2535198"/>
              <a:ext cx="3429000" cy="838200"/>
              <a:chOff x="685800" y="1981200"/>
              <a:chExt cx="3505200" cy="8382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85800" y="2209800"/>
                <a:ext cx="3505200" cy="609600"/>
              </a:xfrm>
              <a:prstGeom prst="rect">
                <a:avLst/>
              </a:prstGeom>
              <a:solidFill>
                <a:srgbClr val="7030A0">
                  <a:alpha val="80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85800" y="1981200"/>
                <a:ext cx="3505200" cy="228600"/>
              </a:xfrm>
              <a:prstGeom prst="rect">
                <a:avLst/>
              </a:prstGeom>
              <a:solidFill>
                <a:srgbClr val="0070C0">
                  <a:alpha val="80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3227696" y="2535198"/>
              <a:ext cx="2917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20nm SiO2: Back Gate Oxide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55029" y="2916198"/>
              <a:ext cx="2917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Highly Doped Si: Back Gate Electrode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046343" y="2392249"/>
            <a:ext cx="3279913" cy="125614"/>
            <a:chOff x="3046343" y="2392249"/>
            <a:chExt cx="3279913" cy="125614"/>
          </a:xfrm>
        </p:grpSpPr>
        <p:grpSp>
          <p:nvGrpSpPr>
            <p:cNvPr id="88" name="Group 87"/>
            <p:cNvGrpSpPr/>
            <p:nvPr/>
          </p:nvGrpSpPr>
          <p:grpSpPr>
            <a:xfrm>
              <a:off x="3046343" y="2392249"/>
              <a:ext cx="3279913" cy="125614"/>
              <a:chOff x="4691536" y="4674986"/>
              <a:chExt cx="3352800" cy="125614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7065723" y="4780263"/>
                <a:ext cx="978613" cy="0"/>
              </a:xfrm>
              <a:prstGeom prst="line">
                <a:avLst/>
              </a:prstGeom>
              <a:ln w="317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7064011" y="4674986"/>
                <a:ext cx="1712" cy="125614"/>
              </a:xfrm>
              <a:prstGeom prst="line">
                <a:avLst/>
              </a:prstGeom>
              <a:ln w="317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691536" y="4780263"/>
                <a:ext cx="836488" cy="0"/>
              </a:xfrm>
              <a:prstGeom prst="line">
                <a:avLst/>
              </a:prstGeom>
              <a:ln w="317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5517749" y="4686300"/>
                <a:ext cx="0" cy="114300"/>
              </a:xfrm>
              <a:prstGeom prst="line">
                <a:avLst/>
              </a:prstGeom>
              <a:ln w="317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>
              <a:off x="3852920" y="2392249"/>
              <a:ext cx="414280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953000" y="2392249"/>
              <a:ext cx="414280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2895600" y="2133600"/>
            <a:ext cx="3581400" cy="401598"/>
            <a:chOff x="2895600" y="2133600"/>
            <a:chExt cx="3581400" cy="401598"/>
          </a:xfrm>
        </p:grpSpPr>
        <p:sp>
          <p:nvSpPr>
            <p:cNvPr id="101" name="Rectangle 100"/>
            <p:cNvSpPr/>
            <p:nvPr/>
          </p:nvSpPr>
          <p:spPr>
            <a:xfrm>
              <a:off x="2971800" y="2133600"/>
              <a:ext cx="709087" cy="401598"/>
            </a:xfrm>
            <a:prstGeom prst="rect">
              <a:avLst/>
            </a:prstGeom>
            <a:solidFill>
              <a:srgbClr val="006600">
                <a:alpha val="6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691712" y="2133600"/>
              <a:ext cx="709087" cy="401598"/>
            </a:xfrm>
            <a:prstGeom prst="rect">
              <a:avLst/>
            </a:prstGeom>
            <a:solidFill>
              <a:srgbClr val="006600">
                <a:alpha val="6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895600" y="2162513"/>
              <a:ext cx="884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Al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592226" y="2154198"/>
              <a:ext cx="884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Al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</p:grpSp>
      <p:cxnSp>
        <p:nvCxnSpPr>
          <p:cNvPr id="105" name="Straight Connector 104"/>
          <p:cNvCxnSpPr/>
          <p:nvPr/>
        </p:nvCxnSpPr>
        <p:spPr>
          <a:xfrm>
            <a:off x="3780374" y="2286000"/>
            <a:ext cx="1782226" cy="0"/>
          </a:xfrm>
          <a:prstGeom prst="line">
            <a:avLst/>
          </a:prstGeom>
          <a:ln w="82550">
            <a:solidFill>
              <a:schemeClr val="bg1">
                <a:lumMod val="50000"/>
                <a:alpha val="8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391400" y="2054423"/>
            <a:ext cx="903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h-BN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4323018" y="2208311"/>
            <a:ext cx="553214" cy="149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190432" y="1806262"/>
            <a:ext cx="884774" cy="374230"/>
            <a:chOff x="4191000" y="1752600"/>
            <a:chExt cx="884774" cy="374230"/>
          </a:xfrm>
        </p:grpSpPr>
        <p:sp>
          <p:nvSpPr>
            <p:cNvPr id="109" name="Rectangle 108"/>
            <p:cNvSpPr/>
            <p:nvPr/>
          </p:nvSpPr>
          <p:spPr>
            <a:xfrm>
              <a:off x="4323586" y="1752600"/>
              <a:ext cx="553214" cy="374230"/>
            </a:xfrm>
            <a:prstGeom prst="rect">
              <a:avLst/>
            </a:prstGeom>
            <a:solidFill>
              <a:srgbClr val="006600">
                <a:alpha val="6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191000" y="1821597"/>
              <a:ext cx="884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anose="02040602050305030304" pitchFamily="18" charset="0"/>
                </a:rPr>
                <a:t>Al</a:t>
              </a:r>
              <a:endParaRPr lang="en-US" sz="1200" b="1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934200" y="1447800"/>
            <a:ext cx="1850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WSe</a:t>
            </a:r>
            <a:r>
              <a:rPr lang="en-US" sz="1400" b="1" baseline="-25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2</a:t>
            </a:r>
            <a:endParaRPr lang="en-US" sz="1400" b="1" baseline="-250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988829" y="1752600"/>
            <a:ext cx="1850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Graphene</a:t>
            </a:r>
            <a:endParaRPr lang="en-US" sz="1400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28600" y="160338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All 2D Thin Film Transistor</a:t>
            </a:r>
            <a:endParaRPr lang="en-US" b="1" dirty="0">
              <a:latin typeface="Book Antiqua" panose="0204060205030503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44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56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0" y="480"/>
            <a:chExt cx="5760" cy="384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120" y="720"/>
              <a:ext cx="264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064" name="Picture 13" descr="nano_banner_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"/>
              <a:ext cx="321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609600" y="1676400"/>
            <a:ext cx="4069512" cy="4214204"/>
            <a:chOff x="685800" y="457200"/>
            <a:chExt cx="2826050" cy="2921421"/>
          </a:xfrm>
        </p:grpSpPr>
        <p:grpSp>
          <p:nvGrpSpPr>
            <p:cNvPr id="33" name="Group 32"/>
            <p:cNvGrpSpPr/>
            <p:nvPr/>
          </p:nvGrpSpPr>
          <p:grpSpPr>
            <a:xfrm>
              <a:off x="685800" y="457200"/>
              <a:ext cx="2826050" cy="2921421"/>
              <a:chOff x="685800" y="457200"/>
              <a:chExt cx="2826050" cy="2921421"/>
            </a:xfrm>
          </p:grpSpPr>
          <p:pic>
            <p:nvPicPr>
              <p:cNvPr id="36" name="Picture 2" descr="C:\Users\das\Desktop\Thin Transistor\Images\TT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457200"/>
                <a:ext cx="2749850" cy="292142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7" name="Group 36"/>
              <p:cNvGrpSpPr/>
              <p:nvPr/>
            </p:nvGrpSpPr>
            <p:grpSpPr>
              <a:xfrm>
                <a:off x="685800" y="1413747"/>
                <a:ext cx="2826050" cy="1428222"/>
                <a:chOff x="685800" y="1413747"/>
                <a:chExt cx="2826050" cy="1428222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685800" y="1413747"/>
                  <a:ext cx="2826050" cy="1428222"/>
                  <a:chOff x="1262390" y="1566147"/>
                  <a:chExt cx="2826050" cy="1428222"/>
                </a:xfrm>
              </p:grpSpPr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1717349" y="2078693"/>
                    <a:ext cx="838200" cy="362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FFC000"/>
                        </a:solidFill>
                        <a:latin typeface="Book Antiqua" panose="02040602050305030304" pitchFamily="18" charset="0"/>
                      </a:rPr>
                      <a:t>Graphene </a:t>
                    </a:r>
                  </a:p>
                  <a:p>
                    <a:pPr algn="ctr"/>
                    <a:r>
                      <a:rPr lang="en-US" sz="1400" b="1" dirty="0" smtClean="0">
                        <a:solidFill>
                          <a:srgbClr val="FFC000"/>
                        </a:solidFill>
                        <a:latin typeface="Book Antiqua" panose="02040602050305030304" pitchFamily="18" charset="0"/>
                      </a:rPr>
                      <a:t>Source</a:t>
                    </a:r>
                    <a:endParaRPr lang="en-US" sz="1400" b="1" dirty="0">
                      <a:solidFill>
                        <a:srgbClr val="FFC000"/>
                      </a:solidFill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262390" y="1566147"/>
                    <a:ext cx="1219200" cy="362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19104C"/>
                        </a:solidFill>
                        <a:latin typeface="Book Antiqua" panose="02040602050305030304" pitchFamily="18" charset="0"/>
                      </a:rPr>
                      <a:t>Graphene / h-BN Top Gate</a:t>
                    </a:r>
                    <a:endParaRPr lang="en-US" sz="1400" b="1" dirty="0">
                      <a:solidFill>
                        <a:srgbClr val="19104C"/>
                      </a:solidFill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3203249" y="2631656"/>
                    <a:ext cx="885191" cy="362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C00000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rPr>
                      <a:t>Bi-Layer </a:t>
                    </a:r>
                  </a:p>
                  <a:p>
                    <a:pPr algn="ctr"/>
                    <a:r>
                      <a:rPr lang="en-US" sz="1400" b="1" dirty="0" smtClean="0">
                        <a:solidFill>
                          <a:srgbClr val="C00000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rPr>
                      <a:t>WSe</a:t>
                    </a:r>
                    <a:r>
                      <a:rPr lang="en-US" sz="1400" b="1" baseline="-25000" dirty="0" smtClean="0">
                        <a:solidFill>
                          <a:srgbClr val="C00000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1400" b="1" dirty="0">
                      <a:solidFill>
                        <a:srgbClr val="C00000"/>
                      </a:solidFill>
                      <a:latin typeface="Book Antiqua" panose="02040602050305030304" pitchFamily="18" charset="0"/>
                    </a:endParaRPr>
                  </a:p>
                </p:txBody>
              </p:sp>
            </p:grp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2255185" y="1926293"/>
                  <a:ext cx="629601" cy="49530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2359959" y="1562143"/>
                  <a:ext cx="838200" cy="362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FFC000"/>
                      </a:solidFill>
                      <a:latin typeface="Book Antiqua" panose="02040602050305030304" pitchFamily="18" charset="0"/>
                    </a:rPr>
                    <a:t>Graphene </a:t>
                  </a:r>
                </a:p>
                <a:p>
                  <a:pPr algn="ctr"/>
                  <a:r>
                    <a:rPr lang="en-US" sz="1400" b="1" dirty="0" smtClean="0">
                      <a:solidFill>
                        <a:srgbClr val="FFC000"/>
                      </a:solidFill>
                      <a:latin typeface="Book Antiqua" panose="02040602050305030304" pitchFamily="18" charset="0"/>
                    </a:rPr>
                    <a:t>Drain</a:t>
                  </a:r>
                  <a:endParaRPr lang="en-US" sz="1400" b="1" dirty="0">
                    <a:solidFill>
                      <a:srgbClr val="FFC000"/>
                    </a:solidFill>
                    <a:latin typeface="Book Antiqua" panose="02040602050305030304" pitchFamily="18" charset="0"/>
                  </a:endParaRPr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>
                <a:xfrm flipH="1" flipV="1">
                  <a:off x="1674159" y="1667304"/>
                  <a:ext cx="501550" cy="56862"/>
                </a:xfrm>
                <a:prstGeom prst="straightConnector1">
                  <a:avLst/>
                </a:prstGeom>
                <a:ln>
                  <a:solidFill>
                    <a:srgbClr val="19104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4" name="Straight Connector 33"/>
            <p:cNvCxnSpPr/>
            <p:nvPr/>
          </p:nvCxnSpPr>
          <p:spPr>
            <a:xfrm>
              <a:off x="887286" y="2834760"/>
              <a:ext cx="25347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02267" y="2841503"/>
              <a:ext cx="685800" cy="2133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5µm</a:t>
              </a:r>
              <a:endParaRPr lang="en-US" sz="1400" b="1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724400" y="1469211"/>
            <a:ext cx="4415721" cy="2849603"/>
            <a:chOff x="654457" y="1261249"/>
            <a:chExt cx="4415721" cy="2849603"/>
          </a:xfrm>
        </p:grpSpPr>
        <p:pic>
          <p:nvPicPr>
            <p:cNvPr id="29" name="Picture 2" descr="C:\Users\das\Desktop\Thin Transistor\Device Electrical Data\Device1_BG_Transfer.t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57" y="1261249"/>
              <a:ext cx="4415721" cy="2849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>
              <a:off x="1492656" y="1489849"/>
              <a:ext cx="3111281" cy="2131801"/>
              <a:chOff x="851391" y="509389"/>
              <a:chExt cx="3111281" cy="213180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851391" y="768603"/>
                <a:ext cx="3111281" cy="1872587"/>
                <a:chOff x="6807980" y="509959"/>
                <a:chExt cx="3111281" cy="1863789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6807980" y="509959"/>
                  <a:ext cx="2144854" cy="704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sz="1000" b="1" baseline="-25000" dirty="0" smtClean="0"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DS</a:t>
                  </a:r>
                  <a:r>
                    <a:rPr lang="en-US" sz="1000" b="1" dirty="0" smtClean="0"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= -1.0 V</a:t>
                  </a:r>
                </a:p>
                <a:p>
                  <a:pPr algn="ctr"/>
                  <a:r>
                    <a:rPr lang="en-US" sz="1000" b="1" dirty="0" smtClean="0">
                      <a:solidFill>
                        <a:srgbClr val="C000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Bi-Layer WSe</a:t>
                  </a:r>
                  <a:r>
                    <a:rPr lang="en-US" sz="1000" b="1" baseline="-25000" dirty="0" smtClean="0">
                      <a:solidFill>
                        <a:srgbClr val="C000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1000" b="1" dirty="0" smtClean="0">
                      <a:solidFill>
                        <a:srgbClr val="C000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Flake</a:t>
                  </a:r>
                </a:p>
                <a:p>
                  <a:pPr algn="ctr"/>
                  <a:r>
                    <a:rPr lang="en-US" sz="1000" b="1" dirty="0" smtClean="0">
                      <a:solidFill>
                        <a:srgbClr val="FFC0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Graphene Contact</a:t>
                  </a:r>
                </a:p>
                <a:p>
                  <a:pPr algn="ctr"/>
                  <a:r>
                    <a:rPr lang="en-US" sz="1000" b="1" dirty="0" smtClean="0">
                      <a:solidFill>
                        <a:srgbClr val="0070C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20nm SiO</a:t>
                  </a:r>
                  <a:r>
                    <a:rPr lang="en-US" sz="1000" b="1" baseline="-25000" dirty="0" smtClean="0">
                      <a:solidFill>
                        <a:srgbClr val="0070C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1000" b="1" dirty="0" smtClean="0">
                      <a:solidFill>
                        <a:srgbClr val="0070C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Gate Dielectric</a:t>
                  </a:r>
                  <a:endParaRPr lang="en-US" sz="1000" b="1" dirty="0">
                    <a:solidFill>
                      <a:srgbClr val="0070C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48" name="Picture 3" descr="C:\Users\das\Desktop\Thin Transistor\Images\Picture2.tif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22355" y="1639867"/>
                  <a:ext cx="1896906" cy="7338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 45"/>
              <p:cNvSpPr/>
              <p:nvPr/>
            </p:nvSpPr>
            <p:spPr>
              <a:xfrm>
                <a:off x="977970" y="509389"/>
                <a:ext cx="240190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u="sng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Back Gate Transfer Characteristics 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5016390" y="4737556"/>
            <a:ext cx="304223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Book Antiqua" panose="02040602050305030304" pitchFamily="18" charset="0"/>
              </a:rPr>
              <a:t>Electron Branch</a:t>
            </a:r>
          </a:p>
          <a:p>
            <a:endParaRPr lang="en-US" sz="1400" b="1" dirty="0" smtClean="0">
              <a:latin typeface="Book Antiqua" panose="02040602050305030304" pitchFamily="18" charset="0"/>
            </a:endParaRPr>
          </a:p>
          <a:p>
            <a:endParaRPr lang="en-US" sz="1400" b="1" dirty="0" smtClean="0">
              <a:latin typeface="Book Antiqua" panose="02040602050305030304" pitchFamily="18" charset="0"/>
            </a:endParaRPr>
          </a:p>
          <a:p>
            <a:r>
              <a:rPr lang="en-US" sz="1400" b="1" dirty="0" smtClean="0">
                <a:latin typeface="Book Antiqua" panose="02040602050305030304" pitchFamily="18" charset="0"/>
              </a:rPr>
              <a:t>Hole Branch</a:t>
            </a:r>
            <a:endParaRPr 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81800" y="47244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Book Antiqua" panose="02040602050305030304" pitchFamily="18" charset="0"/>
              </a:rPr>
              <a:t>Mobility: </a:t>
            </a:r>
            <a:r>
              <a:rPr lang="en-US" sz="1400" b="1" dirty="0" smtClean="0">
                <a:latin typeface="Book Antiqua" panose="02040602050305030304" pitchFamily="18" charset="0"/>
              </a:rPr>
              <a:t>24 </a:t>
            </a:r>
            <a:r>
              <a:rPr lang="en-US" sz="1400" b="1" dirty="0">
                <a:latin typeface="Book Antiqua" panose="02040602050305030304" pitchFamily="18" charset="0"/>
              </a:rPr>
              <a:t>cm</a:t>
            </a:r>
            <a:r>
              <a:rPr lang="en-US" sz="1400" b="1" baseline="30000" dirty="0">
                <a:latin typeface="Book Antiqua" panose="02040602050305030304" pitchFamily="18" charset="0"/>
              </a:rPr>
              <a:t>2</a:t>
            </a:r>
            <a:r>
              <a:rPr lang="en-US" sz="1400" b="1" dirty="0">
                <a:latin typeface="Book Antiqua" panose="02040602050305030304" pitchFamily="18" charset="0"/>
              </a:rPr>
              <a:t>/V.s</a:t>
            </a:r>
          </a:p>
          <a:p>
            <a:r>
              <a:rPr lang="en-US" sz="1400" b="1" dirty="0">
                <a:latin typeface="Book Antiqua" panose="02040602050305030304" pitchFamily="18" charset="0"/>
              </a:rPr>
              <a:t>ON/OFF : 2x10</a:t>
            </a:r>
            <a:r>
              <a:rPr lang="en-US" sz="1400" b="1" baseline="30000" dirty="0">
                <a:latin typeface="Book Antiqua" panose="02040602050305030304" pitchFamily="18" charset="0"/>
              </a:rPr>
              <a:t>7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768990" y="5389866"/>
            <a:ext cx="1858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Book Antiqua" panose="02040602050305030304" pitchFamily="18" charset="0"/>
              </a:rPr>
              <a:t>Mobility: 45 cm</a:t>
            </a:r>
            <a:r>
              <a:rPr lang="en-US" sz="1400" b="1" baseline="30000" dirty="0">
                <a:latin typeface="Book Antiqua" panose="02040602050305030304" pitchFamily="18" charset="0"/>
              </a:rPr>
              <a:t>2</a:t>
            </a:r>
            <a:r>
              <a:rPr lang="en-US" sz="1400" b="1" dirty="0">
                <a:latin typeface="Book Antiqua" panose="02040602050305030304" pitchFamily="18" charset="0"/>
              </a:rPr>
              <a:t>/V.s</a:t>
            </a:r>
          </a:p>
          <a:p>
            <a:r>
              <a:rPr lang="en-US" sz="1400" b="1" dirty="0">
                <a:latin typeface="Book Antiqua" panose="02040602050305030304" pitchFamily="18" charset="0"/>
              </a:rPr>
              <a:t>ON/OFF : 7x10</a:t>
            </a:r>
            <a:r>
              <a:rPr lang="en-US" sz="1400" b="1" baseline="30000" dirty="0">
                <a:latin typeface="Book Antiqua" panose="02040602050305030304" pitchFamily="18" charset="0"/>
              </a:rPr>
              <a:t>7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932138" y="4356187"/>
            <a:ext cx="2089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Book Antiqua" panose="02040602050305030304" pitchFamily="18" charset="0"/>
              </a:rPr>
              <a:t>Ambipolar Conduction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28600" y="160338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All 2D Thin Film Transistor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90901" y="152400"/>
            <a:ext cx="3771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Saptarshi Das, </a:t>
            </a:r>
            <a:r>
              <a:rPr lang="en-US" sz="1200" b="1" i="1" dirty="0">
                <a:solidFill>
                  <a:srgbClr val="7030A0"/>
                </a:solidFill>
                <a:latin typeface="Book Antiqua" pitchFamily="18" charset="0"/>
              </a:rPr>
              <a:t>et </a:t>
            </a:r>
            <a:r>
              <a:rPr lang="en-US" sz="1200" b="1" i="1" dirty="0" smtClean="0">
                <a:solidFill>
                  <a:srgbClr val="7030A0"/>
                </a:solidFill>
                <a:latin typeface="Book Antiqua" pitchFamily="18" charset="0"/>
              </a:rPr>
              <a:t>al.</a:t>
            </a:r>
            <a:r>
              <a:rPr lang="en-US" sz="1200" i="1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1200" dirty="0" smtClean="0">
                <a:solidFill>
                  <a:srgbClr val="7030A0"/>
                </a:solidFill>
                <a:latin typeface="Book Antiqua" pitchFamily="18" charset="0"/>
              </a:rPr>
              <a:t>All Two Dimensional, Flexible, Transparent and Thinnest Thin Film Transistor.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Nano Letters </a:t>
            </a:r>
            <a:r>
              <a:rPr lang="en-US" sz="1200" dirty="0" smtClean="0">
                <a:solidFill>
                  <a:srgbClr val="7030A0"/>
                </a:solidFill>
                <a:latin typeface="Book Antiqua" pitchFamily="18" charset="0"/>
              </a:rPr>
              <a:t>14 (5), </a:t>
            </a:r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2014.</a:t>
            </a:r>
            <a:endParaRPr lang="en-US" sz="12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53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2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0" y="480"/>
            <a:chExt cx="5760" cy="384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120" y="720"/>
              <a:ext cx="264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064" name="Picture 13" descr="nano_banner_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"/>
              <a:ext cx="321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61452" y="3874228"/>
            <a:ext cx="4425348" cy="2849603"/>
            <a:chOff x="7233252" y="3061562"/>
            <a:chExt cx="4425348" cy="2849603"/>
          </a:xfrm>
        </p:grpSpPr>
        <p:pic>
          <p:nvPicPr>
            <p:cNvPr id="14" name="Picture 3" descr="C:\Users\das\Desktop\Thin Transistor\Device Electrical Data\Device_Flexible_Output.t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252" y="3061562"/>
              <a:ext cx="4415721" cy="2849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991600" y="3594962"/>
              <a:ext cx="2667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u="sng" dirty="0" smtClean="0">
                  <a:latin typeface="Book Antiqua" panose="02040602050305030304" pitchFamily="18" charset="0"/>
                  <a:cs typeface="Times New Roman" panose="02020603050405020304" pitchFamily="18" charset="0"/>
                </a:rPr>
                <a:t>Output Characteristics</a:t>
              </a:r>
            </a:p>
            <a:p>
              <a:pPr algn="ctr"/>
              <a:endParaRPr lang="en-US" sz="1050" dirty="0" smtClean="0"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050" dirty="0" smtClean="0">
                  <a:latin typeface="Book Antiqua" panose="0204060205030503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050" baseline="-25000" dirty="0" smtClean="0">
                  <a:latin typeface="Book Antiqua" panose="02040602050305030304" pitchFamily="18" charset="0"/>
                  <a:cs typeface="Times New Roman" panose="02020603050405020304" pitchFamily="18" charset="0"/>
                </a:rPr>
                <a:t>GS</a:t>
              </a:r>
              <a:r>
                <a:rPr lang="en-US" sz="1050" dirty="0" smtClean="0">
                  <a:latin typeface="Book Antiqua" panose="02040602050305030304" pitchFamily="18" charset="0"/>
                  <a:cs typeface="Times New Roman" panose="02020603050405020304" pitchFamily="18" charset="0"/>
                </a:rPr>
                <a:t> = -0.6V:0.1V:-0.3V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08941" y="1219200"/>
            <a:ext cx="4415721" cy="2849603"/>
            <a:chOff x="-533399" y="1087755"/>
            <a:chExt cx="4415721" cy="2849603"/>
          </a:xfrm>
        </p:grpSpPr>
        <p:grpSp>
          <p:nvGrpSpPr>
            <p:cNvPr id="17" name="Group 16"/>
            <p:cNvGrpSpPr/>
            <p:nvPr/>
          </p:nvGrpSpPr>
          <p:grpSpPr>
            <a:xfrm>
              <a:off x="-533399" y="1087755"/>
              <a:ext cx="4415721" cy="2849603"/>
              <a:chOff x="-533399" y="0"/>
              <a:chExt cx="4415721" cy="2849603"/>
            </a:xfrm>
          </p:grpSpPr>
          <p:pic>
            <p:nvPicPr>
              <p:cNvPr id="19" name="Picture 4" descr="C:\Users\das\Desktop\Thin Transistor\Device Electrical Data\Device_TG_Flexible_Transfer.tif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33399" y="0"/>
                <a:ext cx="4415721" cy="2849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-197224" y="1285113"/>
                <a:ext cx="18288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u="sng" dirty="0" smtClean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Transfer</a:t>
                </a:r>
              </a:p>
              <a:p>
                <a:pPr algn="ctr"/>
                <a:r>
                  <a:rPr lang="en-US" sz="1000" u="sng" dirty="0" smtClean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 Characteristics</a:t>
                </a:r>
                <a:endParaRPr lang="en-US" sz="1000" dirty="0" smtClean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000" dirty="0" smtClean="0">
                    <a:solidFill>
                      <a:srgbClr val="3366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000" baseline="-25000" dirty="0" smtClean="0">
                    <a:solidFill>
                      <a:srgbClr val="3366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sz="1000" dirty="0" smtClean="0">
                    <a:solidFill>
                      <a:srgbClr val="3366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 = -1.0 V</a:t>
                </a:r>
              </a:p>
              <a:p>
                <a:pPr algn="ctr"/>
                <a:r>
                  <a:rPr lang="en-US" sz="1000" dirty="0" smtClean="0">
                    <a:solidFill>
                      <a:srgbClr val="808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000" baseline="-25000" dirty="0" smtClean="0">
                    <a:solidFill>
                      <a:srgbClr val="808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sz="1000" dirty="0" smtClean="0">
                    <a:solidFill>
                      <a:srgbClr val="808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 = -0.1 V</a:t>
                </a:r>
              </a:p>
              <a:p>
                <a:pPr algn="ctr"/>
                <a:r>
                  <a:rPr lang="en-US" sz="1000" dirty="0" smtClean="0">
                    <a:solidFill>
                      <a:srgbClr val="C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Bi-Layer WSe</a:t>
                </a:r>
                <a:r>
                  <a:rPr lang="en-US" sz="1000" baseline="-25000" dirty="0" smtClean="0">
                    <a:solidFill>
                      <a:srgbClr val="C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000" dirty="0" smtClean="0">
                    <a:solidFill>
                      <a:srgbClr val="C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 Flake</a:t>
                </a:r>
              </a:p>
              <a:p>
                <a:pPr algn="ctr"/>
                <a:r>
                  <a:rPr lang="en-US" sz="1000" dirty="0" smtClean="0">
                    <a:solidFill>
                      <a:srgbClr val="FFC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Graphene Contact</a:t>
                </a:r>
              </a:p>
              <a:p>
                <a:pPr algn="ctr"/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h-BN Gate Dielectric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Picture 2" descr="C:\Users\das\Desktop\Thin Transistor\Images\Picture4.t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758" y="1348989"/>
              <a:ext cx="1778530" cy="1099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C:\Users\das\Desktop\Thin Transistor\Images\IMG_244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r="16121"/>
          <a:stretch/>
        </p:blipFill>
        <p:spPr bwMode="auto">
          <a:xfrm>
            <a:off x="905774" y="2063172"/>
            <a:ext cx="3040312" cy="307083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2101388" y="7110183"/>
            <a:ext cx="5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(f)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160338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Flexible TFT on PET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25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2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0" y="480"/>
            <a:chExt cx="5760" cy="384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120" y="720"/>
              <a:ext cx="264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064" name="Picture 13" descr="nano_banner_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"/>
              <a:ext cx="321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19</a:t>
            </a:fld>
            <a:endParaRPr lang="en-US" dirty="0"/>
          </a:p>
        </p:txBody>
      </p:sp>
      <p:pic>
        <p:nvPicPr>
          <p:cNvPr id="21" name="Picture 5" descr="C:\Users\das\Desktop\Thin Transistor\Images\IMG_24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17646" b="18038"/>
          <a:stretch/>
        </p:blipFill>
        <p:spPr bwMode="auto">
          <a:xfrm>
            <a:off x="762000" y="2133600"/>
            <a:ext cx="3253894" cy="238255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114800" y="1524000"/>
            <a:ext cx="5012055" cy="3537585"/>
            <a:chOff x="304800" y="228600"/>
            <a:chExt cx="5012055" cy="3537585"/>
          </a:xfrm>
        </p:grpSpPr>
        <p:pic>
          <p:nvPicPr>
            <p:cNvPr id="24" name="Picture 2" descr="C:\Users\das\Desktop\Thin Transistor\Device Data\Device_TG_Flexible_Transfer_Strain.t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0"/>
              <a:ext cx="5012055" cy="3537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905000" y="515288"/>
              <a:ext cx="2667000" cy="108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u="sng" dirty="0" smtClean="0">
                  <a:latin typeface="Book Antiqua" panose="02040602050305030304" pitchFamily="18" charset="0"/>
                  <a:cs typeface="Times New Roman" panose="02020603050405020304" pitchFamily="18" charset="0"/>
                </a:rPr>
                <a:t>Top Gate Transfer Characteristics</a:t>
              </a:r>
            </a:p>
            <a:p>
              <a:pPr algn="ctr"/>
              <a:endParaRPr lang="en-US" sz="1050" dirty="0" smtClean="0"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050" dirty="0" smtClean="0">
                  <a:solidFill>
                    <a:srgbClr val="336600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Without Strain</a:t>
              </a:r>
            </a:p>
            <a:p>
              <a:pPr algn="ctr"/>
              <a:r>
                <a:rPr lang="en-US" sz="1050" dirty="0" smtClean="0">
                  <a:solidFill>
                    <a:srgbClr val="808000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With Strain</a:t>
              </a:r>
            </a:p>
            <a:p>
              <a:pPr algn="ctr"/>
              <a:r>
                <a:rPr lang="en-US" sz="1050" dirty="0" smtClean="0">
                  <a:latin typeface="Book Antiqua" panose="02040602050305030304" pitchFamily="18" charset="0"/>
                  <a:cs typeface="Times New Roman" panose="02020603050405020304" pitchFamily="18" charset="0"/>
                </a:rPr>
                <a:t>3-Layer WSe</a:t>
              </a:r>
              <a:r>
                <a:rPr lang="en-US" sz="1050" baseline="-25000" dirty="0" smtClean="0">
                  <a:latin typeface="Book Antiqua" panose="0204060205030503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050" dirty="0" smtClean="0">
                  <a:latin typeface="Book Antiqua" panose="02040602050305030304" pitchFamily="18" charset="0"/>
                  <a:cs typeface="Times New Roman" panose="02020603050405020304" pitchFamily="18" charset="0"/>
                </a:rPr>
                <a:t> Flake</a:t>
              </a:r>
            </a:p>
            <a:p>
              <a:pPr algn="ctr"/>
              <a:r>
                <a:rPr lang="en-US" sz="1050" dirty="0" smtClean="0">
                  <a:latin typeface="Book Antiqua" panose="02040602050305030304" pitchFamily="18" charset="0"/>
                  <a:cs typeface="Times New Roman" panose="02020603050405020304" pitchFamily="18" charset="0"/>
                </a:rPr>
                <a:t>Graphene Contact</a:t>
              </a:r>
              <a:endParaRPr lang="en-US" sz="1050" dirty="0"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101388" y="7110183"/>
            <a:ext cx="5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(f)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160338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Effect of Strain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0600" y="5178623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ook Antiqua" panose="02040602050305030304" pitchFamily="18" charset="0"/>
              </a:rPr>
              <a:t>van der Walls epitaxy compensates for strain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22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  <p:pic>
        <p:nvPicPr>
          <p:cNvPr id="27" name="Picture 2" descr="C:\Users\das\Desktop\Thin Transistor\Images\IMG_244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r="16121"/>
          <a:stretch/>
        </p:blipFill>
        <p:spPr bwMode="auto">
          <a:xfrm>
            <a:off x="4988859" y="138774"/>
            <a:ext cx="867008" cy="87571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20518" y="2398455"/>
            <a:ext cx="53804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>
                <a:latin typeface="Book Antiqua" panose="02040602050305030304" pitchFamily="18" charset="0"/>
              </a:rPr>
              <a:t>Overview of 2D Crystals </a:t>
            </a:r>
          </a:p>
          <a:p>
            <a:pPr marL="342900" indent="-342900">
              <a:buAutoNum type="arabicPeriod"/>
            </a:pPr>
            <a:endParaRPr lang="en-US" sz="1600" b="1" dirty="0" smtClean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latin typeface="Book Antiqua" panose="02040602050305030304" pitchFamily="18" charset="0"/>
              </a:rPr>
              <a:t>Bandgap Engineering for Innovative Electronics</a:t>
            </a:r>
          </a:p>
          <a:p>
            <a:pPr marL="342900" indent="-342900">
              <a:buAutoNum type="arabicPeriod"/>
            </a:pPr>
            <a:endParaRPr lang="en-US" sz="1600" b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latin typeface="Book Antiqua" panose="02040602050305030304" pitchFamily="18" charset="0"/>
              </a:rPr>
              <a:t>Flexible and Transparent Electronics</a:t>
            </a:r>
          </a:p>
          <a:p>
            <a:pPr marL="342900" indent="-342900">
              <a:buAutoNum type="arabicPeriod"/>
            </a:pPr>
            <a:endParaRPr lang="en-US" sz="1600" b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latin typeface="Book Antiqua" panose="02040602050305030304" pitchFamily="18" charset="0"/>
              </a:rPr>
              <a:t>Conclusion</a:t>
            </a:r>
          </a:p>
          <a:p>
            <a:pPr marL="342900" indent="-342900">
              <a:buAutoNum type="arabicPeriod"/>
            </a:pPr>
            <a:endParaRPr lang="en-US" sz="1600" b="1" dirty="0" smtClean="0">
              <a:latin typeface="Book Antiqua" panose="0204060205030503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13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1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0" y="480"/>
            <a:chExt cx="5760" cy="384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120" y="720"/>
              <a:ext cx="264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064" name="Picture 13" descr="nano_banner_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"/>
              <a:ext cx="321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191000" y="1752600"/>
            <a:ext cx="4968621" cy="3204401"/>
            <a:chOff x="956482" y="1981200"/>
            <a:chExt cx="5520690" cy="3560445"/>
          </a:xfrm>
        </p:grpSpPr>
        <p:pic>
          <p:nvPicPr>
            <p:cNvPr id="31" name="Picture 3" descr="C:\Users\das\Desktop\Thin Transistor\Absorbance Data\Transparecy.t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482" y="1981200"/>
              <a:ext cx="5520690" cy="356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552700" y="3068128"/>
              <a:ext cx="30480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Active Device on Flexible Substrate</a:t>
              </a:r>
            </a:p>
            <a:p>
              <a:pPr algn="ctr"/>
              <a:r>
                <a:rPr lang="en-US" sz="1100" dirty="0" smtClean="0">
                  <a:solidFill>
                    <a:srgbClr val="0070C0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WSe</a:t>
              </a:r>
              <a:r>
                <a:rPr lang="en-US" sz="1100" baseline="-25000" dirty="0" smtClean="0">
                  <a:solidFill>
                    <a:srgbClr val="0070C0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100" dirty="0" smtClean="0">
                  <a:solidFill>
                    <a:srgbClr val="0070C0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 Flakes</a:t>
              </a:r>
              <a:endParaRPr lang="en-US" sz="1100" baseline="-250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101388" y="7110183"/>
            <a:ext cx="5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(f)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160338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Optical Transparency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24400" y="51786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 Antiqua" panose="02040602050305030304" pitchFamily="18" charset="0"/>
              </a:rPr>
              <a:t>Active device was found to be 88% Transparent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pic>
        <p:nvPicPr>
          <p:cNvPr id="21" name="Picture 5" descr="C:\Users\das\Desktop\Thin Transistor\Images\IMG_24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17646" b="18038"/>
          <a:stretch/>
        </p:blipFill>
        <p:spPr bwMode="auto">
          <a:xfrm>
            <a:off x="762000" y="2133600"/>
            <a:ext cx="3253894" cy="238255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22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  <p:pic>
        <p:nvPicPr>
          <p:cNvPr id="24" name="Picture 2" descr="C:\Users\das\Desktop\Thin Transistor\Images\IMG_244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r="16121"/>
          <a:stretch/>
        </p:blipFill>
        <p:spPr bwMode="auto">
          <a:xfrm>
            <a:off x="4988859" y="138774"/>
            <a:ext cx="867008" cy="87571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0" y="480"/>
            <a:chExt cx="5760" cy="384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120" y="720"/>
              <a:ext cx="264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064" name="Picture 13" descr="nano_banner_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"/>
              <a:ext cx="321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934200" y="95402"/>
            <a:ext cx="2209800" cy="1019797"/>
            <a:chOff x="6934200" y="95402"/>
            <a:chExt cx="2209800" cy="1019797"/>
          </a:xfrm>
        </p:grpSpPr>
        <p:pic>
          <p:nvPicPr>
            <p:cNvPr id="11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934200" y="838200"/>
              <a:ext cx="22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Center for Nanoscale Materials</a:t>
              </a:r>
              <a:endParaRPr lang="en-US" sz="12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21</a:t>
            </a:fld>
            <a:endParaRPr lang="en-US" dirty="0"/>
          </a:p>
        </p:txBody>
      </p:sp>
      <p:pic>
        <p:nvPicPr>
          <p:cNvPr id="13" name="Picture 2" descr="C:\Users\das\Desktop\Thin Transistor\Images\IMG_24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r="16121"/>
          <a:stretch/>
        </p:blipFill>
        <p:spPr bwMode="auto">
          <a:xfrm>
            <a:off x="914400" y="4038601"/>
            <a:ext cx="2219703" cy="2209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das\Desktop\Argonne Work\Thin Transistor\NDNC\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4938"/>
            <a:ext cx="2392677" cy="25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28600" y="160338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Thinnest Transistor Ever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1979" y="1981200"/>
            <a:ext cx="3746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All Two Dimensional</a:t>
            </a:r>
          </a:p>
          <a:p>
            <a:pPr algn="ctr"/>
            <a:endParaRPr lang="en-US" sz="14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High Mobility </a:t>
            </a: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(100x better than a-Si)</a:t>
            </a:r>
          </a:p>
          <a:p>
            <a:pPr algn="ctr"/>
            <a:endParaRPr lang="en-US" sz="14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High ON-OFF current ratio</a:t>
            </a:r>
          </a:p>
          <a:p>
            <a:pPr algn="ctr"/>
            <a:endParaRPr lang="en-US" sz="1400" b="1" dirty="0">
              <a:latin typeface="Book Antiqua" panose="02040602050305030304" pitchFamily="18" charset="0"/>
            </a:endParaRP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Ambipolar</a:t>
            </a:r>
          </a:p>
          <a:p>
            <a:pPr algn="ctr"/>
            <a:endParaRPr lang="en-US" sz="14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Flexible and</a:t>
            </a:r>
          </a:p>
          <a:p>
            <a:pPr algn="ctr"/>
            <a:endParaRPr lang="en-US" sz="1400" b="1" dirty="0">
              <a:latin typeface="Book Antiqua" panose="02040602050305030304" pitchFamily="18" charset="0"/>
            </a:endParaRP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Transparent</a:t>
            </a:r>
          </a:p>
          <a:p>
            <a:pPr algn="ctr"/>
            <a:endParaRPr lang="en-US" sz="1600" b="1" dirty="0">
              <a:latin typeface="Book Antiqua" panose="020406020503050303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Thinnest Thin Film Transistor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(3-4nm)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62301" y="161553"/>
            <a:ext cx="3771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Saptarshi Das, </a:t>
            </a:r>
            <a:r>
              <a:rPr lang="en-US" sz="1200" b="1" i="1" dirty="0">
                <a:solidFill>
                  <a:srgbClr val="7030A0"/>
                </a:solidFill>
                <a:latin typeface="Book Antiqua" pitchFamily="18" charset="0"/>
              </a:rPr>
              <a:t>et </a:t>
            </a:r>
            <a:r>
              <a:rPr lang="en-US" sz="1200" b="1" i="1" dirty="0" smtClean="0">
                <a:solidFill>
                  <a:srgbClr val="7030A0"/>
                </a:solidFill>
                <a:latin typeface="Book Antiqua" pitchFamily="18" charset="0"/>
              </a:rPr>
              <a:t>al.</a:t>
            </a:r>
            <a:r>
              <a:rPr lang="en-US" sz="1200" i="1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1200" dirty="0" smtClean="0">
                <a:solidFill>
                  <a:srgbClr val="7030A0"/>
                </a:solidFill>
                <a:latin typeface="Book Antiqua" pitchFamily="18" charset="0"/>
              </a:rPr>
              <a:t>All Two Dimensional, Flexible, Transparent and Thinnest Thin Film Transistor.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Nano Letters </a:t>
            </a:r>
            <a:r>
              <a:rPr lang="en-US" sz="1200" dirty="0" smtClean="0">
                <a:solidFill>
                  <a:srgbClr val="7030A0"/>
                </a:solidFill>
                <a:latin typeface="Book Antiqua" pitchFamily="18" charset="0"/>
              </a:rPr>
              <a:t>14 (5), </a:t>
            </a:r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2014.</a:t>
            </a:r>
            <a:endParaRPr lang="en-US" sz="12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2590800"/>
            <a:ext cx="2378964" cy="2062103"/>
          </a:xfrm>
          <a:prstGeom prst="rect">
            <a:avLst/>
          </a:prstGeom>
          <a:solidFill>
            <a:srgbClr val="006600">
              <a:alpha val="10000"/>
            </a:srgbClr>
          </a:solidFill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Wireless Detectors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006600"/>
              </a:solidFill>
              <a:latin typeface="Book Antiqua" panose="0204060205030503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Energy Efficient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006600"/>
              </a:solidFill>
              <a:latin typeface="Book Antiqua" panose="0204060205030503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Cost Effective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006600"/>
              </a:solidFill>
              <a:latin typeface="Book Antiqua" panose="0204060205030503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High Performance</a:t>
            </a:r>
          </a:p>
          <a:p>
            <a:endParaRPr lang="en-US" sz="1600" b="1" dirty="0">
              <a:solidFill>
                <a:srgbClr val="0066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4053" r="31250" b="3704"/>
          <a:stretch/>
        </p:blipFill>
        <p:spPr bwMode="auto">
          <a:xfrm>
            <a:off x="4495800" y="1568853"/>
            <a:ext cx="3627882" cy="424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22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20518" y="2398455"/>
            <a:ext cx="53804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chemeClr val="tx1">
                    <a:alpha val="20000"/>
                  </a:schemeClr>
                </a:solidFill>
                <a:latin typeface="Book Antiqua" panose="02040602050305030304" pitchFamily="18" charset="0"/>
              </a:rPr>
              <a:t>Overview of 2D Crystals </a:t>
            </a:r>
          </a:p>
          <a:p>
            <a:pPr marL="342900" indent="-342900">
              <a:buAutoNum type="arabicPeriod"/>
            </a:pPr>
            <a:endParaRPr lang="en-US" sz="1600" b="1" dirty="0" smtClean="0">
              <a:solidFill>
                <a:schemeClr val="tx1">
                  <a:alpha val="20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>
                    <a:alpha val="20000"/>
                  </a:schemeClr>
                </a:solidFill>
                <a:latin typeface="Book Antiqua" panose="02040602050305030304" pitchFamily="18" charset="0"/>
              </a:rPr>
              <a:t>Bandgap Engineering for Innovative Electronics</a:t>
            </a:r>
          </a:p>
          <a:p>
            <a:pPr marL="342900" indent="-342900">
              <a:buAutoNum type="arabicPeriod"/>
            </a:pPr>
            <a:endParaRPr lang="en-US" sz="1600" b="1" dirty="0">
              <a:solidFill>
                <a:schemeClr val="tx1">
                  <a:alpha val="20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>
                    <a:alpha val="20000"/>
                  </a:schemeClr>
                </a:solidFill>
                <a:latin typeface="Book Antiqua" panose="02040602050305030304" pitchFamily="18" charset="0"/>
              </a:rPr>
              <a:t>Flexible and Transparent Electronics</a:t>
            </a:r>
          </a:p>
          <a:p>
            <a:pPr marL="342900" indent="-342900">
              <a:buAutoNum type="arabicPeriod"/>
            </a:pPr>
            <a:endParaRPr lang="en-US" sz="1600" b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latin typeface="Book Antiqua" panose="02040602050305030304" pitchFamily="18" charset="0"/>
              </a:rPr>
              <a:t>Conclusion</a:t>
            </a:r>
          </a:p>
          <a:p>
            <a:pPr marL="342900" indent="-342900">
              <a:buAutoNum type="arabicPeriod"/>
            </a:pPr>
            <a:endParaRPr lang="en-US" sz="1600" b="1" dirty="0" smtClean="0">
              <a:latin typeface="Book Antiqua" panose="0204060205030503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12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1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0" y="480"/>
            <a:chExt cx="5760" cy="384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120" y="720"/>
              <a:ext cx="264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064" name="Picture 13" descr="nano_banner_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"/>
              <a:ext cx="321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23</a:t>
            </a:fld>
            <a:endParaRPr lang="en-US"/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Conclusion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255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Saptarshi Das. </a:t>
            </a:r>
            <a:r>
              <a:rPr lang="en-US" sz="9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et al. </a:t>
            </a:r>
            <a:r>
              <a:rPr lang="en-US" sz="9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High Performance Multi-layer MoS</a:t>
            </a:r>
            <a:r>
              <a:rPr lang="en-US" sz="900" baseline="-250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2</a:t>
            </a:r>
            <a:r>
              <a:rPr lang="en-US" sz="9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Transistor with Sc Contacts</a:t>
            </a:r>
            <a:r>
              <a:rPr lang="en-US" sz="9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. </a:t>
            </a:r>
          </a:p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Nano Letters, 13(1), 2013.</a:t>
            </a:r>
          </a:p>
          <a:p>
            <a:pPr algn="ctr"/>
            <a:r>
              <a:rPr lang="en-US" sz="9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Nano Letters Top 20 Cited Article of 2013</a:t>
            </a:r>
            <a:endParaRPr lang="en-US" sz="9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599" y="3276600"/>
            <a:ext cx="2400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Saptarshi Das. </a:t>
            </a:r>
            <a:r>
              <a:rPr lang="en-US" sz="9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et al. </a:t>
            </a:r>
            <a:r>
              <a:rPr lang="en-US" sz="9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WSe</a:t>
            </a:r>
            <a:r>
              <a:rPr lang="en-US" sz="900" baseline="-250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2</a:t>
            </a:r>
            <a:r>
              <a:rPr lang="en-US" sz="9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FET with Enhanced Ambipolar Characteristics</a:t>
            </a:r>
            <a:r>
              <a:rPr lang="en-US" sz="9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. </a:t>
            </a:r>
          </a:p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Applied Physics Letters, 103, 2013.</a:t>
            </a:r>
            <a:endParaRPr lang="en-US" sz="9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799" y="3276600"/>
            <a:ext cx="231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Saptarshi Das, et al.,  </a:t>
            </a:r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Screening and Interlayer Coupling in Multilayer MoS</a:t>
            </a:r>
            <a:r>
              <a:rPr lang="en-US" sz="900" baseline="-25000" dirty="0" smtClean="0">
                <a:solidFill>
                  <a:srgbClr val="7030A0"/>
                </a:solidFill>
                <a:latin typeface="Book Antiqua" pitchFamily="18" charset="0"/>
              </a:rPr>
              <a:t>2</a:t>
            </a:r>
            <a:endParaRPr lang="en-US" sz="900" dirty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Physica Status Solidi, RRL</a:t>
            </a:r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, 7 (4), </a:t>
            </a:r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2013.</a:t>
            </a:r>
          </a:p>
          <a:p>
            <a:pPr algn="ctr"/>
            <a:r>
              <a:rPr lang="en-US" sz="900" b="1" i="1" dirty="0" smtClean="0">
                <a:solidFill>
                  <a:srgbClr val="C00000"/>
                </a:solidFill>
                <a:latin typeface="Book Antiqua" pitchFamily="18" charset="0"/>
              </a:rPr>
              <a:t>Cover Article of the Journal</a:t>
            </a:r>
            <a:endParaRPr lang="en-US" sz="9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7" name="Picture 2" descr="Abstract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6"/>
          <a:stretch/>
        </p:blipFill>
        <p:spPr bwMode="auto">
          <a:xfrm>
            <a:off x="956452" y="1597727"/>
            <a:ext cx="1862948" cy="137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min.ecn.purdue.edu\sdas\pchome\.pcprefs\Desktop\WSe2\Publications\EDL - WSe2 FET with Enhanced Ambipolar Characteristics\Figures &amp; Data\SEM image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1691" r="1530" b="2657"/>
          <a:stretch/>
        </p:blipFill>
        <p:spPr bwMode="auto">
          <a:xfrm>
            <a:off x="6696785" y="1712683"/>
            <a:ext cx="1609015" cy="110993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\\tsclient\das\Desktop\Cover - RR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85" y="1462476"/>
            <a:ext cx="1210915" cy="16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800600" y="5740569"/>
            <a:ext cx="26203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Saptarshi </a:t>
            </a:r>
            <a:r>
              <a:rPr lang="en-US" sz="900" b="1" dirty="0">
                <a:solidFill>
                  <a:srgbClr val="7030A0"/>
                </a:solidFill>
                <a:latin typeface="Book Antiqua" pitchFamily="18" charset="0"/>
              </a:rPr>
              <a:t>Das, </a:t>
            </a:r>
            <a:r>
              <a:rPr lang="en-US" sz="900" b="1" i="1" dirty="0">
                <a:solidFill>
                  <a:srgbClr val="7030A0"/>
                </a:solidFill>
                <a:latin typeface="Book Antiqua" pitchFamily="18" charset="0"/>
              </a:rPr>
              <a:t>et </a:t>
            </a:r>
            <a:r>
              <a:rPr lang="en-US" sz="900" b="1" i="1" dirty="0" smtClean="0">
                <a:solidFill>
                  <a:srgbClr val="7030A0"/>
                </a:solidFill>
                <a:latin typeface="Book Antiqua" pitchFamily="18" charset="0"/>
              </a:rPr>
              <a:t>al</a:t>
            </a:r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.</a:t>
            </a:r>
            <a:r>
              <a:rPr lang="en-US" sz="9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Where does the Current Flow in the </a:t>
            </a:r>
            <a:r>
              <a:rPr lang="en-US" sz="900" dirty="0">
                <a:solidFill>
                  <a:srgbClr val="7030A0"/>
                </a:solidFill>
                <a:latin typeface="Book Antiqua" panose="02040602050305030304" pitchFamily="18" charset="0"/>
              </a:rPr>
              <a:t>Two </a:t>
            </a:r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Dimensional Layered Systems.</a:t>
            </a:r>
          </a:p>
          <a:p>
            <a:pPr algn="ctr"/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Nano Letters, </a:t>
            </a:r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13 (7)</a:t>
            </a:r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, 2013.</a:t>
            </a:r>
            <a:endParaRPr lang="en-US" sz="9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5740569"/>
            <a:ext cx="2466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Saptarshi Das. </a:t>
            </a:r>
            <a:r>
              <a:rPr lang="en-US" sz="9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et al.</a:t>
            </a:r>
            <a:r>
              <a:rPr lang="en-US" sz="900" b="1" dirty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en-US" sz="900" dirty="0">
                <a:solidFill>
                  <a:srgbClr val="7030A0"/>
                </a:solidFill>
                <a:latin typeface="Book Antiqua" panose="02040602050305030304" pitchFamily="18" charset="0"/>
              </a:rPr>
              <a:t>Towards Low Power Electronics: Tunneling Phenomenon in TMDs</a:t>
            </a:r>
            <a:r>
              <a:rPr lang="en-US" sz="900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en-US" sz="9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ACS Nano, 8(2), 2014.</a:t>
            </a:r>
            <a:endParaRPr lang="en-US" sz="9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22" name="Picture 4" descr="Abstract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92" y="4270935"/>
            <a:ext cx="1736109" cy="129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Abstract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71" y="4333164"/>
            <a:ext cx="1878657" cy="13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25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7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0" y="480"/>
            <a:chExt cx="5760" cy="384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120" y="720"/>
              <a:ext cx="264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064" name="Picture 13" descr="nano_banner_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"/>
              <a:ext cx="321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21858" y="2743200"/>
            <a:ext cx="4840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Book Antiqua" panose="02040602050305030304" pitchFamily="18" charset="0"/>
              </a:rPr>
              <a:t>Extreme Sensitivity and Tunability of 2D Crystals make them viable for Energy Efficient, High Performance and Low Cost Detector Designs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Conclusion</a:t>
            </a:r>
            <a:endParaRPr lang="en-US" sz="2000" b="1" dirty="0">
              <a:latin typeface="Book Antiqua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15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5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0" y="480"/>
            <a:chExt cx="5760" cy="384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120" y="720"/>
              <a:ext cx="264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064" name="Picture 13" descr="nano_banner_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"/>
              <a:ext cx="321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Acknowledgement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693" y="2971800"/>
            <a:ext cx="5172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PhD Advisor</a:t>
            </a:r>
          </a:p>
          <a:p>
            <a:endParaRPr lang="en-US" b="1" dirty="0" smtClean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</a:rPr>
              <a:t>Dr. Joerg Appenzeller</a:t>
            </a:r>
          </a:p>
          <a:p>
            <a:r>
              <a:rPr lang="en-US" sz="1200" dirty="0" smtClean="0">
                <a:latin typeface="Book Antiqua" pitchFamily="18" charset="0"/>
              </a:rPr>
              <a:t>Scientific Director of Birck nanotechnology Center &amp;</a:t>
            </a:r>
          </a:p>
          <a:p>
            <a:r>
              <a:rPr lang="en-US" sz="1200" dirty="0" smtClean="0">
                <a:latin typeface="Book Antiqua" pitchFamily="18" charset="0"/>
              </a:rPr>
              <a:t>Professor of Electrical and Computer Engineering</a:t>
            </a:r>
          </a:p>
          <a:p>
            <a:r>
              <a:rPr lang="en-US" sz="1200" dirty="0" smtClean="0">
                <a:latin typeface="Book Antiqua" pitchFamily="18" charset="0"/>
              </a:rPr>
              <a:t>Purdue University</a:t>
            </a:r>
          </a:p>
          <a:p>
            <a:r>
              <a:rPr lang="en-US" sz="1200" dirty="0" smtClean="0">
                <a:latin typeface="Book Antiqua" pitchFamily="18" charset="0"/>
              </a:rPr>
              <a:t>West Lafayette, Indiana, 47907</a:t>
            </a:r>
          </a:p>
          <a:p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4800600"/>
            <a:ext cx="2819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Collaborators</a:t>
            </a:r>
          </a:p>
          <a:p>
            <a:endParaRPr lang="en-US" sz="1600" dirty="0">
              <a:latin typeface="Book Antiqua" pitchFamily="18" charset="0"/>
            </a:endParaRPr>
          </a:p>
          <a:p>
            <a:r>
              <a:rPr lang="en-US" sz="1200" dirty="0" smtClean="0">
                <a:latin typeface="Book Antiqua" pitchFamily="18" charset="0"/>
              </a:rPr>
              <a:t>Marcel Demarteau</a:t>
            </a:r>
          </a:p>
          <a:p>
            <a:r>
              <a:rPr lang="en-US" sz="1200" dirty="0" smtClean="0">
                <a:latin typeface="Book Antiqua" pitchFamily="18" charset="0"/>
              </a:rPr>
              <a:t>Wei Zhang</a:t>
            </a:r>
          </a:p>
          <a:p>
            <a:r>
              <a:rPr lang="en-US" sz="1200" dirty="0" smtClean="0">
                <a:latin typeface="Book Antiqua" pitchFamily="18" charset="0"/>
              </a:rPr>
              <a:t>Richard Gulotty</a:t>
            </a:r>
          </a:p>
          <a:p>
            <a:r>
              <a:rPr lang="en-US" sz="1200" dirty="0" smtClean="0">
                <a:latin typeface="Book Antiqua" pitchFamily="18" charset="0"/>
              </a:rPr>
              <a:t>Abhijith Prakash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F239-72CB-4274-875A-ABBC9B0E676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290" name="Picture 2" descr="LE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1773360" cy="101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12692" y="1371600"/>
            <a:ext cx="5172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Postdoc Advisor</a:t>
            </a:r>
          </a:p>
          <a:p>
            <a:endParaRPr lang="en-US" b="1" dirty="0" smtClean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</a:rPr>
              <a:t>Dr. Andreas Roelofs</a:t>
            </a:r>
          </a:p>
          <a:p>
            <a:r>
              <a:rPr lang="en-US" sz="1200" dirty="0" smtClean="0">
                <a:latin typeface="Book Antiqua" pitchFamily="18" charset="0"/>
              </a:rPr>
              <a:t>Director of Nanoscience and Technology Division</a:t>
            </a:r>
          </a:p>
          <a:p>
            <a:r>
              <a:rPr lang="en-US" sz="1200" dirty="0" smtClean="0">
                <a:latin typeface="Book Antiqua" pitchFamily="18" charset="0"/>
              </a:rPr>
              <a:t>Argonne National Laboratory</a:t>
            </a:r>
          </a:p>
          <a:p>
            <a:r>
              <a:rPr lang="en-US" sz="1200" dirty="0" smtClean="0">
                <a:latin typeface="Book Antiqua" pitchFamily="18" charset="0"/>
              </a:rPr>
              <a:t>Lemont, Illinois, 60439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29200" y="3901936"/>
            <a:ext cx="3429000" cy="2651264"/>
            <a:chOff x="5029200" y="4003199"/>
            <a:chExt cx="3429000" cy="2651264"/>
          </a:xfrm>
        </p:grpSpPr>
        <p:sp>
          <p:nvSpPr>
            <p:cNvPr id="23" name="Rectangle 22"/>
            <p:cNvSpPr/>
            <p:nvPr/>
          </p:nvSpPr>
          <p:spPr>
            <a:xfrm>
              <a:off x="5029200" y="5638800"/>
              <a:ext cx="3429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dirty="0" smtClean="0">
                  <a:latin typeface="Book Antiqua" panose="02040602050305030304" pitchFamily="18" charset="0"/>
                  <a:cs typeface="Times New Roman" panose="02020603050405020304" pitchFamily="18" charset="0"/>
                </a:rPr>
                <a:t>Use of the Center for Nanoscale Materials was supported by the U. S. Department of Energy, Office of Science, Office of Basic Energy Sciences, under Contract No. DE-AC02-06CH11357.</a:t>
              </a:r>
              <a:endParaRPr lang="en-US" sz="1200" dirty="0"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29200" y="4953000"/>
              <a:ext cx="3429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dirty="0">
                  <a:latin typeface="Book Antiqua" panose="02040602050305030304" pitchFamily="18" charset="0"/>
                </a:rPr>
                <a:t>This work is supported by the DOE Office of High Energy Physics under DoE contract number DE-AC02-06CH11357</a:t>
              </a:r>
            </a:p>
          </p:txBody>
        </p:sp>
        <p:pic>
          <p:nvPicPr>
            <p:cNvPr id="26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003199"/>
              <a:ext cx="1982722" cy="74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1" descr="C:\Users\sdas\Documents\Research\nri_home_bann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447800"/>
            <a:ext cx="2381250" cy="400050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27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6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20518" y="2398455"/>
            <a:ext cx="53804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>
                <a:latin typeface="Book Antiqua" panose="02040602050305030304" pitchFamily="18" charset="0"/>
              </a:rPr>
              <a:t>Overview of 2D Crystals </a:t>
            </a:r>
          </a:p>
          <a:p>
            <a:pPr marL="342900" indent="-342900">
              <a:buAutoNum type="arabicPeriod"/>
            </a:pPr>
            <a:endParaRPr lang="en-US" sz="1600" b="1" dirty="0" smtClean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chemeClr val="tx1">
                    <a:alpha val="20000"/>
                  </a:schemeClr>
                </a:solidFill>
                <a:latin typeface="Book Antiqua" panose="02040602050305030304" pitchFamily="18" charset="0"/>
              </a:rPr>
              <a:t>Bandgap Engineering for Innovative Electronics</a:t>
            </a:r>
          </a:p>
          <a:p>
            <a:pPr marL="342900" indent="-342900">
              <a:buAutoNum type="arabicPeriod"/>
            </a:pPr>
            <a:endParaRPr lang="en-US" sz="1600" b="1" dirty="0">
              <a:solidFill>
                <a:schemeClr val="tx1">
                  <a:alpha val="20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chemeClr val="tx1">
                    <a:alpha val="20000"/>
                  </a:schemeClr>
                </a:solidFill>
                <a:latin typeface="Book Antiqua" panose="02040602050305030304" pitchFamily="18" charset="0"/>
              </a:rPr>
              <a:t>Flexible and Transparent Electronics</a:t>
            </a:r>
          </a:p>
          <a:p>
            <a:pPr marL="342900" indent="-342900">
              <a:buAutoNum type="arabicPeriod"/>
            </a:pPr>
            <a:endParaRPr lang="en-US" sz="1600" b="1" dirty="0" smtClean="0">
              <a:solidFill>
                <a:schemeClr val="tx1">
                  <a:alpha val="20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chemeClr val="tx1">
                    <a:alpha val="20000"/>
                  </a:schemeClr>
                </a:solidFill>
                <a:latin typeface="Book Antiqua" panose="02040602050305030304" pitchFamily="18" charset="0"/>
              </a:rPr>
              <a:t>Conclusion</a:t>
            </a:r>
          </a:p>
          <a:p>
            <a:pPr marL="342900" indent="-342900">
              <a:buAutoNum type="arabicPeriod"/>
            </a:pPr>
            <a:endParaRPr lang="en-US" sz="1600" b="1" dirty="0" smtClean="0">
              <a:latin typeface="Book Antiqua" panose="0204060205030503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12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8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4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62200" y="1524000"/>
            <a:ext cx="4895284" cy="464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981200" y="2206823"/>
            <a:ext cx="1447800" cy="1755577"/>
            <a:chOff x="1295400" y="1339898"/>
            <a:chExt cx="1447800" cy="17555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647675"/>
              <a:ext cx="144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1295400" y="1339898"/>
              <a:ext cx="1447800" cy="30777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Book Antiqua" pitchFamily="18" charset="0"/>
                </a:rPr>
                <a:t>Graphene</a:t>
              </a:r>
              <a:endParaRPr lang="en-US" sz="1400" b="1" dirty="0">
                <a:latin typeface="Book Antiqua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683" y="2179797"/>
            <a:ext cx="1600517" cy="1782603"/>
            <a:chOff x="5541243" y="1258320"/>
            <a:chExt cx="1886939" cy="2377082"/>
          </a:xfrm>
          <a:solidFill>
            <a:schemeClr val="bg1"/>
          </a:solidFill>
        </p:grpSpPr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6000" contrast="55000"/>
            </a:blip>
            <a:srcRect/>
            <a:stretch>
              <a:fillRect/>
            </a:stretch>
          </p:blipFill>
          <p:spPr bwMode="auto">
            <a:xfrm>
              <a:off x="5541243" y="1665438"/>
              <a:ext cx="1886939" cy="19699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5541243" y="1258320"/>
              <a:ext cx="1886939" cy="448785"/>
            </a:xfrm>
            <a:prstGeom prst="rect">
              <a:avLst/>
            </a:prstGeo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Book Antiqua" pitchFamily="18" charset="0"/>
                </a:rPr>
                <a:t>h-</a:t>
              </a:r>
              <a:r>
                <a:rPr lang="en-US" sz="1400" b="1" dirty="0" smtClean="0">
                  <a:solidFill>
                    <a:srgbClr val="006600"/>
                  </a:solidFill>
                  <a:latin typeface="Book Antiqua" pitchFamily="18" charset="0"/>
                </a:rPr>
                <a:t>B</a:t>
              </a:r>
              <a:r>
                <a:rPr lang="en-US" sz="1400" b="1" dirty="0" smtClean="0">
                  <a:latin typeface="Book Antiqua" pitchFamily="18" charset="0"/>
                </a:rPr>
                <a:t>N</a:t>
              </a:r>
              <a:endParaRPr lang="en-US" sz="1400" b="1" dirty="0">
                <a:latin typeface="Book Antiqua" pitchFamily="18" charset="0"/>
              </a:endParaRPr>
            </a:p>
          </p:txBody>
        </p:sp>
      </p:grpSp>
      <p:grpSp>
        <p:nvGrpSpPr>
          <p:cNvPr id="39" name="Group 51"/>
          <p:cNvGrpSpPr/>
          <p:nvPr/>
        </p:nvGrpSpPr>
        <p:grpSpPr>
          <a:xfrm>
            <a:off x="3440016" y="4953000"/>
            <a:ext cx="2970685" cy="1694972"/>
            <a:chOff x="3557043" y="2618095"/>
            <a:chExt cx="2970685" cy="1694972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3573" y="2932420"/>
              <a:ext cx="2076737" cy="1380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/>
              </a:outerShdw>
            </a:effectLst>
          </p:spPr>
        </p:pic>
        <p:sp>
          <p:nvSpPr>
            <p:cNvPr id="41" name="Rectangle 40"/>
            <p:cNvSpPr/>
            <p:nvPr/>
          </p:nvSpPr>
          <p:spPr>
            <a:xfrm>
              <a:off x="3557043" y="2618095"/>
              <a:ext cx="2970685" cy="307777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Book Antiqua" pitchFamily="18" charset="0"/>
                </a:rPr>
                <a:t>Transition Metal Dichalcogenides</a:t>
              </a:r>
              <a:endParaRPr lang="en-US" sz="1400" b="1" baseline="30000" dirty="0" smtClean="0">
                <a:latin typeface="Book Antiqua" pitchFamily="18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782541" y="1704201"/>
            <a:ext cx="1770159" cy="27699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Excellent Conductor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34200" y="1704201"/>
            <a:ext cx="1997964" cy="27699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Excellent Insulator</a:t>
            </a:r>
            <a:endParaRPr lang="en-US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Natural 2D Crystals</a:t>
            </a:r>
            <a:endParaRPr lang="en-US" sz="2000" b="1" dirty="0">
              <a:latin typeface="Book Antiqua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25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8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70367" y="1524000"/>
            <a:ext cx="3435433" cy="1950660"/>
            <a:chOff x="4870367" y="1524000"/>
            <a:chExt cx="3435433" cy="1950660"/>
          </a:xfrm>
        </p:grpSpPr>
        <p:sp>
          <p:nvSpPr>
            <p:cNvPr id="12" name="Rectangle 11"/>
            <p:cNvSpPr/>
            <p:nvPr/>
          </p:nvSpPr>
          <p:spPr>
            <a:xfrm>
              <a:off x="5098380" y="1905000"/>
              <a:ext cx="296450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Book Antiqua" pitchFamily="18" charset="0"/>
                </a:rPr>
                <a:t>Metals: </a:t>
              </a:r>
              <a:r>
                <a:rPr lang="en-US" sz="1200" b="1" dirty="0">
                  <a:solidFill>
                    <a:srgbClr val="C00000"/>
                  </a:solidFill>
                  <a:latin typeface="Book Antiqua" pitchFamily="18" charset="0"/>
                </a:rPr>
                <a:t>Sc</a:t>
              </a:r>
              <a:r>
                <a:rPr lang="en-US" sz="1200" b="1" dirty="0">
                  <a:solidFill>
                    <a:srgbClr val="FFC000"/>
                  </a:solidFill>
                  <a:latin typeface="Book Antiqua" pitchFamily="18" charset="0"/>
                </a:rPr>
                <a:t>Te</a:t>
              </a:r>
              <a:r>
                <a:rPr lang="en-US" sz="1200" b="1" baseline="-25000" dirty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>
                  <a:latin typeface="Book Antiqua" pitchFamily="18" charset="0"/>
                </a:rPr>
                <a:t> ,</a:t>
              </a:r>
              <a:r>
                <a:rPr lang="en-US" sz="1200" b="1" dirty="0">
                  <a:solidFill>
                    <a:srgbClr val="C00000"/>
                  </a:solidFill>
                  <a:latin typeface="Book Antiqua" pitchFamily="18" charset="0"/>
                </a:rPr>
                <a:t>Ta</a:t>
              </a:r>
              <a:r>
                <a:rPr lang="en-US" sz="1200" b="1" dirty="0">
                  <a:solidFill>
                    <a:srgbClr val="FFC000"/>
                  </a:solidFill>
                  <a:latin typeface="Book Antiqua" pitchFamily="18" charset="0"/>
                </a:rPr>
                <a:t>S</a:t>
              </a:r>
              <a:r>
                <a:rPr lang="en-US" sz="1200" b="1" baseline="-25000" dirty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>
                  <a:latin typeface="Book Antiqua" pitchFamily="18" charset="0"/>
                </a:rPr>
                <a:t> , etc.</a:t>
              </a:r>
              <a:endParaRPr lang="en-US" sz="1200" b="1" dirty="0">
                <a:solidFill>
                  <a:srgbClr val="FFFF00"/>
                </a:solidFill>
                <a:latin typeface="Book Antiqua" pitchFamily="18" charset="0"/>
              </a:endParaRPr>
            </a:p>
            <a:p>
              <a:endParaRPr lang="en-US" sz="1200" b="1" dirty="0" smtClean="0">
                <a:latin typeface="Book Antiqua" pitchFamily="18" charset="0"/>
              </a:endParaRPr>
            </a:p>
            <a:p>
              <a:r>
                <a:rPr lang="en-US" sz="1200" b="1" dirty="0" smtClean="0">
                  <a:latin typeface="Book Antiqua" pitchFamily="18" charset="0"/>
                </a:rPr>
                <a:t>Semiconductors: </a:t>
              </a:r>
              <a:r>
                <a:rPr lang="en-US" sz="1200" b="1" dirty="0">
                  <a:solidFill>
                    <a:srgbClr val="C00000"/>
                  </a:solidFill>
                  <a:latin typeface="Book Antiqua" pitchFamily="18" charset="0"/>
                </a:rPr>
                <a:t>W</a:t>
              </a:r>
              <a:r>
                <a:rPr lang="en-US" sz="1200" b="1" dirty="0">
                  <a:solidFill>
                    <a:srgbClr val="FFC000"/>
                  </a:solidFill>
                  <a:latin typeface="Book Antiqua" pitchFamily="18" charset="0"/>
                </a:rPr>
                <a:t>Se</a:t>
              </a:r>
              <a:r>
                <a:rPr lang="en-US" sz="1200" b="1" baseline="-25000" dirty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>
                  <a:latin typeface="Book Antiqua" pitchFamily="18" charset="0"/>
                </a:rPr>
                <a:t> , </a:t>
              </a:r>
              <a:r>
                <a:rPr lang="en-US" sz="1200" b="1" dirty="0">
                  <a:solidFill>
                    <a:srgbClr val="C00000"/>
                  </a:solidFill>
                  <a:latin typeface="Book Antiqua" pitchFamily="18" charset="0"/>
                </a:rPr>
                <a:t>Mo</a:t>
              </a:r>
              <a:r>
                <a:rPr lang="en-US" sz="1200" b="1" dirty="0">
                  <a:solidFill>
                    <a:srgbClr val="FFC000"/>
                  </a:solidFill>
                  <a:latin typeface="Book Antiqua" pitchFamily="18" charset="0"/>
                </a:rPr>
                <a:t>S</a:t>
              </a:r>
              <a:r>
                <a:rPr lang="en-US" sz="1200" b="1" baseline="-25000" dirty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>
                  <a:latin typeface="Book Antiqua" pitchFamily="18" charset="0"/>
                </a:rPr>
                <a:t>, etc.</a:t>
              </a:r>
              <a:r>
                <a:rPr lang="en-US" sz="1200" b="1" baseline="-25000" dirty="0">
                  <a:solidFill>
                    <a:srgbClr val="FFC000"/>
                  </a:solidFill>
                  <a:latin typeface="Book Antiqua" pitchFamily="18" charset="0"/>
                </a:rPr>
                <a:t> </a:t>
              </a:r>
              <a:endParaRPr lang="en-US" sz="1200" b="1" dirty="0">
                <a:latin typeface="Book Antiqua" pitchFamily="18" charset="0"/>
              </a:endParaRPr>
            </a:p>
            <a:p>
              <a:endParaRPr lang="en-US" sz="1200" b="1" dirty="0" smtClean="0">
                <a:latin typeface="Book Antiqua" pitchFamily="18" charset="0"/>
              </a:endParaRPr>
            </a:p>
            <a:p>
              <a:r>
                <a:rPr lang="en-US" sz="1200" b="1" dirty="0" smtClean="0">
                  <a:latin typeface="Book Antiqua" pitchFamily="18" charset="0"/>
                </a:rPr>
                <a:t>Insulators: </a:t>
              </a:r>
              <a:r>
                <a:rPr lang="en-US" sz="1200" b="1" dirty="0" smtClean="0">
                  <a:solidFill>
                    <a:srgbClr val="C00000"/>
                  </a:solidFill>
                  <a:latin typeface="Book Antiqua" pitchFamily="18" charset="0"/>
                </a:rPr>
                <a:t>Pt</a:t>
              </a:r>
              <a:r>
                <a:rPr lang="en-US" sz="1200" b="1" dirty="0" smtClean="0">
                  <a:solidFill>
                    <a:srgbClr val="FFC000"/>
                  </a:solidFill>
                  <a:latin typeface="Book Antiqua" pitchFamily="18" charset="0"/>
                </a:rPr>
                <a:t>Se</a:t>
              </a:r>
              <a:r>
                <a:rPr lang="en-US" sz="1200" b="1" baseline="-25000" dirty="0" smtClean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 smtClean="0">
                  <a:latin typeface="Book Antiqua" pitchFamily="18" charset="0"/>
                </a:rPr>
                <a:t> ,</a:t>
              </a:r>
              <a:r>
                <a:rPr lang="en-US" sz="1200" b="1" dirty="0" smtClean="0">
                  <a:solidFill>
                    <a:srgbClr val="C00000"/>
                  </a:solidFill>
                  <a:latin typeface="Book Antiqua" pitchFamily="18" charset="0"/>
                </a:rPr>
                <a:t>Pd</a:t>
              </a:r>
              <a:r>
                <a:rPr lang="en-US" sz="1200" b="1" dirty="0" smtClean="0">
                  <a:solidFill>
                    <a:srgbClr val="FFC000"/>
                  </a:solidFill>
                  <a:latin typeface="Book Antiqua" pitchFamily="18" charset="0"/>
                </a:rPr>
                <a:t>S</a:t>
              </a:r>
              <a:r>
                <a:rPr lang="en-US" sz="1200" b="1" baseline="-25000" dirty="0" smtClean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 smtClean="0">
                  <a:latin typeface="Book Antiqua" pitchFamily="18" charset="0"/>
                </a:rPr>
                <a:t> </a:t>
              </a:r>
              <a:r>
                <a:rPr lang="en-US" sz="1200" b="1" dirty="0">
                  <a:latin typeface="Book Antiqua" pitchFamily="18" charset="0"/>
                </a:rPr>
                <a:t>, etc.</a:t>
              </a:r>
              <a:endParaRPr lang="en-US" sz="1200" b="1" dirty="0">
                <a:solidFill>
                  <a:srgbClr val="FFFF00"/>
                </a:solidFill>
                <a:latin typeface="Book Antiqua" pitchFamily="18" charset="0"/>
              </a:endParaRPr>
            </a:p>
            <a:p>
              <a:endParaRPr lang="en-US" sz="1200" b="1" dirty="0" smtClean="0">
                <a:latin typeface="Book Antiqua" pitchFamily="18" charset="0"/>
              </a:endParaRPr>
            </a:p>
            <a:p>
              <a:r>
                <a:rPr lang="en-US" sz="1200" b="1" dirty="0" smtClean="0">
                  <a:latin typeface="Book Antiqua" pitchFamily="18" charset="0"/>
                </a:rPr>
                <a:t>Superconductors: </a:t>
              </a:r>
              <a:r>
                <a:rPr lang="en-US" sz="1200" b="1" dirty="0" smtClean="0">
                  <a:solidFill>
                    <a:srgbClr val="C00000"/>
                  </a:solidFill>
                  <a:latin typeface="Book Antiqua" pitchFamily="18" charset="0"/>
                </a:rPr>
                <a:t>V</a:t>
              </a:r>
              <a:r>
                <a:rPr lang="en-US" sz="1200" b="1" dirty="0" smtClean="0">
                  <a:solidFill>
                    <a:srgbClr val="FFC000"/>
                  </a:solidFill>
                  <a:latin typeface="Book Antiqua" pitchFamily="18" charset="0"/>
                </a:rPr>
                <a:t>S</a:t>
              </a:r>
              <a:r>
                <a:rPr lang="en-US" sz="1200" b="1" baseline="-25000" dirty="0" smtClean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 smtClean="0">
                  <a:latin typeface="Book Antiqua" pitchFamily="18" charset="0"/>
                </a:rPr>
                <a:t> </a:t>
              </a:r>
              <a:r>
                <a:rPr lang="en-US" sz="1200" b="1" dirty="0">
                  <a:latin typeface="Book Antiqua" pitchFamily="18" charset="0"/>
                </a:rPr>
                <a:t>, </a:t>
              </a:r>
              <a:r>
                <a:rPr lang="en-US" sz="1200" b="1" dirty="0" smtClean="0">
                  <a:solidFill>
                    <a:srgbClr val="C00000"/>
                  </a:solidFill>
                  <a:latin typeface="Book Antiqua" pitchFamily="18" charset="0"/>
                </a:rPr>
                <a:t>Nb</a:t>
              </a:r>
              <a:r>
                <a:rPr lang="en-US" sz="1200" b="1" dirty="0" smtClean="0">
                  <a:solidFill>
                    <a:srgbClr val="FFC000"/>
                  </a:solidFill>
                  <a:latin typeface="Book Antiqua" pitchFamily="18" charset="0"/>
                </a:rPr>
                <a:t>Se</a:t>
              </a:r>
              <a:r>
                <a:rPr lang="en-US" sz="1200" b="1" baseline="-25000" dirty="0" smtClean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>
                  <a:latin typeface="Book Antiqua" pitchFamily="18" charset="0"/>
                </a:rPr>
                <a:t> , </a:t>
              </a:r>
              <a:r>
                <a:rPr lang="en-US" sz="1200" b="1" dirty="0" smtClean="0">
                  <a:latin typeface="Book Antiqua" pitchFamily="18" charset="0"/>
                </a:rPr>
                <a:t>etc.</a:t>
              </a:r>
              <a:endParaRPr lang="en-US" sz="1200" b="1" baseline="-25000" dirty="0">
                <a:solidFill>
                  <a:srgbClr val="FFC000"/>
                </a:solidFill>
                <a:latin typeface="Book Antiqua" pitchFamily="18" charset="0"/>
              </a:endParaRPr>
            </a:p>
            <a:p>
              <a:endParaRPr lang="en-US" sz="12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70367" y="1524000"/>
              <a:ext cx="3435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Book Antiqua" panose="02040602050305030304" pitchFamily="18" charset="0"/>
                </a:rPr>
                <a:t>88 TMDs have been explored since 1960s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29830" y="3630063"/>
            <a:ext cx="4209369" cy="2618337"/>
            <a:chOff x="538716" y="1295400"/>
            <a:chExt cx="8452884" cy="5096407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8716" y="1295400"/>
              <a:ext cx="4109484" cy="5096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3041" y="1524000"/>
              <a:ext cx="4278559" cy="462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785401" y="3962400"/>
            <a:ext cx="3329399" cy="2249806"/>
            <a:chOff x="754856" y="1140361"/>
            <a:chExt cx="4167340" cy="3023077"/>
          </a:xfrm>
        </p:grpSpPr>
        <p:grpSp>
          <p:nvGrpSpPr>
            <p:cNvPr id="19" name="Group 18"/>
            <p:cNvGrpSpPr/>
            <p:nvPr/>
          </p:nvGrpSpPr>
          <p:grpSpPr>
            <a:xfrm>
              <a:off x="754856" y="1447800"/>
              <a:ext cx="4167340" cy="2715638"/>
              <a:chOff x="754856" y="1447800"/>
              <a:chExt cx="4167340" cy="271563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54856" y="1447800"/>
                <a:ext cx="4167340" cy="2715638"/>
                <a:chOff x="754856" y="1447800"/>
                <a:chExt cx="3595688" cy="2357438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754856" y="1447800"/>
                  <a:ext cx="3595688" cy="2357438"/>
                  <a:chOff x="754856" y="1447800"/>
                  <a:chExt cx="3595688" cy="2357438"/>
                </a:xfrm>
              </p:grpSpPr>
              <p:pic>
                <p:nvPicPr>
                  <p:cNvPr id="27" name="Picture 2" descr="http://www.elementsdatabase.com/Images/periodic_table1.gif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856" y="1447800"/>
                    <a:ext cx="3595688" cy="2357438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28" name="Picture 2" descr="http://www.elementsdatabase.com/Images/periodic_table1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760" t="34209" r="34967" b="36773"/>
                  <a:stretch/>
                </p:blipFill>
                <p:spPr bwMode="auto">
                  <a:xfrm>
                    <a:off x="1216819" y="2259807"/>
                    <a:ext cx="1879600" cy="684087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</p:pic>
            </p:grpSp>
            <p:pic>
              <p:nvPicPr>
                <p:cNvPr id="26" name="Picture 2" descr="http://www.elementsdatabase.com/Images/periodic_table1.gif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678" t="25858" r="13226" b="45811"/>
                <a:stretch/>
              </p:blipFill>
              <p:spPr bwMode="auto">
                <a:xfrm>
                  <a:off x="3653971" y="2057754"/>
                  <a:ext cx="219209" cy="667871"/>
                </a:xfrm>
                <a:prstGeom prst="rect">
                  <a:avLst/>
                </a:prstGeom>
                <a:solidFill>
                  <a:srgbClr val="FFFFFF"/>
                </a:solidFill>
              </p:spPr>
            </p:pic>
          </p:grpSp>
          <p:sp>
            <p:nvSpPr>
              <p:cNvPr id="22" name="Rectangle 21"/>
              <p:cNvSpPr/>
              <p:nvPr/>
            </p:nvSpPr>
            <p:spPr>
              <a:xfrm>
                <a:off x="1290263" y="2397606"/>
                <a:ext cx="2178423" cy="773611"/>
              </a:xfrm>
              <a:prstGeom prst="rect">
                <a:avLst/>
              </a:prstGeom>
              <a:solidFill>
                <a:srgbClr val="C00000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114880" y="2150433"/>
                <a:ext cx="254059" cy="769350"/>
              </a:xfrm>
              <a:prstGeom prst="rect">
                <a:avLst/>
              </a:prstGeom>
              <a:solidFill>
                <a:srgbClr val="FFC00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468686" y="1662234"/>
                <a:ext cx="1064403" cy="127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99498" y="1140361"/>
              <a:ext cx="3607670" cy="372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Book Antiqua" panose="02040602050305030304" pitchFamily="18" charset="0"/>
                </a:rPr>
                <a:t>Periodic Table of Elements</a:t>
              </a:r>
            </a:p>
          </p:txBody>
        </p:sp>
      </p:grpSp>
      <p:grpSp>
        <p:nvGrpSpPr>
          <p:cNvPr id="29" name="Group 51"/>
          <p:cNvGrpSpPr/>
          <p:nvPr/>
        </p:nvGrpSpPr>
        <p:grpSpPr>
          <a:xfrm>
            <a:off x="914400" y="1447800"/>
            <a:ext cx="2779982" cy="2218847"/>
            <a:chOff x="3536878" y="2084695"/>
            <a:chExt cx="2779982" cy="2218847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6878" y="2455367"/>
              <a:ext cx="2779982" cy="18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/>
              </a:outerShdw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3656557" y="2084695"/>
              <a:ext cx="25811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itchFamily="18" charset="0"/>
                </a:rPr>
                <a:t>Transition Metal Dichalcogenides</a:t>
              </a:r>
              <a:endParaRPr lang="en-US" sz="1200" b="1" baseline="30000" dirty="0" smtClean="0">
                <a:latin typeface="Book Antiqua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42601" y="4230469"/>
            <a:ext cx="17109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Book Antiqua" pitchFamily="18" charset="0"/>
              </a:rPr>
              <a:t>M</a:t>
            </a:r>
            <a:r>
              <a:rPr lang="en-US" sz="1200" b="1" dirty="0">
                <a:solidFill>
                  <a:srgbClr val="FFC000"/>
                </a:solidFill>
                <a:latin typeface="Book Antiqua" pitchFamily="18" charset="0"/>
              </a:rPr>
              <a:t>X</a:t>
            </a:r>
            <a:r>
              <a:rPr lang="en-US" sz="1200" b="1" baseline="-25000" dirty="0">
                <a:solidFill>
                  <a:srgbClr val="FFC000"/>
                </a:solidFill>
                <a:latin typeface="Book Antiqua" pitchFamily="18" charset="0"/>
              </a:rPr>
              <a:t>2</a:t>
            </a:r>
          </a:p>
          <a:p>
            <a:r>
              <a:rPr lang="en-US" sz="1200" b="1" dirty="0" smtClean="0">
                <a:solidFill>
                  <a:srgbClr val="C00000"/>
                </a:solidFill>
                <a:latin typeface="Book Antiqua" pitchFamily="18" charset="0"/>
              </a:rPr>
              <a:t>M = Transition Metal </a:t>
            </a:r>
          </a:p>
          <a:p>
            <a:r>
              <a:rPr lang="en-US" sz="1200" b="1" dirty="0" smtClean="0">
                <a:solidFill>
                  <a:srgbClr val="FFC000"/>
                </a:solidFill>
                <a:latin typeface="Book Antiqua" pitchFamily="18" charset="0"/>
              </a:rPr>
              <a:t>X = Chalcogen</a:t>
            </a:r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Natural 2D Crystals</a:t>
            </a:r>
            <a:endParaRPr lang="en-US" sz="2000" b="1" dirty="0">
              <a:latin typeface="Book Antiqua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34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18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6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62200" y="1524000"/>
            <a:ext cx="4895284" cy="464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981200" y="2206823"/>
            <a:ext cx="1447800" cy="1755577"/>
            <a:chOff x="1295400" y="1339898"/>
            <a:chExt cx="1447800" cy="17555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647675"/>
              <a:ext cx="144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1295400" y="1339898"/>
              <a:ext cx="1447800" cy="30777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Book Antiqua" pitchFamily="18" charset="0"/>
                </a:rPr>
                <a:t>Graphene</a:t>
              </a:r>
              <a:endParaRPr lang="en-US" sz="1400" b="1" dirty="0">
                <a:latin typeface="Book Antiqua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683" y="2179797"/>
            <a:ext cx="1600517" cy="1782603"/>
            <a:chOff x="5541243" y="1258320"/>
            <a:chExt cx="1886939" cy="2377082"/>
          </a:xfrm>
          <a:solidFill>
            <a:schemeClr val="bg1"/>
          </a:solidFill>
        </p:grpSpPr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6000" contrast="55000"/>
            </a:blip>
            <a:srcRect/>
            <a:stretch>
              <a:fillRect/>
            </a:stretch>
          </p:blipFill>
          <p:spPr bwMode="auto">
            <a:xfrm>
              <a:off x="5541243" y="1665438"/>
              <a:ext cx="1886939" cy="19699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5541243" y="1258320"/>
              <a:ext cx="1886939" cy="448785"/>
            </a:xfrm>
            <a:prstGeom prst="rect">
              <a:avLst/>
            </a:prstGeo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Book Antiqua" pitchFamily="18" charset="0"/>
                </a:rPr>
                <a:t>h-</a:t>
              </a:r>
              <a:r>
                <a:rPr lang="en-US" sz="1400" b="1" dirty="0" smtClean="0">
                  <a:solidFill>
                    <a:srgbClr val="006600"/>
                  </a:solidFill>
                  <a:latin typeface="Book Antiqua" pitchFamily="18" charset="0"/>
                </a:rPr>
                <a:t>B</a:t>
              </a:r>
              <a:r>
                <a:rPr lang="en-US" sz="1400" b="1" dirty="0" smtClean="0">
                  <a:latin typeface="Book Antiqua" pitchFamily="18" charset="0"/>
                </a:rPr>
                <a:t>N</a:t>
              </a:r>
              <a:endParaRPr lang="en-US" sz="1400" b="1" dirty="0">
                <a:latin typeface="Book Antiqua" pitchFamily="18" charset="0"/>
              </a:endParaRPr>
            </a:p>
          </p:txBody>
        </p:sp>
      </p:grpSp>
      <p:grpSp>
        <p:nvGrpSpPr>
          <p:cNvPr id="39" name="Group 51"/>
          <p:cNvGrpSpPr/>
          <p:nvPr/>
        </p:nvGrpSpPr>
        <p:grpSpPr>
          <a:xfrm>
            <a:off x="3440016" y="4953000"/>
            <a:ext cx="2970685" cy="1694972"/>
            <a:chOff x="3557043" y="2618095"/>
            <a:chExt cx="2970685" cy="1694972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3573" y="2932420"/>
              <a:ext cx="2076737" cy="1380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/>
              </a:outerShdw>
            </a:effectLst>
          </p:spPr>
        </p:pic>
        <p:sp>
          <p:nvSpPr>
            <p:cNvPr id="41" name="Rectangle 40"/>
            <p:cNvSpPr/>
            <p:nvPr/>
          </p:nvSpPr>
          <p:spPr>
            <a:xfrm>
              <a:off x="3557043" y="2618095"/>
              <a:ext cx="2970685" cy="307777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Book Antiqua" pitchFamily="18" charset="0"/>
                </a:rPr>
                <a:t>Transition Metal Dichalcogenides</a:t>
              </a:r>
              <a:endParaRPr lang="en-US" sz="1400" b="1" baseline="30000" dirty="0" smtClean="0">
                <a:latin typeface="Book Antiqua" pitchFamily="18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782541" y="1704201"/>
            <a:ext cx="1770159" cy="27699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Excellent Conductor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34200" y="1704201"/>
            <a:ext cx="1997964" cy="27699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Excellent Insulator</a:t>
            </a:r>
            <a:endParaRPr lang="en-US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8398764" cy="5486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938229" y="3048000"/>
            <a:ext cx="1743225" cy="1196468"/>
            <a:chOff x="5867400" y="4645223"/>
            <a:chExt cx="1743225" cy="1196468"/>
          </a:xfrm>
          <a:solidFill>
            <a:schemeClr val="bg1"/>
          </a:solidFill>
        </p:grpSpPr>
        <p:pic>
          <p:nvPicPr>
            <p:cNvPr id="29" name="Picture 2" descr="http://www.rsc.org/chemistryworld/sites/default/files/upload/phosphorene-impacts-2D-electronics_630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967311"/>
              <a:ext cx="1743225" cy="874380"/>
            </a:xfrm>
            <a:prstGeom prst="rect">
              <a:avLst/>
            </a:prstGeo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5867400" y="4645223"/>
              <a:ext cx="1743225" cy="307777"/>
            </a:xfrm>
            <a:prstGeom prst="rect">
              <a:avLst/>
            </a:prstGeo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Book Antiqua" pitchFamily="18" charset="0"/>
                </a:rPr>
                <a:t>Phosphorene</a:t>
              </a:r>
              <a:endParaRPr lang="en-US" sz="1400" b="1" baseline="30000" dirty="0" smtClean="0">
                <a:latin typeface="Book Antiqua" pitchFamily="18" charset="0"/>
              </a:endParaRPr>
            </a:p>
          </p:txBody>
        </p:sp>
      </p:grp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Natural 2D Crystals</a:t>
            </a:r>
            <a:endParaRPr lang="en-US" sz="2000" b="1" dirty="0">
              <a:latin typeface="Book Antiqua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45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5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2316347" cy="16051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781675" y="5791200"/>
            <a:ext cx="3057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Book Antiqua" pitchFamily="18" charset="0"/>
              </a:rPr>
              <a:t>Liu, K. et al. Nano Letters, 12, 2012</a:t>
            </a:r>
          </a:p>
          <a:p>
            <a:pPr algn="ctr"/>
            <a:endParaRPr lang="en-US" sz="1200" b="1" dirty="0" smtClean="0">
              <a:latin typeface="Book Antiqua" pitchFamily="18" charset="0"/>
            </a:endParaRPr>
          </a:p>
          <a:p>
            <a:pPr algn="ctr"/>
            <a:r>
              <a:rPr lang="en-US" sz="1200" b="1" dirty="0" smtClean="0">
                <a:latin typeface="Book Antiqua" pitchFamily="18" charset="0"/>
              </a:rPr>
              <a:t>Patel, P. R., et al.</a:t>
            </a:r>
            <a:r>
              <a:rPr lang="pt-BR" sz="1200" b="1" dirty="0" smtClean="0">
                <a:latin typeface="Book Antiqua" pitchFamily="18" charset="0"/>
              </a:rPr>
              <a:t> J.Adv.Dev.Res. 3, 2012</a:t>
            </a:r>
          </a:p>
          <a:p>
            <a:pPr algn="ctr"/>
            <a:endParaRPr lang="en-US" sz="1200" b="1" dirty="0" smtClean="0">
              <a:latin typeface="Book Antiqua" pitchFamily="18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 l="35876" r="30956" b="55936"/>
          <a:stretch>
            <a:fillRect/>
          </a:stretch>
        </p:blipFill>
        <p:spPr bwMode="auto">
          <a:xfrm>
            <a:off x="685800" y="1447800"/>
            <a:ext cx="2002466" cy="180221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5715000" y="1490246"/>
            <a:ext cx="3009315" cy="4340899"/>
            <a:chOff x="5715000" y="1490246"/>
            <a:chExt cx="3009315" cy="4340899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0" y="2133600"/>
              <a:ext cx="3009315" cy="12398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6071192" y="3276600"/>
              <a:ext cx="23622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b="1" dirty="0" smtClean="0">
                <a:latin typeface="Book Antiqua" pitchFamily="18" charset="0"/>
              </a:endParaRPr>
            </a:p>
            <a:p>
              <a:pPr algn="ctr"/>
              <a:r>
                <a:rPr lang="en-US" sz="1600" b="1" dirty="0" smtClean="0">
                  <a:latin typeface="Book Antiqua" pitchFamily="18" charset="0"/>
                </a:rPr>
                <a:t>Physical Vapor Deposition</a:t>
              </a:r>
            </a:p>
            <a:p>
              <a:pPr algn="ctr"/>
              <a:endParaRPr lang="en-US" sz="1600" b="1" dirty="0" smtClean="0">
                <a:latin typeface="Book Antiqua" pitchFamily="18" charset="0"/>
              </a:endParaRPr>
            </a:p>
            <a:p>
              <a:pPr algn="ctr"/>
              <a:r>
                <a:rPr lang="en-US" sz="1600" b="1" dirty="0" smtClean="0">
                  <a:latin typeface="Book Antiqua" pitchFamily="18" charset="0"/>
                </a:rPr>
                <a:t>Hydrothermal Synthesis</a:t>
              </a:r>
            </a:p>
            <a:p>
              <a:pPr algn="ctr"/>
              <a:endParaRPr lang="en-US" sz="1600" b="1" dirty="0" smtClean="0">
                <a:latin typeface="Book Antiqua" pitchFamily="18" charset="0"/>
              </a:endParaRPr>
            </a:p>
            <a:p>
              <a:pPr algn="ctr"/>
              <a:r>
                <a:rPr lang="en-US" sz="1600" b="1" dirty="0" smtClean="0">
                  <a:latin typeface="Book Antiqua" pitchFamily="18" charset="0"/>
                </a:rPr>
                <a:t>Electrochemical Synthesis</a:t>
              </a:r>
            </a:p>
            <a:p>
              <a:pPr algn="ctr"/>
              <a:endParaRPr lang="en-US" sz="1600" b="1" dirty="0" smtClean="0">
                <a:latin typeface="Book Antiqua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8400" y="1490246"/>
              <a:ext cx="2362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1" dirty="0" smtClean="0">
                  <a:latin typeface="Book Antiqua" pitchFamily="18" charset="0"/>
                </a:rPr>
                <a:t>Large Scale Growth</a:t>
              </a:r>
            </a:p>
          </p:txBody>
        </p:sp>
      </p:grp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Exfoliation</a:t>
            </a:r>
            <a:endParaRPr lang="en-US" sz="2000" b="1" dirty="0">
              <a:latin typeface="Book Antiqua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92237" y="3505200"/>
            <a:ext cx="3159126" cy="3004971"/>
            <a:chOff x="695325" y="3436434"/>
            <a:chExt cx="3434649" cy="3187368"/>
          </a:xfrm>
        </p:grpSpPr>
        <p:pic>
          <p:nvPicPr>
            <p:cNvPr id="21" name="Picture 2" descr="http://www.mos2crystals.com/uploads/1/2/0/0/12005191/5150477_ori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651" y="3436434"/>
              <a:ext cx="1723322" cy="161340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link.springer.com/static-content/images/77/art%253A10.1007%252Fs12274-013-0295-9/MediaObjects/12274_2013_295_Fig1_HTML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1" b="49970"/>
            <a:stretch/>
          </p:blipFill>
          <p:spPr bwMode="auto">
            <a:xfrm>
              <a:off x="695325" y="3436434"/>
              <a:ext cx="1733550" cy="159284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www.mos2crystals.com/uploads/1/2/0/0/12005191/8887470.jpg?3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6" y="5029277"/>
              <a:ext cx="1701098" cy="159452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http://www.mos2crystals.com/uploads/1/2/0/0/12005191/6585639_ori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" y="5029200"/>
              <a:ext cx="1733550" cy="15946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26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200705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t="2244"/>
          <a:stretch/>
        </p:blipFill>
        <p:spPr bwMode="auto">
          <a:xfrm>
            <a:off x="1108710" y="1704975"/>
            <a:ext cx="6892290" cy="456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90600" y="3581400"/>
            <a:ext cx="2819400" cy="28194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4953000" y="3657600"/>
            <a:ext cx="3276600" cy="2819400"/>
            <a:chOff x="5029200" y="3581400"/>
            <a:chExt cx="3276600" cy="2819400"/>
          </a:xfrm>
        </p:grpSpPr>
        <p:sp>
          <p:nvSpPr>
            <p:cNvPr id="11" name="Rectangle 10"/>
            <p:cNvSpPr/>
            <p:nvPr/>
          </p:nvSpPr>
          <p:spPr>
            <a:xfrm>
              <a:off x="6019800" y="3581400"/>
              <a:ext cx="2286000" cy="281940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00" y="5181600"/>
              <a:ext cx="2819400" cy="91440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276600" y="3581400"/>
            <a:ext cx="2819400" cy="28194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6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E16F239-72CB-4274-875A-ABBC9B0E676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Layered Compounds</a:t>
            </a:r>
            <a:endParaRPr lang="en-US" sz="2000" b="1" dirty="0">
              <a:latin typeface="Book Antiqua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22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9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1828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ook Antiqua" panose="02040602050305030304" pitchFamily="18" charset="0"/>
              </a:rPr>
              <a:t>Mo: [Kr]. </a:t>
            </a:r>
            <a:r>
              <a:rPr lang="en-US" sz="1600" b="1" dirty="0" smtClean="0">
                <a:solidFill>
                  <a:srgbClr val="008000"/>
                </a:solidFill>
                <a:latin typeface="Book Antiqua" panose="02040602050305030304" pitchFamily="18" charset="0"/>
              </a:rPr>
              <a:t>5d</a:t>
            </a:r>
            <a:r>
              <a:rPr lang="en-US" sz="1600" b="1" baseline="30000" dirty="0" smtClean="0">
                <a:solidFill>
                  <a:srgbClr val="008000"/>
                </a:solidFill>
                <a:latin typeface="Book Antiqua" panose="02040602050305030304" pitchFamily="18" charset="0"/>
              </a:rPr>
              <a:t>5</a:t>
            </a:r>
            <a:r>
              <a:rPr lang="en-US" sz="1600" dirty="0" smtClean="0">
                <a:latin typeface="Book Antiqua" panose="02040602050305030304" pitchFamily="18" charset="0"/>
              </a:rPr>
              <a:t>.6s</a:t>
            </a:r>
            <a:r>
              <a:rPr lang="en-US" sz="1600" baseline="30000" dirty="0" smtClean="0">
                <a:latin typeface="Book Antiqua" panose="02040602050305030304" pitchFamily="18" charset="0"/>
              </a:rPr>
              <a:t>1</a:t>
            </a:r>
          </a:p>
          <a:p>
            <a:r>
              <a:rPr lang="en-US" sz="1600" dirty="0" smtClean="0">
                <a:latin typeface="Book Antiqua" panose="02040602050305030304" pitchFamily="18" charset="0"/>
              </a:rPr>
              <a:t>W: [Xe].4f</a:t>
            </a:r>
            <a:r>
              <a:rPr lang="en-US" sz="1600" baseline="30000" dirty="0" smtClean="0">
                <a:latin typeface="Book Antiqua" panose="02040602050305030304" pitchFamily="18" charset="0"/>
              </a:rPr>
              <a:t>14</a:t>
            </a:r>
            <a:r>
              <a:rPr lang="en-US" sz="1600" dirty="0" smtClean="0">
                <a:latin typeface="Book Antiqua" panose="02040602050305030304" pitchFamily="18" charset="0"/>
              </a:rPr>
              <a:t>.</a:t>
            </a:r>
            <a:r>
              <a:rPr lang="en-US" sz="1600" b="1" dirty="0" smtClean="0">
                <a:solidFill>
                  <a:srgbClr val="008000"/>
                </a:solidFill>
                <a:latin typeface="Book Antiqua" panose="02040602050305030304" pitchFamily="18" charset="0"/>
              </a:rPr>
              <a:t>5d</a:t>
            </a:r>
            <a:r>
              <a:rPr lang="en-US" sz="1600" b="1" baseline="30000" dirty="0" smtClean="0">
                <a:solidFill>
                  <a:srgbClr val="008000"/>
                </a:solidFill>
                <a:latin typeface="Book Antiqua" panose="02040602050305030304" pitchFamily="18" charset="0"/>
              </a:rPr>
              <a:t>4</a:t>
            </a:r>
            <a:r>
              <a:rPr lang="en-US" sz="1600" dirty="0" smtClean="0">
                <a:latin typeface="Book Antiqua" panose="02040602050305030304" pitchFamily="18" charset="0"/>
              </a:rPr>
              <a:t>.6s</a:t>
            </a:r>
            <a:r>
              <a:rPr lang="en-US" sz="1600" baseline="30000" dirty="0" smtClean="0">
                <a:latin typeface="Book Antiqua" panose="02040602050305030304" pitchFamily="18" charset="0"/>
              </a:rPr>
              <a:t>2</a:t>
            </a:r>
            <a:endParaRPr lang="en-US" sz="1600" baseline="30000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819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ook Antiqua" panose="02040602050305030304" pitchFamily="18" charset="0"/>
              </a:rPr>
              <a:t>For the first time we have </a:t>
            </a:r>
            <a:r>
              <a:rPr lang="en-US" sz="1600" b="1" dirty="0" smtClean="0">
                <a:latin typeface="Book Antiqua" panose="02040602050305030304" pitchFamily="18" charset="0"/>
              </a:rPr>
              <a:t>Semiconductors</a:t>
            </a:r>
            <a:r>
              <a:rPr lang="en-US" sz="1600" dirty="0" smtClean="0">
                <a:latin typeface="Book Antiqua" panose="02040602050305030304" pitchFamily="18" charset="0"/>
              </a:rPr>
              <a:t> with conduction electrons contributed by</a:t>
            </a:r>
            <a:r>
              <a:rPr lang="en-US" sz="1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Book Antiqua" panose="02040602050305030304" pitchFamily="18" charset="0"/>
              </a:rPr>
              <a:t>d-orbital</a:t>
            </a:r>
            <a:endParaRPr lang="en-US" sz="1600" b="1" dirty="0">
              <a:solidFill>
                <a:srgbClr val="008000"/>
              </a:solidFill>
              <a:latin typeface="Book Antiqua" panose="02040602050305030304" pitchFamily="18" charset="0"/>
            </a:endParaRPr>
          </a:p>
        </p:txBody>
      </p: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The d-orbital electronics</a:t>
            </a:r>
            <a:endParaRPr lang="en-US" sz="2000" b="1" dirty="0">
              <a:latin typeface="Book Antiqua" pitchFamily="18" charset="0"/>
            </a:endParaRPr>
          </a:p>
        </p:txBody>
      </p:sp>
      <p:pic>
        <p:nvPicPr>
          <p:cNvPr id="1026" name="Picture 2" descr="https://fc.deltasd.bc.ca/%7Emannandale/oldchemsite/Images/3da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9DB"/>
              </a:clrFrom>
              <a:clrTo>
                <a:srgbClr val="EFE9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" t="1" r="1" b="1135"/>
          <a:stretch/>
        </p:blipFill>
        <p:spPr bwMode="auto">
          <a:xfrm>
            <a:off x="785401" y="1411602"/>
            <a:ext cx="3198019" cy="23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785401" y="3962400"/>
            <a:ext cx="3329399" cy="2249806"/>
            <a:chOff x="754856" y="1140361"/>
            <a:chExt cx="4167340" cy="3023077"/>
          </a:xfrm>
        </p:grpSpPr>
        <p:grpSp>
          <p:nvGrpSpPr>
            <p:cNvPr id="50" name="Group 49"/>
            <p:cNvGrpSpPr/>
            <p:nvPr/>
          </p:nvGrpSpPr>
          <p:grpSpPr>
            <a:xfrm>
              <a:off x="754856" y="1447800"/>
              <a:ext cx="4167340" cy="2715638"/>
              <a:chOff x="754856" y="1447800"/>
              <a:chExt cx="4167340" cy="2715638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754856" y="1447800"/>
                <a:ext cx="4167340" cy="2715638"/>
                <a:chOff x="754856" y="1447800"/>
                <a:chExt cx="3595688" cy="2357438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754856" y="1447800"/>
                  <a:ext cx="3595688" cy="2357438"/>
                  <a:chOff x="754856" y="1447800"/>
                  <a:chExt cx="3595688" cy="2357438"/>
                </a:xfrm>
              </p:grpSpPr>
              <p:pic>
                <p:nvPicPr>
                  <p:cNvPr id="58" name="Picture 2" descr="http://www.elementsdatabase.com/Images/periodic_table1.gif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856" y="1447800"/>
                    <a:ext cx="3595688" cy="2357438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59" name="Picture 2" descr="http://www.elementsdatabase.com/Images/periodic_table1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760" t="34209" r="34967" b="36773"/>
                  <a:stretch/>
                </p:blipFill>
                <p:spPr bwMode="auto">
                  <a:xfrm>
                    <a:off x="1216819" y="2259807"/>
                    <a:ext cx="1879600" cy="684087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</p:pic>
            </p:grpSp>
            <p:pic>
              <p:nvPicPr>
                <p:cNvPr id="57" name="Picture 2" descr="http://www.elementsdatabase.com/Images/periodic_table1.gif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678" t="25858" r="13226" b="45811"/>
                <a:stretch/>
              </p:blipFill>
              <p:spPr bwMode="auto">
                <a:xfrm>
                  <a:off x="3653971" y="2057754"/>
                  <a:ext cx="219209" cy="667871"/>
                </a:xfrm>
                <a:prstGeom prst="rect">
                  <a:avLst/>
                </a:prstGeom>
                <a:solidFill>
                  <a:srgbClr val="FFFFFF"/>
                </a:solidFill>
              </p:spPr>
            </p:pic>
          </p:grpSp>
          <p:sp>
            <p:nvSpPr>
              <p:cNvPr id="53" name="Rectangle 52"/>
              <p:cNvSpPr/>
              <p:nvPr/>
            </p:nvSpPr>
            <p:spPr>
              <a:xfrm>
                <a:off x="1290263" y="2397606"/>
                <a:ext cx="2178423" cy="773611"/>
              </a:xfrm>
              <a:prstGeom prst="rect">
                <a:avLst/>
              </a:prstGeom>
              <a:solidFill>
                <a:srgbClr val="C00000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114880" y="2150433"/>
                <a:ext cx="254059" cy="769350"/>
              </a:xfrm>
              <a:prstGeom prst="rect">
                <a:avLst/>
              </a:prstGeom>
              <a:solidFill>
                <a:srgbClr val="FFC00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468686" y="1662234"/>
                <a:ext cx="1064403" cy="127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199498" y="1140361"/>
              <a:ext cx="3607670" cy="372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Book Antiqua" panose="02040602050305030304" pitchFamily="18" charset="0"/>
                </a:rPr>
                <a:t>Periodic Table of Elements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242601" y="4230469"/>
            <a:ext cx="17109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Book Antiqua" pitchFamily="18" charset="0"/>
              </a:rPr>
              <a:t>M</a:t>
            </a:r>
            <a:r>
              <a:rPr lang="en-US" sz="1200" b="1" dirty="0">
                <a:solidFill>
                  <a:srgbClr val="FFC000"/>
                </a:solidFill>
                <a:latin typeface="Book Antiqua" pitchFamily="18" charset="0"/>
              </a:rPr>
              <a:t>X</a:t>
            </a:r>
            <a:r>
              <a:rPr lang="en-US" sz="1200" b="1" baseline="-25000" dirty="0">
                <a:solidFill>
                  <a:srgbClr val="FFC000"/>
                </a:solidFill>
                <a:latin typeface="Book Antiqua" pitchFamily="18" charset="0"/>
              </a:rPr>
              <a:t>2</a:t>
            </a:r>
          </a:p>
          <a:p>
            <a:r>
              <a:rPr lang="en-US" sz="1200" b="1" dirty="0" smtClean="0">
                <a:solidFill>
                  <a:srgbClr val="C00000"/>
                </a:solidFill>
                <a:latin typeface="Book Antiqua" pitchFamily="18" charset="0"/>
              </a:rPr>
              <a:t>M = Transition Metal </a:t>
            </a:r>
          </a:p>
          <a:p>
            <a:r>
              <a:rPr lang="en-US" sz="1200" b="1" dirty="0" smtClean="0">
                <a:solidFill>
                  <a:srgbClr val="FFC000"/>
                </a:solidFill>
                <a:latin typeface="Book Antiqua" pitchFamily="18" charset="0"/>
              </a:rPr>
              <a:t>X = Chalcogen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3886200"/>
            <a:ext cx="4283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ook Antiqua" panose="02040602050305030304" pitchFamily="18" charset="0"/>
              </a:rPr>
              <a:t>Significant Change in Band-structure due to :</a:t>
            </a:r>
          </a:p>
          <a:p>
            <a:pPr algn="ctr"/>
            <a:endParaRPr lang="en-US" sz="1600" dirty="0" smtClean="0">
              <a:latin typeface="Book Antiqua" panose="02040602050305030304" pitchFamily="18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Book Antiqua" panose="02040602050305030304" pitchFamily="18" charset="0"/>
              </a:rPr>
              <a:t>Charge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en-US" sz="1600" dirty="0">
              <a:latin typeface="Book Antiqua" panose="02040602050305030304" pitchFamily="18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Book Antiqua" panose="02040602050305030304" pitchFamily="18" charset="0"/>
              </a:rPr>
              <a:t>Strain</a:t>
            </a:r>
            <a:endParaRPr lang="en-US" sz="1600" dirty="0">
              <a:latin typeface="Book Antiqua" panose="02040602050305030304" pitchFamily="18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en-US" sz="1600" dirty="0" smtClean="0">
              <a:latin typeface="Book Antiqua" panose="02040602050305030304" pitchFamily="18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Book Antiqua" panose="02040602050305030304" pitchFamily="18" charset="0"/>
              </a:rPr>
              <a:t>Heat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en-US" sz="1600" dirty="0">
              <a:latin typeface="Book Antiqua" panose="02040602050305030304" pitchFamily="18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Book Antiqua" panose="02040602050305030304" pitchFamily="18" charset="0"/>
              </a:rPr>
              <a:t>Light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9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28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2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1240</Words>
  <Application>Microsoft Office PowerPoint</Application>
  <PresentationFormat>On-screen Show (4:3)</PresentationFormat>
  <Paragraphs>374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Das, Saptarshi</dc:creator>
  <cp:lastModifiedBy>Tezak, Samantha L.</cp:lastModifiedBy>
  <cp:revision>213</cp:revision>
  <dcterms:created xsi:type="dcterms:W3CDTF">2013-09-18T02:16:24Z</dcterms:created>
  <dcterms:modified xsi:type="dcterms:W3CDTF">2014-07-31T19:44:34Z</dcterms:modified>
</cp:coreProperties>
</file>