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256" r:id="rId2"/>
    <p:sldId id="257" r:id="rId3"/>
    <p:sldId id="263" r:id="rId4"/>
    <p:sldId id="258" r:id="rId5"/>
    <p:sldId id="259" r:id="rId6"/>
    <p:sldId id="260" r:id="rId7"/>
    <p:sldId id="262" r:id="rId8"/>
    <p:sldId id="264" r:id="rId9"/>
    <p:sldId id="270" r:id="rId10"/>
    <p:sldId id="265" r:id="rId11"/>
    <p:sldId id="271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5C0426"/>
    <a:srgbClr val="4B5C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Objects="1">
      <p:cViewPr>
        <p:scale>
          <a:sx n="91" d="100"/>
          <a:sy n="91" d="100"/>
        </p:scale>
        <p:origin x="-102" y="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5" charset="0"/>
                <a:ea typeface="ＭＳ Ｐゴシック" pitchFamily="35" charset="-128"/>
                <a:cs typeface="ＭＳ Ｐゴシック" pitchFamily="3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D599894-F502-4538-AC87-E1B035B2914F}" type="datetime1">
              <a:rPr lang="en-US" altLang="en-US"/>
              <a:pPr/>
              <a:t>8/1/2014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5" charset="0"/>
                <a:ea typeface="ＭＳ Ｐゴシック" pitchFamily="35" charset="-128"/>
                <a:cs typeface="ＭＳ Ｐゴシック" pitchFamily="3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0C6B31B-EC30-4E5B-A45C-4213EDA487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16192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5" charset="0"/>
                <a:ea typeface="ＭＳ Ｐゴシック" pitchFamily="35" charset="-128"/>
                <a:cs typeface="ＭＳ Ｐゴシック" pitchFamily="3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D3A74CB-0C2F-48B6-A49E-21BFCFF062F8}" type="datetime1">
              <a:rPr lang="en-US" altLang="en-US"/>
              <a:pPr/>
              <a:t>8/1/2014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5" charset="0"/>
                <a:ea typeface="ＭＳ Ｐゴシック" pitchFamily="35" charset="-128"/>
                <a:cs typeface="ＭＳ Ｐゴシック" pitchFamily="3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6A45AB0-9982-4C77-B362-2B2056E228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42088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ＭＳ Ｐゴシック" pitchFamily="-65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Each section of the sample along the incident beam direction is separately captured by one part of the detector, eliminating the need to scan in that direction.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45AB0-9982-4C77-B362-2B2056E22883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4511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 smtClean="0">
                <a:solidFill>
                  <a:schemeClr val="bg2">
                    <a:lumMod val="10000"/>
                  </a:schemeClr>
                </a:solidFill>
              </a:rPr>
              <a:t>I've shown you what I hope are compelling</a:t>
            </a:r>
            <a:r>
              <a:rPr lang="en-US" sz="1100" b="1" baseline="0" dirty="0" smtClean="0">
                <a:solidFill>
                  <a:schemeClr val="bg2">
                    <a:lumMod val="10000"/>
                  </a:schemeClr>
                </a:solidFill>
              </a:rPr>
              <a:t> examples of future science that will be enabled by</a:t>
            </a:r>
            <a:r>
              <a:rPr lang="en-US" sz="1100" b="1" dirty="0" smtClean="0">
                <a:solidFill>
                  <a:schemeClr val="bg2">
                    <a:lumMod val="10000"/>
                  </a:schemeClr>
                </a:solidFill>
              </a:rPr>
              <a:t> the new, 4th generation of storage ring x-ray source</a:t>
            </a:r>
            <a:r>
              <a:rPr lang="en-US" sz="1100" b="1" baseline="0" dirty="0" smtClean="0">
                <a:solidFill>
                  <a:schemeClr val="bg2">
                    <a:lumMod val="10000"/>
                  </a:schemeClr>
                </a:solidFill>
              </a:rPr>
              <a:t> using </a:t>
            </a:r>
            <a:r>
              <a:rPr lang="en-US" sz="1100" b="1" dirty="0" smtClean="0">
                <a:solidFill>
                  <a:schemeClr val="bg2">
                    <a:lumMod val="10000"/>
                  </a:schemeClr>
                </a:solidFill>
              </a:rPr>
              <a:t>MBA magnet lattice technology</a:t>
            </a:r>
          </a:p>
          <a:p>
            <a:r>
              <a:rPr lang="en-US" sz="1050" b="1" dirty="0" smtClean="0">
                <a:solidFill>
                  <a:schemeClr val="bg2">
                    <a:lumMod val="10000"/>
                  </a:schemeClr>
                </a:solidFill>
              </a:rPr>
              <a:t>So</a:t>
            </a:r>
            <a:r>
              <a:rPr lang="en-US" sz="1050" b="1" baseline="0" dirty="0" smtClean="0">
                <a:solidFill>
                  <a:schemeClr val="bg2">
                    <a:lumMod val="10000"/>
                  </a:schemeClr>
                </a:solidFill>
              </a:rPr>
              <a:t> w</a:t>
            </a:r>
            <a:r>
              <a:rPr lang="en-US" sz="1050" b="1" dirty="0" smtClean="0">
                <a:solidFill>
                  <a:schemeClr val="bg2">
                    <a:lumMod val="10000"/>
                  </a:schemeClr>
                </a:solidFill>
              </a:rPr>
              <a:t>hat does this</a:t>
            </a:r>
            <a:r>
              <a:rPr lang="en-US" sz="1050" b="1" baseline="0" dirty="0" smtClean="0">
                <a:solidFill>
                  <a:schemeClr val="bg2">
                    <a:lumMod val="10000"/>
                  </a:schemeClr>
                </a:solidFill>
              </a:rPr>
              <a:t> MBA technology consist of?</a:t>
            </a:r>
            <a:endParaRPr lang="en-US" sz="1050" b="1" dirty="0" smtClean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sz="1050" dirty="0" smtClean="0">
                <a:solidFill>
                  <a:schemeClr val="bg2">
                    <a:lumMod val="10000"/>
                  </a:schemeClr>
                </a:solidFill>
              </a:rPr>
              <a:t>These diagrams schematically show the magnet structure between each of the straight sections in the storage</a:t>
            </a:r>
            <a:r>
              <a:rPr lang="en-US" sz="1050" baseline="0" dirty="0" smtClean="0">
                <a:solidFill>
                  <a:schemeClr val="bg2">
                    <a:lumMod val="10000"/>
                  </a:schemeClr>
                </a:solidFill>
              </a:rPr>
              <a:t> ring. The yellow boxes are the dipole bending magnets, and the other symbols are the higher-order focusing magnets.</a:t>
            </a:r>
            <a:endParaRPr lang="en-US" sz="1050" dirty="0" smtClean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sz="1050" b="1" dirty="0" smtClean="0">
                <a:solidFill>
                  <a:schemeClr val="bg2">
                    <a:lumMod val="10000"/>
                  </a:schemeClr>
                </a:solidFill>
              </a:rPr>
              <a:t>Most light sources today operate with what is known as a double-bend </a:t>
            </a:r>
            <a:r>
              <a:rPr lang="en-US" sz="1050" b="1" dirty="0" err="1" smtClean="0">
                <a:solidFill>
                  <a:schemeClr val="bg2">
                    <a:lumMod val="10000"/>
                  </a:schemeClr>
                </a:solidFill>
              </a:rPr>
              <a:t>achromat</a:t>
            </a:r>
            <a:r>
              <a:rPr lang="en-US" sz="1050" b="1" dirty="0" smtClean="0">
                <a:solidFill>
                  <a:schemeClr val="bg2">
                    <a:lumMod val="10000"/>
                  </a:schemeClr>
                </a:solidFill>
              </a:rPr>
              <a:t>. </a:t>
            </a:r>
            <a:r>
              <a:rPr lang="en-US" sz="1050" b="0" dirty="0" smtClean="0">
                <a:solidFill>
                  <a:schemeClr val="bg2">
                    <a:lumMod val="10000"/>
                  </a:schemeClr>
                </a:solidFill>
              </a:rPr>
              <a:t>There are two bending magnets between each straight section.</a:t>
            </a:r>
            <a:endParaRPr lang="en-US" sz="1050" b="1" dirty="0" smtClean="0">
              <a:solidFill>
                <a:schemeClr val="bg2">
                  <a:lumMod val="10000"/>
                </a:schemeClr>
              </a:solidFill>
            </a:endParaRPr>
          </a:p>
          <a:p>
            <a:endParaRPr lang="en-US" sz="1050" b="1" dirty="0" smtClean="0"/>
          </a:p>
          <a:p>
            <a:r>
              <a:rPr lang="en-US" sz="1050" b="1" dirty="0" smtClean="0"/>
              <a:t>To</a:t>
            </a:r>
            <a:r>
              <a:rPr lang="en-US" sz="1050" b="1" baseline="0" dirty="0" smtClean="0"/>
              <a:t> m</a:t>
            </a:r>
            <a:r>
              <a:rPr lang="en-US" sz="1050" b="1" dirty="0" smtClean="0"/>
              <a:t>ake an</a:t>
            </a:r>
            <a:r>
              <a:rPr lang="en-US" sz="1050" b="1" baseline="0" dirty="0" smtClean="0"/>
              <a:t> MBA lattice</a:t>
            </a:r>
            <a:r>
              <a:rPr lang="en-US" sz="1050" b="1" dirty="0" smtClean="0"/>
              <a:t> you</a:t>
            </a:r>
            <a:r>
              <a:rPr lang="en-US" sz="1050" b="1" baseline="0" dirty="0" smtClean="0"/>
              <a:t> split the bending magnets up into smaller lengths separated by focusing magnets. As you increase the number of bending magnets, you can get</a:t>
            </a:r>
            <a:r>
              <a:rPr lang="en-US" sz="1050" b="1" dirty="0" smtClean="0"/>
              <a:t> can a very rapid reduction in the </a:t>
            </a:r>
            <a:r>
              <a:rPr lang="en-US" sz="1050" b="1" dirty="0" err="1" smtClean="0"/>
              <a:t>emittance</a:t>
            </a:r>
            <a:r>
              <a:rPr lang="en-US" sz="1050" b="1" dirty="0" smtClean="0"/>
              <a:t>. </a:t>
            </a:r>
            <a:r>
              <a:rPr lang="en-US" sz="1050" b="0" dirty="0" smtClean="0"/>
              <a:t>The </a:t>
            </a:r>
            <a:r>
              <a:rPr lang="en-US" sz="1050" b="0" dirty="0" err="1" smtClean="0"/>
              <a:t>emittance</a:t>
            </a:r>
            <a:r>
              <a:rPr lang="en-US" sz="1050" b="0" dirty="0" smtClean="0"/>
              <a:t> scales as the inverse cube of the number of dipoles.</a:t>
            </a:r>
            <a:r>
              <a:rPr lang="en-US" sz="1050" b="0" baseline="0" dirty="0" smtClean="0"/>
              <a:t> </a:t>
            </a:r>
            <a:r>
              <a:rPr lang="en-US" sz="1050" b="1" dirty="0" smtClean="0"/>
              <a:t>A seven-bend </a:t>
            </a:r>
            <a:r>
              <a:rPr lang="en-US" sz="1050" b="1" dirty="0" err="1" smtClean="0"/>
              <a:t>achromat</a:t>
            </a:r>
            <a:r>
              <a:rPr lang="en-US" sz="1050" b="1" dirty="0" smtClean="0"/>
              <a:t> can provide 40 times better performance</a:t>
            </a:r>
            <a:r>
              <a:rPr lang="en-US" sz="1050" dirty="0" smtClean="0"/>
              <a:t>. </a:t>
            </a:r>
          </a:p>
          <a:p>
            <a:endParaRPr lang="en-US" sz="1050" b="1" dirty="0" smtClean="0"/>
          </a:p>
          <a:p>
            <a:r>
              <a:rPr lang="en-US" sz="1050" b="1" dirty="0" smtClean="0"/>
              <a:t>The first</a:t>
            </a:r>
            <a:r>
              <a:rPr lang="en-US" sz="1050" b="1" baseline="0" dirty="0" smtClean="0"/>
              <a:t> ring to be built with an MBA lattice is now under construction</a:t>
            </a:r>
            <a:r>
              <a:rPr lang="en-US" sz="1050" b="1" dirty="0" smtClean="0"/>
              <a:t> in Sweden.</a:t>
            </a:r>
            <a:r>
              <a:rPr lang="en-US" sz="1050" b="1" baseline="0" dirty="0" smtClean="0"/>
              <a:t> Other MBA rings are being built or proposed, for example at ESRF. </a:t>
            </a:r>
            <a:r>
              <a:rPr lang="en-US" sz="1050" b="0" baseline="0" dirty="0" smtClean="0"/>
              <a:t>Because of the space needed for the additional magnets, </a:t>
            </a:r>
            <a:r>
              <a:rPr lang="en-US" sz="1050" dirty="0" smtClean="0"/>
              <a:t>MBA lattices are well suited to large circumference rings like APS.</a:t>
            </a:r>
          </a:p>
          <a:p>
            <a:endParaRPr lang="en-US" sz="1100" dirty="0" smtClean="0"/>
          </a:p>
          <a:p>
            <a:pPr lvl="1"/>
            <a:endParaRPr lang="en-US" sz="1100" dirty="0" smtClean="0">
              <a:solidFill>
                <a:srgbClr val="202020"/>
              </a:solidFill>
            </a:endParaRPr>
          </a:p>
          <a:p>
            <a:endParaRPr lang="en-US" sz="1100" dirty="0" smtClean="0"/>
          </a:p>
          <a:p>
            <a:endParaRPr lang="en-US" sz="11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45AB0-9982-4C77-B362-2B2056E22883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8426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Increase in brightness is stronger at higher</a:t>
            </a:r>
            <a:r>
              <a:rPr lang="en-US" baseline="0" dirty="0" smtClean="0"/>
              <a:t> energies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Rest of talk will survey commercial trends for spectroscopic detectors and 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45AB0-9982-4C77-B362-2B2056E22883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2101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itle header_maroon_74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title footer_maroon_742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94500"/>
            <a:ext cx="9144000" cy="6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doe_blac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963" y="6456363"/>
            <a:ext cx="96043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49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3124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90600" y="1676400"/>
            <a:ext cx="7696200" cy="1066800"/>
          </a:xfrm>
        </p:spPr>
        <p:txBody>
          <a:bodyPr>
            <a:normAutofit/>
          </a:bodyPr>
          <a:lstStyle>
            <a:lvl1pPr algn="l"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820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lide header_maroon_74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slide footer_maroon_742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27775"/>
            <a:ext cx="91440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406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slide header_maroon_74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slide footer_maroon_742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27775"/>
            <a:ext cx="91440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B0F997C-4D11-4BEF-BC9C-2571CAA95D8B}" type="datetime1">
              <a:rPr lang="en-US" altLang="en-US"/>
              <a:pPr/>
              <a:t>8/1/2014</a:t>
            </a:fld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319C534-1BF2-4193-B5BA-6602EF859E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4189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lide header_maroon_74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slide footer_maroon_742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27775"/>
            <a:ext cx="91440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4CA5D4F-30FD-41FE-9B54-5FDD69CE6B4E}" type="datetime1">
              <a:rPr lang="en-US" altLang="en-US"/>
              <a:pPr/>
              <a:t>8/1/2014</a:t>
            </a:fld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00C6537-26E3-414B-A890-D069A80C02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3701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7010400" y="6569075"/>
            <a:ext cx="1371600" cy="2127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5F5F5F"/>
                </a:solidFill>
                <a:latin typeface="Calibri" pitchFamily="34" charset="0"/>
              </a:defRPr>
            </a:lvl1pPr>
          </a:lstStyle>
          <a:p>
            <a:fld id="{3A68697C-D192-4A94-AC6F-71D36C0F0E83}" type="datetime1">
              <a:rPr lang="en-US" altLang="en-US"/>
              <a:pPr/>
              <a:t>8/1/2014</a:t>
            </a:fld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92875"/>
            <a:ext cx="381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5F5F5F"/>
                </a:solidFill>
              </a:defRPr>
            </a:lvl1pPr>
          </a:lstStyle>
          <a:p>
            <a:fld id="{6BCD154B-E7B8-423F-933E-D3006766F17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600" b="1" kern="1200">
          <a:solidFill>
            <a:srgbClr val="5C0426"/>
          </a:solidFill>
          <a:latin typeface="Trebuchet MS"/>
          <a:ea typeface="MS PGothic" pitchFamily="34" charset="-128"/>
          <a:cs typeface="Trebuchet MS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5C0426"/>
          </a:solidFill>
          <a:latin typeface="Trebuchet MS" pitchFamily="-112" charset="0"/>
          <a:ea typeface="MS PGothic" pitchFamily="34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5C0426"/>
          </a:solidFill>
          <a:latin typeface="Trebuchet MS" pitchFamily="-112" charset="0"/>
          <a:ea typeface="MS PGothic" pitchFamily="34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5C0426"/>
          </a:solidFill>
          <a:latin typeface="Trebuchet MS" pitchFamily="-112" charset="0"/>
          <a:ea typeface="MS PGothic" pitchFamily="34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5C0426"/>
          </a:solidFill>
          <a:latin typeface="Trebuchet MS" pitchFamily="-112" charset="0"/>
          <a:ea typeface="MS PGothic" pitchFamily="34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-112" charset="0"/>
          <a:ea typeface="ＭＳ Ｐゴシック" pitchFamily="-112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-112" charset="0"/>
          <a:ea typeface="ＭＳ Ｐゴシック" pitchFamily="-112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-112" charset="0"/>
          <a:ea typeface="ＭＳ Ｐゴシック" pitchFamily="-112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-112" charset="0"/>
          <a:ea typeface="ＭＳ Ｐゴシック" pitchFamily="-112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rgbClr val="5C0426"/>
        </a:buClr>
        <a:buFont typeface="Arial" pitchFamily="34" charset="0"/>
        <a:buChar char="•"/>
        <a:defRPr kern="1200">
          <a:solidFill>
            <a:srgbClr val="000000"/>
          </a:solidFill>
          <a:latin typeface="+mn-lt"/>
          <a:ea typeface="MS PGothic" pitchFamily="34" charset="-128"/>
          <a:cs typeface="ＭＳ Ｐゴシック" pitchFamily="-112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Clr>
          <a:srgbClr val="5C0426"/>
        </a:buClr>
        <a:buFont typeface="Arial" pitchFamily="34" charset="0"/>
        <a:buChar char="–"/>
        <a:defRPr sz="1600" kern="1200">
          <a:solidFill>
            <a:srgbClr val="000000"/>
          </a:solidFill>
          <a:latin typeface="+mn-lt"/>
          <a:ea typeface="MS PGothic" pitchFamily="34" charset="-128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5C0426"/>
        </a:buClr>
        <a:buFont typeface="Arial" pitchFamily="34" charset="0"/>
        <a:buChar char="•"/>
        <a:defRPr sz="1400" kern="1200">
          <a:solidFill>
            <a:srgbClr val="000000"/>
          </a:solidFill>
          <a:latin typeface="+mn-lt"/>
          <a:ea typeface="MS PGothic" pitchFamily="34" charset="-128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5C0426"/>
        </a:buClr>
        <a:buFont typeface="Arial" pitchFamily="34" charset="0"/>
        <a:buChar char="–"/>
        <a:defRPr sz="1400" kern="1200">
          <a:solidFill>
            <a:srgbClr val="000000"/>
          </a:solidFill>
          <a:latin typeface="+mn-lt"/>
          <a:ea typeface="MS PGothic" pitchFamily="34" charset="-128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5C0426"/>
        </a:buClr>
        <a:buFont typeface="Arial" pitchFamily="34" charset="0"/>
        <a:buChar char="»"/>
        <a:defRPr sz="1400" kern="1200">
          <a:solidFill>
            <a:srgbClr val="000000"/>
          </a:solidFill>
          <a:latin typeface="+mn-lt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10.jpeg"/><Relationship Id="rId7" Type="http://schemas.openxmlformats.org/officeDocument/2006/relationships/image" Target="../media/image13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microsoft.com/office/2007/relationships/hdphoto" Target="../media/hdphoto1.wdp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jpeg"/><Relationship Id="rId5" Type="http://schemas.openxmlformats.org/officeDocument/2006/relationships/image" Target="../media/image16.wmf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Subtitle 2"/>
          <p:cNvSpPr>
            <a:spLocks noGrp="1"/>
          </p:cNvSpPr>
          <p:nvPr>
            <p:ph type="subTitle" idx="1"/>
          </p:nvPr>
        </p:nvSpPr>
        <p:spPr>
          <a:xfrm>
            <a:off x="914400" y="5105400"/>
            <a:ext cx="6400800" cy="1752600"/>
          </a:xfrm>
        </p:spPr>
        <p:txBody>
          <a:bodyPr/>
          <a:lstStyle/>
          <a:p>
            <a:r>
              <a:rPr lang="en-US" altLang="en-US" dirty="0" err="1"/>
              <a:t>Antonino</a:t>
            </a:r>
            <a:r>
              <a:rPr lang="en-US" altLang="en-US" dirty="0"/>
              <a:t> </a:t>
            </a:r>
            <a:r>
              <a:rPr lang="en-US" altLang="en-US" dirty="0" err="1"/>
              <a:t>Miceli</a:t>
            </a:r>
            <a:r>
              <a:rPr lang="en-US" altLang="en-US" dirty="0"/>
              <a:t> &amp; Robert Bradford </a:t>
            </a:r>
          </a:p>
          <a:p>
            <a:r>
              <a:rPr lang="en-US" altLang="en-US" dirty="0"/>
              <a:t>Detectors Group/XSD</a:t>
            </a:r>
          </a:p>
          <a:p>
            <a:r>
              <a:rPr lang="en-US" altLang="en-US" dirty="0"/>
              <a:t>August 1, 2014</a:t>
            </a:r>
          </a:p>
          <a:p>
            <a:r>
              <a:rPr lang="en-US" altLang="en-US" dirty="0"/>
              <a:t>MPI-HLL visit</a:t>
            </a:r>
          </a:p>
        </p:txBody>
      </p:sp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114300" y="1219200"/>
            <a:ext cx="8915400" cy="1066800"/>
          </a:xfrm>
        </p:spPr>
        <p:txBody>
          <a:bodyPr>
            <a:noAutofit/>
          </a:bodyPr>
          <a:lstStyle/>
          <a:p>
            <a:pPr algn="ctr"/>
            <a:r>
              <a:rPr lang="en-US" altLang="en-US" sz="3600" dirty="0">
                <a:latin typeface="Trebuchet MS" pitchFamily="34" charset="0"/>
              </a:rPr>
              <a:t>X-Ray Detector Development at </a:t>
            </a:r>
            <a:r>
              <a:rPr lang="en-US" altLang="en-US" sz="3600" dirty="0" smtClean="0">
                <a:latin typeface="Trebuchet MS" pitchFamily="34" charset="0"/>
              </a:rPr>
              <a:t>ANL/APS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440" y="1882841"/>
            <a:ext cx="3771121" cy="3092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Germanium strip detectors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525963"/>
          </a:xfrm>
        </p:spPr>
        <p:txBody>
          <a:bodyPr/>
          <a:lstStyle/>
          <a:p>
            <a:r>
              <a:rPr lang="en-US" sz="2000" b="1" dirty="0" smtClean="0"/>
              <a:t>Application: Energy-dispersive diffraction </a:t>
            </a:r>
          </a:p>
          <a:p>
            <a:pPr lvl="1"/>
            <a:r>
              <a:rPr lang="en-US" dirty="0" smtClean="0"/>
              <a:t>White-beam diffraction (&lt; 200 </a:t>
            </a:r>
            <a:r>
              <a:rPr lang="en-US" dirty="0" err="1" smtClean="0"/>
              <a:t>keV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Energy resolution gives d-spacing</a:t>
            </a:r>
          </a:p>
          <a:p>
            <a:r>
              <a:rPr lang="en-US" sz="2000" b="1" dirty="0" smtClean="0"/>
              <a:t>1-D Ge detector </a:t>
            </a:r>
            <a:r>
              <a:rPr lang="en-US" sz="2000" b="1" dirty="0" smtClean="0">
                <a:sym typeface="Wingdings" panose="05000000000000000000" pitchFamily="2" charset="2"/>
              </a:rPr>
              <a:t> </a:t>
            </a:r>
            <a:r>
              <a:rPr lang="en-US" sz="2000" b="1" dirty="0" smtClean="0"/>
              <a:t>Full </a:t>
            </a:r>
            <a:r>
              <a:rPr lang="en-US" sz="2000" b="1" dirty="0"/>
              <a:t>determination of strains in engineering </a:t>
            </a:r>
            <a:r>
              <a:rPr lang="en-US" sz="2000" b="1" dirty="0" smtClean="0"/>
              <a:t>samples</a:t>
            </a:r>
            <a:endParaRPr lang="en-US" sz="2000" b="1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296" y="2762543"/>
            <a:ext cx="5485408" cy="333345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212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Germanium strip detectors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4800" y="1143000"/>
            <a:ext cx="4267200" cy="4525963"/>
          </a:xfrm>
        </p:spPr>
        <p:txBody>
          <a:bodyPr/>
          <a:lstStyle/>
          <a:p>
            <a:r>
              <a:rPr lang="en-US" sz="2000" b="1" dirty="0" smtClean="0"/>
              <a:t>Germanium sensor + ASIC readout</a:t>
            </a:r>
          </a:p>
          <a:p>
            <a:pPr lvl="1"/>
            <a:r>
              <a:rPr lang="en-US" sz="1800" dirty="0" err="1" smtClean="0"/>
              <a:t>Semikon</a:t>
            </a:r>
            <a:r>
              <a:rPr lang="en-US" sz="1800" dirty="0" smtClean="0"/>
              <a:t>: Ge strip sensor</a:t>
            </a:r>
          </a:p>
          <a:p>
            <a:pPr lvl="2"/>
            <a:r>
              <a:rPr lang="en-US" sz="1600" dirty="0" smtClean="0"/>
              <a:t>3mm thick, 0.125-0.5mm pitch</a:t>
            </a:r>
          </a:p>
          <a:p>
            <a:pPr lvl="1"/>
            <a:r>
              <a:rPr lang="en-US" sz="1800" dirty="0" smtClean="0"/>
              <a:t>BNL: Low-noise spectroscopic ASIC readout (Siddons </a:t>
            </a:r>
            <a:r>
              <a:rPr lang="en-US" sz="1800" dirty="0"/>
              <a:t>&amp; De Geronimo</a:t>
            </a:r>
            <a:r>
              <a:rPr lang="en-US" sz="1800" dirty="0" smtClean="0"/>
              <a:t>)</a:t>
            </a:r>
          </a:p>
          <a:p>
            <a:pPr lvl="1"/>
            <a:r>
              <a:rPr lang="en-US" sz="1800" dirty="0" smtClean="0"/>
              <a:t>ANL: Mechanical design</a:t>
            </a:r>
          </a:p>
          <a:p>
            <a:pPr lvl="1"/>
            <a:endParaRPr lang="en-US" sz="1800" dirty="0" smtClean="0"/>
          </a:p>
          <a:p>
            <a:pPr lvl="2"/>
            <a:endParaRPr lang="en-US" sz="1600" dirty="0"/>
          </a:p>
        </p:txBody>
      </p:sp>
      <p:pic>
        <p:nvPicPr>
          <p:cNvPr id="4" name="Picture 2" descr="File:Sensor+ASIC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8226"/>
          <a:stretch/>
        </p:blipFill>
        <p:spPr bwMode="auto">
          <a:xfrm rot="10800000">
            <a:off x="5640177" y="274637"/>
            <a:ext cx="3223042" cy="208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wiki.aps.anl.gov/bts/images/1/10/Spectrum_pap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362200"/>
            <a:ext cx="2743200" cy="409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219200" y="6527884"/>
            <a:ext cx="7848600" cy="2539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050" b="1" dirty="0"/>
              <a:t>A. K. </a:t>
            </a:r>
            <a:r>
              <a:rPr lang="en-US" sz="1050" b="1" dirty="0" err="1"/>
              <a:t>Rumaiz</a:t>
            </a:r>
            <a:r>
              <a:rPr lang="en-US" sz="1050" b="1" dirty="0"/>
              <a:t>, et al,  A Monolithic Segmented Germanium Detector with Highly Integrated Readout, IEEE NSS 2013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85800" y="3200400"/>
            <a:ext cx="3962400" cy="2895600"/>
            <a:chOff x="685800" y="3200400"/>
            <a:chExt cx="3962400" cy="2895600"/>
          </a:xfrm>
        </p:grpSpPr>
        <p:grpSp>
          <p:nvGrpSpPr>
            <p:cNvPr id="10" name="Group 9"/>
            <p:cNvGrpSpPr/>
            <p:nvPr/>
          </p:nvGrpSpPr>
          <p:grpSpPr>
            <a:xfrm>
              <a:off x="806915" y="3352800"/>
              <a:ext cx="3746500" cy="2571750"/>
              <a:chOff x="806915" y="3352800"/>
              <a:chExt cx="3746500" cy="2571750"/>
            </a:xfrm>
          </p:grpSpPr>
          <p:pic>
            <p:nvPicPr>
              <p:cNvPr id="6146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6915" y="3352800"/>
                <a:ext cx="3746500" cy="25717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2743200" y="5029200"/>
                <a:ext cx="1447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rgbClr val="000000"/>
                    </a:solidFill>
                  </a:rPr>
                  <a:t>Four strip geometry</a:t>
                </a:r>
                <a:endParaRPr lang="en-US" b="1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1" name="Rounded Rectangle 10"/>
            <p:cNvSpPr/>
            <p:nvPr/>
          </p:nvSpPr>
          <p:spPr>
            <a:xfrm>
              <a:off x="685800" y="3200400"/>
              <a:ext cx="3962400" cy="2895600"/>
            </a:xfrm>
            <a:prstGeom prst="roundRect">
              <a:avLst/>
            </a:prstGeom>
            <a:noFill/>
            <a:ln w="381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" name="Straight Arrow Connector 13"/>
          <p:cNvCxnSpPr/>
          <p:nvPr/>
        </p:nvCxnSpPr>
        <p:spPr>
          <a:xfrm flipV="1">
            <a:off x="3541923" y="1066800"/>
            <a:ext cx="2173077" cy="762000"/>
          </a:xfrm>
          <a:prstGeom prst="straightConnector1">
            <a:avLst/>
          </a:prstGeom>
          <a:ln w="5715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4343400" y="1905000"/>
            <a:ext cx="1600200" cy="609600"/>
          </a:xfrm>
          <a:prstGeom prst="straightConnector1">
            <a:avLst/>
          </a:prstGeom>
          <a:ln w="5715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413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MHz-framing Integrating pixel detectors  (“FASPAX”)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4495800" cy="4906963"/>
          </a:xfrm>
        </p:spPr>
        <p:txBody>
          <a:bodyPr/>
          <a:lstStyle/>
          <a:p>
            <a:r>
              <a:rPr lang="en-US" dirty="0" smtClean="0"/>
              <a:t>Fermi-Argonne Semiconductor Pixelated Array X-ray detector:</a:t>
            </a:r>
          </a:p>
          <a:p>
            <a:pPr lvl="1"/>
            <a:r>
              <a:rPr lang="en-US" dirty="0" smtClean="0"/>
              <a:t>13 MHz burst image rate</a:t>
            </a:r>
          </a:p>
          <a:p>
            <a:pPr lvl="2"/>
            <a:r>
              <a:rPr lang="en-US" dirty="0" smtClean="0"/>
              <a:t>In-pixel buffering of &gt;50 images</a:t>
            </a:r>
          </a:p>
          <a:p>
            <a:pPr lvl="2"/>
            <a:r>
              <a:rPr lang="en-US" dirty="0" smtClean="0"/>
              <a:t>Image rate matched to bunch rate of timing mode fill pattern of Upgraded APS</a:t>
            </a:r>
          </a:p>
          <a:p>
            <a:pPr lvl="2"/>
            <a:r>
              <a:rPr lang="en-US" dirty="0" smtClean="0"/>
              <a:t>Novel timing structures (logarithmic)</a:t>
            </a:r>
          </a:p>
          <a:p>
            <a:pPr lvl="1"/>
            <a:r>
              <a:rPr lang="en-US" dirty="0" smtClean="0"/>
              <a:t>Wide dynamic range</a:t>
            </a:r>
          </a:p>
          <a:p>
            <a:pPr lvl="2"/>
            <a:r>
              <a:rPr lang="en-US" dirty="0" smtClean="0"/>
              <a:t>Novel current splitting passive integrator with three gain ranges (self-selecting)</a:t>
            </a:r>
          </a:p>
          <a:p>
            <a:pPr lvl="2"/>
            <a:r>
              <a:rPr lang="en-US" dirty="0" smtClean="0"/>
              <a:t>Single photon sensitivity to 10</a:t>
            </a:r>
            <a:r>
              <a:rPr lang="en-US" baseline="30000" dirty="0" smtClean="0"/>
              <a:t>5</a:t>
            </a:r>
            <a:r>
              <a:rPr lang="en-US" dirty="0" smtClean="0"/>
              <a:t> photons/pixel/pulse</a:t>
            </a:r>
          </a:p>
          <a:p>
            <a:pPr lvl="1"/>
            <a:r>
              <a:rPr lang="en-US" dirty="0" smtClean="0"/>
              <a:t>Novel gap-less sensor based on Si or glass interposer</a:t>
            </a:r>
          </a:p>
          <a:p>
            <a:r>
              <a:rPr lang="en-US" dirty="0" smtClean="0"/>
              <a:t>Optimized for time-resolved applications</a:t>
            </a:r>
          </a:p>
          <a:p>
            <a:pPr lvl="1"/>
            <a:r>
              <a:rPr lang="en-US" dirty="0" smtClean="0"/>
              <a:t>Single-bunch imaging</a:t>
            </a:r>
          </a:p>
          <a:p>
            <a:pPr lvl="1"/>
            <a:r>
              <a:rPr lang="en-US" dirty="0" smtClean="0"/>
              <a:t>Pump-probe of irreversible processes</a:t>
            </a:r>
          </a:p>
          <a:p>
            <a:r>
              <a:rPr lang="en-US" dirty="0" smtClean="0"/>
              <a:t>Possible variant with no analog storage and smaller pixels for CDI</a:t>
            </a:r>
          </a:p>
          <a:p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762000"/>
            <a:ext cx="3394732" cy="3246438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867535"/>
              </p:ext>
            </p:extLst>
          </p:nvPr>
        </p:nvGraphicFramePr>
        <p:xfrm>
          <a:off x="5257800" y="4191000"/>
          <a:ext cx="3048000" cy="2026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Basic</a:t>
                      </a:r>
                      <a:r>
                        <a:rPr lang="en-US" baseline="0" dirty="0" smtClean="0"/>
                        <a:t> Detector Parameters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Sensor</a:t>
                      </a:r>
                      <a:endParaRPr lang="en-US" sz="12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Si (500 </a:t>
                      </a:r>
                      <a:r>
                        <a:rPr lang="en-US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</a:rPr>
                        <a:t>m)</a:t>
                      </a:r>
                      <a:r>
                        <a:rPr lang="en-US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, </a:t>
                      </a:r>
                      <a:r>
                        <a:rPr lang="en-US" sz="120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CdTe</a:t>
                      </a:r>
                      <a:endParaRPr lang="en-US" sz="12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Pixel Size</a:t>
                      </a:r>
                      <a:endParaRPr lang="en-US" sz="12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100 </a:t>
                      </a:r>
                      <a:r>
                        <a:rPr lang="en-US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Symbol" panose="05050102010706020507" pitchFamily="18" charset="2"/>
                        </a:rPr>
                        <a:t>m</a:t>
                      </a:r>
                      <a:endParaRPr lang="en-US" sz="12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Burst/Average</a:t>
                      </a:r>
                      <a:r>
                        <a:rPr lang="en-US" sz="1200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 frame rate</a:t>
                      </a:r>
                      <a:endParaRPr lang="en-US" sz="12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13 MHz/~few kHz</a:t>
                      </a:r>
                      <a:endParaRPr lang="en-US" sz="12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Dynamic Range</a:t>
                      </a:r>
                      <a:endParaRPr lang="en-US" sz="12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up</a:t>
                      </a:r>
                      <a:r>
                        <a:rPr lang="en-US" sz="1200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 to 10</a:t>
                      </a:r>
                      <a:r>
                        <a:rPr lang="en-US" sz="1200" baseline="30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5</a:t>
                      </a:r>
                      <a:r>
                        <a:rPr lang="en-US" sz="1200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</a:rPr>
                        <a:t> photons/pixel/pulse</a:t>
                      </a:r>
                      <a:endParaRPr lang="en-US" sz="1200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074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FASPAX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74328" y="4153600"/>
            <a:ext cx="3364871" cy="232339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Current Status:</a:t>
            </a:r>
          </a:p>
          <a:p>
            <a:r>
              <a:rPr lang="en-US" dirty="0" smtClean="0"/>
              <a:t>Just beginning work with $3M funding commitment from APS Upgrade</a:t>
            </a:r>
          </a:p>
          <a:p>
            <a:pPr lvl="1"/>
            <a:r>
              <a:rPr lang="en-US" dirty="0" smtClean="0"/>
              <a:t>Prototype main aspects of detector</a:t>
            </a:r>
          </a:p>
          <a:p>
            <a:pPr lvl="1"/>
            <a:r>
              <a:rPr lang="en-US" dirty="0" smtClean="0"/>
              <a:t>Remainder of funding likely through larger APS-U proposal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16" t="25794" r="25842" b="10277"/>
          <a:stretch/>
        </p:blipFill>
        <p:spPr bwMode="auto">
          <a:xfrm>
            <a:off x="3276600" y="336668"/>
            <a:ext cx="3962400" cy="3798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" name="TextBox 103"/>
          <p:cNvSpPr txBox="1"/>
          <p:nvPr/>
        </p:nvSpPr>
        <p:spPr>
          <a:xfrm>
            <a:off x="469271" y="1219200"/>
            <a:ext cx="2438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ASIC - Being designed by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Fermilab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ASIC Design Group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Integration circuit modeled after QIE chips used in HEP for 20 years</a:t>
            </a:r>
          </a:p>
        </p:txBody>
      </p:sp>
      <p:pic>
        <p:nvPicPr>
          <p:cNvPr id="107" name="Picture 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4" t="41937" r="24081" b="36276"/>
          <a:stretch>
            <a:fillRect/>
          </a:stretch>
        </p:blipFill>
        <p:spPr bwMode="auto">
          <a:xfrm>
            <a:off x="152400" y="3810000"/>
            <a:ext cx="4771829" cy="1647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" name="TextBox 104"/>
          <p:cNvSpPr txBox="1"/>
          <p:nvPr/>
        </p:nvSpPr>
        <p:spPr>
          <a:xfrm>
            <a:off x="1981200" y="5457731"/>
            <a:ext cx="34931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10000"/>
                  </a:schemeClr>
                </a:solidFill>
              </a:rPr>
              <a:t>Gapless sensor: Interposer facilitates tapered pixel to cover control regions of ASIC and eliminate wire bonds.</a:t>
            </a:r>
            <a:endParaRPr lang="en-US" sz="14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379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err="1"/>
              <a:t>Sparsified</a:t>
            </a:r>
            <a:r>
              <a:rPr lang="en-US" altLang="en-US" sz="2800" dirty="0"/>
              <a:t> pixel detectors for time-resolved x-ray speckle (“VIPIC”)</a:t>
            </a:r>
            <a:br>
              <a:rPr lang="en-US" altLang="en-US" sz="2800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4114800" cy="4724400"/>
          </a:xfrm>
        </p:spPr>
        <p:txBody>
          <a:bodyPr/>
          <a:lstStyle/>
          <a:p>
            <a:r>
              <a:rPr lang="en-US" dirty="0" smtClean="0"/>
              <a:t>Detector optimized for X-ray Photo-Correlation Spectroscopy (XPCS)</a:t>
            </a:r>
          </a:p>
          <a:p>
            <a:pPr lvl="1"/>
            <a:r>
              <a:rPr lang="en-US" dirty="0" smtClean="0"/>
              <a:t>Coherent phenomenon used to study dynamics of “soft condensed matter”</a:t>
            </a:r>
          </a:p>
          <a:p>
            <a:pPr lvl="1"/>
            <a:r>
              <a:rPr lang="en-US" dirty="0" smtClean="0"/>
              <a:t>Speckle pattern results from superposition of multiple single particle diffraction patterns </a:t>
            </a:r>
          </a:p>
          <a:p>
            <a:pPr lvl="1"/>
            <a:r>
              <a:rPr lang="en-US" dirty="0" smtClean="0"/>
              <a:t>Track intensity at specific point in space to calculate auto-correlation function</a:t>
            </a:r>
          </a:p>
          <a:p>
            <a:r>
              <a:rPr lang="en-US" dirty="0" smtClean="0"/>
              <a:t>VIPIC Detector:</a:t>
            </a:r>
          </a:p>
          <a:p>
            <a:pPr lvl="1"/>
            <a:r>
              <a:rPr lang="en-US" dirty="0" smtClean="0"/>
              <a:t>Vertically Integrated Photon Imaging Chip</a:t>
            </a:r>
          </a:p>
          <a:p>
            <a:pPr lvl="1"/>
            <a:r>
              <a:rPr lang="en-US" dirty="0" err="1" smtClean="0"/>
              <a:t>Sparsified</a:t>
            </a:r>
            <a:r>
              <a:rPr lang="en-US" dirty="0" smtClean="0"/>
              <a:t> readout:  &lt;1% pixel occupancy, so </a:t>
            </a:r>
            <a:r>
              <a:rPr lang="en-US" dirty="0" err="1" smtClean="0"/>
              <a:t>detetor</a:t>
            </a:r>
            <a:r>
              <a:rPr lang="en-US" dirty="0" smtClean="0"/>
              <a:t> reads out only channels receiving hits.</a:t>
            </a:r>
          </a:p>
          <a:p>
            <a:pPr lvl="1"/>
            <a:r>
              <a:rPr lang="en-US" dirty="0" smtClean="0"/>
              <a:t>High temporal resolution: 10 </a:t>
            </a:r>
            <a:r>
              <a:rPr lang="en-US" dirty="0" err="1" smtClean="0">
                <a:latin typeface="Symbol" panose="05050102010706020507" pitchFamily="18" charset="2"/>
              </a:rPr>
              <a:t>m</a:t>
            </a:r>
            <a:r>
              <a:rPr lang="en-US" dirty="0" err="1" smtClean="0"/>
              <a:t>s</a:t>
            </a:r>
            <a:endParaRPr lang="en-US" dirty="0" smtClean="0"/>
          </a:p>
        </p:txBody>
      </p:sp>
      <p:pic>
        <p:nvPicPr>
          <p:cNvPr id="2050" name="Picture 2" descr="http://sector7.xray.aps.anl.gov/~dufresne/UofM//gif/cuau22100.speck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99" y="1295400"/>
            <a:ext cx="3952875" cy="258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06223" y="3881203"/>
            <a:ext cx="39528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2">
                    <a:lumMod val="10000"/>
                  </a:schemeClr>
                </a:solidFill>
              </a:rPr>
              <a:t>http://sector7.xray.aps.anl.gov/~dufresne/UofM/xpcs.html</a:t>
            </a:r>
          </a:p>
        </p:txBody>
      </p:sp>
      <p:pic>
        <p:nvPicPr>
          <p:cNvPr id="2052" name="Picture 4" descr="http://sinhagroup.ucsd.edu/XPCS/g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224306"/>
            <a:ext cx="2352675" cy="193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96200" y="5041359"/>
            <a:ext cx="8382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2">
                    <a:lumMod val="10000"/>
                  </a:schemeClr>
                </a:solidFill>
              </a:rPr>
              <a:t>http://sinhagroup.ucsd.edu/Research_XPCS.htm</a:t>
            </a:r>
          </a:p>
        </p:txBody>
      </p:sp>
      <p:cxnSp>
        <p:nvCxnSpPr>
          <p:cNvPr id="7" name="Straight Arrow Connector 6"/>
          <p:cNvCxnSpPr>
            <a:endCxn id="2050" idx="1"/>
          </p:cNvCxnSpPr>
          <p:nvPr/>
        </p:nvCxnSpPr>
        <p:spPr>
          <a:xfrm flipV="1">
            <a:off x="3810000" y="2586038"/>
            <a:ext cx="1066799" cy="1571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191000" y="3581400"/>
            <a:ext cx="924962" cy="838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581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VIPIC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20422" y="762000"/>
            <a:ext cx="3733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Novel detector structure: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3D ASIC:  2 layers of CMOS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Fusion bonded sensor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Hybrids bump-bonded to LTCC support board through TSVs on back of ASIC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grpSp>
        <p:nvGrpSpPr>
          <p:cNvPr id="7" name="Group 18"/>
          <p:cNvGrpSpPr>
            <a:grpSpLocks/>
          </p:cNvGrpSpPr>
          <p:nvPr/>
        </p:nvGrpSpPr>
        <p:grpSpPr bwMode="auto">
          <a:xfrm>
            <a:off x="645847" y="962164"/>
            <a:ext cx="3573821" cy="2087562"/>
            <a:chOff x="0" y="361"/>
            <a:chExt cx="5325" cy="2692"/>
          </a:xfrm>
        </p:grpSpPr>
        <p:pic>
          <p:nvPicPr>
            <p:cNvPr id="3075" name="Picture 1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87"/>
            <a:stretch>
              <a:fillRect/>
            </a:stretch>
          </p:blipFill>
          <p:spPr bwMode="auto">
            <a:xfrm>
              <a:off x="0" y="361"/>
              <a:ext cx="5325" cy="26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b="14587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" name="Rectangle 20"/>
            <p:cNvSpPr>
              <a:spLocks noChangeArrowheads="1"/>
            </p:cNvSpPr>
            <p:nvPr/>
          </p:nvSpPr>
          <p:spPr bwMode="auto">
            <a:xfrm>
              <a:off x="393" y="361"/>
              <a:ext cx="1179" cy="251"/>
            </a:xfrm>
            <a:custGeom>
              <a:avLst/>
              <a:gdLst>
                <a:gd name="G0" fmla="*/ 1181 1 2"/>
                <a:gd name="G1" fmla="*/ 253 1 2"/>
                <a:gd name="G2" fmla="+- 253 0 0"/>
                <a:gd name="G3" fmla="+- 1181 0 0"/>
              </a:gdLst>
              <a:ahLst/>
              <a:cxnLst>
                <a:cxn ang="0">
                  <a:pos x="r" y="vc"/>
                </a:cxn>
                <a:cxn ang="5400000">
                  <a:pos x="hc" y="b"/>
                </a:cxn>
                <a:cxn ang="10800000">
                  <a:pos x="l" y="vc"/>
                </a:cxn>
                <a:cxn ang="16200000">
                  <a:pos x="hc" y="t"/>
                </a:cxn>
              </a:cxnLst>
              <a:rect l="0" t="0" r="0" b="0"/>
              <a:pathLst>
                <a:path>
                  <a:moveTo>
                    <a:pt x="0" y="0"/>
                  </a:moveTo>
                  <a:lnTo>
                    <a:pt x="1181" y="0"/>
                  </a:lnTo>
                  <a:lnTo>
                    <a:pt x="1181" y="253"/>
                  </a:lnTo>
                  <a:lnTo>
                    <a:pt x="0" y="2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07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768" y="2939802"/>
            <a:ext cx="2971800" cy="210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93160" y="3452336"/>
            <a:ext cx="18241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Last week at 8-ID:  First beam tests of existing prototype detector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2" name="Picture 2" descr="C:\Users\fenner\Desktop\14_7_25_detector group at 8-ID-I\detector_8-ID-I_DSC_28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389" y="4191000"/>
            <a:ext cx="1863353" cy="230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087322" y="2333685"/>
            <a:ext cx="2895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Moving forward: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ANL joining existing BNL/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Fermilab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collaboration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Collaboration submitted proposal to DOE for next phase of VIPIC development: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Deliver 1MPixel detectors to NSLS-II and APS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Have already received FY2014-2015 funding commitment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219646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r>
              <a:rPr lang="en-US" dirty="0" smtClean="0"/>
              <a:t>Group has diverse activities to meet the needs of APS:</a:t>
            </a:r>
          </a:p>
          <a:p>
            <a:r>
              <a:rPr lang="en-US" dirty="0" smtClean="0"/>
              <a:t>Detector Pool </a:t>
            </a:r>
          </a:p>
          <a:p>
            <a:pPr lvl="1"/>
            <a:r>
              <a:rPr lang="en-US" dirty="0" smtClean="0"/>
              <a:t>Equipment loan for non-standard </a:t>
            </a:r>
            <a:r>
              <a:rPr lang="en-US" dirty="0" err="1" smtClean="0"/>
              <a:t>beamline</a:t>
            </a:r>
            <a:r>
              <a:rPr lang="en-US" dirty="0" smtClean="0"/>
              <a:t> applications</a:t>
            </a:r>
          </a:p>
          <a:p>
            <a:pPr lvl="1"/>
            <a:r>
              <a:rPr lang="en-US" dirty="0" err="1" smtClean="0"/>
              <a:t>Beamline</a:t>
            </a:r>
            <a:r>
              <a:rPr lang="en-US" dirty="0" smtClean="0"/>
              <a:t> support for detector-related issues</a:t>
            </a:r>
          </a:p>
          <a:p>
            <a:pPr lvl="1"/>
            <a:r>
              <a:rPr lang="en-US" dirty="0" smtClean="0"/>
              <a:t>Integration of new detectors</a:t>
            </a:r>
          </a:p>
          <a:p>
            <a:r>
              <a:rPr lang="en-US" dirty="0" smtClean="0"/>
              <a:t>Data Acquisition:</a:t>
            </a:r>
          </a:p>
          <a:p>
            <a:pPr lvl="1"/>
            <a:r>
              <a:rPr lang="en-US" dirty="0" smtClean="0"/>
              <a:t>Engineering for general </a:t>
            </a:r>
            <a:r>
              <a:rPr lang="en-US" dirty="0" err="1" smtClean="0"/>
              <a:t>beamline</a:t>
            </a:r>
            <a:r>
              <a:rPr lang="en-US" dirty="0" smtClean="0"/>
              <a:t> electronics and data acquisitions systems</a:t>
            </a:r>
          </a:p>
          <a:p>
            <a:r>
              <a:rPr lang="en-US" dirty="0" smtClean="0"/>
              <a:t>Development:</a:t>
            </a:r>
          </a:p>
          <a:p>
            <a:pPr lvl="1"/>
            <a:r>
              <a:rPr lang="en-US" dirty="0" smtClean="0"/>
              <a:t>Established effort in super-conducting energy dispersive detectors</a:t>
            </a:r>
          </a:p>
          <a:p>
            <a:pPr lvl="1"/>
            <a:r>
              <a:rPr lang="en-US" dirty="0" smtClean="0"/>
              <a:t>Germanium strip detector effort for high energy applications</a:t>
            </a:r>
          </a:p>
          <a:p>
            <a:pPr lvl="1"/>
            <a:r>
              <a:rPr lang="en-US" dirty="0" smtClean="0"/>
              <a:t>New efforts in pixelated area detectors for coherent science (VIPIC) and time-resolved techniques (FASPAX)</a:t>
            </a:r>
          </a:p>
          <a:p>
            <a:pPr lvl="1"/>
            <a:r>
              <a:rPr lang="en-US" dirty="0" smtClean="0"/>
              <a:t>Strong collaborative efforts with many different groups in the US</a:t>
            </a:r>
          </a:p>
          <a:p>
            <a:pPr lvl="2"/>
            <a:r>
              <a:rPr lang="en-US" dirty="0" err="1" smtClean="0"/>
              <a:t>Fermilab</a:t>
            </a:r>
            <a:r>
              <a:rPr lang="en-US" dirty="0" smtClean="0"/>
              <a:t>, Brookhaven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953065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17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320159"/>
            <a:ext cx="660180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48640" marR="0" algn="ctr">
              <a:lnSpc>
                <a:spcPts val="2985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FF"/>
                </a:solidFill>
                <a:latin typeface="Trebuchet MS"/>
                <a:ea typeface="Trebuchet MS"/>
                <a:cs typeface="Trebuchet MS"/>
              </a:rPr>
              <a:t>A</a:t>
            </a:r>
            <a:r>
              <a:rPr lang="en-US" sz="2400" b="1" spc="-15" dirty="0">
                <a:solidFill>
                  <a:srgbClr val="0000FF"/>
                </a:solidFill>
                <a:latin typeface="Trebuchet MS"/>
                <a:ea typeface="Trebuchet MS"/>
                <a:cs typeface="Trebuchet MS"/>
              </a:rPr>
              <a:t>P</a:t>
            </a:r>
            <a:r>
              <a:rPr lang="en-US" sz="2400" b="1" dirty="0">
                <a:solidFill>
                  <a:srgbClr val="0000FF"/>
                </a:solidFill>
                <a:latin typeface="Trebuchet MS"/>
                <a:ea typeface="Trebuchet MS"/>
                <a:cs typeface="Trebuchet MS"/>
              </a:rPr>
              <a:t>S </a:t>
            </a:r>
            <a:r>
              <a:rPr lang="en-US" sz="2400" b="1" spc="10" dirty="0" smtClean="0">
                <a:solidFill>
                  <a:srgbClr val="0000FF"/>
                </a:solidFill>
                <a:latin typeface="Trebuchet MS"/>
                <a:ea typeface="Trebuchet MS"/>
                <a:cs typeface="Trebuchet MS"/>
              </a:rPr>
              <a:t>Multi Bend </a:t>
            </a:r>
            <a:r>
              <a:rPr lang="en-US" sz="2400" b="1" spc="10" dirty="0" err="1" smtClean="0">
                <a:solidFill>
                  <a:srgbClr val="0000FF"/>
                </a:solidFill>
                <a:latin typeface="Trebuchet MS"/>
                <a:ea typeface="Trebuchet MS"/>
                <a:cs typeface="Trebuchet MS"/>
              </a:rPr>
              <a:t>Achromat</a:t>
            </a:r>
            <a:r>
              <a:rPr lang="en-US" sz="2400" b="1" spc="10" dirty="0" smtClean="0">
                <a:solidFill>
                  <a:srgbClr val="0000FF"/>
                </a:solidFill>
                <a:latin typeface="Trebuchet MS"/>
                <a:ea typeface="Trebuchet MS"/>
                <a:cs typeface="Trebuchet MS"/>
              </a:rPr>
              <a:t> (MBA) Upgrade</a:t>
            </a:r>
          </a:p>
          <a:p>
            <a:pPr marL="548640" marR="0" algn="ctr">
              <a:lnSpc>
                <a:spcPts val="2985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spc="10" dirty="0" smtClean="0">
                <a:solidFill>
                  <a:srgbClr val="0000FF"/>
                </a:solidFill>
                <a:latin typeface="Trebuchet MS"/>
                <a:ea typeface="Calibri"/>
                <a:cs typeface="Times New Roman"/>
              </a:rPr>
              <a:t>Long term (5-6 year) Plan</a:t>
            </a:r>
            <a:endParaRPr lang="en-US" sz="1050" dirty="0">
              <a:solidFill>
                <a:srgbClr val="0000FF"/>
              </a:solidFill>
              <a:ea typeface="Calibri"/>
              <a:cs typeface="Times New Roman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28800"/>
            <a:ext cx="4748307" cy="320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732463" y="746078"/>
            <a:ext cx="3048000" cy="5883322"/>
            <a:chOff x="5732463" y="384128"/>
            <a:chExt cx="3048000" cy="5883322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3463" y="914400"/>
              <a:ext cx="2286000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3352800"/>
              <a:ext cx="2286000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5732463" y="384128"/>
              <a:ext cx="30480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Particle </a:t>
              </a:r>
              <a:r>
                <a:rPr lang="en-US" dirty="0" smtClean="0"/>
                <a:t>Beam Profiles</a:t>
              </a:r>
              <a:endParaRPr lang="en-US" dirty="0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6113463" y="5867400"/>
              <a:ext cx="2286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6781800" y="5898118"/>
              <a:ext cx="1143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1 mm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84963" y="1219200"/>
              <a:ext cx="1143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FF00"/>
                  </a:solidFill>
                </a:rPr>
                <a:t>APS Now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67500" y="3733800"/>
              <a:ext cx="1143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FF00"/>
                  </a:solidFill>
                </a:rPr>
                <a:t>MBA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773953" y="117226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i="1" dirty="0"/>
              <a:t>Dramatically enhance the performance</a:t>
            </a:r>
            <a:endParaRPr lang="en-US" dirty="0"/>
          </a:p>
          <a:p>
            <a:pPr algn="ctr"/>
            <a:r>
              <a:rPr lang="en-US" i="1" dirty="0"/>
              <a:t>of the APS as a hard x-ray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07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7ba_simple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524" t="4516" r="7144" b="7787"/>
          <a:stretch/>
        </p:blipFill>
        <p:spPr>
          <a:xfrm>
            <a:off x="4673600" y="1676400"/>
            <a:ext cx="4054805" cy="3200400"/>
          </a:xfrm>
          <a:prstGeom prst="rect">
            <a:avLst/>
          </a:prstGeom>
        </p:spPr>
      </p:pic>
      <p:pic>
        <p:nvPicPr>
          <p:cNvPr id="5" name="Picture 4" descr="dba_simple.eps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09" t="4913" r="6653" b="7787"/>
          <a:stretch/>
        </p:blipFill>
        <p:spPr>
          <a:xfrm>
            <a:off x="381000" y="1676400"/>
            <a:ext cx="4044142" cy="3200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685800"/>
            <a:ext cx="71745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+mn-lt"/>
                <a:ea typeface="MS PGothic" pitchFamily="34" charset="-128"/>
              </a:rPr>
              <a:t>Lattice design evolution from double-bend </a:t>
            </a:r>
            <a:r>
              <a:rPr lang="en-US" sz="2000" dirty="0" err="1" smtClean="0">
                <a:solidFill>
                  <a:srgbClr val="000000"/>
                </a:solidFill>
                <a:latin typeface="+mn-lt"/>
                <a:ea typeface="MS PGothic" pitchFamily="34" charset="-128"/>
              </a:rPr>
              <a:t>achromats</a:t>
            </a:r>
            <a:r>
              <a:rPr lang="en-US" sz="2000" dirty="0" smtClean="0">
                <a:solidFill>
                  <a:srgbClr val="000000"/>
                </a:solidFill>
                <a:latin typeface="+mn-lt"/>
                <a:ea typeface="MS PGothic" pitchFamily="34" charset="-128"/>
              </a:rPr>
              <a:t> (DBA</a:t>
            </a:r>
            <a:r>
              <a:rPr lang="en-US" sz="2000" dirty="0">
                <a:solidFill>
                  <a:srgbClr val="000000"/>
                </a:solidFill>
                <a:latin typeface="+mn-lt"/>
                <a:ea typeface="MS PGothic" pitchFamily="34" charset="-128"/>
              </a:rPr>
              <a:t>)</a:t>
            </a:r>
            <a:r>
              <a:rPr lang="en-US" sz="2000" dirty="0" smtClean="0">
                <a:solidFill>
                  <a:srgbClr val="000000"/>
                </a:solidFill>
                <a:latin typeface="+mn-lt"/>
                <a:ea typeface="MS PGothic" pitchFamily="34" charset="-128"/>
              </a:rPr>
              <a:t> to multi-bend </a:t>
            </a:r>
            <a:r>
              <a:rPr lang="en-US" sz="2000" dirty="0" err="1" smtClean="0">
                <a:solidFill>
                  <a:srgbClr val="000000"/>
                </a:solidFill>
                <a:latin typeface="+mn-lt"/>
                <a:ea typeface="MS PGothic" pitchFamily="34" charset="-128"/>
              </a:rPr>
              <a:t>achromats</a:t>
            </a:r>
            <a:r>
              <a:rPr lang="en-US" sz="2000" dirty="0" smtClean="0">
                <a:solidFill>
                  <a:srgbClr val="000000"/>
                </a:solidFill>
                <a:latin typeface="+mn-lt"/>
                <a:ea typeface="MS PGothic" pitchFamily="34" charset="-128"/>
              </a:rPr>
              <a:t> (MBA): lower </a:t>
            </a:r>
            <a:r>
              <a:rPr lang="en-US" sz="2000" dirty="0" err="1" smtClean="0">
                <a:solidFill>
                  <a:srgbClr val="000000"/>
                </a:solidFill>
                <a:latin typeface="+mn-lt"/>
                <a:ea typeface="MS PGothic" pitchFamily="34" charset="-128"/>
              </a:rPr>
              <a:t>emittance</a:t>
            </a:r>
            <a:r>
              <a:rPr lang="en-US" sz="2000" dirty="0" smtClean="0">
                <a:solidFill>
                  <a:srgbClr val="000000"/>
                </a:solidFill>
                <a:latin typeface="+mn-lt"/>
                <a:ea typeface="MS PGothic" pitchFamily="34" charset="-128"/>
              </a:rPr>
              <a:t> from increased number of dipole magnets</a:t>
            </a:r>
            <a:endParaRPr lang="en-US" sz="2000" dirty="0">
              <a:solidFill>
                <a:srgbClr val="000000"/>
              </a:solidFill>
              <a:latin typeface="+mn-lt"/>
              <a:ea typeface="MS PGothic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1600" y="6172200"/>
            <a:ext cx="6429376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dirty="0" smtClean="0">
                <a:solidFill>
                  <a:srgbClr val="151515"/>
                </a:solidFill>
                <a:latin typeface="Calibri" pitchFamily="34" charset="0"/>
                <a:ea typeface="MS PGothic" pitchFamily="34" charset="-128"/>
              </a:rPr>
              <a:t>Factor of &gt; 40 improvement in </a:t>
            </a:r>
            <a:r>
              <a:rPr lang="en-US" sz="2000" dirty="0" err="1" smtClean="0">
                <a:solidFill>
                  <a:srgbClr val="151515"/>
                </a:solidFill>
                <a:latin typeface="Calibri" pitchFamily="34" charset="0"/>
                <a:ea typeface="MS PGothic" pitchFamily="34" charset="-128"/>
              </a:rPr>
              <a:t>emittance</a:t>
            </a:r>
            <a:r>
              <a:rPr lang="en-US" sz="2000" dirty="0" smtClean="0">
                <a:solidFill>
                  <a:srgbClr val="151515"/>
                </a:solidFill>
                <a:latin typeface="Calibri" pitchFamily="34" charset="0"/>
                <a:ea typeface="MS PGothic" pitchFamily="34" charset="-128"/>
              </a:rPr>
              <a:t> from cubic scaling </a:t>
            </a:r>
          </a:p>
        </p:txBody>
      </p:sp>
      <p:sp>
        <p:nvSpPr>
          <p:cNvPr id="8" name="Right Arrow 7"/>
          <p:cNvSpPr/>
          <p:nvPr/>
        </p:nvSpPr>
        <p:spPr>
          <a:xfrm>
            <a:off x="4343400" y="2895600"/>
            <a:ext cx="457200" cy="3962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7338" y="19812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Arial"/>
                <a:ea typeface="MS PGothic" pitchFamily="34" charset="-128"/>
              </a:rPr>
              <a:t>DBA</a:t>
            </a: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152400" y="152400"/>
            <a:ext cx="8839200" cy="6096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rgbClr val="5C0426"/>
                </a:solidFill>
                <a:latin typeface="Trebuchet MS"/>
                <a:ea typeface="MS PGothic" pitchFamily="34" charset="-128"/>
                <a:cs typeface="Trebuchet MS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C0426"/>
                </a:solidFill>
                <a:latin typeface="Trebuchet MS" pitchFamily="-112" charset="0"/>
                <a:ea typeface="MS PGothic" pitchFamily="34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C0426"/>
                </a:solidFill>
                <a:latin typeface="Trebuchet MS" pitchFamily="-112" charset="0"/>
                <a:ea typeface="MS PGothic" pitchFamily="34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C0426"/>
                </a:solidFill>
                <a:latin typeface="Trebuchet MS" pitchFamily="-112" charset="0"/>
                <a:ea typeface="MS PGothic" pitchFamily="34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C0426"/>
                </a:solidFill>
                <a:latin typeface="Trebuchet MS" pitchFamily="-112" charset="0"/>
                <a:ea typeface="MS PGothic" pitchFamily="34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-112" charset="0"/>
                <a:ea typeface="ＭＳ Ｐゴシック" pitchFamily="-112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-112" charset="0"/>
                <a:ea typeface="ＭＳ Ｐゴシック" pitchFamily="-112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-112" charset="0"/>
                <a:ea typeface="ＭＳ Ｐゴシック" pitchFamily="-112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-112" charset="0"/>
                <a:ea typeface="ＭＳ Ｐゴシック" pitchFamily="-112" charset="-128"/>
              </a:defRPr>
            </a:lvl9pPr>
          </a:lstStyle>
          <a:p>
            <a:r>
              <a:rPr lang="en-US" sz="2800" smtClean="0">
                <a:solidFill>
                  <a:srgbClr val="1F497D"/>
                </a:solidFill>
              </a:rPr>
              <a:t>Multi-bend Achromat Magnet Lattice</a:t>
            </a:r>
            <a:endParaRPr lang="en-US" sz="2800" dirty="0" smtClean="0">
              <a:solidFill>
                <a:srgbClr val="1F497D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81600" y="19812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Arial"/>
                <a:ea typeface="MS PGothic" pitchFamily="34" charset="-128"/>
              </a:rPr>
              <a:t>7BA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84920" y="4717702"/>
            <a:ext cx="2635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D. </a:t>
            </a:r>
            <a:r>
              <a:rPr lang="en-US" sz="1200" dirty="0" err="1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Einfeld</a:t>
            </a:r>
            <a:r>
              <a:rPr lang="en-US" sz="1200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 </a:t>
            </a:r>
            <a:r>
              <a:rPr lang="en-US" sz="1200" i="1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et al</a:t>
            </a:r>
            <a:r>
              <a:rPr lang="en-US" sz="1200" dirty="0">
                <a:solidFill>
                  <a:prstClr val="black"/>
                </a:solidFill>
                <a:latin typeface="Calibri" pitchFamily="34" charset="0"/>
                <a:ea typeface="MS PGothic" pitchFamily="34" charset="-128"/>
              </a:rPr>
              <a:t>., Proc. PAC 95, Dallas TX</a:t>
            </a:r>
            <a:endParaRPr lang="en-US" sz="1200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  <a:p>
            <a:endParaRPr lang="en-US" sz="12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15" r="6770"/>
          <a:stretch/>
        </p:blipFill>
        <p:spPr bwMode="auto">
          <a:xfrm>
            <a:off x="6926484" y="5179367"/>
            <a:ext cx="1912716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853" y="5105400"/>
            <a:ext cx="1836747" cy="988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381000" y="4876800"/>
            <a:ext cx="40441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Emittance</a:t>
            </a:r>
            <a:r>
              <a:rPr lang="en-US" dirty="0" smtClean="0"/>
              <a:t> </a:t>
            </a:r>
            <a:r>
              <a:rPr lang="el-GR" dirty="0" smtClean="0"/>
              <a:t>ε</a:t>
            </a:r>
            <a:r>
              <a:rPr lang="en-US" dirty="0" smtClean="0"/>
              <a:t> is </a:t>
            </a:r>
            <a:r>
              <a:rPr lang="en-US" dirty="0"/>
              <a:t>the product of the size and divergence of the electron beam. Thus, a lower </a:t>
            </a:r>
            <a:r>
              <a:rPr lang="en-US" dirty="0" err="1"/>
              <a:t>emittance</a:t>
            </a:r>
            <a:r>
              <a:rPr lang="en-US" dirty="0"/>
              <a:t> results in a higher brightness X-ray source. </a:t>
            </a:r>
          </a:p>
        </p:txBody>
      </p:sp>
    </p:spTree>
    <p:extLst>
      <p:ext uri="{BB962C8B-B14F-4D97-AF65-F5344CB8AC3E}">
        <p14:creationId xmlns:p14="http://schemas.microsoft.com/office/powerpoint/2010/main" val="391016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 smtClean="0">
                <a:latin typeface="Trebuchet MS" pitchFamily="34" charset="0"/>
              </a:rPr>
              <a:t>Outline</a:t>
            </a:r>
          </a:p>
        </p:txBody>
      </p:sp>
      <p:sp>
        <p:nvSpPr>
          <p:cNvPr id="9218" name="Content Placeholder 2"/>
          <p:cNvSpPr>
            <a:spLocks noGrp="1"/>
          </p:cNvSpPr>
          <p:nvPr>
            <p:ph idx="1"/>
          </p:nvPr>
        </p:nvSpPr>
        <p:spPr>
          <a:xfrm>
            <a:off x="470836" y="1066800"/>
            <a:ext cx="8229600" cy="4876800"/>
          </a:xfrm>
        </p:spPr>
        <p:txBody>
          <a:bodyPr/>
          <a:lstStyle/>
          <a:p>
            <a:r>
              <a:rPr lang="en-US" altLang="en-US" sz="2400" b="1" dirty="0" smtClean="0"/>
              <a:t>APS Group Overview</a:t>
            </a:r>
          </a:p>
          <a:p>
            <a:pPr lvl="1"/>
            <a:r>
              <a:rPr lang="en-US" altLang="en-US" sz="2000" dirty="0" smtClean="0"/>
              <a:t>Detector Pool </a:t>
            </a:r>
          </a:p>
          <a:p>
            <a:pPr lvl="1"/>
            <a:r>
              <a:rPr lang="en-US" altLang="en-US" sz="2000" dirty="0" smtClean="0"/>
              <a:t>Detector testing </a:t>
            </a:r>
            <a:r>
              <a:rPr lang="en-US" altLang="en-US" sz="2000" dirty="0" err="1"/>
              <a:t>b</a:t>
            </a:r>
            <a:r>
              <a:rPr lang="en-US" altLang="en-US" sz="2000" dirty="0" err="1" smtClean="0"/>
              <a:t>eamline</a:t>
            </a:r>
            <a:r>
              <a:rPr lang="en-US" altLang="en-US" sz="2000" dirty="0" smtClean="0"/>
              <a:t> @ 1-BM</a:t>
            </a:r>
          </a:p>
          <a:p>
            <a:pPr lvl="1"/>
            <a:r>
              <a:rPr lang="en-US" altLang="en-US" sz="2000" dirty="0" smtClean="0"/>
              <a:t>DAQ electronics</a:t>
            </a:r>
          </a:p>
          <a:p>
            <a:pPr lvl="1"/>
            <a:r>
              <a:rPr lang="en-US" altLang="en-US" sz="2000" dirty="0" smtClean="0"/>
              <a:t>Detector R&amp;D</a:t>
            </a:r>
          </a:p>
          <a:p>
            <a:r>
              <a:rPr lang="en-US" altLang="en-US" sz="2400" b="1" dirty="0" smtClean="0"/>
              <a:t>Superconducting energy dispersive detector (i.e., MKIDs) for x-ray spectroscopy</a:t>
            </a:r>
          </a:p>
          <a:p>
            <a:r>
              <a:rPr lang="en-US" altLang="en-US" sz="2400" b="1" dirty="0"/>
              <a:t>Germanium strip </a:t>
            </a:r>
            <a:r>
              <a:rPr lang="en-US" altLang="en-US" sz="2400" b="1" dirty="0" smtClean="0"/>
              <a:t>detectors for energy-dispersive diffraction</a:t>
            </a:r>
          </a:p>
          <a:p>
            <a:r>
              <a:rPr lang="en-US" altLang="en-US" sz="2400" b="1" dirty="0" smtClean="0"/>
              <a:t>MHz-framing integrating </a:t>
            </a:r>
            <a:r>
              <a:rPr lang="en-US" altLang="en-US" sz="2400" b="1" dirty="0"/>
              <a:t>pixel detectors  (“FASPAX</a:t>
            </a:r>
            <a:r>
              <a:rPr lang="en-US" altLang="en-US" sz="2400" b="1" dirty="0" smtClean="0"/>
              <a:t>”) for dynamic phenomena</a:t>
            </a:r>
          </a:p>
          <a:p>
            <a:r>
              <a:rPr lang="en-US" altLang="en-US" sz="2400" b="1" dirty="0" err="1"/>
              <a:t>Sparsified</a:t>
            </a:r>
            <a:r>
              <a:rPr lang="en-US" altLang="en-US" sz="2400" b="1" dirty="0"/>
              <a:t> pixel detectors for t</a:t>
            </a:r>
            <a:r>
              <a:rPr lang="en-US" altLang="en-US" sz="2400" b="1" dirty="0" smtClean="0"/>
              <a:t>ime-resolved x-ray speckle (“</a:t>
            </a:r>
            <a:r>
              <a:rPr lang="en-US" altLang="en-US" sz="2400" b="1" dirty="0"/>
              <a:t>VIPIC</a:t>
            </a:r>
            <a:r>
              <a:rPr lang="en-US" altLang="en-US" sz="2400" b="1" dirty="0" smtClean="0"/>
              <a:t>”)</a:t>
            </a:r>
          </a:p>
          <a:p>
            <a:pPr lvl="1"/>
            <a:endParaRPr lang="en-US" altLang="en-US" sz="2000" dirty="0"/>
          </a:p>
          <a:p>
            <a:pPr lvl="1"/>
            <a:endParaRPr lang="en-US" altLang="en-US" sz="2000" dirty="0" smtClean="0"/>
          </a:p>
          <a:p>
            <a:pPr lvl="1"/>
            <a:endParaRPr lang="en-US" altLang="en-US" sz="2000" dirty="0" smtClean="0"/>
          </a:p>
          <a:p>
            <a:pPr lvl="1"/>
            <a:endParaRPr lang="en-US" altLang="en-US" sz="2000" dirty="0" smtClean="0"/>
          </a:p>
        </p:txBody>
      </p:sp>
      <p:sp>
        <p:nvSpPr>
          <p:cNvPr id="9219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104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r" eaLnBrk="1" hangingPunct="1"/>
            <a:fld id="{4A807346-3C53-4C5A-83C5-41F81F78523C}" type="slidenum">
              <a:rPr lang="en-US" altLang="en-US" sz="900">
                <a:solidFill>
                  <a:srgbClr val="5F5F5F"/>
                </a:solidFill>
              </a:rPr>
              <a:pPr algn="r" eaLnBrk="1" hangingPunct="1"/>
              <a:t>2</a:t>
            </a:fld>
            <a:endParaRPr lang="en-US" altLang="en-US" sz="900">
              <a:solidFill>
                <a:srgbClr val="5F5F5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rgbClr val="5C0426"/>
                </a:solidFill>
                <a:latin typeface="Trebuchet MS"/>
                <a:ea typeface="MS PGothic" pitchFamily="34" charset="-128"/>
                <a:cs typeface="Trebuchet MS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C0426"/>
                </a:solidFill>
                <a:latin typeface="Trebuchet MS" pitchFamily="-112" charset="0"/>
                <a:ea typeface="MS PGothic" pitchFamily="34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C0426"/>
                </a:solidFill>
                <a:latin typeface="Trebuchet MS" pitchFamily="-112" charset="0"/>
                <a:ea typeface="MS PGothic" pitchFamily="34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C0426"/>
                </a:solidFill>
                <a:latin typeface="Trebuchet MS" pitchFamily="-112" charset="0"/>
                <a:ea typeface="MS PGothic" pitchFamily="34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C0426"/>
                </a:solidFill>
                <a:latin typeface="Trebuchet MS" pitchFamily="-112" charset="0"/>
                <a:ea typeface="MS PGothic" pitchFamily="34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-112" charset="0"/>
                <a:ea typeface="ＭＳ Ｐゴシック" pitchFamily="-112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-112" charset="0"/>
                <a:ea typeface="ＭＳ Ｐゴシック" pitchFamily="-112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-112" charset="0"/>
                <a:ea typeface="ＭＳ Ｐゴシック" pitchFamily="-112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-112" charset="0"/>
                <a:ea typeface="ＭＳ Ｐゴシック" pitchFamily="-112" charset="-128"/>
              </a:defRPr>
            </a:lvl9pPr>
          </a:lstStyle>
          <a:p>
            <a:r>
              <a:rPr lang="en-US" smtClean="0"/>
              <a:t>APS MBA Upgrade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195527"/>
            <a:ext cx="3657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C0426"/>
              </a:buClr>
              <a:buFont typeface="Arial" pitchFamily="34" charset="0"/>
              <a:buChar char="•"/>
              <a:defRPr kern="1200">
                <a:solidFill>
                  <a:srgbClr val="000000"/>
                </a:solidFill>
                <a:latin typeface="+mn-lt"/>
                <a:ea typeface="MS PGothic" pitchFamily="34" charset="-128"/>
                <a:cs typeface="ＭＳ Ｐゴシック" pitchFamily="-112" charset="-128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C0426"/>
              </a:buClr>
              <a:buFont typeface="Arial" pitchFamily="34" charset="0"/>
              <a:buChar char="–"/>
              <a:defRPr sz="1600" kern="1200">
                <a:solidFill>
                  <a:srgbClr val="000000"/>
                </a:solidFill>
                <a:latin typeface="+mn-lt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C0426"/>
              </a:buClr>
              <a:buFont typeface="Arial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C0426"/>
              </a:buClr>
              <a:buFont typeface="Arial" pitchFamily="34" charset="0"/>
              <a:buChar char="–"/>
              <a:defRPr sz="1400" kern="1200">
                <a:solidFill>
                  <a:srgbClr val="000000"/>
                </a:solidFill>
                <a:latin typeface="+mn-lt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C0426"/>
              </a:buClr>
              <a:buFont typeface="Arial" pitchFamily="34" charset="0"/>
              <a:buChar char="»"/>
              <a:defRPr sz="1400" kern="1200">
                <a:solidFill>
                  <a:srgbClr val="000000"/>
                </a:solidFill>
                <a:latin typeface="+mn-lt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solidFill>
                  <a:schemeClr val="bg2">
                    <a:lumMod val="10000"/>
                  </a:schemeClr>
                </a:solidFill>
              </a:rPr>
              <a:t>Unique source properties:</a:t>
            </a:r>
          </a:p>
          <a:p>
            <a:pPr lvl="1"/>
            <a:r>
              <a:rPr lang="en-US" smtClean="0">
                <a:solidFill>
                  <a:schemeClr val="bg2">
                    <a:lumMod val="10000"/>
                  </a:schemeClr>
                </a:solidFill>
              </a:rPr>
              <a:t>High brightness of the upgraded ring</a:t>
            </a:r>
          </a:p>
          <a:p>
            <a:pPr lvl="1"/>
            <a:r>
              <a:rPr lang="en-US" smtClean="0">
                <a:solidFill>
                  <a:schemeClr val="bg2">
                    <a:lumMod val="10000"/>
                  </a:schemeClr>
                </a:solidFill>
              </a:rPr>
              <a:t>Traditional strengths:</a:t>
            </a:r>
          </a:p>
          <a:p>
            <a:pPr lvl="2"/>
            <a:r>
              <a:rPr lang="en-US" smtClean="0">
                <a:solidFill>
                  <a:schemeClr val="bg2">
                    <a:lumMod val="10000"/>
                  </a:schemeClr>
                </a:solidFill>
              </a:rPr>
              <a:t>High Energy </a:t>
            </a:r>
          </a:p>
          <a:p>
            <a:pPr lvl="2"/>
            <a:r>
              <a:rPr lang="en-US" smtClean="0">
                <a:solidFill>
                  <a:schemeClr val="bg2">
                    <a:lumMod val="10000"/>
                  </a:schemeClr>
                </a:solidFill>
              </a:rPr>
              <a:t>“Timing ring”</a:t>
            </a:r>
          </a:p>
          <a:p>
            <a:pPr lvl="2"/>
            <a:endParaRPr lang="en-US" smtClean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smtClean="0">
                <a:solidFill>
                  <a:schemeClr val="bg2">
                    <a:lumMod val="10000"/>
                  </a:schemeClr>
                </a:solidFill>
              </a:rPr>
              <a:t>Unique scientific opportunities complemented by new storage ring:</a:t>
            </a:r>
          </a:p>
          <a:p>
            <a:pPr lvl="1"/>
            <a:r>
              <a:rPr lang="en-US" smtClean="0">
                <a:solidFill>
                  <a:schemeClr val="bg2">
                    <a:lumMod val="10000"/>
                  </a:schemeClr>
                </a:solidFill>
              </a:rPr>
              <a:t>Coherent techniques:  XPCS, CDI, Ptychography…</a:t>
            </a:r>
          </a:p>
          <a:p>
            <a:pPr lvl="1"/>
            <a:r>
              <a:rPr lang="en-US" smtClean="0">
                <a:solidFill>
                  <a:schemeClr val="bg2">
                    <a:lumMod val="10000"/>
                  </a:schemeClr>
                </a:solidFill>
              </a:rPr>
              <a:t>Tighter focus:  Micro/nano probe</a:t>
            </a:r>
          </a:p>
          <a:p>
            <a:endParaRPr lang="en-US" smtClean="0">
              <a:solidFill>
                <a:schemeClr val="bg2">
                  <a:lumMod val="10000"/>
                </a:schemeClr>
              </a:solidFill>
            </a:endParaRPr>
          </a:p>
          <a:p>
            <a:pPr lvl="1"/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610600" y="6474619"/>
            <a:ext cx="384175" cy="23098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038" y="1600200"/>
            <a:ext cx="4532462" cy="3716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48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rgbClr val="5C0426"/>
                </a:solidFill>
                <a:latin typeface="Trebuchet MS"/>
                <a:ea typeface="MS PGothic" pitchFamily="34" charset="-128"/>
                <a:cs typeface="Trebuchet MS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C0426"/>
                </a:solidFill>
                <a:latin typeface="Trebuchet MS" pitchFamily="-112" charset="0"/>
                <a:ea typeface="MS PGothic" pitchFamily="34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C0426"/>
                </a:solidFill>
                <a:latin typeface="Trebuchet MS" pitchFamily="-112" charset="0"/>
                <a:ea typeface="MS PGothic" pitchFamily="34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C0426"/>
                </a:solidFill>
                <a:latin typeface="Trebuchet MS" pitchFamily="-112" charset="0"/>
                <a:ea typeface="MS PGothic" pitchFamily="34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C0426"/>
                </a:solidFill>
                <a:latin typeface="Trebuchet MS" pitchFamily="-112" charset="0"/>
                <a:ea typeface="MS PGothic" pitchFamily="34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-112" charset="0"/>
                <a:ea typeface="ＭＳ Ｐゴシック" pitchFamily="-112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-112" charset="0"/>
                <a:ea typeface="ＭＳ Ｐゴシック" pitchFamily="-112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-112" charset="0"/>
                <a:ea typeface="ＭＳ Ｐゴシック" pitchFamily="-112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-112" charset="0"/>
                <a:ea typeface="ＭＳ Ｐゴシック" pitchFamily="-112" charset="-128"/>
              </a:defRPr>
            </a:lvl9pPr>
          </a:lstStyle>
          <a:p>
            <a:r>
              <a:rPr lang="en-US" smtClean="0"/>
              <a:t>APS-MBA High-Level Performance Goals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9144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C0426"/>
              </a:buClr>
              <a:buFont typeface="Arial" pitchFamily="34" charset="0"/>
              <a:buChar char="•"/>
              <a:defRPr kern="1200">
                <a:solidFill>
                  <a:srgbClr val="000000"/>
                </a:solidFill>
                <a:latin typeface="+mn-lt"/>
                <a:ea typeface="MS PGothic" pitchFamily="34" charset="-128"/>
                <a:cs typeface="ＭＳ Ｐゴシック" pitchFamily="-112" charset="-128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C0426"/>
              </a:buClr>
              <a:buFont typeface="Arial" pitchFamily="34" charset="0"/>
              <a:buChar char="–"/>
              <a:defRPr sz="1600" kern="1200">
                <a:solidFill>
                  <a:srgbClr val="000000"/>
                </a:solidFill>
                <a:latin typeface="+mn-lt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C0426"/>
              </a:buClr>
              <a:buFont typeface="Arial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C0426"/>
              </a:buClr>
              <a:buFont typeface="Arial" pitchFamily="34" charset="0"/>
              <a:buChar char="–"/>
              <a:defRPr sz="1400" kern="1200">
                <a:solidFill>
                  <a:srgbClr val="000000"/>
                </a:solidFill>
                <a:latin typeface="+mn-lt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C0426"/>
              </a:buClr>
              <a:buFont typeface="Arial" pitchFamily="34" charset="0"/>
              <a:buChar char="»"/>
              <a:defRPr sz="1400" kern="1200">
                <a:solidFill>
                  <a:srgbClr val="000000"/>
                </a:solidFill>
                <a:latin typeface="+mn-lt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smtClean="0"/>
              <a:t>More than two orders of magnitude increase in brightness at insertion device (ID) sources over a wide range of hard X-ray energies</a:t>
            </a:r>
          </a:p>
          <a:p>
            <a:r>
              <a:rPr lang="en-US" sz="2400" smtClean="0"/>
              <a:t>Similar improvement in coherent flux</a:t>
            </a:r>
          </a:p>
          <a:p>
            <a:r>
              <a:rPr lang="en-US" sz="2400" smtClean="0"/>
              <a:t>All bending magnet (BM) beamlines supported, with greater flux and harder X-rays using three-pole wiggler sources</a:t>
            </a:r>
          </a:p>
          <a:p>
            <a:r>
              <a:rPr lang="en-US" sz="2400" smtClean="0"/>
              <a:t>At least a factor of 2 increase in hard X-ray flux (BM and ID)</a:t>
            </a:r>
          </a:p>
          <a:p>
            <a:r>
              <a:rPr lang="en-US" sz="2400" smtClean="0"/>
              <a:t>48 to 324 uniformly-spaced bunches supported</a:t>
            </a:r>
          </a:p>
          <a:p>
            <a:r>
              <a:rPr lang="en-US" sz="2400" smtClean="0"/>
              <a:t>Approaching diffraction limited source</a:t>
            </a:r>
          </a:p>
          <a:p>
            <a:pPr>
              <a:buFont typeface="Arial" pitchFamily="34" charset="0"/>
              <a:buNone/>
            </a:pPr>
            <a:endParaRPr lang="en-US" sz="2400" smtClean="0"/>
          </a:p>
          <a:p>
            <a:endParaRPr lang="en-US" sz="2400" dirty="0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8610600" y="6474619"/>
            <a:ext cx="384175" cy="23098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41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0C6537-26E3-414B-A890-D069A80C025B}" type="slidenum">
              <a:rPr lang="en-US" altLang="en-US" smtClean="0"/>
              <a:pPr/>
              <a:t>22</a:t>
            </a:fld>
            <a:endParaRPr lang="en-US" alt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4572000"/>
            <a:ext cx="9144000" cy="1779326"/>
          </a:xfrm>
          <a:prstGeom prst="rect">
            <a:avLst/>
          </a:prstGeom>
        </p:spPr>
      </p:pic>
      <p:pic>
        <p:nvPicPr>
          <p:cNvPr id="12" name="Picture 3" descr="fcc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7587"/>
            <a:ext cx="5865700" cy="445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6235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APS Detectors Group</a:t>
            </a:r>
            <a:endParaRPr lang="en-US" sz="2800" dirty="0"/>
          </a:p>
        </p:txBody>
      </p:sp>
      <p:grpSp>
        <p:nvGrpSpPr>
          <p:cNvPr id="4" name="Group 3"/>
          <p:cNvGrpSpPr/>
          <p:nvPr/>
        </p:nvGrpSpPr>
        <p:grpSpPr>
          <a:xfrm>
            <a:off x="798512" y="4110574"/>
            <a:ext cx="7546976" cy="2418226"/>
            <a:chOff x="149225" y="4343400"/>
            <a:chExt cx="7169151" cy="2185399"/>
          </a:xfrm>
        </p:grpSpPr>
        <p:pic>
          <p:nvPicPr>
            <p:cNvPr id="2050" name="Picture 2" descr="Z:\Group_Photos\2014\DET_007_ed_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225" y="4343400"/>
              <a:ext cx="7169151" cy="2185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photo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28" t="15000" r="11833"/>
            <a:stretch/>
          </p:blipFill>
          <p:spPr>
            <a:xfrm>
              <a:off x="6345978" y="4876800"/>
              <a:ext cx="952130" cy="1499599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609600" y="956706"/>
            <a:ext cx="2438400" cy="1692771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Detector Pool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000000"/>
                </a:solidFill>
              </a:rPr>
              <a:t>Moore, Woods, </a:t>
            </a:r>
            <a:r>
              <a:rPr lang="en-US" sz="1400" dirty="0" err="1" smtClean="0">
                <a:solidFill>
                  <a:srgbClr val="000000"/>
                </a:solidFill>
              </a:rPr>
              <a:t>Piatak</a:t>
            </a:r>
            <a:endParaRPr lang="en-US" sz="1400" dirty="0" smtClean="0">
              <a:solidFill>
                <a:srgbClr val="00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000000"/>
                </a:solidFill>
              </a:rPr>
              <a:t>Multiplexing of cutting-edge commercial detectors across APS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000000"/>
                </a:solidFill>
              </a:rPr>
              <a:t>Testing </a:t>
            </a:r>
            <a:r>
              <a:rPr lang="en-US" sz="1400" dirty="0" err="1" smtClean="0">
                <a:solidFill>
                  <a:srgbClr val="000000"/>
                </a:solidFill>
              </a:rPr>
              <a:t>beamline</a:t>
            </a:r>
            <a:r>
              <a:rPr lang="en-US" sz="1400" dirty="0" smtClean="0">
                <a:solidFill>
                  <a:srgbClr val="000000"/>
                </a:solidFill>
              </a:rPr>
              <a:t> at 1-BM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52700" y="2971800"/>
            <a:ext cx="4038600" cy="1138773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Collaborators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200" dirty="0" smtClean="0">
                <a:solidFill>
                  <a:srgbClr val="000000"/>
                </a:solidFill>
              </a:rPr>
              <a:t>ANL/</a:t>
            </a:r>
            <a:r>
              <a:rPr lang="en-US" sz="1200" dirty="0" err="1" smtClean="0">
                <a:solidFill>
                  <a:srgbClr val="000000"/>
                </a:solidFill>
              </a:rPr>
              <a:t>UChicago</a:t>
            </a:r>
            <a:r>
              <a:rPr lang="en-US" sz="1200" dirty="0" smtClean="0">
                <a:solidFill>
                  <a:srgbClr val="000000"/>
                </a:solidFill>
              </a:rPr>
              <a:t> Low Temp Detectors (Chang </a:t>
            </a:r>
            <a:r>
              <a:rPr lang="en-US" sz="1200" i="1" dirty="0" smtClean="0">
                <a:solidFill>
                  <a:srgbClr val="000000"/>
                </a:solidFill>
              </a:rPr>
              <a:t>et al</a:t>
            </a:r>
            <a:r>
              <a:rPr lang="en-US" sz="1200" dirty="0" smtClean="0">
                <a:solidFill>
                  <a:srgbClr val="000000"/>
                </a:solidFill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200" dirty="0" err="1" smtClean="0">
                <a:solidFill>
                  <a:srgbClr val="000000"/>
                </a:solidFill>
              </a:rPr>
              <a:t>Fermilab</a:t>
            </a:r>
            <a:r>
              <a:rPr lang="en-US" sz="1200" dirty="0" smtClean="0">
                <a:solidFill>
                  <a:srgbClr val="000000"/>
                </a:solidFill>
              </a:rPr>
              <a:t> ASIC group: FASPAX, VIPIC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200" dirty="0" smtClean="0">
                <a:solidFill>
                  <a:srgbClr val="000000"/>
                </a:solidFill>
              </a:rPr>
              <a:t>BNL: VIPIC, Ge strip (Siddons </a:t>
            </a:r>
            <a:r>
              <a:rPr lang="en-US" sz="1200" i="1" dirty="0" smtClean="0">
                <a:solidFill>
                  <a:srgbClr val="000000"/>
                </a:solidFill>
              </a:rPr>
              <a:t>et al</a:t>
            </a:r>
            <a:r>
              <a:rPr lang="en-US" sz="1200" dirty="0" smtClean="0">
                <a:solidFill>
                  <a:srgbClr val="000000"/>
                </a:solidFill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200" dirty="0" smtClean="0">
                <a:solidFill>
                  <a:srgbClr val="000000"/>
                </a:solidFill>
              </a:rPr>
              <a:t>US small businesses: </a:t>
            </a:r>
            <a:r>
              <a:rPr lang="en-US" sz="1200" dirty="0" err="1" smtClean="0">
                <a:solidFill>
                  <a:srgbClr val="000000"/>
                </a:solidFill>
              </a:rPr>
              <a:t>Agiltron</a:t>
            </a:r>
            <a:r>
              <a:rPr lang="en-US" sz="1200" dirty="0" smtClean="0">
                <a:solidFill>
                  <a:srgbClr val="000000"/>
                </a:solidFill>
              </a:rPr>
              <a:t>, RMD, </a:t>
            </a:r>
            <a:r>
              <a:rPr lang="en-US" sz="1200" dirty="0" err="1" smtClean="0">
                <a:solidFill>
                  <a:srgbClr val="000000"/>
                </a:solidFill>
              </a:rPr>
              <a:t>Voxtel</a:t>
            </a:r>
            <a:endParaRPr lang="en-US" sz="1200" dirty="0" smtClean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50895" y="922416"/>
            <a:ext cx="2442210" cy="1785104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Detector Electronics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000000"/>
                </a:solidFill>
              </a:rPr>
              <a:t>Kline, Madden</a:t>
            </a:r>
            <a:r>
              <a:rPr lang="en-US" sz="1400" dirty="0">
                <a:solidFill>
                  <a:srgbClr val="000000"/>
                </a:solidFill>
              </a:rPr>
              <a:t>, </a:t>
            </a:r>
            <a:r>
              <a:rPr lang="en-US" sz="1400" dirty="0" err="1" smtClean="0">
                <a:solidFill>
                  <a:srgbClr val="000000"/>
                </a:solidFill>
              </a:rPr>
              <a:t>Weizeorick</a:t>
            </a:r>
            <a:r>
              <a:rPr lang="en-US" sz="1400" dirty="0" smtClean="0">
                <a:solidFill>
                  <a:srgbClr val="000000"/>
                </a:solidFill>
              </a:rPr>
              <a:t>, Baldwin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000000"/>
                </a:solidFill>
              </a:rPr>
              <a:t>DAQs, timing distribution, V-to-F, CCDs 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41720" y="956706"/>
            <a:ext cx="2442210" cy="1692771"/>
          </a:xfrm>
          <a:prstGeom prst="rect">
            <a:avLst/>
          </a:prstGeom>
          <a:noFill/>
          <a:ln w="381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</a:rPr>
              <a:t>Detector R&amp;D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000000"/>
                </a:solidFill>
              </a:rPr>
              <a:t>Bradford, Cecil, </a:t>
            </a:r>
            <a:r>
              <a:rPr lang="en-US" sz="1400" dirty="0" err="1" smtClean="0">
                <a:solidFill>
                  <a:srgbClr val="000000"/>
                </a:solidFill>
              </a:rPr>
              <a:t>Gades</a:t>
            </a:r>
            <a:r>
              <a:rPr lang="en-US" sz="1400" dirty="0" smtClean="0">
                <a:solidFill>
                  <a:srgbClr val="000000"/>
                </a:solidFill>
              </a:rPr>
              <a:t>, Yan (PhD student)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000000"/>
                </a:solidFill>
              </a:rPr>
              <a:t>Superconducting detectors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000000"/>
                </a:solidFill>
              </a:rPr>
              <a:t>Pixel array detectors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14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50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APS Detector Pool</a:t>
            </a: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77748" y="914401"/>
            <a:ext cx="8229600" cy="1705022"/>
          </a:xfrm>
        </p:spPr>
        <p:txBody>
          <a:bodyPr/>
          <a:lstStyle/>
          <a:p>
            <a:r>
              <a:rPr lang="en-US" sz="2000" b="1" dirty="0" smtClean="0"/>
              <a:t>Outlet to introduce new, cutting‐edge commercial detectors to the entire APS community </a:t>
            </a:r>
            <a:endParaRPr lang="en-US" sz="2000" b="1" dirty="0"/>
          </a:p>
          <a:p>
            <a:pPr lvl="1"/>
            <a:r>
              <a:rPr lang="en-US" b="1" dirty="0" smtClean="0"/>
              <a:t>GE a‐Si flat panels, Vortex ME-4 SDDs, Pilatus, </a:t>
            </a:r>
            <a:r>
              <a:rPr lang="en-US" b="1" dirty="0" err="1" smtClean="0"/>
              <a:t>Pixirad</a:t>
            </a:r>
            <a:r>
              <a:rPr lang="en-US" b="1" dirty="0" smtClean="0"/>
              <a:t> </a:t>
            </a:r>
            <a:r>
              <a:rPr lang="en-US" b="1" dirty="0" err="1" smtClean="0"/>
              <a:t>CdTe</a:t>
            </a:r>
            <a:r>
              <a:rPr lang="en-US" b="1" dirty="0" smtClean="0"/>
              <a:t> &amp; </a:t>
            </a:r>
            <a:r>
              <a:rPr lang="en-US" b="1" dirty="0" err="1" smtClean="0"/>
              <a:t>Eiger</a:t>
            </a:r>
            <a:endParaRPr lang="en-US" b="1" dirty="0" smtClean="0"/>
          </a:p>
          <a:p>
            <a:r>
              <a:rPr lang="en-US" sz="2000" b="1" dirty="0" smtClean="0"/>
              <a:t>~ 500 requests/year!</a:t>
            </a:r>
          </a:p>
          <a:p>
            <a:r>
              <a:rPr lang="en-US" sz="2000" b="1" dirty="0" smtClean="0"/>
              <a:t>24/7 support</a:t>
            </a:r>
          </a:p>
          <a:p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6742124" y="2590800"/>
            <a:ext cx="2097076" cy="1864043"/>
            <a:chOff x="6742124" y="2631757"/>
            <a:chExt cx="2097076" cy="1864043"/>
          </a:xfrm>
        </p:grpSpPr>
        <p:pic>
          <p:nvPicPr>
            <p:cNvPr id="7" name="Picture 6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2124" y="3125688"/>
              <a:ext cx="1950585" cy="1370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6775538" y="2631757"/>
              <a:ext cx="206366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err="1" smtClean="0">
                  <a:solidFill>
                    <a:srgbClr val="000000"/>
                  </a:solidFill>
                </a:rPr>
                <a:t>Pixirad</a:t>
              </a:r>
              <a:r>
                <a:rPr lang="en-US" sz="1400" b="1" dirty="0" smtClean="0">
                  <a:solidFill>
                    <a:srgbClr val="000000"/>
                  </a:solidFill>
                </a:rPr>
                <a:t> </a:t>
              </a:r>
              <a:r>
                <a:rPr lang="en-US" sz="1400" b="1" dirty="0" err="1" smtClean="0">
                  <a:solidFill>
                    <a:srgbClr val="000000"/>
                  </a:solidFill>
                </a:rPr>
                <a:t>CdTe</a:t>
              </a:r>
              <a:r>
                <a:rPr lang="en-US" sz="1400" b="1" dirty="0" smtClean="0">
                  <a:solidFill>
                    <a:srgbClr val="000000"/>
                  </a:solidFill>
                </a:rPr>
                <a:t> PAD </a:t>
              </a:r>
              <a:r>
                <a:rPr lang="en-US" sz="1100" b="1" dirty="0" smtClean="0">
                  <a:solidFill>
                    <a:srgbClr val="000000"/>
                  </a:solidFill>
                </a:rPr>
                <a:t>(INFN-Pisa)</a:t>
              </a:r>
              <a:endParaRPr lang="en-US" sz="11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581400" y="2667000"/>
            <a:ext cx="2332562" cy="1822957"/>
            <a:chOff x="3524636" y="2816423"/>
            <a:chExt cx="2332562" cy="1822957"/>
          </a:xfrm>
        </p:grpSpPr>
        <p:pic>
          <p:nvPicPr>
            <p:cNvPr id="18" name="Picture 17" descr="DSCN046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83" t="3543" b="44283"/>
            <a:stretch>
              <a:fillRect/>
            </a:stretch>
          </p:blipFill>
          <p:spPr bwMode="auto">
            <a:xfrm>
              <a:off x="3524636" y="3087347"/>
              <a:ext cx="2332562" cy="15520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3659086" y="2816423"/>
              <a:ext cx="20636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000000"/>
                  </a:solidFill>
                </a:rPr>
                <a:t>Hitachi 4x SDDs</a:t>
              </a:r>
              <a:endParaRPr lang="en-US" sz="14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65050" y="2711027"/>
            <a:ext cx="2230550" cy="2013373"/>
            <a:chOff x="665050" y="3048000"/>
            <a:chExt cx="2230550" cy="2013373"/>
          </a:xfrm>
        </p:grpSpPr>
        <p:pic>
          <p:nvPicPr>
            <p:cNvPr id="9" name="Picture 2" descr="Z:\Russell Woods\Conference_Posters\Detector_Photos\20140408_141450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8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63" t="5538" r="22729" b="36602"/>
            <a:stretch/>
          </p:blipFill>
          <p:spPr bwMode="auto">
            <a:xfrm>
              <a:off x="787429" y="3352800"/>
              <a:ext cx="1997034" cy="1708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665050" y="3048000"/>
              <a:ext cx="22305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err="1" smtClean="0">
                  <a:solidFill>
                    <a:srgbClr val="000000"/>
                  </a:solidFill>
                </a:rPr>
                <a:t>Dectris</a:t>
              </a:r>
              <a:r>
                <a:rPr lang="en-US" sz="1400" b="1" dirty="0" smtClean="0">
                  <a:solidFill>
                    <a:srgbClr val="000000"/>
                  </a:solidFill>
                </a:rPr>
                <a:t> Pilatus &amp; </a:t>
              </a:r>
              <a:r>
                <a:rPr lang="en-US" sz="1400" b="1" dirty="0" err="1" smtClean="0">
                  <a:solidFill>
                    <a:srgbClr val="000000"/>
                  </a:solidFill>
                </a:rPr>
                <a:t>Eiger</a:t>
              </a:r>
              <a:endParaRPr lang="en-US" sz="14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66679" y="4953000"/>
            <a:ext cx="1824121" cy="1455179"/>
            <a:chOff x="766679" y="4953000"/>
            <a:chExt cx="1824121" cy="1455179"/>
          </a:xfrm>
        </p:grpSpPr>
        <p:pic>
          <p:nvPicPr>
            <p:cNvPr id="2050" name="Picture 2" descr="http://www.aps.anl.gov/Xray_Science_Division/Detectors/Detector_Pool/Equipment_Information/Linkam_TS1500/ts1500_stage_web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5237366"/>
              <a:ext cx="1611210" cy="1170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766679" y="4953000"/>
              <a:ext cx="18241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000000"/>
                  </a:solidFill>
                </a:rPr>
                <a:t>Thermal Stages</a:t>
              </a:r>
              <a:endParaRPr lang="en-US" sz="14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209634" y="4831124"/>
            <a:ext cx="2810166" cy="1798276"/>
            <a:chOff x="3209634" y="4831124"/>
            <a:chExt cx="2810166" cy="179827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09634" y="5123615"/>
              <a:ext cx="2810166" cy="1505785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3477330" y="4831124"/>
              <a:ext cx="22305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000000"/>
                  </a:solidFill>
                </a:rPr>
                <a:t>Scintillator Microscope</a:t>
              </a:r>
              <a:endParaRPr lang="en-US" sz="14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553200" y="4573689"/>
            <a:ext cx="2230550" cy="2025760"/>
            <a:chOff x="6553200" y="4573689"/>
            <a:chExt cx="2230550" cy="2025760"/>
          </a:xfrm>
        </p:grpSpPr>
        <p:grpSp>
          <p:nvGrpSpPr>
            <p:cNvPr id="13" name="Group 12"/>
            <p:cNvGrpSpPr>
              <a:grpSpLocks noChangeAspect="1"/>
            </p:cNvGrpSpPr>
            <p:nvPr/>
          </p:nvGrpSpPr>
          <p:grpSpPr>
            <a:xfrm>
              <a:off x="6718257" y="4907809"/>
              <a:ext cx="1892343" cy="1691640"/>
              <a:chOff x="4800600" y="2514600"/>
              <a:chExt cx="4023360" cy="3596640"/>
            </a:xfrm>
          </p:grpSpPr>
          <p:pic>
            <p:nvPicPr>
              <p:cNvPr id="15" name="Picture 14" descr="hydra.jp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00600" y="2514600"/>
                <a:ext cx="4023360" cy="3596640"/>
              </a:xfrm>
              <a:prstGeom prst="rect">
                <a:avLst/>
              </a:prstGeom>
            </p:spPr>
          </p:pic>
          <p:cxnSp>
            <p:nvCxnSpPr>
              <p:cNvPr id="16" name="Straight Arrow Connector 15"/>
              <p:cNvCxnSpPr/>
              <p:nvPr/>
            </p:nvCxnSpPr>
            <p:spPr bwMode="auto">
              <a:xfrm flipV="1">
                <a:off x="5181600" y="4267200"/>
                <a:ext cx="3124200" cy="152400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arrow"/>
                <a:tailEnd type="arrow"/>
              </a:ln>
              <a:effectLst/>
            </p:spPr>
          </p:cxnSp>
          <p:sp>
            <p:nvSpPr>
              <p:cNvPr id="17" name="TextBox 16"/>
              <p:cNvSpPr txBox="1"/>
              <p:nvPr/>
            </p:nvSpPr>
            <p:spPr>
              <a:xfrm>
                <a:off x="6248401" y="3886200"/>
                <a:ext cx="1219199" cy="4253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700" b="1" dirty="0" smtClean="0">
                    <a:solidFill>
                      <a:srgbClr val="FF0000"/>
                    </a:solidFill>
                  </a:rPr>
                  <a:t>~ 120 cm</a:t>
                </a:r>
                <a:endParaRPr lang="en-US" sz="7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6553200" y="4573689"/>
              <a:ext cx="22305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rgbClr val="000000"/>
                  </a:solidFill>
                </a:rPr>
                <a:t>GE a-Si flat panels (4x)</a:t>
              </a:r>
              <a:endParaRPr lang="en-US" sz="1400" b="1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775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Detector Testing </a:t>
            </a:r>
            <a:r>
              <a:rPr lang="en-US" sz="2800" dirty="0" err="1" smtClean="0"/>
              <a:t>Beamline</a:t>
            </a:r>
            <a:r>
              <a:rPr lang="en-US" sz="2800" dirty="0" smtClean="0"/>
              <a:t> @ 1-BM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534400" cy="4953000"/>
          </a:xfrm>
        </p:spPr>
        <p:txBody>
          <a:bodyPr/>
          <a:lstStyle/>
          <a:p>
            <a:r>
              <a:rPr lang="en-US" sz="2000" dirty="0" smtClean="0"/>
              <a:t>Optics &amp; Detector </a:t>
            </a:r>
            <a:r>
              <a:rPr lang="en-US" sz="2000" dirty="0" err="1" smtClean="0"/>
              <a:t>Beamline</a:t>
            </a:r>
            <a:r>
              <a:rPr lang="en-US" sz="2000" dirty="0" smtClean="0"/>
              <a:t> @ 1-BM</a:t>
            </a:r>
          </a:p>
          <a:p>
            <a:r>
              <a:rPr lang="en-US" sz="2000" dirty="0" smtClean="0"/>
              <a:t>Scintillator/optics testing for x-ray microscopy applications</a:t>
            </a:r>
          </a:p>
          <a:p>
            <a:r>
              <a:rPr lang="en-US" sz="2000" dirty="0" smtClean="0"/>
              <a:t>Timing testing</a:t>
            </a:r>
          </a:p>
          <a:p>
            <a:pPr lvl="1"/>
            <a:r>
              <a:rPr lang="en-US" sz="1800" dirty="0" err="1" smtClean="0"/>
              <a:t>EuXFEL’s</a:t>
            </a:r>
            <a:r>
              <a:rPr lang="en-US" sz="1800" dirty="0" smtClean="0"/>
              <a:t> AGIPD (DESY/PSI) module tested in June 2014 at 6.5 MHz repetition rate</a:t>
            </a:r>
          </a:p>
          <a:p>
            <a:pPr lvl="1"/>
            <a:r>
              <a:rPr lang="en-US" sz="1800" dirty="0" smtClean="0"/>
              <a:t>~ 1000 photons/bunch/pixel at 1-BM at 10 </a:t>
            </a:r>
            <a:r>
              <a:rPr lang="en-US" sz="1800" dirty="0" err="1" smtClean="0"/>
              <a:t>keV</a:t>
            </a:r>
            <a:endParaRPr lang="en-US" sz="1800" dirty="0"/>
          </a:p>
        </p:txBody>
      </p:sp>
      <p:pic>
        <p:nvPicPr>
          <p:cNvPr id="1026" name="Picture 2" descr="Z:\1BM_Testing\AGIPD\Photos_June2014_beamtime\AGIPD_KBs_1B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43" y="2971800"/>
            <a:ext cx="4678757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702800"/>
            <a:ext cx="2895600" cy="23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Z:\1BM_Testing\AGIPD\Mechanics\Mechanics_SingleModule_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86200"/>
            <a:ext cx="2209800" cy="61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urst_0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17127" y="5635579"/>
            <a:ext cx="3674473" cy="59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6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/>
              <a:t>DAQ electronics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78359"/>
            <a:ext cx="4724400" cy="5208254"/>
          </a:xfrm>
        </p:spPr>
        <p:txBody>
          <a:bodyPr/>
          <a:lstStyle/>
          <a:p>
            <a:r>
              <a:rPr lang="en-US" b="1" dirty="0" smtClean="0"/>
              <a:t>Fast &amp; Thick CCD (ANL + LBL)</a:t>
            </a:r>
          </a:p>
          <a:p>
            <a:pPr lvl="1"/>
            <a:r>
              <a:rPr lang="en-US" dirty="0"/>
              <a:t> 2nd generation thick, fast CCD (30 </a:t>
            </a:r>
            <a:r>
              <a:rPr lang="el-GR" dirty="0"/>
              <a:t>μ</a:t>
            </a:r>
            <a:r>
              <a:rPr lang="en-US" dirty="0"/>
              <a:t>m pixel size, 1k x </a:t>
            </a:r>
            <a:r>
              <a:rPr lang="en-US" dirty="0" smtClean="0"/>
              <a:t>1k, frame store)</a:t>
            </a:r>
            <a:endParaRPr lang="en-US" dirty="0"/>
          </a:p>
          <a:p>
            <a:pPr lvl="1"/>
            <a:r>
              <a:rPr lang="en-US" dirty="0"/>
              <a:t> Sustained frame rates</a:t>
            </a:r>
          </a:p>
          <a:p>
            <a:pPr lvl="2"/>
            <a:r>
              <a:rPr lang="en-US" u="sng" dirty="0" smtClean="0"/>
              <a:t>Full </a:t>
            </a:r>
            <a:r>
              <a:rPr lang="en-US" u="sng" dirty="0"/>
              <a:t>frame: 960 x 962 @ 100 fps</a:t>
            </a:r>
          </a:p>
          <a:p>
            <a:pPr lvl="2"/>
            <a:r>
              <a:rPr lang="en-US" u="sng" dirty="0" smtClean="0"/>
              <a:t>ROI</a:t>
            </a:r>
            <a:r>
              <a:rPr lang="en-US" u="sng" dirty="0"/>
              <a:t>: 960 x 92 @ 1000 fps</a:t>
            </a:r>
          </a:p>
          <a:p>
            <a:pPr lvl="2"/>
            <a:r>
              <a:rPr lang="en-US" dirty="0" smtClean="0"/>
              <a:t>ATCA-based DAQ</a:t>
            </a:r>
          </a:p>
          <a:p>
            <a:pPr lvl="2"/>
            <a:r>
              <a:rPr lang="en-US" dirty="0" smtClean="0"/>
              <a:t>Sustained </a:t>
            </a:r>
            <a:r>
              <a:rPr lang="en-US" dirty="0"/>
              <a:t>rates enabled by MPI data compression software</a:t>
            </a:r>
          </a:p>
          <a:p>
            <a:pPr lvl="1"/>
            <a:r>
              <a:rPr lang="en-US" dirty="0"/>
              <a:t> Scientific Impact</a:t>
            </a:r>
          </a:p>
          <a:p>
            <a:pPr lvl="2"/>
            <a:r>
              <a:rPr lang="en-US" u="sng" dirty="0" smtClean="0"/>
              <a:t>1 </a:t>
            </a:r>
            <a:r>
              <a:rPr lang="en-US" u="sng" dirty="0"/>
              <a:t>millisecond area </a:t>
            </a:r>
            <a:r>
              <a:rPr lang="en-US" u="sng" dirty="0" smtClean="0"/>
              <a:t>detector with &lt;50 </a:t>
            </a:r>
            <a:r>
              <a:rPr lang="el-GR" u="sng" dirty="0"/>
              <a:t>μ</a:t>
            </a:r>
            <a:r>
              <a:rPr lang="en-US" u="sng" dirty="0"/>
              <a:t>m </a:t>
            </a:r>
            <a:r>
              <a:rPr lang="en-US" u="sng" dirty="0" smtClean="0"/>
              <a:t>pixels</a:t>
            </a:r>
            <a:endParaRPr lang="en-US" dirty="0" smtClean="0"/>
          </a:p>
          <a:p>
            <a:r>
              <a:rPr lang="en-US" b="1" dirty="0" smtClean="0"/>
              <a:t>Scanning CCD  for powder diffraction </a:t>
            </a:r>
          </a:p>
          <a:p>
            <a:pPr lvl="1"/>
            <a:r>
              <a:rPr lang="en-US" dirty="0" smtClean="0"/>
              <a:t>Novel time-delay integration mode</a:t>
            </a:r>
          </a:p>
          <a:p>
            <a:pPr lvl="1"/>
            <a:r>
              <a:rPr lang="en-US" dirty="0" smtClean="0"/>
              <a:t>Complete detector design</a:t>
            </a:r>
          </a:p>
          <a:p>
            <a:pPr lvl="1"/>
            <a:r>
              <a:rPr lang="en-US" i="1" dirty="0"/>
              <a:t>J. App. </a:t>
            </a:r>
            <a:r>
              <a:rPr lang="en-US" i="1" dirty="0" err="1"/>
              <a:t>Cryst</a:t>
            </a:r>
            <a:r>
              <a:rPr lang="en-US" dirty="0"/>
              <a:t>. </a:t>
            </a:r>
            <a:r>
              <a:rPr lang="en-US" b="1" dirty="0"/>
              <a:t>46</a:t>
            </a:r>
            <a:r>
              <a:rPr lang="en-US" dirty="0"/>
              <a:t>, 1058 (2013</a:t>
            </a:r>
            <a:r>
              <a:rPr lang="en-US" dirty="0" smtClean="0"/>
              <a:t>)</a:t>
            </a:r>
          </a:p>
          <a:p>
            <a:r>
              <a:rPr lang="en-US" b="1" dirty="0" err="1" smtClean="0"/>
              <a:t>Beamline</a:t>
            </a:r>
            <a:r>
              <a:rPr lang="en-US" b="1" dirty="0" smtClean="0"/>
              <a:t> Electronics</a:t>
            </a:r>
          </a:p>
          <a:p>
            <a:pPr lvl="1"/>
            <a:r>
              <a:rPr lang="en-US" dirty="0" smtClean="0"/>
              <a:t>Synchronization electronics, VTFs, etc. </a:t>
            </a:r>
            <a:endParaRPr lang="en-US" dirty="0"/>
          </a:p>
        </p:txBody>
      </p:sp>
      <p:sp>
        <p:nvSpPr>
          <p:cNvPr id="5" name="Rectangle 32"/>
          <p:cNvSpPr>
            <a:spLocks noChangeArrowheads="1"/>
          </p:cNvSpPr>
          <p:nvPr/>
        </p:nvSpPr>
        <p:spPr bwMode="auto">
          <a:xfrm>
            <a:off x="6527215" y="3455528"/>
            <a:ext cx="1122363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7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7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7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7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7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defTabSz="2009775" eaLnBrk="0" fontAlgn="base" hangingPunct="0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defTabSz="2009775" eaLnBrk="0" fontAlgn="base" hangingPunct="0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defTabSz="2009775" eaLnBrk="0" fontAlgn="base" hangingPunct="0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defTabSz="2009775" eaLnBrk="0" fontAlgn="base" hangingPunct="0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050" b="1" dirty="0">
                <a:solidFill>
                  <a:schemeClr val="bg1"/>
                </a:solidFill>
              </a:rPr>
              <a:t>FCCD2 @ 8-ID</a:t>
            </a:r>
            <a:endParaRPr lang="en-US" altLang="en-US" sz="1050" dirty="0">
              <a:solidFill>
                <a:schemeClr val="bg1"/>
              </a:solidFill>
            </a:endParaRPr>
          </a:p>
        </p:txBody>
      </p:sp>
      <p:pic>
        <p:nvPicPr>
          <p:cNvPr id="6" name="Picture 7" descr="C:\Users\amiceli\Desktop\fccdVSdalsa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" t="4874" r="5911"/>
          <a:stretch>
            <a:fillRect/>
          </a:stretch>
        </p:blipFill>
        <p:spPr bwMode="auto">
          <a:xfrm>
            <a:off x="6135113" y="274639"/>
            <a:ext cx="2780287" cy="2186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5"/>
          <p:cNvSpPr>
            <a:spLocks noChangeArrowheads="1"/>
          </p:cNvSpPr>
          <p:nvPr/>
        </p:nvSpPr>
        <p:spPr bwMode="auto">
          <a:xfrm>
            <a:off x="6324600" y="2394972"/>
            <a:ext cx="2514599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7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7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7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7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7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algn="ctr" defTabSz="2009775" eaLnBrk="0" fontAlgn="base" hangingPunct="0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algn="ctr" defTabSz="2009775" eaLnBrk="0" fontAlgn="base" hangingPunct="0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algn="ctr" defTabSz="2009775" eaLnBrk="0" fontAlgn="base" hangingPunct="0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algn="ctr" defTabSz="2009775" eaLnBrk="0" fontAlgn="base" hangingPunct="0">
              <a:spcBef>
                <a:spcPct val="0"/>
              </a:spcBef>
              <a:spcAft>
                <a:spcPct val="0"/>
              </a:spcAft>
              <a:defRPr sz="79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just" eaLnBrk="1" hangingPunct="1"/>
            <a:r>
              <a:rPr lang="en-US" altLang="en-US" sz="900" b="1" dirty="0"/>
              <a:t>The autocorrelations are measured with the ANL-LBL Fast CCD detector operated in a small region of interest mode enabling sampling times of 0.001 sec. As a comparison, the data measured under identical conditions by DALSA CCD detector operating at 60 fps which has been the state-of-the-art for XPCS detector until now. </a:t>
            </a:r>
          </a:p>
        </p:txBody>
      </p:sp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962400"/>
            <a:ext cx="3898385" cy="236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bes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38403" y="2520526"/>
            <a:ext cx="1534657" cy="102310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562984" y="414717"/>
            <a:ext cx="1542031" cy="2046288"/>
            <a:chOff x="4562984" y="414717"/>
            <a:chExt cx="1542031" cy="2046288"/>
          </a:xfrm>
        </p:grpSpPr>
        <p:pic>
          <p:nvPicPr>
            <p:cNvPr id="4" name="Picture 4" descr="C:\Users\amiceli\Desktop\FCCD2_8ID_Feb2014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13" t="24895" b="15678"/>
            <a:stretch>
              <a:fillRect/>
            </a:stretch>
          </p:blipFill>
          <p:spPr bwMode="auto">
            <a:xfrm>
              <a:off x="4562984" y="414717"/>
              <a:ext cx="1542031" cy="2046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4648200" y="2057400"/>
              <a:ext cx="13345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C000"/>
                  </a:solidFill>
                </a:rPr>
                <a:t>APS 8-ID</a:t>
              </a:r>
              <a:endParaRPr lang="en-US" b="1" dirty="0">
                <a:solidFill>
                  <a:srgbClr val="FFC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469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Detector R&amp;D Initiatives</a:t>
            </a:r>
            <a:endParaRPr lang="en-US" sz="280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93457" y="828675"/>
            <a:ext cx="8181602" cy="5572125"/>
          </a:xfrm>
        </p:spPr>
        <p:txBody>
          <a:bodyPr/>
          <a:lstStyle/>
          <a:p>
            <a:pPr>
              <a:defRPr/>
            </a:pPr>
            <a:r>
              <a:rPr lang="en-US" b="1" dirty="0" smtClean="0"/>
              <a:t>Superconducting energy </a:t>
            </a:r>
            <a:r>
              <a:rPr lang="en-US" b="1" dirty="0"/>
              <a:t>d</a:t>
            </a:r>
            <a:r>
              <a:rPr lang="en-US" b="1" dirty="0" smtClean="0"/>
              <a:t>ispersive </a:t>
            </a:r>
            <a:r>
              <a:rPr lang="en-US" b="1" dirty="0"/>
              <a:t>d</a:t>
            </a:r>
            <a:r>
              <a:rPr lang="en-US" b="1" dirty="0" smtClean="0"/>
              <a:t>etectors</a:t>
            </a:r>
            <a:endParaRPr lang="en-US" sz="1000" b="1" dirty="0" smtClean="0"/>
          </a:p>
          <a:p>
            <a:pPr lvl="1">
              <a:defRPr/>
            </a:pPr>
            <a:r>
              <a:rPr lang="en-US" sz="1400" u="sng" dirty="0" smtClean="0"/>
              <a:t>Target application: chemical imaging (XES) at scanning </a:t>
            </a:r>
            <a:r>
              <a:rPr lang="en-US" sz="1400" u="sng" dirty="0" err="1" smtClean="0"/>
              <a:t>nanoprobes</a:t>
            </a:r>
            <a:endParaRPr lang="en-US" sz="1400" u="sng" dirty="0" smtClean="0"/>
          </a:p>
          <a:p>
            <a:pPr lvl="1">
              <a:defRPr/>
            </a:pPr>
            <a:r>
              <a:rPr lang="en-US" sz="1400" dirty="0" smtClean="0"/>
              <a:t>Seeded by DOE Early Career Grant</a:t>
            </a:r>
          </a:p>
          <a:p>
            <a:pPr lvl="1">
              <a:defRPr/>
            </a:pPr>
            <a:r>
              <a:rPr lang="en-US" sz="1400" dirty="0" smtClean="0"/>
              <a:t>APS &amp; HEP teams share equipment and expertise</a:t>
            </a:r>
            <a:endParaRPr lang="en-US" sz="1200" dirty="0" smtClean="0"/>
          </a:p>
          <a:p>
            <a:pPr lvl="1">
              <a:defRPr/>
            </a:pPr>
            <a:r>
              <a:rPr lang="en-US" sz="1400" dirty="0" smtClean="0"/>
              <a:t>Joint ANL-NIST-SLAC submitted proposal for microwave resonator-coupled SQUID/TES</a:t>
            </a:r>
          </a:p>
          <a:p>
            <a:pPr>
              <a:defRPr/>
            </a:pPr>
            <a:r>
              <a:rPr lang="en-US" b="1" dirty="0" smtClean="0"/>
              <a:t>Germanium </a:t>
            </a:r>
            <a:r>
              <a:rPr lang="en-US" b="1" dirty="0"/>
              <a:t>strip detectors</a:t>
            </a:r>
          </a:p>
          <a:p>
            <a:pPr lvl="1">
              <a:defRPr/>
            </a:pPr>
            <a:r>
              <a:rPr lang="en-US" sz="1400" u="sng" dirty="0"/>
              <a:t>Target applications: Energy-dispersive diffraction and high-energy powder diffraction</a:t>
            </a:r>
          </a:p>
          <a:p>
            <a:pPr lvl="1">
              <a:defRPr/>
            </a:pPr>
            <a:r>
              <a:rPr lang="en-US" sz="1400" dirty="0" smtClean="0"/>
              <a:t>Collaboration </a:t>
            </a:r>
            <a:r>
              <a:rPr lang="en-US" sz="1400" dirty="0"/>
              <a:t>with BNL (Siddons</a:t>
            </a:r>
            <a:r>
              <a:rPr lang="en-US" sz="1400" dirty="0" smtClean="0"/>
              <a:t>) &amp; </a:t>
            </a:r>
            <a:r>
              <a:rPr lang="en-US" sz="1400" dirty="0" err="1" smtClean="0"/>
              <a:t>Semikon</a:t>
            </a:r>
            <a:r>
              <a:rPr lang="en-US" sz="1400" dirty="0"/>
              <a:t> (</a:t>
            </a:r>
            <a:r>
              <a:rPr lang="en-US" sz="1400" dirty="0" err="1" smtClean="0"/>
              <a:t>Jülich</a:t>
            </a:r>
            <a:r>
              <a:rPr lang="en-US" sz="1400" dirty="0" smtClean="0"/>
              <a:t>)</a:t>
            </a:r>
            <a:endParaRPr lang="en-US" sz="1400" dirty="0"/>
          </a:p>
          <a:p>
            <a:pPr lvl="1">
              <a:defRPr/>
            </a:pPr>
            <a:r>
              <a:rPr lang="en-US" sz="1400" dirty="0" smtClean="0"/>
              <a:t>Joint ANL-BNL project funded from DOE</a:t>
            </a:r>
            <a:endParaRPr lang="en-US" b="1" dirty="0" smtClean="0"/>
          </a:p>
          <a:p>
            <a:pPr>
              <a:defRPr/>
            </a:pPr>
            <a:r>
              <a:rPr lang="en-US" b="1" dirty="0" smtClean="0"/>
              <a:t>MHz-framing Integrating pixel </a:t>
            </a:r>
            <a:r>
              <a:rPr lang="en-US" b="1" dirty="0"/>
              <a:t>detectors </a:t>
            </a:r>
            <a:r>
              <a:rPr lang="en-US" b="1" dirty="0" smtClean="0"/>
              <a:t> (“</a:t>
            </a:r>
            <a:r>
              <a:rPr lang="en-US" b="1" dirty="0"/>
              <a:t>FASPAX”)</a:t>
            </a:r>
          </a:p>
          <a:p>
            <a:pPr lvl="1">
              <a:defRPr/>
            </a:pPr>
            <a:r>
              <a:rPr lang="en-US" sz="1400" u="sng" dirty="0" smtClean="0"/>
              <a:t>Target application: pump-probe-probe-probe .. diffraction</a:t>
            </a:r>
          </a:p>
          <a:p>
            <a:pPr lvl="2">
              <a:defRPr/>
            </a:pPr>
            <a:r>
              <a:rPr lang="en-US" dirty="0" smtClean="0"/>
              <a:t>Pump-probe crystallography (Sector 14) &amp; Dynamic compression (Sector 35)</a:t>
            </a:r>
            <a:endParaRPr lang="en-US" dirty="0"/>
          </a:p>
          <a:p>
            <a:pPr lvl="1">
              <a:defRPr/>
            </a:pPr>
            <a:r>
              <a:rPr lang="en-US" sz="1400" dirty="0"/>
              <a:t>M</a:t>
            </a:r>
            <a:r>
              <a:rPr lang="en-US" sz="1400" dirty="0" smtClean="0"/>
              <a:t>ovies of </a:t>
            </a:r>
            <a:r>
              <a:rPr lang="en-US" sz="1400" dirty="0"/>
              <a:t>dynamic processes with a burst frame rate of 13 </a:t>
            </a:r>
            <a:r>
              <a:rPr lang="en-US" sz="1400" dirty="0" smtClean="0"/>
              <a:t>MHz</a:t>
            </a:r>
          </a:p>
          <a:p>
            <a:pPr lvl="1">
              <a:defRPr/>
            </a:pPr>
            <a:r>
              <a:rPr lang="en-US" sz="1400" dirty="0" smtClean="0"/>
              <a:t>Collaboration </a:t>
            </a:r>
            <a:r>
              <a:rPr lang="en-US" sz="1400" dirty="0"/>
              <a:t>with </a:t>
            </a:r>
            <a:r>
              <a:rPr lang="en-US" sz="1400" dirty="0" err="1" smtClean="0"/>
              <a:t>Fermilab’s</a:t>
            </a:r>
            <a:r>
              <a:rPr lang="en-US" sz="1400" dirty="0" smtClean="0"/>
              <a:t> ASIC group</a:t>
            </a:r>
          </a:p>
          <a:p>
            <a:pPr lvl="1">
              <a:defRPr/>
            </a:pPr>
            <a:r>
              <a:rPr lang="en-US" sz="1400" dirty="0" smtClean="0"/>
              <a:t>APS-Upgrade funded</a:t>
            </a:r>
            <a:endParaRPr lang="en-US" sz="1400" dirty="0"/>
          </a:p>
          <a:p>
            <a:pPr>
              <a:defRPr/>
            </a:pPr>
            <a:r>
              <a:rPr lang="en-US" b="1" dirty="0" err="1" smtClean="0"/>
              <a:t>Sparsified</a:t>
            </a:r>
            <a:r>
              <a:rPr lang="en-US" b="1" dirty="0" smtClean="0"/>
              <a:t> </a:t>
            </a:r>
            <a:r>
              <a:rPr lang="en-US" b="1" dirty="0"/>
              <a:t>pixel </a:t>
            </a:r>
            <a:r>
              <a:rPr lang="en-US" b="1" dirty="0" smtClean="0"/>
              <a:t>detectors </a:t>
            </a:r>
            <a:r>
              <a:rPr lang="en-US" b="1" dirty="0"/>
              <a:t>for </a:t>
            </a:r>
            <a:r>
              <a:rPr lang="en-US" b="1" dirty="0" smtClean="0"/>
              <a:t>time-resolved speckle (XPCS) (“VIPIC”)</a:t>
            </a:r>
          </a:p>
          <a:p>
            <a:pPr lvl="1">
              <a:defRPr/>
            </a:pPr>
            <a:r>
              <a:rPr lang="en-US" sz="1400" u="sng" dirty="0" smtClean="0"/>
              <a:t>Target application: Microsecond time-tagged photon readout for ultra-fast XPCS</a:t>
            </a:r>
          </a:p>
          <a:p>
            <a:pPr lvl="1">
              <a:defRPr/>
            </a:pPr>
            <a:r>
              <a:rPr lang="en-US" sz="1400" dirty="0"/>
              <a:t>First synchrotron tests of prototype scheduled for July 2014 at </a:t>
            </a:r>
            <a:r>
              <a:rPr lang="en-US" sz="1400" dirty="0" smtClean="0"/>
              <a:t>8-ID</a:t>
            </a:r>
          </a:p>
          <a:p>
            <a:pPr lvl="1">
              <a:defRPr/>
            </a:pPr>
            <a:r>
              <a:rPr lang="en-US" sz="1400" dirty="0" smtClean="0"/>
              <a:t>Joint ANL-BNL-FNAL proposal submitted to DOE</a:t>
            </a:r>
          </a:p>
          <a:p>
            <a:pPr lvl="2">
              <a:defRPr/>
            </a:pPr>
            <a:r>
              <a:rPr lang="en-US" dirty="0" smtClean="0"/>
              <a:t>Deliver two 1-Megapixel detectors for APS and NSLS-2</a:t>
            </a:r>
          </a:p>
        </p:txBody>
      </p:sp>
    </p:spTree>
    <p:extLst>
      <p:ext uri="{BB962C8B-B14F-4D97-AF65-F5344CB8AC3E}">
        <p14:creationId xmlns:p14="http://schemas.microsoft.com/office/powerpoint/2010/main" val="70302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Superconducting energy dispersive detectors</a:t>
            </a:r>
            <a:r>
              <a:rPr lang="en-US" sz="1200" dirty="0"/>
              <a:t/>
            </a:r>
            <a:br>
              <a:rPr lang="en-US" sz="1200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473" y="838201"/>
            <a:ext cx="8229600" cy="2362200"/>
          </a:xfrm>
        </p:spPr>
        <p:txBody>
          <a:bodyPr/>
          <a:lstStyle/>
          <a:p>
            <a:pPr algn="just">
              <a:buFont typeface="Wingdings" pitchFamily="2" charset="2"/>
              <a:buChar char="Ø"/>
            </a:pPr>
            <a:r>
              <a:rPr lang="en-US" altLang="en-US" sz="1400" b="1" dirty="0" smtClean="0"/>
              <a:t>Developing </a:t>
            </a:r>
            <a:r>
              <a:rPr lang="en-US" altLang="en-US" sz="1400" b="1" dirty="0"/>
              <a:t>superconducting detectors with sub-5-eV energy resolution and high count rates through </a:t>
            </a:r>
            <a:r>
              <a:rPr lang="en-US" altLang="en-US" sz="1400" b="1" dirty="0" err="1"/>
              <a:t>pixellation</a:t>
            </a:r>
            <a:r>
              <a:rPr lang="en-US" altLang="en-US" sz="1400" b="1" dirty="0"/>
              <a:t> for spectroscopy applications</a:t>
            </a:r>
          </a:p>
          <a:p>
            <a:pPr algn="just">
              <a:buFont typeface="Wingdings" pitchFamily="2" charset="2"/>
              <a:buChar char="Ø"/>
            </a:pPr>
            <a:r>
              <a:rPr lang="en-US" altLang="en-US" sz="1400" b="1" dirty="0" smtClean="0"/>
              <a:t>Superconducting </a:t>
            </a:r>
            <a:r>
              <a:rPr lang="en-US" altLang="en-US" sz="1400" b="1" dirty="0"/>
              <a:t>resonator technology (MKID) can provide high-energy-resolution, multiplexed x-ray detectors with ~ 100-fold improved resolution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altLang="en-US" sz="1400" b="1" dirty="0"/>
              <a:t> Resonator-based technology is straightforwardly </a:t>
            </a:r>
            <a:r>
              <a:rPr lang="en-US" altLang="en-US" sz="1400" b="1" dirty="0" err="1"/>
              <a:t>multiplexable</a:t>
            </a:r>
            <a:r>
              <a:rPr lang="en-US" altLang="en-US" sz="1400" b="1" dirty="0"/>
              <a:t> (10</a:t>
            </a:r>
            <a:r>
              <a:rPr lang="en-US" altLang="en-US" sz="1400" b="1" baseline="30000" dirty="0"/>
              <a:t>3</a:t>
            </a:r>
            <a:r>
              <a:rPr lang="en-US" altLang="en-US" sz="1400" b="1" dirty="0"/>
              <a:t> – 10</a:t>
            </a:r>
            <a:r>
              <a:rPr lang="en-US" altLang="en-US" sz="1400" b="1" baseline="30000" dirty="0"/>
              <a:t>4</a:t>
            </a:r>
            <a:r>
              <a:rPr lang="en-US" altLang="en-US" sz="1400" b="1" dirty="0"/>
              <a:t> pixels)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altLang="en-US" sz="1400" b="1" dirty="0"/>
              <a:t> </a:t>
            </a:r>
            <a:r>
              <a:rPr lang="en-US" altLang="en-US" sz="1400" b="1" dirty="0" err="1"/>
              <a:t>Microcalorimeters</a:t>
            </a:r>
            <a:r>
              <a:rPr lang="en-US" altLang="en-US" sz="1400" b="1" dirty="0"/>
              <a:t> can operate over a wide range of energies (0.2 - 100 </a:t>
            </a:r>
            <a:r>
              <a:rPr lang="en-US" altLang="en-US" sz="1400" b="1" dirty="0" err="1"/>
              <a:t>keV</a:t>
            </a:r>
            <a:r>
              <a:rPr lang="en-US" altLang="en-US" sz="1400" b="1" dirty="0"/>
              <a:t>) 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altLang="en-US" sz="1400" b="1" dirty="0"/>
              <a:t> Per-pixel count rate ~ 100 cps </a:t>
            </a:r>
            <a:r>
              <a:rPr lang="en-US" altLang="en-US" sz="1400" b="1" dirty="0">
                <a:sym typeface="Wingdings" pitchFamily="2" charset="2"/>
              </a:rPr>
              <a:t></a:t>
            </a:r>
            <a:r>
              <a:rPr lang="en-US" altLang="en-US" sz="1400" b="1" dirty="0"/>
              <a:t> Need to multiplex many of pixels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en-US" altLang="en-US" sz="1400" b="1" dirty="0">
                <a:latin typeface="Symbol" pitchFamily="18" charset="2"/>
              </a:rPr>
              <a:t> </a:t>
            </a:r>
            <a:r>
              <a:rPr lang="en-US" altLang="en-US" sz="1400" b="1" dirty="0" smtClean="0"/>
              <a:t>E</a:t>
            </a:r>
            <a:r>
              <a:rPr lang="en-US" altLang="en-US" sz="1400" b="1" dirty="0" smtClean="0">
                <a:latin typeface="Symbol" pitchFamily="18" charset="2"/>
              </a:rPr>
              <a:t> / </a:t>
            </a:r>
            <a:r>
              <a:rPr lang="en-US" altLang="en-US" sz="1400" b="1" dirty="0">
                <a:latin typeface="Symbol" pitchFamily="18" charset="2"/>
              </a:rPr>
              <a:t>D</a:t>
            </a:r>
            <a:r>
              <a:rPr lang="en-US" altLang="en-US" sz="1400" b="1" dirty="0"/>
              <a:t>E &gt; </a:t>
            </a:r>
            <a:r>
              <a:rPr lang="en-US" altLang="en-US" sz="1400" b="1" dirty="0" smtClean="0"/>
              <a:t>2000</a:t>
            </a:r>
            <a:endParaRPr lang="en-US" altLang="en-US" sz="1400" b="1" dirty="0"/>
          </a:p>
          <a:p>
            <a:endParaRPr lang="en-US" sz="8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1029670" y="2514600"/>
            <a:ext cx="7084661" cy="2226203"/>
            <a:chOff x="542422" y="2514600"/>
            <a:chExt cx="7084661" cy="2226203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250" b="22028"/>
            <a:stretch/>
          </p:blipFill>
          <p:spPr bwMode="auto">
            <a:xfrm>
              <a:off x="542422" y="2895277"/>
              <a:ext cx="5367725" cy="18291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157" r="1984"/>
            <a:stretch/>
          </p:blipFill>
          <p:spPr bwMode="auto">
            <a:xfrm>
              <a:off x="5791200" y="2514600"/>
              <a:ext cx="1835883" cy="222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800600"/>
            <a:ext cx="4332288" cy="178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5410200" y="4953000"/>
            <a:ext cx="3657600" cy="1415772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txBody>
          <a:bodyPr wrap="square" lIns="182880" tIns="91440" bIns="91440" anchor="ctr">
            <a:spAutoFit/>
          </a:bodyPr>
          <a:lstStyle/>
          <a:p>
            <a:pPr algn="l">
              <a:defRPr/>
            </a:pPr>
            <a:r>
              <a:rPr lang="en-US" sz="1200" b="1" dirty="0">
                <a:solidFill>
                  <a:srgbClr val="000000"/>
                </a:solidFill>
              </a:rPr>
              <a:t>Current </a:t>
            </a:r>
            <a:r>
              <a:rPr lang="en-US" sz="1200" b="1" dirty="0" smtClean="0">
                <a:solidFill>
                  <a:srgbClr val="000000"/>
                </a:solidFill>
              </a:rPr>
              <a:t>work</a:t>
            </a:r>
          </a:p>
          <a:p>
            <a:pPr marL="171450" indent="-171450" algn="l">
              <a:buFont typeface="Wingdings" panose="05000000000000000000" pitchFamily="2" charset="2"/>
              <a:buChar char="Ø"/>
              <a:defRPr/>
            </a:pPr>
            <a:r>
              <a:rPr lang="en-US" sz="1200" b="1" dirty="0">
                <a:solidFill>
                  <a:srgbClr val="000000"/>
                </a:solidFill>
              </a:rPr>
              <a:t> </a:t>
            </a:r>
            <a:r>
              <a:rPr lang="en-US" sz="1200" dirty="0" smtClean="0">
                <a:solidFill>
                  <a:srgbClr val="000000"/>
                </a:solidFill>
              </a:rPr>
              <a:t>Improving </a:t>
            </a:r>
            <a:r>
              <a:rPr lang="en-US" sz="1200" dirty="0">
                <a:solidFill>
                  <a:srgbClr val="000000"/>
                </a:solidFill>
              </a:rPr>
              <a:t>noise </a:t>
            </a:r>
            <a:r>
              <a:rPr lang="en-US" sz="1100" dirty="0">
                <a:solidFill>
                  <a:srgbClr val="000000"/>
                </a:solidFill>
              </a:rPr>
              <a:t>(90 eV histogram and 40 eV </a:t>
            </a:r>
            <a:r>
              <a:rPr lang="en-US" sz="1100" dirty="0" smtClean="0">
                <a:solidFill>
                  <a:srgbClr val="000000"/>
                </a:solidFill>
              </a:rPr>
              <a:t>baseline)</a:t>
            </a:r>
          </a:p>
          <a:p>
            <a:pPr marL="628650" lvl="1" indent="-171450">
              <a:buFont typeface="Wingdings" panose="05000000000000000000" pitchFamily="2" charset="2"/>
              <a:buChar char="§"/>
              <a:defRPr/>
            </a:pPr>
            <a:r>
              <a:rPr lang="en-US" sz="1100" dirty="0" smtClean="0">
                <a:solidFill>
                  <a:srgbClr val="000000"/>
                </a:solidFill>
              </a:rPr>
              <a:t>New design with 10 eV baseline noise.</a:t>
            </a:r>
            <a:endParaRPr lang="en-US" sz="1100" dirty="0">
              <a:solidFill>
                <a:srgbClr val="000000"/>
              </a:solidFill>
            </a:endParaRPr>
          </a:p>
          <a:p>
            <a:pPr marL="171450" indent="-171450" algn="l">
              <a:buFont typeface="Wingdings" panose="05000000000000000000" pitchFamily="2" charset="2"/>
              <a:buChar char="Ø"/>
              <a:defRPr/>
            </a:pPr>
            <a:r>
              <a:rPr lang="en-US" sz="1200" dirty="0">
                <a:solidFill>
                  <a:srgbClr val="000000"/>
                </a:solidFill>
              </a:rPr>
              <a:t>Multi-pixel readout electronics and </a:t>
            </a:r>
            <a:r>
              <a:rPr lang="en-US" sz="1200" dirty="0" smtClean="0">
                <a:solidFill>
                  <a:srgbClr val="000000"/>
                </a:solidFill>
              </a:rPr>
              <a:t>software</a:t>
            </a:r>
          </a:p>
          <a:p>
            <a:pPr marL="628650" lvl="1" indent="-171450">
              <a:buFont typeface="Wingdings" panose="05000000000000000000" pitchFamily="2" charset="2"/>
              <a:buChar char="§"/>
              <a:defRPr/>
            </a:pPr>
            <a:r>
              <a:rPr lang="en-US" sz="1100" dirty="0" smtClean="0">
                <a:solidFill>
                  <a:srgbClr val="000000"/>
                </a:solidFill>
              </a:rPr>
              <a:t>Compatible </a:t>
            </a:r>
            <a:r>
              <a:rPr lang="en-US" sz="1100" dirty="0">
                <a:solidFill>
                  <a:srgbClr val="000000"/>
                </a:solidFill>
              </a:rPr>
              <a:t>with </a:t>
            </a:r>
            <a:r>
              <a:rPr lang="en-US" sz="1100" dirty="0">
                <a:solidFill>
                  <a:srgbClr val="000000"/>
                </a:solidFill>
                <a:latin typeface="Symbol" panose="05050102010706020507" pitchFamily="18" charset="2"/>
              </a:rPr>
              <a:t>m</a:t>
            </a:r>
            <a:r>
              <a:rPr lang="en-US" sz="1100" dirty="0">
                <a:solidFill>
                  <a:srgbClr val="000000"/>
                </a:solidFill>
              </a:rPr>
              <a:t>-wave </a:t>
            </a:r>
            <a:r>
              <a:rPr lang="en-US" sz="1100" dirty="0" smtClean="0">
                <a:solidFill>
                  <a:srgbClr val="000000"/>
                </a:solidFill>
              </a:rPr>
              <a:t>TESs</a:t>
            </a:r>
          </a:p>
          <a:p>
            <a:pPr marL="171450" indent="-171450">
              <a:buFont typeface="Wingdings" panose="05000000000000000000" pitchFamily="2" charset="2"/>
              <a:buChar char="Ø"/>
              <a:defRPr/>
            </a:pPr>
            <a:r>
              <a:rPr lang="en-US" sz="1100" dirty="0" smtClean="0">
                <a:solidFill>
                  <a:srgbClr val="000000"/>
                </a:solidFill>
              </a:rPr>
              <a:t>Multivariate-based pulse processing methods</a:t>
            </a:r>
            <a:endParaRPr lang="en-US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13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 b="1" kern="1200">
                <a:solidFill>
                  <a:srgbClr val="5C0426"/>
                </a:solidFill>
                <a:latin typeface="Trebuchet MS"/>
                <a:ea typeface="MS PGothic" pitchFamily="34" charset="-128"/>
                <a:cs typeface="Trebuchet MS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C0426"/>
                </a:solidFill>
                <a:latin typeface="Trebuchet MS" pitchFamily="-112" charset="0"/>
                <a:ea typeface="MS PGothic" pitchFamily="34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C0426"/>
                </a:solidFill>
                <a:latin typeface="Trebuchet MS" pitchFamily="-112" charset="0"/>
                <a:ea typeface="MS PGothic" pitchFamily="34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C0426"/>
                </a:solidFill>
                <a:latin typeface="Trebuchet MS" pitchFamily="-112" charset="0"/>
                <a:ea typeface="MS PGothic" pitchFamily="34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5C0426"/>
                </a:solidFill>
                <a:latin typeface="Trebuchet MS" pitchFamily="-112" charset="0"/>
                <a:ea typeface="MS PGothic" pitchFamily="34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-112" charset="0"/>
                <a:ea typeface="ＭＳ Ｐゴシック" pitchFamily="-112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-112" charset="0"/>
                <a:ea typeface="ＭＳ Ｐゴシック" pitchFamily="-112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-112" charset="0"/>
                <a:ea typeface="ＭＳ Ｐゴシック" pitchFamily="-112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-112" charset="0"/>
                <a:ea typeface="ＭＳ Ｐゴシック" pitchFamily="-112" charset="-128"/>
              </a:defRPr>
            </a:lvl9pPr>
          </a:lstStyle>
          <a:p>
            <a:r>
              <a:rPr lang="en-US" sz="2800" dirty="0" smtClean="0"/>
              <a:t>MKIDs @ APS for synchrotrons </a:t>
            </a:r>
            <a:br>
              <a:rPr lang="en-US" sz="2800" dirty="0" smtClean="0"/>
            </a:br>
            <a:endParaRPr lang="en-US" sz="2800" dirty="0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52400" y="914400"/>
            <a:ext cx="8915400" cy="52578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C0426"/>
              </a:buClr>
              <a:buFont typeface="Arial" pitchFamily="34" charset="0"/>
              <a:buChar char="•"/>
              <a:defRPr kern="1200">
                <a:solidFill>
                  <a:srgbClr val="000000"/>
                </a:solidFill>
                <a:latin typeface="+mn-lt"/>
                <a:ea typeface="MS PGothic" pitchFamily="34" charset="-128"/>
                <a:cs typeface="ＭＳ Ｐゴシック" pitchFamily="-112" charset="-128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C0426"/>
              </a:buClr>
              <a:buFont typeface="Arial" pitchFamily="34" charset="0"/>
              <a:buChar char="–"/>
              <a:defRPr sz="1600" kern="1200">
                <a:solidFill>
                  <a:srgbClr val="000000"/>
                </a:solidFill>
                <a:latin typeface="+mn-lt"/>
                <a:ea typeface="MS PGothic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C0426"/>
              </a:buClr>
              <a:buFont typeface="Arial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MS PGothic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C0426"/>
              </a:buClr>
              <a:buFont typeface="Arial" pitchFamily="34" charset="0"/>
              <a:buChar char="–"/>
              <a:defRPr sz="1400" kern="1200">
                <a:solidFill>
                  <a:srgbClr val="000000"/>
                </a:solidFill>
                <a:latin typeface="+mn-lt"/>
                <a:ea typeface="MS PGothic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C0426"/>
              </a:buClr>
              <a:buFont typeface="Arial" pitchFamily="34" charset="0"/>
              <a:buChar char="»"/>
              <a:defRPr sz="1400" kern="1200">
                <a:solidFill>
                  <a:srgbClr val="000000"/>
                </a:solidFill>
                <a:latin typeface="+mn-lt"/>
                <a:ea typeface="MS PGothic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 goal is energy resolution &lt; 10 eV with good count rate capabilities (&gt; 100kcps) </a:t>
            </a:r>
          </a:p>
          <a:p>
            <a:r>
              <a:rPr lang="en-US" dirty="0" smtClean="0"/>
              <a:t>Three Main Aspects: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b="1" dirty="0" smtClean="0"/>
              <a:t>Device Design &amp; Fabrication</a:t>
            </a:r>
          </a:p>
          <a:p>
            <a:pPr marL="1200150" lvl="2" indent="-342900">
              <a:buFont typeface="Wingdings" pitchFamily="2" charset="2"/>
              <a:buChar char="Ø"/>
            </a:pPr>
            <a:r>
              <a:rPr lang="en-US" dirty="0" smtClean="0"/>
              <a:t>Completely in-house with dedicated UHV deposition chamber (into new cleanroom in 2015)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b="1" dirty="0" smtClean="0"/>
              <a:t>Cryogenics and Device Characterization</a:t>
            </a:r>
          </a:p>
          <a:p>
            <a:pPr marL="1200150" lvl="2" indent="-342900">
              <a:buFont typeface="Wingdings" pitchFamily="2" charset="2"/>
              <a:buChar char="Ø"/>
            </a:pPr>
            <a:r>
              <a:rPr lang="en-US" dirty="0" smtClean="0"/>
              <a:t>Turnkey 100 </a:t>
            </a:r>
            <a:r>
              <a:rPr lang="en-US" dirty="0" err="1" smtClean="0"/>
              <a:t>mK</a:t>
            </a:r>
            <a:r>
              <a:rPr lang="en-US" dirty="0" smtClean="0"/>
              <a:t> cryostat (cryogen-free)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b="1" dirty="0" smtClean="0"/>
              <a:t>Readout electronics</a:t>
            </a:r>
          </a:p>
          <a:p>
            <a:pPr lvl="2">
              <a:buFont typeface="Wingdings" pitchFamily="2" charset="2"/>
              <a:buChar char="Ø"/>
            </a:pPr>
            <a:r>
              <a:rPr lang="en-US" dirty="0" smtClean="0"/>
              <a:t> Multi-pixel readout using software defined radio</a:t>
            </a:r>
            <a:endParaRPr lang="en-US" sz="1800" dirty="0" smtClean="0"/>
          </a:p>
          <a:p>
            <a:pPr lvl="1"/>
            <a:endParaRPr lang="en-US" sz="1800" dirty="0" smtClean="0"/>
          </a:p>
        </p:txBody>
      </p:sp>
      <p:pic>
        <p:nvPicPr>
          <p:cNvPr id="6" name="Picture 2" descr="Z:\aa_Detector Development\LTD\MKID\Lab_photo1_panaram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8" t="22693" r="11389"/>
          <a:stretch/>
        </p:blipFill>
        <p:spPr bwMode="auto">
          <a:xfrm>
            <a:off x="8546" y="3851282"/>
            <a:ext cx="9130387" cy="247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Elbow Connector 6"/>
          <p:cNvCxnSpPr/>
          <p:nvPr/>
        </p:nvCxnSpPr>
        <p:spPr bwMode="auto">
          <a:xfrm rot="16200000" flipH="1">
            <a:off x="4572000" y="3276600"/>
            <a:ext cx="2590800" cy="457200"/>
          </a:xfrm>
          <a:prstGeom prst="bentConnector3">
            <a:avLst>
              <a:gd name="adj1" fmla="val 50000"/>
            </a:avLst>
          </a:prstGeom>
          <a:noFill/>
          <a:ln w="57150" cap="flat" cmpd="sng" algn="ctr">
            <a:solidFill>
              <a:srgbClr val="364A3A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8" name="Group 7"/>
          <p:cNvGrpSpPr/>
          <p:nvPr/>
        </p:nvGrpSpPr>
        <p:grpSpPr>
          <a:xfrm>
            <a:off x="354381" y="2438397"/>
            <a:ext cx="331417" cy="1835865"/>
            <a:chOff x="354381" y="2438397"/>
            <a:chExt cx="331417" cy="1835865"/>
          </a:xfrm>
        </p:grpSpPr>
        <p:cxnSp>
          <p:nvCxnSpPr>
            <p:cNvPr id="9" name="Elbow Connector 8"/>
            <p:cNvCxnSpPr/>
            <p:nvPr/>
          </p:nvCxnSpPr>
          <p:spPr bwMode="auto">
            <a:xfrm rot="16200000" flipH="1">
              <a:off x="-384533" y="3203930"/>
              <a:ext cx="1835864" cy="304799"/>
            </a:xfrm>
            <a:prstGeom prst="bentConnector3">
              <a:avLst/>
            </a:prstGeom>
            <a:noFill/>
            <a:ln w="571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0" name="Straight Connector 9"/>
            <p:cNvCxnSpPr/>
            <p:nvPr/>
          </p:nvCxnSpPr>
          <p:spPr bwMode="auto">
            <a:xfrm>
              <a:off x="354381" y="2438397"/>
              <a:ext cx="304800" cy="0"/>
            </a:xfrm>
            <a:prstGeom prst="line">
              <a:avLst/>
            </a:prstGeom>
            <a:noFill/>
            <a:ln w="5715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11" name="Straight Arrow Connector 10"/>
          <p:cNvCxnSpPr/>
          <p:nvPr/>
        </p:nvCxnSpPr>
        <p:spPr bwMode="auto">
          <a:xfrm>
            <a:off x="1828800" y="3352800"/>
            <a:ext cx="0" cy="106680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8818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roon_addfield">
  <a:themeElements>
    <a:clrScheme name="ANL_2009">
      <a:dk1>
        <a:srgbClr val="7F7F7F"/>
      </a:dk1>
      <a:lt1>
        <a:sysClr val="window" lastClr="FFFFFF"/>
      </a:lt1>
      <a:dk2>
        <a:srgbClr val="1F497D"/>
      </a:dk2>
      <a:lt2>
        <a:srgbClr val="EEECE1"/>
      </a:lt2>
      <a:accent1>
        <a:srgbClr val="5C0426"/>
      </a:accent1>
      <a:accent2>
        <a:srgbClr val="9D7D9E"/>
      </a:accent2>
      <a:accent3>
        <a:srgbClr val="BF5C28"/>
      </a:accent3>
      <a:accent4>
        <a:srgbClr val="3D203B"/>
      </a:accent4>
      <a:accent5>
        <a:srgbClr val="666B66"/>
      </a:accent5>
      <a:accent6>
        <a:srgbClr val="D6AC29"/>
      </a:accent6>
      <a:hlink>
        <a:srgbClr val="253D51"/>
      </a:hlink>
      <a:folHlink>
        <a:srgbClr val="1B154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maroon_addfield</Template>
  <TotalTime>689</TotalTime>
  <Words>1826</Words>
  <Application>Microsoft Office PowerPoint</Application>
  <PresentationFormat>On-screen Show (4:3)</PresentationFormat>
  <Paragraphs>248</Paragraphs>
  <Slides>22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maroon_addfield</vt:lpstr>
      <vt:lpstr>X-Ray Detector Development at ANL/APS</vt:lpstr>
      <vt:lpstr>Outline</vt:lpstr>
      <vt:lpstr>APS Detectors Group</vt:lpstr>
      <vt:lpstr>APS Detector Pool</vt:lpstr>
      <vt:lpstr>Detector Testing Beamline @ 1-BM</vt:lpstr>
      <vt:lpstr>DAQ electronics</vt:lpstr>
      <vt:lpstr>Detector R&amp;D Initiatives</vt:lpstr>
      <vt:lpstr>Superconducting energy dispersive detectors </vt:lpstr>
      <vt:lpstr>PowerPoint Presentation</vt:lpstr>
      <vt:lpstr>Germanium strip detectors </vt:lpstr>
      <vt:lpstr>Germanium strip detectors </vt:lpstr>
      <vt:lpstr>MHz-framing Integrating pixel detectors  (“FASPAX”)</vt:lpstr>
      <vt:lpstr>FASPAX</vt:lpstr>
      <vt:lpstr>Sparsified pixel detectors for time-resolved x-ray speckle (“VIPIC”) </vt:lpstr>
      <vt:lpstr>VIPIC</vt:lpstr>
      <vt:lpstr>Summary</vt:lpstr>
      <vt:lpstr>Extra Slides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Argonne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X-Ray Detector Development at ANL/APS</dc:title>
  <dc:creator>Antonino Miceli</dc:creator>
  <cp:lastModifiedBy>Tezak, Samantha L.</cp:lastModifiedBy>
  <cp:revision>81</cp:revision>
  <dcterms:created xsi:type="dcterms:W3CDTF">2014-07-31T16:15:45Z</dcterms:created>
  <dcterms:modified xsi:type="dcterms:W3CDTF">2014-08-01T19:40:10Z</dcterms:modified>
</cp:coreProperties>
</file>