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2" r:id="rId3"/>
    <p:sldMasterId id="2147483744" r:id="rId4"/>
    <p:sldMasterId id="2147483756" r:id="rId5"/>
    <p:sldMasterId id="2147483768" r:id="rId6"/>
    <p:sldMasterId id="2147483833" r:id="rId7"/>
    <p:sldMasterId id="2147483882" r:id="rId8"/>
    <p:sldMasterId id="2147483927" r:id="rId9"/>
  </p:sldMasterIdLst>
  <p:notesMasterIdLst>
    <p:notesMasterId r:id="rId31"/>
  </p:notesMasterIdLst>
  <p:sldIdLst>
    <p:sldId id="438" r:id="rId10"/>
    <p:sldId id="384" r:id="rId11"/>
    <p:sldId id="385" r:id="rId12"/>
    <p:sldId id="386" r:id="rId13"/>
    <p:sldId id="387" r:id="rId14"/>
    <p:sldId id="388" r:id="rId15"/>
    <p:sldId id="389" r:id="rId16"/>
    <p:sldId id="258" r:id="rId17"/>
    <p:sldId id="390" r:id="rId18"/>
    <p:sldId id="411" r:id="rId19"/>
    <p:sldId id="325" r:id="rId20"/>
    <p:sldId id="278" r:id="rId21"/>
    <p:sldId id="282" r:id="rId22"/>
    <p:sldId id="371" r:id="rId23"/>
    <p:sldId id="281" r:id="rId24"/>
    <p:sldId id="370" r:id="rId25"/>
    <p:sldId id="321" r:id="rId26"/>
    <p:sldId id="443" r:id="rId27"/>
    <p:sldId id="382" r:id="rId28"/>
    <p:sldId id="286" r:id="rId29"/>
    <p:sldId id="296" r:id="rId30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EE13"/>
    <a:srgbClr val="0000CC"/>
    <a:srgbClr val="000086"/>
    <a:srgbClr val="000099"/>
    <a:srgbClr val="800000"/>
    <a:srgbClr val="000083"/>
    <a:srgbClr val="000074"/>
    <a:srgbClr val="71FFFF"/>
    <a:srgbClr val="001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94660"/>
  </p:normalViewPr>
  <p:slideViewPr>
    <p:cSldViewPr>
      <p:cViewPr varScale="1">
        <p:scale>
          <a:sx n="164" d="100"/>
          <a:sy n="164" d="100"/>
        </p:scale>
        <p:origin x="648" y="132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9B2E5-D583-448C-8749-C225EAE9E87D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19C2D-2472-48CA-B0D5-A3EED847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2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D03D3-798D-40BA-B797-E34D3A76902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41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414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F9ED664-D0D9-4563-ABC4-632C67A46B8E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99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7158C-D957-4F1F-A1D4-1265EBDCC20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82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824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727CB29C-03D5-43C9-8108-7826B61627CA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1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7158C-D957-4F1F-A1D4-1265EBDCC20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82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824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727CB29C-03D5-43C9-8108-7826B61627CA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14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351961B-B04A-4367-AC9E-B480A6E91A8A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534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534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7144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8060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03720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9072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30776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76076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351961B-B04A-4367-AC9E-B480A6E91A8A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534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534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7463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D03D3-798D-40BA-B797-E34D3A76902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41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414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F9ED664-D0D9-4563-ABC4-632C67A46B8E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08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CFF4C8-B83A-47E5-9D7E-6BC6FA04FE83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4B5F20C-BE76-4881-9CF6-7A9EC9A78C87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EE36503-BC35-4E88-A1FA-AEB6F9329ABB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36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536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36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7C16C9F-0BE7-48AD-9EA4-FA6AC15BF311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763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BCD87-9A74-4408-BA5D-EE2D4BD85213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BC49A7A-7364-47BF-99B7-7C58939AE863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0C704D4-D4D7-4051-8488-931A1E774467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31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31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F46E9F4-F70B-4F4A-8A34-01340375BB15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4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CFF4C8-B83A-47E5-9D7E-6BC6FA04FE83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4B5F20C-BE76-4881-9CF6-7A9EC9A78C87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EE36503-BC35-4E88-A1FA-AEB6F9329ABB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36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536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36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7C16C9F-0BE7-48AD-9EA4-FA6AC15BF311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29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CFF4C8-B83A-47E5-9D7E-6BC6FA04FE83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4B5F20C-BE76-4881-9CF6-7A9EC9A78C87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EE36503-BC35-4E88-A1FA-AEB6F9329ABB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36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536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36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7C16C9F-0BE7-48AD-9EA4-FA6AC15BF311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533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CFF4C8-B83A-47E5-9D7E-6BC6FA04FE83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4B5F20C-BE76-4881-9CF6-7A9EC9A78C87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EE36503-BC35-4E88-A1FA-AEB6F9329ABB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36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536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36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7C16C9F-0BE7-48AD-9EA4-FA6AC15BF311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19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CFF4C8-B83A-47E5-9D7E-6BC6FA04FE83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4B5F20C-BE76-4881-9CF6-7A9EC9A78C87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EE36503-BC35-4E88-A1FA-AEB6F9329ABB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36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536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36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7C16C9F-0BE7-48AD-9EA4-FA6AC15BF311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923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5B98B-C5AF-4E74-9337-FB7031434AC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4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6486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7ADCA79D-9A7F-4A87-81E4-41010D30E089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13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37A8914-F445-409E-9F41-9C80A692AB33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6788" y="695325"/>
            <a:ext cx="4927600" cy="3413125"/>
          </a:xfrm>
          <a:ln w="12700" cap="flat">
            <a:solidFill>
              <a:schemeClr val="tx1"/>
            </a:solidFill>
          </a:ln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</p:spPr>
        <p:txBody>
          <a:bodyPr lIns="88123" tIns="45636" rIns="88123" bIns="45636"/>
          <a:lstStyle/>
          <a:p>
            <a:pPr defTabSz="874713"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814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9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91B548-801C-497B-AAFD-057203FC4B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C38AD0-8DBE-4DAC-B68B-A738423797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CB0E43-A8C6-4D9D-89C1-D975FCF237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CCE8-D951-4282-AEFE-6B576F8C05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4382-61CB-449A-8C94-64A702B1261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1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0829D-81D2-4B2C-996C-1A16E42A99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B2577-FEDE-46D4-B0F9-E98B994247F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3D5B-D0EE-49C1-BC96-A9DAE382D8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A876-B328-4E7F-8F5E-D77C4AD6E7D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CCFD-1EB9-4C08-A227-49E0B8840F5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1981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1981200" y="0"/>
            <a:ext cx="1524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BBE-6A30-4E56-A28A-F35F8CC333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A39087-B05E-4FFF-8CC2-4B9B8D7FE22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1F545-8C3D-4328-8CD6-06BCB07282D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966FF-51DA-4CD5-965D-30041DA2250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80A3C-BCDA-4DDA-919A-CFC4F0D4C84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7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86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0775" y="276247"/>
            <a:ext cx="930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33463" y="149225"/>
            <a:ext cx="708183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3196" y="1257322"/>
            <a:ext cx="6400800" cy="6016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73312" y="6480197"/>
            <a:ext cx="53625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59700" y="6434138"/>
            <a:ext cx="2063750" cy="347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8DEC-8DAA-4ABC-B076-AD59E1CF3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xfrm>
            <a:off x="74614" y="6448425"/>
            <a:ext cx="206375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28486-F570-4AA9-8494-7A5F48CEA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8E66-C064-4623-9075-F4F7DB95F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2345F-1BB0-4B89-BDF7-423AFF234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9DB2-012F-4C80-9BD8-299A390684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C490-5D1C-4D5C-9EA4-A3F536ACA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4876-B288-465E-A8A4-2378C279B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1495426" y="22704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873B5E-B871-4AF9-A5F8-74E54AF446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FEFC-3C8F-49EE-B773-361B808A6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95DA1-567A-439E-BE0C-D11902B3F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83FC-8077-431A-BA26-ADD2055E1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0516-B56D-45E7-A93C-C237C5F245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7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86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0781" y="276257"/>
            <a:ext cx="930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33463" y="149225"/>
            <a:ext cx="708183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3196" y="1257332"/>
            <a:ext cx="6400800" cy="6016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73317" y="6480207"/>
            <a:ext cx="53625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59700" y="6434138"/>
            <a:ext cx="2063750" cy="347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8DEC-8DAA-4ABC-B076-AD59E1CF3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xfrm>
            <a:off x="74614" y="6448425"/>
            <a:ext cx="206375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28486-F570-4AA9-8494-7A5F48CEA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8E66-C064-4623-9075-F4F7DB95F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2345F-1BB0-4B89-BDF7-423AFF234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9DB2-012F-4C80-9BD8-299A390684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C490-5D1C-4D5C-9EA4-A3F536ACA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031073-3BFA-425E-8EAB-36EF693925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4876-B288-465E-A8A4-2378C279B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FEFC-3C8F-49EE-B773-361B808A6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95DA1-567A-439E-BE0C-D11902B3F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83FC-8077-431A-BA26-ADD2055E1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0516-B56D-45E7-A93C-C237C5F245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7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86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0779" y="276253"/>
            <a:ext cx="930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33463" y="149225"/>
            <a:ext cx="708183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3196" y="1257328"/>
            <a:ext cx="6400800" cy="6016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73315" y="6480203"/>
            <a:ext cx="53625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59700" y="6434138"/>
            <a:ext cx="2063750" cy="347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E1E60-1C31-4E3F-BEFD-067C9FDD1B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xfrm>
            <a:off x="74614" y="6448425"/>
            <a:ext cx="206375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57D91-FBCC-4B5A-B2EE-E8005CF6D6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D56B4-448D-4931-ACDF-DD0C8CED03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FB479-522C-4F1B-85BE-F024737069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9FA5-9A02-449B-A68E-F297BAB9A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24C319-9CA0-4743-A9D1-57CEBC9C27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D36FF-E1F3-484B-BC16-C81D60327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F7B52-173C-457C-A3D5-294EB67BF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1495426" y="21907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Picture 5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0630"/>
            <a:ext cx="1235076" cy="91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33375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8E56F-8C2A-4513-9807-0FF6ACFBF4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D9A03-8D41-4B90-A42E-79DD5EE84D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6C50F-56FF-418B-9ECA-2AC6E375C2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D7AC6-D185-41B8-A42B-C75F496572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CCE8-D951-4282-AEFE-6B576F8C05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4382-61CB-449A-8C94-64A702B1261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2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0829D-81D2-4B2C-996C-1A16E42A99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B2577-FEDE-46D4-B0F9-E98B994247F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F3F074-93C4-4634-873F-72646475DF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3D5B-D0EE-49C1-BC96-A9DAE382D8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A876-B328-4E7F-8F5E-D77C4AD6E7D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CCFD-1EB9-4C08-A227-49E0B8840F5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BBE-6A30-4E56-A28A-F35F8CC333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1F545-8C3D-4328-8CD6-06BCB07282D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966FF-51DA-4CD5-965D-30041DA2250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80A3C-BCDA-4DDA-919A-CFC4F0D4C84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7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86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0772" y="276241"/>
            <a:ext cx="930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33463" y="149225"/>
            <a:ext cx="708183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3196" y="1257316"/>
            <a:ext cx="6400800" cy="6016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73308" y="6480191"/>
            <a:ext cx="53625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59700" y="6434138"/>
            <a:ext cx="2063750" cy="347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8DEC-8DAA-4ABC-B076-AD59E1CF3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xfrm>
            <a:off x="74614" y="6448425"/>
            <a:ext cx="206375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58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228600"/>
            <a:ext cx="8077200" cy="914400"/>
          </a:xfrm>
          <a:solidFill>
            <a:srgbClr val="000086"/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28486-F570-4AA9-8494-7A5F48CEA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2" descr="mailbox://D:/NEWMANCP/USLUO2013/US%20LUA%20Files%20to%20save%20as%20%27Official%27%20%20logo%20and%20cover%20page.eml?number=0&amp;part=1.1.2.2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279" y="228600"/>
            <a:ext cx="103712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300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8E66-C064-4623-9075-F4F7DB95F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03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6DA2E8-7898-4632-9AC0-17683A857D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2345F-1BB0-4B89-BDF7-423AFF234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86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9DB2-012F-4C80-9BD8-299A390684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082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C490-5D1C-4D5C-9EA4-A3F536ACA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455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4876-B288-465E-A8A4-2378C279B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228601"/>
            <a:ext cx="14477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1676400" y="228601"/>
            <a:ext cx="79248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59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FEFC-3C8F-49EE-B773-361B808A6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118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95DA1-567A-439E-BE0C-D11902B3F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061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83FC-8077-431A-BA26-ADD2055E1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45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0516-B56D-45E7-A93C-C237C5F245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741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4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F644A2-FC29-4701-BAA6-FB5C278790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388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5EF5E-C8CF-47B7-922D-E6F1324EFA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99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7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1FD141-3896-486F-92AB-61B0CA7ECA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2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386328-CD8B-41F6-B698-A66227F3BC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2461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D1090C-4BAD-4347-A0FF-8FF8A6C755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310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6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6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CCA8CA-169D-4165-87EF-6B510A31E2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441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20B6D1-1FE3-49ED-A6D2-D962342128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791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266F9F-116A-4E2C-94D4-55E19599B5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-10510" y="0"/>
            <a:ext cx="2220310" cy="10063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288925" indent="-288925" defTabSz="1503363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5260975" algn="l"/>
                <a:tab pos="6118225" algn="l"/>
                <a:tab pos="8912225" algn="l"/>
              </a:tabLst>
            </a:pPr>
            <a:endParaRPr lang="en-US" sz="1900" b="1" smtClean="0">
              <a:solidFill>
                <a:srgbClr val="10253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48" y="-15651"/>
            <a:ext cx="1119352" cy="102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6"/>
            <a:ext cx="553720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36CA6F-28BD-4BDD-A170-EADBBF33C5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291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E349BC-9C77-4345-AF6F-B4D3FF48AB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340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6DC824-FC2E-487A-ACD2-F22369F2CD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6631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8" y="274643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31CDA8-5C87-4214-822F-5E18B709C0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017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CCE8-D951-4282-AEFE-6B576F8C05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9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978359-0527-40F6-A3BE-1FF413F55E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4382-61CB-449A-8C94-64A702B1261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130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0829D-81D2-4B2C-996C-1A16E42A99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548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B2577-FEDE-46D4-B0F9-E98B994247F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62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3D5B-D0EE-49C1-BC96-A9DAE382D8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380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A876-B328-4E7F-8F5E-D77C4AD6E7D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794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CCFD-1EB9-4C08-A227-49E0B8840F5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803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BBE-6A30-4E56-A28A-F35F8CC333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93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1F545-8C3D-4328-8CD6-06BCB07282D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56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966FF-51DA-4CD5-965D-30041DA2250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659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80A3C-BCDA-4DDA-919A-CFC4F0D4C84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4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304800"/>
            <a:ext cx="779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00200"/>
            <a:ext cx="8420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394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9900" y="6400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FAC63C3-FB9C-4A71-8977-FD31AECC2778}" type="slidenum">
              <a:rPr 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03941" name="Line 5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703942" name="Line 6"/>
          <p:cNvSpPr>
            <a:spLocks noChangeShapeType="1"/>
          </p:cNvSpPr>
          <p:nvPr/>
        </p:nvSpPr>
        <p:spPr bwMode="auto">
          <a:xfrm>
            <a:off x="742950" y="64008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703943" name="Text Box 7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34400" y="76200"/>
            <a:ext cx="132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66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60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EA7398-82BF-4FA5-83A1-4B46CC6CD0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14"/>
            <a:ext cx="2806700" cy="12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28861" y="304800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0"/>
            <a:ext cx="9163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51063" y="6553200"/>
            <a:ext cx="558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F05AF1-A1E0-469E-BDCC-FE155C7889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025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7650" y="228622"/>
            <a:ext cx="2063750" cy="91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1495426" y="22704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" name="Picture 9"/>
          <p:cNvPicPr/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28600"/>
            <a:ext cx="1235076" cy="91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 userDrawn="1"/>
        </p:nvSpPr>
        <p:spPr bwMode="auto">
          <a:xfrm>
            <a:off x="1752600" y="341345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kern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r"/>
        <a:defRPr sz="2800" b="1">
          <a:solidFill>
            <a:srgbClr val="0000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 3" pitchFamily="18" charset="2"/>
        <a:buChar char="Æ"/>
        <a:defRPr sz="2400" b="1">
          <a:solidFill>
            <a:srgbClr val="0000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r"/>
        <a:defRPr sz="22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1495426" y="22704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0"/>
            <a:ext cx="9163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51063" y="6553200"/>
            <a:ext cx="558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F05AF1-A1E0-469E-BDCC-FE155C7889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025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/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8925" y="228600"/>
            <a:ext cx="1235076" cy="91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41345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r"/>
        <a:defRPr sz="2800" b="1">
          <a:solidFill>
            <a:srgbClr val="0000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 3" pitchFamily="18" charset="2"/>
        <a:buChar char="Æ"/>
        <a:defRPr sz="2400" b="1">
          <a:solidFill>
            <a:srgbClr val="0000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r"/>
        <a:defRPr sz="22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28865" y="304800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0"/>
            <a:ext cx="9163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51063" y="6553200"/>
            <a:ext cx="558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3004E6-FF60-4B97-BEE1-0563EDF2211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025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7650" y="228628"/>
            <a:ext cx="2063750" cy="91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r"/>
        <a:defRPr sz="2800" b="1">
          <a:solidFill>
            <a:srgbClr val="0000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 3" pitchFamily="18" charset="2"/>
        <a:buChar char="Æ"/>
        <a:defRPr sz="2400" b="1">
          <a:solidFill>
            <a:srgbClr val="0000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r"/>
        <a:defRPr sz="22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7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76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6000" y="635637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EA7398-82BF-4FA5-83A1-4B46CC6CD0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18"/>
            <a:ext cx="2806700" cy="12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28858" y="304800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0"/>
            <a:ext cx="9163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51063" y="6553200"/>
            <a:ext cx="558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F05AF1-A1E0-469E-BDCC-FE155C7889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025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7650" y="228616"/>
            <a:ext cx="2063750" cy="91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83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r"/>
        <a:defRPr sz="2800" b="1">
          <a:solidFill>
            <a:srgbClr val="0000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 3" pitchFamily="18" charset="2"/>
        <a:buChar char="Æ"/>
        <a:defRPr sz="2400" b="1">
          <a:solidFill>
            <a:srgbClr val="0000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r"/>
        <a:defRPr sz="22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7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 sz="1200" b="0">
                <a:solidFill>
                  <a:srgbClr val="000000">
                    <a:tint val="75000"/>
                  </a:srgb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7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 sz="1200" b="0">
                <a:solidFill>
                  <a:srgbClr val="000000">
                    <a:tint val="75000"/>
                  </a:srgb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6000" y="635637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 sz="1200" b="0">
                <a:solidFill>
                  <a:srgbClr val="000000">
                    <a:tint val="75000"/>
                  </a:srgbClr>
                </a:solidFill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85FE3BF-E5CC-4257-BD05-B997E1024F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"/>
            <a:ext cx="1733550" cy="76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65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60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EA7398-82BF-4FA5-83A1-4B46CC6CD0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2806700" cy="12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911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opbox.com/s/ckrjbj4ax2g9gph/NewStudentOrientationAtCERN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uslua.org/" TargetMode="Externa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em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luo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ermilab-uec.org/mediaWiki/images/1/11/IMG_24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4" r="27025" b="4597"/>
          <a:stretch/>
        </p:blipFill>
        <p:spPr bwMode="auto">
          <a:xfrm>
            <a:off x="8305800" y="975360"/>
            <a:ext cx="1524000" cy="2273763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-1" r="193" b="70085"/>
          <a:stretch/>
        </p:blipFill>
        <p:spPr>
          <a:xfrm>
            <a:off x="155890" y="116890"/>
            <a:ext cx="9673910" cy="87371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2" name="Picture 11" descr="vertic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86" y="3254566"/>
            <a:ext cx="2320013" cy="1727697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5315" t="2306" r="1677" b="5501"/>
          <a:stretch/>
        </p:blipFill>
        <p:spPr>
          <a:xfrm>
            <a:off x="7518708" y="4982263"/>
            <a:ext cx="2332862" cy="176234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1386" y="1003176"/>
            <a:ext cx="2546368" cy="218110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26" name="Picture 2" descr="http://science.energy.gov/%7E/media/_/images/laboratories/argonne/argonne-national-laboratory-aeria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250" y="1021754"/>
            <a:ext cx="3612854" cy="216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1.gstatic.com/images?q=tbn:ANd9GcRWEBjTkQ1jPhcBuE6GUfw4dzJHoFKpxrH6wdE4tbyzGSfo1W0-0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54" y="1003176"/>
            <a:ext cx="472440" cy="47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xample content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8" y="3238944"/>
            <a:ext cx="2614080" cy="1685159"/>
          </a:xfrm>
          <a:prstGeom prst="rect">
            <a:avLst/>
          </a:prstGeom>
          <a:noFill/>
          <a:ln w="19050">
            <a:solidFill>
              <a:srgbClr val="FFEE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cdsweb.cern.ch/record/1459463/files/Fig1-gammagamma_run194108_evt564224000_ispy_3d-annotated-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8907" y="4982263"/>
            <a:ext cx="2548154" cy="1723542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737754" y="3215437"/>
            <a:ext cx="4750261" cy="3490367"/>
          </a:xfrm>
          <a:prstGeom prst="rect">
            <a:avLst/>
          </a:prstGeom>
          <a:gradFill rotWithShape="1">
            <a:gsLst>
              <a:gs pos="0">
                <a:srgbClr val="000036"/>
              </a:gs>
              <a:gs pos="50000">
                <a:srgbClr val="000064"/>
              </a:gs>
              <a:gs pos="100000">
                <a:srgbClr val="000036"/>
              </a:gs>
            </a:gsLst>
            <a:lin ang="0" scaled="1"/>
          </a:gra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tIns="182880">
            <a:noAutofit/>
          </a:bodyPr>
          <a:lstStyle/>
          <a:p>
            <a:pPr algn="ctr" fontAlgn="base"/>
            <a:endParaRPr lang="en-US" sz="1200" b="1" dirty="0" smtClean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>
              <a:spcAft>
                <a:spcPts val="1200"/>
              </a:spcAft>
            </a:pPr>
            <a:r>
              <a:rPr lang="en-US" sz="3200" b="1" dirty="0" smtClean="0">
                <a:solidFill>
                  <a:srgbClr val="FFEE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US LUA </a:t>
            </a:r>
            <a:r>
              <a:rPr lang="en-US" sz="3200" b="1" dirty="0">
                <a:solidFill>
                  <a:srgbClr val="FFEE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Annual </a:t>
            </a:r>
            <a:r>
              <a:rPr lang="en-US" sz="3200" b="1" dirty="0" smtClean="0">
                <a:solidFill>
                  <a:srgbClr val="FFEE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Meeting</a:t>
            </a:r>
            <a:endParaRPr lang="en-US" sz="3200" b="1" dirty="0">
              <a:solidFill>
                <a:srgbClr val="FFEE13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>
              <a:spcAft>
                <a:spcPts val="1200"/>
              </a:spcAft>
            </a:pPr>
            <a:r>
              <a:rPr lang="en-US" sz="3200" b="1" dirty="0" smtClean="0">
                <a:solidFill>
                  <a:srgbClr val="FFEE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Agenda</a:t>
            </a:r>
            <a:endParaRPr lang="en-US" sz="2000" b="1" dirty="0" smtClean="0">
              <a:solidFill>
                <a:srgbClr val="FFEE13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/>
            <a:endParaRPr lang="en-US" b="1" dirty="0">
              <a:solidFill>
                <a:srgbClr val="FFEE13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/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Argonne National Lab            </a:t>
            </a:r>
            <a:b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</a:b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November 12-14, 2014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4153" y="3249122"/>
            <a:ext cx="2593601" cy="345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r="25976"/>
          <a:stretch/>
        </p:blipFill>
        <p:spPr bwMode="auto">
          <a:xfrm>
            <a:off x="6386104" y="1003176"/>
            <a:ext cx="1919696" cy="221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84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ACCU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399"/>
            <a:ext cx="1981200" cy="5552993"/>
          </a:xfrm>
        </p:spPr>
        <p:txBody>
          <a:bodyPr>
            <a:noAutofit/>
          </a:bodyPr>
          <a:lstStyle/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Alabama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Arizona</a:t>
            </a:r>
          </a:p>
          <a:p>
            <a:pPr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Brown 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Boston Univ.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Caltech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 Berkeley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 Davis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 Irvine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UCLA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 Riverside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UCSD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UCSB</a:t>
            </a:r>
          </a:p>
          <a:p>
            <a:pPr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Carnegie Mellon 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Case Western</a:t>
            </a:r>
          </a:p>
          <a:p>
            <a:pPr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Chicago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Colorado </a:t>
            </a:r>
          </a:p>
          <a:p>
            <a:pPr marL="0" lvl="0" indent="0" eaLnBrk="1" hangingPunct="1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Columbia </a:t>
            </a:r>
          </a:p>
          <a:p>
            <a:pPr marL="0" lvl="0" indent="0" eaLnBrk="1" hangingPunct="1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Cornell 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Duke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Florida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Florida State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Harvard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2"/>
            <a:ext cx="381000" cy="365125"/>
          </a:xfrm>
        </p:spPr>
        <p:txBody>
          <a:bodyPr/>
          <a:lstStyle/>
          <a:p>
            <a:fld id="{F1AFD018-1B7A-40A1-94AD-3E2552723812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819400" y="0"/>
            <a:ext cx="6934200" cy="1219200"/>
          </a:xfrm>
          <a:prstGeom prst="rect">
            <a:avLst/>
          </a:prstGeom>
          <a:solidFill>
            <a:srgbClr val="000066"/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LHC: 70 of 83 US Universities in URA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1199667"/>
            <a:ext cx="2438400" cy="588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UIUC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IIT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Indiana 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Iowa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Iowa State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Johns Hopkins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Maryland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MIT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Michigan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MSU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Minnesota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Nebraska-Lincoln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New Mexico 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Northeastern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NIU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Northwestern 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Notre Dame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Ohio State 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Oklahoma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Oregon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Pennsylvania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Pittsburgh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Princeton </a:t>
            </a:r>
            <a:b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Purdue (+Calumet)</a:t>
            </a:r>
          </a:p>
        </p:txBody>
      </p:sp>
      <p:sp>
        <p:nvSpPr>
          <p:cNvPr id="9" name="Rectangle 8"/>
          <p:cNvSpPr/>
          <p:nvPr/>
        </p:nvSpPr>
        <p:spPr>
          <a:xfrm>
            <a:off x="4267200" y="1225212"/>
            <a:ext cx="2438400" cy="569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Rice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Rochester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Rockefeller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Rutgers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South Carolina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Southern Methodist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Stanford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SUNY Buffalo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SUNY Stony Brook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Syracuse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Tennessee Knoxville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Texas A&amp;M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UT Arlington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UT Austin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UT Dallas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Texas Tech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Tufts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Vanderbilt </a:t>
            </a:r>
            <a:b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Virginia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Washington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Wayne State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Wisconsin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Yale</a:t>
            </a:r>
            <a:endParaRPr lang="en-US" b="1" dirty="0" smtClean="0">
              <a:solidFill>
                <a:srgbClr val="0000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0" name="Picture 2" descr="clickable USA 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1295400"/>
            <a:ext cx="3086619" cy="2057400"/>
          </a:xfrm>
          <a:prstGeom prst="rect">
            <a:avLst/>
          </a:prstGeom>
          <a:noFill/>
        </p:spPr>
      </p:pic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705600" y="3505200"/>
            <a:ext cx="2895600" cy="3124200"/>
          </a:xfrm>
          <a:prstGeom prst="rect">
            <a:avLst/>
          </a:prstGeom>
          <a:solidFill>
            <a:srgbClr val="000066"/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EA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LHC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2000 Scientists, engineers, students and technicians from 96 US institutions in </a:t>
            </a:r>
            <a:b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33 US States and Puerto Rico</a:t>
            </a:r>
            <a:endParaRPr lang="en-US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88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2"/>
          <p:cNvSpPr txBox="1">
            <a:spLocks noGrp="1"/>
          </p:cNvSpPr>
          <p:nvPr/>
        </p:nvSpPr>
        <p:spPr bwMode="auto">
          <a:xfrm>
            <a:off x="7099300" y="6356374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D492C6F-BC69-4499-BA0E-B2B71E77FAD1}" type="slidenum">
              <a:rPr lang="en-US" sz="120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7" name="TextBox 3"/>
          <p:cNvSpPr txBox="1">
            <a:spLocks noChangeArrowheads="1"/>
          </p:cNvSpPr>
          <p:nvPr/>
        </p:nvSpPr>
        <p:spPr bwMode="auto">
          <a:xfrm>
            <a:off x="2971808" y="152400"/>
            <a:ext cx="66436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US </a:t>
            </a:r>
            <a:r>
              <a:rPr lang="en-US" sz="32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LUA </a:t>
            </a: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Executive Committee </a:t>
            </a:r>
            <a:b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2014 </a:t>
            </a:r>
            <a:r>
              <a:rPr lang="en-US" sz="28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Membership (2 Year Terms)</a:t>
            </a:r>
            <a:endParaRPr lang="en-US" sz="3200" b="1" dirty="0">
              <a:solidFill>
                <a:srgbClr val="00006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76200" y="1447800"/>
            <a:ext cx="106410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u"/>
              <a:tabLst>
                <a:tab pos="1311275" algn="l"/>
                <a:tab pos="3433763" algn="l"/>
                <a:tab pos="6118225" algn="l"/>
                <a:tab pos="8912225" algn="l"/>
              </a:tabLst>
            </a:pPr>
            <a:endParaRPr lang="en-US" sz="3100">
              <a:solidFill>
                <a:srgbClr val="000066"/>
              </a:solidFill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0" y="1295400"/>
            <a:ext cx="957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Font typeface="Arial" pitchFamily="34" charset="0"/>
              <a:buNone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     </a:t>
            </a:r>
            <a:r>
              <a:rPr lang="en-US" sz="2200" b="1" u="sng" dirty="0">
                <a:solidFill>
                  <a:srgbClr val="000064"/>
                </a:solidFill>
                <a:latin typeface="Arial" pitchFamily="34" charset="0"/>
              </a:rPr>
              <a:t>Name               	</a:t>
            </a:r>
            <a:r>
              <a:rPr lang="en-US" sz="2200" b="1" u="sng" dirty="0" smtClean="0">
                <a:solidFill>
                  <a:srgbClr val="000064"/>
                </a:solidFill>
                <a:latin typeface="Arial" pitchFamily="34" charset="0"/>
              </a:rPr>
              <a:t>	     Institution         </a:t>
            </a:r>
            <a:r>
              <a:rPr lang="en-US" sz="2200" b="1" u="sng" dirty="0">
                <a:solidFill>
                  <a:srgbClr val="000064"/>
                </a:solidFill>
                <a:latin typeface="Arial" pitchFamily="34" charset="0"/>
              </a:rPr>
              <a:t>Collaboration   Term Expires 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486150" algn="l"/>
                <a:tab pos="4400550" algn="l"/>
                <a:tab pos="4632325" algn="l"/>
                <a:tab pos="4856163" algn="l"/>
                <a:tab pos="7140575" algn="l"/>
                <a:tab pos="8912225" algn="l"/>
              </a:tabLst>
            </a:pP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Darin Acosta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	    	  Florida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  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CMS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2014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7140575" algn="l"/>
                <a:tab pos="8912225" algn="l"/>
              </a:tabLst>
            </a:pP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Ken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Bloom  (Elections)       Nebraska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CMS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2014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7140575" algn="l"/>
                <a:tab pos="8912225" algn="l"/>
              </a:tabLst>
            </a:pP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Tom </a:t>
            </a: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LeCompte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Argonne 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ATLAS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2014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486150" algn="l"/>
                <a:tab pos="4400550" algn="l"/>
                <a:tab pos="4632325" algn="l"/>
                <a:tab pos="4856163" algn="l"/>
                <a:tab pos="6057900" algn="l"/>
                <a:tab pos="7140575" algn="l"/>
                <a:tab pos="8912225" algn="l"/>
              </a:tabLst>
            </a:pP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Usha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Mallik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(Elections)     	  Iowa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  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          ATLAS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2014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7140575" algn="l"/>
                <a:tab pos="8912225" algn="l"/>
              </a:tabLst>
            </a:pP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Sheldon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Stone, Treasurer   Syracuse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</a:t>
            </a:r>
            <a:r>
              <a:rPr 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LHCb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2014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486150" algn="l"/>
                <a:tab pos="4400550" algn="l"/>
                <a:tab pos="4632325" algn="l"/>
                <a:tab pos="4856163" algn="l"/>
                <a:tab pos="7140575" algn="l"/>
                <a:tab pos="8115300" algn="l"/>
                <a:tab pos="8912225" algn="l"/>
              </a:tabLst>
            </a:pP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Julia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Thom (Secretary)    	  Cornell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CMS                    	2014</a:t>
            </a: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7140575" algn="l"/>
                <a:tab pos="8912225" algn="l"/>
              </a:tabLst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Kevin Black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Boston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ATLAS	              2015</a:t>
            </a: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5543550" algn="l"/>
                <a:tab pos="6057900" algn="l"/>
                <a:tab pos="7140575" algn="l"/>
                <a:tab pos="8912225" algn="l"/>
              </a:tabLst>
            </a:pP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Sridhara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Dasu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(ACCU)         Wisconsin        	CMS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2015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657600" algn="l"/>
                <a:tab pos="4400550" algn="l"/>
                <a:tab pos="4632325" algn="l"/>
                <a:tab pos="4856163" algn="l"/>
                <a:tab pos="5543550" algn="l"/>
                <a:tab pos="7140575" algn="l"/>
                <a:tab pos="8912225" algn="l"/>
              </a:tabLst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John Harris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	Yale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      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	ALICE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2015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657600" algn="l"/>
                <a:tab pos="4400550" algn="l"/>
                <a:tab pos="4632325" algn="l"/>
                <a:tab pos="4856163" algn="l"/>
                <a:tab pos="6057900" algn="l"/>
                <a:tab pos="7140575" algn="l"/>
                <a:tab pos="8116888" algn="l"/>
                <a:tab pos="8912225" algn="l"/>
              </a:tabLst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Harvey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Newman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(Chair)      	Caltech              CMS                            	2015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657600" algn="l"/>
                <a:tab pos="4400550" algn="l"/>
                <a:tab pos="4632325" algn="l"/>
                <a:tab pos="4856163" algn="l"/>
                <a:tab pos="5543550" algn="l"/>
                <a:tab pos="7140575" algn="l"/>
                <a:tab pos="8115300" algn="l"/>
                <a:tab pos="8912225" algn="l"/>
              </a:tabLst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Michael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Tuts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(Vice Chair)  	Columbia         	ATLAS                	2015</a:t>
            </a: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657600" algn="l"/>
                <a:tab pos="4400550" algn="l"/>
                <a:tab pos="4632325" algn="l"/>
                <a:tab pos="4856163" algn="l"/>
                <a:tab pos="5543550" algn="l"/>
                <a:tab pos="7140575" algn="l"/>
                <a:tab pos="8912225" algn="l"/>
              </a:tabLst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Gordon Watts                     	Washington    	ATLAS	              2015</a:t>
            </a:r>
          </a:p>
          <a:p>
            <a:pPr marL="342900" indent="-342900" defTabSz="1503363" fontAlgn="base">
              <a:lnSpc>
                <a:spcPct val="90000"/>
              </a:lnSpc>
              <a:spcBef>
                <a:spcPct val="100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Observers:  </a:t>
            </a:r>
            <a:r>
              <a:rPr lang="en-US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Tulika</a:t>
            </a:r>
            <a:r>
              <a:rPr lang="en-US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Bose (Boston), </a:t>
            </a:r>
            <a:r>
              <a:rPr lang="en-US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Toyoko</a:t>
            </a:r>
            <a:r>
              <a:rPr lang="en-US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Orimoto</a:t>
            </a:r>
            <a:r>
              <a:rPr lang="en-US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(Northeastern)</a:t>
            </a:r>
          </a:p>
          <a:p>
            <a:pPr marL="342900" indent="-342900" defTabSz="1503363" fontAlgn="base">
              <a:lnSpc>
                <a:spcPct val="90000"/>
              </a:lnSpc>
              <a:spcBef>
                <a:spcPct val="100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sz="19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Totals</a:t>
            </a:r>
            <a:r>
              <a:rPr lang="en-US" sz="19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:</a:t>
            </a:r>
            <a:r>
              <a:rPr lang="en-US" sz="1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CMS 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5+2, </a:t>
            </a:r>
            <a:r>
              <a:rPr lang="en-US" sz="1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ATLAS 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5, </a:t>
            </a:r>
            <a:r>
              <a:rPr lang="en-US" sz="19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LHCb</a:t>
            </a:r>
            <a:r>
              <a:rPr lang="en-US" sz="1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1, 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ALICE 1; LARP +1</a:t>
            </a:r>
            <a:r>
              <a:rPr lang="en-US" sz="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/>
            </a:r>
            <a:br>
              <a:rPr lang="en-US" sz="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endParaRPr lang="en-US" sz="9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2900" indent="-342900" defTabSz="1503363" fontAlgn="base">
              <a:lnSpc>
                <a:spcPct val="90000"/>
              </a:lnSpc>
              <a:spcBef>
                <a:spcPct val="100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Ex-Officio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: US ATLAS and CMS PMs, Deputies, CB Chair, IB Chair</a:t>
            </a:r>
          </a:p>
          <a:p>
            <a:pPr marL="342900" indent="-342900" defTabSz="1503363" fontAlgn="base">
              <a:lnSpc>
                <a:spcPct val="90000"/>
              </a:lnSpc>
              <a:spcBef>
                <a:spcPct val="100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With Thanks </a:t>
            </a:r>
            <a:r>
              <a:rPr lang="en-US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to: 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Daniela </a:t>
            </a:r>
            <a:r>
              <a:rPr lang="en-US" sz="19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Bortoletto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, Sarah Demers, </a:t>
            </a:r>
            <a:r>
              <a:rPr lang="en-US" sz="19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Sandor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Feher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(LARP)  </a:t>
            </a:r>
            <a:endParaRPr lang="en-US" sz="19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4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2"/>
          <p:cNvSpPr txBox="1">
            <a:spLocks noGrp="1"/>
          </p:cNvSpPr>
          <p:nvPr/>
        </p:nvSpPr>
        <p:spPr bwMode="auto">
          <a:xfrm>
            <a:off x="7099300" y="6356374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D492C6F-BC69-4499-BA0E-B2B71E77FAD1}" type="slidenum">
              <a:rPr lang="en-US" sz="120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7" name="TextBox 3"/>
          <p:cNvSpPr txBox="1">
            <a:spLocks noChangeArrowheads="1"/>
          </p:cNvSpPr>
          <p:nvPr/>
        </p:nvSpPr>
        <p:spPr bwMode="auto">
          <a:xfrm>
            <a:off x="1828800" y="81681"/>
            <a:ext cx="7848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US </a:t>
            </a:r>
            <a:r>
              <a:rPr lang="en-US" sz="32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LUEC Sub-Committees Formed </a:t>
            </a:r>
            <a:br>
              <a:rPr lang="en-US" sz="32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      to Better Serve Our Community  </a:t>
            </a: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76200" y="1447800"/>
            <a:ext cx="106410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u"/>
              <a:tabLst>
                <a:tab pos="1311275" algn="l"/>
                <a:tab pos="3433763" algn="l"/>
                <a:tab pos="6118225" algn="l"/>
                <a:tab pos="8912225" algn="l"/>
              </a:tabLst>
            </a:pPr>
            <a:endParaRPr lang="en-US" sz="3100">
              <a:solidFill>
                <a:srgbClr val="000066"/>
              </a:solidFill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0" y="1295400"/>
            <a:ext cx="957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Font typeface="Arial" pitchFamily="34" charset="0"/>
              <a:buNone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     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95400"/>
            <a:ext cx="9829800" cy="558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Quality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Life: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Usha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Mallik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(Chair);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Darin Acosta,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Sridhara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Dasu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685800" algn="l"/>
              </a:tabLs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(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ACCU),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Bloom, Julia Thom, Harvey Newman,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Sarah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Demers,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Sandor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Feher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Gov’t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Relations: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Mike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Tuts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(Chair);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Harvey Newman,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Sridhara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Dasu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Kevin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Black  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Outreach: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Julia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Thom (Chair);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 Bloom,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Toyoko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Orimoto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John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Harris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 Presence: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Gordon Watts,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Tulika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Bose (Co-Chairs);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Darin </a:t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costa, Sarah Demers,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Bloom,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Toyoko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Orimoto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D.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Kcira</a:t>
            </a:r>
            <a:endParaRPr lang="en-US" sz="2200" b="1" dirty="0" smtClean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Annual Meeting TF: H. Newman (Chair);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Sridhara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Dasu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Tulika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Bose</a:t>
            </a:r>
            <a:endParaRPr lang="en-US" sz="2200" b="1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Finance,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Fund Raising: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Sheldon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Stone (Chair);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Mike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Tuts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Harvey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Newman,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Kevin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Black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Communications: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Kevin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Black (Chair);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 Bloom, Gordon Watts,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Darin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Acosta   </a:t>
            </a:r>
            <a:endParaRPr lang="en-US" sz="2200" b="1" dirty="0">
              <a:solidFill>
                <a:srgbClr val="0000CC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Rules Taskforce: Tom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Lecompte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(Chair);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Harvey Newman,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Mike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Tuts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Sheldon Stone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US LHC Users Association Status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CCFFFF"/>
                </a:solidFill>
              </a:rPr>
              <a:t>Approved </a:t>
            </a:r>
            <a:r>
              <a:rPr lang="en-US" sz="2800" dirty="0" smtClean="0">
                <a:solidFill>
                  <a:srgbClr val="CCFFFF"/>
                </a:solidFill>
              </a:rPr>
              <a:t>As Tax Exempt by the IRS</a:t>
            </a:r>
            <a:endParaRPr lang="en-US" sz="3200" dirty="0" smtClean="0">
              <a:solidFill>
                <a:srgbClr val="CCFFFF"/>
              </a:solidFill>
            </a:endParaRPr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" y="1143000"/>
            <a:ext cx="9905995" cy="5638800"/>
          </a:xfrm>
          <a:noFill/>
        </p:spPr>
        <p:txBody>
          <a:bodyPr>
            <a:noAutofit/>
          </a:bodyPr>
          <a:lstStyle/>
          <a:p>
            <a:pPr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000" dirty="0" smtClean="0"/>
              <a:t>Formed the US LUA: An </a:t>
            </a:r>
            <a:r>
              <a:rPr lang="en-US" sz="2000" dirty="0" smtClean="0">
                <a:solidFill>
                  <a:srgbClr val="0000CC"/>
                </a:solidFill>
              </a:rPr>
              <a:t>Unincorporated Nonprofit Association in DC</a:t>
            </a:r>
          </a:p>
          <a:p>
            <a:pPr marL="630238" lvl="1"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000" dirty="0" smtClean="0"/>
              <a:t>Under the </a:t>
            </a:r>
            <a:r>
              <a:rPr lang="en-US" sz="2000" dirty="0" smtClean="0">
                <a:solidFill>
                  <a:srgbClr val="0000CC"/>
                </a:solidFill>
              </a:rPr>
              <a:t>“Uniform Nonprofit Association Act”</a:t>
            </a:r>
          </a:p>
          <a:p>
            <a:pPr marL="630238" lvl="1"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000" dirty="0" smtClean="0"/>
              <a:t>Simple to form, but needs to be operated and managed with due care</a:t>
            </a:r>
          </a:p>
          <a:p>
            <a:pPr marL="630238" lvl="1"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000" dirty="0" smtClean="0"/>
              <a:t>Clear and precise </a:t>
            </a:r>
            <a:r>
              <a:rPr lang="en-US" sz="2000" dirty="0" smtClean="0">
                <a:solidFill>
                  <a:srgbClr val="0000CC"/>
                </a:solidFill>
              </a:rPr>
              <a:t>Articles &amp; Bylaws </a:t>
            </a:r>
            <a:r>
              <a:rPr lang="en-US" sz="2000" dirty="0" smtClean="0"/>
              <a:t>written with help of General </a:t>
            </a:r>
            <a:br>
              <a:rPr lang="en-US" sz="2000" dirty="0" smtClean="0"/>
            </a:br>
            <a:r>
              <a:rPr lang="en-US" sz="2000" dirty="0" smtClean="0"/>
              <a:t>Counsel of URA, and Jeff Shapiro (CFO)</a:t>
            </a:r>
          </a:p>
          <a:p>
            <a:pPr marL="230188"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Agreement for Services approved, signed by URA &amp; USLUO 5/17/13</a:t>
            </a:r>
          </a:p>
          <a:p>
            <a:pPr marL="230188"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Applied to DC.gov to Form US LUA 6/6/13; Approved 9/17/13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  a major milestone – establishing our legal existence</a:t>
            </a:r>
          </a:p>
          <a:p>
            <a:pPr marL="230188"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Selected interim officers: Vice Chair (</a:t>
            </a:r>
            <a:r>
              <a:rPr lang="en-US" sz="2200" dirty="0" err="1" smtClean="0">
                <a:solidFill>
                  <a:srgbClr val="0000CC"/>
                </a:solidFill>
              </a:rPr>
              <a:t>Tuts</a:t>
            </a:r>
            <a:r>
              <a:rPr lang="en-US" sz="2200" dirty="0" smtClean="0">
                <a:solidFill>
                  <a:srgbClr val="0000CC"/>
                </a:solidFill>
              </a:rPr>
              <a:t>), Treasurer (Stone),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  Election Committee (Bloom, with </a:t>
            </a:r>
            <a:r>
              <a:rPr lang="en-US" sz="2200" dirty="0" err="1" smtClean="0">
                <a:solidFill>
                  <a:srgbClr val="0000CC"/>
                </a:solidFill>
              </a:rPr>
              <a:t>Mallik</a:t>
            </a:r>
            <a:r>
              <a:rPr lang="en-US" sz="2200" dirty="0" smtClean="0">
                <a:solidFill>
                  <a:srgbClr val="0000CC"/>
                </a:solidFill>
              </a:rPr>
              <a:t>; support by Demers)</a:t>
            </a:r>
          </a:p>
          <a:p>
            <a:pPr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000" dirty="0" smtClean="0">
                <a:solidFill>
                  <a:srgbClr val="0000CC"/>
                </a:solidFill>
              </a:rPr>
              <a:t>Revisited Lab/Division Director Support at the 2014 ICFA Meeting at DESY</a:t>
            </a:r>
            <a:endParaRPr lang="en-US" sz="2000" dirty="0" smtClean="0"/>
          </a:p>
          <a:p>
            <a:pPr marL="230188"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Applied to IRS for 501(c)(3) tax-exempt status from IRS 4/7/14;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  approved Sept 8, 2014 [Quick: after 4 months; 18 was predicted]  </a:t>
            </a:r>
          </a:p>
          <a:p>
            <a:pPr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We are about to remake our Website (to </a:t>
            </a:r>
            <a:r>
              <a:rPr lang="en-US" sz="2200" dirty="0" err="1" smtClean="0">
                <a:solidFill>
                  <a:srgbClr val="0000CC"/>
                </a:solidFill>
              </a:rPr>
              <a:t>Wordpress</a:t>
            </a:r>
            <a:r>
              <a:rPr lang="en-US" sz="2200" dirty="0" smtClean="0">
                <a:solidFill>
                  <a:srgbClr val="0000CC"/>
                </a:solidFill>
              </a:rPr>
              <a:t>)</a:t>
            </a:r>
          </a:p>
          <a:p>
            <a:pPr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We will then launch our fund raising campaign</a:t>
            </a:r>
          </a:p>
          <a:p>
            <a:pPr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i="1" dirty="0" smtClean="0">
                <a:solidFill>
                  <a:srgbClr val="0000CC"/>
                </a:solidFill>
              </a:rPr>
              <a:t>We will need your help  </a:t>
            </a:r>
          </a:p>
          <a:p>
            <a:pPr eaLnBrk="1" hangingPunct="1">
              <a:lnSpc>
                <a:spcPct val="94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endParaRPr lang="en-US" sz="2000" dirty="0" smtClean="0"/>
          </a:p>
          <a:p>
            <a:pPr eaLnBrk="1" hangingPunct="1">
              <a:lnSpc>
                <a:spcPct val="94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endParaRPr lang="en-US" sz="2000" dirty="0" smtClean="0"/>
          </a:p>
          <a:p>
            <a:pPr lvl="1" eaLnBrk="1" hangingPunct="1">
              <a:lnSpc>
                <a:spcPct val="94000"/>
              </a:lnSpc>
              <a:spcBef>
                <a:spcPts val="600"/>
              </a:spcBef>
              <a:buSzPct val="95000"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74800" y="1562100"/>
            <a:ext cx="7319963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US LUO Activities (1)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9937" y="1143001"/>
            <a:ext cx="9677400" cy="5624512"/>
          </a:xfrm>
        </p:spPr>
        <p:txBody>
          <a:bodyPr/>
          <a:lstStyle/>
          <a:p>
            <a:pPr marL="288925" lvl="1" indent="-288925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r"/>
            </a:pPr>
            <a:r>
              <a:rPr lang="en-US" sz="2000" dirty="0" smtClean="0">
                <a:solidFill>
                  <a:srgbClr val="800000"/>
                </a:solidFill>
              </a:rPr>
              <a:t>Formed 8 Sub-Committees: </a:t>
            </a:r>
            <a:br>
              <a:rPr lang="en-US" sz="2000" dirty="0" smtClean="0">
                <a:solidFill>
                  <a:srgbClr val="800000"/>
                </a:solidFill>
              </a:rPr>
            </a:br>
            <a:r>
              <a:rPr lang="en-US" sz="2000" dirty="0" smtClean="0">
                <a:solidFill>
                  <a:srgbClr val="0000CC"/>
                </a:solidFill>
              </a:rPr>
              <a:t>Quality of Life, Gov’t  Relations, Outreach, Communications, Finance</a:t>
            </a:r>
            <a:br>
              <a:rPr lang="en-US" sz="2000" dirty="0" smtClean="0">
                <a:solidFill>
                  <a:srgbClr val="0000CC"/>
                </a:solidFill>
              </a:rPr>
            </a:br>
            <a:r>
              <a:rPr lang="en-US" sz="2000" dirty="0" smtClean="0">
                <a:solidFill>
                  <a:srgbClr val="0000CC"/>
                </a:solidFill>
              </a:rPr>
              <a:t>+Fund Raising, Web Presence; Rules and Annual Meeting Task Forces</a:t>
            </a:r>
          </a:p>
          <a:p>
            <a:pPr marL="288925" lvl="1" indent="-288925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r"/>
            </a:pPr>
            <a:r>
              <a:rPr lang="en-US" sz="2000" dirty="0">
                <a:solidFill>
                  <a:srgbClr val="800000"/>
                </a:solidFill>
              </a:rPr>
              <a:t>A</a:t>
            </a:r>
            <a:r>
              <a:rPr lang="en-US" sz="2000" dirty="0" smtClean="0">
                <a:solidFill>
                  <a:srgbClr val="800000"/>
                </a:solidFill>
              </a:rPr>
              <a:t>nnual Fall Meetings </a:t>
            </a:r>
          </a:p>
          <a:p>
            <a:pPr marL="688975" lvl="2" indent="-288925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i="1" dirty="0" smtClean="0">
                <a:solidFill>
                  <a:srgbClr val="0000A4"/>
                </a:solidFill>
              </a:rPr>
              <a:t>Thanks to Argonne HEP for Hosting our Meeting this Year !</a:t>
            </a:r>
            <a:br>
              <a:rPr lang="en-US" sz="2000" i="1" dirty="0" smtClean="0">
                <a:solidFill>
                  <a:srgbClr val="0000A4"/>
                </a:solidFill>
              </a:rPr>
            </a:br>
            <a:r>
              <a:rPr lang="en-US" sz="2000" dirty="0" err="1" smtClean="0">
                <a:solidFill>
                  <a:srgbClr val="0000A4"/>
                </a:solidFill>
              </a:rPr>
              <a:t>Fermilab</a:t>
            </a:r>
            <a:r>
              <a:rPr lang="en-US" sz="2000" dirty="0" smtClean="0">
                <a:solidFill>
                  <a:srgbClr val="0000A4"/>
                </a:solidFill>
              </a:rPr>
              <a:t> (2012, 2010, 2008), Argonne (2011), LBNL (2009)</a:t>
            </a:r>
          </a:p>
          <a:p>
            <a:pPr marL="688975" lvl="2" indent="-288925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i="1" dirty="0" smtClean="0">
                <a:solidFill>
                  <a:srgbClr val="0000CC"/>
                </a:solidFill>
              </a:rPr>
              <a:t>We also thank Wisconsin for our 2013 Meeting </a:t>
            </a:r>
            <a:r>
              <a:rPr lang="en-US" sz="2000" i="1" dirty="0" smtClean="0">
                <a:solidFill>
                  <a:srgbClr val="000086"/>
                </a:solidFill>
              </a:rPr>
              <a:t>[And Argonne as well]</a:t>
            </a:r>
          </a:p>
          <a:p>
            <a:pPr marL="688975" lvl="2" indent="-288925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A4"/>
                </a:solidFill>
              </a:rPr>
              <a:t>Review the LHC experimental &amp; accelerator program, the view from </a:t>
            </a:r>
            <a:br>
              <a:rPr lang="en-US" sz="2000" dirty="0" smtClean="0">
                <a:solidFill>
                  <a:srgbClr val="0000A4"/>
                </a:solidFill>
              </a:rPr>
            </a:br>
            <a:r>
              <a:rPr lang="en-US" sz="2000" dirty="0">
                <a:solidFill>
                  <a:srgbClr val="0000A4"/>
                </a:solidFill>
              </a:rPr>
              <a:t> </a:t>
            </a:r>
            <a:r>
              <a:rPr lang="en-US" sz="2000" dirty="0" smtClean="0">
                <a:solidFill>
                  <a:srgbClr val="0000A4"/>
                </a:solidFill>
              </a:rPr>
              <a:t> Washington, and issues that affect US users at home &amp; abroad  </a:t>
            </a:r>
          </a:p>
          <a:p>
            <a:pPr marL="688975" lvl="2" indent="-288925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A4"/>
                </a:solidFill>
              </a:rPr>
              <a:t> </a:t>
            </a:r>
            <a:r>
              <a:rPr lang="en-US" sz="2000" u="sng" dirty="0" smtClean="0"/>
              <a:t>Our Focus: </a:t>
            </a:r>
            <a:r>
              <a:rPr lang="en-US" sz="2000" dirty="0" smtClean="0">
                <a:solidFill>
                  <a:srgbClr val="0000CC"/>
                </a:solidFill>
              </a:rPr>
              <a:t>Young Physicists’ Work ! Lightning Round</a:t>
            </a:r>
            <a:br>
              <a:rPr lang="en-US" sz="2000" dirty="0" smtClean="0">
                <a:solidFill>
                  <a:srgbClr val="0000CC"/>
                </a:solidFill>
              </a:rPr>
            </a:br>
            <a:r>
              <a:rPr lang="en-US" sz="2000" dirty="0" smtClean="0"/>
              <a:t> (</a:t>
            </a:r>
            <a:r>
              <a:rPr lang="en-US" sz="2000" dirty="0" smtClean="0">
                <a:solidFill>
                  <a:srgbClr val="0000CC"/>
                </a:solidFill>
              </a:rPr>
              <a:t>A tradition: </a:t>
            </a:r>
            <a:r>
              <a:rPr lang="en-US" sz="2000" dirty="0" smtClean="0"/>
              <a:t>thanks to </a:t>
            </a:r>
            <a:r>
              <a:rPr lang="en-US" sz="2000" dirty="0" err="1" smtClean="0"/>
              <a:t>Sridhara</a:t>
            </a:r>
            <a:r>
              <a:rPr lang="en-US" sz="2000" dirty="0" smtClean="0"/>
              <a:t> </a:t>
            </a:r>
            <a:r>
              <a:rPr lang="en-US" sz="2000" dirty="0" err="1" smtClean="0"/>
              <a:t>Dasu</a:t>
            </a:r>
            <a:r>
              <a:rPr lang="en-US" sz="2000" dirty="0" smtClean="0"/>
              <a:t> and Ken Bloom; Darin Acosta)</a:t>
            </a:r>
            <a:endParaRPr lang="en-US" sz="2000" dirty="0" smtClean="0">
              <a:solidFill>
                <a:srgbClr val="0000A4"/>
              </a:solidFill>
            </a:endParaRPr>
          </a:p>
          <a:p>
            <a:pPr marL="288925" lvl="1" indent="-288925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r"/>
            </a:pPr>
            <a:r>
              <a:rPr lang="en-US" sz="2000" dirty="0" smtClean="0">
                <a:solidFill>
                  <a:srgbClr val="800000"/>
                </a:solidFill>
              </a:rPr>
              <a:t> Annual HEP Visits to Washington DC: </a:t>
            </a:r>
            <a:br>
              <a:rPr lang="en-US" sz="2000" dirty="0" smtClean="0">
                <a:solidFill>
                  <a:srgbClr val="800000"/>
                </a:solidFill>
              </a:rPr>
            </a:br>
            <a:r>
              <a:rPr lang="en-US" sz="2000" dirty="0" smtClean="0">
                <a:solidFill>
                  <a:srgbClr val="0000CC"/>
                </a:solidFill>
              </a:rPr>
              <a:t> 3/2008, 4/2009, 2/2010, 4/2011, 3/2012, 3/2013, </a:t>
            </a:r>
            <a:r>
              <a:rPr lang="en-US" sz="2000" dirty="0" smtClean="0">
                <a:solidFill>
                  <a:srgbClr val="800000"/>
                </a:solidFill>
              </a:rPr>
              <a:t>3/2014; Planning for 3/2015 </a:t>
            </a:r>
          </a:p>
          <a:p>
            <a:pPr marL="288925" lvl="2" indent="58738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64"/>
                </a:solidFill>
              </a:rPr>
              <a:t> Coordinated with FNAL UEC, SLUO, DPF, DPB</a:t>
            </a:r>
          </a:p>
          <a:p>
            <a:pPr marL="288925" lvl="2" indent="58738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64"/>
                </a:solidFill>
              </a:rPr>
              <a:t> Executive as well as Congressional and Funding Agency Visits</a:t>
            </a:r>
          </a:p>
          <a:p>
            <a:pPr marL="288925" lvl="2" indent="58738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64"/>
                </a:solidFill>
              </a:rPr>
              <a:t> Great occasions to highlight our science, the impact and need</a:t>
            </a:r>
          </a:p>
          <a:p>
            <a:pPr marL="288925" lvl="2" indent="58738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800000"/>
                </a:solidFill>
              </a:rPr>
              <a:t> 2014 LR Winners+ Joined Us</a:t>
            </a:r>
            <a:r>
              <a:rPr lang="en-US" sz="2000" dirty="0">
                <a:solidFill>
                  <a:srgbClr val="800000"/>
                </a:solidFill>
              </a:rPr>
              <a:t> </a:t>
            </a:r>
            <a:r>
              <a:rPr lang="en-US" sz="2000" dirty="0" smtClean="0">
                <a:solidFill>
                  <a:srgbClr val="800000"/>
                </a:solidFill>
              </a:rPr>
              <a:t>!</a:t>
            </a:r>
          </a:p>
          <a:p>
            <a:pPr marL="288925" lvl="2" indent="58738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>
                <a:solidFill>
                  <a:srgbClr val="800000"/>
                </a:solidFill>
              </a:rPr>
              <a:t> </a:t>
            </a:r>
            <a:r>
              <a:rPr lang="en-US" sz="2000" dirty="0" smtClean="0">
                <a:solidFill>
                  <a:srgbClr val="000099"/>
                </a:solidFill>
              </a:rPr>
              <a:t>We will learn something new, given the new political landscape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4000" y="228625"/>
            <a:ext cx="8229600" cy="9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800" kern="0" dirty="0" smtClean="0"/>
              <a:t>US LHC Users Association (US LUA)</a:t>
            </a:r>
            <a:br>
              <a:rPr lang="en-US" sz="2800" kern="0" dirty="0" smtClean="0"/>
            </a:br>
            <a:r>
              <a:rPr lang="en-US" sz="2800" kern="0" dirty="0" smtClean="0">
                <a:solidFill>
                  <a:srgbClr val="FFEE13"/>
                </a:solidFill>
              </a:rPr>
              <a:t>Activities (1)</a:t>
            </a:r>
            <a:endParaRPr lang="en-US" sz="4000" kern="0" dirty="0" smtClean="0">
              <a:solidFill>
                <a:srgbClr val="FFEE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3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304800"/>
            <a:ext cx="7319963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US LUA </a:t>
            </a:r>
            <a:r>
              <a:rPr lang="en-US" dirty="0" smtClean="0">
                <a:solidFill>
                  <a:srgbClr val="FFEE13"/>
                </a:solidFill>
              </a:rPr>
              <a:t>Activities (2)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9448800" cy="5624512"/>
          </a:xfrm>
        </p:spPr>
        <p:txBody>
          <a:bodyPr/>
          <a:lstStyle/>
          <a:p>
            <a:pPr marL="231775" lvl="1" eaLnBrk="1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r"/>
            </a:pPr>
            <a:r>
              <a:rPr lang="en-US" sz="2200" dirty="0" smtClean="0">
                <a:solidFill>
                  <a:srgbClr val="800000"/>
                </a:solidFill>
              </a:rPr>
              <a:t>Young Physicist Quality of Life </a:t>
            </a:r>
            <a:r>
              <a:rPr lang="en-US" sz="2200" dirty="0" err="1" smtClean="0">
                <a:solidFill>
                  <a:srgbClr val="800000"/>
                </a:solidFill>
              </a:rPr>
              <a:t>Subcomittee</a:t>
            </a:r>
            <a:r>
              <a:rPr lang="en-US" sz="2200" dirty="0" smtClean="0">
                <a:solidFill>
                  <a:srgbClr val="800000"/>
                </a:solidFill>
              </a:rPr>
              <a:t>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  (U. </a:t>
            </a:r>
            <a:r>
              <a:rPr lang="en-US" sz="2200" dirty="0" err="1" smtClean="0"/>
              <a:t>Mallik</a:t>
            </a:r>
            <a:r>
              <a:rPr lang="en-US" sz="2200" dirty="0" smtClean="0"/>
              <a:t>, Chair)</a:t>
            </a:r>
          </a:p>
          <a:p>
            <a:pPr marL="688975" lvl="4" indent="-231775" eaLnBrk="1" hangingPunct="1">
              <a:lnSpc>
                <a:spcPct val="93000"/>
              </a:lnSpc>
              <a:spcBef>
                <a:spcPts val="0"/>
              </a:spcBef>
              <a:spcAft>
                <a:spcPts val="200"/>
              </a:spcAft>
              <a:buClr>
                <a:srgbClr val="800000"/>
              </a:buClr>
              <a:buFont typeface="Wingdings" pitchFamily="2" charset="2"/>
              <a:buChar char="r"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Get-togethers of students and young postdocs at CERN:</a:t>
            </a:r>
            <a:b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the first ones were a success; we plan more – Volunteer !</a:t>
            </a:r>
          </a:p>
          <a:p>
            <a:pPr marL="631825" lvl="2" eaLnBrk="1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CC"/>
                </a:solidFill>
              </a:rPr>
              <a:t> Provide Information on everyday + important issues, </a:t>
            </a:r>
            <a:r>
              <a:rPr lang="en-US" sz="2000" dirty="0" smtClean="0"/>
              <a:t>such as </a:t>
            </a:r>
            <a:br>
              <a:rPr lang="en-US" sz="2000" dirty="0" smtClean="0"/>
            </a:br>
            <a:r>
              <a:rPr lang="en-US" sz="2000" dirty="0" smtClean="0"/>
              <a:t> affordable health insurance, visa rules changes, tax laws, </a:t>
            </a:r>
            <a:br>
              <a:rPr lang="en-US" sz="2000" dirty="0" smtClean="0"/>
            </a:br>
            <a:r>
              <a:rPr lang="en-US" sz="2000" dirty="0" smtClean="0"/>
              <a:t> work at the CERN lab, the hostels, etc. </a:t>
            </a:r>
          </a:p>
          <a:p>
            <a:pPr marL="688975" lvl="4" indent="-231775" eaLnBrk="1" hangingPunct="1">
              <a:lnSpc>
                <a:spcPct val="93000"/>
              </a:lnSpc>
              <a:spcBef>
                <a:spcPts val="0"/>
              </a:spcBef>
              <a:spcAft>
                <a:spcPts val="200"/>
              </a:spcAft>
              <a:buClr>
                <a:srgbClr val="800000"/>
              </a:buClr>
              <a:buFont typeface="Wingdings" pitchFamily="2" charset="2"/>
              <a:buChar char="r"/>
            </a:pP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Resources to help with handling of problem cases;</a:t>
            </a:r>
            <a:b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working to improve the handling of such cases at CERN</a:t>
            </a:r>
            <a:b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Coordinated with ACCU (through our new rep. E.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Torrence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(Oregon)</a:t>
            </a:r>
          </a:p>
          <a:p>
            <a:pPr marL="288925" lvl="1" indent="-288925" eaLnBrk="1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>
                <a:solidFill>
                  <a:srgbClr val="800000"/>
                </a:solidFill>
              </a:rPr>
              <a:t>Outreach about LHC  </a:t>
            </a:r>
          </a:p>
          <a:p>
            <a:pPr marL="631825" lvl="2" eaLnBrk="1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rgbClr val="000064"/>
                </a:solidFill>
              </a:rPr>
              <a:t> </a:t>
            </a:r>
            <a:r>
              <a:rPr lang="en-US" sz="2000" dirty="0" smtClean="0">
                <a:solidFill>
                  <a:srgbClr val="0000CC"/>
                </a:solidFill>
              </a:rPr>
              <a:t>National Events [more later] </a:t>
            </a:r>
          </a:p>
          <a:p>
            <a:pPr marL="631825" lvl="2" eaLnBrk="1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CC"/>
                </a:solidFill>
              </a:rPr>
              <a:t> Work actively with existing programs:</a:t>
            </a:r>
            <a:br>
              <a:rPr lang="en-US" sz="2000" dirty="0" smtClean="0">
                <a:solidFill>
                  <a:srgbClr val="0000CC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  (</a:t>
            </a:r>
            <a:r>
              <a:rPr lang="en-US" sz="2000" dirty="0" err="1" smtClean="0">
                <a:solidFill>
                  <a:srgbClr val="002060"/>
                </a:solidFill>
              </a:rPr>
              <a:t>QuarkNet</a:t>
            </a:r>
            <a:r>
              <a:rPr lang="en-US" sz="2000" dirty="0" smtClean="0">
                <a:solidFill>
                  <a:srgbClr val="002060"/>
                </a:solidFill>
              </a:rPr>
              <a:t>, US LHC Program, US LHC Communications)</a:t>
            </a:r>
          </a:p>
          <a:p>
            <a:pPr marL="631825" lvl="2" eaLnBrk="1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CC"/>
                </a:solidFill>
              </a:rPr>
              <a:t> Considering: Partial support for young people going to conferences; </a:t>
            </a:r>
            <a:br>
              <a:rPr lang="en-US" sz="2000" dirty="0" smtClean="0">
                <a:solidFill>
                  <a:srgbClr val="0000CC"/>
                </a:solidFill>
              </a:rPr>
            </a:br>
            <a:r>
              <a:rPr lang="en-US" sz="2000" dirty="0" smtClean="0">
                <a:solidFill>
                  <a:srgbClr val="0000CC"/>
                </a:solidFill>
              </a:rPr>
              <a:t> Outreach to other fields, when funds are available</a:t>
            </a:r>
          </a:p>
          <a:p>
            <a:pPr marL="288925" lvl="1" indent="-288925" eaLnBrk="1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>
                <a:solidFill>
                  <a:srgbClr val="800000"/>
                </a:solidFill>
              </a:rPr>
              <a:t>Media Training (Occasional): </a:t>
            </a:r>
            <a:r>
              <a:rPr lang="en-US" sz="2200" dirty="0" smtClean="0">
                <a:solidFill>
                  <a:srgbClr val="000064"/>
                </a:solidFill>
              </a:rPr>
              <a:t>how to talk to Congress, the public, news media. </a:t>
            </a:r>
            <a:r>
              <a:rPr lang="en-US" sz="2000" dirty="0" smtClean="0">
                <a:solidFill>
                  <a:srgbClr val="0000CC"/>
                </a:solidFill>
              </a:rPr>
              <a:t>Thanks to Katie </a:t>
            </a:r>
            <a:r>
              <a:rPr lang="en-US" sz="2000" dirty="0" err="1" smtClean="0">
                <a:solidFill>
                  <a:srgbClr val="0000CC"/>
                </a:solidFill>
              </a:rPr>
              <a:t>Yurkewicz</a:t>
            </a:r>
            <a:r>
              <a:rPr lang="en-US" sz="2000" dirty="0" smtClean="0">
                <a:solidFill>
                  <a:srgbClr val="0000CC"/>
                </a:solidFill>
              </a:rPr>
              <a:t> [Another soon]</a:t>
            </a:r>
            <a:endParaRPr lang="en-US" sz="2000" b="1" dirty="0" smtClean="0">
              <a:solidFill>
                <a:srgbClr val="000064"/>
              </a:solidFill>
            </a:endParaRPr>
          </a:p>
          <a:p>
            <a:pPr marL="231775" lvl="1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endParaRPr lang="en-US" sz="2000" dirty="0" smtClean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74800" y="1562100"/>
            <a:ext cx="7319963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US LUO Activities (1)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802" y="838200"/>
            <a:ext cx="9677400" cy="6019800"/>
          </a:xfrm>
        </p:spPr>
        <p:txBody>
          <a:bodyPr/>
          <a:lstStyle/>
          <a:p>
            <a:pPr marL="0" lvl="1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endParaRPr lang="en-US" sz="2200" dirty="0" smtClean="0"/>
          </a:p>
          <a:p>
            <a:pPr marL="288925" lvl="1" indent="-288925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r"/>
            </a:pPr>
            <a:r>
              <a:rPr lang="en-US" dirty="0" smtClean="0">
                <a:solidFill>
                  <a:srgbClr val="800000"/>
                </a:solidFill>
              </a:rPr>
              <a:t>A number of resources linked to our website www.uslua.org:</a:t>
            </a:r>
          </a:p>
          <a:p>
            <a:pPr marL="688975" lvl="2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00CC"/>
                </a:solidFill>
              </a:rPr>
              <a:t>New Student Orientation Guide (Darren Acosta): </a:t>
            </a:r>
            <a:r>
              <a:rPr lang="en-US" sz="1900" u="sng" dirty="0" smtClean="0">
                <a:hlinkClick r:id="rId3"/>
              </a:rPr>
              <a:t>www.dropbox.com/s/ckrjbj4ax2g9gph/NewStudentOrientationAtCERN.pdf</a:t>
            </a:r>
            <a:endParaRPr lang="en-US" sz="1900" u="sng" dirty="0" smtClean="0"/>
          </a:p>
          <a:p>
            <a:pPr marL="400050" lvl="2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100" dirty="0" smtClean="0"/>
              <a:t>    required documents, registering, getting a computer account, </a:t>
            </a:r>
            <a:br>
              <a:rPr lang="en-US" sz="2100" dirty="0" smtClean="0"/>
            </a:br>
            <a:r>
              <a:rPr lang="en-US" sz="2100" dirty="0" smtClean="0"/>
              <a:t>    getting around the sites, local transportation, etc. </a:t>
            </a:r>
            <a:endParaRPr lang="en-US" sz="2100" dirty="0"/>
          </a:p>
          <a:p>
            <a:pPr marL="688975" lvl="2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00CC"/>
                </a:solidFill>
              </a:rPr>
              <a:t>Welcome Center website for CERN newcomers supported by Volunteers: </a:t>
            </a:r>
            <a:r>
              <a:rPr lang="en-US" dirty="0" smtClean="0"/>
              <a:t>visas, housing, schools, taxes, childcare, emergency contacts, etc.</a:t>
            </a:r>
          </a:p>
          <a:p>
            <a:pPr marL="688975" lvl="2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00CC"/>
                </a:solidFill>
              </a:rPr>
              <a:t>US LUA Quality of Life Committee: posting information on how to get </a:t>
            </a:r>
            <a:r>
              <a:rPr lang="en-US" dirty="0" smtClean="0">
                <a:solidFill>
                  <a:srgbClr val="0000CC"/>
                </a:solidFill>
              </a:rPr>
              <a:t>help </a:t>
            </a:r>
            <a:r>
              <a:rPr lang="en-US" dirty="0" smtClean="0">
                <a:solidFill>
                  <a:srgbClr val="0000CC"/>
                </a:solidFill>
              </a:rPr>
              <a:t>for students with personal problems; </a:t>
            </a:r>
            <a:r>
              <a:rPr lang="en-US" dirty="0" smtClean="0">
                <a:solidFill>
                  <a:srgbClr val="0000CC"/>
                </a:solidFill>
              </a:rPr>
              <a:t/>
            </a:r>
            <a:br>
              <a:rPr lang="en-US" dirty="0" smtClean="0">
                <a:solidFill>
                  <a:srgbClr val="0000CC"/>
                </a:solidFill>
              </a:rPr>
            </a:br>
            <a:r>
              <a:rPr lang="en-US" dirty="0" smtClean="0">
                <a:solidFill>
                  <a:srgbClr val="0000CC"/>
                </a:solidFill>
              </a:rPr>
              <a:t>Will </a:t>
            </a:r>
            <a:r>
              <a:rPr lang="en-US" dirty="0" smtClean="0">
                <a:solidFill>
                  <a:srgbClr val="0000CC"/>
                </a:solidFill>
              </a:rPr>
              <a:t>add advice on careers</a:t>
            </a:r>
            <a:endParaRPr lang="en-US" b="1" dirty="0" smtClean="0">
              <a:solidFill>
                <a:srgbClr val="0000CC"/>
              </a:solidFill>
            </a:endParaRPr>
          </a:p>
          <a:p>
            <a:pPr marL="688975" lvl="2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00CC"/>
                </a:solidFill>
              </a:rPr>
              <a:t>Information </a:t>
            </a:r>
            <a:r>
              <a:rPr lang="en-US" dirty="0" smtClean="0"/>
              <a:t>on daily life issues: credit cards fees, taxes, health insurance, etc. Now: French insurance issue.</a:t>
            </a:r>
          </a:p>
          <a:p>
            <a:pPr marL="688975" lvl="2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i="1" dirty="0" smtClean="0">
                <a:solidFill>
                  <a:srgbClr val="0000CC"/>
                </a:solidFill>
              </a:rPr>
              <a:t>We are working to redo our website (to </a:t>
            </a:r>
            <a:r>
              <a:rPr lang="en-US" i="1" dirty="0" err="1" smtClean="0">
                <a:solidFill>
                  <a:srgbClr val="0000CC"/>
                </a:solidFill>
              </a:rPr>
              <a:t>Wordpress</a:t>
            </a:r>
            <a:r>
              <a:rPr lang="en-US" i="1" dirty="0" smtClean="0">
                <a:solidFill>
                  <a:srgbClr val="0000CC"/>
                </a:solidFill>
              </a:rPr>
              <a:t>); </a:t>
            </a:r>
            <a:r>
              <a:rPr lang="en-US" dirty="0" smtClean="0">
                <a:solidFill>
                  <a:srgbClr val="0000CC"/>
                </a:solidFill>
              </a:rPr>
              <a:t>refresh and </a:t>
            </a:r>
            <a:br>
              <a:rPr lang="en-US" dirty="0" smtClean="0">
                <a:solidFill>
                  <a:srgbClr val="0000CC"/>
                </a:solidFill>
              </a:rPr>
            </a:br>
            <a:r>
              <a:rPr lang="en-US" dirty="0" smtClean="0">
                <a:solidFill>
                  <a:srgbClr val="0000CC"/>
                </a:solidFill>
              </a:rPr>
              <a:t>maintain up to date information; prior to our funding campaign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4000" y="228625"/>
            <a:ext cx="8229600" cy="9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800" kern="0" dirty="0" smtClean="0"/>
              <a:t>US LUA Activities(3): </a:t>
            </a:r>
            <a:r>
              <a:rPr lang="en-US" sz="2400" kern="0" dirty="0" smtClean="0">
                <a:solidFill>
                  <a:srgbClr val="FFEE13"/>
                </a:solidFill>
              </a:rPr>
              <a:t>Helping the US Community Adapt to Work at CERN and Life in the Region</a:t>
            </a:r>
            <a:endParaRPr lang="en-US" kern="0" dirty="0" smtClean="0">
              <a:solidFill>
                <a:srgbClr val="FFEE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9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28857" y="217025"/>
            <a:ext cx="7319963" cy="990600"/>
          </a:xfrm>
        </p:spPr>
        <p:txBody>
          <a:bodyPr/>
          <a:lstStyle/>
          <a:p>
            <a:pPr eaLnBrk="1" hangingPunct="1">
              <a:lnSpc>
                <a:spcPct val="87000"/>
              </a:lnSpc>
            </a:pPr>
            <a:r>
              <a:rPr lang="en-US" sz="3200" dirty="0" smtClean="0"/>
              <a:t>US LUO Activities (4): 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FFEE13"/>
                </a:solidFill>
              </a:rPr>
              <a:t>National and International Events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143000"/>
            <a:ext cx="9601200" cy="5410200"/>
          </a:xfrm>
        </p:spPr>
        <p:txBody>
          <a:bodyPr/>
          <a:lstStyle/>
          <a:p>
            <a:pPr marL="231775" lvl="1" eaLnBrk="1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r"/>
            </a:pPr>
            <a:r>
              <a:rPr lang="en-US" dirty="0" smtClean="0">
                <a:solidFill>
                  <a:srgbClr val="0000CC"/>
                </a:solidFill>
              </a:rPr>
              <a:t> USA Science &amp; Engineering Festival: April 26-27 2014</a:t>
            </a:r>
            <a:br>
              <a:rPr lang="en-US" dirty="0" smtClean="0">
                <a:solidFill>
                  <a:srgbClr val="0000CC"/>
                </a:solidFill>
              </a:rPr>
            </a:br>
            <a:r>
              <a:rPr lang="en-US" dirty="0" smtClean="0">
                <a:solidFill>
                  <a:srgbClr val="0000CC"/>
                </a:solidFill>
              </a:rPr>
              <a:t> Julia Thom </a:t>
            </a:r>
            <a:r>
              <a:rPr lang="en-US" dirty="0" smtClean="0"/>
              <a:t>working with </a:t>
            </a:r>
            <a:r>
              <a:rPr lang="en-US" dirty="0" err="1" smtClean="0"/>
              <a:t>Fermilab</a:t>
            </a:r>
            <a:r>
              <a:rPr lang="en-US" dirty="0" smtClean="0"/>
              <a:t> (Marge Bardeen) </a:t>
            </a:r>
          </a:p>
          <a:p>
            <a:pPr marL="631825" lvl="2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 We Plan One Exhibit for HEP in 2016</a:t>
            </a:r>
          </a:p>
          <a:p>
            <a:pPr marL="231775" lvl="1" eaLnBrk="1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r"/>
            </a:pPr>
            <a:r>
              <a:rPr lang="en-US" dirty="0" smtClean="0">
                <a:solidFill>
                  <a:srgbClr val="0000CC"/>
                </a:solidFill>
              </a:rPr>
              <a:t> User Science Exhibitions on the Hill: </a:t>
            </a:r>
            <a:r>
              <a:rPr lang="en-US" dirty="0" smtClean="0"/>
              <a:t>Organized by NUFO;</a:t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 smtClean="0">
                <a:solidFill>
                  <a:srgbClr val="0000CC"/>
                </a:solidFill>
              </a:rPr>
              <a:t>June 10 2014: Randy </a:t>
            </a:r>
            <a:r>
              <a:rPr lang="en-US" dirty="0" err="1" smtClean="0">
                <a:solidFill>
                  <a:srgbClr val="0000CC"/>
                </a:solidFill>
              </a:rPr>
              <a:t>Ruchti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and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Mike </a:t>
            </a:r>
            <a:r>
              <a:rPr lang="en-US" dirty="0" err="1" smtClean="0"/>
              <a:t>Tuts</a:t>
            </a:r>
            <a:endParaRPr lang="en-US" dirty="0" smtClean="0"/>
          </a:p>
          <a:p>
            <a:pPr marL="231775" lvl="1" eaLnBrk="1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r"/>
            </a:pPr>
            <a:r>
              <a:rPr lang="en-US" dirty="0" smtClean="0">
                <a:solidFill>
                  <a:srgbClr val="0000CC"/>
                </a:solidFill>
              </a:rPr>
              <a:t> Special Events. Two excellent examples: </a:t>
            </a:r>
          </a:p>
          <a:p>
            <a:pPr marL="631825" lvl="2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0000CC"/>
                </a:solidFill>
              </a:rPr>
              <a:t> November 20, 2013 Community Visit to the House 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 celebrating the Higgs discovery </a:t>
            </a:r>
            <a:r>
              <a:rPr lang="en-US" sz="2400" dirty="0" smtClean="0"/>
              <a:t>and recent advances </a:t>
            </a:r>
            <a:br>
              <a:rPr lang="en-US" sz="2400" dirty="0" smtClean="0"/>
            </a:br>
            <a:r>
              <a:rPr lang="en-US" sz="2400" dirty="0" smtClean="0"/>
              <a:t>  in particle physics</a:t>
            </a:r>
          </a:p>
          <a:p>
            <a:pPr marL="631825" lvl="2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CC"/>
                </a:solidFill>
              </a:rPr>
              <a:t>The October 20, 2014 CERN Event at UN HQ: Celebrating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 60 Years of Science for Peace and Development</a:t>
            </a:r>
            <a:br>
              <a:rPr lang="en-US" sz="2400" dirty="0" smtClean="0">
                <a:solidFill>
                  <a:srgbClr val="0000CC"/>
                </a:solidFill>
              </a:rPr>
            </a:br>
            <a:endParaRPr lang="en-US" sz="2400" dirty="0" smtClean="0"/>
          </a:p>
          <a:p>
            <a:pPr marL="231775" lvl="1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endParaRPr lang="en-US" dirty="0" smtClean="0">
              <a:solidFill>
                <a:srgbClr val="0000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28857" y="217025"/>
            <a:ext cx="7319963" cy="990600"/>
          </a:xfrm>
        </p:spPr>
        <p:txBody>
          <a:bodyPr/>
          <a:lstStyle/>
          <a:p>
            <a:pPr eaLnBrk="1" hangingPunct="1">
              <a:lnSpc>
                <a:spcPct val="87000"/>
              </a:lnSpc>
            </a:pPr>
            <a:r>
              <a:rPr lang="en-US" sz="3200" dirty="0" smtClean="0">
                <a:solidFill>
                  <a:srgbClr val="CCFFFF"/>
                </a:solidFill>
              </a:rPr>
              <a:t>CERN UN Event: </a:t>
            </a:r>
            <a:r>
              <a:rPr lang="en-US" sz="3200" dirty="0" smtClean="0"/>
              <a:t>60 Years of Science for Peace and Development</a:t>
            </a:r>
            <a:endParaRPr lang="en-US" sz="3200" dirty="0" smtClean="0">
              <a:solidFill>
                <a:srgbClr val="FFEE13"/>
              </a:solidFill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4659" y="2286486"/>
            <a:ext cx="9557604" cy="4038599"/>
          </a:xfrm>
        </p:spPr>
        <p:txBody>
          <a:bodyPr/>
          <a:lstStyle/>
          <a:p>
            <a:pPr marL="231775" lvl="1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r"/>
            </a:pPr>
            <a:r>
              <a:rPr lang="en-US" sz="2200" dirty="0" smtClean="0">
                <a:solidFill>
                  <a:srgbClr val="0000CC"/>
                </a:solidFill>
              </a:rPr>
              <a:t>At the UN Economic and Social Council</a:t>
            </a:r>
          </a:p>
          <a:p>
            <a:pPr marL="231775" lvl="1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r"/>
            </a:pPr>
            <a:r>
              <a:rPr lang="en-US" sz="2200" dirty="0" smtClean="0">
                <a:solidFill>
                  <a:srgbClr val="0000CC"/>
                </a:solidFill>
              </a:rPr>
              <a:t>Keynotes: Rolf </a:t>
            </a:r>
            <a:r>
              <a:rPr lang="en-US" sz="2200" dirty="0" err="1" smtClean="0">
                <a:solidFill>
                  <a:srgbClr val="0000CC"/>
                </a:solidFill>
              </a:rPr>
              <a:t>Heuer</a:t>
            </a:r>
            <a:r>
              <a:rPr lang="en-US" sz="2200" dirty="0" smtClean="0">
                <a:solidFill>
                  <a:srgbClr val="0000CC"/>
                </a:solidFill>
              </a:rPr>
              <a:t>, Ban Ki-Moon, Kofi Annan, </a:t>
            </a:r>
            <a:r>
              <a:rPr lang="en-US" sz="2200" dirty="0">
                <a:solidFill>
                  <a:srgbClr val="0000CC"/>
                </a:solidFill>
              </a:rPr>
              <a:t/>
            </a:r>
            <a:br>
              <a:rPr lang="en-US" sz="2200" dirty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   Hitoshi Murayama, Carlo Rubbia</a:t>
            </a:r>
          </a:p>
          <a:p>
            <a:pPr marL="231775" lvl="1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r"/>
            </a:pPr>
            <a:r>
              <a:rPr lang="en-US" sz="2200" dirty="0" smtClean="0">
                <a:solidFill>
                  <a:srgbClr val="0000CC"/>
                </a:solidFill>
              </a:rPr>
              <a:t>Remarks by Fabiola </a:t>
            </a:r>
            <a:r>
              <a:rPr lang="en-US" sz="2200" dirty="0" err="1" smtClean="0">
                <a:solidFill>
                  <a:srgbClr val="0000CC"/>
                </a:solidFill>
              </a:rPr>
              <a:t>Gianotti</a:t>
            </a:r>
            <a:r>
              <a:rPr lang="en-US" sz="2200" dirty="0" smtClean="0">
                <a:solidFill>
                  <a:srgbClr val="0000CC"/>
                </a:solidFill>
              </a:rPr>
              <a:t> (UN Scientific Advisory Committee);  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 Ambassadors of France, Switzerland and the US</a:t>
            </a:r>
          </a:p>
          <a:p>
            <a:pPr marL="0" lvl="1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i="1" dirty="0" smtClean="0"/>
              <a:t>    “Featuring </a:t>
            </a:r>
            <a:r>
              <a:rPr lang="en-US" sz="1800" i="1" dirty="0"/>
              <a:t>contributions from eminent politicians and scientists, the event will</a:t>
            </a:r>
            <a:r>
              <a:rPr lang="en-US" sz="1800" i="1" dirty="0" smtClean="0"/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i="1" dirty="0" smtClean="0"/>
              <a:t>celebrate the values promoted by science - neutrality, inclusion, and co-operation;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i="1" dirty="0" smtClean="0"/>
              <a:t>highlight </a:t>
            </a:r>
            <a:r>
              <a:rPr lang="en-US" sz="1800" i="1" dirty="0"/>
              <a:t>the role of science and scientific education in sustainable development;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i="1" dirty="0" smtClean="0"/>
              <a:t>Promote</a:t>
            </a:r>
            <a:r>
              <a:rPr lang="en-US" sz="1800" i="1" dirty="0"/>
              <a:t>, through an open discussion between the fields of science and politics, the idea of better integrating science into global decision-making processes</a:t>
            </a:r>
            <a:r>
              <a:rPr lang="en-US" sz="1800" i="1" dirty="0" smtClean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100000"/>
              <a:buFont typeface="Wingdings 3" panose="05040102010807070707" pitchFamily="18" charset="2"/>
              <a:buChar char="Æ"/>
            </a:pPr>
            <a:r>
              <a:rPr lang="en-US" sz="2000" i="1" dirty="0" smtClean="0">
                <a:solidFill>
                  <a:srgbClr val="0000CC"/>
                </a:solidFill>
              </a:rPr>
              <a:t>Issue Raised: Integrating science, including fundamental science, </a:t>
            </a:r>
            <a:br>
              <a:rPr lang="en-US" sz="2000" i="1" dirty="0" smtClean="0">
                <a:solidFill>
                  <a:srgbClr val="0000CC"/>
                </a:solidFill>
              </a:rPr>
            </a:br>
            <a:r>
              <a:rPr lang="en-US" sz="2000" i="1" dirty="0" smtClean="0">
                <a:solidFill>
                  <a:srgbClr val="0000CC"/>
                </a:solidFill>
              </a:rPr>
              <a:t>in the decision making process is necessary for sustainable development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263"/>
          <a:stretch/>
        </p:blipFill>
        <p:spPr>
          <a:xfrm>
            <a:off x="914400" y="1143000"/>
            <a:ext cx="7772400" cy="112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0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342374"/>
            <a:ext cx="8077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US LUA Budgets and </a:t>
            </a:r>
            <a:r>
              <a:rPr lang="en-US" dirty="0" smtClean="0">
                <a:solidFill>
                  <a:srgbClr val="FFEE13"/>
                </a:solidFill>
              </a:rPr>
              <a:t>Fund Raising</a:t>
            </a:r>
            <a:endParaRPr lang="en-US" sz="4000" dirty="0" smtClean="0">
              <a:solidFill>
                <a:srgbClr val="FFEE13"/>
              </a:solidFill>
            </a:endParaRPr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5817" y="1143000"/>
            <a:ext cx="9887968" cy="5638800"/>
          </a:xfrm>
          <a:noFill/>
        </p:spPr>
        <p:txBody>
          <a:bodyPr>
            <a:noAutofit/>
          </a:bodyPr>
          <a:lstStyle/>
          <a:p>
            <a:pPr marL="230188" eaLnBrk="1" hangingPunct="1">
              <a:lnSpc>
                <a:spcPct val="98000"/>
              </a:lnSpc>
              <a:spcBef>
                <a:spcPts val="0"/>
              </a:spcBef>
              <a:spcAft>
                <a:spcPts val="500"/>
              </a:spcAft>
              <a:buSzPct val="95000"/>
            </a:pPr>
            <a:r>
              <a:rPr lang="en-US" sz="2400" dirty="0" smtClean="0">
                <a:solidFill>
                  <a:srgbClr val="0000CC"/>
                </a:solidFill>
              </a:rPr>
              <a:t>Accounts were maintained in the interim (overhead free)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 at Caltech</a:t>
            </a:r>
          </a:p>
          <a:p>
            <a:pPr marL="230188" eaLnBrk="1" hangingPunct="1">
              <a:lnSpc>
                <a:spcPct val="98000"/>
              </a:lnSpc>
              <a:spcBef>
                <a:spcPts val="0"/>
              </a:spcBef>
              <a:spcAft>
                <a:spcPts val="500"/>
              </a:spcAft>
              <a:buSzPct val="95000"/>
            </a:pPr>
            <a:r>
              <a:rPr lang="en-US" sz="2400" dirty="0" smtClean="0">
                <a:solidFill>
                  <a:srgbClr val="0000CC"/>
                </a:solidFill>
              </a:rPr>
              <a:t>Transitioned to URA HQ </a:t>
            </a:r>
            <a:r>
              <a:rPr lang="en-US" sz="2400" dirty="0" smtClean="0">
                <a:solidFill>
                  <a:srgbClr val="000066"/>
                </a:solidFill>
              </a:rPr>
              <a:t>when the tax exemption last May</a:t>
            </a:r>
            <a:br>
              <a:rPr lang="en-US" sz="2400" dirty="0" smtClean="0">
                <a:solidFill>
                  <a:srgbClr val="000066"/>
                </a:solidFill>
              </a:rPr>
            </a:br>
            <a:r>
              <a:rPr lang="en-US" sz="2400" dirty="0" smtClean="0">
                <a:solidFill>
                  <a:srgbClr val="000066"/>
                </a:solidFill>
              </a:rPr>
              <a:t>  </a:t>
            </a:r>
            <a:r>
              <a:rPr lang="en-US" sz="2400" dirty="0" smtClean="0">
                <a:solidFill>
                  <a:srgbClr val="000066"/>
                </a:solidFill>
              </a:rPr>
              <a:t>when our 501(c)(3) application </a:t>
            </a:r>
            <a:r>
              <a:rPr lang="en-US" sz="2400" dirty="0" smtClean="0">
                <a:solidFill>
                  <a:srgbClr val="000066"/>
                </a:solidFill>
              </a:rPr>
              <a:t>was submitted to the IRS</a:t>
            </a:r>
          </a:p>
          <a:p>
            <a:pPr marL="230188" eaLnBrk="1" hangingPunct="1">
              <a:lnSpc>
                <a:spcPct val="98000"/>
              </a:lnSpc>
              <a:spcBef>
                <a:spcPts val="0"/>
              </a:spcBef>
              <a:spcAft>
                <a:spcPts val="500"/>
              </a:spcAft>
              <a:buSzPct val="95000"/>
            </a:pPr>
            <a:r>
              <a:rPr lang="en-US" sz="2400" dirty="0" smtClean="0">
                <a:solidFill>
                  <a:srgbClr val="800000"/>
                </a:solidFill>
              </a:rPr>
              <a:t>A note on Fund Raising: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CC"/>
                </a:solidFill>
              </a:rPr>
              <a:t>Annual funding from the lab directors 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($ 25k) forms the core, but the rest will need to come from 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Institutional Donations</a:t>
            </a:r>
          </a:p>
          <a:p>
            <a:pPr lvl="1" eaLnBrk="1" hangingPunct="1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/>
              <a:t>Targeting $ 60k or more, per year.</a:t>
            </a:r>
          </a:p>
          <a:p>
            <a:pPr lvl="1" eaLnBrk="1" hangingPunct="1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/>
              <a:t>Requested donations</a:t>
            </a:r>
            <a:r>
              <a:rPr lang="en-US" sz="2200" dirty="0" smtClean="0">
                <a:solidFill>
                  <a:srgbClr val="0000CC"/>
                </a:solidFill>
              </a:rPr>
              <a:t>: $ 1k/year ($ 500/year for small groups) per university (or your department or faculty discretionary fund) </a:t>
            </a:r>
          </a:p>
          <a:p>
            <a:pPr lvl="2" eaLnBrk="1" hangingPunct="1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dirty="0" smtClean="0">
                <a:solidFill>
                  <a:srgbClr val="0000CC"/>
                </a:solidFill>
              </a:rPr>
              <a:t> More if your group can manage</a:t>
            </a:r>
          </a:p>
          <a:p>
            <a:pPr lvl="1" eaLnBrk="1" hangingPunct="1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Fund raising will start by the end of this year</a:t>
            </a:r>
            <a:endParaRPr lang="en-US" sz="2200" dirty="0" smtClean="0"/>
          </a:p>
          <a:p>
            <a:pPr marL="230188" eaLnBrk="1" hangingPunct="1">
              <a:lnSpc>
                <a:spcPct val="98000"/>
              </a:lnSpc>
              <a:spcBef>
                <a:spcPts val="0"/>
              </a:spcBef>
              <a:spcAft>
                <a:spcPts val="500"/>
              </a:spcAft>
              <a:buSzPct val="95000"/>
            </a:pPr>
            <a:r>
              <a:rPr lang="en-US" sz="2400" dirty="0" smtClean="0">
                <a:solidFill>
                  <a:srgbClr val="0000CC"/>
                </a:solidFill>
              </a:rPr>
              <a:t>URA has been very accommodating: </a:t>
            </a:r>
            <a:r>
              <a:rPr lang="en-US" sz="2400" dirty="0" smtClean="0">
                <a:solidFill>
                  <a:srgbClr val="000066"/>
                </a:solidFill>
              </a:rPr>
              <a:t>the clock on staff time  </a:t>
            </a:r>
            <a:br>
              <a:rPr lang="en-US" sz="2400" dirty="0" smtClean="0">
                <a:solidFill>
                  <a:srgbClr val="000066"/>
                </a:solidFill>
              </a:rPr>
            </a:br>
            <a:r>
              <a:rPr lang="en-US" sz="2400" dirty="0" smtClean="0">
                <a:solidFill>
                  <a:srgbClr val="000066"/>
                </a:solidFill>
              </a:rPr>
              <a:t>  charges has not started. </a:t>
            </a:r>
            <a:r>
              <a:rPr lang="en-US" sz="2400" dirty="0" smtClean="0">
                <a:solidFill>
                  <a:srgbClr val="0000CC"/>
                </a:solidFill>
              </a:rPr>
              <a:t>It will soon; </a:t>
            </a:r>
            <a:r>
              <a:rPr lang="en-US" sz="2400" i="1" dirty="0" smtClean="0">
                <a:solidFill>
                  <a:srgbClr val="0000CC"/>
                </a:solidFill>
              </a:rPr>
              <a:t>We will need your support</a:t>
            </a:r>
          </a:p>
        </p:txBody>
      </p:sp>
    </p:spTree>
    <p:extLst>
      <p:ext uri="{BB962C8B-B14F-4D97-AF65-F5344CB8AC3E}">
        <p14:creationId xmlns:p14="http://schemas.microsoft.com/office/powerpoint/2010/main" val="379873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 txBox="1">
            <a:spLocks noGrp="1"/>
          </p:cNvSpPr>
          <p:nvPr/>
        </p:nvSpPr>
        <p:spPr bwMode="auto">
          <a:xfrm>
            <a:off x="7099300" y="5197505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5F5F5F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90488" y="1371600"/>
            <a:ext cx="106410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u"/>
              <a:tabLst>
                <a:tab pos="1311275" algn="l"/>
                <a:tab pos="3433763" algn="l"/>
                <a:tab pos="6118225" algn="l"/>
                <a:tab pos="8912225" algn="l"/>
              </a:tabLst>
            </a:pPr>
            <a:endParaRPr lang="en-US" sz="3100">
              <a:solidFill>
                <a:srgbClr val="000066"/>
              </a:solidFill>
            </a:endParaRPr>
          </a:p>
        </p:txBody>
      </p:sp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1828800" y="62872"/>
            <a:ext cx="5986132" cy="161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497D"/>
                </a:solidFill>
              </a:rPr>
              <a:t> </a:t>
            </a:r>
            <a:r>
              <a:rPr lang="en-US" sz="2000" b="1" dirty="0">
                <a:solidFill>
                  <a:srgbClr val="1F497D"/>
                </a:solidFill>
                <a:latin typeface="Arial" pitchFamily="34" charset="0"/>
              </a:rPr>
              <a:t>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Annual US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LUA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Meeting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2014 Thursday November 13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Agenda</a:t>
            </a:r>
            <a:endParaRPr lang="en-US" sz="2600" b="1" dirty="0">
              <a:solidFill>
                <a:srgbClr val="1F497D"/>
              </a:solidFill>
            </a:endParaRP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en-US" sz="2600" b="1" dirty="0" smtClean="0">
              <a:solidFill>
                <a:srgbClr val="000064"/>
              </a:solidFill>
              <a:latin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en-US" sz="2600" b="1" dirty="0">
              <a:solidFill>
                <a:srgbClr val="1F497D"/>
              </a:solidFill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28605" y="843119"/>
            <a:ext cx="9677395" cy="602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7663" indent="-347663" defTabSz="1503363" fontAlgn="base">
              <a:lnSpc>
                <a:spcPct val="87000"/>
              </a:lnSpc>
              <a:spcBef>
                <a:spcPct val="0"/>
              </a:spcBef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</a:rPr>
              <a:t>  </a:t>
            </a:r>
            <a:r>
              <a:rPr lang="en-US" sz="1900" b="1" dirty="0">
                <a:solidFill>
                  <a:srgbClr val="000066"/>
                </a:solidFill>
              </a:rPr>
              <a:t>9:00 – 9:10 		Welcome to </a:t>
            </a:r>
            <a:r>
              <a:rPr lang="en-US" sz="1900" b="1" dirty="0" smtClean="0">
                <a:solidFill>
                  <a:srgbClr val="000066"/>
                </a:solidFill>
              </a:rPr>
              <a:t>Argonne</a:t>
            </a:r>
            <a:r>
              <a:rPr lang="en-US" sz="1900" b="1" dirty="0">
                <a:solidFill>
                  <a:srgbClr val="000066"/>
                </a:solidFill>
              </a:rPr>
              <a:t>	               	</a:t>
            </a:r>
            <a:r>
              <a:rPr lang="en-US" sz="1900" b="1" dirty="0" err="1" smtClean="0">
                <a:solidFill>
                  <a:srgbClr val="000066"/>
                </a:solidFill>
              </a:rPr>
              <a:t>Rik</a:t>
            </a:r>
            <a:r>
              <a:rPr lang="en-US" sz="1900" b="1" dirty="0" smtClean="0">
                <a:solidFill>
                  <a:srgbClr val="000066"/>
                </a:solidFill>
              </a:rPr>
              <a:t> Yoshida (Argonne) </a:t>
            </a:r>
            <a:endParaRPr lang="en-US" sz="1900" b="1" dirty="0">
              <a:solidFill>
                <a:srgbClr val="000066"/>
              </a:solidFill>
            </a:endParaRPr>
          </a:p>
          <a:p>
            <a:pPr marL="347663" indent="-347663" defTabSz="1503363" fontAlgn="base">
              <a:lnSpc>
                <a:spcPct val="87000"/>
              </a:lnSpc>
              <a:spcBef>
                <a:spcPct val="0"/>
              </a:spcBef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  9:10 – 9:40  	US </a:t>
            </a:r>
            <a:r>
              <a:rPr lang="en-US" sz="1900" b="1" dirty="0" smtClean="0">
                <a:solidFill>
                  <a:srgbClr val="000066"/>
                </a:solidFill>
              </a:rPr>
              <a:t>LUA </a:t>
            </a:r>
            <a:r>
              <a:rPr lang="en-US" sz="1900" b="1" dirty="0">
                <a:solidFill>
                  <a:srgbClr val="000066"/>
                </a:solidFill>
              </a:rPr>
              <a:t>Chair’s Report	                	Harvey Newman (Caltech)</a:t>
            </a:r>
          </a:p>
          <a:p>
            <a:pPr marL="347663" indent="-347663" defTabSz="1503363" fontAlgn="base">
              <a:lnSpc>
                <a:spcPct val="87000"/>
              </a:lnSpc>
              <a:spcBef>
                <a:spcPct val="0"/>
              </a:spcBef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  9:40 – 10:10   	Status and Outlook of the LHC	               	</a:t>
            </a:r>
            <a:r>
              <a:rPr lang="en-US" sz="1900" b="1" dirty="0" smtClean="0">
                <a:solidFill>
                  <a:srgbClr val="000066"/>
                </a:solidFill>
              </a:rPr>
              <a:t>Giulia </a:t>
            </a:r>
            <a:r>
              <a:rPr lang="en-US" sz="1900" b="1" dirty="0" err="1" smtClean="0">
                <a:solidFill>
                  <a:srgbClr val="000066"/>
                </a:solidFill>
              </a:rPr>
              <a:t>Papotti</a:t>
            </a:r>
            <a:r>
              <a:rPr lang="en-US" sz="1900" b="1" dirty="0" smtClean="0">
                <a:solidFill>
                  <a:srgbClr val="000066"/>
                </a:solidFill>
              </a:rPr>
              <a:t> (CERN)</a:t>
            </a:r>
          </a:p>
          <a:p>
            <a:pPr marL="347663" indent="-347663" defTabSz="1503363" fontAlgn="base">
              <a:lnSpc>
                <a:spcPct val="87000"/>
              </a:lnSpc>
              <a:spcBef>
                <a:spcPct val="0"/>
              </a:spcBef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10:10 </a:t>
            </a:r>
            <a:r>
              <a:rPr lang="en-US" sz="1900" b="1" dirty="0">
                <a:solidFill>
                  <a:srgbClr val="000066"/>
                </a:solidFill>
              </a:rPr>
              <a:t>– 10:35 	LARP	 </a:t>
            </a:r>
            <a:r>
              <a:rPr lang="en-US" sz="1900" b="1" dirty="0" smtClean="0">
                <a:solidFill>
                  <a:srgbClr val="000066"/>
                </a:solidFill>
              </a:rPr>
              <a:t>                                                               Eric </a:t>
            </a:r>
            <a:r>
              <a:rPr lang="en-US" sz="1900" b="1" dirty="0" err="1" smtClean="0">
                <a:solidFill>
                  <a:srgbClr val="000066"/>
                </a:solidFill>
              </a:rPr>
              <a:t>Prebys</a:t>
            </a:r>
            <a:r>
              <a:rPr lang="en-US" sz="1900" b="1" dirty="0" smtClean="0">
                <a:solidFill>
                  <a:srgbClr val="000066"/>
                </a:solidFill>
              </a:rPr>
              <a:t> (</a:t>
            </a:r>
            <a:r>
              <a:rPr lang="en-US" sz="1900" b="1" dirty="0" err="1" smtClean="0">
                <a:solidFill>
                  <a:srgbClr val="000066"/>
                </a:solidFill>
              </a:rPr>
              <a:t>Fermilab</a:t>
            </a:r>
            <a:r>
              <a:rPr lang="en-US" sz="1900" b="1" dirty="0" smtClean="0">
                <a:solidFill>
                  <a:srgbClr val="000066"/>
                </a:solidFill>
              </a:rPr>
              <a:t>)</a:t>
            </a:r>
            <a:endParaRPr lang="en-US" sz="1900" b="1" dirty="0">
              <a:solidFill>
                <a:srgbClr val="000066"/>
              </a:solidFill>
            </a:endParaRPr>
          </a:p>
          <a:p>
            <a:pPr marL="347663" indent="-347663" defTabSz="1503363" fontAlgn="base">
              <a:lnSpc>
                <a:spcPct val="87000"/>
              </a:lnSpc>
              <a:spcBef>
                <a:spcPct val="0"/>
              </a:spcBef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10:35 – 11:00                        COFFEE BREAK </a:t>
            </a:r>
          </a:p>
          <a:p>
            <a:pPr marL="347663" indent="-347663" defTabSz="1503363" fontAlgn="base">
              <a:lnSpc>
                <a:spcPct val="87000"/>
              </a:lnSpc>
              <a:spcBef>
                <a:spcPct val="0"/>
              </a:spcBef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11:00 – 11:30  	ATLAS  	Highlights and </a:t>
            </a:r>
            <a:r>
              <a:rPr lang="en-US" sz="1900" b="1" dirty="0" smtClean="0">
                <a:solidFill>
                  <a:srgbClr val="000066"/>
                </a:solidFill>
              </a:rPr>
              <a:t>Outlook</a:t>
            </a:r>
            <a:r>
              <a:rPr lang="en-US" sz="1900" b="1" dirty="0">
                <a:solidFill>
                  <a:srgbClr val="000066"/>
                </a:solidFill>
              </a:rPr>
              <a:t> </a:t>
            </a:r>
            <a:r>
              <a:rPr lang="en-US" sz="1900" b="1" dirty="0" smtClean="0">
                <a:solidFill>
                  <a:srgbClr val="000066"/>
                </a:solidFill>
              </a:rPr>
              <a:t>                    Chip Brock (Michigan State)</a:t>
            </a:r>
            <a:endParaRPr lang="en-US" sz="1900" b="1" dirty="0">
              <a:solidFill>
                <a:srgbClr val="000066"/>
              </a:solidFill>
            </a:endParaRPr>
          </a:p>
          <a:p>
            <a:pPr marL="347663" indent="-347663" defTabSz="1503363" fontAlgn="base">
              <a:lnSpc>
                <a:spcPct val="87000"/>
              </a:lnSpc>
              <a:spcBef>
                <a:spcPct val="0"/>
              </a:spcBef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11:30 – 12:00  	CMS 	Highlights and Outlook        	</a:t>
            </a:r>
            <a:r>
              <a:rPr lang="en-US" sz="1900" b="1" dirty="0" err="1" smtClean="0">
                <a:solidFill>
                  <a:srgbClr val="000066"/>
                </a:solidFill>
              </a:rPr>
              <a:t>Tiziano</a:t>
            </a:r>
            <a:r>
              <a:rPr lang="en-US" sz="1900" b="1" dirty="0" smtClean="0">
                <a:solidFill>
                  <a:srgbClr val="000066"/>
                </a:solidFill>
              </a:rPr>
              <a:t> </a:t>
            </a:r>
            <a:r>
              <a:rPr lang="en-US" sz="1900" b="1" dirty="0" err="1" smtClean="0">
                <a:solidFill>
                  <a:srgbClr val="000066"/>
                </a:solidFill>
              </a:rPr>
              <a:t>Camporesi</a:t>
            </a:r>
            <a:r>
              <a:rPr lang="en-US" sz="1900" b="1" dirty="0" smtClean="0">
                <a:solidFill>
                  <a:srgbClr val="000066"/>
                </a:solidFill>
              </a:rPr>
              <a:t> (CERN)</a:t>
            </a:r>
          </a:p>
          <a:p>
            <a:pPr marL="347663" indent="-347663" defTabSz="1503363" fontAlgn="base">
              <a:lnSpc>
                <a:spcPct val="87000"/>
              </a:lnSpc>
              <a:spcBef>
                <a:spcPct val="0"/>
              </a:spcBef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12:00 </a:t>
            </a:r>
            <a:r>
              <a:rPr lang="en-US" sz="1900" b="1" dirty="0">
                <a:solidFill>
                  <a:srgbClr val="000066"/>
                </a:solidFill>
              </a:rPr>
              <a:t>– 12:30  	</a:t>
            </a:r>
            <a:r>
              <a:rPr lang="en-US" sz="1900" b="1" dirty="0" err="1">
                <a:solidFill>
                  <a:srgbClr val="000066"/>
                </a:solidFill>
              </a:rPr>
              <a:t>LHCb</a:t>
            </a:r>
            <a:r>
              <a:rPr lang="en-US" sz="1900" b="1" dirty="0">
                <a:solidFill>
                  <a:srgbClr val="000066"/>
                </a:solidFill>
              </a:rPr>
              <a:t> 	Highlights and Upgrades		</a:t>
            </a:r>
            <a:r>
              <a:rPr lang="en-US" sz="1900" b="1" dirty="0" smtClean="0">
                <a:solidFill>
                  <a:srgbClr val="000066"/>
                </a:solidFill>
              </a:rPr>
              <a:t>Mike </a:t>
            </a:r>
            <a:r>
              <a:rPr lang="en-US" sz="1900" b="1" dirty="0" err="1" smtClean="0">
                <a:solidFill>
                  <a:srgbClr val="000066"/>
                </a:solidFill>
              </a:rPr>
              <a:t>Sokoloff</a:t>
            </a:r>
            <a:r>
              <a:rPr lang="en-US" sz="1900" b="1" dirty="0" smtClean="0">
                <a:solidFill>
                  <a:srgbClr val="000066"/>
                </a:solidFill>
              </a:rPr>
              <a:t> (Cincinnati)</a:t>
            </a:r>
          </a:p>
          <a:p>
            <a:pPr marL="347663" indent="-347663" defTabSz="1503363" fontAlgn="base">
              <a:lnSpc>
                <a:spcPct val="87000"/>
              </a:lnSpc>
              <a:spcBef>
                <a:spcPct val="0"/>
              </a:spcBef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12:30 </a:t>
            </a:r>
            <a:r>
              <a:rPr lang="en-US" sz="1900" b="1" dirty="0">
                <a:solidFill>
                  <a:srgbClr val="000066"/>
                </a:solidFill>
              </a:rPr>
              <a:t>– 1:30                           LUNCH </a:t>
            </a:r>
            <a:endParaRPr lang="en-US" sz="1900" b="1" dirty="0" smtClean="0">
              <a:solidFill>
                <a:srgbClr val="000066"/>
              </a:solidFill>
            </a:endParaRPr>
          </a:p>
          <a:p>
            <a:pPr marL="347663" indent="-347663" defTabSz="1503363" fontAlgn="base">
              <a:lnSpc>
                <a:spcPct val="87000"/>
              </a:lnSpc>
              <a:spcBef>
                <a:spcPct val="0"/>
              </a:spcBef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  1:30 – 1:45        GROUP PHOTO</a:t>
            </a:r>
            <a:endParaRPr lang="en-US" sz="1900" b="1" dirty="0">
              <a:solidFill>
                <a:srgbClr val="000066"/>
              </a:solidFill>
            </a:endParaRPr>
          </a:p>
          <a:p>
            <a:pPr marL="347663" indent="-347663" defTabSz="1503363" fontAlgn="base">
              <a:lnSpc>
                <a:spcPct val="87000"/>
              </a:lnSpc>
              <a:spcBef>
                <a:spcPct val="0"/>
              </a:spcBef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  </a:t>
            </a:r>
            <a:r>
              <a:rPr lang="en-US" sz="1900" b="1" dirty="0" smtClean="0">
                <a:solidFill>
                  <a:srgbClr val="000066"/>
                </a:solidFill>
              </a:rPr>
              <a:t>1:45 </a:t>
            </a:r>
            <a:r>
              <a:rPr lang="en-US" sz="1900" b="1" dirty="0">
                <a:solidFill>
                  <a:srgbClr val="000066"/>
                </a:solidFill>
              </a:rPr>
              <a:t>– </a:t>
            </a:r>
            <a:r>
              <a:rPr lang="en-US" sz="1900" b="1" dirty="0" smtClean="0">
                <a:solidFill>
                  <a:srgbClr val="000066"/>
                </a:solidFill>
              </a:rPr>
              <a:t>2:15        </a:t>
            </a:r>
            <a:r>
              <a:rPr lang="en-US" sz="1900" b="1" dirty="0">
                <a:solidFill>
                  <a:srgbClr val="000066"/>
                </a:solidFill>
              </a:rPr>
              <a:t>	ALICE   	Highlights and Upgrades	</a:t>
            </a:r>
            <a:r>
              <a:rPr lang="en-US" sz="1900" b="1" dirty="0" smtClean="0">
                <a:solidFill>
                  <a:srgbClr val="000066"/>
                </a:solidFill>
              </a:rPr>
              <a:t>                  Peter Jacobs (LBNL)</a:t>
            </a:r>
            <a:r>
              <a:rPr lang="en-US" sz="1900" b="1" dirty="0">
                <a:solidFill>
                  <a:srgbClr val="000066"/>
                </a:solidFill>
              </a:rPr>
              <a:t>	</a:t>
            </a:r>
            <a:endParaRPr lang="en-US" sz="1900" b="1" dirty="0" smtClean="0">
              <a:solidFill>
                <a:srgbClr val="000066"/>
              </a:solidFill>
            </a:endParaRPr>
          </a:p>
          <a:p>
            <a:pPr marL="347663" indent="-347663" defTabSz="1503363" fontAlgn="base">
              <a:lnSpc>
                <a:spcPct val="87000"/>
              </a:lnSpc>
              <a:spcBef>
                <a:spcPct val="0"/>
              </a:spcBef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  2:15 </a:t>
            </a:r>
            <a:r>
              <a:rPr lang="en-US" sz="1900" b="1" dirty="0">
                <a:solidFill>
                  <a:srgbClr val="000066"/>
                </a:solidFill>
              </a:rPr>
              <a:t>– </a:t>
            </a:r>
            <a:r>
              <a:rPr lang="en-US" sz="1900" b="1" dirty="0" smtClean="0">
                <a:solidFill>
                  <a:srgbClr val="000066"/>
                </a:solidFill>
              </a:rPr>
              <a:t>2:40       </a:t>
            </a:r>
            <a:r>
              <a:rPr lang="en-US" sz="1900" b="1" dirty="0">
                <a:solidFill>
                  <a:srgbClr val="000066"/>
                </a:solidFill>
              </a:rPr>
              <a:t>	CMS 	Upgrade Program		</a:t>
            </a:r>
            <a:r>
              <a:rPr lang="en-US" sz="1900" b="1" dirty="0" smtClean="0">
                <a:solidFill>
                  <a:srgbClr val="000066"/>
                </a:solidFill>
              </a:rPr>
              <a:t>Jeremy Mans (Minnesota)</a:t>
            </a:r>
            <a:endParaRPr lang="en-US" sz="1900" b="1" dirty="0">
              <a:solidFill>
                <a:srgbClr val="000066"/>
              </a:solidFill>
            </a:endParaRPr>
          </a:p>
          <a:p>
            <a:pPr marL="347663" indent="-347663" defTabSz="1503363" fontAlgn="base">
              <a:lnSpc>
                <a:spcPct val="87000"/>
              </a:lnSpc>
              <a:spcBef>
                <a:spcPct val="0"/>
              </a:spcBef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  2:40 </a:t>
            </a:r>
            <a:r>
              <a:rPr lang="en-US" sz="1900" b="1" dirty="0">
                <a:solidFill>
                  <a:srgbClr val="000066"/>
                </a:solidFill>
              </a:rPr>
              <a:t>– </a:t>
            </a:r>
            <a:r>
              <a:rPr lang="en-US" sz="1900" b="1" dirty="0" smtClean="0">
                <a:solidFill>
                  <a:srgbClr val="000066"/>
                </a:solidFill>
              </a:rPr>
              <a:t>3:05       </a:t>
            </a:r>
            <a:r>
              <a:rPr lang="en-US" sz="1900" b="1" dirty="0">
                <a:solidFill>
                  <a:srgbClr val="000066"/>
                </a:solidFill>
              </a:rPr>
              <a:t>	ATLAS 	Upgrade Program                             	</a:t>
            </a:r>
            <a:r>
              <a:rPr lang="en-US" sz="1900" b="1" dirty="0" err="1" smtClean="0">
                <a:solidFill>
                  <a:srgbClr val="000066"/>
                </a:solidFill>
              </a:rPr>
              <a:t>Anadi</a:t>
            </a:r>
            <a:r>
              <a:rPr lang="en-US" sz="1900" b="1" dirty="0" smtClean="0">
                <a:solidFill>
                  <a:srgbClr val="000066"/>
                </a:solidFill>
              </a:rPr>
              <a:t> </a:t>
            </a:r>
            <a:r>
              <a:rPr lang="en-US" sz="1900" b="1" dirty="0" err="1" smtClean="0">
                <a:solidFill>
                  <a:srgbClr val="000066"/>
                </a:solidFill>
              </a:rPr>
              <a:t>Canepa</a:t>
            </a:r>
            <a:r>
              <a:rPr lang="en-US" sz="1900" b="1" dirty="0" smtClean="0">
                <a:solidFill>
                  <a:srgbClr val="000066"/>
                </a:solidFill>
              </a:rPr>
              <a:t> (TRIUMF)</a:t>
            </a:r>
            <a:endParaRPr lang="en-US" sz="1900" b="1" dirty="0">
              <a:solidFill>
                <a:srgbClr val="000066"/>
              </a:solidFill>
            </a:endParaRPr>
          </a:p>
          <a:p>
            <a:pPr marL="347663" indent="-347663" defTabSz="1503363" fontAlgn="base">
              <a:lnSpc>
                <a:spcPct val="87000"/>
              </a:lnSpc>
              <a:spcBef>
                <a:spcPct val="0"/>
              </a:spcBef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  </a:t>
            </a:r>
            <a:r>
              <a:rPr lang="en-US" sz="1900" b="1" dirty="0" smtClean="0">
                <a:solidFill>
                  <a:srgbClr val="000066"/>
                </a:solidFill>
              </a:rPr>
              <a:t>3:05 – 4:05                                                                                       Ken Bloom (Nebraska)</a:t>
            </a:r>
            <a:endParaRPr lang="en-US" sz="1900" b="1" dirty="0">
              <a:solidFill>
                <a:srgbClr val="000066"/>
              </a:solidFill>
            </a:endParaRPr>
          </a:p>
          <a:p>
            <a:pPr marL="347663" indent="-347663" defTabSz="1503363" fontAlgn="base">
              <a:lnSpc>
                <a:spcPct val="87000"/>
              </a:lnSpc>
              <a:spcBef>
                <a:spcPts val="600"/>
              </a:spcBef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  </a:t>
            </a:r>
            <a:r>
              <a:rPr lang="en-US" sz="1900" b="1" dirty="0" smtClean="0">
                <a:solidFill>
                  <a:srgbClr val="000066"/>
                </a:solidFill>
              </a:rPr>
              <a:t>4:05 – 4:25                      </a:t>
            </a:r>
            <a:r>
              <a:rPr lang="en-US" sz="1900" b="1" dirty="0">
                <a:solidFill>
                  <a:srgbClr val="000066"/>
                </a:solidFill>
              </a:rPr>
              <a:t>AFTERNOON BREAK</a:t>
            </a:r>
          </a:p>
          <a:p>
            <a:pPr marL="288925" indent="-288925" defTabSz="1503363" fontAlgn="base">
              <a:lnSpc>
                <a:spcPct val="87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   4:25 – 4:50       Supporting Young Physicists                             </a:t>
            </a:r>
            <a:r>
              <a:rPr lang="en-US" sz="1900" b="1" dirty="0" err="1" smtClean="0">
                <a:solidFill>
                  <a:srgbClr val="002060"/>
                </a:solidFill>
              </a:rPr>
              <a:t>Usha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Mallik</a:t>
            </a:r>
            <a:r>
              <a:rPr lang="en-US" sz="1900" b="1" dirty="0" smtClean="0">
                <a:solidFill>
                  <a:srgbClr val="002060"/>
                </a:solidFill>
              </a:rPr>
              <a:t> (Iowa) 	</a:t>
            </a:r>
          </a:p>
          <a:p>
            <a:pPr marL="288925" indent="-288925" defTabSz="1503363" fontAlgn="base">
              <a:lnSpc>
                <a:spcPct val="87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   4:50 – 5:15 	   DOE Office of HEP Report                                  </a:t>
            </a:r>
            <a:r>
              <a:rPr lang="en-US" sz="1900" b="1" dirty="0" err="1" smtClean="0">
                <a:solidFill>
                  <a:srgbClr val="002060"/>
                </a:solidFill>
              </a:rPr>
              <a:t>Abid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Patwa</a:t>
            </a:r>
            <a:r>
              <a:rPr lang="en-US" sz="1900" b="1" dirty="0" smtClean="0">
                <a:solidFill>
                  <a:srgbClr val="002060"/>
                </a:solidFill>
              </a:rPr>
              <a:t> (DOE/HEP)                  </a:t>
            </a:r>
          </a:p>
          <a:p>
            <a:pPr marL="288925" indent="-288925" defTabSz="1503363" fontAlgn="base">
              <a:lnSpc>
                <a:spcPct val="87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   5:15 </a:t>
            </a:r>
            <a:r>
              <a:rPr lang="en-US" sz="1900" b="1" dirty="0">
                <a:solidFill>
                  <a:srgbClr val="002060"/>
                </a:solidFill>
              </a:rPr>
              <a:t>– </a:t>
            </a:r>
            <a:r>
              <a:rPr lang="en-US" sz="1900" b="1" dirty="0" smtClean="0">
                <a:solidFill>
                  <a:srgbClr val="002060"/>
                </a:solidFill>
              </a:rPr>
              <a:t>5:40   </a:t>
            </a:r>
            <a:r>
              <a:rPr lang="en-US" sz="1900" b="1" dirty="0">
                <a:solidFill>
                  <a:srgbClr val="002060"/>
                </a:solidFill>
              </a:rPr>
              <a:t>	   NSF EPP Office Report                                  </a:t>
            </a:r>
            <a:r>
              <a:rPr lang="en-US" sz="1900" b="1" dirty="0" smtClean="0">
                <a:solidFill>
                  <a:srgbClr val="002060"/>
                </a:solidFill>
              </a:rPr>
              <a:t>      Jim Shank (NSF)     </a:t>
            </a:r>
            <a:endParaRPr lang="en-US" sz="1900" b="1" dirty="0">
              <a:solidFill>
                <a:srgbClr val="002060"/>
              </a:solidFill>
            </a:endParaRPr>
          </a:p>
          <a:p>
            <a:pPr marL="288925" indent="-288925" defTabSz="1503363" fontAlgn="base">
              <a:lnSpc>
                <a:spcPct val="87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230938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2060"/>
                </a:solidFill>
              </a:rPr>
              <a:t>   </a:t>
            </a:r>
            <a:r>
              <a:rPr lang="en-US" sz="1900" b="1" dirty="0" smtClean="0">
                <a:solidFill>
                  <a:srgbClr val="002060"/>
                </a:solidFill>
              </a:rPr>
              <a:t>5:40 </a:t>
            </a:r>
            <a:r>
              <a:rPr lang="en-US" sz="1900" b="1" dirty="0">
                <a:solidFill>
                  <a:srgbClr val="002060"/>
                </a:solidFill>
              </a:rPr>
              <a:t>– </a:t>
            </a:r>
            <a:r>
              <a:rPr lang="en-US" sz="1900" b="1" dirty="0" smtClean="0">
                <a:solidFill>
                  <a:srgbClr val="002060"/>
                </a:solidFill>
              </a:rPr>
              <a:t>6:05       </a:t>
            </a:r>
            <a:r>
              <a:rPr lang="en-US" sz="1900" b="1" dirty="0">
                <a:solidFill>
                  <a:srgbClr val="002060"/>
                </a:solidFill>
              </a:rPr>
              <a:t>DOE Office of NP Report                                 	 </a:t>
            </a:r>
            <a:r>
              <a:rPr lang="en-US" sz="1900" b="1" dirty="0" smtClean="0">
                <a:solidFill>
                  <a:srgbClr val="002060"/>
                </a:solidFill>
              </a:rPr>
              <a:t>Jim </a:t>
            </a:r>
            <a:r>
              <a:rPr lang="en-US" sz="1900" b="1" dirty="0" err="1" smtClean="0">
                <a:solidFill>
                  <a:srgbClr val="002060"/>
                </a:solidFill>
              </a:rPr>
              <a:t>Sowinski</a:t>
            </a:r>
            <a:r>
              <a:rPr lang="en-US" sz="1900" b="1" dirty="0" smtClean="0">
                <a:solidFill>
                  <a:srgbClr val="002060"/>
                </a:solidFill>
              </a:rPr>
              <a:t> (DOE/NP)</a:t>
            </a:r>
          </a:p>
          <a:p>
            <a:pPr marL="288925" indent="-288925" defTabSz="1503363" fontAlgn="base">
              <a:lnSpc>
                <a:spcPct val="87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230938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smtClean="0">
                <a:solidFill>
                  <a:srgbClr val="002060"/>
                </a:solidFill>
              </a:rPr>
              <a:t>  6:05 </a:t>
            </a:r>
            <a:r>
              <a:rPr lang="en-US" sz="1900" b="1" dirty="0">
                <a:solidFill>
                  <a:srgbClr val="002060"/>
                </a:solidFill>
              </a:rPr>
              <a:t>– </a:t>
            </a:r>
            <a:r>
              <a:rPr lang="en-US" sz="1900" b="1" dirty="0" smtClean="0">
                <a:solidFill>
                  <a:srgbClr val="002060"/>
                </a:solidFill>
              </a:rPr>
              <a:t>6:45 </a:t>
            </a:r>
            <a:r>
              <a:rPr lang="en-US" sz="1900" b="1" dirty="0">
                <a:solidFill>
                  <a:srgbClr val="002060"/>
                </a:solidFill>
              </a:rPr>
              <a:t>	</a:t>
            </a:r>
            <a:r>
              <a:rPr lang="en-US" sz="1900" b="1" dirty="0" smtClean="0">
                <a:solidFill>
                  <a:srgbClr val="002060"/>
                </a:solidFill>
              </a:rPr>
              <a:t>   The Dark Matter and Higgs Sectors                </a:t>
            </a:r>
            <a:r>
              <a:rPr lang="en-US" sz="1900" b="1" dirty="0" err="1" smtClean="0">
                <a:solidFill>
                  <a:srgbClr val="002060"/>
                </a:solidFill>
              </a:rPr>
              <a:t>Jiji</a:t>
            </a:r>
            <a:r>
              <a:rPr lang="en-US" sz="1900" b="1" dirty="0" smtClean="0">
                <a:solidFill>
                  <a:srgbClr val="002060"/>
                </a:solidFill>
              </a:rPr>
              <a:t> Fan (Syracuse)</a:t>
            </a:r>
          </a:p>
          <a:p>
            <a:pPr marL="288925" indent="-288925" defTabSz="1503363" fontAlgn="base">
              <a:lnSpc>
                <a:spcPct val="87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230938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smtClean="0">
                <a:solidFill>
                  <a:srgbClr val="000066"/>
                </a:solidFill>
              </a:rPr>
              <a:t>  7:15 </a:t>
            </a:r>
            <a:r>
              <a:rPr lang="en-US" sz="1900" b="1" dirty="0">
                <a:solidFill>
                  <a:srgbClr val="000066"/>
                </a:solidFill>
              </a:rPr>
              <a:t>– </a:t>
            </a:r>
            <a:r>
              <a:rPr lang="en-US" sz="1900" b="1" dirty="0" smtClean="0">
                <a:solidFill>
                  <a:srgbClr val="000066"/>
                </a:solidFill>
              </a:rPr>
              <a:t>8:30       Conference Dinner;  </a:t>
            </a:r>
            <a:r>
              <a:rPr lang="en-US" sz="1900" b="1" dirty="0">
                <a:solidFill>
                  <a:srgbClr val="000066"/>
                </a:solidFill>
              </a:rPr>
              <a:t>Cocktail at </a:t>
            </a:r>
            <a:r>
              <a:rPr lang="en-US" sz="1900" b="1" dirty="0" smtClean="0">
                <a:solidFill>
                  <a:srgbClr val="000066"/>
                </a:solidFill>
              </a:rPr>
              <a:t>6:50</a:t>
            </a:r>
            <a:endParaRPr lang="en-US" sz="2000" b="1" dirty="0">
              <a:solidFill>
                <a:srgbClr val="000066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057400" y="4469673"/>
            <a:ext cx="4343400" cy="355482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3200400" algn="l"/>
              </a:tabLst>
            </a:pPr>
            <a:r>
              <a:rPr lang="en-US" altLang="en-US" b="1" dirty="0">
                <a:solidFill>
                  <a:srgbClr val="FFFFFF"/>
                </a:solidFill>
                <a:latin typeface="Arial" pitchFamily="34" charset="0"/>
              </a:rPr>
              <a:t>   Young Physicists’ Lightning Round  1</a:t>
            </a:r>
          </a:p>
        </p:txBody>
      </p:sp>
    </p:spTree>
    <p:extLst>
      <p:ext uri="{BB962C8B-B14F-4D97-AF65-F5344CB8AC3E}">
        <p14:creationId xmlns:p14="http://schemas.microsoft.com/office/powerpoint/2010/main" val="189872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246675"/>
            <a:ext cx="9791700" cy="55732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600" b="1" dirty="0" smtClean="0"/>
              <a:t>	</a:t>
            </a:r>
            <a:r>
              <a:rPr lang="en-US" sz="2400" b="1" u="sng" dirty="0" smtClean="0">
                <a:solidFill>
                  <a:srgbClr val="0000A4"/>
                </a:solidFill>
              </a:rPr>
              <a:t>Expenses</a:t>
            </a:r>
            <a:r>
              <a:rPr lang="en-US" sz="2400" u="sng" dirty="0" smtClean="0">
                <a:solidFill>
                  <a:srgbClr val="0000A4"/>
                </a:solidFill>
              </a:rPr>
              <a:t> </a:t>
            </a:r>
            <a:endParaRPr lang="en-US" sz="1800" u="sng" dirty="0" smtClean="0">
              <a:solidFill>
                <a:srgbClr val="0000A4"/>
              </a:solidFill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Annual Trip to Washington (12 young members)			$ 12k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Get-togethers for young physicists at CERN                                                    $ 10k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Trips to participate in other events in Washington [e.g. APS, NUFO]:	$   6k  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Funds to encourage participation by young members in the Annual US</a:t>
            </a:r>
            <a:br>
              <a:rPr lang="en-US" sz="2100" b="1" dirty="0" smtClean="0"/>
            </a:br>
            <a:r>
              <a:rPr lang="en-US" sz="2100" b="1" dirty="0" smtClean="0"/>
              <a:t>LUA meeting, in the March APS or other science society meetings:	$  10k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Funds to allow US LUA to participate in national events, such as 	$  10k</a:t>
            </a:r>
            <a:br>
              <a:rPr lang="en-US" sz="2100" b="1" dirty="0" smtClean="0"/>
            </a:br>
            <a:r>
              <a:rPr lang="en-US" sz="2100" b="1" dirty="0" smtClean="0"/>
              <a:t>the USA Annual Science and Engineering festival  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Part time URA staff person  						$  31k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Webmaster part time                                                                                            $   6k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0000A4"/>
                </a:solidFill>
              </a:rPr>
              <a:t>Total Annual Expenses (Estimated): 				$  85k </a:t>
            </a:r>
            <a:r>
              <a:rPr lang="en-US" sz="2400" dirty="0" smtClean="0">
                <a:solidFill>
                  <a:srgbClr val="0000A4"/>
                </a:solidFill>
              </a:rPr>
              <a:t> </a:t>
            </a:r>
            <a:endParaRPr lang="en-US" sz="2000" dirty="0" smtClean="0">
              <a:solidFill>
                <a:srgbClr val="0000A4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b="1" dirty="0" smtClean="0">
                <a:solidFill>
                  <a:srgbClr val="0000A4"/>
                </a:solidFill>
              </a:rPr>
              <a:t>	</a:t>
            </a:r>
            <a:r>
              <a:rPr lang="en-US" sz="2400" b="1" u="sng" dirty="0" smtClean="0">
                <a:solidFill>
                  <a:srgbClr val="0000A4"/>
                </a:solidFill>
              </a:rPr>
              <a:t>Funding </a:t>
            </a:r>
            <a:r>
              <a:rPr lang="en-US" sz="2000" b="1" dirty="0" smtClean="0"/>
              <a:t> </a:t>
            </a:r>
            <a:endParaRPr lang="en-US" sz="1600" dirty="0" smtClean="0"/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HEP Lab directors’ discretionary funds 				$  30k 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Fees at Annual Meeting returned to US LUA				$  10k 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Requested as donations from US LUA Universities  			$  45k</a:t>
            </a:r>
          </a:p>
          <a:p>
            <a:pPr marL="60325" indent="-6032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0000A4"/>
                </a:solidFill>
              </a:rPr>
              <a:t>    Total Annual Funds (Estimated): 				         	$ 85k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smtClean="0">
                <a:solidFill>
                  <a:srgbClr val="0000A4"/>
                </a:solidFill>
              </a:rPr>
              <a:t>  + </a:t>
            </a:r>
            <a:r>
              <a:rPr lang="en-US" sz="2200" b="1" dirty="0" smtClean="0">
                <a:solidFill>
                  <a:srgbClr val="0000A4"/>
                </a:solidFill>
              </a:rPr>
              <a:t>Targeted NSF travel grants will be proposed, to support more young physicists</a:t>
            </a:r>
          </a:p>
          <a:p>
            <a:pPr marL="60325" indent="-60325">
              <a:lnSpc>
                <a:spcPct val="93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sz="2400" dirty="0">
              <a:solidFill>
                <a:srgbClr val="0000A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82"/>
            <a:ext cx="381000" cy="365125"/>
          </a:xfrm>
        </p:spPr>
        <p:txBody>
          <a:bodyPr/>
          <a:lstStyle/>
          <a:p>
            <a:fld id="{F1AFD018-1B7A-40A1-94AD-3E2552723812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20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819400" y="0"/>
            <a:ext cx="6934200" cy="1219200"/>
          </a:xfrm>
          <a:prstGeom prst="rect">
            <a:avLst/>
          </a:prstGeom>
          <a:solidFill>
            <a:srgbClr val="000066"/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LUA Updated Budget Outline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luo_logo.jpg"/>
          <p:cNvPicPr>
            <a:picLocks noChangeAspect="1"/>
          </p:cNvPicPr>
          <p:nvPr/>
        </p:nvPicPr>
        <p:blipFill>
          <a:blip r:embed="rId3" cstate="print"/>
          <a:srcRect t="4800"/>
          <a:stretch>
            <a:fillRect/>
          </a:stretch>
        </p:blipFill>
        <p:spPr bwMode="auto">
          <a:xfrm>
            <a:off x="0" y="-34925"/>
            <a:ext cx="9906000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0" y="3715499"/>
            <a:ext cx="9906000" cy="3133165"/>
          </a:xfrm>
          <a:prstGeom prst="rect">
            <a:avLst/>
          </a:prstGeom>
          <a:gradFill rotWithShape="1">
            <a:gsLst>
              <a:gs pos="0">
                <a:srgbClr val="000036"/>
              </a:gs>
              <a:gs pos="50000">
                <a:srgbClr val="000064"/>
              </a:gs>
              <a:gs pos="100000">
                <a:srgbClr val="000036"/>
              </a:gs>
            </a:gsLst>
            <a:lin ang="0" scaled="1"/>
          </a:gra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8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7" b="31638"/>
          <a:stretch/>
        </p:blipFill>
        <p:spPr>
          <a:xfrm>
            <a:off x="0" y="-45416"/>
            <a:ext cx="9906000" cy="6894080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2057400"/>
            <a:ext cx="9906000" cy="3962400"/>
          </a:xfrm>
          <a:prstGeom prst="rect">
            <a:avLst/>
          </a:prstGeom>
          <a:solidFill>
            <a:srgbClr val="000066"/>
          </a:solidFill>
          <a:ln w="28575">
            <a:solidFill>
              <a:srgbClr val="FFE62D"/>
            </a:solidFill>
            <a:miter lim="800000"/>
            <a:headEnd/>
            <a:tailEnd/>
          </a:ln>
        </p:spPr>
        <p:txBody>
          <a:bodyPr tIns="0" bIns="13716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endParaRPr lang="en-US" sz="3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We have come a long way;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</a:t>
            </a:r>
            <a:r>
              <a:rPr lang="en-US" sz="3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 have a long way to go.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We will need your support. </a:t>
            </a:r>
            <a:endParaRPr lang="en-US" sz="3400" b="1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If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your group members or colleagues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involved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 the LHC Program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are not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already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LUA Members,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ask them to please sign up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at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hlinkClick r:id="rId5"/>
              </a:rPr>
              <a:t>ww.uslua.org</a:t>
            </a:r>
            <a:endParaRPr lang="en-US" sz="3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2"/>
          <p:cNvSpPr txBox="1">
            <a:spLocks noGrp="1"/>
          </p:cNvSpPr>
          <p:nvPr/>
        </p:nvSpPr>
        <p:spPr bwMode="auto">
          <a:xfrm>
            <a:off x="7099300" y="6356380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053DF4B-ED5F-47CC-9F7C-2D1E9E93AE8B}" type="slidenum">
              <a:rPr lang="en-US" sz="1200">
                <a:solidFill>
                  <a:srgbClr val="5F5F5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5F5F5F"/>
              </a:solidFill>
            </a:endParaRP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1828800" y="15875"/>
            <a:ext cx="7924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497D"/>
                </a:solidFill>
              </a:rPr>
              <a:t> </a:t>
            </a:r>
            <a:r>
              <a:rPr lang="en-US" sz="2000" b="1" dirty="0">
                <a:solidFill>
                  <a:srgbClr val="1F497D"/>
                </a:solidFill>
                <a:latin typeface="Arial" pitchFamily="34" charset="0"/>
              </a:rPr>
              <a:t>    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Annual US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LUA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Meeting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2014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/>
            </a:r>
            <a:br>
              <a:rPr lang="en-US" sz="2600" b="1" dirty="0">
                <a:solidFill>
                  <a:srgbClr val="000064"/>
                </a:solidFill>
                <a:latin typeface="Arial" pitchFamily="34" charset="0"/>
              </a:rPr>
            </a:b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               Friday November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14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Agenda</a:t>
            </a:r>
            <a:endParaRPr lang="en-US" sz="2600" b="1" dirty="0">
              <a:solidFill>
                <a:srgbClr val="1F497D"/>
              </a:solidFill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90488" y="1371600"/>
            <a:ext cx="106410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u"/>
              <a:tabLst>
                <a:tab pos="1311275" algn="l"/>
                <a:tab pos="3433763" algn="l"/>
                <a:tab pos="6118225" algn="l"/>
                <a:tab pos="8912225" algn="l"/>
              </a:tabLst>
            </a:pPr>
            <a:endParaRPr lang="en-US" sz="3100">
              <a:solidFill>
                <a:srgbClr val="000066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838200"/>
            <a:ext cx="9906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8:30 – </a:t>
            </a:r>
            <a:r>
              <a:rPr lang="en-US" sz="1900" b="1" dirty="0" smtClean="0">
                <a:solidFill>
                  <a:srgbClr val="000066"/>
                </a:solidFill>
              </a:rPr>
              <a:t>8:50      Intr</a:t>
            </a:r>
            <a:r>
              <a:rPr lang="en-US" sz="1900" b="1" dirty="0" smtClean="0">
                <a:solidFill>
                  <a:srgbClr val="002060"/>
                </a:solidFill>
              </a:rPr>
              <a:t>oduction</a:t>
            </a:r>
            <a:r>
              <a:rPr lang="en-US" sz="1900" b="1" dirty="0">
                <a:solidFill>
                  <a:srgbClr val="002060"/>
                </a:solidFill>
              </a:rPr>
              <a:t>; </a:t>
            </a:r>
            <a:r>
              <a:rPr lang="en-US" sz="1900" b="1" dirty="0" smtClean="0">
                <a:solidFill>
                  <a:srgbClr val="002060"/>
                </a:solidFill>
              </a:rPr>
              <a:t>2014 </a:t>
            </a:r>
            <a:r>
              <a:rPr lang="en-US" sz="1900" b="1" dirty="0">
                <a:solidFill>
                  <a:srgbClr val="002060"/>
                </a:solidFill>
              </a:rPr>
              <a:t>Trip to Washington    	Harvey Newman (Caltech)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8:50 – 9:20      US LUEC Committee Reports         	 Committee Chairs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9:20 </a:t>
            </a:r>
            <a:r>
              <a:rPr lang="en-US" sz="1900" b="1" dirty="0">
                <a:solidFill>
                  <a:srgbClr val="002060"/>
                </a:solidFill>
              </a:rPr>
              <a:t>– </a:t>
            </a:r>
            <a:r>
              <a:rPr lang="en-US" sz="1900" b="1" dirty="0" smtClean="0">
                <a:solidFill>
                  <a:srgbClr val="002060"/>
                </a:solidFill>
              </a:rPr>
              <a:t>10:32</a:t>
            </a:r>
            <a:endParaRPr lang="en-US" sz="1900" b="1" dirty="0">
              <a:solidFill>
                <a:srgbClr val="002060"/>
              </a:solidFill>
            </a:endParaRP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10:32 </a:t>
            </a:r>
            <a:r>
              <a:rPr lang="en-US" sz="1900" b="1" dirty="0">
                <a:solidFill>
                  <a:srgbClr val="002060"/>
                </a:solidFill>
              </a:rPr>
              <a:t>– </a:t>
            </a:r>
            <a:r>
              <a:rPr lang="en-US" sz="1900" b="1" dirty="0" smtClean="0">
                <a:solidFill>
                  <a:srgbClr val="002060"/>
                </a:solidFill>
              </a:rPr>
              <a:t>10:55                                                      </a:t>
            </a:r>
            <a:r>
              <a:rPr lang="en-US" sz="1900" b="1" dirty="0">
                <a:solidFill>
                  <a:srgbClr val="002060"/>
                </a:solidFill>
              </a:rPr>
              <a:t>COFFEE BREAK 	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10:55 </a:t>
            </a:r>
            <a:r>
              <a:rPr lang="en-US" sz="1900" b="1" dirty="0">
                <a:solidFill>
                  <a:srgbClr val="000066"/>
                </a:solidFill>
              </a:rPr>
              <a:t>– </a:t>
            </a:r>
            <a:r>
              <a:rPr lang="en-US" sz="1900" b="1" dirty="0" smtClean="0">
                <a:solidFill>
                  <a:srgbClr val="000066"/>
                </a:solidFill>
              </a:rPr>
              <a:t>11:15  </a:t>
            </a:r>
            <a:r>
              <a:rPr lang="en-US" sz="1900" b="1" dirty="0" smtClean="0">
                <a:solidFill>
                  <a:srgbClr val="002060"/>
                </a:solidFill>
              </a:rPr>
              <a:t>US </a:t>
            </a:r>
            <a:r>
              <a:rPr lang="en-US" sz="1900" b="1" dirty="0">
                <a:solidFill>
                  <a:srgbClr val="002060"/>
                </a:solidFill>
              </a:rPr>
              <a:t>– CERN Relations and the LHC Program   </a:t>
            </a:r>
            <a:r>
              <a:rPr lang="en-US" sz="1900" b="1" dirty="0" err="1">
                <a:solidFill>
                  <a:srgbClr val="002060"/>
                </a:solidFill>
              </a:rPr>
              <a:t>Ruediger</a:t>
            </a:r>
            <a:r>
              <a:rPr lang="en-US" sz="1900" b="1" dirty="0">
                <a:solidFill>
                  <a:srgbClr val="002060"/>
                </a:solidFill>
              </a:rPr>
              <a:t> Voss (CERN</a:t>
            </a:r>
            <a:r>
              <a:rPr lang="en-US" sz="1900" b="1" dirty="0" smtClean="0">
                <a:solidFill>
                  <a:srgbClr val="002060"/>
                </a:solidFill>
              </a:rPr>
              <a:t>) [**]</a:t>
            </a:r>
            <a:endParaRPr lang="en-US" sz="1900" b="1" dirty="0">
              <a:solidFill>
                <a:srgbClr val="000066"/>
              </a:solidFill>
            </a:endParaRP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11:15 – 11:35   </a:t>
            </a:r>
            <a:r>
              <a:rPr lang="en-US" sz="1900" b="1" dirty="0">
                <a:solidFill>
                  <a:srgbClr val="000066"/>
                </a:solidFill>
              </a:rPr>
              <a:t>Advisory Committee of CERN Users              </a:t>
            </a:r>
            <a:r>
              <a:rPr lang="en-US" sz="1900" b="1" dirty="0" err="1" smtClean="0">
                <a:solidFill>
                  <a:srgbClr val="000066"/>
                </a:solidFill>
              </a:rPr>
              <a:t>Sridhara</a:t>
            </a:r>
            <a:r>
              <a:rPr lang="en-US" sz="1900" b="1" dirty="0" smtClean="0">
                <a:solidFill>
                  <a:srgbClr val="000066"/>
                </a:solidFill>
              </a:rPr>
              <a:t> </a:t>
            </a:r>
            <a:r>
              <a:rPr lang="en-US" sz="1900" b="1" dirty="0" err="1" smtClean="0">
                <a:solidFill>
                  <a:srgbClr val="000066"/>
                </a:solidFill>
              </a:rPr>
              <a:t>Dasu</a:t>
            </a:r>
            <a:r>
              <a:rPr lang="en-US" sz="1900" b="1" dirty="0" smtClean="0">
                <a:solidFill>
                  <a:srgbClr val="000066"/>
                </a:solidFill>
              </a:rPr>
              <a:t> (Wisconsin)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11:35 </a:t>
            </a:r>
            <a:r>
              <a:rPr lang="en-US" sz="1900" b="1" dirty="0">
                <a:solidFill>
                  <a:srgbClr val="002060"/>
                </a:solidFill>
              </a:rPr>
              <a:t>– </a:t>
            </a:r>
            <a:r>
              <a:rPr lang="en-US" sz="1900" b="1" dirty="0" smtClean="0">
                <a:solidFill>
                  <a:srgbClr val="002060"/>
                </a:solidFill>
              </a:rPr>
              <a:t>12:35</a:t>
            </a:r>
            <a:r>
              <a:rPr lang="en-US" sz="1900" b="1" dirty="0">
                <a:solidFill>
                  <a:srgbClr val="002060"/>
                </a:solidFill>
              </a:rPr>
              <a:t>	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 </a:t>
            </a:r>
            <a:r>
              <a:rPr lang="en-US" sz="1900" b="1" dirty="0" smtClean="0">
                <a:solidFill>
                  <a:srgbClr val="000066"/>
                </a:solidFill>
              </a:rPr>
              <a:t>12:35 </a:t>
            </a:r>
            <a:r>
              <a:rPr lang="en-US" sz="1900" b="1" dirty="0">
                <a:solidFill>
                  <a:srgbClr val="000066"/>
                </a:solidFill>
              </a:rPr>
              <a:t>– </a:t>
            </a:r>
            <a:r>
              <a:rPr lang="en-US" sz="1900" b="1" dirty="0" smtClean="0">
                <a:solidFill>
                  <a:srgbClr val="000066"/>
                </a:solidFill>
              </a:rPr>
              <a:t>1:45          LUNCH and Community Meeting on NSF and P5 Implementation</a:t>
            </a:r>
            <a:endParaRPr lang="en-US" sz="1900" b="1" dirty="0">
              <a:solidFill>
                <a:srgbClr val="000066"/>
              </a:solidFill>
            </a:endParaRP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2060"/>
                </a:solidFill>
              </a:rPr>
              <a:t>   </a:t>
            </a:r>
            <a:r>
              <a:rPr lang="en-US" sz="1900" b="1" dirty="0" smtClean="0">
                <a:solidFill>
                  <a:srgbClr val="002060"/>
                </a:solidFill>
              </a:rPr>
              <a:t>1:45 </a:t>
            </a:r>
            <a:r>
              <a:rPr lang="en-US" sz="1900" b="1" dirty="0">
                <a:solidFill>
                  <a:srgbClr val="002060"/>
                </a:solidFill>
              </a:rPr>
              <a:t>– </a:t>
            </a:r>
            <a:r>
              <a:rPr lang="en-US" sz="1900" b="1" dirty="0" smtClean="0">
                <a:solidFill>
                  <a:srgbClr val="002060"/>
                </a:solidFill>
              </a:rPr>
              <a:t>3:21</a:t>
            </a:r>
            <a:endParaRPr lang="en-US" sz="1900" b="1" dirty="0">
              <a:solidFill>
                <a:srgbClr val="002060"/>
              </a:solidFill>
            </a:endParaRP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   3:21 – 3:45     	                                                Afternoon Break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   3:45 – 4:15     Outlook Following the P5 Report     	Andy Lankford (UC Irvine; HEPAP) 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>
                <a:solidFill>
                  <a:srgbClr val="002060"/>
                </a:solidFill>
              </a:rPr>
              <a:t> </a:t>
            </a:r>
            <a:r>
              <a:rPr lang="en-US" sz="1900" b="1" smtClean="0">
                <a:solidFill>
                  <a:srgbClr val="002060"/>
                </a:solidFill>
              </a:rPr>
              <a:t>  4:15 </a:t>
            </a:r>
            <a:r>
              <a:rPr lang="en-US" sz="1900" b="1" dirty="0">
                <a:solidFill>
                  <a:srgbClr val="002060"/>
                </a:solidFill>
              </a:rPr>
              <a:t>– </a:t>
            </a:r>
            <a:r>
              <a:rPr lang="en-US" sz="1900" b="1" dirty="0" smtClean="0">
                <a:solidFill>
                  <a:srgbClr val="002060"/>
                </a:solidFill>
              </a:rPr>
              <a:t>4:45     US HEP Program Outlook                                Joe </a:t>
            </a:r>
            <a:r>
              <a:rPr lang="en-US" sz="1900" b="1" dirty="0" err="1" smtClean="0">
                <a:solidFill>
                  <a:srgbClr val="002060"/>
                </a:solidFill>
              </a:rPr>
              <a:t>Lykken</a:t>
            </a:r>
            <a:r>
              <a:rPr lang="en-US" sz="1900" b="1" dirty="0" smtClean="0">
                <a:solidFill>
                  <a:srgbClr val="002060"/>
                </a:solidFill>
              </a:rPr>
              <a:t> (</a:t>
            </a:r>
            <a:r>
              <a:rPr lang="en-US" sz="1900" b="1" dirty="0" err="1" smtClean="0">
                <a:solidFill>
                  <a:srgbClr val="002060"/>
                </a:solidFill>
              </a:rPr>
              <a:t>Fermilab</a:t>
            </a:r>
            <a:r>
              <a:rPr lang="en-US" sz="1900" b="1" dirty="0" smtClean="0">
                <a:solidFill>
                  <a:srgbClr val="002060"/>
                </a:solidFill>
              </a:rPr>
              <a:t>) 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smtClean="0">
                <a:solidFill>
                  <a:srgbClr val="002060"/>
                </a:solidFill>
              </a:rPr>
              <a:t>  </a:t>
            </a:r>
            <a:r>
              <a:rPr lang="en-US" sz="1900" b="1" dirty="0" smtClean="0">
                <a:solidFill>
                  <a:srgbClr val="000066"/>
                </a:solidFill>
              </a:rPr>
              <a:t>4:45 </a:t>
            </a:r>
            <a:r>
              <a:rPr lang="en-US" sz="1900" b="1" dirty="0">
                <a:solidFill>
                  <a:srgbClr val="000066"/>
                </a:solidFill>
              </a:rPr>
              <a:t>– </a:t>
            </a:r>
            <a:r>
              <a:rPr lang="en-US" sz="1900" b="1" dirty="0" smtClean="0">
                <a:solidFill>
                  <a:srgbClr val="000066"/>
                </a:solidFill>
              </a:rPr>
              <a:t>4:55     Lightning </a:t>
            </a:r>
            <a:r>
              <a:rPr lang="en-US" sz="1900" b="1" dirty="0">
                <a:solidFill>
                  <a:srgbClr val="000066"/>
                </a:solidFill>
              </a:rPr>
              <a:t>Round Winners Announcement	</a:t>
            </a:r>
            <a:r>
              <a:rPr lang="en-US" sz="1900" b="1" dirty="0" smtClean="0">
                <a:solidFill>
                  <a:srgbClr val="000066"/>
                </a:solidFill>
              </a:rPr>
              <a:t>Ken Bloom (Nebraska) </a:t>
            </a:r>
            <a:endParaRPr lang="en-US" sz="1900" b="1" dirty="0">
              <a:solidFill>
                <a:srgbClr val="000066"/>
              </a:solidFill>
            </a:endParaRP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   </a:t>
            </a:r>
            <a:r>
              <a:rPr lang="en-US" sz="1900" b="1" dirty="0" smtClean="0">
                <a:solidFill>
                  <a:srgbClr val="000066"/>
                </a:solidFill>
              </a:rPr>
              <a:t>4:55 </a:t>
            </a:r>
            <a:r>
              <a:rPr lang="en-US" sz="1900" b="1" dirty="0">
                <a:solidFill>
                  <a:srgbClr val="000066"/>
                </a:solidFill>
              </a:rPr>
              <a:t>– </a:t>
            </a:r>
            <a:r>
              <a:rPr lang="en-US" sz="1900" b="1" dirty="0" smtClean="0">
                <a:solidFill>
                  <a:srgbClr val="000066"/>
                </a:solidFill>
              </a:rPr>
              <a:t>5:40     Discussion; AOB 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 </a:t>
            </a:r>
            <a:r>
              <a:rPr lang="en-US" sz="1900" b="1" dirty="0" smtClean="0">
                <a:solidFill>
                  <a:srgbClr val="000066"/>
                </a:solidFill>
              </a:rPr>
              <a:t>  5:40                  Adjourn                			               *TBC</a:t>
            </a:r>
            <a:endParaRPr lang="en-US" sz="1900" b="1" dirty="0">
              <a:solidFill>
                <a:srgbClr val="000066"/>
              </a:solidFill>
            </a:endParaRP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   6:00 </a:t>
            </a:r>
            <a:r>
              <a:rPr lang="en-US" sz="1900" b="1" dirty="0">
                <a:solidFill>
                  <a:srgbClr val="000066"/>
                </a:solidFill>
              </a:rPr>
              <a:t>	        </a:t>
            </a:r>
            <a:r>
              <a:rPr lang="en-US" sz="1900" b="1" dirty="0" smtClean="0">
                <a:solidFill>
                  <a:srgbClr val="000066"/>
                </a:solidFill>
              </a:rPr>
              <a:t>  Dinner </a:t>
            </a:r>
            <a:r>
              <a:rPr lang="en-US" sz="1900" b="1" dirty="0">
                <a:solidFill>
                  <a:srgbClr val="000066"/>
                </a:solidFill>
              </a:rPr>
              <a:t>(self-organized</a:t>
            </a:r>
            <a:r>
              <a:rPr lang="en-US" sz="1900" b="1" dirty="0" smtClean="0">
                <a:solidFill>
                  <a:srgbClr val="000066"/>
                </a:solidFill>
              </a:rPr>
              <a:t>)                                                                 [**] by </a:t>
            </a:r>
            <a:r>
              <a:rPr lang="en-US" sz="1900" b="1" dirty="0" err="1" smtClean="0">
                <a:solidFill>
                  <a:srgbClr val="000066"/>
                </a:solidFill>
              </a:rPr>
              <a:t>Vydio</a:t>
            </a:r>
            <a:r>
              <a:rPr lang="en-US" sz="1900" b="1" dirty="0">
                <a:solidFill>
                  <a:srgbClr val="000066"/>
                </a:solidFill>
              </a:rPr>
              <a:t/>
            </a:r>
            <a:br>
              <a:rPr lang="en-US" sz="1900" b="1" dirty="0">
                <a:solidFill>
                  <a:srgbClr val="000066"/>
                </a:solidFill>
              </a:rPr>
            </a:br>
            <a:endParaRPr lang="en-US" b="1" dirty="0">
              <a:solidFill>
                <a:srgbClr val="000066"/>
              </a:solidFill>
            </a:endParaRPr>
          </a:p>
          <a:p>
            <a:pPr marL="288925" indent="-288925" defTabSz="1503363" fontAlgn="base">
              <a:lnSpc>
                <a:spcPct val="93000"/>
              </a:lnSpc>
              <a:spcAft>
                <a:spcPts val="700"/>
              </a:spcAft>
              <a:buSzPct val="95000"/>
              <a:tabLst>
                <a:tab pos="1311275" algn="l"/>
                <a:tab pos="1771650" algn="l"/>
                <a:tab pos="1947863" algn="l"/>
                <a:tab pos="6519863" algn="l"/>
                <a:tab pos="6858000" algn="l"/>
                <a:tab pos="8912225" algn="l"/>
              </a:tabLst>
            </a:pP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828800" y="1554009"/>
            <a:ext cx="7086600" cy="384721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3200400" algn="l"/>
              </a:tabLst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</a:rPr>
              <a:t>Young Physicists’ Lightning Round Session 2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28800" y="2904520"/>
            <a:ext cx="7086600" cy="384721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3200400" algn="l"/>
              </a:tabLst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</a:rPr>
              <a:t>Young Physicists’ Lightning Round Session 3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828800" y="3554046"/>
            <a:ext cx="7086600" cy="384721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3200400" algn="l"/>
              </a:tabLst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</a:rPr>
              <a:t>Young Physicists’ Lightning Round Session 4</a:t>
            </a:r>
          </a:p>
        </p:txBody>
      </p:sp>
    </p:spTree>
    <p:extLst>
      <p:ext uri="{BB962C8B-B14F-4D97-AF65-F5344CB8AC3E}">
        <p14:creationId xmlns:p14="http://schemas.microsoft.com/office/powerpoint/2010/main" val="35229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 txBox="1">
            <a:spLocks noGrp="1"/>
          </p:cNvSpPr>
          <p:nvPr/>
        </p:nvSpPr>
        <p:spPr bwMode="auto">
          <a:xfrm>
            <a:off x="7099300" y="5197505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5F5F5F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90488" y="1371600"/>
            <a:ext cx="106410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u"/>
              <a:tabLst>
                <a:tab pos="1311275" algn="l"/>
                <a:tab pos="3433763" algn="l"/>
                <a:tab pos="6118225" algn="l"/>
                <a:tab pos="8912225" algn="l"/>
              </a:tabLst>
            </a:pPr>
            <a:endParaRPr lang="en-US" sz="3100">
              <a:solidFill>
                <a:srgbClr val="000066"/>
              </a:solidFill>
            </a:endParaRPr>
          </a:p>
        </p:txBody>
      </p:sp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-152400" y="86740"/>
            <a:ext cx="7586332" cy="8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497D"/>
                </a:solidFill>
              </a:rPr>
              <a:t> </a:t>
            </a:r>
            <a:r>
              <a:rPr lang="en-US" sz="2000" b="1" dirty="0">
                <a:solidFill>
                  <a:srgbClr val="1F497D"/>
                </a:solidFill>
                <a:latin typeface="Arial" pitchFamily="34" charset="0"/>
              </a:rPr>
              <a:t>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Annual US LUO Meeting: Lightning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Round 2014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Session 1 November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13</a:t>
            </a:r>
            <a:endParaRPr lang="en-US" sz="2600" b="1" dirty="0">
              <a:solidFill>
                <a:srgbClr val="1F497D"/>
              </a:solidFill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28605" y="838200"/>
            <a:ext cx="957816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numCol="1"/>
          <a:lstStyle/>
          <a:p>
            <a:pPr marL="347663" indent="-347663" defTabSz="1503363" fontAlgn="base">
              <a:spcBef>
                <a:spcPct val="0"/>
              </a:spcBef>
              <a:spcAft>
                <a:spcPts val="1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endParaRPr lang="en-US" sz="2000" b="1" dirty="0">
              <a:solidFill>
                <a:srgbClr val="000066"/>
              </a:solidFill>
              <a:latin typeface="Arial" pitchFamily="34" charset="0"/>
            </a:endParaRPr>
          </a:p>
          <a:p>
            <a:pPr marL="347663" indent="-347663" defTabSz="1503363" fontAlgn="base">
              <a:spcBef>
                <a:spcPct val="0"/>
              </a:spcBef>
              <a:spcAft>
                <a:spcPts val="12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15:05 Observation and measurement of Higgs       Philip Chang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boson decays to WW* with ATLAS                (UIUC)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at the LHC</a:t>
            </a:r>
          </a:p>
          <a:p>
            <a:pPr marL="347663" indent="-347663" defTabSz="1503363" fontAlgn="base">
              <a:spcBef>
                <a:spcPct val="0"/>
              </a:spcBef>
              <a:spcAft>
                <a:spcPts val="12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15:17  Physics Beyond Higgs:  Searches for         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Sadia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Khalil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Extra Vector-Like Quarks at CMS                  (Kansas State)</a:t>
            </a:r>
            <a:endParaRPr lang="en-US" sz="2000" b="1" dirty="0">
              <a:solidFill>
                <a:srgbClr val="000066"/>
              </a:solidFill>
              <a:latin typeface="Arial" pitchFamily="34" charset="0"/>
            </a:endParaRPr>
          </a:p>
          <a:p>
            <a:pPr marL="347663" indent="-347663" defTabSz="1503363" fontAlgn="base">
              <a:spcBef>
                <a:spcPct val="0"/>
              </a:spcBef>
              <a:spcAft>
                <a:spcPts val="12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15:29  Mass measurement of the Higgs boson       Laser Kaplan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in the H→ZZ*→4l channel at the ATLAS       (Wisconsin)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detector</a:t>
            </a:r>
          </a:p>
          <a:p>
            <a:pPr marL="347663" indent="-347663" defTabSz="1503363" fontAlgn="base">
              <a:spcBef>
                <a:spcPct val="0"/>
              </a:spcBef>
              <a:spcAft>
                <a:spcPts val="12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15:41  Results in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B</a:t>
            </a:r>
            <a:r>
              <a:rPr lang="en-US" sz="2000" b="1" baseline="-25000" dirty="0" err="1" smtClean="0">
                <a:solidFill>
                  <a:srgbClr val="000066"/>
                </a:solidFill>
                <a:latin typeface="Arial" pitchFamily="34" charset="0"/>
              </a:rPr>
              <a:t>c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physics at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LHCb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          Nathan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Jurik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(Syracuse)</a:t>
            </a:r>
            <a:endParaRPr lang="en-US" sz="2000" b="1" dirty="0">
              <a:solidFill>
                <a:srgbClr val="000066"/>
              </a:solidFill>
              <a:latin typeface="Arial" pitchFamily="34" charset="0"/>
            </a:endParaRPr>
          </a:p>
          <a:p>
            <a:pPr marL="347663" indent="-347663" defTabSz="1503363" fontAlgn="base">
              <a:spcBef>
                <a:spcPct val="0"/>
              </a:spcBef>
              <a:spcAft>
                <a:spcPts val="12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15:53  A Search for Prompt Lepton-Jets in p-p     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Harisankar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Namasivayam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/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at √s = 8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TeV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with the ATLAS Detector         (UT Dallas)</a:t>
            </a:r>
            <a:endParaRPr lang="en-US" sz="2000" b="1" dirty="0">
              <a:solidFill>
                <a:srgbClr val="000066"/>
              </a:solidFill>
              <a:latin typeface="Arial" pitchFamily="34" charset="0"/>
            </a:endParaRPr>
          </a:p>
          <a:p>
            <a:pPr defTabSz="1503363" fontAlgn="base">
              <a:spcBef>
                <a:spcPct val="0"/>
              </a:spcBef>
              <a:spcAft>
                <a:spcPts val="1200"/>
              </a:spcAft>
              <a:buClr>
                <a:srgbClr val="800000"/>
              </a:buClr>
              <a:buSzPct val="100000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</a:rPr>
              <a:t>  </a:t>
            </a:r>
            <a:endParaRPr lang="en-US" sz="1900" b="1" dirty="0">
              <a:solidFill>
                <a:srgbClr val="00006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63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 txBox="1">
            <a:spLocks noGrp="1"/>
          </p:cNvSpPr>
          <p:nvPr/>
        </p:nvSpPr>
        <p:spPr bwMode="auto">
          <a:xfrm>
            <a:off x="7099300" y="5197505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5F5F5F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90488" y="1371600"/>
            <a:ext cx="106410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u"/>
              <a:tabLst>
                <a:tab pos="1311275" algn="l"/>
                <a:tab pos="3433763" algn="l"/>
                <a:tab pos="6118225" algn="l"/>
                <a:tab pos="8912225" algn="l"/>
              </a:tabLst>
            </a:pPr>
            <a:endParaRPr lang="en-US" sz="3100">
              <a:solidFill>
                <a:srgbClr val="000066"/>
              </a:solidFill>
            </a:endParaRPr>
          </a:p>
        </p:txBody>
      </p:sp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246998" y="83469"/>
            <a:ext cx="7586332" cy="8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497D"/>
                </a:solidFill>
              </a:rPr>
              <a:t> </a:t>
            </a:r>
            <a:r>
              <a:rPr lang="en-US" sz="2000" b="1" dirty="0">
                <a:solidFill>
                  <a:srgbClr val="1F497D"/>
                </a:solidFill>
                <a:latin typeface="Arial" pitchFamily="34" charset="0"/>
              </a:rPr>
              <a:t>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Annual US LUO Meeting: Lightning Round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2014 Session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2 November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14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Morning</a:t>
            </a:r>
            <a:endParaRPr lang="en-US" sz="2600" b="1" dirty="0">
              <a:solidFill>
                <a:srgbClr val="1F497D"/>
              </a:solidFill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28605" y="903516"/>
            <a:ext cx="957816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0"/>
              </a:spcBef>
              <a:spcAft>
                <a:spcPts val="1000"/>
              </a:spcAft>
              <a:buClr>
                <a:srgbClr val="800000"/>
              </a:buClr>
              <a:buSzPct val="100000"/>
              <a:buFont typeface="Wingdings" charset="2"/>
              <a:buChar char="q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09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:20  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Search for resonant production of two         Phillip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Hebda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/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Higgs bosons in the two photon, two           (Princeton)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b-quark final state</a:t>
            </a:r>
            <a:endParaRPr lang="en-US" sz="2000" b="1" dirty="0">
              <a:solidFill>
                <a:srgbClr val="000066"/>
              </a:solidFill>
              <a:latin typeface="Arial" pitchFamily="34" charset="0"/>
            </a:endParaRPr>
          </a:p>
          <a:p>
            <a:pPr marL="347663" indent="-347663" defTabSz="1503363" fontAlgn="base">
              <a:spcBef>
                <a:spcPct val="0"/>
              </a:spcBef>
              <a:spcAft>
                <a:spcPts val="10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09: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32  Evidence of Electroweak Vector Boson        Jessica Metcalfe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Scattering in the same-sign WW                   (BNL)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channel in ATLAS</a:t>
            </a:r>
            <a:endParaRPr lang="en-US" sz="2000" b="1" dirty="0">
              <a:solidFill>
                <a:srgbClr val="000066"/>
              </a:solidFill>
              <a:latin typeface="Arial" pitchFamily="34" charset="0"/>
            </a:endParaRPr>
          </a:p>
          <a:p>
            <a:pPr marL="347663" indent="-347663" defTabSz="1503363" fontAlgn="base">
              <a:spcBef>
                <a:spcPct val="0"/>
              </a:spcBef>
              <a:spcAft>
                <a:spcPts val="10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09:44  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Search 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for Higgs production in 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association  Daniel Knowlton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with single top quarks                                     (Nebraska)</a:t>
            </a:r>
            <a:endParaRPr lang="en-US" sz="2000" b="1" dirty="0">
              <a:solidFill>
                <a:srgbClr val="000066"/>
              </a:solidFill>
              <a:latin typeface="Arial" pitchFamily="34" charset="0"/>
            </a:endParaRPr>
          </a:p>
          <a:p>
            <a:pPr marL="347663" indent="-347663" defTabSz="1503363" fontAlgn="base">
              <a:spcBef>
                <a:spcPct val="0"/>
              </a:spcBef>
              <a:spcAft>
                <a:spcPts val="10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09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: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56   The UT Tracking Detector for the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LHCb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Matthew Kelsey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 Upgrade                                                           (Syracuse)</a:t>
            </a:r>
          </a:p>
          <a:p>
            <a:pPr marL="347663" indent="-347663" defTabSz="1503363" fontAlgn="base">
              <a:spcBef>
                <a:spcPct val="0"/>
              </a:spcBef>
              <a:spcAft>
                <a:spcPts val="10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10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: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08   Measurement of the differential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ttbar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Susan Dittmer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production cross section for high-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pT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(Cornell)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top quarks at 8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TeV</a:t>
            </a:r>
            <a:endParaRPr lang="en-US" sz="2000" b="1" dirty="0" smtClean="0">
              <a:solidFill>
                <a:srgbClr val="000066"/>
              </a:solidFill>
              <a:latin typeface="Arial" pitchFamily="34" charset="0"/>
            </a:endParaRPr>
          </a:p>
          <a:p>
            <a:pPr marL="347663" indent="-347663" defTabSz="1503363" fontAlgn="base">
              <a:spcBef>
                <a:spcPct val="0"/>
              </a:spcBef>
              <a:spcAft>
                <a:spcPts val="10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10:20   Search for non-pointing and delayed            Andrew Hard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photons in the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diphoton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and missing           (Wisconsin)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transverse momentum final state in</a:t>
            </a:r>
            <a:r>
              <a:rPr lang="en-US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8 </a:t>
            </a:r>
            <a:r>
              <a:rPr lang="en-US" sz="2000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r>
              <a:rPr lang="en-US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collisions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76500" y="751344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0684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 txBox="1">
            <a:spLocks noGrp="1"/>
          </p:cNvSpPr>
          <p:nvPr/>
        </p:nvSpPr>
        <p:spPr bwMode="auto">
          <a:xfrm>
            <a:off x="7099300" y="5197505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5F5F5F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90488" y="1371600"/>
            <a:ext cx="106410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u"/>
              <a:tabLst>
                <a:tab pos="1311275" algn="l"/>
                <a:tab pos="3433763" algn="l"/>
                <a:tab pos="6118225" algn="l"/>
                <a:tab pos="8912225" algn="l"/>
              </a:tabLst>
            </a:pPr>
            <a:endParaRPr lang="en-US" sz="3100">
              <a:solidFill>
                <a:srgbClr val="000066"/>
              </a:solidFill>
            </a:endParaRPr>
          </a:p>
        </p:txBody>
      </p:sp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457200" y="152430"/>
            <a:ext cx="7586332" cy="8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497D"/>
                </a:solidFill>
              </a:rPr>
              <a:t> </a:t>
            </a:r>
            <a:r>
              <a:rPr lang="en-US" sz="2000" b="1" dirty="0">
                <a:solidFill>
                  <a:srgbClr val="1F497D"/>
                </a:solidFill>
                <a:latin typeface="Arial" pitchFamily="34" charset="0"/>
              </a:rPr>
              <a:t>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Annual US LUO Meeting: Lightning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Round 2014 Session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3 November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14 Morning</a:t>
            </a:r>
            <a:endParaRPr lang="en-US" sz="2600" b="1" dirty="0">
              <a:solidFill>
                <a:srgbClr val="1F497D"/>
              </a:solidFill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28605" y="1371600"/>
            <a:ext cx="957816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7663" indent="-347663" defTabSz="1503363" fontAlgn="base">
              <a:spcBef>
                <a:spcPct val="0"/>
              </a:spcBef>
              <a:spcAft>
                <a:spcPts val="12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11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:35 Search for electroweak SUSY production       Dominick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Olivito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/>
            </a:r>
            <a:br>
              <a:rPr lang="en-US" sz="2000" b="1" dirty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                                                                           (UCSD)</a:t>
            </a:r>
            <a:endParaRPr lang="en-US" sz="2000" b="1" dirty="0">
              <a:solidFill>
                <a:srgbClr val="000066"/>
              </a:solidFill>
              <a:latin typeface="Arial" pitchFamily="34" charset="0"/>
            </a:endParaRPr>
          </a:p>
          <a:p>
            <a:pPr marL="347663" indent="-347663" defTabSz="1503363" fontAlgn="base">
              <a:spcBef>
                <a:spcPct val="0"/>
              </a:spcBef>
              <a:spcAft>
                <a:spcPts val="12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11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:47 Jet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Reclustering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in 0-lepton Direct Stop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Chaowaroj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Wanotayoroj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/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Search                                                                 (Oregon)</a:t>
            </a:r>
            <a:endParaRPr lang="en-US" sz="2000" b="1" i="1" dirty="0">
              <a:solidFill>
                <a:srgbClr val="000066"/>
              </a:solidFill>
              <a:latin typeface="Arial" pitchFamily="34" charset="0"/>
            </a:endParaRPr>
          </a:p>
          <a:p>
            <a:pPr marL="347663" indent="-347663" defTabSz="1503363" fontAlgn="base">
              <a:spcBef>
                <a:spcPct val="0"/>
              </a:spcBef>
              <a:spcAft>
                <a:spcPts val="12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11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:59 Search for stealth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supersymmetry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with          Marc Weinberg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photons or leptons, jets, and low MET            (Florida State)</a:t>
            </a:r>
            <a:endParaRPr lang="en-US" sz="2000" b="1" i="1" dirty="0">
              <a:solidFill>
                <a:srgbClr val="000066"/>
              </a:solidFill>
              <a:latin typeface="Arial" pitchFamily="34" charset="0"/>
            </a:endParaRPr>
          </a:p>
          <a:p>
            <a:pPr marL="347663" indent="-347663" defTabSz="1503363" fontAlgn="base">
              <a:spcBef>
                <a:spcPct val="0"/>
              </a:spcBef>
              <a:spcAft>
                <a:spcPts val="12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12:11 Latest Jet Results from ALICE                         Megan Connors (Yale)</a:t>
            </a:r>
            <a:endParaRPr lang="en-US" sz="2000" b="1" dirty="0">
              <a:solidFill>
                <a:srgbClr val="000066"/>
              </a:solidFill>
              <a:latin typeface="Arial" pitchFamily="34" charset="0"/>
            </a:endParaRPr>
          </a:p>
          <a:p>
            <a:pPr marL="347663" indent="-347663" defTabSz="1503363" fontAlgn="base">
              <a:spcBef>
                <a:spcPct val="0"/>
              </a:spcBef>
              <a:spcAft>
                <a:spcPts val="12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12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:23 Search 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for 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H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  <a:sym typeface="Wingdings 3" panose="05040102010807070707" pitchFamily="18" charset="2"/>
              </a:rPr>
              <a:t>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sym typeface="Wingdings 3" panose="05040102010807070707" pitchFamily="18" charset="2"/>
              </a:rPr>
              <a:t> 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h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h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  <a:sym typeface="Wingdings 3" panose="05040102010807070707" pitchFamily="18" charset="2"/>
              </a:rPr>
              <a:t> 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4b                                   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Souvik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Das (Florida)</a:t>
            </a:r>
          </a:p>
        </p:txBody>
      </p:sp>
    </p:spTree>
    <p:extLst>
      <p:ext uri="{BB962C8B-B14F-4D97-AF65-F5344CB8AC3E}">
        <p14:creationId xmlns:p14="http://schemas.microsoft.com/office/powerpoint/2010/main" val="199434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 txBox="1">
            <a:spLocks noGrp="1"/>
          </p:cNvSpPr>
          <p:nvPr/>
        </p:nvSpPr>
        <p:spPr bwMode="auto">
          <a:xfrm>
            <a:off x="7099300" y="5197505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5F5F5F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90488" y="1371600"/>
            <a:ext cx="106410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u"/>
              <a:tabLst>
                <a:tab pos="1311275" algn="l"/>
                <a:tab pos="3433763" algn="l"/>
                <a:tab pos="6118225" algn="l"/>
                <a:tab pos="8912225" algn="l"/>
              </a:tabLst>
            </a:pPr>
            <a:endParaRPr lang="en-US" sz="3100">
              <a:solidFill>
                <a:srgbClr val="000066"/>
              </a:solidFill>
            </a:endParaRPr>
          </a:p>
        </p:txBody>
      </p:sp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838200" y="99878"/>
            <a:ext cx="7586332" cy="8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497D"/>
                </a:solidFill>
              </a:rPr>
              <a:t> </a:t>
            </a:r>
            <a:r>
              <a:rPr lang="en-US" sz="2000" b="1" dirty="0">
                <a:solidFill>
                  <a:srgbClr val="1F497D"/>
                </a:solidFill>
                <a:latin typeface="Arial" pitchFamily="34" charset="0"/>
              </a:rPr>
              <a:t>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Annual US LUO Meeting: Lightning Round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2013 Session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4 November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14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Afternoon</a:t>
            </a:r>
            <a:endParaRPr lang="en-US" sz="2600" b="1" dirty="0">
              <a:solidFill>
                <a:srgbClr val="1F497D"/>
              </a:solidFill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28605" y="952418"/>
            <a:ext cx="9677395" cy="582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0"/>
              </a:spcBef>
              <a:spcAft>
                <a:spcPts val="1000"/>
              </a:spcAft>
              <a:buClr>
                <a:srgbClr val="800000"/>
              </a:buClr>
              <a:buSzPct val="100000"/>
              <a:buFont typeface="Wingdings" charset="2"/>
              <a:buChar char="q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13:45 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Search for W’ 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→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tb→qqbb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Decays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               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Ho Ling Li (U. Chicago)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with the ATLAS Detector</a:t>
            </a:r>
          </a:p>
          <a:p>
            <a:pPr marL="347663" indent="-347663" defTabSz="1503363" fontAlgn="base">
              <a:spcBef>
                <a:spcPct val="0"/>
              </a:spcBef>
              <a:spcAft>
                <a:spcPts val="10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13:57 Spin-parity measurement of H(125)            Austin Belknap (Wisconsin)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using 4-lepton mode</a:t>
            </a:r>
          </a:p>
          <a:p>
            <a:pPr marL="347663" indent="-347663" defTabSz="1503363" fontAlgn="base">
              <a:spcBef>
                <a:spcPct val="0"/>
              </a:spcBef>
              <a:spcAft>
                <a:spcPts val="10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14:09 SM Higgs searches in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tau+lepton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   Puja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Saha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(NIU)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final states</a:t>
            </a:r>
            <a:endParaRPr lang="en-US" sz="2000" b="1" dirty="0">
              <a:solidFill>
                <a:srgbClr val="000066"/>
              </a:solidFill>
              <a:latin typeface="Arial" pitchFamily="34" charset="0"/>
            </a:endParaRPr>
          </a:p>
          <a:p>
            <a:pPr marL="347663" indent="-347663" defTabSz="1503363" fontAlgn="base">
              <a:spcBef>
                <a:spcPct val="0"/>
              </a:spcBef>
              <a:spcAft>
                <a:spcPts val="10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14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:21 UPC Physics at ALICE                                 Barak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Gruberg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(Creighton)</a:t>
            </a:r>
          </a:p>
          <a:p>
            <a:pPr marL="347663" indent="-347663" defTabSz="1503363" fontAlgn="base">
              <a:spcBef>
                <a:spcPct val="0"/>
              </a:spcBef>
              <a:spcAft>
                <a:spcPts val="10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14:33 The Global Feature Extraction (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gFEX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)      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Giordon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Stark (U. Chicago)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module and its Physics Impact</a:t>
            </a:r>
            <a:endParaRPr lang="en-US" sz="2000" b="1" i="1" dirty="0">
              <a:solidFill>
                <a:srgbClr val="000066"/>
              </a:solidFill>
              <a:latin typeface="Arial" pitchFamily="34" charset="0"/>
            </a:endParaRPr>
          </a:p>
          <a:p>
            <a:pPr marL="347663" indent="-347663" defTabSz="1503363" fontAlgn="base">
              <a:spcBef>
                <a:spcPct val="0"/>
              </a:spcBef>
              <a:spcAft>
                <a:spcPts val="10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14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:45 The CMS L1 Track Trigger at the HL-LHC  Marco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Trovato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(NWU)</a:t>
            </a:r>
          </a:p>
          <a:p>
            <a:pPr marL="347663" indent="-347663" defTabSz="1503363" fontAlgn="base">
              <a:spcBef>
                <a:spcPct val="0"/>
              </a:spcBef>
              <a:spcAft>
                <a:spcPts val="10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14:57 Search for 4</a:t>
            </a:r>
            <a:r>
              <a:rPr lang="en-US" sz="2000" b="1" baseline="30000" dirty="0" smtClean="0">
                <a:solidFill>
                  <a:srgbClr val="000066"/>
                </a:solidFill>
                <a:latin typeface="Arial" pitchFamily="34" charset="0"/>
              </a:rPr>
              <a:t>th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generation Vector-Like        Brad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Schoenrock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/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Quarks that decay to a Z boson and a       (Michigan State)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3</a:t>
            </a:r>
            <a:r>
              <a:rPr lang="en-US" sz="2000" b="1" baseline="30000" dirty="0" smtClean="0">
                <a:solidFill>
                  <a:srgbClr val="000066"/>
                </a:solidFill>
                <a:latin typeface="Arial" pitchFamily="34" charset="0"/>
              </a:rPr>
              <a:t>rd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generation quark in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pp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collisions at</a:t>
            </a:r>
            <a:b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√s = 8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</a:rPr>
              <a:t>TeV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 with the ATLAS 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detector</a:t>
            </a:r>
          </a:p>
          <a:p>
            <a:pPr marL="347663" indent="-347663" defTabSz="1503363" fontAlgn="base">
              <a:spcBef>
                <a:spcPct val="0"/>
              </a:spcBef>
              <a:spcAft>
                <a:spcPts val="10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15:09 Search for second generation                   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Lovedeep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Saini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/>
            </a:r>
            <a:br>
              <a:rPr lang="en-US" sz="2000" b="1" dirty="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</a:rPr>
              <a:t>leptoquarks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</a:rPr>
              <a:t>                                                   (Kansas State)</a:t>
            </a:r>
            <a:endParaRPr lang="en-US" sz="2000" b="1" dirty="0">
              <a:solidFill>
                <a:srgbClr val="000066"/>
              </a:solidFill>
              <a:latin typeface="Arial" pitchFamily="34" charset="0"/>
            </a:endParaRPr>
          </a:p>
          <a:p>
            <a:pPr marL="347663" indent="-347663" defTabSz="1503363" fontAlgn="base">
              <a:spcBef>
                <a:spcPct val="0"/>
              </a:spcBef>
              <a:spcAft>
                <a:spcPts val="1000"/>
              </a:spcAft>
              <a:buClr>
                <a:srgbClr val="800000"/>
              </a:buClr>
              <a:buSzPct val="100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endParaRPr lang="en-US" sz="2000" b="1" dirty="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76500" y="751344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   </a:t>
            </a:r>
          </a:p>
        </p:txBody>
      </p:sp>
    </p:spTree>
    <p:extLst>
      <p:ext uri="{BB962C8B-B14F-4D97-AF65-F5344CB8AC3E}">
        <p14:creationId xmlns:p14="http://schemas.microsoft.com/office/powerpoint/2010/main" val="12537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 noGrp="1"/>
          </p:cNvSpPr>
          <p:nvPr/>
        </p:nvSpPr>
        <p:spPr>
          <a:xfrm>
            <a:off x="7099300" y="6356368"/>
            <a:ext cx="2311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D49E7B8F-E98C-4642-8B65-EA6C7DE20B73}" type="slidenum">
              <a:rPr lang="en-US" sz="1200">
                <a:solidFill>
                  <a:srgbClr val="000000">
                    <a:tint val="75000"/>
                  </a:srgbClr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8</a:t>
            </a:fld>
            <a:endParaRPr lang="en-US" sz="1200">
              <a:solidFill>
                <a:srgbClr val="000000">
                  <a:tint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577850" y="1447800"/>
            <a:ext cx="85026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95000"/>
              <a:buFont typeface="Wingdings" pitchFamily="2" charset="2"/>
              <a:buChar char="r"/>
              <a:tabLst>
                <a:tab pos="1203325" algn="l"/>
                <a:tab pos="1311275" algn="l"/>
                <a:tab pos="3829050" algn="l"/>
                <a:tab pos="6118225" algn="l"/>
                <a:tab pos="8912225" algn="l"/>
              </a:tabLst>
            </a:pPr>
            <a:endParaRPr lang="en-US" sz="2000" b="1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86028" name="AutoShape 12" descr="https://www-wisconsin.cern.ch/UWwis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1325417"/>
            <a:ext cx="6982168" cy="1997527"/>
          </a:xfrm>
          <a:prstGeom prst="rect">
            <a:avLst/>
          </a:prstGeom>
          <a:solidFill>
            <a:srgbClr val="000064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anchor="ctr" anchorCtr="1">
            <a:noAutofit/>
          </a:bodyPr>
          <a:lstStyle/>
          <a:p>
            <a:pPr algn="ctr" fontAlgn="base">
              <a:spcBef>
                <a:spcPct val="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 </a:t>
            </a:r>
            <a:r>
              <a:rPr lang="en-US" sz="3600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Argonne HEP </a:t>
            </a:r>
            <a:br>
              <a:rPr lang="en-US" sz="3600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for Hosting </a:t>
            </a: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our </a:t>
            </a:r>
            <a:r>
              <a:rPr lang="en-US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2014 Meeting</a:t>
            </a:r>
          </a:p>
          <a:p>
            <a:pPr algn="ctr" fontAlgn="base">
              <a:spcBef>
                <a:spcPct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400" b="1" dirty="0" smtClean="0">
                <a:solidFill>
                  <a:srgbClr val="71FFFF"/>
                </a:solidFill>
                <a:latin typeface="Arial" pitchFamily="34" charset="0"/>
                <a:cs typeface="Arial" pitchFamily="34" charset="0"/>
              </a:rPr>
              <a:t>Wisconsin HEP: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for our 2013 Meeting</a:t>
            </a: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s://encrypted-tbn3.gstatic.com/images?q=tbn:ANd9GcT-d5YnmkxrWiLSY20aOUID_herrxTobfLmK2ClLe0wISEOwNsMe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3" b="23750"/>
          <a:stretch/>
        </p:blipFill>
        <p:spPr bwMode="auto">
          <a:xfrm>
            <a:off x="7772400" y="21986"/>
            <a:ext cx="2148840" cy="128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2.gstatic.com/images?q=tbn:ANd9GcQqAyw1LkEvKlVBVkk85pCfkZS6UK_cIuzFVIvsszX6RB4YdmjrI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9554" r="6649" b="9045"/>
          <a:stretch/>
        </p:blipFill>
        <p:spPr bwMode="auto">
          <a:xfrm>
            <a:off x="8396741" y="0"/>
            <a:ext cx="1509259" cy="1293650"/>
          </a:xfrm>
          <a:prstGeom prst="rect">
            <a:avLst/>
          </a:prstGeom>
          <a:noFill/>
          <a:ln w="19050">
            <a:solidFill>
              <a:srgbClr val="FFEE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4" name="TextBox 3"/>
          <p:cNvSpPr txBox="1">
            <a:spLocks noChangeArrowheads="1"/>
          </p:cNvSpPr>
          <p:nvPr/>
        </p:nvSpPr>
        <p:spPr bwMode="auto">
          <a:xfrm>
            <a:off x="1981199" y="-1"/>
            <a:ext cx="6400301" cy="1310179"/>
          </a:xfrm>
          <a:prstGeom prst="rect">
            <a:avLst/>
          </a:prstGeom>
          <a:solidFill>
            <a:srgbClr val="000064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anchor="ctr" anchorCtr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EE13"/>
                </a:solidFill>
                <a:latin typeface="Arial" pitchFamily="34" charset="0"/>
                <a:cs typeface="Arial" pitchFamily="34" charset="0"/>
              </a:rPr>
              <a:t>USLUA </a:t>
            </a:r>
            <a:r>
              <a:rPr lang="en-US" sz="3600" b="1" dirty="0">
                <a:solidFill>
                  <a:srgbClr val="FFEE13"/>
                </a:solidFill>
                <a:latin typeface="Arial" pitchFamily="34" charset="0"/>
                <a:cs typeface="Arial" pitchFamily="34" charset="0"/>
              </a:rPr>
              <a:t>Annual Meeting </a:t>
            </a:r>
            <a:r>
              <a:rPr lang="en-US" sz="3600" b="1" dirty="0" smtClean="0">
                <a:solidFill>
                  <a:srgbClr val="FFEE13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n-US" sz="3600" b="1" dirty="0">
              <a:solidFill>
                <a:srgbClr val="FFEE1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8" name="Picture 10" descr="https://encrypted-tbn3.gstatic.com/images?q=tbn:ANd9GcRxZExHgXWKvucx0dX72jWRZST0SM8gJ12JSvRqvkdZV_XgKnrdd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22947"/>
            <a:ext cx="5715000" cy="353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43292"/>
          <a:stretch/>
        </p:blipFill>
        <p:spPr>
          <a:xfrm>
            <a:off x="0" y="3322947"/>
            <a:ext cx="4191000" cy="3551382"/>
          </a:xfrm>
          <a:prstGeom prst="rect">
            <a:avLst/>
          </a:prstGeom>
        </p:spPr>
      </p:pic>
      <p:pic>
        <p:nvPicPr>
          <p:cNvPr id="2060" name="Picture 12" descr="http://www.uslhc.us/images/collaborator_photos/argonne_23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39"/>
          <a:stretch/>
        </p:blipFill>
        <p:spPr bwMode="auto">
          <a:xfrm>
            <a:off x="6982168" y="1308888"/>
            <a:ext cx="3000032" cy="2014055"/>
          </a:xfrm>
          <a:prstGeom prst="rect">
            <a:avLst/>
          </a:prstGeom>
          <a:noFill/>
          <a:ln w="19050">
            <a:solidFill>
              <a:srgbClr val="FFEE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28625"/>
            <a:ext cx="8229600" cy="914376"/>
          </a:xfrm>
        </p:spPr>
        <p:txBody>
          <a:bodyPr lIns="92075" tIns="46038" rIns="92075" bIns="46038" anchor="b"/>
          <a:lstStyle/>
          <a:p>
            <a:pPr eaLnBrk="1" hangingPunct="1">
              <a:lnSpc>
                <a:spcPct val="85000"/>
              </a:lnSpc>
            </a:pPr>
            <a:r>
              <a:rPr lang="en-US" sz="2800" dirty="0" smtClean="0"/>
              <a:t>US LHC Users Association (US LUA)</a:t>
            </a:r>
            <a:br>
              <a:rPr lang="en-US" sz="2800" dirty="0" smtClean="0"/>
            </a:br>
            <a:r>
              <a:rPr lang="en-US" sz="2800" dirty="0" smtClean="0">
                <a:hlinkClick r:id="rId3"/>
              </a:rPr>
              <a:t>http://www.uslua.org</a:t>
            </a:r>
            <a:r>
              <a:rPr lang="en-US" sz="2800" dirty="0" smtClean="0"/>
              <a:t> </a:t>
            </a:r>
            <a:r>
              <a:rPr lang="en-US" dirty="0" smtClean="0"/>
              <a:t> </a:t>
            </a:r>
            <a:endParaRPr lang="en-US" sz="4000" dirty="0" smtClean="0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4138" y="1219200"/>
            <a:ext cx="9821862" cy="57150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dirty="0" smtClean="0">
                <a:solidFill>
                  <a:srgbClr val="0000CC"/>
                </a:solidFill>
              </a:rPr>
              <a:t>Represents the entire community:  Universities and Labs</a:t>
            </a:r>
          </a:p>
          <a:p>
            <a:pPr marL="288925" lvl="1" indent="277813" ea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dirty="0" smtClean="0">
                <a:solidFill>
                  <a:srgbClr val="000066"/>
                </a:solidFill>
              </a:rPr>
              <a:t>Covers the LHC experiments and LARP (Accelerator R&amp;D)</a:t>
            </a:r>
          </a:p>
          <a:p>
            <a:pPr marL="288925" lvl="1" indent="277813" ea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dirty="0" smtClean="0">
                <a:solidFill>
                  <a:srgbClr val="000066"/>
                </a:solidFill>
              </a:rPr>
              <a:t>Forum for information and concerns; special “international” needs   </a:t>
            </a:r>
          </a:p>
          <a:p>
            <a:pPr ea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dirty="0" smtClean="0">
                <a:solidFill>
                  <a:srgbClr val="0000CC"/>
                </a:solidFill>
              </a:rPr>
              <a:t>Established as a non-profit tax exempt association, headquartered 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in DC, collocated &amp; hosted by URA since May 2013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  <a:spcAft>
                <a:spcPts val="60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dirty="0" smtClean="0">
                <a:solidFill>
                  <a:srgbClr val="0000CC"/>
                </a:solidFill>
              </a:rPr>
              <a:t>In our eighth year: Successor to the US LHC Users Organization, 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66"/>
                </a:solidFill>
              </a:rPr>
              <a:t>that was approved by the LHC experiments and LARP in April 2007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ts val="60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u="sng" dirty="0" smtClean="0">
                <a:solidFill>
                  <a:srgbClr val="000066"/>
                </a:solidFill>
              </a:rPr>
              <a:t>Mission Statement:</a:t>
            </a:r>
            <a:r>
              <a:rPr lang="en-US" sz="2200" dirty="0" smtClean="0">
                <a:solidFill>
                  <a:srgbClr val="000066"/>
                </a:solidFill>
              </a:rPr>
              <a:t/>
            </a:r>
            <a:br>
              <a:rPr lang="en-US" sz="2200" dirty="0" smtClean="0">
                <a:solidFill>
                  <a:srgbClr val="000066"/>
                </a:solidFill>
              </a:rPr>
            </a:br>
            <a:r>
              <a:rPr lang="en-US" sz="2100" dirty="0" smtClean="0">
                <a:solidFill>
                  <a:srgbClr val="000066"/>
                </a:solidFill>
              </a:rPr>
              <a:t>“</a:t>
            </a:r>
            <a:r>
              <a:rPr lang="en-US" sz="2100" dirty="0" smtClean="0"/>
              <a:t>The purpose of USLUA is to provide a </a:t>
            </a:r>
            <a:r>
              <a:rPr lang="en-US" sz="2100" dirty="0" smtClean="0">
                <a:solidFill>
                  <a:srgbClr val="800000"/>
                </a:solidFill>
              </a:rPr>
              <a:t>forum for discussions </a:t>
            </a:r>
            <a:r>
              <a:rPr lang="en-US" sz="2100" dirty="0" smtClean="0"/>
              <a:t>of the US </a:t>
            </a:r>
            <a:br>
              <a:rPr lang="en-US" sz="2100" dirty="0" smtClean="0"/>
            </a:br>
            <a:r>
              <a:rPr lang="en-US" sz="2100" dirty="0" smtClean="0"/>
              <a:t>participation in the LHC research program, with </a:t>
            </a:r>
            <a:r>
              <a:rPr lang="en-US" sz="2100" dirty="0" smtClean="0">
                <a:solidFill>
                  <a:srgbClr val="800000"/>
                </a:solidFill>
              </a:rPr>
              <a:t>a focus on how best to enhance scientific participation in the discoveries </a:t>
            </a:r>
            <a:r>
              <a:rPr lang="en-US" sz="2100" dirty="0" smtClean="0"/>
              <a:t>expected from this research. In particular, USLUA aims to </a:t>
            </a:r>
            <a:r>
              <a:rPr lang="en-US" sz="2100" dirty="0" smtClean="0">
                <a:solidFill>
                  <a:srgbClr val="800000"/>
                </a:solidFill>
              </a:rPr>
              <a:t>help the US LHC community work effectively with their colleagues at CERN while in the US</a:t>
            </a:r>
            <a:r>
              <a:rPr lang="en-US" sz="2100" dirty="0" smtClean="0"/>
              <a:t>, and to adapt to work at CERN and to living in the environs of the CERN laboratory. USLUA also </a:t>
            </a:r>
            <a:r>
              <a:rPr lang="en-US" sz="2100" dirty="0" smtClean="0">
                <a:solidFill>
                  <a:srgbClr val="800000"/>
                </a:solidFill>
              </a:rPr>
              <a:t>provides communication channels between scientists working on LHC experiments, the US agencies supporting this research and the US Congress</a:t>
            </a:r>
            <a:r>
              <a:rPr lang="en-US" sz="2100" dirty="0" smtClean="0"/>
              <a:t>.” </a:t>
            </a:r>
            <a:r>
              <a:rPr lang="en-US" sz="2100" dirty="0" smtClean="0">
                <a:solidFill>
                  <a:srgbClr val="00006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442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nsite template 200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2_Onsite template 20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288925" marR="0" indent="-288925" algn="l" defTabSz="1503363" rtl="0" eaLnBrk="1" fontAlgn="base" latinLnBrk="0" hangingPunct="1">
          <a:lnSpc>
            <a:spcPct val="90000"/>
          </a:lnSpc>
          <a:spcBef>
            <a:spcPct val="5000"/>
          </a:spcBef>
          <a:spcAft>
            <a:spcPct val="0"/>
          </a:spcAft>
          <a:buClrTx/>
          <a:buSzPct val="95000"/>
          <a:buFont typeface="Wingdings" pitchFamily="2" charset="2"/>
          <a:buChar char="r"/>
          <a:tabLst>
            <a:tab pos="1311275" algn="l"/>
            <a:tab pos="1771650" algn="l"/>
            <a:tab pos="5260975" algn="l"/>
            <a:tab pos="6118225" algn="l"/>
            <a:tab pos="8912225" algn="l"/>
          </a:tabLst>
          <a:defRPr kumimoji="0" lang="en-US" sz="1900" b="1" i="0" u="none" strike="noStrike" cap="none" normalizeH="0" baseline="0" smtClean="0">
            <a:ln>
              <a:noFill/>
            </a:ln>
            <a:solidFill>
              <a:srgbClr val="10253F"/>
            </a:solidFill>
            <a:effectLst/>
            <a:latin typeface="Calibri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288925" marR="0" indent="-288925" algn="l" defTabSz="1503363" rtl="0" eaLnBrk="1" fontAlgn="base" latinLnBrk="0" hangingPunct="1">
          <a:lnSpc>
            <a:spcPct val="90000"/>
          </a:lnSpc>
          <a:spcBef>
            <a:spcPct val="5000"/>
          </a:spcBef>
          <a:spcAft>
            <a:spcPct val="0"/>
          </a:spcAft>
          <a:buClrTx/>
          <a:buSzPct val="95000"/>
          <a:buFont typeface="Wingdings" pitchFamily="2" charset="2"/>
          <a:buChar char="r"/>
          <a:tabLst>
            <a:tab pos="1311275" algn="l"/>
            <a:tab pos="1771650" algn="l"/>
            <a:tab pos="5260975" algn="l"/>
            <a:tab pos="6118225" algn="l"/>
            <a:tab pos="8912225" algn="l"/>
          </a:tabLst>
          <a:defRPr kumimoji="0" lang="en-US" sz="1900" b="1" i="0" u="none" strike="noStrike" cap="none" normalizeH="0" baseline="0" smtClean="0">
            <a:ln>
              <a:noFill/>
            </a:ln>
            <a:solidFill>
              <a:srgbClr val="10253F"/>
            </a:solidFill>
            <a:effectLst/>
            <a:latin typeface="Calibri" pitchFamily="34" charset="0"/>
            <a:cs typeface="Arial" pitchFamily="34" charset="0"/>
          </a:defRPr>
        </a:defPPr>
      </a:lstStyle>
    </a:lnDef>
  </a:objectDefaults>
  <a:extraClrSchemeLst>
    <a:extraClrScheme>
      <a:clrScheme name="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15474</TotalTime>
  <Words>649</Words>
  <Application>Microsoft Office PowerPoint</Application>
  <PresentationFormat>A4 Paper (210x297 mm)</PresentationFormat>
  <Paragraphs>339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Arial Unicode MS</vt:lpstr>
      <vt:lpstr>MS Mincho</vt:lpstr>
      <vt:lpstr>MS PGothic</vt:lpstr>
      <vt:lpstr>Arial</vt:lpstr>
      <vt:lpstr>Calibri</vt:lpstr>
      <vt:lpstr>FermiLgo</vt:lpstr>
      <vt:lpstr>Helvetica</vt:lpstr>
      <vt:lpstr>Symbol</vt:lpstr>
      <vt:lpstr>Times</vt:lpstr>
      <vt:lpstr>Times New Roman</vt:lpstr>
      <vt:lpstr>Wingdings</vt:lpstr>
      <vt:lpstr>Wingdings 3</vt:lpstr>
      <vt:lpstr>5_Onsite template 2002</vt:lpstr>
      <vt:lpstr>1_Office Theme</vt:lpstr>
      <vt:lpstr>3_Blank Presentation</vt:lpstr>
      <vt:lpstr>1_Blank Presentation</vt:lpstr>
      <vt:lpstr>4_Blank Presentation</vt:lpstr>
      <vt:lpstr>2_Office Theme</vt:lpstr>
      <vt:lpstr>5_Blank Presentation</vt:lpstr>
      <vt:lpstr>7_Office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 LHC Users Association (US LUA) http://www.uslua.org  </vt:lpstr>
      <vt:lpstr>ACCU News</vt:lpstr>
      <vt:lpstr>PowerPoint Presentation</vt:lpstr>
      <vt:lpstr>PowerPoint Presentation</vt:lpstr>
      <vt:lpstr>US LHC Users Association Status Approved As Tax Exempt by the IRS</vt:lpstr>
      <vt:lpstr>US LUO Activities (1)</vt:lpstr>
      <vt:lpstr>US LUA Activities (2) </vt:lpstr>
      <vt:lpstr>US LUO Activities (1)</vt:lpstr>
      <vt:lpstr>US LUO Activities (4):  National and International Events</vt:lpstr>
      <vt:lpstr>CERN UN Event: 60 Years of Science for Peace and Development</vt:lpstr>
      <vt:lpstr>US LUA Budgets and Fund Raising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Harvey Newman</dc:creator>
  <cp:lastModifiedBy>Harvey</cp:lastModifiedBy>
  <cp:revision>275</cp:revision>
  <dcterms:created xsi:type="dcterms:W3CDTF">2013-11-03T16:47:35Z</dcterms:created>
  <dcterms:modified xsi:type="dcterms:W3CDTF">2014-11-12T00:56:49Z</dcterms:modified>
</cp:coreProperties>
</file>