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68" r:id="rId5"/>
    <p:sldMasterId id="2147483797" r:id="rId6"/>
    <p:sldMasterId id="2147483833" r:id="rId7"/>
    <p:sldMasterId id="2147483870" r:id="rId8"/>
    <p:sldMasterId id="2147483894" r:id="rId9"/>
    <p:sldMasterId id="2147483912" r:id="rId10"/>
    <p:sldMasterId id="2147483927" r:id="rId11"/>
    <p:sldMasterId id="2147483939" r:id="rId12"/>
    <p:sldMasterId id="2147483956" r:id="rId13"/>
    <p:sldMasterId id="2147483985" r:id="rId14"/>
    <p:sldMasterId id="2147483997" r:id="rId15"/>
  </p:sldMasterIdLst>
  <p:notesMasterIdLst>
    <p:notesMasterId r:id="rId69"/>
  </p:notesMasterIdLst>
  <p:sldIdLst>
    <p:sldId id="257" r:id="rId16"/>
    <p:sldId id="258" r:id="rId17"/>
    <p:sldId id="392" r:id="rId18"/>
    <p:sldId id="394" r:id="rId19"/>
    <p:sldId id="396" r:id="rId20"/>
    <p:sldId id="416" r:id="rId21"/>
    <p:sldId id="413" r:id="rId22"/>
    <p:sldId id="418" r:id="rId23"/>
    <p:sldId id="422" r:id="rId24"/>
    <p:sldId id="441" r:id="rId25"/>
    <p:sldId id="429" r:id="rId26"/>
    <p:sldId id="431" r:id="rId27"/>
    <p:sldId id="417" r:id="rId28"/>
    <p:sldId id="432" r:id="rId29"/>
    <p:sldId id="426" r:id="rId30"/>
    <p:sldId id="427" r:id="rId31"/>
    <p:sldId id="406" r:id="rId32"/>
    <p:sldId id="433" r:id="rId33"/>
    <p:sldId id="420" r:id="rId34"/>
    <p:sldId id="434" r:id="rId35"/>
    <p:sldId id="436" r:id="rId36"/>
    <p:sldId id="390" r:id="rId37"/>
    <p:sldId id="411" r:id="rId38"/>
    <p:sldId id="325" r:id="rId39"/>
    <p:sldId id="278" r:id="rId40"/>
    <p:sldId id="449" r:id="rId41"/>
    <p:sldId id="450" r:id="rId42"/>
    <p:sldId id="451" r:id="rId43"/>
    <p:sldId id="452" r:id="rId44"/>
    <p:sldId id="453" r:id="rId45"/>
    <p:sldId id="366" r:id="rId46"/>
    <p:sldId id="367" r:id="rId47"/>
    <p:sldId id="372" r:id="rId48"/>
    <p:sldId id="443" r:id="rId49"/>
    <p:sldId id="295" r:id="rId50"/>
    <p:sldId id="382" r:id="rId51"/>
    <p:sldId id="286" r:id="rId52"/>
    <p:sldId id="296" r:id="rId53"/>
    <p:sldId id="391" r:id="rId54"/>
    <p:sldId id="393" r:id="rId55"/>
    <p:sldId id="414" r:id="rId56"/>
    <p:sldId id="404" r:id="rId57"/>
    <p:sldId id="440" r:id="rId58"/>
    <p:sldId id="442" r:id="rId59"/>
    <p:sldId id="448" r:id="rId60"/>
    <p:sldId id="421" r:id="rId61"/>
    <p:sldId id="400" r:id="rId62"/>
    <p:sldId id="407" r:id="rId63"/>
    <p:sldId id="435" r:id="rId64"/>
    <p:sldId id="409" r:id="rId65"/>
    <p:sldId id="423" r:id="rId66"/>
    <p:sldId id="425" r:id="rId67"/>
    <p:sldId id="424" r:id="rId6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EE13"/>
    <a:srgbClr val="000086"/>
    <a:srgbClr val="CCFFFF"/>
    <a:srgbClr val="000099"/>
    <a:srgbClr val="800000"/>
    <a:srgbClr val="000083"/>
    <a:srgbClr val="000074"/>
    <a:srgbClr val="71FFFF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2" autoAdjust="0"/>
    <p:restoredTop sz="94660"/>
  </p:normalViewPr>
  <p:slideViewPr>
    <p:cSldViewPr>
      <p:cViewPr varScale="1">
        <p:scale>
          <a:sx n="160" d="100"/>
          <a:sy n="160" d="100"/>
        </p:scale>
        <p:origin x="156" y="222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9B2E5-D583-448C-8749-C225EAE9E87D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19C2D-2472-48CA-B0D5-A3EED847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91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4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01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56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3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7A8914-F445-409E-9F41-9C80A692AB33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6788" y="695325"/>
            <a:ext cx="4927600" cy="3413125"/>
          </a:xfrm>
          <a:ln w="12700" cap="flat">
            <a:solidFill>
              <a:schemeClr val="tx1"/>
            </a:solidFill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1625"/>
          </a:xfrm>
          <a:noFill/>
          <a:ln/>
        </p:spPr>
        <p:txBody>
          <a:bodyPr lIns="88123" tIns="45636" rIns="88123" bIns="45636"/>
          <a:lstStyle/>
          <a:p>
            <a:pPr defTabSz="874713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814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14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260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5B98B-C5AF-4E74-9337-FB7031434A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ADCA79D-9A7F-4A87-81E4-41010D30E089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1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7055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3757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0478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4055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076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5121F4E-4475-41AA-8F86-3559E4C70960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550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5501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7B7EF99-E9CF-4C51-8702-3F73CCA716C6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78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463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8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2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E1C127-5BFA-48C2-9604-7ED4F07B4CF4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44" tIns="46915" rIns="93844" bIns="46915"/>
          <a:lstStyle/>
          <a:p>
            <a:pPr defTabSz="939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Test</a:t>
            </a: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44" tIns="46915" rIns="93844" bIns="46915" anchor="b"/>
          <a:lstStyle/>
          <a:p>
            <a:pPr algn="r" defTabSz="939800" eaLnBrk="0" fontAlgn="base" hangingPunct="0">
              <a:spcBef>
                <a:spcPct val="0"/>
              </a:spcBef>
              <a:spcAft>
                <a:spcPct val="0"/>
              </a:spcAft>
            </a:pPr>
            <a:fld id="{0D1641C6-E288-4D52-879A-A7A0E5D8DC0F}" type="slidenum">
              <a:rPr lang="en-US" sz="120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pPr algn="r" defTabSz="939800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4088" y="685800"/>
            <a:ext cx="4953000" cy="3429000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475" y="4225925"/>
            <a:ext cx="5027613" cy="4114800"/>
          </a:xfrm>
        </p:spPr>
        <p:txBody>
          <a:bodyPr lIns="93844" tIns="46915" rIns="93844" bIns="46915"/>
          <a:lstStyle/>
          <a:p>
            <a:r>
              <a:rPr lang="en-US"/>
              <a:t>Around 1950, Feynman, Schwinger, Tomonaga, and Dyson developed Quantum electrodynamics, the quantum theory of electricity and magnetism.  This was the first relativistic quantum field theory.  </a:t>
            </a:r>
          </a:p>
        </p:txBody>
      </p:sp>
    </p:spTree>
    <p:extLst>
      <p:ext uri="{BB962C8B-B14F-4D97-AF65-F5344CB8AC3E}">
        <p14:creationId xmlns:p14="http://schemas.microsoft.com/office/powerpoint/2010/main" val="275884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49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43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World combination includes measurements in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lepton+jets</a:t>
            </a:r>
            <a:r>
              <a:rPr lang="en-US" dirty="0">
                <a:ea typeface="ＭＳ Ｐゴシック" charset="0"/>
                <a:cs typeface="ＭＳ Ｐゴシック" charset="0"/>
              </a:rPr>
              <a:t>, di-leptons, all jets and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EmissT</a:t>
            </a:r>
            <a:r>
              <a:rPr lang="en-US" dirty="0">
                <a:ea typeface="ＭＳ Ｐゴシック" charset="0"/>
                <a:cs typeface="ＭＳ Ｐゴシック" charset="0"/>
              </a:rPr>
              <a:t> +jets final states.</a:t>
            </a:r>
          </a:p>
          <a:p>
            <a:r>
              <a:rPr lang="en-US" dirty="0" err="1">
                <a:ea typeface="ＭＳ Ｐゴシック" charset="0"/>
                <a:cs typeface="ＭＳ Ｐゴシック" charset="0"/>
              </a:rPr>
              <a:t>Mtop</a:t>
            </a:r>
            <a:r>
              <a:rPr lang="en-US" dirty="0">
                <a:ea typeface="ＭＳ Ｐゴシック" charset="0"/>
                <a:cs typeface="ＭＳ Ｐゴシック" charset="0"/>
              </a:rPr>
              <a:t> yields 173.34  0.27(stat)  0.71(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syst</a:t>
            </a:r>
            <a:r>
              <a:rPr lang="en-US" dirty="0">
                <a:ea typeface="ＭＳ Ｐゴシック" charset="0"/>
                <a:cs typeface="ＭＳ Ｐゴシック" charset="0"/>
              </a:rPr>
              <a:t>)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, with a total uncertainty of 0.76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6 from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Tevatron</a:t>
            </a:r>
            <a:r>
              <a:rPr lang="en-US" dirty="0">
                <a:ea typeface="ＭＳ Ｐゴシック" charset="0"/>
                <a:cs typeface="ＭＳ Ｐゴシック" charset="0"/>
              </a:rPr>
              <a:t>, 5 from LHC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All the analyses are calibrated to the Monte Carlo (MC) top-quark mass definition. It is expected that the difference between the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MC mass definition and the formal pole mass of the top quark is up to order 1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GeV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Top CDF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combined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M</a:t>
            </a:r>
            <a:r>
              <a:rPr lang="en-US" b="1" baseline="-25000" dirty="0" err="1" smtClean="0"/>
              <a:t>top</a:t>
            </a:r>
            <a:r>
              <a:rPr lang="en-US" b="1" dirty="0" smtClean="0"/>
              <a:t> = 173.16 ± 0.57 (stat) ± 0.74 (</a:t>
            </a:r>
            <a:r>
              <a:rPr lang="en-US" b="1" dirty="0" err="1" smtClean="0"/>
              <a:t>syst</a:t>
            </a:r>
            <a:r>
              <a:rPr lang="en-US" b="1" dirty="0" smtClean="0"/>
              <a:t>)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r>
              <a:rPr lang="en-US" b="1" baseline="30000" dirty="0" smtClean="0"/>
              <a:t>2</a:t>
            </a:r>
            <a:r>
              <a:rPr lang="en-US" dirty="0" smtClean="0"/>
              <a:t> </a:t>
            </a:r>
          </a:p>
          <a:p>
            <a:endParaRPr lang="en-US" dirty="0" smtClean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164E75D-3C6F-CA43-9DD8-046D06FB3521}" type="slidenum">
              <a:rPr lang="en-US" sz="1200">
                <a:latin typeface="Times" charset="0"/>
              </a:rPr>
              <a:pPr/>
              <a:t>45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93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06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60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22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739775"/>
            <a:ext cx="53371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0638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Cryostats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IHEP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D0203-2A6D-4B67-A74D-A87F9059B142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07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1099" y="9361821"/>
            <a:ext cx="2944957" cy="493390"/>
          </a:xfrm>
          <a:prstGeom prst="rect">
            <a:avLst/>
          </a:prstGeom>
        </p:spPr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84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D0203-2A6D-4B67-A74D-A87F9059B14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9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0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91B548-801C-497B-AAFD-057203FC4B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C38AD0-8DBE-4DAC-B68B-A738423797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4372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1737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479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2740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3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65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0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1005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8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B0E43-A8C6-4D9D-89C1-D975FCF23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577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8808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080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5548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0016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0707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9738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728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1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0242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914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8001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1" y="117403"/>
            <a:ext cx="923805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28921"/>
            <a:ext cx="23114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28921"/>
            <a:ext cx="31369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16826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2" y="1536096"/>
            <a:ext cx="352507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1" y="4038600"/>
            <a:ext cx="5371809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1" y="1536095"/>
            <a:ext cx="5371809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99421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971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1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548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62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380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794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803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9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659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486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830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5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3808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7409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97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8262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095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004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7231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774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9519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359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144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7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055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9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397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October 29,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370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Ian.Bird@cern.ch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370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994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70868" y="178594"/>
            <a:ext cx="9364266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271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3DF8-4B62-44E0-BFDF-8372AFB341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81920"/>
      </p:ext>
    </p:extLst>
  </p:cSld>
  <p:clrMapOvr>
    <a:masterClrMapping/>
  </p:clrMapOvr>
  <p:transition advTm="10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E6B4-E75B-49CC-9CC2-BE43DD17E9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35929"/>
      </p:ext>
    </p:extLst>
  </p:cSld>
  <p:clrMapOvr>
    <a:masterClrMapping/>
  </p:clrMapOvr>
  <p:transition advTm="10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0299-6B64-4CD7-B3C0-22E20BF32B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01655"/>
      </p:ext>
    </p:extLst>
  </p:cSld>
  <p:clrMapOvr>
    <a:masterClrMapping/>
  </p:clrMapOvr>
  <p:transition advTm="10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396F-4DBC-4BDC-9904-F84EDFF2F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80417"/>
      </p:ext>
    </p:extLst>
  </p:cSld>
  <p:clrMapOvr>
    <a:masterClrMapping/>
  </p:clrMapOvr>
  <p:transition advTm="10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C599-0779-481E-8BAE-32B38E4D0B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30797"/>
      </p:ext>
    </p:extLst>
  </p:cSld>
  <p:clrMapOvr>
    <a:masterClrMapping/>
  </p:clrMapOvr>
  <p:transition advTm="10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DC197-7F05-42D1-B82C-E67535FA1F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33988"/>
      </p:ext>
    </p:extLst>
  </p:cSld>
  <p:clrMapOvr>
    <a:masterClrMapping/>
  </p:clrMapOvr>
  <p:transition advTm="10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7AAA-D6E1-43B5-84BB-4A2DB0C4F7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30704"/>
      </p:ext>
    </p:extLst>
  </p:cSld>
  <p:clrMapOvr>
    <a:masterClrMapping/>
  </p:clrMapOvr>
  <p:transition advTm="10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3F40-28A4-4DF2-AA6A-6ED84D7D1D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76578"/>
      </p:ext>
    </p:extLst>
  </p:cSld>
  <p:clrMapOvr>
    <a:masterClrMapping/>
  </p:clrMapOvr>
  <p:transition advTm="10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CAE2-0082-4975-8EF6-029FE24DE6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07115"/>
      </p:ext>
    </p:extLst>
  </p:cSld>
  <p:clrMapOvr>
    <a:masterClrMapping/>
  </p:clrMapOvr>
  <p:transition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0F3-AFD5-4444-B69F-16176BDEE7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72535"/>
      </p:ext>
    </p:extLst>
  </p:cSld>
  <p:clrMapOvr>
    <a:masterClrMapping/>
  </p:clrMapOvr>
  <p:transition advTm="1000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225431"/>
            <a:ext cx="2125663" cy="6175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225431"/>
            <a:ext cx="6224589" cy="6175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446D-80E4-4814-8F08-05C945564C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63580"/>
      </p:ext>
    </p:extLst>
  </p:cSld>
  <p:clrMapOvr>
    <a:masterClrMapping/>
  </p:clrMapOvr>
  <p:transition advTm="10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1" y="117403"/>
            <a:ext cx="923805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28921"/>
            <a:ext cx="23114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28921"/>
            <a:ext cx="31369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16826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2" y="1536096"/>
            <a:ext cx="352507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1" y="4038600"/>
            <a:ext cx="5371809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1" y="1536095"/>
            <a:ext cx="5371809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18654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3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1"/>
            <a:ext cx="89154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53113"/>
            <a:ext cx="23114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C09C76B-95CE-3B47-8480-964F376302FC}" type="datetimeFigureOut">
              <a:rPr lang="en-US" sz="2400" smtClean="0">
                <a:solidFill>
                  <a:srgbClr val="FFFFFF"/>
                </a:solidFill>
                <a:cs typeface="Arial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11/11/2014</a:t>
            </a:fld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53113"/>
            <a:ext cx="31369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53113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2043" y="1270910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384552" y="127166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625702" y="127166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102043" y="3875124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384552" y="3887790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625702" y="3875124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70257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1269-E494-A04B-8EC9-0C31270C05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340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9906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9906000" cy="6110378"/>
          </a:xfrm>
        </p:spPr>
        <p:txBody>
          <a:bodyPr/>
          <a:lstStyle>
            <a:lvl1pPr marL="274320" indent="-274320">
              <a:spcBef>
                <a:spcPts val="15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300"/>
              </a:spcBef>
              <a:defRPr sz="18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9906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316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7E6C-A242-6748-AAF0-8A2159291F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1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B33DA-142A-3B43-9C60-5FCB08D375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95300" y="768106"/>
            <a:ext cx="8915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825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99C79-DCCB-BB4C-87B5-ABC70F7BDC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08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8B749-290E-9444-85A1-E646A2E2F1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5300" y="747622"/>
            <a:ext cx="8915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7844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3A68-D8EC-724F-8CC6-14B99D6DE0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39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302E-6DA2-E549-ADC4-5C9EE9A7CF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599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5040A-9F22-5543-8759-913355D4C5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537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95EF-4D7B-484E-8174-A64DFC5E5A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710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3BBB-205C-724C-A578-5D828DFF56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 Apr. 9,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‹#›</a:t>
            </a:fld>
            <a:endParaRPr lang="en-US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97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33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38201"/>
            <a:ext cx="8915400" cy="52879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901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92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74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981200" y="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929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706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206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902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209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4924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5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A39087-B05E-4FFF-8CC2-4B9B8D7FE2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5" y="27624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2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2" y="648019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873B5E-B871-4AF9-A5F8-74E54AF446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81" y="27625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3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7" y="648020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31073-3BFA-425E-8EAB-36EF693925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24C319-9CA0-4743-A9D1-57CEBC9C27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4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F3F074-93C4-4634-873F-72646475DF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8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8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74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6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61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2" y="276241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16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08" y="6480191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8600"/>
            <a:ext cx="8077200" cy="914400"/>
          </a:xfrm>
          <a:solidFill>
            <a:srgbClr val="000086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2" descr="mailbox://D:/NEWMANCP/USLUO2013/US%20LUA%20Files%20to%20save%20as%20%27Official%27%20%20logo%20and%20cover%20page.eml?number=0&amp;part=1.1.2.2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79" y="228600"/>
            <a:ext cx="103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0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6DA2E8-7898-4632-9AC0-17683A857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8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45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1"/>
            <a:ext cx="1447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676400" y="228601"/>
            <a:ext cx="79248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1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6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5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4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  <a:solidFill>
            <a:srgbClr val="000086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UEC</a:t>
            </a:r>
          </a:p>
          <a:p>
            <a:pPr>
              <a:defRPr/>
            </a:pPr>
            <a:r>
              <a:rPr lang="en-US" dirty="0" smtClean="0"/>
              <a:t>4/18/13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Quinn                          University of Mississippi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C6FF-23FB-4713-AB1E-B32469015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599" y="239416"/>
            <a:ext cx="1013891" cy="9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57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7B52-173C-457C-A3D5-294EB67BF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495426" y="21907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063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3337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17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1FD141-3896-486F-92AB-61B0CA7ECA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53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4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4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81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3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8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82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79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1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978359-0527-40F6-A3BE-1FF413F55E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3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6118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458200" y="0"/>
            <a:ext cx="1447800" cy="381000"/>
          </a:xfrm>
          <a:prstGeom prst="rect">
            <a:avLst/>
          </a:prstGeom>
          <a:solidFill>
            <a:srgbClr val="020A4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</a:endParaRPr>
          </a:p>
        </p:txBody>
      </p:sp>
      <p:pic>
        <p:nvPicPr>
          <p:cNvPr id="5" name="Picture 4" descr="usluo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90858" y="315686"/>
            <a:ext cx="1317173" cy="95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7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733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140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0551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0191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766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2727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67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3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FAC63C3-FB9C-4A71-8977-FD31AECC2778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03941" name="Line 5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2" name="Line 6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3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34400" y="76200"/>
            <a:ext cx="132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34402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878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1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34403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392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83" r:id="rId17"/>
    <p:sldLayoutId id="2147483984" r:id="rId18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225425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F0BA6-0F72-4A5B-BC0C-8E90D2731C3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99365" name="Line 5"/>
          <p:cNvSpPr>
            <a:spLocks noChangeShapeType="1"/>
          </p:cNvSpPr>
          <p:nvPr/>
        </p:nvSpPr>
        <p:spPr bwMode="auto">
          <a:xfrm>
            <a:off x="742950" y="1233488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69350" y="76200"/>
            <a:ext cx="9842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533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18588"/>
            <a:ext cx="89154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747622"/>
            <a:ext cx="89154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548BC7-2C8F-7C4A-88AB-BA5EF4C5E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78353" y="1"/>
            <a:ext cx="2027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 defTabSz="457200"/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MB Apr. 9, 2013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0591" y="1"/>
            <a:ext cx="108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pPr defTabSz="457200"/>
            <a:fld id="{9CA62D5A-175C-0146-8DFE-850ADA1B8FDC}" type="slidenum">
              <a:rPr lang="en-US" smtClean="0">
                <a:solidFill>
                  <a:srgbClr val="C0504D"/>
                </a:solidFill>
              </a:rPr>
              <a:pPr defTabSz="457200"/>
              <a:t>‹#›</a:t>
            </a:fld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2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53200"/>
            <a:ext cx="9906000" cy="3048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6993778" y="6553200"/>
            <a:ext cx="2918512" cy="338182"/>
          </a:xfrm>
          <a:custGeom>
            <a:avLst/>
            <a:gdLst>
              <a:gd name="connsiteX0" fmla="*/ 0 w 3657600"/>
              <a:gd name="connsiteY0" fmla="*/ 457200 h 457200"/>
              <a:gd name="connsiteX1" fmla="*/ 114300 w 3657600"/>
              <a:gd name="connsiteY1" fmla="*/ 0 h 457200"/>
              <a:gd name="connsiteX2" fmla="*/ 3657600 w 3657600"/>
              <a:gd name="connsiteY2" fmla="*/ 0 h 457200"/>
              <a:gd name="connsiteX3" fmla="*/ 3543300 w 3657600"/>
              <a:gd name="connsiteY3" fmla="*/ 457200 h 457200"/>
              <a:gd name="connsiteX4" fmla="*/ 0 w 3657600"/>
              <a:gd name="connsiteY4" fmla="*/ 457200 h 457200"/>
              <a:gd name="connsiteX0" fmla="*/ 0 w 3681086"/>
              <a:gd name="connsiteY0" fmla="*/ 457200 h 457200"/>
              <a:gd name="connsiteX1" fmla="*/ 114300 w 3681086"/>
              <a:gd name="connsiteY1" fmla="*/ 0 h 457200"/>
              <a:gd name="connsiteX2" fmla="*/ 3657600 w 3681086"/>
              <a:gd name="connsiteY2" fmla="*/ 0 h 457200"/>
              <a:gd name="connsiteX3" fmla="*/ 3681086 w 3681086"/>
              <a:gd name="connsiteY3" fmla="*/ 457200 h 457200"/>
              <a:gd name="connsiteX4" fmla="*/ 0 w 3681086"/>
              <a:gd name="connsiteY4" fmla="*/ 457200 h 457200"/>
              <a:gd name="connsiteX0" fmla="*/ 0 w 4056867"/>
              <a:gd name="connsiteY0" fmla="*/ 457200 h 457200"/>
              <a:gd name="connsiteX1" fmla="*/ 490081 w 4056867"/>
              <a:gd name="connsiteY1" fmla="*/ 0 h 457200"/>
              <a:gd name="connsiteX2" fmla="*/ 4033381 w 4056867"/>
              <a:gd name="connsiteY2" fmla="*/ 0 h 457200"/>
              <a:gd name="connsiteX3" fmla="*/ 4056867 w 4056867"/>
              <a:gd name="connsiteY3" fmla="*/ 457200 h 457200"/>
              <a:gd name="connsiteX4" fmla="*/ 0 w 4056867"/>
              <a:gd name="connsiteY4" fmla="*/ 457200 h 457200"/>
              <a:gd name="connsiteX0" fmla="*/ 0 w 4056867"/>
              <a:gd name="connsiteY0" fmla="*/ 469726 h 469726"/>
              <a:gd name="connsiteX1" fmla="*/ 1805314 w 4056867"/>
              <a:gd name="connsiteY1" fmla="*/ 0 h 469726"/>
              <a:gd name="connsiteX2" fmla="*/ 4033381 w 4056867"/>
              <a:gd name="connsiteY2" fmla="*/ 12526 h 469726"/>
              <a:gd name="connsiteX3" fmla="*/ 4056867 w 4056867"/>
              <a:gd name="connsiteY3" fmla="*/ 469726 h 469726"/>
              <a:gd name="connsiteX4" fmla="*/ 0 w 4056867"/>
              <a:gd name="connsiteY4" fmla="*/ 469726 h 469726"/>
              <a:gd name="connsiteX0" fmla="*/ 0 w 2729108"/>
              <a:gd name="connsiteY0" fmla="*/ 494778 h 494778"/>
              <a:gd name="connsiteX1" fmla="*/ 477555 w 2729108"/>
              <a:gd name="connsiteY1" fmla="*/ 0 h 494778"/>
              <a:gd name="connsiteX2" fmla="*/ 2705622 w 2729108"/>
              <a:gd name="connsiteY2" fmla="*/ 12526 h 494778"/>
              <a:gd name="connsiteX3" fmla="*/ 2729108 w 2729108"/>
              <a:gd name="connsiteY3" fmla="*/ 469726 h 494778"/>
              <a:gd name="connsiteX4" fmla="*/ 0 w 2729108"/>
              <a:gd name="connsiteY4" fmla="*/ 494778 h 494778"/>
              <a:gd name="connsiteX0" fmla="*/ 0 w 2754160"/>
              <a:gd name="connsiteY0" fmla="*/ 494778 h 544882"/>
              <a:gd name="connsiteX1" fmla="*/ 477555 w 2754160"/>
              <a:gd name="connsiteY1" fmla="*/ 0 h 544882"/>
              <a:gd name="connsiteX2" fmla="*/ 2705622 w 2754160"/>
              <a:gd name="connsiteY2" fmla="*/ 12526 h 544882"/>
              <a:gd name="connsiteX3" fmla="*/ 2754160 w 2754160"/>
              <a:gd name="connsiteY3" fmla="*/ 544882 h 544882"/>
              <a:gd name="connsiteX4" fmla="*/ 0 w 2754160"/>
              <a:gd name="connsiteY4" fmla="*/ 494778 h 544882"/>
              <a:gd name="connsiteX0" fmla="*/ 0 w 2780778"/>
              <a:gd name="connsiteY0" fmla="*/ 494778 h 544882"/>
              <a:gd name="connsiteX1" fmla="*/ 477555 w 2780778"/>
              <a:gd name="connsiteY1" fmla="*/ 0 h 544882"/>
              <a:gd name="connsiteX2" fmla="*/ 2780778 w 2780778"/>
              <a:gd name="connsiteY2" fmla="*/ 0 h 544882"/>
              <a:gd name="connsiteX3" fmla="*/ 2754160 w 2780778"/>
              <a:gd name="connsiteY3" fmla="*/ 544882 h 544882"/>
              <a:gd name="connsiteX4" fmla="*/ 0 w 2780778"/>
              <a:gd name="connsiteY4" fmla="*/ 494778 h 544882"/>
              <a:gd name="connsiteX0" fmla="*/ 0 w 2763361"/>
              <a:gd name="connsiteY0" fmla="*/ 477361 h 544882"/>
              <a:gd name="connsiteX1" fmla="*/ 460138 w 2763361"/>
              <a:gd name="connsiteY1" fmla="*/ 0 h 544882"/>
              <a:gd name="connsiteX2" fmla="*/ 2763361 w 2763361"/>
              <a:gd name="connsiteY2" fmla="*/ 0 h 544882"/>
              <a:gd name="connsiteX3" fmla="*/ 2736743 w 2763361"/>
              <a:gd name="connsiteY3" fmla="*/ 544882 h 544882"/>
              <a:gd name="connsiteX4" fmla="*/ 0 w 2763361"/>
              <a:gd name="connsiteY4" fmla="*/ 477361 h 544882"/>
              <a:gd name="connsiteX0" fmla="*/ 0 w 2763361"/>
              <a:gd name="connsiteY0" fmla="*/ 477361 h 544882"/>
              <a:gd name="connsiteX1" fmla="*/ 460138 w 2763361"/>
              <a:gd name="connsiteY1" fmla="*/ 0 h 544882"/>
              <a:gd name="connsiteX2" fmla="*/ 2763361 w 2763361"/>
              <a:gd name="connsiteY2" fmla="*/ 0 h 544882"/>
              <a:gd name="connsiteX3" fmla="*/ 2736743 w 2763361"/>
              <a:gd name="connsiteY3" fmla="*/ 544882 h 544882"/>
              <a:gd name="connsiteX4" fmla="*/ 2694011 w 2763361"/>
              <a:gd name="connsiteY4" fmla="*/ 503109 h 544882"/>
              <a:gd name="connsiteX5" fmla="*/ 0 w 2763361"/>
              <a:gd name="connsiteY5" fmla="*/ 477361 h 544882"/>
              <a:gd name="connsiteX0" fmla="*/ 0 w 2763361"/>
              <a:gd name="connsiteY0" fmla="*/ 477361 h 503109"/>
              <a:gd name="connsiteX1" fmla="*/ 460138 w 2763361"/>
              <a:gd name="connsiteY1" fmla="*/ 0 h 503109"/>
              <a:gd name="connsiteX2" fmla="*/ 2763361 w 2763361"/>
              <a:gd name="connsiteY2" fmla="*/ 0 h 503109"/>
              <a:gd name="connsiteX3" fmla="*/ 2694011 w 2763361"/>
              <a:gd name="connsiteY3" fmla="*/ 503109 h 503109"/>
              <a:gd name="connsiteX4" fmla="*/ 0 w 2763361"/>
              <a:gd name="connsiteY4" fmla="*/ 477361 h 503109"/>
              <a:gd name="connsiteX0" fmla="*/ 0 w 2694011"/>
              <a:gd name="connsiteY0" fmla="*/ 477361 h 503109"/>
              <a:gd name="connsiteX1" fmla="*/ 460138 w 2694011"/>
              <a:gd name="connsiteY1" fmla="*/ 0 h 503109"/>
              <a:gd name="connsiteX2" fmla="*/ 2687886 w 2694011"/>
              <a:gd name="connsiteY2" fmla="*/ 0 h 503109"/>
              <a:gd name="connsiteX3" fmla="*/ 2694011 w 2694011"/>
              <a:gd name="connsiteY3" fmla="*/ 503109 h 503109"/>
              <a:gd name="connsiteX4" fmla="*/ 0 w 2694011"/>
              <a:gd name="connsiteY4" fmla="*/ 477361 h 50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4011" h="503109">
                <a:moveTo>
                  <a:pt x="0" y="477361"/>
                </a:moveTo>
                <a:lnTo>
                  <a:pt x="460138" y="0"/>
                </a:lnTo>
                <a:lnTo>
                  <a:pt x="2687886" y="0"/>
                </a:lnTo>
                <a:cubicBezTo>
                  <a:pt x="2689928" y="167703"/>
                  <a:pt x="2691969" y="335406"/>
                  <a:pt x="2694011" y="503109"/>
                </a:cubicBezTo>
                <a:lnTo>
                  <a:pt x="0" y="477361"/>
                </a:lnTo>
                <a:close/>
              </a:path>
            </a:pathLst>
          </a:custGeom>
          <a:solidFill>
            <a:srgbClr val="FF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0"/>
            <a:ext cx="85026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838200"/>
            <a:ext cx="89154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100" y="6553200"/>
            <a:ext cx="165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8650" y="6569076"/>
            <a:ext cx="470535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7750" y="6553201"/>
            <a:ext cx="1155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163" y="1"/>
            <a:ext cx="74483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4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4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61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7650" y="228622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 userDrawn="1"/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8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2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58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7650" y="228616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8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69" r:id="rId12"/>
    <p:sldLayoutId id="21474840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534403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17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9.jpe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6.png"/><Relationship Id="rId5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1.png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5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70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uo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pbox.com/s/ckrjbj4ax2g9gph/NewStudentOrientationAtCERN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opbox.com/s/ckrjbj4ax2g9gph/NewStudentOrientationAtCERN.pdf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jpeg"/><Relationship Id="rId5" Type="http://schemas.openxmlformats.org/officeDocument/2006/relationships/hyperlink" Target="https://twiki.cern.ch/twiki/bin/view/Main/USCMSProjectOfficeCERN" TargetMode="Externa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uslua.org/" TargetMode="Externa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1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12.gif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.png"/><Relationship Id="rId5" Type="http://schemas.openxmlformats.org/officeDocument/2006/relationships/image" Target="../media/image128.jpg"/><Relationship Id="rId4" Type="http://schemas.openxmlformats.org/officeDocument/2006/relationships/image" Target="../media/image12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4" r="27025" b="4597"/>
          <a:stretch/>
        </p:blipFill>
        <p:spPr bwMode="auto">
          <a:xfrm>
            <a:off x="8305800" y="975360"/>
            <a:ext cx="1524000" cy="227376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1" r="193" b="70085"/>
          <a:stretch/>
        </p:blipFill>
        <p:spPr>
          <a:xfrm>
            <a:off x="155890" y="116890"/>
            <a:ext cx="9673910" cy="8737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Picture 11" descr="vertic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86" y="3254566"/>
            <a:ext cx="2320013" cy="172769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5315" t="2306" r="1677" b="5501"/>
          <a:stretch/>
        </p:blipFill>
        <p:spPr>
          <a:xfrm>
            <a:off x="7488015" y="4982264"/>
            <a:ext cx="2363555" cy="17235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386" y="1003176"/>
            <a:ext cx="2546368" cy="218110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6" name="Picture 2" descr="http://science.energy.gov/%7E/media/_/images/laboratories/argonne/argonne-national-laboratory-aeria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50" y="1021754"/>
            <a:ext cx="3612854" cy="21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RWEBjTkQ1jPhcBuE6GUfw4dzJHoFKpxrH6wdE4tbyzGSfo1W0-0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4" y="1003176"/>
            <a:ext cx="472440" cy="4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ample content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" y="3238944"/>
            <a:ext cx="2614080" cy="1685159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8907" y="4982263"/>
            <a:ext cx="2548154" cy="172354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737754" y="3215437"/>
            <a:ext cx="4750261" cy="3490367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tIns="182880">
            <a:noAutofit/>
          </a:bodyPr>
          <a:lstStyle/>
          <a:p>
            <a:pPr algn="ctr" fontAlgn="base"/>
            <a:endParaRPr lang="en-US" sz="1200" b="1" dirty="0" smtClean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32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LUA </a:t>
            </a:r>
            <a:r>
              <a:rPr lang="en-US" sz="32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Chair </a:t>
            </a:r>
            <a:r>
              <a:rPr lang="en-US" sz="3200" b="1" dirty="0">
                <a:solidFill>
                  <a:srgbClr val="CCFFFF"/>
                </a:solidFill>
              </a:rPr>
              <a:t>Report </a:t>
            </a:r>
          </a:p>
          <a:p>
            <a:pPr algn="ctr" fontAlgn="base"/>
            <a:r>
              <a:rPr lang="en-US" sz="1600" dirty="0">
                <a:solidFill>
                  <a:srgbClr val="FFFFFF"/>
                </a:solidFill>
              </a:rPr>
              <a:t>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Harvey Newman,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Caltech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</a:t>
            </a:r>
            <a:r>
              <a:rPr lang="en-US" sz="28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LUA </a:t>
            </a:r>
            <a:r>
              <a:rPr lang="en-US" sz="2800" b="1" dirty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Annual </a:t>
            </a:r>
            <a:r>
              <a:rPr lang="en-US" sz="28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Meeting</a:t>
            </a:r>
            <a:endParaRPr lang="en-US" b="1" dirty="0" smtClean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endParaRPr lang="en-US" b="1" dirty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Argonne National Lab            </a:t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November 13, 2014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4153" y="3249122"/>
            <a:ext cx="2593601" cy="345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25976"/>
          <a:stretch/>
        </p:blipFill>
        <p:spPr bwMode="auto">
          <a:xfrm>
            <a:off x="6386104" y="1003176"/>
            <a:ext cx="1919696" cy="22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13611" y="-113715"/>
            <a:ext cx="1085410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10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6459" y="3534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826" y="1148"/>
            <a:ext cx="886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>
                <a:solidFill>
                  <a:srgbClr val="000000"/>
                </a:solidFill>
              </a:rPr>
              <a:t>2</a:t>
            </a:r>
            <a:r>
              <a:rPr lang="en-US" sz="2800" b="1" baseline="30000" dirty="0">
                <a:solidFill>
                  <a:srgbClr val="000000"/>
                </a:solidFill>
              </a:rPr>
              <a:t>nd</a:t>
            </a:r>
            <a:r>
              <a:rPr lang="en-US" sz="2800" b="1" dirty="0">
                <a:solidFill>
                  <a:srgbClr val="000000"/>
                </a:solidFill>
              </a:rPr>
              <a:t> ECFA HL-LHC… </a:t>
            </a:r>
            <a:r>
              <a:rPr lang="en-GB" sz="2800" b="1" dirty="0">
                <a:solidFill>
                  <a:prstClr val="black"/>
                </a:solidFill>
              </a:rPr>
              <a:t>Accelerator and Experiments planning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21" y="1153317"/>
            <a:ext cx="7642215" cy="215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331" y="1143000"/>
            <a:ext cx="17226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HL-LHC planning</a:t>
            </a: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20" y="3752686"/>
            <a:ext cx="7589042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22602" y="3375221"/>
            <a:ext cx="73463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Example of the CMS planning for major upgrade work - it is similar for ATLAS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920" y="403176"/>
            <a:ext cx="88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dirty="0">
                <a:solidFill>
                  <a:srgbClr val="000090"/>
                </a:solidFill>
              </a:rPr>
              <a:t>Similar tight timelines for different steps for Accelerator, ATLAS &amp;CMS </a:t>
            </a:r>
          </a:p>
          <a:p>
            <a:pPr defTabSz="457200"/>
            <a:r>
              <a:rPr lang="en-US" sz="2200" dirty="0">
                <a:solidFill>
                  <a:srgbClr val="000090"/>
                </a:solidFill>
              </a:rPr>
              <a:t>- R&amp;D needs to be mostly completed in ≤ 3 years (TDRs)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231520" y="2873584"/>
            <a:ext cx="1790700" cy="16129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5420" y="5606351"/>
            <a:ext cx="937260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 err="1">
                <a:solidFill>
                  <a:srgbClr val="000090"/>
                </a:solidFill>
              </a:rPr>
              <a:t>LHCb</a:t>
            </a:r>
            <a:r>
              <a:rPr lang="en-US" sz="2200" b="1" dirty="0">
                <a:solidFill>
                  <a:srgbClr val="000090"/>
                </a:solidFill>
              </a:rPr>
              <a:t> &amp; ALICE TDRs approved or in process to be - construction soon starting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04800" y="5974396"/>
            <a:ext cx="8508811" cy="309864"/>
          </a:xfrm>
          <a:prstGeom prst="rect">
            <a:avLst/>
          </a:prstGeom>
          <a:solidFill>
            <a:schemeClr val="bg1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00CC"/>
                </a:solidFill>
                <a:cs typeface="Arial" pitchFamily="34" charset="0"/>
              </a:rPr>
              <a:t>Didier </a:t>
            </a:r>
            <a:r>
              <a:rPr lang="en-US" sz="2000" b="1" kern="0" dirty="0" err="1" smtClean="0">
                <a:solidFill>
                  <a:srgbClr val="0000CC"/>
                </a:solidFill>
                <a:cs typeface="Arial" pitchFamily="34" charset="0"/>
              </a:rPr>
              <a:t>Contardo</a:t>
            </a:r>
            <a:r>
              <a:rPr lang="en-US" sz="2000" b="1" kern="0" dirty="0" smtClean="0">
                <a:solidFill>
                  <a:srgbClr val="0000CC"/>
                </a:solidFill>
                <a:cs typeface="Arial" pitchFamily="34" charset="0"/>
              </a:rPr>
              <a:t>: Concluding Talk at the ECFA HL LHC Workshop, October 2014</a:t>
            </a:r>
            <a:endParaRPr lang="it-CH" sz="2000" b="1" kern="0" baseline="-25000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90600" y="6395736"/>
            <a:ext cx="7086600" cy="309864"/>
          </a:xfrm>
          <a:prstGeom prst="rect">
            <a:avLst/>
          </a:prstGeom>
          <a:solidFill>
            <a:srgbClr val="000099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chemeClr val="bg1"/>
                </a:solidFill>
                <a:cs typeface="Arial" pitchFamily="34" charset="0"/>
              </a:rPr>
              <a:t>We need to match with US DOE and NSF processes and timelines</a:t>
            </a:r>
            <a:endParaRPr lang="it-CH" sz="2000" b="1" kern="0" baseline="-250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598" y="155277"/>
            <a:ext cx="7924800" cy="6096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CFFFF"/>
                </a:solidFill>
              </a:rPr>
              <a:t>LHC:  SM Cross Sections </a:t>
            </a:r>
            <a:endParaRPr lang="en-US" sz="2800" dirty="0">
              <a:solidFill>
                <a:srgbClr val="FFEE1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7714" t="17109" r="16571" b="1901"/>
          <a:stretch>
            <a:fillRect/>
          </a:stretch>
        </p:blipFill>
        <p:spPr bwMode="auto">
          <a:xfrm>
            <a:off x="152400" y="1237181"/>
            <a:ext cx="4800600" cy="5087419"/>
          </a:xfrm>
          <a:prstGeom prst="rect">
            <a:avLst/>
          </a:prstGeom>
          <a:noFill/>
          <a:ln w="19050">
            <a:solidFill>
              <a:srgbClr val="FFEE13"/>
            </a:solidFill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7398" y="155276"/>
            <a:ext cx="1120002" cy="108190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1600200"/>
            <a:ext cx="762000" cy="996460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52400" y="796084"/>
            <a:ext cx="8387243" cy="461665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Testing the SM Over 14 Orders of Magnitude </a:t>
            </a:r>
            <a:endParaRPr lang="en-US" sz="2400" b="1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-23000" contrast="64000"/>
                    </a14:imgEffect>
                  </a14:imgLayer>
                </a14:imgProps>
              </a:ext>
            </a:extLst>
          </a:blip>
          <a:srcRect l="2354"/>
          <a:stretch/>
        </p:blipFill>
        <p:spPr>
          <a:xfrm>
            <a:off x="4953000" y="1268388"/>
            <a:ext cx="4742155" cy="5056212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799" y="1676400"/>
            <a:ext cx="838201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53140" y="6304032"/>
            <a:ext cx="9542015" cy="461665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A tribute to experimentalists and theorists</a:t>
            </a:r>
            <a:endParaRPr lang="en-US" sz="2400" b="1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955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4" y="78614"/>
            <a:ext cx="7924800" cy="6096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CFFFF"/>
                </a:solidFill>
              </a:rPr>
              <a:t>LHC:  Higgs Boson Measurements</a:t>
            </a:r>
            <a:endParaRPr lang="en-US" sz="2800" dirty="0">
              <a:solidFill>
                <a:srgbClr val="FFEE13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016" y="112338"/>
            <a:ext cx="1217836" cy="1183061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4" name="Picture 13" descr="KADO-ICHEP2014-ATLAS-Higg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18133" r="13809" b="37367"/>
          <a:stretch/>
        </p:blipFill>
        <p:spPr>
          <a:xfrm>
            <a:off x="101979" y="2206466"/>
            <a:ext cx="2014926" cy="1527333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1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42" y="2214806"/>
            <a:ext cx="2657708" cy="3195394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912668"/>
              </p:ext>
            </p:extLst>
          </p:nvPr>
        </p:nvGraphicFramePr>
        <p:xfrm>
          <a:off x="2716450" y="5434582"/>
          <a:ext cx="243768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185"/>
                <a:gridCol w="644160"/>
                <a:gridCol w="800335"/>
              </a:tblGrid>
              <a:tr h="34747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CFFFF"/>
                          </a:solidFill>
                          <a:sym typeface="Wingdings"/>
                        </a:rPr>
                        <a:t>ZZ4</a:t>
                      </a:r>
                      <a:r>
                        <a:rPr lang="en-US" sz="1800" dirty="0" smtClean="0">
                          <a:solidFill>
                            <a:srgbClr val="CCFFFF"/>
                          </a:solidFill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endParaRPr lang="en-US" sz="1800" dirty="0">
                        <a:solidFill>
                          <a:srgbClr val="CCFFFF"/>
                        </a:solidFill>
                        <a:latin typeface="Brush Script MT Italic"/>
                        <a:cs typeface="Brush Script MT Italic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Exp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74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ATLAS</a:t>
                      </a:r>
                      <a:endParaRPr lang="en-US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4.4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6.6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3474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CMS</a:t>
                      </a:r>
                      <a:endParaRPr lang="en-US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6.7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6.8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1910" y="5718621"/>
            <a:ext cx="18136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2400" dirty="0" smtClean="0">
              <a:solidFill>
                <a:srgbClr val="CCFFFF"/>
              </a:solidFill>
              <a:latin typeface="Symbol" charset="2"/>
              <a:cs typeface="Symbol" charset="2"/>
              <a:sym typeface="Wingdings"/>
            </a:endParaRPr>
          </a:p>
          <a:p>
            <a:pPr algn="ctr">
              <a:lnSpc>
                <a:spcPct val="90000"/>
              </a:lnSpc>
            </a:pPr>
            <a:endParaRPr lang="en-US" sz="2400" dirty="0" smtClean="0">
              <a:solidFill>
                <a:srgbClr val="CCFFFF"/>
              </a:solidFill>
              <a:latin typeface="Symbol" charset="2"/>
              <a:cs typeface="Symbol" charset="2"/>
              <a:sym typeface="Wingdings"/>
            </a:endParaRPr>
          </a:p>
        </p:txBody>
      </p:sp>
      <p:graphicFrame>
        <p:nvGraphicFramePr>
          <p:cNvPr id="19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000116"/>
              </p:ext>
            </p:extLst>
          </p:nvPr>
        </p:nvGraphicFramePr>
        <p:xfrm>
          <a:off x="101978" y="5417627"/>
          <a:ext cx="258187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339"/>
                <a:gridCol w="764729"/>
                <a:gridCol w="753807"/>
              </a:tblGrid>
              <a:tr h="36356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CFFFF"/>
                          </a:solidFill>
                        </a:rPr>
                        <a:t>H </a:t>
                      </a:r>
                      <a:r>
                        <a:rPr lang="en-US" sz="1800" dirty="0" smtClean="0">
                          <a:solidFill>
                            <a:srgbClr val="CCFFFF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800" dirty="0" err="1" smtClean="0">
                          <a:solidFill>
                            <a:srgbClr val="CCFFFF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sz="1800" dirty="0" smtClean="0">
                        <a:solidFill>
                          <a:srgbClr val="CCFFFF"/>
                        </a:solidFill>
                        <a:latin typeface="Symbol" charset="2"/>
                        <a:cs typeface="Symbol" charset="2"/>
                        <a:sym typeface="Wingding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Exp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4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ATLAS</a:t>
                      </a:r>
                      <a:endParaRPr lang="en-US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4.1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7.1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47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CMS</a:t>
                      </a:r>
                      <a:endParaRPr lang="en-US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4.2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5.7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42874" y="667190"/>
            <a:ext cx="8391526" cy="808426"/>
          </a:xfrm>
          <a:prstGeom prst="rect">
            <a:avLst/>
          </a:prstGeom>
          <a:solidFill>
            <a:srgbClr val="001D3A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2400" b="1" dirty="0" smtClean="0">
                <a:solidFill>
                  <a:srgbClr val="CCFFFF"/>
                </a:solidFill>
              </a:rPr>
              <a:t>Mass: </a:t>
            </a:r>
            <a:r>
              <a:rPr lang="en-US" sz="2400" b="1" dirty="0" smtClean="0"/>
              <a:t>M</a:t>
            </a:r>
            <a:r>
              <a:rPr lang="en-US" sz="2400" b="1" baseline="-25000" dirty="0" smtClean="0"/>
              <a:t>H</a:t>
            </a:r>
            <a:r>
              <a:rPr lang="en-US" sz="2400" b="1" baseline="30000" dirty="0" smtClean="0"/>
              <a:t>CMS</a:t>
            </a:r>
            <a:r>
              <a:rPr lang="en-US" sz="2400" b="1" dirty="0" smtClean="0"/>
              <a:t> </a:t>
            </a:r>
            <a:r>
              <a:rPr lang="en-US" sz="2400" b="1" dirty="0"/>
              <a:t>= 125.03 </a:t>
            </a:r>
            <a:r>
              <a:rPr lang="en-US" sz="2400" b="1" baseline="30000" dirty="0"/>
              <a:t>+0.26</a:t>
            </a:r>
            <a:r>
              <a:rPr lang="en-US" sz="2400" b="1" baseline="-25000" dirty="0"/>
              <a:t>-0.27 </a:t>
            </a:r>
            <a:r>
              <a:rPr lang="en-US" sz="2400" b="1" dirty="0"/>
              <a:t>(stat) </a:t>
            </a:r>
            <a:r>
              <a:rPr lang="en-US" sz="2400" b="1" baseline="30000" dirty="0"/>
              <a:t>+0.13</a:t>
            </a:r>
            <a:r>
              <a:rPr lang="en-US" sz="2400" b="1" baseline="-25000" dirty="0"/>
              <a:t>-0.15 </a:t>
            </a:r>
            <a:r>
              <a:rPr lang="en-US" sz="2400" b="1" dirty="0"/>
              <a:t>(</a:t>
            </a:r>
            <a:r>
              <a:rPr lang="en-US" sz="2400" b="1" dirty="0" err="1"/>
              <a:t>syst</a:t>
            </a:r>
            <a:r>
              <a:rPr lang="en-US" sz="2400" b="1" dirty="0"/>
              <a:t>) </a:t>
            </a:r>
            <a:r>
              <a:rPr lang="en-US" sz="2400" b="1" dirty="0" err="1" smtClean="0"/>
              <a:t>GeV</a:t>
            </a:r>
            <a:endParaRPr lang="en-US" sz="1100" b="1" dirty="0"/>
          </a:p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2400" b="1" dirty="0" smtClean="0"/>
              <a:t>           M</a:t>
            </a:r>
            <a:r>
              <a:rPr lang="en-US" sz="2400" b="1" baseline="-25000" dirty="0" smtClean="0"/>
              <a:t>H</a:t>
            </a:r>
            <a:r>
              <a:rPr lang="en-US" sz="2400" b="1" baseline="30000" dirty="0" smtClean="0"/>
              <a:t>ATLAS</a:t>
            </a:r>
            <a:r>
              <a:rPr lang="en-US" sz="2400" b="1" dirty="0" smtClean="0"/>
              <a:t> </a:t>
            </a:r>
            <a:r>
              <a:rPr lang="en-US" sz="2400" b="1" dirty="0"/>
              <a:t>= 125.36 ± 0.37 (stat) ± 0.18 (</a:t>
            </a:r>
            <a:r>
              <a:rPr lang="en-US" sz="2400" b="1" dirty="0" err="1"/>
              <a:t>syst</a:t>
            </a:r>
            <a:r>
              <a:rPr lang="en-US" sz="2400" b="1" dirty="0"/>
              <a:t>) </a:t>
            </a:r>
            <a:r>
              <a:rPr lang="en-US" sz="2400" b="1" dirty="0" err="1"/>
              <a:t>GeV</a:t>
            </a:r>
            <a:endParaRPr lang="en-US" sz="2400" b="1" dirty="0"/>
          </a:p>
        </p:txBody>
      </p:sp>
      <p:pic>
        <p:nvPicPr>
          <p:cNvPr id="5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14" y="2229708"/>
            <a:ext cx="270215" cy="353357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369" y="2216939"/>
            <a:ext cx="397977" cy="39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49" y="2214806"/>
            <a:ext cx="2435608" cy="3195394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42" y="2199394"/>
            <a:ext cx="2288959" cy="2601206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097636" y="1837662"/>
            <a:ext cx="2060179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Symbol" pitchFamily="1" charset="2"/>
                <a:cs typeface="Symbol" pitchFamily="1" charset="2"/>
              </a:rPr>
              <a:t>CMS: H</a:t>
            </a: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tt</a:t>
            </a:r>
            <a:r>
              <a:rPr lang="en-US" sz="2000" dirty="0">
                <a:solidFill>
                  <a:schemeClr val="tx1"/>
                </a:solidFill>
                <a:cs typeface="Symbol" charset="2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cs typeface="Symbol" charset="2"/>
              </a:rPr>
              <a:t>bb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25061" y="1822250"/>
            <a:ext cx="198663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Symbol" pitchFamily="1" charset="2"/>
                <a:cs typeface="Symbol" pitchFamily="1" charset="2"/>
              </a:rPr>
              <a:t>ATLAS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Symbol" pitchFamily="1" charset="2"/>
                <a:cs typeface="Symbol" pitchFamily="1" charset="2"/>
              </a:rPr>
              <a:t>: H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tt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49050" y="1482197"/>
            <a:ext cx="4820951" cy="369332"/>
          </a:xfrm>
          <a:prstGeom prst="rect">
            <a:avLst/>
          </a:prstGeom>
          <a:solidFill>
            <a:srgbClr val="001D3A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Coupling to Fermions</a:t>
            </a:r>
            <a:endParaRPr lang="en-US" sz="2000" b="1" dirty="0">
              <a:solidFill>
                <a:srgbClr val="CC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2874" y="1495107"/>
            <a:ext cx="4706176" cy="369332"/>
          </a:xfrm>
          <a:prstGeom prst="rect">
            <a:avLst/>
          </a:prstGeom>
          <a:solidFill>
            <a:srgbClr val="001D3A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Coupling to Bosons</a:t>
            </a:r>
            <a:endParaRPr lang="en-US" sz="2000" b="1" dirty="0">
              <a:solidFill>
                <a:srgbClr val="CCFFFF"/>
              </a:solidFill>
            </a:endParaRPr>
          </a:p>
        </p:txBody>
      </p:sp>
      <p:graphicFrame>
        <p:nvGraphicFramePr>
          <p:cNvPr id="3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117444"/>
              </p:ext>
            </p:extLst>
          </p:nvPr>
        </p:nvGraphicFramePr>
        <p:xfrm>
          <a:off x="5062208" y="5424160"/>
          <a:ext cx="2318834" cy="1079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154"/>
                <a:gridCol w="682789"/>
                <a:gridCol w="782891"/>
              </a:tblGrid>
              <a:tr h="38523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CMS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Exp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0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CCFFFF"/>
                          </a:solidFill>
                        </a:rPr>
                        <a:t>H </a:t>
                      </a:r>
                      <a:r>
                        <a:rPr lang="en-US" sz="2000" dirty="0" smtClean="0">
                          <a:solidFill>
                            <a:srgbClr val="CCFFFF"/>
                          </a:solidFill>
                          <a:sym typeface="Wingdings"/>
                        </a:rPr>
                        <a:t> </a:t>
                      </a:r>
                      <a:r>
                        <a:rPr lang="en-US" sz="2000" dirty="0" err="1" smtClean="0">
                          <a:solidFill>
                            <a:srgbClr val="CCFFFF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3.4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3.2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0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CFFFF"/>
                          </a:solidFill>
                        </a:rPr>
                        <a:t>H </a:t>
                      </a:r>
                      <a:r>
                        <a:rPr lang="en-US" sz="1800" dirty="0" smtClean="0">
                          <a:solidFill>
                            <a:srgbClr val="CCFFFF"/>
                          </a:solidFill>
                          <a:sym typeface="Wingdings"/>
                        </a:rPr>
                        <a:t> </a:t>
                      </a:r>
                      <a:r>
                        <a:rPr lang="en-US" b="0" dirty="0" smtClean="0">
                          <a:solidFill>
                            <a:srgbClr val="CCFFFF"/>
                          </a:solidFill>
                          <a:latin typeface="+mn-lt"/>
                          <a:cs typeface="Symbol" charset="2"/>
                        </a:rPr>
                        <a:t>bb</a:t>
                      </a:r>
                      <a:endParaRPr lang="en-US" b="0" dirty="0">
                        <a:solidFill>
                          <a:srgbClr val="CCFFFF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2.1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2.1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177298"/>
              </p:ext>
            </p:extLst>
          </p:nvPr>
        </p:nvGraphicFramePr>
        <p:xfrm>
          <a:off x="7381042" y="4876800"/>
          <a:ext cx="2288959" cy="68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758"/>
                <a:gridCol w="762341"/>
                <a:gridCol w="601860"/>
              </a:tblGrid>
              <a:tr h="3403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ATLAS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Exp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solidFill>
                            <a:schemeClr val="tx1"/>
                          </a:solidFill>
                        </a:rPr>
                        <a:t>Obs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CFFFF"/>
                          </a:solidFill>
                        </a:rPr>
                        <a:t>H </a:t>
                      </a:r>
                      <a:r>
                        <a:rPr lang="en-US" sz="2000" dirty="0" smtClean="0">
                          <a:solidFill>
                            <a:srgbClr val="CCFFFF"/>
                          </a:solidFill>
                          <a:sym typeface="Wingdings"/>
                        </a:rPr>
                        <a:t> </a:t>
                      </a:r>
                      <a:r>
                        <a:rPr lang="en-US" sz="2000" b="0" dirty="0" err="1" smtClean="0">
                          <a:solidFill>
                            <a:srgbClr val="CCFFFF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endParaRPr lang="en-US" sz="2000" b="0" baseline="-25000" dirty="0">
                        <a:solidFill>
                          <a:srgbClr val="CCFFFF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3.2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4.1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287944" y="1827608"/>
            <a:ext cx="191610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Symbol" pitchFamily="1" charset="2"/>
                <a:cs typeface="Symbol" pitchFamily="1" charset="2"/>
              </a:rPr>
              <a:t>ATLAS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Symbol" pitchFamily="1" charset="2"/>
                <a:cs typeface="Symbol" pitchFamily="1" charset="2"/>
              </a:rPr>
              <a:t>: H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→ 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</a:rPr>
              <a:t>g</a:t>
            </a:r>
            <a:r>
              <a:rPr lang="en-US" sz="2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58588" y="1847353"/>
            <a:ext cx="2321469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Symbol" pitchFamily="1" charset="2"/>
                <a:cs typeface="Symbol" pitchFamily="1" charset="2"/>
              </a:rPr>
              <a:t>CMS: H</a:t>
            </a:r>
            <a:r>
              <a:rPr lang="en-US" sz="2000" dirty="0">
                <a:solidFill>
                  <a:schemeClr val="tx1"/>
                </a:solidFill>
              </a:rPr>
              <a:t>→ </a:t>
            </a:r>
            <a:r>
              <a:rPr lang="en-US" sz="2000" dirty="0" smtClean="0">
                <a:solidFill>
                  <a:schemeClr val="tx1"/>
                </a:solidFill>
              </a:rPr>
              <a:t>ZZ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→ 4l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42" name="Picture 2" descr="https://twiki.cern.ch/twiki/pub/CMSPublic/PhysicsResultsHIG/Fig_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" y="3757041"/>
            <a:ext cx="2035610" cy="16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79269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064310" y="5871021"/>
            <a:ext cx="18136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2400" dirty="0" smtClean="0">
              <a:solidFill>
                <a:srgbClr val="CCFFFF"/>
              </a:solidFill>
              <a:latin typeface="Symbol" charset="2"/>
              <a:cs typeface="Symbol" charset="2"/>
              <a:sym typeface="Wingdings"/>
            </a:endParaRPr>
          </a:p>
          <a:p>
            <a:pPr algn="ctr">
              <a:lnSpc>
                <a:spcPct val="90000"/>
              </a:lnSpc>
            </a:pPr>
            <a:endParaRPr lang="en-US" sz="2400" dirty="0" smtClean="0">
              <a:solidFill>
                <a:srgbClr val="CCFFFF"/>
              </a:solidFill>
              <a:latin typeface="Symbol" charset="2"/>
              <a:cs typeface="Symbol" charset="2"/>
              <a:sym typeface="Wingdings"/>
            </a:endParaRPr>
          </a:p>
        </p:txBody>
      </p:sp>
      <p:graphicFrame>
        <p:nvGraphicFramePr>
          <p:cNvPr id="31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219068"/>
              </p:ext>
            </p:extLst>
          </p:nvPr>
        </p:nvGraphicFramePr>
        <p:xfrm>
          <a:off x="7356356" y="5549485"/>
          <a:ext cx="2473444" cy="1003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44"/>
                <a:gridCol w="801851"/>
                <a:gridCol w="722149"/>
              </a:tblGrid>
              <a:tr h="3447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CCFFFF"/>
                          </a:solidFill>
                        </a:rPr>
                        <a:t>ttH</a:t>
                      </a:r>
                      <a:r>
                        <a:rPr lang="en-US" sz="1800" dirty="0" smtClean="0">
                          <a:solidFill>
                            <a:srgbClr val="CCFFFF"/>
                          </a:solidFill>
                        </a:rPr>
                        <a:t> </a:t>
                      </a:r>
                      <a:endParaRPr lang="en-US" sz="1800" dirty="0" smtClean="0">
                        <a:solidFill>
                          <a:srgbClr val="CCFFFF"/>
                        </a:solidFill>
                        <a:latin typeface="Symbol" charset="2"/>
                        <a:cs typeface="Symbol" charset="2"/>
                        <a:sym typeface="Wingding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CCFFFF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endParaRPr lang="en-US" sz="2000" b="0" dirty="0">
                        <a:solidFill>
                          <a:srgbClr val="CCFFFF"/>
                        </a:solidFill>
                        <a:latin typeface="Symbol" panose="05050102010706020507" pitchFamily="18" charset="2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Sig.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48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ATLAS</a:t>
                      </a:r>
                      <a:endParaRPr lang="en-US" sz="16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48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CMS</a:t>
                      </a:r>
                      <a:endParaRPr lang="en-US" sz="16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EE13"/>
                          </a:solidFill>
                        </a:rPr>
                        <a:t>2.8</a:t>
                      </a:r>
                      <a:r>
                        <a:rPr lang="en-US" sz="1600" b="0" dirty="0" smtClean="0">
                          <a:solidFill>
                            <a:srgbClr val="FFEE13"/>
                          </a:solidFill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600" b="0" dirty="0" smtClean="0">
                          <a:solidFill>
                            <a:srgbClr val="FFEE13"/>
                          </a:solidFill>
                        </a:rPr>
                        <a:t>1.0</a:t>
                      </a:r>
                      <a:endParaRPr lang="en-US" sz="1600" b="0" dirty="0" smtClean="0">
                        <a:solidFill>
                          <a:srgbClr val="FFEE13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7356357" y="5562600"/>
            <a:ext cx="2473443" cy="990600"/>
          </a:xfrm>
          <a:prstGeom prst="rect">
            <a:avLst/>
          </a:prstGeom>
          <a:noFill/>
          <a:ln w="31750" cap="flat" cmpd="sng" algn="ctr">
            <a:solidFill>
              <a:srgbClr val="CC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40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534400" y="58445"/>
            <a:ext cx="1265068" cy="1219200"/>
          </a:xfrm>
          <a:prstGeom prst="rect">
            <a:avLst/>
          </a:prstGeom>
          <a:solidFill>
            <a:srgbClr val="0015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34483"/>
            <a:ext cx="5024761" cy="47377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5198100" y="5532311"/>
            <a:ext cx="4365000" cy="7620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161" y="311018"/>
            <a:ext cx="5749771" cy="10572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rgbClr val="FFEF00"/>
                </a:solidFill>
              </a:rPr>
              <a:t>   </a:t>
            </a:r>
            <a:r>
              <a:rPr lang="en-GB" dirty="0" smtClean="0">
                <a:solidFill>
                  <a:srgbClr val="CCFFFF"/>
                </a:solidFill>
              </a:rPr>
              <a:t>Higgs Signal Strengths</a:t>
            </a:r>
            <a:br>
              <a:rPr lang="en-GB" dirty="0" smtClean="0">
                <a:solidFill>
                  <a:srgbClr val="CCFFFF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Relative to the SM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5934" y="473901"/>
            <a:ext cx="762000" cy="952643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12" name="Espace réservé du contenu 3" descr="Screen Shot 2013-04-20 at 10.32.02 AM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248400" y="291783"/>
            <a:ext cx="1752600" cy="1083157"/>
          </a:xfr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961" y="617242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2400" y="6172200"/>
            <a:ext cx="9410700" cy="400110"/>
          </a:xfrm>
          <a:prstGeom prst="rect">
            <a:avLst/>
          </a:prstGeom>
          <a:solidFill>
            <a:srgbClr val="282A6A"/>
          </a:solidFill>
          <a:ln w="25400">
            <a:solidFill>
              <a:srgbClr val="FFEF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EF00"/>
                </a:solidFill>
                <a:latin typeface="Tahoma"/>
                <a:cs typeface="Georgia"/>
              </a:rPr>
              <a:t>Coupling to Fermions, VBF, H </a:t>
            </a:r>
            <a:r>
              <a:rPr lang="en-US" sz="2000" b="1" dirty="0" smtClean="0">
                <a:solidFill>
                  <a:srgbClr val="FFEF00"/>
                </a:solidFill>
                <a:latin typeface="Tahoma"/>
                <a:cs typeface="Georgia"/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FFEF00"/>
                </a:solidFill>
                <a:latin typeface="Georgia"/>
                <a:cs typeface="Georgia"/>
                <a:sym typeface="Wingdings"/>
              </a:rPr>
              <a:t>γγ</a:t>
            </a:r>
            <a:r>
              <a:rPr lang="en-US" sz="2000" b="1" dirty="0" smtClean="0">
                <a:solidFill>
                  <a:srgbClr val="FFEF00"/>
                </a:solidFill>
                <a:latin typeface="Tahoma"/>
                <a:cs typeface="Georgia"/>
                <a:sym typeface="Wingdings"/>
              </a:rPr>
              <a:t> diff. distributions, </a:t>
            </a:r>
            <a:r>
              <a:rPr lang="en-US" sz="2000" b="1" dirty="0" err="1" smtClean="0">
                <a:solidFill>
                  <a:srgbClr val="FFEF00"/>
                </a:solidFill>
                <a:latin typeface="Tahoma"/>
                <a:cs typeface="Georgia"/>
                <a:sym typeface="Wingdings"/>
              </a:rPr>
              <a:t>tt+H</a:t>
            </a:r>
            <a:r>
              <a:rPr lang="en-US" sz="2000" b="1" dirty="0" smtClean="0">
                <a:solidFill>
                  <a:srgbClr val="FFEF00"/>
                </a:solidFill>
                <a:latin typeface="Tahoma"/>
                <a:cs typeface="Georgia"/>
                <a:sym typeface="Wingdings"/>
              </a:rPr>
              <a:t>, Two HDM</a:t>
            </a:r>
            <a:endParaRPr lang="en-US" sz="2000" b="1" dirty="0">
              <a:solidFill>
                <a:srgbClr val="FFFFFF"/>
              </a:solidFill>
              <a:latin typeface="Tahom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lum contrast="29000"/>
          </a:blip>
          <a:stretch>
            <a:fillRect/>
          </a:stretch>
        </p:blipFill>
        <p:spPr>
          <a:xfrm>
            <a:off x="5198100" y="1441129"/>
            <a:ext cx="4365000" cy="4302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2057400"/>
            <a:ext cx="2057400" cy="400110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 = 1.00</a:t>
            </a:r>
            <a:r>
              <a:rPr lang="en-US" sz="2000" b="1" dirty="0">
                <a:solidFill>
                  <a:srgbClr val="000066"/>
                </a:solidFill>
                <a:latin typeface="Tahoma"/>
                <a:cs typeface="Georgia"/>
                <a:sym typeface="Symbol"/>
              </a:rPr>
              <a:t> </a:t>
            </a:r>
            <a:r>
              <a:rPr lang="en-US" sz="2000" b="1" dirty="0" smtClean="0">
                <a:latin typeface="Tahoma"/>
                <a:cs typeface="Georgia"/>
                <a:sym typeface="Symbol"/>
              </a:rPr>
              <a:t> 0.13</a:t>
            </a:r>
            <a:r>
              <a:rPr lang="en-US" sz="2000" b="1" dirty="0" smtClean="0"/>
              <a:t>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5715000"/>
            <a:ext cx="1522477" cy="400110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 = 1.30</a:t>
            </a:r>
            <a:r>
              <a:rPr lang="en-US" sz="2000" b="1" dirty="0" smtClean="0">
                <a:solidFill>
                  <a:srgbClr val="000066"/>
                </a:solidFill>
                <a:latin typeface="Tahoma"/>
                <a:cs typeface="Georgia"/>
                <a:sym typeface="Symbol"/>
              </a:rPr>
              <a:t> 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8793247" y="5735301"/>
            <a:ext cx="577830" cy="36933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latin typeface="Tahoma"/>
                <a:cs typeface="Georgia"/>
                <a:sym typeface="Symbol"/>
              </a:rPr>
              <a:t>+0.18</a:t>
            </a:r>
          </a:p>
          <a:p>
            <a:r>
              <a:rPr lang="en-US" sz="1200" b="1" dirty="0" smtClean="0">
                <a:latin typeface="Tahoma"/>
                <a:sym typeface="Symbol"/>
              </a:rPr>
              <a:t>- 0.17</a:t>
            </a:r>
            <a:r>
              <a:rPr lang="en-US" sz="1200" b="1" dirty="0" smtClean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06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42" y="1"/>
            <a:ext cx="9561047" cy="707902"/>
          </a:xfrm>
          <a:solidFill>
            <a:srgbClr val="282A6A"/>
          </a:solidFill>
          <a:ln w="22225">
            <a:solidFill>
              <a:srgbClr val="FFEF00"/>
            </a:solidFill>
          </a:ln>
        </p:spPr>
        <p:txBody>
          <a:bodyPr anchor="ctr" anchorCtr="1"/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A8FAF2"/>
                </a:solidFill>
              </a:rPr>
              <a:t>H </a:t>
            </a:r>
            <a:r>
              <a:rPr lang="en-US" sz="2800" dirty="0" smtClean="0">
                <a:solidFill>
                  <a:srgbClr val="A8FAF2"/>
                </a:solidFill>
                <a:sym typeface="Wingdings 3"/>
              </a:rPr>
              <a:t></a:t>
            </a:r>
            <a:r>
              <a:rPr lang="en-US" sz="2800" dirty="0" smtClean="0">
                <a:solidFill>
                  <a:srgbClr val="A8FAF2"/>
                </a:solidFill>
              </a:rPr>
              <a:t>ZZ </a:t>
            </a:r>
            <a:r>
              <a:rPr lang="en-US" sz="2800" dirty="0" smtClean="0">
                <a:solidFill>
                  <a:srgbClr val="A8FAF2"/>
                </a:solidFill>
                <a:sym typeface="Wingdings 3"/>
              </a:rPr>
              <a:t> </a:t>
            </a:r>
            <a:r>
              <a:rPr lang="en-US" sz="2800" dirty="0" smtClean="0">
                <a:solidFill>
                  <a:srgbClr val="A8FAF2"/>
                </a:solidFill>
              </a:rPr>
              <a:t>4 Leptons, WW, </a:t>
            </a:r>
            <a:r>
              <a:rPr lang="en-US" sz="2800" dirty="0" err="1" smtClean="0">
                <a:solidFill>
                  <a:srgbClr val="A8FAF2"/>
                </a:solidFill>
              </a:rPr>
              <a:t>gg</a:t>
            </a:r>
            <a:r>
              <a:rPr lang="en-US" sz="2800" dirty="0" smtClean="0">
                <a:solidFill>
                  <a:srgbClr val="A8FAF2"/>
                </a:solidFill>
              </a:rPr>
              <a:t>: Spin and Parity: J</a:t>
            </a:r>
            <a:r>
              <a:rPr lang="en-US" sz="2800" baseline="30000" dirty="0" smtClean="0">
                <a:solidFill>
                  <a:srgbClr val="A8FAF2"/>
                </a:solidFill>
              </a:rPr>
              <a:t>P</a:t>
            </a:r>
            <a:endParaRPr lang="it-CH" sz="2800" baseline="-25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98003" y="1038050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948531" y="4542340"/>
            <a:ext cx="712303" cy="1391321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76692" y="5167819"/>
            <a:ext cx="751604" cy="954686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9148" y="1484244"/>
            <a:ext cx="165652" cy="458856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flipV="1">
            <a:off x="9551504" y="6052930"/>
            <a:ext cx="248477" cy="79513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96" t="20650"/>
          <a:stretch/>
        </p:blipFill>
        <p:spPr>
          <a:xfrm>
            <a:off x="3255393" y="2396064"/>
            <a:ext cx="6465128" cy="4309535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092" y="3183381"/>
            <a:ext cx="348508" cy="34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-16000" contrast="30000"/>
          </a:blip>
          <a:stretch>
            <a:fillRect/>
          </a:stretch>
        </p:blipFill>
        <p:spPr>
          <a:xfrm>
            <a:off x="5333999" y="721020"/>
            <a:ext cx="4413549" cy="1675044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7243777" name="Picture 1"/>
          <p:cNvPicPr>
            <a:picLocks noChangeAspect="1" noChangeArrowheads="1"/>
          </p:cNvPicPr>
          <p:nvPr/>
        </p:nvPicPr>
        <p:blipFill rotWithShape="1">
          <a:blip r:embed="rId5" cstate="print">
            <a:lum bright="-14000" contrast="30000"/>
          </a:blip>
          <a:srcRect t="9873" r="63983" b="9740"/>
          <a:stretch/>
        </p:blipFill>
        <p:spPr bwMode="auto">
          <a:xfrm>
            <a:off x="126055" y="745401"/>
            <a:ext cx="3150546" cy="489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 bright="-10000" contrast="27000"/>
          </a:blip>
          <a:stretch>
            <a:fillRect/>
          </a:stretch>
        </p:blipFill>
        <p:spPr>
          <a:xfrm>
            <a:off x="3259156" y="745400"/>
            <a:ext cx="2074843" cy="1650663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06657" y="5638800"/>
            <a:ext cx="3148736" cy="106679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EF00"/>
                </a:solidFill>
                <a:cs typeface="Arial" pitchFamily="34" charset="0"/>
              </a:rPr>
              <a:t>Many alternative </a:t>
            </a:r>
            <a:br>
              <a:rPr lang="en-US" sz="2400" b="1" kern="0" dirty="0" smtClean="0">
                <a:solidFill>
                  <a:srgbClr val="FFEF00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FFEF00"/>
                </a:solidFill>
                <a:cs typeface="Arial" pitchFamily="34" charset="0"/>
              </a:rPr>
              <a:t>spin-parity states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A8FAF2"/>
                </a:solidFill>
                <a:cs typeface="Arial" pitchFamily="34" charset="0"/>
              </a:rPr>
              <a:t>excluded at </a:t>
            </a:r>
            <a:r>
              <a:rPr lang="en-US" sz="2400" b="1" kern="0" dirty="0" smtClean="0">
                <a:solidFill>
                  <a:srgbClr val="A8FAF2"/>
                </a:solidFill>
                <a:cs typeface="Arial" pitchFamily="34" charset="0"/>
                <a:sym typeface="Symbol" panose="05050102010706020507" pitchFamily="18" charset="2"/>
              </a:rPr>
              <a:t> 4</a:t>
            </a:r>
            <a:r>
              <a:rPr lang="en-US" sz="2400" b="1" kern="0" dirty="0" smtClean="0">
                <a:solidFill>
                  <a:srgbClr val="A8FAF2"/>
                </a:solidFill>
                <a:latin typeface="Symbol" panose="05050102010706020507" pitchFamily="18" charset="2"/>
                <a:cs typeface="Arial" pitchFamily="34" charset="0"/>
              </a:rPr>
              <a:t>s</a:t>
            </a:r>
            <a:endParaRPr lang="it-CH" sz="2400" b="1" kern="0" baseline="-25000" dirty="0">
              <a:solidFill>
                <a:srgbClr val="FFFFFF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270809" y="3801527"/>
            <a:ext cx="2952093" cy="455813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cs typeface="Arial" pitchFamily="34" charset="0"/>
              </a:rPr>
              <a:t>0</a:t>
            </a:r>
            <a:r>
              <a:rPr lang="en-US" b="1" kern="0" baseline="30000" dirty="0" smtClean="0">
                <a:cs typeface="Arial" pitchFamily="34" charset="0"/>
              </a:rPr>
              <a:t>-</a:t>
            </a:r>
            <a:r>
              <a:rPr lang="en-US" b="1" kern="0" dirty="0" smtClean="0">
                <a:cs typeface="Arial" pitchFamily="34" charset="0"/>
              </a:rPr>
              <a:t> Excluded at 99.99% CL</a:t>
            </a:r>
            <a:endParaRPr lang="it-CH" b="1" kern="0" baseline="-25000" dirty="0"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8222069" y="1981200"/>
            <a:ext cx="1209975" cy="401747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cs typeface="Arial" pitchFamily="34" charset="0"/>
              </a:rPr>
              <a:t>Spin 2</a:t>
            </a:r>
            <a:endParaRPr lang="it-CH" sz="2200" b="1" kern="0" baseline="-25000" dirty="0">
              <a:cs typeface="Arial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34" y="721019"/>
            <a:ext cx="650923" cy="66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4347234" y="2117772"/>
            <a:ext cx="1122628" cy="26202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CH" sz="1600" b="1" kern="0" dirty="0" smtClean="0">
                <a:cs typeface="Arial" pitchFamily="34" charset="0"/>
              </a:rPr>
              <a:t>3 masses</a:t>
            </a:r>
            <a:endParaRPr lang="it-CH" sz="1600" b="1" kern="0" dirty="0"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3255392" y="745399"/>
            <a:ext cx="1008043" cy="245201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CH" sz="1600" b="1" kern="0" dirty="0" smtClean="0">
                <a:cs typeface="Arial" pitchFamily="34" charset="0"/>
              </a:rPr>
              <a:t>5 angles</a:t>
            </a:r>
            <a:endParaRPr lang="it-CH" sz="1600" b="1" kern="0" dirty="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5357" y="4542340"/>
            <a:ext cx="2054043" cy="1020260"/>
          </a:xfrm>
          <a:prstGeom prst="rect">
            <a:avLst/>
          </a:prstGeom>
          <a:noFill/>
          <a:ln w="349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3993815" y="6172199"/>
            <a:ext cx="2334481" cy="289267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cs typeface="Arial" pitchFamily="34" charset="0"/>
              </a:rPr>
              <a:t>LPC BSM Workshop</a:t>
            </a:r>
            <a:endParaRPr lang="it-CH" sz="1600" b="1" kern="0" baseline="-25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763000" cy="12954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000" dirty="0" smtClean="0"/>
              <a:t>   </a:t>
            </a:r>
            <a:r>
              <a:rPr lang="en-US" sz="3000" dirty="0" smtClean="0">
                <a:solidFill>
                  <a:srgbClr val="FFEE13"/>
                </a:solidFill>
              </a:rPr>
              <a:t>ATLAS and CMS Stop Searches: </a:t>
            </a:r>
            <a:r>
              <a:rPr lang="en-US" sz="3000" dirty="0" smtClean="0">
                <a:solidFill>
                  <a:schemeClr val="tx1"/>
                </a:solidFill>
              </a:rPr>
              <a:t>Wide range of signatures probed for “natural” SUSY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 cstate="print">
            <a:lum bright="-13000" contrast="28000"/>
          </a:blip>
          <a:srcRect t="717"/>
          <a:stretch>
            <a:fillRect/>
          </a:stretch>
        </p:blipFill>
        <p:spPr bwMode="auto">
          <a:xfrm>
            <a:off x="325348" y="1199304"/>
            <a:ext cx="8839200" cy="5506296"/>
          </a:xfrm>
          <a:prstGeom prst="rect">
            <a:avLst/>
          </a:prstGeom>
          <a:noFill/>
          <a:ln w="25400">
            <a:solidFill>
              <a:srgbClr val="FFED1A"/>
            </a:solidFill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48" y="72540"/>
            <a:ext cx="1046252" cy="104522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14000"/>
          </a:blip>
          <a:stretch>
            <a:fillRect/>
          </a:stretch>
        </p:blipFill>
        <p:spPr>
          <a:xfrm>
            <a:off x="327571" y="1164822"/>
            <a:ext cx="9163394" cy="5555641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1" y="118444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 bwMode="auto">
          <a:xfrm rot="7742367">
            <a:off x="1961950" y="3373611"/>
            <a:ext cx="493489" cy="206815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0" y="3200400"/>
            <a:ext cx="2057401" cy="304800"/>
          </a:xfrm>
          <a:prstGeom prst="rect">
            <a:avLst/>
          </a:prstGeom>
          <a:solidFill>
            <a:srgbClr val="000028"/>
          </a:solidFill>
          <a:ln w="127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kern="0" dirty="0" smtClean="0">
                <a:solidFill>
                  <a:srgbClr val="FFEE11"/>
                </a:solidFill>
              </a:rPr>
              <a:t>Charm </a:t>
            </a:r>
            <a:r>
              <a:rPr lang="en-US" sz="1400" kern="0" dirty="0" err="1" smtClean="0">
                <a:solidFill>
                  <a:srgbClr val="FFEE11"/>
                </a:solidFill>
              </a:rPr>
              <a:t>Tag+Monojet</a:t>
            </a:r>
            <a:endParaRPr lang="en-US" sz="1400" kern="0" dirty="0" smtClean="0">
              <a:solidFill>
                <a:srgbClr val="9FF7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02" t="-1" b="3651"/>
          <a:stretch/>
        </p:blipFill>
        <p:spPr>
          <a:xfrm>
            <a:off x="838200" y="1126764"/>
            <a:ext cx="4114800" cy="594632"/>
          </a:xfrm>
          <a:prstGeom prst="rect">
            <a:avLst/>
          </a:prstGeom>
        </p:spPr>
      </p:pic>
      <p:pic>
        <p:nvPicPr>
          <p:cNvPr id="7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705" y="1117765"/>
            <a:ext cx="491235" cy="522092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373" y="2525697"/>
            <a:ext cx="1171575" cy="36052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524000" y="6431268"/>
            <a:ext cx="2183820" cy="30405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/>
              <a:t>F. </a:t>
            </a:r>
            <a:r>
              <a:rPr lang="en-US" sz="1400" b="1" kern="0" dirty="0" err="1" smtClean="0"/>
              <a:t>Wuerthwein</a:t>
            </a:r>
            <a:r>
              <a:rPr lang="en-US" sz="1400" b="1" kern="0" dirty="0" smtClean="0"/>
              <a:t>, ICHEP</a:t>
            </a:r>
            <a:endParaRPr lang="it-CH" sz="1100" b="1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21243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22000"/>
          </a:blip>
          <a:stretch>
            <a:fillRect/>
          </a:stretch>
        </p:blipFill>
        <p:spPr>
          <a:xfrm>
            <a:off x="127112" y="1360542"/>
            <a:ext cx="9613356" cy="5232318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763000" cy="12954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CCFFFF"/>
                </a:solidFill>
              </a:rPr>
              <a:t>   </a:t>
            </a:r>
            <a:r>
              <a:rPr lang="en-US" dirty="0" smtClean="0">
                <a:solidFill>
                  <a:srgbClr val="FFEE13"/>
                </a:solidFill>
              </a:rPr>
              <a:t>ATLAS and CMS </a:t>
            </a:r>
            <a:r>
              <a:rPr lang="en-US" dirty="0" err="1" smtClean="0">
                <a:solidFill>
                  <a:srgbClr val="CCFFFF"/>
                </a:solidFill>
              </a:rPr>
              <a:t>Elwkino</a:t>
            </a:r>
            <a:r>
              <a:rPr lang="en-US" dirty="0" smtClean="0">
                <a:solidFill>
                  <a:srgbClr val="CCFFFF"/>
                </a:solidFill>
              </a:rPr>
              <a:t> Searches</a:t>
            </a:r>
            <a:endParaRPr lang="en-US" sz="3000" dirty="0">
              <a:solidFill>
                <a:srgbClr val="CCFF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348" y="72540"/>
            <a:ext cx="893852" cy="91806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194" y="1014204"/>
            <a:ext cx="612980" cy="697310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037906"/>
            <a:ext cx="627436" cy="62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731266" y="6288801"/>
            <a:ext cx="2183820" cy="30405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/>
              <a:t>F. </a:t>
            </a:r>
            <a:r>
              <a:rPr lang="en-US" sz="1400" b="1" kern="0" dirty="0" err="1" smtClean="0"/>
              <a:t>Wuerthwein</a:t>
            </a:r>
            <a:r>
              <a:rPr lang="en-US" sz="1400" b="1" kern="0" dirty="0" smtClean="0"/>
              <a:t>, ICHEP</a:t>
            </a:r>
            <a:endParaRPr lang="it-CH" sz="1100" b="1" kern="0" baseline="-25000" dirty="0"/>
          </a:p>
        </p:txBody>
      </p:sp>
    </p:spTree>
    <p:extLst>
      <p:ext uri="{BB962C8B-B14F-4D97-AF65-F5344CB8AC3E}">
        <p14:creationId xmlns:p14="http://schemas.microsoft.com/office/powerpoint/2010/main" val="22892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484224" y="5926280"/>
            <a:ext cx="5269376" cy="461665"/>
          </a:xfrm>
          <a:prstGeom prst="rect">
            <a:avLst/>
          </a:prstGeom>
          <a:solidFill>
            <a:srgbClr val="001D3A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EE13"/>
                </a:solidFill>
                <a:cs typeface="Arial" pitchFamily="34" charset="0"/>
              </a:rPr>
              <a:t>B</a:t>
            </a:r>
            <a:r>
              <a:rPr lang="en-US" sz="2000" b="1" baseline="22000" dirty="0">
                <a:solidFill>
                  <a:srgbClr val="FFEE13"/>
                </a:solidFill>
                <a:cs typeface="Arial" pitchFamily="34" charset="0"/>
              </a:rPr>
              <a:t>0</a:t>
            </a:r>
            <a:r>
              <a:rPr lang="en-US" sz="2000" b="1" baseline="22000" dirty="0" smtClean="0">
                <a:solidFill>
                  <a:srgbClr val="FFEE13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CFFFF"/>
                </a:solidFill>
                <a:latin typeface="CMR12"/>
              </a:rPr>
              <a:t>Compatible with SM ?: </a:t>
            </a:r>
            <a:r>
              <a:rPr lang="en-US" sz="2000" b="1" dirty="0" smtClean="0">
                <a:solidFill>
                  <a:srgbClr val="FFEE13"/>
                </a:solidFill>
                <a:latin typeface="CMR12"/>
              </a:rPr>
              <a:t>at the 2.3</a:t>
            </a:r>
            <a:r>
              <a:rPr lang="en-US" sz="2400" b="1" dirty="0" smtClean="0">
                <a:solidFill>
                  <a:srgbClr val="FFEE13"/>
                </a:solidFill>
                <a:latin typeface="Symbol" panose="05050102010706020507" pitchFamily="18" charset="2"/>
              </a:rPr>
              <a:t>s</a:t>
            </a:r>
            <a:r>
              <a:rPr lang="en-US" sz="2000" b="1" dirty="0" smtClean="0">
                <a:solidFill>
                  <a:srgbClr val="FFEE13"/>
                </a:solidFill>
                <a:latin typeface="CMR12"/>
              </a:rPr>
              <a:t> level</a:t>
            </a:r>
            <a:endParaRPr lang="en-US" sz="2000" b="1" dirty="0">
              <a:solidFill>
                <a:srgbClr val="FFEE1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contrast="30000"/>
          </a:blip>
          <a:srcRect l="-1" t="5237" r="-87"/>
          <a:stretch/>
        </p:blipFill>
        <p:spPr>
          <a:xfrm>
            <a:off x="288999" y="3886199"/>
            <a:ext cx="4206801" cy="2506031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8272643" y="30119"/>
            <a:ext cx="161177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993021" y="-162257"/>
            <a:ext cx="805405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+ CMS Combined B</a:t>
            </a:r>
            <a:r>
              <a:rPr lang="en-US" sz="3200" b="1" baseline="22000" dirty="0" smtClean="0">
                <a:solidFill>
                  <a:srgbClr val="CCFFFF"/>
                </a:solidFill>
                <a:cs typeface="Arial" pitchFamily="34" charset="0"/>
              </a:rPr>
              <a:t>0</a:t>
            </a:r>
            <a:r>
              <a:rPr lang="en-US" sz="3600" b="1" baseline="-25000" dirty="0" smtClean="0">
                <a:solidFill>
                  <a:srgbClr val="CCFFFF"/>
                </a:solidFill>
                <a:cs typeface="Arial" pitchFamily="34" charset="0"/>
              </a:rPr>
              <a:t>s</a:t>
            </a:r>
            <a:r>
              <a:rPr lang="en-US" sz="3000" b="1" dirty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and B</a:t>
            </a:r>
            <a:r>
              <a:rPr lang="en-US" sz="3200" b="1" baseline="22000" dirty="0" smtClean="0">
                <a:solidFill>
                  <a:srgbClr val="CCFFFF"/>
                </a:solidFill>
                <a:cs typeface="Arial" pitchFamily="34" charset="0"/>
              </a:rPr>
              <a:t>0</a:t>
            </a:r>
            <a:r>
              <a:rPr lang="en-US" sz="3000" b="1" baseline="-25000" dirty="0" smtClean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  <a:sym typeface="Wingdings 3"/>
              </a:rPr>
              <a:t> </a:t>
            </a:r>
            <a:r>
              <a:rPr lang="en-US" sz="3200" b="1" dirty="0" smtClean="0">
                <a:solidFill>
                  <a:srgbClr val="CCFFFF"/>
                </a:solidFill>
                <a:latin typeface="Symbol" pitchFamily="18" charset="2"/>
                <a:cs typeface="Arial" pitchFamily="34" charset="0"/>
              </a:rPr>
              <a:t>mm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861821" y="709041"/>
            <a:ext cx="828265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ctr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2800" b="1" dirty="0" smtClean="0">
                <a:solidFill>
                  <a:srgbClr val="FFEE13"/>
                </a:solidFill>
                <a:cs typeface="Arial" pitchFamily="34" charset="0"/>
              </a:rPr>
              <a:t>An </a:t>
            </a: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Observation</a:t>
            </a:r>
            <a:r>
              <a:rPr lang="en-US" sz="2800" b="1" dirty="0">
                <a:solidFill>
                  <a:srgbClr val="FFEE13"/>
                </a:solidFill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EE13"/>
                </a:solidFill>
                <a:cs typeface="Arial" pitchFamily="34" charset="0"/>
              </a:rPr>
              <a:t>of B</a:t>
            </a:r>
            <a:r>
              <a:rPr lang="en-US" sz="2800" b="1" baseline="22000" dirty="0" smtClean="0">
                <a:solidFill>
                  <a:srgbClr val="FFEE13"/>
                </a:solidFill>
                <a:cs typeface="Arial" pitchFamily="34" charset="0"/>
              </a:rPr>
              <a:t>0</a:t>
            </a:r>
            <a:r>
              <a:rPr lang="en-US" sz="3200" b="1" baseline="-25000" dirty="0" smtClean="0">
                <a:solidFill>
                  <a:srgbClr val="FFEE13"/>
                </a:solidFill>
                <a:cs typeface="Arial" pitchFamily="34" charset="0"/>
              </a:rPr>
              <a:t>s </a:t>
            </a:r>
            <a:r>
              <a:rPr lang="en-US" sz="2800" b="1" dirty="0" smtClean="0">
                <a:cs typeface="Arial" pitchFamily="34" charset="0"/>
              </a:rPr>
              <a:t>Compatible with the SM</a:t>
            </a:r>
            <a:endParaRPr lang="en-US" sz="2800" b="1" dirty="0"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6677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9850" y="84485"/>
            <a:ext cx="858072" cy="58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599" y="6425910"/>
            <a:ext cx="9067800" cy="369332"/>
          </a:xfrm>
          <a:prstGeom prst="rect">
            <a:avLst/>
          </a:prstGeom>
          <a:solidFill>
            <a:srgbClr val="001D3A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CMR12"/>
              </a:rPr>
              <a:t>CMS-BPH-13-007  LHCb-PAPER-2014-049  CERN-PH-EP-2014-220  </a:t>
            </a:r>
            <a:r>
              <a:rPr lang="en-US" b="1" dirty="0" smtClean="0">
                <a:latin typeface="CMR12"/>
              </a:rPr>
              <a:t>Oct. </a:t>
            </a:r>
            <a:r>
              <a:rPr lang="en-US" b="1" dirty="0">
                <a:latin typeface="CMR12"/>
              </a:rPr>
              <a:t>14, 2014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293648" y="1314219"/>
            <a:ext cx="4202152" cy="253829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lum contrast="33000"/>
          </a:blip>
          <a:stretch>
            <a:fillRect/>
          </a:stretch>
        </p:blipFill>
        <p:spPr>
          <a:xfrm>
            <a:off x="4495800" y="2124548"/>
            <a:ext cx="5102122" cy="379997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contrast="37000"/>
          </a:blip>
          <a:stretch>
            <a:fillRect/>
          </a:stretch>
        </p:blipFill>
        <p:spPr>
          <a:xfrm>
            <a:off x="4495800" y="1311211"/>
            <a:ext cx="3204676" cy="81938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977" y="1291261"/>
            <a:ext cx="1862223" cy="406206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7" y="1758031"/>
            <a:ext cx="1860345" cy="401141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220" y="190544"/>
            <a:ext cx="685801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>
            <a:off x="5073590" y="3829887"/>
            <a:ext cx="152400" cy="123635"/>
          </a:xfrm>
          <a:prstGeom prst="ellipse">
            <a:avLst/>
          </a:prstGeom>
          <a:solidFill>
            <a:srgbClr val="000054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8351" y="5635042"/>
            <a:ext cx="958049" cy="32316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lIns="0" tIns="0" rIns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cs typeface="Arial" pitchFamily="34" charset="0"/>
              </a:rPr>
              <a:t> B</a:t>
            </a:r>
            <a:r>
              <a:rPr lang="en-US" b="1" baseline="-25000" dirty="0" smtClean="0">
                <a:solidFill>
                  <a:srgbClr val="0000CC"/>
                </a:solidFill>
                <a:cs typeface="Arial" pitchFamily="34" charset="0"/>
              </a:rPr>
              <a:t>s</a:t>
            </a:r>
            <a:r>
              <a:rPr lang="en-US" b="1" baseline="22000" dirty="0" smtClean="0">
                <a:solidFill>
                  <a:srgbClr val="0000CC"/>
                </a:solidFill>
                <a:cs typeface="Arial" pitchFamily="34" charset="0"/>
              </a:rPr>
              <a:t>0</a:t>
            </a:r>
            <a:r>
              <a:rPr lang="en-US" b="1" dirty="0" smtClean="0">
                <a:solidFill>
                  <a:srgbClr val="0000CC"/>
                </a:solidFill>
                <a:cs typeface="Arial" pitchFamily="34" charset="0"/>
              </a:rPr>
              <a:t> &gt; 5</a:t>
            </a:r>
            <a:r>
              <a:rPr lang="en-US" b="1" dirty="0" smtClean="0">
                <a:solidFill>
                  <a:srgbClr val="0000CC"/>
                </a:solidFill>
                <a:latin typeface="Symbol" panose="05050102010706020507" pitchFamily="18" charset="2"/>
                <a:cs typeface="Arial" pitchFamily="34" charset="0"/>
              </a:rPr>
              <a:t>s</a:t>
            </a:r>
            <a:endParaRPr lang="en-US" dirty="0">
              <a:solidFill>
                <a:srgbClr val="0000CC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383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68" y="8902"/>
            <a:ext cx="5371249" cy="1064386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CCFFFF"/>
                </a:solidFill>
              </a:rPr>
              <a:t>Run2 and HL LHC Outlook</a:t>
            </a:r>
            <a:r>
              <a:rPr lang="en-US" sz="3000" dirty="0" smtClean="0">
                <a:solidFill>
                  <a:srgbClr val="FFEE13"/>
                </a:solidFill>
              </a:rPr>
              <a:t/>
            </a:r>
            <a:br>
              <a:rPr lang="en-US" sz="3000" dirty="0" smtClean="0">
                <a:solidFill>
                  <a:srgbClr val="FFEE13"/>
                </a:solidFill>
              </a:rPr>
            </a:br>
            <a:r>
              <a:rPr lang="en-US" sz="2800" dirty="0" smtClean="0">
                <a:solidFill>
                  <a:srgbClr val="FFEE13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Ratio of the Higgs Couplings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68" y="180163"/>
            <a:ext cx="685800" cy="72186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lum contrast="31000"/>
          </a:blip>
          <a:srcRect l="1768" t="15948" r="50479" b="37814"/>
          <a:stretch/>
        </p:blipFill>
        <p:spPr>
          <a:xfrm>
            <a:off x="1904999" y="1086364"/>
            <a:ext cx="4217407" cy="347431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54301" r="-1"/>
          <a:stretch/>
        </p:blipFill>
        <p:spPr>
          <a:xfrm>
            <a:off x="6122406" y="103309"/>
            <a:ext cx="3554994" cy="4457374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348164"/>
            <a:ext cx="1752600" cy="18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 contrast="17000"/>
          </a:blip>
          <a:stretch>
            <a:fillRect/>
          </a:stretch>
        </p:blipFill>
        <p:spPr>
          <a:xfrm>
            <a:off x="228600" y="4572000"/>
            <a:ext cx="9448800" cy="198120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146368" y="1086364"/>
            <a:ext cx="1758632" cy="1199636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cs typeface="Arial" pitchFamily="34" charset="0"/>
              </a:rPr>
              <a:t>Eric Feng </a:t>
            </a:r>
            <a:br>
              <a:rPr lang="en-US" sz="2000" b="1" kern="0" dirty="0" smtClean="0">
                <a:cs typeface="Arial" pitchFamily="34" charset="0"/>
              </a:rPr>
            </a:br>
            <a:r>
              <a:rPr lang="en-US" sz="2000" b="1" kern="0" dirty="0" smtClean="0">
                <a:cs typeface="Arial" pitchFamily="34" charset="0"/>
              </a:rPr>
              <a:t>at the BSM Workshop </a:t>
            </a:r>
            <a:br>
              <a:rPr lang="en-US" sz="2000" b="1" kern="0" dirty="0" smtClean="0">
                <a:cs typeface="Arial" pitchFamily="34" charset="0"/>
              </a:rPr>
            </a:br>
            <a:r>
              <a:rPr lang="en-US" sz="2000" b="1" kern="0" dirty="0" smtClean="0">
                <a:cs typeface="Arial" pitchFamily="34" charset="0"/>
              </a:rPr>
              <a:t>at the LPC</a:t>
            </a:r>
            <a:endParaRPr lang="it-CH" sz="2000" b="1" kern="0" baseline="-25000" dirty="0">
              <a:cs typeface="Arial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28600" y="3937627"/>
            <a:ext cx="1676400" cy="599818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cs typeface="Arial" pitchFamily="34" charset="0"/>
              </a:rPr>
              <a:t>Two Scenarios</a:t>
            </a:r>
            <a:endParaRPr lang="it-CH" sz="2000" b="1" kern="0" baseline="-25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00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56" y="40850"/>
            <a:ext cx="7924800" cy="85786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CFFFF"/>
                </a:solidFill>
              </a:rPr>
              <a:t>H</a:t>
            </a:r>
            <a:r>
              <a:rPr lang="en-US" sz="3200" dirty="0" smtClean="0">
                <a:solidFill>
                  <a:srgbClr val="CCFFFF"/>
                </a:solidFill>
              </a:rPr>
              <a:t>iggs as a Tool for Discovery</a:t>
            </a:r>
            <a:br>
              <a:rPr lang="en-US" sz="3200" dirty="0" smtClean="0">
                <a:solidFill>
                  <a:srgbClr val="CCFFFF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H </a:t>
            </a:r>
            <a:r>
              <a:rPr lang="en-US" sz="32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 </a:t>
            </a:r>
            <a:r>
              <a:rPr lang="en-US" sz="3200" dirty="0" smtClean="0">
                <a:solidFill>
                  <a:schemeClr val="tx1"/>
                </a:solidFill>
              </a:rPr>
              <a:t>Dark Matter Portal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1785" y="112339"/>
            <a:ext cx="1075052" cy="86498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-4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34" y="2109087"/>
            <a:ext cx="4814841" cy="402569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228600" y="6134782"/>
            <a:ext cx="9533252" cy="430887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S</a:t>
            </a:r>
            <a:r>
              <a:rPr lang="en-US" sz="2200" b="1" dirty="0" smtClean="0"/>
              <a:t>ensitive to low mass dark matter: Complementary to direct searches  </a:t>
            </a:r>
          </a:p>
        </p:txBody>
      </p:sp>
      <p:pic>
        <p:nvPicPr>
          <p:cNvPr id="2052" name="Picture 2051"/>
          <p:cNvPicPr>
            <a:picLocks noChangeAspect="1"/>
          </p:cNvPicPr>
          <p:nvPr/>
        </p:nvPicPr>
        <p:blipFill>
          <a:blip r:embed="rId6">
            <a:lum contrast="22000"/>
          </a:blip>
          <a:stretch>
            <a:fillRect/>
          </a:stretch>
        </p:blipFill>
        <p:spPr>
          <a:xfrm>
            <a:off x="5105400" y="2505326"/>
            <a:ext cx="4656453" cy="362945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7">
            <a:lum contrast="15000"/>
          </a:blip>
          <a:stretch>
            <a:fillRect/>
          </a:stretch>
        </p:blipFill>
        <p:spPr>
          <a:xfrm>
            <a:off x="5074421" y="977322"/>
            <a:ext cx="4718410" cy="1528003"/>
          </a:xfrm>
          <a:prstGeom prst="rect">
            <a:avLst/>
          </a:prstGeom>
          <a:ln w="19050">
            <a:solidFill>
              <a:srgbClr val="000086"/>
            </a:solidFill>
          </a:ln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6717" y="2221394"/>
            <a:ext cx="568470" cy="56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3470499" y="3203731"/>
            <a:ext cx="1482501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Run 1 Result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515833" y="2835734"/>
            <a:ext cx="1111004" cy="584775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HL LHC Projected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6356" y="1001090"/>
            <a:ext cx="4814842" cy="1107996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Translate H </a:t>
            </a:r>
            <a:r>
              <a:rPr lang="en-US" sz="2200" b="1" dirty="0" smtClean="0">
                <a:sym typeface="Wingdings 3" panose="05040102010807070707" pitchFamily="18" charset="2"/>
              </a:rPr>
              <a:t> </a:t>
            </a:r>
            <a:r>
              <a:rPr lang="en-US" sz="2200" b="1" dirty="0" smtClean="0"/>
              <a:t>Invisible BR Limit </a:t>
            </a:r>
            <a:br>
              <a:rPr lang="en-US" sz="2200" b="1" dirty="0" smtClean="0"/>
            </a:br>
            <a:r>
              <a:rPr lang="en-US" sz="2200" b="1" dirty="0" smtClean="0"/>
              <a:t>to </a:t>
            </a:r>
            <a:r>
              <a:rPr lang="en-US" sz="2200" b="1" dirty="0" smtClean="0">
                <a:solidFill>
                  <a:srgbClr val="CCFFFF"/>
                </a:solidFill>
              </a:rPr>
              <a:t>Coupling of H to Wimp </a:t>
            </a:r>
            <a:r>
              <a:rPr lang="en-US" sz="2200" b="1" dirty="0" smtClean="0"/>
              <a:t>and </a:t>
            </a:r>
            <a:r>
              <a:rPr lang="en-US" sz="2200" b="1" dirty="0" smtClean="0">
                <a:solidFill>
                  <a:srgbClr val="CCFFFF"/>
                </a:solidFill>
              </a:rPr>
              <a:t/>
            </a:r>
            <a:br>
              <a:rPr lang="en-US" sz="2200" b="1" dirty="0" smtClean="0">
                <a:solidFill>
                  <a:srgbClr val="CCFFFF"/>
                </a:solidFill>
              </a:rPr>
            </a:br>
            <a:r>
              <a:rPr lang="en-US" sz="2200" b="1" dirty="0" smtClean="0">
                <a:solidFill>
                  <a:srgbClr val="CCFFFF"/>
                </a:solidFill>
                <a:sym typeface="Symbol" panose="05050102010706020507" pitchFamily="18" charset="2"/>
              </a:rPr>
              <a:t></a:t>
            </a:r>
            <a:r>
              <a:rPr lang="en-US" sz="2200" b="1" dirty="0" smtClean="0">
                <a:solidFill>
                  <a:srgbClr val="CCFFFF"/>
                </a:solidFill>
              </a:rPr>
              <a:t> for wimp-nucleon scattering</a:t>
            </a:r>
          </a:p>
        </p:txBody>
      </p:sp>
      <p:cxnSp>
        <p:nvCxnSpPr>
          <p:cNvPr id="2056" name="Straight Arrow Connector 2055"/>
          <p:cNvCxnSpPr/>
          <p:nvPr/>
        </p:nvCxnSpPr>
        <p:spPr bwMode="auto">
          <a:xfrm flipV="1">
            <a:off x="1219200" y="4800600"/>
            <a:ext cx="0" cy="1334183"/>
          </a:xfrm>
          <a:prstGeom prst="straightConnector1">
            <a:avLst/>
          </a:prstGeom>
          <a:solidFill>
            <a:srgbClr val="000054"/>
          </a:solidFill>
          <a:ln w="4445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V="1">
            <a:off x="5791200" y="4114800"/>
            <a:ext cx="330810" cy="2019983"/>
          </a:xfrm>
          <a:prstGeom prst="straightConnector1">
            <a:avLst/>
          </a:prstGeom>
          <a:solidFill>
            <a:srgbClr val="000054"/>
          </a:solidFill>
          <a:ln w="412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19900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7099300" y="6356368"/>
            <a:ext cx="2311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49E7B8F-E98C-4642-8B65-EA6C7DE20B73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</a:t>
            </a:fld>
            <a:endParaRPr lang="en-US" sz="1200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577850" y="1447800"/>
            <a:ext cx="8502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203325" algn="l"/>
                <a:tab pos="1311275" algn="l"/>
                <a:tab pos="3829050" algn="l"/>
                <a:tab pos="6118225" algn="l"/>
                <a:tab pos="8912225" algn="l"/>
              </a:tabLst>
            </a:pPr>
            <a:endParaRPr lang="en-US" sz="2000" b="1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6028" name="AutoShape 12" descr="https://www-wisconsin.cern.ch/UWwis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1325417"/>
            <a:ext cx="6982168" cy="1997527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 </a:t>
            </a:r>
            <a:r>
              <a:rPr lang="en-US" sz="36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Argonne HEP </a:t>
            </a:r>
            <a:br>
              <a:rPr lang="en-US" sz="36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Hosting </a:t>
            </a:r>
            <a:r>
              <a:rPr 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our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2014 Meeting</a:t>
            </a:r>
          </a:p>
          <a:p>
            <a:pPr algn="ctr" fontAlgn="base"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smtClean="0">
                <a:solidFill>
                  <a:srgbClr val="71FFFF"/>
                </a:solidFill>
                <a:latin typeface="Arial" pitchFamily="34" charset="0"/>
                <a:cs typeface="Arial" pitchFamily="34" charset="0"/>
              </a:rPr>
              <a:t>Wisconsin HEP: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our 2013 Meeting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encrypted-tbn3.gstatic.com/images?q=tbn:ANd9GcT-d5YnmkxrWiLSY20aOUID_herrxTobfLmK2ClLe0wISEOwNsM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 b="23750"/>
          <a:stretch/>
        </p:blipFill>
        <p:spPr bwMode="auto">
          <a:xfrm>
            <a:off x="7772400" y="21986"/>
            <a:ext cx="2148840" cy="12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2.gstatic.com/images?q=tbn:ANd9GcQqAyw1LkEvKlVBVkk85pCfkZS6UK_cIuzFVIvsszX6RB4YdmjrI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9554" r="6649" b="9045"/>
          <a:stretch/>
        </p:blipFill>
        <p:spPr bwMode="auto">
          <a:xfrm>
            <a:off x="8396741" y="0"/>
            <a:ext cx="1509259" cy="1293650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Box 3"/>
          <p:cNvSpPr txBox="1">
            <a:spLocks noChangeArrowheads="1"/>
          </p:cNvSpPr>
          <p:nvPr/>
        </p:nvSpPr>
        <p:spPr bwMode="auto">
          <a:xfrm>
            <a:off x="1981199" y="-1"/>
            <a:ext cx="6400301" cy="1310179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USLUA </a:t>
            </a:r>
            <a:r>
              <a:rPr lang="en-US" sz="3600" b="1" dirty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Annual Meeting </a:t>
            </a: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n-US" sz="36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Picture 10" descr="https://encrypted-tbn3.gstatic.com/images?q=tbn:ANd9GcRxZExHgXWKvucx0dX72jWRZST0SM8gJ12JSvRqvkdZV_XgKnrdd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22947"/>
            <a:ext cx="5715000" cy="35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43292"/>
          <a:stretch/>
        </p:blipFill>
        <p:spPr>
          <a:xfrm>
            <a:off x="0" y="3322947"/>
            <a:ext cx="4191000" cy="3551382"/>
          </a:xfrm>
          <a:prstGeom prst="rect">
            <a:avLst/>
          </a:prstGeom>
        </p:spPr>
      </p:pic>
      <p:pic>
        <p:nvPicPr>
          <p:cNvPr id="2060" name="Picture 12" descr="http://www.uslhc.us/images/collaborator_photos/argonne_23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39"/>
          <a:stretch/>
        </p:blipFill>
        <p:spPr bwMode="auto">
          <a:xfrm>
            <a:off x="6982168" y="1308888"/>
            <a:ext cx="3000032" cy="2014055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609600" y="-57531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 Results: Electroweak Penguins</a:t>
            </a:r>
            <a:endParaRPr lang="en-US" sz="28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990600" y="552069"/>
            <a:ext cx="7239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Transitions in b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  <a:sym typeface="Wingdings 3"/>
              </a:rPr>
              <a:t>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en-US" sz="3600" b="1" dirty="0" err="1" smtClean="0">
                <a:solidFill>
                  <a:srgbClr val="FFFFFF"/>
                </a:solidFill>
                <a:latin typeface="Symbol" pitchFamily="18" charset="2"/>
                <a:cs typeface="Arial" pitchFamily="34" charset="0"/>
              </a:rPr>
              <a:t>mm</a:t>
            </a:r>
            <a:r>
              <a:rPr lang="en-US" sz="3600" b="1" dirty="0" smtClean="0">
                <a:solidFill>
                  <a:srgbClr val="FFFFFF"/>
                </a:solidFill>
                <a:latin typeface="Symbol" pitchFamily="18" charset="2"/>
                <a:cs typeface="Arial" pitchFamily="34" charset="0"/>
              </a:rPr>
              <a:t>   </a:t>
            </a: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FFFFFF"/>
                </a:solidFill>
                <a:cs typeface="Arial" pitchFamily="34" charset="0"/>
              </a:rPr>
              <a:t>arXiv</a:t>
            </a: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 1308.1707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33400" y="1143000"/>
            <a:ext cx="4811888" cy="12192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  <a:t>Penguin-dominated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B</a:t>
            </a:r>
            <a:r>
              <a:rPr lang="en-US" sz="2400" b="1" kern="0" baseline="30000" dirty="0">
                <a:solidFill>
                  <a:srgbClr val="CCFFFF"/>
                </a:solidFill>
                <a:cs typeface="Arial" pitchFamily="34" charset="0"/>
              </a:rPr>
              <a:t>0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  <a:sym typeface="Wingdings 3"/>
              </a:rPr>
              <a:t>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K*</a:t>
            </a:r>
            <a:r>
              <a:rPr lang="en-US" sz="2400" b="1" kern="0" dirty="0">
                <a:solidFill>
                  <a:srgbClr val="CCFFFF"/>
                </a:solidFill>
                <a:latin typeface="Symbol" pitchFamily="18" charset="2"/>
                <a:cs typeface="Arial" pitchFamily="34" charset="0"/>
              </a:rPr>
              <a:t>mm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/>
            </a:r>
            <a:b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decays.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b="1" kern="0" dirty="0" smtClean="0">
                <a:cs typeface="Arial" pitchFamily="34" charset="0"/>
              </a:rPr>
              <a:t>Angular Variables </a:t>
            </a:r>
            <a:br>
              <a:rPr lang="en-US" sz="2400" b="1" kern="0" dirty="0" smtClean="0"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Sensitive to New Physics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257798" y="1143000"/>
            <a:ext cx="4191002" cy="12192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One of these (P</a:t>
            </a:r>
            <a:r>
              <a:rPr lang="en-US" sz="2800" b="1" kern="0" baseline="-25000" dirty="0" smtClean="0">
                <a:solidFill>
                  <a:srgbClr val="FFFFFF"/>
                </a:solidFill>
                <a:cs typeface="Arial" pitchFamily="34" charset="0"/>
              </a:rPr>
              <a:t>5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’) shows </a:t>
            </a:r>
            <a:b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a local  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3.7</a:t>
            </a:r>
            <a:r>
              <a:rPr lang="en-US" sz="2400" b="1" kern="0" dirty="0" smtClean="0">
                <a:solidFill>
                  <a:srgbClr val="FFEA13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 deviation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 from SM predictions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533400" y="2362200"/>
            <a:ext cx="4724399" cy="3429000"/>
          </a:xfrm>
          <a:prstGeom prst="rect">
            <a:avLst/>
          </a:prstGeom>
          <a:noFill/>
          <a:ln w="22225">
            <a:solidFill>
              <a:srgbClr val="FFEF0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5257800" y="2362200"/>
            <a:ext cx="4191000" cy="3429000"/>
          </a:xfrm>
          <a:prstGeom prst="rect">
            <a:avLst/>
          </a:prstGeom>
          <a:noFill/>
          <a:ln w="22225">
            <a:solidFill>
              <a:srgbClr val="FFEF00"/>
            </a:solidFill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533400" y="5791200"/>
            <a:ext cx="37338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>
                <a:solidFill>
                  <a:srgbClr val="FFEA13"/>
                </a:solidFill>
                <a:cs typeface="Arial" pitchFamily="34" charset="0"/>
              </a:rPr>
              <a:t>M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ore data available 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still to be analyzed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191000" y="5791200"/>
            <a:ext cx="52578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NP ?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: great deal of theoretical interest deeper understanding needed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343400" y="5943600"/>
            <a:ext cx="52578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NP ?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: great deal of theoretical interest deeper understanding needed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962503" y="43650"/>
            <a:ext cx="8850086" cy="114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ALICE: Identified Particle R</a:t>
            </a:r>
            <a:r>
              <a:rPr lang="en-US" sz="4000" b="1" baseline="-18000" dirty="0" smtClean="0">
                <a:solidFill>
                  <a:srgbClr val="CCFFFF"/>
                </a:solidFill>
                <a:cs typeface="Arial" pitchFamily="34" charset="0"/>
              </a:rPr>
              <a:t>AA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 and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R</a:t>
            </a:r>
            <a:r>
              <a:rPr lang="en-US" sz="4000" b="1" baseline="-18000" dirty="0" err="1" smtClean="0">
                <a:solidFill>
                  <a:srgbClr val="CCFFFF"/>
                </a:solidFill>
                <a:cs typeface="Arial" pitchFamily="34" charset="0"/>
              </a:rPr>
              <a:t>pA</a:t>
            </a:r>
            <a:endParaRPr lang="en-US" sz="4000" b="1" baseline="-18000" dirty="0">
              <a:solidFill>
                <a:srgbClr val="CCFFFF"/>
              </a:solidFill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2400" b="1" kern="0" dirty="0">
                <a:cs typeface="Arial" pitchFamily="34" charset="0"/>
              </a:rPr>
              <a:t>Exploring the nature of hot </a:t>
            </a:r>
            <a:r>
              <a:rPr lang="en-US" sz="2400" b="1" kern="0" dirty="0" smtClean="0">
                <a:cs typeface="Arial" pitchFamily="34" charset="0"/>
              </a:rPr>
              <a:t>dense </a:t>
            </a:r>
            <a:r>
              <a:rPr lang="en-US" sz="2400" b="1" kern="0" dirty="0">
                <a:cs typeface="Arial" pitchFamily="34" charset="0"/>
              </a:rPr>
              <a:t>matter in a new regime </a:t>
            </a:r>
            <a:endParaRPr lang="it-CH" sz="2400" b="1" kern="0" baseline="-25000" dirty="0"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0" y="39951"/>
            <a:ext cx="858863" cy="102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28000"/>
          </a:blip>
          <a:stretch>
            <a:fillRect/>
          </a:stretch>
        </p:blipFill>
        <p:spPr>
          <a:xfrm>
            <a:off x="228600" y="2644894"/>
            <a:ext cx="4419600" cy="332912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228600" y="1295400"/>
            <a:ext cx="4419600" cy="132582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err="1" smtClean="0">
                <a:solidFill>
                  <a:srgbClr val="FFFFFF"/>
                </a:solidFill>
                <a:cs typeface="Arial" pitchFamily="34" charset="0"/>
              </a:rPr>
              <a:t>Pb-Pb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 R</a:t>
            </a:r>
            <a:r>
              <a:rPr lang="en-US" sz="2000" b="1" kern="0" baseline="-18000" dirty="0" smtClean="0">
                <a:solidFill>
                  <a:srgbClr val="FFFFFF"/>
                </a:solidFill>
                <a:cs typeface="Arial" pitchFamily="34" charset="0"/>
              </a:rPr>
              <a:t>AA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: 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Mesons and Baryons </a:t>
            </a:r>
            <a:b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behave differently 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for P</a:t>
            </a:r>
            <a:r>
              <a:rPr lang="en-US" sz="2000" b="1" kern="0" baseline="-18000" dirty="0" smtClean="0">
                <a:solidFill>
                  <a:srgbClr val="FFFFFF"/>
                </a:solidFill>
                <a:cs typeface="Arial" pitchFamily="34" charset="0"/>
              </a:rPr>
              <a:t>T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 &lt; 10 </a:t>
            </a:r>
            <a:r>
              <a:rPr lang="en-US" b="1" kern="0" dirty="0" err="1" smtClean="0">
                <a:solidFill>
                  <a:srgbClr val="FFFFFF"/>
                </a:solidFill>
                <a:cs typeface="Arial" pitchFamily="34" charset="0"/>
              </a:rPr>
              <a:t>GeV</a:t>
            </a:r>
            <a:endParaRPr lang="en-US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  <a:sym typeface="Symbol" panose="05050102010706020507" pitchFamily="18" charset="2"/>
              </a:rPr>
              <a:t>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  <a:sym typeface="Wingdings 3" panose="05040102010807070707" pitchFamily="18" charset="2"/>
              </a:rPr>
              <a:t> 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Radial flow important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 in this region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While all behave similarly at high P</a:t>
            </a:r>
            <a:r>
              <a:rPr lang="en-US" sz="2000" b="1" kern="0" baseline="-18000" dirty="0" smtClean="0">
                <a:solidFill>
                  <a:srgbClr val="FFFFFF"/>
                </a:solidFill>
                <a:cs typeface="Arial" pitchFamily="34" charset="0"/>
              </a:rPr>
              <a:t>T</a:t>
            </a:r>
            <a:endParaRPr lang="it-CH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14000"/>
          </a:blip>
          <a:stretch>
            <a:fillRect/>
          </a:stretch>
        </p:blipFill>
        <p:spPr>
          <a:xfrm>
            <a:off x="4677792" y="2659038"/>
            <a:ext cx="2459920" cy="1614488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lum contrast="17000"/>
          </a:blip>
          <a:srcRect l="16114" t="-7455" r="-1131" b="-2"/>
          <a:stretch/>
        </p:blipFill>
        <p:spPr>
          <a:xfrm>
            <a:off x="7108118" y="2643834"/>
            <a:ext cx="2416881" cy="1629692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lum contrast="25000"/>
          </a:blip>
          <a:srcRect r="1563"/>
          <a:stretch/>
        </p:blipFill>
        <p:spPr>
          <a:xfrm>
            <a:off x="4669719" y="4312600"/>
            <a:ext cx="4876800" cy="169324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4660036" y="1295400"/>
            <a:ext cx="4864963" cy="132582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p-</a:t>
            </a:r>
            <a:r>
              <a:rPr lang="en-US" b="1" kern="0" dirty="0" err="1" smtClean="0">
                <a:solidFill>
                  <a:srgbClr val="FFFFFF"/>
                </a:solidFill>
                <a:cs typeface="Arial" pitchFamily="34" charset="0"/>
              </a:rPr>
              <a:t>Pb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b="1" kern="0" dirty="0" err="1" smtClean="0">
                <a:solidFill>
                  <a:srgbClr val="FFFFFF"/>
                </a:solidFill>
                <a:cs typeface="Arial" pitchFamily="34" charset="0"/>
              </a:rPr>
              <a:t>R</a:t>
            </a:r>
            <a:r>
              <a:rPr lang="en-US" sz="2000" b="1" kern="0" baseline="-18000" dirty="0" err="1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000" b="1" kern="0" baseline="-18000" dirty="0" err="1" smtClean="0">
                <a:solidFill>
                  <a:srgbClr val="FFFFFF"/>
                </a:solidFill>
                <a:cs typeface="Arial" pitchFamily="34" charset="0"/>
              </a:rPr>
              <a:t>A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: </a:t>
            </a:r>
            <a:r>
              <a:rPr lang="en-US" b="1" kern="0" dirty="0">
                <a:solidFill>
                  <a:srgbClr val="CCFFFF"/>
                </a:solidFill>
                <a:cs typeface="Arial" pitchFamily="34" charset="0"/>
              </a:rPr>
              <a:t>S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pecies dependence, peak at intermediate P</a:t>
            </a:r>
            <a:r>
              <a:rPr lang="en-US" sz="2000" b="1" kern="0" baseline="-18000" dirty="0" smtClean="0">
                <a:solidFill>
                  <a:srgbClr val="CCFFFF"/>
                </a:solidFill>
                <a:cs typeface="Arial" pitchFamily="34" charset="0"/>
              </a:rPr>
              <a:t>T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 larger 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</a:rPr>
              <a:t>for heavier particles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 "/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  <a:sym typeface="Wingdings 3" panose="05040102010807070707" pitchFamily="18" charset="2"/>
              </a:rPr>
              <a:t> No peak for 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  <a:sym typeface="Symbol" panose="05050102010706020507" pitchFamily="18" charset="2"/>
              </a:rPr>
              <a:t>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  <a:sym typeface="Wingdings 3" panose="05040102010807070707" pitchFamily="18" charset="2"/>
              </a:rPr>
              <a:t>,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  <a:sym typeface="Wingdings 3" panose="05040102010807070707" pitchFamily="18" charset="2"/>
              </a:rPr>
              <a:t>K</a:t>
            </a: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  <a:sym typeface="Wingdings 3" panose="05040102010807070707" pitchFamily="18" charset="2"/>
              </a:rPr>
              <a:t>; weak for 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  <a:sym typeface="Symbol" panose="05050102010706020507" pitchFamily="18" charset="2"/>
              </a:rPr>
              <a:t></a:t>
            </a:r>
            <a:endParaRPr lang="en-US" b="1" kern="0" dirty="0" smtClean="0">
              <a:solidFill>
                <a:srgbClr val="CCFFFF"/>
              </a:solidFill>
              <a:cs typeface="Arial" pitchFamily="34" charset="0"/>
              <a:sym typeface="Symbol" panose="05050102010706020507" pitchFamily="18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 "/>
              <a:defRPr/>
            </a:pPr>
            <a:r>
              <a:rPr lang="en-US" b="1" kern="0" dirty="0" smtClean="0">
                <a:solidFill>
                  <a:srgbClr val="FFFFFF"/>
                </a:solidFill>
                <a:cs typeface="Arial" pitchFamily="34" charset="0"/>
                <a:sym typeface="Wingdings 3" panose="05040102010807070707" pitchFamily="18" charset="2"/>
              </a:rPr>
              <a:t> 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  <a:sym typeface="Wingdings 3" panose="05040102010807070707" pitchFamily="18" charset="2"/>
              </a:rPr>
              <a:t>More pronounced for </a:t>
            </a:r>
            <a:r>
              <a:rPr lang="en-US" b="1" kern="0" dirty="0" smtClean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p, 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  <a:sym typeface="Symbol" panose="05050102010706020507" pitchFamily="18" charset="2"/>
              </a:rPr>
              <a:t></a:t>
            </a:r>
            <a:endParaRPr lang="it-CH" sz="20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08119" y="2636424"/>
            <a:ext cx="2416880" cy="137197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226855" y="5989224"/>
            <a:ext cx="9296399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9144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Plus many other results from ALICE, CMS and ATLAS: </a:t>
            </a:r>
            <a:r>
              <a:rPr lang="en-US" sz="2000" b="1" kern="0" dirty="0" smtClean="0">
                <a:solidFill>
                  <a:srgbClr val="FFFF00"/>
                </a:solidFill>
                <a:cs typeface="Arial" pitchFamily="34" charset="0"/>
              </a:rPr>
              <a:t>Angular correlations, baryon/meson ratios, jet suppression, weak versus hard probes</a:t>
            </a:r>
            <a:r>
              <a:rPr lang="en-US" sz="2000" b="1" kern="0" dirty="0" smtClean="0">
                <a:solidFill>
                  <a:srgbClr val="FFFFFF"/>
                </a:solidFill>
                <a:cs typeface="Arial" pitchFamily="34" charset="0"/>
              </a:rPr>
              <a:t>, etc.</a:t>
            </a:r>
            <a:br>
              <a:rPr lang="en-US" sz="2000" b="1" kern="0" dirty="0" smtClean="0">
                <a:solidFill>
                  <a:srgbClr val="FFFFFF"/>
                </a:solidFill>
                <a:cs typeface="Arial" pitchFamily="34" charset="0"/>
              </a:rPr>
            </a:b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075416" y="2621220"/>
            <a:ext cx="1201033" cy="20200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cs typeface="Arial" pitchFamily="34" charset="0"/>
              </a:rPr>
              <a:t>Central</a:t>
            </a:r>
            <a:endParaRPr lang="it-CH" sz="1600" b="1" kern="0" baseline="-25000" dirty="0"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2889559" y="2603465"/>
            <a:ext cx="1606241" cy="228598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cs typeface="Arial" pitchFamily="34" charset="0"/>
              </a:rPr>
              <a:t>Peripheral</a:t>
            </a:r>
            <a:endParaRPr lang="it-CH" sz="1600" b="1" kern="0" baseline="-25000" dirty="0"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77440" y="4309457"/>
            <a:ext cx="304800" cy="262543"/>
          </a:xfrm>
          <a:prstGeom prst="rect">
            <a:avLst/>
          </a:prstGeom>
          <a:noFill/>
          <a:ln w="349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25"/>
            <a:ext cx="8229600" cy="914376"/>
          </a:xfrm>
        </p:spPr>
        <p:txBody>
          <a:bodyPr lIns="92075" tIns="46038" rIns="92075" bIns="46038" anchor="b"/>
          <a:lstStyle/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US LHC Users Association (US LUA)</a:t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http://www.uslua.org</a:t>
            </a:r>
            <a:r>
              <a:rPr lang="en-US" sz="2800" dirty="0" smtClean="0"/>
              <a:t> </a:t>
            </a:r>
            <a:r>
              <a:rPr lang="en-US" dirty="0" smtClean="0"/>
              <a:t> </a:t>
            </a:r>
            <a:endParaRPr lang="en-US" sz="4000" dirty="0" smtClean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8" y="1219200"/>
            <a:ext cx="9821862" cy="5715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Represents the entire community:  Universities and Labs</a:t>
            </a:r>
          </a:p>
          <a:p>
            <a:pPr marL="288925" lvl="1" indent="277813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Covers the LHC experiments and LARP (Accelerator R&amp;D)</a:t>
            </a:r>
          </a:p>
          <a:p>
            <a:pPr marL="288925" lvl="1" indent="277813"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Forum for information and concerns; special “international” needs   </a:t>
            </a:r>
          </a:p>
          <a:p>
            <a:pPr eaLnBrk="1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Established as a non-profit tax exempt association, headquartered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in DC, collocated &amp; hosted by URA since May 2013</a:t>
            </a:r>
          </a:p>
          <a:p>
            <a:pPr eaLnBrk="1" hangingPunct="1">
              <a:lnSpc>
                <a:spcPct val="95000"/>
              </a:lnSpc>
              <a:spcBef>
                <a:spcPct val="10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In our eighth year: Successor to the US LHC Users Organization,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66"/>
                </a:solidFill>
              </a:rPr>
              <a:t>that was approved by the LHC experiments and LARP in April 2007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u="sng" dirty="0" smtClean="0">
                <a:solidFill>
                  <a:srgbClr val="000066"/>
                </a:solidFill>
              </a:rPr>
              <a:t>Mission Statement:</a:t>
            </a:r>
            <a:r>
              <a:rPr lang="en-US" sz="2200" dirty="0" smtClean="0">
                <a:solidFill>
                  <a:srgbClr val="000066"/>
                </a:solidFill>
              </a:rPr>
              <a:t/>
            </a:r>
            <a:br>
              <a:rPr lang="en-US" sz="2200" dirty="0" smtClean="0">
                <a:solidFill>
                  <a:srgbClr val="000066"/>
                </a:solidFill>
              </a:rPr>
            </a:br>
            <a:r>
              <a:rPr lang="en-US" sz="2100" dirty="0" smtClean="0">
                <a:solidFill>
                  <a:srgbClr val="000066"/>
                </a:solidFill>
              </a:rPr>
              <a:t>“</a:t>
            </a:r>
            <a:r>
              <a:rPr lang="en-US" sz="2100" dirty="0" smtClean="0"/>
              <a:t>The purpose of USLUA is to provide a </a:t>
            </a:r>
            <a:r>
              <a:rPr lang="en-US" sz="2100" dirty="0" smtClean="0">
                <a:solidFill>
                  <a:srgbClr val="800000"/>
                </a:solidFill>
              </a:rPr>
              <a:t>forum for discussions </a:t>
            </a:r>
            <a:r>
              <a:rPr lang="en-US" sz="2100" dirty="0" smtClean="0"/>
              <a:t>of the US </a:t>
            </a:r>
            <a:br>
              <a:rPr lang="en-US" sz="2100" dirty="0" smtClean="0"/>
            </a:br>
            <a:r>
              <a:rPr lang="en-US" sz="2100" dirty="0" smtClean="0"/>
              <a:t>participation in the LHC research program, with </a:t>
            </a:r>
            <a:r>
              <a:rPr lang="en-US" sz="2100" dirty="0" smtClean="0">
                <a:solidFill>
                  <a:srgbClr val="800000"/>
                </a:solidFill>
              </a:rPr>
              <a:t>a focus on how best to enhance scientific participation in the discoveries </a:t>
            </a:r>
            <a:r>
              <a:rPr lang="en-US" sz="2100" dirty="0" smtClean="0"/>
              <a:t>expected from this research. In particular, USLUA aims to </a:t>
            </a:r>
            <a:r>
              <a:rPr lang="en-US" sz="2100" dirty="0" smtClean="0">
                <a:solidFill>
                  <a:srgbClr val="800000"/>
                </a:solidFill>
              </a:rPr>
              <a:t>help the US LHC community work effectively with their colleagues at CERN while in the US</a:t>
            </a:r>
            <a:r>
              <a:rPr lang="en-US" sz="2100" dirty="0" smtClean="0"/>
              <a:t>, and to adapt to work at CERN and to living in the environs of the CERN laboratory. USLUA also </a:t>
            </a:r>
            <a:r>
              <a:rPr lang="en-US" sz="2100" dirty="0" smtClean="0">
                <a:solidFill>
                  <a:srgbClr val="800000"/>
                </a:solidFill>
              </a:rPr>
              <a:t>provides communication channels between scientists working on LHC experiments, the US agencies supporting this research and the US Congress</a:t>
            </a:r>
            <a:r>
              <a:rPr lang="en-US" sz="2100" dirty="0" smtClean="0"/>
              <a:t>.” </a:t>
            </a:r>
            <a:r>
              <a:rPr lang="en-US" sz="2100" dirty="0" smtClean="0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42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ACCU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399"/>
            <a:ext cx="1981200" cy="5552993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Alabama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Arizona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Brown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Boston Univ.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Caltech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Berkeley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Davis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Irvine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UCLA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Riverside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UCSB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Carnegie Mellon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Case Western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Chicago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Colorado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Columbia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Cornell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Duke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 State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Harvard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219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LHC: 70 of 83 US Universities in URA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1199667"/>
            <a:ext cx="2438400" cy="588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UIUC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Indiana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 State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Johns Hopkins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Maryland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Michigan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MSU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Minnesota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Nebraska-Lincoln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 Mexico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Northeastern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Northwestern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Notre Dame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Ohio State 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Oklahoma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Oregon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Pennsylvania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Pittsburgh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Princeton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Purdue (+Calumet)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1225212"/>
            <a:ext cx="2438400" cy="569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Rice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Rochester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Rockefeller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Rutgers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 Carolina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Southern Methodist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Stanford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Buffalo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Stony Brook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Syracuse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Tennessee Knoxville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A&amp;M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Arlington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Austin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Dallas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Tech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Tufts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Vanderbilt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Virginia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Washington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Wayne State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Wisconsin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Yale</a:t>
            </a:r>
            <a:endParaRPr lang="en-US" b="1" dirty="0" smtClean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clickable USA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295400"/>
            <a:ext cx="3086619" cy="2057400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705600" y="3505200"/>
            <a:ext cx="2895600" cy="3124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2000 Scientists, engineers, students and technicians from 96 US institutions in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33 US States and Puerto Rico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2971808" y="152400"/>
            <a:ext cx="6643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LUA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Executive Committee </a:t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2014 </a:t>
            </a:r>
            <a:r>
              <a:rPr lang="en-US" sz="28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Membership (2 Year Terms)</a:t>
            </a:r>
            <a:endParaRPr lang="en-US" sz="3200" b="1" dirty="0">
              <a:solidFill>
                <a:srgbClr val="0000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Name               	</a:t>
            </a:r>
            <a:r>
              <a:rPr lang="en-US" sz="2200" b="1" u="sng" dirty="0" smtClean="0">
                <a:solidFill>
                  <a:srgbClr val="000064"/>
                </a:solidFill>
                <a:latin typeface="Arial" pitchFamily="34" charset="0"/>
              </a:rPr>
              <a:t>	     Institution    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Collaboration   Term Expires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Darin Acosta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	    	  Florida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CMS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Ken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Bloom  (Elections)       Nebraska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CMS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Tom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LeCompte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Argonne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ATLAS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6057900" algn="l"/>
                <a:tab pos="7140575" algn="l"/>
                <a:tab pos="8912225" algn="l"/>
              </a:tabLst>
            </a:pP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Usha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Mallik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(Elections)     	  Iowa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        ATLAS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Sheldon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Stone, Treasurer   Syracuse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2014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7140575" algn="l"/>
                <a:tab pos="8115300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Julia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 (Secretary)    	  Cornell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CMS                    	2014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Kevin Black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Boston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ATLAS	              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5543550" algn="l"/>
                <a:tab pos="6057900" algn="l"/>
                <a:tab pos="7140575" algn="l"/>
                <a:tab pos="8912225" algn="l"/>
              </a:tabLst>
            </a:pP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Sridhara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Dasu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(ACCU)         Wisconsin        	CMS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John Harris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	Yale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	ALICE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6057900" algn="l"/>
                <a:tab pos="7140575" algn="l"/>
                <a:tab pos="8116888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Harvey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Newman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(Chair)      	Caltech              CMS                            	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115300" algn="l"/>
                <a:tab pos="8912225" algn="l"/>
              </a:tabLst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Michael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Tuts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(Vice Chair)  	Columbia         	ATLAS                	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Gordon Watts                     	Washington    	ATLAS	              2015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Observers: 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Tulika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Bose (Boston),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Toyoko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Orimoto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(Northeastern)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19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Totals</a:t>
            </a:r>
            <a:r>
              <a:rPr lang="en-US" sz="19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CMS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5+2, 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ATLAS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5, </a:t>
            </a:r>
            <a:r>
              <a:rPr lang="en-US" sz="19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1,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ALICE 1; LARP +1</a:t>
            </a:r>
            <a: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en-US" sz="9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Ex-Officio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US ATLAS and CMS PMs, Deputies, CB Chair, IB Chair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 Thanks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to: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Daniela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Bortoletto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Sarah Demers,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Sandor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Feher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(LARP)  </a:t>
            </a:r>
            <a:endParaRPr lang="en-US" sz="19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1828800" y="81681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LUEC Sub-Committees Formed </a:t>
            </a:r>
            <a:b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   to Better Serve Our Community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95400"/>
            <a:ext cx="9829800" cy="558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Quality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Life: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Usha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Mallik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Acosta,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685800" algn="l"/>
              </a:tabLs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(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ACCU),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Bloom, Julia Thom, Harvey 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Sarah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Demers,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Sandor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Feher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Gov’t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Mike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Harvey Newman,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Kevin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 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Outreach: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Julia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Bloom,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John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Harris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 Presence: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Gordon Watts,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 (Co-Chairs);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costa, Sarah Demers,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Bloom,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D.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Kcira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Annual Meeting TF: H. Newman (Chair);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</a:t>
            </a:r>
            <a:endParaRPr lang="en-US" sz="22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Finance,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 Raising: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Sheldon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Stone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Mike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Harvey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Kevin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 Bloom, Gordon Watts,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Darin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Acosta   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Rules Taskforce: Tom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Lecompte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Harvey 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Mike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Sheldon Stone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US LHC Users Association Status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CCFFFF"/>
                </a:solidFill>
              </a:rPr>
              <a:t>Approved As Tax Exempt by the IRS</a:t>
            </a:r>
            <a:endParaRPr lang="en-US" sz="3200" dirty="0" smtClean="0">
              <a:solidFill>
                <a:srgbClr val="CCFFFF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" y="1143000"/>
            <a:ext cx="9905995" cy="5638800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Formed the US LUA: An </a:t>
            </a:r>
            <a:r>
              <a:rPr lang="en-US" sz="2000" dirty="0" smtClean="0">
                <a:solidFill>
                  <a:srgbClr val="0000CC"/>
                </a:solidFill>
              </a:rPr>
              <a:t>Unincorporated Nonprofit Association in DC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Under the </a:t>
            </a:r>
            <a:r>
              <a:rPr lang="en-US" sz="2000" dirty="0" smtClean="0">
                <a:solidFill>
                  <a:srgbClr val="0000CC"/>
                </a:solidFill>
              </a:rPr>
              <a:t>“Uniform Nonprofit Association Act”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Simple to form, but needs to be operated and managed with due care</a:t>
            </a:r>
          </a:p>
          <a:p>
            <a:pPr marL="630238" lvl="1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/>
              <a:t>Clear and precise </a:t>
            </a:r>
            <a:r>
              <a:rPr lang="en-US" sz="2000" dirty="0" smtClean="0">
                <a:solidFill>
                  <a:srgbClr val="0000CC"/>
                </a:solidFill>
              </a:rPr>
              <a:t>Articles &amp; Bylaws </a:t>
            </a:r>
            <a:r>
              <a:rPr lang="en-US" sz="2000" dirty="0" smtClean="0"/>
              <a:t>written with help of General </a:t>
            </a:r>
            <a:br>
              <a:rPr lang="en-US" sz="2000" dirty="0" smtClean="0"/>
            </a:br>
            <a:r>
              <a:rPr lang="en-US" sz="2000" dirty="0" smtClean="0"/>
              <a:t>Counsel of URA, and Jeff Shapiro (CFO)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Agreement for Services approved, signed by URA &amp; USLUO 5/17/13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DC.gov to Form US LUA 6/6/13; Approved 9/17/13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a major milestone – establishing our legal existence</a:t>
            </a:r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Selected interim officers: Vice Chair (</a:t>
            </a:r>
            <a:r>
              <a:rPr lang="en-US" sz="2200" dirty="0" err="1" smtClean="0">
                <a:solidFill>
                  <a:srgbClr val="0000CC"/>
                </a:solidFill>
              </a:rPr>
              <a:t>Tuts</a:t>
            </a:r>
            <a:r>
              <a:rPr lang="en-US" sz="2200" dirty="0" smtClean="0">
                <a:solidFill>
                  <a:srgbClr val="0000CC"/>
                </a:solidFill>
              </a:rPr>
              <a:t>), Treasurer (Stone),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Election Committee (Bloom, with </a:t>
            </a:r>
            <a:r>
              <a:rPr lang="en-US" sz="2200" dirty="0" err="1" smtClean="0">
                <a:solidFill>
                  <a:srgbClr val="0000CC"/>
                </a:solidFill>
              </a:rPr>
              <a:t>Mallik</a:t>
            </a:r>
            <a:r>
              <a:rPr lang="en-US" sz="2200" dirty="0" smtClean="0">
                <a:solidFill>
                  <a:srgbClr val="0000CC"/>
                </a:solidFill>
              </a:rPr>
              <a:t>; support by Demers)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000" dirty="0" smtClean="0">
                <a:solidFill>
                  <a:srgbClr val="0000CC"/>
                </a:solidFill>
              </a:rPr>
              <a:t>Revisited Lab/Division Director Support at the 2014 ICFA Meeting at DESY</a:t>
            </a:r>
            <a:endParaRPr lang="en-US" sz="2000" dirty="0" smtClean="0"/>
          </a:p>
          <a:p>
            <a:pPr marL="230188"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IRS for 501(c)(3) tax-exempt status from IRS 4/7/14;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approved Sept 8, 2014 [Quick: after 4 months; 18 was predicted]  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We are about to remake our Website (to </a:t>
            </a:r>
            <a:r>
              <a:rPr lang="en-US" sz="2200" dirty="0" err="1" smtClean="0">
                <a:solidFill>
                  <a:srgbClr val="0000CC"/>
                </a:solidFill>
              </a:rPr>
              <a:t>Wordpress</a:t>
            </a:r>
            <a:r>
              <a:rPr lang="en-US" sz="2200" dirty="0" smtClean="0">
                <a:solidFill>
                  <a:srgbClr val="0000CC"/>
                </a:solidFill>
              </a:rPr>
              <a:t>)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We will then launch our fund raising campaign</a:t>
            </a:r>
          </a:p>
          <a:p>
            <a:pPr eaLnBrk="1" hangingPunct="1">
              <a:lnSpc>
                <a:spcPct val="92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i="1" dirty="0" smtClean="0">
                <a:solidFill>
                  <a:srgbClr val="0000CC"/>
                </a:solidFill>
              </a:rPr>
              <a:t>We will need your help  </a:t>
            </a:r>
          </a:p>
          <a:p>
            <a:pPr eaLnBrk="1" hangingPunct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endParaRPr lang="en-US" sz="2000" dirty="0" smtClean="0"/>
          </a:p>
          <a:p>
            <a:pPr eaLnBrk="1" hangingPunct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endParaRPr lang="en-US" sz="2000" dirty="0" smtClean="0"/>
          </a:p>
          <a:p>
            <a:pPr lvl="1" eaLnBrk="1" hangingPunct="1">
              <a:lnSpc>
                <a:spcPct val="94000"/>
              </a:lnSpc>
              <a:spcBef>
                <a:spcPts val="600"/>
              </a:spcBef>
              <a:buSzPct val="95000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179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937" y="1143001"/>
            <a:ext cx="9677400" cy="5624512"/>
          </a:xfrm>
        </p:spPr>
        <p:txBody>
          <a:bodyPr/>
          <a:lstStyle/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Formed 8 Sub-Committees: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Quality of Life, Gov’t  Relations, Outreach, Communications, Finance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+Fund Raising, Web Presence; Rules and Annual Meeting Task Forces</a:t>
            </a:r>
          </a:p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>
                <a:solidFill>
                  <a:srgbClr val="800000"/>
                </a:solidFill>
              </a:rPr>
              <a:t>A</a:t>
            </a:r>
            <a:r>
              <a:rPr lang="en-US" sz="2000" dirty="0" smtClean="0">
                <a:solidFill>
                  <a:srgbClr val="800000"/>
                </a:solidFill>
              </a:rPr>
              <a:t>nnual Fall Meetings 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i="1" dirty="0" smtClean="0">
                <a:solidFill>
                  <a:srgbClr val="0000A4"/>
                </a:solidFill>
              </a:rPr>
              <a:t>Thanks to Argonne HEP for Hosting our Meeting this Year !</a:t>
            </a:r>
            <a:br>
              <a:rPr lang="en-US" sz="2000" i="1" dirty="0" smtClean="0">
                <a:solidFill>
                  <a:srgbClr val="0000A4"/>
                </a:solidFill>
              </a:rPr>
            </a:br>
            <a:r>
              <a:rPr lang="en-US" sz="2000" dirty="0" err="1" smtClean="0">
                <a:solidFill>
                  <a:srgbClr val="0000A4"/>
                </a:solidFill>
              </a:rPr>
              <a:t>Fermilab</a:t>
            </a:r>
            <a:r>
              <a:rPr lang="en-US" sz="2000" dirty="0" smtClean="0">
                <a:solidFill>
                  <a:srgbClr val="0000A4"/>
                </a:solidFill>
              </a:rPr>
              <a:t> (2012, 2010, 2008), Argonne (2011), LBNL (2009)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i="1" dirty="0" smtClean="0">
                <a:solidFill>
                  <a:srgbClr val="0000CC"/>
                </a:solidFill>
              </a:rPr>
              <a:t>We also thank Wisconsin for our 2013 Meeting </a:t>
            </a:r>
            <a:r>
              <a:rPr lang="en-US" sz="2000" i="1" dirty="0" smtClean="0">
                <a:solidFill>
                  <a:srgbClr val="000086"/>
                </a:solidFill>
              </a:rPr>
              <a:t>[And Argonne as well]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Review the LHC experimental &amp; accelerator program, the view from </a:t>
            </a:r>
            <a:br>
              <a:rPr lang="en-US" sz="2000" dirty="0" smtClean="0">
                <a:solidFill>
                  <a:srgbClr val="0000A4"/>
                </a:solidFill>
              </a:rPr>
            </a:br>
            <a:r>
              <a:rPr lang="en-US" sz="2000" dirty="0">
                <a:solidFill>
                  <a:srgbClr val="0000A4"/>
                </a:solidFill>
              </a:rPr>
              <a:t> </a:t>
            </a:r>
            <a:r>
              <a:rPr lang="en-US" sz="2000" dirty="0" smtClean="0">
                <a:solidFill>
                  <a:srgbClr val="0000A4"/>
                </a:solidFill>
              </a:rPr>
              <a:t> Washington, and issues that affect US users at home &amp; abroad  </a:t>
            </a:r>
          </a:p>
          <a:p>
            <a:pPr marL="688975" lvl="2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 </a:t>
            </a:r>
            <a:r>
              <a:rPr lang="en-US" sz="2000" u="sng" dirty="0" smtClean="0"/>
              <a:t>Our Focus: </a:t>
            </a:r>
            <a:r>
              <a:rPr lang="en-US" sz="2000" dirty="0" smtClean="0">
                <a:solidFill>
                  <a:srgbClr val="0000CC"/>
                </a:solidFill>
              </a:rPr>
              <a:t>Young Physicists’ Work ! Lightning Round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0000CC"/>
                </a:solidFill>
              </a:rPr>
              <a:t>A tradition: </a:t>
            </a:r>
            <a:r>
              <a:rPr lang="en-US" sz="2000" dirty="0" smtClean="0"/>
              <a:t>thanks to </a:t>
            </a:r>
            <a:r>
              <a:rPr lang="en-US" sz="2000" dirty="0" err="1" smtClean="0"/>
              <a:t>Sridhara</a:t>
            </a:r>
            <a:r>
              <a:rPr lang="en-US" sz="2000" dirty="0" smtClean="0"/>
              <a:t> </a:t>
            </a:r>
            <a:r>
              <a:rPr lang="en-US" sz="2000" dirty="0" err="1" smtClean="0"/>
              <a:t>Dasu</a:t>
            </a:r>
            <a:r>
              <a:rPr lang="en-US" sz="2000" dirty="0" smtClean="0"/>
              <a:t> and Ken Bloom; Darin Acosta)</a:t>
            </a:r>
            <a:endParaRPr lang="en-US" sz="2000" dirty="0" smtClean="0">
              <a:solidFill>
                <a:srgbClr val="0000A4"/>
              </a:solidFill>
            </a:endParaRPr>
          </a:p>
          <a:p>
            <a:pPr marL="288925" lvl="1" indent="-288925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 Annual HEP Visits to Washington DC: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3/2008, 4/2009, 2/2010, 4/2011, 3/2012, 3/2013, </a:t>
            </a:r>
            <a:r>
              <a:rPr lang="en-US" sz="2000" dirty="0" smtClean="0">
                <a:solidFill>
                  <a:srgbClr val="800000"/>
                </a:solidFill>
              </a:rPr>
              <a:t>3/2014; Planning for 3/2015 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Coordinated with FNAL UEC, SLUO, DPF, DPB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Executive as well as Congressional and Funding Agency Visits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Great occasions to highlight our science, the impact and need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 2014 LR Winners+ Joined Us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!</a:t>
            </a:r>
          </a:p>
          <a:p>
            <a:pPr marL="288925" lvl="2" indent="58738" eaLnBrk="1" hangingPunct="1">
              <a:lnSpc>
                <a:spcPct val="96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>We will learn something new, given the new political landscape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/>
              <a:t>US LHC Users Association (US LUA)</a:t>
            </a:r>
            <a:br>
              <a:rPr lang="en-US" sz="2800" kern="0" dirty="0" smtClean="0"/>
            </a:br>
            <a:r>
              <a:rPr lang="en-US" sz="2800" kern="0" dirty="0" smtClean="0">
                <a:solidFill>
                  <a:srgbClr val="FFEE13"/>
                </a:solidFill>
              </a:rPr>
              <a:t>Activities (1)</a:t>
            </a:r>
            <a:endParaRPr lang="en-US" sz="4000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5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</a:t>
            </a:r>
            <a:r>
              <a:rPr lang="en-US" dirty="0" smtClean="0">
                <a:solidFill>
                  <a:srgbClr val="FFEE13"/>
                </a:solidFill>
              </a:rPr>
              <a:t>Activities (2)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9448800" cy="5624512"/>
          </a:xfrm>
        </p:spPr>
        <p:txBody>
          <a:bodyPr/>
          <a:lstStyle/>
          <a:p>
            <a:pPr marL="231775" lvl="1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800000"/>
                </a:solidFill>
              </a:rPr>
              <a:t>Young Physicist Quality of Life </a:t>
            </a:r>
            <a:r>
              <a:rPr lang="en-US" sz="2200" dirty="0" err="1" smtClean="0">
                <a:solidFill>
                  <a:srgbClr val="800000"/>
                </a:solidFill>
              </a:rPr>
              <a:t>Subcomittee</a:t>
            </a:r>
            <a:r>
              <a:rPr lang="en-US" sz="2200" dirty="0" smtClean="0">
                <a:solidFill>
                  <a:srgbClr val="800000"/>
                </a:solidFill>
              </a:rPr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  (U. </a:t>
            </a:r>
            <a:r>
              <a:rPr lang="en-US" sz="2200" dirty="0" err="1" smtClean="0"/>
              <a:t>Mallik</a:t>
            </a:r>
            <a:r>
              <a:rPr lang="en-US" sz="2200" dirty="0" smtClean="0"/>
              <a:t>, Chair)</a:t>
            </a:r>
          </a:p>
          <a:p>
            <a:pPr marL="688975" lvl="4" indent="-231775" eaLnBrk="1" hangingPunct="1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  <a:buClr>
                <a:srgbClr val="800000"/>
              </a:buClr>
              <a:buFont typeface="Wingdings" pitchFamily="2" charset="2"/>
              <a:buChar char="r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Get-togethers of students and young postdocs at CERN:</a:t>
            </a:r>
            <a:b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the first ones were a success; we plan more – Volunteer !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Provide Information on everyday + important issues, </a:t>
            </a:r>
            <a:r>
              <a:rPr lang="en-US" sz="2000" dirty="0" smtClean="0"/>
              <a:t>such as </a:t>
            </a:r>
            <a:br>
              <a:rPr lang="en-US" sz="2000" dirty="0" smtClean="0"/>
            </a:br>
            <a:r>
              <a:rPr lang="en-US" sz="2000" dirty="0" smtClean="0"/>
              <a:t> affordable health insurance, visa rules changes, tax laws, </a:t>
            </a:r>
            <a:br>
              <a:rPr lang="en-US" sz="2000" dirty="0" smtClean="0"/>
            </a:br>
            <a:r>
              <a:rPr lang="en-US" sz="2000" dirty="0" smtClean="0"/>
              <a:t> work at the CERN lab, the hostels, etc. </a:t>
            </a:r>
          </a:p>
          <a:p>
            <a:pPr marL="688975" lvl="4" indent="-231775" eaLnBrk="1" hangingPunct="1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  <a:buClr>
                <a:srgbClr val="800000"/>
              </a:buClr>
              <a:buFont typeface="Wingdings" pitchFamily="2" charset="2"/>
              <a:buChar char="r"/>
            </a:pP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Resources to help with handling of problem cases;</a:t>
            </a:r>
            <a:b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working to improve the handling of such cases at CERN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Coordinated with ACCU (through our new rep. E.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Torrence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(Oregon)</a:t>
            </a:r>
          </a:p>
          <a:p>
            <a:pPr marL="288925" lvl="1" indent="-288925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Outreach about LHC  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rgbClr val="000064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National Events [more later] 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Work actively with existing programs: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 (</a:t>
            </a:r>
            <a:r>
              <a:rPr lang="en-US" sz="2000" dirty="0" err="1" smtClean="0">
                <a:solidFill>
                  <a:srgbClr val="002060"/>
                </a:solidFill>
              </a:rPr>
              <a:t>QuarkNet</a:t>
            </a:r>
            <a:r>
              <a:rPr lang="en-US" sz="2000" dirty="0" smtClean="0">
                <a:solidFill>
                  <a:srgbClr val="002060"/>
                </a:solidFill>
              </a:rPr>
              <a:t>, US LHC Program, US LHC Communications)</a:t>
            </a:r>
          </a:p>
          <a:p>
            <a:pPr marL="631825" lvl="2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 Considering: Partial support for young people going to conferences; </a:t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Outreach to other fields, when funds are available</a:t>
            </a:r>
          </a:p>
          <a:p>
            <a:pPr marL="288925" lvl="1" indent="-288925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Media Training (Occasional): </a:t>
            </a:r>
            <a:r>
              <a:rPr lang="en-US" sz="2200" dirty="0" smtClean="0">
                <a:solidFill>
                  <a:srgbClr val="000064"/>
                </a:solidFill>
              </a:rPr>
              <a:t>how to talk to Congress, the public, news media. </a:t>
            </a:r>
            <a:r>
              <a:rPr lang="en-US" sz="2000" dirty="0" smtClean="0">
                <a:solidFill>
                  <a:srgbClr val="0000CC"/>
                </a:solidFill>
              </a:rPr>
              <a:t>Thanks to Katie </a:t>
            </a:r>
            <a:r>
              <a:rPr lang="en-US" sz="2000" dirty="0" err="1" smtClean="0">
                <a:solidFill>
                  <a:srgbClr val="0000CC"/>
                </a:solidFill>
              </a:rPr>
              <a:t>Yurkewicz</a:t>
            </a:r>
            <a:r>
              <a:rPr lang="en-US" sz="2000" dirty="0" smtClean="0">
                <a:solidFill>
                  <a:srgbClr val="0000CC"/>
                </a:solidFill>
              </a:rPr>
              <a:t> [Another soon]</a:t>
            </a:r>
            <a:endParaRPr lang="en-US" sz="2000" b="1" dirty="0" smtClean="0">
              <a:solidFill>
                <a:srgbClr val="000064"/>
              </a:solidFill>
            </a:endParaRPr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sz="20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02" y="838200"/>
            <a:ext cx="9677400" cy="6019800"/>
          </a:xfrm>
        </p:spPr>
        <p:txBody>
          <a:bodyPr/>
          <a:lstStyle/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 smtClean="0"/>
          </a:p>
          <a:p>
            <a:pPr marL="288925" lvl="1" indent="-288925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800000"/>
                </a:solidFill>
              </a:rPr>
              <a:t>A number of resources linked to our website www.uslua.org: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New Student Orientation Guide (Darren Acosta): </a:t>
            </a:r>
            <a:r>
              <a:rPr lang="en-US" sz="1900" u="sng" dirty="0" smtClean="0">
                <a:hlinkClick r:id="rId3"/>
              </a:rPr>
              <a:t>www.dropbox.com/s/ckrjbj4ax2g9gph/NewStudentOrientationAtCERN.pdf</a:t>
            </a:r>
            <a:endParaRPr lang="en-US" sz="1900" u="sng" dirty="0" smtClean="0"/>
          </a:p>
          <a:p>
            <a:pPr marL="400050" lvl="2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 dirty="0" smtClean="0"/>
              <a:t>    required documents, registering, getting a computer account, </a:t>
            </a:r>
            <a:br>
              <a:rPr lang="en-US" sz="2100" dirty="0" smtClean="0"/>
            </a:br>
            <a:r>
              <a:rPr lang="en-US" sz="2100" dirty="0" smtClean="0"/>
              <a:t>    getting around the sites, local transportation, etc. </a:t>
            </a:r>
            <a:endParaRPr lang="en-US" sz="2100" dirty="0"/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Welcome Center website for CERN newcomers supported by Volunteers: </a:t>
            </a:r>
            <a:r>
              <a:rPr lang="en-US" dirty="0" smtClean="0"/>
              <a:t>visas, housing, schools, taxes, childcare, emergency contacts, etc.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US LUA Quality of Life Committee: posting information on how to get help for students with personal problems;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Will add advice on careers</a:t>
            </a:r>
            <a:endParaRPr lang="en-US" b="1" dirty="0" smtClean="0">
              <a:solidFill>
                <a:srgbClr val="0000CC"/>
              </a:solidFill>
            </a:endParaRP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CC"/>
                </a:solidFill>
              </a:rPr>
              <a:t>Information </a:t>
            </a:r>
            <a:r>
              <a:rPr lang="en-US" dirty="0" smtClean="0"/>
              <a:t>on daily life issues: credit cards fees, taxes, health insurance, etc. Now: French insurance issue.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i="1" dirty="0" smtClean="0">
                <a:solidFill>
                  <a:srgbClr val="0000CC"/>
                </a:solidFill>
              </a:rPr>
              <a:t>We are working to redo our website (to </a:t>
            </a:r>
            <a:r>
              <a:rPr lang="en-US" i="1" dirty="0" err="1" smtClean="0">
                <a:solidFill>
                  <a:srgbClr val="0000CC"/>
                </a:solidFill>
              </a:rPr>
              <a:t>Wordpress</a:t>
            </a:r>
            <a:r>
              <a:rPr lang="en-US" i="1" dirty="0" smtClean="0">
                <a:solidFill>
                  <a:srgbClr val="0000CC"/>
                </a:solidFill>
              </a:rPr>
              <a:t>); </a:t>
            </a:r>
            <a:r>
              <a:rPr lang="en-US" dirty="0" smtClean="0">
                <a:solidFill>
                  <a:srgbClr val="0000CC"/>
                </a:solidFill>
              </a:rPr>
              <a:t>refresh and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maintain up to date information; prior to our funding campaign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/>
              <a:t>US LUA Activities(3): </a:t>
            </a:r>
            <a:r>
              <a:rPr lang="en-US" sz="2400" kern="0" dirty="0" smtClean="0">
                <a:solidFill>
                  <a:srgbClr val="FFEE13"/>
                </a:solidFill>
              </a:rPr>
              <a:t>Helping the US Community Adapt to Work at CERN and Life in the Region</a:t>
            </a:r>
            <a:endParaRPr lang="en-US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e:///D:/NEWMANCP/CMSHiggs2012/ScienceHiggsBreakthrough6114.cover-expansion_files/F1.gif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833384" y="881527"/>
            <a:ext cx="2830215" cy="3486150"/>
          </a:xfrm>
          <a:prstGeom prst="rect">
            <a:avLst/>
          </a:prstGeom>
          <a:noFill/>
          <a:ln w="25400">
            <a:solidFill>
              <a:srgbClr val="FFDE00"/>
            </a:solidFill>
          </a:ln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 b="10014"/>
          <a:stretch>
            <a:fillRect/>
          </a:stretch>
        </p:blipFill>
        <p:spPr bwMode="auto">
          <a:xfrm>
            <a:off x="6139467" y="4394266"/>
            <a:ext cx="3537247" cy="2379914"/>
          </a:xfrm>
          <a:prstGeom prst="rect">
            <a:avLst/>
          </a:prstGeom>
          <a:noFill/>
          <a:ln w="19050">
            <a:solidFill>
              <a:srgbClr val="FFEE13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98330" y="6469380"/>
            <a:ext cx="407670" cy="304800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404097" name="Picture 1"/>
          <p:cNvPicPr>
            <a:picLocks noChangeAspect="1" noChangeArrowheads="1"/>
          </p:cNvPicPr>
          <p:nvPr/>
        </p:nvPicPr>
        <p:blipFill>
          <a:blip r:embed="rId5" cstate="print">
            <a:lum bright="-3000" contrast="6000"/>
          </a:blip>
          <a:srcRect l="1566"/>
          <a:stretch>
            <a:fillRect/>
          </a:stretch>
        </p:blipFill>
        <p:spPr bwMode="auto">
          <a:xfrm>
            <a:off x="168443" y="886368"/>
            <a:ext cx="5243703" cy="3486150"/>
          </a:xfrm>
          <a:prstGeom prst="rect">
            <a:avLst/>
          </a:prstGeom>
          <a:noFill/>
          <a:ln w="25400">
            <a:solidFill>
              <a:srgbClr val="FFDE00"/>
            </a:solidFill>
            <a:miter lim="800000"/>
            <a:headEnd/>
            <a:tailEnd/>
          </a:ln>
        </p:spPr>
      </p:pic>
      <p:pic>
        <p:nvPicPr>
          <p:cNvPr id="640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517" y="1464898"/>
            <a:ext cx="2616733" cy="4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83784" y="111696"/>
            <a:ext cx="9492930" cy="741362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300" b="1" dirty="0" smtClean="0">
                <a:solidFill>
                  <a:srgbClr val="FFFFFF"/>
                </a:solidFill>
              </a:rPr>
              <a:t>Discovery of a Higgs “Like” Boson </a:t>
            </a:r>
          </a:p>
          <a:p>
            <a:pPr algn="ctr">
              <a:lnSpc>
                <a:spcPct val="90000"/>
              </a:lnSpc>
            </a:pPr>
            <a:r>
              <a:rPr lang="en-US" sz="2300" b="1" dirty="0" smtClean="0">
                <a:solidFill>
                  <a:srgbClr val="FFDE00"/>
                </a:solidFill>
              </a:rPr>
              <a:t>July 4, 2012. Confirmation by March 2013</a:t>
            </a:r>
            <a:endParaRPr lang="en-US" sz="2300" b="1" dirty="0">
              <a:solidFill>
                <a:srgbClr val="FFDE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t="5102" r="48153"/>
          <a:stretch/>
        </p:blipFill>
        <p:spPr bwMode="auto">
          <a:xfrm>
            <a:off x="5452933" y="881527"/>
            <a:ext cx="1359936" cy="1570986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600130" name="Picture 2" descr="http://media.economist.com/sites/default/files/imagecache/print-cover-full/20120707_cna400.jpg"/>
          <p:cNvPicPr>
            <a:picLocks noChangeAspect="1" noChangeArrowheads="1"/>
          </p:cNvPicPr>
          <p:nvPr/>
        </p:nvPicPr>
        <p:blipFill>
          <a:blip r:embed="rId8" cstate="print"/>
          <a:srcRect b="6844"/>
          <a:stretch>
            <a:fillRect/>
          </a:stretch>
        </p:blipFill>
        <p:spPr bwMode="auto">
          <a:xfrm>
            <a:off x="5458230" y="2492481"/>
            <a:ext cx="1341424" cy="1616489"/>
          </a:xfrm>
          <a:prstGeom prst="rect">
            <a:avLst/>
          </a:prstGeom>
          <a:noFill/>
          <a:ln w="22225">
            <a:solidFill>
              <a:srgbClr val="FFEF00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449" y="4372518"/>
            <a:ext cx="5964316" cy="2401662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Theory : </a:t>
            </a:r>
            <a:r>
              <a:rPr lang="en-US" sz="2000" b="1" dirty="0" smtClean="0">
                <a:solidFill>
                  <a:srgbClr val="FFFFFF"/>
                </a:solidFill>
              </a:rPr>
              <a:t>1964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LHC + Experiments Concept: </a:t>
            </a:r>
            <a:r>
              <a:rPr lang="en-US" sz="2000" b="1" dirty="0" smtClean="0">
                <a:solidFill>
                  <a:srgbClr val="FFFFFF"/>
                </a:solidFill>
              </a:rPr>
              <a:t>1984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Construction:</a:t>
            </a:r>
            <a:r>
              <a:rPr lang="en-US" sz="2000" b="1" dirty="0" smtClean="0">
                <a:solidFill>
                  <a:srgbClr val="FFFFFF"/>
                </a:solidFill>
              </a:rPr>
              <a:t> 2001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Operation +</a:t>
            </a:r>
            <a:r>
              <a:rPr lang="en-US" sz="2000" b="1" dirty="0" smtClean="0">
                <a:solidFill>
                  <a:srgbClr val="FFDE00"/>
                </a:solidFill>
              </a:rPr>
              <a:t> </a:t>
            </a:r>
            <a:r>
              <a:rPr lang="en-US" sz="2000" b="1" dirty="0" smtClean="0">
                <a:solidFill>
                  <a:srgbClr val="CCFFFF"/>
                </a:solidFill>
              </a:rPr>
              <a:t>Discovery:</a:t>
            </a:r>
            <a:r>
              <a:rPr lang="en-US" sz="2000" b="1" dirty="0" smtClean="0">
                <a:solidFill>
                  <a:srgbClr val="FFDE00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2009-12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Nobel Prize to </a:t>
            </a:r>
            <a:r>
              <a:rPr lang="en-US" sz="2000" b="1" dirty="0" err="1" smtClean="0">
                <a:solidFill>
                  <a:srgbClr val="CCFFFF"/>
                </a:solidFill>
              </a:rPr>
              <a:t>Englert</a:t>
            </a:r>
            <a:r>
              <a:rPr lang="en-US" sz="2000" b="1" dirty="0" smtClean="0">
                <a:solidFill>
                  <a:srgbClr val="CCFFFF"/>
                </a:solidFill>
              </a:rPr>
              <a:t>, Higgs:</a:t>
            </a:r>
            <a:r>
              <a:rPr lang="en-US" sz="2000" b="1" dirty="0" smtClean="0">
                <a:solidFill>
                  <a:srgbClr val="FFFFFF"/>
                </a:solidFill>
              </a:rPr>
              <a:t> 2013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Run2: </a:t>
            </a:r>
            <a:r>
              <a:rPr lang="en-US" sz="2000" b="1" dirty="0" smtClean="0">
                <a:solidFill>
                  <a:srgbClr val="FFEE13"/>
                </a:solidFill>
              </a:rPr>
              <a:t>The Next Round with greater reach. </a:t>
            </a:r>
            <a:br>
              <a:rPr lang="en-US" sz="2000" b="1" dirty="0" smtClean="0">
                <a:solidFill>
                  <a:srgbClr val="FFEE13"/>
                </a:solidFill>
              </a:rPr>
            </a:br>
            <a:r>
              <a:rPr lang="en-US" sz="2000" b="1" dirty="0" smtClean="0">
                <a:solidFill>
                  <a:srgbClr val="CCFFFF"/>
                </a:solidFill>
              </a:rPr>
              <a:t>Adrift on a sea of discovery</a:t>
            </a:r>
          </a:p>
        </p:txBody>
      </p:sp>
      <p:pic>
        <p:nvPicPr>
          <p:cNvPr id="18" name="Picture 6" descr="http://startswithabang.com/wp-content/uploads/2008/10/large-nobe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61571" y="4382408"/>
            <a:ext cx="798441" cy="808135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257800" y="4120829"/>
            <a:ext cx="1676400" cy="374972"/>
          </a:xfrm>
          <a:prstGeom prst="rect">
            <a:avLst/>
          </a:prstGeom>
          <a:solidFill>
            <a:srgbClr val="000066"/>
          </a:solidFill>
          <a:ln w="19050">
            <a:solidFill>
              <a:srgbClr val="FFE900"/>
            </a:solidFill>
            <a:miter lim="800000"/>
            <a:headEnd/>
            <a:tailEnd/>
          </a:ln>
        </p:spPr>
        <p:txBody>
          <a:bodyPr vert="horz" wrap="square" lIns="91440" tIns="45720" rIns="91440" bIns="4603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 smtClean="0">
                <a:solidFill>
                  <a:srgbClr val="FFFFFF"/>
                </a:solidFill>
                <a:cs typeface="Arial" charset="0"/>
              </a:rPr>
              <a:t>A billion people watched</a:t>
            </a:r>
          </a:p>
        </p:txBody>
      </p:sp>
    </p:spTree>
    <p:extLst>
      <p:ext uri="{BB962C8B-B14F-4D97-AF65-F5344CB8AC3E}">
        <p14:creationId xmlns:p14="http://schemas.microsoft.com/office/powerpoint/2010/main" val="250757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/>
              <a:t>US LUO Activities (4):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EE13"/>
                </a:solidFill>
              </a:rPr>
              <a:t>National and International Events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9601200" cy="5410200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USA Science &amp; Engineering Festival: April 26-27 2014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Julia Thom </a:t>
            </a:r>
            <a:r>
              <a:rPr lang="en-US" dirty="0" smtClean="0"/>
              <a:t>working with </a:t>
            </a:r>
            <a:r>
              <a:rPr lang="en-US" dirty="0" err="1" smtClean="0"/>
              <a:t>Fermilab</a:t>
            </a:r>
            <a:r>
              <a:rPr lang="en-US" dirty="0" smtClean="0"/>
              <a:t> (Marge Bardeen) 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We Plan One Exhibit for HEP in 2016</a:t>
            </a:r>
          </a:p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User Science Exhibitions on the Hill: </a:t>
            </a:r>
            <a:r>
              <a:rPr lang="en-US" dirty="0" smtClean="0"/>
              <a:t>Organized by NUFO;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>
                <a:solidFill>
                  <a:srgbClr val="0000CC"/>
                </a:solidFill>
              </a:rPr>
              <a:t>June 10 2014: Randy </a:t>
            </a:r>
            <a:r>
              <a:rPr lang="en-US" dirty="0" err="1" smtClean="0">
                <a:solidFill>
                  <a:srgbClr val="0000CC"/>
                </a:solidFill>
              </a:rPr>
              <a:t>Ruchti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and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Mike </a:t>
            </a:r>
            <a:r>
              <a:rPr lang="en-US" dirty="0" err="1" smtClean="0"/>
              <a:t>Tuts</a:t>
            </a:r>
            <a:endParaRPr lang="en-US" dirty="0" smtClean="0"/>
          </a:p>
          <a:p>
            <a:pPr marL="231775" lvl="1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Special Events. Two excellent examples: 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CC"/>
                </a:solidFill>
              </a:rPr>
              <a:t> November 20, 2013 Community Visit to the House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celebrating the Higgs discovery </a:t>
            </a:r>
            <a:r>
              <a:rPr lang="en-US" sz="2400" dirty="0" smtClean="0"/>
              <a:t>and recent advances </a:t>
            </a:r>
            <a:br>
              <a:rPr lang="en-US" sz="2400" dirty="0" smtClean="0"/>
            </a:br>
            <a:r>
              <a:rPr lang="en-US" sz="2400" dirty="0" smtClean="0"/>
              <a:t>  in particle physics</a:t>
            </a:r>
          </a:p>
          <a:p>
            <a:pPr marL="631825" lvl="2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The October 20, 2014 CERN Event at UN HQ: Celebrating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60 Years of Science for Peace and Development</a:t>
            </a:r>
            <a:br>
              <a:rPr lang="en-US" sz="2400" dirty="0" smtClean="0">
                <a:solidFill>
                  <a:srgbClr val="0000CC"/>
                </a:solidFill>
              </a:rPr>
            </a:br>
            <a:endParaRPr lang="en-US" sz="2400" dirty="0" smtClean="0"/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dirty="0" smtClean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460" y="1657402"/>
            <a:ext cx="9525000" cy="5060718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 Science &amp; Engineering Festival in Washington DC- </a:t>
            </a:r>
            <a:b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largest STEM education event in the US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300 Schools, 750 STEM organizations presented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350,000 visitors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4 days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is the ideal forum to educate &amp; show our science!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USLUA joined forces with existing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exhibit</a:t>
            </a:r>
            <a:b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show a Higgs event display, and staff the booth </a:t>
            </a:r>
            <a:b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young LHC scientists.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2016: 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onsolidate 3 separate LHC booths into </a:t>
            </a:r>
            <a:b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US LHC  exhibit: with JHU and NYU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looking forward to the continued involvement </a:t>
            </a:r>
            <a:b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(more) US LHC scientists to represent us!</a:t>
            </a:r>
          </a:p>
        </p:txBody>
      </p:sp>
      <p:pic>
        <p:nvPicPr>
          <p:cNvPr id="4" name="Picture 3" descr="festival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"/>
          <a:stretch/>
        </p:blipFill>
        <p:spPr>
          <a:xfrm>
            <a:off x="762000" y="0"/>
            <a:ext cx="8467921" cy="1657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43715" y="1192178"/>
            <a:ext cx="3886206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http://usasciencefestival.org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6374813"/>
            <a:ext cx="9905999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With many thanks to Julia Thom, Evan Wolfe (</a:t>
            </a:r>
            <a:r>
              <a:rPr lang="en-US" sz="2400" b="1" dirty="0" err="1" smtClean="0">
                <a:solidFill>
                  <a:srgbClr val="FFFFFF"/>
                </a:solidFill>
              </a:rPr>
              <a:t>UVa</a:t>
            </a:r>
            <a:r>
              <a:rPr lang="en-US" sz="2400" b="1" dirty="0" smtClean="0">
                <a:solidFill>
                  <a:srgbClr val="FFFFFF"/>
                </a:solidFill>
              </a:rPr>
              <a:t>) and Rafael de Lima (NEU)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294909" cy="2438400"/>
          </a:xfrm>
        </p:spPr>
        <p:txBody>
          <a:bodyPr>
            <a:noAutofit/>
          </a:bodyPr>
          <a:lstStyle/>
          <a:p>
            <a:r>
              <a:rPr lang="en-US" sz="2800" b="1" dirty="0"/>
              <a:t>Marge Bardeen (FNAL) organized the effort-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>
                <a:solidFill>
                  <a:srgbClr val="0000FF"/>
                </a:solidFill>
              </a:rPr>
              <a:t>young </a:t>
            </a:r>
            <a:r>
              <a:rPr lang="en-US" sz="2800" b="1" dirty="0">
                <a:solidFill>
                  <a:srgbClr val="0000FF"/>
                </a:solidFill>
              </a:rPr>
              <a:t>LHC scientists from NEU </a:t>
            </a:r>
            <a:r>
              <a:rPr lang="en-US" sz="2800" b="1" dirty="0" smtClean="0">
                <a:solidFill>
                  <a:srgbClr val="0000FF"/>
                </a:solidFill>
              </a:rPr>
              <a:t>and </a:t>
            </a:r>
            <a:r>
              <a:rPr lang="en-US" sz="2800" b="1" dirty="0" err="1" smtClean="0">
                <a:solidFill>
                  <a:srgbClr val="0000FF"/>
                </a:solidFill>
              </a:rPr>
              <a:t>UVa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came to </a:t>
            </a:r>
            <a:r>
              <a:rPr lang="en-US" sz="2800" b="1" dirty="0" smtClean="0">
                <a:solidFill>
                  <a:srgbClr val="0000FF"/>
                </a:solidFill>
              </a:rPr>
              <a:t>participate: </a:t>
            </a:r>
            <a:r>
              <a:rPr lang="en-US" sz="2800" b="1" dirty="0">
                <a:solidFill>
                  <a:srgbClr val="0000FF"/>
                </a:solidFill>
              </a:rPr>
              <a:t>Thank you!</a:t>
            </a:r>
          </a:p>
        </p:txBody>
      </p:sp>
      <p:pic>
        <p:nvPicPr>
          <p:cNvPr id="4" name="Content Placeholder 3" descr="photo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304801" y="3753220"/>
            <a:ext cx="4673350" cy="2514394"/>
          </a:xfrm>
        </p:spPr>
      </p:pic>
      <p:pic>
        <p:nvPicPr>
          <p:cNvPr id="5" name="Picture 4" descr="photo 1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7737" y="2776991"/>
            <a:ext cx="3951721" cy="3029526"/>
          </a:xfrm>
          <a:prstGeom prst="rect">
            <a:avLst/>
          </a:prstGeom>
        </p:spPr>
      </p:pic>
      <p:pic>
        <p:nvPicPr>
          <p:cNvPr id="6" name="Picture 5" descr="higgs-postcard-bothsid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730"/>
            <a:ext cx="3856182" cy="291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908852"/>
            <a:ext cx="462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</a:rPr>
              <a:t>The Higgs Postcard handed out to visitors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7939" y="6196220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2000" b="1" dirty="0">
                <a:solidFill>
                  <a:prstClr val="black"/>
                </a:solidFill>
              </a:rPr>
              <a:t>Excited young visitors </a:t>
            </a:r>
            <a:r>
              <a:rPr lang="en-US" sz="2000" b="1" dirty="0" smtClean="0">
                <a:solidFill>
                  <a:prstClr val="black"/>
                </a:solidFill>
              </a:rPr>
              <a:t/>
            </a:r>
            <a:br>
              <a:rPr lang="en-US" sz="2000" b="1" dirty="0" smtClean="0">
                <a:solidFill>
                  <a:prstClr val="black"/>
                </a:solidFill>
              </a:rPr>
            </a:br>
            <a:r>
              <a:rPr lang="en-US" sz="2000" b="1" dirty="0" smtClean="0">
                <a:solidFill>
                  <a:prstClr val="black"/>
                </a:solidFill>
              </a:rPr>
              <a:t>doing </a:t>
            </a:r>
            <a:r>
              <a:rPr lang="en-US" sz="2000" b="1" dirty="0">
                <a:solidFill>
                  <a:prstClr val="black"/>
                </a:solidFill>
              </a:rPr>
              <a:t>hands-on activities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031" y="3429000"/>
            <a:ext cx="3344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</a:rPr>
              <a:t>Rutherford Scattering Activity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56" y="6288554"/>
            <a:ext cx="4953000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Next year: Come join and help !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5082110" cy="90358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Higgs Discovery Celebration</a:t>
            </a:r>
            <a:br>
              <a:rPr lang="en-US" sz="2800" dirty="0" smtClean="0"/>
            </a:br>
            <a:r>
              <a:rPr lang="en-US" sz="2600" dirty="0" smtClean="0">
                <a:solidFill>
                  <a:srgbClr val="FFEE13"/>
                </a:solidFill>
              </a:rPr>
              <a:t>Nov. 20: Rayburn HOB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26" y="1142999"/>
            <a:ext cx="8534400" cy="52959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Sponsored </a:t>
            </a:r>
            <a:r>
              <a:rPr lang="en-US" sz="2000" dirty="0"/>
              <a:t>by DPF &amp; URA, Hosted by House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Science &amp; National </a:t>
            </a:r>
            <a:r>
              <a:rPr lang="en-US" sz="2000" dirty="0"/>
              <a:t>Lab </a:t>
            </a:r>
            <a:r>
              <a:rPr lang="en-US" sz="2000" dirty="0" smtClean="0"/>
              <a:t>Caucus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Dozens </a:t>
            </a:r>
            <a:r>
              <a:rPr lang="en-US" sz="2000" dirty="0"/>
              <a:t>of Congressional visits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Reception with remarks by Reps. Hultgren</a:t>
            </a:r>
            <a:r>
              <a:rPr lang="en-US" sz="2000" dirty="0" smtClean="0"/>
              <a:t>,                                 </a:t>
            </a:r>
            <a:r>
              <a:rPr lang="en-US" sz="2000" dirty="0" err="1"/>
              <a:t>Nunnelee</a:t>
            </a:r>
            <a:r>
              <a:rPr lang="en-US" sz="2000" dirty="0"/>
              <a:t>, Fattah, Foster, and Holt;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Speeches </a:t>
            </a:r>
            <a:r>
              <a:rPr lang="en-US" sz="2000" dirty="0"/>
              <a:t>by </a:t>
            </a:r>
            <a:r>
              <a:rPr lang="en-US" sz="2000" dirty="0" err="1" smtClean="0"/>
              <a:t>Incandela</a:t>
            </a:r>
            <a:r>
              <a:rPr lang="en-US" sz="2000" dirty="0" smtClean="0"/>
              <a:t>, </a:t>
            </a:r>
            <a:r>
              <a:rPr lang="en-US" sz="2000" dirty="0" err="1" smtClean="0"/>
              <a:t>Shipsey</a:t>
            </a:r>
            <a:r>
              <a:rPr lang="en-US" sz="2000" dirty="0" smtClean="0"/>
              <a:t>, Bhat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A Packed Room !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About a dozen other Congressional </a:t>
            </a:r>
            <a:r>
              <a:rPr lang="en-US" sz="2000" dirty="0" smtClean="0"/>
              <a:t>offices </a:t>
            </a:r>
            <a:br>
              <a:rPr lang="en-US" sz="2000" dirty="0" smtClean="0"/>
            </a:br>
            <a:r>
              <a:rPr lang="en-US" sz="2000" dirty="0" smtClean="0"/>
              <a:t>were represented </a:t>
            </a:r>
            <a:r>
              <a:rPr lang="en-US" sz="2000" dirty="0"/>
              <a:t>at </a:t>
            </a:r>
            <a:r>
              <a:rPr lang="en-US" sz="2000" dirty="0" smtClean="0"/>
              <a:t>the reception</a:t>
            </a:r>
            <a:endParaRPr lang="en-US" sz="2000" dirty="0"/>
          </a:p>
        </p:txBody>
      </p:sp>
      <p:pic>
        <p:nvPicPr>
          <p:cNvPr id="38914" name="Picture 2" descr="http://www.fnal.gov/pub/today/archive/archive_2013/images/capitol-peop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 bwMode="auto">
          <a:xfrm>
            <a:off x="227800" y="3886200"/>
            <a:ext cx="454602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HC ev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61" y="3722387"/>
            <a:ext cx="1806884" cy="272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182" y="239418"/>
            <a:ext cx="3026024" cy="6494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7800" y="6355377"/>
            <a:ext cx="6347382" cy="400110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http</a:t>
            </a:r>
            <a:r>
              <a:rPr lang="en-US" sz="2000" b="1" dirty="0">
                <a:solidFill>
                  <a:srgbClr val="FFFFFF"/>
                </a:solidFill>
              </a:rPr>
              <a:t>://physics.uoregon.edu/~jimbrau/dpf/dcevent/</a:t>
            </a:r>
          </a:p>
        </p:txBody>
      </p:sp>
    </p:spTree>
    <p:extLst>
      <p:ext uri="{BB962C8B-B14F-4D97-AF65-F5344CB8AC3E}">
        <p14:creationId xmlns:p14="http://schemas.microsoft.com/office/powerpoint/2010/main" val="14764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>
                <a:solidFill>
                  <a:srgbClr val="CCFFFF"/>
                </a:solidFill>
              </a:rPr>
              <a:t>CERN UN Event: </a:t>
            </a:r>
            <a:r>
              <a:rPr lang="en-US" sz="3200" dirty="0" smtClean="0"/>
              <a:t>60 Years of Science for Peace and Development</a:t>
            </a:r>
            <a:endParaRPr lang="en-US" sz="3200" dirty="0" smtClean="0">
              <a:solidFill>
                <a:srgbClr val="FFEE13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4659" y="2286486"/>
            <a:ext cx="9557604" cy="4038599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At the UN Economic and Social Council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Keynotes: Rolf </a:t>
            </a:r>
            <a:r>
              <a:rPr lang="en-US" sz="2200" dirty="0" err="1" smtClean="0">
                <a:solidFill>
                  <a:srgbClr val="0000CC"/>
                </a:solidFill>
              </a:rPr>
              <a:t>Heuer</a:t>
            </a:r>
            <a:r>
              <a:rPr lang="en-US" sz="2200" dirty="0" smtClean="0">
                <a:solidFill>
                  <a:srgbClr val="0000CC"/>
                </a:solidFill>
              </a:rPr>
              <a:t>, Ban Ki-Moon, Kofi Annan, 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 Hitoshi Murayama, Carlo Rubbia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Remarks by Fabiola </a:t>
            </a:r>
            <a:r>
              <a:rPr lang="en-US" sz="2200" dirty="0" err="1" smtClean="0">
                <a:solidFill>
                  <a:srgbClr val="0000CC"/>
                </a:solidFill>
              </a:rPr>
              <a:t>Gianotti</a:t>
            </a:r>
            <a:r>
              <a:rPr lang="en-US" sz="2200" dirty="0" smtClean="0">
                <a:solidFill>
                  <a:srgbClr val="0000CC"/>
                </a:solidFill>
              </a:rPr>
              <a:t> (UN Scientific Advisory Committee); 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Ambassadors of France, Switzerland and the US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i="1" dirty="0" smtClean="0"/>
              <a:t>    “Featuring </a:t>
            </a:r>
            <a:r>
              <a:rPr lang="en-US" sz="1800" i="1" dirty="0"/>
              <a:t>contributions from eminent politicians and scientists, the event will</a:t>
            </a:r>
            <a:r>
              <a:rPr lang="en-US" sz="1800" i="1" dirty="0" smtClean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celebrate the values promoted by science - neutrality, inclusion, and co-operation;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highlight </a:t>
            </a:r>
            <a:r>
              <a:rPr lang="en-US" sz="1800" i="1" dirty="0"/>
              <a:t>the role of science and scientific education in sustainable development;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Promote</a:t>
            </a:r>
            <a:r>
              <a:rPr lang="en-US" sz="1800" i="1" dirty="0"/>
              <a:t>, through an open discussion between the fields of science and politics, the idea of better integrating science into global decision-making processes</a:t>
            </a:r>
            <a:r>
              <a:rPr lang="en-US" sz="1800" i="1" dirty="0" smtClean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buFont typeface="Wingdings 3" panose="05040102010807070707" pitchFamily="18" charset="2"/>
              <a:buChar char="Æ"/>
            </a:pPr>
            <a:r>
              <a:rPr lang="en-US" sz="2000" i="1" dirty="0" smtClean="0">
                <a:solidFill>
                  <a:srgbClr val="0000CC"/>
                </a:solidFill>
              </a:rPr>
              <a:t>Issue Raised: Integrating science, including fundamental science, </a:t>
            </a:r>
            <a:br>
              <a:rPr lang="en-US" sz="2000" i="1" dirty="0" smtClean="0">
                <a:solidFill>
                  <a:srgbClr val="0000CC"/>
                </a:solidFill>
              </a:rPr>
            </a:br>
            <a:r>
              <a:rPr lang="en-US" sz="2000" i="1" dirty="0" smtClean="0">
                <a:solidFill>
                  <a:srgbClr val="0000CC"/>
                </a:solidFill>
              </a:rPr>
              <a:t>in the decision making process is necessary for sustainable development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263"/>
          <a:stretch/>
        </p:blipFill>
        <p:spPr>
          <a:xfrm>
            <a:off x="914400" y="1143000"/>
            <a:ext cx="7772400" cy="11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5000"/>
          </a:blip>
          <a:srcRect l="1109" t="16277"/>
          <a:stretch>
            <a:fillRect/>
          </a:stretch>
        </p:blipFill>
        <p:spPr bwMode="auto">
          <a:xfrm>
            <a:off x="0" y="1600200"/>
            <a:ext cx="6553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6553200" y="30090"/>
            <a:ext cx="3297866" cy="6827910"/>
          </a:xfrm>
          <a:prstGeom prst="rect">
            <a:avLst/>
          </a:prstGeom>
          <a:solidFill>
            <a:srgbClr val="FFFFD9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tabLst>
                <a:tab pos="0" algn="l"/>
              </a:tabLst>
            </a:pPr>
            <a:r>
              <a:rPr lang="en-US" sz="2400" b="1" u="sng" dirty="0">
                <a:solidFill>
                  <a:srgbClr val="000099"/>
                </a:solidFill>
              </a:rPr>
              <a:t>Newcomers Guide</a:t>
            </a:r>
          </a:p>
          <a:p>
            <a:pPr algn="ctr" fontAlgn="base">
              <a:lnSpc>
                <a:spcPct val="87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None/>
              <a:tabLst>
                <a:tab pos="0" algn="l"/>
              </a:tabLst>
            </a:pPr>
            <a:r>
              <a:rPr lang="en-US" sz="2400" b="1" dirty="0">
                <a:solidFill>
                  <a:srgbClr val="000064"/>
                </a:solidFill>
              </a:rPr>
              <a:t>How to Survive </a:t>
            </a:r>
            <a:br>
              <a:rPr lang="en-US" sz="2400" b="1" dirty="0">
                <a:solidFill>
                  <a:srgbClr val="000064"/>
                </a:solidFill>
              </a:rPr>
            </a:br>
            <a:r>
              <a:rPr lang="en-US" sz="2400" b="1" dirty="0">
                <a:solidFill>
                  <a:srgbClr val="000064"/>
                </a:solidFill>
              </a:rPr>
              <a:t>and Thrive</a:t>
            </a:r>
            <a:endParaRPr lang="en-US" sz="2000" b="1" dirty="0">
              <a:solidFill>
                <a:srgbClr val="000064"/>
              </a:solidFill>
            </a:endParaRP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100" b="1" dirty="0">
                <a:solidFill>
                  <a:srgbClr val="000064"/>
                </a:solidFill>
              </a:rPr>
              <a:t>At CERN</a:t>
            </a: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In Switzerland</a:t>
            </a: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In France</a:t>
            </a:r>
            <a:r>
              <a:rPr lang="en-US" sz="1000" b="1" dirty="0">
                <a:solidFill>
                  <a:srgbClr val="000064"/>
                </a:solidFill>
              </a:rPr>
              <a:t/>
            </a:r>
            <a:br>
              <a:rPr lang="en-US" sz="1000" b="1" dirty="0">
                <a:solidFill>
                  <a:srgbClr val="000064"/>
                </a:solidFill>
              </a:rPr>
            </a:br>
            <a:endParaRPr lang="en-US" sz="1000" b="1" dirty="0">
              <a:solidFill>
                <a:srgbClr val="000064"/>
              </a:solidFill>
            </a:endParaRP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400" b="1" i="1" dirty="0">
                <a:solidFill>
                  <a:srgbClr val="0000CC"/>
                </a:solidFill>
              </a:rPr>
              <a:t>Visas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Getting a Bank Acct. 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Exchange Rates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Paying Bills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</a:t>
            </a:r>
            <a:r>
              <a:rPr lang="en-US" sz="2100" b="1" i="1" dirty="0">
                <a:solidFill>
                  <a:srgbClr val="000064"/>
                </a:solidFill>
              </a:rPr>
              <a:t>Taxes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Childcare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Health (Insurance,</a:t>
            </a:r>
            <a:br>
              <a:rPr lang="en-US" sz="2100" b="1" dirty="0">
                <a:solidFill>
                  <a:srgbClr val="000064"/>
                </a:solidFill>
              </a:rPr>
            </a:br>
            <a:r>
              <a:rPr lang="en-US" sz="2100" b="1" dirty="0">
                <a:solidFill>
                  <a:srgbClr val="000064"/>
                </a:solidFill>
              </a:rPr>
              <a:t> Emergency Contacts)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Finding Housing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Schools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Shopping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Transport, Mobility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Learning French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Culture, Dining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" pitchFamily="2" charset="2"/>
              <a:buChar char="­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Whole Experience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594" y="21"/>
            <a:ext cx="4419612" cy="1126963"/>
          </a:xfrm>
          <a:prstGeom prst="rect">
            <a:avLst/>
          </a:prstGeom>
          <a:solidFill>
            <a:srgbClr val="000064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 www.uslua.org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-11000" contrast="25000"/>
          </a:blip>
          <a:srcRect/>
          <a:stretch>
            <a:fillRect/>
          </a:stretch>
        </p:blipFill>
        <p:spPr bwMode="auto">
          <a:xfrm>
            <a:off x="6398" y="1381145"/>
            <a:ext cx="6553200" cy="4953000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109246"/>
            <a:ext cx="6553200" cy="338554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http://newcomerwelcomecenter.weebly.com/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02124"/>
            <a:ext cx="68580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b="1" dirty="0">
                <a:solidFill>
                  <a:srgbClr val="000066"/>
                </a:solidFill>
                <a:hlinkClick r:id="rId5"/>
              </a:rPr>
              <a:t>https://twiki.cern.ch/twiki/bin/view/Main/USCMSProjectOfficeCERN</a:t>
            </a:r>
            <a:endParaRPr lang="en-US" b="1" dirty="0">
              <a:solidFill>
                <a:srgbClr val="000066"/>
              </a:solidFill>
            </a:endParaRP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http://www.usatlas.bnl.gov/twiki/bin/view/Support/CERNVisitorInfo</a:t>
            </a:r>
          </a:p>
        </p:txBody>
      </p:sp>
      <p:pic>
        <p:nvPicPr>
          <p:cNvPr id="81922" name="Picture 2" descr="http://club-cwc-newcomers.web.cern.ch/club-cwc-newcomers/JPGs/Tulip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982048"/>
            <a:ext cx="2438400" cy="155695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" y="12353"/>
            <a:ext cx="2133600" cy="11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-6" y="5683836"/>
            <a:ext cx="6858006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Darin Acosta’s Newcomer’s Guide: </a:t>
            </a:r>
            <a:r>
              <a:rPr lang="en-US" sz="1600" b="1" u="sng" dirty="0" smtClean="0">
                <a:hlinkClick r:id="rId8"/>
              </a:rPr>
              <a:t>www.dropbox.com/s/ckrjbj4ax2g9gph/NewStudentOrientationAtCERN.pdf</a:t>
            </a:r>
            <a:endParaRPr lang="en-US" sz="1600" b="1" dirty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8" y="5383426"/>
            <a:ext cx="6851602" cy="338554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Other valuable resources: </a:t>
            </a:r>
            <a:r>
              <a:rPr lang="en-US" sz="1600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</a:t>
            </a: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CMS &amp; US ATLAS Program Offices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42374"/>
            <a:ext cx="8077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Budgets and </a:t>
            </a:r>
            <a:r>
              <a:rPr lang="en-US" dirty="0" smtClean="0">
                <a:solidFill>
                  <a:srgbClr val="FFEE13"/>
                </a:solidFill>
              </a:rPr>
              <a:t>Fund Raising</a:t>
            </a:r>
            <a:endParaRPr lang="en-US" sz="4000" dirty="0" smtClean="0">
              <a:solidFill>
                <a:srgbClr val="FFEE13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5817" y="1143000"/>
            <a:ext cx="9887968" cy="5638800"/>
          </a:xfrm>
          <a:noFill/>
        </p:spPr>
        <p:txBody>
          <a:bodyPr>
            <a:noAutofit/>
          </a:bodyPr>
          <a:lstStyle/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Accounts were maintained in the interim (overhead free)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at Caltech</a:t>
            </a:r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Transitioned to URA HQ </a:t>
            </a:r>
            <a:r>
              <a:rPr lang="en-US" sz="2400" dirty="0" smtClean="0">
                <a:solidFill>
                  <a:srgbClr val="000066"/>
                </a:solidFill>
              </a:rPr>
              <a:t>when the tax exemption last May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application was submitted to the IRS</a:t>
            </a:r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800000"/>
                </a:solidFill>
              </a:rPr>
              <a:t>A note on Fund Raising: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Annual funding from the lab directors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($ 25k) forms the core, but the rest will need to come from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Institutional Donations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Targeting $ 60k or more, per year.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Requested donations</a:t>
            </a:r>
            <a:r>
              <a:rPr lang="en-US" sz="2200" dirty="0" smtClean="0">
                <a:solidFill>
                  <a:srgbClr val="0000CC"/>
                </a:solidFill>
              </a:rPr>
              <a:t>: $ 1k/year ($ 500/year for small groups) per university (or your department or faculty discretionary fund) </a:t>
            </a:r>
          </a:p>
          <a:p>
            <a:pPr lvl="2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dirty="0" smtClean="0">
                <a:solidFill>
                  <a:srgbClr val="0000CC"/>
                </a:solidFill>
              </a:rPr>
              <a:t> More if your group can manage</a:t>
            </a:r>
          </a:p>
          <a:p>
            <a:pPr lvl="1" eaLnBrk="1" hangingPunct="1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Fund raising will start by the end of this year</a:t>
            </a:r>
            <a:endParaRPr lang="en-US" sz="2200" dirty="0" smtClean="0"/>
          </a:p>
          <a:p>
            <a:pPr marL="230188" eaLnBrk="1" hangingPunct="1">
              <a:lnSpc>
                <a:spcPct val="98000"/>
              </a:lnSpc>
              <a:spcBef>
                <a:spcPts val="0"/>
              </a:spcBef>
              <a:spcAft>
                <a:spcPts val="5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URA has been very accommodating: </a:t>
            </a:r>
            <a:r>
              <a:rPr lang="en-US" sz="2400" dirty="0" smtClean="0">
                <a:solidFill>
                  <a:srgbClr val="000066"/>
                </a:solidFill>
              </a:rPr>
              <a:t>the clock on staff time  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charges has not started. </a:t>
            </a:r>
            <a:r>
              <a:rPr lang="en-US" sz="2400" dirty="0" smtClean="0">
                <a:solidFill>
                  <a:srgbClr val="0000CC"/>
                </a:solidFill>
              </a:rPr>
              <a:t>It will soon; </a:t>
            </a:r>
            <a:r>
              <a:rPr lang="en-US" sz="2400" i="1" dirty="0" smtClean="0">
                <a:solidFill>
                  <a:srgbClr val="0000CC"/>
                </a:solidFill>
              </a:rPr>
              <a:t>We will need your support</a:t>
            </a:r>
          </a:p>
        </p:txBody>
      </p:sp>
    </p:spTree>
    <p:extLst>
      <p:ext uri="{BB962C8B-B14F-4D97-AF65-F5344CB8AC3E}">
        <p14:creationId xmlns:p14="http://schemas.microsoft.com/office/powerpoint/2010/main" val="37987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46675"/>
            <a:ext cx="9791700" cy="55732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dirty="0" smtClean="0"/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Expenses</a:t>
            </a:r>
            <a:r>
              <a:rPr lang="en-US" sz="2400" u="sng" dirty="0" smtClean="0">
                <a:solidFill>
                  <a:srgbClr val="0000A4"/>
                </a:solidFill>
              </a:rPr>
              <a:t> </a:t>
            </a:r>
            <a:endParaRPr lang="en-US" sz="1800" u="sng" dirty="0" smtClean="0">
              <a:solidFill>
                <a:srgbClr val="0000A4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Annual Trip to Washington (12 young members)			$ 12k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Get-togethers for young physicists at CERN                                                    $ 10k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Trips to participate in other events in Washington [e.g. APS, NUFO]:	$   6k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encourage participation by young members in the Annual US</a:t>
            </a:r>
            <a:br>
              <a:rPr lang="en-US" sz="2100" b="1" dirty="0" smtClean="0"/>
            </a:br>
            <a:r>
              <a:rPr lang="en-US" sz="2100" b="1" dirty="0" smtClean="0"/>
              <a:t>LUA meeting, in the March APS or other science society meetings:	$  10k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allow US LUA to participate in national events, such as 	$  10k</a:t>
            </a:r>
            <a:br>
              <a:rPr lang="en-US" sz="2100" b="1" dirty="0" smtClean="0"/>
            </a:br>
            <a:r>
              <a:rPr lang="en-US" sz="2100" b="1" dirty="0" smtClean="0"/>
              <a:t>the USA Annual Science and Engineering festival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Part time URA staff person  						$  31k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Webmaster part time                                                                                            $   6k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Total Annual Expenses (Estimated): 				$  85k </a:t>
            </a:r>
            <a:r>
              <a:rPr lang="en-US" sz="2400" dirty="0" smtClean="0">
                <a:solidFill>
                  <a:srgbClr val="0000A4"/>
                </a:solidFill>
              </a:rPr>
              <a:t> </a:t>
            </a:r>
            <a:endParaRPr lang="en-US" sz="2000" dirty="0" smtClean="0">
              <a:solidFill>
                <a:srgbClr val="0000A4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b="1" dirty="0" smtClean="0">
                <a:solidFill>
                  <a:srgbClr val="0000A4"/>
                </a:solidFill>
              </a:rPr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Funding </a:t>
            </a:r>
            <a:r>
              <a:rPr lang="en-US" sz="2000" b="1" dirty="0" smtClean="0"/>
              <a:t> </a:t>
            </a:r>
            <a:endParaRPr lang="en-US" sz="1600" dirty="0" smtClean="0"/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HEP Lab directors’ discretionary funds 				$  30k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Fees at Annual Meeting returned to US LUA				$  10k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Requested as donations from US LUA Universities  			$  45k</a:t>
            </a:r>
          </a:p>
          <a:p>
            <a:pPr marL="60325" indent="-6032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    Total Annual Funds (Estimated): 				         	$ 85k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rgbClr val="0000A4"/>
                </a:solidFill>
              </a:rPr>
              <a:t>  + </a:t>
            </a:r>
            <a:r>
              <a:rPr lang="en-US" sz="2200" b="1" dirty="0" smtClean="0">
                <a:solidFill>
                  <a:srgbClr val="0000A4"/>
                </a:solidFill>
              </a:rPr>
              <a:t>Targeted NSF travel grants will be proposed, to support more young physicists</a:t>
            </a:r>
          </a:p>
          <a:p>
            <a:pPr marL="60325" indent="-60325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400" dirty="0">
              <a:solidFill>
                <a:srgbClr val="0000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8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37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219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Updated Budget Outline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8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2057400"/>
            <a:ext cx="9906000" cy="39624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have come a long way;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</a:t>
            </a: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have a long way to go.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will need your support. </a:t>
            </a:r>
            <a:endParaRPr lang="en-US" sz="34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If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your group members or colleagues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involved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the LHC Program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are not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already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Members,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ask them to please sign up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5"/>
              </a:rPr>
              <a:t>ww.uslua.org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7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2362200"/>
            <a:ext cx="9906000" cy="36576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Extra Slides Follow</a:t>
            </a:r>
            <a:endParaRPr lang="en-US" sz="4000" b="1" dirty="0">
              <a:solidFill>
                <a:srgbClr val="FFEE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ACCU News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4478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A1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US LHC Community: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 Central, Essential Part of the Higgs Discovery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http://uslhc.us/The_US_and_the_LHC</a:t>
            </a:r>
            <a:endParaRPr lang="en-US" sz="2000" b="1" dirty="0">
              <a:solidFill>
                <a:srgbClr val="FFEA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2" cstate="print">
            <a:lum bright="-14000" contrast="28000"/>
          </a:blip>
          <a:srcRect l="7658" t="15084" r="9190" b="14246"/>
          <a:stretch>
            <a:fillRect/>
          </a:stretch>
        </p:blipFill>
        <p:spPr bwMode="auto">
          <a:xfrm>
            <a:off x="76200" y="1447800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4724399" y="1447800"/>
            <a:ext cx="502920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228600" y="6248400"/>
            <a:ext cx="6629400" cy="4572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A1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http://uslhc.us/files/FINAL_USLHC_Higgs_Poster.pdf</a:t>
            </a:r>
            <a:endParaRPr lang="en-US" b="1" dirty="0">
              <a:solidFill>
                <a:srgbClr val="FFEA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01764" name="Picture 4"/>
          <p:cNvPicPr>
            <a:picLocks noChangeAspect="1" noChangeArrowheads="1"/>
          </p:cNvPicPr>
          <p:nvPr/>
        </p:nvPicPr>
        <p:blipFill>
          <a:blip r:embed="rId4" cstate="print">
            <a:lum bright="-9000" contrast="23000"/>
          </a:blip>
          <a:srcRect/>
          <a:stretch>
            <a:fillRect/>
          </a:stretch>
        </p:blipFill>
        <p:spPr bwMode="auto">
          <a:xfrm>
            <a:off x="152400" y="0"/>
            <a:ext cx="16002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6858000" y="3581400"/>
            <a:ext cx="2895600" cy="3124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2000 Scientists, engineers, students and technicians from 96 US institutions in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33 US States and Puerto Rico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 txBox="1">
            <a:spLocks noGrp="1"/>
          </p:cNvSpPr>
          <p:nvPr/>
        </p:nvSpPr>
        <p:spPr bwMode="auto">
          <a:xfrm>
            <a:off x="8351148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D8FF4C-13FF-4583-9388-86CFE87A1501}" type="slidenum">
              <a:rPr lang="en-US" sz="1400" smtClean="0">
                <a:solidFill>
                  <a:srgbClr val="FFFFFF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4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2901" y="131134"/>
            <a:ext cx="9480699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F00"/>
                </a:solidFill>
              </a:rPr>
              <a:t>  Confirmation Day: March 14, 2013 </a:t>
            </a:r>
            <a:br>
              <a:rPr lang="en-US" dirty="0" smtClean="0">
                <a:solidFill>
                  <a:srgbClr val="FFEF00"/>
                </a:solidFill>
              </a:rPr>
            </a:br>
            <a:r>
              <a:rPr lang="en-US" dirty="0" smtClean="0">
                <a:solidFill>
                  <a:srgbClr val="FFEF00"/>
                </a:solidFill>
              </a:rPr>
              <a:t>         </a:t>
            </a:r>
            <a:r>
              <a:rPr lang="en-US" sz="2800" dirty="0" err="1" smtClean="0">
                <a:solidFill>
                  <a:schemeClr val="tx1"/>
                </a:solidFill>
              </a:rPr>
              <a:t>Moriond</a:t>
            </a:r>
            <a:r>
              <a:rPr lang="en-US" sz="2800" dirty="0" smtClean="0">
                <a:solidFill>
                  <a:schemeClr val="tx1"/>
                </a:solidFill>
              </a:rPr>
              <a:t> Conference; Conclave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267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05" y="1329213"/>
            <a:ext cx="8726556" cy="54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sluo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228600"/>
            <a:ext cx="1623800" cy="95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2227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8153400" cy="12954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EF00"/>
                </a:solidFill>
              </a:rPr>
              <a:t>  A Special Time  in Particle Physics</a:t>
            </a:r>
            <a:br>
              <a:rPr lang="en-US" dirty="0" smtClean="0">
                <a:solidFill>
                  <a:srgbClr val="FFEF00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The List of Outstanding Questions Grows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0767" y="1187070"/>
            <a:ext cx="4476809" cy="5536459"/>
          </a:xfrm>
          <a:solidFill>
            <a:srgbClr val="000028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E11"/>
                </a:solidFill>
              </a:rPr>
              <a:t>2012 </a:t>
            </a:r>
            <a:r>
              <a:rPr lang="en-US" sz="2200" dirty="0" smtClean="0">
                <a:solidFill>
                  <a:srgbClr val="CCFFFF"/>
                </a:solidFill>
              </a:rPr>
              <a:t>Higgs Discovery;</a:t>
            </a:r>
            <a:br>
              <a:rPr lang="en-US" sz="2200" dirty="0" smtClean="0">
                <a:solidFill>
                  <a:srgbClr val="CCFFFF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2013 </a:t>
            </a:r>
            <a:r>
              <a:rPr lang="en-US" sz="2200" dirty="0" smtClean="0">
                <a:solidFill>
                  <a:srgbClr val="CCFFFF"/>
                </a:solidFill>
              </a:rPr>
              <a:t>Nobel Prize</a:t>
            </a:r>
          </a:p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E11"/>
                </a:solidFill>
              </a:rPr>
              <a:t>2011 </a:t>
            </a:r>
            <a:r>
              <a:rPr lang="en-US" sz="2200" dirty="0" smtClean="0">
                <a:solidFill>
                  <a:srgbClr val="CCFFFF"/>
                </a:solidFill>
              </a:rPr>
              <a:t>Nobel: Accelerated Expansion </a:t>
            </a:r>
            <a:r>
              <a:rPr lang="en-US" sz="2200" dirty="0" smtClean="0">
                <a:solidFill>
                  <a:srgbClr val="FFEE11"/>
                </a:solidFill>
              </a:rPr>
              <a:t>of the Universe</a:t>
            </a:r>
          </a:p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E11"/>
                </a:solidFill>
              </a:rPr>
              <a:t>Large neutrino mixing: </a:t>
            </a:r>
            <a:r>
              <a:rPr lang="en-US" sz="2200" dirty="0" smtClean="0">
                <a:solidFill>
                  <a:srgbClr val="CCFFFF"/>
                </a:solidFill>
                <a:sym typeface="Symbol" panose="05050102010706020507" pitchFamily="18" charset="2"/>
              </a:rPr>
              <a:t></a:t>
            </a:r>
            <a:r>
              <a:rPr lang="en-US" sz="2200" baseline="-16000" dirty="0" smtClean="0">
                <a:solidFill>
                  <a:srgbClr val="CCFFFF"/>
                </a:solidFill>
                <a:sym typeface="Symbol" panose="05050102010706020507" pitchFamily="18" charset="2"/>
              </a:rPr>
              <a:t>13</a:t>
            </a:r>
            <a:endParaRPr lang="en-US" sz="400" baseline="-16000" dirty="0">
              <a:solidFill>
                <a:srgbClr val="CCFFFF"/>
              </a:solidFill>
            </a:endParaRPr>
          </a:p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endParaRPr lang="en-US" sz="400" baseline="-16000" dirty="0">
              <a:solidFill>
                <a:srgbClr val="FFEE11"/>
              </a:solidFill>
            </a:endParaRPr>
          </a:p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>
                <a:solidFill>
                  <a:srgbClr val="FFEE11"/>
                </a:solidFill>
              </a:rPr>
              <a:t>AND </a:t>
            </a:r>
            <a:r>
              <a:rPr lang="en-US" sz="2200" dirty="0" smtClean="0">
                <a:solidFill>
                  <a:srgbClr val="CCFFFF"/>
                </a:solidFill>
              </a:rPr>
              <a:t>New Physics Hints</a:t>
            </a:r>
            <a:endParaRPr lang="en-US" sz="2200" dirty="0">
              <a:solidFill>
                <a:srgbClr val="CCFFFF"/>
              </a:solidFill>
            </a:endParaRPr>
          </a:p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baseline="-16000" dirty="0" smtClean="0">
                <a:solidFill>
                  <a:srgbClr val="FFEE11"/>
                </a:solidFill>
              </a:rPr>
              <a:t> </a:t>
            </a:r>
            <a:r>
              <a:rPr lang="en-US" sz="2200" dirty="0" smtClean="0">
                <a:solidFill>
                  <a:srgbClr val="CCFFFF"/>
                </a:solidFill>
              </a:rPr>
              <a:t>B-Modes </a:t>
            </a:r>
            <a:r>
              <a:rPr lang="en-US" sz="2200" dirty="0">
                <a:solidFill>
                  <a:srgbClr val="CCFFFF"/>
                </a:solidFill>
              </a:rPr>
              <a:t>and Inflation </a:t>
            </a:r>
            <a:r>
              <a:rPr lang="en-US" sz="2200" dirty="0">
                <a:solidFill>
                  <a:srgbClr val="FFEE11"/>
                </a:solidFill>
              </a:rPr>
              <a:t>?</a:t>
            </a:r>
          </a:p>
          <a:p>
            <a:pPr marL="293688" indent="-17780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EE13"/>
              </a:buClr>
              <a:buFont typeface="Wingdings" panose="05000000000000000000" pitchFamily="2" charset="2"/>
              <a:buChar char="§"/>
            </a:pPr>
            <a:r>
              <a:rPr lang="en-US" sz="2200" dirty="0" smtClean="0">
                <a:solidFill>
                  <a:srgbClr val="CCFFFF"/>
                </a:solidFill>
              </a:rPr>
              <a:t>Dark </a:t>
            </a:r>
            <a:r>
              <a:rPr lang="en-US" sz="2200" dirty="0">
                <a:solidFill>
                  <a:srgbClr val="CCFFFF"/>
                </a:solidFill>
              </a:rPr>
              <a:t>Matter </a:t>
            </a:r>
            <a:r>
              <a:rPr lang="en-US" sz="2200" dirty="0">
                <a:solidFill>
                  <a:srgbClr val="FFEE11"/>
                </a:solidFill>
              </a:rPr>
              <a:t>in </a:t>
            </a:r>
            <a:r>
              <a:rPr lang="en-US" sz="2200" dirty="0" smtClean="0">
                <a:solidFill>
                  <a:srgbClr val="FFEE11"/>
                </a:solidFill>
              </a:rPr>
              <a:t>cosmic positrons </a:t>
            </a:r>
            <a:r>
              <a:rPr lang="en-US" sz="2200" dirty="0">
                <a:solidFill>
                  <a:srgbClr val="FFEE11"/>
                </a:solidFill>
              </a:rPr>
              <a:t>and </a:t>
            </a:r>
            <a:r>
              <a:rPr lang="en-US" sz="2200" dirty="0" smtClean="0">
                <a:solidFill>
                  <a:srgbClr val="FFEE11"/>
                </a:solidFill>
              </a:rPr>
              <a:t>photons ?</a:t>
            </a:r>
            <a:endParaRPr lang="en-US" sz="2200" dirty="0">
              <a:solidFill>
                <a:srgbClr val="FFEE11"/>
              </a:solidFill>
            </a:endParaRPr>
          </a:p>
          <a:p>
            <a:pPr marL="293688" indent="-17780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EE13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CCFFFF"/>
                </a:solidFill>
              </a:rPr>
              <a:t>BSM Effects</a:t>
            </a:r>
            <a:r>
              <a:rPr lang="en-US" sz="2200" dirty="0">
                <a:solidFill>
                  <a:srgbClr val="FFEE11"/>
                </a:solidFill>
              </a:rPr>
              <a:t> in </a:t>
            </a:r>
            <a:r>
              <a:rPr lang="en-US" sz="2200" dirty="0" smtClean="0">
                <a:solidFill>
                  <a:srgbClr val="FFEE11"/>
                </a:solidFill>
              </a:rPr>
              <a:t>the</a:t>
            </a:r>
            <a:br>
              <a:rPr lang="en-US" sz="2200" dirty="0" smtClean="0">
                <a:solidFill>
                  <a:srgbClr val="FFEE11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 </a:t>
            </a:r>
            <a:r>
              <a:rPr lang="en-US" sz="2200" dirty="0">
                <a:solidFill>
                  <a:srgbClr val="FFEE11"/>
                </a:solidFill>
              </a:rPr>
              <a:t>Flavor Sector </a:t>
            </a:r>
            <a:r>
              <a:rPr lang="en-US" sz="2200" dirty="0" smtClean="0">
                <a:solidFill>
                  <a:srgbClr val="FFEE11"/>
                </a:solidFill>
              </a:rPr>
              <a:t>?</a:t>
            </a:r>
          </a:p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EE13"/>
              </a:buClr>
              <a:buNone/>
            </a:pPr>
            <a:r>
              <a:rPr lang="en-US" sz="2200" dirty="0" smtClean="0">
                <a:solidFill>
                  <a:srgbClr val="FFEE11"/>
                </a:solidFill>
              </a:rPr>
              <a:t>AND </a:t>
            </a:r>
            <a:r>
              <a:rPr lang="en-US" sz="2200" dirty="0" smtClean="0">
                <a:solidFill>
                  <a:srgbClr val="CCFFFF"/>
                </a:solidFill>
              </a:rPr>
              <a:t>Mystery</a:t>
            </a:r>
          </a:p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EE13"/>
              </a:buClr>
              <a:buNone/>
            </a:pPr>
            <a:r>
              <a:rPr lang="en-US" sz="2200" dirty="0" smtClean="0">
                <a:solidFill>
                  <a:srgbClr val="FFEE11"/>
                </a:solidFill>
              </a:rPr>
              <a:t> </a:t>
            </a:r>
            <a:r>
              <a:rPr lang="en-US" sz="2200" dirty="0" smtClean="0">
                <a:solidFill>
                  <a:srgbClr val="CCFFFF"/>
                </a:solidFill>
              </a:rPr>
              <a:t>Higgs and SUSY: </a:t>
            </a:r>
            <a:r>
              <a:rPr lang="en-US" sz="2200" dirty="0" smtClean="0">
                <a:solidFill>
                  <a:srgbClr val="FFEE11"/>
                </a:solidFill>
              </a:rPr>
              <a:t/>
            </a:r>
            <a:br>
              <a:rPr lang="en-US" sz="2200" dirty="0" smtClean="0">
                <a:solidFill>
                  <a:srgbClr val="FFEE11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 Nature is More Subtle</a:t>
            </a:r>
          </a:p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EE13"/>
              </a:buClr>
              <a:buNone/>
            </a:pPr>
            <a:r>
              <a:rPr lang="en-US" sz="2200" dirty="0">
                <a:solidFill>
                  <a:srgbClr val="FFEE11"/>
                </a:solidFill>
              </a:rPr>
              <a:t> </a:t>
            </a:r>
            <a:r>
              <a:rPr lang="en-US" sz="2200" dirty="0" smtClean="0">
                <a:solidFill>
                  <a:srgbClr val="CCFFFF"/>
                </a:solidFill>
              </a:rPr>
              <a:t>Exciting times just ahead</a:t>
            </a:r>
          </a:p>
        </p:txBody>
      </p:sp>
      <p:pic>
        <p:nvPicPr>
          <p:cNvPr id="23" name="Picture 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67" y="132846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10000" contrast="48000"/>
          </a:blip>
          <a:srcRect t="11508"/>
          <a:stretch/>
        </p:blipFill>
        <p:spPr>
          <a:xfrm>
            <a:off x="4600575" y="1187070"/>
            <a:ext cx="5324475" cy="553645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75" y="1424577"/>
            <a:ext cx="879826" cy="8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82336" y="-152400"/>
            <a:ext cx="949506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LS1: LHC Preparations for 13-14 </a:t>
            </a:r>
            <a:r>
              <a:rPr lang="en-US" sz="3600" b="1" dirty="0" err="1" smtClean="0">
                <a:solidFill>
                  <a:srgbClr val="FBD805"/>
                </a:solidFill>
                <a:cs typeface="Arial" pitchFamily="34" charset="0"/>
              </a:rPr>
              <a:t>TeV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US" sz="32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0" y="718268"/>
            <a:ext cx="93726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ctr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Extending Our Reach: the Prospect of Greater Discoveries</a:t>
            </a:r>
            <a:endParaRPr lang="en-US" sz="2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42746" y="5965379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-9000" contrast="19000"/>
          </a:blip>
          <a:srcRect/>
          <a:stretch>
            <a:fillRect/>
          </a:stretch>
        </p:blipFill>
        <p:spPr bwMode="auto">
          <a:xfrm>
            <a:off x="304800" y="1219200"/>
            <a:ext cx="8915400" cy="5410200"/>
          </a:xfrm>
          <a:prstGeom prst="rect">
            <a:avLst/>
          </a:prstGeom>
          <a:noFill/>
          <a:ln w="25400">
            <a:solidFill>
              <a:srgbClr val="FFE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02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>
                <a:solidFill>
                  <a:srgbClr val="C0504D"/>
                </a:solidFill>
              </a:rPr>
              <a:pPr/>
              <a:t>43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3439" y="38611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906" y="305364"/>
            <a:ext cx="886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>
                <a:solidFill>
                  <a:srgbClr val="000000"/>
                </a:solidFill>
              </a:rPr>
              <a:t>2</a:t>
            </a:r>
            <a:r>
              <a:rPr lang="en-US" sz="2800" b="1" baseline="30000" dirty="0">
                <a:solidFill>
                  <a:srgbClr val="000000"/>
                </a:solidFill>
              </a:rPr>
              <a:t>nd</a:t>
            </a:r>
            <a:r>
              <a:rPr lang="en-US" sz="2800" b="1" dirty="0">
                <a:solidFill>
                  <a:srgbClr val="000000"/>
                </a:solidFill>
              </a:rPr>
              <a:t> ECFA HL-LHC… HL-LHC </a:t>
            </a:r>
            <a:r>
              <a:rPr lang="en-GB" sz="2800" b="1" dirty="0">
                <a:solidFill>
                  <a:prstClr val="black"/>
                </a:solidFill>
              </a:rPr>
              <a:t>Schedule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8807" y="1671191"/>
            <a:ext cx="8688471" cy="4464496"/>
            <a:chOff x="349395" y="2018457"/>
            <a:chExt cx="8262087" cy="446449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740253" y="2893791"/>
              <a:ext cx="68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Run 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14627" y="2893791"/>
              <a:ext cx="68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Run 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88224" y="4227302"/>
              <a:ext cx="68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Run 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2783568"/>
              <a:ext cx="53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LS 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59479" y="4227302"/>
              <a:ext cx="53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LS 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47664" y="5651956"/>
              <a:ext cx="53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LS 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65672" y="5651956"/>
              <a:ext cx="53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LS 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37696" y="5651956"/>
              <a:ext cx="68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>
                  <a:solidFill>
                    <a:prstClr val="white"/>
                  </a:solidFill>
                </a:rPr>
                <a:t>Run 5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1920" y="847744"/>
            <a:ext cx="7229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srgbClr val="000090"/>
                </a:solidFill>
              </a:rPr>
              <a:t>This schedule followed 1</a:t>
            </a:r>
            <a:r>
              <a:rPr lang="en-US" sz="2200" baseline="30000" dirty="0">
                <a:solidFill>
                  <a:srgbClr val="000090"/>
                </a:solidFill>
              </a:rPr>
              <a:t>st</a:t>
            </a:r>
            <a:r>
              <a:rPr lang="en-US" sz="2200" dirty="0">
                <a:solidFill>
                  <a:srgbClr val="000090"/>
                </a:solidFill>
              </a:rPr>
              <a:t> ECFA and HL-LHC RLIUP workshops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9325" y="1381474"/>
            <a:ext cx="2864336" cy="430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</a:rPr>
              <a:t>ALICE &amp; </a:t>
            </a:r>
            <a:r>
              <a:rPr lang="en-US" sz="2200" dirty="0" err="1">
                <a:solidFill>
                  <a:prstClr val="black"/>
                </a:solidFill>
              </a:rPr>
              <a:t>LHCb</a:t>
            </a:r>
            <a:r>
              <a:rPr lang="en-US" sz="2200" dirty="0">
                <a:solidFill>
                  <a:prstClr val="black"/>
                </a:solidFill>
              </a:rPr>
              <a:t> upgrades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63793" y="1812360"/>
            <a:ext cx="0" cy="6239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60601" y="5832645"/>
            <a:ext cx="3792518" cy="430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</a:rPr>
              <a:t>ATLAS &amp; CMS Phase 2 upgrades</a:t>
            </a:r>
          </a:p>
        </p:txBody>
      </p:sp>
      <p:cxnSp>
        <p:nvCxnSpPr>
          <p:cNvPr id="27" name="Straight Arrow Connector 26"/>
          <p:cNvCxnSpPr>
            <a:stCxn id="29" idx="2"/>
          </p:cNvCxnSpPr>
          <p:nvPr/>
        </p:nvCxnSpPr>
        <p:spPr>
          <a:xfrm>
            <a:off x="2637818" y="3283244"/>
            <a:ext cx="2686" cy="5078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690208" y="4140200"/>
            <a:ext cx="0" cy="16919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64473" y="2852358"/>
            <a:ext cx="2746690" cy="430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black"/>
                </a:solidFill>
              </a:rPr>
              <a:t>Longevity of IP triplets</a:t>
            </a:r>
          </a:p>
        </p:txBody>
      </p:sp>
    </p:spTree>
    <p:extLst>
      <p:ext uri="{BB962C8B-B14F-4D97-AF65-F5344CB8AC3E}">
        <p14:creationId xmlns:p14="http://schemas.microsoft.com/office/powerpoint/2010/main" val="23626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has a comprehensive plan for adjusting detector, where necessary, to cope with these challenges.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600200"/>
            <a:ext cx="7046083" cy="472440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33770" y="769843"/>
            <a:ext cx="4671631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F81BD"/>
                </a:solidFill>
              </a:rPr>
              <a:t>New Tracker </a:t>
            </a:r>
            <a:endParaRPr lang="en-US" sz="1600" b="1" dirty="0">
              <a:solidFill>
                <a:srgbClr val="4F81BD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4F81BD"/>
                </a:solidFill>
                <a:sym typeface="Wingdings"/>
              </a:rPr>
              <a:t>Radiation tolerant - high granularity - less material </a:t>
            </a:r>
            <a:endParaRPr lang="en-US" sz="1600" dirty="0">
              <a:solidFill>
                <a:srgbClr val="4F81BD"/>
              </a:solidFill>
            </a:endParaRP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4F81BD"/>
                </a:solidFill>
              </a:rPr>
              <a:t>Tracks in hardware trigger (L1)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4F81BD"/>
                </a:solidFill>
              </a:rPr>
              <a:t>Coverage up to </a:t>
            </a:r>
            <a:r>
              <a:rPr lang="en-US" sz="1600" dirty="0" err="1">
                <a:solidFill>
                  <a:srgbClr val="4F81BD"/>
                </a:solidFill>
                <a:sym typeface="Wingdings"/>
              </a:rPr>
              <a:t>η</a:t>
            </a:r>
            <a:r>
              <a:rPr lang="en-US" sz="1600" dirty="0">
                <a:solidFill>
                  <a:srgbClr val="4F81BD"/>
                </a:solidFill>
                <a:sym typeface="Wingdings"/>
              </a:rPr>
              <a:t> ∼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3101" y="738357"/>
            <a:ext cx="3771900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C0504D"/>
                </a:solidFill>
                <a:sym typeface="Wingdings"/>
              </a:rPr>
              <a:t>Muons</a:t>
            </a:r>
            <a:endParaRPr lang="en-US" sz="1600" b="1" dirty="0">
              <a:solidFill>
                <a:srgbClr val="C0504D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C0504D"/>
                </a:solidFill>
                <a:sym typeface="Wingdings"/>
              </a:rPr>
              <a:t>Replace DT FE electronics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C0504D"/>
                </a:solidFill>
                <a:sym typeface="Wingdings"/>
              </a:rPr>
              <a:t>Complete RPC coverage in forward region (new GEM/RPC technology)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C0504D"/>
                </a:solidFill>
                <a:sym typeface="Wingdings"/>
              </a:rPr>
              <a:t>Investigate Muon-tagging </a:t>
            </a:r>
            <a:r>
              <a:rPr lang="en-US" sz="1600" dirty="0">
                <a:solidFill>
                  <a:srgbClr val="C0504D"/>
                </a:solidFill>
              </a:rPr>
              <a:t>up to </a:t>
            </a:r>
            <a:r>
              <a:rPr lang="en-US" sz="1600" dirty="0">
                <a:solidFill>
                  <a:srgbClr val="C0504D"/>
                </a:solidFill>
                <a:sym typeface="Wingdings"/>
              </a:rPr>
              <a:t>η ∼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1380" y="3125059"/>
            <a:ext cx="2189886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sym typeface="Wingdings"/>
              </a:rPr>
              <a:t>New </a:t>
            </a:r>
            <a:r>
              <a:rPr lang="en-US" sz="1600" b="1" dirty="0" err="1">
                <a:solidFill>
                  <a:prstClr val="black"/>
                </a:solidFill>
                <a:sym typeface="Wingdings"/>
              </a:rPr>
              <a:t>Endcap</a:t>
            </a:r>
            <a:r>
              <a:rPr lang="en-US" sz="1600" b="1" dirty="0">
                <a:solidFill>
                  <a:prstClr val="black"/>
                </a:solidFill>
                <a:sym typeface="Wingdings"/>
              </a:rPr>
              <a:t> Calorimeters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sym typeface="Wingdings"/>
              </a:rPr>
              <a:t>Radiation tolerant 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sym typeface="Wingdings"/>
              </a:rPr>
              <a:t>High granularity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793" y="2590801"/>
            <a:ext cx="2300541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79646">
                    <a:lumMod val="50000"/>
                  </a:srgbClr>
                </a:solidFill>
                <a:sym typeface="Wingdings"/>
              </a:rPr>
              <a:t>Barrel ECAL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F79646">
                    <a:lumMod val="50000"/>
                  </a:srgbClr>
                </a:solidFill>
              </a:rPr>
              <a:t>Replace FE electronics</a:t>
            </a:r>
          </a:p>
          <a:p>
            <a:pPr marL="212400" indent="-176400">
              <a:buFont typeface="Arial"/>
              <a:buChar char="•"/>
            </a:pPr>
            <a:r>
              <a:rPr lang="en-US" sz="1600" dirty="0">
                <a:solidFill>
                  <a:srgbClr val="F79646">
                    <a:lumMod val="50000"/>
                  </a:srgbClr>
                </a:solidFill>
              </a:rPr>
              <a:t>Cool detector/APDs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86" y="3962401"/>
            <a:ext cx="2984415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Trigger/DAQ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L1 (hardware) with tracks and</a:t>
            </a:r>
          </a:p>
          <a:p>
            <a:pPr marL="36000"/>
            <a:r>
              <a:rPr lang="en-US" sz="1600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   rate up  ∼  750 kHz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L1 Latency 12.5 µs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</a:rPr>
              <a:t>HLT output rate 7.5 kHz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October 21,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CMS Upgrade Overview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C5690-A446-4039-8EF5-623411A6DC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129" y="5493604"/>
            <a:ext cx="4236408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Other R&amp;D 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Fast-timing for in-time pileup suppression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8064A2">
                    <a:lumMod val="75000"/>
                  </a:srgbClr>
                </a:solidFill>
                <a:sym typeface="Wingdings"/>
              </a:rPr>
              <a:t>Pixel trigger</a:t>
            </a:r>
            <a:endParaRPr lang="en-US" sz="1600" dirty="0">
              <a:solidFill>
                <a:srgbClr val="8064A2">
                  <a:lumMod val="75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6519446"/>
            <a:ext cx="2647086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sym typeface="Wingdings"/>
              </a:rPr>
              <a:t>J. Mans ECFA 2014 Workshop</a:t>
            </a:r>
            <a:endParaRPr lang="en-US" sz="1600" dirty="0">
              <a:solidFill>
                <a:prstClr val="black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5552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78176" y="175313"/>
            <a:ext cx="9100469" cy="471670"/>
          </a:xfrm>
        </p:spPr>
        <p:txBody>
          <a:bodyPr/>
          <a:lstStyle/>
          <a:p>
            <a:r>
              <a:rPr lang="en-US" dirty="0" smtClean="0">
                <a:solidFill>
                  <a:srgbClr val="FFEE13"/>
                </a:solidFill>
                <a:ea typeface="ＭＳ Ｐゴシック" charset="0"/>
                <a:cs typeface="ＭＳ Ｐゴシック" charset="0"/>
              </a:rPr>
              <a:t>Top Quark Mass from </a:t>
            </a:r>
            <a:r>
              <a:rPr lang="en-US" dirty="0" err="1" smtClean="0">
                <a:solidFill>
                  <a:srgbClr val="FFEE13"/>
                </a:solidFill>
                <a:ea typeface="ＭＳ Ｐゴシック" charset="0"/>
                <a:cs typeface="ＭＳ Ｐゴシック" charset="0"/>
              </a:rPr>
              <a:t>Tevatron</a:t>
            </a:r>
            <a:r>
              <a:rPr lang="en-US" dirty="0" smtClean="0">
                <a:solidFill>
                  <a:srgbClr val="FFEE13"/>
                </a:solidFill>
                <a:ea typeface="ＭＳ Ｐゴシック" charset="0"/>
                <a:cs typeface="ＭＳ Ｐゴシック" charset="0"/>
              </a:rPr>
              <a:t> &amp; LHC</a:t>
            </a:r>
            <a:endParaRPr lang="en-US" dirty="0">
              <a:solidFill>
                <a:srgbClr val="FFEE13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594991" y="1284395"/>
            <a:ext cx="5082408" cy="4205202"/>
            <a:chOff x="4743895" y="2414989"/>
            <a:chExt cx="5175620" cy="3917378"/>
          </a:xfrm>
        </p:grpSpPr>
        <p:pic>
          <p:nvPicPr>
            <p:cNvPr id="4609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3" t="16188" r="6178" b="7195"/>
            <a:stretch>
              <a:fillRect/>
            </a:stretch>
          </p:blipFill>
          <p:spPr bwMode="auto">
            <a:xfrm>
              <a:off x="4773736" y="3153653"/>
              <a:ext cx="4935858" cy="317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TextBox 8"/>
            <p:cNvSpPr txBox="1">
              <a:spLocks noChangeArrowheads="1"/>
            </p:cNvSpPr>
            <p:nvPr/>
          </p:nvSpPr>
          <p:spPr bwMode="auto">
            <a:xfrm>
              <a:off x="4743895" y="2414989"/>
              <a:ext cx="5020427" cy="748278"/>
            </a:xfrm>
            <a:prstGeom prst="rect">
              <a:avLst/>
            </a:prstGeom>
            <a:solidFill>
              <a:srgbClr val="001D3A"/>
            </a:solidFill>
            <a:ln w="1587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100" b="1" dirty="0">
                  <a:latin typeface="Helvetica" pitchFamily="-1" charset="0"/>
                  <a:ea typeface="ＭＳ Ｐゴシック" pitchFamily="-1" charset="-128"/>
                  <a:cs typeface="ＭＳ Ｐゴシック" pitchFamily="-1" charset="-128"/>
                </a:rPr>
                <a:t>Precision top mass </a:t>
              </a:r>
              <a:r>
                <a:rPr lang="en-US" sz="2100" b="1" dirty="0">
                  <a:latin typeface="Helvetica" pitchFamily="-1" charset="0"/>
                  <a:ea typeface="ＭＳ Ｐゴシック" pitchFamily="-1" charset="-128"/>
                  <a:cs typeface="ＭＳ Ｐゴシック" pitchFamily="-1" charset="-128"/>
                  <a:sym typeface="Wingdings"/>
                </a:rPr>
                <a:t> </a:t>
              </a:r>
              <a:r>
                <a:rPr lang="en-US" sz="2100" b="1" dirty="0">
                  <a:latin typeface="Helvetica" pitchFamily="-1" charset="0"/>
                  <a:ea typeface="ＭＳ Ｐゴシック" pitchFamily="-1" charset="-128"/>
                  <a:cs typeface="ＭＳ Ｐゴシック" pitchFamily="-1" charset="-128"/>
                </a:rPr>
                <a:t>SM, new physics, cosmological implications</a:t>
              </a:r>
            </a:p>
          </p:txBody>
        </p:sp>
        <p:sp>
          <p:nvSpPr>
            <p:cNvPr id="46097" name="TextBox 9"/>
            <p:cNvSpPr txBox="1">
              <a:spLocks noChangeArrowheads="1"/>
            </p:cNvSpPr>
            <p:nvPr/>
          </p:nvSpPr>
          <p:spPr bwMode="auto">
            <a:xfrm>
              <a:off x="5307068" y="5425128"/>
              <a:ext cx="46124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 err="1">
                  <a:solidFill>
                    <a:schemeClr val="bg1"/>
                  </a:solidFill>
                </a:rPr>
                <a:t>Degrassi</a:t>
              </a:r>
              <a:r>
                <a:rPr lang="en-US" sz="1400" b="1" dirty="0">
                  <a:solidFill>
                    <a:schemeClr val="bg1"/>
                  </a:solidFill>
                </a:rPr>
                <a:t> et al. ArXiv:1205.6497, arXiv:1307.3536</a:t>
              </a:r>
            </a:p>
          </p:txBody>
        </p:sp>
      </p:grp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95931" y="635675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en-US" sz="2400" b="1" dirty="0" err="1" smtClean="0"/>
              <a:t>M</a:t>
            </a:r>
            <a:r>
              <a:rPr kumimoji="1" lang="en-US" sz="2400" b="1" baseline="-25000" dirty="0" err="1" smtClean="0"/>
              <a:t>top</a:t>
            </a:r>
            <a:r>
              <a:rPr kumimoji="1" lang="en-US" sz="2400" b="1" dirty="0" smtClean="0"/>
              <a:t>= </a:t>
            </a:r>
            <a:r>
              <a:rPr kumimoji="1" lang="en-US" sz="2400" b="1" dirty="0"/>
              <a:t>173.3 ± </a:t>
            </a:r>
            <a:r>
              <a:rPr kumimoji="1" lang="en-US" sz="2400" b="1" dirty="0" smtClean="0"/>
              <a:t>0.36(stat</a:t>
            </a:r>
            <a:r>
              <a:rPr kumimoji="1" lang="en-US" sz="2400" b="1" dirty="0"/>
              <a:t>.) ± </a:t>
            </a:r>
            <a:r>
              <a:rPr kumimoji="1" lang="en-US" sz="2400" b="1" dirty="0" smtClean="0"/>
              <a:t>0.67 (syst.)= </a:t>
            </a:r>
            <a:r>
              <a:rPr kumimoji="1" lang="en-US" sz="2400" b="1" dirty="0"/>
              <a:t>173.3 ± </a:t>
            </a:r>
            <a:r>
              <a:rPr kumimoji="1" lang="en-US" sz="2400" b="1" dirty="0" smtClean="0"/>
              <a:t>0.76 </a:t>
            </a:r>
            <a:r>
              <a:rPr kumimoji="1" lang="en-US" sz="2400" b="1" dirty="0" err="1"/>
              <a:t>GeV</a:t>
            </a:r>
            <a:endParaRPr kumimoji="1" lang="en-US" sz="2400" b="1" dirty="0"/>
          </a:p>
        </p:txBody>
      </p:sp>
      <p:pic>
        <p:nvPicPr>
          <p:cNvPr id="13" name="Picture 12" descr="TEVLHC_TopMassSumma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612" r="2785" b="6183"/>
          <a:stretch/>
        </p:blipFill>
        <p:spPr>
          <a:xfrm>
            <a:off x="93216" y="1569365"/>
            <a:ext cx="4531079" cy="313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ecenttopmassmeasurements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45367" r="5671" b="7732"/>
          <a:stretch/>
        </p:blipFill>
        <p:spPr>
          <a:xfrm>
            <a:off x="93216" y="5041650"/>
            <a:ext cx="4295634" cy="1388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76691" y="5489597"/>
            <a:ext cx="39128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</a:t>
            </a:r>
            <a:r>
              <a:rPr lang="en-US" sz="2400" dirty="0" err="1"/>
              <a:t>Tevatron</a:t>
            </a:r>
            <a:r>
              <a:rPr lang="en-US" sz="2400" dirty="0"/>
              <a:t> uncertainty on W Mass = 16 MeV)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6200" y="6449307"/>
            <a:ext cx="9753600" cy="371088"/>
          </a:xfrm>
          <a:prstGeom prst="rect">
            <a:avLst/>
          </a:prstGeom>
        </p:spPr>
        <p:txBody>
          <a:bodyPr/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Experimental Highlights, Young-Kee Kim, University of Chicago                   ICHEP 2014, Valencia, July 2-9, 2014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93216" y="1156113"/>
            <a:ext cx="4501774" cy="415498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CDF, D0, ATLAS, CMS March 2014</a:t>
            </a:r>
            <a:endParaRPr lang="en-US" sz="2100" b="1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4695" y="4702812"/>
            <a:ext cx="4294155" cy="415498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D0, CMS New at ICHEP in July</a:t>
            </a:r>
            <a:endParaRPr lang="en-US" sz="2100" b="1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774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305800" cy="587836"/>
          </a:xfrm>
          <a:solidFill>
            <a:srgbClr val="001D3A"/>
          </a:solidFill>
        </p:spPr>
        <p:txBody>
          <a:bodyPr/>
          <a:lstStyle/>
          <a:p>
            <a:r>
              <a:rPr lang="en-US" sz="3200" dirty="0">
                <a:solidFill>
                  <a:srgbClr val="FFEE13"/>
                </a:solidFill>
              </a:rPr>
              <a:t>No Hints of </a:t>
            </a:r>
            <a:r>
              <a:rPr lang="en-US" sz="3200" dirty="0" smtClean="0">
                <a:solidFill>
                  <a:srgbClr val="FFEE13"/>
                </a:solidFill>
              </a:rPr>
              <a:t>Massive Exotic New Particles</a:t>
            </a:r>
            <a:endParaRPr lang="en-US" sz="3200" dirty="0">
              <a:solidFill>
                <a:srgbClr val="FFEE1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143" t="17109" r="16000"/>
          <a:stretch>
            <a:fillRect/>
          </a:stretch>
        </p:blipFill>
        <p:spPr bwMode="auto">
          <a:xfrm>
            <a:off x="304800" y="664037"/>
            <a:ext cx="9372600" cy="604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8725" y="47625"/>
            <a:ext cx="838200" cy="685799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4" y="85723"/>
            <a:ext cx="609601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253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543800" cy="1066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FFEE13"/>
                </a:solidFill>
              </a:rPr>
              <a:t>Searches for </a:t>
            </a:r>
            <a:r>
              <a:rPr lang="en-US" sz="3000" dirty="0" err="1" smtClean="0">
                <a:solidFill>
                  <a:srgbClr val="FFEE13"/>
                </a:solidFill>
              </a:rPr>
              <a:t>Supersymmetry</a:t>
            </a:r>
            <a:r>
              <a:rPr lang="en-US" sz="3000" dirty="0" smtClean="0">
                <a:solidFill>
                  <a:srgbClr val="FFEE13"/>
                </a:solidFill>
              </a:rPr>
              <a:t/>
            </a:r>
            <a:br>
              <a:rPr lang="en-US" sz="3000" dirty="0" smtClean="0">
                <a:solidFill>
                  <a:srgbClr val="FFEE13"/>
                </a:solidFill>
              </a:rPr>
            </a:br>
            <a:r>
              <a:rPr lang="en-US" sz="3000" dirty="0" smtClean="0">
                <a:solidFill>
                  <a:srgbClr val="FFEE13"/>
                </a:solidFill>
              </a:rPr>
              <a:t>in ATLAS: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chemeClr val="tx1"/>
                </a:solidFill>
              </a:rPr>
              <a:t>Limits of 100 </a:t>
            </a:r>
            <a:r>
              <a:rPr lang="en-US" sz="3000" dirty="0" err="1" smtClean="0">
                <a:solidFill>
                  <a:schemeClr val="tx1"/>
                </a:solidFill>
              </a:rPr>
              <a:t>GeV</a:t>
            </a:r>
            <a:r>
              <a:rPr lang="en-US" sz="3000" dirty="0" smtClean="0">
                <a:solidFill>
                  <a:schemeClr val="tx1"/>
                </a:solidFill>
              </a:rPr>
              <a:t> to 1.7 </a:t>
            </a:r>
            <a:r>
              <a:rPr lang="en-US" sz="3000" dirty="0" err="1" smtClean="0">
                <a:solidFill>
                  <a:schemeClr val="tx1"/>
                </a:solidFill>
              </a:rPr>
              <a:t>TeV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27" y="76201"/>
            <a:ext cx="678116" cy="886766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41538" y="6477000"/>
            <a:ext cx="2183820" cy="269437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/>
              <a:t>F. </a:t>
            </a:r>
            <a:r>
              <a:rPr lang="en-US" sz="1400" b="1" kern="0" dirty="0" err="1" smtClean="0"/>
              <a:t>Wuerthwein</a:t>
            </a:r>
            <a:r>
              <a:rPr lang="en-US" sz="1400" b="1" kern="0" dirty="0" smtClean="0"/>
              <a:t>, ICHEP</a:t>
            </a:r>
            <a:endParaRPr lang="it-CH" sz="1100" b="1" kern="0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contrast="15000"/>
          </a:blip>
          <a:stretch>
            <a:fillRect/>
          </a:stretch>
        </p:blipFill>
        <p:spPr>
          <a:xfrm>
            <a:off x="304800" y="968144"/>
            <a:ext cx="9294273" cy="5508855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3698" y="76201"/>
            <a:ext cx="1097502" cy="88883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5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-76200" y="-70220"/>
            <a:ext cx="87249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 Results: Electroweak Penguins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914400" y="613449"/>
            <a:ext cx="7239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Interpreting the P5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  <a:sym typeface="Symbol" panose="05050102010706020507" pitchFamily="18" charset="2"/>
              </a:rPr>
              <a:t> Discrepancy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98" t="13422" r="-149" b="-882"/>
          <a:stretch/>
        </p:blipFill>
        <p:spPr>
          <a:xfrm>
            <a:off x="258623" y="1295400"/>
            <a:ext cx="8252627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39" y="1295400"/>
            <a:ext cx="4639765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54" y="1295400"/>
            <a:ext cx="472280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381000" y="266700"/>
            <a:ext cx="9677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: Test of Lepton Universality </a:t>
            </a:r>
            <a:b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             in 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88716" y="6558376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3488"/>
          <a:stretch/>
        </p:blipFill>
        <p:spPr>
          <a:xfrm>
            <a:off x="2667000" y="734340"/>
            <a:ext cx="3300412" cy="533400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contrast="27000"/>
          </a:blip>
          <a:stretch>
            <a:fillRect/>
          </a:stretch>
        </p:blipFill>
        <p:spPr>
          <a:xfrm>
            <a:off x="564163" y="1300576"/>
            <a:ext cx="6781068" cy="685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63" y="1985636"/>
            <a:ext cx="6781068" cy="47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 contrast="25000"/>
          </a:blip>
          <a:stretch>
            <a:fillRect/>
          </a:stretch>
        </p:blipFill>
        <p:spPr>
          <a:xfrm>
            <a:off x="564163" y="2461886"/>
            <a:ext cx="8712222" cy="1076325"/>
          </a:xfrm>
          <a:prstGeom prst="rect">
            <a:avLst/>
          </a:prstGeom>
          <a:ln w="19050">
            <a:solidFill>
              <a:srgbClr val="CC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lum contrast="18000"/>
          </a:blip>
          <a:stretch>
            <a:fillRect/>
          </a:stretch>
        </p:blipFill>
        <p:spPr>
          <a:xfrm>
            <a:off x="564163" y="3538211"/>
            <a:ext cx="8712222" cy="3077315"/>
          </a:xfrm>
          <a:prstGeom prst="rect">
            <a:avLst/>
          </a:prstGeom>
          <a:ln w="19050">
            <a:solidFill>
              <a:srgbClr val="000086"/>
            </a:solidFill>
          </a:ln>
        </p:spPr>
      </p:pic>
      <p:pic>
        <p:nvPicPr>
          <p:cNvPr id="7170" name="Picture 2" descr="http://animalsadda.com/wp-content/uploads/2013/04/Adelie-Penguin-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t="9322" r="7720" b="9322"/>
          <a:stretch/>
        </p:blipFill>
        <p:spPr bwMode="auto">
          <a:xfrm>
            <a:off x="7345231" y="1310127"/>
            <a:ext cx="2286970" cy="1436004"/>
          </a:xfrm>
          <a:prstGeom prst="rect">
            <a:avLst/>
          </a:prstGeom>
          <a:noFill/>
          <a:ln w="19050">
            <a:solidFill>
              <a:srgbClr val="71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4648200" y="4536488"/>
            <a:ext cx="4495800" cy="762000"/>
          </a:xfrm>
          <a:prstGeom prst="rect">
            <a:avLst/>
          </a:prstGeom>
          <a:noFill/>
          <a:ln w="476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7334350" y="991310"/>
            <a:ext cx="2383185" cy="333816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Non Standard ?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8153400" cy="1295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rgbClr val="FFEF00"/>
                </a:solidFill>
              </a:rPr>
              <a:t>  The 125 </a:t>
            </a:r>
            <a:r>
              <a:rPr lang="en-US" dirty="0" err="1" smtClean="0">
                <a:solidFill>
                  <a:srgbClr val="FFEF00"/>
                </a:solidFill>
              </a:rPr>
              <a:t>GeV</a:t>
            </a:r>
            <a:r>
              <a:rPr lang="en-US" dirty="0" smtClean="0">
                <a:solidFill>
                  <a:srgbClr val="FFEF00"/>
                </a:solidFill>
              </a:rPr>
              <a:t> Boson Discovery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 Portal that </a:t>
            </a:r>
            <a:r>
              <a:rPr lang="en-US" sz="3200" i="1" dirty="0" smtClean="0">
                <a:solidFill>
                  <a:schemeClr val="tx1"/>
                </a:solidFill>
              </a:rPr>
              <a:t>Has Expanded our Vision</a:t>
            </a:r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1000" contrast="21000"/>
          </a:blip>
          <a:srcRect l="48880" b="34623"/>
          <a:stretch>
            <a:fillRect/>
          </a:stretch>
        </p:blipFill>
        <p:spPr bwMode="auto">
          <a:xfrm>
            <a:off x="186487" y="1280159"/>
            <a:ext cx="4557803" cy="3398997"/>
          </a:xfrm>
          <a:prstGeom prst="rect">
            <a:avLst/>
          </a:prstGeom>
          <a:noFill/>
          <a:ln w="25400">
            <a:solidFill>
              <a:srgbClr val="FFD815"/>
            </a:solidFill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4551602"/>
            <a:ext cx="4745832" cy="2192098"/>
          </a:xfrm>
          <a:solidFill>
            <a:srgbClr val="000028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E11"/>
                </a:solidFill>
              </a:rPr>
              <a:t>A </a:t>
            </a:r>
            <a:r>
              <a:rPr lang="en-US" sz="2200" dirty="0" smtClean="0">
                <a:solidFill>
                  <a:schemeClr val="tx1"/>
                </a:solidFill>
              </a:rPr>
              <a:t>125 </a:t>
            </a:r>
            <a:r>
              <a:rPr lang="en-US" sz="2200" dirty="0" err="1" smtClean="0">
                <a:solidFill>
                  <a:schemeClr val="tx1"/>
                </a:solidFill>
              </a:rPr>
              <a:t>GeV</a:t>
            </a:r>
            <a:r>
              <a:rPr lang="en-US" sz="2200" dirty="0" smtClean="0">
                <a:solidFill>
                  <a:schemeClr val="tx1"/>
                </a:solidFill>
              </a:rPr>
              <a:t> Higgs </a:t>
            </a:r>
            <a:r>
              <a:rPr lang="en-US" sz="2200" dirty="0" smtClean="0">
                <a:solidFill>
                  <a:srgbClr val="FFEE11"/>
                </a:solidFill>
              </a:rPr>
              <a:t>is hard to fit </a:t>
            </a:r>
            <a:br>
              <a:rPr lang="en-US" sz="2200" dirty="0" smtClean="0">
                <a:solidFill>
                  <a:srgbClr val="FFEE11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into </a:t>
            </a:r>
            <a:r>
              <a:rPr lang="en-US" sz="2200" dirty="0" smtClean="0">
                <a:solidFill>
                  <a:schemeClr val="tx1"/>
                </a:solidFill>
              </a:rPr>
              <a:t>the simplest forms of SUSY</a:t>
            </a:r>
          </a:p>
          <a:p>
            <a:pPr marL="284163" lvl="1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300" b="1" i="1" dirty="0" smtClean="0">
                <a:solidFill>
                  <a:srgbClr val="FFEF00"/>
                </a:solidFill>
              </a:rPr>
              <a:t> Nature may be more subtle:</a:t>
            </a:r>
            <a:br>
              <a:rPr lang="en-US" sz="2300" b="1" i="1" dirty="0" smtClean="0">
                <a:solidFill>
                  <a:srgbClr val="FFEF00"/>
                </a:solidFill>
              </a:rPr>
            </a:br>
            <a:r>
              <a:rPr lang="en-US" sz="2300" b="1" i="1" dirty="0" smtClean="0">
                <a:solidFill>
                  <a:srgbClr val="FFEF00"/>
                </a:solidFill>
              </a:rPr>
              <a:t> </a:t>
            </a:r>
            <a:r>
              <a:rPr lang="en-US" sz="2200" b="1" i="1" dirty="0" smtClean="0">
                <a:solidFill>
                  <a:schemeClr val="tx1"/>
                </a:solidFill>
              </a:rPr>
              <a:t>SUSY may not be so simple</a:t>
            </a:r>
          </a:p>
          <a:p>
            <a:pPr marL="284163" indent="-168275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F00"/>
                </a:solidFill>
              </a:rPr>
              <a:t>2013: “industry” exploring </a:t>
            </a:r>
            <a:br>
              <a:rPr lang="en-US" sz="2200" dirty="0" smtClean="0">
                <a:solidFill>
                  <a:srgbClr val="FFEF00"/>
                </a:solidFill>
              </a:rPr>
            </a:br>
            <a:r>
              <a:rPr lang="en-US" sz="2200" dirty="0" smtClean="0">
                <a:solidFill>
                  <a:srgbClr val="9FF7FB"/>
                </a:solidFill>
              </a:rPr>
              <a:t>exotic SM and SUSY extensions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14888" y="4564858"/>
            <a:ext cx="4791692" cy="2158671"/>
          </a:xfrm>
          <a:prstGeom prst="rect">
            <a:avLst/>
          </a:prstGeom>
          <a:solidFill>
            <a:srgbClr val="000028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4163" indent="-284163" eaLnBrk="0" fontAlgn="base" hangingPunct="0">
              <a:lnSpc>
                <a:spcPct val="90000"/>
              </a:lnSpc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2400" b="1" kern="0" dirty="0" smtClean="0">
                <a:solidFill>
                  <a:srgbClr val="FFEE11"/>
                </a:solidFill>
                <a:cs typeface="Arial" pitchFamily="34" charset="0"/>
              </a:rPr>
              <a:t>A Higgs mass of ~125 </a:t>
            </a:r>
            <a:r>
              <a:rPr lang="en-US" sz="2400" b="1" kern="0" dirty="0" err="1" smtClean="0">
                <a:solidFill>
                  <a:srgbClr val="FFEE11"/>
                </a:solidFill>
                <a:cs typeface="Arial" pitchFamily="34" charset="0"/>
              </a:rPr>
              <a:t>GeV</a:t>
            </a:r>
            <a:r>
              <a:rPr lang="en-US" sz="2400" b="1" kern="0" dirty="0" smtClean="0">
                <a:solidFill>
                  <a:srgbClr val="FFEE11"/>
                </a:solidFill>
                <a:cs typeface="Arial" pitchFamily="34" charset="0"/>
              </a:rPr>
              <a:t>  </a:t>
            </a:r>
          </a:p>
          <a:p>
            <a:pPr marL="284163" indent="-284163" eaLnBrk="0" fontAlgn="base" hangingPunct="0">
              <a:lnSpc>
                <a:spcPct val="90000"/>
              </a:lnSpc>
              <a:spcAft>
                <a:spcPts val="300"/>
              </a:spcAft>
              <a:buClr>
                <a:srgbClr val="FFEE11"/>
              </a:buClr>
              <a:buSzPct val="90000"/>
              <a:buFont typeface="Wingdings 3" pitchFamily="18" charset="2"/>
              <a:buChar char="Æ"/>
              <a:defRPr/>
            </a:pP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The Vacuum we are in </a:t>
            </a:r>
            <a:b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seems to be </a:t>
            </a:r>
            <a:r>
              <a:rPr lang="en-US" sz="2400" b="1" i="1" kern="0" dirty="0" err="1" smtClean="0">
                <a:solidFill>
                  <a:srgbClr val="FFEE11"/>
                </a:solidFill>
                <a:cs typeface="Arial" pitchFamily="34" charset="0"/>
              </a:rPr>
              <a:t>metastable</a:t>
            </a:r>
            <a:r>
              <a:rPr lang="en-US" sz="2400" b="1" i="1" kern="0" dirty="0" smtClean="0">
                <a:solidFill>
                  <a:srgbClr val="FFEE11"/>
                </a:solidFill>
                <a:cs typeface="Arial" pitchFamily="34" charset="0"/>
              </a:rPr>
              <a:t> </a:t>
            </a:r>
          </a:p>
          <a:p>
            <a:pPr marL="284163" indent="-284163" eaLnBrk="0" fontAlgn="base" hangingPunct="0">
              <a:lnSpc>
                <a:spcPct val="90000"/>
              </a:lnSpc>
              <a:spcAft>
                <a:spcPts val="300"/>
              </a:spcAft>
              <a:buClr>
                <a:srgbClr val="FFEE11"/>
              </a:buClr>
              <a:buSzPct val="90000"/>
              <a:buFont typeface="Wingdings 3" pitchFamily="18" charset="2"/>
              <a:buChar char="Æ"/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OR – </a:t>
            </a:r>
            <a:r>
              <a:rPr lang="en-US" sz="2200" b="1" kern="0" dirty="0" smtClean="0">
                <a:solidFill>
                  <a:srgbClr val="FFEE11"/>
                </a:solidFill>
                <a:cs typeface="Arial" pitchFamily="34" charset="0"/>
              </a:rPr>
              <a:t>New physics at ~10</a:t>
            </a:r>
            <a:r>
              <a:rPr lang="en-US" sz="2450" b="1" kern="0" baseline="22000" dirty="0" smtClean="0">
                <a:solidFill>
                  <a:srgbClr val="FFEE11"/>
                </a:solidFill>
                <a:cs typeface="Arial" pitchFamily="34" charset="0"/>
              </a:rPr>
              <a:t>11</a:t>
            </a:r>
            <a:r>
              <a:rPr lang="en-US" sz="2200" b="1" kern="0" dirty="0" smtClean="0">
                <a:solidFill>
                  <a:srgbClr val="FFEE11"/>
                </a:solidFill>
                <a:cs typeface="Arial" pitchFamily="34" charset="0"/>
              </a:rPr>
              <a:t> </a:t>
            </a:r>
            <a:r>
              <a:rPr lang="en-US" sz="2200" b="1" kern="0" dirty="0" err="1" smtClean="0">
                <a:solidFill>
                  <a:srgbClr val="FFEE11"/>
                </a:solidFill>
                <a:cs typeface="Arial" pitchFamily="34" charset="0"/>
              </a:rPr>
              <a:t>GeV</a:t>
            </a:r>
            <a:endParaRPr lang="en-US" sz="2200" b="1" kern="0" dirty="0" smtClean="0">
              <a:solidFill>
                <a:srgbClr val="FFEE11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0000"/>
              </a:lnSpc>
              <a:spcAft>
                <a:spcPts val="300"/>
              </a:spcAft>
              <a:buClr>
                <a:srgbClr val="FFEE11"/>
              </a:buClr>
              <a:buFont typeface="Wingdings" pitchFamily="2" charset="2"/>
              <a:buChar char="§"/>
              <a:defRPr/>
            </a:pPr>
            <a:r>
              <a:rPr lang="en-US" sz="2200" b="1" i="1" kern="0" dirty="0" smtClean="0">
                <a:solidFill>
                  <a:srgbClr val="FFE900"/>
                </a:solidFill>
                <a:cs typeface="Arial" pitchFamily="34" charset="0"/>
              </a:rPr>
              <a:t>What lies between us </a:t>
            </a:r>
            <a:br>
              <a:rPr lang="en-US" sz="2200" b="1" i="1" kern="0" dirty="0" smtClean="0">
                <a:solidFill>
                  <a:srgbClr val="FFE900"/>
                </a:solidFill>
                <a:cs typeface="Arial" pitchFamily="34" charset="0"/>
              </a:rPr>
            </a:br>
            <a:r>
              <a:rPr lang="en-US" sz="2200" b="1" i="1" kern="0" dirty="0" smtClean="0">
                <a:solidFill>
                  <a:srgbClr val="FFE900"/>
                </a:solidFill>
                <a:cs typeface="Arial" pitchFamily="34" charset="0"/>
              </a:rPr>
              <a:t> and the Big Bang ?</a:t>
            </a:r>
            <a:r>
              <a:rPr lang="en-US" sz="2200" b="1" kern="0" dirty="0" smtClean="0">
                <a:solidFill>
                  <a:srgbClr val="FFD815"/>
                </a:solidFill>
                <a:cs typeface="Arial" pitchFamily="34" charset="0"/>
              </a:rPr>
              <a:t/>
            </a:r>
            <a:br>
              <a:rPr lang="en-US" sz="2200" b="1" kern="0" dirty="0" smtClean="0">
                <a:solidFill>
                  <a:srgbClr val="FFD815"/>
                </a:solidFill>
                <a:cs typeface="Arial" pitchFamily="34" charset="0"/>
              </a:rPr>
            </a:br>
            <a:endParaRPr lang="en-US" sz="2200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5000"/>
              </a:lnSpc>
              <a:spcAft>
                <a:spcPts val="400"/>
              </a:spcAft>
              <a:buFont typeface="Wingdings" pitchFamily="2" charset="2"/>
              <a:buChar char="­"/>
              <a:defRPr/>
            </a:pPr>
            <a:endParaRPr lang="en-US" sz="2200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5000"/>
              </a:lnSpc>
              <a:spcAft>
                <a:spcPts val="400"/>
              </a:spcAft>
              <a:buFont typeface="Wingdings" pitchFamily="2" charset="2"/>
              <a:buChar char="­"/>
              <a:defRPr/>
            </a:pPr>
            <a:endParaRPr lang="en-US" sz="2200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5000"/>
              </a:lnSpc>
              <a:spcAft>
                <a:spcPts val="400"/>
              </a:spcAft>
              <a:buFont typeface="Wingdings" pitchFamily="2" charset="2"/>
              <a:buChar char="­"/>
              <a:defRPr/>
            </a:pPr>
            <a:endParaRPr lang="en-US" sz="2200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5000"/>
              </a:lnSpc>
              <a:spcAft>
                <a:spcPts val="400"/>
              </a:spcAft>
              <a:buFont typeface="Wingdings" pitchFamily="2" charset="2"/>
              <a:buChar char="­"/>
              <a:defRPr/>
            </a:pPr>
            <a:endParaRPr lang="en-US" sz="2200" b="1" kern="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284163" indent="-284163" eaLnBrk="0" fontAlgn="base" hangingPunct="0">
              <a:lnSpc>
                <a:spcPct val="95000"/>
              </a:lnSpc>
              <a:spcAft>
                <a:spcPts val="400"/>
              </a:spcAft>
              <a:buFont typeface="Wingdings" pitchFamily="2" charset="2"/>
              <a:buChar char="­"/>
              <a:defRPr/>
            </a:pPr>
            <a:endParaRPr lang="en-US" sz="2200" b="1" kern="0" dirty="0" smtClean="0">
              <a:solidFill>
                <a:srgbClr val="00FFFF"/>
              </a:solidFill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31000" contrast="58000"/>
          </a:blip>
          <a:srcRect l="39791" t="2459" r="628" b="24590"/>
          <a:stretch>
            <a:fillRect/>
          </a:stretch>
        </p:blipFill>
        <p:spPr bwMode="auto">
          <a:xfrm>
            <a:off x="4897504" y="1460350"/>
            <a:ext cx="4643437" cy="290750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438337" name="Picture 1"/>
          <p:cNvPicPr>
            <a:picLocks noChangeAspect="1" noChangeArrowheads="1"/>
          </p:cNvPicPr>
          <p:nvPr/>
        </p:nvPicPr>
        <p:blipFill>
          <a:blip r:embed="rId4" cstate="print">
            <a:lum bright="-33000" contrast="59000"/>
          </a:blip>
          <a:srcRect/>
          <a:stretch>
            <a:fillRect/>
          </a:stretch>
        </p:blipFill>
        <p:spPr bwMode="auto">
          <a:xfrm>
            <a:off x="4819428" y="1301858"/>
            <a:ext cx="4765636" cy="3280898"/>
          </a:xfrm>
          <a:prstGeom prst="rect">
            <a:avLst/>
          </a:prstGeom>
          <a:noFill/>
          <a:ln w="25400">
            <a:solidFill>
              <a:srgbClr val="FFDE00"/>
            </a:solidFill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853082" y="3299007"/>
            <a:ext cx="1240937" cy="446276"/>
          </a:xfrm>
          <a:prstGeom prst="rect">
            <a:avLst/>
          </a:prstGeom>
          <a:solidFill>
            <a:srgbClr val="10861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Stable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35853" y="1609663"/>
            <a:ext cx="1375186" cy="442861"/>
          </a:xfrm>
          <a:prstGeom prst="rect">
            <a:avLst/>
          </a:prstGeom>
          <a:solidFill>
            <a:srgbClr val="C63E14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Unstable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749878" y="1787409"/>
            <a:ext cx="1538344" cy="430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2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Metastable</a:t>
            </a:r>
            <a:endParaRPr lang="en-US" sz="22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087913" y="2472470"/>
            <a:ext cx="611392" cy="446276"/>
          </a:xfrm>
          <a:prstGeom prst="rect">
            <a:avLst/>
          </a:prstGeom>
          <a:solidFill>
            <a:srgbClr val="FFFF00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US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6611483" y="2559203"/>
            <a:ext cx="570155" cy="290455"/>
          </a:xfrm>
          <a:prstGeom prst="rightArrow">
            <a:avLst/>
          </a:prstGeom>
          <a:solidFill>
            <a:srgbClr val="000054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230457" y="4204446"/>
            <a:ext cx="2289586" cy="307777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Higgs Mass in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GeV</a:t>
            </a: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 rot="16200000">
            <a:off x="3472021" y="2922797"/>
            <a:ext cx="2969110" cy="307777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Top Quark Mass in </a:t>
            </a: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GeV</a:t>
            </a: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04397" y="1355460"/>
            <a:ext cx="4485938" cy="307777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SuperSymmetry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 and the Higgs Mass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808668" y="1290917"/>
            <a:ext cx="4797911" cy="307777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Aft>
                <a:spcPts val="1200"/>
              </a:spcAft>
            </a:pP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8" charset="0"/>
                <a:ea typeface="MS PGothic" pitchFamily="34" charset="-128"/>
                <a:cs typeface="Arial" pitchFamily="34" charset="0"/>
              </a:rPr>
              <a:t>The Higgs Mass and Vacuum Stability</a:t>
            </a:r>
          </a:p>
        </p:txBody>
      </p:sp>
      <p:pic>
        <p:nvPicPr>
          <p:cNvPr id="23" name="Picture 2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487" y="120588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5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 cstate="print">
            <a:lum bright="-13000" contrast="30000"/>
          </a:blip>
          <a:srcRect/>
          <a:stretch>
            <a:fillRect/>
          </a:stretch>
        </p:blipFill>
        <p:spPr bwMode="auto">
          <a:xfrm>
            <a:off x="187095" y="99349"/>
            <a:ext cx="9566505" cy="66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76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E_LHC%20option3_80km_UnderLake.pd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80" y="1067953"/>
            <a:ext cx="9252520" cy="5561447"/>
          </a:xfrm>
          <a:prstGeom prst="rect">
            <a:avLst/>
          </a:prstGeom>
        </p:spPr>
      </p:pic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381000" y="-153888"/>
            <a:ext cx="1846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266882" y="2984057"/>
            <a:ext cx="3600400" cy="3600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468" y="4554612"/>
            <a:ext cx="29496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0C377B"/>
                </a:solidFill>
                <a:latin typeface="Arial"/>
              </a:rPr>
              <a:t>16 T </a:t>
            </a:r>
            <a:r>
              <a:rPr lang="fr-CH" b="1" dirty="0">
                <a:solidFill>
                  <a:srgbClr val="0C377B"/>
                </a:solidFill>
                <a:latin typeface="Arial"/>
                <a:sym typeface="Symbol"/>
              </a:rPr>
              <a:t> 100 </a:t>
            </a:r>
            <a:r>
              <a:rPr lang="fr-CH" b="1" dirty="0" err="1">
                <a:solidFill>
                  <a:srgbClr val="0C377B"/>
                </a:solidFill>
                <a:latin typeface="Arial"/>
                <a:sym typeface="Symbol"/>
              </a:rPr>
              <a:t>TeV</a:t>
            </a:r>
            <a:r>
              <a:rPr lang="fr-CH" b="1" dirty="0">
                <a:solidFill>
                  <a:srgbClr val="0C377B"/>
                </a:solidFill>
                <a:latin typeface="Arial"/>
                <a:sym typeface="Symbol"/>
              </a:rPr>
              <a:t> in 100 km</a:t>
            </a:r>
          </a:p>
          <a:p>
            <a:r>
              <a:rPr lang="fr-CH" b="1" dirty="0">
                <a:solidFill>
                  <a:srgbClr val="0C377B"/>
                </a:solidFill>
                <a:latin typeface="Arial"/>
                <a:sym typeface="Symbol"/>
              </a:rPr>
              <a:t>20 T  100 </a:t>
            </a:r>
            <a:r>
              <a:rPr lang="fr-CH" b="1" dirty="0" err="1">
                <a:solidFill>
                  <a:srgbClr val="0C377B"/>
                </a:solidFill>
                <a:latin typeface="Arial"/>
                <a:sym typeface="Symbol"/>
              </a:rPr>
              <a:t>TeV</a:t>
            </a:r>
            <a:r>
              <a:rPr lang="fr-CH" b="1" dirty="0">
                <a:solidFill>
                  <a:srgbClr val="0C377B"/>
                </a:solidFill>
                <a:latin typeface="Arial"/>
                <a:sym typeface="Symbol"/>
              </a:rPr>
              <a:t> in 80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948" y="1045481"/>
            <a:ext cx="3796452" cy="3170099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kern="0" dirty="0">
                <a:solidFill>
                  <a:srgbClr val="CCFFFF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kern="0" dirty="0" err="1">
                <a:solidFill>
                  <a:srgbClr val="CCFFFF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b="1" kern="0" dirty="0">
                <a:latin typeface="Arial"/>
                <a:cs typeface="Calibri" pitchFamily="34" charset="0"/>
              </a:rPr>
              <a:t> hadron collider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with</a:t>
            </a:r>
            <a:br>
              <a:rPr lang="en-US" sz="2000" b="1" kern="0" dirty="0" smtClean="0">
                <a:latin typeface="Arial"/>
                <a:cs typeface="Calibri" pitchFamily="34" charset="0"/>
              </a:rPr>
            </a:br>
            <a:r>
              <a:rPr lang="en-US" sz="2000" b="1" kern="0" dirty="0" smtClean="0">
                <a:latin typeface="Arial"/>
                <a:cs typeface="Calibri" pitchFamily="34" charset="0"/>
              </a:rPr>
              <a:t>100 </a:t>
            </a:r>
            <a:r>
              <a:rPr lang="en-US" sz="2000" b="1" kern="0" dirty="0" err="1">
                <a:latin typeface="Arial"/>
                <a:cs typeface="Calibri" pitchFamily="34" charset="0"/>
              </a:rPr>
              <a:t>TeV</a:t>
            </a:r>
            <a:r>
              <a:rPr lang="en-US" sz="2000" b="1" kern="0" dirty="0">
                <a:latin typeface="Arial"/>
                <a:cs typeface="Calibri" pitchFamily="34" charset="0"/>
              </a:rPr>
              <a:t> proton </a:t>
            </a:r>
            <a:r>
              <a:rPr lang="en-US" sz="2000" b="1" kern="0" dirty="0" err="1">
                <a:latin typeface="Arial"/>
                <a:cs typeface="Calibri" pitchFamily="34" charset="0"/>
              </a:rPr>
              <a:t>cms</a:t>
            </a:r>
            <a:r>
              <a:rPr lang="en-US" sz="2000" b="1" kern="0" dirty="0">
                <a:latin typeface="Arial"/>
                <a:cs typeface="Calibri" pitchFamily="34" charset="0"/>
              </a:rPr>
              <a:t> energy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kern="0" dirty="0">
                <a:solidFill>
                  <a:srgbClr val="CCFFFF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kern="0" dirty="0" err="1">
                <a:solidFill>
                  <a:srgbClr val="CCFFFF"/>
                </a:solidFill>
                <a:latin typeface="Arial"/>
                <a:cs typeface="Calibri" pitchFamily="34" charset="0"/>
              </a:rPr>
              <a:t>ee</a:t>
            </a:r>
            <a:r>
              <a:rPr lang="en-US" sz="2000" b="1" kern="0" dirty="0">
                <a:latin typeface="Arial"/>
                <a:cs typeface="Calibri" pitchFamily="34" charset="0"/>
              </a:rPr>
              <a:t> a lepton collider as a potential intermediate step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kern="0" dirty="0">
                <a:solidFill>
                  <a:srgbClr val="CCFFFF"/>
                </a:solidFill>
                <a:latin typeface="Arial"/>
                <a:cs typeface="Calibri" pitchFamily="34" charset="0"/>
              </a:rPr>
              <a:t>FCC</a:t>
            </a:r>
            <a:r>
              <a:rPr lang="en-US" sz="2000" b="1" kern="0" dirty="0">
                <a:latin typeface="Arial"/>
                <a:cs typeface="Calibri" pitchFamily="34" charset="0"/>
              </a:rPr>
              <a:t>-eh lepton hadron option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kern="0" dirty="0">
                <a:solidFill>
                  <a:srgbClr val="CCFFFF"/>
                </a:solidFill>
                <a:latin typeface="Arial"/>
                <a:cs typeface="Calibri" pitchFamily="34" charset="0"/>
              </a:rPr>
              <a:t>International collaboration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kern="0" dirty="0">
                <a:solidFill>
                  <a:srgbClr val="CCFFFF"/>
                </a:solidFill>
                <a:latin typeface="Arial"/>
                <a:cs typeface="Calibri" pitchFamily="34" charset="0"/>
              </a:rPr>
              <a:t>CDR for EU strategy </a:t>
            </a:r>
            <a:r>
              <a:rPr lang="en-US" sz="2000" b="1" kern="0" dirty="0" smtClean="0">
                <a:solidFill>
                  <a:srgbClr val="CCFFFF"/>
                </a:solidFill>
                <a:latin typeface="Arial"/>
                <a:cs typeface="Calibri" pitchFamily="34" charset="0"/>
              </a:rPr>
              <a:t/>
            </a:r>
            <a:br>
              <a:rPr lang="en-US" sz="2000" b="1" kern="0" dirty="0" smtClean="0">
                <a:solidFill>
                  <a:srgbClr val="CCFFFF"/>
                </a:solidFill>
                <a:latin typeface="Arial"/>
                <a:cs typeface="Calibri" pitchFamily="34" charset="0"/>
              </a:rPr>
            </a:br>
            <a:r>
              <a:rPr lang="en-US" sz="2000" b="1" kern="0" dirty="0" smtClean="0">
                <a:solidFill>
                  <a:srgbClr val="CCFFFF"/>
                </a:solidFill>
                <a:latin typeface="Arial"/>
                <a:cs typeface="Calibri" pitchFamily="34" charset="0"/>
              </a:rPr>
              <a:t>  update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latin typeface="Arial"/>
                <a:cs typeface="Calibri" pitchFamily="34" charset="0"/>
              </a:rPr>
              <a:t>in 2018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6280" y="106034"/>
            <a:ext cx="8490519" cy="894504"/>
          </a:xfrm>
          <a:prstGeom prst="rect">
            <a:avLst/>
          </a:prstGeom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CCFFFF"/>
                </a:solidFill>
                <a:cs typeface="Calibri" pitchFamily="34" charset="0"/>
              </a:rPr>
              <a:t>FCC:</a:t>
            </a:r>
            <a:r>
              <a:rPr lang="en-US" sz="2800" dirty="0" smtClean="0">
                <a:cs typeface="Calibri" pitchFamily="34" charset="0"/>
              </a:rPr>
              <a:t> Study </a:t>
            </a:r>
            <a:r>
              <a:rPr lang="en-US" sz="2800" dirty="0">
                <a:cs typeface="Calibri" pitchFamily="34" charset="0"/>
              </a:rPr>
              <a:t>of 80-100 km </a:t>
            </a:r>
            <a:r>
              <a:rPr lang="en-US" sz="2800" dirty="0" smtClean="0">
                <a:cs typeface="Calibri" pitchFamily="34" charset="0"/>
              </a:rPr>
              <a:t>Tunnel </a:t>
            </a:r>
            <a:r>
              <a:rPr lang="en-US" sz="2800" dirty="0">
                <a:cs typeface="Calibri" pitchFamily="34" charset="0"/>
              </a:rPr>
              <a:t>in Geneva a</a:t>
            </a:r>
            <a:r>
              <a:rPr lang="en-US" sz="2800" dirty="0" smtClean="0">
                <a:cs typeface="Calibri" pitchFamily="34" charset="0"/>
              </a:rPr>
              <a:t>rea </a:t>
            </a:r>
            <a:br>
              <a:rPr lang="en-US" sz="2800" dirty="0" smtClean="0">
                <a:cs typeface="Calibri" pitchFamily="34" charset="0"/>
              </a:rPr>
            </a:br>
            <a:r>
              <a:rPr lang="en-US" sz="2800" dirty="0" smtClean="0">
                <a:cs typeface="Calibri" pitchFamily="34" charset="0"/>
              </a:rPr>
              <a:t>           </a:t>
            </a:r>
            <a:r>
              <a:rPr lang="en-US" sz="2800" dirty="0" smtClean="0">
                <a:solidFill>
                  <a:srgbClr val="CCFFFF"/>
                </a:solidFill>
                <a:cs typeface="Calibri" pitchFamily="34" charset="0"/>
              </a:rPr>
              <a:t>Design </a:t>
            </a:r>
            <a:r>
              <a:rPr lang="en-US" sz="2800" dirty="0">
                <a:solidFill>
                  <a:srgbClr val="CCFFFF"/>
                </a:solidFill>
                <a:cs typeface="Calibri" pitchFamily="34" charset="0"/>
              </a:rPr>
              <a:t>driven by pp requirements </a:t>
            </a:r>
            <a:endParaRPr lang="de-DE" sz="2800" kern="0" dirty="0">
              <a:solidFill>
                <a:srgbClr val="CCFFFF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399" y="63521"/>
            <a:ext cx="1190625" cy="107948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8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upload.wikimedia.org/wikipedia/commons/thumb/d/dd/ILC_SchemeTDR.jpg/800px-ILC_SchemeTDR.jpg"/>
          <p:cNvPicPr>
            <a:picLocks noChangeAspect="1" noChangeArrowheads="1"/>
          </p:cNvPicPr>
          <p:nvPr/>
        </p:nvPicPr>
        <p:blipFill rotWithShape="1">
          <a:blip r:embed="rId3" cstate="print"/>
          <a:srcRect l="2911" r="2464"/>
          <a:stretch/>
        </p:blipFill>
        <p:spPr bwMode="auto">
          <a:xfrm>
            <a:off x="4714043" y="1066801"/>
            <a:ext cx="4876800" cy="2590800"/>
          </a:xfrm>
          <a:prstGeom prst="rect">
            <a:avLst/>
          </a:prstGeom>
          <a:noFill/>
          <a:ln w="19050">
            <a:solidFill>
              <a:srgbClr val="FFEE13"/>
            </a:solidFill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9278" y="27877"/>
            <a:ext cx="7797800" cy="1143000"/>
          </a:xfrm>
        </p:spPr>
        <p:txBody>
          <a:bodyPr/>
          <a:lstStyle/>
          <a:p>
            <a:pPr algn="ctr" eaLnBrk="1" hangingPunct="1"/>
            <a:r>
              <a:rPr lang="de-DE" dirty="0" smtClean="0">
                <a:solidFill>
                  <a:srgbClr val="CCFFFF"/>
                </a:solidFill>
              </a:rPr>
              <a:t>International Linear </a:t>
            </a:r>
            <a:r>
              <a:rPr lang="de-DE" dirty="0" err="1" smtClean="0">
                <a:solidFill>
                  <a:srgbClr val="CCFFFF"/>
                </a:solidFill>
              </a:rPr>
              <a:t>Collider</a:t>
            </a:r>
            <a:endParaRPr lang="en-GB" dirty="0" smtClean="0">
              <a:solidFill>
                <a:srgbClr val="CCFFFF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04800" y="1066800"/>
            <a:ext cx="4398886" cy="5620178"/>
          </a:xfrm>
          <a:prstGeom prst="rect">
            <a:avLst/>
          </a:prstGeom>
          <a:solidFill>
            <a:srgbClr val="001D3A"/>
          </a:solidFill>
          <a:ln w="22225">
            <a:solidFill>
              <a:srgbClr val="FFEE13"/>
            </a:solidFill>
          </a:ln>
        </p:spPr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kern="0" dirty="0"/>
              <a:t>500 GeV electron-positron 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smtClean="0"/>
              <a:t>collider</a:t>
            </a:r>
            <a:endParaRPr lang="de-DE" kern="0" dirty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kern="0" dirty="0"/>
              <a:t>Superconducting RF 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smtClean="0"/>
              <a:t>Technology</a:t>
            </a:r>
            <a:br>
              <a:rPr lang="de-DE" kern="0" dirty="0" smtClean="0"/>
            </a:br>
            <a:endParaRPr lang="de-DE" kern="0" dirty="0" smtClean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endParaRPr lang="de-DE" kern="0" dirty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endParaRPr lang="de-DE" kern="0" dirty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endParaRPr lang="de-DE" kern="0" dirty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endParaRPr lang="de-DE" kern="0" dirty="0"/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kern="0" dirty="0" smtClean="0"/>
              <a:t>TDR </a:t>
            </a:r>
            <a:r>
              <a:rPr lang="de-DE" kern="0" dirty="0"/>
              <a:t>in 2013</a:t>
            </a:r>
          </a:p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kern="0" dirty="0"/>
              <a:t>Candidate site in </a:t>
            </a: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smtClean="0"/>
              <a:t>northern </a:t>
            </a:r>
            <a:r>
              <a:rPr lang="de-DE" kern="0" dirty="0"/>
              <a:t>Japan</a:t>
            </a:r>
          </a:p>
          <a:p>
            <a:pPr lvl="1"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sz="2400" dirty="0">
                <a:solidFill>
                  <a:srgbClr val="CCFFFF"/>
                </a:solidFill>
              </a:rPr>
              <a:t>used for site </a:t>
            </a:r>
            <a:r>
              <a:rPr lang="de-DE" sz="2400" dirty="0" smtClean="0">
                <a:solidFill>
                  <a:srgbClr val="CCFFFF"/>
                </a:solidFill>
              </a:rPr>
              <a:t/>
            </a:r>
            <a:br>
              <a:rPr lang="de-DE" sz="2400" dirty="0" smtClean="0">
                <a:solidFill>
                  <a:srgbClr val="CCFFFF"/>
                </a:solidFill>
              </a:rPr>
            </a:br>
            <a:r>
              <a:rPr lang="de-DE" sz="2400" dirty="0" smtClean="0">
                <a:solidFill>
                  <a:srgbClr val="CCFFFF"/>
                </a:solidFill>
              </a:rPr>
              <a:t>specific </a:t>
            </a:r>
            <a:r>
              <a:rPr lang="de-DE" sz="2400" dirty="0">
                <a:solidFill>
                  <a:srgbClr val="CCFFFF"/>
                </a:solidFill>
              </a:rPr>
              <a:t>design</a:t>
            </a:r>
          </a:p>
          <a:p>
            <a:pPr marL="0" indent="0">
              <a:buNone/>
            </a:pPr>
            <a:endParaRPr lang="en-GB" kern="0" dirty="0">
              <a:solidFill>
                <a:srgbClr val="FF0000"/>
              </a:solidFill>
            </a:endParaRPr>
          </a:p>
          <a:p>
            <a:endParaRPr lang="de-DE" kern="0" dirty="0">
              <a:solidFill>
                <a:srgbClr val="FF0000"/>
              </a:solidFill>
            </a:endParaRPr>
          </a:p>
          <a:p>
            <a:endParaRPr lang="de-DE" kern="0" dirty="0">
              <a:solidFill>
                <a:srgbClr val="FF0000"/>
              </a:solidFill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8" y="2634127"/>
            <a:ext cx="3073093" cy="20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43" y="3657600"/>
            <a:ext cx="4876800" cy="3029378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7" name="Picture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56072"/>
            <a:ext cx="1053297" cy="101072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114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65" y="975990"/>
            <a:ext cx="9200395" cy="57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椭圆 5"/>
          <p:cNvSpPr/>
          <p:nvPr/>
        </p:nvSpPr>
        <p:spPr>
          <a:xfrm>
            <a:off x="1069552" y="3182046"/>
            <a:ext cx="2896636" cy="310615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259">
              <a:defRPr/>
            </a:pPr>
            <a:endParaRPr lang="zh-CN" altLang="en-US">
              <a:solidFill>
                <a:prstClr val="white"/>
              </a:solidFill>
              <a:latin typeface="Arial"/>
              <a:ea typeface="宋体"/>
            </a:endParaRPr>
          </a:p>
        </p:txBody>
      </p:sp>
      <p:sp>
        <p:nvSpPr>
          <p:cNvPr id="12" name="椭圆 6"/>
          <p:cNvSpPr/>
          <p:nvPr/>
        </p:nvSpPr>
        <p:spPr>
          <a:xfrm>
            <a:off x="3369942" y="2703578"/>
            <a:ext cx="1803136" cy="188392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25" tIns="45713" rIns="91425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259">
              <a:defRPr/>
            </a:pPr>
            <a:endParaRPr lang="zh-CN" altLang="en-US">
              <a:solidFill>
                <a:prstClr val="white"/>
              </a:solidFill>
              <a:latin typeface="Arial"/>
              <a:ea typeface="宋体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3538" y="1073847"/>
            <a:ext cx="4163289" cy="523206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pPr defTabSz="914259">
              <a:defRPr/>
            </a:pPr>
            <a:r>
              <a:rPr lang="en-US" altLang="zh-CN" sz="2800" b="1" dirty="0">
                <a:latin typeface="Arial"/>
                <a:ea typeface="黑体" pitchFamily="2" charset="-122"/>
              </a:rPr>
              <a:t>Qinhuangdao (</a:t>
            </a:r>
            <a:r>
              <a:rPr lang="zh-CN" altLang="en-US" sz="2800" b="1" dirty="0">
                <a:latin typeface="Arial"/>
                <a:ea typeface="黑体" pitchFamily="2" charset="-122"/>
              </a:rPr>
              <a:t>秦皇岛）</a:t>
            </a:r>
            <a:endParaRPr lang="en-GB" b="1" dirty="0"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113" y="3460875"/>
            <a:ext cx="1178497" cy="523206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GB" sz="2800" b="1" dirty="0">
                <a:solidFill>
                  <a:srgbClr val="FF0000"/>
                </a:solidFill>
                <a:latin typeface="Calibri"/>
              </a:rPr>
              <a:t>50 km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0752" y="5285350"/>
            <a:ext cx="1178497" cy="523206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GB" sz="2800" b="1" dirty="0">
                <a:solidFill>
                  <a:srgbClr val="FF0000"/>
                </a:solidFill>
                <a:latin typeface="Calibri"/>
              </a:rPr>
              <a:t>70 km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05128" y="3907608"/>
            <a:ext cx="4572000" cy="1791245"/>
          </a:xfrm>
          <a:prstGeom prst="rect">
            <a:avLst/>
          </a:prstGeom>
        </p:spPr>
        <p:txBody>
          <a:bodyPr lIns="91425" tIns="45713" rIns="91425" bIns="45713">
            <a:spAutoFit/>
          </a:bodyPr>
          <a:lstStyle/>
          <a:p>
            <a:pPr defTabSz="91425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Easy </a:t>
            </a:r>
            <a:r>
              <a:rPr lang="en-US" altLang="zh-CN" sz="2400" b="1" dirty="0">
                <a:solidFill>
                  <a:prstClr val="white"/>
                </a:solidFill>
                <a:latin typeface="Arial"/>
                <a:ea typeface="黑体" pitchFamily="2" charset="-122"/>
              </a:rPr>
              <a:t>access</a:t>
            </a:r>
          </a:p>
          <a:p>
            <a:pPr defTabSz="91425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from Beijing</a:t>
            </a:r>
          </a:p>
          <a:p>
            <a:pPr defTabSz="91425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3h </a:t>
            </a:r>
            <a:r>
              <a:rPr lang="en-US" altLang="zh-CN" sz="2400" b="1" dirty="0">
                <a:solidFill>
                  <a:prstClr val="white"/>
                </a:solidFill>
                <a:latin typeface="Arial"/>
                <a:ea typeface="黑体" pitchFamily="2" charset="-122"/>
              </a:rPr>
              <a:t>by car</a:t>
            </a:r>
          </a:p>
          <a:p>
            <a:pPr defTabSz="91425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1h </a:t>
            </a:r>
            <a:r>
              <a:rPr lang="en-US" altLang="zh-CN" sz="2400" b="1" dirty="0">
                <a:solidFill>
                  <a:prstClr val="white"/>
                </a:solidFill>
                <a:latin typeface="Arial"/>
                <a:ea typeface="黑体" pitchFamily="2" charset="-122"/>
              </a:rPr>
              <a:t>by train </a:t>
            </a:r>
            <a:endParaRPr lang="zh-CN" altLang="en-US" sz="2400" b="1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9975" y="6312391"/>
            <a:ext cx="1377464" cy="373659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GB" dirty="0">
                <a:solidFill>
                  <a:prstClr val="white"/>
                </a:solidFill>
                <a:latin typeface="Calibri"/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3382" y="2411190"/>
            <a:ext cx="1858586" cy="523220"/>
          </a:xfrm>
          <a:prstGeom prst="rect">
            <a:avLst/>
          </a:prstGeom>
        </p:spPr>
        <p:txBody>
          <a:bodyPr wrap="none" lIns="91425" tIns="45713" rIns="91425" bIns="45713">
            <a:spAutoFit/>
          </a:bodyPr>
          <a:lstStyle/>
          <a:p>
            <a:pPr defTabSz="914259"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  <a:latin typeface="Calibri"/>
              </a:rPr>
              <a:t>CepC</a:t>
            </a:r>
            <a:r>
              <a:rPr lang="en-GB" sz="28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GB" sz="2800" b="1" dirty="0" err="1">
                <a:solidFill>
                  <a:srgbClr val="FF0000"/>
                </a:solidFill>
                <a:latin typeface="Calibri"/>
              </a:rPr>
              <a:t>SppC</a:t>
            </a:r>
            <a:endParaRPr lang="en-GB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5" y="-20831"/>
            <a:ext cx="9143999" cy="984885"/>
          </a:xfrm>
          <a:prstGeom prst="rect">
            <a:avLst/>
          </a:prstGeom>
          <a:solidFill>
            <a:srgbClr val="002060"/>
          </a:solidFill>
        </p:spPr>
        <p:txBody>
          <a:bodyPr wrap="square" lIns="91425" tIns="0" rIns="91425" bIns="0" rtlCol="0" anchor="ctr">
            <a:spAutoFit/>
          </a:bodyPr>
          <a:lstStyle/>
          <a:p>
            <a:pPr algn="ctr" defTabSz="914259">
              <a:defRPr/>
            </a:pPr>
            <a:r>
              <a:rPr lang="en-GB" sz="3200" b="1" dirty="0" err="1">
                <a:solidFill>
                  <a:srgbClr val="CCFFFF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200" b="1" dirty="0">
                <a:solidFill>
                  <a:srgbClr val="CCFFFF"/>
                </a:solidFill>
                <a:latin typeface="Arial"/>
                <a:cs typeface="Calibri" pitchFamily="34" charset="0"/>
              </a:rPr>
              <a:t>/</a:t>
            </a:r>
            <a:r>
              <a:rPr lang="en-GB" sz="3200" b="1" dirty="0" err="1">
                <a:solidFill>
                  <a:srgbClr val="CCFFFF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200" b="1" dirty="0">
                <a:solidFill>
                  <a:srgbClr val="CCFFFF"/>
                </a:solidFill>
                <a:latin typeface="Arial"/>
                <a:cs typeface="Calibri" pitchFamily="34" charset="0"/>
              </a:rPr>
              <a:t> study (CAS-IHEP)</a:t>
            </a:r>
            <a:br>
              <a:rPr lang="en-GB" sz="3200" b="1" dirty="0">
                <a:solidFill>
                  <a:srgbClr val="CCFFFF"/>
                </a:solidFill>
                <a:latin typeface="Arial"/>
                <a:cs typeface="Calibri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dirty="0" err="1">
                <a:latin typeface="Arial"/>
                <a:cs typeface="Calibri" pitchFamily="34" charset="0"/>
              </a:rPr>
              <a:t>e</a:t>
            </a:r>
            <a:r>
              <a:rPr lang="en-GB" sz="2800" b="1" baseline="30000" dirty="0" err="1">
                <a:latin typeface="Arial"/>
                <a:cs typeface="Calibri" pitchFamily="34" charset="0"/>
              </a:rPr>
              <a:t>+</a:t>
            </a:r>
            <a:r>
              <a:rPr lang="en-GB" sz="2800" b="1" dirty="0" err="1">
                <a:latin typeface="Arial"/>
                <a:cs typeface="Calibri" pitchFamily="34" charset="0"/>
              </a:rPr>
              <a:t>e</a:t>
            </a:r>
            <a:r>
              <a:rPr lang="en-GB" sz="2800" b="1" baseline="30000" dirty="0">
                <a:latin typeface="Arial"/>
                <a:cs typeface="Calibri" pitchFamily="34" charset="0"/>
              </a:rPr>
              <a:t>-</a:t>
            </a:r>
            <a:r>
              <a:rPr lang="en-GB" sz="2800" b="1" dirty="0">
                <a:latin typeface="Arial"/>
                <a:cs typeface="Calibri" pitchFamily="34" charset="0"/>
              </a:rPr>
              <a:t> collisions; then </a:t>
            </a:r>
            <a:r>
              <a:rPr lang="en-GB" sz="2800" b="1" i="1" dirty="0">
                <a:latin typeface="Arial"/>
                <a:cs typeface="Calibri" pitchFamily="34" charset="0"/>
              </a:rPr>
              <a:t>pp</a:t>
            </a:r>
            <a:r>
              <a:rPr lang="en-GB" sz="2800" b="1" dirty="0">
                <a:latin typeface="Arial"/>
                <a:cs typeface="Calibri" pitchFamily="34" charset="0"/>
              </a:rPr>
              <a:t> collisions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9975" y="5616091"/>
            <a:ext cx="2620105" cy="460221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GB" sz="2400" b="1" i="1" dirty="0">
                <a:solidFill>
                  <a:srgbClr val="FFC000"/>
                </a:solidFill>
                <a:latin typeface="Calibri"/>
              </a:rPr>
              <a:t>“Chinese Toscana”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23000"/>
          </a:blip>
          <a:stretch>
            <a:fillRect/>
          </a:stretch>
        </p:blipFill>
        <p:spPr>
          <a:xfrm>
            <a:off x="342365" y="975990"/>
            <a:ext cx="4191054" cy="287040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244" y="3335456"/>
            <a:ext cx="39789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latin typeface="Arial"/>
                <a:cs typeface="Arial"/>
              </a:rPr>
              <a:t>J. </a:t>
            </a:r>
            <a:r>
              <a:rPr lang="en-GB" sz="1300" dirty="0" err="1">
                <a:latin typeface="Arial"/>
                <a:cs typeface="Arial"/>
              </a:rPr>
              <a:t>Gao</a:t>
            </a:r>
            <a:r>
              <a:rPr lang="en-GB" sz="1300" dirty="0">
                <a:latin typeface="Arial"/>
                <a:cs typeface="Arial"/>
              </a:rPr>
              <a:t> – Introduction to CEPS-</a:t>
            </a:r>
            <a:r>
              <a:rPr lang="en-GB" sz="1300" dirty="0" err="1">
                <a:latin typeface="Arial"/>
                <a:cs typeface="Arial"/>
              </a:rPr>
              <a:t>SppC</a:t>
            </a:r>
            <a:r>
              <a:rPr lang="en-GB" sz="1300" dirty="0">
                <a:latin typeface="Arial"/>
                <a:cs typeface="Arial"/>
              </a:rPr>
              <a:t> Design Status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436" y="134956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50km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87900" y="6526178"/>
            <a:ext cx="312844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17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10</a:t>
            </a:r>
          </a:p>
        </p:txBody>
      </p:sp>
      <p:pic>
        <p:nvPicPr>
          <p:cNvPr id="20" name="Picture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1219" y="63520"/>
            <a:ext cx="1143805" cy="90053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4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66701" y="-1"/>
            <a:ext cx="8539299" cy="125191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EF00"/>
                </a:solidFill>
              </a:rPr>
              <a:t>  2014: Embarking on the Road </a:t>
            </a:r>
            <a:r>
              <a:rPr lang="en-US" dirty="0">
                <a:solidFill>
                  <a:srgbClr val="FFEF00"/>
                </a:solidFill>
              </a:rPr>
              <a:t/>
            </a:r>
            <a:br>
              <a:rPr lang="en-US" dirty="0">
                <a:solidFill>
                  <a:srgbClr val="FFEF00"/>
                </a:solidFill>
              </a:rPr>
            </a:br>
            <a:r>
              <a:rPr lang="en-US" dirty="0" smtClean="0">
                <a:solidFill>
                  <a:srgbClr val="FFEF00"/>
                </a:solidFill>
              </a:rPr>
              <a:t>to Our Future: </a:t>
            </a:r>
            <a:r>
              <a:rPr lang="en-US" dirty="0" smtClean="0">
                <a:solidFill>
                  <a:schemeClr val="tx1"/>
                </a:solidFill>
              </a:rPr>
              <a:t>A Two Step Process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487" y="120588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098" name="Picture 2" descr="http://www.hep.umn.edu/css2013/images/Snowmass_Pos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3155" r="-32" b="606"/>
          <a:stretch/>
        </p:blipFill>
        <p:spPr bwMode="auto">
          <a:xfrm>
            <a:off x="181784" y="2133600"/>
            <a:ext cx="3351370" cy="4287817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153831" y="1253299"/>
            <a:ext cx="3351369" cy="834705"/>
          </a:xfrm>
          <a:solidFill>
            <a:srgbClr val="000028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 smtClean="0">
                <a:solidFill>
                  <a:srgbClr val="CCFFFF"/>
                </a:solidFill>
              </a:rPr>
              <a:t>Snowmass:</a:t>
            </a:r>
            <a:r>
              <a:rPr lang="en-US" sz="2200" dirty="0" smtClean="0">
                <a:solidFill>
                  <a:srgbClr val="FFEE11"/>
                </a:solidFill>
              </a:rPr>
              <a:t> Oct. 2012    </a:t>
            </a:r>
            <a:br>
              <a:rPr lang="en-US" sz="2200" dirty="0" smtClean="0">
                <a:solidFill>
                  <a:srgbClr val="FFEE11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     to August  2013</a:t>
            </a:r>
            <a:endParaRPr lang="en-US" sz="2200" dirty="0" smtClean="0">
              <a:solidFill>
                <a:srgbClr val="9FF7F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086408"/>
            <a:ext cx="3429744" cy="432698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6962898" y="1282328"/>
            <a:ext cx="2895602" cy="5139089"/>
            <a:chOff x="4646770" y="281657"/>
            <a:chExt cx="4862845" cy="66445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r="63876"/>
            <a:stretch/>
          </p:blipFill>
          <p:spPr>
            <a:xfrm>
              <a:off x="4646770" y="281657"/>
              <a:ext cx="2286000" cy="6634163"/>
            </a:xfrm>
            <a:prstGeom prst="rect">
              <a:avLst/>
            </a:prstGeom>
            <a:ln w="19050">
              <a:solidFill>
                <a:srgbClr val="FFEE13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59002"/>
            <a:stretch/>
          </p:blipFill>
          <p:spPr>
            <a:xfrm>
              <a:off x="6932771" y="292038"/>
              <a:ext cx="2576844" cy="6634163"/>
            </a:xfrm>
            <a:prstGeom prst="rect">
              <a:avLst/>
            </a:prstGeom>
            <a:ln w="19050">
              <a:solidFill>
                <a:srgbClr val="FFEE13"/>
              </a:solidFill>
            </a:ln>
          </p:spPr>
        </p:pic>
      </p:grpSp>
      <p:sp>
        <p:nvSpPr>
          <p:cNvPr id="2" name="Rectangle 1"/>
          <p:cNvSpPr/>
          <p:nvPr/>
        </p:nvSpPr>
        <p:spPr>
          <a:xfrm>
            <a:off x="3084369" y="6393772"/>
            <a:ext cx="522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http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://science.energy.gov/hep/hepap/reports/</a:t>
            </a:r>
            <a:endParaRPr lang="en-US" sz="2000" b="1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505203" y="1253300"/>
            <a:ext cx="3429741" cy="831724"/>
          </a:xfrm>
          <a:prstGeom prst="rect">
            <a:avLst/>
          </a:prstGeom>
          <a:solidFill>
            <a:srgbClr val="000028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kern="0" dirty="0" smtClean="0">
                <a:solidFill>
                  <a:srgbClr val="CCFFFF"/>
                </a:solidFill>
              </a:rPr>
              <a:t>P5 Panel and Report: </a:t>
            </a:r>
            <a:r>
              <a:rPr lang="en-US" sz="2200" kern="0" dirty="0" smtClean="0">
                <a:solidFill>
                  <a:srgbClr val="FFEE11"/>
                </a:solidFill>
              </a:rPr>
              <a:t/>
            </a:r>
            <a:br>
              <a:rPr lang="en-US" sz="2200" kern="0" dirty="0" smtClean="0">
                <a:solidFill>
                  <a:srgbClr val="FFEE11"/>
                </a:solidFill>
              </a:rPr>
            </a:br>
            <a:r>
              <a:rPr lang="en-US" sz="2200" kern="0" dirty="0" smtClean="0">
                <a:solidFill>
                  <a:srgbClr val="FFEE11"/>
                </a:solidFill>
              </a:rPr>
              <a:t>Oct. 2013 – June 2014</a:t>
            </a:r>
            <a:endParaRPr lang="en-US" sz="2200" kern="0" dirty="0" smtClean="0">
              <a:solidFill>
                <a:srgbClr val="9FF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1" y="0"/>
            <a:ext cx="7238999" cy="1261460"/>
          </a:xfrm>
          <a:solidFill>
            <a:schemeClr val="bg1"/>
          </a:solidFill>
        </p:spPr>
        <p:txBody>
          <a:bodyPr tIns="365760"/>
          <a:lstStyle/>
          <a:p>
            <a:pPr algn="ctr"/>
            <a:r>
              <a:rPr lang="en-US" dirty="0" smtClean="0">
                <a:solidFill>
                  <a:srgbClr val="FFEF00"/>
                </a:solidFill>
              </a:rPr>
              <a:t>  The P5 Report: </a:t>
            </a:r>
            <a:r>
              <a:rPr lang="en-US" sz="3200" dirty="0" smtClean="0">
                <a:solidFill>
                  <a:schemeClr val="tx1"/>
                </a:solidFill>
              </a:rPr>
              <a:t>5 Intertwined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Science Drivers. </a:t>
            </a:r>
            <a:r>
              <a:rPr lang="en-US" sz="2800" dirty="0" smtClean="0">
                <a:solidFill>
                  <a:schemeClr val="tx1"/>
                </a:solidFill>
              </a:rPr>
              <a:t>29 Recommendations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sz="2000" i="1" dirty="0">
              <a:solidFill>
                <a:srgbClr val="CCFFFF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7990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76201" y="1184871"/>
            <a:ext cx="9829800" cy="587406"/>
          </a:xfrm>
          <a:prstGeom prst="rect">
            <a:avLst/>
          </a:prstGeom>
          <a:solidFill>
            <a:schemeClr val="bg1"/>
          </a:solidFill>
          <a:ln w="19050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CCFFFF"/>
                </a:solidFill>
              </a:rPr>
              <a:t>One Major Milestone for HEP</a:t>
            </a:r>
            <a:endParaRPr lang="en-US" sz="2000" i="1" kern="0" dirty="0">
              <a:solidFill>
                <a:srgbClr val="CC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057" y="6126231"/>
            <a:ext cx="9737242" cy="707886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2000" b="1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 physics potential of the LHC,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which will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 entering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new era with its planned high-luminosity upgrades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will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 fully exploited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713" y="1765386"/>
            <a:ext cx="4581041" cy="4360168"/>
          </a:xfrm>
          <a:prstGeom prst="rect">
            <a:avLst/>
          </a:prstGeom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Higgs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boson as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for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Pursue the physics associated with neutrino mass</a:t>
            </a:r>
            <a:endParaRPr lang="en-US" sz="2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new physics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Dark Matter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cosmic acceleration: dark energy </a:t>
            </a:r>
            <a:b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and inflation</a:t>
            </a: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unknown: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particles, interactions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physical principles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25114"/>
          <a:stretch/>
        </p:blipFill>
        <p:spPr>
          <a:xfrm>
            <a:off x="8553451" y="104560"/>
            <a:ext cx="1181098" cy="10903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572000" y="1775906"/>
            <a:ext cx="5223299" cy="4349648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endParaRPr lang="en-US" sz="1400" b="1" dirty="0" smtClean="0">
              <a:solidFill>
                <a:srgbClr val="CCFFFF"/>
              </a:solidFill>
              <a:latin typeface="Kievit-Bold"/>
            </a:endParaRPr>
          </a:p>
          <a:p>
            <a:pPr marL="58738"/>
            <a:r>
              <a:rPr lang="en-US" sz="2400" b="1" dirty="0" smtClean="0">
                <a:solidFill>
                  <a:srgbClr val="CCFFFF"/>
                </a:solidFill>
                <a:latin typeface="Kievit-Bold"/>
              </a:rPr>
              <a:t> Recommendation </a:t>
            </a:r>
            <a:r>
              <a:rPr lang="en-US" sz="2400" b="1" dirty="0">
                <a:solidFill>
                  <a:srgbClr val="CCFFFF"/>
                </a:solidFill>
                <a:latin typeface="Kievit-BoldSC"/>
              </a:rPr>
              <a:t>10</a:t>
            </a:r>
            <a:r>
              <a:rPr lang="en-US" sz="2400" b="1" dirty="0">
                <a:solidFill>
                  <a:srgbClr val="CCFFFF"/>
                </a:solidFill>
                <a:latin typeface="Kievit-Bold"/>
              </a:rPr>
              <a:t>: </a:t>
            </a:r>
            <a:r>
              <a:rPr lang="en-US" sz="2400" b="1" dirty="0">
                <a:latin typeface="Kievit-Bold"/>
              </a:rPr>
              <a:t>Complete the LHC phase-</a:t>
            </a:r>
            <a:r>
              <a:rPr lang="en-US" sz="2400" b="1" dirty="0">
                <a:latin typeface="Kievit-BoldSC"/>
              </a:rPr>
              <a:t>1 </a:t>
            </a:r>
            <a:r>
              <a:rPr lang="en-US" sz="2400" b="1" dirty="0" smtClean="0">
                <a:latin typeface="Kievit-Bold"/>
              </a:rPr>
              <a:t>upgrades and </a:t>
            </a:r>
            <a:r>
              <a:rPr lang="en-US" sz="2400" b="1" dirty="0">
                <a:latin typeface="Kievit-Bold"/>
              </a:rPr>
              <a:t>continue the strong </a:t>
            </a:r>
            <a:r>
              <a:rPr lang="en-US" sz="2400" b="1" dirty="0" smtClean="0">
                <a:latin typeface="Kievit-Bold"/>
              </a:rPr>
              <a:t>collaboration </a:t>
            </a:r>
            <a:r>
              <a:rPr lang="en-US" sz="2400" b="1" dirty="0">
                <a:latin typeface="Kievit-Bold"/>
              </a:rPr>
              <a:t>in the LHC with </a:t>
            </a:r>
            <a:r>
              <a:rPr lang="en-US" sz="2400" b="1" dirty="0" smtClean="0">
                <a:latin typeface="Kievit-Bold"/>
              </a:rPr>
              <a:t>the phase-</a:t>
            </a:r>
            <a:r>
              <a:rPr lang="en-US" sz="2400" b="1" dirty="0" smtClean="0">
                <a:latin typeface="Kievit-BoldSC"/>
              </a:rPr>
              <a:t>2 </a:t>
            </a:r>
            <a:r>
              <a:rPr lang="en-US" sz="2400" b="1" dirty="0">
                <a:latin typeface="Kievit-Bold"/>
              </a:rPr>
              <a:t>(HL-LHC) upgrades of the accelerator and </a:t>
            </a:r>
            <a:r>
              <a:rPr lang="en-US" sz="2400" b="1" dirty="0" smtClean="0">
                <a:latin typeface="Kievit-Bold"/>
              </a:rPr>
              <a:t>both general-purpose </a:t>
            </a:r>
            <a:r>
              <a:rPr lang="en-US" sz="2400" b="1" dirty="0">
                <a:latin typeface="Kievit-Bold"/>
              </a:rPr>
              <a:t>experiments (ATLAS and CMS).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The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LHC upgrades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constitute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/>
            </a:r>
            <a:br>
              <a:rPr lang="en-US" sz="2400" b="1" i="1" dirty="0" smtClean="0">
                <a:solidFill>
                  <a:srgbClr val="FFEE13"/>
                </a:solidFill>
                <a:latin typeface="Kievit-Bold"/>
              </a:rPr>
            </a:b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our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highest-priority near-term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large project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.</a:t>
            </a:r>
            <a:endParaRPr lang="en-US" sz="2400" i="1" dirty="0">
              <a:solidFill>
                <a:srgbClr val="FFEE13"/>
              </a:solidFill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4598634" y="1870088"/>
            <a:ext cx="5105400" cy="4062466"/>
          </a:xfrm>
          <a:prstGeom prst="roundRect">
            <a:avLst/>
          </a:prstGeom>
          <a:noFill/>
          <a:ln w="38100" cap="flat" cmpd="sng" algn="ctr">
            <a:solidFill>
              <a:srgbClr val="71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3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92096"/>
            <a:ext cx="7797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CFFFF"/>
                </a:solidFill>
              </a:rPr>
              <a:t>Three World Regions: </a:t>
            </a:r>
            <a:br>
              <a:rPr lang="en-US" dirty="0" smtClean="0">
                <a:solidFill>
                  <a:srgbClr val="CCFFFF"/>
                </a:solidFill>
              </a:rPr>
            </a:br>
            <a:r>
              <a:rPr lang="en-US" dirty="0" smtClean="0">
                <a:solidFill>
                  <a:srgbClr val="FFEE13"/>
                </a:solidFill>
              </a:rPr>
              <a:t>Europe, Americas &amp; Asia</a:t>
            </a:r>
            <a:endParaRPr lang="en-US" dirty="0">
              <a:solidFill>
                <a:srgbClr val="FFEE1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28600" y="6400800"/>
            <a:ext cx="9525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Nigel </a:t>
            </a:r>
            <a:r>
              <a:rPr lang="en-US" dirty="0" err="1" smtClean="0"/>
              <a:t>Lockyer</a:t>
            </a:r>
            <a:r>
              <a:rPr lang="en-US" dirty="0" smtClean="0"/>
              <a:t>                                        ICFA Seminar Beijing                          10/29/14</a:t>
            </a:r>
            <a:endParaRPr lang="en-US" b="1" dirty="0"/>
          </a:p>
        </p:txBody>
      </p:sp>
      <p:pic>
        <p:nvPicPr>
          <p:cNvPr id="3074" name="Picture 2" descr="https://encrypted-tbn0.gstatic.com/images?q=tbn:ANd9GcQNxJPOEwHMAdC67BBS6d8ea-zep-xGkWx0-b3dvAihChhmxe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7566"/>
          <a:stretch/>
        </p:blipFill>
        <p:spPr bwMode="auto">
          <a:xfrm>
            <a:off x="228600" y="1308590"/>
            <a:ext cx="3276600" cy="1992041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337492"/>
            <a:ext cx="3733800" cy="2862322"/>
          </a:xfrm>
          <a:prstGeom prst="rect">
            <a:avLst/>
          </a:prstGeom>
          <a:noFill/>
          <a:ln w="19050">
            <a:solidFill>
              <a:srgbClr val="FFEE1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FFFF"/>
                </a:solidFill>
              </a:rPr>
              <a:t>Global design in particle physics: </a:t>
            </a:r>
            <a:r>
              <a:rPr lang="en-US" sz="2000" b="1" dirty="0"/>
              <a:t>representation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from </a:t>
            </a:r>
            <a:r>
              <a:rPr lang="en-US" sz="2000" b="1" dirty="0"/>
              <a:t>each </a:t>
            </a:r>
            <a:r>
              <a:rPr lang="en-US" sz="2000" b="1" dirty="0" smtClean="0"/>
              <a:t>region. </a:t>
            </a:r>
            <a:r>
              <a:rPr lang="en-US" sz="2000" b="1" dirty="0" smtClean="0">
                <a:solidFill>
                  <a:srgbClr val="CCFFFF"/>
                </a:solidFill>
              </a:rPr>
              <a:t>We </a:t>
            </a:r>
            <a:r>
              <a:rPr lang="en-US" sz="2000" b="1" dirty="0">
                <a:solidFill>
                  <a:srgbClr val="CCFFFF"/>
                </a:solidFill>
              </a:rPr>
              <a:t>will have </a:t>
            </a:r>
            <a:r>
              <a:rPr lang="en-US" sz="2000" b="1" dirty="0" smtClean="0">
                <a:solidFill>
                  <a:srgbClr val="CCFFFF"/>
                </a:solidFill>
              </a:rPr>
              <a:t>to </a:t>
            </a:r>
            <a:r>
              <a:rPr lang="en-US" sz="2000" b="1" dirty="0">
                <a:solidFill>
                  <a:srgbClr val="CCFFFF"/>
                </a:solidFill>
              </a:rPr>
              <a:t>solve problems together and be well </a:t>
            </a:r>
            <a:r>
              <a:rPr lang="en-US" sz="2000" b="1" dirty="0" smtClean="0">
                <a:solidFill>
                  <a:srgbClr val="CCFFFF"/>
                </a:solidFill>
              </a:rPr>
              <a:t>coordinated.</a:t>
            </a:r>
          </a:p>
          <a:p>
            <a:endParaRPr lang="en-US" sz="2000" b="1" dirty="0"/>
          </a:p>
          <a:p>
            <a:r>
              <a:rPr lang="en-US" sz="2000" b="1" dirty="0"/>
              <a:t>ICFA has an important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role to </a:t>
            </a:r>
            <a:r>
              <a:rPr lang="en-US" sz="2000" b="1" dirty="0"/>
              <a:t>play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5"/>
          <a:stretch/>
        </p:blipFill>
        <p:spPr>
          <a:xfrm>
            <a:off x="3544421" y="2222212"/>
            <a:ext cx="5980577" cy="261525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3544421" y="1354354"/>
            <a:ext cx="5980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Baseline design of HL-LHC Interaction Region (</a:t>
            </a:r>
            <a:r>
              <a:rPr lang="en-US" sz="2400" b="1" dirty="0" err="1"/>
              <a:t>Bordry</a:t>
            </a:r>
            <a:r>
              <a:rPr lang="en-US" sz="2400" b="1" dirty="0"/>
              <a:t>)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4038600" y="5038448"/>
            <a:ext cx="4752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2800" i="1" kern="0" dirty="0" smtClean="0">
                <a:solidFill>
                  <a:srgbClr val="CCFFFF"/>
                </a:solidFill>
              </a:rPr>
              <a:t>A Good Example of </a:t>
            </a:r>
            <a:br>
              <a:rPr lang="en-GB" sz="2800" i="1" kern="0" dirty="0" smtClean="0">
                <a:solidFill>
                  <a:srgbClr val="CCFFFF"/>
                </a:solidFill>
              </a:rPr>
            </a:br>
            <a:r>
              <a:rPr lang="en-GB" sz="2800" i="1" kern="0" dirty="0" smtClean="0">
                <a:solidFill>
                  <a:srgbClr val="CCFFFF"/>
                </a:solidFill>
              </a:rPr>
              <a:t>International Collaboration</a:t>
            </a:r>
            <a:endParaRPr lang="en-GB" sz="2800" i="1" kern="0" dirty="0">
              <a:solidFill>
                <a:srgbClr val="CCFFFF"/>
              </a:solidFill>
            </a:endParaRPr>
          </a:p>
        </p:txBody>
      </p:sp>
      <p:pic>
        <p:nvPicPr>
          <p:cNvPr id="37" name="Picture 3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7225" y="63520"/>
            <a:ext cx="1447800" cy="122539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78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12"/>
            <a:ext cx="7797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EE13"/>
                </a:solidFill>
              </a:rPr>
              <a:t>     </a:t>
            </a:r>
            <a:r>
              <a:rPr lang="en-US" dirty="0" smtClean="0">
                <a:solidFill>
                  <a:srgbClr val="CCFFFF"/>
                </a:solidFill>
              </a:rPr>
              <a:t>The LHC Timeline</a:t>
            </a:r>
            <a:endParaRPr lang="en-US" dirty="0">
              <a:solidFill>
                <a:srgbClr val="CC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3742" y="76200"/>
            <a:ext cx="9525000" cy="6390483"/>
            <a:chOff x="-28640" y="1061121"/>
            <a:chExt cx="9144000" cy="3429000"/>
          </a:xfrm>
        </p:grpSpPr>
        <p:grpSp>
          <p:nvGrpSpPr>
            <p:cNvPr id="5" name="Group 4"/>
            <p:cNvGrpSpPr/>
            <p:nvPr/>
          </p:nvGrpSpPr>
          <p:grpSpPr>
            <a:xfrm>
              <a:off x="-28640" y="1061121"/>
              <a:ext cx="9144000" cy="3429000"/>
              <a:chOff x="-78435" y="1191684"/>
              <a:chExt cx="9144000" cy="3429000"/>
            </a:xfrm>
          </p:grpSpPr>
          <p:pic>
            <p:nvPicPr>
              <p:cNvPr id="7" name="Picture 6" descr="lucio.jpg"/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34" y="1191684"/>
                <a:ext cx="9043331" cy="3429000"/>
              </a:xfrm>
              <a:prstGeom prst="rect">
                <a:avLst/>
              </a:prstGeom>
              <a:ln w="19050" cmpd="sng">
                <a:solidFill>
                  <a:srgbClr val="FFEE13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-78435" y="2164794"/>
                <a:ext cx="959214" cy="317489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rgbClr val="FFEE13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prstClr val="black"/>
                    </a:solidFill>
                    <a:latin typeface="Comic Sans MS" charset="0"/>
                  </a:rPr>
                  <a:t>L~7x10</a:t>
                </a:r>
                <a:r>
                  <a:rPr lang="en-US" sz="1100" baseline="30000" dirty="0">
                    <a:solidFill>
                      <a:prstClr val="black"/>
                    </a:solidFill>
                    <a:latin typeface="Comic Sans MS" charset="0"/>
                  </a:rPr>
                  <a:t>33</a:t>
                </a:r>
              </a:p>
              <a:p>
                <a:pPr eaLnBrk="0" hangingPunct="0"/>
                <a:r>
                  <a:rPr lang="en-US" sz="900" dirty="0">
                    <a:solidFill>
                      <a:prstClr val="black"/>
                    </a:solidFill>
                    <a:latin typeface="Comic Sans MS" charset="0"/>
                  </a:rPr>
                  <a:t>Pile-up~20-35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01522" y="2092786"/>
                <a:ext cx="959214" cy="317489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rgbClr val="FFEE13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prstClr val="black"/>
                    </a:solidFill>
                    <a:latin typeface="Comic Sans MS" charset="0"/>
                  </a:rPr>
                  <a:t>L=1.6x10</a:t>
                </a:r>
                <a:r>
                  <a:rPr lang="en-US" sz="1100" baseline="30000" dirty="0">
                    <a:solidFill>
                      <a:prstClr val="black"/>
                    </a:solidFill>
                    <a:latin typeface="Comic Sans MS" charset="0"/>
                  </a:rPr>
                  <a:t>34</a:t>
                </a:r>
              </a:p>
              <a:p>
                <a:pPr eaLnBrk="0" hangingPunct="0"/>
                <a:r>
                  <a:rPr lang="en-US" sz="900" dirty="0">
                    <a:solidFill>
                      <a:prstClr val="black"/>
                    </a:solidFill>
                    <a:latin typeface="Comic Sans MS" charset="0"/>
                  </a:rPr>
                  <a:t>Pile-up~30-45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21802" y="2020778"/>
                <a:ext cx="992644" cy="317489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rgbClr val="FFEE13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prstClr val="black"/>
                    </a:solidFill>
                    <a:latin typeface="Comic Sans MS" charset="0"/>
                  </a:rPr>
                  <a:t>L=2-3x10</a:t>
                </a:r>
                <a:r>
                  <a:rPr lang="en-US" sz="1100" baseline="30000" dirty="0">
                    <a:solidFill>
                      <a:prstClr val="black"/>
                    </a:solidFill>
                    <a:latin typeface="Comic Sans MS" charset="0"/>
                  </a:rPr>
                  <a:t>34</a:t>
                </a:r>
              </a:p>
              <a:p>
                <a:pPr eaLnBrk="0" hangingPunct="0"/>
                <a:r>
                  <a:rPr lang="en-US" sz="900" dirty="0">
                    <a:solidFill>
                      <a:prstClr val="black"/>
                    </a:solidFill>
                    <a:latin typeface="Comic Sans MS" charset="0"/>
                  </a:rPr>
                  <a:t>Pile-up~50-80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7828" y="2020778"/>
                <a:ext cx="1119220" cy="317489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rgbClr val="FFEE13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prstClr val="black"/>
                    </a:solidFill>
                    <a:latin typeface="Comic Sans MS" charset="0"/>
                  </a:rPr>
                  <a:t>L=5x10</a:t>
                </a:r>
                <a:r>
                  <a:rPr lang="en-US" sz="1100" baseline="30000" dirty="0">
                    <a:solidFill>
                      <a:prstClr val="black"/>
                    </a:solidFill>
                    <a:latin typeface="Comic Sans MS" charset="0"/>
                  </a:rPr>
                  <a:t>34</a:t>
                </a:r>
              </a:p>
              <a:p>
                <a:pPr eaLnBrk="0" hangingPunct="0"/>
                <a:r>
                  <a:rPr lang="en-US" sz="900" dirty="0">
                    <a:solidFill>
                      <a:prstClr val="black"/>
                    </a:solidFill>
                    <a:latin typeface="Comic Sans MS" charset="0"/>
                  </a:rPr>
                  <a:t>Pile-up~ 130-200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105921" y="1122660"/>
              <a:ext cx="733747" cy="232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EE13"/>
              </a:solidFill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1300" dirty="0" err="1">
                  <a:latin typeface="Comic Sans MS" charset="0"/>
                </a:rPr>
                <a:t>L.Rossi</a:t>
              </a:r>
              <a:endParaRPr lang="en-US" sz="1300" dirty="0">
                <a:latin typeface="Comic Sans MS" charset="0"/>
              </a:endParaRPr>
            </a:p>
          </p:txBody>
        </p:sp>
      </p:grp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19074" y="5411170"/>
            <a:ext cx="9496425" cy="1294430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kern="0" dirty="0"/>
              <a:t>LHC Run II </a:t>
            </a:r>
            <a:r>
              <a:rPr lang="de-DE" kern="0" dirty="0" smtClean="0"/>
              <a:t>starts in 2015: Anticipate 13 TeV Collisions in May </a:t>
            </a:r>
            <a:endParaRPr lang="de-DE" kern="0" dirty="0"/>
          </a:p>
          <a:p>
            <a:pPr lvl="1"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sz="2400" kern="0" dirty="0" smtClean="0">
                <a:solidFill>
                  <a:srgbClr val="CCFFFF"/>
                </a:solidFill>
              </a:rPr>
              <a:t>Great potential</a:t>
            </a:r>
            <a:r>
              <a:rPr lang="de-DE" sz="2400" kern="0" dirty="0">
                <a:solidFill>
                  <a:srgbClr val="CCFFFF"/>
                </a:solidFill>
              </a:rPr>
              <a:t>: higher energy, higher luminosity</a:t>
            </a:r>
          </a:p>
          <a:p>
            <a:pPr lvl="1">
              <a:lnSpc>
                <a:spcPct val="94000"/>
              </a:lnSpc>
              <a:spcAft>
                <a:spcPts val="600"/>
              </a:spcAft>
              <a:buClr>
                <a:srgbClr val="FFEE13"/>
              </a:buClr>
            </a:pPr>
            <a:r>
              <a:rPr lang="de-DE" sz="2400" kern="0" dirty="0" smtClean="0">
                <a:solidFill>
                  <a:srgbClr val="CCFFFF"/>
                </a:solidFill>
              </a:rPr>
              <a:t>Perhaps a unique near term opportunity: </a:t>
            </a:r>
            <a:r>
              <a:rPr lang="de-DE" sz="2400" kern="0" dirty="0" smtClean="0">
                <a:solidFill>
                  <a:srgbClr val="FFEE13"/>
                </a:solidFill>
              </a:rPr>
              <a:t>increased reach</a:t>
            </a:r>
            <a:endParaRPr lang="de-DE" sz="1800" kern="0" dirty="0">
              <a:solidFill>
                <a:srgbClr val="FFEE13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264" y="214919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762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5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2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blipFill rotWithShape="1">
          <a:blip xmlns:r="http://schemas.openxmlformats.org/officeDocument/2006/relationships" r:embed="rId1" cstate="print"/>
          <a:stretch>
            <a:fillRect b="-3947"/>
          </a:stretch>
        </a:blipFill>
      </a:spPr>
      <a:bodyPr/>
      <a:lstStyle>
        <a:defPPr>
          <a:defRPr sz="3200">
            <a:noFill/>
          </a:defRPr>
        </a:defPPr>
      </a:lstStyle>
    </a:tx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3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blipFill rotWithShape="1">
          <a:blip xmlns:r="http://schemas.openxmlformats.org/officeDocument/2006/relationships" r:embed="rId1" cstate="print"/>
          <a:stretch>
            <a:fillRect b="-3947"/>
          </a:stretch>
        </a:blipFill>
      </a:spPr>
      <a:bodyPr/>
      <a:lstStyle>
        <a:defPPr>
          <a:defRPr sz="3200">
            <a:noFill/>
          </a:defRPr>
        </a:defPPr>
      </a:lstStyle>
    </a:tx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15489</TotalTime>
  <Words>2039</Words>
  <Application>Microsoft Office PowerPoint</Application>
  <PresentationFormat>A4 Paper (210x297 mm)</PresentationFormat>
  <Paragraphs>625</Paragraphs>
  <Slides>53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53</vt:i4>
      </vt:variant>
    </vt:vector>
  </HeadingPairs>
  <TitlesOfParts>
    <vt:vector size="91" baseType="lpstr">
      <vt:lpstr>Arial Unicode MS</vt:lpstr>
      <vt:lpstr>MS Mincho</vt:lpstr>
      <vt:lpstr>MS PGothic</vt:lpstr>
      <vt:lpstr>MS PGothic</vt:lpstr>
      <vt:lpstr>黑体</vt:lpstr>
      <vt:lpstr>宋体</vt:lpstr>
      <vt:lpstr>Arial</vt:lpstr>
      <vt:lpstr>Brush Script MT Italic</vt:lpstr>
      <vt:lpstr>Calibri</vt:lpstr>
      <vt:lpstr>CMR12</vt:lpstr>
      <vt:lpstr>Comic Sans MS</vt:lpstr>
      <vt:lpstr>Courier New</vt:lpstr>
      <vt:lpstr>FermiLgo</vt:lpstr>
      <vt:lpstr>Georgia</vt:lpstr>
      <vt:lpstr>Helvetica</vt:lpstr>
      <vt:lpstr>Kievit-Bold</vt:lpstr>
      <vt:lpstr>Kievit-BoldSC</vt:lpstr>
      <vt:lpstr>Symbol</vt:lpstr>
      <vt:lpstr>Tahoma</vt:lpstr>
      <vt:lpstr>Times</vt:lpstr>
      <vt:lpstr>Times New Roman</vt:lpstr>
      <vt:lpstr>Wingdings</vt:lpstr>
      <vt:lpstr>Wingdings 3</vt:lpstr>
      <vt:lpstr>5_Onsite template 2002</vt:lpstr>
      <vt:lpstr>1_Office Theme</vt:lpstr>
      <vt:lpstr>3_Blank Presentation</vt:lpstr>
      <vt:lpstr>1_Blank Presentation</vt:lpstr>
      <vt:lpstr>2_Office Theme</vt:lpstr>
      <vt:lpstr>8_Office Theme</vt:lpstr>
      <vt:lpstr>5_Blank Presentation</vt:lpstr>
      <vt:lpstr>Office Theme</vt:lpstr>
      <vt:lpstr>1_Onsite template 2002</vt:lpstr>
      <vt:lpstr>24_Onsite template 2002</vt:lpstr>
      <vt:lpstr>3_Office Theme</vt:lpstr>
      <vt:lpstr>12_Onsite template 2002</vt:lpstr>
      <vt:lpstr>6_Onsite template 2002</vt:lpstr>
      <vt:lpstr>5_Office Theme</vt:lpstr>
      <vt:lpstr>6_Office Theme</vt:lpstr>
      <vt:lpstr>PowerPoint Presentation</vt:lpstr>
      <vt:lpstr>PowerPoint Presentation</vt:lpstr>
      <vt:lpstr>PowerPoint Presentation</vt:lpstr>
      <vt:lpstr>ACCU News</vt:lpstr>
      <vt:lpstr>  The 125 GeV Boson Discovery  A Portal that Has Expanded our Vision</vt:lpstr>
      <vt:lpstr>  2014: Embarking on the Road  to Our Future: A Two Step Process</vt:lpstr>
      <vt:lpstr>  The P5 Report: 5 Intertwined  Science Drivers. 29 Recommendations </vt:lpstr>
      <vt:lpstr>Three World Regions:  Europe, Americas &amp; Asia</vt:lpstr>
      <vt:lpstr>     The LHC Timeline</vt:lpstr>
      <vt:lpstr>PowerPoint Presentation</vt:lpstr>
      <vt:lpstr>LHC:  SM Cross Sections </vt:lpstr>
      <vt:lpstr>LHC:  Higgs Boson Measurements</vt:lpstr>
      <vt:lpstr>   Higgs Signal Strengths Relative to the SM</vt:lpstr>
      <vt:lpstr>H ZZ  4 Leptons, WW, gg: Spin and Parity: JP</vt:lpstr>
      <vt:lpstr>   ATLAS and CMS Stop Searches: Wide range of signatures probed for “natural” SUSY</vt:lpstr>
      <vt:lpstr>   ATLAS and CMS Elwkino Searches</vt:lpstr>
      <vt:lpstr>PowerPoint Presentation</vt:lpstr>
      <vt:lpstr>Run2 and HL LHC Outlook  Ratio of the Higgs Couplings</vt:lpstr>
      <vt:lpstr>Higgs as a Tool for Discovery H  Dark Matter Portal</vt:lpstr>
      <vt:lpstr>PowerPoint Presentation</vt:lpstr>
      <vt:lpstr>PowerPoint Presentation</vt:lpstr>
      <vt:lpstr>US LHC Users Association (US LUA) http://www.uslua.org  </vt:lpstr>
      <vt:lpstr>ACCU News</vt:lpstr>
      <vt:lpstr>PowerPoint Presentation</vt:lpstr>
      <vt:lpstr>PowerPoint Presentation</vt:lpstr>
      <vt:lpstr>US LHC Users Association Status Approved As Tax Exempt by the IRS</vt:lpstr>
      <vt:lpstr>US LUO Activities (1)</vt:lpstr>
      <vt:lpstr>US LUA Activities (2) </vt:lpstr>
      <vt:lpstr>US LUO Activities (1)</vt:lpstr>
      <vt:lpstr>US LUO Activities (4):  National and International Events</vt:lpstr>
      <vt:lpstr>PowerPoint Presentation</vt:lpstr>
      <vt:lpstr>Marge Bardeen (FNAL) organized the effort-  young LHC scientists from NEU and UVa came to participate: Thank you!</vt:lpstr>
      <vt:lpstr>Higgs Discovery Celebration Nov. 20: Rayburn HOB</vt:lpstr>
      <vt:lpstr>CERN UN Event: 60 Years of Science for Peace and Development</vt:lpstr>
      <vt:lpstr>PowerPoint Presentation</vt:lpstr>
      <vt:lpstr>US LUA Budgets and Fund Raising</vt:lpstr>
      <vt:lpstr>PowerPoint Presentation</vt:lpstr>
      <vt:lpstr>PowerPoint Presentation</vt:lpstr>
      <vt:lpstr>PowerPoint Presentation</vt:lpstr>
      <vt:lpstr>  Confirmation Day: March 14, 2013           Moriond Conference; Conclave</vt:lpstr>
      <vt:lpstr>  A Special Time  in Particle Physics The List of Outstanding Questions Grows</vt:lpstr>
      <vt:lpstr>PowerPoint Presentation</vt:lpstr>
      <vt:lpstr>PowerPoint Presentation</vt:lpstr>
      <vt:lpstr>CMS has a comprehensive plan for adjusting detector, where necessary, to cope with these challenges.</vt:lpstr>
      <vt:lpstr>Top Quark Mass from Tevatron &amp; LHC</vt:lpstr>
      <vt:lpstr>No Hints of Massive Exotic New Particles</vt:lpstr>
      <vt:lpstr>Searches for Supersymmetry in ATLAS: Limits of 100 GeV to 1.7 TeV</vt:lpstr>
      <vt:lpstr>PowerPoint Presentation</vt:lpstr>
      <vt:lpstr>PowerPoint Presentation</vt:lpstr>
      <vt:lpstr>PowerPoint Presentation</vt:lpstr>
      <vt:lpstr>PowerPoint Presentation</vt:lpstr>
      <vt:lpstr>International Linear Collider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Harvey Newman</dc:creator>
  <cp:lastModifiedBy>Harvey</cp:lastModifiedBy>
  <cp:revision>275</cp:revision>
  <dcterms:created xsi:type="dcterms:W3CDTF">2013-11-03T16:47:35Z</dcterms:created>
  <dcterms:modified xsi:type="dcterms:W3CDTF">2014-11-12T01:01:19Z</dcterms:modified>
</cp:coreProperties>
</file>