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2" r:id="rId3"/>
    <p:sldId id="263" r:id="rId4"/>
    <p:sldId id="287" r:id="rId5"/>
    <p:sldId id="268" r:id="rId6"/>
    <p:sldId id="275" r:id="rId7"/>
    <p:sldId id="282" r:id="rId8"/>
    <p:sldId id="306" r:id="rId9"/>
    <p:sldId id="309" r:id="rId10"/>
    <p:sldId id="312" r:id="rId11"/>
    <p:sldId id="318" r:id="rId12"/>
    <p:sldId id="314" r:id="rId13"/>
    <p:sldId id="317" r:id="rId14"/>
    <p:sldId id="310" r:id="rId15"/>
    <p:sldId id="319" r:id="rId16"/>
    <p:sldId id="277" r:id="rId17"/>
    <p:sldId id="294" r:id="rId18"/>
    <p:sldId id="272" r:id="rId19"/>
    <p:sldId id="271" r:id="rId20"/>
    <p:sldId id="291" r:id="rId21"/>
    <p:sldId id="280" r:id="rId22"/>
    <p:sldId id="295" r:id="rId23"/>
    <p:sldId id="261" r:id="rId24"/>
    <p:sldId id="260" r:id="rId25"/>
    <p:sldId id="303" r:id="rId26"/>
    <p:sldId id="281" r:id="rId27"/>
    <p:sldId id="266" r:id="rId28"/>
    <p:sldId id="26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47CC2"/>
    <a:srgbClr val="56C5FE"/>
    <a:srgbClr val="6D7B9A"/>
    <a:srgbClr val="43475C"/>
    <a:srgbClr val="4F5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4" autoAdjust="0"/>
    <p:restoredTop sz="95077" autoAdjust="0"/>
  </p:normalViewPr>
  <p:slideViewPr>
    <p:cSldViewPr snapToGrid="0" snapToObjects="1">
      <p:cViewPr varScale="1">
        <p:scale>
          <a:sx n="105" d="100"/>
          <a:sy n="105" d="100"/>
        </p:scale>
        <p:origin x="-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DA0CB-016B-4240-B3AD-92FB3DDC2D0F}" type="doc">
      <dgm:prSet loTypeId="urn:microsoft.com/office/officeart/2005/8/layout/chevron1" loCatId="process" qsTypeId="urn:microsoft.com/office/officeart/2005/8/quickstyle/simple1" qsCatId="simple" csTypeId="urn:microsoft.com/office/officeart/2005/8/colors/colorful1#8" csCatId="colorful" phldr="1"/>
      <dgm:spPr/>
    </dgm:pt>
    <dgm:pt modelId="{6A72CE07-34EC-4069-8BA6-0D9D3A88C7F3}">
      <dgm:prSet phldrT="[Testo]" custT="1"/>
      <dgm:spPr>
        <a:xfrm>
          <a:off x="4391" y="60645"/>
          <a:ext cx="2150130" cy="867014"/>
        </a:xfrm>
        <a:prstGeom prst="chevron">
          <a:avLst/>
        </a:prstGeom>
        <a:solidFill>
          <a:srgbClr val="C0504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rgbClr val="C0504D">
                  <a:lumMod val="75000"/>
                </a:srgbClr>
              </a:solidFill>
              <a:latin typeface="Calibri"/>
              <a:ea typeface="+mn-ea"/>
              <a:cs typeface="+mn-cs"/>
            </a:rPr>
            <a:t>Commissioning (low </a:t>
          </a:r>
          <a:r>
            <a:rPr lang="en-US" sz="1400" b="1" dirty="0" smtClean="0">
              <a:solidFill>
                <a:srgbClr val="C0504D">
                  <a:lumMod val="75000"/>
                </a:srgbClr>
              </a:solidFill>
              <a:latin typeface="Calibri"/>
              <a:ea typeface="+mn-ea"/>
              <a:cs typeface="+mn-cs"/>
            </a:rPr>
            <a:t>intensity) </a:t>
          </a:r>
          <a:endParaRPr lang="en-US" sz="1400" b="1" dirty="0">
            <a:solidFill>
              <a:srgbClr val="C0504D">
                <a:lumMod val="75000"/>
              </a:srgbClr>
            </a:solidFill>
            <a:latin typeface="Calibri"/>
            <a:ea typeface="+mn-ea"/>
            <a:cs typeface="+mn-cs"/>
          </a:endParaRPr>
        </a:p>
      </dgm:t>
    </dgm:pt>
    <dgm:pt modelId="{ADE21A02-2D21-4666-B0CF-B85C4143D9E1}" type="par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0CD28CC1-7E88-48F5-8FDC-29E81D82A7A2}" type="sib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CB003262-392D-4375-8FCD-6F512A763EEB}">
      <dgm:prSet phldrT="[Testo]" custT="1"/>
      <dgm:spPr>
        <a:xfrm>
          <a:off x="1937768" y="60645"/>
          <a:ext cx="2516899" cy="867014"/>
        </a:xfrm>
        <a:prstGeom prst="chevron">
          <a:avLst/>
        </a:prstGeom>
        <a:solidFill>
          <a:srgbClr val="4F81B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Vacuum conditioning 50 ns</a:t>
          </a:r>
        </a:p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(5-7 days)</a:t>
          </a:r>
          <a:endParaRPr lang="en-US" sz="1400" b="1" dirty="0">
            <a:solidFill>
              <a:srgbClr val="1F497D"/>
            </a:solidFill>
            <a:latin typeface="Calibri"/>
            <a:ea typeface="+mn-ea"/>
            <a:cs typeface="+mn-cs"/>
          </a:endParaRPr>
        </a:p>
      </dgm:t>
    </dgm:pt>
    <dgm:pt modelId="{0CC3FEC5-1A58-45EF-930E-4EF84FD308B0}" type="parTrans" cxnId="{0F4FD22B-02EF-4385-9AB1-CF9AA5B270A4}">
      <dgm:prSet/>
      <dgm:spPr/>
      <dgm:t>
        <a:bodyPr/>
        <a:lstStyle/>
        <a:p>
          <a:endParaRPr lang="en-US" sz="1400" b="1"/>
        </a:p>
      </dgm:t>
    </dgm:pt>
    <dgm:pt modelId="{0DE3150E-EA98-43B2-A582-534F41B177F2}" type="sibTrans" cxnId="{0F4FD22B-02EF-4385-9AB1-CF9AA5B270A4}">
      <dgm:prSet/>
      <dgm:spPr/>
      <dgm:t>
        <a:bodyPr/>
        <a:lstStyle/>
        <a:p>
          <a:endParaRPr lang="en-US" sz="1400" b="1"/>
        </a:p>
      </dgm:t>
    </dgm:pt>
    <dgm:pt modelId="{E8B580E8-D074-4B6C-BB87-03ABCA61F40E}">
      <dgm:prSet custT="1"/>
      <dgm:spPr>
        <a:xfrm>
          <a:off x="5771576" y="60645"/>
          <a:ext cx="2679486" cy="867014"/>
        </a:xfrm>
        <a:prstGeom prst="chevron">
          <a:avLst/>
        </a:prstGeom>
        <a:solidFill>
          <a:srgbClr val="9BBB59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rPr>
            <a:t>50ns </a:t>
          </a:r>
        </a:p>
        <a:p>
          <a:r>
            <a:rPr lang="en-US" sz="1400" b="1" dirty="0" smtClean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rPr>
            <a:t>intensity ramp up + physics</a:t>
          </a:r>
          <a:endParaRPr lang="en-US" sz="1400" b="1" dirty="0">
            <a:solidFill>
              <a:srgbClr val="9BBB59">
                <a:lumMod val="50000"/>
              </a:srgbClr>
            </a:solidFill>
            <a:latin typeface="Calibri"/>
            <a:ea typeface="+mn-ea"/>
            <a:cs typeface="+mn-cs"/>
          </a:endParaRPr>
        </a:p>
      </dgm:t>
    </dgm:pt>
    <dgm:pt modelId="{8E1EE053-C305-493F-8C7D-FA886EF1E303}" type="parTrans" cxnId="{9D0A4A8B-9F70-428B-9769-4B2DAE389F41}">
      <dgm:prSet/>
      <dgm:spPr/>
      <dgm:t>
        <a:bodyPr/>
        <a:lstStyle/>
        <a:p>
          <a:endParaRPr lang="en-US" sz="1400" b="1"/>
        </a:p>
      </dgm:t>
    </dgm:pt>
    <dgm:pt modelId="{BAA5D3EA-5092-47A3-BEC4-F1427CB38B8A}" type="sibTrans" cxnId="{9D0A4A8B-9F70-428B-9769-4B2DAE389F41}">
      <dgm:prSet/>
      <dgm:spPr/>
      <dgm:t>
        <a:bodyPr/>
        <a:lstStyle/>
        <a:p>
          <a:endParaRPr lang="en-US" sz="1400" b="1"/>
        </a:p>
      </dgm:t>
    </dgm:pt>
    <dgm:pt modelId="{6936FEBA-E07D-46F8-9A01-8B4B83995EBB}">
      <dgm:prSet phldrT="[Testo]" custT="1"/>
      <dgm:spPr>
        <a:xfrm>
          <a:off x="4237914" y="60645"/>
          <a:ext cx="1750415" cy="867014"/>
        </a:xfrm>
        <a:prstGeom prst="chevron">
          <a:avLst/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Scrubbing with 25ns</a:t>
          </a:r>
        </a:p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(2 days)</a:t>
          </a:r>
          <a:endParaRPr lang="en-US" sz="1400" b="1" dirty="0">
            <a:solidFill>
              <a:srgbClr val="1F497D"/>
            </a:solidFill>
            <a:latin typeface="Calibri"/>
            <a:ea typeface="+mn-ea"/>
            <a:cs typeface="+mn-cs"/>
          </a:endParaRPr>
        </a:p>
      </dgm:t>
    </dgm:pt>
    <dgm:pt modelId="{DE053513-71CA-47F2-A580-D7491C38FF46}" type="sib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3E0E93B6-F3D8-418E-8055-BC1C14938DF4}" type="par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CE846BA4-38DA-4251-A403-9A776849D5D7}" type="pres">
      <dgm:prSet presAssocID="{D88DA0CB-016B-4240-B3AD-92FB3DDC2D0F}" presName="Name0" presStyleCnt="0">
        <dgm:presLayoutVars>
          <dgm:dir/>
          <dgm:animLvl val="lvl"/>
          <dgm:resizeHandles val="exact"/>
        </dgm:presLayoutVars>
      </dgm:prSet>
      <dgm:spPr/>
    </dgm:pt>
    <dgm:pt modelId="{A01AC13A-9C3B-493F-8F16-23B6593D768C}" type="pres">
      <dgm:prSet presAssocID="{6A72CE07-34EC-4069-8BA6-0D9D3A88C7F3}" presName="parTxOnly" presStyleLbl="node1" presStyleIdx="0" presStyleCnt="4" custScaleX="9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C46E5-F9BA-487E-8F68-DB21C601965F}" type="pres">
      <dgm:prSet presAssocID="{0CD28CC1-7E88-48F5-8FDC-29E81D82A7A2}" presName="parTxOnlySpace" presStyleCnt="0"/>
      <dgm:spPr/>
    </dgm:pt>
    <dgm:pt modelId="{B17C4CED-DC88-488A-9363-1E937866F413}" type="pres">
      <dgm:prSet presAssocID="{CB003262-392D-4375-8FCD-6F512A763EEB}" presName="parTxOnly" presStyleLbl="node1" presStyleIdx="1" presStyleCnt="4" custScaleX="116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4BAF-90B1-4FB8-BA3A-66E136EA8B65}" type="pres">
      <dgm:prSet presAssocID="{0DE3150E-EA98-43B2-A582-534F41B177F2}" presName="parTxOnlySpace" presStyleCnt="0"/>
      <dgm:spPr/>
    </dgm:pt>
    <dgm:pt modelId="{DD055256-E95D-4B69-8CF6-5F594DCC5501}" type="pres">
      <dgm:prSet presAssocID="{6936FEBA-E07D-46F8-9A01-8B4B83995EBB}" presName="parTxOnly" presStyleLbl="node1" presStyleIdx="2" presStyleCnt="4" custScaleX="80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105AD-4BF4-4982-850B-2D2E078D5165}" type="pres">
      <dgm:prSet presAssocID="{DE053513-71CA-47F2-A580-D7491C38FF46}" presName="parTxOnlySpace" presStyleCnt="0"/>
      <dgm:spPr/>
    </dgm:pt>
    <dgm:pt modelId="{BB3BE9AA-E353-47A6-96D8-5B16DA7EB1A8}" type="pres">
      <dgm:prSet presAssocID="{E8B580E8-D074-4B6C-BB87-03ABCA61F40E}" presName="parTxOnly" presStyleLbl="node1" presStyleIdx="3" presStyleCnt="4" custScaleX="1236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001BD8-8F99-D041-BE8A-12922764DB40}" type="presOf" srcId="{CB003262-392D-4375-8FCD-6F512A763EEB}" destId="{B17C4CED-DC88-488A-9363-1E937866F413}" srcOrd="0" destOrd="0" presId="urn:microsoft.com/office/officeart/2005/8/layout/chevron1"/>
    <dgm:cxn modelId="{68D179EF-3ED1-4A59-AFC6-8856DDCE05CA}" srcId="{D88DA0CB-016B-4240-B3AD-92FB3DDC2D0F}" destId="{6A72CE07-34EC-4069-8BA6-0D9D3A88C7F3}" srcOrd="0" destOrd="0" parTransId="{ADE21A02-2D21-4666-B0CF-B85C4143D9E1}" sibTransId="{0CD28CC1-7E88-48F5-8FDC-29E81D82A7A2}"/>
    <dgm:cxn modelId="{09D661D5-8A67-0047-8BC1-937FB71F41ED}" type="presOf" srcId="{6A72CE07-34EC-4069-8BA6-0D9D3A88C7F3}" destId="{A01AC13A-9C3B-493F-8F16-23B6593D768C}" srcOrd="0" destOrd="0" presId="urn:microsoft.com/office/officeart/2005/8/layout/chevron1"/>
    <dgm:cxn modelId="{331DD968-C8FD-A84B-ADBE-DCD9BC7ED62E}" type="presOf" srcId="{D88DA0CB-016B-4240-B3AD-92FB3DDC2D0F}" destId="{CE846BA4-38DA-4251-A403-9A776849D5D7}" srcOrd="0" destOrd="0" presId="urn:microsoft.com/office/officeart/2005/8/layout/chevron1"/>
    <dgm:cxn modelId="{4B7ADB46-9B48-4B33-8B96-67AF487C2236}" srcId="{D88DA0CB-016B-4240-B3AD-92FB3DDC2D0F}" destId="{6936FEBA-E07D-46F8-9A01-8B4B83995EBB}" srcOrd="2" destOrd="0" parTransId="{3E0E93B6-F3D8-418E-8055-BC1C14938DF4}" sibTransId="{DE053513-71CA-47F2-A580-D7491C38FF46}"/>
    <dgm:cxn modelId="{9B06BF81-7F3E-B34C-B5BD-7F7251B7014F}" type="presOf" srcId="{6936FEBA-E07D-46F8-9A01-8B4B83995EBB}" destId="{DD055256-E95D-4B69-8CF6-5F594DCC5501}" srcOrd="0" destOrd="0" presId="urn:microsoft.com/office/officeart/2005/8/layout/chevron1"/>
    <dgm:cxn modelId="{0F4FD22B-02EF-4385-9AB1-CF9AA5B270A4}" srcId="{D88DA0CB-016B-4240-B3AD-92FB3DDC2D0F}" destId="{CB003262-392D-4375-8FCD-6F512A763EEB}" srcOrd="1" destOrd="0" parTransId="{0CC3FEC5-1A58-45EF-930E-4EF84FD308B0}" sibTransId="{0DE3150E-EA98-43B2-A582-534F41B177F2}"/>
    <dgm:cxn modelId="{1B70960C-2A9B-D144-82C1-0FC311044010}" type="presOf" srcId="{E8B580E8-D074-4B6C-BB87-03ABCA61F40E}" destId="{BB3BE9AA-E353-47A6-96D8-5B16DA7EB1A8}" srcOrd="0" destOrd="0" presId="urn:microsoft.com/office/officeart/2005/8/layout/chevron1"/>
    <dgm:cxn modelId="{9D0A4A8B-9F70-428B-9769-4B2DAE389F41}" srcId="{D88DA0CB-016B-4240-B3AD-92FB3DDC2D0F}" destId="{E8B580E8-D074-4B6C-BB87-03ABCA61F40E}" srcOrd="3" destOrd="0" parTransId="{8E1EE053-C305-493F-8C7D-FA886EF1E303}" sibTransId="{BAA5D3EA-5092-47A3-BEC4-F1427CB38B8A}"/>
    <dgm:cxn modelId="{EC99C7D4-639B-844C-9D7D-19E13397EA74}" type="presParOf" srcId="{CE846BA4-38DA-4251-A403-9A776849D5D7}" destId="{A01AC13A-9C3B-493F-8F16-23B6593D768C}" srcOrd="0" destOrd="0" presId="urn:microsoft.com/office/officeart/2005/8/layout/chevron1"/>
    <dgm:cxn modelId="{84FF4CDD-069A-9349-8974-DA14969FA979}" type="presParOf" srcId="{CE846BA4-38DA-4251-A403-9A776849D5D7}" destId="{175C46E5-F9BA-487E-8F68-DB21C601965F}" srcOrd="1" destOrd="0" presId="urn:microsoft.com/office/officeart/2005/8/layout/chevron1"/>
    <dgm:cxn modelId="{D6CD0240-68B7-B94E-9982-16978096B371}" type="presParOf" srcId="{CE846BA4-38DA-4251-A403-9A776849D5D7}" destId="{B17C4CED-DC88-488A-9363-1E937866F413}" srcOrd="2" destOrd="0" presId="urn:microsoft.com/office/officeart/2005/8/layout/chevron1"/>
    <dgm:cxn modelId="{3874B611-A75A-5440-BD50-0B29EB636B5F}" type="presParOf" srcId="{CE846BA4-38DA-4251-A403-9A776849D5D7}" destId="{84F24BAF-90B1-4FB8-BA3A-66E136EA8B65}" srcOrd="3" destOrd="0" presId="urn:microsoft.com/office/officeart/2005/8/layout/chevron1"/>
    <dgm:cxn modelId="{44A0C26E-A920-C045-A0D3-50F74717CC8B}" type="presParOf" srcId="{CE846BA4-38DA-4251-A403-9A776849D5D7}" destId="{DD055256-E95D-4B69-8CF6-5F594DCC5501}" srcOrd="4" destOrd="0" presId="urn:microsoft.com/office/officeart/2005/8/layout/chevron1"/>
    <dgm:cxn modelId="{B1468652-B61C-C242-8B7D-B2A0A16B42BE}" type="presParOf" srcId="{CE846BA4-38DA-4251-A403-9A776849D5D7}" destId="{0AE105AD-4BF4-4982-850B-2D2E078D5165}" srcOrd="5" destOrd="0" presId="urn:microsoft.com/office/officeart/2005/8/layout/chevron1"/>
    <dgm:cxn modelId="{DA2EFF71-3C8E-B949-803A-189CB2275BF5}" type="presParOf" srcId="{CE846BA4-38DA-4251-A403-9A776849D5D7}" destId="{BB3BE9AA-E353-47A6-96D8-5B16DA7EB1A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DA0CB-016B-4240-B3AD-92FB3DDC2D0F}" type="doc">
      <dgm:prSet loTypeId="urn:microsoft.com/office/officeart/2005/8/layout/chevron1" loCatId="process" qsTypeId="urn:microsoft.com/office/officeart/2005/8/quickstyle/simple1" qsCatId="simple" csTypeId="urn:microsoft.com/office/officeart/2005/8/colors/colorful1#9" csCatId="colorful" phldr="1"/>
      <dgm:spPr/>
    </dgm:pt>
    <dgm:pt modelId="{6A72CE07-34EC-4069-8BA6-0D9D3A88C7F3}">
      <dgm:prSet phldrT="[Testo]"/>
      <dgm:spPr>
        <a:xfrm>
          <a:off x="2442" y="64016"/>
          <a:ext cx="818564" cy="993976"/>
        </a:xfrm>
        <a:prstGeom prst="chevron">
          <a:avLst/>
        </a:prstGeom>
        <a:solidFill>
          <a:sysClr val="window" lastClr="FFFFF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b="1" dirty="0">
            <a:solidFill>
              <a:srgbClr val="C0504D">
                <a:lumMod val="75000"/>
              </a:srgbClr>
            </a:solidFill>
            <a:latin typeface="Calibri"/>
            <a:ea typeface="+mn-ea"/>
            <a:cs typeface="+mn-cs"/>
          </a:endParaRPr>
        </a:p>
      </dgm:t>
    </dgm:pt>
    <dgm:pt modelId="{ADE21A02-2D21-4666-B0CF-B85C4143D9E1}" type="parTrans" cxnId="{68D179EF-3ED1-4A59-AFC6-8856DDCE05CA}">
      <dgm:prSet/>
      <dgm:spPr/>
      <dgm:t>
        <a:bodyPr/>
        <a:lstStyle/>
        <a:p>
          <a:endParaRPr lang="en-US" b="1"/>
        </a:p>
      </dgm:t>
    </dgm:pt>
    <dgm:pt modelId="{0CD28CC1-7E88-48F5-8FDC-29E81D82A7A2}" type="sibTrans" cxnId="{68D179EF-3ED1-4A59-AFC6-8856DDCE05CA}">
      <dgm:prSet/>
      <dgm:spPr/>
      <dgm:t>
        <a:bodyPr/>
        <a:lstStyle/>
        <a:p>
          <a:endParaRPr lang="en-US" b="1"/>
        </a:p>
      </dgm:t>
    </dgm:pt>
    <dgm:pt modelId="{CB003262-392D-4375-8FCD-6F512A763EEB}">
      <dgm:prSet phldrT="[Testo]" custT="1"/>
      <dgm:spPr>
        <a:xfrm>
          <a:off x="572512" y="60055"/>
          <a:ext cx="2655557" cy="1001898"/>
        </a:xfrm>
        <a:prstGeom prst="chevron">
          <a:avLst/>
        </a:prstGeom>
        <a:solidFill>
          <a:srgbClr val="4F81B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25 ns scrubbing</a:t>
          </a:r>
        </a:p>
        <a:p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dirty="0">
            <a:solidFill>
              <a:srgbClr val="1F497D"/>
            </a:solidFill>
            <a:latin typeface="Calibri"/>
            <a:ea typeface="+mn-ea"/>
            <a:cs typeface="+mn-cs"/>
          </a:endParaRPr>
        </a:p>
      </dgm:t>
    </dgm:pt>
    <dgm:pt modelId="{0CC3FEC5-1A58-45EF-930E-4EF84FD308B0}" type="parTrans" cxnId="{0F4FD22B-02EF-4385-9AB1-CF9AA5B270A4}">
      <dgm:prSet/>
      <dgm:spPr/>
      <dgm:t>
        <a:bodyPr/>
        <a:lstStyle/>
        <a:p>
          <a:endParaRPr lang="en-US" b="1"/>
        </a:p>
      </dgm:t>
    </dgm:pt>
    <dgm:pt modelId="{0DE3150E-EA98-43B2-A582-534F41B177F2}" type="sibTrans" cxnId="{0F4FD22B-02EF-4385-9AB1-CF9AA5B270A4}">
      <dgm:prSet/>
      <dgm:spPr/>
      <dgm:t>
        <a:bodyPr/>
        <a:lstStyle/>
        <a:p>
          <a:endParaRPr lang="en-US" b="1"/>
        </a:p>
      </dgm:t>
    </dgm:pt>
    <dgm:pt modelId="{6936FEBA-E07D-46F8-9A01-8B4B83995EBB}">
      <dgm:prSet phldrT="[Testo]" custT="1"/>
      <dgm:spPr>
        <a:xfrm>
          <a:off x="5642985" y="60055"/>
          <a:ext cx="2879127" cy="1001898"/>
        </a:xfrm>
        <a:prstGeom prst="chevron">
          <a:avLst/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Scrubbing qualification</a:t>
          </a:r>
        </a:p>
        <a:p>
          <a:pPr>
            <a:spcAft>
              <a:spcPts val="600"/>
            </a:spcAft>
          </a:pPr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25 ns test ramps </a:t>
          </a:r>
        </a:p>
        <a:p>
          <a:pPr>
            <a:spcAft>
              <a:spcPct val="35000"/>
            </a:spcAft>
          </a:pPr>
          <a:r>
            <a:rPr lang="en-US" sz="1400" b="1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dirty="0">
            <a:solidFill>
              <a:srgbClr val="1F497D"/>
            </a:solidFill>
            <a:latin typeface="Calibri"/>
            <a:ea typeface="+mn-ea"/>
            <a:cs typeface="+mn-cs"/>
          </a:endParaRPr>
        </a:p>
      </dgm:t>
    </dgm:pt>
    <dgm:pt modelId="{3E0E93B6-F3D8-418E-8055-BC1C14938DF4}" type="parTrans" cxnId="{4B7ADB46-9B48-4B33-8B96-67AF487C2236}">
      <dgm:prSet/>
      <dgm:spPr/>
      <dgm:t>
        <a:bodyPr/>
        <a:lstStyle/>
        <a:p>
          <a:endParaRPr lang="en-US" b="1"/>
        </a:p>
      </dgm:t>
    </dgm:pt>
    <dgm:pt modelId="{DE053513-71CA-47F2-A580-D7491C38FF46}" type="sibTrans" cxnId="{4B7ADB46-9B48-4B33-8B96-67AF487C2236}">
      <dgm:prSet/>
      <dgm:spPr/>
      <dgm:t>
        <a:bodyPr/>
        <a:lstStyle/>
        <a:p>
          <a:endParaRPr lang="en-US" b="1"/>
        </a:p>
      </dgm:t>
    </dgm:pt>
    <dgm:pt modelId="{A974394C-7164-AB47-B3DF-092FA79C7B3F}">
      <dgm:prSet custT="1"/>
      <dgm:spPr>
        <a:xfrm>
          <a:off x="2979575" y="64016"/>
          <a:ext cx="2911903" cy="993976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Scrubbing with doublet beams  </a:t>
          </a:r>
        </a:p>
        <a:p>
          <a:r>
            <a:rPr lang="en-US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34929B7-DC5E-314E-A3CF-30BB9D71B556}" type="parTrans" cxnId="{E164E870-8805-2C42-8724-DF62A5159660}">
      <dgm:prSet/>
      <dgm:spPr/>
      <dgm:t>
        <a:bodyPr/>
        <a:lstStyle/>
        <a:p>
          <a:endParaRPr lang="en-US"/>
        </a:p>
      </dgm:t>
    </dgm:pt>
    <dgm:pt modelId="{00C49432-7749-0648-AC4E-A03E6D7C9557}" type="sibTrans" cxnId="{E164E870-8805-2C42-8724-DF62A5159660}">
      <dgm:prSet/>
      <dgm:spPr/>
      <dgm:t>
        <a:bodyPr/>
        <a:lstStyle/>
        <a:p>
          <a:endParaRPr lang="en-US"/>
        </a:p>
      </dgm:t>
    </dgm:pt>
    <dgm:pt modelId="{CE846BA4-38DA-4251-A403-9A776849D5D7}" type="pres">
      <dgm:prSet presAssocID="{D88DA0CB-016B-4240-B3AD-92FB3DDC2D0F}" presName="Name0" presStyleCnt="0">
        <dgm:presLayoutVars>
          <dgm:dir/>
          <dgm:animLvl val="lvl"/>
          <dgm:resizeHandles val="exact"/>
        </dgm:presLayoutVars>
      </dgm:prSet>
      <dgm:spPr/>
    </dgm:pt>
    <dgm:pt modelId="{A01AC13A-9C3B-493F-8F16-23B6593D768C}" type="pres">
      <dgm:prSet presAssocID="{6A72CE07-34EC-4069-8BA6-0D9D3A88C7F3}" presName="parTxOnly" presStyleLbl="node1" presStyleIdx="0" presStyleCnt="4" custScaleX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C46E5-F9BA-487E-8F68-DB21C601965F}" type="pres">
      <dgm:prSet presAssocID="{0CD28CC1-7E88-48F5-8FDC-29E81D82A7A2}" presName="parTxOnlySpace" presStyleCnt="0"/>
      <dgm:spPr/>
    </dgm:pt>
    <dgm:pt modelId="{B17C4CED-DC88-488A-9363-1E937866F413}" type="pres">
      <dgm:prSet presAssocID="{CB003262-392D-4375-8FCD-6F512A763EEB}" presName="parTxOnly" presStyleLbl="node1" presStyleIdx="1" presStyleCnt="4" custScaleX="106866" custScaleY="100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4BAF-90B1-4FB8-BA3A-66E136EA8B65}" type="pres">
      <dgm:prSet presAssocID="{0DE3150E-EA98-43B2-A582-534F41B177F2}" presName="parTxOnlySpace" presStyleCnt="0"/>
      <dgm:spPr/>
    </dgm:pt>
    <dgm:pt modelId="{CA3273C6-6A53-8442-9E7D-717DB409210C}" type="pres">
      <dgm:prSet presAssocID="{A974394C-7164-AB47-B3DF-092FA79C7B3F}" presName="parTxOnly" presStyleLbl="node1" presStyleIdx="2" presStyleCnt="4" custScaleX="117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BCF66-2598-6C48-9D2B-BE10D03D8CCB}" type="pres">
      <dgm:prSet presAssocID="{00C49432-7749-0648-AC4E-A03E6D7C9557}" presName="parTxOnlySpace" presStyleCnt="0"/>
      <dgm:spPr/>
    </dgm:pt>
    <dgm:pt modelId="{DD055256-E95D-4B69-8CF6-5F594DCC5501}" type="pres">
      <dgm:prSet presAssocID="{6936FEBA-E07D-46F8-9A01-8B4B83995EBB}" presName="parTxOnly" presStyleLbl="node1" presStyleIdx="3" presStyleCnt="4" custScaleX="115863" custScaleY="100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A909CA-D076-C84D-AAB3-B1022BE1C1B9}" type="presOf" srcId="{A974394C-7164-AB47-B3DF-092FA79C7B3F}" destId="{CA3273C6-6A53-8442-9E7D-717DB409210C}" srcOrd="0" destOrd="0" presId="urn:microsoft.com/office/officeart/2005/8/layout/chevron1"/>
    <dgm:cxn modelId="{E164E870-8805-2C42-8724-DF62A5159660}" srcId="{D88DA0CB-016B-4240-B3AD-92FB3DDC2D0F}" destId="{A974394C-7164-AB47-B3DF-092FA79C7B3F}" srcOrd="2" destOrd="0" parTransId="{734929B7-DC5E-314E-A3CF-30BB9D71B556}" sibTransId="{00C49432-7749-0648-AC4E-A03E6D7C9557}"/>
    <dgm:cxn modelId="{68D179EF-3ED1-4A59-AFC6-8856DDCE05CA}" srcId="{D88DA0CB-016B-4240-B3AD-92FB3DDC2D0F}" destId="{6A72CE07-34EC-4069-8BA6-0D9D3A88C7F3}" srcOrd="0" destOrd="0" parTransId="{ADE21A02-2D21-4666-B0CF-B85C4143D9E1}" sibTransId="{0CD28CC1-7E88-48F5-8FDC-29E81D82A7A2}"/>
    <dgm:cxn modelId="{C0D4A6A7-54C1-F04C-9547-0E0FDCEEF48C}" type="presOf" srcId="{6936FEBA-E07D-46F8-9A01-8B4B83995EBB}" destId="{DD055256-E95D-4B69-8CF6-5F594DCC5501}" srcOrd="0" destOrd="0" presId="urn:microsoft.com/office/officeart/2005/8/layout/chevron1"/>
    <dgm:cxn modelId="{4B7ADB46-9B48-4B33-8B96-67AF487C2236}" srcId="{D88DA0CB-016B-4240-B3AD-92FB3DDC2D0F}" destId="{6936FEBA-E07D-46F8-9A01-8B4B83995EBB}" srcOrd="3" destOrd="0" parTransId="{3E0E93B6-F3D8-418E-8055-BC1C14938DF4}" sibTransId="{DE053513-71CA-47F2-A580-D7491C38FF46}"/>
    <dgm:cxn modelId="{6486E361-AED5-B146-91F5-A09939BDFDA2}" type="presOf" srcId="{CB003262-392D-4375-8FCD-6F512A763EEB}" destId="{B17C4CED-DC88-488A-9363-1E937866F413}" srcOrd="0" destOrd="0" presId="urn:microsoft.com/office/officeart/2005/8/layout/chevron1"/>
    <dgm:cxn modelId="{0F4FD22B-02EF-4385-9AB1-CF9AA5B270A4}" srcId="{D88DA0CB-016B-4240-B3AD-92FB3DDC2D0F}" destId="{CB003262-392D-4375-8FCD-6F512A763EEB}" srcOrd="1" destOrd="0" parTransId="{0CC3FEC5-1A58-45EF-930E-4EF84FD308B0}" sibTransId="{0DE3150E-EA98-43B2-A582-534F41B177F2}"/>
    <dgm:cxn modelId="{2C3BFAFF-03C6-9849-9E4C-F1E386E4C2EB}" type="presOf" srcId="{D88DA0CB-016B-4240-B3AD-92FB3DDC2D0F}" destId="{CE846BA4-38DA-4251-A403-9A776849D5D7}" srcOrd="0" destOrd="0" presId="urn:microsoft.com/office/officeart/2005/8/layout/chevron1"/>
    <dgm:cxn modelId="{7230B09A-29F0-9246-A04A-1D54BE791A1E}" type="presOf" srcId="{6A72CE07-34EC-4069-8BA6-0D9D3A88C7F3}" destId="{A01AC13A-9C3B-493F-8F16-23B6593D768C}" srcOrd="0" destOrd="0" presId="urn:microsoft.com/office/officeart/2005/8/layout/chevron1"/>
    <dgm:cxn modelId="{1B63DA3A-3983-5A4C-BFBB-8C5E411731B2}" type="presParOf" srcId="{CE846BA4-38DA-4251-A403-9A776849D5D7}" destId="{A01AC13A-9C3B-493F-8F16-23B6593D768C}" srcOrd="0" destOrd="0" presId="urn:microsoft.com/office/officeart/2005/8/layout/chevron1"/>
    <dgm:cxn modelId="{A27E5D1D-8426-F943-971F-69679BC85120}" type="presParOf" srcId="{CE846BA4-38DA-4251-A403-9A776849D5D7}" destId="{175C46E5-F9BA-487E-8F68-DB21C601965F}" srcOrd="1" destOrd="0" presId="urn:microsoft.com/office/officeart/2005/8/layout/chevron1"/>
    <dgm:cxn modelId="{D9BAA354-5B2A-EE4A-B0BA-A16AC3C20230}" type="presParOf" srcId="{CE846BA4-38DA-4251-A403-9A776849D5D7}" destId="{B17C4CED-DC88-488A-9363-1E937866F413}" srcOrd="2" destOrd="0" presId="urn:microsoft.com/office/officeart/2005/8/layout/chevron1"/>
    <dgm:cxn modelId="{96E89F99-F4CC-0A4A-8A87-0729E4DE92D3}" type="presParOf" srcId="{CE846BA4-38DA-4251-A403-9A776849D5D7}" destId="{84F24BAF-90B1-4FB8-BA3A-66E136EA8B65}" srcOrd="3" destOrd="0" presId="urn:microsoft.com/office/officeart/2005/8/layout/chevron1"/>
    <dgm:cxn modelId="{53B32A02-3472-9741-983F-B98D7A070B2C}" type="presParOf" srcId="{CE846BA4-38DA-4251-A403-9A776849D5D7}" destId="{CA3273C6-6A53-8442-9E7D-717DB409210C}" srcOrd="4" destOrd="0" presId="urn:microsoft.com/office/officeart/2005/8/layout/chevron1"/>
    <dgm:cxn modelId="{3455BA21-3B9B-FE49-9A70-046BF61FD4AC}" type="presParOf" srcId="{CE846BA4-38DA-4251-A403-9A776849D5D7}" destId="{342BCF66-2598-6C48-9D2B-BE10D03D8CCB}" srcOrd="5" destOrd="0" presId="urn:microsoft.com/office/officeart/2005/8/layout/chevron1"/>
    <dgm:cxn modelId="{F5C6BAC9-1CBE-3346-8ECE-D8FA8106DE22}" type="presParOf" srcId="{CE846BA4-38DA-4251-A403-9A776849D5D7}" destId="{DD055256-E95D-4B69-8CF6-5F594DCC550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AC13A-9C3B-493F-8F16-23B6593D768C}">
      <dsp:nvSpPr>
        <dsp:cNvPr id="0" name=""/>
        <dsp:cNvSpPr/>
      </dsp:nvSpPr>
      <dsp:spPr>
        <a:xfrm>
          <a:off x="4391" y="60645"/>
          <a:ext cx="2150130" cy="867014"/>
        </a:xfrm>
        <a:prstGeom prst="chevron">
          <a:avLst/>
        </a:prstGeom>
        <a:solidFill>
          <a:srgbClr val="C0504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504D">
                  <a:lumMod val="75000"/>
                </a:srgbClr>
              </a:solidFill>
              <a:latin typeface="Calibri"/>
              <a:ea typeface="+mn-ea"/>
              <a:cs typeface="+mn-cs"/>
            </a:rPr>
            <a:t>Commissioning (low </a:t>
          </a:r>
          <a:r>
            <a:rPr lang="en-US" sz="1400" b="1" kern="1200" dirty="0" smtClean="0">
              <a:solidFill>
                <a:srgbClr val="C0504D">
                  <a:lumMod val="75000"/>
                </a:srgbClr>
              </a:solidFill>
              <a:latin typeface="Calibri"/>
              <a:ea typeface="+mn-ea"/>
              <a:cs typeface="+mn-cs"/>
            </a:rPr>
            <a:t>intensity) </a:t>
          </a:r>
          <a:endParaRPr lang="en-US" sz="1400" b="1" kern="1200" dirty="0">
            <a:solidFill>
              <a:srgbClr val="C0504D">
                <a:lumMod val="75000"/>
              </a:srgbClr>
            </a:solidFill>
            <a:latin typeface="Calibri"/>
            <a:ea typeface="+mn-ea"/>
            <a:cs typeface="+mn-cs"/>
          </a:endParaRPr>
        </a:p>
      </dsp:txBody>
      <dsp:txXfrm>
        <a:off x="437898" y="60645"/>
        <a:ext cx="1283116" cy="867014"/>
      </dsp:txXfrm>
    </dsp:sp>
    <dsp:sp modelId="{B17C4CED-DC88-488A-9363-1E937866F413}">
      <dsp:nvSpPr>
        <dsp:cNvPr id="0" name=""/>
        <dsp:cNvSpPr/>
      </dsp:nvSpPr>
      <dsp:spPr>
        <a:xfrm>
          <a:off x="1937768" y="60645"/>
          <a:ext cx="2516899" cy="867014"/>
        </a:xfrm>
        <a:prstGeom prst="chevron">
          <a:avLst/>
        </a:prstGeom>
        <a:solidFill>
          <a:srgbClr val="4F81B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Vacuum conditioning 50 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(5-7 days)</a:t>
          </a:r>
          <a:endParaRPr lang="en-US" sz="1400" b="1" kern="1200" dirty="0">
            <a:solidFill>
              <a:srgbClr val="1F497D"/>
            </a:solidFill>
            <a:latin typeface="Calibri"/>
            <a:ea typeface="+mn-ea"/>
            <a:cs typeface="+mn-cs"/>
          </a:endParaRPr>
        </a:p>
      </dsp:txBody>
      <dsp:txXfrm>
        <a:off x="2371275" y="60645"/>
        <a:ext cx="1649885" cy="867014"/>
      </dsp:txXfrm>
    </dsp:sp>
    <dsp:sp modelId="{DD055256-E95D-4B69-8CF6-5F594DCC5501}">
      <dsp:nvSpPr>
        <dsp:cNvPr id="0" name=""/>
        <dsp:cNvSpPr/>
      </dsp:nvSpPr>
      <dsp:spPr>
        <a:xfrm>
          <a:off x="4237914" y="60645"/>
          <a:ext cx="1750415" cy="867014"/>
        </a:xfrm>
        <a:prstGeom prst="chevron">
          <a:avLst/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Scrubbing with 25ns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(2 days)</a:t>
          </a:r>
          <a:endParaRPr lang="en-US" sz="1400" b="1" kern="1200" dirty="0">
            <a:solidFill>
              <a:srgbClr val="1F497D"/>
            </a:solidFill>
            <a:latin typeface="Calibri"/>
            <a:ea typeface="+mn-ea"/>
            <a:cs typeface="+mn-cs"/>
          </a:endParaRPr>
        </a:p>
      </dsp:txBody>
      <dsp:txXfrm>
        <a:off x="4671421" y="60645"/>
        <a:ext cx="883401" cy="867014"/>
      </dsp:txXfrm>
    </dsp:sp>
    <dsp:sp modelId="{BB3BE9AA-E353-47A6-96D8-5B16DA7EB1A8}">
      <dsp:nvSpPr>
        <dsp:cNvPr id="0" name=""/>
        <dsp:cNvSpPr/>
      </dsp:nvSpPr>
      <dsp:spPr>
        <a:xfrm>
          <a:off x="5771576" y="60645"/>
          <a:ext cx="2679486" cy="867014"/>
        </a:xfrm>
        <a:prstGeom prst="chevron">
          <a:avLst/>
        </a:prstGeom>
        <a:solidFill>
          <a:srgbClr val="9BBB59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rPr>
            <a:t>50ns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rPr>
            <a:t>intensity ramp up + physics</a:t>
          </a:r>
          <a:endParaRPr lang="en-US" sz="1400" b="1" kern="1200" dirty="0">
            <a:solidFill>
              <a:srgbClr val="9BBB59">
                <a:lumMod val="50000"/>
              </a:srgbClr>
            </a:solidFill>
            <a:latin typeface="Calibri"/>
            <a:ea typeface="+mn-ea"/>
            <a:cs typeface="+mn-cs"/>
          </a:endParaRPr>
        </a:p>
      </dsp:txBody>
      <dsp:txXfrm>
        <a:off x="6205083" y="60645"/>
        <a:ext cx="1812472" cy="867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AC13A-9C3B-493F-8F16-23B6593D768C}">
      <dsp:nvSpPr>
        <dsp:cNvPr id="0" name=""/>
        <dsp:cNvSpPr/>
      </dsp:nvSpPr>
      <dsp:spPr>
        <a:xfrm>
          <a:off x="2442" y="64016"/>
          <a:ext cx="818564" cy="993976"/>
        </a:xfrm>
        <a:prstGeom prst="chevron">
          <a:avLst/>
        </a:prstGeom>
        <a:solidFill>
          <a:sysClr val="window" lastClr="FFFFF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b="1" kern="1200" dirty="0">
            <a:solidFill>
              <a:srgbClr val="C0504D">
                <a:lumMod val="75000"/>
              </a:srgbClr>
            </a:solidFill>
            <a:latin typeface="Calibri"/>
            <a:ea typeface="+mn-ea"/>
            <a:cs typeface="+mn-cs"/>
          </a:endParaRPr>
        </a:p>
      </dsp:txBody>
      <dsp:txXfrm>
        <a:off x="2442" y="64016"/>
        <a:ext cx="818564" cy="993976"/>
      </dsp:txXfrm>
    </dsp:sp>
    <dsp:sp modelId="{B17C4CED-DC88-488A-9363-1E937866F413}">
      <dsp:nvSpPr>
        <dsp:cNvPr id="0" name=""/>
        <dsp:cNvSpPr/>
      </dsp:nvSpPr>
      <dsp:spPr>
        <a:xfrm>
          <a:off x="572512" y="60055"/>
          <a:ext cx="2655557" cy="1001898"/>
        </a:xfrm>
        <a:prstGeom prst="chevron">
          <a:avLst/>
        </a:prstGeom>
        <a:solidFill>
          <a:srgbClr val="4F81BD">
            <a:lumMod val="40000"/>
            <a:lumOff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25 ns scrubbing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kern="1200" dirty="0">
            <a:solidFill>
              <a:srgbClr val="1F497D"/>
            </a:solidFill>
            <a:latin typeface="Calibri"/>
            <a:ea typeface="+mn-ea"/>
            <a:cs typeface="+mn-cs"/>
          </a:endParaRPr>
        </a:p>
      </dsp:txBody>
      <dsp:txXfrm>
        <a:off x="1073461" y="60055"/>
        <a:ext cx="1653659" cy="1001898"/>
      </dsp:txXfrm>
    </dsp:sp>
    <dsp:sp modelId="{CA3273C6-6A53-8442-9E7D-717DB409210C}">
      <dsp:nvSpPr>
        <dsp:cNvPr id="0" name=""/>
        <dsp:cNvSpPr/>
      </dsp:nvSpPr>
      <dsp:spPr>
        <a:xfrm>
          <a:off x="2979575" y="64016"/>
          <a:ext cx="2911903" cy="993976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Scrubbing with doublet beams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76563" y="64016"/>
        <a:ext cx="1917927" cy="993976"/>
      </dsp:txXfrm>
    </dsp:sp>
    <dsp:sp modelId="{DD055256-E95D-4B69-8CF6-5F594DCC5501}">
      <dsp:nvSpPr>
        <dsp:cNvPr id="0" name=""/>
        <dsp:cNvSpPr/>
      </dsp:nvSpPr>
      <dsp:spPr>
        <a:xfrm>
          <a:off x="5642985" y="60055"/>
          <a:ext cx="2879127" cy="1001898"/>
        </a:xfrm>
        <a:prstGeom prst="chevron">
          <a:avLst/>
        </a:prstGeom>
        <a:solidFill>
          <a:srgbClr val="4F81BD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Scrubbing qualification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25 ns test ramps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1F497D"/>
              </a:solidFill>
              <a:latin typeface="Calibri"/>
              <a:ea typeface="+mn-ea"/>
              <a:cs typeface="+mn-cs"/>
            </a:rPr>
            <a:t>(5 days)</a:t>
          </a:r>
          <a:endParaRPr lang="en-US" sz="1400" b="1" kern="1200" dirty="0">
            <a:solidFill>
              <a:srgbClr val="1F497D"/>
            </a:solidFill>
            <a:latin typeface="Calibri"/>
            <a:ea typeface="+mn-ea"/>
            <a:cs typeface="+mn-cs"/>
          </a:endParaRPr>
        </a:p>
      </dsp:txBody>
      <dsp:txXfrm>
        <a:off x="6143934" y="60055"/>
        <a:ext cx="1877229" cy="1001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0B403-0E76-5C49-9FF3-ED84AC90EB4D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31972-67CF-3C42-B54C-3F72D1F54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2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36E0F-4861-E943-B986-10AFA25417D8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E9E00-F01D-6146-893F-56AA929097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71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2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single- and multi-bunch instabilities, beam size growth (both incoherent and due to instabilities)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0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observed mostly in arcs and injection kickers</a:t>
            </a:r>
          </a:p>
          <a:p>
            <a:r>
              <a:rPr lang="en-US" dirty="0" smtClean="0"/>
              <a:t>scrub (</a:t>
            </a:r>
            <a:r>
              <a:rPr lang="en-US" dirty="0" err="1" smtClean="0"/>
              <a:t>eg</a:t>
            </a:r>
            <a:r>
              <a:rPr lang="en-US" dirty="0" smtClean="0"/>
              <a:t>. from 10 to 2 UFO/hour in 2011)</a:t>
            </a:r>
          </a:p>
          <a:p>
            <a:r>
              <a:rPr lang="en-US" dirty="0" smtClean="0"/>
              <a:t>decondition (</a:t>
            </a:r>
            <a:r>
              <a:rPr lang="en-US" dirty="0" err="1" smtClean="0"/>
              <a:t>eg</a:t>
            </a:r>
            <a:r>
              <a:rPr lang="en-US" dirty="0" smtClean="0"/>
              <a:t>. 2.5x increase in 2011-2012 winter stop)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74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collimators</a:t>
            </a:r>
            <a:r>
              <a:rPr lang="en-GB" baseline="0" dirty="0" smtClean="0"/>
              <a:t> in DS, new materials? additional collimator… more or less impedance???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more </a:t>
            </a:r>
            <a:r>
              <a:rPr lang="en-GB" baseline="0" dirty="0" err="1" smtClean="0"/>
              <a:t>cryo</a:t>
            </a:r>
            <a:r>
              <a:rPr lang="en-GB" baseline="0" dirty="0" smtClean="0"/>
              <a:t>: same cooling power for all arcs (now shared between IP and arc)</a:t>
            </a:r>
          </a:p>
          <a:p>
            <a:endParaRPr lang="en-GB" baseline="0" dirty="0" smtClean="0"/>
          </a:p>
          <a:p>
            <a:endParaRPr lang="en-GB" dirty="0" smtClean="0"/>
          </a:p>
          <a:p>
            <a:r>
              <a:rPr lang="en-GB" dirty="0" smtClean="0"/>
              <a:t>cc: reached twice the field 7MV reached,</a:t>
            </a:r>
            <a:r>
              <a:rPr lang="en-GB" baseline="0" dirty="0" smtClean="0"/>
              <a:t> 3.3MV needed for new, compact design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91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eaLnBrk="1" hangingPunct="1">
              <a:defRPr/>
            </a:pP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8" descr="lhclogo.prev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8382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9500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01.09.2014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LHC Status / CEA-Saclay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483768" y="6381328"/>
            <a:ext cx="3134815" cy="346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8582" y="6356350"/>
            <a:ext cx="2459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9875" algn="l" defTabSz="717550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96938" indent="-147638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14313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17488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jpeg"/><Relationship Id="rId13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jpeg"/><Relationship Id="rId10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6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 V4 3 V4a sans contrainte Updat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922" r="28041" b="7251"/>
          <a:stretch/>
        </p:blipFill>
        <p:spPr>
          <a:xfrm>
            <a:off x="233325" y="1220570"/>
            <a:ext cx="6437033" cy="4920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status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870107" y="1305460"/>
            <a:ext cx="2044249" cy="1469318"/>
            <a:chOff x="7593326" y="3429000"/>
            <a:chExt cx="2044249" cy="1469318"/>
          </a:xfrm>
        </p:grpSpPr>
        <p:grpSp>
          <p:nvGrpSpPr>
            <p:cNvPr id="12" name="Group 11"/>
            <p:cNvGrpSpPr/>
            <p:nvPr/>
          </p:nvGrpSpPr>
          <p:grpSpPr>
            <a:xfrm>
              <a:off x="7593326" y="3429000"/>
              <a:ext cx="2044249" cy="1469318"/>
              <a:chOff x="6496219" y="3232210"/>
              <a:chExt cx="2044249" cy="1469318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6496219" y="3232210"/>
                <a:ext cx="1940863" cy="146931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6605143" y="3270615"/>
                <a:ext cx="1935325" cy="1430913"/>
                <a:chOff x="5724150" y="3231107"/>
                <a:chExt cx="1974103" cy="1430913"/>
              </a:xfrm>
            </p:grpSpPr>
            <p:sp>
              <p:nvSpPr>
                <p:cNvPr id="17" name="Rectangle 16"/>
                <p:cNvSpPr/>
                <p:nvPr/>
              </p:nvSpPr>
              <p:spPr bwMode="auto">
                <a:xfrm>
                  <a:off x="5724150" y="3406849"/>
                  <a:ext cx="307370" cy="206413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D6009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itchFamily="66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096053" y="3231107"/>
                  <a:ext cx="1382276" cy="461665"/>
                </a:xfrm>
                <a:prstGeom prst="rect">
                  <a:avLst/>
                </a:prstGeom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1200" b="1" kern="0" dirty="0" smtClean="0">
                      <a:latin typeface="+mn-lt"/>
                    </a:rPr>
                    <a:t>Magnet powering tests</a:t>
                  </a:r>
                  <a:endParaRPr lang="en-GB" sz="1200" b="1" kern="0" dirty="0" smtClean="0">
                    <a:latin typeface="+mn-lt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096053" y="3730372"/>
                  <a:ext cx="665841" cy="276999"/>
                </a:xfrm>
                <a:prstGeom prst="rect">
                  <a:avLst/>
                </a:prstGeom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1200" b="1" kern="0" dirty="0" smtClean="0">
                      <a:latin typeface="+mn-lt"/>
                    </a:rPr>
                    <a:t>CSCM</a:t>
                  </a:r>
                  <a:endParaRPr lang="en-GB" sz="1200" b="1" kern="0" dirty="0" smtClean="0">
                    <a:latin typeface="+mn-lt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096060" y="4112126"/>
                  <a:ext cx="1602193" cy="549894"/>
                </a:xfrm>
                <a:prstGeom prst="rect">
                  <a:avLst/>
                </a:prstGeom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1200" b="1" kern="0" dirty="0" smtClean="0">
                      <a:latin typeface="+mn-lt"/>
                    </a:rPr>
                    <a:t>Electrical Quality </a:t>
                  </a:r>
                </a:p>
                <a:p>
                  <a:pPr>
                    <a:spcBef>
                      <a:spcPct val="20000"/>
                    </a:spcBef>
                    <a:spcAft>
                      <a:spcPts val="400"/>
                    </a:spcAft>
                    <a:buClr>
                      <a:srgbClr val="0000FF"/>
                    </a:buClr>
                    <a:buSzPct val="80000"/>
                  </a:pPr>
                  <a:r>
                    <a:rPr lang="en-US" sz="1200" b="1" kern="0" dirty="0" smtClean="0">
                      <a:latin typeface="+mn-lt"/>
                    </a:rPr>
                    <a:t>Assurance (ELQA)</a:t>
                  </a:r>
                  <a:endParaRPr lang="en-GB" sz="1200" b="1" kern="0" dirty="0" smtClean="0">
                    <a:latin typeface="+mn-lt"/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7713916" y="4028360"/>
              <a:ext cx="289674" cy="20714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721210" y="4405379"/>
              <a:ext cx="282380" cy="17577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aphicFrame>
        <p:nvGraphicFramePr>
          <p:cNvPr id="21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731496"/>
              </p:ext>
            </p:extLst>
          </p:nvPr>
        </p:nvGraphicFramePr>
        <p:xfrm>
          <a:off x="6870107" y="2993935"/>
          <a:ext cx="194086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432"/>
                <a:gridCol w="970432"/>
              </a:tblGrid>
              <a:tr h="33045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55A0"/>
                          </a:solidFill>
                        </a:rPr>
                        <a:t>sector</a:t>
                      </a:r>
                      <a:endParaRPr lang="en-US" sz="1600" b="1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55A0"/>
                          </a:solidFill>
                        </a:rPr>
                        <a:t>temp.</a:t>
                      </a:r>
                      <a:endParaRPr lang="en-US" sz="1600" b="1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r>
                        <a:rPr lang="en-US" sz="1600" b="0" baseline="0" dirty="0" smtClean="0"/>
                        <a:t>12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few K</a:t>
                      </a:r>
                      <a:endParaRPr lang="en-US" sz="1600" b="0" dirty="0"/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/>
                        <a:t>23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~20 K</a:t>
                      </a:r>
                      <a:endParaRPr lang="en-US" sz="1600" b="0" dirty="0"/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34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/>
                        <a:t>~20 K</a:t>
                      </a:r>
                      <a:endParaRPr lang="en-US" sz="1600" b="0" dirty="0"/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45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~20 K</a:t>
                      </a:r>
                      <a:endParaRPr lang="en-US" sz="1600" b="0" dirty="0"/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56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few K</a:t>
                      </a:r>
                      <a:endParaRPr lang="en-US" sz="1600" b="0" dirty="0"/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67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~1.9 K</a:t>
                      </a:r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78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few K</a:t>
                      </a:r>
                    </a:p>
                  </a:txBody>
                  <a:tcPr/>
                </a:tc>
              </a:tr>
              <a:tr h="330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81</a:t>
                      </a:r>
                      <a:r>
                        <a:rPr lang="en-US" sz="1600" b="0" baseline="0" dirty="0" smtClean="0"/>
                        <a:t> 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~1.9 K</a:t>
                      </a:r>
                      <a:endParaRPr lang="en-US" sz="16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205634" y="3858973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2014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05634" y="470955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2015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6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33522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Copper </a:t>
            </a:r>
            <a:r>
              <a:rPr lang="en-US" dirty="0"/>
              <a:t>Stabilizer Continuity </a:t>
            </a:r>
            <a:r>
              <a:rPr lang="en-US" dirty="0" smtClean="0"/>
              <a:t>Measurements</a:t>
            </a:r>
          </a:p>
          <a:p>
            <a:pPr lvl="1"/>
            <a:r>
              <a:rPr lang="en-US" dirty="0"/>
              <a:t>to ensure that the current can safely bypass the magnets if case of a </a:t>
            </a:r>
            <a:r>
              <a:rPr lang="en-US" dirty="0" smtClean="0"/>
              <a:t>quench</a:t>
            </a:r>
          </a:p>
          <a:p>
            <a:pPr lvl="2"/>
            <a:r>
              <a:rPr lang="en-US" dirty="0" smtClean="0"/>
              <a:t>qualify copper </a:t>
            </a:r>
            <a:r>
              <a:rPr lang="en-US" dirty="0"/>
              <a:t>stabilizer of the bus-</a:t>
            </a:r>
            <a:r>
              <a:rPr lang="en-US" dirty="0" smtClean="0"/>
              <a:t>bar, diodes, </a:t>
            </a:r>
            <a:r>
              <a:rPr lang="en-US" dirty="0"/>
              <a:t>diode leads</a:t>
            </a:r>
          </a:p>
          <a:p>
            <a:pPr lvl="2"/>
            <a:r>
              <a:rPr lang="en-US" dirty="0" smtClean="0"/>
              <a:t>stabilize </a:t>
            </a:r>
            <a:r>
              <a:rPr lang="en-US" dirty="0"/>
              <a:t>the sector 20 K so the magnets </a:t>
            </a:r>
            <a:r>
              <a:rPr lang="en-US" dirty="0" smtClean="0"/>
              <a:t>are </a:t>
            </a:r>
            <a:r>
              <a:rPr lang="en-US" dirty="0"/>
              <a:t>not superconducting</a:t>
            </a:r>
            <a:endParaRPr lang="en-US" dirty="0"/>
          </a:p>
          <a:p>
            <a:pPr lvl="1"/>
            <a:r>
              <a:rPr lang="en-US" dirty="0" smtClean="0"/>
              <a:t>approved in the summer on the whole machine, added 2 weeks/sector in the schedule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completed so far in </a:t>
            </a:r>
            <a:r>
              <a:rPr lang="en-US" dirty="0" smtClean="0"/>
              <a:t>6 sectors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issues found </a:t>
            </a:r>
            <a:r>
              <a:rPr lang="en-US" dirty="0" smtClean="0"/>
              <a:t>for </a:t>
            </a:r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operation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190"/>
          <p:cNvGrpSpPr>
            <a:grpSpLocks/>
          </p:cNvGrpSpPr>
          <p:nvPr/>
        </p:nvGrpSpPr>
        <p:grpSpPr bwMode="auto">
          <a:xfrm>
            <a:off x="83455" y="3226085"/>
            <a:ext cx="9060545" cy="2743200"/>
            <a:chOff x="107504" y="548679"/>
            <a:chExt cx="8928992" cy="2448273"/>
          </a:xfrm>
        </p:grpSpPr>
        <p:sp>
          <p:nvSpPr>
            <p:cNvPr id="8" name="Rectangle 7"/>
            <p:cNvSpPr/>
            <p:nvPr/>
          </p:nvSpPr>
          <p:spPr>
            <a:xfrm>
              <a:off x="1187421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1173" y="1990699"/>
              <a:ext cx="934254" cy="10062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76799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35372" y="2205255"/>
              <a:ext cx="1009597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15289" y="2205255"/>
              <a:ext cx="1007923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6881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24749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04667" y="2205255"/>
              <a:ext cx="100624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84584" y="2205255"/>
              <a:ext cx="100959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771300" y="2348293"/>
              <a:ext cx="208951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>
              <a:off x="3635234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10800000">
              <a:off x="3635234" y="270755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221"/>
            <p:cNvGrpSpPr>
              <a:grpSpLocks/>
            </p:cNvGrpSpPr>
            <p:nvPr/>
          </p:nvGrpSpPr>
          <p:grpSpPr bwMode="auto">
            <a:xfrm>
              <a:off x="2987824" y="2853913"/>
              <a:ext cx="735621" cy="143039"/>
              <a:chOff x="3779912" y="1989817"/>
              <a:chExt cx="735621" cy="143039"/>
            </a:xfrm>
          </p:grpSpPr>
          <p:sp>
            <p:nvSpPr>
              <p:cNvPr id="186" name="Arc 185"/>
              <p:cNvSpPr/>
              <p:nvPr/>
            </p:nvSpPr>
            <p:spPr>
              <a:xfrm>
                <a:off x="4229756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7" name="Arc 186"/>
              <p:cNvSpPr/>
              <p:nvPr/>
            </p:nvSpPr>
            <p:spPr>
              <a:xfrm flipH="1">
                <a:off x="4213013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 rot="10800000">
                <a:off x="4357002" y="2063000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Arc 188"/>
              <p:cNvSpPr/>
              <p:nvPr/>
            </p:nvSpPr>
            <p:spPr>
              <a:xfrm>
                <a:off x="4084093" y="1989818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0" name="Arc 189"/>
              <p:cNvSpPr/>
              <p:nvPr/>
            </p:nvSpPr>
            <p:spPr>
              <a:xfrm flipH="1">
                <a:off x="4069024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1" name="Arc 190"/>
              <p:cNvSpPr/>
              <p:nvPr/>
            </p:nvSpPr>
            <p:spPr>
              <a:xfrm>
                <a:off x="39417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2" name="Arc 191"/>
              <p:cNvSpPr/>
              <p:nvPr/>
            </p:nvSpPr>
            <p:spPr>
              <a:xfrm flipH="1">
                <a:off x="3925035" y="1989818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 rot="10800000">
                <a:off x="3779372" y="2063000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22"/>
            <p:cNvGrpSpPr>
              <a:grpSpLocks/>
            </p:cNvGrpSpPr>
            <p:nvPr/>
          </p:nvGrpSpPr>
          <p:grpSpPr bwMode="auto">
            <a:xfrm>
              <a:off x="2987824" y="2493202"/>
              <a:ext cx="735621" cy="143039"/>
              <a:chOff x="3779912" y="1989146"/>
              <a:chExt cx="735621" cy="143039"/>
            </a:xfrm>
          </p:grpSpPr>
          <p:sp>
            <p:nvSpPr>
              <p:cNvPr id="178" name="Arc 177"/>
              <p:cNvSpPr/>
              <p:nvPr/>
            </p:nvSpPr>
            <p:spPr>
              <a:xfrm>
                <a:off x="4229756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Arc 178"/>
              <p:cNvSpPr/>
              <p:nvPr/>
            </p:nvSpPr>
            <p:spPr>
              <a:xfrm flipH="1">
                <a:off x="4213013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 rot="10800000">
                <a:off x="4357002" y="2062121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Arc 180"/>
              <p:cNvSpPr/>
              <p:nvPr/>
            </p:nvSpPr>
            <p:spPr>
              <a:xfrm>
                <a:off x="4084093" y="1988939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2" name="Arc 181"/>
              <p:cNvSpPr/>
              <p:nvPr/>
            </p:nvSpPr>
            <p:spPr>
              <a:xfrm flipH="1">
                <a:off x="4069024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3" name="Arc 182"/>
              <p:cNvSpPr/>
              <p:nvPr/>
            </p:nvSpPr>
            <p:spPr>
              <a:xfrm>
                <a:off x="39417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4" name="Arc 183"/>
              <p:cNvSpPr/>
              <p:nvPr/>
            </p:nvSpPr>
            <p:spPr>
              <a:xfrm flipH="1">
                <a:off x="3925035" y="1988939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5" name="Straight Connector 184"/>
              <p:cNvCxnSpPr/>
              <p:nvPr/>
            </p:nvCxnSpPr>
            <p:spPr>
              <a:xfrm rot="10800000">
                <a:off x="3779372" y="2062121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 rot="5400000">
              <a:off x="3530106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810161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3708903" y="2566176"/>
              <a:ext cx="7032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3708903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3634522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529394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/>
            <p:cNvSpPr/>
            <p:nvPr/>
          </p:nvSpPr>
          <p:spPr>
            <a:xfrm flipV="1">
              <a:off x="2556991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0800000">
              <a:off x="2556991" y="2780732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48"/>
            <p:cNvGrpSpPr>
              <a:grpSpLocks/>
            </p:cNvGrpSpPr>
            <p:nvPr/>
          </p:nvGrpSpPr>
          <p:grpSpPr bwMode="auto">
            <a:xfrm>
              <a:off x="1908221" y="2853913"/>
              <a:ext cx="719045" cy="143039"/>
              <a:chOff x="3780429" y="1989817"/>
              <a:chExt cx="719045" cy="143039"/>
            </a:xfrm>
          </p:grpSpPr>
          <p:sp>
            <p:nvSpPr>
              <p:cNvPr id="170" name="Arc 169"/>
              <p:cNvSpPr/>
              <p:nvPr/>
            </p:nvSpPr>
            <p:spPr>
              <a:xfrm>
                <a:off x="4228283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1" name="Arc 170"/>
              <p:cNvSpPr/>
              <p:nvPr/>
            </p:nvSpPr>
            <p:spPr>
              <a:xfrm flipH="1">
                <a:off x="4211540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2" name="Straight Connector 171"/>
              <p:cNvCxnSpPr/>
              <p:nvPr/>
            </p:nvCxnSpPr>
            <p:spPr>
              <a:xfrm rot="10800000">
                <a:off x="4357204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Arc 172"/>
              <p:cNvSpPr/>
              <p:nvPr/>
            </p:nvSpPr>
            <p:spPr>
              <a:xfrm>
                <a:off x="408429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4" name="Arc 173"/>
              <p:cNvSpPr/>
              <p:nvPr/>
            </p:nvSpPr>
            <p:spPr>
              <a:xfrm flipH="1">
                <a:off x="4069226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5" name="Arc 174"/>
              <p:cNvSpPr/>
              <p:nvPr/>
            </p:nvSpPr>
            <p:spPr>
              <a:xfrm>
                <a:off x="3940305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Arc 175"/>
              <p:cNvSpPr/>
              <p:nvPr/>
            </p:nvSpPr>
            <p:spPr>
              <a:xfrm flipH="1">
                <a:off x="3923563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 rot="10800000">
                <a:off x="37812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249"/>
            <p:cNvGrpSpPr>
              <a:grpSpLocks/>
            </p:cNvGrpSpPr>
            <p:nvPr/>
          </p:nvGrpSpPr>
          <p:grpSpPr bwMode="auto">
            <a:xfrm>
              <a:off x="1908221" y="2493202"/>
              <a:ext cx="719045" cy="143039"/>
              <a:chOff x="3780429" y="1989146"/>
              <a:chExt cx="719045" cy="143039"/>
            </a:xfrm>
          </p:grpSpPr>
          <p:sp>
            <p:nvSpPr>
              <p:cNvPr id="162" name="Arc 161"/>
              <p:cNvSpPr/>
              <p:nvPr/>
            </p:nvSpPr>
            <p:spPr>
              <a:xfrm>
                <a:off x="4228283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3" name="Arc 162"/>
              <p:cNvSpPr/>
              <p:nvPr/>
            </p:nvSpPr>
            <p:spPr>
              <a:xfrm flipH="1">
                <a:off x="4211540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4" name="Straight Connector 163"/>
              <p:cNvCxnSpPr/>
              <p:nvPr/>
            </p:nvCxnSpPr>
            <p:spPr>
              <a:xfrm rot="10800000">
                <a:off x="4357204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Arc 164"/>
              <p:cNvSpPr/>
              <p:nvPr/>
            </p:nvSpPr>
            <p:spPr>
              <a:xfrm>
                <a:off x="408429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6" name="Arc 165"/>
              <p:cNvSpPr/>
              <p:nvPr/>
            </p:nvSpPr>
            <p:spPr>
              <a:xfrm flipH="1">
                <a:off x="4069226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7" name="Arc 166"/>
              <p:cNvSpPr/>
              <p:nvPr/>
            </p:nvSpPr>
            <p:spPr>
              <a:xfrm>
                <a:off x="3940305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8" name="Arc 167"/>
              <p:cNvSpPr/>
              <p:nvPr/>
            </p:nvSpPr>
            <p:spPr>
              <a:xfrm flipH="1">
                <a:off x="3923563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9" name="Straight Connector 168"/>
              <p:cNvCxnSpPr/>
              <p:nvPr/>
            </p:nvCxnSpPr>
            <p:spPr>
              <a:xfrm rot="10800000">
                <a:off x="37812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rot="5400000">
              <a:off x="244851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173024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2627311" y="2566176"/>
              <a:ext cx="736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>
              <a:off x="262731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592038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248356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932810" y="2348293"/>
              <a:ext cx="273579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23487" y="2348293"/>
              <a:ext cx="237749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742270" y="2348293"/>
              <a:ext cx="129422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3167" y="1844335"/>
              <a:ext cx="142315" cy="21455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" name="Straight Connector 41"/>
            <p:cNvCxnSpPr>
              <a:stCxn id="41" idx="2"/>
            </p:cNvCxnSpPr>
            <p:nvPr/>
          </p:nvCxnSpPr>
          <p:spPr>
            <a:xfrm rot="5400000">
              <a:off x="178786" y="2203593"/>
              <a:ext cx="28940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660678" y="2276775"/>
              <a:ext cx="208784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852892" y="2276775"/>
              <a:ext cx="2737466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39471" y="2276775"/>
              <a:ext cx="323975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430529" y="2167833"/>
              <a:ext cx="2178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469151" y="1844335"/>
              <a:ext cx="142314" cy="214556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Isosceles Triangle 47"/>
            <p:cNvSpPr/>
            <p:nvPr/>
          </p:nvSpPr>
          <p:spPr>
            <a:xfrm flipV="1">
              <a:off x="4715152" y="2707550"/>
              <a:ext cx="145663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10800000">
              <a:off x="4715152" y="2780732"/>
              <a:ext cx="14566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248"/>
            <p:cNvGrpSpPr>
              <a:grpSpLocks/>
            </p:cNvGrpSpPr>
            <p:nvPr/>
          </p:nvGrpSpPr>
          <p:grpSpPr bwMode="auto">
            <a:xfrm>
              <a:off x="4067426" y="2853913"/>
              <a:ext cx="721116" cy="143039"/>
              <a:chOff x="3779394" y="1989817"/>
              <a:chExt cx="721116" cy="143039"/>
            </a:xfrm>
          </p:grpSpPr>
          <p:sp>
            <p:nvSpPr>
              <p:cNvPr id="154" name="Arc 153"/>
              <p:cNvSpPr/>
              <p:nvPr/>
            </p:nvSpPr>
            <p:spPr>
              <a:xfrm>
                <a:off x="422955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5" name="Arc 154"/>
              <p:cNvSpPr/>
              <p:nvPr/>
            </p:nvSpPr>
            <p:spPr>
              <a:xfrm flipH="1">
                <a:off x="4212811" y="1989818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6" name="Straight Connector 155"/>
              <p:cNvCxnSpPr/>
              <p:nvPr/>
            </p:nvCxnSpPr>
            <p:spPr>
              <a:xfrm rot="10800000">
                <a:off x="4356800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Arc 156"/>
              <p:cNvSpPr/>
              <p:nvPr/>
            </p:nvSpPr>
            <p:spPr>
              <a:xfrm>
                <a:off x="4083890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Arc 157"/>
              <p:cNvSpPr/>
              <p:nvPr/>
            </p:nvSpPr>
            <p:spPr>
              <a:xfrm flipH="1">
                <a:off x="4067147" y="1989818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Arc 158"/>
              <p:cNvSpPr/>
              <p:nvPr/>
            </p:nvSpPr>
            <p:spPr>
              <a:xfrm>
                <a:off x="3941576" y="1989818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Arc 159"/>
              <p:cNvSpPr/>
              <p:nvPr/>
            </p:nvSpPr>
            <p:spPr>
              <a:xfrm flipH="1">
                <a:off x="3923158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1" name="Straight Connector 160"/>
              <p:cNvCxnSpPr/>
              <p:nvPr/>
            </p:nvCxnSpPr>
            <p:spPr>
              <a:xfrm rot="10800000">
                <a:off x="3779169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249"/>
            <p:cNvGrpSpPr>
              <a:grpSpLocks/>
            </p:cNvGrpSpPr>
            <p:nvPr/>
          </p:nvGrpSpPr>
          <p:grpSpPr bwMode="auto">
            <a:xfrm>
              <a:off x="4067426" y="2493202"/>
              <a:ext cx="721116" cy="143039"/>
              <a:chOff x="3779394" y="1989146"/>
              <a:chExt cx="721116" cy="143039"/>
            </a:xfrm>
          </p:grpSpPr>
          <p:sp>
            <p:nvSpPr>
              <p:cNvPr id="146" name="Arc 145"/>
              <p:cNvSpPr/>
              <p:nvPr/>
            </p:nvSpPr>
            <p:spPr>
              <a:xfrm>
                <a:off x="422955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7" name="Arc 146"/>
              <p:cNvSpPr/>
              <p:nvPr/>
            </p:nvSpPr>
            <p:spPr>
              <a:xfrm flipH="1">
                <a:off x="4212811" y="1988939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8" name="Straight Connector 147"/>
              <p:cNvCxnSpPr/>
              <p:nvPr/>
            </p:nvCxnSpPr>
            <p:spPr>
              <a:xfrm rot="10800000">
                <a:off x="4356800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Arc 148"/>
              <p:cNvSpPr/>
              <p:nvPr/>
            </p:nvSpPr>
            <p:spPr>
              <a:xfrm>
                <a:off x="4083890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0" name="Arc 149"/>
              <p:cNvSpPr/>
              <p:nvPr/>
            </p:nvSpPr>
            <p:spPr>
              <a:xfrm flipH="1">
                <a:off x="4067147" y="1988939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1" name="Arc 150"/>
              <p:cNvSpPr/>
              <p:nvPr/>
            </p:nvSpPr>
            <p:spPr>
              <a:xfrm>
                <a:off x="3941576" y="1988939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2" name="Arc 151"/>
              <p:cNvSpPr/>
              <p:nvPr/>
            </p:nvSpPr>
            <p:spPr>
              <a:xfrm flipH="1">
                <a:off x="3923158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3" name="Straight Connector 152"/>
              <p:cNvCxnSpPr/>
              <p:nvPr/>
            </p:nvCxnSpPr>
            <p:spPr>
              <a:xfrm rot="10800000">
                <a:off x="3779169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rot="5400000">
              <a:off x="461002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88840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4788821" y="2566176"/>
              <a:ext cx="719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>
              <a:off x="478882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751873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64507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sosceles Triangle 57"/>
            <p:cNvSpPr/>
            <p:nvPr/>
          </p:nvSpPr>
          <p:spPr>
            <a:xfrm flipV="1">
              <a:off x="7522937" y="2707550"/>
              <a:ext cx="14566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0800000">
              <a:off x="7522937" y="2780732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248"/>
            <p:cNvGrpSpPr>
              <a:grpSpLocks/>
            </p:cNvGrpSpPr>
            <p:nvPr/>
          </p:nvGrpSpPr>
          <p:grpSpPr bwMode="auto">
            <a:xfrm>
              <a:off x="6877292" y="2853913"/>
              <a:ext cx="719046" cy="143039"/>
              <a:chOff x="3780948" y="1989817"/>
              <a:chExt cx="719046" cy="143039"/>
            </a:xfrm>
          </p:grpSpPr>
          <p:sp>
            <p:nvSpPr>
              <p:cNvPr id="138" name="Arc 137"/>
              <p:cNvSpPr/>
              <p:nvPr/>
            </p:nvSpPr>
            <p:spPr>
              <a:xfrm>
                <a:off x="4229027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9" name="Arc 138"/>
              <p:cNvSpPr/>
              <p:nvPr/>
            </p:nvSpPr>
            <p:spPr>
              <a:xfrm flipH="1">
                <a:off x="4212284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0" name="Straight Connector 139"/>
              <p:cNvCxnSpPr/>
              <p:nvPr/>
            </p:nvCxnSpPr>
            <p:spPr>
              <a:xfrm rot="10800000">
                <a:off x="43579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Arc 140"/>
              <p:cNvSpPr/>
              <p:nvPr/>
            </p:nvSpPr>
            <p:spPr>
              <a:xfrm>
                <a:off x="4085038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2" name="Arc 141"/>
              <p:cNvSpPr/>
              <p:nvPr/>
            </p:nvSpPr>
            <p:spPr>
              <a:xfrm flipH="1">
                <a:off x="4069970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Arc 142"/>
              <p:cNvSpPr/>
              <p:nvPr/>
            </p:nvSpPr>
            <p:spPr>
              <a:xfrm>
                <a:off x="3941049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4" name="Arc 143"/>
              <p:cNvSpPr/>
              <p:nvPr/>
            </p:nvSpPr>
            <p:spPr>
              <a:xfrm flipH="1">
                <a:off x="3924306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 rot="10800000">
                <a:off x="3780317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249"/>
            <p:cNvGrpSpPr>
              <a:grpSpLocks/>
            </p:cNvGrpSpPr>
            <p:nvPr/>
          </p:nvGrpSpPr>
          <p:grpSpPr bwMode="auto">
            <a:xfrm>
              <a:off x="6877292" y="2493202"/>
              <a:ext cx="719046" cy="143039"/>
              <a:chOff x="3780948" y="1989146"/>
              <a:chExt cx="719046" cy="143039"/>
            </a:xfrm>
          </p:grpSpPr>
          <p:sp>
            <p:nvSpPr>
              <p:cNvPr id="130" name="Arc 129"/>
              <p:cNvSpPr/>
              <p:nvPr/>
            </p:nvSpPr>
            <p:spPr>
              <a:xfrm>
                <a:off x="4229027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" name="Arc 130"/>
              <p:cNvSpPr/>
              <p:nvPr/>
            </p:nvSpPr>
            <p:spPr>
              <a:xfrm flipH="1">
                <a:off x="4212284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 rot="10800000">
                <a:off x="43579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Arc 132"/>
              <p:cNvSpPr/>
              <p:nvPr/>
            </p:nvSpPr>
            <p:spPr>
              <a:xfrm>
                <a:off x="4085038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" name="Arc 133"/>
              <p:cNvSpPr/>
              <p:nvPr/>
            </p:nvSpPr>
            <p:spPr>
              <a:xfrm flipH="1">
                <a:off x="4069970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" name="Arc 134"/>
              <p:cNvSpPr/>
              <p:nvPr/>
            </p:nvSpPr>
            <p:spPr>
              <a:xfrm>
                <a:off x="3941049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" name="Arc 135"/>
              <p:cNvSpPr/>
              <p:nvPr/>
            </p:nvSpPr>
            <p:spPr>
              <a:xfrm flipH="1">
                <a:off x="3924306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rot="10800000">
                <a:off x="3780317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 rot="5400000">
              <a:off x="7417809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6699539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>
              <a:off x="7596606" y="2566176"/>
              <a:ext cx="7199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0800000">
              <a:off x="7596606" y="2923770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7559659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745453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>
              <a:off x="6443020" y="2707550"/>
              <a:ext cx="147338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10800000">
              <a:off x="6443020" y="2707550"/>
              <a:ext cx="147338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463"/>
            <p:cNvGrpSpPr>
              <a:grpSpLocks/>
            </p:cNvGrpSpPr>
            <p:nvPr/>
          </p:nvGrpSpPr>
          <p:grpSpPr bwMode="auto">
            <a:xfrm>
              <a:off x="5795618" y="2853913"/>
              <a:ext cx="721116" cy="143039"/>
              <a:chOff x="3779394" y="1989817"/>
              <a:chExt cx="721116" cy="143039"/>
            </a:xfrm>
          </p:grpSpPr>
          <p:sp>
            <p:nvSpPr>
              <p:cNvPr id="122" name="Arc 121"/>
              <p:cNvSpPr/>
              <p:nvPr/>
            </p:nvSpPr>
            <p:spPr>
              <a:xfrm>
                <a:off x="4229230" y="1989818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3" name="Arc 122"/>
              <p:cNvSpPr/>
              <p:nvPr/>
            </p:nvSpPr>
            <p:spPr>
              <a:xfrm flipH="1">
                <a:off x="4212488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 rot="10800000">
                <a:off x="4354802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Arc 124"/>
              <p:cNvSpPr/>
              <p:nvPr/>
            </p:nvSpPr>
            <p:spPr>
              <a:xfrm>
                <a:off x="4083567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" name="Arc 125"/>
              <p:cNvSpPr/>
              <p:nvPr/>
            </p:nvSpPr>
            <p:spPr>
              <a:xfrm flipH="1">
                <a:off x="4066824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" name="Arc 126"/>
              <p:cNvSpPr/>
              <p:nvPr/>
            </p:nvSpPr>
            <p:spPr>
              <a:xfrm>
                <a:off x="39395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" name="Arc 127"/>
              <p:cNvSpPr/>
              <p:nvPr/>
            </p:nvSpPr>
            <p:spPr>
              <a:xfrm flipH="1">
                <a:off x="3924509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rot="10800000">
                <a:off x="3778846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464"/>
            <p:cNvGrpSpPr>
              <a:grpSpLocks/>
            </p:cNvGrpSpPr>
            <p:nvPr/>
          </p:nvGrpSpPr>
          <p:grpSpPr bwMode="auto">
            <a:xfrm>
              <a:off x="5795618" y="2493202"/>
              <a:ext cx="721116" cy="143039"/>
              <a:chOff x="3779394" y="1989146"/>
              <a:chExt cx="721116" cy="143039"/>
            </a:xfrm>
          </p:grpSpPr>
          <p:sp>
            <p:nvSpPr>
              <p:cNvPr id="114" name="Arc 113"/>
              <p:cNvSpPr/>
              <p:nvPr/>
            </p:nvSpPr>
            <p:spPr>
              <a:xfrm>
                <a:off x="4229230" y="1988939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" name="Arc 114"/>
              <p:cNvSpPr/>
              <p:nvPr/>
            </p:nvSpPr>
            <p:spPr>
              <a:xfrm flipH="1">
                <a:off x="4212488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 rot="10800000">
                <a:off x="4354802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Arc 116"/>
              <p:cNvSpPr/>
              <p:nvPr/>
            </p:nvSpPr>
            <p:spPr>
              <a:xfrm>
                <a:off x="4083567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" name="Arc 117"/>
              <p:cNvSpPr/>
              <p:nvPr/>
            </p:nvSpPr>
            <p:spPr>
              <a:xfrm flipH="1">
                <a:off x="4066824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" name="Arc 118"/>
              <p:cNvSpPr/>
              <p:nvPr/>
            </p:nvSpPr>
            <p:spPr>
              <a:xfrm>
                <a:off x="39395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" name="Arc 119"/>
              <p:cNvSpPr/>
              <p:nvPr/>
            </p:nvSpPr>
            <p:spPr>
              <a:xfrm flipH="1">
                <a:off x="3924509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rot="10800000">
                <a:off x="3778846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 rot="5400000">
              <a:off x="633789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5617947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651668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0800000">
              <a:off x="6516689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6445656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37180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Isosceles Triangle 77"/>
            <p:cNvSpPr/>
            <p:nvPr/>
          </p:nvSpPr>
          <p:spPr>
            <a:xfrm>
              <a:off x="8606204" y="2707550"/>
              <a:ext cx="14231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 rot="10800000">
              <a:off x="8606204" y="2707550"/>
              <a:ext cx="14231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490"/>
            <p:cNvGrpSpPr>
              <a:grpSpLocks/>
            </p:cNvGrpSpPr>
            <p:nvPr/>
          </p:nvGrpSpPr>
          <p:grpSpPr bwMode="auto">
            <a:xfrm>
              <a:off x="7956894" y="2853913"/>
              <a:ext cx="719043" cy="143039"/>
              <a:chOff x="3780430" y="1989817"/>
              <a:chExt cx="719043" cy="143039"/>
            </a:xfrm>
          </p:grpSpPr>
          <p:sp>
            <p:nvSpPr>
              <p:cNvPr id="106" name="Arc 105"/>
              <p:cNvSpPr/>
              <p:nvPr/>
            </p:nvSpPr>
            <p:spPr>
              <a:xfrm>
                <a:off x="4227150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7" name="Arc 106"/>
              <p:cNvSpPr/>
              <p:nvPr/>
            </p:nvSpPr>
            <p:spPr>
              <a:xfrm flipH="1">
                <a:off x="4210407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10800000">
                <a:off x="4356070" y="2063000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Arc 108"/>
              <p:cNvSpPr/>
              <p:nvPr/>
            </p:nvSpPr>
            <p:spPr>
              <a:xfrm>
                <a:off x="4083161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0" name="Arc 109"/>
              <p:cNvSpPr/>
              <p:nvPr/>
            </p:nvSpPr>
            <p:spPr>
              <a:xfrm flipH="1">
                <a:off x="4068093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1" name="Arc 110"/>
              <p:cNvSpPr/>
              <p:nvPr/>
            </p:nvSpPr>
            <p:spPr>
              <a:xfrm>
                <a:off x="3939172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2" name="Arc 111"/>
              <p:cNvSpPr/>
              <p:nvPr/>
            </p:nvSpPr>
            <p:spPr>
              <a:xfrm flipH="1">
                <a:off x="3922429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3780115" y="2063000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491"/>
            <p:cNvGrpSpPr>
              <a:grpSpLocks/>
            </p:cNvGrpSpPr>
            <p:nvPr/>
          </p:nvGrpSpPr>
          <p:grpSpPr bwMode="auto">
            <a:xfrm>
              <a:off x="7956894" y="2493202"/>
              <a:ext cx="719043" cy="143039"/>
              <a:chOff x="3780430" y="1989146"/>
              <a:chExt cx="719043" cy="143039"/>
            </a:xfrm>
          </p:grpSpPr>
          <p:sp>
            <p:nvSpPr>
              <p:cNvPr id="98" name="Arc 97"/>
              <p:cNvSpPr/>
              <p:nvPr/>
            </p:nvSpPr>
            <p:spPr>
              <a:xfrm>
                <a:off x="4227150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9" name="Arc 98"/>
              <p:cNvSpPr/>
              <p:nvPr/>
            </p:nvSpPr>
            <p:spPr>
              <a:xfrm flipH="1">
                <a:off x="4210407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rot="10800000">
                <a:off x="4356070" y="2062121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Arc 100"/>
              <p:cNvSpPr/>
              <p:nvPr/>
            </p:nvSpPr>
            <p:spPr>
              <a:xfrm>
                <a:off x="4083161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2" name="Arc 101"/>
              <p:cNvSpPr/>
              <p:nvPr/>
            </p:nvSpPr>
            <p:spPr>
              <a:xfrm flipH="1">
                <a:off x="4068093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3" name="Arc 102"/>
              <p:cNvSpPr/>
              <p:nvPr/>
            </p:nvSpPr>
            <p:spPr>
              <a:xfrm>
                <a:off x="3939172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4" name="Arc 103"/>
              <p:cNvSpPr/>
              <p:nvPr/>
            </p:nvSpPr>
            <p:spPr>
              <a:xfrm flipH="1">
                <a:off x="3922429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rot="10800000">
                <a:off x="3780115" y="2062121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/>
            <p:cNvCxnSpPr/>
            <p:nvPr/>
          </p:nvCxnSpPr>
          <p:spPr>
            <a:xfrm rot="5400000">
              <a:off x="849605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7777782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>
              <a:off x="867484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0800000">
              <a:off x="8674849" y="2923770"/>
              <a:ext cx="14566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8603817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8497015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820513" y="2276775"/>
              <a:ext cx="2159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468311" y="2493826"/>
              <a:ext cx="1006253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07504" y="764900"/>
              <a:ext cx="431967" cy="43243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1" name="Straight Arrow Connector 90"/>
            <p:cNvCxnSpPr>
              <a:stCxn id="90" idx="0"/>
              <a:endCxn id="90" idx="4"/>
            </p:cNvCxnSpPr>
            <p:nvPr/>
          </p:nvCxnSpPr>
          <p:spPr>
            <a:xfrm rot="16200000" flipH="1">
              <a:off x="108937" y="981114"/>
              <a:ext cx="430776" cy="16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0" idx="4"/>
              <a:endCxn id="41" idx="0"/>
            </p:cNvCxnSpPr>
            <p:nvPr/>
          </p:nvCxnSpPr>
          <p:spPr>
            <a:xfrm rot="5400000">
              <a:off x="-11" y="1520837"/>
              <a:ext cx="6469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47" idx="0"/>
            </p:cNvCxnSpPr>
            <p:nvPr/>
          </p:nvCxnSpPr>
          <p:spPr>
            <a:xfrm rot="5400000" flipH="1" flipV="1">
              <a:off x="324082" y="1628948"/>
              <a:ext cx="4307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90" idx="0"/>
            </p:cNvCxnSpPr>
            <p:nvPr/>
          </p:nvCxnSpPr>
          <p:spPr>
            <a:xfrm rot="5400000" flipH="1" flipV="1">
              <a:off x="215377" y="656790"/>
              <a:ext cx="2162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23487" y="548680"/>
              <a:ext cx="359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251021" y="981119"/>
              <a:ext cx="8648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39471" y="1413559"/>
              <a:ext cx="1439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082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powering tests of magnet </a:t>
            </a:r>
            <a:r>
              <a:rPr lang="en-US" dirty="0" smtClean="0"/>
              <a:t>circuits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magnet circuits taken to nominal current level one by one</a:t>
            </a:r>
          </a:p>
          <a:p>
            <a:pPr lvl="2"/>
            <a:r>
              <a:rPr lang="en-US" dirty="0" smtClean="0"/>
              <a:t>rigorous </a:t>
            </a:r>
            <a:r>
              <a:rPr lang="en-US" dirty="0"/>
              <a:t>checks of quench protection, energy extraction, interlocks, power </a:t>
            </a:r>
            <a:r>
              <a:rPr lang="en-US" dirty="0" smtClean="0"/>
              <a:t>converters, …</a:t>
            </a:r>
          </a:p>
          <a:p>
            <a:pPr lvl="1"/>
            <a:r>
              <a:rPr lang="en-US" dirty="0" smtClean="0"/>
              <a:t>phase 1: low current levels, one sector closed</a:t>
            </a:r>
          </a:p>
          <a:p>
            <a:pPr lvl="1"/>
            <a:r>
              <a:rPr lang="en-US" dirty="0" smtClean="0"/>
              <a:t>phase 2: up to nominal 6.5 </a:t>
            </a:r>
            <a:r>
              <a:rPr lang="en-US" dirty="0" err="1" smtClean="0"/>
              <a:t>TeV</a:t>
            </a:r>
            <a:r>
              <a:rPr lang="en-US" dirty="0" smtClean="0"/>
              <a:t> currents, adjacent sectors closed also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first sector almost finished, </a:t>
            </a:r>
            <a:r>
              <a:rPr lang="en-US" dirty="0"/>
              <a:t>second sector just </a:t>
            </a:r>
            <a:r>
              <a:rPr lang="en-US" dirty="0" smtClean="0"/>
              <a:t>started</a:t>
            </a:r>
          </a:p>
          <a:p>
            <a:pPr lvl="2"/>
            <a:r>
              <a:rPr lang="en-US" dirty="0" smtClean="0"/>
              <a:t>plenty of debugging done</a:t>
            </a:r>
          </a:p>
          <a:p>
            <a:pPr lvl="2"/>
            <a:r>
              <a:rPr lang="en-US" dirty="0"/>
              <a:t>schedule </a:t>
            </a:r>
            <a:r>
              <a:rPr lang="en-US" dirty="0" smtClean="0"/>
              <a:t>update </a:t>
            </a:r>
            <a:r>
              <a:rPr lang="en-US" dirty="0" smtClean="0"/>
              <a:t>in early 2015</a:t>
            </a:r>
            <a:endParaRPr lang="en-US" dirty="0" smtClean="0"/>
          </a:p>
          <a:p>
            <a:pPr lvl="5"/>
            <a:endParaRPr lang="en-US" dirty="0" smtClean="0"/>
          </a:p>
          <a:p>
            <a:r>
              <a:rPr lang="en-US" dirty="0"/>
              <a:t>dipole training quenches</a:t>
            </a:r>
          </a:p>
          <a:p>
            <a:pPr lvl="1"/>
            <a:r>
              <a:rPr lang="en-US" dirty="0" smtClean="0"/>
              <a:t>first training quench on dipoles in sector 67: ~</a:t>
            </a:r>
            <a:r>
              <a:rPr lang="en-US" dirty="0" smtClean="0"/>
              <a:t>5.8 </a:t>
            </a:r>
            <a:r>
              <a:rPr lang="en-US" dirty="0" err="1" smtClean="0"/>
              <a:t>TeV</a:t>
            </a:r>
            <a:r>
              <a:rPr lang="en-US" dirty="0" smtClean="0"/>
              <a:t> equivalent current</a:t>
            </a:r>
          </a:p>
          <a:p>
            <a:pPr lvl="2"/>
            <a:r>
              <a:rPr lang="en-US" dirty="0" smtClean="0"/>
              <a:t>protection systems performed as expected</a:t>
            </a:r>
          </a:p>
          <a:p>
            <a:pPr lvl="1"/>
            <a:r>
              <a:rPr lang="en-US" dirty="0" smtClean="0"/>
              <a:t>target: start no higher than 6.5 </a:t>
            </a:r>
            <a:r>
              <a:rPr lang="en-US" dirty="0" err="1" smtClean="0"/>
              <a:t>TeV</a:t>
            </a:r>
            <a:r>
              <a:rPr lang="en-US" dirty="0" smtClean="0"/>
              <a:t>/beam</a:t>
            </a:r>
          </a:p>
          <a:p>
            <a:pPr lvl="2"/>
            <a:r>
              <a:rPr lang="en-US" dirty="0" smtClean="0"/>
              <a:t>no change of beam energy in 2015</a:t>
            </a:r>
          </a:p>
          <a:p>
            <a:pPr lvl="2"/>
            <a:r>
              <a:rPr lang="en-US" dirty="0" smtClean="0"/>
              <a:t>expect </a:t>
            </a:r>
            <a:r>
              <a:rPr lang="en-US" dirty="0"/>
              <a:t>~100 </a:t>
            </a:r>
            <a:r>
              <a:rPr lang="en-US" dirty="0" smtClean="0"/>
              <a:t>quenches to </a:t>
            </a:r>
            <a:r>
              <a:rPr lang="en-US" dirty="0"/>
              <a:t>reach 6.5 </a:t>
            </a:r>
            <a:r>
              <a:rPr lang="en-US" dirty="0" err="1"/>
              <a:t>TeV</a:t>
            </a:r>
            <a:endParaRPr lang="en-US" dirty="0"/>
          </a:p>
          <a:p>
            <a:pPr lvl="5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establish p-p </a:t>
            </a:r>
            <a:r>
              <a:rPr lang="en-US" dirty="0"/>
              <a:t>collision at 13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smtClean="0"/>
              <a:t>25 ns </a:t>
            </a:r>
            <a:r>
              <a:rPr lang="en-US" dirty="0"/>
              <a:t>and low </a:t>
            </a:r>
            <a:r>
              <a:rPr lang="en-US" dirty="0" smtClean="0"/>
              <a:t>beta*</a:t>
            </a:r>
            <a:endParaRPr lang="en-US" dirty="0" smtClean="0"/>
          </a:p>
          <a:p>
            <a:pPr lvl="1"/>
            <a:r>
              <a:rPr lang="en-US" b="1" dirty="0" smtClean="0"/>
              <a:t>6.5 </a:t>
            </a:r>
            <a:r>
              <a:rPr lang="en-US" b="1" dirty="0" err="1" smtClean="0"/>
              <a:t>TeV</a:t>
            </a:r>
            <a:r>
              <a:rPr lang="en-US" b="1" dirty="0" smtClean="0"/>
              <a:t> max </a:t>
            </a:r>
            <a:r>
              <a:rPr lang="en-US" dirty="0" smtClean="0"/>
              <a:t>target energy, to be confirmed after end of powering tests</a:t>
            </a:r>
          </a:p>
          <a:p>
            <a:pPr lvl="1"/>
            <a:r>
              <a:rPr lang="en-US" b="1" dirty="0" smtClean="0"/>
              <a:t>25 ns </a:t>
            </a:r>
            <a:r>
              <a:rPr lang="en-US" dirty="0" smtClean="0"/>
              <a:t>strongly preferred by experiments, mostly due to pile-up</a:t>
            </a:r>
            <a:endParaRPr lang="en-US" dirty="0" smtClean="0"/>
          </a:p>
          <a:p>
            <a:pPr lvl="1"/>
            <a:r>
              <a:rPr lang="en-US" dirty="0" smtClean="0"/>
              <a:t>start conservatively, push to low </a:t>
            </a:r>
            <a:r>
              <a:rPr lang="en-US" dirty="0" smtClean="0"/>
              <a:t>beta*</a:t>
            </a:r>
            <a:r>
              <a:rPr lang="en-US" dirty="0" smtClean="0"/>
              <a:t> </a:t>
            </a:r>
            <a:r>
              <a:rPr lang="en-US" dirty="0" smtClean="0"/>
              <a:t>in second part of the </a:t>
            </a:r>
            <a:r>
              <a:rPr lang="en-US" dirty="0" smtClean="0"/>
              <a:t>year</a:t>
            </a:r>
          </a:p>
          <a:p>
            <a:pPr lvl="2"/>
            <a:r>
              <a:rPr lang="en-US" dirty="0" smtClean="0"/>
              <a:t>beta*: ATLAS, CMS: 80-40 cm; </a:t>
            </a:r>
            <a:r>
              <a:rPr lang="en-US" dirty="0" err="1" smtClean="0"/>
              <a:t>LHCb</a:t>
            </a:r>
            <a:r>
              <a:rPr lang="en-US" dirty="0" smtClean="0"/>
              <a:t>: 3 m; ALICE: 10 m</a:t>
            </a:r>
            <a:endParaRPr lang="en-US" dirty="0" smtClean="0"/>
          </a:p>
          <a:p>
            <a:pPr lvl="1"/>
            <a:r>
              <a:rPr lang="en-US" dirty="0" smtClean="0"/>
              <a:t>to prepare production run in 2016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special </a:t>
            </a:r>
            <a:r>
              <a:rPr lang="en-US" dirty="0"/>
              <a:t>runs </a:t>
            </a:r>
            <a:r>
              <a:rPr lang="en-US" dirty="0" smtClean="0"/>
              <a:t>(e.g. 90m </a:t>
            </a:r>
            <a:r>
              <a:rPr lang="en-US" dirty="0"/>
              <a:t>optics): </a:t>
            </a:r>
            <a:endParaRPr lang="en-US" dirty="0" smtClean="0"/>
          </a:p>
          <a:p>
            <a:pPr lvl="1"/>
            <a:r>
              <a:rPr lang="en-US" dirty="0" smtClean="0"/>
              <a:t>not </a:t>
            </a:r>
            <a:r>
              <a:rPr lang="en-US" dirty="0"/>
              <a:t>in the 1st part of </a:t>
            </a:r>
            <a:r>
              <a:rPr lang="en-US" dirty="0" smtClean="0"/>
              <a:t>2015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aiting for LHC Committee </a:t>
            </a:r>
            <a:r>
              <a:rPr lang="en-US" dirty="0"/>
              <a:t>recommendations</a:t>
            </a:r>
          </a:p>
          <a:p>
            <a:r>
              <a:rPr lang="en-US" dirty="0" err="1"/>
              <a:t>Pb-Pb</a:t>
            </a:r>
            <a:r>
              <a:rPr lang="en-US" dirty="0"/>
              <a:t> run: one </a:t>
            </a:r>
            <a:r>
              <a:rPr lang="en-US" dirty="0" smtClean="0"/>
              <a:t>month, end </a:t>
            </a:r>
            <a:r>
              <a:rPr lang="en-US" dirty="0"/>
              <a:t>of 2015</a:t>
            </a:r>
          </a:p>
          <a:p>
            <a:pPr lvl="4"/>
            <a:endParaRPr lang="en-US" dirty="0"/>
          </a:p>
          <a:p>
            <a:r>
              <a:rPr lang="en-US" dirty="0" smtClean="0"/>
              <a:t>integrated </a:t>
            </a:r>
            <a:r>
              <a:rPr lang="en-US" dirty="0"/>
              <a:t>luminosity goal:</a:t>
            </a:r>
          </a:p>
          <a:p>
            <a:pPr lvl="1"/>
            <a:r>
              <a:rPr lang="en-US" dirty="0"/>
              <a:t>2015 : 10 </a:t>
            </a:r>
            <a:r>
              <a:rPr lang="en-US" dirty="0" smtClean="0"/>
              <a:t>fb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pPr lvl="1"/>
            <a:r>
              <a:rPr lang="en-US" dirty="0"/>
              <a:t>Run2: </a:t>
            </a:r>
            <a:r>
              <a:rPr lang="en-US" dirty="0"/>
              <a:t>~</a:t>
            </a:r>
            <a:r>
              <a:rPr lang="en-US" dirty="0" smtClean="0"/>
              <a:t>100</a:t>
            </a:r>
            <a:r>
              <a:rPr lang="en-US" dirty="0" smtClean="0"/>
              <a:t>-120 fb</a:t>
            </a:r>
            <a:r>
              <a:rPr lang="en-US" baseline="30000" dirty="0" smtClean="0"/>
              <a:t>-1</a:t>
            </a:r>
            <a:r>
              <a:rPr lang="en-US" dirty="0" smtClean="0"/>
              <a:t> (</a:t>
            </a:r>
            <a:r>
              <a:rPr lang="en-US" dirty="0"/>
              <a:t>better estimation by end of 2015)</a:t>
            </a:r>
          </a:p>
          <a:p>
            <a:pPr lvl="1"/>
            <a:r>
              <a:rPr lang="en-US" dirty="0"/>
              <a:t>300 </a:t>
            </a:r>
            <a:r>
              <a:rPr lang="en-US" dirty="0" smtClean="0"/>
              <a:t>fb</a:t>
            </a:r>
            <a:r>
              <a:rPr lang="en-US" baseline="30000" dirty="0" smtClean="0"/>
              <a:t>-1</a:t>
            </a:r>
            <a:r>
              <a:rPr lang="en-US" dirty="0" smtClean="0"/>
              <a:t> before LS3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2015: draft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6556769" cy="46674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machine checkout</a:t>
            </a:r>
          </a:p>
          <a:p>
            <a:pPr lvl="1"/>
            <a:r>
              <a:rPr lang="en-US" dirty="0" smtClean="0"/>
              <a:t>make sure everything works without beam</a:t>
            </a:r>
          </a:p>
          <a:p>
            <a:pPr lvl="1"/>
            <a:r>
              <a:rPr lang="en-US" dirty="0" smtClean="0"/>
              <a:t>overlaps with the end of the hardware commissioning</a:t>
            </a:r>
          </a:p>
          <a:p>
            <a:r>
              <a:rPr lang="en-US" dirty="0" err="1" smtClean="0"/>
              <a:t>recommissioning</a:t>
            </a:r>
            <a:r>
              <a:rPr lang="en-US" dirty="0" smtClean="0"/>
              <a:t> with beam, ~2 months</a:t>
            </a:r>
          </a:p>
          <a:p>
            <a:pPr lvl="1"/>
            <a:r>
              <a:rPr lang="en-US" dirty="0"/>
              <a:t>the full </a:t>
            </a:r>
            <a:r>
              <a:rPr lang="en-US" dirty="0" smtClean="0"/>
              <a:t>cycle with single </a:t>
            </a:r>
            <a:r>
              <a:rPr lang="en-US" dirty="0" smtClean="0"/>
              <a:t>bunches: from threading to circulating beam, to first ramp and squeeze, to first </a:t>
            </a:r>
            <a:r>
              <a:rPr lang="en-US" dirty="0" smtClean="0"/>
              <a:t>collisions</a:t>
            </a:r>
            <a:endParaRPr lang="en-US" dirty="0" smtClean="0"/>
          </a:p>
          <a:p>
            <a:pPr lvl="1"/>
            <a:r>
              <a:rPr lang="en-US" dirty="0" smtClean="0"/>
              <a:t>many Machine Protection </a:t>
            </a:r>
            <a:r>
              <a:rPr lang="en-US" dirty="0" smtClean="0"/>
              <a:t>verifications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LHCf</a:t>
            </a:r>
            <a:r>
              <a:rPr lang="en-US" dirty="0" smtClean="0"/>
              <a:t> run and van der Meer scans</a:t>
            </a:r>
            <a:endParaRPr lang="en-US" dirty="0" smtClean="0"/>
          </a:p>
          <a:p>
            <a:r>
              <a:rPr lang="en-US" dirty="0" smtClean="0"/>
              <a:t>proceed </a:t>
            </a:r>
            <a:r>
              <a:rPr lang="en-US" dirty="0" smtClean="0"/>
              <a:t>with the “known” 50 ns </a:t>
            </a:r>
            <a:r>
              <a:rPr lang="en-US" dirty="0" smtClean="0"/>
              <a:t>beam</a:t>
            </a:r>
          </a:p>
          <a:p>
            <a:pPr lvl="1"/>
            <a:r>
              <a:rPr lang="en-US" dirty="0" smtClean="0"/>
              <a:t>system </a:t>
            </a:r>
            <a:r>
              <a:rPr lang="en-US" dirty="0" smtClean="0"/>
              <a:t>setup for trains, then scrubbing </a:t>
            </a:r>
            <a:r>
              <a:rPr lang="en-US" dirty="0" smtClean="0"/>
              <a:t>for 50 ns beam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smtClean="0"/>
              <a:t>ramp-up</a:t>
            </a:r>
          </a:p>
          <a:p>
            <a:pPr lvl="1"/>
            <a:r>
              <a:rPr lang="en-US" dirty="0" smtClean="0"/>
              <a:t>accumulate up to ~1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r>
              <a:rPr lang="en-US" dirty="0" smtClean="0"/>
              <a:t>scrubbing for 25 ns beam, intensity ramp-up with 25 ns</a:t>
            </a:r>
          </a:p>
          <a:p>
            <a:r>
              <a:rPr lang="en-US" dirty="0" smtClean="0"/>
              <a:t>then push performance (lower beta*)</a:t>
            </a:r>
          </a:p>
          <a:p>
            <a:endParaRPr lang="en-US" dirty="0"/>
          </a:p>
          <a:p>
            <a:r>
              <a:rPr lang="en-US" dirty="0"/>
              <a:t>emphasis on feasibility, stability and ease of commissioning</a:t>
            </a:r>
            <a:endParaRPr lang="en-US" dirty="0" smtClean="0"/>
          </a:p>
          <a:p>
            <a:pPr lvl="1"/>
            <a:r>
              <a:rPr lang="en-US" sz="2800" dirty="0" smtClean="0"/>
              <a:t>leave </a:t>
            </a:r>
            <a:r>
              <a:rPr lang="en-US" sz="2800" dirty="0"/>
              <a:t>more exotic options </a:t>
            </a:r>
            <a:r>
              <a:rPr lang="en-US" sz="2800" dirty="0" smtClean="0"/>
              <a:t>for later</a:t>
            </a: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US LHC Users Association Annual Meeting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954540" y="1964572"/>
            <a:ext cx="247630" cy="385328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7954540" y="3692108"/>
            <a:ext cx="247630" cy="38162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7954540" y="2828341"/>
            <a:ext cx="247630" cy="38414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7954540" y="4555877"/>
            <a:ext cx="247630" cy="38349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7517042" y="4943355"/>
            <a:ext cx="1169757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push performance</a:t>
            </a:r>
            <a:endParaRPr lang="en-GB" sz="1100" dirty="0"/>
          </a:p>
        </p:txBody>
      </p:sp>
      <p:sp>
        <p:nvSpPr>
          <p:cNvPr id="15" name="Rounded Rectangle 14"/>
          <p:cNvSpPr/>
          <p:nvPr/>
        </p:nvSpPr>
        <p:spPr>
          <a:xfrm>
            <a:off x="7517042" y="1488281"/>
            <a:ext cx="1169757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machine checkout</a:t>
            </a:r>
            <a:endParaRPr lang="en-GB" sz="1100" dirty="0"/>
          </a:p>
        </p:txBody>
      </p:sp>
      <p:sp>
        <p:nvSpPr>
          <p:cNvPr id="16" name="Rounded Rectangle 15"/>
          <p:cNvSpPr/>
          <p:nvPr/>
        </p:nvSpPr>
        <p:spPr>
          <a:xfrm>
            <a:off x="7517042" y="2352050"/>
            <a:ext cx="1169757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single bunch</a:t>
            </a:r>
          </a:p>
          <a:p>
            <a:pPr algn="ctr"/>
            <a:r>
              <a:rPr lang="en-GB" sz="1100" dirty="0" smtClean="0"/>
              <a:t>commissioning</a:t>
            </a:r>
            <a:endParaRPr lang="en-GB" sz="1100" dirty="0"/>
          </a:p>
        </p:txBody>
      </p:sp>
      <p:sp>
        <p:nvSpPr>
          <p:cNvPr id="17" name="Rounded Rectangle 16"/>
          <p:cNvSpPr/>
          <p:nvPr/>
        </p:nvSpPr>
        <p:spPr>
          <a:xfrm>
            <a:off x="7517042" y="3215818"/>
            <a:ext cx="1169757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50 ns</a:t>
            </a:r>
          </a:p>
          <a:p>
            <a:pPr algn="ctr"/>
            <a:r>
              <a:rPr lang="en-GB" sz="1100" dirty="0" smtClean="0"/>
              <a:t>operation</a:t>
            </a:r>
            <a:endParaRPr lang="en-GB" sz="1100" dirty="0"/>
          </a:p>
        </p:txBody>
      </p:sp>
      <p:sp>
        <p:nvSpPr>
          <p:cNvPr id="18" name="Rounded Rectangle 17"/>
          <p:cNvSpPr/>
          <p:nvPr/>
        </p:nvSpPr>
        <p:spPr>
          <a:xfrm>
            <a:off x="7517042" y="4079587"/>
            <a:ext cx="1169757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/>
              <a:t>25 ns </a:t>
            </a:r>
          </a:p>
          <a:p>
            <a:pPr algn="ctr"/>
            <a:r>
              <a:rPr lang="en-GB" sz="1100" dirty="0" smtClean="0"/>
              <a:t>operation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4837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scrubbing stages in detail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09723" y="1241383"/>
            <a:ext cx="8524555" cy="4422606"/>
            <a:chOff x="619445" y="1327686"/>
            <a:chExt cx="8524555" cy="4422606"/>
          </a:xfrm>
        </p:grpSpPr>
        <p:grpSp>
          <p:nvGrpSpPr>
            <p:cNvPr id="38" name="Group 37"/>
            <p:cNvGrpSpPr/>
            <p:nvPr/>
          </p:nvGrpSpPr>
          <p:grpSpPr>
            <a:xfrm>
              <a:off x="2366838" y="4469058"/>
              <a:ext cx="6777162" cy="1281234"/>
              <a:chOff x="1833438" y="4469058"/>
              <a:chExt cx="6777162" cy="128123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833438" y="4861809"/>
                <a:ext cx="6777162" cy="888483"/>
                <a:chOff x="5707051" y="49910"/>
                <a:chExt cx="2745835" cy="888483"/>
              </a:xfrm>
            </p:grpSpPr>
            <p:sp>
              <p:nvSpPr>
                <p:cNvPr id="27" name="Chevron 26"/>
                <p:cNvSpPr/>
                <p:nvPr/>
              </p:nvSpPr>
              <p:spPr>
                <a:xfrm>
                  <a:off x="5707051" y="49910"/>
                  <a:ext cx="2745835" cy="888483"/>
                </a:xfrm>
                <a:prstGeom prst="chevron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 w="254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</a:ln>
                <a:effectLst/>
              </p:spPr>
            </p:sp>
            <p:sp>
              <p:nvSpPr>
                <p:cNvPr id="28" name="Chevron 4"/>
                <p:cNvSpPr/>
                <p:nvPr/>
              </p:nvSpPr>
              <p:spPr>
                <a:xfrm>
                  <a:off x="6151293" y="49910"/>
                  <a:ext cx="1857352" cy="8884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56007" tIns="18669" rIns="18669" bIns="18669" numCol="1" spcCol="1270" anchor="ctr" anchorCtr="0">
                  <a:noAutofit/>
                </a:bodyPr>
                <a:lstStyle/>
                <a:p>
                  <a:pPr marL="0" marR="0" lvl="0" indent="0" algn="ctr" defTabSz="6223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9BBB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25 ns</a:t>
                  </a:r>
                </a:p>
                <a:p>
                  <a:pPr marL="0" marR="0" lvl="0" indent="0" algn="ctr" defTabSz="6223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9BBB59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intensity ramp up + physics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9" name="Connettore 2 43"/>
              <p:cNvCxnSpPr/>
              <p:nvPr/>
            </p:nvCxnSpPr>
            <p:spPr>
              <a:xfrm>
                <a:off x="1833438" y="4783466"/>
                <a:ext cx="631996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30" name="CasellaDiTesto 44"/>
              <p:cNvSpPr txBox="1"/>
              <p:nvPr/>
            </p:nvSpPr>
            <p:spPr>
              <a:xfrm>
                <a:off x="1833438" y="4469058"/>
                <a:ext cx="63199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6.5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88546" y="1327686"/>
              <a:ext cx="8455454" cy="1354938"/>
              <a:chOff x="228600" y="1327686"/>
              <a:chExt cx="8455454" cy="1354938"/>
            </a:xfrm>
          </p:grpSpPr>
          <p:graphicFrame>
            <p:nvGraphicFramePr>
              <p:cNvPr id="22" name="Diagramma 21"/>
              <p:cNvGraphicFramePr/>
              <p:nvPr>
                <p:extLst>
                  <p:ext uri="{D42A27DB-BD31-4B8C-83A1-F6EECF244321}">
                    <p14:modId xmlns:p14="http://schemas.microsoft.com/office/powerpoint/2010/main" val="1666757873"/>
                  </p:ext>
                </p:extLst>
              </p:nvPr>
            </p:nvGraphicFramePr>
            <p:xfrm>
              <a:off x="228600" y="1694319"/>
              <a:ext cx="8455454" cy="98830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cxnSp>
            <p:nvCxnSpPr>
              <p:cNvPr id="23" name="Connettore 2 35"/>
              <p:cNvCxnSpPr/>
              <p:nvPr/>
            </p:nvCxnSpPr>
            <p:spPr>
              <a:xfrm>
                <a:off x="5975498" y="1649363"/>
                <a:ext cx="2254102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24" name="CasellaDiTesto 36"/>
              <p:cNvSpPr txBox="1"/>
              <p:nvPr/>
            </p:nvSpPr>
            <p:spPr>
              <a:xfrm>
                <a:off x="5975496" y="1327686"/>
                <a:ext cx="22541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6.5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1" name="Connettore 2 33"/>
              <p:cNvCxnSpPr/>
              <p:nvPr/>
            </p:nvCxnSpPr>
            <p:spPr>
              <a:xfrm>
                <a:off x="2228850" y="1649363"/>
                <a:ext cx="35433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32" name="CasellaDiTesto 34"/>
              <p:cNvSpPr txBox="1"/>
              <p:nvPr/>
            </p:nvSpPr>
            <p:spPr>
              <a:xfrm>
                <a:off x="2228849" y="1327686"/>
                <a:ext cx="35433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450GeV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9445" y="2927959"/>
              <a:ext cx="8524555" cy="1475609"/>
              <a:chOff x="318655" y="2927959"/>
              <a:chExt cx="8524555" cy="1475609"/>
            </a:xfrm>
          </p:grpSpPr>
          <p:graphicFrame>
            <p:nvGraphicFramePr>
              <p:cNvPr id="25" name="Diagramma 37"/>
              <p:cNvGraphicFramePr/>
              <p:nvPr>
                <p:extLst>
                  <p:ext uri="{D42A27DB-BD31-4B8C-83A1-F6EECF244321}">
                    <p14:modId xmlns:p14="http://schemas.microsoft.com/office/powerpoint/2010/main" val="2093352741"/>
                  </p:ext>
                </p:extLst>
              </p:nvPr>
            </p:nvGraphicFramePr>
            <p:xfrm>
              <a:off x="318655" y="3281558"/>
              <a:ext cx="8524555" cy="112201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cxnSp>
            <p:nvCxnSpPr>
              <p:cNvPr id="33" name="Connettore 2 41"/>
              <p:cNvCxnSpPr/>
              <p:nvPr/>
            </p:nvCxnSpPr>
            <p:spPr>
              <a:xfrm flipV="1">
                <a:off x="853212" y="3235736"/>
                <a:ext cx="4877736" cy="1097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34" name="CasellaDiTesto 42"/>
              <p:cNvSpPr txBox="1"/>
              <p:nvPr/>
            </p:nvSpPr>
            <p:spPr>
              <a:xfrm>
                <a:off x="853212" y="2927959"/>
                <a:ext cx="48777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450GeV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5" name="Connettore 2 35"/>
              <p:cNvCxnSpPr/>
              <p:nvPr/>
            </p:nvCxnSpPr>
            <p:spPr>
              <a:xfrm>
                <a:off x="5975496" y="3235736"/>
                <a:ext cx="2416029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36" name="CasellaDiTesto 36"/>
              <p:cNvSpPr txBox="1"/>
              <p:nvPr/>
            </p:nvSpPr>
            <p:spPr>
              <a:xfrm>
                <a:off x="5975496" y="2927959"/>
                <a:ext cx="24160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6.5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7" name="Rounded Rectangle 36"/>
          <p:cNvSpPr/>
          <p:nvPr/>
        </p:nvSpPr>
        <p:spPr>
          <a:xfrm>
            <a:off x="6695016" y="5918372"/>
            <a:ext cx="2326723" cy="437978"/>
          </a:xfrm>
          <a:prstGeom prst="roundRect">
            <a:avLst/>
          </a:prstGeom>
          <a:gradFill flip="none" rotWithShape="1">
            <a:gsLst>
              <a:gs pos="0">
                <a:schemeClr val="accent5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16200000" scaled="0"/>
            <a:tileRect/>
          </a:gra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G. </a:t>
            </a:r>
            <a:r>
              <a:rPr lang="en-US" sz="1400" dirty="0" err="1">
                <a:solidFill>
                  <a:schemeClr val="tx2"/>
                </a:solidFill>
              </a:rPr>
              <a:t>Iadarola</a:t>
            </a:r>
            <a:r>
              <a:rPr lang="en-US" sz="1400" dirty="0">
                <a:solidFill>
                  <a:schemeClr val="tx2"/>
                </a:solidFill>
              </a:rPr>
              <a:t>, G. </a:t>
            </a:r>
            <a:r>
              <a:rPr lang="en-US" sz="1400" dirty="0" err="1" smtClean="0">
                <a:solidFill>
                  <a:schemeClr val="tx2"/>
                </a:solidFill>
              </a:rPr>
              <a:t>Rumolo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3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performance projection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363128" y="4656267"/>
            <a:ext cx="4893092" cy="133676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after beam experience, will push beta*</a:t>
            </a:r>
          </a:p>
          <a:p>
            <a:pPr lvl="1"/>
            <a:r>
              <a:rPr lang="en-US" dirty="0"/>
              <a:t>40 cm is the optimistic lower </a:t>
            </a:r>
            <a:r>
              <a:rPr lang="en-US" dirty="0" smtClean="0"/>
              <a:t>limit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smtClean="0"/>
              <a:t>BCMS </a:t>
            </a:r>
            <a:r>
              <a:rPr lang="en-US" sz="2000" dirty="0"/>
              <a:t>= Batch Compression and Merging and Splitting</a:t>
            </a:r>
          </a:p>
          <a:p>
            <a:endParaRPr lang="en-US" sz="2000" dirty="0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778759"/>
              </p:ext>
            </p:extLst>
          </p:nvPr>
        </p:nvGraphicFramePr>
        <p:xfrm>
          <a:off x="265136" y="1239669"/>
          <a:ext cx="8663424" cy="3017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47382"/>
                <a:gridCol w="1808021"/>
                <a:gridCol w="1808021"/>
              </a:tblGrid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energy [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</a:rPr>
                        <a:t>TeV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]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6.5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6.5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bunch spacing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25 ns (nominal)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25 ns (BCMS)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beta* [cm] (crossing angle [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</a:rPr>
                        <a:t>urad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], b-b 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</a:rPr>
                        <a:t>sep.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 [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])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80 (290, 11)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80 (290, 11)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*[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m] at start of fill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max. bunch population [10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 p/bunch]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max. number</a:t>
                      </a: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</a:rPr>
                        <a:t> of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 bunches/colliding pairs IP1/5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2748/2736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2508/2496</a:t>
                      </a: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max. stored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energy [MJ]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342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313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peak luminosity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[10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</a:rPr>
                        <a:t>34 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cm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] in IP1/5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0.8</a:t>
                      </a: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1.2</a:t>
                      </a:r>
                    </a:p>
                  </a:txBody>
                  <a:tcPr marL="124303" marR="124303" anchor="ctr"/>
                </a:tc>
              </a:tr>
              <a:tr h="2971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maximum average pile-up (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=85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2"/>
                          </a:solidFill>
                        </a:rPr>
                        <a:t>mb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en-US" sz="16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36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24303" marR="124303" anchor="ctr"/>
                </a:tc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840" y="4481690"/>
            <a:ext cx="1520346" cy="1445081"/>
          </a:xfrm>
          <a:prstGeom prst="rect">
            <a:avLst/>
          </a:prstGeom>
        </p:spPr>
      </p:pic>
      <p:pic>
        <p:nvPicPr>
          <p:cNvPr id="23" name="Picture 1" descr="C:\Heiko\CPS\2012-01_LHCBeamSlides\LHC25\inj2allb.png"/>
          <p:cNvPicPr>
            <a:picLocks noChangeAspect="1" noChangeArrowheads="1"/>
          </p:cNvPicPr>
          <p:nvPr/>
        </p:nvPicPr>
        <p:blipFill rotWithShape="1">
          <a:blip r:embed="rId4" cstate="print"/>
          <a:srcRect l="11873" b="12763"/>
          <a:stretch/>
        </p:blipFill>
        <p:spPr bwMode="auto">
          <a:xfrm>
            <a:off x="5462836" y="4757295"/>
            <a:ext cx="1231542" cy="1188619"/>
          </a:xfrm>
          <a:prstGeom prst="rect">
            <a:avLst/>
          </a:prstGeom>
          <a:noFill/>
        </p:spPr>
      </p:pic>
      <p:pic>
        <p:nvPicPr>
          <p:cNvPr id="24" name="Picture 2" descr="C:\Heiko\CPS\2012-01_LHCBeamSlides\LHC25\foursplitb12.png"/>
          <p:cNvPicPr>
            <a:picLocks noChangeAspect="1" noChangeArrowheads="1"/>
          </p:cNvPicPr>
          <p:nvPr/>
        </p:nvPicPr>
        <p:blipFill rotWithShape="1">
          <a:blip r:embed="rId5" cstate="print"/>
          <a:srcRect l="14083" b="12763"/>
          <a:stretch/>
        </p:blipFill>
        <p:spPr bwMode="auto">
          <a:xfrm>
            <a:off x="5787041" y="4482595"/>
            <a:ext cx="1200653" cy="1188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12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our worries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electron-cloud and scrubbing</a:t>
            </a:r>
          </a:p>
          <a:p>
            <a:r>
              <a:rPr lang="en-US" sz="2400" dirty="0" smtClean="0"/>
              <a:t>Unidentified </a:t>
            </a:r>
            <a:r>
              <a:rPr lang="en-US" sz="2400" dirty="0"/>
              <a:t>F</a:t>
            </a:r>
            <a:r>
              <a:rPr lang="en-US" sz="2400" dirty="0" smtClean="0"/>
              <a:t>alling Objects (UFOs)</a:t>
            </a:r>
          </a:p>
          <a:p>
            <a:r>
              <a:rPr lang="en-US" sz="2400" dirty="0" smtClean="0"/>
              <a:t>beam stability</a:t>
            </a:r>
          </a:p>
          <a:p>
            <a:r>
              <a:rPr lang="en-US" sz="2400" dirty="0" smtClean="0"/>
              <a:t>radiation to electronics (R2E)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5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cloudsch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556" y="1029137"/>
            <a:ext cx="3678981" cy="12427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electron-cloud &amp; scrubbing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65" y="2092293"/>
            <a:ext cx="8464689" cy="1707363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dirty="0" smtClean="0"/>
              <a:t>for 150</a:t>
            </a:r>
            <a:r>
              <a:rPr lang="en-US" dirty="0"/>
              <a:t>, 75, 50 and 25 </a:t>
            </a:r>
            <a:r>
              <a:rPr lang="en-US" dirty="0" smtClean="0"/>
              <a:t>ns bunch spacing</a:t>
            </a:r>
            <a:endParaRPr lang="en-US" dirty="0"/>
          </a:p>
          <a:p>
            <a:pPr lvl="1"/>
            <a:r>
              <a:rPr lang="en-US" dirty="0"/>
              <a:t>vacuum pressure rise, heat load on cryogenic systems</a:t>
            </a:r>
          </a:p>
          <a:p>
            <a:pPr lvl="1"/>
            <a:r>
              <a:rPr lang="en-US" dirty="0"/>
              <a:t>beam size </a:t>
            </a:r>
            <a:r>
              <a:rPr lang="en-US" dirty="0" smtClean="0"/>
              <a:t>growth, single</a:t>
            </a:r>
            <a:r>
              <a:rPr lang="en-US" dirty="0"/>
              <a:t>- and multi-bunch </a:t>
            </a:r>
            <a:r>
              <a:rPr lang="en-US" dirty="0" smtClean="0"/>
              <a:t>instabilities</a:t>
            </a:r>
            <a:endParaRPr lang="en-US" dirty="0"/>
          </a:p>
          <a:p>
            <a:r>
              <a:rPr lang="en-US" dirty="0"/>
              <a:t>e-cloud studies (Q4 2012) indicate a very </a:t>
            </a:r>
            <a:r>
              <a:rPr lang="en-US"/>
              <a:t>slow </a:t>
            </a:r>
            <a:r>
              <a:rPr lang="en-US" smtClean="0"/>
              <a:t>improvement </a:t>
            </a:r>
            <a:r>
              <a:rPr lang="en-US" dirty="0"/>
              <a:t>in SEY with 25 ns scrubbing</a:t>
            </a:r>
          </a:p>
          <a:p>
            <a:pPr lvl="1"/>
            <a:r>
              <a:rPr lang="en-US" dirty="0" smtClean="0"/>
              <a:t>extended </a:t>
            </a:r>
            <a:r>
              <a:rPr lang="en-US" dirty="0"/>
              <a:t>scrubbing </a:t>
            </a:r>
            <a:r>
              <a:rPr lang="en-US" dirty="0" smtClean="0"/>
              <a:t>probably required in 2015</a:t>
            </a:r>
            <a:endParaRPr lang="en-US" dirty="0"/>
          </a:p>
          <a:p>
            <a:pPr lvl="1"/>
            <a:r>
              <a:rPr lang="en-US" dirty="0"/>
              <a:t>or physics with degraded beam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61922" y="611274"/>
            <a:ext cx="8780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Secondary</a:t>
            </a:r>
          </a:p>
          <a:p>
            <a:r>
              <a:rPr lang="en-US" sz="1050" b="1" dirty="0" smtClean="0"/>
              <a:t>Emission</a:t>
            </a:r>
          </a:p>
          <a:p>
            <a:r>
              <a:rPr lang="en-US" sz="1050" b="1" dirty="0" smtClean="0"/>
              <a:t>Yield</a:t>
            </a:r>
            <a:endParaRPr lang="en-US" sz="1050" b="1" dirty="0"/>
          </a:p>
        </p:txBody>
      </p:sp>
      <p:pic>
        <p:nvPicPr>
          <p:cNvPr id="8" name="Picture 7" descr="LifetimeEvolution_LHCscrubbingrun20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25" y="3100679"/>
            <a:ext cx="3482629" cy="2619745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221680" y="1303249"/>
            <a:ext cx="5392398" cy="994295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31775"/>
            <a:r>
              <a:rPr lang="en-US" dirty="0" smtClean="0"/>
              <a:t>SEY&gt;</a:t>
            </a:r>
            <a:r>
              <a:rPr lang="en-US" dirty="0" err="1" smtClean="0"/>
              <a:t>SEY</a:t>
            </a:r>
            <a:r>
              <a:rPr lang="en-US" baseline="-25000" dirty="0" err="1" smtClean="0"/>
              <a:t>th</a:t>
            </a:r>
            <a:r>
              <a:rPr lang="en-US" dirty="0" smtClean="0"/>
              <a:t>: avalanche effect (</a:t>
            </a:r>
            <a:r>
              <a:rPr lang="en-US" dirty="0" err="1" smtClean="0"/>
              <a:t>multipacting</a:t>
            </a:r>
            <a:r>
              <a:rPr lang="en-US" dirty="0" smtClean="0"/>
              <a:t>)</a:t>
            </a:r>
          </a:p>
          <a:p>
            <a:pPr marL="719138" lvl="1" indent="-271463"/>
            <a:r>
              <a:rPr lang="en-US" dirty="0" err="1" smtClean="0"/>
              <a:t>SEY</a:t>
            </a:r>
            <a:r>
              <a:rPr lang="en-US" baseline="-25000" dirty="0" err="1" smtClean="0"/>
              <a:t>th</a:t>
            </a:r>
            <a:r>
              <a:rPr lang="en-US" dirty="0" smtClean="0"/>
              <a:t> depends on bunch spacing and population</a:t>
            </a:r>
          </a:p>
          <a:p>
            <a:pPr marL="268288" indent="-231775"/>
            <a:r>
              <a:rPr lang="en-US" dirty="0" smtClean="0"/>
              <a:t>e-cloud effects observed in LHC with bunch trains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56203" y="3636776"/>
            <a:ext cx="4877531" cy="2504734"/>
            <a:chOff x="456203" y="3636776"/>
            <a:chExt cx="4877531" cy="250473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502" t="2605" r="8295" b="4341"/>
            <a:stretch>
              <a:fillRect/>
            </a:stretch>
          </p:blipFill>
          <p:spPr bwMode="auto">
            <a:xfrm>
              <a:off x="749391" y="3659909"/>
              <a:ext cx="4584343" cy="244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TextBox 32"/>
            <p:cNvSpPr txBox="1"/>
            <p:nvPr/>
          </p:nvSpPr>
          <p:spPr>
            <a:xfrm rot="16200000">
              <a:off x="33505" y="5303314"/>
              <a:ext cx="1260894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</a:rPr>
                <a:t>h</a:t>
              </a:r>
              <a:r>
                <a:rPr lang="en-US" sz="1050" b="1" dirty="0" smtClean="0">
                  <a:solidFill>
                    <a:srgbClr val="000000"/>
                  </a:solidFill>
                </a:rPr>
                <a:t>eat load in arcs</a:t>
              </a:r>
            </a:p>
            <a:p>
              <a:pPr algn="ctr"/>
              <a:r>
                <a:rPr lang="en-US" sz="1050" b="1" dirty="0" smtClean="0">
                  <a:solidFill>
                    <a:srgbClr val="000000"/>
                  </a:solidFill>
                </a:rPr>
                <a:t>[W/(</a:t>
              </a:r>
              <a:r>
                <a:rPr lang="en-US" sz="1050" b="1" dirty="0" err="1" smtClean="0">
                  <a:solidFill>
                    <a:srgbClr val="000000"/>
                  </a:solidFill>
                </a:rPr>
                <a:t>hc</a:t>
              </a:r>
              <a:r>
                <a:rPr lang="en-US" sz="1050" b="1" dirty="0" smtClean="0">
                  <a:solidFill>
                    <a:srgbClr val="000000"/>
                  </a:solidFill>
                </a:rPr>
                <a:t> p)]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3506" y="4059474"/>
              <a:ext cx="1260894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0000"/>
                  </a:solidFill>
                </a:rPr>
                <a:t>total intensity</a:t>
              </a:r>
            </a:p>
            <a:p>
              <a:pPr algn="ctr"/>
              <a:r>
                <a:rPr lang="en-US" sz="1050" b="1" dirty="0" smtClean="0">
                  <a:solidFill>
                    <a:srgbClr val="000000"/>
                  </a:solidFill>
                </a:rPr>
                <a:t>[p]</a:t>
              </a:r>
              <a:endParaRPr lang="en-US" sz="105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65547" y="4815301"/>
            <a:ext cx="3903424" cy="277110"/>
            <a:chOff x="1365547" y="4829412"/>
            <a:chExt cx="3903424" cy="27711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365547" y="4892484"/>
              <a:ext cx="2747042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151585" y="4829523"/>
              <a:ext cx="1181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i</a:t>
              </a:r>
              <a:r>
                <a:rPr lang="en-US" sz="1200" b="1" dirty="0" smtClean="0">
                  <a:solidFill>
                    <a:srgbClr val="008000"/>
                  </a:solidFill>
                </a:rPr>
                <a:t>mprovement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24960" y="4829412"/>
              <a:ext cx="943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aturation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112589" y="4891690"/>
              <a:ext cx="1156382" cy="794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302022" y="5247521"/>
            <a:ext cx="2382032" cy="1"/>
            <a:chOff x="6302022" y="5247521"/>
            <a:chExt cx="2382032" cy="1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302022" y="5247522"/>
              <a:ext cx="1747807" cy="0"/>
            </a:xfrm>
            <a:prstGeom prst="straightConnector1">
              <a:avLst/>
            </a:prstGeom>
            <a:ln>
              <a:solidFill>
                <a:srgbClr val="008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8049829" y="5247521"/>
              <a:ext cx="634225" cy="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ounded Rectangle 48"/>
          <p:cNvSpPr/>
          <p:nvPr/>
        </p:nvSpPr>
        <p:spPr>
          <a:xfrm>
            <a:off x="5994722" y="5918372"/>
            <a:ext cx="3027018" cy="437978"/>
          </a:xfrm>
          <a:prstGeom prst="roundRect">
            <a:avLst/>
          </a:prstGeom>
          <a:gradFill flip="none" rotWithShape="1">
            <a:gsLst>
              <a:gs pos="0">
                <a:schemeClr val="accent5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16200000" scaled="0"/>
            <a:tileRect/>
          </a:gra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G. </a:t>
            </a:r>
            <a:r>
              <a:rPr lang="en-US" sz="1400" dirty="0" err="1">
                <a:solidFill>
                  <a:schemeClr val="tx2"/>
                </a:solidFill>
              </a:rPr>
              <a:t>Iadarola</a:t>
            </a:r>
            <a:r>
              <a:rPr lang="en-US" sz="1400" dirty="0">
                <a:solidFill>
                  <a:schemeClr val="tx2"/>
                </a:solidFill>
              </a:rPr>
              <a:t>, G. </a:t>
            </a:r>
            <a:r>
              <a:rPr lang="en-US" sz="1400" dirty="0" err="1">
                <a:solidFill>
                  <a:schemeClr val="tx2"/>
                </a:solidFill>
              </a:rPr>
              <a:t>Rumolo</a:t>
            </a:r>
            <a:r>
              <a:rPr lang="en-US" sz="1400" dirty="0">
                <a:solidFill>
                  <a:schemeClr val="tx2"/>
                </a:solidFill>
              </a:rPr>
              <a:t>, L. </a:t>
            </a:r>
            <a:r>
              <a:rPr lang="en-US" sz="1400" dirty="0" err="1">
                <a:solidFill>
                  <a:schemeClr val="tx2"/>
                </a:solidFill>
              </a:rPr>
              <a:t>Tavian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Tobias Bär\Desktop\Bil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2" y="1128888"/>
            <a:ext cx="8711936" cy="35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Unidentified Falling Objects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345371" y="4727221"/>
            <a:ext cx="8456004" cy="140281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fast loss events (</a:t>
            </a:r>
            <a:r>
              <a:rPr lang="en-US" dirty="0" err="1" smtClean="0"/>
              <a:t>ms</a:t>
            </a:r>
            <a:r>
              <a:rPr lang="en-US" dirty="0" smtClean="0"/>
              <a:t> timescale) due to dust particles falling into the beam, caused ~20 dumps/year</a:t>
            </a:r>
          </a:p>
          <a:p>
            <a:r>
              <a:rPr lang="en-US" dirty="0" smtClean="0"/>
              <a:t>“scrubbing” observed over the course of 2011 and 2012</a:t>
            </a:r>
          </a:p>
          <a:p>
            <a:pPr lvl="1"/>
            <a:r>
              <a:rPr lang="en-US" dirty="0" smtClean="0"/>
              <a:t>deconditioning after technical stops, thus expected after this shutdown</a:t>
            </a:r>
          </a:p>
          <a:p>
            <a:r>
              <a:rPr lang="en-US" dirty="0" smtClean="0"/>
              <a:t>up to 10x increased rates for arc UFOs for 25 ns beams at 4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at higher energy, quench margin goes down and generated losses go up: extrapolate to &gt;100 dumps</a:t>
            </a:r>
          </a:p>
          <a:p>
            <a:r>
              <a:rPr lang="en-US" dirty="0" smtClean="0"/>
              <a:t>might impose to start with </a:t>
            </a:r>
            <a:r>
              <a:rPr lang="en-US" dirty="0"/>
              <a:t>50 ns </a:t>
            </a:r>
            <a:r>
              <a:rPr lang="en-US" dirty="0" smtClean="0"/>
              <a:t>beam and/or lower energy in the very worst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bgerundetes Rechteck 12"/>
              <p:cNvSpPr/>
              <p:nvPr/>
            </p:nvSpPr>
            <p:spPr bwMode="auto">
              <a:xfrm>
                <a:off x="9288069" y="4731306"/>
                <a:ext cx="2831229" cy="1532334"/>
              </a:xfrm>
              <a:prstGeom prst="roundRect">
                <a:avLst/>
              </a:prstGeom>
              <a:solidFill>
                <a:schemeClr val="accent4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5720" tIns="0" rIns="4572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i="1" dirty="0" smtClean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9966 arc UFOs (≥ cell 12) in 393 fills during stable beams between 14.04.2011 and 6.12.2012. Fills with at least 1 hour stable beams are considered. 25ns fills at 4TeV are also considered. Up to 5 consecutive fills with the same number of bunches are grouped. Signal RS04 </a:t>
                </a:r>
                <a:r>
                  <a:rPr lang="en-US" sz="1000" i="1" dirty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&gt; 2∙10</a:t>
                </a:r>
                <a:r>
                  <a:rPr lang="en-US" sz="1000" i="1" baseline="30000" dirty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-4</a:t>
                </a:r>
                <a:r>
                  <a:rPr lang="en-US" sz="1000" i="1" dirty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 </a:t>
                </a:r>
                <a:r>
                  <a:rPr lang="en-US" sz="1000" i="1" dirty="0" err="1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Gy</a:t>
                </a:r>
                <a:r>
                  <a:rPr lang="en-US" sz="1000" i="1" dirty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/s</a:t>
                </a:r>
                <a:r>
                  <a:rPr lang="en-US" sz="1000" i="1" dirty="0" smtClean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. In 2012 only UFOs with Signal RS3/Signal RS2 </a:t>
                </a:r>
                <a14:m>
                  <m:oMath xmlns:m="http://schemas.openxmlformats.org/officeDocument/2006/math" xmlns="">
                    <m:r>
                      <a:rPr lang="en-US" sz="1000" i="1" dirty="0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  <a:cs typeface="ＭＳ Ｐゴシック" pitchFamily="-112" charset="-128"/>
                      </a:rPr>
                      <m:t>≥</m:t>
                    </m:r>
                  </m:oMath>
                </a14:m>
                <a:r>
                  <a:rPr lang="en-US" sz="1000" i="1" dirty="0" smtClean="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rPr>
                  <a:t>0.45 to correct for algorithm changes.</a:t>
                </a:r>
                <a:endParaRPr lang="en-US" sz="1000" i="1" dirty="0">
                  <a:solidFill>
                    <a:schemeClr val="tx2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mc:Choice>
        <mc:Fallback xmlns="">
          <p:sp>
            <p:nvSpPr>
              <p:cNvPr id="28" name="Abgerundetes 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8069" y="4731306"/>
                <a:ext cx="2831229" cy="1532334"/>
              </a:xfrm>
              <a:prstGeom prst="roundRect">
                <a:avLst/>
              </a:prstGeom>
              <a:blipFill rotWithShape="1">
                <a:blip r:embed="rId4"/>
                <a:stretch>
                  <a:fillRect b="-3150"/>
                </a:stretch>
              </a:blip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8078356" y="5918372"/>
            <a:ext cx="943384" cy="437978"/>
          </a:xfrm>
          <a:prstGeom prst="roundRect">
            <a:avLst/>
          </a:prstGeom>
          <a:gradFill flip="none" rotWithShape="1">
            <a:gsLst>
              <a:gs pos="0">
                <a:schemeClr val="accent5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16200000" scaled="0"/>
            <a:tileRect/>
          </a:gra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</a:rPr>
              <a:t>T. Baer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7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HCsketch.pn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63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Status and Outlook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LHC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558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55A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Giulia </a:t>
            </a:r>
            <a:r>
              <a:rPr lang="en-US" b="1" dirty="0">
                <a:solidFill>
                  <a:srgbClr val="0055A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Papotti for the LHC </a:t>
            </a:r>
            <a:r>
              <a:rPr lang="en-US" b="1" dirty="0" smtClean="0">
                <a:solidFill>
                  <a:srgbClr val="0055A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team</a:t>
            </a:r>
            <a:endParaRPr lang="en-US" b="1" dirty="0">
              <a:solidFill>
                <a:srgbClr val="0055A0"/>
              </a:solidFill>
              <a:effectLst>
                <a:glow rad="1778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8231" y="176149"/>
            <a:ext cx="48875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US LHC Users Association Annual Meeting</a:t>
            </a:r>
          </a:p>
          <a:p>
            <a:pPr algn="ctr"/>
            <a:r>
              <a:rPr lang="en-US" sz="1400" b="1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Argonne National Laboratory, </a:t>
            </a:r>
            <a:r>
              <a:rPr lang="en-US" sz="1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Lemont, IL</a:t>
            </a:r>
          </a:p>
          <a:p>
            <a:pPr algn="ctr"/>
            <a:r>
              <a:rPr lang="en-US" sz="14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13-14 November 2014</a:t>
            </a:r>
          </a:p>
        </p:txBody>
      </p:sp>
      <p:sp>
        <p:nvSpPr>
          <p:cNvPr id="6" name="Subtitle 7"/>
          <p:cNvSpPr txBox="1">
            <a:spLocks/>
          </p:cNvSpPr>
          <p:nvPr/>
        </p:nvSpPr>
        <p:spPr>
          <a:xfrm>
            <a:off x="858244" y="4586110"/>
            <a:ext cx="7421870" cy="15665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3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special acknowledgements to and material from:</a:t>
            </a:r>
          </a:p>
          <a:p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G.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Arduini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T. Baer, 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W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. Herr, G.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Iadarola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M. Lamont, E.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Metral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M.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Pojer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L. Rossi, G.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Rumolo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G.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Spiezia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L.Tavian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J. P. Tock, J. </a:t>
            </a:r>
            <a:r>
              <a:rPr lang="en-US" sz="2000" b="1" dirty="0" err="1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Wenninger</a:t>
            </a:r>
            <a:r>
              <a:rPr lang="en-US" sz="2000" b="1" dirty="0" smtClean="0">
                <a:solidFill>
                  <a:srgbClr val="6D7B9A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</a:rPr>
              <a:t>, F. Zimmermann</a:t>
            </a:r>
            <a:endParaRPr lang="en-US" sz="2000" b="1" dirty="0">
              <a:solidFill>
                <a:srgbClr val="6D7B9A"/>
              </a:solidFill>
              <a:effectLst>
                <a:glow rad="1778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39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\\cern.ch\dfs\Users\p\papotti\Documents\documents\2013IPAC13\tupfi032f4.eps"/>
          <p:cNvPicPr>
            <a:picLocks noChangeAspect="1" noChangeArrowheads="1"/>
          </p:cNvPicPr>
          <p:nvPr/>
        </p:nvPicPr>
        <p:blipFill>
          <a:blip r:embed="rId2" cstate="print"/>
          <a:srcRect r="5744"/>
          <a:stretch>
            <a:fillRect/>
          </a:stretch>
        </p:blipFill>
        <p:spPr bwMode="auto">
          <a:xfrm>
            <a:off x="5928178" y="1680536"/>
            <a:ext cx="2727380" cy="22144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18128"/>
            <a:ext cx="8112034" cy="13565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…expect instabilities also at 6.5 </a:t>
            </a:r>
            <a:r>
              <a:rPr lang="en-US" dirty="0" err="1"/>
              <a:t>TeV</a:t>
            </a:r>
            <a:endParaRPr lang="en-US" dirty="0" smtClean="0"/>
          </a:p>
          <a:p>
            <a:pPr lvl="1"/>
            <a:r>
              <a:rPr lang="en-US" dirty="0" err="1" smtClean="0"/>
              <a:t>octupoles</a:t>
            </a:r>
            <a:r>
              <a:rPr lang="en-US" dirty="0" smtClean="0"/>
              <a:t> will be less efficient (smaller beam </a:t>
            </a:r>
            <a:r>
              <a:rPr lang="en-US" dirty="0" smtClean="0"/>
              <a:t>size, </a:t>
            </a:r>
            <a:r>
              <a:rPr lang="en-US" dirty="0" smtClean="0"/>
              <a:t>less </a:t>
            </a:r>
            <a:r>
              <a:rPr lang="en-US" dirty="0" smtClean="0"/>
              <a:t>effective)</a:t>
            </a:r>
            <a:endParaRPr lang="en-US" dirty="0" smtClean="0"/>
          </a:p>
          <a:p>
            <a:pPr lvl="1"/>
            <a:r>
              <a:rPr lang="en-US" dirty="0" smtClean="0"/>
              <a:t>profit from Landau damping by head-on beam-beam</a:t>
            </a:r>
          </a:p>
          <a:p>
            <a:pPr lvl="1"/>
            <a:r>
              <a:rPr lang="en-US" dirty="0" smtClean="0"/>
              <a:t>probably high chromaticity and high gain on transverse damper</a:t>
            </a:r>
          </a:p>
          <a:p>
            <a:pPr lvl="1"/>
            <a:r>
              <a:rPr lang="en-US" dirty="0" smtClean="0"/>
              <a:t>collimator settings as in 2012 (</a:t>
            </a:r>
            <a:r>
              <a:rPr lang="en-US" dirty="0" smtClean="0"/>
              <a:t>impedance!)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81389" y="39197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778000"/>
            <a:ext cx="5470978" cy="1568607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31775"/>
            <a:r>
              <a:rPr lang="en-US" dirty="0" smtClean="0"/>
              <a:t>many instabilities observed during run 1…</a:t>
            </a:r>
          </a:p>
          <a:p>
            <a:pPr marL="719138" lvl="1" indent="-271463"/>
            <a:r>
              <a:rPr lang="en-US" dirty="0" smtClean="0"/>
              <a:t>transverse and longitudinal</a:t>
            </a:r>
          </a:p>
          <a:p>
            <a:pPr marL="719138" lvl="1" indent="-271463"/>
            <a:r>
              <a:rPr lang="en-US" dirty="0" smtClean="0"/>
              <a:t>cured by high chromaticity, </a:t>
            </a:r>
            <a:r>
              <a:rPr lang="en-US" dirty="0" err="1" smtClean="0"/>
              <a:t>octupoles</a:t>
            </a:r>
            <a:r>
              <a:rPr lang="en-US" dirty="0" smtClean="0"/>
              <a:t>, transverse damper, beam-beam head-on tune spread, controlled longitudinal blow up</a:t>
            </a:r>
          </a:p>
          <a:p>
            <a:pPr marL="352425" indent="-315913"/>
            <a:r>
              <a:rPr lang="en-US" dirty="0" smtClean="0"/>
              <a:t>but not all understood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2858" y="1532682"/>
            <a:ext cx="2698221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example: “snowflake” instability</a:t>
            </a:r>
            <a:endParaRPr lang="en-GB" sz="12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to Electronics (R2E)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18" y="1148635"/>
            <a:ext cx="7056784" cy="501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3931878" y="4533011"/>
            <a:ext cx="4536504" cy="8640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0935565">
            <a:off x="5752285" y="4465139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~3 dumps per fb</a:t>
            </a:r>
            <a:r>
              <a:rPr lang="en-US" b="1" baseline="30000" dirty="0" smtClean="0">
                <a:solidFill>
                  <a:srgbClr val="C00000"/>
                </a:solidFill>
              </a:rPr>
              <a:t>-1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4196" y="41784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2012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945354" y="1485815"/>
            <a:ext cx="2412309" cy="391129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8144006">
            <a:off x="3978270" y="2990471"/>
            <a:ext cx="2239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~12 dumps per fb</a:t>
            </a:r>
            <a:r>
              <a:rPr lang="en-US" b="1" baseline="30000" dirty="0" smtClean="0">
                <a:solidFill>
                  <a:srgbClr val="0000FF"/>
                </a:solidFill>
              </a:rPr>
              <a:t>-1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5823" y="17246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2011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944827" y="5293741"/>
            <a:ext cx="4523555" cy="1033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1444939">
            <a:off x="6364904" y="4983245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&lt; 0.5 dump per fb</a:t>
            </a:r>
            <a:r>
              <a:rPr lang="en-US" b="1" baseline="30000" dirty="0" smtClean="0">
                <a:solidFill>
                  <a:srgbClr val="00B050"/>
                </a:solidFill>
              </a:rPr>
              <a:t>-1</a:t>
            </a:r>
            <a:endParaRPr lang="en-US" b="1" baseline="300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23111" y="1163541"/>
            <a:ext cx="366112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SEU Failures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luminosity (2012)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34361" y="5217005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&gt;2015</a:t>
            </a:r>
            <a:endParaRPr lang="en-US" b="1" baseline="30000" dirty="0">
              <a:solidFill>
                <a:srgbClr val="00B05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150923" y="3157970"/>
            <a:ext cx="3424057" cy="2760401"/>
          </a:xfrm>
          <a:solidFill>
            <a:schemeClr val="bg1">
              <a:alpha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impacts availability by dumping the beam</a:t>
            </a:r>
          </a:p>
          <a:p>
            <a:pPr lvl="1"/>
            <a:r>
              <a:rPr lang="en-US" dirty="0" smtClean="0"/>
              <a:t>mostly by electronics for power converters and quench protection systems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cured by relocations, shielding, equipment upgrades</a:t>
            </a:r>
          </a:p>
          <a:p>
            <a:pPr lvl="1"/>
            <a:r>
              <a:rPr lang="en-US" dirty="0" smtClean="0"/>
              <a:t>major campaign ongoing during present shutdown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74980" y="4503813"/>
            <a:ext cx="3843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50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25055" y="3736623"/>
            <a:ext cx="484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100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25055" y="2969432"/>
            <a:ext cx="4842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150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72111" y="5918372"/>
            <a:ext cx="2149630" cy="437978"/>
          </a:xfrm>
          <a:prstGeom prst="roundRect">
            <a:avLst/>
          </a:prstGeom>
          <a:gradFill flip="none" rotWithShape="1">
            <a:gsLst>
              <a:gs pos="0">
                <a:schemeClr val="accent5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16200000" scaled="0"/>
            <a:tileRect/>
          </a:gra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5A0"/>
                </a:solidFill>
              </a:rPr>
              <a:t>G. </a:t>
            </a:r>
            <a:r>
              <a:rPr lang="en-US" sz="1400" dirty="0" err="1" smtClean="0">
                <a:solidFill>
                  <a:srgbClr val="0055A0"/>
                </a:solidFill>
              </a:rPr>
              <a:t>Spiezia</a:t>
            </a:r>
            <a:r>
              <a:rPr lang="en-US" sz="1400" dirty="0" smtClean="0">
                <a:solidFill>
                  <a:srgbClr val="0055A0"/>
                </a:solidFill>
              </a:rPr>
              <a:t>, M. </a:t>
            </a:r>
            <a:r>
              <a:rPr lang="en-US" sz="1400" dirty="0" err="1" smtClean="0">
                <a:solidFill>
                  <a:srgbClr val="0055A0"/>
                </a:solidFill>
              </a:rPr>
              <a:t>Brugger</a:t>
            </a:r>
            <a:endParaRPr lang="en-US" sz="1400" dirty="0">
              <a:solidFill>
                <a:srgbClr val="0055A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90" y="5324711"/>
            <a:ext cx="1447022" cy="69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next 10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4872"/>
            <a:ext cx="8226854" cy="2406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present LHC will reach its limits in the early 2020s</a:t>
            </a:r>
          </a:p>
          <a:p>
            <a:pPr lvl="1"/>
            <a:r>
              <a:rPr lang="en-US" dirty="0" smtClean="0"/>
              <a:t>radiation </a:t>
            </a:r>
            <a:r>
              <a:rPr lang="en-US" dirty="0"/>
              <a:t>hardness of magnets (lifetime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e.g</a:t>
            </a:r>
            <a:r>
              <a:rPr lang="en-US" dirty="0"/>
              <a:t>. triplet and cleaning </a:t>
            </a:r>
            <a:r>
              <a:rPr lang="en-US" dirty="0" smtClean="0"/>
              <a:t>insertions to be changed in any case</a:t>
            </a:r>
          </a:p>
          <a:p>
            <a:pPr lvl="1"/>
            <a:r>
              <a:rPr lang="en-US" dirty="0" smtClean="0"/>
              <a:t>cooling and cryogenics (limit at 1.75 </a:t>
            </a:r>
            <a:r>
              <a:rPr lang="en-US" dirty="0"/>
              <a:t>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radiation and R2E </a:t>
            </a:r>
          </a:p>
          <a:p>
            <a:pPr lvl="2"/>
            <a:r>
              <a:rPr lang="en-US" dirty="0" smtClean="0"/>
              <a:t>shielding and removing equipment from the tunnel (superconducting link and cold powering)</a:t>
            </a:r>
          </a:p>
          <a:p>
            <a:r>
              <a:rPr lang="en-US" dirty="0" smtClean="0"/>
              <a:t>HL-LHC goal: 3000 fb</a:t>
            </a:r>
            <a:r>
              <a:rPr lang="en-US" baseline="30000" dirty="0" smtClean="0"/>
              <a:t>-1</a:t>
            </a:r>
            <a:r>
              <a:rPr lang="en-US" dirty="0" smtClean="0"/>
              <a:t> within twelve years (run until mid 2030s)</a:t>
            </a:r>
          </a:p>
          <a:p>
            <a:pPr lvl="1"/>
            <a:r>
              <a:rPr lang="en-US" dirty="0" smtClean="0"/>
              <a:t>integrated luminosity of 250 fb</a:t>
            </a:r>
            <a:r>
              <a:rPr lang="en-US" baseline="30000" dirty="0" smtClean="0"/>
              <a:t>-1</a:t>
            </a:r>
            <a:r>
              <a:rPr lang="en-US" dirty="0" smtClean="0"/>
              <a:t> per year, about ten times present LHC</a:t>
            </a:r>
          </a:p>
          <a:p>
            <a:pPr lvl="1"/>
            <a:r>
              <a:rPr lang="en-US" dirty="0" smtClean="0"/>
              <a:t>peak luminosity of 5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with </a:t>
            </a:r>
            <a:r>
              <a:rPr lang="en-US" dirty="0" err="1" smtClean="0"/>
              <a:t>levelling</a:t>
            </a:r>
            <a:r>
              <a:rPr lang="en-US" dirty="0" smtClean="0"/>
              <a:t> (140 events per crossing!)</a:t>
            </a:r>
          </a:p>
          <a:p>
            <a:pPr lvl="2"/>
            <a:r>
              <a:rPr lang="en-US" dirty="0" smtClean="0"/>
              <a:t>need availability and reliability!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257" y="2261204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run 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969335" y="2261204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run 2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507516" y="2261204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run 3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5" name="Picture 14" descr="Screen Shot 2014-08-07 at 7.37.2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" y="1444900"/>
            <a:ext cx="9144000" cy="1632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3720" y="2863245"/>
            <a:ext cx="200152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Extended </a:t>
            </a:r>
            <a:r>
              <a:rPr lang="en-GB" sz="1400" dirty="0">
                <a:solidFill>
                  <a:srgbClr val="1F497D"/>
                </a:solidFill>
              </a:rPr>
              <a:t>year end technical stop (CMS</a:t>
            </a:r>
            <a:r>
              <a:rPr lang="en-GB" sz="1400" dirty="0" smtClean="0">
                <a:solidFill>
                  <a:srgbClr val="1F497D"/>
                </a:solidFill>
              </a:rPr>
              <a:t>)</a:t>
            </a:r>
            <a:endParaRPr lang="en-GB" sz="14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3274" y="2863245"/>
            <a:ext cx="21532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F497D"/>
                </a:solidFill>
              </a:rPr>
              <a:t>Connection of LINAC4</a:t>
            </a:r>
          </a:p>
          <a:p>
            <a:pPr algn="ctr"/>
            <a:r>
              <a:rPr lang="en-GB" sz="1400" dirty="0">
                <a:solidFill>
                  <a:srgbClr val="1F497D"/>
                </a:solidFill>
              </a:rPr>
              <a:t>LHC Injectors Upgrade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0408" y="2863245"/>
            <a:ext cx="16032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F497D"/>
                </a:solidFill>
              </a:rPr>
              <a:t>High Luminosity </a:t>
            </a:r>
            <a:r>
              <a:rPr lang="en-GB" sz="1400" dirty="0" smtClean="0">
                <a:solidFill>
                  <a:srgbClr val="1F497D"/>
                </a:solidFill>
              </a:rPr>
              <a:t>LHC</a:t>
            </a:r>
            <a:endParaRPr lang="en-GB" sz="1400" dirty="0">
              <a:solidFill>
                <a:srgbClr val="1F497D"/>
              </a:solidFill>
            </a:endParaRPr>
          </a:p>
        </p:txBody>
      </p:sp>
      <p:cxnSp>
        <p:nvCxnSpPr>
          <p:cNvPr id="18" name="Straight Arrow Connector 17"/>
          <p:cNvCxnSpPr>
            <a:stCxn id="5" idx="0"/>
          </p:cNvCxnSpPr>
          <p:nvPr/>
        </p:nvCxnSpPr>
        <p:spPr>
          <a:xfrm flipH="1" flipV="1">
            <a:off x="2207013" y="2527443"/>
            <a:ext cx="57471" cy="335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0"/>
          </p:cNvCxnSpPr>
          <p:nvPr/>
        </p:nvCxnSpPr>
        <p:spPr>
          <a:xfrm flipH="1" flipV="1">
            <a:off x="4340048" y="2527443"/>
            <a:ext cx="449851" cy="335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0"/>
          </p:cNvCxnSpPr>
          <p:nvPr/>
        </p:nvCxnSpPr>
        <p:spPr>
          <a:xfrm flipV="1">
            <a:off x="8262018" y="2527443"/>
            <a:ext cx="358424" cy="3358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7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364018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run 1 performance beyond most optimistic expectations</a:t>
            </a:r>
          </a:p>
          <a:p>
            <a:pPr lvl="1"/>
            <a:r>
              <a:rPr lang="en-US" dirty="0" smtClean="0"/>
              <a:t>29 fb</a:t>
            </a:r>
            <a:r>
              <a:rPr lang="en-US" baseline="30000" dirty="0" smtClean="0"/>
              <a:t>-1</a:t>
            </a:r>
            <a:r>
              <a:rPr lang="en-US" dirty="0" smtClean="0"/>
              <a:t> per main experiment and one new boson</a:t>
            </a:r>
          </a:p>
          <a:p>
            <a:r>
              <a:rPr lang="en-US" dirty="0" smtClean="0"/>
              <a:t>shutdown consolidation finished</a:t>
            </a:r>
          </a:p>
          <a:p>
            <a:pPr lvl="1"/>
            <a:r>
              <a:rPr lang="en-US" dirty="0" smtClean="0"/>
              <a:t>some surprises solved</a:t>
            </a:r>
          </a:p>
          <a:p>
            <a:r>
              <a:rPr lang="en-US" dirty="0" smtClean="0"/>
              <a:t>hardware commissioning started</a:t>
            </a:r>
          </a:p>
          <a:p>
            <a:pPr lvl="1"/>
            <a:r>
              <a:rPr lang="en-US" dirty="0" smtClean="0"/>
              <a:t>a few </a:t>
            </a:r>
            <a:r>
              <a:rPr lang="en-US" dirty="0"/>
              <a:t>more months to </a:t>
            </a:r>
            <a:r>
              <a:rPr lang="en-US" dirty="0" smtClean="0"/>
              <a:t>go</a:t>
            </a:r>
          </a:p>
          <a:p>
            <a:pPr lvl="1"/>
            <a:r>
              <a:rPr lang="en-US" dirty="0" smtClean="0"/>
              <a:t>CSCM close to completion</a:t>
            </a:r>
          </a:p>
          <a:p>
            <a:r>
              <a:rPr lang="en-US" dirty="0" smtClean="0"/>
              <a:t>a </a:t>
            </a:r>
            <a:r>
              <a:rPr lang="en-US" dirty="0"/>
              <a:t>new </a:t>
            </a:r>
            <a:r>
              <a:rPr lang="en-US" dirty="0" smtClean="0"/>
              <a:t>machine will restart in 2015</a:t>
            </a:r>
          </a:p>
          <a:p>
            <a:pPr lvl="1"/>
            <a:r>
              <a:rPr lang="en-US" dirty="0" smtClean="0"/>
              <a:t>start cautiously, push performance after beam experience</a:t>
            </a:r>
          </a:p>
          <a:p>
            <a:pPr lvl="1"/>
            <a:r>
              <a:rPr lang="en-US" dirty="0" smtClean="0"/>
              <a:t>parameter space constrained by pile-up limit, effectiveness of electron cloud scrubbing, UFOs, beam instabilities and their cures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38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5179264" y="2137111"/>
            <a:ext cx="3504790" cy="3231077"/>
            <a:chOff x="4486463" y="2281674"/>
            <a:chExt cx="3504790" cy="3231077"/>
          </a:xfrm>
        </p:grpSpPr>
        <p:pic>
          <p:nvPicPr>
            <p:cNvPr id="7" name="Object 1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2598" t="16269" r="12934" b="11419"/>
            <a:stretch/>
          </p:blipFill>
          <p:spPr bwMode="auto">
            <a:xfrm>
              <a:off x="4776293" y="2393867"/>
              <a:ext cx="2904529" cy="293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4486463" y="3577573"/>
              <a:ext cx="408227" cy="36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583026" y="3594271"/>
              <a:ext cx="408227" cy="36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127255" y="4713535"/>
              <a:ext cx="764741" cy="719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72595" y="2371750"/>
              <a:ext cx="408227" cy="454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671931" y="4691066"/>
              <a:ext cx="639077" cy="701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71931" y="2281675"/>
              <a:ext cx="525261" cy="544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006610" y="5135955"/>
              <a:ext cx="408227" cy="36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55931" y="5152603"/>
              <a:ext cx="932235" cy="36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93872" y="5086861"/>
              <a:ext cx="104381" cy="360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181076" y="2281674"/>
              <a:ext cx="117177" cy="159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</a:t>
            </a:r>
            <a:r>
              <a:rPr lang="en-US" dirty="0"/>
              <a:t>L</a:t>
            </a:r>
            <a:r>
              <a:rPr lang="en-US" dirty="0" smtClean="0"/>
              <a:t>HC ongoing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35" y="1325606"/>
            <a:ext cx="4633763" cy="466742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1.2 km of new equipment:</a:t>
            </a:r>
          </a:p>
          <a:p>
            <a:pPr lvl="1"/>
            <a:r>
              <a:rPr lang="en-US" dirty="0" smtClean="0"/>
              <a:t>new magnets (Nb</a:t>
            </a:r>
            <a:r>
              <a:rPr lang="en-US" baseline="-25000" dirty="0" smtClean="0"/>
              <a:t>3</a:t>
            </a:r>
            <a:r>
              <a:rPr lang="en-US" dirty="0" smtClean="0"/>
              <a:t>Sn, 11-13 T)</a:t>
            </a:r>
          </a:p>
          <a:p>
            <a:pPr lvl="2"/>
            <a:r>
              <a:rPr lang="en-US" dirty="0" smtClean="0"/>
              <a:t>large aperture for IP quads (beta* = 15 cm)</a:t>
            </a:r>
          </a:p>
          <a:p>
            <a:pPr lvl="2"/>
            <a:r>
              <a:rPr lang="en-US" dirty="0" smtClean="0"/>
              <a:t>high field for dispersion suppressor dipoles</a:t>
            </a:r>
          </a:p>
          <a:p>
            <a:pPr lvl="1"/>
            <a:r>
              <a:rPr lang="en-US" dirty="0" smtClean="0"/>
              <a:t>add dispersion suppressor collimators</a:t>
            </a:r>
            <a:endParaRPr lang="en-US" dirty="0"/>
          </a:p>
          <a:p>
            <a:pPr lvl="1"/>
            <a:r>
              <a:rPr lang="en-US" dirty="0" smtClean="0"/>
              <a:t>additional cryogenics plants for P1, P4, P5 to have the same cooling power in all arcs</a:t>
            </a:r>
          </a:p>
          <a:p>
            <a:pPr lvl="1"/>
            <a:r>
              <a:rPr lang="en-US" dirty="0" smtClean="0"/>
              <a:t>crab </a:t>
            </a:r>
            <a:r>
              <a:rPr lang="en-US" dirty="0"/>
              <a:t>cavities to </a:t>
            </a:r>
            <a:r>
              <a:rPr lang="en-US" dirty="0" smtClean="0"/>
              <a:t>profit from the </a:t>
            </a:r>
            <a:r>
              <a:rPr lang="en-US" dirty="0"/>
              <a:t>small </a:t>
            </a:r>
            <a:r>
              <a:rPr lang="en-US" dirty="0" smtClean="0"/>
              <a:t>beta* despite the large crossing </a:t>
            </a:r>
            <a:r>
              <a:rPr lang="en-US" dirty="0"/>
              <a:t>angle (</a:t>
            </a:r>
            <a:r>
              <a:rPr lang="en-US" dirty="0" smtClean="0"/>
              <a:t>590 </a:t>
            </a:r>
            <a:r>
              <a:rPr lang="en-US" dirty="0" err="1" smtClean="0"/>
              <a:t>urad</a:t>
            </a:r>
            <a:r>
              <a:rPr lang="en-US" dirty="0"/>
              <a:t>)</a:t>
            </a:r>
            <a:endParaRPr lang="en-US" dirty="0" smtClean="0"/>
          </a:p>
          <a:p>
            <a:pPr lvl="2"/>
            <a:r>
              <a:rPr lang="en-US" dirty="0" smtClean="0"/>
              <a:t>test stand now, beam test in SPS in 2015-16</a:t>
            </a:r>
            <a:endParaRPr lang="en-US" dirty="0"/>
          </a:p>
          <a:p>
            <a:pPr lvl="1"/>
            <a:r>
              <a:rPr lang="en-US" dirty="0" smtClean="0"/>
              <a:t>300-700 m super</a:t>
            </a:r>
            <a:r>
              <a:rPr lang="en-US" dirty="0"/>
              <a:t>-conducting links to allow power converters to be moved to </a:t>
            </a:r>
            <a:r>
              <a:rPr lang="en-US" dirty="0" smtClean="0"/>
              <a:t>surface</a:t>
            </a:r>
          </a:p>
          <a:p>
            <a:pPr lvl="2"/>
            <a:r>
              <a:rPr lang="en-US" dirty="0" smtClean="0"/>
              <a:t>reduce rad-risks and increase availability</a:t>
            </a:r>
            <a:endParaRPr lang="en-US" dirty="0"/>
          </a:p>
          <a:p>
            <a:r>
              <a:rPr lang="en-US" dirty="0" smtClean="0"/>
              <a:t>upgrade of the experiments to cope with higher pile-up density</a:t>
            </a:r>
          </a:p>
          <a:p>
            <a:pPr lvl="1"/>
            <a:r>
              <a:rPr lang="en-US" dirty="0" smtClean="0"/>
              <a:t>ATLAS / CMS: pile-up of 140</a:t>
            </a:r>
          </a:p>
          <a:p>
            <a:r>
              <a:rPr lang="en-US" dirty="0" smtClean="0"/>
              <a:t>upgrade in </a:t>
            </a:r>
            <a:r>
              <a:rPr lang="en-US" dirty="0"/>
              <a:t>the Injector Chain (LIU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 brightness and reliability</a:t>
            </a:r>
          </a:p>
          <a:p>
            <a:pPr lvl="1"/>
            <a:r>
              <a:rPr lang="en-US" dirty="0" smtClean="0"/>
              <a:t>also approved project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4977802" y="3230588"/>
            <a:ext cx="3900375" cy="765711"/>
            <a:chOff x="4977802" y="3230588"/>
            <a:chExt cx="3900375" cy="765711"/>
          </a:xfrm>
        </p:grpSpPr>
        <p:pic>
          <p:nvPicPr>
            <p:cNvPr id="21" name="Picture 20" descr="Unknown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802" y="3608087"/>
              <a:ext cx="482464" cy="388212"/>
            </a:xfrm>
            <a:prstGeom prst="rect">
              <a:avLst/>
            </a:prstGeom>
          </p:spPr>
        </p:pic>
        <p:pic>
          <p:nvPicPr>
            <p:cNvPr id="19" name="Picture 18" descr="Unknow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624" y="3230588"/>
              <a:ext cx="504553" cy="405986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5143265" y="1305783"/>
            <a:ext cx="2468823" cy="4585752"/>
            <a:chOff x="5143265" y="1305783"/>
            <a:chExt cx="2468823" cy="4585752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9" r="9346"/>
            <a:stretch/>
          </p:blipFill>
          <p:spPr bwMode="auto">
            <a:xfrm>
              <a:off x="5143265" y="1867741"/>
              <a:ext cx="792088" cy="836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325" y="5120065"/>
              <a:ext cx="575763" cy="771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694" y="1305783"/>
              <a:ext cx="576262" cy="77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>
            <a:off x="6187018" y="1313264"/>
            <a:ext cx="1462561" cy="4564327"/>
            <a:chOff x="6187018" y="1313264"/>
            <a:chExt cx="1462561" cy="4564327"/>
          </a:xfrm>
        </p:grpSpPr>
        <p:grpSp>
          <p:nvGrpSpPr>
            <p:cNvPr id="34" name="Group 33"/>
            <p:cNvGrpSpPr/>
            <p:nvPr/>
          </p:nvGrpSpPr>
          <p:grpSpPr>
            <a:xfrm>
              <a:off x="6782312" y="2137112"/>
              <a:ext cx="302143" cy="2948933"/>
              <a:chOff x="4629896" y="1916832"/>
              <a:chExt cx="302143" cy="294893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629896" y="1916832"/>
                <a:ext cx="288033" cy="441176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644006" y="4424589"/>
                <a:ext cx="288033" cy="441176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2" descr="C:\Documents and Settings\caspi\Desktop\Reviews-Talks-conference\LARP-meetings\CM-12-April-NAPA_2009\hq_struct_assy_xsect-end-wh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5" t="10588" r="24545" b="9412"/>
            <a:stretch>
              <a:fillRect/>
            </a:stretch>
          </p:blipFill>
          <p:spPr bwMode="auto">
            <a:xfrm>
              <a:off x="6856959" y="1313264"/>
              <a:ext cx="792620" cy="78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 descr="C:\Documents and Settings\caspi\Desktop\Reviews-Talks-conference\LARP-meetings\CM-12-April-NAPA_2009\hq_struct_assy_xsect-end-wh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5" t="10588" r="24545" b="9412"/>
            <a:stretch>
              <a:fillRect/>
            </a:stretch>
          </p:blipFill>
          <p:spPr bwMode="auto">
            <a:xfrm>
              <a:off x="6187018" y="5097053"/>
              <a:ext cx="792620" cy="78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/>
          <p:nvPr/>
        </p:nvGrpSpPr>
        <p:grpSpPr>
          <a:xfrm>
            <a:off x="4675618" y="2231617"/>
            <a:ext cx="4433504" cy="2795573"/>
            <a:chOff x="4675618" y="2231617"/>
            <a:chExt cx="4433504" cy="2795573"/>
          </a:xfrm>
        </p:grpSpPr>
        <p:sp>
          <p:nvSpPr>
            <p:cNvPr id="22" name="Oval 21"/>
            <p:cNvSpPr/>
            <p:nvPr/>
          </p:nvSpPr>
          <p:spPr>
            <a:xfrm rot="20483837">
              <a:off x="7114921" y="4693154"/>
              <a:ext cx="333178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816634" flipH="1">
              <a:off x="6451043" y="4692347"/>
              <a:ext cx="302675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2498725" flipH="1">
              <a:off x="6014672" y="4477852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1116163" flipV="1">
              <a:off x="7003213" y="2245111"/>
              <a:ext cx="333178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0783366" flipH="1" flipV="1">
              <a:off x="6493520" y="2231617"/>
              <a:ext cx="302675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3828857" flipH="1">
              <a:off x="5742575" y="4166703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 flipH="1">
              <a:off x="5561120" y="3231769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 flipH="1">
              <a:off x="5575556" y="3661024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 flipH="1">
              <a:off x="8016198" y="3231770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 flipH="1">
              <a:off x="8016198" y="3732380"/>
              <a:ext cx="294837" cy="33403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8339279" y="3667648"/>
              <a:ext cx="769843" cy="517937"/>
              <a:chOff x="9312986" y="1602354"/>
              <a:chExt cx="4729578" cy="2806516"/>
            </a:xfrm>
          </p:grpSpPr>
          <p:pic>
            <p:nvPicPr>
              <p:cNvPr id="57" name="Picture 56" descr="ColdVsWarm.p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27" b="21408"/>
              <a:stretch/>
            </p:blipFill>
            <p:spPr>
              <a:xfrm>
                <a:off x="9312986" y="1602354"/>
                <a:ext cx="4729578" cy="2806055"/>
              </a:xfrm>
              <a:prstGeom prst="rect">
                <a:avLst/>
              </a:prstGeom>
            </p:spPr>
          </p:pic>
          <p:sp>
            <p:nvSpPr>
              <p:cNvPr id="58" name="Rectangle 57"/>
              <p:cNvSpPr/>
              <p:nvPr/>
            </p:nvSpPr>
            <p:spPr>
              <a:xfrm>
                <a:off x="10815438" y="4046817"/>
                <a:ext cx="2773562" cy="362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9312986" y="1608969"/>
                <a:ext cx="360622" cy="412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0815438" y="1608968"/>
                <a:ext cx="2188680" cy="328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675618" y="2961005"/>
              <a:ext cx="851773" cy="521257"/>
              <a:chOff x="4675618" y="2961005"/>
              <a:chExt cx="851773" cy="521257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675618" y="2961005"/>
                <a:ext cx="851773" cy="521257"/>
                <a:chOff x="9312986" y="1232397"/>
                <a:chExt cx="5232920" cy="2824511"/>
              </a:xfrm>
            </p:grpSpPr>
            <p:pic>
              <p:nvPicPr>
                <p:cNvPr id="63" name="Picture 62" descr="ColdVsWarm.png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27" b="21408"/>
                <a:stretch/>
              </p:blipFill>
              <p:spPr>
                <a:xfrm>
                  <a:off x="9816328" y="1232397"/>
                  <a:ext cx="4729578" cy="2806060"/>
                </a:xfrm>
                <a:prstGeom prst="rect">
                  <a:avLst/>
                </a:prstGeom>
              </p:spPr>
            </p:pic>
            <p:sp>
              <p:nvSpPr>
                <p:cNvPr id="64" name="Rectangle 63"/>
                <p:cNvSpPr/>
                <p:nvPr/>
              </p:nvSpPr>
              <p:spPr>
                <a:xfrm>
                  <a:off x="11358479" y="3694855"/>
                  <a:ext cx="2773560" cy="362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9312986" y="1608969"/>
                  <a:ext cx="360622" cy="412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11358479" y="1263484"/>
                  <a:ext cx="2188681" cy="3285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4675618" y="2961005"/>
                <a:ext cx="152380" cy="103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6383239" y="2249305"/>
            <a:ext cx="1073402" cy="2656801"/>
            <a:chOff x="6383239" y="2249305"/>
            <a:chExt cx="1073402" cy="2656801"/>
          </a:xfrm>
        </p:grpSpPr>
        <p:pic>
          <p:nvPicPr>
            <p:cNvPr id="9" name="Picture 8" descr="Screen shot 2011-11-04 at 7.29.57 P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239" y="2263416"/>
              <a:ext cx="317764" cy="293020"/>
            </a:xfrm>
            <a:prstGeom prst="rect">
              <a:avLst/>
            </a:prstGeom>
          </p:spPr>
        </p:pic>
        <p:pic>
          <p:nvPicPr>
            <p:cNvPr id="10" name="Picture 9" descr="Screen shot 2011-11-04 at 7.29.57 PM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146" y="2249305"/>
              <a:ext cx="313495" cy="289084"/>
            </a:xfrm>
            <a:prstGeom prst="rect">
              <a:avLst/>
            </a:prstGeom>
          </p:spPr>
        </p:pic>
        <p:pic>
          <p:nvPicPr>
            <p:cNvPr id="11" name="Picture 10" descr="Screen shot 2011-11-04 at 7.30.03 PM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147" y="4612403"/>
              <a:ext cx="280196" cy="264857"/>
            </a:xfrm>
            <a:prstGeom prst="rect">
              <a:avLst/>
            </a:prstGeom>
          </p:spPr>
        </p:pic>
        <p:pic>
          <p:nvPicPr>
            <p:cNvPr id="12" name="Picture 11" descr="Screen shot 2011-11-04 at 7.30.03 PM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803" y="4634971"/>
              <a:ext cx="286838" cy="271135"/>
            </a:xfrm>
            <a:prstGeom prst="rect">
              <a:avLst/>
            </a:prstGeom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LHC accelerator </a:t>
            </a:r>
            <a:r>
              <a:rPr lang="en-US" dirty="0" smtClean="0"/>
              <a:t>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48779"/>
            <a:ext cx="82772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15950" y="1700808"/>
            <a:ext cx="3905250" cy="1968500"/>
            <a:chOff x="0" y="0"/>
            <a:chExt cx="3499" cy="1763"/>
          </a:xfrm>
        </p:grpSpPr>
        <p:sp>
          <p:nvSpPr>
            <p:cNvPr id="10" name="AutoShape 4"/>
            <p:cNvSpPr>
              <a:spLocks/>
            </p:cNvSpPr>
            <p:nvPr/>
          </p:nvSpPr>
          <p:spPr bwMode="auto">
            <a:xfrm>
              <a:off x="495" y="0"/>
              <a:ext cx="3004" cy="1763"/>
            </a:xfrm>
            <a:custGeom>
              <a:avLst/>
              <a:gdLst>
                <a:gd name="T0" fmla="*/ 0 w 21232"/>
                <a:gd name="T1" fmla="*/ 0 h 20665"/>
                <a:gd name="T2" fmla="*/ 0 w 21232"/>
                <a:gd name="T3" fmla="*/ 0 h 20665"/>
                <a:gd name="T4" fmla="*/ 0 w 21232"/>
                <a:gd name="T5" fmla="*/ 0 h 20665"/>
                <a:gd name="T6" fmla="*/ 0 w 21232"/>
                <a:gd name="T7" fmla="*/ 0 h 20665"/>
                <a:gd name="T8" fmla="*/ 0 w 21232"/>
                <a:gd name="T9" fmla="*/ 0 h 20665"/>
                <a:gd name="T10" fmla="*/ 0 w 21232"/>
                <a:gd name="T11" fmla="*/ 0 h 20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232"/>
                <a:gd name="T19" fmla="*/ 0 h 20665"/>
                <a:gd name="T20" fmla="*/ 21232 w 21232"/>
                <a:gd name="T21" fmla="*/ 20665 h 206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232" h="20665">
                  <a:moveTo>
                    <a:pt x="21232" y="18097"/>
                  </a:moveTo>
                  <a:lnTo>
                    <a:pt x="12956" y="18097"/>
                  </a:lnTo>
                  <a:cubicBezTo>
                    <a:pt x="12956" y="18097"/>
                    <a:pt x="12017" y="18681"/>
                    <a:pt x="8965" y="20141"/>
                  </a:cubicBezTo>
                  <a:cubicBezTo>
                    <a:pt x="5912" y="21600"/>
                    <a:pt x="3330" y="19751"/>
                    <a:pt x="2508" y="17805"/>
                  </a:cubicBezTo>
                  <a:cubicBezTo>
                    <a:pt x="1686" y="15859"/>
                    <a:pt x="454" y="11870"/>
                    <a:pt x="43" y="6714"/>
                  </a:cubicBezTo>
                  <a:cubicBezTo>
                    <a:pt x="-368" y="1557"/>
                    <a:pt x="2215" y="0"/>
                    <a:pt x="2215" y="0"/>
                  </a:cubicBezTo>
                </a:path>
              </a:pathLst>
            </a:custGeom>
            <a:noFill/>
            <a:ln w="114300">
              <a:solidFill>
                <a:srgbClr val="0000FF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51" y="110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1</a:t>
              </a:r>
            </a:p>
          </p:txBody>
        </p:sp>
        <p:sp>
          <p:nvSpPr>
            <p:cNvPr id="12" name="Rectangle 6"/>
            <p:cNvSpPr>
              <a:spLocks/>
            </p:cNvSpPr>
            <p:nvPr/>
          </p:nvSpPr>
          <p:spPr bwMode="auto">
            <a:xfrm>
              <a:off x="0" y="670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0000FF"/>
                  </a:solidFill>
                  <a:latin typeface="Helvetica"/>
                  <a:ea typeface="Helvetica"/>
                  <a:cs typeface="Helvetica"/>
                  <a:sym typeface="Helvetica"/>
                </a:rPr>
                <a:t>TI2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6005513" y="1868704"/>
            <a:ext cx="2252662" cy="865188"/>
            <a:chOff x="0" y="32"/>
            <a:chExt cx="2019" cy="775"/>
          </a:xfrm>
        </p:grpSpPr>
        <p:sp>
          <p:nvSpPr>
            <p:cNvPr id="14" name="AutoShape 8"/>
            <p:cNvSpPr>
              <a:spLocks/>
            </p:cNvSpPr>
            <p:nvPr/>
          </p:nvSpPr>
          <p:spPr bwMode="auto">
            <a:xfrm>
              <a:off x="0" y="304"/>
              <a:ext cx="1594" cy="503"/>
            </a:xfrm>
            <a:custGeom>
              <a:avLst/>
              <a:gdLst>
                <a:gd name="T0" fmla="*/ 0 w 21377"/>
                <a:gd name="T1" fmla="*/ 0 h 20446"/>
                <a:gd name="T2" fmla="*/ 0 w 21377"/>
                <a:gd name="T3" fmla="*/ 0 h 20446"/>
                <a:gd name="T4" fmla="*/ 0 w 21377"/>
                <a:gd name="T5" fmla="*/ 0 h 20446"/>
                <a:gd name="T6" fmla="*/ 0 w 21377"/>
                <a:gd name="T7" fmla="*/ 0 h 204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77"/>
                <a:gd name="T13" fmla="*/ 0 h 20446"/>
                <a:gd name="T14" fmla="*/ 21377 w 21377"/>
                <a:gd name="T15" fmla="*/ 20446 h 204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77" h="20446">
                  <a:moveTo>
                    <a:pt x="0" y="12825"/>
                  </a:moveTo>
                  <a:lnTo>
                    <a:pt x="10577" y="20250"/>
                  </a:lnTo>
                  <a:cubicBezTo>
                    <a:pt x="10577" y="20250"/>
                    <a:pt x="14808" y="21600"/>
                    <a:pt x="17035" y="17213"/>
                  </a:cubicBezTo>
                  <a:cubicBezTo>
                    <a:pt x="19262" y="12825"/>
                    <a:pt x="21600" y="8100"/>
                    <a:pt x="21377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284" y="32"/>
              <a:ext cx="10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Beam 2</a:t>
              </a:r>
            </a:p>
          </p:txBody>
        </p:sp>
        <p:sp>
          <p:nvSpPr>
            <p:cNvPr id="16" name="Rectangle 10"/>
            <p:cNvSpPr>
              <a:spLocks/>
            </p:cNvSpPr>
            <p:nvPr/>
          </p:nvSpPr>
          <p:spPr bwMode="auto">
            <a:xfrm>
              <a:off x="1604" y="432"/>
              <a:ext cx="41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b="1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TI8</a:t>
              </a:r>
            </a:p>
          </p:txBody>
        </p: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424408" y="2396276"/>
            <a:ext cx="6209755" cy="3264972"/>
            <a:chOff x="-2148" y="0"/>
            <a:chExt cx="5562" cy="2925"/>
          </a:xfrm>
        </p:grpSpPr>
        <p:sp>
          <p:nvSpPr>
            <p:cNvPr id="18" name="Line 12"/>
            <p:cNvSpPr>
              <a:spLocks noChangeShapeType="1"/>
            </p:cNvSpPr>
            <p:nvPr/>
          </p:nvSpPr>
          <p:spPr bwMode="auto">
            <a:xfrm rot="10800000" flipH="1">
              <a:off x="126" y="1740"/>
              <a:ext cx="492" cy="1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Oval 13"/>
            <p:cNvSpPr>
              <a:spLocks/>
            </p:cNvSpPr>
            <p:nvPr/>
          </p:nvSpPr>
          <p:spPr bwMode="auto">
            <a:xfrm>
              <a:off x="358" y="1560"/>
              <a:ext cx="624" cy="184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Oval 14"/>
            <p:cNvSpPr>
              <a:spLocks/>
            </p:cNvSpPr>
            <p:nvPr/>
          </p:nvSpPr>
          <p:spPr bwMode="auto">
            <a:xfrm>
              <a:off x="430" y="1720"/>
              <a:ext cx="1608" cy="440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5"/>
            <p:cNvSpPr>
              <a:spLocks/>
            </p:cNvSpPr>
            <p:nvPr/>
          </p:nvSpPr>
          <p:spPr bwMode="auto">
            <a:xfrm>
              <a:off x="0" y="423"/>
              <a:ext cx="434" cy="1486"/>
            </a:xfrm>
            <a:custGeom>
              <a:avLst/>
              <a:gdLst>
                <a:gd name="T0" fmla="*/ 0 w 18214"/>
                <a:gd name="T1" fmla="*/ 0 h 21600"/>
                <a:gd name="T2" fmla="*/ 0 w 18214"/>
                <a:gd name="T3" fmla="*/ 0 h 21600"/>
                <a:gd name="T4" fmla="*/ 0 w 18214"/>
                <a:gd name="T5" fmla="*/ 0 h 21600"/>
                <a:gd name="T6" fmla="*/ 0 60000 65536"/>
                <a:gd name="T7" fmla="*/ 0 60000 65536"/>
                <a:gd name="T8" fmla="*/ 0 60000 65536"/>
                <a:gd name="T9" fmla="*/ 0 w 18214"/>
                <a:gd name="T10" fmla="*/ 0 h 21600"/>
                <a:gd name="T11" fmla="*/ 18214 w 182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14" h="21600">
                  <a:moveTo>
                    <a:pt x="18214" y="21600"/>
                  </a:moveTo>
                  <a:cubicBezTo>
                    <a:pt x="18214" y="21600"/>
                    <a:pt x="7762" y="18342"/>
                    <a:pt x="2188" y="17256"/>
                  </a:cubicBezTo>
                  <a:cubicBezTo>
                    <a:pt x="-3386" y="16170"/>
                    <a:pt x="2537" y="1207"/>
                    <a:pt x="9504" y="0"/>
                  </a:cubicBezTo>
                </a:path>
              </a:pathLst>
            </a:custGeom>
            <a:noFill/>
            <a:ln w="1143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214" y="0"/>
              <a:ext cx="3200" cy="928"/>
            </a:xfrm>
            <a:prstGeom prst="ellips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17"/>
            <p:cNvSpPr>
              <a:spLocks/>
            </p:cNvSpPr>
            <p:nvPr/>
          </p:nvSpPr>
          <p:spPr bwMode="auto">
            <a:xfrm>
              <a:off x="-2148" y="2450"/>
              <a:ext cx="1715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900" b="1" dirty="0">
                  <a:solidFill>
                    <a:srgbClr val="FF0000"/>
                  </a:solidFill>
                  <a:latin typeface="Helvetica"/>
                  <a:ea typeface="Helvetica"/>
                  <a:cs typeface="Helvetica"/>
                  <a:sym typeface="Helvetica"/>
                </a:rPr>
                <a:t>LHC proton path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91350" y="855663"/>
            <a:ext cx="18843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D60093"/>
                </a:solidFill>
                <a:latin typeface="+mj-lt"/>
              </a:rPr>
              <a:t>≥ 7 seconds from source to LHC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49673"/>
              </p:ext>
            </p:extLst>
          </p:nvPr>
        </p:nvGraphicFramePr>
        <p:xfrm>
          <a:off x="5575243" y="3792944"/>
          <a:ext cx="3533261" cy="2372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316"/>
                <a:gridCol w="849745"/>
                <a:gridCol w="1800200"/>
              </a:tblGrid>
              <a:tr h="370840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Max. T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[</a:t>
                      </a:r>
                      <a:r>
                        <a:rPr lang="en-US" sz="1400" baseline="0" dirty="0" err="1" smtClean="0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]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Length / Circ.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(m)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LINAC2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0.050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Booster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r>
                        <a:rPr lang="en-US" sz="1400" b="1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400" b="1" dirty="0" smtClean="0"/>
                        <a:t>×25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25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2</a:t>
                      </a:r>
                      <a:r>
                        <a:rPr lang="en-US" sz="1400" b="1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400" b="1" dirty="0" smtClean="0"/>
                        <a:t>×100=4×PSB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449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</a:t>
                      </a:r>
                      <a:r>
                        <a:rPr lang="en-US" sz="1400" b="1" dirty="0" smtClean="0">
                          <a:latin typeface="Symbol" pitchFamily="18" charset="2"/>
                        </a:rPr>
                        <a:t>p</a:t>
                      </a:r>
                      <a:r>
                        <a:rPr lang="en-US" sz="1400" b="1" dirty="0" smtClean="0"/>
                        <a:t>×1100=11×</a:t>
                      </a:r>
                      <a:r>
                        <a:rPr lang="en-US" sz="1400" b="1" baseline="0" dirty="0" smtClean="0"/>
                        <a:t>PS</a:t>
                      </a:r>
                      <a:endParaRPr lang="en-GB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LHC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6999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26’657=27/7×SPS</a:t>
                      </a:r>
                      <a:endParaRPr lang="en-GB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ectangle 17"/>
          <p:cNvSpPr>
            <a:spLocks/>
          </p:cNvSpPr>
          <p:nvPr/>
        </p:nvSpPr>
        <p:spPr bwMode="auto">
          <a:xfrm>
            <a:off x="4034476" y="3645024"/>
            <a:ext cx="825556" cy="5302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 anchor="ctr"/>
          <a:lstStyle/>
          <a:p>
            <a:r>
              <a:rPr lang="en-US" sz="1900" b="1" dirty="0" smtClean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4 rings</a:t>
            </a:r>
            <a:endParaRPr lang="en-US" sz="1900" b="1" dirty="0">
              <a:solidFill>
                <a:srgbClr val="FF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2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2600704" presetClass="entr" presetSubtype="8362457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2600704" presetClass="entr" presetSubtype="5758839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2600704" presetClass="entr" presetSubtype="826367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661" y="1527579"/>
            <a:ext cx="6792443" cy="44654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new machine to be commissioned after cold checkout</a:t>
            </a:r>
          </a:p>
          <a:p>
            <a:r>
              <a:rPr lang="en-US" dirty="0" smtClean="0"/>
              <a:t>beam commissioning phases:</a:t>
            </a:r>
          </a:p>
          <a:p>
            <a:pPr lvl="1"/>
            <a:r>
              <a:rPr lang="en-US" dirty="0" smtClean="0"/>
              <a:t>first injection to circulating beam</a:t>
            </a:r>
          </a:p>
          <a:p>
            <a:pPr lvl="3"/>
            <a:r>
              <a:rPr lang="en-US" dirty="0" smtClean="0"/>
              <a:t>threading, RF capture, BPM polarity checks</a:t>
            </a:r>
          </a:p>
          <a:p>
            <a:pPr lvl="1"/>
            <a:r>
              <a:rPr lang="en-US" dirty="0" smtClean="0"/>
              <a:t>flat orbit reference with nominal bunch</a:t>
            </a:r>
          </a:p>
          <a:p>
            <a:pPr lvl="3"/>
            <a:r>
              <a:rPr lang="en-US" dirty="0" smtClean="0"/>
              <a:t>RF/instrumentation/transverse damper setup, primary collimators setup</a:t>
            </a:r>
          </a:p>
          <a:p>
            <a:pPr lvl="3"/>
            <a:r>
              <a:rPr lang="en-US" dirty="0"/>
              <a:t>with pilot </a:t>
            </a:r>
            <a:r>
              <a:rPr lang="en-US" dirty="0" smtClean="0"/>
              <a:t>beam: measure aperture, magnet current decays</a:t>
            </a:r>
          </a:p>
          <a:p>
            <a:pPr lvl="1"/>
            <a:r>
              <a:rPr lang="en-US" dirty="0" smtClean="0"/>
              <a:t>first ramp and squeeze</a:t>
            </a:r>
            <a:endParaRPr lang="en-US" dirty="0"/>
          </a:p>
          <a:p>
            <a:pPr lvl="3"/>
            <a:r>
              <a:rPr lang="en-US" dirty="0" smtClean="0"/>
              <a:t>commission </a:t>
            </a:r>
            <a:r>
              <a:rPr lang="en-US" dirty="0"/>
              <a:t>feedbacks (orbit/Q/</a:t>
            </a:r>
            <a:r>
              <a:rPr lang="en-US" dirty="0" smtClean="0"/>
              <a:t>radial), measure optics</a:t>
            </a:r>
          </a:p>
          <a:p>
            <a:pPr lvl="1"/>
            <a:r>
              <a:rPr lang="en-US" dirty="0" smtClean="0"/>
              <a:t>add crossing and separation bumps</a:t>
            </a:r>
          </a:p>
          <a:p>
            <a:pPr lvl="3"/>
            <a:r>
              <a:rPr lang="en-US" dirty="0" smtClean="0"/>
              <a:t>aperture and beta* measurements, setup tertiary collimators, tests of collimator functions</a:t>
            </a:r>
          </a:p>
          <a:p>
            <a:pPr lvl="1"/>
            <a:r>
              <a:rPr lang="en-US" dirty="0" smtClean="0"/>
              <a:t>collide 2/3 nominal bunches</a:t>
            </a:r>
          </a:p>
          <a:p>
            <a:pPr lvl="3"/>
            <a:r>
              <a:rPr lang="en-US" dirty="0" smtClean="0"/>
              <a:t>RF cogging, setup tertiary collimators</a:t>
            </a:r>
          </a:p>
          <a:p>
            <a:pPr lvl="1"/>
            <a:r>
              <a:rPr lang="en-US" dirty="0" smtClean="0"/>
              <a:t>verify protection with controlled losses</a:t>
            </a:r>
          </a:p>
          <a:p>
            <a:pPr lvl="2"/>
            <a:r>
              <a:rPr lang="en-US" dirty="0" smtClean="0"/>
              <a:t>at injection, flat top, after squeeze and in collisions</a:t>
            </a:r>
          </a:p>
          <a:p>
            <a:r>
              <a:rPr lang="en-US" dirty="0" smtClean="0"/>
              <a:t>total: about 2 months in Q1 2015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170812" y="2524443"/>
            <a:ext cx="247630" cy="24948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1170812" y="3921781"/>
            <a:ext cx="247630" cy="24948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1170812" y="3223112"/>
            <a:ext cx="247630" cy="24948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1170812" y="4620450"/>
            <a:ext cx="247630" cy="24948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733315" y="4856380"/>
            <a:ext cx="1122624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collide</a:t>
            </a:r>
            <a:endParaRPr lang="en-GB" sz="1000" dirty="0"/>
          </a:p>
        </p:txBody>
      </p:sp>
      <p:sp>
        <p:nvSpPr>
          <p:cNvPr id="7" name="Rounded Rectangle 6"/>
          <p:cNvSpPr/>
          <p:nvPr/>
        </p:nvSpPr>
        <p:spPr>
          <a:xfrm>
            <a:off x="733315" y="2061706"/>
            <a:ext cx="1122624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pilot bunch, injection energy</a:t>
            </a:r>
            <a:endParaRPr lang="en-GB" sz="1000" dirty="0"/>
          </a:p>
        </p:txBody>
      </p:sp>
      <p:sp>
        <p:nvSpPr>
          <p:cNvPr id="9" name="Rounded Rectangle 8"/>
          <p:cNvSpPr/>
          <p:nvPr/>
        </p:nvSpPr>
        <p:spPr>
          <a:xfrm>
            <a:off x="733315" y="2760375"/>
            <a:ext cx="1122624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nominal bunch, injection energy</a:t>
            </a:r>
            <a:endParaRPr lang="en-GB" sz="1000" dirty="0"/>
          </a:p>
        </p:txBody>
      </p:sp>
      <p:sp>
        <p:nvSpPr>
          <p:cNvPr id="10" name="Rounded Rectangle 9"/>
          <p:cNvSpPr/>
          <p:nvPr/>
        </p:nvSpPr>
        <p:spPr>
          <a:xfrm>
            <a:off x="733315" y="3459044"/>
            <a:ext cx="1122624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acceleration, squeeze</a:t>
            </a:r>
            <a:endParaRPr lang="en-GB" sz="1000" dirty="0"/>
          </a:p>
        </p:txBody>
      </p:sp>
      <p:sp>
        <p:nvSpPr>
          <p:cNvPr id="11" name="Rounded Rectangle 10"/>
          <p:cNvSpPr/>
          <p:nvPr/>
        </p:nvSpPr>
        <p:spPr>
          <a:xfrm>
            <a:off x="733315" y="4157713"/>
            <a:ext cx="1122624" cy="47629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add crossing and separation</a:t>
            </a:r>
            <a:endParaRPr lang="en-GB" sz="1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6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2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HCconsolidationE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b="1936"/>
          <a:stretch/>
        </p:blipFill>
        <p:spPr>
          <a:xfrm>
            <a:off x="256220" y="971214"/>
            <a:ext cx="8605076" cy="5231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2013-2014 consolidations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93931" y="1681784"/>
            <a:ext cx="1224136" cy="1213404"/>
          </a:xfrm>
          <a:prstGeom prst="ellipse">
            <a:avLst/>
          </a:prstGeom>
          <a:noFill/>
          <a:ln w="571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80507" y="1681784"/>
            <a:ext cx="1224136" cy="1213404"/>
          </a:xfrm>
          <a:prstGeom prst="ellipse">
            <a:avLst/>
          </a:prstGeom>
          <a:noFill/>
          <a:ln w="571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307229" y="1681784"/>
            <a:ext cx="1224136" cy="1213404"/>
          </a:xfrm>
          <a:prstGeom prst="ellipse">
            <a:avLst/>
          </a:prstGeom>
          <a:noFill/>
          <a:ln w="571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34020" y="5896384"/>
            <a:ext cx="3929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splice</a:t>
            </a:r>
            <a:r>
              <a:rPr lang="en-GB" sz="1200" dirty="0" smtClean="0"/>
              <a:t>: joint between </a:t>
            </a:r>
            <a:r>
              <a:rPr lang="en-GB" sz="1200" dirty="0" err="1" smtClean="0"/>
              <a:t>busbars</a:t>
            </a:r>
            <a:r>
              <a:rPr lang="en-GB" sz="1200" dirty="0" smtClean="0"/>
              <a:t> of main dipoles or quads</a:t>
            </a:r>
            <a:endParaRPr lang="en-GB" sz="1200" dirty="0"/>
          </a:p>
        </p:txBody>
      </p:sp>
      <p:sp>
        <p:nvSpPr>
          <p:cNvPr id="12" name="Oval 11"/>
          <p:cNvSpPr/>
          <p:nvPr/>
        </p:nvSpPr>
        <p:spPr>
          <a:xfrm>
            <a:off x="4700929" y="1664623"/>
            <a:ext cx="1224136" cy="1213404"/>
          </a:xfrm>
          <a:prstGeom prst="ellipse">
            <a:avLst/>
          </a:prstGeom>
          <a:noFill/>
          <a:ln w="571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0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7"/>
            <a:ext cx="8226854" cy="322220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brief recap of </a:t>
            </a:r>
            <a:r>
              <a:rPr lang="en-US" dirty="0"/>
              <a:t>R</a:t>
            </a:r>
            <a:r>
              <a:rPr lang="en-US" dirty="0" smtClean="0"/>
              <a:t>un 1 (2010-2012)</a:t>
            </a:r>
          </a:p>
          <a:p>
            <a:r>
              <a:rPr lang="en-US" dirty="0" smtClean="0"/>
              <a:t>shutdown activities</a:t>
            </a:r>
          </a:p>
          <a:p>
            <a:r>
              <a:rPr lang="en-US" dirty="0" smtClean="0"/>
              <a:t>latest news</a:t>
            </a:r>
          </a:p>
          <a:p>
            <a:r>
              <a:rPr lang="en-US" dirty="0" smtClean="0"/>
              <a:t>plans for restart with beam</a:t>
            </a:r>
          </a:p>
          <a:p>
            <a:pPr lvl="1"/>
            <a:r>
              <a:rPr lang="en-US" dirty="0" smtClean="0"/>
              <a:t>parameter space</a:t>
            </a:r>
          </a:p>
          <a:p>
            <a:pPr lvl="1"/>
            <a:r>
              <a:rPr lang="en-US" dirty="0" smtClean="0"/>
              <a:t>e-cloud and scrubbing, UFOs</a:t>
            </a:r>
            <a:r>
              <a:rPr lang="en-US" dirty="0"/>
              <a:t>, beam </a:t>
            </a:r>
            <a:r>
              <a:rPr lang="en-US" dirty="0" smtClean="0"/>
              <a:t>stability, R2E</a:t>
            </a:r>
          </a:p>
          <a:p>
            <a:r>
              <a:rPr lang="en-US" dirty="0" smtClean="0"/>
              <a:t>longer term </a:t>
            </a:r>
            <a:r>
              <a:rPr lang="en-US" dirty="0" smtClean="0"/>
              <a:t>timeline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7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8" b="1975"/>
          <a:stretch/>
        </p:blipFill>
        <p:spPr bwMode="auto">
          <a:xfrm>
            <a:off x="0" y="-141120"/>
            <a:ext cx="9144000" cy="633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72"/>
            <a:ext cx="8226854" cy="940443"/>
          </a:xfrm>
        </p:spPr>
        <p:txBody>
          <a:bodyPr/>
          <a:lstStyle/>
          <a:p>
            <a:r>
              <a:rPr lang="en-US" dirty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</a:t>
            </a:r>
            <a:r>
              <a:rPr lang="en-US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he Large Hadron Collider</a:t>
            </a:r>
            <a:endParaRPr lang="en-US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234446" y="1040447"/>
            <a:ext cx="1749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B5E8FF"/>
                </a:solidFill>
                <a:effectLst>
                  <a:glow rad="101600">
                    <a:schemeClr val="accent6">
                      <a:alpha val="75000"/>
                    </a:schemeClr>
                  </a:glow>
                </a:effectLst>
                <a:latin typeface="Tahoma" pitchFamily="34" charset="0"/>
              </a:rPr>
              <a:t>Lake of Geneva</a:t>
            </a:r>
            <a:endParaRPr lang="en-US" dirty="0">
              <a:effectLst>
                <a:glow rad="101600">
                  <a:schemeClr val="accent6">
                    <a:alpha val="75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02204" y="5761837"/>
            <a:ext cx="6139593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de-D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nstalled</a:t>
            </a:r>
            <a:r>
              <a:rPr lang="de-D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</a:t>
            </a:r>
            <a:r>
              <a:rPr lang="de-D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  <a:r>
              <a:rPr lang="de-D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26.7 </a:t>
            </a: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km LEP </a:t>
            </a:r>
            <a:r>
              <a:rPr lang="de-D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tunnel</a:t>
            </a:r>
            <a:r>
              <a:rPr lang="de-D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de-D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</a:t>
            </a:r>
            <a:r>
              <a:rPr lang="de-D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de-D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depth</a:t>
            </a:r>
            <a:r>
              <a:rPr lang="de-D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de-D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70-140 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59085" y="2965807"/>
            <a:ext cx="1777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glow rad="101600">
                    <a:schemeClr val="accent6">
                      <a:alpha val="75000"/>
                    </a:schemeClr>
                  </a:glow>
                </a:effectLst>
                <a:latin typeface="Tahoma" pitchFamily="34" charset="0"/>
              </a:rPr>
              <a:t>Control Room</a:t>
            </a:r>
          </a:p>
        </p:txBody>
      </p:sp>
      <p:sp>
        <p:nvSpPr>
          <p:cNvPr id="11" name="Line 54"/>
          <p:cNvSpPr>
            <a:spLocks noChangeShapeType="1"/>
          </p:cNvSpPr>
          <p:nvPr/>
        </p:nvSpPr>
        <p:spPr bwMode="auto">
          <a:xfrm>
            <a:off x="4381500" y="3384907"/>
            <a:ext cx="34290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 rot="254777">
            <a:off x="4951175" y="1479977"/>
            <a:ext cx="1176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66FF33"/>
                </a:solidFill>
                <a:effectLst>
                  <a:glow rad="101600">
                    <a:schemeClr val="accent6">
                      <a:alpha val="75000"/>
                    </a:schemeClr>
                  </a:glow>
                </a:effectLst>
                <a:latin typeface="Tahoma" pitchFamily="34" charset="0"/>
              </a:rPr>
              <a:t>LHC ring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1284349">
            <a:off x="5573567" y="3356610"/>
            <a:ext cx="1159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FF00"/>
                </a:solidFill>
                <a:effectLst>
                  <a:glow rad="101600">
                    <a:schemeClr val="accent6">
                      <a:alpha val="75000"/>
                    </a:schemeClr>
                  </a:glow>
                </a:effectLst>
                <a:latin typeface="Tahoma" pitchFamily="34" charset="0"/>
              </a:rPr>
              <a:t>SPS ring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4023037">
            <a:off x="8009679" y="3254409"/>
            <a:ext cx="1368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B5E8FF"/>
                </a:solidFill>
                <a:effectLst>
                  <a:glow rad="101600">
                    <a:schemeClr val="accent6">
                      <a:alpha val="75000"/>
                    </a:schemeClr>
                  </a:glow>
                </a:effectLst>
                <a:latin typeface="Tahoma" pitchFamily="34" charset="0"/>
              </a:rPr>
              <a:t>GVA Airport</a:t>
            </a:r>
            <a:endParaRPr lang="en-US" dirty="0">
              <a:effectLst>
                <a:glow rad="101600">
                  <a:schemeClr val="accent6">
                    <a:alpha val="75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4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47" y="1459927"/>
            <a:ext cx="3731633" cy="412382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total length: ~26.7 km</a:t>
            </a:r>
          </a:p>
          <a:p>
            <a:pPr lvl="1"/>
            <a:r>
              <a:rPr lang="en-US" dirty="0" smtClean="0"/>
              <a:t>8 arcs (aka sectors): ~</a:t>
            </a:r>
            <a:r>
              <a:rPr lang="en-US" dirty="0"/>
              <a:t>2.8 km </a:t>
            </a:r>
            <a:r>
              <a:rPr lang="en-US" dirty="0" smtClean="0"/>
              <a:t>each</a:t>
            </a:r>
            <a:endParaRPr lang="en-US" dirty="0"/>
          </a:p>
          <a:p>
            <a:pPr lvl="1"/>
            <a:r>
              <a:rPr lang="en-US" dirty="0"/>
              <a:t>8 long straight </a:t>
            </a:r>
            <a:r>
              <a:rPr lang="en-US" dirty="0" smtClean="0"/>
              <a:t>sections: ~700 </a:t>
            </a:r>
            <a:r>
              <a:rPr lang="en-US" dirty="0"/>
              <a:t>m </a:t>
            </a:r>
            <a:r>
              <a:rPr lang="en-US" dirty="0" smtClean="0"/>
              <a:t>each</a:t>
            </a:r>
            <a:endParaRPr lang="en-US" dirty="0"/>
          </a:p>
          <a:p>
            <a:r>
              <a:rPr lang="en-US" dirty="0" smtClean="0"/>
              <a:t>2-in-1 magnet design with separate vacuum chambers</a:t>
            </a:r>
          </a:p>
          <a:p>
            <a:pPr lvl="1"/>
            <a:r>
              <a:rPr lang="en-US" dirty="0" smtClean="0"/>
              <a:t>p-p, ion/ion, or p/ion collisions</a:t>
            </a:r>
          </a:p>
          <a:p>
            <a:pPr lvl="1"/>
            <a:r>
              <a:rPr lang="en-US" dirty="0" smtClean="0"/>
              <a:t>beams </a:t>
            </a:r>
            <a:r>
              <a:rPr lang="en-US" dirty="0"/>
              <a:t>cross in 4 </a:t>
            </a:r>
            <a:r>
              <a:rPr lang="en-US" dirty="0" smtClean="0"/>
              <a:t>points</a:t>
            </a:r>
            <a:endParaRPr lang="en-US" dirty="0"/>
          </a:p>
          <a:p>
            <a:pPr lvl="2"/>
            <a:r>
              <a:rPr lang="en-US" dirty="0" smtClean="0"/>
              <a:t>Alice, ATLAS, CMS, </a:t>
            </a:r>
            <a:r>
              <a:rPr lang="en-US" dirty="0" err="1" smtClean="0"/>
              <a:t>LHCb</a:t>
            </a:r>
            <a:r>
              <a:rPr lang="en-US" dirty="0" smtClean="0"/>
              <a:t>, </a:t>
            </a:r>
            <a:r>
              <a:rPr lang="en-US" dirty="0" err="1" smtClean="0"/>
              <a:t>LHCf</a:t>
            </a:r>
            <a:r>
              <a:rPr lang="en-US" dirty="0" smtClean="0"/>
              <a:t>, TOTEM</a:t>
            </a:r>
            <a:endParaRPr lang="en-US" dirty="0"/>
          </a:p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775000" y="841156"/>
            <a:ext cx="5156040" cy="4751480"/>
            <a:chOff x="-2612" y="1524972"/>
            <a:chExt cx="4764869" cy="4372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rcRect l="34408" b="19645"/>
            <a:stretch>
              <a:fillRect/>
            </a:stretch>
          </p:blipFill>
          <p:spPr>
            <a:xfrm>
              <a:off x="18676" y="1640816"/>
              <a:ext cx="4743581" cy="39102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2612" y="4663136"/>
              <a:ext cx="551166" cy="88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62879" y="5009638"/>
              <a:ext cx="962855" cy="887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793" y="4946159"/>
              <a:ext cx="675941" cy="81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35" y="4255882"/>
              <a:ext cx="788353" cy="75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990054" y="1524972"/>
              <a:ext cx="1035680" cy="688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171" y="1625515"/>
              <a:ext cx="649237" cy="62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231" y="1640515"/>
              <a:ext cx="498221" cy="57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337" y="4404277"/>
              <a:ext cx="702753" cy="570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443" y="5442936"/>
              <a:ext cx="691070" cy="4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24700" y="3653229"/>
            <a:ext cx="3060148" cy="766532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524699" y="4419761"/>
            <a:ext cx="3060149" cy="743770"/>
          </a:xfrm>
          <a:prstGeom prst="rect">
            <a:avLst/>
          </a:prstGeom>
          <a:solidFill>
            <a:srgbClr val="FF33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524700" y="5163531"/>
            <a:ext cx="3060149" cy="579450"/>
          </a:xfrm>
          <a:prstGeom prst="rect">
            <a:avLst/>
          </a:prstGeom>
          <a:solidFill>
            <a:srgbClr val="00FF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un 1 luminosity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470804" y="3657064"/>
            <a:ext cx="3198937" cy="216305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first operational experience with low bunch intensity</a:t>
            </a:r>
            <a:endParaRPr lang="en-US" dirty="0"/>
          </a:p>
          <a:p>
            <a:r>
              <a:rPr lang="en-US" dirty="0" smtClean="0"/>
              <a:t>learn to handle intense beams (~1 MJ stored energy)</a:t>
            </a:r>
          </a:p>
          <a:p>
            <a:r>
              <a:rPr lang="en-US" dirty="0" smtClean="0"/>
              <a:t>production and Higgs hunt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95863" y="3381371"/>
            <a:ext cx="4805544" cy="2692129"/>
            <a:chOff x="469693" y="3396139"/>
            <a:chExt cx="4805544" cy="26921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8" r="9108" b="5006"/>
            <a:stretch/>
          </p:blipFill>
          <p:spPr bwMode="auto">
            <a:xfrm>
              <a:off x="469693" y="3396139"/>
              <a:ext cx="4805544" cy="269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780294" y="5326581"/>
              <a:ext cx="7880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j-lt"/>
                </a:rPr>
                <a:t>2010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0670" y="4212561"/>
              <a:ext cx="7737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j-lt"/>
                </a:rPr>
                <a:t>2011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51829" y="4212561"/>
              <a:ext cx="7889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latin typeface="+mj-lt"/>
                </a:rPr>
                <a:t>2012</a:t>
              </a:r>
              <a:endParaRPr lang="en-US" b="1" dirty="0">
                <a:latin typeface="+mj-lt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65137" y="5148763"/>
            <a:ext cx="343320" cy="57945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08457" y="4488083"/>
            <a:ext cx="348004" cy="823730"/>
          </a:xfrm>
          <a:prstGeom prst="rect">
            <a:avLst/>
          </a:prstGeom>
          <a:solidFill>
            <a:srgbClr val="FF33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61654" y="3484815"/>
            <a:ext cx="2712027" cy="1082310"/>
          </a:xfrm>
          <a:prstGeom prst="rect">
            <a:avLst/>
          </a:prstGeom>
          <a:solidFill>
            <a:srgbClr val="00FF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87" y="977121"/>
            <a:ext cx="3509539" cy="263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ontent Placeholder 17"/>
          <p:cNvSpPr txBox="1">
            <a:spLocks/>
          </p:cNvSpPr>
          <p:nvPr/>
        </p:nvSpPr>
        <p:spPr>
          <a:xfrm>
            <a:off x="565907" y="1775241"/>
            <a:ext cx="4954053" cy="9200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31775"/>
            <a:r>
              <a:rPr lang="en-US" dirty="0" smtClean="0">
                <a:solidFill>
                  <a:srgbClr val="008000"/>
                </a:solidFill>
              </a:rPr>
              <a:t>2010, commissioning: 0.04 fb</a:t>
            </a:r>
            <a:r>
              <a:rPr lang="en-US" baseline="30000" dirty="0" smtClean="0">
                <a:solidFill>
                  <a:srgbClr val="008000"/>
                </a:solidFill>
              </a:rPr>
              <a:t>-1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marL="268288" indent="-231775"/>
            <a:r>
              <a:rPr lang="en-US" dirty="0" smtClean="0">
                <a:solidFill>
                  <a:srgbClr val="FF0000"/>
                </a:solidFill>
              </a:rPr>
              <a:t>2011, exploring the limits: 6.1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268288" indent="-231775"/>
            <a:r>
              <a:rPr lang="en-US" dirty="0" smtClean="0">
                <a:solidFill>
                  <a:srgbClr val="0000FF"/>
                </a:solidFill>
              </a:rPr>
              <a:t>2012, production: 23.3 </a:t>
            </a:r>
            <a:r>
              <a:rPr lang="en-US" dirty="0">
                <a:solidFill>
                  <a:srgbClr val="0000FF"/>
                </a:solidFill>
              </a:rPr>
              <a:t>fb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8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8" grpId="0" uiExpand="1" build="p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un 1 beam parameters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47893"/>
              </p:ext>
            </p:extLst>
          </p:nvPr>
        </p:nvGraphicFramePr>
        <p:xfrm>
          <a:off x="654693" y="1982712"/>
          <a:ext cx="7834614" cy="3793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70"/>
                <a:gridCol w="1130561"/>
                <a:gridCol w="1130561"/>
                <a:gridCol w="1130561"/>
                <a:gridCol w="1130561"/>
              </a:tblGrid>
              <a:tr h="33501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Parameter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2010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2011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2012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Nominal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3501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beam energy (</a:t>
                      </a:r>
                      <a:r>
                        <a:rPr lang="en-US" sz="1800" dirty="0" err="1" smtClean="0">
                          <a:solidFill>
                            <a:srgbClr val="0055A0"/>
                          </a:solidFill>
                        </a:rPr>
                        <a:t>TeV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7.0</a:t>
                      </a:r>
                    </a:p>
                  </a:txBody>
                  <a:tcPr/>
                </a:tc>
              </a:tr>
              <a:tr h="33501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bunch spacing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150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75 / 50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50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25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k (no. bunches)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368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 1380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1380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2808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rgbClr val="0055A0"/>
                          </a:solidFill>
                        </a:rPr>
                        <a:t>N</a:t>
                      </a:r>
                      <a:r>
                        <a:rPr lang="en-US" sz="1800" baseline="-25000" dirty="0" err="1" smtClean="0">
                          <a:solidFill>
                            <a:srgbClr val="0055A0"/>
                          </a:solidFill>
                        </a:rPr>
                        <a:t>b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 ( 10</a:t>
                      </a:r>
                      <a:r>
                        <a:rPr lang="en-US" sz="1800" baseline="30000" dirty="0" smtClean="0">
                          <a:solidFill>
                            <a:srgbClr val="0055A0"/>
                          </a:solidFill>
                        </a:rPr>
                        <a:t>11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 p/bunch)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1.2</a:t>
                      </a:r>
                      <a:endParaRPr lang="en-US" sz="1800" b="0" baseline="300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1.45</a:t>
                      </a:r>
                      <a:endParaRPr lang="en-US" sz="1800" b="0" baseline="300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1.6</a:t>
                      </a:r>
                      <a:endParaRPr lang="en-US" sz="1800" b="0" baseline="300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sym typeface="Symbol"/>
                        </a:rPr>
                        <a:t>1.15</a:t>
                      </a:r>
                      <a:endParaRPr lang="en-US" sz="1800" b="0" baseline="30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</a:rPr>
                        <a:t> (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</a:rPr>
                        <a:t>m </a:t>
                      </a:r>
                      <a:r>
                        <a:rPr lang="en-US" sz="1800" baseline="0" dirty="0" err="1" smtClean="0">
                          <a:solidFill>
                            <a:srgbClr val="0055A0"/>
                          </a:solidFill>
                        </a:rPr>
                        <a:t>rad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2.4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2.4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2.5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3.75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* (m)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1.5</a:t>
                      </a:r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 1 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0.6 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0.55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L (cm</a:t>
                      </a:r>
                      <a:r>
                        <a:rPr lang="en-US" sz="1800" baseline="30000" dirty="0" smtClean="0">
                          <a:solidFill>
                            <a:srgbClr val="0055A0"/>
                          </a:solidFill>
                        </a:rPr>
                        <a:t>-2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s</a:t>
                      </a:r>
                      <a:r>
                        <a:rPr lang="en-US" sz="1800" baseline="30000" dirty="0" smtClean="0">
                          <a:solidFill>
                            <a:srgbClr val="0055A0"/>
                          </a:solidFill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210</a:t>
                      </a:r>
                      <a:r>
                        <a:rPr lang="en-US" sz="1800" b="0" baseline="30000" dirty="0" smtClean="0">
                          <a:solidFill>
                            <a:srgbClr val="0055A0"/>
                          </a:solidFill>
                          <a:sym typeface="Symbol"/>
                        </a:rPr>
                        <a:t>32</a:t>
                      </a:r>
                      <a:endParaRPr lang="en-US" sz="1800" b="0" baseline="30000" dirty="0" smtClean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3.510</a:t>
                      </a:r>
                      <a:r>
                        <a:rPr lang="en-US" sz="1800" b="0" baseline="30000" dirty="0" smtClean="0">
                          <a:solidFill>
                            <a:srgbClr val="0055A0"/>
                          </a:solidFill>
                          <a:sym typeface="Symbol"/>
                        </a:rPr>
                        <a:t>33</a:t>
                      </a:r>
                      <a:endParaRPr lang="en-US" sz="1800" b="0" baseline="30000" dirty="0" smtClean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7.610</a:t>
                      </a:r>
                      <a:r>
                        <a:rPr lang="en-US" sz="1800" b="0" baseline="30000" dirty="0" smtClean="0">
                          <a:solidFill>
                            <a:srgbClr val="0055A0"/>
                          </a:solidFill>
                          <a:sym typeface="Symbol"/>
                        </a:rPr>
                        <a:t>33</a:t>
                      </a:r>
                      <a:endParaRPr lang="en-US" sz="1800" b="0" baseline="30000" dirty="0" smtClean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000000"/>
                          </a:solidFill>
                          <a:sym typeface="Symbol"/>
                        </a:rPr>
                        <a:t>10</a:t>
                      </a:r>
                      <a:r>
                        <a:rPr lang="en-US" sz="1800" b="0" baseline="30000" dirty="0" smtClean="0">
                          <a:solidFill>
                            <a:srgbClr val="000000"/>
                          </a:solidFill>
                          <a:sym typeface="Symbol"/>
                        </a:rPr>
                        <a:t>34</a:t>
                      </a:r>
                      <a:endParaRPr lang="en-US" sz="1800" b="0" baseline="30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average pile-up @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</a:rPr>
                        <a:t> start of fill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rgbClr val="0055A0"/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26</a:t>
                      </a:r>
                    </a:p>
                  </a:txBody>
                  <a:tcPr/>
                </a:tc>
              </a:tr>
              <a:tr h="38844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55A0"/>
                          </a:solidFill>
                        </a:rPr>
                        <a:t>stored energy</a:t>
                      </a:r>
                      <a:r>
                        <a:rPr lang="en-US" sz="1800" baseline="0" dirty="0" smtClean="0">
                          <a:solidFill>
                            <a:srgbClr val="0055A0"/>
                          </a:solidFill>
                        </a:rPr>
                        <a:t> (MJ)</a:t>
                      </a:r>
                      <a:endParaRPr lang="en-US" sz="18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25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112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55A0"/>
                          </a:solidFill>
                        </a:rPr>
                        <a:t>140</a:t>
                      </a:r>
                      <a:endParaRPr lang="en-US" sz="1800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362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424657" y="1072713"/>
            <a:ext cx="2294686" cy="880123"/>
            <a:chOff x="3567694" y="1131128"/>
            <a:chExt cx="2012180" cy="9017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" name="Rounded Rectangle 6"/>
            <p:cNvSpPr/>
            <p:nvPr/>
          </p:nvSpPr>
          <p:spPr>
            <a:xfrm>
              <a:off x="3567694" y="1131128"/>
              <a:ext cx="2012180" cy="9017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3322342"/>
                </p:ext>
              </p:extLst>
            </p:nvPr>
          </p:nvGraphicFramePr>
          <p:xfrm>
            <a:off x="3711575" y="1173935"/>
            <a:ext cx="1720850" cy="837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" name="Equation" r:id="rId3" imgW="825480" imgH="431640" progId="Equation.3">
                    <p:embed/>
                  </p:oleObj>
                </mc:Choice>
                <mc:Fallback>
                  <p:oleObj name="Equation" r:id="rId3" imgW="825480" imgH="431640" progId="Equation.3">
                    <p:embed/>
                    <p:pic>
                      <p:nvPicPr>
                        <p:cNvPr id="0" name="Picture 2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1575" y="1173935"/>
                          <a:ext cx="1720850" cy="837316"/>
                        </a:xfrm>
                        <a:prstGeom prst="rect">
                          <a:avLst/>
                        </a:prstGeom>
                        <a:solidFill>
                          <a:srgbClr val="B9DE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ounded Rectangle 2"/>
          <p:cNvSpPr/>
          <p:nvPr/>
        </p:nvSpPr>
        <p:spPr>
          <a:xfrm>
            <a:off x="654693" y="4627767"/>
            <a:ext cx="7834614" cy="373529"/>
          </a:xfrm>
          <a:prstGeom prst="round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492791" y="2381981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7616479" y="2381981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6492791" y="2754142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7616479" y="2754142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492791" y="3475913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616479" y="3475913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492791" y="4253693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7616479" y="4253693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6492791" y="3871440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616479" y="3871440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492791" y="5048407"/>
            <a:ext cx="620287" cy="313765"/>
          </a:xfrm>
          <a:prstGeom prst="ellipse">
            <a:avLst/>
          </a:prstGeom>
          <a:noFill/>
          <a:ln w="19050" cmpd="sng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3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un 1 reasons for success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17" y="1396913"/>
            <a:ext cx="5147192" cy="189640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77% of nominal peak luminosity</a:t>
            </a:r>
          </a:p>
          <a:p>
            <a:pPr lvl="1"/>
            <a:r>
              <a:rPr lang="en-GB" dirty="0" smtClean="0"/>
              <a:t>high intensity and low </a:t>
            </a:r>
            <a:r>
              <a:rPr lang="en-GB" dirty="0" err="1" smtClean="0"/>
              <a:t>emittance</a:t>
            </a:r>
            <a:r>
              <a:rPr lang="en-GB" dirty="0" smtClean="0"/>
              <a:t> from injectors</a:t>
            </a:r>
            <a:endParaRPr lang="en-GB" dirty="0"/>
          </a:p>
          <a:p>
            <a:pPr lvl="1"/>
            <a:r>
              <a:rPr lang="en-GB" dirty="0" smtClean="0"/>
              <a:t>low beta*</a:t>
            </a:r>
            <a:endParaRPr lang="en-GB" dirty="0"/>
          </a:p>
          <a:p>
            <a:pPr lvl="1"/>
            <a:r>
              <a:rPr lang="en-GB" dirty="0" smtClean="0"/>
              <a:t>despite lower energy and lower number of bunches</a:t>
            </a:r>
          </a:p>
          <a:p>
            <a:r>
              <a:rPr lang="en-GB" dirty="0" smtClean="0"/>
              <a:t>combined with healthy availability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076" y="1304143"/>
            <a:ext cx="2952515" cy="3019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00927" y="5616276"/>
            <a:ext cx="3926216" cy="5885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sz="2000" dirty="0" smtClean="0"/>
              <a:t>P. Higgs, R. </a:t>
            </a:r>
            <a:r>
              <a:rPr lang="en-GB" sz="2000" dirty="0" err="1"/>
              <a:t>H</a:t>
            </a:r>
            <a:r>
              <a:rPr lang="en-GB" sz="2000" dirty="0" err="1" smtClean="0"/>
              <a:t>euer</a:t>
            </a:r>
            <a:r>
              <a:rPr lang="en-GB" sz="2000" dirty="0" smtClean="0"/>
              <a:t>, F. </a:t>
            </a:r>
            <a:r>
              <a:rPr lang="en-GB" sz="2000" dirty="0" err="1" smtClean="0"/>
              <a:t>Gianotti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8216"/>
          <a:stretch/>
        </p:blipFill>
        <p:spPr>
          <a:xfrm>
            <a:off x="1005184" y="3424868"/>
            <a:ext cx="3590197" cy="2525992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9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shutdown: main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25606"/>
            <a:ext cx="4632135" cy="425678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 beam from Feb. 2013 to early 2015</a:t>
            </a:r>
          </a:p>
          <a:p>
            <a:endParaRPr lang="en-US" dirty="0" smtClean="0"/>
          </a:p>
          <a:p>
            <a:r>
              <a:rPr lang="en-US" dirty="0" smtClean="0"/>
              <a:t>much consolidation, including:</a:t>
            </a:r>
          </a:p>
          <a:p>
            <a:pPr lvl="1"/>
            <a:r>
              <a:rPr lang="en-US" dirty="0" smtClean="0"/>
              <a:t>complete reconstruction of ~3000 </a:t>
            </a:r>
            <a:r>
              <a:rPr lang="en-US" dirty="0" smtClean="0"/>
              <a:t>splices out of 10000, </a:t>
            </a:r>
            <a:r>
              <a:rPr lang="en-US" dirty="0" smtClean="0"/>
              <a:t>installation of shunts and of electrical insulation systems</a:t>
            </a:r>
          </a:p>
          <a:p>
            <a:pPr lvl="1"/>
            <a:r>
              <a:rPr lang="en-US" dirty="0" smtClean="0"/>
              <a:t>installation of ~600 pressure relief valves</a:t>
            </a:r>
          </a:p>
          <a:p>
            <a:pPr lvl="1"/>
            <a:r>
              <a:rPr lang="en-US" dirty="0" smtClean="0"/>
              <a:t>15 dipoles and 3 </a:t>
            </a:r>
            <a:r>
              <a:rPr lang="en-US" dirty="0" err="1" smtClean="0"/>
              <a:t>quadrupoles</a:t>
            </a:r>
            <a:r>
              <a:rPr lang="en-US" dirty="0" smtClean="0"/>
              <a:t> exchanged</a:t>
            </a:r>
          </a:p>
          <a:p>
            <a:r>
              <a:rPr lang="en-US" dirty="0" smtClean="0"/>
              <a:t>relocation of electronics to reduce impact of radiation</a:t>
            </a:r>
          </a:p>
          <a:p>
            <a:r>
              <a:rPr lang="en-US" dirty="0" smtClean="0"/>
              <a:t>upgrades, changes and fixes in basically all systems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restart with a “new” machine</a:t>
            </a:r>
          </a:p>
          <a:p>
            <a:pPr lvl="1"/>
            <a:r>
              <a:rPr lang="en-US" dirty="0"/>
              <a:t>but with experience in operating </a:t>
            </a:r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US LHC Users Association Annual Meeting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giulia.papotti@cern.ch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36" y="1173935"/>
            <a:ext cx="3722440" cy="242552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621836" y="5265797"/>
            <a:ext cx="4189939" cy="6959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32101" y="3723355"/>
            <a:ext cx="3015028" cy="1542443"/>
            <a:chOff x="4432101" y="3723355"/>
            <a:chExt cx="3015028" cy="1542443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4866" r="7227" b="22863"/>
            <a:stretch/>
          </p:blipFill>
          <p:spPr bwMode="auto">
            <a:xfrm>
              <a:off x="4432101" y="3748013"/>
              <a:ext cx="3015028" cy="151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4440008" y="3723355"/>
              <a:ext cx="1146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old splice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57320" y="3918964"/>
            <a:ext cx="2856317" cy="2142238"/>
            <a:chOff x="5957320" y="3918964"/>
            <a:chExt cx="2856317" cy="2142238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57320" y="3918964"/>
              <a:ext cx="2856317" cy="214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5957320" y="5689391"/>
              <a:ext cx="2135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consolidated splice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13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CERNCorporate4-3.potx</Template>
  <TotalTime>9677</TotalTime>
  <Words>2738</Words>
  <Application>Microsoft Macintosh PowerPoint</Application>
  <PresentationFormat>On-screen Show (4:3)</PresentationFormat>
  <Paragraphs>509</Paragraphs>
  <Slides>28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CERNCorporate4-3</vt:lpstr>
      <vt:lpstr>Equation</vt:lpstr>
      <vt:lpstr>PowerPoint Presentation</vt:lpstr>
      <vt:lpstr>Status and Outlook of the LHC</vt:lpstr>
      <vt:lpstr>outline</vt:lpstr>
      <vt:lpstr>the Large Hadron Collider</vt:lpstr>
      <vt:lpstr>LHC layout</vt:lpstr>
      <vt:lpstr>Run 1 luminosity</vt:lpstr>
      <vt:lpstr>Run 1 beam parameters</vt:lpstr>
      <vt:lpstr>Run 1 reasons for success</vt:lpstr>
      <vt:lpstr>long shutdown: main activities</vt:lpstr>
      <vt:lpstr>present status</vt:lpstr>
      <vt:lpstr>CSCM</vt:lpstr>
      <vt:lpstr>hardware commissioning</vt:lpstr>
      <vt:lpstr>2015 priorities</vt:lpstr>
      <vt:lpstr>2015: draft schedule</vt:lpstr>
      <vt:lpstr>scrubbing stages in detail</vt:lpstr>
      <vt:lpstr>performance projection</vt:lpstr>
      <vt:lpstr>some of our worries</vt:lpstr>
      <vt:lpstr>electron-cloud &amp; scrubbing</vt:lpstr>
      <vt:lpstr>Unidentified Falling Objects</vt:lpstr>
      <vt:lpstr>beam stability</vt:lpstr>
      <vt:lpstr>Radiation to Electronics (R2E)</vt:lpstr>
      <vt:lpstr>the next 10 years</vt:lpstr>
      <vt:lpstr>conclusions</vt:lpstr>
      <vt:lpstr>PowerPoint Presentation</vt:lpstr>
      <vt:lpstr>HL-LHC ongoing studies</vt:lpstr>
      <vt:lpstr>LHC accelerator complex</vt:lpstr>
      <vt:lpstr>beam commissioning</vt:lpstr>
      <vt:lpstr>main 2013-2014 consolidations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Papotti</dc:creator>
  <cp:lastModifiedBy>Giulia Papotti</cp:lastModifiedBy>
  <cp:revision>389</cp:revision>
  <dcterms:created xsi:type="dcterms:W3CDTF">2013-08-27T13:15:14Z</dcterms:created>
  <dcterms:modified xsi:type="dcterms:W3CDTF">2014-11-11T19:03:14Z</dcterms:modified>
</cp:coreProperties>
</file>