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18" r:id="rId3"/>
    <p:sldId id="505" r:id="rId4"/>
    <p:sldId id="475" r:id="rId5"/>
    <p:sldId id="522" r:id="rId6"/>
    <p:sldId id="526" r:id="rId7"/>
    <p:sldId id="520" r:id="rId8"/>
    <p:sldId id="519" r:id="rId9"/>
    <p:sldId id="540" r:id="rId10"/>
    <p:sldId id="525" r:id="rId11"/>
    <p:sldId id="531" r:id="rId12"/>
    <p:sldId id="521" r:id="rId13"/>
    <p:sldId id="528" r:id="rId14"/>
    <p:sldId id="463" r:id="rId15"/>
    <p:sldId id="527" r:id="rId16"/>
    <p:sldId id="530" r:id="rId17"/>
    <p:sldId id="529" r:id="rId18"/>
    <p:sldId id="504" r:id="rId19"/>
    <p:sldId id="537" r:id="rId20"/>
    <p:sldId id="534" r:id="rId21"/>
    <p:sldId id="535" r:id="rId22"/>
    <p:sldId id="532" r:id="rId23"/>
    <p:sldId id="533" r:id="rId24"/>
    <p:sldId id="538" r:id="rId25"/>
  </p:sldIdLst>
  <p:sldSz cx="9144000" cy="6858000" type="screen4x3"/>
  <p:notesSz cx="69469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97D27"/>
    <a:srgbClr val="FF0000"/>
    <a:srgbClr val="FF1F1F"/>
    <a:srgbClr val="0033CC"/>
    <a:srgbClr val="E1F4FF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1" autoAdjust="0"/>
    <p:restoredTop sz="94715" autoAdjust="0"/>
  </p:normalViewPr>
  <p:slideViewPr>
    <p:cSldViewPr>
      <p:cViewPr varScale="1">
        <p:scale>
          <a:sx n="107" d="100"/>
          <a:sy n="107" d="100"/>
        </p:scale>
        <p:origin x="-1488" y="-112"/>
      </p:cViewPr>
      <p:guideLst>
        <p:guide orient="horz" pos="2088"/>
        <p:guide pos="30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D6D5AFC7-0EE6-45E1-8E7D-8B2D2B327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1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E7EBEC1A-5C7A-4C22-9286-A90B9CBE9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3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11" descr="LAR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95950"/>
            <a:ext cx="876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FNAL_logo_sm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2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November 13, 2014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49E7-ABE5-4164-B725-77FE95D30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November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63CE438-BF8E-4F6D-A982-E993BC79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1000">
              <a:schemeClr val="tx1"/>
            </a:gs>
            <a:gs pos="67000">
              <a:schemeClr val="bg1">
                <a:shade val="90000"/>
                <a:satMod val="375000"/>
                <a:alpha val="6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0"/>
            <a:ext cx="49213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5" name="Picture 4" descr="usluo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0"/>
            <a:ext cx="1273175" cy="60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 rot="16200000">
            <a:off x="-2428081" y="3153569"/>
            <a:ext cx="5194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</a:rPr>
              <a:t>M. Pojer CERN	-	USLUO 2009, Berkeley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782" y="0"/>
            <a:ext cx="6755218" cy="554037"/>
          </a:xfrm>
          <a:prstGeom prst="rect">
            <a:avLst/>
          </a:prstGeom>
        </p:spPr>
        <p:txBody>
          <a:bodyPr/>
          <a:lstStyle>
            <a:lvl1pPr algn="r">
              <a:defRPr sz="2400" b="1" u="sng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November 13, 2014</a:t>
            </a:r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2C5BE029-1FDF-4667-B5FF-7A0CE4652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0E99-9807-441D-AF7E-21CC01B42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November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1D32FF-3B66-4CF1-9193-3A177C67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2954-43C4-419B-ACBB-140890A7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2708-4FE2-4C09-8AC8-044192CD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E6BC-2217-483D-BF38-6584628A4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8454-3FB3-4CEA-BD58-15533FFA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F444-6FEB-48A1-8743-E0C72597A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3AAD73-9314-483C-BD39-3DABEA47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hyperlink" Target="http://www.uslarp.org/" TargetMode="External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892B5FC-9554-400C-8E08-6886F3BB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6" name="Picture 11" descr="LARP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72500" y="0"/>
            <a:ext cx="571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9" descr="FNAL_logo_sm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46" r:id="rId2"/>
    <p:sldLayoutId id="2147484954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5" r:id="rId9"/>
    <p:sldLayoutId id="2147484952" r:id="rId10"/>
    <p:sldLayoutId id="2147484956" r:id="rId11"/>
    <p:sldLayoutId id="2147484957" r:id="rId12"/>
    <p:sldLayoutId id="2147484958" r:id="rId13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emf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740" y="1047890"/>
            <a:ext cx="6300568" cy="914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US LHC Accelerator Research Program (LARP)</a:t>
            </a:r>
            <a:endParaRPr lang="en-US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077145" y="2084825"/>
            <a:ext cx="7450570" cy="1101725"/>
          </a:xfrm>
        </p:spPr>
        <p:txBody>
          <a:bodyPr/>
          <a:lstStyle/>
          <a:p>
            <a:pPr algn="l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algn="l"/>
            <a:r>
              <a:rPr lang="en-US" dirty="0" smtClean="0"/>
              <a:t>Director, LARP</a:t>
            </a:r>
          </a:p>
        </p:txBody>
      </p:sp>
      <p:sp>
        <p:nvSpPr>
          <p:cNvPr id="11270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13, 2014</a:t>
            </a:r>
            <a:endParaRPr smtClean="0">
              <a:latin typeface="Arial" pitchFamily="34" charset="0"/>
            </a:endParaRPr>
          </a:p>
        </p:txBody>
      </p:sp>
      <p:pic>
        <p:nvPicPr>
          <p:cNvPr id="4" name="Picture 3" descr="adifbfa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15" y="1623965"/>
            <a:ext cx="5117467" cy="47238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ChangeArrowheads="1"/>
          </p:cNvSpPr>
          <p:nvPr/>
        </p:nvSpPr>
        <p:spPr bwMode="auto">
          <a:xfrm>
            <a:off x="1345980" y="3813050"/>
            <a:ext cx="2311620" cy="1963535"/>
          </a:xfrm>
          <a:prstGeom prst="rect">
            <a:avLst/>
          </a:prstGeom>
          <a:solidFill>
            <a:srgbClr val="FFF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5855" y="17207"/>
            <a:ext cx="7162800" cy="5334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Key Components of HL-LHC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690563"/>
            <a:ext cx="8251825" cy="2509837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Reduce </a:t>
            </a:r>
            <a:r>
              <a:rPr lang="en-US" sz="1800" dirty="0" smtClean="0">
                <a:latin typeface="Symbol" charset="2"/>
                <a:cs typeface="Symbol" charset="2"/>
              </a:rPr>
              <a:t>b</a:t>
            </a:r>
            <a:r>
              <a:rPr lang="en-US" sz="1800" dirty="0" smtClean="0"/>
              <a:t>* from 55 cm to 15 cm</a:t>
            </a:r>
          </a:p>
          <a:p>
            <a:pPr lvl="1">
              <a:defRPr/>
            </a:pPr>
            <a:r>
              <a:rPr lang="en-US" sz="1600" dirty="0" smtClean="0"/>
              <a:t>Requires large aperture final</a:t>
            </a:r>
            <a:br>
              <a:rPr lang="en-US" sz="1600" dirty="0" smtClean="0"/>
            </a:br>
            <a:r>
              <a:rPr lang="en-US" sz="1600" dirty="0" smtClean="0"/>
              <a:t>focus quads</a:t>
            </a:r>
          </a:p>
          <a:p>
            <a:pPr lvl="1">
              <a:defRPr/>
            </a:pPr>
            <a:r>
              <a:rPr lang="en-US" sz="1600" dirty="0" smtClean="0"/>
              <a:t>Beyond </a:t>
            </a:r>
            <a:r>
              <a:rPr lang="en-US" sz="1600" dirty="0" err="1" smtClean="0"/>
              <a:t>NbTi</a:t>
            </a:r>
            <a:r>
              <a:rPr lang="en-US" sz="1600" dirty="0" smtClean="0"/>
              <a:t> without making the quads </a:t>
            </a:r>
            <a:br>
              <a:rPr lang="en-US" sz="1600" dirty="0" smtClean="0"/>
            </a:br>
            <a:r>
              <a:rPr lang="en-US" sz="1600" dirty="0" smtClean="0"/>
              <a:t>unmanageably long.</a:t>
            </a:r>
          </a:p>
          <a:p>
            <a:pPr lvl="1">
              <a:defRPr/>
            </a:pP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Requires 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 </a:t>
            </a:r>
          </a:p>
          <a:p>
            <a:pPr lvl="2">
              <a:defRPr/>
            </a:pPr>
            <a:r>
              <a:rPr lang="en-US" sz="1600" dirty="0" smtClean="0"/>
              <a:t>never before used in an accelerator!</a:t>
            </a:r>
          </a:p>
          <a:p>
            <a:pPr lvl="2">
              <a:defRPr/>
            </a:pPr>
            <a:r>
              <a:rPr lang="en-US" sz="1600" dirty="0" smtClean="0"/>
              <a:t>Nb3Sn R&amp;D key component of LARP</a:t>
            </a:r>
          </a:p>
          <a:p>
            <a:pPr>
              <a:defRPr/>
            </a:pPr>
            <a:r>
              <a:rPr lang="en-US" sz="1800" dirty="0" smtClean="0"/>
              <a:t>BUT, reducing </a:t>
            </a:r>
            <a:r>
              <a:rPr lang="en-US" sz="1800" dirty="0">
                <a:latin typeface="Symbol" charset="2"/>
                <a:cs typeface="Symbol" charset="2"/>
              </a:rPr>
              <a:t>b</a:t>
            </a:r>
            <a:r>
              <a:rPr lang="en-US" sz="1800" dirty="0" smtClean="0"/>
              <a:t>* </a:t>
            </a:r>
            <a:r>
              <a:rPr lang="en-US" sz="1800" i="1" dirty="0" smtClean="0"/>
              <a:t>increases</a:t>
            </a:r>
            <a:r>
              <a:rPr lang="en-US" sz="1800" dirty="0" smtClean="0"/>
              <a:t> the </a:t>
            </a:r>
            <a:br>
              <a:rPr lang="en-US" sz="1800" dirty="0" smtClean="0"/>
            </a:br>
            <a:r>
              <a:rPr lang="en-US" sz="1800" dirty="0" smtClean="0"/>
              <a:t>effect of crossing angle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800" dirty="0"/>
          </a:p>
          <a:p>
            <a:pPr marL="0" indent="0">
              <a:buFontTx/>
              <a:buNone/>
              <a:defRPr/>
            </a:pPr>
            <a:endParaRPr lang="en-US" sz="1800" dirty="0" smtClean="0"/>
          </a:p>
        </p:txBody>
      </p:sp>
      <p:graphicFrame>
        <p:nvGraphicFramePr>
          <p:cNvPr id="2150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199999"/>
              </p:ext>
            </p:extLst>
          </p:nvPr>
        </p:nvGraphicFramePr>
        <p:xfrm>
          <a:off x="1576410" y="3856335"/>
          <a:ext cx="1938785" cy="130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092200" imgH="736600" progId="Equation.DSMT4">
                  <p:embed/>
                </p:oleObj>
              </mc:Choice>
              <mc:Fallback>
                <p:oleObj name="Equation" r:id="rId3" imgW="10922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410" y="3856335"/>
                        <a:ext cx="1938785" cy="1305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190" y="3083355"/>
            <a:ext cx="4378905" cy="305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1422790" y="5430940"/>
            <a:ext cx="190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“</a:t>
            </a:r>
            <a:r>
              <a:rPr lang="en-US" altLang="ja-JP" sz="1600" dirty="0" err="1">
                <a:solidFill>
                  <a:srgbClr val="FF0000"/>
                </a:solidFill>
              </a:rPr>
              <a:t>Piwinski</a:t>
            </a:r>
            <a:r>
              <a:rPr lang="en-US" altLang="ja-JP" sz="1600" dirty="0">
                <a:solidFill>
                  <a:srgbClr val="FF0000"/>
                </a:solidFill>
              </a:rPr>
              <a:t> Angle</a:t>
            </a:r>
            <a:r>
              <a:rPr lang="en-US" sz="1600" dirty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13345" y="5162105"/>
            <a:ext cx="180593" cy="2668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85F1DC-DCC8-864E-8986-A8ED431786D0}" type="slidenum">
              <a:rPr lang="en-US" sz="1200">
                <a:solidFill>
                  <a:srgbClr val="FFFFFF"/>
                </a:solidFill>
              </a:rPr>
              <a:pPr eaLnBrk="1" hangingPunct="1"/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21514" name="Content Placeholder 4" descr="twiss_ir5b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9050"/>
            <a:ext cx="32464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1515" name="Freeform 6"/>
          <p:cNvSpPr>
            <a:spLocks/>
          </p:cNvSpPr>
          <p:nvPr/>
        </p:nvSpPr>
        <p:spPr bwMode="auto">
          <a:xfrm>
            <a:off x="2514600" y="280988"/>
            <a:ext cx="4187825" cy="1228725"/>
          </a:xfrm>
          <a:custGeom>
            <a:avLst/>
            <a:gdLst>
              <a:gd name="T0" fmla="*/ 0 w 4035778"/>
              <a:gd name="T1" fmla="*/ 1186786 h 1229202"/>
              <a:gd name="T2" fmla="*/ 1405821 w 4035778"/>
              <a:gd name="T3" fmla="*/ 1102119 h 1229202"/>
              <a:gd name="T4" fmla="*/ 3192387 w 4035778"/>
              <a:gd name="T5" fmla="*/ 43786 h 1229202"/>
              <a:gd name="T6" fmla="*/ 4188178 w 4035778"/>
              <a:gd name="T7" fmla="*/ 100230 h 12292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35778" h="1229202">
                <a:moveTo>
                  <a:pt x="0" y="1186786"/>
                </a:moveTo>
                <a:cubicBezTo>
                  <a:pt x="483305" y="1222063"/>
                  <a:pt x="841962" y="1292619"/>
                  <a:pt x="1354666" y="1102119"/>
                </a:cubicBezTo>
                <a:cubicBezTo>
                  <a:pt x="1867370" y="911619"/>
                  <a:pt x="2629370" y="210767"/>
                  <a:pt x="3076222" y="43786"/>
                </a:cubicBezTo>
                <a:cubicBezTo>
                  <a:pt x="3459574" y="-80862"/>
                  <a:pt x="4035778" y="100230"/>
                  <a:pt x="4035778" y="10023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6285" y="6117350"/>
            <a:ext cx="595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LARP has played a central role in both of these areas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639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75" y="202980"/>
            <a:ext cx="8490857" cy="463731"/>
          </a:xfrm>
        </p:spPr>
        <p:txBody>
          <a:bodyPr/>
          <a:lstStyle/>
          <a:p>
            <a:r>
              <a:rPr lang="en-US" dirty="0" smtClean="0"/>
              <a:t>High Luminosity LHC: The Big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6BC-2217-483D-BF38-6584628A4C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88"/>
          <a:stretch/>
        </p:blipFill>
        <p:spPr>
          <a:xfrm>
            <a:off x="693095" y="1431940"/>
            <a:ext cx="7994245" cy="4785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7395" y="1009485"/>
            <a:ext cx="334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HL-LHC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7145" y="5118820"/>
            <a:ext cx="3994120" cy="6528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76410" y="5848515"/>
            <a:ext cx="30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LARP lives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470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39475" y="87765"/>
            <a:ext cx="7162800" cy="5212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Candidate </a:t>
            </a:r>
            <a:r>
              <a:rPr lang="en-US" dirty="0" smtClean="0">
                <a:latin typeface="Arial" charset="0"/>
              </a:rPr>
              <a:t>Deliverables </a:t>
            </a:r>
            <a:r>
              <a:rPr lang="en-US" dirty="0">
                <a:latin typeface="Arial" charset="0"/>
              </a:rPr>
              <a:t>Considered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355013" cy="5676900"/>
          </a:xfrm>
        </p:spPr>
        <p:txBody>
          <a:bodyPr/>
          <a:lstStyle/>
          <a:p>
            <a:r>
              <a:rPr lang="en-US" sz="1800" dirty="0">
                <a:latin typeface="Arial" charset="0"/>
              </a:rPr>
              <a:t>Traditional LARP Scope</a:t>
            </a:r>
          </a:p>
          <a:p>
            <a:pPr lvl="1"/>
            <a:r>
              <a:rPr lang="en-US" sz="1600" dirty="0">
                <a:latin typeface="Arial" charset="0"/>
              </a:rPr>
              <a:t>150 mm aperture Nb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Sn quadrupoles</a:t>
            </a:r>
          </a:p>
          <a:p>
            <a:pPr lvl="2"/>
            <a:r>
              <a:rPr lang="en-US" sz="1800" dirty="0">
                <a:latin typeface="Arial" charset="0"/>
              </a:rPr>
              <a:t>Likely just cold masses, divided between here and CERN</a:t>
            </a:r>
          </a:p>
          <a:p>
            <a:pPr lvl="1"/>
            <a:r>
              <a:rPr lang="en-US" sz="1600" dirty="0">
                <a:latin typeface="Arial" charset="0"/>
              </a:rPr>
              <a:t>Crab Cavities</a:t>
            </a:r>
          </a:p>
          <a:p>
            <a:pPr lvl="2"/>
            <a:r>
              <a:rPr lang="en-US" sz="1800" dirty="0">
                <a:latin typeface="Arial" charset="0"/>
              </a:rPr>
              <a:t>Prototypes. Production Units. Cryomodules.</a:t>
            </a:r>
          </a:p>
          <a:p>
            <a:pPr lvl="1"/>
            <a:r>
              <a:rPr lang="en-US" sz="1600" dirty="0">
                <a:latin typeface="Arial" charset="0"/>
              </a:rPr>
              <a:t>High Bandwidth Feedback System</a:t>
            </a:r>
          </a:p>
          <a:p>
            <a:pPr lvl="2"/>
            <a:r>
              <a:rPr lang="en-US" sz="1800" dirty="0">
                <a:latin typeface="Arial" charset="0"/>
              </a:rPr>
              <a:t>Pick-ups. Processing Systems. Response Kickers.</a:t>
            </a:r>
          </a:p>
          <a:p>
            <a:pPr lvl="1"/>
            <a:r>
              <a:rPr lang="en-US" sz="1600" dirty="0">
                <a:latin typeface="Arial" charset="0"/>
              </a:rPr>
              <a:t>Collimation</a:t>
            </a:r>
          </a:p>
          <a:p>
            <a:pPr lvl="2"/>
            <a:r>
              <a:rPr lang="en-US" sz="1800" dirty="0">
                <a:latin typeface="Arial" charset="0"/>
              </a:rPr>
              <a:t>Rotatable collimators.</a:t>
            </a:r>
          </a:p>
          <a:p>
            <a:pPr lvl="2"/>
            <a:r>
              <a:rPr lang="en-US" sz="1800" dirty="0">
                <a:latin typeface="Arial" charset="0"/>
              </a:rPr>
              <a:t>Hollow electron beams.</a:t>
            </a:r>
          </a:p>
          <a:p>
            <a:r>
              <a:rPr lang="en-US" sz="1800" dirty="0">
                <a:latin typeface="Arial" charset="0"/>
              </a:rPr>
              <a:t>New Scope</a:t>
            </a:r>
          </a:p>
          <a:p>
            <a:pPr lvl="1"/>
            <a:r>
              <a:rPr lang="en-US" sz="1600" dirty="0">
                <a:latin typeface="Arial" charset="0"/>
              </a:rPr>
              <a:t>11 T Nb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Sn dipoles</a:t>
            </a:r>
          </a:p>
          <a:p>
            <a:pPr lvl="2"/>
            <a:r>
              <a:rPr lang="en-US" sz="1800" dirty="0">
                <a:latin typeface="Arial" charset="0"/>
              </a:rPr>
              <a:t>Used to make room for collimation in dispersion suppression region</a:t>
            </a:r>
          </a:p>
          <a:p>
            <a:pPr lvl="2"/>
            <a:r>
              <a:rPr lang="en-US" sz="1800" dirty="0">
                <a:latin typeface="Arial" charset="0"/>
              </a:rPr>
              <a:t>Has been a bilateral CERN/FNAL effort</a:t>
            </a:r>
          </a:p>
          <a:p>
            <a:pPr lvl="1"/>
            <a:r>
              <a:rPr lang="en-US" sz="1600" dirty="0">
                <a:latin typeface="Arial" charset="0"/>
              </a:rPr>
              <a:t>Large Aperture </a:t>
            </a:r>
            <a:r>
              <a:rPr lang="en-US" sz="1600" dirty="0" err="1">
                <a:latin typeface="Arial" charset="0"/>
              </a:rPr>
              <a:t>NbTi</a:t>
            </a:r>
            <a:r>
              <a:rPr lang="en-US" sz="1600" dirty="0">
                <a:latin typeface="Arial" charset="0"/>
              </a:rPr>
              <a:t> D2 separator magnets</a:t>
            </a:r>
          </a:p>
          <a:p>
            <a:pPr lvl="2"/>
            <a:r>
              <a:rPr lang="en-US" sz="1800" dirty="0">
                <a:latin typeface="Arial" charset="0"/>
              </a:rPr>
              <a:t>First dual aperture magnets near </a:t>
            </a:r>
            <a:r>
              <a:rPr lang="en-US" sz="1800" dirty="0" err="1">
                <a:latin typeface="Arial" charset="0"/>
              </a:rPr>
              <a:t>Irs</a:t>
            </a:r>
            <a:endParaRPr lang="en-US" sz="1800" dirty="0">
              <a:latin typeface="Arial" charset="0"/>
            </a:endParaRPr>
          </a:p>
          <a:p>
            <a:pPr lvl="2"/>
            <a:r>
              <a:rPr lang="en-US" sz="1800" dirty="0">
                <a:latin typeface="Arial" charset="0"/>
              </a:rPr>
              <a:t>Has been bilateral CERN/BNL effort</a:t>
            </a:r>
          </a:p>
          <a:p>
            <a:pPr lvl="1"/>
            <a:endParaRPr lang="en-US" sz="1600" dirty="0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 dirty="0"/>
          </a:p>
        </p:txBody>
      </p:sp>
      <p:sp>
        <p:nvSpPr>
          <p:cNvPr id="24580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6C9A7F-848D-5D4F-AEF9-AD6FED770776}" type="slidenum">
              <a:rPr lang="en-US" sz="1200">
                <a:solidFill>
                  <a:srgbClr val="FFFFFF"/>
                </a:solidFill>
              </a:rPr>
              <a:pPr eaLnBrk="1" hangingPunct="1"/>
              <a:t>12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715" y="1009485"/>
            <a:ext cx="6912900" cy="12289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55315" y="740650"/>
            <a:ext cx="257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0000"/>
                </a:solidFill>
              </a:rPr>
              <a:t>Selected as primary scope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0959" y="3429000"/>
            <a:ext cx="2649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0000"/>
                </a:solidFill>
              </a:rPr>
              <a:t>Still pursued as R&amp;D efforts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301695" y="2852925"/>
            <a:ext cx="576075" cy="5760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>
            <a:off x="3842305" y="3582889"/>
            <a:ext cx="1958654" cy="7654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370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 for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46088" y="652463"/>
            <a:ext cx="8251825" cy="871537"/>
          </a:xfrm>
        </p:spPr>
        <p:txBody>
          <a:bodyPr/>
          <a:lstStyle/>
          <a:p>
            <a:r>
              <a:rPr lang="en-US" sz="2000" dirty="0" smtClean="0"/>
              <a:t>All superconducting magnets that have ever gone into an accelerator are minor variations on the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design</a:t>
            </a:r>
          </a:p>
          <a:p>
            <a:pPr lvl="1"/>
            <a:r>
              <a:rPr lang="en-US" sz="1600" dirty="0" err="1" smtClean="0"/>
              <a:t>NbTi</a:t>
            </a:r>
            <a:r>
              <a:rPr lang="en-US" sz="1600" dirty="0" smtClean="0"/>
              <a:t> conductor</a:t>
            </a:r>
          </a:p>
          <a:p>
            <a:pPr lvl="1"/>
            <a:r>
              <a:rPr lang="en-US" sz="1600" dirty="0" smtClean="0"/>
              <a:t>collared pre-loading</a:t>
            </a:r>
          </a:p>
          <a:p>
            <a:r>
              <a:rPr lang="en-US" sz="2000" dirty="0" smtClean="0"/>
              <a:t>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can be used to increase aperture/gradient and/or increase heat load margin, relative to </a:t>
            </a:r>
            <a:r>
              <a:rPr lang="en-US" sz="2000" dirty="0" err="1" smtClean="0"/>
              <a:t>NbTi</a:t>
            </a:r>
            <a:endParaRPr lang="en-US" sz="2000" dirty="0" smtClean="0"/>
          </a:p>
        </p:txBody>
      </p:sp>
      <p:sp>
        <p:nvSpPr>
          <p:cNvPr id="28679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13, 2014</a:t>
            </a:r>
          </a:p>
        </p:txBody>
      </p:sp>
      <p:sp>
        <p:nvSpPr>
          <p:cNvPr id="28680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8835DE-B6DE-49E5-84E8-CCD3F7BE9631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8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57855" y="2430470"/>
            <a:ext cx="418614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attractive, but no one has ever built accelerator quality magnets out of Nb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</a:t>
            </a:r>
            <a:endParaRPr lang="en-US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Whereas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NbTi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remains pliable in its superconducting state, Nb3Sn must be reacted at high temperature, causing it to become brittle</a:t>
            </a: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r>
              <a:rPr lang="en-US" noProof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Wind and react on a mandrel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973869" y="4888390"/>
            <a:ext cx="418614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mechanical stresses exceed the limits of traditional collared pre-loading</a:t>
            </a: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baseline="0" dirty="0" smtClean="0">
                <a:latin typeface="+mn-lt"/>
              </a:rPr>
              <a:t>New preloading technique</a:t>
            </a:r>
            <a:r>
              <a:rPr lang="en-US" dirty="0" smtClean="0">
                <a:latin typeface="+mn-lt"/>
              </a:rPr>
              <a:t> developed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80" y="2737710"/>
            <a:ext cx="4386291" cy="34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0289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2665" y="0"/>
            <a:ext cx="8490857" cy="463731"/>
          </a:xfrm>
        </p:spPr>
        <p:txBody>
          <a:bodyPr/>
          <a:lstStyle/>
          <a:p>
            <a:r>
              <a:rPr lang="en-US" dirty="0" smtClean="0"/>
              <a:t>LARP Magnet Development Tree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2954-43C4-419B-ACBB-140890A7AE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6" descr="all_cross-section_cronological_label_v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7" y="779055"/>
            <a:ext cx="6921500" cy="5368925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/>
          </p:cNvSpPr>
          <p:nvPr/>
        </p:nvSpPr>
        <p:spPr bwMode="auto">
          <a:xfrm>
            <a:off x="7618412" y="944155"/>
            <a:ext cx="152400" cy="2362200"/>
          </a:xfrm>
          <a:prstGeom prst="rightBrace">
            <a:avLst>
              <a:gd name="adj1" fmla="val 129167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847012" y="1903005"/>
            <a:ext cx="12969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Completed</a:t>
            </a: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7618412" y="3531780"/>
            <a:ext cx="152400" cy="1133475"/>
          </a:xfrm>
          <a:prstGeom prst="rightBrace">
            <a:avLst>
              <a:gd name="adj1" fmla="val 61979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7618412" y="4893855"/>
            <a:ext cx="152400" cy="1133475"/>
          </a:xfrm>
          <a:prstGeom prst="rightBrace">
            <a:avLst>
              <a:gd name="adj1" fmla="val 61979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871809" y="3674655"/>
            <a:ext cx="124104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Achieved</a:t>
            </a:r>
          </a:p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220 </a:t>
            </a:r>
            <a:r>
              <a:rPr lang="en-US" sz="2000" dirty="0">
                <a:solidFill>
                  <a:srgbClr val="0033CC"/>
                </a:solidFill>
              </a:rPr>
              <a:t>T/m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529185" y="5042010"/>
            <a:ext cx="172602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Being</a:t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tested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56187" y="3865155"/>
            <a:ext cx="1963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Length scale-up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18087" y="5122455"/>
            <a:ext cx="262309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000" dirty="0"/>
              <a:t> High field</a:t>
            </a:r>
          </a:p>
          <a:p>
            <a:pPr>
              <a:buFontTx/>
              <a:buChar char="•"/>
            </a:pPr>
            <a:r>
              <a:rPr lang="en-US" sz="2000" dirty="0"/>
              <a:t> Accelerator features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7575" y="4773175"/>
            <a:ext cx="7527380" cy="14209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82180" y="6194160"/>
            <a:ext cx="418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“LARP only” magnet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2390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HQ (120 mm)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45" y="779055"/>
            <a:ext cx="6106395" cy="242872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202020"/>
                </a:solidFill>
                <a:cs typeface="Helvetica"/>
              </a:rPr>
              <a:t>Goal to </a:t>
            </a:r>
            <a:r>
              <a:rPr lang="en-US" sz="2000" b="1" dirty="0" smtClean="0">
                <a:solidFill>
                  <a:srgbClr val="202020"/>
                </a:solidFill>
                <a:cs typeface="Helvetica"/>
              </a:rPr>
              <a:t> </a:t>
            </a:r>
            <a:r>
              <a:rPr lang="en-US" sz="2000" dirty="0">
                <a:solidFill>
                  <a:srgbClr val="202020"/>
                </a:solidFill>
                <a:cs typeface="Helvetica"/>
              </a:rPr>
              <a:t>demonstrate all performance requirements for Nb</a:t>
            </a:r>
            <a:r>
              <a:rPr lang="en-US" sz="2000" baseline="-25000" dirty="0">
                <a:solidFill>
                  <a:srgbClr val="202020"/>
                </a:solidFill>
                <a:cs typeface="Helvetica"/>
              </a:rPr>
              <a:t>3</a:t>
            </a:r>
            <a:r>
              <a:rPr lang="en-US" sz="2000" dirty="0">
                <a:solidFill>
                  <a:srgbClr val="202020"/>
                </a:solidFill>
                <a:cs typeface="Helvetica"/>
              </a:rPr>
              <a:t>Sn IR Quads in the range of interest for </a:t>
            </a:r>
            <a:r>
              <a:rPr lang="en-US" sz="2000" dirty="0" smtClean="0">
                <a:solidFill>
                  <a:srgbClr val="202020"/>
                </a:solidFill>
                <a:cs typeface="Helvetica"/>
              </a:rPr>
              <a:t>HL-LHC </a:t>
            </a:r>
            <a:r>
              <a:rPr lang="en-US" sz="2000" dirty="0">
                <a:solidFill>
                  <a:srgbClr val="202020"/>
                </a:solidFill>
                <a:cs typeface="Helvetica"/>
              </a:rPr>
              <a:t>(magnetic, mechanical, quench protection etc.)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>
                <a:solidFill>
                  <a:srgbClr val="202020"/>
                </a:solidFill>
                <a:cs typeface="Helvetica"/>
              </a:rPr>
              <a:t>120 </a:t>
            </a:r>
            <a:r>
              <a:rPr lang="en-US" sz="1800" dirty="0">
                <a:solidFill>
                  <a:srgbClr val="202020"/>
                </a:solidFill>
                <a:cs typeface="Helvetica"/>
              </a:rPr>
              <a:t>mm aperture, 15 T peak field at 220 T/m (1.9K)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>
                <a:solidFill>
                  <a:srgbClr val="202020"/>
                </a:solidFill>
                <a:cs typeface="Helvetica"/>
              </a:rPr>
              <a:t>First </a:t>
            </a:r>
            <a:r>
              <a:rPr lang="en-US" sz="1800" dirty="0">
                <a:solidFill>
                  <a:srgbClr val="202020"/>
                </a:solidFill>
                <a:cs typeface="Helvetica"/>
              </a:rPr>
              <a:t>LARP design incorporating all provisions for accelerator field </a:t>
            </a:r>
            <a:r>
              <a:rPr lang="en-US" sz="1800" dirty="0" smtClean="0">
                <a:solidFill>
                  <a:srgbClr val="202020"/>
                </a:solidFill>
                <a:cs typeface="Helvetica"/>
              </a:rPr>
              <a:t>quality:</a:t>
            </a: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202020"/>
                </a:solidFill>
                <a:cs typeface="Helvetica"/>
              </a:rPr>
              <a:t>Control </a:t>
            </a:r>
            <a:r>
              <a:rPr lang="en-US" sz="1600" dirty="0">
                <a:solidFill>
                  <a:srgbClr val="202020"/>
                </a:solidFill>
                <a:cs typeface="Helvetica"/>
              </a:rPr>
              <a:t>of </a:t>
            </a:r>
            <a:r>
              <a:rPr lang="en-US" sz="1600" dirty="0" smtClean="0">
                <a:solidFill>
                  <a:srgbClr val="202020"/>
                </a:solidFill>
                <a:cs typeface="Helvetica"/>
              </a:rPr>
              <a:t>geometry, </a:t>
            </a:r>
            <a:r>
              <a:rPr lang="en-US" sz="1600" dirty="0">
                <a:solidFill>
                  <a:srgbClr val="202020"/>
                </a:solidFill>
                <a:cs typeface="Helvetica"/>
              </a:rPr>
              <a:t>saturation, magnetization, eddy currents  </a:t>
            </a:r>
            <a:endParaRPr lang="en-US" sz="1600" dirty="0" smtClean="0">
              <a:solidFill>
                <a:srgbClr val="202020"/>
              </a:solidFill>
              <a:cs typeface="Helvetica"/>
            </a:endParaRPr>
          </a:p>
          <a:p>
            <a:pPr lvl="2">
              <a:lnSpc>
                <a:spcPct val="7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202020"/>
                </a:solidFill>
                <a:cs typeface="Helvetica"/>
              </a:rPr>
              <a:t>Alignment </a:t>
            </a:r>
            <a:r>
              <a:rPr lang="en-US" sz="1600" dirty="0">
                <a:solidFill>
                  <a:srgbClr val="202020"/>
                </a:solidFill>
                <a:cs typeface="Helvetica"/>
              </a:rPr>
              <a:t>at all stages of coil fabrication, assembly &amp; powering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2E954-A950-7341-A7F7-EE0D0CC5844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6"/>
          <a:stretch>
            <a:fillRect/>
          </a:stretch>
        </p:blipFill>
        <p:spPr bwMode="auto">
          <a:xfrm>
            <a:off x="6172638" y="1419413"/>
            <a:ext cx="2778967" cy="17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2" t="7640" r="1515" b="1864"/>
          <a:stretch/>
        </p:blipFill>
        <p:spPr bwMode="auto">
          <a:xfrm>
            <a:off x="4684454" y="3423727"/>
            <a:ext cx="4347087" cy="270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00" y="3429000"/>
            <a:ext cx="3265311" cy="12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1215" y="3506145"/>
            <a:ext cx="192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Stainless steel core biased toward the thick edge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72284" y="3967810"/>
            <a:ext cx="211015" cy="36513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sp>
        <p:nvSpPr>
          <p:cNvPr id="14" name="Content Placeholder 5"/>
          <p:cNvSpPr txBox="1">
            <a:spLocks/>
          </p:cNvSpPr>
          <p:nvPr/>
        </p:nvSpPr>
        <p:spPr>
          <a:xfrm>
            <a:off x="385855" y="4888390"/>
            <a:ext cx="4457392" cy="14216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70000"/>
              </a:lnSpc>
              <a:spcAft>
                <a:spcPts val="0"/>
              </a:spcAft>
            </a:pPr>
            <a:r>
              <a:rPr lang="en-US" sz="1800" dirty="0" smtClean="0">
                <a:solidFill>
                  <a:srgbClr val="202020"/>
                </a:solidFill>
                <a:latin typeface="Calibri"/>
              </a:rPr>
              <a:t>Dramatic reduction of ramp rate dependence</a:t>
            </a:r>
          </a:p>
          <a:p>
            <a:pPr lvl="1" fontAlgn="auto">
              <a:lnSpc>
                <a:spcPct val="70000"/>
              </a:lnSpc>
              <a:spcAft>
                <a:spcPts val="0"/>
              </a:spcAft>
            </a:pPr>
            <a:r>
              <a:rPr lang="en-US" sz="1800" dirty="0" smtClean="0">
                <a:solidFill>
                  <a:srgbClr val="202020"/>
                </a:solidFill>
                <a:latin typeface="Calibri"/>
              </a:rPr>
              <a:t>14.6 kA (80% SSL) up to 150 A/s (1.9K)</a:t>
            </a:r>
          </a:p>
          <a:p>
            <a:pPr lvl="1" fontAlgn="auto">
              <a:lnSpc>
                <a:spcPct val="70000"/>
              </a:lnSpc>
              <a:spcAft>
                <a:spcPts val="0"/>
              </a:spcAft>
            </a:pPr>
            <a:r>
              <a:rPr lang="en-US" sz="1800" dirty="0" smtClean="0">
                <a:solidFill>
                  <a:srgbClr val="202020"/>
                </a:solidFill>
                <a:latin typeface="Calibri"/>
              </a:rPr>
              <a:t>Safe discharge up to 300 A/s</a:t>
            </a:r>
            <a:endParaRPr lang="en-US" sz="1800" dirty="0">
              <a:solidFill>
                <a:srgbClr val="202020"/>
              </a:solidFill>
              <a:latin typeface="Calibri"/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</a:pPr>
            <a:r>
              <a:rPr lang="en-US" sz="1800" dirty="0">
                <a:solidFill>
                  <a:srgbClr val="202020"/>
                </a:solidFill>
                <a:latin typeface="Calibri"/>
              </a:rPr>
              <a:t>P</a:t>
            </a:r>
            <a:r>
              <a:rPr lang="en-US" sz="1800" dirty="0" smtClean="0">
                <a:solidFill>
                  <a:srgbClr val="202020"/>
                </a:solidFill>
                <a:latin typeface="Calibri"/>
              </a:rPr>
              <a:t>artial core coverage to control eddy currents while maintaining current sharing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866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964" y="103664"/>
            <a:ext cx="6603396" cy="641739"/>
          </a:xfrm>
        </p:spPr>
        <p:txBody>
          <a:bodyPr/>
          <a:lstStyle/>
          <a:p>
            <a:r>
              <a:rPr lang="en-US" sz="2800" dirty="0" smtClean="0"/>
              <a:t>QXF (150 mm HL-LHC Quads) Plans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2E954-A950-7341-A7F7-EE0D0CC5844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6285" y="1086295"/>
            <a:ext cx="4123701" cy="4772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 smtClean="0"/>
              <a:t>First genuine prototype:</a:t>
            </a:r>
          </a:p>
          <a:p>
            <a:pPr lvl="1">
              <a:defRPr/>
            </a:pPr>
            <a:r>
              <a:rPr lang="en-GB" dirty="0" smtClean="0"/>
              <a:t>Joint project between LARP and CERN!</a:t>
            </a:r>
          </a:p>
          <a:p>
            <a:pPr>
              <a:defRPr/>
            </a:pPr>
            <a:r>
              <a:rPr lang="en-GB" dirty="0" smtClean="0"/>
              <a:t>Short </a:t>
            </a:r>
            <a:r>
              <a:rPr lang="en-GB" dirty="0"/>
              <a:t>model program: </a:t>
            </a:r>
            <a:r>
              <a:rPr lang="en-GB" b="1" dirty="0" smtClean="0"/>
              <a:t>2014-2016</a:t>
            </a:r>
            <a:endParaRPr lang="en-GB" b="1" dirty="0"/>
          </a:p>
          <a:p>
            <a:pPr lvl="1">
              <a:defRPr/>
            </a:pPr>
            <a:r>
              <a:rPr lang="en-GB" dirty="0" smtClean="0"/>
              <a:t>First </a:t>
            </a:r>
            <a:r>
              <a:rPr lang="en-GB" dirty="0"/>
              <a:t>SQXF coil test (Mirror </a:t>
            </a:r>
            <a:r>
              <a:rPr lang="en-GB" dirty="0" err="1"/>
              <a:t>struct</a:t>
            </a:r>
            <a:r>
              <a:rPr lang="en-GB" dirty="0"/>
              <a:t>.) in Dec. </a:t>
            </a:r>
            <a:r>
              <a:rPr lang="en-GB" dirty="0" smtClean="0"/>
              <a:t>2014</a:t>
            </a:r>
          </a:p>
          <a:p>
            <a:pPr lvl="1">
              <a:defRPr/>
            </a:pPr>
            <a:r>
              <a:rPr lang="en-GB" dirty="0" smtClean="0"/>
              <a:t>First </a:t>
            </a:r>
            <a:r>
              <a:rPr lang="en-GB" dirty="0"/>
              <a:t>magnet test (SQXF1) in </a:t>
            </a:r>
            <a:r>
              <a:rPr lang="en-GB" dirty="0" smtClean="0"/>
              <a:t>May 2015</a:t>
            </a:r>
            <a:endParaRPr lang="en-GB" dirty="0"/>
          </a:p>
          <a:p>
            <a:pPr lvl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2 (LARP) </a:t>
            </a:r>
            <a:r>
              <a:rPr lang="en-GB" dirty="0" smtClean="0"/>
              <a:t>+ 3 (CERN) </a:t>
            </a:r>
            <a:r>
              <a:rPr lang="en-GB" dirty="0"/>
              <a:t>short </a:t>
            </a:r>
            <a:r>
              <a:rPr lang="en-GB" dirty="0" smtClean="0"/>
              <a:t>models + reassembly (~4)</a:t>
            </a:r>
            <a:endParaRPr lang="en-GB" dirty="0"/>
          </a:p>
          <a:p>
            <a:pPr>
              <a:defRPr/>
            </a:pPr>
            <a:r>
              <a:rPr lang="en-GB" dirty="0"/>
              <a:t>Long model program: </a:t>
            </a:r>
            <a:r>
              <a:rPr lang="en-GB" b="1" dirty="0" smtClean="0"/>
              <a:t>2015-2018</a:t>
            </a:r>
            <a:endParaRPr lang="en-GB" b="1" dirty="0"/>
          </a:p>
          <a:p>
            <a:pPr lvl="1">
              <a:defRPr/>
            </a:pPr>
            <a:r>
              <a:rPr lang="en-GB" dirty="0"/>
              <a:t>Coil winding starts in 2015: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Jan.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(LARP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GB" dirty="0" smtClean="0">
              <a:solidFill>
                <a:srgbClr val="7030A0"/>
              </a:solidFill>
            </a:endParaRPr>
          </a:p>
          <a:p>
            <a:pPr lvl="1">
              <a:defRPr/>
            </a:pPr>
            <a:r>
              <a:rPr lang="en-GB" dirty="0" smtClean="0"/>
              <a:t>First LQXF coil test (Mirror structure) in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Dec. 2015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GB" dirty="0"/>
              <a:t>First model test in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Oct. 2016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(LARP) </a:t>
            </a:r>
            <a:r>
              <a:rPr lang="en-GB" dirty="0"/>
              <a:t>and </a:t>
            </a:r>
            <a:r>
              <a:rPr lang="en-GB" dirty="0" smtClean="0"/>
              <a:t>July 2017 </a:t>
            </a:r>
            <a:r>
              <a:rPr lang="en-GB" dirty="0"/>
              <a:t>(CERN</a:t>
            </a:r>
            <a:r>
              <a:rPr lang="en-GB" dirty="0" smtClean="0"/>
              <a:t>)</a:t>
            </a:r>
          </a:p>
          <a:p>
            <a:pPr lvl="1">
              <a:defRPr/>
            </a:pPr>
            <a:r>
              <a:rPr lang="en-GB" dirty="0" smtClean="0"/>
              <a:t>3 (LARP) + </a:t>
            </a:r>
            <a:r>
              <a:rPr lang="en-GB" dirty="0"/>
              <a:t>2 (CERN) </a:t>
            </a:r>
            <a:r>
              <a:rPr lang="en-GB" dirty="0" smtClean="0"/>
              <a:t>models in total</a:t>
            </a:r>
            <a:endParaRPr lang="en-GB" dirty="0"/>
          </a:p>
          <a:p>
            <a:pPr>
              <a:defRPr/>
            </a:pPr>
            <a:r>
              <a:rPr lang="en-GB" dirty="0"/>
              <a:t>Series production: </a:t>
            </a:r>
            <a:r>
              <a:rPr lang="en-GB" b="1" dirty="0" smtClean="0"/>
              <a:t>2018-2022</a:t>
            </a:r>
            <a:endParaRPr lang="en-GB" b="1" dirty="0"/>
          </a:p>
          <a:p>
            <a:pPr>
              <a:defRPr/>
            </a:pPr>
            <a:endParaRPr lang="en-GB" altLang="en-US" dirty="0" smtClean="0"/>
          </a:p>
        </p:txBody>
      </p:sp>
      <p:pic>
        <p:nvPicPr>
          <p:cNvPr id="8" name="Picture 7" descr="C:\Users\miaoyu\Desktop\PIC\1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882" y="1034877"/>
            <a:ext cx="3996118" cy="234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531" y="3525076"/>
            <a:ext cx="3944469" cy="273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32587" y="2913532"/>
            <a:ext cx="818253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LARP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7410" y="5755345"/>
            <a:ext cx="864840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9820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164575"/>
            <a:ext cx="8229600" cy="55597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HL-LHC US Magnet Contributions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Q1 and Q3 Nb3Sn Magnets</a:t>
            </a:r>
          </a:p>
          <a:p>
            <a:pPr lvl="1"/>
            <a:r>
              <a:rPr lang="en-US" dirty="0" smtClean="0"/>
              <a:t>Preferred US Scope: Q1 </a:t>
            </a:r>
            <a:r>
              <a:rPr lang="en-US" dirty="0"/>
              <a:t>and Q3 Cold Mass Assembly </a:t>
            </a:r>
            <a:r>
              <a:rPr lang="en-US" dirty="0" smtClean="0"/>
              <a:t> (x10)</a:t>
            </a:r>
          </a:p>
          <a:p>
            <a:pPr lvl="2"/>
            <a:r>
              <a:rPr lang="en-US" dirty="0" smtClean="0"/>
              <a:t>Includes two ~ 4.5m long Nb3Sn magnets installed in </a:t>
            </a:r>
            <a:r>
              <a:rPr lang="en-US" dirty="0"/>
              <a:t>a SS helium vessel with end </a:t>
            </a:r>
            <a:r>
              <a:rPr lang="en-US" dirty="0" smtClean="0"/>
              <a:t>domes, ready for insertion into a cryostat</a:t>
            </a:r>
          </a:p>
          <a:p>
            <a:pPr lvl="1"/>
            <a:r>
              <a:rPr lang="en-US" dirty="0" smtClean="0"/>
              <a:t>Minimum </a:t>
            </a:r>
            <a:r>
              <a:rPr lang="en-US" dirty="0"/>
              <a:t>US Scope: </a:t>
            </a:r>
            <a:r>
              <a:rPr lang="en-US" dirty="0" smtClean="0"/>
              <a:t>Component Magnets for Q1 and Q3 (x20)</a:t>
            </a:r>
          </a:p>
          <a:p>
            <a:pPr lvl="2"/>
            <a:r>
              <a:rPr lang="en-US" dirty="0" smtClean="0"/>
              <a:t>CERN responsible for assembling the Q1 and Q3 cold mass</a:t>
            </a:r>
          </a:p>
          <a:p>
            <a:pPr lvl="1"/>
            <a:r>
              <a:rPr lang="en-US" dirty="0" smtClean="0"/>
              <a:t>Decision depends </a:t>
            </a:r>
            <a:r>
              <a:rPr lang="en-US" dirty="0"/>
              <a:t>on </a:t>
            </a:r>
            <a:r>
              <a:rPr lang="en-US" dirty="0" smtClean="0"/>
              <a:t>TPC and project </a:t>
            </a:r>
            <a:r>
              <a:rPr lang="en-US" dirty="0"/>
              <a:t>funding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CERN’s Scope: </a:t>
            </a:r>
            <a:r>
              <a:rPr lang="en-US" dirty="0"/>
              <a:t>I</a:t>
            </a:r>
            <a:r>
              <a:rPr lang="en-US" dirty="0" smtClean="0"/>
              <a:t>nstall Q1 and Q3 Cold Mass Assemblies into CERN-provided cryostats, final test, tunnel installation, commissioning,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6"/>
          <a:stretch>
            <a:fillRect/>
          </a:stretch>
        </p:blipFill>
        <p:spPr bwMode="auto">
          <a:xfrm>
            <a:off x="5643892" y="4681147"/>
            <a:ext cx="2569234" cy="160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Work\QXF\Meetings\2014\2014_02_06_QXF_Videomeeting_Structure_WG\SQXF MAGNET 1.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75" y="4681147"/>
            <a:ext cx="2293585" cy="147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844712"/>
            <a:ext cx="1438805" cy="143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724756" cy="173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633267" y="3581400"/>
            <a:ext cx="652733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5068" y="5967367"/>
            <a:ext cx="80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MQXF</a:t>
            </a:r>
            <a:endParaRPr lang="en-US" sz="1800" b="1" dirty="0"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3909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Crab Cavities</a:t>
            </a:r>
            <a:endParaRPr lang="en-US" dirty="0"/>
          </a:p>
        </p:txBody>
      </p:sp>
      <p:sp>
        <p:nvSpPr>
          <p:cNvPr id="15363" name="Content Placeholder 9"/>
          <p:cNvSpPr>
            <a:spLocks noGrp="1"/>
          </p:cNvSpPr>
          <p:nvPr>
            <p:ph idx="1"/>
          </p:nvPr>
        </p:nvSpPr>
        <p:spPr>
          <a:xfrm>
            <a:off x="424260" y="3390900"/>
            <a:ext cx="8372777" cy="2324100"/>
          </a:xfrm>
        </p:spPr>
        <p:txBody>
          <a:bodyPr/>
          <a:lstStyle/>
          <a:p>
            <a:r>
              <a:rPr lang="en-US" sz="1600" dirty="0" smtClean="0"/>
              <a:t>Technical Challenges</a:t>
            </a:r>
          </a:p>
          <a:p>
            <a:pPr lvl="1"/>
            <a:r>
              <a:rPr lang="en-US" sz="1400" dirty="0" smtClean="0"/>
              <a:t>Crab cavities have only </a:t>
            </a:r>
            <a:r>
              <a:rPr lang="en-US" sz="1400" i="1" dirty="0" smtClean="0"/>
              <a:t>barely</a:t>
            </a:r>
            <a:r>
              <a:rPr lang="en-US" sz="1400" dirty="0" smtClean="0"/>
              <a:t> been shown to work. </a:t>
            </a:r>
          </a:p>
          <a:p>
            <a:pPr lvl="2"/>
            <a:r>
              <a:rPr lang="en-US" sz="1400" dirty="0" smtClean="0"/>
              <a:t>Never in hadron machines</a:t>
            </a:r>
          </a:p>
          <a:p>
            <a:pPr lvl="1"/>
            <a:r>
              <a:rPr lang="en-US" sz="1400" dirty="0" smtClean="0"/>
              <a:t>LHC bunch length 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low frequency (400 MHz)</a:t>
            </a:r>
            <a:endParaRPr lang="en-US" sz="1400" dirty="0" smtClean="0"/>
          </a:p>
          <a:p>
            <a:pPr lvl="1"/>
            <a:r>
              <a:rPr lang="en-US" sz="1400" dirty="0" smtClean="0"/>
              <a:t>19.4 cm beam separation 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>
                <a:ea typeface="Wingdings"/>
                <a:cs typeface="Wingdings"/>
                <a:sym typeface="Wingdings"/>
              </a:rPr>
              <a:t> </a:t>
            </a:r>
            <a:r>
              <a:rPr lang="en-US" sz="1400" dirty="0" smtClean="0">
                <a:ea typeface="Wingdings"/>
                <a:cs typeface="Wingdings"/>
                <a:sym typeface="Wingdings"/>
              </a:rPr>
              <a:t>“compact” </a:t>
            </a:r>
            <a:br>
              <a:rPr lang="en-US" sz="1400" dirty="0" smtClean="0">
                <a:ea typeface="Wingdings"/>
                <a:cs typeface="Wingdings"/>
                <a:sym typeface="Wingdings"/>
              </a:rPr>
            </a:br>
            <a:r>
              <a:rPr lang="en-US" sz="1400" dirty="0" smtClean="0">
                <a:ea typeface="Wingdings"/>
                <a:cs typeface="Wingdings"/>
                <a:sym typeface="Wingdings"/>
              </a:rPr>
              <a:t>(exotic) design</a:t>
            </a:r>
          </a:p>
          <a:p>
            <a:r>
              <a:rPr lang="en-US" sz="1800" dirty="0" smtClean="0">
                <a:ea typeface="Wingdings"/>
                <a:cs typeface="Wingdings"/>
                <a:sym typeface="Wingdings"/>
              </a:rPr>
              <a:t>Additional benefit</a:t>
            </a:r>
          </a:p>
          <a:p>
            <a:pPr lvl="1"/>
            <a:r>
              <a:rPr lang="en-US" sz="1400" dirty="0" smtClean="0">
                <a:ea typeface="Wingdings"/>
                <a:cs typeface="Wingdings"/>
                <a:sym typeface="Wingdings"/>
              </a:rPr>
              <a:t>Crab cavities can aid in leveling!</a:t>
            </a:r>
          </a:p>
          <a:p>
            <a:r>
              <a:rPr lang="en-US" sz="1800" dirty="0" smtClean="0">
                <a:ea typeface="Wingdings"/>
                <a:cs typeface="Wingdings"/>
                <a:sym typeface="Wingdings"/>
              </a:rPr>
              <a:t>Currently aiming for:</a:t>
            </a:r>
          </a:p>
          <a:p>
            <a:pPr lvl="1"/>
            <a:r>
              <a:rPr lang="en-US" sz="1400" dirty="0" smtClean="0">
                <a:ea typeface="Wingdings"/>
                <a:cs typeface="Wingdings"/>
                <a:sym typeface="Wingdings"/>
              </a:rPr>
              <a:t>SPS test in 2016</a:t>
            </a:r>
            <a:endParaRPr lang="en-US" sz="1400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5" y="695325"/>
            <a:ext cx="4419600" cy="26955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953" y="797163"/>
            <a:ext cx="4076047" cy="2971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5366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13, 2014</a:t>
            </a:r>
          </a:p>
        </p:txBody>
      </p:sp>
      <p:sp>
        <p:nvSpPr>
          <p:cNvPr id="1536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8107119" y="6534150"/>
            <a:ext cx="588963" cy="2286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EBCBA-7FCE-4BD2-A1E2-01D01308745E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8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3969" y="4043480"/>
            <a:ext cx="1248938" cy="94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7969" y="5181600"/>
            <a:ext cx="2762879" cy="94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375565" y="3889860"/>
            <a:ext cx="1382580" cy="23043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05994" y="6194160"/>
            <a:ext cx="99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LARP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2984" y="5234035"/>
            <a:ext cx="1382580" cy="9601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23414" y="6194160"/>
            <a:ext cx="99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UK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7770" y="5157225"/>
            <a:ext cx="1420985" cy="122896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92985" y="5157225"/>
            <a:ext cx="1305770" cy="1190555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00521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Kissing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2E954-A950-7341-A7F7-EE0D0CC5844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31" y="1239915"/>
            <a:ext cx="8741358" cy="51419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4260" y="855865"/>
            <a:ext cx="787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Using crab cavities to level luminosity and lower peak interaction density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3357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stepped down as director of LARP about a year ago and haven’t had a lot of involvement since.</a:t>
            </a:r>
          </a:p>
          <a:p>
            <a:pPr lvl="1"/>
            <a:r>
              <a:rPr lang="en-US" dirty="0" smtClean="0"/>
              <a:t>Replaced by Giorgio </a:t>
            </a:r>
            <a:r>
              <a:rPr lang="en-US" dirty="0" err="1" smtClean="0"/>
              <a:t>Apollinari</a:t>
            </a:r>
            <a:endParaRPr lang="en-US" dirty="0" smtClean="0"/>
          </a:p>
          <a:p>
            <a:r>
              <a:rPr lang="en-US" dirty="0" smtClean="0"/>
              <a:t>Giorgio and most of the other LARP people are preparing for the collaboration meeting in Japan next week</a:t>
            </a:r>
          </a:p>
          <a:p>
            <a:r>
              <a:rPr lang="en-US" dirty="0" smtClean="0"/>
              <a:t>I’ve come out of retirement to give this talk.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583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202980"/>
            <a:ext cx="8229600" cy="51817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US Crab Cavity Contribution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Crab Cavities</a:t>
            </a:r>
          </a:p>
          <a:p>
            <a:pPr lvl="1"/>
            <a:r>
              <a:rPr lang="en-US" dirty="0" smtClean="0"/>
              <a:t>US Scope: 40 “dressed” crab cavities</a:t>
            </a:r>
          </a:p>
          <a:p>
            <a:pPr lvl="2"/>
            <a:r>
              <a:rPr lang="en-US" dirty="0" smtClean="0"/>
              <a:t>Components such as tuners, HOM couplers, etc. under discussion</a:t>
            </a:r>
          </a:p>
          <a:p>
            <a:pPr lvl="1"/>
            <a:r>
              <a:rPr lang="en-US" dirty="0" smtClean="0"/>
              <a:t>CERN Scope: Cryomodules</a:t>
            </a:r>
          </a:p>
          <a:p>
            <a:pPr lvl="2"/>
            <a:r>
              <a:rPr lang="en-US" dirty="0" smtClean="0"/>
              <a:t>Integrate and install dressed cavities into ten Cryomodules (four cavities each) and install in tunnel. (includes two spares)</a:t>
            </a:r>
          </a:p>
          <a:p>
            <a:pPr lvl="1"/>
            <a:r>
              <a:rPr lang="en-US" dirty="0" smtClean="0"/>
              <a:t>SPS Demonstration planned as part of LARP</a:t>
            </a:r>
          </a:p>
          <a:p>
            <a:pPr lvl="2"/>
            <a:r>
              <a:rPr lang="en-US" dirty="0" smtClean="0"/>
              <a:t>Two cryomodules, two dressed cavities each (LARP expected to deliver dressed cavities)</a:t>
            </a:r>
          </a:p>
          <a:p>
            <a:pPr lvl="2"/>
            <a:r>
              <a:rPr lang="en-US" dirty="0" smtClean="0"/>
              <a:t>Two design options under consideration (RF Dipole and Double Quarter Wave)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60" y="4888096"/>
            <a:ext cx="1371600" cy="153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277221"/>
            <a:ext cx="1873176" cy="121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81" r="27133"/>
          <a:stretch/>
        </p:blipFill>
        <p:spPr>
          <a:xfrm>
            <a:off x="2971800" y="2819027"/>
            <a:ext cx="1933344" cy="1928923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68" r="18265"/>
          <a:stretch/>
        </p:blipFill>
        <p:spPr>
          <a:xfrm>
            <a:off x="5715000" y="2829091"/>
            <a:ext cx="2643913" cy="181165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0" y="4690148"/>
            <a:ext cx="1872225" cy="18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4626572"/>
            <a:ext cx="1827677" cy="19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8200" y="457313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DQW Option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0" y="29090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RFD Option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3409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6705600" cy="792162"/>
          </a:xfrm>
        </p:spPr>
        <p:txBody>
          <a:bodyPr/>
          <a:lstStyle/>
          <a:p>
            <a:r>
              <a:rPr lang="en-US" dirty="0" smtClean="0"/>
              <a:t>(L)ARP2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486399"/>
          </a:xfrm>
        </p:spPr>
        <p:txBody>
          <a:bodyPr>
            <a:normAutofit/>
          </a:bodyPr>
          <a:lstStyle/>
          <a:p>
            <a:r>
              <a:rPr lang="en-US" dirty="0" smtClean="0"/>
              <a:t>Several activities presently supported by LARP will not find space once the US-HL-LHC Project starts according to DOE order 413.3b</a:t>
            </a:r>
          </a:p>
          <a:p>
            <a:pPr lvl="1"/>
            <a:r>
              <a:rPr lang="en-US" dirty="0" err="1" smtClean="0"/>
              <a:t>Toohig</a:t>
            </a:r>
            <a:r>
              <a:rPr lang="en-US" dirty="0" smtClean="0"/>
              <a:t> Fellowship</a:t>
            </a:r>
          </a:p>
          <a:p>
            <a:pPr lvl="1"/>
            <a:r>
              <a:rPr lang="en-US" dirty="0" smtClean="0"/>
              <a:t>R&amp;D Studies (WBFS, e-hollow lens as of today) or “soft deliverables” activities (beam-beam simulations or energy deposit calculations)</a:t>
            </a:r>
          </a:p>
          <a:p>
            <a:pPr lvl="1"/>
            <a:r>
              <a:rPr lang="en-US" dirty="0" smtClean="0"/>
              <a:t>Accelerator physicist Long Term Visitor program to LHC/HL-LHC</a:t>
            </a:r>
          </a:p>
          <a:p>
            <a:pPr lvl="2"/>
            <a:r>
              <a:rPr lang="en-US" dirty="0" smtClean="0"/>
              <a:t>Flavor change from “Transfer of experience from </a:t>
            </a:r>
            <a:r>
              <a:rPr lang="en-US" dirty="0" err="1" smtClean="0"/>
              <a:t>TeV</a:t>
            </a:r>
            <a:r>
              <a:rPr lang="en-US" dirty="0" smtClean="0"/>
              <a:t> to LHC” (~2010) to “Active Participation in World-wide Accelerator Operations Effort” (~2020)</a:t>
            </a:r>
          </a:p>
          <a:p>
            <a:r>
              <a:rPr lang="en-US" dirty="0" smtClean="0"/>
              <a:t>Need </a:t>
            </a:r>
            <a:r>
              <a:rPr lang="en-US" dirty="0"/>
              <a:t>f</a:t>
            </a:r>
            <a:r>
              <a:rPr lang="en-US" dirty="0" smtClean="0"/>
              <a:t>or (L)ARP2 from ~2018 onward at level of few (~3-4) M$ </a:t>
            </a:r>
            <a:r>
              <a:rPr lang="en-US" i="1" dirty="0" smtClean="0"/>
              <a:t>exclusive</a:t>
            </a:r>
            <a:r>
              <a:rPr lang="en-US" dirty="0" smtClean="0"/>
              <a:t> of HFM development for HE-LHC or VLHC/FCC/</a:t>
            </a:r>
            <a:r>
              <a:rPr lang="en-US" dirty="0" err="1" smtClean="0"/>
              <a:t>SppC</a:t>
            </a:r>
            <a:endParaRPr lang="en-US" dirty="0" smtClean="0"/>
          </a:p>
          <a:p>
            <a:pPr lvl="1"/>
            <a:r>
              <a:rPr lang="en-US" dirty="0" smtClean="0"/>
              <a:t>This is being negotiated.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31108" y="64827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3832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39475" y="202980"/>
            <a:ext cx="6629400" cy="40479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Arial" charset="0"/>
              </a:rPr>
              <a:t>High Bandwidth Feedback </a:t>
            </a:r>
            <a:r>
              <a:rPr lang="en-US" sz="3200" dirty="0" smtClean="0">
                <a:latin typeface="Arial" charset="0"/>
              </a:rPr>
              <a:t>System</a:t>
            </a:r>
            <a:endParaRPr lang="en-US" sz="2000" i="1" dirty="0">
              <a:latin typeface="Arial" charset="0"/>
            </a:endParaRPr>
          </a:p>
        </p:txBody>
      </p:sp>
      <p:sp>
        <p:nvSpPr>
          <p:cNvPr id="31746" name="Content Placeholder 2"/>
          <p:cNvSpPr>
            <a:spLocks noGrp="1" noChangeAspect="1"/>
          </p:cNvSpPr>
          <p:nvPr>
            <p:ph idx="1"/>
          </p:nvPr>
        </p:nvSpPr>
        <p:spPr>
          <a:xfrm>
            <a:off x="385855" y="740650"/>
            <a:ext cx="8395369" cy="2971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charset="0"/>
              </a:rPr>
              <a:t>The high bandwidth feedback system is </a:t>
            </a:r>
            <a:r>
              <a:rPr lang="en-US" sz="1800" dirty="0" smtClean="0">
                <a:latin typeface="Arial" charset="0"/>
              </a:rPr>
              <a:t>a GHz bandwidth instability control system</a:t>
            </a:r>
          </a:p>
          <a:p>
            <a:pPr lvl="1"/>
            <a:r>
              <a:rPr lang="en-US" sz="1600" dirty="0" smtClean="0">
                <a:latin typeface="Arial" charset="0"/>
              </a:rPr>
              <a:t>Increases LHC luminosity via higher SPS currents</a:t>
            </a:r>
          </a:p>
          <a:p>
            <a:pPr lvl="1"/>
            <a:r>
              <a:rPr lang="en-US" sz="1600" dirty="0" smtClean="0">
                <a:latin typeface="Arial" charset="0"/>
              </a:rPr>
              <a:t>Improves LHC beam quality and allows SPS operational flexibility</a:t>
            </a:r>
          </a:p>
          <a:p>
            <a:pPr lvl="1"/>
            <a:r>
              <a:rPr lang="en-US" sz="1600" dirty="0" smtClean="0">
                <a:latin typeface="Arial" charset="0"/>
              </a:rPr>
              <a:t>Leverages US expertise from </a:t>
            </a:r>
            <a:r>
              <a:rPr lang="en-US" sz="1600" dirty="0" err="1" smtClean="0">
                <a:latin typeface="Arial" charset="0"/>
              </a:rPr>
              <a:t>e+e</a:t>
            </a:r>
            <a:r>
              <a:rPr lang="en-US" sz="1600" dirty="0" smtClean="0">
                <a:latin typeface="Arial" charset="0"/>
              </a:rPr>
              <a:t>- @ SLAC</a:t>
            </a:r>
            <a:endParaRPr lang="en-US" sz="1600" dirty="0">
              <a:latin typeface="Arial" charset="0"/>
            </a:endParaRPr>
          </a:p>
          <a:p>
            <a:r>
              <a:rPr lang="en-US" sz="1800" dirty="0" smtClean="0">
                <a:latin typeface="Arial" charset="0"/>
              </a:rPr>
              <a:t>LARP continues technology R&amp;D &amp; development of novel control methods</a:t>
            </a:r>
          </a:p>
          <a:p>
            <a:r>
              <a:rPr lang="en-US" sz="1800" dirty="0" smtClean="0">
                <a:latin typeface="Arial" charset="0"/>
              </a:rPr>
              <a:t>Test of full functionality prototype in SPS by FY15-FY16</a:t>
            </a:r>
          </a:p>
          <a:p>
            <a:r>
              <a:rPr lang="en-US" sz="1800" dirty="0" smtClean="0">
                <a:latin typeface="Arial" charset="0"/>
              </a:rPr>
              <a:t>Aiming for a deliverable (within LARP) of an SPS full-function instability control processing system hardware, firmware and diagnostic for use at SPS post LS2. </a:t>
            </a:r>
            <a:r>
              <a:rPr lang="en-US" sz="1800" i="1" u="sng" dirty="0" smtClean="0">
                <a:latin typeface="Arial" charset="0"/>
              </a:rPr>
              <a:t>Presently not planned as baseline HL-LHC or LIU</a:t>
            </a:r>
            <a:r>
              <a:rPr lang="en-US" sz="1800" i="1" dirty="0" smtClean="0">
                <a:latin typeface="Arial" charset="0"/>
              </a:rPr>
              <a:t>  </a:t>
            </a:r>
          </a:p>
          <a:p>
            <a:pPr lvl="1"/>
            <a:r>
              <a:rPr lang="en-US" sz="1600" dirty="0" smtClean="0">
                <a:latin typeface="Arial" charset="0"/>
              </a:rPr>
              <a:t>CERN to contribute beam-line components (kickers, cable plant, etc.)</a:t>
            </a:r>
          </a:p>
        </p:txBody>
      </p:sp>
      <p:sp>
        <p:nvSpPr>
          <p:cNvPr id="3174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381000" y="6305550"/>
            <a:ext cx="533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8983FB-CA3D-6E46-A051-51B46F110988}" type="slidenum">
              <a:rPr lang="en-US" sz="1200">
                <a:solidFill>
                  <a:srgbClr val="FFFFFF"/>
                </a:solidFill>
              </a:rPr>
              <a:pPr eaLnBrk="1" hangingPunct="1"/>
              <a:t>22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69170" y="4350720"/>
            <a:ext cx="6803993" cy="2103208"/>
            <a:chOff x="460017" y="1737267"/>
            <a:chExt cx="8628566" cy="3755676"/>
          </a:xfrm>
        </p:grpSpPr>
        <p:sp>
          <p:nvSpPr>
            <p:cNvPr id="7" name="Rectangle 6"/>
            <p:cNvSpPr/>
            <p:nvPr/>
          </p:nvSpPr>
          <p:spPr>
            <a:xfrm>
              <a:off x="2234299" y="3235662"/>
              <a:ext cx="3305906" cy="858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prstDash val="sysDash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60017" y="2060850"/>
              <a:ext cx="8628566" cy="0"/>
            </a:xfrm>
            <a:prstGeom prst="straightConnector1">
              <a:avLst/>
            </a:prstGeom>
            <a:ln w="12700"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286406" y="3336829"/>
              <a:ext cx="693617" cy="6471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/>
                <a:t>Analog</a:t>
              </a:r>
              <a:endParaRPr lang="en-GB" sz="1000" dirty="0" smtClean="0"/>
            </a:p>
            <a:p>
              <a:pPr algn="ctr"/>
              <a:r>
                <a:rPr lang="en-GB" sz="1000" dirty="0" smtClean="0"/>
                <a:t>Front</a:t>
              </a:r>
            </a:p>
            <a:p>
              <a:pPr algn="ctr"/>
              <a:r>
                <a:rPr lang="en-GB" sz="1000" dirty="0" smtClean="0"/>
                <a:t>End</a:t>
              </a:r>
              <a:endParaRPr lang="en-GB" sz="1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7456" y="3336799"/>
              <a:ext cx="693617" cy="6471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/>
                <a:t>Analog</a:t>
              </a:r>
              <a:r>
                <a:rPr lang="en-GB" sz="1000" dirty="0" smtClean="0"/>
                <a:t> Back</a:t>
              </a:r>
            </a:p>
            <a:p>
              <a:pPr algn="ctr"/>
              <a:r>
                <a:rPr lang="en-GB" sz="1000" dirty="0" smtClean="0"/>
                <a:t>End</a:t>
              </a:r>
              <a:endParaRPr lang="en-GB" sz="1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08833" y="3336829"/>
              <a:ext cx="1162361" cy="647165"/>
            </a:xfrm>
            <a:prstGeom prst="rect">
              <a:avLst/>
            </a:prstGeom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Signal</a:t>
              </a:r>
            </a:p>
            <a:p>
              <a:pPr algn="ctr"/>
              <a:r>
                <a:rPr lang="en-GB" sz="1200" dirty="0" smtClean="0"/>
                <a:t>Processing</a:t>
              </a:r>
              <a:endParaRPr lang="en-GB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5786" y="1737270"/>
              <a:ext cx="693617" cy="647165"/>
            </a:xfrm>
            <a:prstGeom prst="rect">
              <a:avLst/>
            </a:prstGeom>
            <a:solidFill>
              <a:srgbClr val="92D050"/>
            </a:solidFill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BPM</a:t>
              </a:r>
              <a:endParaRPr lang="en-GB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65982" y="1737267"/>
              <a:ext cx="693617" cy="647165"/>
            </a:xfrm>
            <a:prstGeom prst="rect">
              <a:avLst/>
            </a:prstGeom>
            <a:solidFill>
              <a:srgbClr val="92D050"/>
            </a:solidFill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Kicker</a:t>
              </a:r>
              <a:endParaRPr lang="en-GB" sz="1200" dirty="0"/>
            </a:p>
          </p:txBody>
        </p:sp>
        <p:cxnSp>
          <p:nvCxnSpPr>
            <p:cNvPr id="14" name="Elbow Connector 13"/>
            <p:cNvCxnSpPr>
              <a:stCxn id="12" idx="2"/>
              <a:endCxn id="9" idx="1"/>
            </p:cNvCxnSpPr>
            <p:nvPr/>
          </p:nvCxnSpPr>
          <p:spPr>
            <a:xfrm rot="16200000" flipH="1">
              <a:off x="511513" y="2885515"/>
              <a:ext cx="1275977" cy="273812"/>
            </a:xfrm>
            <a:prstGeom prst="bentConnector2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988568" y="3660413"/>
              <a:ext cx="347220" cy="1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9" idx="0"/>
              <a:endCxn id="13" idx="2"/>
            </p:cNvCxnSpPr>
            <p:nvPr/>
          </p:nvCxnSpPr>
          <p:spPr>
            <a:xfrm flipV="1">
              <a:off x="7686098" y="2384433"/>
              <a:ext cx="426693" cy="1275951"/>
            </a:xfrm>
            <a:prstGeom prst="bentConnector2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3" idx="3"/>
            </p:cNvCxnSpPr>
            <p:nvPr/>
          </p:nvCxnSpPr>
          <p:spPr>
            <a:xfrm>
              <a:off x="5452783" y="3656525"/>
              <a:ext cx="494673" cy="0"/>
            </a:xfrm>
            <a:prstGeom prst="line">
              <a:avLst/>
            </a:prstGeom>
            <a:ln w="12700" cap="rnd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3"/>
              <a:endCxn id="19" idx="3"/>
            </p:cNvCxnSpPr>
            <p:nvPr/>
          </p:nvCxnSpPr>
          <p:spPr>
            <a:xfrm>
              <a:off x="6641074" y="3660382"/>
              <a:ext cx="399448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 rot="5400000">
              <a:off x="6938589" y="3337594"/>
              <a:ext cx="849440" cy="645576"/>
            </a:xfrm>
            <a:prstGeom prst="triangle">
              <a:avLst/>
            </a:prstGeom>
            <a:solidFill>
              <a:srgbClr val="FF0000"/>
            </a:solidFill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2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09047" y="3452530"/>
              <a:ext cx="6553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</a:rPr>
                <a:t>Power Amp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173"/>
            <p:cNvSpPr/>
            <p:nvPr/>
          </p:nvSpPr>
          <p:spPr>
            <a:xfrm>
              <a:off x="1149500" y="2188536"/>
              <a:ext cx="6749944" cy="933259"/>
            </a:xfrm>
            <a:custGeom>
              <a:avLst/>
              <a:gdLst>
                <a:gd name="connsiteX0" fmla="*/ 0 w 6150937"/>
                <a:gd name="connsiteY0" fmla="*/ 358088 h 1657815"/>
                <a:gd name="connsiteX1" fmla="*/ 358088 w 6150937"/>
                <a:gd name="connsiteY1" fmla="*/ 0 h 1657815"/>
                <a:gd name="connsiteX2" fmla="*/ 5792849 w 6150937"/>
                <a:gd name="connsiteY2" fmla="*/ 0 h 1657815"/>
                <a:gd name="connsiteX3" fmla="*/ 6150937 w 6150937"/>
                <a:gd name="connsiteY3" fmla="*/ 358088 h 1657815"/>
                <a:gd name="connsiteX4" fmla="*/ 6150937 w 6150937"/>
                <a:gd name="connsiteY4" fmla="*/ 1299727 h 1657815"/>
                <a:gd name="connsiteX5" fmla="*/ 5792849 w 6150937"/>
                <a:gd name="connsiteY5" fmla="*/ 1657815 h 1657815"/>
                <a:gd name="connsiteX6" fmla="*/ 358088 w 6150937"/>
                <a:gd name="connsiteY6" fmla="*/ 1657815 h 1657815"/>
                <a:gd name="connsiteX7" fmla="*/ 0 w 6150937"/>
                <a:gd name="connsiteY7" fmla="*/ 1299727 h 1657815"/>
                <a:gd name="connsiteX8" fmla="*/ 0 w 6150937"/>
                <a:gd name="connsiteY8" fmla="*/ 358088 h 1657815"/>
                <a:gd name="connsiteX0" fmla="*/ 358088 w 6150937"/>
                <a:gd name="connsiteY0" fmla="*/ 0 h 1657815"/>
                <a:gd name="connsiteX1" fmla="*/ 5792849 w 6150937"/>
                <a:gd name="connsiteY1" fmla="*/ 0 h 1657815"/>
                <a:gd name="connsiteX2" fmla="*/ 6150937 w 6150937"/>
                <a:gd name="connsiteY2" fmla="*/ 358088 h 1657815"/>
                <a:gd name="connsiteX3" fmla="*/ 6150937 w 6150937"/>
                <a:gd name="connsiteY3" fmla="*/ 1299727 h 1657815"/>
                <a:gd name="connsiteX4" fmla="*/ 5792849 w 6150937"/>
                <a:gd name="connsiteY4" fmla="*/ 1657815 h 1657815"/>
                <a:gd name="connsiteX5" fmla="*/ 358088 w 6150937"/>
                <a:gd name="connsiteY5" fmla="*/ 1657815 h 1657815"/>
                <a:gd name="connsiteX6" fmla="*/ 0 w 6150937"/>
                <a:gd name="connsiteY6" fmla="*/ 1299727 h 1657815"/>
                <a:gd name="connsiteX7" fmla="*/ 0 w 6150937"/>
                <a:gd name="connsiteY7" fmla="*/ 358088 h 1657815"/>
                <a:gd name="connsiteX8" fmla="*/ 449528 w 6150937"/>
                <a:gd name="connsiteY8" fmla="*/ 91440 h 1657815"/>
                <a:gd name="connsiteX0" fmla="*/ 358088 w 6150937"/>
                <a:gd name="connsiteY0" fmla="*/ 0 h 1657815"/>
                <a:gd name="connsiteX1" fmla="*/ 5792849 w 6150937"/>
                <a:gd name="connsiteY1" fmla="*/ 0 h 1657815"/>
                <a:gd name="connsiteX2" fmla="*/ 6150937 w 6150937"/>
                <a:gd name="connsiteY2" fmla="*/ 358088 h 1657815"/>
                <a:gd name="connsiteX3" fmla="*/ 6150937 w 6150937"/>
                <a:gd name="connsiteY3" fmla="*/ 1299727 h 1657815"/>
                <a:gd name="connsiteX4" fmla="*/ 5792849 w 6150937"/>
                <a:gd name="connsiteY4" fmla="*/ 1657815 h 1657815"/>
                <a:gd name="connsiteX5" fmla="*/ 358088 w 6150937"/>
                <a:gd name="connsiteY5" fmla="*/ 1657815 h 1657815"/>
                <a:gd name="connsiteX6" fmla="*/ 0 w 6150937"/>
                <a:gd name="connsiteY6" fmla="*/ 1299727 h 1657815"/>
                <a:gd name="connsiteX7" fmla="*/ 0 w 6150937"/>
                <a:gd name="connsiteY7" fmla="*/ 358088 h 1657815"/>
                <a:gd name="connsiteX0" fmla="*/ 5792849 w 6150937"/>
                <a:gd name="connsiteY0" fmla="*/ 0 h 1657815"/>
                <a:gd name="connsiteX1" fmla="*/ 6150937 w 6150937"/>
                <a:gd name="connsiteY1" fmla="*/ 358088 h 1657815"/>
                <a:gd name="connsiteX2" fmla="*/ 6150937 w 6150937"/>
                <a:gd name="connsiteY2" fmla="*/ 1299727 h 1657815"/>
                <a:gd name="connsiteX3" fmla="*/ 5792849 w 6150937"/>
                <a:gd name="connsiteY3" fmla="*/ 1657815 h 1657815"/>
                <a:gd name="connsiteX4" fmla="*/ 358088 w 6150937"/>
                <a:gd name="connsiteY4" fmla="*/ 1657815 h 1657815"/>
                <a:gd name="connsiteX5" fmla="*/ 0 w 6150937"/>
                <a:gd name="connsiteY5" fmla="*/ 1299727 h 1657815"/>
                <a:gd name="connsiteX6" fmla="*/ 0 w 6150937"/>
                <a:gd name="connsiteY6" fmla="*/ 358088 h 1657815"/>
                <a:gd name="connsiteX0" fmla="*/ 6150937 w 6150937"/>
                <a:gd name="connsiteY0" fmla="*/ 0 h 1299727"/>
                <a:gd name="connsiteX1" fmla="*/ 6150937 w 6150937"/>
                <a:gd name="connsiteY1" fmla="*/ 941639 h 1299727"/>
                <a:gd name="connsiteX2" fmla="*/ 5792849 w 6150937"/>
                <a:gd name="connsiteY2" fmla="*/ 1299727 h 1299727"/>
                <a:gd name="connsiteX3" fmla="*/ 358088 w 6150937"/>
                <a:gd name="connsiteY3" fmla="*/ 1299727 h 1299727"/>
                <a:gd name="connsiteX4" fmla="*/ 0 w 6150937"/>
                <a:gd name="connsiteY4" fmla="*/ 941639 h 1299727"/>
                <a:gd name="connsiteX5" fmla="*/ 0 w 6150937"/>
                <a:gd name="connsiteY5" fmla="*/ 0 h 129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0937" h="1299727">
                  <a:moveTo>
                    <a:pt x="6150937" y="0"/>
                  </a:moveTo>
                  <a:lnTo>
                    <a:pt x="6150937" y="941639"/>
                  </a:lnTo>
                  <a:cubicBezTo>
                    <a:pt x="6150937" y="1139406"/>
                    <a:pt x="5990616" y="1299727"/>
                    <a:pt x="5792849" y="1299727"/>
                  </a:cubicBezTo>
                  <a:lnTo>
                    <a:pt x="358088" y="1299727"/>
                  </a:lnTo>
                  <a:cubicBezTo>
                    <a:pt x="160321" y="1299727"/>
                    <a:pt x="0" y="1139406"/>
                    <a:pt x="0" y="941639"/>
                  </a:cubicBez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2327243" y="3441186"/>
              <a:ext cx="743368" cy="438449"/>
            </a:xfrm>
            <a:prstGeom prst="homePlate">
              <a:avLst/>
            </a:prstGeom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 smtClean="0"/>
                <a:t>ADC</a:t>
              </a:r>
            </a:p>
          </p:txBody>
        </p:sp>
        <p:sp>
          <p:nvSpPr>
            <p:cNvPr id="23" name="Pentagon 22"/>
            <p:cNvSpPr/>
            <p:nvPr/>
          </p:nvSpPr>
          <p:spPr>
            <a:xfrm>
              <a:off x="4709414" y="3437302"/>
              <a:ext cx="743368" cy="438449"/>
            </a:xfrm>
            <a:prstGeom prst="homePlate">
              <a:avLst/>
            </a:prstGeom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 smtClean="0"/>
                <a:t>DAC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070612" y="3625192"/>
              <a:ext cx="238221" cy="77532"/>
            </a:xfrm>
            <a:prstGeom prst="rightArrow">
              <a:avLst/>
            </a:prstGeom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471194" y="3617758"/>
              <a:ext cx="238221" cy="77532"/>
            </a:xfrm>
            <a:prstGeom prst="rightArrow">
              <a:avLst/>
            </a:prstGeom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290574" y="1976935"/>
              <a:ext cx="506782" cy="159972"/>
            </a:xfrm>
            <a:prstGeom prst="ellipse">
              <a:avLst/>
            </a:prstGeom>
            <a:solidFill>
              <a:srgbClr val="FFC000"/>
            </a:solidFill>
            <a:ln w="2540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14655" y="2050037"/>
              <a:ext cx="541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Beam</a:t>
              </a:r>
              <a:endParaRPr lang="en-GB" sz="1200" dirty="0"/>
            </a:p>
          </p:txBody>
        </p:sp>
        <p:sp>
          <p:nvSpPr>
            <p:cNvPr id="28" name="TextBox 27"/>
            <p:cNvSpPr txBox="1">
              <a:spLocks noChangeAspect="1"/>
            </p:cNvSpPr>
            <p:nvPr/>
          </p:nvSpPr>
          <p:spPr>
            <a:xfrm>
              <a:off x="3323681" y="1853898"/>
              <a:ext cx="2988595" cy="12719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i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Active closed loop </a:t>
              </a:r>
            </a:p>
            <a:p>
              <a:pPr algn="ctr"/>
              <a:r>
                <a:rPr lang="en-GB" b="1" i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Feedback</a:t>
              </a:r>
              <a:endParaRPr lang="en-GB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925469" y="4521967"/>
              <a:ext cx="503653" cy="459436"/>
              <a:chOff x="1109147" y="5927799"/>
              <a:chExt cx="503653" cy="459436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1247041" y="5948064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189891" y="5948064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1304191" y="5948064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1361341" y="5948064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1418491" y="5948064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1475641" y="5948064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1532791" y="5948064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1589941" y="5948064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1132007" y="5948064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1110575" y="6150047"/>
                <a:ext cx="501531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7" name="Oval 146"/>
              <p:cNvSpPr/>
              <p:nvPr/>
            </p:nvSpPr>
            <p:spPr>
              <a:xfrm>
                <a:off x="1109147" y="6128598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167031" y="5964274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220587" y="5927799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281331" y="6000469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338481" y="6129744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395631" y="6260713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452781" y="6341516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509931" y="6308427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567081" y="6129744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cxnSp>
            <p:nvCxnSpPr>
              <p:cNvPr id="156" name="Straight Connector 155"/>
              <p:cNvCxnSpPr>
                <a:endCxn id="148" idx="4"/>
              </p:cNvCxnSpPr>
              <p:nvPr/>
            </p:nvCxnSpPr>
            <p:spPr>
              <a:xfrm flipV="1">
                <a:off x="1189891" y="6009993"/>
                <a:ext cx="0" cy="140055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53" idx="0"/>
              </p:cNvCxnSpPr>
              <p:nvPr/>
            </p:nvCxnSpPr>
            <p:spPr>
              <a:xfrm flipV="1">
                <a:off x="1475641" y="6150048"/>
                <a:ext cx="1648" cy="191468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endCxn id="150" idx="4"/>
              </p:cNvCxnSpPr>
              <p:nvPr/>
            </p:nvCxnSpPr>
            <p:spPr>
              <a:xfrm flipV="1">
                <a:off x="1304191" y="6046188"/>
                <a:ext cx="0" cy="105269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1418491" y="6150047"/>
                <a:ext cx="0" cy="110032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4" idx="0"/>
              </p:cNvCxnSpPr>
              <p:nvPr/>
            </p:nvCxnSpPr>
            <p:spPr>
              <a:xfrm flipV="1">
                <a:off x="1532791" y="6152603"/>
                <a:ext cx="0" cy="155824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endCxn id="149" idx="4"/>
              </p:cNvCxnSpPr>
              <p:nvPr/>
            </p:nvCxnSpPr>
            <p:spPr>
              <a:xfrm flipV="1">
                <a:off x="1242712" y="5973518"/>
                <a:ext cx="735" cy="176531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flipV="1">
              <a:off x="3180202" y="3753445"/>
              <a:ext cx="0" cy="73579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773398" y="4538615"/>
              <a:ext cx="501531" cy="416312"/>
              <a:chOff x="513575" y="5370650"/>
              <a:chExt cx="501531" cy="416312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65004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59289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0719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76434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82149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87864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93579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99294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535007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13575" y="5572633"/>
                <a:ext cx="501531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6" name="Freeform 135"/>
              <p:cNvSpPr/>
              <p:nvPr/>
            </p:nvSpPr>
            <p:spPr>
              <a:xfrm>
                <a:off x="534094" y="5552438"/>
                <a:ext cx="457200" cy="57524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6">
                    <a:moveTo>
                      <a:pt x="0" y="208849"/>
                    </a:moveTo>
                    <a:cubicBezTo>
                      <a:pt x="30559" y="89786"/>
                      <a:pt x="61118" y="-29276"/>
                      <a:pt x="119062" y="6443"/>
                    </a:cubicBezTo>
                    <a:cubicBezTo>
                      <a:pt x="177006" y="42162"/>
                      <a:pt x="291306" y="389825"/>
                      <a:pt x="347662" y="423162"/>
                    </a:cubicBezTo>
                    <a:cubicBezTo>
                      <a:pt x="404018" y="456499"/>
                      <a:pt x="430609" y="331483"/>
                      <a:pt x="457200" y="206468"/>
                    </a:cubicBezTo>
                  </a:path>
                </a:pathLst>
              </a:custGeom>
              <a:noFill/>
              <a:ln w="19050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V="1">
              <a:off x="1027679" y="3753445"/>
              <a:ext cx="0" cy="73579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852304" y="4538615"/>
              <a:ext cx="501531" cy="421100"/>
              <a:chOff x="513575" y="5370650"/>
              <a:chExt cx="501531" cy="421100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65004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59289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70719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76434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82149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87864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93579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992941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35007" y="5370650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513575" y="5572633"/>
                <a:ext cx="501531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5" name="Freeform 124"/>
              <p:cNvSpPr/>
              <p:nvPr/>
            </p:nvSpPr>
            <p:spPr>
              <a:xfrm>
                <a:off x="534094" y="5370650"/>
                <a:ext cx="457200" cy="421100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6">
                    <a:moveTo>
                      <a:pt x="0" y="208849"/>
                    </a:moveTo>
                    <a:cubicBezTo>
                      <a:pt x="30559" y="89786"/>
                      <a:pt x="61118" y="-29276"/>
                      <a:pt x="119062" y="6443"/>
                    </a:cubicBezTo>
                    <a:cubicBezTo>
                      <a:pt x="177006" y="42162"/>
                      <a:pt x="291306" y="389825"/>
                      <a:pt x="347662" y="423162"/>
                    </a:cubicBezTo>
                    <a:cubicBezTo>
                      <a:pt x="404018" y="456499"/>
                      <a:pt x="430609" y="331483"/>
                      <a:pt x="457200" y="206468"/>
                    </a:cubicBezTo>
                  </a:path>
                </a:pathLst>
              </a:custGeom>
              <a:noFill/>
              <a:ln w="19050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 flipV="1">
              <a:off x="2106585" y="3753445"/>
              <a:ext cx="0" cy="73579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582683" y="3753445"/>
              <a:ext cx="0" cy="73579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4340114" y="4514347"/>
              <a:ext cx="502219" cy="459436"/>
              <a:chOff x="4136637" y="5645814"/>
              <a:chExt cx="502219" cy="459436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V="1">
                <a:off x="4216647" y="56686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4159497" y="56686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4273797" y="56686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330947" y="56686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4388097" y="56686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4445247" y="56686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4502397" y="56686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4559547" y="56686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4137325" y="5883002"/>
                <a:ext cx="501531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 flipV="1">
                <a:off x="4136637" y="6023056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98" name="Oval 97"/>
              <p:cNvSpPr/>
              <p:nvPr/>
            </p:nvSpPr>
            <p:spPr>
              <a:xfrm flipV="1">
                <a:off x="4190193" y="6059531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99" name="Oval 98"/>
              <p:cNvSpPr/>
              <p:nvPr/>
            </p:nvSpPr>
            <p:spPr>
              <a:xfrm flipV="1">
                <a:off x="4250937" y="5986861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00" name="Oval 99"/>
              <p:cNvSpPr/>
              <p:nvPr/>
            </p:nvSpPr>
            <p:spPr>
              <a:xfrm flipV="1">
                <a:off x="4308087" y="5857586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01" name="Oval 100"/>
              <p:cNvSpPr/>
              <p:nvPr/>
            </p:nvSpPr>
            <p:spPr>
              <a:xfrm flipV="1">
                <a:off x="4365237" y="5726617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02" name="Oval 101"/>
              <p:cNvSpPr/>
              <p:nvPr/>
            </p:nvSpPr>
            <p:spPr>
              <a:xfrm flipV="1">
                <a:off x="4422387" y="5645814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03" name="Oval 102"/>
              <p:cNvSpPr/>
              <p:nvPr/>
            </p:nvSpPr>
            <p:spPr>
              <a:xfrm flipV="1">
                <a:off x="4479537" y="5678903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sp>
            <p:nvSpPr>
              <p:cNvPr id="104" name="Oval 103"/>
              <p:cNvSpPr/>
              <p:nvPr/>
            </p:nvSpPr>
            <p:spPr>
              <a:xfrm flipV="1">
                <a:off x="4539068" y="5829011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cxnSp>
            <p:nvCxnSpPr>
              <p:cNvPr id="105" name="Straight Connector 104"/>
              <p:cNvCxnSpPr>
                <a:endCxn id="97" idx="4"/>
              </p:cNvCxnSpPr>
              <p:nvPr/>
            </p:nvCxnSpPr>
            <p:spPr>
              <a:xfrm>
                <a:off x="4159497" y="5883001"/>
                <a:ext cx="0" cy="140055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2" idx="0"/>
              </p:cNvCxnSpPr>
              <p:nvPr/>
            </p:nvCxnSpPr>
            <p:spPr>
              <a:xfrm>
                <a:off x="4445247" y="5691533"/>
                <a:ext cx="1648" cy="191468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04" idx="0"/>
              </p:cNvCxnSpPr>
              <p:nvPr/>
            </p:nvCxnSpPr>
            <p:spPr>
              <a:xfrm>
                <a:off x="4561928" y="5874730"/>
                <a:ext cx="0" cy="8270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388097" y="5772970"/>
                <a:ext cx="0" cy="110032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3" idx="0"/>
              </p:cNvCxnSpPr>
              <p:nvPr/>
            </p:nvCxnSpPr>
            <p:spPr>
              <a:xfrm>
                <a:off x="4502397" y="5724622"/>
                <a:ext cx="0" cy="155824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4213053" y="5886152"/>
                <a:ext cx="1213" cy="173379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4614503" y="56686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 flipV="1">
                <a:off x="4591643" y="6023056"/>
                <a:ext cx="45719" cy="45719"/>
              </a:xfrm>
              <a:prstGeom prst="ellipse">
                <a:avLst/>
              </a:prstGeom>
              <a:solidFill>
                <a:srgbClr val="FFC000"/>
              </a:solidFill>
              <a:ln w="9525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/>
              </a:p>
            </p:txBody>
          </p:sp>
          <p:cxnSp>
            <p:nvCxnSpPr>
              <p:cNvPr id="113" name="Straight Connector 112"/>
              <p:cNvCxnSpPr>
                <a:endCxn id="112" idx="4"/>
              </p:cNvCxnSpPr>
              <p:nvPr/>
            </p:nvCxnSpPr>
            <p:spPr>
              <a:xfrm>
                <a:off x="4614503" y="5883001"/>
                <a:ext cx="0" cy="140055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endCxn id="99" idx="4"/>
              </p:cNvCxnSpPr>
              <p:nvPr/>
            </p:nvCxnSpPr>
            <p:spPr>
              <a:xfrm>
                <a:off x="4273797" y="5886152"/>
                <a:ext cx="0" cy="100709"/>
              </a:xfrm>
              <a:prstGeom prst="line">
                <a:avLst/>
              </a:prstGeom>
              <a:ln w="1270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flipV="1">
              <a:off x="5700687" y="3753445"/>
              <a:ext cx="0" cy="73579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6562803" y="4531666"/>
              <a:ext cx="746503" cy="416312"/>
              <a:chOff x="5100986" y="5630573"/>
              <a:chExt cx="746503" cy="416312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526693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520978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532408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538123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543838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549553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555268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560983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5187609" y="5844902"/>
                <a:ext cx="501531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5664787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5" name="Group 84"/>
              <p:cNvGrpSpPr/>
              <p:nvPr/>
            </p:nvGrpSpPr>
            <p:grpSpPr>
              <a:xfrm>
                <a:off x="5100986" y="5697528"/>
                <a:ext cx="746503" cy="275688"/>
                <a:chOff x="5100986" y="5615333"/>
                <a:chExt cx="746503" cy="440078"/>
              </a:xfrm>
            </p:grpSpPr>
            <p:sp>
              <p:nvSpPr>
                <p:cNvPr id="86" name="Freeform 85"/>
                <p:cNvSpPr/>
                <p:nvPr/>
              </p:nvSpPr>
              <p:spPr>
                <a:xfrm flipV="1">
                  <a:off x="5100986" y="5615333"/>
                  <a:ext cx="511225" cy="440078"/>
                </a:xfrm>
                <a:custGeom>
                  <a:avLst/>
                  <a:gdLst>
                    <a:gd name="connsiteX0" fmla="*/ 0 w 457200"/>
                    <a:gd name="connsiteY0" fmla="*/ 208849 h 428626"/>
                    <a:gd name="connsiteX1" fmla="*/ 119062 w 457200"/>
                    <a:gd name="connsiteY1" fmla="*/ 6443 h 428626"/>
                    <a:gd name="connsiteX2" fmla="*/ 347662 w 457200"/>
                    <a:gd name="connsiteY2" fmla="*/ 423162 h 428626"/>
                    <a:gd name="connsiteX3" fmla="*/ 457200 w 457200"/>
                    <a:gd name="connsiteY3" fmla="*/ 206468 h 428626"/>
                    <a:gd name="connsiteX0" fmla="*/ 0 w 510937"/>
                    <a:gd name="connsiteY0" fmla="*/ 208849 h 428626"/>
                    <a:gd name="connsiteX1" fmla="*/ 172799 w 510937"/>
                    <a:gd name="connsiteY1" fmla="*/ 6443 h 428626"/>
                    <a:gd name="connsiteX2" fmla="*/ 401399 w 510937"/>
                    <a:gd name="connsiteY2" fmla="*/ 423162 h 428626"/>
                    <a:gd name="connsiteX3" fmla="*/ 510937 w 510937"/>
                    <a:gd name="connsiteY3" fmla="*/ 206468 h 428626"/>
                    <a:gd name="connsiteX0" fmla="*/ 0 w 510937"/>
                    <a:gd name="connsiteY0" fmla="*/ 206077 h 425854"/>
                    <a:gd name="connsiteX1" fmla="*/ 172799 w 510937"/>
                    <a:gd name="connsiteY1" fmla="*/ 3671 h 425854"/>
                    <a:gd name="connsiteX2" fmla="*/ 401399 w 510937"/>
                    <a:gd name="connsiteY2" fmla="*/ 420390 h 425854"/>
                    <a:gd name="connsiteX3" fmla="*/ 510937 w 510937"/>
                    <a:gd name="connsiteY3" fmla="*/ 203696 h 425854"/>
                    <a:gd name="connsiteX0" fmla="*/ 0 w 501591"/>
                    <a:gd name="connsiteY0" fmla="*/ 197276 h 426280"/>
                    <a:gd name="connsiteX1" fmla="*/ 163453 w 501591"/>
                    <a:gd name="connsiteY1" fmla="*/ 4097 h 426280"/>
                    <a:gd name="connsiteX2" fmla="*/ 392053 w 501591"/>
                    <a:gd name="connsiteY2" fmla="*/ 420816 h 426280"/>
                    <a:gd name="connsiteX3" fmla="*/ 501591 w 501591"/>
                    <a:gd name="connsiteY3" fmla="*/ 204122 h 426280"/>
                    <a:gd name="connsiteX0" fmla="*/ 0 w 501591"/>
                    <a:gd name="connsiteY0" fmla="*/ 197313 h 426317"/>
                    <a:gd name="connsiteX1" fmla="*/ 163453 w 501591"/>
                    <a:gd name="connsiteY1" fmla="*/ 4134 h 426317"/>
                    <a:gd name="connsiteX2" fmla="*/ 392053 w 501591"/>
                    <a:gd name="connsiteY2" fmla="*/ 420853 h 426317"/>
                    <a:gd name="connsiteX3" fmla="*/ 501591 w 501591"/>
                    <a:gd name="connsiteY3" fmla="*/ 204159 h 42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591" h="426317">
                      <a:moveTo>
                        <a:pt x="0" y="197313"/>
                      </a:moveTo>
                      <a:cubicBezTo>
                        <a:pt x="86632" y="193590"/>
                        <a:pt x="98111" y="-33123"/>
                        <a:pt x="163453" y="4134"/>
                      </a:cubicBezTo>
                      <a:cubicBezTo>
                        <a:pt x="228795" y="41391"/>
                        <a:pt x="335697" y="387516"/>
                        <a:pt x="392053" y="420853"/>
                      </a:cubicBezTo>
                      <a:cubicBezTo>
                        <a:pt x="448409" y="454190"/>
                        <a:pt x="475000" y="329174"/>
                        <a:pt x="501591" y="204159"/>
                      </a:cubicBezTo>
                    </a:path>
                  </a:pathLst>
                </a:custGeom>
                <a:noFill/>
                <a:ln w="19050"/>
                <a:effec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 flipV="1">
                  <a:off x="5612213" y="5842203"/>
                  <a:ext cx="235276" cy="197058"/>
                </a:xfrm>
                <a:custGeom>
                  <a:avLst/>
                  <a:gdLst>
                    <a:gd name="connsiteX0" fmla="*/ 0 w 457200"/>
                    <a:gd name="connsiteY0" fmla="*/ 208849 h 428626"/>
                    <a:gd name="connsiteX1" fmla="*/ 119062 w 457200"/>
                    <a:gd name="connsiteY1" fmla="*/ 6443 h 428626"/>
                    <a:gd name="connsiteX2" fmla="*/ 347662 w 457200"/>
                    <a:gd name="connsiteY2" fmla="*/ 423162 h 428626"/>
                    <a:gd name="connsiteX3" fmla="*/ 457200 w 457200"/>
                    <a:gd name="connsiteY3" fmla="*/ 206468 h 428626"/>
                    <a:gd name="connsiteX0" fmla="*/ 0 w 347662"/>
                    <a:gd name="connsiteY0" fmla="*/ 208849 h 423162"/>
                    <a:gd name="connsiteX1" fmla="*/ 119062 w 347662"/>
                    <a:gd name="connsiteY1" fmla="*/ 6443 h 423162"/>
                    <a:gd name="connsiteX2" fmla="*/ 347662 w 347662"/>
                    <a:gd name="connsiteY2" fmla="*/ 423162 h 423162"/>
                    <a:gd name="connsiteX0" fmla="*/ 0 w 235516"/>
                    <a:gd name="connsiteY0" fmla="*/ 202411 h 206806"/>
                    <a:gd name="connsiteX1" fmla="*/ 119062 w 235516"/>
                    <a:gd name="connsiteY1" fmla="*/ 5 h 206806"/>
                    <a:gd name="connsiteX2" fmla="*/ 235516 w 235516"/>
                    <a:gd name="connsiteY2" fmla="*/ 206806 h 206806"/>
                    <a:gd name="connsiteX0" fmla="*/ 0 w 235516"/>
                    <a:gd name="connsiteY0" fmla="*/ 202411 h 206806"/>
                    <a:gd name="connsiteX1" fmla="*/ 119062 w 235516"/>
                    <a:gd name="connsiteY1" fmla="*/ 5 h 206806"/>
                    <a:gd name="connsiteX2" fmla="*/ 235516 w 235516"/>
                    <a:gd name="connsiteY2" fmla="*/ 206806 h 206806"/>
                    <a:gd name="connsiteX0" fmla="*/ 0 w 235516"/>
                    <a:gd name="connsiteY0" fmla="*/ 202411 h 206806"/>
                    <a:gd name="connsiteX1" fmla="*/ 119062 w 235516"/>
                    <a:gd name="connsiteY1" fmla="*/ 5 h 206806"/>
                    <a:gd name="connsiteX2" fmla="*/ 235516 w 235516"/>
                    <a:gd name="connsiteY2" fmla="*/ 206806 h 206806"/>
                    <a:gd name="connsiteX0" fmla="*/ 0 w 263553"/>
                    <a:gd name="connsiteY0" fmla="*/ 202408 h 204496"/>
                    <a:gd name="connsiteX1" fmla="*/ 119062 w 263553"/>
                    <a:gd name="connsiteY1" fmla="*/ 2 h 204496"/>
                    <a:gd name="connsiteX2" fmla="*/ 263553 w 263553"/>
                    <a:gd name="connsiteY2" fmla="*/ 204495 h 204496"/>
                    <a:gd name="connsiteX0" fmla="*/ 0 w 263553"/>
                    <a:gd name="connsiteY0" fmla="*/ 202408 h 204495"/>
                    <a:gd name="connsiteX1" fmla="*/ 119062 w 263553"/>
                    <a:gd name="connsiteY1" fmla="*/ 2 h 204495"/>
                    <a:gd name="connsiteX2" fmla="*/ 263553 w 263553"/>
                    <a:gd name="connsiteY2" fmla="*/ 204495 h 204495"/>
                    <a:gd name="connsiteX0" fmla="*/ 0 w 263553"/>
                    <a:gd name="connsiteY0" fmla="*/ 190873 h 192960"/>
                    <a:gd name="connsiteX1" fmla="*/ 102708 w 263553"/>
                    <a:gd name="connsiteY1" fmla="*/ 2 h 192960"/>
                    <a:gd name="connsiteX2" fmla="*/ 263553 w 263553"/>
                    <a:gd name="connsiteY2" fmla="*/ 192960 h 192960"/>
                    <a:gd name="connsiteX0" fmla="*/ 0 w 263553"/>
                    <a:gd name="connsiteY0" fmla="*/ 190939 h 193026"/>
                    <a:gd name="connsiteX1" fmla="*/ 102708 w 263553"/>
                    <a:gd name="connsiteY1" fmla="*/ 68 h 193026"/>
                    <a:gd name="connsiteX2" fmla="*/ 263553 w 263553"/>
                    <a:gd name="connsiteY2" fmla="*/ 193026 h 193026"/>
                    <a:gd name="connsiteX0" fmla="*/ 0 w 263553"/>
                    <a:gd name="connsiteY0" fmla="*/ 190882 h 190882"/>
                    <a:gd name="connsiteX1" fmla="*/ 102708 w 263553"/>
                    <a:gd name="connsiteY1" fmla="*/ 11 h 190882"/>
                    <a:gd name="connsiteX2" fmla="*/ 263553 w 263553"/>
                    <a:gd name="connsiteY2" fmla="*/ 181434 h 190882"/>
                    <a:gd name="connsiteX0" fmla="*/ 0 w 263553"/>
                    <a:gd name="connsiteY0" fmla="*/ 190882 h 190882"/>
                    <a:gd name="connsiteX1" fmla="*/ 102708 w 263553"/>
                    <a:gd name="connsiteY1" fmla="*/ 11 h 190882"/>
                    <a:gd name="connsiteX2" fmla="*/ 263553 w 263553"/>
                    <a:gd name="connsiteY2" fmla="*/ 181434 h 190882"/>
                    <a:gd name="connsiteX0" fmla="*/ 0 w 263553"/>
                    <a:gd name="connsiteY0" fmla="*/ 190877 h 190877"/>
                    <a:gd name="connsiteX1" fmla="*/ 102708 w 263553"/>
                    <a:gd name="connsiteY1" fmla="*/ 6 h 190877"/>
                    <a:gd name="connsiteX2" fmla="*/ 263553 w 263553"/>
                    <a:gd name="connsiteY2" fmla="*/ 181429 h 190877"/>
                    <a:gd name="connsiteX0" fmla="*/ 0 w 263553"/>
                    <a:gd name="connsiteY0" fmla="*/ 190877 h 190877"/>
                    <a:gd name="connsiteX1" fmla="*/ 102708 w 263553"/>
                    <a:gd name="connsiteY1" fmla="*/ 6 h 190877"/>
                    <a:gd name="connsiteX2" fmla="*/ 263553 w 263553"/>
                    <a:gd name="connsiteY2" fmla="*/ 181429 h 190877"/>
                    <a:gd name="connsiteX0" fmla="*/ 0 w 230843"/>
                    <a:gd name="connsiteY0" fmla="*/ 190899 h 190899"/>
                    <a:gd name="connsiteX1" fmla="*/ 102708 w 230843"/>
                    <a:gd name="connsiteY1" fmla="*/ 28 h 190899"/>
                    <a:gd name="connsiteX2" fmla="*/ 230843 w 230843"/>
                    <a:gd name="connsiteY2" fmla="*/ 176837 h 190899"/>
                    <a:gd name="connsiteX0" fmla="*/ 0 w 230843"/>
                    <a:gd name="connsiteY0" fmla="*/ 190897 h 190897"/>
                    <a:gd name="connsiteX1" fmla="*/ 102708 w 230843"/>
                    <a:gd name="connsiteY1" fmla="*/ 26 h 190897"/>
                    <a:gd name="connsiteX2" fmla="*/ 230843 w 230843"/>
                    <a:gd name="connsiteY2" fmla="*/ 176835 h 190897"/>
                    <a:gd name="connsiteX0" fmla="*/ 0 w 230843"/>
                    <a:gd name="connsiteY0" fmla="*/ 190896 h 190896"/>
                    <a:gd name="connsiteX1" fmla="*/ 102708 w 230843"/>
                    <a:gd name="connsiteY1" fmla="*/ 25 h 190896"/>
                    <a:gd name="connsiteX2" fmla="*/ 230843 w 230843"/>
                    <a:gd name="connsiteY2" fmla="*/ 176834 h 19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0843" h="190896">
                      <a:moveTo>
                        <a:pt x="0" y="190896"/>
                      </a:moveTo>
                      <a:cubicBezTo>
                        <a:pt x="30559" y="71833"/>
                        <a:pt x="64234" y="2369"/>
                        <a:pt x="102708" y="25"/>
                      </a:cubicBezTo>
                      <a:cubicBezTo>
                        <a:pt x="141182" y="-2319"/>
                        <a:pt x="181498" y="164258"/>
                        <a:pt x="230843" y="176834"/>
                      </a:cubicBezTo>
                    </a:path>
                  </a:pathLst>
                </a:custGeom>
                <a:noFill/>
                <a:ln w="19050"/>
                <a:effec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39" name="Straight Connector 38"/>
            <p:cNvCxnSpPr/>
            <p:nvPr/>
          </p:nvCxnSpPr>
          <p:spPr>
            <a:xfrm flipV="1">
              <a:off x="7935849" y="4537206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878699" y="4537206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992999" y="4537206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050149" y="4537206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8107299" y="4537206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8164449" y="4537206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8221599" y="4537206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8278749" y="4537206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7856528" y="4751535"/>
              <a:ext cx="501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8333705" y="4537206"/>
              <a:ext cx="0" cy="4163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8107293" y="3753446"/>
              <a:ext cx="5497" cy="47956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56966" y="4985578"/>
              <a:ext cx="67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transverse </a:t>
              </a:r>
            </a:p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position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79275" y="5009017"/>
              <a:ext cx="8546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pre-processed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85754" y="4985112"/>
              <a:ext cx="58248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sampled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position</a:t>
              </a:r>
            </a:p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“</a:t>
              </a:r>
              <a:r>
                <a:rPr lang="en-GB" sz="900" i="1" dirty="0" smtClean="0">
                  <a:solidFill>
                    <a:schemeClr val="bg1">
                      <a:lumMod val="50000"/>
                    </a:schemeClr>
                  </a:solidFill>
                </a:rPr>
                <a:t>slices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”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50102" y="4985110"/>
              <a:ext cx="90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calculated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correction data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05771" y="4985110"/>
              <a:ext cx="66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correction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signal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6840797" y="3753445"/>
              <a:ext cx="0" cy="73579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5449029" y="4537206"/>
              <a:ext cx="622262" cy="416312"/>
              <a:chOff x="6280255" y="5630573"/>
              <a:chExt cx="622262" cy="41631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640704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634989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646419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652134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657849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663564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669279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6749941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6327719" y="5844902"/>
                <a:ext cx="501531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6804897" y="5630573"/>
                <a:ext cx="0" cy="416312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6280255" y="5728024"/>
                <a:ext cx="622262" cy="273180"/>
                <a:chOff x="6280255" y="5728024"/>
                <a:chExt cx="622262" cy="273180"/>
              </a:xfrm>
            </p:grpSpPr>
            <p:sp>
              <p:nvSpPr>
                <p:cNvPr id="73" name="Freeform 72"/>
                <p:cNvSpPr/>
                <p:nvPr/>
              </p:nvSpPr>
              <p:spPr>
                <a:xfrm rot="20539392" flipV="1">
                  <a:off x="6280255" y="5728024"/>
                  <a:ext cx="476418" cy="273180"/>
                </a:xfrm>
                <a:custGeom>
                  <a:avLst/>
                  <a:gdLst>
                    <a:gd name="connsiteX0" fmla="*/ 0 w 457200"/>
                    <a:gd name="connsiteY0" fmla="*/ 208849 h 428626"/>
                    <a:gd name="connsiteX1" fmla="*/ 119062 w 457200"/>
                    <a:gd name="connsiteY1" fmla="*/ 6443 h 428626"/>
                    <a:gd name="connsiteX2" fmla="*/ 347662 w 457200"/>
                    <a:gd name="connsiteY2" fmla="*/ 423162 h 428626"/>
                    <a:gd name="connsiteX3" fmla="*/ 457200 w 457200"/>
                    <a:gd name="connsiteY3" fmla="*/ 206468 h 428626"/>
                    <a:gd name="connsiteX0" fmla="*/ 0 w 510937"/>
                    <a:gd name="connsiteY0" fmla="*/ 208849 h 428626"/>
                    <a:gd name="connsiteX1" fmla="*/ 172799 w 510937"/>
                    <a:gd name="connsiteY1" fmla="*/ 6443 h 428626"/>
                    <a:gd name="connsiteX2" fmla="*/ 401399 w 510937"/>
                    <a:gd name="connsiteY2" fmla="*/ 423162 h 428626"/>
                    <a:gd name="connsiteX3" fmla="*/ 510937 w 510937"/>
                    <a:gd name="connsiteY3" fmla="*/ 206468 h 428626"/>
                    <a:gd name="connsiteX0" fmla="*/ 0 w 510937"/>
                    <a:gd name="connsiteY0" fmla="*/ 206077 h 425854"/>
                    <a:gd name="connsiteX1" fmla="*/ 172799 w 510937"/>
                    <a:gd name="connsiteY1" fmla="*/ 3671 h 425854"/>
                    <a:gd name="connsiteX2" fmla="*/ 401399 w 510937"/>
                    <a:gd name="connsiteY2" fmla="*/ 420390 h 425854"/>
                    <a:gd name="connsiteX3" fmla="*/ 510937 w 510937"/>
                    <a:gd name="connsiteY3" fmla="*/ 203696 h 425854"/>
                    <a:gd name="connsiteX0" fmla="*/ 0 w 501591"/>
                    <a:gd name="connsiteY0" fmla="*/ 197276 h 426280"/>
                    <a:gd name="connsiteX1" fmla="*/ 163453 w 501591"/>
                    <a:gd name="connsiteY1" fmla="*/ 4097 h 426280"/>
                    <a:gd name="connsiteX2" fmla="*/ 392053 w 501591"/>
                    <a:gd name="connsiteY2" fmla="*/ 420816 h 426280"/>
                    <a:gd name="connsiteX3" fmla="*/ 501591 w 501591"/>
                    <a:gd name="connsiteY3" fmla="*/ 204122 h 426280"/>
                    <a:gd name="connsiteX0" fmla="*/ 0 w 501591"/>
                    <a:gd name="connsiteY0" fmla="*/ 197313 h 426317"/>
                    <a:gd name="connsiteX1" fmla="*/ 163453 w 501591"/>
                    <a:gd name="connsiteY1" fmla="*/ 4134 h 426317"/>
                    <a:gd name="connsiteX2" fmla="*/ 392053 w 501591"/>
                    <a:gd name="connsiteY2" fmla="*/ 420853 h 426317"/>
                    <a:gd name="connsiteX3" fmla="*/ 501591 w 501591"/>
                    <a:gd name="connsiteY3" fmla="*/ 204159 h 426317"/>
                    <a:gd name="connsiteX0" fmla="*/ 0 w 467440"/>
                    <a:gd name="connsiteY0" fmla="*/ 350196 h 422439"/>
                    <a:gd name="connsiteX1" fmla="*/ 129302 w 467440"/>
                    <a:gd name="connsiteY1" fmla="*/ 256 h 422439"/>
                    <a:gd name="connsiteX2" fmla="*/ 357902 w 467440"/>
                    <a:gd name="connsiteY2" fmla="*/ 416975 h 422439"/>
                    <a:gd name="connsiteX3" fmla="*/ 467440 w 467440"/>
                    <a:gd name="connsiteY3" fmla="*/ 200281 h 422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440" h="422439">
                      <a:moveTo>
                        <a:pt x="0" y="350196"/>
                      </a:moveTo>
                      <a:cubicBezTo>
                        <a:pt x="86632" y="346473"/>
                        <a:pt x="69652" y="-10874"/>
                        <a:pt x="129302" y="256"/>
                      </a:cubicBezTo>
                      <a:cubicBezTo>
                        <a:pt x="188952" y="11386"/>
                        <a:pt x="301546" y="383638"/>
                        <a:pt x="357902" y="416975"/>
                      </a:cubicBezTo>
                      <a:cubicBezTo>
                        <a:pt x="414258" y="450312"/>
                        <a:pt x="440849" y="325296"/>
                        <a:pt x="467440" y="200281"/>
                      </a:cubicBezTo>
                    </a:path>
                  </a:pathLst>
                </a:custGeom>
                <a:noFill/>
                <a:ln w="19050"/>
                <a:effec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rot="20539392" flipV="1">
                  <a:off x="6758320" y="5773389"/>
                  <a:ext cx="144197" cy="96264"/>
                </a:xfrm>
                <a:custGeom>
                  <a:avLst/>
                  <a:gdLst>
                    <a:gd name="connsiteX0" fmla="*/ 0 w 457200"/>
                    <a:gd name="connsiteY0" fmla="*/ 208849 h 428626"/>
                    <a:gd name="connsiteX1" fmla="*/ 119062 w 457200"/>
                    <a:gd name="connsiteY1" fmla="*/ 6443 h 428626"/>
                    <a:gd name="connsiteX2" fmla="*/ 347662 w 457200"/>
                    <a:gd name="connsiteY2" fmla="*/ 423162 h 428626"/>
                    <a:gd name="connsiteX3" fmla="*/ 457200 w 457200"/>
                    <a:gd name="connsiteY3" fmla="*/ 206468 h 428626"/>
                    <a:gd name="connsiteX0" fmla="*/ 0 w 347662"/>
                    <a:gd name="connsiteY0" fmla="*/ 208849 h 423162"/>
                    <a:gd name="connsiteX1" fmla="*/ 119062 w 347662"/>
                    <a:gd name="connsiteY1" fmla="*/ 6443 h 423162"/>
                    <a:gd name="connsiteX2" fmla="*/ 347662 w 347662"/>
                    <a:gd name="connsiteY2" fmla="*/ 423162 h 423162"/>
                    <a:gd name="connsiteX0" fmla="*/ 0 w 235516"/>
                    <a:gd name="connsiteY0" fmla="*/ 202411 h 206806"/>
                    <a:gd name="connsiteX1" fmla="*/ 119062 w 235516"/>
                    <a:gd name="connsiteY1" fmla="*/ 5 h 206806"/>
                    <a:gd name="connsiteX2" fmla="*/ 235516 w 235516"/>
                    <a:gd name="connsiteY2" fmla="*/ 206806 h 206806"/>
                    <a:gd name="connsiteX0" fmla="*/ 0 w 235516"/>
                    <a:gd name="connsiteY0" fmla="*/ 202411 h 206806"/>
                    <a:gd name="connsiteX1" fmla="*/ 119062 w 235516"/>
                    <a:gd name="connsiteY1" fmla="*/ 5 h 206806"/>
                    <a:gd name="connsiteX2" fmla="*/ 235516 w 235516"/>
                    <a:gd name="connsiteY2" fmla="*/ 206806 h 206806"/>
                    <a:gd name="connsiteX0" fmla="*/ 0 w 235516"/>
                    <a:gd name="connsiteY0" fmla="*/ 202411 h 206806"/>
                    <a:gd name="connsiteX1" fmla="*/ 119062 w 235516"/>
                    <a:gd name="connsiteY1" fmla="*/ 5 h 206806"/>
                    <a:gd name="connsiteX2" fmla="*/ 235516 w 235516"/>
                    <a:gd name="connsiteY2" fmla="*/ 206806 h 206806"/>
                    <a:gd name="connsiteX0" fmla="*/ 0 w 263553"/>
                    <a:gd name="connsiteY0" fmla="*/ 202408 h 204496"/>
                    <a:gd name="connsiteX1" fmla="*/ 119062 w 263553"/>
                    <a:gd name="connsiteY1" fmla="*/ 2 h 204496"/>
                    <a:gd name="connsiteX2" fmla="*/ 263553 w 263553"/>
                    <a:gd name="connsiteY2" fmla="*/ 204495 h 204496"/>
                    <a:gd name="connsiteX0" fmla="*/ 0 w 263553"/>
                    <a:gd name="connsiteY0" fmla="*/ 202408 h 204495"/>
                    <a:gd name="connsiteX1" fmla="*/ 119062 w 263553"/>
                    <a:gd name="connsiteY1" fmla="*/ 2 h 204495"/>
                    <a:gd name="connsiteX2" fmla="*/ 263553 w 263553"/>
                    <a:gd name="connsiteY2" fmla="*/ 204495 h 204495"/>
                    <a:gd name="connsiteX0" fmla="*/ 0 w 263553"/>
                    <a:gd name="connsiteY0" fmla="*/ 190873 h 192960"/>
                    <a:gd name="connsiteX1" fmla="*/ 102708 w 263553"/>
                    <a:gd name="connsiteY1" fmla="*/ 2 h 192960"/>
                    <a:gd name="connsiteX2" fmla="*/ 263553 w 263553"/>
                    <a:gd name="connsiteY2" fmla="*/ 192960 h 192960"/>
                    <a:gd name="connsiteX0" fmla="*/ 0 w 263553"/>
                    <a:gd name="connsiteY0" fmla="*/ 190939 h 193026"/>
                    <a:gd name="connsiteX1" fmla="*/ 102708 w 263553"/>
                    <a:gd name="connsiteY1" fmla="*/ 68 h 193026"/>
                    <a:gd name="connsiteX2" fmla="*/ 263553 w 263553"/>
                    <a:gd name="connsiteY2" fmla="*/ 193026 h 193026"/>
                    <a:gd name="connsiteX0" fmla="*/ 0 w 263553"/>
                    <a:gd name="connsiteY0" fmla="*/ 190882 h 190882"/>
                    <a:gd name="connsiteX1" fmla="*/ 102708 w 263553"/>
                    <a:gd name="connsiteY1" fmla="*/ 11 h 190882"/>
                    <a:gd name="connsiteX2" fmla="*/ 263553 w 263553"/>
                    <a:gd name="connsiteY2" fmla="*/ 181434 h 190882"/>
                    <a:gd name="connsiteX0" fmla="*/ 0 w 263553"/>
                    <a:gd name="connsiteY0" fmla="*/ 190882 h 190882"/>
                    <a:gd name="connsiteX1" fmla="*/ 102708 w 263553"/>
                    <a:gd name="connsiteY1" fmla="*/ 11 h 190882"/>
                    <a:gd name="connsiteX2" fmla="*/ 263553 w 263553"/>
                    <a:gd name="connsiteY2" fmla="*/ 181434 h 190882"/>
                    <a:gd name="connsiteX0" fmla="*/ 0 w 263553"/>
                    <a:gd name="connsiteY0" fmla="*/ 190877 h 190877"/>
                    <a:gd name="connsiteX1" fmla="*/ 102708 w 263553"/>
                    <a:gd name="connsiteY1" fmla="*/ 6 h 190877"/>
                    <a:gd name="connsiteX2" fmla="*/ 263553 w 263553"/>
                    <a:gd name="connsiteY2" fmla="*/ 181429 h 190877"/>
                    <a:gd name="connsiteX0" fmla="*/ 0 w 263553"/>
                    <a:gd name="connsiteY0" fmla="*/ 190877 h 190877"/>
                    <a:gd name="connsiteX1" fmla="*/ 102708 w 263553"/>
                    <a:gd name="connsiteY1" fmla="*/ 6 h 190877"/>
                    <a:gd name="connsiteX2" fmla="*/ 263553 w 263553"/>
                    <a:gd name="connsiteY2" fmla="*/ 181429 h 190877"/>
                    <a:gd name="connsiteX0" fmla="*/ 0 w 230843"/>
                    <a:gd name="connsiteY0" fmla="*/ 190899 h 190899"/>
                    <a:gd name="connsiteX1" fmla="*/ 102708 w 230843"/>
                    <a:gd name="connsiteY1" fmla="*/ 28 h 190899"/>
                    <a:gd name="connsiteX2" fmla="*/ 230843 w 230843"/>
                    <a:gd name="connsiteY2" fmla="*/ 176837 h 190899"/>
                    <a:gd name="connsiteX0" fmla="*/ 0 w 230843"/>
                    <a:gd name="connsiteY0" fmla="*/ 190897 h 190897"/>
                    <a:gd name="connsiteX1" fmla="*/ 102708 w 230843"/>
                    <a:gd name="connsiteY1" fmla="*/ 26 h 190897"/>
                    <a:gd name="connsiteX2" fmla="*/ 230843 w 230843"/>
                    <a:gd name="connsiteY2" fmla="*/ 176835 h 190897"/>
                    <a:gd name="connsiteX0" fmla="*/ 0 w 230843"/>
                    <a:gd name="connsiteY0" fmla="*/ 190896 h 190896"/>
                    <a:gd name="connsiteX1" fmla="*/ 102708 w 230843"/>
                    <a:gd name="connsiteY1" fmla="*/ 25 h 190896"/>
                    <a:gd name="connsiteX2" fmla="*/ 230843 w 230843"/>
                    <a:gd name="connsiteY2" fmla="*/ 176834 h 190896"/>
                    <a:gd name="connsiteX0" fmla="*/ 0 w 102708"/>
                    <a:gd name="connsiteY0" fmla="*/ 190871 h 190871"/>
                    <a:gd name="connsiteX1" fmla="*/ 102708 w 102708"/>
                    <a:gd name="connsiteY1" fmla="*/ 0 h 190871"/>
                    <a:gd name="connsiteX0" fmla="*/ 0 w 117899"/>
                    <a:gd name="connsiteY0" fmla="*/ 152125 h 152125"/>
                    <a:gd name="connsiteX1" fmla="*/ 117899 w 117899"/>
                    <a:gd name="connsiteY1" fmla="*/ 0 h 152125"/>
                    <a:gd name="connsiteX0" fmla="*/ 0 w 117899"/>
                    <a:gd name="connsiteY0" fmla="*/ 155996 h 155996"/>
                    <a:gd name="connsiteX1" fmla="*/ 117899 w 117899"/>
                    <a:gd name="connsiteY1" fmla="*/ 3871 h 155996"/>
                    <a:gd name="connsiteX0" fmla="*/ 0 w 141480"/>
                    <a:gd name="connsiteY0" fmla="*/ 148923 h 148923"/>
                    <a:gd name="connsiteX1" fmla="*/ 141480 w 141480"/>
                    <a:gd name="connsiteY1" fmla="*/ 4277 h 148923"/>
                    <a:gd name="connsiteX0" fmla="*/ 0 w 141480"/>
                    <a:gd name="connsiteY0" fmla="*/ 148861 h 148861"/>
                    <a:gd name="connsiteX1" fmla="*/ 141480 w 141480"/>
                    <a:gd name="connsiteY1" fmla="*/ 4215 h 14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1480" h="148861">
                      <a:moveTo>
                        <a:pt x="0" y="148861"/>
                      </a:moveTo>
                      <a:cubicBezTo>
                        <a:pt x="30559" y="29798"/>
                        <a:pt x="30034" y="-14760"/>
                        <a:pt x="141480" y="4215"/>
                      </a:cubicBezTo>
                    </a:path>
                  </a:pathLst>
                </a:custGeom>
                <a:noFill/>
                <a:ln w="19050"/>
                <a:effec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7" name="TextBox 56"/>
            <p:cNvSpPr txBox="1"/>
            <p:nvPr/>
          </p:nvSpPr>
          <p:spPr>
            <a:xfrm>
              <a:off x="6515707" y="5008193"/>
              <a:ext cx="8361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pre-distortion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25630" y="5008193"/>
              <a:ext cx="7160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drive signal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7765981" y="4385413"/>
              <a:ext cx="746503" cy="713184"/>
              <a:chOff x="7509165" y="5478780"/>
              <a:chExt cx="746503" cy="713184"/>
            </a:xfrm>
          </p:grpSpPr>
          <p:sp>
            <p:nvSpPr>
              <p:cNvPr id="60" name="Freeform 59"/>
              <p:cNvSpPr/>
              <p:nvPr/>
            </p:nvSpPr>
            <p:spPr>
              <a:xfrm flipV="1">
                <a:off x="7509165" y="5478780"/>
                <a:ext cx="511225" cy="713184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  <a:gd name="connsiteX0" fmla="*/ 0 w 510937"/>
                  <a:gd name="connsiteY0" fmla="*/ 208849 h 428626"/>
                  <a:gd name="connsiteX1" fmla="*/ 172799 w 510937"/>
                  <a:gd name="connsiteY1" fmla="*/ 6443 h 428626"/>
                  <a:gd name="connsiteX2" fmla="*/ 401399 w 510937"/>
                  <a:gd name="connsiteY2" fmla="*/ 423162 h 428626"/>
                  <a:gd name="connsiteX3" fmla="*/ 510937 w 510937"/>
                  <a:gd name="connsiteY3" fmla="*/ 206468 h 428626"/>
                  <a:gd name="connsiteX0" fmla="*/ 0 w 510937"/>
                  <a:gd name="connsiteY0" fmla="*/ 206077 h 425854"/>
                  <a:gd name="connsiteX1" fmla="*/ 172799 w 510937"/>
                  <a:gd name="connsiteY1" fmla="*/ 3671 h 425854"/>
                  <a:gd name="connsiteX2" fmla="*/ 401399 w 510937"/>
                  <a:gd name="connsiteY2" fmla="*/ 420390 h 425854"/>
                  <a:gd name="connsiteX3" fmla="*/ 510937 w 510937"/>
                  <a:gd name="connsiteY3" fmla="*/ 203696 h 425854"/>
                  <a:gd name="connsiteX0" fmla="*/ 0 w 501591"/>
                  <a:gd name="connsiteY0" fmla="*/ 197276 h 426280"/>
                  <a:gd name="connsiteX1" fmla="*/ 163453 w 501591"/>
                  <a:gd name="connsiteY1" fmla="*/ 4097 h 426280"/>
                  <a:gd name="connsiteX2" fmla="*/ 392053 w 501591"/>
                  <a:gd name="connsiteY2" fmla="*/ 420816 h 426280"/>
                  <a:gd name="connsiteX3" fmla="*/ 501591 w 501591"/>
                  <a:gd name="connsiteY3" fmla="*/ 204122 h 426280"/>
                  <a:gd name="connsiteX0" fmla="*/ 0 w 501591"/>
                  <a:gd name="connsiteY0" fmla="*/ 197313 h 426317"/>
                  <a:gd name="connsiteX1" fmla="*/ 163453 w 501591"/>
                  <a:gd name="connsiteY1" fmla="*/ 4134 h 426317"/>
                  <a:gd name="connsiteX2" fmla="*/ 392053 w 501591"/>
                  <a:gd name="connsiteY2" fmla="*/ 420853 h 426317"/>
                  <a:gd name="connsiteX3" fmla="*/ 501591 w 501591"/>
                  <a:gd name="connsiteY3" fmla="*/ 204159 h 42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1591" h="426317">
                    <a:moveTo>
                      <a:pt x="0" y="197313"/>
                    </a:moveTo>
                    <a:cubicBezTo>
                      <a:pt x="86632" y="193590"/>
                      <a:pt x="98111" y="-33123"/>
                      <a:pt x="163453" y="4134"/>
                    </a:cubicBezTo>
                    <a:cubicBezTo>
                      <a:pt x="228795" y="41391"/>
                      <a:pt x="335697" y="387516"/>
                      <a:pt x="392053" y="420853"/>
                    </a:cubicBezTo>
                    <a:cubicBezTo>
                      <a:pt x="448409" y="454190"/>
                      <a:pt x="475000" y="329174"/>
                      <a:pt x="501591" y="204159"/>
                    </a:cubicBezTo>
                  </a:path>
                </a:pathLst>
              </a:custGeom>
              <a:noFill/>
              <a:ln w="19050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 60"/>
              <p:cNvSpPr/>
              <p:nvPr/>
            </p:nvSpPr>
            <p:spPr>
              <a:xfrm flipV="1">
                <a:off x="8020392" y="5846442"/>
                <a:ext cx="235276" cy="102319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  <a:gd name="connsiteX0" fmla="*/ 0 w 347662"/>
                  <a:gd name="connsiteY0" fmla="*/ 208849 h 423162"/>
                  <a:gd name="connsiteX1" fmla="*/ 119062 w 347662"/>
                  <a:gd name="connsiteY1" fmla="*/ 6443 h 423162"/>
                  <a:gd name="connsiteX2" fmla="*/ 347662 w 347662"/>
                  <a:gd name="connsiteY2" fmla="*/ 423162 h 423162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63553"/>
                  <a:gd name="connsiteY0" fmla="*/ 202408 h 204496"/>
                  <a:gd name="connsiteX1" fmla="*/ 119062 w 263553"/>
                  <a:gd name="connsiteY1" fmla="*/ 2 h 204496"/>
                  <a:gd name="connsiteX2" fmla="*/ 263553 w 263553"/>
                  <a:gd name="connsiteY2" fmla="*/ 204495 h 204496"/>
                  <a:gd name="connsiteX0" fmla="*/ 0 w 263553"/>
                  <a:gd name="connsiteY0" fmla="*/ 202408 h 204495"/>
                  <a:gd name="connsiteX1" fmla="*/ 119062 w 263553"/>
                  <a:gd name="connsiteY1" fmla="*/ 2 h 204495"/>
                  <a:gd name="connsiteX2" fmla="*/ 263553 w 263553"/>
                  <a:gd name="connsiteY2" fmla="*/ 204495 h 204495"/>
                  <a:gd name="connsiteX0" fmla="*/ 0 w 263553"/>
                  <a:gd name="connsiteY0" fmla="*/ 190873 h 192960"/>
                  <a:gd name="connsiteX1" fmla="*/ 102708 w 263553"/>
                  <a:gd name="connsiteY1" fmla="*/ 2 h 192960"/>
                  <a:gd name="connsiteX2" fmla="*/ 263553 w 263553"/>
                  <a:gd name="connsiteY2" fmla="*/ 192960 h 192960"/>
                  <a:gd name="connsiteX0" fmla="*/ 0 w 263553"/>
                  <a:gd name="connsiteY0" fmla="*/ 190939 h 193026"/>
                  <a:gd name="connsiteX1" fmla="*/ 102708 w 263553"/>
                  <a:gd name="connsiteY1" fmla="*/ 68 h 193026"/>
                  <a:gd name="connsiteX2" fmla="*/ 263553 w 263553"/>
                  <a:gd name="connsiteY2" fmla="*/ 193026 h 193026"/>
                  <a:gd name="connsiteX0" fmla="*/ 0 w 263553"/>
                  <a:gd name="connsiteY0" fmla="*/ 190882 h 190882"/>
                  <a:gd name="connsiteX1" fmla="*/ 102708 w 263553"/>
                  <a:gd name="connsiteY1" fmla="*/ 11 h 190882"/>
                  <a:gd name="connsiteX2" fmla="*/ 263553 w 263553"/>
                  <a:gd name="connsiteY2" fmla="*/ 181434 h 190882"/>
                  <a:gd name="connsiteX0" fmla="*/ 0 w 263553"/>
                  <a:gd name="connsiteY0" fmla="*/ 190882 h 190882"/>
                  <a:gd name="connsiteX1" fmla="*/ 102708 w 263553"/>
                  <a:gd name="connsiteY1" fmla="*/ 11 h 190882"/>
                  <a:gd name="connsiteX2" fmla="*/ 263553 w 263553"/>
                  <a:gd name="connsiteY2" fmla="*/ 181434 h 190882"/>
                  <a:gd name="connsiteX0" fmla="*/ 0 w 263553"/>
                  <a:gd name="connsiteY0" fmla="*/ 190877 h 190877"/>
                  <a:gd name="connsiteX1" fmla="*/ 102708 w 263553"/>
                  <a:gd name="connsiteY1" fmla="*/ 6 h 190877"/>
                  <a:gd name="connsiteX2" fmla="*/ 263553 w 263553"/>
                  <a:gd name="connsiteY2" fmla="*/ 181429 h 190877"/>
                  <a:gd name="connsiteX0" fmla="*/ 0 w 263553"/>
                  <a:gd name="connsiteY0" fmla="*/ 190877 h 190877"/>
                  <a:gd name="connsiteX1" fmla="*/ 102708 w 263553"/>
                  <a:gd name="connsiteY1" fmla="*/ 6 h 190877"/>
                  <a:gd name="connsiteX2" fmla="*/ 263553 w 263553"/>
                  <a:gd name="connsiteY2" fmla="*/ 181429 h 190877"/>
                  <a:gd name="connsiteX0" fmla="*/ 0 w 230843"/>
                  <a:gd name="connsiteY0" fmla="*/ 190899 h 190899"/>
                  <a:gd name="connsiteX1" fmla="*/ 102708 w 230843"/>
                  <a:gd name="connsiteY1" fmla="*/ 28 h 190899"/>
                  <a:gd name="connsiteX2" fmla="*/ 230843 w 230843"/>
                  <a:gd name="connsiteY2" fmla="*/ 176837 h 190899"/>
                  <a:gd name="connsiteX0" fmla="*/ 0 w 230843"/>
                  <a:gd name="connsiteY0" fmla="*/ 190897 h 190897"/>
                  <a:gd name="connsiteX1" fmla="*/ 102708 w 230843"/>
                  <a:gd name="connsiteY1" fmla="*/ 26 h 190897"/>
                  <a:gd name="connsiteX2" fmla="*/ 230843 w 230843"/>
                  <a:gd name="connsiteY2" fmla="*/ 176835 h 190897"/>
                  <a:gd name="connsiteX0" fmla="*/ 0 w 230843"/>
                  <a:gd name="connsiteY0" fmla="*/ 190896 h 190896"/>
                  <a:gd name="connsiteX1" fmla="*/ 102708 w 230843"/>
                  <a:gd name="connsiteY1" fmla="*/ 25 h 190896"/>
                  <a:gd name="connsiteX2" fmla="*/ 230843 w 230843"/>
                  <a:gd name="connsiteY2" fmla="*/ 176834 h 19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843" h="190896">
                    <a:moveTo>
                      <a:pt x="0" y="190896"/>
                    </a:moveTo>
                    <a:cubicBezTo>
                      <a:pt x="30559" y="71833"/>
                      <a:pt x="64234" y="2369"/>
                      <a:pt x="102708" y="25"/>
                    </a:cubicBezTo>
                    <a:cubicBezTo>
                      <a:pt x="141182" y="-2319"/>
                      <a:pt x="181498" y="164258"/>
                      <a:pt x="230843" y="176834"/>
                    </a:cubicBezTo>
                  </a:path>
                </a:pathLst>
              </a:custGeom>
              <a:noFill/>
              <a:ln w="19050"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31108" y="64827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3299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0"/>
            <a:ext cx="7840695" cy="685799"/>
          </a:xfrm>
        </p:spPr>
        <p:txBody>
          <a:bodyPr>
            <a:noAutofit/>
          </a:bodyPr>
          <a:lstStyle/>
          <a:p>
            <a:r>
              <a:rPr lang="en-US" sz="3200" dirty="0" smtClean="0"/>
              <a:t>e-hollow lens &amp; beam-beam simulation</a:t>
            </a:r>
            <a:endParaRPr lang="en-US" sz="3200" dirty="0"/>
          </a:p>
        </p:txBody>
      </p:sp>
      <p:pic>
        <p:nvPicPr>
          <p:cNvPr id="4" name="Content Placeholder 3" descr="Screen Shot 2014-08-21 at 9.44.54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762000"/>
            <a:ext cx="4343400" cy="321020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8768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Beam-Beam Simulation (FNAL and LBL)</a:t>
            </a:r>
          </a:p>
          <a:p>
            <a:pPr lvl="1"/>
            <a:r>
              <a:rPr lang="en-US" sz="1800" dirty="0" smtClean="0"/>
              <a:t>Bench-marking with US simulation/experience for beam-beam computations performed at CERN</a:t>
            </a:r>
          </a:p>
          <a:p>
            <a:pPr lvl="1"/>
            <a:r>
              <a:rPr lang="en-US" sz="1800" dirty="0" smtClean="0"/>
              <a:t>Assess new HL-LHC elements (large angles, CC, </a:t>
            </a:r>
            <a:r>
              <a:rPr lang="en-US" sz="1800" dirty="0" err="1" smtClean="0"/>
              <a:t>etc</a:t>
            </a:r>
            <a:r>
              <a:rPr lang="en-US" sz="1800" dirty="0" smtClean="0"/>
              <a:t>) and study all possible alternative schemes to achieve ultimate luminosity</a:t>
            </a:r>
          </a:p>
          <a:p>
            <a:endParaRPr lang="en-US" sz="2000" dirty="0"/>
          </a:p>
        </p:txBody>
      </p:sp>
      <p:pic>
        <p:nvPicPr>
          <p:cNvPr id="6" name="Picture 5" descr="Screen Shot 2014-08-21 at 3.34.22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762000"/>
            <a:ext cx="2602493" cy="4249255"/>
          </a:xfrm>
          <a:prstGeom prst="rect">
            <a:avLst/>
          </a:prstGeom>
        </p:spPr>
      </p:pic>
      <p:pic>
        <p:nvPicPr>
          <p:cNvPr id="7" name="Picture 6" descr="Screen Shot 2014-08-21 at 3.35.41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181" y="3429000"/>
            <a:ext cx="5252019" cy="134847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31108" y="64827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551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LARP has been an effective organization for coordinating US activities on the LHC.</a:t>
            </a:r>
          </a:p>
          <a:p>
            <a:r>
              <a:rPr lang="en-US" dirty="0" smtClean="0"/>
              <a:t>We have successfully transitioned into a project to produced deliverables required by the luminosity </a:t>
            </a:r>
            <a:r>
              <a:rPr lang="en-US" smtClean="0"/>
              <a:t>upgrade.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0322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63840"/>
            <a:ext cx="8681335" cy="1382580"/>
          </a:xfrm>
        </p:spPr>
        <p:txBody>
          <a:bodyPr/>
          <a:lstStyle/>
          <a:p>
            <a:r>
              <a:rPr lang="en-US" sz="2000" dirty="0" smtClean="0"/>
              <a:t>The US LHC Accelerator Research Program (LARP)  was formed in 2003 to coordinate US R&amp;D related to the LHC accelerator and injector chain at Fermilab, Brookhaven,  and Berkeley</a:t>
            </a:r>
          </a:p>
          <a:p>
            <a:pPr lvl="1"/>
            <a:r>
              <a:rPr lang="en-US" sz="1800" dirty="0" smtClean="0"/>
              <a:t>SLAC joined shortly thereafter </a:t>
            </a:r>
          </a:p>
          <a:p>
            <a:pPr lvl="1"/>
            <a:r>
              <a:rPr lang="en-US" sz="1800" dirty="0" smtClean="0"/>
              <a:t>Has also had some involvement with  Jefferson Lab, Old Dominion University and UT Austin</a:t>
            </a:r>
          </a:p>
          <a:p>
            <a:r>
              <a:rPr lang="en-US" sz="2000" dirty="0" smtClean="0"/>
              <a:t>LARP has contributed to the initial operation of the LHC, but much of the program is focused on future upgrades.</a:t>
            </a:r>
          </a:p>
          <a:p>
            <a:r>
              <a:rPr lang="en-US" sz="2000" dirty="0" smtClean="0"/>
              <a:t>The budget grew, and from ~2008-2012 it was funded at</a:t>
            </a:r>
            <a:br>
              <a:rPr lang="en-US" sz="2000" dirty="0" smtClean="0"/>
            </a:br>
            <a:r>
              <a:rPr lang="en-US" sz="2000" dirty="0" smtClean="0"/>
              <a:t>$12-13M/year, divided among.</a:t>
            </a:r>
          </a:p>
          <a:p>
            <a:pPr lvl="1"/>
            <a:r>
              <a:rPr lang="en-US" sz="1800" dirty="0" smtClean="0"/>
              <a:t>Accelerator research</a:t>
            </a:r>
          </a:p>
          <a:p>
            <a:pPr lvl="1"/>
            <a:r>
              <a:rPr lang="en-US" sz="1800" dirty="0" smtClean="0"/>
              <a:t>Magnet research (~half of program)</a:t>
            </a:r>
          </a:p>
          <a:p>
            <a:pPr lvl="1"/>
            <a:r>
              <a:rPr lang="en-US" sz="1800" dirty="0" smtClean="0"/>
              <a:t>Programmatic activities, including support for personnel at CERN</a:t>
            </a:r>
          </a:p>
          <a:p>
            <a:r>
              <a:rPr lang="en-US" sz="2000" dirty="0" smtClean="0"/>
              <a:t>Starting in 2012, we have transformed LARP to a project with hard deliverables.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7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469312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LARP Contributions to Initial LHC Operation</a:t>
            </a:r>
            <a:endParaRPr lang="en-US" dirty="0"/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424260" y="395005"/>
            <a:ext cx="8251825" cy="6057900"/>
          </a:xfrm>
        </p:spPr>
        <p:txBody>
          <a:bodyPr/>
          <a:lstStyle/>
          <a:p>
            <a:r>
              <a:rPr lang="en-US" sz="1600" dirty="0" err="1" smtClean="0"/>
              <a:t>Schottky</a:t>
            </a:r>
            <a:r>
              <a:rPr lang="en-US" sz="1600" dirty="0" smtClean="0"/>
              <a:t> detector</a:t>
            </a:r>
          </a:p>
          <a:p>
            <a:pPr lvl="1"/>
            <a:r>
              <a:rPr lang="en-US" sz="1400" dirty="0" smtClean="0"/>
              <a:t>Used for non-</a:t>
            </a:r>
            <a:r>
              <a:rPr lang="en-US" sz="1400" dirty="0" err="1" smtClean="0"/>
              <a:t>perturbative</a:t>
            </a:r>
            <a:r>
              <a:rPr lang="en-US" sz="1400" dirty="0" smtClean="0"/>
              <a:t> tune measurements (+</a:t>
            </a:r>
            <a:r>
              <a:rPr lang="en-US" sz="1400" dirty="0" err="1" smtClean="0"/>
              <a:t>chromaticities</a:t>
            </a:r>
            <a:r>
              <a:rPr lang="en-US" sz="1400" dirty="0" smtClean="0"/>
              <a:t>, momentum spread and transverse </a:t>
            </a:r>
            <a:r>
              <a:rPr lang="en-US" sz="1400" dirty="0" err="1" smtClean="0"/>
              <a:t>emmitances</a:t>
            </a:r>
            <a:r>
              <a:rPr lang="en-US" sz="1400" dirty="0" smtClean="0"/>
              <a:t>)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Tune tracking </a:t>
            </a:r>
          </a:p>
          <a:p>
            <a:pPr lvl="1"/>
            <a:r>
              <a:rPr lang="en-US" sz="1400" dirty="0" smtClean="0"/>
              <a:t>Implement a PLL with pick-ups and quads to lock LHC tune</a:t>
            </a:r>
            <a:endParaRPr lang="en-US" sz="1400" b="1" dirty="0" smtClean="0">
              <a:solidFill>
                <a:srgbClr val="00863D"/>
              </a:solidFill>
            </a:endParaRPr>
          </a:p>
          <a:p>
            <a:pPr lvl="1"/>
            <a:r>
              <a:rPr lang="en-US" sz="1400" dirty="0" smtClean="0"/>
              <a:t>Investigating generalization to chromaticity tracking</a:t>
            </a:r>
          </a:p>
          <a:p>
            <a:r>
              <a:rPr lang="en-US" sz="1600" dirty="0" smtClean="0"/>
              <a:t>AC dipole</a:t>
            </a:r>
          </a:p>
          <a:p>
            <a:pPr lvl="1"/>
            <a:r>
              <a:rPr lang="en-US" sz="1400" dirty="0" smtClean="0"/>
              <a:t>US AC dipole to drive beam</a:t>
            </a:r>
          </a:p>
          <a:p>
            <a:pPr lvl="1"/>
            <a:r>
              <a:rPr lang="en-US" sz="1400" dirty="0" smtClean="0"/>
              <a:t>Measure both linear and non-linear beam optics – </a:t>
            </a:r>
            <a:r>
              <a:rPr lang="en-US" sz="1400" b="1" dirty="0" smtClean="0">
                <a:solidFill>
                  <a:srgbClr val="00863D"/>
                </a:solidFill>
              </a:rPr>
              <a:t>Primary tool for high energy optics</a:t>
            </a:r>
          </a:p>
          <a:p>
            <a:r>
              <a:rPr lang="en-US" sz="1600" dirty="0" smtClean="0"/>
              <a:t>Luminosity monitor</a:t>
            </a:r>
          </a:p>
          <a:p>
            <a:pPr lvl="1"/>
            <a:r>
              <a:rPr lang="en-US" sz="1400" dirty="0" smtClean="0"/>
              <a:t>High radiation ionization detector  integrated with the LHC neutral beam </a:t>
            </a:r>
            <a:br>
              <a:rPr lang="en-US" sz="1400" dirty="0" smtClean="0"/>
            </a:br>
            <a:r>
              <a:rPr lang="en-US" sz="1400" dirty="0" smtClean="0"/>
              <a:t>absorber (TAN) at IP 1 and 5.</a:t>
            </a:r>
            <a:endParaRPr lang="en-US" sz="1800" b="1" dirty="0" smtClean="0">
              <a:solidFill>
                <a:srgbClr val="00863D"/>
              </a:solidFill>
            </a:endParaRPr>
          </a:p>
          <a:p>
            <a:r>
              <a:rPr lang="en-US" sz="1600" dirty="0" smtClean="0"/>
              <a:t>Synchrotron Light Monitor</a:t>
            </a:r>
          </a:p>
          <a:p>
            <a:pPr lvl="1"/>
            <a:r>
              <a:rPr lang="en-US" sz="1400" dirty="0" smtClean="0"/>
              <a:t>Used to passively measure transverse beam size and monitor abort gap</a:t>
            </a:r>
          </a:p>
          <a:p>
            <a:pPr lvl="1"/>
            <a:r>
              <a:rPr lang="en-US" sz="1400" dirty="0" smtClean="0"/>
              <a:t>Not a LARP project, but significantly improved by LARP.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Low level RF tools</a:t>
            </a:r>
          </a:p>
          <a:p>
            <a:pPr lvl="1"/>
            <a:r>
              <a:rPr lang="en-US" sz="1400" dirty="0" smtClean="0"/>
              <a:t>Leverage SLAC expertise for in situ characterization of RF cavities – </a:t>
            </a:r>
            <a:r>
              <a:rPr lang="en-US" sz="1400" b="1" dirty="0" smtClean="0">
                <a:solidFill>
                  <a:srgbClr val="00863D"/>
                </a:solidFill>
              </a:rPr>
              <a:t>Fully integrated</a:t>
            </a:r>
          </a:p>
          <a:p>
            <a:r>
              <a:rPr lang="en-US" sz="1600" dirty="0" smtClean="0"/>
              <a:t>Personnel Programs (more about these shortly)…</a:t>
            </a:r>
          </a:p>
        </p:txBody>
      </p:sp>
      <p:sp>
        <p:nvSpPr>
          <p:cNvPr id="7373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13, 2014</a:t>
            </a:r>
          </a:p>
        </p:txBody>
      </p:sp>
      <p:sp>
        <p:nvSpPr>
          <p:cNvPr id="7373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6179CA-FC2F-445F-927D-1E3A1EBCE478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E. Prebys, LARP Status Presented at USLUO Meeting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50" y="702245"/>
            <a:ext cx="1997718" cy="2665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R</a:t>
            </a:r>
            <a:r>
              <a:rPr lang="en-US" dirty="0" smtClean="0"/>
              <a:t>andom LARP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73B64-DF16-8249-BF5B-9DB66A8C3D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 descr="power-supp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65" y="3505810"/>
            <a:ext cx="3208199" cy="214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25" y="4926795"/>
            <a:ext cx="4967193" cy="158995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8935" y="663840"/>
            <a:ext cx="2914499" cy="1988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880" y="971080"/>
            <a:ext cx="2620687" cy="19858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710" y="3083355"/>
            <a:ext cx="2250487" cy="185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SCN206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225" y="2699305"/>
            <a:ext cx="2589496" cy="194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56945" y="984001"/>
            <a:ext cx="12700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Flat Bunches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4231859"/>
            <a:ext cx="127007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AC Dipole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87950" y="5848515"/>
            <a:ext cx="226520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Sync. Light Monitor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91066" y="1805753"/>
            <a:ext cx="1511187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Luminosity Monitor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40677" y="4580126"/>
            <a:ext cx="197911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Instability Modeling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7491" y="4214178"/>
            <a:ext cx="226520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Crystal Channeling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4720" y="2219384"/>
            <a:ext cx="226520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Rotatable Collimators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6619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324600" cy="6858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charset="0"/>
              </a:rPr>
              <a:t>Toohig</a:t>
            </a:r>
            <a:r>
              <a:rPr lang="en-US" dirty="0">
                <a:latin typeface="Arial" charset="0"/>
              </a:rPr>
              <a:t> Fellowship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23862" y="876300"/>
            <a:ext cx="8567737" cy="56769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Arial" charset="0"/>
              </a:rPr>
              <a:t>Named for Tim </a:t>
            </a:r>
            <a:r>
              <a:rPr lang="en-US" sz="1800" dirty="0" err="1">
                <a:latin typeface="Arial" charset="0"/>
              </a:rPr>
              <a:t>Toohig</a:t>
            </a:r>
            <a:r>
              <a:rPr lang="en-US" sz="1800" dirty="0">
                <a:latin typeface="Arial" charset="0"/>
              </a:rPr>
              <a:t>, one of the founders of </a:t>
            </a:r>
            <a:r>
              <a:rPr lang="en-US" sz="1800" dirty="0" err="1" smtClean="0">
                <a:latin typeface="Arial" charset="0"/>
              </a:rPr>
              <a:t>Fermilab</a:t>
            </a:r>
            <a:r>
              <a:rPr lang="en-US" sz="1800" dirty="0" smtClean="0">
                <a:latin typeface="Arial" charset="0"/>
              </a:rPr>
              <a:t>. Nursery of talent in Accelerator Technology.</a:t>
            </a:r>
            <a:endParaRPr lang="en-US" sz="18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Open to recent PhD’s in accelerator science or </a:t>
            </a:r>
            <a:r>
              <a:rPr lang="en-US" sz="1800" dirty="0" smtClean="0">
                <a:latin typeface="Arial" charset="0"/>
              </a:rPr>
              <a:t>HEP to contribute to the LHC at one of the host US Labs (BNL, FNAL, LBL, SLAC).</a:t>
            </a:r>
            <a:endParaRPr lang="en-US" sz="18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Past</a:t>
            </a:r>
          </a:p>
          <a:p>
            <a:pPr lvl="1"/>
            <a:r>
              <a:rPr lang="en-US" sz="1600" dirty="0">
                <a:latin typeface="Arial" charset="0"/>
              </a:rPr>
              <a:t>Helene </a:t>
            </a:r>
            <a:r>
              <a:rPr lang="en-US" sz="1600" dirty="0" err="1">
                <a:latin typeface="Arial" charset="0"/>
              </a:rPr>
              <a:t>Felice</a:t>
            </a:r>
            <a:r>
              <a:rPr lang="en-US" sz="1600" dirty="0">
                <a:latin typeface="Arial" charset="0"/>
              </a:rPr>
              <a:t>, LBNL, now </a:t>
            </a:r>
            <a:r>
              <a:rPr lang="en-US" sz="1600" dirty="0" smtClean="0">
                <a:latin typeface="Arial" charset="0"/>
              </a:rPr>
              <a:t>staff at LBL</a:t>
            </a:r>
            <a:endParaRPr lang="en-US" sz="1600" dirty="0">
              <a:latin typeface="Arial" charset="0"/>
            </a:endParaRPr>
          </a:p>
          <a:p>
            <a:pPr lvl="1"/>
            <a:r>
              <a:rPr lang="en-US" sz="1600" dirty="0">
                <a:latin typeface="Arial" charset="0"/>
              </a:rPr>
              <a:t>Rama </a:t>
            </a:r>
            <a:r>
              <a:rPr lang="en-US" sz="1600" dirty="0" err="1">
                <a:latin typeface="Arial" charset="0"/>
              </a:rPr>
              <a:t>Calaga</a:t>
            </a:r>
            <a:r>
              <a:rPr lang="en-US" sz="1600" dirty="0">
                <a:latin typeface="Arial" charset="0"/>
              </a:rPr>
              <a:t>, BNL, now CERN staff</a:t>
            </a:r>
          </a:p>
          <a:p>
            <a:pPr lvl="1"/>
            <a:r>
              <a:rPr lang="en-US" sz="1600" dirty="0" smtClean="0">
                <a:latin typeface="Arial" charset="0"/>
              </a:rPr>
              <a:t>Ricardo </a:t>
            </a:r>
            <a:r>
              <a:rPr lang="en-US" sz="1600" dirty="0">
                <a:latin typeface="Arial" charset="0"/>
              </a:rPr>
              <a:t>de Maria, BNL, now CERN Fellow</a:t>
            </a:r>
          </a:p>
          <a:p>
            <a:pPr lvl="1"/>
            <a:r>
              <a:rPr lang="en-US" sz="1600" dirty="0">
                <a:latin typeface="Arial" charset="0"/>
              </a:rPr>
              <a:t>Themis </a:t>
            </a:r>
            <a:r>
              <a:rPr lang="en-US" sz="1600" dirty="0" err="1">
                <a:latin typeface="Arial" charset="0"/>
              </a:rPr>
              <a:t>Mastoridis</a:t>
            </a:r>
            <a:r>
              <a:rPr lang="en-US" sz="1600" dirty="0">
                <a:latin typeface="Arial" charset="0"/>
              </a:rPr>
              <a:t>, SLAC, </a:t>
            </a:r>
            <a:r>
              <a:rPr lang="en-US" sz="1600" dirty="0" smtClean="0">
                <a:latin typeface="Arial" charset="0"/>
              </a:rPr>
              <a:t>Ass. Prof. at Cal Poly, 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Arial" charset="0"/>
              </a:rPr>
              <a:t>     SLOC</a:t>
            </a:r>
            <a:endParaRPr lang="en-US" sz="1600" dirty="0">
              <a:latin typeface="Arial" charset="0"/>
            </a:endParaRPr>
          </a:p>
          <a:p>
            <a:pPr lvl="1"/>
            <a:r>
              <a:rPr lang="en-US" sz="1600" dirty="0">
                <a:latin typeface="Arial" charset="0"/>
              </a:rPr>
              <a:t>Ryoichi Miyamoto, BNL, now ESS Staff</a:t>
            </a:r>
          </a:p>
          <a:p>
            <a:pPr lvl="1"/>
            <a:r>
              <a:rPr lang="en-US" sz="1600" dirty="0" err="1">
                <a:latin typeface="Arial" charset="0"/>
              </a:rPr>
              <a:t>Dariusz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Bocian</a:t>
            </a:r>
            <a:r>
              <a:rPr lang="en-US" sz="1600" dirty="0">
                <a:latin typeface="Arial" charset="0"/>
              </a:rPr>
              <a:t>, FNAL, now Ass. Prof. at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The </a:t>
            </a:r>
            <a:r>
              <a:rPr lang="en-US" sz="1600" dirty="0" err="1">
                <a:latin typeface="Arial" charset="0"/>
              </a:rPr>
              <a:t>Henryk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Niewodniczański</a:t>
            </a:r>
            <a:r>
              <a:rPr lang="en-US" sz="1600" dirty="0">
                <a:latin typeface="Arial" charset="0"/>
              </a:rPr>
              <a:t> Institute of Nuclear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Physics </a:t>
            </a:r>
            <a:endParaRPr lang="en-US" sz="1600" dirty="0" smtClean="0">
              <a:latin typeface="Arial" charset="0"/>
            </a:endParaRPr>
          </a:p>
          <a:p>
            <a:pPr lvl="1"/>
            <a:r>
              <a:rPr lang="en-US" sz="1600" dirty="0" err="1" smtClean="0">
                <a:latin typeface="Arial" charset="0"/>
              </a:rPr>
              <a:t>Valentina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Previtali</a:t>
            </a:r>
            <a:r>
              <a:rPr lang="en-US" sz="1600" dirty="0" smtClean="0">
                <a:latin typeface="Arial" charset="0"/>
              </a:rPr>
              <a:t>, now Teacher in Geneva</a:t>
            </a:r>
          </a:p>
          <a:p>
            <a:pPr lvl="1"/>
            <a:r>
              <a:rPr lang="en-US" sz="1600" dirty="0" smtClean="0">
                <a:latin typeface="Arial" charset="0"/>
              </a:rPr>
              <a:t>Simon White, BNL Staff</a:t>
            </a:r>
          </a:p>
          <a:p>
            <a:pPr lvl="1"/>
            <a:r>
              <a:rPr lang="en-US" sz="1600" dirty="0">
                <a:latin typeface="Arial" charset="0"/>
              </a:rPr>
              <a:t>John </a:t>
            </a:r>
            <a:r>
              <a:rPr lang="en-US" sz="1600" dirty="0" err="1">
                <a:latin typeface="Arial" charset="0"/>
              </a:rPr>
              <a:t>Cesaratto</a:t>
            </a:r>
            <a:r>
              <a:rPr lang="en-US" sz="1600" dirty="0" smtClean="0">
                <a:latin typeface="Arial" charset="0"/>
              </a:rPr>
              <a:t>, SLAC/CERN</a:t>
            </a:r>
            <a:endParaRPr lang="en-US" sz="16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Present</a:t>
            </a:r>
          </a:p>
          <a:p>
            <a:pPr lvl="1"/>
            <a:r>
              <a:rPr lang="en-US" sz="1600" dirty="0" smtClean="0">
                <a:latin typeface="Arial" charset="0"/>
              </a:rPr>
              <a:t>Ian </a:t>
            </a:r>
            <a:r>
              <a:rPr lang="en-US" sz="1600" dirty="0">
                <a:latin typeface="Arial" charset="0"/>
              </a:rPr>
              <a:t>Pong, LBNL</a:t>
            </a:r>
          </a:p>
          <a:p>
            <a:pPr lvl="1"/>
            <a:r>
              <a:rPr lang="en-US" sz="1600" dirty="0">
                <a:latin typeface="Arial" charset="0"/>
              </a:rPr>
              <a:t>Silvia </a:t>
            </a:r>
            <a:r>
              <a:rPr lang="en-US" sz="1600" dirty="0" err="1">
                <a:latin typeface="Arial" charset="0"/>
              </a:rPr>
              <a:t>Verdu</a:t>
            </a:r>
            <a:r>
              <a:rPr lang="en-US" sz="1600" dirty="0">
                <a:latin typeface="Arial" charset="0"/>
              </a:rPr>
              <a:t> Andres, </a:t>
            </a:r>
            <a:r>
              <a:rPr lang="en-US" sz="1600" dirty="0" smtClean="0">
                <a:latin typeface="Arial" charset="0"/>
              </a:rPr>
              <a:t>BNL</a:t>
            </a:r>
          </a:p>
          <a:p>
            <a:pPr lvl="1"/>
            <a:r>
              <a:rPr lang="en-US" sz="1600" dirty="0" smtClean="0">
                <a:latin typeface="Arial" charset="0"/>
              </a:rPr>
              <a:t>Trey </a:t>
            </a:r>
            <a:r>
              <a:rPr lang="en-US" sz="1600" dirty="0" err="1" smtClean="0">
                <a:latin typeface="Arial" charset="0"/>
              </a:rPr>
              <a:t>Holik</a:t>
            </a:r>
            <a:r>
              <a:rPr lang="en-US" sz="1600" dirty="0" smtClean="0">
                <a:latin typeface="Arial" charset="0"/>
              </a:rPr>
              <a:t>, selected as 2014 </a:t>
            </a:r>
            <a:r>
              <a:rPr lang="en-US" sz="1600" dirty="0" err="1" smtClean="0">
                <a:latin typeface="Arial" charset="0"/>
              </a:rPr>
              <a:t>Toohig</a:t>
            </a:r>
            <a:r>
              <a:rPr lang="en-US" sz="1600" dirty="0" smtClean="0">
                <a:latin typeface="Arial" charset="0"/>
              </a:rPr>
              <a:t> Fellow</a:t>
            </a:r>
          </a:p>
          <a:p>
            <a:endParaRPr lang="en-US" sz="2000" dirty="0">
              <a:latin typeface="Arial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100" y="2486025"/>
            <a:ext cx="33147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1000" y="6305550"/>
            <a:ext cx="533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59910D-6EE1-B34B-8270-2F1D813DC1C7}" type="slidenum">
              <a:rPr lang="en-US" sz="1200">
                <a:solidFill>
                  <a:srgbClr val="FFFFFF"/>
                </a:solidFill>
              </a:rPr>
              <a:pPr eaLnBrk="1" hangingPunct="1"/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31108" y="64827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590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9475" y="202980"/>
            <a:ext cx="7162800" cy="40479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New Direction for LARP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4000500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LARP </a:t>
            </a:r>
            <a:r>
              <a:rPr lang="en-US" sz="2000" dirty="0" smtClean="0">
                <a:latin typeface="Arial" charset="0"/>
              </a:rPr>
              <a:t>had </a:t>
            </a:r>
            <a:r>
              <a:rPr lang="en-US" sz="2000" dirty="0">
                <a:latin typeface="Arial" charset="0"/>
              </a:rPr>
              <a:t>historically been an R&amp;D organization</a:t>
            </a:r>
          </a:p>
          <a:p>
            <a:pPr lvl="1"/>
            <a:r>
              <a:rPr lang="en-US" sz="1800" dirty="0">
                <a:latin typeface="Arial" charset="0"/>
              </a:rPr>
              <a:t>Not well structured for hard deliverables</a:t>
            </a:r>
          </a:p>
          <a:p>
            <a:pPr lvl="1"/>
            <a:r>
              <a:rPr lang="en-US" sz="1800" dirty="0">
                <a:latin typeface="Arial" charset="0"/>
              </a:rPr>
              <a:t>CERN upgrade plans in a state of flux</a:t>
            </a:r>
          </a:p>
          <a:p>
            <a:r>
              <a:rPr lang="en-US" sz="2000" dirty="0" smtClean="0">
                <a:latin typeface="Arial" charset="0"/>
              </a:rPr>
              <a:t>Watershed events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1800" dirty="0">
                <a:latin typeface="Arial" charset="0"/>
              </a:rPr>
              <a:t>CERN </a:t>
            </a:r>
            <a:r>
              <a:rPr lang="en-US" sz="1800" dirty="0" smtClean="0">
                <a:latin typeface="Arial" charset="0"/>
              </a:rPr>
              <a:t>formalized </a:t>
            </a:r>
            <a:r>
              <a:rPr lang="en-US" sz="1800" dirty="0">
                <a:latin typeface="Arial" charset="0"/>
              </a:rPr>
              <a:t>the planning for the luminosity </a:t>
            </a:r>
            <a:r>
              <a:rPr lang="en-US" sz="1800" dirty="0" smtClean="0">
                <a:latin typeface="Arial" charset="0"/>
              </a:rPr>
              <a:t>upgrade (HL-LHC/</a:t>
            </a:r>
            <a:r>
              <a:rPr lang="en-US" sz="1800" dirty="0" err="1" smtClean="0">
                <a:latin typeface="Arial" charset="0"/>
              </a:rPr>
              <a:t>HiLumi</a:t>
            </a:r>
            <a:r>
              <a:rPr lang="en-US" sz="1800" dirty="0" smtClean="0">
                <a:latin typeface="Arial" charset="0"/>
              </a:rPr>
              <a:t>-LHC</a:t>
            </a:r>
            <a:endParaRPr lang="en-US" sz="1800" dirty="0">
              <a:latin typeface="Arial" charset="0"/>
            </a:endParaRPr>
          </a:p>
          <a:p>
            <a:pPr lvl="1"/>
            <a:r>
              <a:rPr lang="en-US" sz="1800" dirty="0">
                <a:latin typeface="Arial" charset="0"/>
              </a:rPr>
              <a:t>In June 2012, CERN chose 150 mm as the aperture for the final focus quads</a:t>
            </a:r>
          </a:p>
          <a:p>
            <a:r>
              <a:rPr lang="en-US" sz="2000" dirty="0">
                <a:latin typeface="Arial" charset="0"/>
              </a:rPr>
              <a:t>At the DOE’s request, we </a:t>
            </a:r>
            <a:r>
              <a:rPr lang="en-US" sz="2000" dirty="0" smtClean="0">
                <a:latin typeface="Arial" charset="0"/>
              </a:rPr>
              <a:t>began </a:t>
            </a:r>
            <a:r>
              <a:rPr lang="en-US" sz="2000" dirty="0">
                <a:latin typeface="Arial" charset="0"/>
              </a:rPr>
              <a:t>the process of transforming LARP into a project to encompass </a:t>
            </a:r>
            <a:r>
              <a:rPr lang="en-US" sz="2000" i="1" dirty="0">
                <a:latin typeface="Arial" charset="0"/>
              </a:rPr>
              <a:t>all</a:t>
            </a:r>
            <a:r>
              <a:rPr lang="en-US" sz="2000" dirty="0">
                <a:latin typeface="Arial" charset="0"/>
              </a:rPr>
              <a:t> US contributions to the luminosity upgrade of the LHC.</a:t>
            </a:r>
          </a:p>
          <a:p>
            <a:r>
              <a:rPr lang="en-US" sz="2000" dirty="0">
                <a:latin typeface="Arial" charset="0"/>
              </a:rPr>
              <a:t>Budget Guidance</a:t>
            </a:r>
          </a:p>
          <a:p>
            <a:pPr lvl="1"/>
            <a:r>
              <a:rPr lang="en-US" sz="1800" dirty="0">
                <a:latin typeface="Arial" charset="0"/>
              </a:rPr>
              <a:t>Flat-Flat LARP funding @ ~$12.4M/year through FY16</a:t>
            </a:r>
          </a:p>
          <a:p>
            <a:pPr lvl="1"/>
            <a:r>
              <a:rPr lang="en-US" sz="1800" dirty="0">
                <a:latin typeface="Arial" charset="0"/>
              </a:rPr>
              <a:t>A total of $200M (then year dollars) TPC, assuming CD-3 at approximately the beginning of FY17</a:t>
            </a:r>
          </a:p>
          <a:p>
            <a:pPr lvl="1"/>
            <a:r>
              <a:rPr lang="en-US" sz="1800" dirty="0">
                <a:latin typeface="Arial" charset="0"/>
              </a:rPr>
              <a:t>“Some amount” of General Accelerator </a:t>
            </a:r>
            <a:r>
              <a:rPr lang="en-US" sz="1800" dirty="0" smtClean="0">
                <a:latin typeface="Arial" charset="0"/>
              </a:rPr>
              <a:t>Research and Development </a:t>
            </a:r>
            <a:r>
              <a:rPr lang="en-US" sz="1800" dirty="0">
                <a:latin typeface="Arial" charset="0"/>
              </a:rPr>
              <a:t>(</a:t>
            </a:r>
            <a:r>
              <a:rPr lang="en-US" sz="1800" dirty="0" smtClean="0">
                <a:latin typeface="Arial" charset="0"/>
              </a:rPr>
              <a:t>GAR D</a:t>
            </a:r>
            <a:r>
              <a:rPr lang="en-US" sz="1800" dirty="0">
                <a:latin typeface="Arial" charset="0"/>
              </a:rPr>
              <a:t>) funds invested in support of this </a:t>
            </a:r>
            <a:r>
              <a:rPr lang="en-US" sz="1800" dirty="0" smtClean="0">
                <a:latin typeface="Arial" charset="0"/>
              </a:rPr>
              <a:t>program.</a:t>
            </a:r>
          </a:p>
          <a:p>
            <a:r>
              <a:rPr lang="en-US" sz="2200" dirty="0" smtClean="0">
                <a:latin typeface="Arial" charset="0"/>
              </a:rPr>
              <a:t>Began the process of scope selection in Fall 2012</a:t>
            </a:r>
            <a:endParaRPr lang="en-US" sz="2200" dirty="0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 dirty="0"/>
          </a:p>
        </p:txBody>
      </p:sp>
      <p:sp>
        <p:nvSpPr>
          <p:cNvPr id="23556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F64AC6-2BA1-1542-98B7-ED2FC455DA90}" type="slidenum">
              <a:rPr lang="en-US" sz="1200">
                <a:solidFill>
                  <a:srgbClr val="FFFFFF"/>
                </a:solidFill>
              </a:rPr>
              <a:pPr eaLnBrk="1" hangingPunct="1"/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616284" y="2584090"/>
            <a:ext cx="8103455" cy="38405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3439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Long Term LHC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LARP Status Presented at USLUO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30" y="1739180"/>
            <a:ext cx="8704970" cy="4568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8325" y="1047890"/>
            <a:ext cx="199706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Leveled </a:t>
            </a:r>
            <a:r>
              <a:rPr lang="en-US" sz="1600" dirty="0" smtClean="0"/>
              <a:t>luminosity of: 5x10</a:t>
            </a:r>
            <a:r>
              <a:rPr lang="en-US" sz="1600" baseline="30000" dirty="0" smtClean="0"/>
              <a:t>34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9" name="Down Arrow 8"/>
          <p:cNvSpPr/>
          <p:nvPr/>
        </p:nvSpPr>
        <p:spPr>
          <a:xfrm>
            <a:off x="8182070" y="1662370"/>
            <a:ext cx="192025" cy="499265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676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Limits to LHC Luminosity*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767260"/>
              </p:ext>
            </p:extLst>
          </p:nvPr>
        </p:nvGraphicFramePr>
        <p:xfrm>
          <a:off x="1055688" y="2495550"/>
          <a:ext cx="66579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790700" imgH="508000" progId="Equation.DSMT4">
                  <p:embed/>
                </p:oleObj>
              </mc:Choice>
              <mc:Fallback>
                <p:oleObj name="Equation" r:id="rId3" imgW="1790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2495550"/>
                        <a:ext cx="6657975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3432175" y="2533650"/>
            <a:ext cx="1333500" cy="9525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961930" y="855865"/>
            <a:ext cx="32744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0033CC"/>
                </a:solidFill>
              </a:rPr>
              <a:t>Total Beam </a:t>
            </a:r>
            <a:r>
              <a:rPr lang="en-US" sz="2000" dirty="0">
                <a:solidFill>
                  <a:srgbClr val="0033CC"/>
                </a:solidFill>
              </a:rPr>
              <a:t>current, limited by </a:t>
            </a:r>
            <a:r>
              <a:rPr lang="en-US" sz="2000" dirty="0" smtClean="0">
                <a:solidFill>
                  <a:srgbClr val="0033CC"/>
                </a:solidFill>
              </a:rPr>
              <a:t>machine protection (!)</a:t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e</a:t>
            </a:r>
            <a:r>
              <a:rPr lang="en-US" sz="2000" dirty="0">
                <a:solidFill>
                  <a:srgbClr val="0033CC"/>
                </a:solidFill>
              </a:rPr>
              <a:t>-cloud and other instabilities</a:t>
            </a:r>
          </a:p>
        </p:txBody>
      </p:sp>
      <p:sp>
        <p:nvSpPr>
          <p:cNvPr id="10" name="Oval 9"/>
          <p:cNvSpPr/>
          <p:nvPr/>
        </p:nvSpPr>
        <p:spPr>
          <a:xfrm>
            <a:off x="3622675" y="3486150"/>
            <a:ext cx="9525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6175" y="2381250"/>
            <a:ext cx="1267240" cy="2057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5675" y="4591050"/>
            <a:ext cx="26289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*, limited by</a:t>
            </a:r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magnet technology</a:t>
            </a:r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chromatic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8700" y="495300"/>
            <a:ext cx="4188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863D"/>
                </a:solidFill>
                <a:latin typeface="+mn-lt"/>
              </a:rPr>
              <a:t>“Brightness”, </a:t>
            </a:r>
            <a:r>
              <a:rPr lang="en-US" sz="2000" dirty="0">
                <a:solidFill>
                  <a:srgbClr val="00863D"/>
                </a:solidFill>
                <a:latin typeface="+mn-lt"/>
              </a:rPr>
              <a:t>limited by	</a:t>
            </a:r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PSB injection energy</a:t>
            </a:r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PS</a:t>
            </a:r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Max tune-</a:t>
            </a:r>
            <a:r>
              <a:rPr lang="en-US" sz="2000" dirty="0" smtClean="0">
                <a:solidFill>
                  <a:srgbClr val="00863D"/>
                </a:solidFill>
              </a:rPr>
              <a:t>shift (ultimate limit)</a:t>
            </a:r>
            <a:endParaRPr lang="en-US" sz="2000" dirty="0">
              <a:solidFill>
                <a:srgbClr val="00863D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067050" y="1962150"/>
            <a:ext cx="609600" cy="5715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5180013" y="1944687"/>
            <a:ext cx="573088" cy="188913"/>
          </a:xfrm>
          <a:prstGeom prst="straightConnector1">
            <a:avLst/>
          </a:prstGeom>
          <a:ln w="254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971800" y="4267200"/>
            <a:ext cx="7239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6000" y="4991100"/>
            <a:ext cx="25527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latin typeface="+mn-lt"/>
              </a:rPr>
              <a:t>Geometric factor, related to crossing angle…</a:t>
            </a:r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6305550" y="4171950"/>
            <a:ext cx="9525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" y="6019800"/>
            <a:ext cx="8572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accent3"/>
                </a:solidFill>
              </a:rPr>
              <a:t>*see, </a:t>
            </a:r>
            <a:r>
              <a:rPr lang="en-US" sz="1600" dirty="0" err="1">
                <a:solidFill>
                  <a:schemeClr val="accent3"/>
                </a:solidFill>
              </a:rPr>
              <a:t>eg</a:t>
            </a:r>
            <a:r>
              <a:rPr lang="en-US" sz="1600" dirty="0">
                <a:solidFill>
                  <a:schemeClr val="accent3"/>
                </a:solidFill>
              </a:rPr>
              <a:t>, F. Zimmermann, “CERN Upgrade Plans”, EPS-HEP 09, Krakow, for a thorough discussion of luminosity factors. </a:t>
            </a:r>
          </a:p>
        </p:txBody>
      </p:sp>
      <p:sp>
        <p:nvSpPr>
          <p:cNvPr id="1040" name="Date Placeholder 1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USPAS, January 15-27, 2012, Autin, TX</a:t>
            </a:r>
          </a:p>
        </p:txBody>
      </p:sp>
      <p:sp>
        <p:nvSpPr>
          <p:cNvPr id="1041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D88476-1BC3-4F9C-ABE9-0870334EEAE5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2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Special Topic - Increasing LHC Luminosity</a:t>
            </a:r>
          </a:p>
        </p:txBody>
      </p:sp>
    </p:spTree>
    <p:extLst>
      <p:ext uri="{BB962C8B-B14F-4D97-AF65-F5344CB8AC3E}">
        <p14:creationId xmlns:p14="http://schemas.microsoft.com/office/powerpoint/2010/main" val="37105890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9" grpId="0"/>
      <p:bldP spid="10" grpId="0" animBg="1"/>
      <p:bldP spid="11" grpId="0" animBg="1"/>
      <p:bldP spid="12" grpId="0"/>
      <p:bldP spid="13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  <a:ln w="12700">
          <a:solidFill>
            <a:srgbClr val="FF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>
        <a:ln w="12700"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31964</TotalTime>
  <Words>2166</Words>
  <Application>Microsoft Macintosh PowerPoint</Application>
  <PresentationFormat>On-screen Show (4:3)</PresentationFormat>
  <Paragraphs>326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Opulent</vt:lpstr>
      <vt:lpstr>Equation</vt:lpstr>
      <vt:lpstr>US LHC Accelerator Research Program (LARP)</vt:lpstr>
      <vt:lpstr>Disclosure</vt:lpstr>
      <vt:lpstr>LARP History</vt:lpstr>
      <vt:lpstr>LARP Contributions to Initial LHC Operation</vt:lpstr>
      <vt:lpstr>Some Random LARP Activities</vt:lpstr>
      <vt:lpstr>Toohig Fellowship</vt:lpstr>
      <vt:lpstr>New Direction for LARP</vt:lpstr>
      <vt:lpstr>Context: Long Term LHC Plans</vt:lpstr>
      <vt:lpstr>Limits to LHC Luminosity*</vt:lpstr>
      <vt:lpstr>Key Components of HL-LHC</vt:lpstr>
      <vt:lpstr>High Luminosity LHC: The Big Picture</vt:lpstr>
      <vt:lpstr>Candidate Deliverables Considered</vt:lpstr>
      <vt:lpstr>Motivation for Nb3Sn</vt:lpstr>
      <vt:lpstr>LARP Magnet Development Tree</vt:lpstr>
      <vt:lpstr>HQ (120 mm) Achievements</vt:lpstr>
      <vt:lpstr>QXF (150 mm HL-LHC Quads) Plans</vt:lpstr>
      <vt:lpstr>HL-LHC US Magnet Contributions</vt:lpstr>
      <vt:lpstr>Crab Cavities</vt:lpstr>
      <vt:lpstr>Crab Kissing Scheme</vt:lpstr>
      <vt:lpstr>US Crab Cavity Contribution</vt:lpstr>
      <vt:lpstr>(L)ARP2</vt:lpstr>
      <vt:lpstr>High Bandwidth Feedback System</vt:lpstr>
      <vt:lpstr>e-hollow lens &amp; beam-beam simulation</vt:lpstr>
      <vt:lpstr>Conclusions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Prebys</cp:lastModifiedBy>
  <cp:revision>1188</cp:revision>
  <dcterms:created xsi:type="dcterms:W3CDTF">2003-09-15T21:58:19Z</dcterms:created>
  <dcterms:modified xsi:type="dcterms:W3CDTF">2014-11-13T15:29:29Z</dcterms:modified>
</cp:coreProperties>
</file>