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727" r:id="rId3"/>
  </p:sldMasterIdLst>
  <p:notesMasterIdLst>
    <p:notesMasterId r:id="rId40"/>
  </p:notesMasterIdLst>
  <p:handoutMasterIdLst>
    <p:handoutMasterId r:id="rId41"/>
  </p:handoutMasterIdLst>
  <p:sldIdLst>
    <p:sldId id="367" r:id="rId4"/>
    <p:sldId id="439" r:id="rId5"/>
    <p:sldId id="434" r:id="rId6"/>
    <p:sldId id="452" r:id="rId7"/>
    <p:sldId id="435" r:id="rId8"/>
    <p:sldId id="465" r:id="rId9"/>
    <p:sldId id="422" r:id="rId10"/>
    <p:sldId id="453" r:id="rId11"/>
    <p:sldId id="383" r:id="rId12"/>
    <p:sldId id="454" r:id="rId13"/>
    <p:sldId id="423" r:id="rId14"/>
    <p:sldId id="437" r:id="rId15"/>
    <p:sldId id="390" r:id="rId16"/>
    <p:sldId id="391" r:id="rId17"/>
    <p:sldId id="392" r:id="rId18"/>
    <p:sldId id="393" r:id="rId19"/>
    <p:sldId id="438" r:id="rId20"/>
    <p:sldId id="394" r:id="rId21"/>
    <p:sldId id="395" r:id="rId22"/>
    <p:sldId id="396" r:id="rId23"/>
    <p:sldId id="397" r:id="rId24"/>
    <p:sldId id="424" r:id="rId25"/>
    <p:sldId id="401" r:id="rId26"/>
    <p:sldId id="375" r:id="rId27"/>
    <p:sldId id="461" r:id="rId28"/>
    <p:sldId id="462" r:id="rId29"/>
    <p:sldId id="463" r:id="rId30"/>
    <p:sldId id="425" r:id="rId31"/>
    <p:sldId id="458" r:id="rId32"/>
    <p:sldId id="460" r:id="rId33"/>
    <p:sldId id="464" r:id="rId34"/>
    <p:sldId id="384" r:id="rId35"/>
    <p:sldId id="466" r:id="rId36"/>
    <p:sldId id="373" r:id="rId37"/>
    <p:sldId id="420" r:id="rId38"/>
    <p:sldId id="408" r:id="rId39"/>
  </p:sldIdLst>
  <p:sldSz cx="9144000" cy="6858000" type="screen4x3"/>
  <p:notesSz cx="6918325" cy="100488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8F8F8"/>
    <a:srgbClr val="FF2600"/>
    <a:srgbClr val="008000"/>
    <a:srgbClr val="2727EF"/>
    <a:srgbClr val="1D3276"/>
    <a:srgbClr val="FFFFCC"/>
    <a:srgbClr val="C00000"/>
    <a:srgbClr val="D2F64B"/>
    <a:srgbClr val="7FD684"/>
    <a:srgbClr val="EA8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559" autoAdjust="0"/>
  </p:normalViewPr>
  <p:slideViewPr>
    <p:cSldViewPr snapToObjects="1">
      <p:cViewPr varScale="1">
        <p:scale>
          <a:sx n="100" d="100"/>
          <a:sy n="100" d="100"/>
        </p:scale>
        <p:origin x="-344" y="-112"/>
      </p:cViewPr>
      <p:guideLst>
        <p:guide orient="horz" pos="726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7941" cy="502444"/>
          </a:xfrm>
          <a:prstGeom prst="rect">
            <a:avLst/>
          </a:prstGeom>
        </p:spPr>
        <p:txBody>
          <a:bodyPr vert="horz" wrap="square" lIns="96954" tIns="48477" rIns="96954" bIns="4847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18783" y="0"/>
            <a:ext cx="2997941" cy="502444"/>
          </a:xfrm>
          <a:prstGeom prst="rect">
            <a:avLst/>
          </a:prstGeom>
        </p:spPr>
        <p:txBody>
          <a:bodyPr vert="horz" wrap="square" lIns="96954" tIns="48477" rIns="96954" bIns="4847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ADF78FB8-633E-E84C-BD12-602A6AED5DFD}" type="datetime1">
              <a:rPr lang="en-US"/>
              <a:pPr>
                <a:defRPr/>
              </a:pPr>
              <a:t>12/11/2014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44687"/>
            <a:ext cx="2997941" cy="502444"/>
          </a:xfrm>
          <a:prstGeom prst="rect">
            <a:avLst/>
          </a:prstGeom>
        </p:spPr>
        <p:txBody>
          <a:bodyPr vert="horz" wrap="square" lIns="96954" tIns="48477" rIns="96954" bIns="4847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18783" y="9544687"/>
            <a:ext cx="2997941" cy="502444"/>
          </a:xfrm>
          <a:prstGeom prst="rect">
            <a:avLst/>
          </a:prstGeom>
        </p:spPr>
        <p:txBody>
          <a:bodyPr vert="horz" wrap="square" lIns="96954" tIns="48477" rIns="96954" bIns="4847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FE066A4A-D7AD-CF47-AB4A-34E4555C4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8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7941" cy="502444"/>
          </a:xfrm>
          <a:prstGeom prst="rect">
            <a:avLst/>
          </a:prstGeom>
        </p:spPr>
        <p:txBody>
          <a:bodyPr vert="horz" wrap="square" lIns="96954" tIns="48477" rIns="96954" bIns="48477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18783" y="0"/>
            <a:ext cx="2997941" cy="502444"/>
          </a:xfrm>
          <a:prstGeom prst="rect">
            <a:avLst/>
          </a:prstGeom>
        </p:spPr>
        <p:txBody>
          <a:bodyPr vert="horz" wrap="square" lIns="96954" tIns="48477" rIns="96954" bIns="48477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EEDB87E9-596B-594E-BC3A-4AA4287F47E6}" type="datetime1">
              <a:rPr lang="en-US"/>
              <a:pPr>
                <a:defRPr/>
              </a:pPr>
              <a:t>12/11/2014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54063"/>
            <a:ext cx="5022850" cy="3768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954" tIns="48477" rIns="96954" bIns="48477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1833" y="4773216"/>
            <a:ext cx="5534660" cy="4521994"/>
          </a:xfrm>
          <a:prstGeom prst="rect">
            <a:avLst/>
          </a:prstGeom>
        </p:spPr>
        <p:txBody>
          <a:bodyPr vert="horz" wrap="square" lIns="96954" tIns="48477" rIns="96954" bIns="4847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44687"/>
            <a:ext cx="2997941" cy="502444"/>
          </a:xfrm>
          <a:prstGeom prst="rect">
            <a:avLst/>
          </a:prstGeom>
        </p:spPr>
        <p:txBody>
          <a:bodyPr vert="horz" wrap="square" lIns="96954" tIns="48477" rIns="96954" bIns="4847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18783" y="9544687"/>
            <a:ext cx="2997941" cy="502444"/>
          </a:xfrm>
          <a:prstGeom prst="rect">
            <a:avLst/>
          </a:prstGeom>
        </p:spPr>
        <p:txBody>
          <a:bodyPr vert="horz" wrap="square" lIns="96954" tIns="48477" rIns="96954" bIns="4847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pPr>
              <a:defRPr/>
            </a:pPr>
            <a:fld id="{BC9D50E9-CC1C-304B-8AEF-02328AF0A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477B5-0828-804F-896C-86BF24BD63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04A91B-B9C1-A44D-B4E1-02F8EA8577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6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FD3AA-B695-824E-A9C2-AA0435BF5F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7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15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357187" y="1526977"/>
            <a:ext cx="843559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31"/>
          <p:cNvSpPr/>
          <p:nvPr/>
        </p:nvSpPr>
        <p:spPr>
          <a:xfrm>
            <a:off x="357187" y="446484"/>
            <a:ext cx="843559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357188" y="562570"/>
            <a:ext cx="8429625" cy="85725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357188" y="1848445"/>
            <a:ext cx="8429625" cy="4286250"/>
          </a:xfrm>
          <a:prstGeom prst="rect">
            <a:avLst/>
          </a:prstGeom>
        </p:spPr>
        <p:txBody>
          <a:bodyPr/>
          <a:lstStyle>
            <a:lvl1pPr marL="330387" indent="-330387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660773" indent="-330387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991160" indent="-330387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321547" indent="-330387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1651933" indent="-330387">
              <a:spcBef>
                <a:spcPts val="1687"/>
              </a:spcBef>
              <a:buClr>
                <a:srgbClr val="929292"/>
              </a:buClr>
              <a:buSzPct val="60000"/>
              <a:buFont typeface="Zapf Dingbats"/>
              <a:buChar char="❖"/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414141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20263736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11302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40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426750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20220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0027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05041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it-IT" noProof="0" dirty="0" smtClean="0"/>
              <a:t>Click to </a:t>
            </a:r>
            <a:r>
              <a:rPr lang="it-IT" noProof="0" dirty="0" err="1" smtClean="0"/>
              <a:t>edit</a:t>
            </a:r>
            <a:r>
              <a:rPr lang="it-IT" noProof="0" dirty="0" smtClean="0"/>
              <a:t> Master </a:t>
            </a:r>
            <a:r>
              <a:rPr lang="it-IT" noProof="0" dirty="0" err="1" smtClean="0"/>
              <a:t>title</a:t>
            </a:r>
            <a:r>
              <a:rPr lang="it-IT" noProof="0" dirty="0" smtClean="0"/>
              <a:t> style</a:t>
            </a:r>
            <a:endParaRPr lang="it-IT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3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946070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671729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431040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91463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26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26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16377"/>
      </p:ext>
    </p:extLst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9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5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alt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/>
            <a:fld id="{43ACBD60-8CA5-4393-9186-8534792AA517}" type="slidenum">
              <a:rPr lang="en-US" smtClean="0">
                <a:ea typeface="MS PGothic" pitchFamily="34" charset="-128"/>
              </a:rPr>
              <a:pPr defTabSz="914400"/>
              <a:t>‹#›</a:t>
            </a:fld>
            <a:endParaRPr lang="en-US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5778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000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93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988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9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4789E-BFD3-444B-8DDA-03D501E26F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05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470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918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501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140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742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627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100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0244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12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06BFC-CAD8-A44E-8CF3-87DFAD7856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75BEE-D4CC-764D-A087-D802791084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11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3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F2C0E-D589-B047-A3FA-657B2E5DB4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9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C834B-5313-4A43-8094-4B728BDDF0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5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E2291-3A8B-BB4D-96F9-98C86D893D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4.wmf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60970" y="562"/>
            <a:ext cx="7901174" cy="117254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0970" y="125760"/>
            <a:ext cx="74258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dirty="0" smtClean="0"/>
              <a:t>Click to </a:t>
            </a:r>
            <a:r>
              <a:rPr lang="it-IT" noProof="0" dirty="0" err="1" smtClean="0"/>
              <a:t>edit</a:t>
            </a:r>
            <a:r>
              <a:rPr lang="it-IT" noProof="0" dirty="0" smtClean="0"/>
              <a:t> Master text </a:t>
            </a:r>
            <a:r>
              <a:rPr lang="it-IT" noProof="0" dirty="0" err="1" smtClean="0"/>
              <a:t>styles</a:t>
            </a:r>
            <a:endParaRPr lang="it-IT" noProof="0" dirty="0" smtClean="0"/>
          </a:p>
          <a:p>
            <a:pPr lvl="1"/>
            <a:r>
              <a:rPr lang="it-IT" noProof="0" dirty="0" smtClean="0"/>
              <a:t>Second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2"/>
            <a:r>
              <a:rPr lang="it-IT" noProof="0" dirty="0" smtClean="0"/>
              <a:t>Third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3"/>
            <a:r>
              <a:rPr lang="it-IT" noProof="0" dirty="0" err="1" smtClean="0"/>
              <a:t>Fourth</a:t>
            </a:r>
            <a:r>
              <a:rPr lang="it-IT" noProof="0" dirty="0" smtClean="0"/>
              <a:t>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4"/>
            <a:r>
              <a:rPr lang="it-IT" noProof="0" dirty="0" err="1" smtClean="0"/>
              <a:t>Fifth</a:t>
            </a:r>
            <a:r>
              <a:rPr lang="it-IT" noProof="0" dirty="0" smtClean="0"/>
              <a:t> </a:t>
            </a:r>
            <a:r>
              <a:rPr lang="it-IT" noProof="0" dirty="0" err="1" smtClean="0"/>
              <a:t>level</a:t>
            </a:r>
            <a:endParaRPr lang="it-IT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4C69EB-484B-B145-96F5-4A6B52733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1266" y="-46434"/>
            <a:ext cx="1228366" cy="12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8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0" r:id="rId12"/>
    <p:sldLayoutId id="2147483723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9" y="63500"/>
            <a:ext cx="92465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3"/>
          <p:cNvSpPr>
            <a:spLocks noChangeShapeType="1"/>
          </p:cNvSpPr>
          <p:nvPr/>
        </p:nvSpPr>
        <p:spPr bwMode="auto">
          <a:xfrm flipH="1">
            <a:off x="208085" y="1495425"/>
            <a:ext cx="8732227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/>
            <a:endParaRPr lang="de-DE" sz="2000" smtClean="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330462" y="152400"/>
            <a:ext cx="218049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defTabSz="914400">
              <a:defRPr/>
            </a:pP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XEB 06May2014 AB/WZ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9862" y="609600"/>
            <a:ext cx="6998677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 text here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04800" y="914400"/>
            <a:ext cx="773723" cy="5078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>
              <a:defRPr/>
            </a:pPr>
            <a:r>
              <a:rPr lang="en-US" sz="900" smtClean="0">
                <a:solidFill>
                  <a:srgbClr val="000000"/>
                </a:solidFill>
                <a:ea typeface="+mn-ea"/>
              </a:rPr>
              <a:t>   Technical </a:t>
            </a:r>
          </a:p>
          <a:p>
            <a:pPr defTabSz="914400">
              <a:defRPr/>
            </a:pPr>
            <a:r>
              <a:rPr lang="en-US" sz="900" smtClean="0">
                <a:solidFill>
                  <a:srgbClr val="000000"/>
                </a:solidFill>
                <a:ea typeface="+mn-ea"/>
              </a:rPr>
              <a:t>Coordination</a:t>
            </a:r>
          </a:p>
        </p:txBody>
      </p:sp>
    </p:spTree>
    <p:extLst>
      <p:ext uri="{BB962C8B-B14F-4D97-AF65-F5344CB8AC3E}">
        <p14:creationId xmlns:p14="http://schemas.microsoft.com/office/powerpoint/2010/main" val="252054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xmlns:p14="http://schemas.microsoft.com/office/powerpoint/2010/main"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85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62.emf"/><Relationship Id="rId13" Type="http://schemas.openxmlformats.org/officeDocument/2006/relationships/oleObject" Target="../embeddings/Microsoft_Equation1.bin"/><Relationship Id="rId14" Type="http://schemas.openxmlformats.org/officeDocument/2006/relationships/image" Target="../media/image6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9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0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1.emf"/><Relationship Id="rId10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3660352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85193" y="4581128"/>
            <a:ext cx="8363271" cy="1752600"/>
          </a:xfrm>
        </p:spPr>
        <p:txBody>
          <a:bodyPr>
            <a:normAutofit/>
          </a:bodyPr>
          <a:lstStyle/>
          <a:p>
            <a:r>
              <a:rPr lang="it-IT" sz="2200" dirty="0" err="1" smtClean="0">
                <a:solidFill>
                  <a:schemeClr val="accent2">
                    <a:lumMod val="75000"/>
                  </a:schemeClr>
                </a:solidFill>
              </a:rPr>
              <a:t>Selection</a:t>
            </a:r>
            <a:r>
              <a:rPr lang="it-IT" sz="2200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it-IT" sz="2200" dirty="0" err="1" smtClean="0">
                <a:solidFill>
                  <a:schemeClr val="accent2">
                    <a:lumMod val="75000"/>
                  </a:schemeClr>
                </a:solidFill>
              </a:rPr>
              <a:t>recent</a:t>
            </a:r>
            <a:r>
              <a:rPr lang="it-IT" sz="2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accent2">
                    <a:lumMod val="75000"/>
                  </a:schemeClr>
                </a:solidFill>
              </a:rPr>
              <a:t>results</a:t>
            </a:r>
            <a:r>
              <a:rPr lang="it-IT" sz="2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it-IT" sz="2200" dirty="0" smtClean="0">
                <a:solidFill>
                  <a:schemeClr val="accent2">
                    <a:lumMod val="75000"/>
                  </a:schemeClr>
                </a:solidFill>
              </a:rPr>
              <a:t>Readiness for 2015</a:t>
            </a:r>
          </a:p>
          <a:p>
            <a:r>
              <a:rPr lang="it-IT" sz="2200" dirty="0" smtClean="0">
                <a:solidFill>
                  <a:schemeClr val="accent2">
                    <a:lumMod val="75000"/>
                  </a:schemeClr>
                </a:solidFill>
              </a:rPr>
              <a:t>Outlook for the medium and  long </a:t>
            </a:r>
            <a:r>
              <a:rPr lang="it-IT" sz="2200" dirty="0" err="1" smtClean="0">
                <a:solidFill>
                  <a:schemeClr val="accent2">
                    <a:lumMod val="75000"/>
                  </a:schemeClr>
                </a:solidFill>
              </a:rPr>
              <a:t>term</a:t>
            </a:r>
            <a:r>
              <a:rPr lang="it-IT" sz="2200" dirty="0" smtClean="0">
                <a:solidFill>
                  <a:schemeClr val="accent2">
                    <a:lumMod val="75000"/>
                  </a:schemeClr>
                </a:solidFill>
              </a:rPr>
              <a:t> future : </a:t>
            </a:r>
            <a:r>
              <a:rPr lang="it-IT" sz="2200" dirty="0" err="1" smtClean="0">
                <a:solidFill>
                  <a:schemeClr val="accent2">
                    <a:lumMod val="75000"/>
                  </a:schemeClr>
                </a:solidFill>
              </a:rPr>
              <a:t>see</a:t>
            </a:r>
            <a:r>
              <a:rPr lang="it-IT" sz="2200" dirty="0" smtClean="0">
                <a:solidFill>
                  <a:schemeClr val="accent2">
                    <a:lumMod val="75000"/>
                  </a:schemeClr>
                </a:solidFill>
              </a:rPr>
              <a:t> Jeremy Mans talk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14400" y="318311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CMS: status and outlook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7149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A CMS milestone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Shape 282"/>
          <p:cNvSpPr/>
          <p:nvPr/>
        </p:nvSpPr>
        <p:spPr>
          <a:xfrm>
            <a:off x="239734" y="1126663"/>
            <a:ext cx="438820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21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942193"/>
                </a:solidFill>
              </a:rPr>
              <a:t>Received on June 17th from Nature editor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3568" y="1324312"/>
            <a:ext cx="8003232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  <a:defRPr sz="1800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Dear Author,</a:t>
            </a: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1600"/>
              </a:spcBef>
              <a:defRPr sz="1800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Your paper '</a:t>
            </a:r>
            <a:r>
              <a:rPr lang="en-US" sz="1600" b="1" dirty="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rPr>
              <a:t>Evidence for the direct decay of the 125 GeV Higgs boson to fermions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' has now been scheduled for Advance Online Publication (AOP) on </a:t>
            </a:r>
            <a:r>
              <a:rPr lang="en-US" sz="1600" i="1" dirty="0">
                <a:latin typeface="Arial"/>
                <a:ea typeface="Arial"/>
                <a:cs typeface="Arial"/>
                <a:sym typeface="Arial"/>
              </a:rPr>
              <a:t>Nature </a:t>
            </a:r>
            <a:r>
              <a:rPr lang="en-US" sz="1600" i="1" dirty="0" err="1"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en-US" sz="1600" dirty="0" err="1">
                <a:latin typeface="Arial"/>
                <a:ea typeface="Arial"/>
                <a:cs typeface="Arial"/>
                <a:sym typeface="Arial"/>
              </a:rPr>
              <a:t>'s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website on </a:t>
            </a: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22 June 2014 at 1800 London time / 1300 US Eastern time, which is when the embargo will lift.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3538" y="2808312"/>
            <a:ext cx="8363262" cy="4149080"/>
            <a:chOff x="323538" y="2708920"/>
            <a:chExt cx="8363262" cy="414908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r="3260" b="29264"/>
            <a:stretch/>
          </p:blipFill>
          <p:spPr>
            <a:xfrm>
              <a:off x="323538" y="2708920"/>
              <a:ext cx="8337330" cy="41195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>
              <a:off x="4499992" y="6165304"/>
              <a:ext cx="4186808" cy="6926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591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 mass: the next step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07075"/>
            <a:ext cx="332110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972950"/>
            <a:ext cx="4771175" cy="323127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5" y="1124744"/>
            <a:ext cx="3847728" cy="9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32040" y="1268760"/>
            <a:ext cx="4003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LHC can check VERY precisely the SM as it has the potential to measure the fundamental masses of the SM: Top, Higgs, W. The M</a:t>
            </a:r>
            <a:r>
              <a:rPr lang="en-US" baseline="-25000" dirty="0" smtClean="0"/>
              <a:t>w</a:t>
            </a:r>
            <a:r>
              <a:rPr lang="en-US" dirty="0" smtClean="0"/>
              <a:t> is the biggest challenge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229200"/>
            <a:ext cx="4572000" cy="1600438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Biggest three obstacles to surmount: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PDFs: sea quarks play a much stronger role than </a:t>
            </a:r>
            <a:r>
              <a:rPr lang="en-US" sz="1400" dirty="0" smtClean="0">
                <a:solidFill>
                  <a:schemeClr val="bg1"/>
                </a:solidFill>
              </a:rPr>
              <a:t>at the </a:t>
            </a:r>
            <a:r>
              <a:rPr lang="en-US" sz="1400" dirty="0" err="1">
                <a:solidFill>
                  <a:schemeClr val="bg1"/>
                </a:solidFill>
              </a:rPr>
              <a:t>Tevatron</a:t>
            </a:r>
            <a:r>
              <a:rPr lang="en-US" sz="1400" dirty="0">
                <a:solidFill>
                  <a:schemeClr val="bg1"/>
                </a:solidFill>
              </a:rPr>
              <a:t>.  </a:t>
            </a:r>
            <a:r>
              <a:rPr lang="en-US" sz="1400" b="1" dirty="0">
                <a:solidFill>
                  <a:schemeClr val="bg1"/>
                </a:solidFill>
              </a:rPr>
              <a:t>Need at least 2X better PDFs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Momentum </a:t>
            </a:r>
            <a:r>
              <a:rPr lang="en-US" sz="1400" dirty="0" smtClean="0">
                <a:solidFill>
                  <a:schemeClr val="bg1"/>
                </a:solidFill>
              </a:rPr>
              <a:t>scale</a:t>
            </a:r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Recoil model/MET</a:t>
            </a:r>
          </a:p>
        </p:txBody>
      </p:sp>
      <p:sp>
        <p:nvSpPr>
          <p:cNvPr id="3" name="Oval 2"/>
          <p:cNvSpPr/>
          <p:nvPr/>
        </p:nvSpPr>
        <p:spPr>
          <a:xfrm>
            <a:off x="6876256" y="6165304"/>
            <a:ext cx="504056" cy="38497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283205">
            <a:off x="5434580" y="4675646"/>
            <a:ext cx="2863552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Stay posted: the goal is ambitious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3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212349"/>
            <a:ext cx="6336704" cy="3728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970" y="-27384"/>
            <a:ext cx="742582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…and flavor physics:</a:t>
            </a:r>
            <a:br>
              <a:rPr lang="en-US" dirty="0" smtClean="0"/>
            </a:b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(combined with </a:t>
            </a:r>
            <a:r>
              <a:rPr lang="en-US" dirty="0" err="1" smtClean="0"/>
              <a:t>LHCb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2576" y="4620501"/>
            <a:ext cx="5970148" cy="13287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64792" y="1628800"/>
            <a:ext cx="259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 significances</a:t>
            </a:r>
          </a:p>
          <a:p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6.2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</a:p>
          <a:p>
            <a:r>
              <a:rPr lang="en-US" dirty="0" smtClean="0"/>
              <a:t>B</a:t>
            </a:r>
            <a:r>
              <a:rPr lang="en-US" baseline="-25000" dirty="0" smtClean="0"/>
              <a:t>0</a:t>
            </a:r>
            <a:r>
              <a:rPr lang="en-US" dirty="0" smtClean="0"/>
              <a:t> 3.2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Compatibility  SM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/>
              <a:t> </a:t>
            </a:r>
            <a:r>
              <a:rPr lang="en-US" dirty="0" smtClean="0"/>
              <a:t>1.2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</a:p>
          <a:p>
            <a:r>
              <a:rPr lang="en-US" dirty="0"/>
              <a:t>B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smtClean="0"/>
              <a:t>2.2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835869"/>
            <a:ext cx="2755900" cy="419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9112" y="4767535"/>
            <a:ext cx="8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573" y="5283139"/>
            <a:ext cx="2781300" cy="406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9112" y="5229200"/>
            <a:ext cx="82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48744" y="5909801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Being submitted to 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6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268760"/>
            <a:ext cx="5832648" cy="2776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SuSy</a:t>
            </a:r>
            <a:r>
              <a:rPr lang="en-US" dirty="0" smtClean="0"/>
              <a:t> current limits : stop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844824"/>
            <a:ext cx="4872694" cy="47797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4365104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Decay modes and hierarchy of </a:t>
            </a:r>
            <a:r>
              <a:rPr lang="en-US" dirty="0" err="1" smtClean="0"/>
              <a:t>sparticles</a:t>
            </a:r>
            <a:r>
              <a:rPr lang="en-US" dirty="0" smtClean="0"/>
              <a:t> lead to several compressed spectra regions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32240" y="414908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smtClean="0">
                <a:solidFill>
                  <a:srgbClr val="FF0000"/>
                </a:solidFill>
              </a:rPr>
              <a:t>w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446905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top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51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SuSy</a:t>
            </a:r>
            <a:r>
              <a:rPr lang="en-US" dirty="0" smtClean="0"/>
              <a:t> current limits : </a:t>
            </a:r>
            <a:r>
              <a:rPr lang="en-US" dirty="0" err="1" smtClean="0"/>
              <a:t>Eweakinos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414" y="1124744"/>
            <a:ext cx="5112568" cy="49738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291388"/>
            <a:ext cx="266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Challenge: low  cross-sections and irreducible </a:t>
            </a:r>
            <a:r>
              <a:rPr lang="en-US" dirty="0" err="1" smtClean="0"/>
              <a:t>diboson</a:t>
            </a:r>
            <a:r>
              <a:rPr lang="en-US" dirty="0" smtClean="0"/>
              <a:t> backgrounds: a ‘chase’ for the long run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48264" y="292494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smtClean="0">
                <a:solidFill>
                  <a:srgbClr val="FF0000"/>
                </a:solidFill>
              </a:rPr>
              <a:t>Z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8304" y="3316922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Higgs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Susy</a:t>
            </a:r>
            <a:r>
              <a:rPr lang="en-US" dirty="0" smtClean="0"/>
              <a:t> current limits: </a:t>
            </a:r>
            <a:r>
              <a:rPr lang="en-US" dirty="0" err="1" smtClean="0"/>
              <a:t>Gluinos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206" y="1268760"/>
            <a:ext cx="5285441" cy="508759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51520" y="3140968"/>
            <a:ext cx="4027330" cy="869359"/>
            <a:chOff x="251520" y="3140968"/>
            <a:chExt cx="4027330" cy="869359"/>
          </a:xfrm>
        </p:grpSpPr>
        <p:sp>
          <p:nvSpPr>
            <p:cNvPr id="8" name="TextBox 7"/>
            <p:cNvSpPr txBox="1"/>
            <p:nvPr/>
          </p:nvSpPr>
          <p:spPr>
            <a:xfrm>
              <a:off x="251520" y="3140968"/>
              <a:ext cx="1644686" cy="830997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 trigger </a:t>
              </a:r>
            </a:p>
            <a:p>
              <a:r>
                <a:rPr lang="en-US" dirty="0" smtClean="0"/>
                <a:t>Challenge 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>
              <a:off x="1896206" y="3812555"/>
              <a:ext cx="694594" cy="15941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 rot="2878254">
              <a:off x="2906878" y="2638355"/>
              <a:ext cx="439688" cy="230425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92080" y="2855822"/>
            <a:ext cx="3744416" cy="3309482"/>
            <a:chOff x="5292080" y="2855822"/>
            <a:chExt cx="3744416" cy="3309482"/>
          </a:xfrm>
        </p:grpSpPr>
        <p:sp>
          <p:nvSpPr>
            <p:cNvPr id="14" name="Oval 13"/>
            <p:cNvSpPr/>
            <p:nvPr/>
          </p:nvSpPr>
          <p:spPr>
            <a:xfrm>
              <a:off x="5292080" y="3284984"/>
              <a:ext cx="583704" cy="2880320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92280" y="2855822"/>
              <a:ext cx="1944216" cy="1938992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 background and detector response </a:t>
              </a:r>
            </a:p>
            <a:p>
              <a:r>
                <a:rPr lang="en-US" dirty="0" smtClean="0"/>
                <a:t>Challenge 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6019800" y="4077072"/>
              <a:ext cx="1072480" cy="21602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139952" y="281286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top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SuSy</a:t>
            </a:r>
            <a:r>
              <a:rPr lang="en-US" dirty="0" smtClean="0"/>
              <a:t>: only limits so far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80" y="1268760"/>
            <a:ext cx="8172400" cy="551789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3419872" y="1628800"/>
            <a:ext cx="72008" cy="460851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4283968" y="1628800"/>
            <a:ext cx="72008" cy="460851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5148064" y="1628800"/>
            <a:ext cx="72008" cy="460851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4200" y="6356350"/>
            <a:ext cx="8640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5936" y="6356350"/>
            <a:ext cx="8640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750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032" y="6351711"/>
            <a:ext cx="1800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1000 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530120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RPV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96" y="414908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Slept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6512" y="3645024"/>
            <a:ext cx="1297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Ewkinos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6512" y="2996952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Sbot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6512" y="2607295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Stop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36512" y="221763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Squark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Gluino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1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Exotica : limits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247012"/>
            <a:ext cx="7424324" cy="56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4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in ‘time’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1403256"/>
            <a:ext cx="9144000" cy="2338410"/>
            <a:chOff x="0" y="1403256"/>
            <a:chExt cx="9144000" cy="23384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03256"/>
              <a:ext cx="9144000" cy="20194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479" y="3381626"/>
              <a:ext cx="1368152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668344" y="3373776"/>
              <a:ext cx="1368152" cy="360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651" y="3373776"/>
            <a:ext cx="3581549" cy="34842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2" y="4005064"/>
            <a:ext cx="2411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Trigger, reconstruction and calibration </a:t>
            </a:r>
          </a:p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3200" y="3741666"/>
            <a:ext cx="2339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pMSSM</a:t>
            </a:r>
            <a:r>
              <a:rPr lang="en-US" dirty="0" smtClean="0"/>
              <a:t>: exploration of parameter space leading to long lived </a:t>
            </a:r>
            <a:r>
              <a:rPr lang="en-US" dirty="0" err="1" smtClean="0"/>
              <a:t>sparticles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areas excluded)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 boson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24745"/>
            <a:ext cx="4298556" cy="2808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86545"/>
            <a:ext cx="4248472" cy="2754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4048" y="2564904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Striking signature… require superb control of detector single cell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7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daily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Winding down exploitation of Run1 data</a:t>
            </a:r>
          </a:p>
          <a:p>
            <a:r>
              <a:rPr lang="en-US" sz="3600" dirty="0" smtClean="0"/>
              <a:t>Long Shutdown: winding down…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Preparing for 2015 run: the top priority</a:t>
            </a:r>
          </a:p>
          <a:p>
            <a:r>
              <a:rPr lang="en-US" sz="3600" dirty="0" smtClean="0"/>
              <a:t>Upgrade phase 1 </a:t>
            </a:r>
            <a:endParaRPr lang="en-US" sz="3600" dirty="0"/>
          </a:p>
          <a:p>
            <a:pPr lvl="1"/>
            <a:r>
              <a:rPr lang="en-US" dirty="0" smtClean="0"/>
              <a:t>construction: pixel, HCAL, trigger, </a:t>
            </a:r>
          </a:p>
          <a:p>
            <a:pPr lvl="1"/>
            <a:r>
              <a:rPr lang="en-US" dirty="0" smtClean="0"/>
              <a:t>In deployment: trigger, HCAL  </a:t>
            </a:r>
          </a:p>
          <a:p>
            <a:r>
              <a:rPr lang="en-US" sz="3600" dirty="0" smtClean="0"/>
              <a:t>Upgrade phase2 : focus on technical proposal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7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Higher energy… more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Boosted topologies: traditional jet algorithm get confused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1944"/>
            <a:ext cx="9144000" cy="41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6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Boosted object: a booming 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4053"/>
            <a:ext cx="9144000" cy="47633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124744"/>
            <a:ext cx="79312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techniques and algorithm are being developed to stay competitive ( e.g. PUPPI):  a challenge for reconstruction and calibration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5779446"/>
            <a:ext cx="186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RS Graviton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68144" y="5779446"/>
            <a:ext cx="186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20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The immediate future : readiness for </a:t>
            </a:r>
            <a:br>
              <a:rPr lang="en-US" sz="6600" dirty="0" smtClean="0"/>
            </a:br>
            <a:r>
              <a:rPr lang="en-US" sz="6600" dirty="0" smtClean="0"/>
              <a:t>2015 and Run2 </a:t>
            </a:r>
            <a:endParaRPr lang="en-US" sz="6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7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473390"/>
              </p:ext>
            </p:extLst>
          </p:nvPr>
        </p:nvGraphicFramePr>
        <p:xfrm>
          <a:off x="228600" y="1676400"/>
          <a:ext cx="85344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58"/>
                <a:gridCol w="778042"/>
                <a:gridCol w="685800"/>
                <a:gridCol w="990600"/>
                <a:gridCol w="882316"/>
                <a:gridCol w="1098884"/>
                <a:gridCol w="1143000"/>
                <a:gridCol w="1143000"/>
                <a:gridCol w="914400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Beta*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ppb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EmitN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Lumi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Days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</a:t>
                      </a:r>
                      <a:r>
                        <a:rPr lang="en-US" sz="2000" dirty="0" err="1" smtClean="0"/>
                        <a:t>approx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Int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lumi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Pileup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4.6e33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~1 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27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2015.1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7.4</a:t>
                      </a:r>
                      <a:r>
                        <a:rPr lang="en-US" sz="2000" baseline="0" dirty="0" smtClean="0"/>
                        <a:t>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44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5.1 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22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2015.2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1.3e34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51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10.2 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39</a:t>
                      </a:r>
                      <a:endParaRPr lang="en-US" sz="2000" baseline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42672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Conservative beta* to start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Conservative bunch population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Reasonable emittance into collisions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Assume same machine availability as 2012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32240" y="1988840"/>
            <a:ext cx="1080120" cy="216024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76256" y="4437112"/>
            <a:ext cx="1691640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Aim to deliver &gt; 10 fb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 in 2015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4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CMS readiness: executive summary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Detector:LS1 upgrades and repairs done </a:t>
            </a:r>
          </a:p>
          <a:p>
            <a:r>
              <a:rPr lang="en-US" dirty="0" smtClean="0"/>
              <a:t>Recent ‘surprise’ : Barrel Pixel quarter with 7% modules not responding. Repair done, detector ready to be </a:t>
            </a:r>
            <a:r>
              <a:rPr lang="en-US" dirty="0" smtClean="0"/>
              <a:t>installed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Magnet ramped to 3.8 Tesla : OK ( magnetic configuration had changed so the test </a:t>
            </a:r>
            <a:r>
              <a:rPr lang="en-US" dirty="0"/>
              <a:t> </a:t>
            </a:r>
            <a:r>
              <a:rPr lang="en-US" dirty="0" smtClean="0"/>
              <a:t>was awaited with concern)</a:t>
            </a:r>
            <a:endParaRPr lang="en-US" dirty="0" smtClean="0"/>
          </a:p>
          <a:p>
            <a:r>
              <a:rPr lang="en-US" dirty="0" smtClean="0"/>
              <a:t>Commissioning and run: new DAQ architecture and new Timing and Control system (TCDS)</a:t>
            </a:r>
            <a:r>
              <a:rPr lang="en-US" dirty="0"/>
              <a:t> deployed</a:t>
            </a:r>
            <a:r>
              <a:rPr lang="en-US" dirty="0" smtClean="0"/>
              <a:t> and being exercised in regular Mid Week Global Runs. </a:t>
            </a:r>
          </a:p>
          <a:p>
            <a:r>
              <a:rPr lang="en-US" dirty="0" smtClean="0"/>
              <a:t>Software&amp; Computing: summer challenge  exercise (CSA14) successfully ended mid </a:t>
            </a:r>
            <a:r>
              <a:rPr lang="en-US" dirty="0"/>
              <a:t>S</a:t>
            </a:r>
            <a:r>
              <a:rPr lang="en-US" dirty="0" smtClean="0"/>
              <a:t>eptember. Lessons learned being integrated in our SW and computing processes</a:t>
            </a:r>
          </a:p>
          <a:p>
            <a:r>
              <a:rPr lang="en-US" dirty="0" smtClean="0"/>
              <a:t>Analysis</a:t>
            </a:r>
            <a:r>
              <a:rPr lang="en-US" dirty="0"/>
              <a:t>:</a:t>
            </a:r>
            <a:r>
              <a:rPr lang="en-US" dirty="0" smtClean="0"/>
              <a:t>PHYS14 exercise just started: aim to prepare high priority analysis for speedy results on first 1-5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6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Tracker running cold (-15 degrees)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2374" y="1556792"/>
            <a:ext cx="824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 tracker operation at -15 C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commissioned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6093296"/>
            <a:ext cx="4042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Bulkhead  with insulation</a:t>
            </a:r>
            <a:endParaRPr lang="en-US" dirty="0"/>
          </a:p>
        </p:txBody>
      </p:sp>
      <p:pic>
        <p:nvPicPr>
          <p:cNvPr id="12" name="Picture" descr="vac_tank_negative_reference.jpg"/>
          <p:cNvPicPr/>
          <p:nvPr/>
        </p:nvPicPr>
        <p:blipFill rotWithShape="1">
          <a:blip r:embed="rId2"/>
          <a:srcRect l="5223"/>
          <a:stretch/>
        </p:blipFill>
        <p:spPr bwMode="auto">
          <a:xfrm>
            <a:off x="611560" y="2401109"/>
            <a:ext cx="4606186" cy="354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275856" y="4077072"/>
            <a:ext cx="104938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/>
              <a:t>Final seal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020" y="1268760"/>
            <a:ext cx="4191930" cy="5589240"/>
          </a:xfrm>
          <a:prstGeom prst="rect">
            <a:avLst/>
          </a:prstGeom>
        </p:spPr>
      </p:pic>
      <p:pic>
        <p:nvPicPr>
          <p:cNvPr id="16" name="Picture 15" descr="Macintosh HD:Users:hartmanf:Desktop:IR00038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157193"/>
            <a:ext cx="1763688" cy="1700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69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260970" y="51047"/>
            <a:ext cx="742582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MS PGothic" charset="0"/>
              </a:rPr>
              <a:t>4th muon wall completed in </a:t>
            </a:r>
            <a:r>
              <a:rPr lang="en-US" dirty="0" err="1" smtClean="0">
                <a:latin typeface="Times New Roman" charset="0"/>
                <a:ea typeface="MS PGothic" charset="0"/>
              </a:rPr>
              <a:t>endcaps</a:t>
            </a:r>
            <a:r>
              <a:rPr lang="en-US" dirty="0" smtClean="0">
                <a:latin typeface="Times New Roman" charset="0"/>
                <a:ea typeface="MS PGothic" charset="0"/>
              </a:rPr>
              <a:t> CSC and RPC</a:t>
            </a:r>
            <a:endParaRPr lang="en-US" dirty="0">
              <a:latin typeface="Times New Roman" charset="0"/>
              <a:ea typeface="MS PGothic" charset="0"/>
            </a:endParaRPr>
          </a:p>
        </p:txBody>
      </p:sp>
      <p:pic>
        <p:nvPicPr>
          <p:cNvPr id="10242" name="Picture 2" descr="DSC004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692" y="1524000"/>
            <a:ext cx="36576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DSC0018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708" y="1524000"/>
            <a:ext cx="36576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8538" y="3356992"/>
            <a:ext cx="163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ME4/2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3884" y="1916832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RE4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1454402" y="-18256"/>
            <a:ext cx="742582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MS PGothic" charset="0"/>
              </a:rPr>
              <a:t>Shielding disk (Ye4) constructed in both </a:t>
            </a:r>
            <a:r>
              <a:rPr lang="en-US" dirty="0" err="1" smtClean="0">
                <a:latin typeface="Times New Roman" charset="0"/>
                <a:ea typeface="MS PGothic" charset="0"/>
              </a:rPr>
              <a:t>endcaps</a:t>
            </a:r>
            <a:r>
              <a:rPr lang="en-US" dirty="0" smtClean="0">
                <a:latin typeface="Times New Roman" charset="0"/>
                <a:ea typeface="MS PGothic" charset="0"/>
              </a:rPr>
              <a:t> </a:t>
            </a:r>
            <a:endParaRPr lang="en-US" dirty="0">
              <a:latin typeface="Times New Roman" charset="0"/>
              <a:ea typeface="MS PGothic" charset="0"/>
            </a:endParaRPr>
          </a:p>
        </p:txBody>
      </p:sp>
      <p:pic>
        <p:nvPicPr>
          <p:cNvPr id="11266" name="Picture 1" descr="DSC002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77" y="1981200"/>
            <a:ext cx="527538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 descr="DSC002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739" y="1676400"/>
            <a:ext cx="332349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beampipe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 descr="10593033_10203448563547918_26575207378400838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97" y="1123052"/>
            <a:ext cx="3975578" cy="5954064"/>
          </a:xfrm>
          <a:prstGeom prst="rect">
            <a:avLst/>
          </a:prstGeom>
        </p:spPr>
      </p:pic>
      <p:pic>
        <p:nvPicPr>
          <p:cNvPr id="7" name="Picture 6" descr="10671451_10203448563587919_66331293221227893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5" y="2088232"/>
            <a:ext cx="4769768" cy="476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257235"/>
            <a:ext cx="529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reduced Diam. Pipe ready for installation of upgraded pixel in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2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CSA14 &amp; PHYS14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1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Summer exercise for physics users and developer  community: &gt;150 users involved, started 2</a:t>
            </a:r>
            <a:r>
              <a:rPr lang="en-US" sz="1800" baseline="30000" dirty="0" smtClean="0">
                <a:solidFill>
                  <a:srgbClr val="FF0000"/>
                </a:solidFill>
              </a:rPr>
              <a:t>nd</a:t>
            </a:r>
            <a:r>
              <a:rPr lang="en-US" sz="1800" dirty="0" smtClean="0">
                <a:solidFill>
                  <a:srgbClr val="FF0000"/>
                </a:solidFill>
              </a:rPr>
              <a:t> week of July</a:t>
            </a:r>
            <a:r>
              <a:rPr lang="en-US" sz="1800" dirty="0" smtClean="0">
                <a:solidFill>
                  <a:srgbClr val="FF0000"/>
                </a:solidFill>
              </a:rPr>
              <a:t>, ended mid </a:t>
            </a:r>
            <a:r>
              <a:rPr lang="en-US" sz="1800" dirty="0" err="1" smtClean="0">
                <a:solidFill>
                  <a:srgbClr val="FF0000"/>
                </a:solidFill>
              </a:rPr>
              <a:t>september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748549" lvl="1" indent="0" defTabSz="533618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/>
              <a:t>realistic Alignment &amp; Calibration conditions prepared for MC </a:t>
            </a:r>
            <a:r>
              <a:rPr lang="en-US" sz="1800" dirty="0" smtClean="0"/>
              <a:t>production</a:t>
            </a:r>
          </a:p>
          <a:p>
            <a:pPr marL="748549" lvl="1" indent="0" defTabSz="533618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 err="1" smtClean="0"/>
              <a:t>PileUp</a:t>
            </a:r>
            <a:r>
              <a:rPr lang="en-US" sz="1800" dirty="0" smtClean="0"/>
              <a:t> </a:t>
            </a:r>
            <a:r>
              <a:rPr lang="en-US" sz="1800" dirty="0"/>
              <a:t>scenario definition for 25ns and 50ns running conditions</a:t>
            </a:r>
          </a:p>
          <a:p>
            <a:pPr marL="748549" lvl="1" indent="0" defTabSz="533618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/>
              <a:t>Validation of releases for Simulation and Reconstruction steps</a:t>
            </a:r>
          </a:p>
          <a:p>
            <a:pPr marL="748549" lvl="1" indent="0" defTabSz="533618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 smtClean="0"/>
              <a:t>debugging </a:t>
            </a:r>
            <a:r>
              <a:rPr lang="en-US" sz="1800" dirty="0"/>
              <a:t>of the submission infrastructure at al </a:t>
            </a:r>
            <a:r>
              <a:rPr lang="en-US" sz="1800" dirty="0" smtClean="0"/>
              <a:t>levels (SIM, DIGI, RECO)</a:t>
            </a:r>
            <a:endParaRPr lang="en-US" sz="1800" dirty="0"/>
          </a:p>
          <a:p>
            <a:pPr marL="748549" lvl="1" indent="0" defTabSz="533618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 smtClean="0"/>
              <a:t>new </a:t>
            </a:r>
            <a:r>
              <a:rPr lang="en-US" sz="1800" dirty="0" err="1"/>
              <a:t>MiniAOD</a:t>
            </a:r>
            <a:r>
              <a:rPr lang="en-US" sz="1800" dirty="0"/>
              <a:t> (= slim analysis format for analysis) proposal/definition/</a:t>
            </a:r>
            <a:r>
              <a:rPr lang="en-US" sz="1800" dirty="0" smtClean="0"/>
              <a:t>deployment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8000"/>
                </a:solidFill>
              </a:rPr>
              <a:t>followed by PHYS14 </a:t>
            </a:r>
            <a:r>
              <a:rPr lang="en-US" sz="1800" dirty="0" smtClean="0">
                <a:solidFill>
                  <a:srgbClr val="008000"/>
                </a:solidFill>
              </a:rPr>
              <a:t>(starting now) </a:t>
            </a:r>
            <a:r>
              <a:rPr lang="en-US" sz="1800" dirty="0" smtClean="0">
                <a:solidFill>
                  <a:srgbClr val="008000"/>
                </a:solidFill>
              </a:rPr>
              <a:t>which will exercise actual High Priority Analysis for 2015: this will prepare the analysis </a:t>
            </a:r>
            <a:r>
              <a:rPr lang="en-US" sz="1800" dirty="0" smtClean="0">
                <a:solidFill>
                  <a:srgbClr val="008000"/>
                </a:solidFill>
              </a:rPr>
              <a:t>(code</a:t>
            </a:r>
            <a:r>
              <a:rPr lang="en-US" sz="1800" dirty="0" smtClean="0">
                <a:solidFill>
                  <a:srgbClr val="008000"/>
                </a:solidFill>
              </a:rPr>
              <a:t>, workflow, processes)  to deal with the first 1,5,10 fb</a:t>
            </a:r>
            <a:r>
              <a:rPr lang="en-US" sz="1800" baseline="30000" dirty="0" smtClean="0">
                <a:solidFill>
                  <a:srgbClr val="008000"/>
                </a:solidFill>
              </a:rPr>
              <a:t>-1. </a:t>
            </a:r>
            <a:r>
              <a:rPr lang="en-US" sz="1800" dirty="0">
                <a:solidFill>
                  <a:srgbClr val="008000"/>
                </a:solidFill>
              </a:rPr>
              <a:t/>
            </a:r>
            <a:br>
              <a:rPr lang="en-US" sz="1800" dirty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At software level :</a:t>
            </a:r>
            <a:endParaRPr lang="en-US" sz="1800" baseline="30000" dirty="0" smtClean="0">
              <a:solidFill>
                <a:srgbClr val="008000"/>
              </a:solidFill>
            </a:endParaRPr>
          </a:p>
          <a:p>
            <a:pPr marL="748549" lvl="1" indent="0" defTabSz="533618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 smtClean="0">
                <a:solidFill>
                  <a:srgbClr val="000000"/>
                </a:solidFill>
              </a:rPr>
              <a:t>OOT </a:t>
            </a:r>
            <a:r>
              <a:rPr lang="en-US" sz="1800" dirty="0">
                <a:solidFill>
                  <a:srgbClr val="000000"/>
                </a:solidFill>
              </a:rPr>
              <a:t>PU mitigation and new tracking</a:t>
            </a:r>
          </a:p>
          <a:p>
            <a:pPr marL="748549" lvl="1" indent="0" defTabSz="533618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 err="1" smtClean="0">
                <a:solidFill>
                  <a:srgbClr val="000000"/>
                </a:solidFill>
              </a:rPr>
              <a:t>PhysObjGroups</a:t>
            </a:r>
            <a:r>
              <a:rPr lang="en-US" sz="1800" dirty="0" smtClean="0">
                <a:solidFill>
                  <a:srgbClr val="000000"/>
                </a:solidFill>
              </a:rPr>
              <a:t> to tune new </a:t>
            </a:r>
            <a:r>
              <a:rPr lang="en-US" sz="1800" dirty="0">
                <a:solidFill>
                  <a:srgbClr val="000000"/>
                </a:solidFill>
              </a:rPr>
              <a:t>working points for physics objects 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1D3276"/>
                </a:solidFill>
              </a:rPr>
              <a:t>The debriefing from both exercises will lead to improvements to implement in our SW releases for 2015, both at </a:t>
            </a:r>
            <a:r>
              <a:rPr lang="en-US" sz="1800" dirty="0" smtClean="0">
                <a:solidFill>
                  <a:srgbClr val="1D3276"/>
                </a:solidFill>
              </a:rPr>
              <a:t>reconstruction  </a:t>
            </a:r>
            <a:r>
              <a:rPr lang="en-US" sz="1800" dirty="0">
                <a:solidFill>
                  <a:srgbClr val="1D3276"/>
                </a:solidFill>
              </a:rPr>
              <a:t>and </a:t>
            </a:r>
            <a:r>
              <a:rPr lang="en-US" sz="1800" dirty="0" smtClean="0">
                <a:solidFill>
                  <a:srgbClr val="1D3276"/>
                </a:solidFill>
              </a:rPr>
              <a:t>analysis level </a:t>
            </a:r>
            <a:endParaRPr lang="en-US" sz="1800" baseline="30000" dirty="0">
              <a:solidFill>
                <a:srgbClr val="1D327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5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Legacy from LHC RUN1</a:t>
            </a:r>
            <a:endParaRPr lang="en-US" sz="7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9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material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 descr="TrackerMaterialFromES+MC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2" t="11846" r="50579" b="32096"/>
          <a:stretch/>
        </p:blipFill>
        <p:spPr>
          <a:xfrm>
            <a:off x="683568" y="2600491"/>
            <a:ext cx="2653883" cy="2340677"/>
          </a:xfrm>
          <a:prstGeom prst="rect">
            <a:avLst/>
          </a:prstGeom>
        </p:spPr>
      </p:pic>
      <p:pic>
        <p:nvPicPr>
          <p:cNvPr id="8" name="Picture 7" descr="TrackerMaterialFromES+Data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78"/>
          <a:stretch/>
        </p:blipFill>
        <p:spPr>
          <a:xfrm>
            <a:off x="5864185" y="2620141"/>
            <a:ext cx="2681764" cy="2320673"/>
          </a:xfrm>
          <a:prstGeom prst="rect">
            <a:avLst/>
          </a:prstGeom>
        </p:spPr>
      </p:pic>
      <p:pic>
        <p:nvPicPr>
          <p:cNvPr id="9" name="Picture 8" descr="IMG_719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411" y="2657238"/>
            <a:ext cx="2446945" cy="22127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1122730"/>
            <a:ext cx="8613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Longitudinally-segmented </a:t>
            </a:r>
            <a:r>
              <a:rPr lang="en-US" dirty="0" err="1"/>
              <a:t>endcap</a:t>
            </a:r>
            <a:r>
              <a:rPr lang="en-US" dirty="0"/>
              <a:t> ECAL (</a:t>
            </a:r>
            <a:r>
              <a:rPr lang="en-US" dirty="0" err="1"/>
              <a:t>EE</a:t>
            </a:r>
            <a:r>
              <a:rPr lang="en-US" dirty="0" err="1" smtClean="0"/>
              <a:t>+Preshower</a:t>
            </a:r>
            <a:r>
              <a:rPr lang="en-US" dirty="0" smtClean="0"/>
              <a:t>) </a:t>
            </a:r>
            <a:r>
              <a:rPr lang="en-US" dirty="0"/>
              <a:t>provides information on upstream material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3256" y="2132856"/>
            <a:ext cx="244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31568" y="2175247"/>
            <a:ext cx="244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67872" y="2145630"/>
            <a:ext cx="244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9512" y="5027692"/>
            <a:ext cx="87576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Structures seen in E</a:t>
            </a:r>
            <a:r>
              <a:rPr lang="en-US" baseline="-25000" dirty="0"/>
              <a:t>ES</a:t>
            </a:r>
            <a:r>
              <a:rPr lang="en-US" dirty="0"/>
              <a:t>/E</a:t>
            </a:r>
            <a:r>
              <a:rPr lang="en-US" baseline="-25000" dirty="0"/>
              <a:t>EE</a:t>
            </a:r>
            <a:r>
              <a:rPr lang="en-US" dirty="0"/>
              <a:t> represent the Tracker end-flange – cables and connectors. Data show the real positions – different from those modeled in the simulation </a:t>
            </a:r>
            <a:r>
              <a:rPr lang="en-US" dirty="0">
                <a:sym typeface="Wingdings"/>
              </a:rPr>
              <a:t> data used to tune the simulation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521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High Level Trigger: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example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improvements in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1794"/>
            <a:ext cx="4876800" cy="253523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en-US" dirty="0" smtClean="0"/>
              <a:t>Tracking  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/>
              <a:t>Chosen between different improved scenarios:</a:t>
            </a:r>
          </a:p>
          <a:p>
            <a:pPr lvl="2">
              <a:lnSpc>
                <a:spcPct val="110000"/>
              </a:lnSpc>
              <a:defRPr/>
            </a:pPr>
            <a:r>
              <a:rPr lang="en-US" dirty="0" smtClean="0"/>
              <a:t>Primary vertex constrained to “</a:t>
            </a:r>
            <a:r>
              <a:rPr lang="en-US" dirty="0"/>
              <a:t>selected” vertices (primary and those with Et close to primary</a:t>
            </a:r>
            <a:r>
              <a:rPr lang="en-US" dirty="0" smtClean="0"/>
              <a:t>)</a:t>
            </a:r>
          </a:p>
          <a:p>
            <a:pPr lvl="2">
              <a:lnSpc>
                <a:spcPct val="110000"/>
              </a:lnSpc>
              <a:defRPr/>
            </a:pPr>
            <a:r>
              <a:rPr lang="en-US" dirty="0"/>
              <a:t>Skip last tracking </a:t>
            </a:r>
            <a:r>
              <a:rPr lang="en-US" dirty="0" smtClean="0"/>
              <a:t>iterations (3,4) when </a:t>
            </a:r>
            <a:r>
              <a:rPr lang="en-US" dirty="0"/>
              <a:t>not looking for displaced </a:t>
            </a:r>
            <a:r>
              <a:rPr lang="en-US" dirty="0" smtClean="0"/>
              <a:t>tracks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/>
              <a:t>Best compromise between efficiency and CPU time gain</a:t>
            </a:r>
          </a:p>
          <a:p>
            <a:pPr marL="914400" lvl="2" indent="0">
              <a:lnSpc>
                <a:spcPct val="110000"/>
              </a:lnSpc>
              <a:buNone/>
              <a:defRPr/>
            </a:pPr>
            <a:endParaRPr lang="en-US" dirty="0" smtClean="0"/>
          </a:p>
        </p:txBody>
      </p:sp>
      <p:sp>
        <p:nvSpPr>
          <p:cNvPr id="1946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77BB19-E6BA-BA4D-978C-E74CD0165C5E}" type="slidenum">
              <a:rPr lang="en-US" sz="1200"/>
              <a:pPr/>
              <a:t>31</a:t>
            </a:fld>
            <a:endParaRPr lang="en-US" sz="1200"/>
          </a:p>
        </p:txBody>
      </p:sp>
      <p:pic>
        <p:nvPicPr>
          <p:cNvPr id="19462" name="Picture 18" descr="Screen Shot 2014-08-21 at 17.08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55758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27150" y="3733800"/>
            <a:ext cx="2254250" cy="304800"/>
          </a:xfrm>
          <a:prstGeom prst="rect">
            <a:avLst/>
          </a:prstGeom>
          <a:noFill/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GB" dirty="0"/>
              <a:t>40GeV </a:t>
            </a:r>
            <a:r>
              <a:rPr lang="en-GB" dirty="0" err="1"/>
              <a:t>PFJets</a:t>
            </a:r>
            <a:r>
              <a:rPr lang="en-GB" dirty="0"/>
              <a:t> at HLT (25ns)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038600" y="3990975"/>
            <a:ext cx="48768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Zapf Dingbats" charset="0"/>
              <a:buChar char="n"/>
              <a:defRPr kumimoji="1" sz="24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Zapf Dingbats" charset="0"/>
              <a:buChar char="u"/>
              <a:defRPr kumimoji="1" sz="2000" b="1">
                <a:solidFill>
                  <a:srgbClr val="003399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65000"/>
              <a:buFont typeface="Zapf Dingbats" charset="0"/>
              <a:buChar char="l"/>
              <a:defRPr kumimoji="1" sz="2000" b="1">
                <a:solidFill>
                  <a:srgbClr val="008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Zapf Dingbats" charset="0"/>
              <a:buChar char="è"/>
              <a:defRPr kumimoji="1" sz="2000" b="1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0"/>
              <a:defRPr kumimoji="1"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pitchFamily="-124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pitchFamily="-124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pitchFamily="-124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pitchFamily="-124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dirty="0" smtClean="0"/>
              <a:t>JET-MET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/>
              <a:t>Online Jet Energy correction computed for CALO and Particle Flow Jets (with the chosen tracking scenario), 25ns operations</a:t>
            </a:r>
          </a:p>
          <a:p>
            <a:pPr>
              <a:lnSpc>
                <a:spcPct val="110000"/>
              </a:lnSpc>
              <a:defRPr/>
            </a:pPr>
            <a:r>
              <a:rPr lang="en-US" dirty="0" smtClean="0"/>
              <a:t>Electrons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/>
              <a:t>Tuned working point for isolated electrons, using refined particle flow objects</a:t>
            </a:r>
          </a:p>
          <a:p>
            <a:pPr lvl="2">
              <a:lnSpc>
                <a:spcPct val="110000"/>
              </a:lnSpc>
              <a:defRPr/>
            </a:pPr>
            <a:r>
              <a:rPr lang="en-US" dirty="0" smtClean="0"/>
              <a:t>Improved S/N rejection, lower rate and higher efficiency</a:t>
            </a:r>
          </a:p>
          <a:p>
            <a:pPr lvl="2">
              <a:lnSpc>
                <a:spcPct val="110000"/>
              </a:lnSpc>
              <a:defRPr/>
            </a:pPr>
            <a:endParaRPr lang="en-US" dirty="0" smtClean="0"/>
          </a:p>
        </p:txBody>
      </p:sp>
      <p:grpSp>
        <p:nvGrpSpPr>
          <p:cNvPr id="19465" name="Group 3"/>
          <p:cNvGrpSpPr>
            <a:grpSpLocks/>
          </p:cNvGrpSpPr>
          <p:nvPr/>
        </p:nvGrpSpPr>
        <p:grpSpPr bwMode="auto">
          <a:xfrm>
            <a:off x="5410200" y="914400"/>
            <a:ext cx="3335338" cy="3311525"/>
            <a:chOff x="5410200" y="914400"/>
            <a:chExt cx="3335363" cy="3311410"/>
          </a:xfrm>
        </p:grpSpPr>
        <p:pic>
          <p:nvPicPr>
            <p:cNvPr id="19466" name="Picture 8" descr="Screen Shot 2014-08-21 at 18.06.2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914400"/>
              <a:ext cx="3335363" cy="331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5924550" y="2057400"/>
              <a:ext cx="1619250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5579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and RUN2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54109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 lot at stake: we have to be ready!</a:t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000090"/>
                </a:solidFill>
              </a:rPr>
              <a:t>We know that there must be more than the Higgs</a:t>
            </a:r>
            <a:r>
              <a:rPr lang="en-US" sz="2400" dirty="0" smtClean="0"/>
              <a:t>…and that in order to make things simple the new physics should be around the corner: we have to make sure that we do not miss the corner! 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29000"/>
            <a:ext cx="2304256" cy="301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uro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302290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387485"/>
            <a:ext cx="4144764" cy="1472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60" y="450912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Susy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79483" y="396091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 dims?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68144" y="5951849"/>
            <a:ext cx="253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Something else?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33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Discoveries can come early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34" y="1921912"/>
            <a:ext cx="3654342" cy="3638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9687" y="1489864"/>
            <a:ext cx="296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fb</a:t>
            </a:r>
            <a:r>
              <a:rPr lang="en-US" baseline="30000" dirty="0" smtClean="0"/>
              <a:t>-1</a:t>
            </a:r>
            <a:r>
              <a:rPr lang="en-US" dirty="0" smtClean="0"/>
              <a:t> @ 13 </a:t>
            </a:r>
            <a:r>
              <a:rPr lang="en-US" dirty="0" err="1" smtClean="0"/>
              <a:t>TeV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110028"/>
              </p:ext>
            </p:extLst>
          </p:nvPr>
        </p:nvGraphicFramePr>
        <p:xfrm>
          <a:off x="4514850" y="3359150"/>
          <a:ext cx="1143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4" imgW="114300" imgH="139700" progId="Equation.3">
                  <p:embed/>
                </p:oleObj>
              </mc:Choice>
              <mc:Fallback>
                <p:oleObj name="Equation" r:id="rId4" imgW="1143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59150"/>
                        <a:ext cx="1143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150988"/>
              </p:ext>
            </p:extLst>
          </p:nvPr>
        </p:nvGraphicFramePr>
        <p:xfrm>
          <a:off x="1206217" y="3214025"/>
          <a:ext cx="1295400" cy="318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762000" imgH="190500" progId="Equation.3">
                  <p:embed/>
                </p:oleObj>
              </mc:Choice>
              <mc:Fallback>
                <p:oleObj name="Equation" r:id="rId6" imgW="7620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217" y="3214025"/>
                        <a:ext cx="1295400" cy="3185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843440"/>
              </p:ext>
            </p:extLst>
          </p:nvPr>
        </p:nvGraphicFramePr>
        <p:xfrm>
          <a:off x="2501617" y="4316613"/>
          <a:ext cx="1189037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698500" imgH="190500" progId="Equation.3">
                  <p:embed/>
                </p:oleObj>
              </mc:Choice>
              <mc:Fallback>
                <p:oleObj name="Equation" r:id="rId8" imgW="6985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617" y="4316613"/>
                        <a:ext cx="1189037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 rot="5400000">
            <a:off x="6927408" y="3570494"/>
            <a:ext cx="3863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Courtesy of Gavin </a:t>
            </a:r>
            <a:r>
              <a:rPr lang="en-US" sz="2000" dirty="0"/>
              <a:t>S</a:t>
            </a:r>
            <a:r>
              <a:rPr lang="en-US" sz="2000" dirty="0" smtClean="0"/>
              <a:t>alam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05682" y="1123890"/>
            <a:ext cx="808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Discovery potential comparison 20fb</a:t>
            </a:r>
            <a:r>
              <a:rPr lang="en-US" sz="2000" baseline="30000" dirty="0" smtClean="0"/>
              <a:t>-1 </a:t>
            </a:r>
            <a:r>
              <a:rPr lang="en-US" sz="2000" dirty="0" smtClean="0"/>
              <a:t>@8TeV </a:t>
            </a:r>
            <a:r>
              <a:rPr lang="en-US" sz="2000" dirty="0" err="1" smtClean="0"/>
              <a:t>vs</a:t>
            </a:r>
            <a:r>
              <a:rPr lang="en-US" sz="2000" dirty="0" smtClean="0"/>
              <a:t>  X fb</a:t>
            </a:r>
            <a:r>
              <a:rPr lang="en-US" sz="2000" baseline="30000" dirty="0" smtClean="0"/>
              <a:t>-1 </a:t>
            </a:r>
            <a:r>
              <a:rPr lang="en-US" sz="2000" dirty="0" smtClean="0"/>
              <a:t>@13 TeV</a:t>
            </a:r>
            <a:endParaRPr lang="en-US" sz="20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915816" y="3485541"/>
            <a:ext cx="0" cy="5172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629150" y="1489864"/>
            <a:ext cx="4029929" cy="3975033"/>
            <a:chOff x="4577418" y="2036029"/>
            <a:chExt cx="4081661" cy="4431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577418" y="2036029"/>
              <a:ext cx="4081661" cy="4431900"/>
              <a:chOff x="4577418" y="2036029"/>
              <a:chExt cx="4081661" cy="44319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77418" y="2546543"/>
                <a:ext cx="4081661" cy="3921386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322095" y="2036029"/>
                <a:ext cx="29638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5 fb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 @ 13 </a:t>
                </a:r>
                <a:r>
                  <a:rPr lang="en-US" dirty="0" err="1" smtClean="0"/>
                  <a:t>TeV</a:t>
                </a:r>
                <a:endParaRPr lang="en-US" dirty="0"/>
              </a:p>
            </p:txBody>
          </p:sp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5496688"/>
                  </p:ext>
                </p:extLst>
              </p:nvPr>
            </p:nvGraphicFramePr>
            <p:xfrm>
              <a:off x="5508625" y="3817390"/>
              <a:ext cx="1295400" cy="3185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" name="Equation" r:id="rId11" imgW="762000" imgH="190500" progId="Equation.3">
                      <p:embed/>
                    </p:oleObj>
                  </mc:Choice>
                  <mc:Fallback>
                    <p:oleObj name="Equation" r:id="rId11" imgW="762000" imgH="1905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08625" y="3817390"/>
                            <a:ext cx="1295400" cy="31854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1934198"/>
                  </p:ext>
                </p:extLst>
              </p:nvPr>
            </p:nvGraphicFramePr>
            <p:xfrm>
              <a:off x="6934200" y="4967288"/>
              <a:ext cx="1189037" cy="3190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9" name="Equation" r:id="rId13" imgW="698500" imgH="190500" progId="Equation.3">
                      <p:embed/>
                    </p:oleObj>
                  </mc:Choice>
                  <mc:Fallback>
                    <p:oleObj name="Equation" r:id="rId13" imgW="698500" imgH="1905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34200" y="4967288"/>
                            <a:ext cx="1189037" cy="3190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1" name="Straight Arrow Connector 20"/>
            <p:cNvCxnSpPr/>
            <p:nvPr/>
          </p:nvCxnSpPr>
          <p:spPr>
            <a:xfrm flipV="1">
              <a:off x="7092280" y="4227939"/>
              <a:ext cx="0" cy="42519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2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970" y="125760"/>
            <a:ext cx="813556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future is bright  ( and VERY busy)!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We have exploited the run1 data : our legacy for the Higgs results is published, the majority of searches analysis are published or being published, Top physics results are beyond expectations, B rare decays an evidence of CMS global performance from trigger to reconstruction.. and more </a:t>
            </a:r>
          </a:p>
          <a:p>
            <a:r>
              <a:rPr lang="en-US" dirty="0" smtClean="0"/>
              <a:t>We are now concentrating on the preparation for the 2015 run: </a:t>
            </a:r>
            <a:r>
              <a:rPr lang="en-US" dirty="0"/>
              <a:t>w</a:t>
            </a:r>
            <a:r>
              <a:rPr lang="en-US" dirty="0" smtClean="0"/>
              <a:t>e will  again explore new frontiers</a:t>
            </a:r>
          </a:p>
          <a:p>
            <a:r>
              <a:rPr lang="en-US" dirty="0" smtClean="0"/>
              <a:t>We have defined the technical proposal for our High </a:t>
            </a:r>
            <a:r>
              <a:rPr lang="en-US" dirty="0" err="1" smtClean="0"/>
              <a:t>Lumi</a:t>
            </a:r>
            <a:r>
              <a:rPr lang="en-US" dirty="0" smtClean="0"/>
              <a:t> Detector. Next step will be the choice of the forward calorimeter and the preparation of the TDRs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6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-17900"/>
            <a:ext cx="9144000" cy="6858000"/>
            <a:chOff x="0" y="21719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21719"/>
              <a:ext cx="9144000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CMSWithBeamPipeFishEye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6609" y="21719"/>
              <a:ext cx="6542581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71800" y="2276872"/>
              <a:ext cx="47611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chemeClr val="bg1"/>
                  </a:solidFill>
                </a:rPr>
                <a:t>Thank you !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88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" y="1001897"/>
            <a:ext cx="6187295" cy="56026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Shape 78"/>
          <p:cNvSpPr/>
          <p:nvPr/>
        </p:nvSpPr>
        <p:spPr>
          <a:xfrm>
            <a:off x="5922837" y="3922129"/>
            <a:ext cx="3185667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/>
          <a:p>
            <a:pPr lvl="0" algn="l">
              <a:defRPr sz="1800"/>
            </a:pPr>
            <a:r>
              <a:rPr sz="2000" dirty="0">
                <a:solidFill>
                  <a:srgbClr val="942193"/>
                </a:solidFill>
              </a:rPr>
              <a:t>+23 </a:t>
            </a:r>
            <a:r>
              <a:rPr sz="2000" dirty="0" smtClean="0">
                <a:solidFill>
                  <a:srgbClr val="942193"/>
                </a:solidFill>
              </a:rPr>
              <a:t>C</a:t>
            </a:r>
            <a:r>
              <a:rPr lang="en-US" sz="2000" dirty="0" smtClean="0">
                <a:solidFill>
                  <a:srgbClr val="942193"/>
                </a:solidFill>
              </a:rPr>
              <a:t>osmic Ray calibration papers (C</a:t>
            </a:r>
            <a:r>
              <a:rPr sz="2000" dirty="0" smtClean="0">
                <a:solidFill>
                  <a:srgbClr val="942193"/>
                </a:solidFill>
              </a:rPr>
              <a:t>RAFT</a:t>
            </a:r>
            <a:r>
              <a:rPr lang="en-US" sz="2000" dirty="0" smtClean="0">
                <a:solidFill>
                  <a:srgbClr val="942193"/>
                </a:solidFill>
              </a:rPr>
              <a:t>)</a:t>
            </a:r>
            <a:endParaRPr sz="2000" dirty="0">
              <a:solidFill>
                <a:srgbClr val="942193"/>
              </a:solidFill>
            </a:endParaRPr>
          </a:p>
          <a:p>
            <a:pPr lvl="0" algn="l">
              <a:defRPr sz="1800"/>
            </a:pPr>
            <a:r>
              <a:rPr sz="2000" dirty="0" smtClean="0">
                <a:solidFill>
                  <a:srgbClr val="942193"/>
                </a:solidFill>
              </a:rPr>
              <a:t>+</a:t>
            </a:r>
            <a:r>
              <a:rPr lang="en-US" sz="2000" dirty="0" smtClean="0">
                <a:solidFill>
                  <a:srgbClr val="942193"/>
                </a:solidFill>
              </a:rPr>
              <a:t>42</a:t>
            </a:r>
            <a:r>
              <a:rPr sz="2000" dirty="0" smtClean="0">
                <a:solidFill>
                  <a:srgbClr val="942193"/>
                </a:solidFill>
              </a:rPr>
              <a:t> </a:t>
            </a:r>
            <a:r>
              <a:rPr sz="2000" dirty="0">
                <a:solidFill>
                  <a:srgbClr val="942193"/>
                </a:solidFill>
              </a:rPr>
              <a:t>in </a:t>
            </a:r>
            <a:r>
              <a:rPr lang="en-US" sz="2000" dirty="0" smtClean="0">
                <a:solidFill>
                  <a:srgbClr val="942193"/>
                </a:solidFill>
              </a:rPr>
              <a:t>Collaboration Wide review/Final </a:t>
            </a:r>
            <a:r>
              <a:rPr lang="en-US" sz="2000" dirty="0" smtClean="0">
                <a:solidFill>
                  <a:srgbClr val="942193"/>
                </a:solidFill>
              </a:rPr>
              <a:t>Reading </a:t>
            </a:r>
            <a:r>
              <a:rPr lang="en-US" sz="2000" dirty="0" smtClean="0">
                <a:solidFill>
                  <a:srgbClr val="942193"/>
                </a:solidFill>
              </a:rPr>
              <a:t>phase</a:t>
            </a:r>
            <a:endParaRPr sz="2000" dirty="0">
              <a:solidFill>
                <a:srgbClr val="942193"/>
              </a:solidFill>
            </a:endParaRPr>
          </a:p>
        </p:txBody>
      </p:sp>
      <p:sp>
        <p:nvSpPr>
          <p:cNvPr id="12" name="Shape 79"/>
          <p:cNvSpPr/>
          <p:nvPr/>
        </p:nvSpPr>
        <p:spPr>
          <a:xfrm>
            <a:off x="6189066" y="2697070"/>
            <a:ext cx="2991446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/>
          <a:p>
            <a:pPr lvl="0" algn="l">
              <a:defRPr sz="1800"/>
            </a:pPr>
            <a:r>
              <a:rPr lang="en-US" dirty="0" smtClean="0">
                <a:solidFill>
                  <a:srgbClr val="011993"/>
                </a:solidFill>
              </a:rPr>
              <a:t>346 papers on collisions</a:t>
            </a:r>
          </a:p>
          <a:p>
            <a:pPr lvl="0" algn="l">
              <a:defRPr sz="1800"/>
            </a:pPr>
            <a:r>
              <a:rPr dirty="0" smtClean="0">
                <a:solidFill>
                  <a:srgbClr val="011993"/>
                </a:solidFill>
              </a:rPr>
              <a:t>rate </a:t>
            </a:r>
            <a:r>
              <a:rPr dirty="0">
                <a:solidFill>
                  <a:srgbClr val="011993"/>
                </a:solidFill>
              </a:rPr>
              <a:t>= 2.3/week</a:t>
            </a:r>
          </a:p>
          <a:p>
            <a:pPr>
              <a:spcBef>
                <a:spcPts val="1080"/>
              </a:spcBef>
              <a:defRPr sz="1800"/>
            </a:pPr>
            <a:r>
              <a:rPr dirty="0">
                <a:solidFill>
                  <a:srgbClr val="FF2600"/>
                </a:solidFill>
              </a:rPr>
              <a:t>Slope remains steady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4" y="2060848"/>
            <a:ext cx="3041236" cy="26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7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r="65401"/>
          <a:stretch/>
        </p:blipFill>
        <p:spPr bwMode="auto">
          <a:xfrm>
            <a:off x="240323" y="906463"/>
            <a:ext cx="2883877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970" y="-171400"/>
            <a:ext cx="7425829" cy="1143000"/>
          </a:xfrm>
        </p:spPr>
        <p:txBody>
          <a:bodyPr/>
          <a:lstStyle/>
          <a:p>
            <a:r>
              <a:rPr lang="en-US" dirty="0" smtClean="0"/>
              <a:t>Standard model success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807576"/>
            <a:ext cx="6156176" cy="428866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457200" y="2132856"/>
            <a:ext cx="3322712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57200" y="5229200"/>
            <a:ext cx="3322712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57200" y="2924944"/>
            <a:ext cx="2314600" cy="2304256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19872" y="1196752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Shaded area: goal of measurements from the CMS proposal (20 years ago)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1882211"/>
            <a:ext cx="936104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889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Single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bosons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8024" y="3049796"/>
            <a:ext cx="936104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889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Di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bosons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8104" y="3717032"/>
            <a:ext cx="792088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889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Multi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bosons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0272" y="3455422"/>
            <a:ext cx="792088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889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Top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quark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00392" y="3877032"/>
            <a:ext cx="792088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889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Higgs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A9A04-13B5-D445-8626-E4C6B8D9638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Picture 3" descr="as_worl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223" y="-212087"/>
            <a:ext cx="3960440" cy="6490086"/>
          </a:xfrm>
          <a:prstGeom prst="rect">
            <a:avLst/>
          </a:prstGeom>
        </p:spPr>
      </p:pic>
      <p:pic>
        <p:nvPicPr>
          <p:cNvPr id="5" name="Picture 4" descr="As_running_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165" y="2950113"/>
            <a:ext cx="3039677" cy="4499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247" y="4843728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Precise </a:t>
            </a:r>
            <a:r>
              <a:rPr lang="en-US" dirty="0" err="1" smtClean="0"/>
              <a:t>determnations</a:t>
            </a:r>
            <a:r>
              <a:rPr lang="en-US" dirty="0" smtClean="0"/>
              <a:t> in a variety of modes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28184" y="177281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…and it is indeed running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60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physics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56792"/>
            <a:ext cx="4596212" cy="5375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1268760"/>
            <a:ext cx="4730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LHC is a top factory and CMS exploits it to its full extent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1340768"/>
            <a:ext cx="2440632" cy="459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section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23856" y="6381328"/>
            <a:ext cx="157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</a:t>
            </a:r>
            <a:endParaRPr lang="en-US" dirty="0"/>
          </a:p>
        </p:txBody>
      </p:sp>
      <p:pic>
        <p:nvPicPr>
          <p:cNvPr id="4" name="Picture 3" descr="topmass_c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16" y="1988840"/>
            <a:ext cx="4023637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creen Shot 2014-09-19 at Fri, Sep 19 4.50.2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4048" y="2135222"/>
            <a:ext cx="3940433" cy="338201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Mass : legacy from Run1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Shape 218"/>
          <p:cNvSpPr/>
          <p:nvPr/>
        </p:nvSpPr>
        <p:spPr>
          <a:xfrm>
            <a:off x="70390" y="4708694"/>
            <a:ext cx="5165571" cy="2149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1900" b="1" dirty="0">
                <a:solidFill>
                  <a:srgbClr val="012DA4"/>
                </a:solidFill>
                <a:latin typeface="Calibri"/>
                <a:ea typeface="Calibri"/>
                <a:cs typeface="Calibri"/>
                <a:sym typeface="Calibri"/>
              </a:rPr>
              <a:t>M(had)=</a:t>
            </a:r>
            <a:r>
              <a:rPr sz="1900" dirty="0">
                <a:solidFill>
                  <a:srgbClr val="FF3F00"/>
                </a:solidFill>
                <a:latin typeface="Calibri"/>
                <a:ea typeface="Calibri"/>
                <a:cs typeface="Calibri"/>
                <a:sym typeface="Calibri"/>
              </a:rPr>
              <a:t>	172.08±0.36 (stat.+JSF) ± 0.83 (syst.) GeV</a:t>
            </a:r>
          </a:p>
          <a:p>
            <a:pPr lvl="0" algn="l">
              <a:defRPr sz="1800"/>
            </a:pPr>
            <a:r>
              <a:rPr sz="1900" b="1" dirty="0">
                <a:solidFill>
                  <a:srgbClr val="012DA4"/>
                </a:solidFill>
                <a:latin typeface="Calibri"/>
                <a:ea typeface="Calibri"/>
                <a:cs typeface="Calibri"/>
                <a:sym typeface="Calibri"/>
              </a:rPr>
              <a:t>M(lep) =</a:t>
            </a:r>
            <a:r>
              <a:rPr sz="1900" dirty="0">
                <a:solidFill>
                  <a:srgbClr val="FF3F00"/>
                </a:solidFill>
                <a:latin typeface="Calibri"/>
                <a:ea typeface="Calibri"/>
                <a:cs typeface="Calibri"/>
                <a:sym typeface="Calibri"/>
              </a:rPr>
              <a:t>	172.47±0.17 (stat.        ) ± 1.40 (syst.) GeV</a:t>
            </a:r>
          </a:p>
          <a:p>
            <a:pPr lvl="0" algn="l">
              <a:defRPr sz="1800"/>
            </a:pPr>
            <a:r>
              <a:rPr sz="1900" b="1" dirty="0">
                <a:solidFill>
                  <a:srgbClr val="012DA4"/>
                </a:solidFill>
                <a:latin typeface="Calibri"/>
                <a:ea typeface="Calibri"/>
                <a:cs typeface="Calibri"/>
                <a:sym typeface="Calibri"/>
              </a:rPr>
              <a:t>M(l+j)  =</a:t>
            </a:r>
            <a:r>
              <a:rPr sz="1900" dirty="0">
                <a:solidFill>
                  <a:srgbClr val="FF3F00"/>
                </a:solidFill>
                <a:latin typeface="Calibri"/>
                <a:ea typeface="Calibri"/>
                <a:cs typeface="Calibri"/>
                <a:sym typeface="Calibri"/>
              </a:rPr>
              <a:t>	172.04±0.19 (stat.+JSF) ± 0.75 (syst.) </a:t>
            </a:r>
            <a:r>
              <a:rPr sz="1900" dirty="0" smtClean="0">
                <a:solidFill>
                  <a:srgbClr val="FF3F00"/>
                </a:solidFill>
                <a:latin typeface="Calibri"/>
                <a:ea typeface="Calibri"/>
                <a:cs typeface="Calibri"/>
                <a:sym typeface="Calibri"/>
              </a:rPr>
              <a:t>GeV</a:t>
            </a:r>
            <a:endParaRPr lang="en-US" sz="1900" dirty="0" smtClean="0">
              <a:solidFill>
                <a:srgbClr val="FF3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>
              <a:defRPr sz="1800"/>
            </a:pPr>
            <a:endParaRPr lang="en-US" sz="1900" dirty="0">
              <a:solidFill>
                <a:srgbClr val="FF3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>
              <a:defRPr sz="1800"/>
            </a:pPr>
            <a:r>
              <a:rPr lang="en-US" sz="1900" dirty="0" smtClean="0">
                <a:solidFill>
                  <a:srgbClr val="FF3F00"/>
                </a:solidFill>
                <a:latin typeface="Calibri"/>
                <a:ea typeface="Calibri"/>
                <a:cs typeface="Calibri"/>
                <a:sym typeface="Calibri"/>
              </a:rPr>
              <a:t>2 of these measurement have precision comparable or better than the recent LHC/FNAL World average</a:t>
            </a:r>
            <a:endParaRPr sz="1900" dirty="0">
              <a:solidFill>
                <a:srgbClr val="FF3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221"/>
          <p:cNvSpPr/>
          <p:nvPr/>
        </p:nvSpPr>
        <p:spPr>
          <a:xfrm>
            <a:off x="215900" y="1457468"/>
            <a:ext cx="972820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dirty="0">
                <a:solidFill>
                  <a:srgbClr val="942193"/>
                </a:solidFill>
              </a:rPr>
              <a:t>We have completed our top mass measurements using both the fully hadronic decays (</a:t>
            </a:r>
            <a:r>
              <a:rPr dirty="0">
                <a:solidFill>
                  <a:srgbClr val="011993"/>
                </a:solidFill>
              </a:rPr>
              <a:t>TOP-14-002</a:t>
            </a:r>
            <a:r>
              <a:rPr dirty="0">
                <a:solidFill>
                  <a:srgbClr val="942193"/>
                </a:solidFill>
              </a:rPr>
              <a:t>) and the fully leptonic ones (</a:t>
            </a:r>
            <a:r>
              <a:rPr dirty="0">
                <a:solidFill>
                  <a:srgbClr val="011993"/>
                </a:solidFill>
              </a:rPr>
              <a:t>TOP-14-</a:t>
            </a:r>
            <a:r>
              <a:rPr dirty="0" smtClean="0">
                <a:solidFill>
                  <a:srgbClr val="011993"/>
                </a:solidFill>
              </a:rPr>
              <a:t>010</a:t>
            </a:r>
            <a:r>
              <a:rPr lang="en-US" dirty="0">
                <a:solidFill>
                  <a:srgbClr val="011993"/>
                </a:solidFill>
              </a:rPr>
              <a:t>)</a:t>
            </a:r>
            <a:r>
              <a:rPr dirty="0" smtClean="0">
                <a:solidFill>
                  <a:srgbClr val="942193"/>
                </a:solidFill>
              </a:rPr>
              <a:t>.</a:t>
            </a:r>
            <a:endParaRPr dirty="0">
              <a:solidFill>
                <a:srgbClr val="942193"/>
              </a:solidFill>
            </a:endParaRPr>
          </a:p>
        </p:txBody>
      </p:sp>
      <p:sp>
        <p:nvSpPr>
          <p:cNvPr id="9" name="Shape 222"/>
          <p:cNvSpPr/>
          <p:nvPr/>
        </p:nvSpPr>
        <p:spPr>
          <a:xfrm>
            <a:off x="174040" y="2204864"/>
            <a:ext cx="5061921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02223" lvl="0" indent="-202223" algn="l">
              <a:buSzPct val="100000"/>
              <a:buChar char="•"/>
              <a:defRPr sz="1800"/>
            </a:pPr>
            <a:r>
              <a:rPr sz="2000" dirty="0"/>
              <a:t>The results will be combined with the previous lepton+jet measurement and possibly presented in the TOP2014 conference</a:t>
            </a:r>
          </a:p>
          <a:p>
            <a:pPr marL="202223" lvl="0" indent="-202223" algn="l">
              <a:spcBef>
                <a:spcPts val="2800"/>
              </a:spcBef>
              <a:buSzPct val="100000"/>
              <a:buChar char="•"/>
              <a:defRPr sz="1800"/>
            </a:pPr>
            <a:r>
              <a:rPr sz="2000" dirty="0"/>
              <a:t>The fully leptonic analysis is the first “blind” top mass measurement in CMS</a:t>
            </a:r>
          </a:p>
        </p:txBody>
      </p:sp>
      <p:pic>
        <p:nvPicPr>
          <p:cNvPr id="11" name="Screen Shot 2014-09-19 at Fri, Sep 19 4.55.20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7387" y="5696021"/>
            <a:ext cx="4320152" cy="547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creen Shot 2014-09-19 at Fri, Sep 19 4.52.14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6529" y="3053852"/>
            <a:ext cx="1349174" cy="10952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071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970" y="-171400"/>
            <a:ext cx="7425829" cy="1143000"/>
          </a:xfrm>
        </p:spPr>
        <p:txBody>
          <a:bodyPr/>
          <a:lstStyle/>
          <a:p>
            <a:pPr algn="r"/>
            <a:r>
              <a:rPr lang="en-US" dirty="0" smtClean="0"/>
              <a:t>Higgs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1F329-7A06-F249-AF00-A5FC8A1C1D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" b="3920"/>
          <a:stretch/>
        </p:blipFill>
        <p:spPr>
          <a:xfrm>
            <a:off x="0" y="3390050"/>
            <a:ext cx="3649781" cy="3364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622" y="4050308"/>
            <a:ext cx="2945028" cy="2825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90" y="565218"/>
            <a:ext cx="2957230" cy="2918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378" y="790772"/>
            <a:ext cx="3787419" cy="2925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3988" y="4050308"/>
            <a:ext cx="1367932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FFFFFF"/>
                </a:solidFill>
              </a:rPr>
              <a:t>=1.00±0.13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119" y="3694323"/>
            <a:ext cx="3163062" cy="3645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48064" y="359724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M=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59832" y="2848868"/>
            <a:ext cx="2592288" cy="230832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CMS has now published  the final analysis for all final states: this is our legacy for LHC RUN1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24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67281</TotalTime>
  <Words>1354</Words>
  <Application>Microsoft Macintosh PowerPoint</Application>
  <PresentationFormat>On-screen Show (4:3)</PresentationFormat>
  <Paragraphs>252</Paragraphs>
  <Slides>36</Slides>
  <Notes>0</Notes>
  <HiddenSlides>1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Office Theme</vt:lpstr>
      <vt:lpstr>Upgrade_week_May2011_904</vt:lpstr>
      <vt:lpstr>1_Office Theme</vt:lpstr>
      <vt:lpstr>Equation</vt:lpstr>
      <vt:lpstr>Microsoft Equation</vt:lpstr>
      <vt:lpstr>CMS: status and outlook</vt:lpstr>
      <vt:lpstr>CMS daily life</vt:lpstr>
      <vt:lpstr>PowerPoint Presentation</vt:lpstr>
      <vt:lpstr>Publications</vt:lpstr>
      <vt:lpstr>Standard model success</vt:lpstr>
      <vt:lpstr>QCD</vt:lpstr>
      <vt:lpstr>Top physics </vt:lpstr>
      <vt:lpstr>Top Mass : legacy from Run1</vt:lpstr>
      <vt:lpstr>Higgs</vt:lpstr>
      <vt:lpstr>A CMS milestone</vt:lpstr>
      <vt:lpstr>W mass: the next step</vt:lpstr>
      <vt:lpstr>…and flavor physics: Bs (combined with LHCb)</vt:lpstr>
      <vt:lpstr>SuSy current limits : stop</vt:lpstr>
      <vt:lpstr>SuSy current limits : Eweakinos</vt:lpstr>
      <vt:lpstr>Susy current limits: Gluinos</vt:lpstr>
      <vt:lpstr>SuSy: only limits so far </vt:lpstr>
      <vt:lpstr>Exotica : limits</vt:lpstr>
      <vt:lpstr>Exploring in ‘time’ </vt:lpstr>
      <vt:lpstr>Exotic boson</vt:lpstr>
      <vt:lpstr>Higher energy… more challenges</vt:lpstr>
      <vt:lpstr> Boosted object: a booming field</vt:lpstr>
      <vt:lpstr>PowerPoint Presentation</vt:lpstr>
      <vt:lpstr>Potential performance</vt:lpstr>
      <vt:lpstr>CMS readiness: executive summary </vt:lpstr>
      <vt:lpstr>Tracker running cold (-15 degrees)</vt:lpstr>
      <vt:lpstr>4th muon wall completed in endcaps CSC and RPC</vt:lpstr>
      <vt:lpstr>Shielding disk (Ye4) constructed in both endcaps </vt:lpstr>
      <vt:lpstr>New beampipe </vt:lpstr>
      <vt:lpstr>CSA14 &amp; PHYS14</vt:lpstr>
      <vt:lpstr>Better material simulation</vt:lpstr>
      <vt:lpstr>High Level Trigger: example improvements in reconstruction</vt:lpstr>
      <vt:lpstr>2015 and RUN2 </vt:lpstr>
      <vt:lpstr>Discoveries can come early </vt:lpstr>
      <vt:lpstr>The future is bright  ( and VERY busy)!</vt:lpstr>
      <vt:lpstr>Summary </vt:lpstr>
      <vt:lpstr>Backup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report</dc:title>
  <dc:creator>Tiziano Camporesi</dc:creator>
  <cp:lastModifiedBy>Tiziano Camporesi</cp:lastModifiedBy>
  <cp:revision>1343</cp:revision>
  <cp:lastPrinted>2014-04-09T08:26:48Z</cp:lastPrinted>
  <dcterms:created xsi:type="dcterms:W3CDTF">2010-10-22T12:14:59Z</dcterms:created>
  <dcterms:modified xsi:type="dcterms:W3CDTF">2014-11-13T04:40:05Z</dcterms:modified>
</cp:coreProperties>
</file>