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36"/>
  </p:notesMasterIdLst>
  <p:handoutMasterIdLst>
    <p:handoutMasterId r:id="rId37"/>
  </p:handoutMasterIdLst>
  <p:sldIdLst>
    <p:sldId id="256" r:id="rId2"/>
    <p:sldId id="375" r:id="rId3"/>
    <p:sldId id="376" r:id="rId4"/>
    <p:sldId id="324" r:id="rId5"/>
    <p:sldId id="374" r:id="rId6"/>
    <p:sldId id="337" r:id="rId7"/>
    <p:sldId id="341" r:id="rId8"/>
    <p:sldId id="342" r:id="rId9"/>
    <p:sldId id="478" r:id="rId10"/>
    <p:sldId id="434" r:id="rId11"/>
    <p:sldId id="377" r:id="rId12"/>
    <p:sldId id="378" r:id="rId13"/>
    <p:sldId id="384" r:id="rId14"/>
    <p:sldId id="388" r:id="rId15"/>
    <p:sldId id="479" r:id="rId16"/>
    <p:sldId id="390" r:id="rId17"/>
    <p:sldId id="393" r:id="rId18"/>
    <p:sldId id="433" r:id="rId19"/>
    <p:sldId id="399" r:id="rId20"/>
    <p:sldId id="483" r:id="rId21"/>
    <p:sldId id="403" r:id="rId22"/>
    <p:sldId id="480" r:id="rId23"/>
    <p:sldId id="412" r:id="rId24"/>
    <p:sldId id="414" r:id="rId25"/>
    <p:sldId id="415" r:id="rId26"/>
    <p:sldId id="416" r:id="rId27"/>
    <p:sldId id="500" r:id="rId28"/>
    <p:sldId id="427" r:id="rId29"/>
    <p:sldId id="451" r:id="rId30"/>
    <p:sldId id="462" r:id="rId31"/>
    <p:sldId id="463" r:id="rId32"/>
    <p:sldId id="467" r:id="rId33"/>
    <p:sldId id="469" r:id="rId34"/>
    <p:sldId id="50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3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13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image" Target="../media/image6.wmf"/><Relationship Id="rId3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2B66D-8A41-E24E-83D6-3FC05C108625}" type="datetimeFigureOut">
              <a:rPr lang="en-US" smtClean="0"/>
              <a:pPr/>
              <a:t>11/12/14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4F2FF-4BE9-7340-90C3-D35098DBA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C2910-B359-2A40-803E-2BD8C7B76DC1}" type="datetimeFigureOut">
              <a:rPr lang="en-US" smtClean="0"/>
              <a:pPr/>
              <a:t>11/12/14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E896-011C-7649-96A2-10D0D07238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06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– how to make sense out of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2AE10-710A-8742-9BF7-2D4F0B7C34E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3445E5-940D-4442-9B9A-B43E01DA8C0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BC902A-04C5-574D-92FB-0D1E03D7CD88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904B97-D8C1-470B-A6A9-93154210975E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MS PGothic" charset="0"/>
              <a:cs typeface="Arial" charset="0"/>
            </a:endParaRP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Arial" charset="0"/>
              </a:defRPr>
            </a:lvl1pPr>
            <a:lvl2pPr marL="723900" indent="-277813" defTabSz="923925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16013" indent="-220663" defTabSz="923925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562100" indent="-220663" defTabSz="923925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09775" indent="-220663" defTabSz="923925"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466975" indent="-22066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24175" indent="-22066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381375" indent="-22066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38575" indent="-22066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5BEDF911-E83C-154B-88EA-64112823CF61}" type="slidenum">
              <a:rPr lang="en-US" sz="1000">
                <a:solidFill>
                  <a:srgbClr val="000000"/>
                </a:solidFill>
                <a:latin typeface="Arial" charset="0"/>
              </a:rPr>
              <a:pPr/>
              <a:t>30</a:t>
            </a:fld>
            <a:endParaRPr lang="en-US" sz="10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80772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400" y="6083300"/>
            <a:ext cx="1752600" cy="749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3429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9828F344-5DC5-44AF-9E4A-286FB2465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lIns="91440" tIns="0" rIns="91440" bIns="0" rtlCol="0" anchor="t">
            <a:normAutofit/>
          </a:bodyPr>
          <a:lstStyle>
            <a:lvl1pPr algn="l">
              <a:defRPr sz="2300" b="1" baseline="0"/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/>
          </p:nvPr>
        </p:nvSpPr>
        <p:spPr>
          <a:xfrm>
            <a:off x="634257" y="2027238"/>
            <a:ext cx="7794315" cy="4000500"/>
          </a:xfrm>
        </p:spPr>
        <p:txBody>
          <a:bodyPr lIns="108000" tIns="0" rIns="108000" bIns="0">
            <a:no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32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69250" y="6356350"/>
            <a:ext cx="4841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0F255BD5-01F2-8849-BDDC-07E967A4814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663575" y="6356350"/>
            <a:ext cx="4875213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ALICE Highlights and Upgrades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1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0102"/>
            <a:ext cx="8229600" cy="48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r>
              <a:rPr lang="en-US" smtClean="0"/>
              <a:t>USLUO Nov 14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</a:defRPr>
            </a:lvl1pPr>
          </a:lstStyle>
          <a:p>
            <a:r>
              <a:rPr lang="en-US" smtClean="0"/>
              <a:t>ALICE Highlights and Upgrades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3D5DE84E-4CEA-AD46-B381-E60788912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6" r:id="rId12"/>
    <p:sldLayoutId id="2147483797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7.w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8.wmf"/><Relationship Id="rId7" Type="http://schemas.openxmlformats.org/officeDocument/2006/relationships/image" Target="../media/image39.emf"/><Relationship Id="rId8" Type="http://schemas.openxmlformats.org/officeDocument/2006/relationships/image" Target="../media/image3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39.emf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8" Type="http://schemas.openxmlformats.org/officeDocument/2006/relationships/image" Target="../media/image61.emf"/><Relationship Id="rId9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gif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6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7.wmf"/><Relationship Id="rId11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emf"/><Relationship Id="rId3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emf"/><Relationship Id="rId9" Type="http://schemas.openxmlformats.org/officeDocument/2006/relationships/image" Target="../media/image83.emf"/><Relationship Id="rId10" Type="http://schemas.openxmlformats.org/officeDocument/2006/relationships/image" Target="../media/image8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74.png"/><Relationship Id="rId6" Type="http://schemas.openxmlformats.org/officeDocument/2006/relationships/image" Target="../media/image79.png"/><Relationship Id="rId7" Type="http://schemas.openxmlformats.org/officeDocument/2006/relationships/image" Target="../media/image8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en.wikipedia.org/wiki/Phase_diagra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emf"/><Relationship Id="rId5" Type="http://schemas.openxmlformats.org/officeDocument/2006/relationships/image" Target="../media/image97.png"/><Relationship Id="rId6" Type="http://schemas.openxmlformats.org/officeDocument/2006/relationships/image" Target="../media/image98.emf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3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wmf"/><Relationship Id="rId5" Type="http://schemas.openxmlformats.org/officeDocument/2006/relationships/image" Target="../media/image30.emf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690" y="1182136"/>
            <a:ext cx="6798669" cy="1114486"/>
          </a:xfrm>
        </p:spPr>
        <p:txBody>
          <a:bodyPr>
            <a:normAutofit/>
          </a:bodyPr>
          <a:lstStyle/>
          <a:p>
            <a:r>
              <a:rPr lang="en-US" dirty="0" smtClean="0"/>
              <a:t>ALICE Highlights and Upgrades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0167" y="2127291"/>
            <a:ext cx="6400800" cy="816539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/>
              <a:t>Peter Jacobs</a:t>
            </a:r>
            <a:endParaRPr lang="en-US" i="1" dirty="0"/>
          </a:p>
          <a:p>
            <a:r>
              <a:rPr lang="en-US" i="1" dirty="0" smtClean="0"/>
              <a:t>Lawrence Berkeley National Laboratory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pic>
        <p:nvPicPr>
          <p:cNvPr id="11" name="Picture 7" descr="LBNL logo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33" y="58187"/>
            <a:ext cx="17526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ALICE 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/>
          <a:stretch>
            <a:fillRect/>
          </a:stretch>
        </p:blipFill>
        <p:spPr bwMode="auto">
          <a:xfrm>
            <a:off x="338137" y="3231444"/>
            <a:ext cx="4705249" cy="32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C:\Users\giubellino\AppData\Local\Microsoft\Windows\Temporary Internet Files\Content.Outlook\KM0OY7Q5\ALICE_event_167693_0x3d94315a_2011-11-12_065112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7"/>
          <a:stretch>
            <a:fillRect/>
          </a:stretch>
        </p:blipFill>
        <p:spPr bwMode="auto">
          <a:xfrm>
            <a:off x="5254312" y="3350186"/>
            <a:ext cx="3621577" cy="293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173107" y="862338"/>
            <a:ext cx="1459720" cy="1462506"/>
            <a:chOff x="1721555" y="862338"/>
            <a:chExt cx="1459720" cy="1462506"/>
          </a:xfrm>
        </p:grpSpPr>
        <p:sp>
          <p:nvSpPr>
            <p:cNvPr id="4" name="TextBox 3"/>
            <p:cNvSpPr txBox="1"/>
            <p:nvPr/>
          </p:nvSpPr>
          <p:spPr>
            <a:xfrm rot="20644616">
              <a:off x="1721555" y="862338"/>
              <a:ext cx="14597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Bradley Hand Bold"/>
                  <a:cs typeface="Bradley Hand Bold"/>
                </a:rPr>
                <a:t>Selected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08198" y="1801624"/>
              <a:ext cx="3933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^</a:t>
              </a:r>
            </a:p>
          </p:txBody>
        </p:sp>
      </p:grpSp>
      <p:pic>
        <p:nvPicPr>
          <p:cNvPr id="1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3337"/>
            <a:ext cx="827087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flow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494" y="1487829"/>
            <a:ext cx="6019800" cy="41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0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199"/>
          </a:xfrm>
        </p:spPr>
        <p:txBody>
          <a:bodyPr>
            <a:normAutofit/>
          </a:bodyPr>
          <a:lstStyle/>
          <a:p>
            <a:r>
              <a:rPr lang="en-US" dirty="0" smtClean="0"/>
              <a:t>Elliptic flow of a degenerate Fermi fluid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3818" t="12973" r="81274" b="10417"/>
          <a:stretch>
            <a:fillRect/>
          </a:stretch>
        </p:blipFill>
        <p:spPr>
          <a:xfrm>
            <a:off x="6908800" y="1202267"/>
            <a:ext cx="1388533" cy="5519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609600"/>
            <a:ext cx="1557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J. Thomas et al.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562432"/>
            <a:ext cx="66548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Optically trapped </a:t>
            </a:r>
            <a:r>
              <a:rPr lang="en-US" sz="24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6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Li atoms </a:t>
            </a: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cooled to </a:t>
            </a:r>
            <a:r>
              <a:rPr lang="en-US" sz="2400" dirty="0" err="1">
                <a:solidFill>
                  <a:srgbClr val="008000"/>
                </a:solidFill>
                <a:latin typeface="Times New Roman"/>
                <a:cs typeface="Times New Roman"/>
              </a:rPr>
              <a:t>microKelvin</a:t>
            </a: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temperature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Interactions magnetically tuned to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Feshbach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resonance</a:t>
            </a:r>
          </a:p>
          <a:p>
            <a:pPr lvl="1"/>
            <a:r>
              <a:rPr lang="en-US" sz="24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infinite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2-body scattering cross-section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Wingdings"/>
                <a:cs typeface="Times New Roman"/>
              </a:rPr>
              <a:t>prototypical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“strongly-coupled” system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Prepare the system with spatial anisotropy and let it evolve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develops momentum anisotropy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6951134" y="3225808"/>
            <a:ext cx="3471333" cy="1588"/>
          </a:xfrm>
          <a:prstGeom prst="straightConnector1">
            <a:avLst/>
          </a:prstGeom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97328" y="897468"/>
            <a:ext cx="731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75427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Flow of QCD Matter</a:t>
            </a:r>
          </a:p>
        </p:txBody>
      </p:sp>
      <p:sp>
        <p:nvSpPr>
          <p:cNvPr id="113" name="Date Placeholder 1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 dirty="0"/>
          </a:p>
        </p:txBody>
      </p:sp>
      <p:sp>
        <p:nvSpPr>
          <p:cNvPr id="1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1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A2A1E-70E1-4350-B8E5-689F48BF6CBB}" type="slidenum">
              <a:rPr lang="en-US"/>
              <a:pPr/>
              <a:t>12</a:t>
            </a:fld>
            <a:endParaRPr lang="en-US"/>
          </a:p>
        </p:txBody>
      </p:sp>
      <p:sp>
        <p:nvSpPr>
          <p:cNvPr id="1858656" name="Rectangle 96"/>
          <p:cNvSpPr>
            <a:spLocks noChangeArrowheads="1"/>
          </p:cNvSpPr>
          <p:nvPr/>
        </p:nvSpPr>
        <p:spPr bwMode="auto">
          <a:xfrm>
            <a:off x="914400" y="1219200"/>
            <a:ext cx="2743200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Initial spatial anisotropy</a:t>
            </a:r>
            <a:endParaRPr lang="de-DE" sz="2000" dirty="0">
              <a:latin typeface="Times New Roman"/>
              <a:cs typeface="Times New Roman"/>
            </a:endParaRPr>
          </a:p>
        </p:txBody>
      </p:sp>
      <p:grpSp>
        <p:nvGrpSpPr>
          <p:cNvPr id="2" name="Group 113"/>
          <p:cNvGrpSpPr/>
          <p:nvPr/>
        </p:nvGrpSpPr>
        <p:grpSpPr>
          <a:xfrm>
            <a:off x="533400" y="1435100"/>
            <a:ext cx="7094538" cy="2755900"/>
            <a:chOff x="533400" y="762000"/>
            <a:chExt cx="7094538" cy="275590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533400" y="762000"/>
              <a:ext cx="3546475" cy="2755900"/>
              <a:chOff x="349" y="672"/>
              <a:chExt cx="2291" cy="2351"/>
            </a:xfrm>
          </p:grpSpPr>
          <p:sp>
            <p:nvSpPr>
              <p:cNvPr id="1858564" name="Text Box 4"/>
              <p:cNvSpPr txBox="1">
                <a:spLocks noChangeArrowheads="1"/>
              </p:cNvSpPr>
              <p:nvPr/>
            </p:nvSpPr>
            <p:spPr bwMode="auto">
              <a:xfrm>
                <a:off x="751" y="672"/>
                <a:ext cx="119" cy="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1858565" name="Text Box 5"/>
              <p:cNvSpPr txBox="1">
                <a:spLocks noChangeArrowheads="1"/>
              </p:cNvSpPr>
              <p:nvPr/>
            </p:nvSpPr>
            <p:spPr bwMode="auto">
              <a:xfrm>
                <a:off x="1425" y="2684"/>
                <a:ext cx="119" cy="339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endParaRPr lang="en-US" sz="2000"/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349" y="958"/>
                <a:ext cx="2291" cy="1806"/>
                <a:chOff x="349" y="958"/>
                <a:chExt cx="2291" cy="1806"/>
              </a:xfrm>
            </p:grpSpPr>
            <p:sp>
              <p:nvSpPr>
                <p:cNvPr id="1858567" name="Freeform 7"/>
                <p:cNvSpPr>
                  <a:spLocks/>
                </p:cNvSpPr>
                <p:nvPr/>
              </p:nvSpPr>
              <p:spPr bwMode="auto">
                <a:xfrm rot="11267865">
                  <a:off x="2178" y="958"/>
                  <a:ext cx="246" cy="234"/>
                </a:xfrm>
                <a:custGeom>
                  <a:avLst/>
                  <a:gdLst/>
                  <a:ahLst/>
                  <a:cxnLst>
                    <a:cxn ang="0">
                      <a:pos x="430" y="0"/>
                    </a:cxn>
                    <a:cxn ang="0">
                      <a:pos x="177" y="379"/>
                    </a:cxn>
                    <a:cxn ang="0">
                      <a:pos x="0" y="379"/>
                    </a:cxn>
                    <a:cxn ang="0">
                      <a:pos x="168" y="622"/>
                    </a:cxn>
                    <a:cxn ang="0">
                      <a:pos x="631" y="379"/>
                    </a:cxn>
                    <a:cxn ang="0">
                      <a:pos x="465" y="382"/>
                    </a:cxn>
                    <a:cxn ang="0">
                      <a:pos x="720" y="0"/>
                    </a:cxn>
                    <a:cxn ang="0">
                      <a:pos x="430" y="0"/>
                    </a:cxn>
                  </a:cxnLst>
                  <a:rect l="0" t="0" r="r" b="b"/>
                  <a:pathLst>
                    <a:path w="720" h="622">
                      <a:moveTo>
                        <a:pt x="430" y="0"/>
                      </a:moveTo>
                      <a:lnTo>
                        <a:pt x="177" y="379"/>
                      </a:lnTo>
                      <a:lnTo>
                        <a:pt x="0" y="379"/>
                      </a:lnTo>
                      <a:lnTo>
                        <a:pt x="168" y="622"/>
                      </a:lnTo>
                      <a:lnTo>
                        <a:pt x="631" y="379"/>
                      </a:lnTo>
                      <a:lnTo>
                        <a:pt x="465" y="382"/>
                      </a:lnTo>
                      <a:lnTo>
                        <a:pt x="720" y="0"/>
                      </a:lnTo>
                      <a:lnTo>
                        <a:pt x="430" y="0"/>
                      </a:lnTo>
                      <a:close/>
                    </a:path>
                  </a:pathLst>
                </a:custGeom>
                <a:solidFill>
                  <a:schemeClr val="accent1">
                    <a:alpha val="92999"/>
                  </a:schemeClr>
                </a:solidFill>
                <a:ln w="9525" cap="flat" cmpd="sng">
                  <a:prstDash val="solid"/>
                  <a:round/>
                  <a:headEnd/>
                  <a:tailEnd/>
                </a:ln>
                <a:effectLst/>
                <a:scene3d>
                  <a:camera prst="legacyPerspectiveTopRight">
                    <a:rot lat="20099999" lon="21299999" rev="0"/>
                  </a:camera>
                  <a:lightRig rig="legacyFlat1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accent1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1858568" name="Line 8"/>
                <p:cNvSpPr>
                  <a:spLocks noChangeShapeType="1"/>
                </p:cNvSpPr>
                <p:nvPr/>
              </p:nvSpPr>
              <p:spPr bwMode="auto">
                <a:xfrm rot="467865" flipH="1">
                  <a:off x="860" y="1040"/>
                  <a:ext cx="426" cy="695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69" name="Line 9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064" y="1068"/>
                  <a:ext cx="419" cy="684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70" name="Line 10"/>
                <p:cNvSpPr>
                  <a:spLocks noChangeShapeType="1"/>
                </p:cNvSpPr>
                <p:nvPr/>
              </p:nvSpPr>
              <p:spPr bwMode="auto">
                <a:xfrm rot="467865">
                  <a:off x="1217" y="1300"/>
                  <a:ext cx="1403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71" name="Line 11"/>
                <p:cNvSpPr>
                  <a:spLocks noChangeShapeType="1"/>
                </p:cNvSpPr>
                <p:nvPr/>
              </p:nvSpPr>
              <p:spPr bwMode="auto">
                <a:xfrm rot="467865">
                  <a:off x="1087" y="1988"/>
                  <a:ext cx="987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72" name="AutoShape 12"/>
                <p:cNvSpPr>
                  <a:spLocks noChangeArrowheads="1"/>
                </p:cNvSpPr>
                <p:nvPr/>
              </p:nvSpPr>
              <p:spPr bwMode="auto">
                <a:xfrm rot="467865">
                  <a:off x="411" y="1102"/>
                  <a:ext cx="2229" cy="1349"/>
                </a:xfrm>
                <a:prstGeom prst="parallelogram">
                  <a:avLst>
                    <a:gd name="adj" fmla="val 61305"/>
                  </a:avLst>
                </a:prstGeom>
                <a:noFill/>
                <a:ln w="28575">
                  <a:solidFill>
                    <a:schemeClr val="folHlink">
                      <a:alpha val="89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73" name="Line 13"/>
                <p:cNvSpPr>
                  <a:spLocks noChangeShapeType="1"/>
                </p:cNvSpPr>
                <p:nvPr/>
              </p:nvSpPr>
              <p:spPr bwMode="auto">
                <a:xfrm rot="467865" flipH="1">
                  <a:off x="349" y="2015"/>
                  <a:ext cx="179" cy="294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74" name="Line 14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151" y="1087"/>
                  <a:ext cx="518" cy="846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75" name="Freeform 15"/>
                <p:cNvSpPr>
                  <a:spLocks/>
                </p:cNvSpPr>
                <p:nvPr/>
              </p:nvSpPr>
              <p:spPr bwMode="auto">
                <a:xfrm rot="11267865" flipV="1">
                  <a:off x="1049" y="1818"/>
                  <a:ext cx="174" cy="541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>
                    <a:alpha val="92999"/>
                  </a:schemeClr>
                </a:solidFill>
                <a:ln w="38100" cap="flat" cmpd="sng">
                  <a:solidFill>
                    <a:schemeClr val="bg1">
                      <a:alpha val="89000"/>
                    </a:schemeClr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76" name="Line 16"/>
                <p:cNvSpPr>
                  <a:spLocks noChangeShapeType="1"/>
                </p:cNvSpPr>
                <p:nvPr/>
              </p:nvSpPr>
              <p:spPr bwMode="auto">
                <a:xfrm rot="467865" flipH="1">
                  <a:off x="956" y="1777"/>
                  <a:ext cx="382" cy="623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" name="Group 17"/>
                <p:cNvGrpSpPr>
                  <a:grpSpLocks/>
                </p:cNvGrpSpPr>
                <p:nvPr/>
              </p:nvGrpSpPr>
              <p:grpSpPr bwMode="auto">
                <a:xfrm rot="240000">
                  <a:off x="1738" y="1051"/>
                  <a:ext cx="708" cy="756"/>
                  <a:chOff x="3157" y="3025"/>
                  <a:chExt cx="1026" cy="999"/>
                </a:xfrm>
              </p:grpSpPr>
              <p:grpSp>
                <p:nvGrpSpPr>
                  <p:cNvPr id="6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157" y="3025"/>
                    <a:ext cx="1026" cy="999"/>
                    <a:chOff x="4130" y="2180"/>
                    <a:chExt cx="1026" cy="999"/>
                  </a:xfrm>
                </p:grpSpPr>
                <p:sp>
                  <p:nvSpPr>
                    <p:cNvPr id="1858579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3" y="2181"/>
                      <a:ext cx="981" cy="98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>
                            <a:alpha val="92999"/>
                          </a:schemeClr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>
                          <a:alpha val="89000"/>
                        </a:schemeClr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8580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3" y="2180"/>
                      <a:ext cx="981" cy="981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chemeClr val="tx1">
                          <a:alpha val="89000"/>
                        </a:schemeClr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8581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130" y="2579"/>
                      <a:ext cx="1026" cy="600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123"/>
                        </a:cxn>
                        <a:cxn ang="0">
                          <a:pos x="120" y="181"/>
                        </a:cxn>
                        <a:cxn ang="0">
                          <a:pos x="262" y="250"/>
                        </a:cxn>
                        <a:cxn ang="0">
                          <a:pos x="432" y="280"/>
                        </a:cxn>
                        <a:cxn ang="0">
                          <a:pos x="634" y="259"/>
                        </a:cxn>
                        <a:cxn ang="0">
                          <a:pos x="799" y="201"/>
                        </a:cxn>
                        <a:cxn ang="0">
                          <a:pos x="937" y="90"/>
                        </a:cxn>
                        <a:cxn ang="0">
                          <a:pos x="1026" y="9"/>
                        </a:cxn>
                        <a:cxn ang="0">
                          <a:pos x="1019" y="144"/>
                        </a:cxn>
                        <a:cxn ang="0">
                          <a:pos x="992" y="267"/>
                        </a:cxn>
                        <a:cxn ang="0">
                          <a:pos x="929" y="384"/>
                        </a:cxn>
                        <a:cxn ang="0">
                          <a:pos x="857" y="467"/>
                        </a:cxn>
                        <a:cxn ang="0">
                          <a:pos x="749" y="542"/>
                        </a:cxn>
                        <a:cxn ang="0">
                          <a:pos x="610" y="588"/>
                        </a:cxn>
                        <a:cxn ang="0">
                          <a:pos x="455" y="594"/>
                        </a:cxn>
                        <a:cxn ang="0">
                          <a:pos x="310" y="553"/>
                        </a:cxn>
                        <a:cxn ang="0">
                          <a:pos x="193" y="479"/>
                        </a:cxn>
                        <a:cxn ang="0">
                          <a:pos x="95" y="368"/>
                        </a:cxn>
                        <a:cxn ang="0">
                          <a:pos x="36" y="237"/>
                        </a:cxn>
                        <a:cxn ang="0">
                          <a:pos x="1" y="73"/>
                        </a:cxn>
                        <a:cxn ang="0">
                          <a:pos x="43" y="123"/>
                        </a:cxn>
                      </a:cxnLst>
                      <a:rect l="0" t="0" r="r" b="b"/>
                      <a:pathLst>
                        <a:path w="1026" h="600">
                          <a:moveTo>
                            <a:pt x="43" y="123"/>
                          </a:moveTo>
                          <a:cubicBezTo>
                            <a:pt x="61" y="136"/>
                            <a:pt x="84" y="160"/>
                            <a:pt x="120" y="181"/>
                          </a:cubicBezTo>
                          <a:cubicBezTo>
                            <a:pt x="156" y="202"/>
                            <a:pt x="210" y="233"/>
                            <a:pt x="262" y="250"/>
                          </a:cubicBezTo>
                          <a:cubicBezTo>
                            <a:pt x="314" y="267"/>
                            <a:pt x="370" y="279"/>
                            <a:pt x="432" y="280"/>
                          </a:cubicBezTo>
                          <a:cubicBezTo>
                            <a:pt x="494" y="281"/>
                            <a:pt x="573" y="272"/>
                            <a:pt x="634" y="259"/>
                          </a:cubicBezTo>
                          <a:cubicBezTo>
                            <a:pt x="695" y="246"/>
                            <a:pt x="749" y="229"/>
                            <a:pt x="799" y="201"/>
                          </a:cubicBezTo>
                          <a:cubicBezTo>
                            <a:pt x="849" y="173"/>
                            <a:pt x="899" y="122"/>
                            <a:pt x="937" y="90"/>
                          </a:cubicBezTo>
                          <a:cubicBezTo>
                            <a:pt x="975" y="58"/>
                            <a:pt x="1012" y="0"/>
                            <a:pt x="1026" y="9"/>
                          </a:cubicBezTo>
                          <a:cubicBezTo>
                            <a:pt x="1021" y="13"/>
                            <a:pt x="1025" y="101"/>
                            <a:pt x="1019" y="144"/>
                          </a:cubicBezTo>
                          <a:cubicBezTo>
                            <a:pt x="1013" y="187"/>
                            <a:pt x="1007" y="227"/>
                            <a:pt x="992" y="267"/>
                          </a:cubicBezTo>
                          <a:cubicBezTo>
                            <a:pt x="978" y="307"/>
                            <a:pt x="952" y="351"/>
                            <a:pt x="929" y="384"/>
                          </a:cubicBezTo>
                          <a:cubicBezTo>
                            <a:pt x="907" y="417"/>
                            <a:pt x="886" y="440"/>
                            <a:pt x="857" y="467"/>
                          </a:cubicBezTo>
                          <a:cubicBezTo>
                            <a:pt x="827" y="493"/>
                            <a:pt x="790" y="521"/>
                            <a:pt x="749" y="542"/>
                          </a:cubicBezTo>
                          <a:cubicBezTo>
                            <a:pt x="708" y="562"/>
                            <a:pt x="659" y="580"/>
                            <a:pt x="610" y="588"/>
                          </a:cubicBezTo>
                          <a:cubicBezTo>
                            <a:pt x="561" y="596"/>
                            <a:pt x="505" y="600"/>
                            <a:pt x="455" y="594"/>
                          </a:cubicBezTo>
                          <a:cubicBezTo>
                            <a:pt x="404" y="588"/>
                            <a:pt x="353" y="572"/>
                            <a:pt x="310" y="553"/>
                          </a:cubicBezTo>
                          <a:cubicBezTo>
                            <a:pt x="267" y="533"/>
                            <a:pt x="229" y="510"/>
                            <a:pt x="193" y="479"/>
                          </a:cubicBezTo>
                          <a:cubicBezTo>
                            <a:pt x="157" y="448"/>
                            <a:pt x="121" y="408"/>
                            <a:pt x="95" y="368"/>
                          </a:cubicBezTo>
                          <a:cubicBezTo>
                            <a:pt x="69" y="328"/>
                            <a:pt x="52" y="286"/>
                            <a:pt x="36" y="237"/>
                          </a:cubicBezTo>
                          <a:cubicBezTo>
                            <a:pt x="20" y="188"/>
                            <a:pt x="0" y="92"/>
                            <a:pt x="1" y="73"/>
                          </a:cubicBezTo>
                          <a:lnTo>
                            <a:pt x="43" y="123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alpha val="92999"/>
                      </a:schemeClr>
                    </a:solidFill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8582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4153" y="2604"/>
                      <a:ext cx="979" cy="25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8"/>
                        </a:cxn>
                        <a:cxn ang="0">
                          <a:pos x="101" y="160"/>
                        </a:cxn>
                        <a:cxn ang="0">
                          <a:pos x="263" y="232"/>
                        </a:cxn>
                        <a:cxn ang="0">
                          <a:pos x="404" y="256"/>
                        </a:cxn>
                        <a:cxn ang="0">
                          <a:pos x="608" y="238"/>
                        </a:cxn>
                        <a:cxn ang="0">
                          <a:pos x="800" y="160"/>
                        </a:cxn>
                        <a:cxn ang="0">
                          <a:pos x="979" y="0"/>
                        </a:cxn>
                      </a:cxnLst>
                      <a:rect l="0" t="0" r="r" b="b"/>
                      <a:pathLst>
                        <a:path w="979" h="257">
                          <a:moveTo>
                            <a:pt x="0" y="78"/>
                          </a:moveTo>
                          <a:cubicBezTo>
                            <a:pt x="17" y="92"/>
                            <a:pt x="57" y="134"/>
                            <a:pt x="101" y="160"/>
                          </a:cubicBezTo>
                          <a:cubicBezTo>
                            <a:pt x="145" y="186"/>
                            <a:pt x="213" y="216"/>
                            <a:pt x="263" y="232"/>
                          </a:cubicBezTo>
                          <a:cubicBezTo>
                            <a:pt x="313" y="248"/>
                            <a:pt x="347" y="255"/>
                            <a:pt x="404" y="256"/>
                          </a:cubicBezTo>
                          <a:cubicBezTo>
                            <a:pt x="461" y="257"/>
                            <a:pt x="542" y="254"/>
                            <a:pt x="608" y="238"/>
                          </a:cubicBezTo>
                          <a:cubicBezTo>
                            <a:pt x="674" y="222"/>
                            <a:pt x="738" y="200"/>
                            <a:pt x="800" y="160"/>
                          </a:cubicBezTo>
                          <a:cubicBezTo>
                            <a:pt x="862" y="120"/>
                            <a:pt x="942" y="33"/>
                            <a:pt x="979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tx1">
                          <a:alpha val="89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58583" name="Freeform 23"/>
                  <p:cNvSpPr>
                    <a:spLocks/>
                  </p:cNvSpPr>
                  <p:nvPr/>
                </p:nvSpPr>
                <p:spPr bwMode="auto">
                  <a:xfrm>
                    <a:off x="3175" y="3162"/>
                    <a:ext cx="252" cy="715"/>
                  </a:xfrm>
                  <a:custGeom>
                    <a:avLst/>
                    <a:gdLst/>
                    <a:ahLst/>
                    <a:cxnLst>
                      <a:cxn ang="0">
                        <a:pos x="84" y="643"/>
                      </a:cxn>
                      <a:cxn ang="0">
                        <a:pos x="24" y="519"/>
                      </a:cxn>
                      <a:cxn ang="0">
                        <a:pos x="1" y="351"/>
                      </a:cxn>
                      <a:cxn ang="0">
                        <a:pos x="30" y="205"/>
                      </a:cxn>
                      <a:cxn ang="0">
                        <a:pos x="100" y="73"/>
                      </a:cxn>
                      <a:cxn ang="0">
                        <a:pos x="166" y="4"/>
                      </a:cxn>
                      <a:cxn ang="0">
                        <a:pos x="225" y="171"/>
                      </a:cxn>
                      <a:cxn ang="0">
                        <a:pos x="249" y="337"/>
                      </a:cxn>
                      <a:cxn ang="0">
                        <a:pos x="241" y="514"/>
                      </a:cxn>
                      <a:cxn ang="0">
                        <a:pos x="199" y="636"/>
                      </a:cxn>
                      <a:cxn ang="0">
                        <a:pos x="142" y="712"/>
                      </a:cxn>
                      <a:cxn ang="0">
                        <a:pos x="84" y="643"/>
                      </a:cxn>
                    </a:cxnLst>
                    <a:rect l="0" t="0" r="r" b="b"/>
                    <a:pathLst>
                      <a:path w="252" h="715">
                        <a:moveTo>
                          <a:pt x="84" y="643"/>
                        </a:moveTo>
                        <a:cubicBezTo>
                          <a:pt x="64" y="611"/>
                          <a:pt x="38" y="568"/>
                          <a:pt x="24" y="519"/>
                        </a:cubicBezTo>
                        <a:cubicBezTo>
                          <a:pt x="10" y="470"/>
                          <a:pt x="0" y="403"/>
                          <a:pt x="1" y="351"/>
                        </a:cubicBezTo>
                        <a:cubicBezTo>
                          <a:pt x="2" y="299"/>
                          <a:pt x="14" y="251"/>
                          <a:pt x="30" y="205"/>
                        </a:cubicBezTo>
                        <a:cubicBezTo>
                          <a:pt x="46" y="159"/>
                          <a:pt x="77" y="106"/>
                          <a:pt x="100" y="73"/>
                        </a:cubicBezTo>
                        <a:cubicBezTo>
                          <a:pt x="123" y="40"/>
                          <a:pt x="163" y="0"/>
                          <a:pt x="166" y="4"/>
                        </a:cubicBezTo>
                        <a:cubicBezTo>
                          <a:pt x="198" y="57"/>
                          <a:pt x="212" y="120"/>
                          <a:pt x="225" y="171"/>
                        </a:cubicBezTo>
                        <a:cubicBezTo>
                          <a:pt x="239" y="226"/>
                          <a:pt x="246" y="280"/>
                          <a:pt x="249" y="337"/>
                        </a:cubicBezTo>
                        <a:cubicBezTo>
                          <a:pt x="252" y="394"/>
                          <a:pt x="249" y="464"/>
                          <a:pt x="241" y="514"/>
                        </a:cubicBezTo>
                        <a:cubicBezTo>
                          <a:pt x="233" y="564"/>
                          <a:pt x="216" y="603"/>
                          <a:pt x="199" y="636"/>
                        </a:cubicBezTo>
                        <a:cubicBezTo>
                          <a:pt x="182" y="669"/>
                          <a:pt x="142" y="715"/>
                          <a:pt x="142" y="712"/>
                        </a:cubicBezTo>
                        <a:cubicBezTo>
                          <a:pt x="142" y="711"/>
                          <a:pt x="104" y="675"/>
                          <a:pt x="84" y="643"/>
                        </a:cubicBezTo>
                        <a:close/>
                      </a:path>
                    </a:pathLst>
                  </a:custGeom>
                  <a:solidFill>
                    <a:schemeClr val="bg1">
                      <a:alpha val="92999"/>
                    </a:schemeClr>
                  </a:solidFill>
                  <a:ln w="57150" cap="flat" cmpd="sng">
                    <a:solidFill>
                      <a:schemeClr val="bg1">
                        <a:alpha val="89000"/>
                      </a:schemeClr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8584" name="Line 24"/>
                <p:cNvSpPr>
                  <a:spLocks noChangeShapeType="1"/>
                </p:cNvSpPr>
                <p:nvPr/>
              </p:nvSpPr>
              <p:spPr bwMode="auto">
                <a:xfrm rot="467865">
                  <a:off x="1338" y="1110"/>
                  <a:ext cx="579" cy="0"/>
                </a:xfrm>
                <a:prstGeom prst="line">
                  <a:avLst/>
                </a:prstGeom>
                <a:noFill/>
                <a:ln w="2857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85" name="Line 25"/>
                <p:cNvSpPr>
                  <a:spLocks noChangeShapeType="1"/>
                </p:cNvSpPr>
                <p:nvPr/>
              </p:nvSpPr>
              <p:spPr bwMode="auto">
                <a:xfrm rot="467865">
                  <a:off x="1528" y="1275"/>
                  <a:ext cx="415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86" name="Line 26"/>
                <p:cNvSpPr>
                  <a:spLocks noChangeShapeType="1"/>
                </p:cNvSpPr>
                <p:nvPr/>
              </p:nvSpPr>
              <p:spPr bwMode="auto">
                <a:xfrm rot="467865">
                  <a:off x="1109" y="1391"/>
                  <a:ext cx="823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87" name="Line 27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687" y="1375"/>
                  <a:ext cx="224" cy="365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88" name="Line 28"/>
                <p:cNvSpPr>
                  <a:spLocks noChangeShapeType="1"/>
                </p:cNvSpPr>
                <p:nvPr/>
              </p:nvSpPr>
              <p:spPr bwMode="auto">
                <a:xfrm rot="467865">
                  <a:off x="999" y="1563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89" name="Line 29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006" y="1087"/>
                  <a:ext cx="822" cy="1343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90" name="Line 30"/>
                <p:cNvSpPr>
                  <a:spLocks noChangeShapeType="1"/>
                </p:cNvSpPr>
                <p:nvPr/>
              </p:nvSpPr>
              <p:spPr bwMode="auto">
                <a:xfrm rot="467865">
                  <a:off x="891" y="1696"/>
                  <a:ext cx="1405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" name="Group 31"/>
                <p:cNvGrpSpPr>
                  <a:grpSpLocks/>
                </p:cNvGrpSpPr>
                <p:nvPr/>
              </p:nvGrpSpPr>
              <p:grpSpPr bwMode="auto">
                <a:xfrm rot="240000">
                  <a:off x="1296" y="1390"/>
                  <a:ext cx="363" cy="749"/>
                  <a:chOff x="3811" y="2604"/>
                  <a:chExt cx="489" cy="985"/>
                </a:xfrm>
              </p:grpSpPr>
              <p:sp>
                <p:nvSpPr>
                  <p:cNvPr id="1858592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811" y="2605"/>
                    <a:ext cx="488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CC00">
                          <a:alpha val="92999"/>
                        </a:srgbClr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>
                        <a:alpha val="89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593" name="Freeform 33"/>
                  <p:cNvSpPr>
                    <a:spLocks/>
                  </p:cNvSpPr>
                  <p:nvPr/>
                </p:nvSpPr>
                <p:spPr bwMode="auto">
                  <a:xfrm>
                    <a:off x="3811" y="3074"/>
                    <a:ext cx="489" cy="515"/>
                  </a:xfrm>
                  <a:custGeom>
                    <a:avLst/>
                    <a:gdLst/>
                    <a:ahLst/>
                    <a:cxnLst>
                      <a:cxn ang="0">
                        <a:pos x="13" y="46"/>
                      </a:cxn>
                      <a:cxn ang="0">
                        <a:pos x="65" y="81"/>
                      </a:cxn>
                      <a:cxn ang="0">
                        <a:pos x="121" y="97"/>
                      </a:cxn>
                      <a:cxn ang="0">
                        <a:pos x="176" y="112"/>
                      </a:cxn>
                      <a:cxn ang="0">
                        <a:pos x="241" y="114"/>
                      </a:cxn>
                      <a:cxn ang="0">
                        <a:pos x="313" y="103"/>
                      </a:cxn>
                      <a:cxn ang="0">
                        <a:pos x="385" y="78"/>
                      </a:cxn>
                      <a:cxn ang="0">
                        <a:pos x="452" y="29"/>
                      </a:cxn>
                      <a:cxn ang="0">
                        <a:pos x="485" y="7"/>
                      </a:cxn>
                      <a:cxn ang="0">
                        <a:pos x="487" y="70"/>
                      </a:cxn>
                      <a:cxn ang="0">
                        <a:pos x="474" y="190"/>
                      </a:cxn>
                      <a:cxn ang="0">
                        <a:pos x="444" y="304"/>
                      </a:cxn>
                      <a:cxn ang="0">
                        <a:pos x="408" y="385"/>
                      </a:cxn>
                      <a:cxn ang="0">
                        <a:pos x="356" y="458"/>
                      </a:cxn>
                      <a:cxn ang="0">
                        <a:pos x="289" y="503"/>
                      </a:cxn>
                      <a:cxn ang="0">
                        <a:pos x="214" y="509"/>
                      </a:cxn>
                      <a:cxn ang="0">
                        <a:pos x="143" y="469"/>
                      </a:cxn>
                      <a:cxn ang="0">
                        <a:pos x="87" y="397"/>
                      </a:cxn>
                      <a:cxn ang="0">
                        <a:pos x="39" y="289"/>
                      </a:cxn>
                      <a:cxn ang="0">
                        <a:pos x="10" y="161"/>
                      </a:cxn>
                      <a:cxn ang="0">
                        <a:pos x="0" y="28"/>
                      </a:cxn>
                      <a:cxn ang="0">
                        <a:pos x="13" y="46"/>
                      </a:cxn>
                    </a:cxnLst>
                    <a:rect l="0" t="0" r="r" b="b"/>
                    <a:pathLst>
                      <a:path w="489" h="515">
                        <a:moveTo>
                          <a:pt x="13" y="46"/>
                        </a:moveTo>
                        <a:cubicBezTo>
                          <a:pt x="24" y="55"/>
                          <a:pt x="47" y="72"/>
                          <a:pt x="65" y="81"/>
                        </a:cubicBezTo>
                        <a:cubicBezTo>
                          <a:pt x="83" y="90"/>
                          <a:pt x="103" y="92"/>
                          <a:pt x="121" y="97"/>
                        </a:cubicBezTo>
                        <a:cubicBezTo>
                          <a:pt x="139" y="102"/>
                          <a:pt x="156" y="109"/>
                          <a:pt x="176" y="112"/>
                        </a:cubicBezTo>
                        <a:cubicBezTo>
                          <a:pt x="196" y="115"/>
                          <a:pt x="218" y="115"/>
                          <a:pt x="241" y="114"/>
                        </a:cubicBezTo>
                        <a:cubicBezTo>
                          <a:pt x="264" y="113"/>
                          <a:pt x="289" y="109"/>
                          <a:pt x="313" y="103"/>
                        </a:cubicBezTo>
                        <a:cubicBezTo>
                          <a:pt x="337" y="97"/>
                          <a:pt x="362" y="90"/>
                          <a:pt x="385" y="78"/>
                        </a:cubicBezTo>
                        <a:cubicBezTo>
                          <a:pt x="408" y="66"/>
                          <a:pt x="435" y="41"/>
                          <a:pt x="452" y="29"/>
                        </a:cubicBezTo>
                        <a:cubicBezTo>
                          <a:pt x="469" y="17"/>
                          <a:pt x="479" y="0"/>
                          <a:pt x="485" y="7"/>
                        </a:cubicBezTo>
                        <a:cubicBezTo>
                          <a:pt x="483" y="11"/>
                          <a:pt x="489" y="40"/>
                          <a:pt x="487" y="70"/>
                        </a:cubicBezTo>
                        <a:cubicBezTo>
                          <a:pt x="485" y="100"/>
                          <a:pt x="481" y="151"/>
                          <a:pt x="474" y="190"/>
                        </a:cubicBezTo>
                        <a:cubicBezTo>
                          <a:pt x="467" y="229"/>
                          <a:pt x="455" y="272"/>
                          <a:pt x="444" y="304"/>
                        </a:cubicBezTo>
                        <a:cubicBezTo>
                          <a:pt x="433" y="336"/>
                          <a:pt x="423" y="359"/>
                          <a:pt x="408" y="385"/>
                        </a:cubicBezTo>
                        <a:cubicBezTo>
                          <a:pt x="394" y="411"/>
                          <a:pt x="376" y="438"/>
                          <a:pt x="356" y="458"/>
                        </a:cubicBezTo>
                        <a:cubicBezTo>
                          <a:pt x="336" y="478"/>
                          <a:pt x="313" y="495"/>
                          <a:pt x="289" y="503"/>
                        </a:cubicBezTo>
                        <a:cubicBezTo>
                          <a:pt x="265" y="511"/>
                          <a:pt x="238" y="515"/>
                          <a:pt x="214" y="509"/>
                        </a:cubicBezTo>
                        <a:cubicBezTo>
                          <a:pt x="189" y="503"/>
                          <a:pt x="164" y="488"/>
                          <a:pt x="143" y="469"/>
                        </a:cubicBezTo>
                        <a:cubicBezTo>
                          <a:pt x="122" y="450"/>
                          <a:pt x="104" y="427"/>
                          <a:pt x="87" y="397"/>
                        </a:cubicBezTo>
                        <a:cubicBezTo>
                          <a:pt x="69" y="367"/>
                          <a:pt x="52" y="328"/>
                          <a:pt x="39" y="289"/>
                        </a:cubicBezTo>
                        <a:cubicBezTo>
                          <a:pt x="27" y="250"/>
                          <a:pt x="17" y="204"/>
                          <a:pt x="10" y="161"/>
                        </a:cubicBezTo>
                        <a:cubicBezTo>
                          <a:pt x="4" y="118"/>
                          <a:pt x="0" y="47"/>
                          <a:pt x="0" y="28"/>
                        </a:cubicBezTo>
                        <a:lnTo>
                          <a:pt x="13" y="46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92999"/>
                    </a:schemeClr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594" name="Freeform 34"/>
                  <p:cNvSpPr>
                    <a:spLocks/>
                  </p:cNvSpPr>
                  <p:nvPr/>
                </p:nvSpPr>
                <p:spPr bwMode="auto">
                  <a:xfrm>
                    <a:off x="3811" y="3076"/>
                    <a:ext cx="487" cy="110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101" y="160"/>
                      </a:cxn>
                      <a:cxn ang="0">
                        <a:pos x="263" y="232"/>
                      </a:cxn>
                      <a:cxn ang="0">
                        <a:pos x="404" y="256"/>
                      </a:cxn>
                      <a:cxn ang="0">
                        <a:pos x="608" y="238"/>
                      </a:cxn>
                      <a:cxn ang="0">
                        <a:pos x="800" y="160"/>
                      </a:cxn>
                      <a:cxn ang="0">
                        <a:pos x="979" y="0"/>
                      </a:cxn>
                    </a:cxnLst>
                    <a:rect l="0" t="0" r="r" b="b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89000"/>
                      </a:schemeClr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595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811" y="2604"/>
                    <a:ext cx="488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>
                        <a:alpha val="89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8596" name="Line 36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582" y="1491"/>
                  <a:ext cx="617" cy="1009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97" name="Line 37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382" y="1517"/>
                  <a:ext cx="582" cy="95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98" name="Line 38"/>
                <p:cNvSpPr>
                  <a:spLocks noChangeShapeType="1"/>
                </p:cNvSpPr>
                <p:nvPr/>
              </p:nvSpPr>
              <p:spPr bwMode="auto">
                <a:xfrm rot="467865">
                  <a:off x="1537" y="1878"/>
                  <a:ext cx="646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99" name="Line 39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153" y="1793"/>
                  <a:ext cx="390" cy="637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00" name="Line 40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274" y="1798"/>
                  <a:ext cx="96" cy="157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01" name="Line 41"/>
                <p:cNvSpPr>
                  <a:spLocks noChangeShapeType="1"/>
                </p:cNvSpPr>
                <p:nvPr/>
              </p:nvSpPr>
              <p:spPr bwMode="auto">
                <a:xfrm rot="467865">
                  <a:off x="1068" y="1793"/>
                  <a:ext cx="328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" name="Group 42"/>
                <p:cNvGrpSpPr>
                  <a:grpSpLocks/>
                </p:cNvGrpSpPr>
                <p:nvPr/>
              </p:nvGrpSpPr>
              <p:grpSpPr bwMode="auto">
                <a:xfrm rot="240000">
                  <a:off x="538" y="1688"/>
                  <a:ext cx="700" cy="757"/>
                  <a:chOff x="3424" y="1488"/>
                  <a:chExt cx="776" cy="764"/>
                </a:xfrm>
              </p:grpSpPr>
              <p:sp>
                <p:nvSpPr>
                  <p:cNvPr id="1858603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3435" y="1489"/>
                    <a:ext cx="749" cy="74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>
                          <a:alpha val="92999"/>
                        </a:schemeClr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>
                        <a:alpha val="89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04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433" y="1488"/>
                    <a:ext cx="749" cy="749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>
                        <a:alpha val="89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05" name="Freeform 45"/>
                  <p:cNvSpPr>
                    <a:spLocks/>
                  </p:cNvSpPr>
                  <p:nvPr/>
                </p:nvSpPr>
                <p:spPr bwMode="auto">
                  <a:xfrm>
                    <a:off x="3424" y="1799"/>
                    <a:ext cx="776" cy="453"/>
                  </a:xfrm>
                  <a:custGeom>
                    <a:avLst/>
                    <a:gdLst/>
                    <a:ahLst/>
                    <a:cxnLst>
                      <a:cxn ang="0">
                        <a:pos x="22" y="106"/>
                      </a:cxn>
                      <a:cxn ang="0">
                        <a:pos x="100" y="166"/>
                      </a:cxn>
                      <a:cxn ang="0">
                        <a:pos x="262" y="238"/>
                      </a:cxn>
                      <a:cxn ang="0">
                        <a:pos x="403" y="262"/>
                      </a:cxn>
                      <a:cxn ang="0">
                        <a:pos x="607" y="244"/>
                      </a:cxn>
                      <a:cxn ang="0">
                        <a:pos x="769" y="183"/>
                      </a:cxn>
                      <a:cxn ang="0">
                        <a:pos x="907" y="82"/>
                      </a:cxn>
                      <a:cxn ang="0">
                        <a:pos x="978" y="7"/>
                      </a:cxn>
                      <a:cxn ang="0">
                        <a:pos x="978" y="123"/>
                      </a:cxn>
                      <a:cxn ang="0">
                        <a:pos x="952" y="243"/>
                      </a:cxn>
                      <a:cxn ang="0">
                        <a:pos x="891" y="357"/>
                      </a:cxn>
                      <a:cxn ang="0">
                        <a:pos x="820" y="438"/>
                      </a:cxn>
                      <a:cxn ang="0">
                        <a:pos x="715" y="511"/>
                      </a:cxn>
                      <a:cxn ang="0">
                        <a:pos x="580" y="556"/>
                      </a:cxn>
                      <a:cxn ang="0">
                        <a:pos x="429" y="562"/>
                      </a:cxn>
                      <a:cxn ang="0">
                        <a:pos x="288" y="522"/>
                      </a:cxn>
                      <a:cxn ang="0">
                        <a:pos x="174" y="450"/>
                      </a:cxn>
                      <a:cxn ang="0">
                        <a:pos x="79" y="342"/>
                      </a:cxn>
                      <a:cxn ang="0">
                        <a:pos x="21" y="214"/>
                      </a:cxn>
                      <a:cxn ang="0">
                        <a:pos x="0" y="81"/>
                      </a:cxn>
                      <a:cxn ang="0">
                        <a:pos x="22" y="106"/>
                      </a:cxn>
                    </a:cxnLst>
                    <a:rect l="0" t="0" r="r" b="b"/>
                    <a:pathLst>
                      <a:path w="982" h="568">
                        <a:moveTo>
                          <a:pt x="22" y="106"/>
                        </a:moveTo>
                        <a:cubicBezTo>
                          <a:pt x="39" y="120"/>
                          <a:pt x="60" y="144"/>
                          <a:pt x="100" y="166"/>
                        </a:cubicBezTo>
                        <a:cubicBezTo>
                          <a:pt x="140" y="188"/>
                          <a:pt x="212" y="222"/>
                          <a:pt x="262" y="238"/>
                        </a:cubicBezTo>
                        <a:cubicBezTo>
                          <a:pt x="312" y="254"/>
                          <a:pt x="346" y="261"/>
                          <a:pt x="403" y="262"/>
                        </a:cubicBezTo>
                        <a:cubicBezTo>
                          <a:pt x="460" y="263"/>
                          <a:pt x="546" y="257"/>
                          <a:pt x="607" y="244"/>
                        </a:cubicBezTo>
                        <a:cubicBezTo>
                          <a:pt x="668" y="231"/>
                          <a:pt x="719" y="210"/>
                          <a:pt x="769" y="183"/>
                        </a:cubicBezTo>
                        <a:cubicBezTo>
                          <a:pt x="819" y="156"/>
                          <a:pt x="872" y="111"/>
                          <a:pt x="907" y="82"/>
                        </a:cubicBezTo>
                        <a:cubicBezTo>
                          <a:pt x="942" y="53"/>
                          <a:pt x="966" y="0"/>
                          <a:pt x="978" y="7"/>
                        </a:cubicBezTo>
                        <a:cubicBezTo>
                          <a:pt x="973" y="11"/>
                          <a:pt x="982" y="84"/>
                          <a:pt x="978" y="123"/>
                        </a:cubicBezTo>
                        <a:cubicBezTo>
                          <a:pt x="974" y="162"/>
                          <a:pt x="966" y="204"/>
                          <a:pt x="952" y="243"/>
                        </a:cubicBezTo>
                        <a:cubicBezTo>
                          <a:pt x="938" y="282"/>
                          <a:pt x="913" y="325"/>
                          <a:pt x="891" y="357"/>
                        </a:cubicBezTo>
                        <a:cubicBezTo>
                          <a:pt x="869" y="389"/>
                          <a:pt x="849" y="412"/>
                          <a:pt x="820" y="438"/>
                        </a:cubicBezTo>
                        <a:cubicBezTo>
                          <a:pt x="791" y="464"/>
                          <a:pt x="755" y="491"/>
                          <a:pt x="715" y="511"/>
                        </a:cubicBezTo>
                        <a:cubicBezTo>
                          <a:pt x="675" y="531"/>
                          <a:pt x="628" y="548"/>
                          <a:pt x="580" y="556"/>
                        </a:cubicBezTo>
                        <a:cubicBezTo>
                          <a:pt x="532" y="564"/>
                          <a:pt x="478" y="568"/>
                          <a:pt x="429" y="562"/>
                        </a:cubicBezTo>
                        <a:cubicBezTo>
                          <a:pt x="380" y="556"/>
                          <a:pt x="330" y="541"/>
                          <a:pt x="288" y="522"/>
                        </a:cubicBezTo>
                        <a:cubicBezTo>
                          <a:pt x="246" y="503"/>
                          <a:pt x="209" y="480"/>
                          <a:pt x="174" y="450"/>
                        </a:cubicBezTo>
                        <a:cubicBezTo>
                          <a:pt x="139" y="420"/>
                          <a:pt x="104" y="381"/>
                          <a:pt x="79" y="342"/>
                        </a:cubicBezTo>
                        <a:cubicBezTo>
                          <a:pt x="54" y="303"/>
                          <a:pt x="34" y="257"/>
                          <a:pt x="21" y="214"/>
                        </a:cubicBezTo>
                        <a:cubicBezTo>
                          <a:pt x="8" y="171"/>
                          <a:pt x="0" y="99"/>
                          <a:pt x="0" y="81"/>
                        </a:cubicBezTo>
                        <a:lnTo>
                          <a:pt x="22" y="106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92999"/>
                    </a:schemeClr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06" name="Freeform 46"/>
                  <p:cNvSpPr>
                    <a:spLocks/>
                  </p:cNvSpPr>
                  <p:nvPr/>
                </p:nvSpPr>
                <p:spPr bwMode="auto">
                  <a:xfrm rot="10800000" flipV="1">
                    <a:off x="3992" y="1580"/>
                    <a:ext cx="193" cy="546"/>
                  </a:xfrm>
                  <a:custGeom>
                    <a:avLst/>
                    <a:gdLst/>
                    <a:ahLst/>
                    <a:cxnLst>
                      <a:cxn ang="0">
                        <a:pos x="84" y="643"/>
                      </a:cxn>
                      <a:cxn ang="0">
                        <a:pos x="24" y="519"/>
                      </a:cxn>
                      <a:cxn ang="0">
                        <a:pos x="1" y="351"/>
                      </a:cxn>
                      <a:cxn ang="0">
                        <a:pos x="30" y="205"/>
                      </a:cxn>
                      <a:cxn ang="0">
                        <a:pos x="100" y="73"/>
                      </a:cxn>
                      <a:cxn ang="0">
                        <a:pos x="166" y="4"/>
                      </a:cxn>
                      <a:cxn ang="0">
                        <a:pos x="225" y="171"/>
                      </a:cxn>
                      <a:cxn ang="0">
                        <a:pos x="249" y="337"/>
                      </a:cxn>
                      <a:cxn ang="0">
                        <a:pos x="241" y="514"/>
                      </a:cxn>
                      <a:cxn ang="0">
                        <a:pos x="199" y="636"/>
                      </a:cxn>
                      <a:cxn ang="0">
                        <a:pos x="142" y="712"/>
                      </a:cxn>
                      <a:cxn ang="0">
                        <a:pos x="84" y="643"/>
                      </a:cxn>
                    </a:cxnLst>
                    <a:rect l="0" t="0" r="r" b="b"/>
                    <a:pathLst>
                      <a:path w="252" h="715">
                        <a:moveTo>
                          <a:pt x="84" y="643"/>
                        </a:moveTo>
                        <a:cubicBezTo>
                          <a:pt x="64" y="611"/>
                          <a:pt x="38" y="568"/>
                          <a:pt x="24" y="519"/>
                        </a:cubicBezTo>
                        <a:cubicBezTo>
                          <a:pt x="10" y="470"/>
                          <a:pt x="0" y="403"/>
                          <a:pt x="1" y="351"/>
                        </a:cubicBezTo>
                        <a:cubicBezTo>
                          <a:pt x="2" y="299"/>
                          <a:pt x="14" y="251"/>
                          <a:pt x="30" y="205"/>
                        </a:cubicBezTo>
                        <a:cubicBezTo>
                          <a:pt x="46" y="159"/>
                          <a:pt x="77" y="106"/>
                          <a:pt x="100" y="73"/>
                        </a:cubicBezTo>
                        <a:cubicBezTo>
                          <a:pt x="123" y="40"/>
                          <a:pt x="163" y="0"/>
                          <a:pt x="166" y="4"/>
                        </a:cubicBezTo>
                        <a:cubicBezTo>
                          <a:pt x="198" y="57"/>
                          <a:pt x="212" y="120"/>
                          <a:pt x="225" y="171"/>
                        </a:cubicBezTo>
                        <a:cubicBezTo>
                          <a:pt x="239" y="226"/>
                          <a:pt x="246" y="280"/>
                          <a:pt x="249" y="337"/>
                        </a:cubicBezTo>
                        <a:cubicBezTo>
                          <a:pt x="252" y="394"/>
                          <a:pt x="249" y="464"/>
                          <a:pt x="241" y="514"/>
                        </a:cubicBezTo>
                        <a:cubicBezTo>
                          <a:pt x="233" y="564"/>
                          <a:pt x="216" y="603"/>
                          <a:pt x="199" y="636"/>
                        </a:cubicBezTo>
                        <a:cubicBezTo>
                          <a:pt x="182" y="669"/>
                          <a:pt x="142" y="715"/>
                          <a:pt x="142" y="712"/>
                        </a:cubicBezTo>
                        <a:cubicBezTo>
                          <a:pt x="142" y="711"/>
                          <a:pt x="104" y="675"/>
                          <a:pt x="84" y="643"/>
                        </a:cubicBezTo>
                        <a:close/>
                      </a:path>
                    </a:pathLst>
                  </a:custGeom>
                  <a:solidFill>
                    <a:schemeClr val="bg1">
                      <a:alpha val="92999"/>
                    </a:schemeClr>
                  </a:solidFill>
                  <a:ln w="38100" cap="flat" cmpd="sng">
                    <a:solidFill>
                      <a:schemeClr val="bg1">
                        <a:alpha val="89000"/>
                      </a:schemeClr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07" name="Freeform 47"/>
                  <p:cNvSpPr>
                    <a:spLocks/>
                  </p:cNvSpPr>
                  <p:nvPr/>
                </p:nvSpPr>
                <p:spPr bwMode="auto">
                  <a:xfrm>
                    <a:off x="3974" y="1576"/>
                    <a:ext cx="87" cy="556"/>
                  </a:xfrm>
                  <a:custGeom>
                    <a:avLst/>
                    <a:gdLst/>
                    <a:ahLst/>
                    <a:cxnLst>
                      <a:cxn ang="0">
                        <a:pos x="90" y="621"/>
                      </a:cxn>
                      <a:cxn ang="0">
                        <a:pos x="84" y="540"/>
                      </a:cxn>
                      <a:cxn ang="0">
                        <a:pos x="78" y="426"/>
                      </a:cxn>
                      <a:cxn ang="0">
                        <a:pos x="81" y="291"/>
                      </a:cxn>
                      <a:cxn ang="0">
                        <a:pos x="84" y="138"/>
                      </a:cxn>
                      <a:cxn ang="0">
                        <a:pos x="86" y="6"/>
                      </a:cxn>
                      <a:cxn ang="0">
                        <a:pos x="27" y="173"/>
                      </a:cxn>
                      <a:cxn ang="0">
                        <a:pos x="3" y="339"/>
                      </a:cxn>
                      <a:cxn ang="0">
                        <a:pos x="11" y="516"/>
                      </a:cxn>
                      <a:cxn ang="0">
                        <a:pos x="52" y="643"/>
                      </a:cxn>
                      <a:cxn ang="0">
                        <a:pos x="114" y="724"/>
                      </a:cxn>
                      <a:cxn ang="0">
                        <a:pos x="90" y="621"/>
                      </a:cxn>
                    </a:cxnLst>
                    <a:rect l="0" t="0" r="r" b="b"/>
                    <a:pathLst>
                      <a:path w="114" h="728">
                        <a:moveTo>
                          <a:pt x="90" y="621"/>
                        </a:moveTo>
                        <a:cubicBezTo>
                          <a:pt x="86" y="592"/>
                          <a:pt x="86" y="572"/>
                          <a:pt x="84" y="540"/>
                        </a:cubicBezTo>
                        <a:cubicBezTo>
                          <a:pt x="82" y="508"/>
                          <a:pt x="78" y="467"/>
                          <a:pt x="78" y="426"/>
                        </a:cubicBezTo>
                        <a:cubicBezTo>
                          <a:pt x="78" y="385"/>
                          <a:pt x="80" y="339"/>
                          <a:pt x="81" y="291"/>
                        </a:cubicBezTo>
                        <a:cubicBezTo>
                          <a:pt x="82" y="243"/>
                          <a:pt x="83" y="185"/>
                          <a:pt x="84" y="138"/>
                        </a:cubicBezTo>
                        <a:cubicBezTo>
                          <a:pt x="85" y="91"/>
                          <a:pt x="95" y="0"/>
                          <a:pt x="86" y="6"/>
                        </a:cubicBezTo>
                        <a:cubicBezTo>
                          <a:pt x="54" y="59"/>
                          <a:pt x="40" y="122"/>
                          <a:pt x="27" y="173"/>
                        </a:cubicBezTo>
                        <a:cubicBezTo>
                          <a:pt x="13" y="228"/>
                          <a:pt x="6" y="282"/>
                          <a:pt x="3" y="339"/>
                        </a:cubicBezTo>
                        <a:cubicBezTo>
                          <a:pt x="0" y="396"/>
                          <a:pt x="3" y="465"/>
                          <a:pt x="11" y="516"/>
                        </a:cubicBezTo>
                        <a:cubicBezTo>
                          <a:pt x="19" y="567"/>
                          <a:pt x="35" y="608"/>
                          <a:pt x="52" y="643"/>
                        </a:cubicBezTo>
                        <a:cubicBezTo>
                          <a:pt x="69" y="678"/>
                          <a:pt x="108" y="728"/>
                          <a:pt x="114" y="724"/>
                        </a:cubicBezTo>
                        <a:cubicBezTo>
                          <a:pt x="114" y="723"/>
                          <a:pt x="95" y="642"/>
                          <a:pt x="90" y="621"/>
                        </a:cubicBezTo>
                        <a:close/>
                      </a:path>
                    </a:pathLst>
                  </a:custGeom>
                  <a:solidFill>
                    <a:schemeClr val="hlink">
                      <a:alpha val="92999"/>
                    </a:schemeClr>
                  </a:solidFill>
                  <a:ln w="38100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08" name="Freeform 48"/>
                  <p:cNvSpPr>
                    <a:spLocks/>
                  </p:cNvSpPr>
                  <p:nvPr/>
                </p:nvSpPr>
                <p:spPr bwMode="auto">
                  <a:xfrm>
                    <a:off x="3435" y="1872"/>
                    <a:ext cx="603" cy="13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1" y="82"/>
                      </a:cxn>
                      <a:cxn ang="0">
                        <a:pos x="263" y="154"/>
                      </a:cxn>
                      <a:cxn ang="0">
                        <a:pos x="404" y="178"/>
                      </a:cxn>
                      <a:cxn ang="0">
                        <a:pos x="608" y="160"/>
                      </a:cxn>
                      <a:cxn ang="0">
                        <a:pos x="714" y="123"/>
                      </a:cxn>
                      <a:cxn ang="0">
                        <a:pos x="768" y="60"/>
                      </a:cxn>
                      <a:cxn ang="0">
                        <a:pos x="790" y="42"/>
                      </a:cxn>
                    </a:cxnLst>
                    <a:rect l="0" t="0" r="r" b="b"/>
                    <a:pathLst>
                      <a:path w="790" h="179">
                        <a:moveTo>
                          <a:pt x="0" y="0"/>
                        </a:moveTo>
                        <a:cubicBezTo>
                          <a:pt x="17" y="14"/>
                          <a:pt x="57" y="56"/>
                          <a:pt x="101" y="82"/>
                        </a:cubicBezTo>
                        <a:cubicBezTo>
                          <a:pt x="145" y="108"/>
                          <a:pt x="213" y="138"/>
                          <a:pt x="263" y="154"/>
                        </a:cubicBezTo>
                        <a:cubicBezTo>
                          <a:pt x="313" y="170"/>
                          <a:pt x="347" y="177"/>
                          <a:pt x="404" y="178"/>
                        </a:cubicBezTo>
                        <a:cubicBezTo>
                          <a:pt x="461" y="179"/>
                          <a:pt x="556" y="169"/>
                          <a:pt x="608" y="160"/>
                        </a:cubicBezTo>
                        <a:cubicBezTo>
                          <a:pt x="660" y="151"/>
                          <a:pt x="687" y="140"/>
                          <a:pt x="714" y="123"/>
                        </a:cubicBezTo>
                        <a:cubicBezTo>
                          <a:pt x="741" y="106"/>
                          <a:pt x="755" y="73"/>
                          <a:pt x="768" y="60"/>
                        </a:cubicBezTo>
                        <a:cubicBezTo>
                          <a:pt x="781" y="47"/>
                          <a:pt x="785" y="46"/>
                          <a:pt x="790" y="42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89000"/>
                      </a:schemeClr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8609" name="Line 49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119" y="1645"/>
                  <a:ext cx="156" cy="253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10" name="Line 50"/>
                <p:cNvSpPr>
                  <a:spLocks noChangeShapeType="1"/>
                </p:cNvSpPr>
                <p:nvPr/>
              </p:nvSpPr>
              <p:spPr bwMode="auto">
                <a:xfrm rot="467865">
                  <a:off x="1086" y="1981"/>
                  <a:ext cx="871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11" name="Freeform 51"/>
                <p:cNvSpPr>
                  <a:spLocks/>
                </p:cNvSpPr>
                <p:nvPr/>
              </p:nvSpPr>
              <p:spPr bwMode="auto">
                <a:xfrm rot="467865">
                  <a:off x="985" y="2257"/>
                  <a:ext cx="874" cy="2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1266" y="0"/>
                    </a:cxn>
                  </a:cxnLst>
                  <a:rect l="0" t="0" r="r" b="b"/>
                  <a:pathLst>
                    <a:path w="1266" h="3">
                      <a:moveTo>
                        <a:pt x="0" y="3"/>
                      </a:moveTo>
                      <a:lnTo>
                        <a:pt x="1266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folHlink">
                      <a:alpha val="89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12" name="Line 52"/>
                <p:cNvSpPr>
                  <a:spLocks noChangeShapeType="1"/>
                </p:cNvSpPr>
                <p:nvPr/>
              </p:nvSpPr>
              <p:spPr bwMode="auto">
                <a:xfrm rot="467865">
                  <a:off x="1057" y="2125"/>
                  <a:ext cx="921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13" name="Line 53"/>
                <p:cNvSpPr>
                  <a:spLocks noChangeShapeType="1"/>
                </p:cNvSpPr>
                <p:nvPr/>
              </p:nvSpPr>
              <p:spPr bwMode="auto">
                <a:xfrm rot="467865" flipH="1">
                  <a:off x="946" y="1915"/>
                  <a:ext cx="294" cy="481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14" name="Line 54"/>
                <p:cNvSpPr>
                  <a:spLocks noChangeShapeType="1"/>
                </p:cNvSpPr>
                <p:nvPr/>
              </p:nvSpPr>
              <p:spPr bwMode="auto">
                <a:xfrm rot="467865" flipH="1">
                  <a:off x="736" y="2197"/>
                  <a:ext cx="96" cy="158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15" name="Line 55"/>
                <p:cNvSpPr>
                  <a:spLocks noChangeShapeType="1"/>
                </p:cNvSpPr>
                <p:nvPr/>
              </p:nvSpPr>
              <p:spPr bwMode="auto">
                <a:xfrm rot="467865" flipH="1">
                  <a:off x="545" y="2138"/>
                  <a:ext cx="114" cy="188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16" name="Line 56"/>
                <p:cNvSpPr>
                  <a:spLocks noChangeShapeType="1"/>
                </p:cNvSpPr>
                <p:nvPr/>
              </p:nvSpPr>
              <p:spPr bwMode="auto">
                <a:xfrm rot="467865">
                  <a:off x="350" y="2391"/>
                  <a:ext cx="1374" cy="0"/>
                </a:xfrm>
                <a:prstGeom prst="line">
                  <a:avLst/>
                </a:prstGeom>
                <a:noFill/>
                <a:ln w="2857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17" name="Freeform 57"/>
                <p:cNvSpPr>
                  <a:spLocks/>
                </p:cNvSpPr>
                <p:nvPr/>
              </p:nvSpPr>
              <p:spPr bwMode="auto">
                <a:xfrm rot="467865">
                  <a:off x="564" y="2188"/>
                  <a:ext cx="246" cy="234"/>
                </a:xfrm>
                <a:custGeom>
                  <a:avLst/>
                  <a:gdLst/>
                  <a:ahLst/>
                  <a:cxnLst>
                    <a:cxn ang="0">
                      <a:pos x="430" y="0"/>
                    </a:cxn>
                    <a:cxn ang="0">
                      <a:pos x="177" y="379"/>
                    </a:cxn>
                    <a:cxn ang="0">
                      <a:pos x="0" y="379"/>
                    </a:cxn>
                    <a:cxn ang="0">
                      <a:pos x="168" y="622"/>
                    </a:cxn>
                    <a:cxn ang="0">
                      <a:pos x="631" y="379"/>
                    </a:cxn>
                    <a:cxn ang="0">
                      <a:pos x="465" y="382"/>
                    </a:cxn>
                    <a:cxn ang="0">
                      <a:pos x="720" y="0"/>
                    </a:cxn>
                    <a:cxn ang="0">
                      <a:pos x="430" y="0"/>
                    </a:cxn>
                  </a:cxnLst>
                  <a:rect l="0" t="0" r="r" b="b"/>
                  <a:pathLst>
                    <a:path w="720" h="622">
                      <a:moveTo>
                        <a:pt x="430" y="0"/>
                      </a:moveTo>
                      <a:lnTo>
                        <a:pt x="177" y="379"/>
                      </a:lnTo>
                      <a:lnTo>
                        <a:pt x="0" y="379"/>
                      </a:lnTo>
                      <a:lnTo>
                        <a:pt x="168" y="622"/>
                      </a:lnTo>
                      <a:lnTo>
                        <a:pt x="631" y="379"/>
                      </a:lnTo>
                      <a:lnTo>
                        <a:pt x="465" y="382"/>
                      </a:lnTo>
                      <a:lnTo>
                        <a:pt x="720" y="0"/>
                      </a:lnTo>
                      <a:lnTo>
                        <a:pt x="430" y="0"/>
                      </a:lnTo>
                      <a:close/>
                    </a:path>
                  </a:pathLst>
                </a:custGeom>
                <a:solidFill>
                  <a:schemeClr val="accent1">
                    <a:alpha val="92999"/>
                  </a:schemeClr>
                </a:solidFill>
                <a:ln w="9525" cap="flat" cmpd="sng">
                  <a:prstDash val="solid"/>
                  <a:round/>
                  <a:headEnd/>
                  <a:tailEnd/>
                </a:ln>
                <a:effectLst/>
                <a:scene3d>
                  <a:camera prst="legacyPerspectiveTopRight">
                    <a:rot lat="20099999" lon="21299999" rev="0"/>
                  </a:camera>
                  <a:lightRig rig="legacyFlat1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accent1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grpSp>
              <p:nvGrpSpPr>
                <p:cNvPr id="9" name="Group 58"/>
                <p:cNvGrpSpPr>
                  <a:grpSpLocks/>
                </p:cNvGrpSpPr>
                <p:nvPr/>
              </p:nvGrpSpPr>
              <p:grpSpPr bwMode="auto">
                <a:xfrm rot="467865">
                  <a:off x="1109" y="1527"/>
                  <a:ext cx="808" cy="258"/>
                  <a:chOff x="4074" y="2980"/>
                  <a:chExt cx="1170" cy="341"/>
                </a:xfrm>
              </p:grpSpPr>
              <p:sp>
                <p:nvSpPr>
                  <p:cNvPr id="1858619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03" y="3046"/>
                    <a:ext cx="71" cy="102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20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31" y="2980"/>
                    <a:ext cx="183" cy="15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21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12" y="3148"/>
                    <a:ext cx="287" cy="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22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12" y="3268"/>
                    <a:ext cx="332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23" name="Line 6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89" y="3007"/>
                    <a:ext cx="298" cy="1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24" name="Line 6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096" y="3161"/>
                    <a:ext cx="323" cy="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25" name="Line 6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074" y="3316"/>
                    <a:ext cx="287" cy="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26" name="Line 6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38" y="3264"/>
                    <a:ext cx="206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27" name="Line 6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61" y="3139"/>
                    <a:ext cx="183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28" name="Line 6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44" y="3069"/>
                    <a:ext cx="68" cy="79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29" name="Line 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4" y="3131"/>
                    <a:ext cx="125" cy="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30" name="Line 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63" y="3237"/>
                    <a:ext cx="206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31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12" y="3215"/>
                    <a:ext cx="115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72"/>
                <p:cNvGrpSpPr>
                  <a:grpSpLocks/>
                </p:cNvGrpSpPr>
                <p:nvPr/>
              </p:nvGrpSpPr>
              <p:grpSpPr bwMode="auto">
                <a:xfrm rot="467865">
                  <a:off x="1077" y="1855"/>
                  <a:ext cx="777" cy="259"/>
                  <a:chOff x="3886" y="3532"/>
                  <a:chExt cx="1125" cy="341"/>
                </a:xfrm>
              </p:grpSpPr>
              <p:sp>
                <p:nvSpPr>
                  <p:cNvPr id="1858633" name="Line 7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302" y="3667"/>
                    <a:ext cx="76" cy="134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34" name="Line 7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071" y="3718"/>
                    <a:ext cx="183" cy="155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35" name="Line 7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86" y="3630"/>
                    <a:ext cx="287" cy="76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36" name="Line 7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955" y="3564"/>
                    <a:ext cx="219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37" name="Line 77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599" y="3723"/>
                    <a:ext cx="298" cy="124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38" name="Line 78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666" y="3617"/>
                    <a:ext cx="323" cy="76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39" name="Line 79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724" y="3532"/>
                    <a:ext cx="287" cy="5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40" name="Line 80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542" y="3568"/>
                    <a:ext cx="206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41" name="Line 81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541" y="3661"/>
                    <a:ext cx="183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42" name="Line 82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474" y="3705"/>
                    <a:ext cx="68" cy="79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43" name="Line 8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186" y="3679"/>
                    <a:ext cx="125" cy="44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44" name="Line 8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4117" y="3603"/>
                    <a:ext cx="206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45" name="Line 85"/>
                  <p:cNvSpPr>
                    <a:spLocks noChangeShapeType="1"/>
                  </p:cNvSpPr>
                  <p:nvPr/>
                </p:nvSpPr>
                <p:spPr bwMode="auto">
                  <a:xfrm rot="10800000" flipH="1" flipV="1">
                    <a:off x="4458" y="3603"/>
                    <a:ext cx="115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>
                        <a:alpha val="89000"/>
                      </a:srgb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8646" name="Line 86"/>
                <p:cNvSpPr>
                  <a:spLocks noChangeShapeType="1"/>
                </p:cNvSpPr>
                <p:nvPr/>
              </p:nvSpPr>
              <p:spPr bwMode="auto">
                <a:xfrm rot="467865">
                  <a:off x="466" y="2143"/>
                  <a:ext cx="228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47" name="Line 87"/>
                <p:cNvSpPr>
                  <a:spLocks noChangeShapeType="1"/>
                </p:cNvSpPr>
                <p:nvPr/>
              </p:nvSpPr>
              <p:spPr bwMode="auto">
                <a:xfrm rot="467865">
                  <a:off x="2332" y="1514"/>
                  <a:ext cx="171" cy="0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48" name="Line 88"/>
                <p:cNvSpPr>
                  <a:spLocks noChangeShapeType="1"/>
                </p:cNvSpPr>
                <p:nvPr/>
              </p:nvSpPr>
              <p:spPr bwMode="auto">
                <a:xfrm rot="467865" flipH="1">
                  <a:off x="2437" y="1225"/>
                  <a:ext cx="70" cy="116"/>
                </a:xfrm>
                <a:prstGeom prst="line">
                  <a:avLst/>
                </a:prstGeom>
                <a:noFill/>
                <a:ln w="9525">
                  <a:solidFill>
                    <a:schemeClr val="folHlink">
                      <a:alpha val="89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" name="Group 89"/>
                <p:cNvGrpSpPr>
                  <a:grpSpLocks/>
                </p:cNvGrpSpPr>
                <p:nvPr/>
              </p:nvGrpSpPr>
              <p:grpSpPr bwMode="auto">
                <a:xfrm>
                  <a:off x="1520" y="2112"/>
                  <a:ext cx="608" cy="652"/>
                  <a:chOff x="1520" y="2112"/>
                  <a:chExt cx="608" cy="652"/>
                </a:xfrm>
              </p:grpSpPr>
              <p:sp>
                <p:nvSpPr>
                  <p:cNvPr id="1858650" name="Line 90"/>
                  <p:cNvSpPr>
                    <a:spLocks noChangeShapeType="1"/>
                  </p:cNvSpPr>
                  <p:nvPr/>
                </p:nvSpPr>
                <p:spPr bwMode="auto">
                  <a:xfrm rot="467865" flipH="1">
                    <a:off x="1722" y="2167"/>
                    <a:ext cx="198" cy="33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>
                        <a:alpha val="89000"/>
                      </a:schemeClr>
                    </a:solidFill>
                    <a:round/>
                    <a:headEnd type="triangle" w="med" len="med"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51" name="Line 91"/>
                  <p:cNvSpPr>
                    <a:spLocks noChangeShapeType="1"/>
                  </p:cNvSpPr>
                  <p:nvPr/>
                </p:nvSpPr>
                <p:spPr bwMode="auto">
                  <a:xfrm rot="467865">
                    <a:off x="1679" y="2497"/>
                    <a:ext cx="336" cy="3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>
                        <a:alpha val="89000"/>
                      </a:schemeClr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52" name="Line 92"/>
                  <p:cNvSpPr>
                    <a:spLocks noChangeShapeType="1"/>
                  </p:cNvSpPr>
                  <p:nvPr/>
                </p:nvSpPr>
                <p:spPr bwMode="auto">
                  <a:xfrm rot="16667865" flipH="1">
                    <a:off x="1516" y="2294"/>
                    <a:ext cx="384" cy="19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>
                        <a:alpha val="89000"/>
                      </a:schemeClr>
                    </a:solidFill>
                    <a:round/>
                    <a:headEnd type="triangle" w="med" len="med"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8653" name="Text Box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28" y="2497"/>
                    <a:ext cx="193" cy="267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sz="1600" b="1">
                        <a:latin typeface="Helvetica" pitchFamily="34" charset="0"/>
                      </a:rPr>
                      <a:t>x</a:t>
                    </a:r>
                  </a:p>
                </p:txBody>
              </p:sp>
              <p:sp>
                <p:nvSpPr>
                  <p:cNvPr id="1858654" name="Text Box 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20" y="2258"/>
                    <a:ext cx="192" cy="266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sz="1600" b="1">
                        <a:latin typeface="Helvetica" pitchFamily="34" charset="0"/>
                      </a:rPr>
                      <a:t>y</a:t>
                    </a:r>
                  </a:p>
                </p:txBody>
              </p:sp>
              <p:sp>
                <p:nvSpPr>
                  <p:cNvPr id="1858655" name="Text Box 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37" y="2162"/>
                    <a:ext cx="191" cy="266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sz="1600" b="1">
                        <a:latin typeface="Helvetica" pitchFamily="34" charset="0"/>
                      </a:rPr>
                      <a:t>z</a:t>
                    </a:r>
                  </a:p>
                </p:txBody>
              </p:sp>
            </p:grpSp>
          </p:grpSp>
        </p:grpSp>
        <p:sp>
          <p:nvSpPr>
            <p:cNvPr id="1858657" name="Text Box 97"/>
            <p:cNvSpPr txBox="1">
              <a:spLocks noChangeArrowheads="1"/>
            </p:cNvSpPr>
            <p:nvPr/>
          </p:nvSpPr>
          <p:spPr bwMode="auto">
            <a:xfrm>
              <a:off x="5740400" y="969963"/>
              <a:ext cx="5286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omic Sans MS" pitchFamily="66" charset="0"/>
                </a:rPr>
                <a:t>p</a:t>
              </a:r>
              <a:r>
                <a:rPr lang="en-US" baseline="-25000">
                  <a:latin typeface="Comic Sans MS" pitchFamily="66" charset="0"/>
                </a:rPr>
                <a:t>y</a:t>
              </a:r>
              <a:endParaRPr lang="en-US">
                <a:latin typeface="Comic Sans MS" pitchFamily="66" charset="0"/>
              </a:endParaRPr>
            </a:p>
          </p:txBody>
        </p:sp>
        <p:sp>
          <p:nvSpPr>
            <p:cNvPr id="1858658" name="Oval 98"/>
            <p:cNvSpPr>
              <a:spLocks noChangeArrowheads="1"/>
            </p:cNvSpPr>
            <p:nvPr/>
          </p:nvSpPr>
          <p:spPr bwMode="auto">
            <a:xfrm>
              <a:off x="5362575" y="1801813"/>
              <a:ext cx="1208088" cy="69373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8659" name="Line 99"/>
            <p:cNvSpPr>
              <a:spLocks noChangeShapeType="1"/>
            </p:cNvSpPr>
            <p:nvPr/>
          </p:nvSpPr>
          <p:spPr bwMode="auto">
            <a:xfrm>
              <a:off x="6419850" y="2149475"/>
              <a:ext cx="679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8660" name="Line 100"/>
            <p:cNvSpPr>
              <a:spLocks noChangeShapeType="1"/>
            </p:cNvSpPr>
            <p:nvPr/>
          </p:nvSpPr>
          <p:spPr bwMode="auto">
            <a:xfrm flipV="1">
              <a:off x="5967413" y="1455738"/>
              <a:ext cx="0" cy="415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58661" name="Text Box 101"/>
            <p:cNvSpPr txBox="1">
              <a:spLocks noChangeArrowheads="1"/>
            </p:cNvSpPr>
            <p:nvPr/>
          </p:nvSpPr>
          <p:spPr bwMode="auto">
            <a:xfrm>
              <a:off x="7099300" y="1939925"/>
              <a:ext cx="5286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omic Sans MS" pitchFamily="66" charset="0"/>
                </a:rPr>
                <a:t>p</a:t>
              </a:r>
              <a:r>
                <a:rPr lang="en-US" baseline="-25000">
                  <a:latin typeface="Comic Sans MS" pitchFamily="66" charset="0"/>
                </a:rPr>
                <a:t>x</a:t>
              </a:r>
            </a:p>
          </p:txBody>
        </p:sp>
        <p:sp>
          <p:nvSpPr>
            <p:cNvPr id="1858662" name="AutoShape 102"/>
            <p:cNvSpPr>
              <a:spLocks noChangeArrowheads="1"/>
            </p:cNvSpPr>
            <p:nvPr/>
          </p:nvSpPr>
          <p:spPr bwMode="auto">
            <a:xfrm>
              <a:off x="3854450" y="2079625"/>
              <a:ext cx="1282700" cy="138113"/>
            </a:xfrm>
            <a:prstGeom prst="rightArrow">
              <a:avLst>
                <a:gd name="adj1" fmla="val 50000"/>
                <a:gd name="adj2" fmla="val 232183"/>
              </a:avLst>
            </a:prstGeom>
            <a:gradFill rotWithShape="0">
              <a:gsLst>
                <a:gs pos="0">
                  <a:srgbClr val="FF8000"/>
                </a:gs>
                <a:gs pos="100000">
                  <a:srgbClr val="CC0000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858665" name="Object 105"/>
          <p:cNvGraphicFramePr>
            <a:graphicFrameLocks noChangeAspect="1"/>
          </p:cNvGraphicFramePr>
          <p:nvPr/>
        </p:nvGraphicFramePr>
        <p:xfrm>
          <a:off x="457200" y="3733800"/>
          <a:ext cx="2014537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15" name="Equation" r:id="rId3" imgW="965160" imgH="533160" progId="Equation.3">
                  <p:embed/>
                </p:oleObj>
              </mc:Choice>
              <mc:Fallback>
                <p:oleObj name="Equation" r:id="rId3" imgW="9651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33800"/>
                        <a:ext cx="2014537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8666" name="Object 106"/>
          <p:cNvGraphicFramePr>
            <a:graphicFrameLocks noChangeAspect="1"/>
          </p:cNvGraphicFramePr>
          <p:nvPr/>
        </p:nvGraphicFramePr>
        <p:xfrm>
          <a:off x="5693480" y="3657600"/>
          <a:ext cx="2157413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16" name="Equation" r:id="rId5" imgW="1041120" imgH="533160" progId="Equation.3">
                  <p:embed/>
                </p:oleObj>
              </mc:Choice>
              <mc:Fallback>
                <p:oleObj name="Equation" r:id="rId5" imgW="10411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3480" y="3657600"/>
                        <a:ext cx="2157413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8669" name="Text Box 109"/>
          <p:cNvSpPr txBox="1">
            <a:spLocks noChangeArrowheads="1"/>
          </p:cNvSpPr>
          <p:nvPr/>
        </p:nvSpPr>
        <p:spPr bwMode="auto">
          <a:xfrm>
            <a:off x="1406242" y="5486400"/>
            <a:ext cx="1338828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>
                <a:latin typeface="Times New Roman"/>
                <a:cs typeface="Times New Roman"/>
              </a:rPr>
              <a:t>Elliptic flow</a:t>
            </a:r>
            <a:endParaRPr lang="de-DE" b="1" dirty="0">
              <a:latin typeface="Times New Roman"/>
              <a:cs typeface="Times New Roman"/>
            </a:endParaRPr>
          </a:p>
        </p:txBody>
      </p:sp>
      <p:sp>
        <p:nvSpPr>
          <p:cNvPr id="1858671" name="Oval 111"/>
          <p:cNvSpPr>
            <a:spLocks noChangeArrowheads="1"/>
          </p:cNvSpPr>
          <p:nvPr/>
        </p:nvSpPr>
        <p:spPr bwMode="auto">
          <a:xfrm>
            <a:off x="4658240" y="5334000"/>
            <a:ext cx="406400" cy="5334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5" name="Rectangle 96"/>
          <p:cNvSpPr>
            <a:spLocks noChangeArrowheads="1"/>
          </p:cNvSpPr>
          <p:nvPr/>
        </p:nvSpPr>
        <p:spPr bwMode="auto">
          <a:xfrm>
            <a:off x="4876800" y="1143000"/>
            <a:ext cx="3200400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Final momentum anisotropy</a:t>
            </a:r>
            <a:endParaRPr lang="de-DE" sz="2000" dirty="0">
              <a:latin typeface="Times New Roman"/>
              <a:cs typeface="Times New Roman"/>
            </a:endParaRPr>
          </a:p>
        </p:txBody>
      </p:sp>
      <p:sp>
        <p:nvSpPr>
          <p:cNvPr id="116" name="Rectangle 96"/>
          <p:cNvSpPr>
            <a:spLocks noChangeArrowheads="1"/>
          </p:cNvSpPr>
          <p:nvPr/>
        </p:nvSpPr>
        <p:spPr bwMode="auto">
          <a:xfrm>
            <a:off x="3657600" y="3124200"/>
            <a:ext cx="1752600" cy="6463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Interaction of constituents</a:t>
            </a:r>
            <a:endParaRPr lang="de-DE" dirty="0">
              <a:latin typeface="Times New Roman"/>
              <a:cs typeface="Times New Roman"/>
            </a:endParaRPr>
          </a:p>
        </p:txBody>
      </p:sp>
      <p:pic>
        <p:nvPicPr>
          <p:cNvPr id="119" name="Picture 118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640" y="5233914"/>
            <a:ext cx="4622800" cy="69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8"/>
          <a:srcRect l="3818" t="12973" r="81274" b="10417"/>
          <a:stretch>
            <a:fillRect/>
          </a:stretch>
        </p:blipFill>
        <p:spPr>
          <a:xfrm>
            <a:off x="7936360" y="1964802"/>
            <a:ext cx="1086753" cy="431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7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8656" grpId="0" animBg="1"/>
      <p:bldP spid="1858669" grpId="0" animBg="1"/>
      <p:bldP spid="1858671" grpId="0" animBg="1"/>
      <p:bldP spid="115" grpId="0" animBg="1"/>
      <p:bldP spid="1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viscosity </a:t>
            </a:r>
            <a:r>
              <a:rPr lang="en-US" dirty="0" smtClean="0">
                <a:cs typeface="Symbol" charset="2"/>
              </a:rPr>
              <a:t>in a fluid</a:t>
            </a:r>
            <a:endParaRPr lang="en-US" dirty="0">
              <a:cs typeface="Symbol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33400" y="1295400"/>
            <a:ext cx="2656417" cy="2667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0471" y="4619811"/>
            <a:ext cx="73152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Symbol" charset="0"/>
              <a:buChar char="h"/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is driven by coupling between quasi-particles of fluid</a:t>
            </a:r>
            <a:endParaRPr 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marL="800100" lvl="1" indent="-342900">
              <a:buFont typeface="Symbol" charset="0"/>
              <a:buChar char="h"/>
            </a:pPr>
            <a:endParaRPr lang="en-US" sz="2400" dirty="0">
              <a:solidFill>
                <a:srgbClr val="008000"/>
              </a:solidFill>
            </a:endParaRPr>
          </a:p>
          <a:p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strong </a:t>
            </a: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interaction of constituents </a:t>
            </a:r>
            <a:r>
              <a:rPr lang="en-US" sz="2400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  <a:sym typeface="Wingdings"/>
              </a:rPr>
              <a:t>small</a:t>
            </a:r>
            <a:r>
              <a:rPr lang="en-US" sz="2400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endParaRPr lang="en-US" sz="2400" dirty="0" smtClean="0">
              <a:solidFill>
                <a:srgbClr val="008000"/>
              </a:solidFill>
              <a:latin typeface="+mn-lt"/>
              <a:cs typeface="Symbol" charset="2"/>
            </a:endParaRPr>
          </a:p>
          <a:p>
            <a:pPr lvl="1"/>
            <a:endParaRPr lang="en-US" sz="2400" dirty="0">
              <a:solidFill>
                <a:srgbClr val="008000"/>
              </a:solidFill>
              <a:latin typeface="+mn-lt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800" y="1981200"/>
            <a:ext cx="453787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Shear viscosity </a:t>
            </a:r>
            <a:r>
              <a:rPr lang="en-US" sz="2400" dirty="0" smtClean="0">
                <a:latin typeface="Symbol" charset="2"/>
                <a:cs typeface="Symbol" charset="2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 = internal friction</a:t>
            </a:r>
          </a:p>
          <a:p>
            <a:pPr lvl="1"/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/>
            </a:r>
            <a:b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</a:b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latin typeface="Times New Roman"/>
                <a:cs typeface="Times New Roman"/>
              </a:rPr>
              <a:t>energy dissipation</a:t>
            </a:r>
          </a:p>
        </p:txBody>
      </p:sp>
    </p:spTree>
    <p:extLst>
      <p:ext uri="{BB962C8B-B14F-4D97-AF65-F5344CB8AC3E}">
        <p14:creationId xmlns:p14="http://schemas.microsoft.com/office/powerpoint/2010/main" val="249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838200"/>
          </a:xfrm>
        </p:spPr>
        <p:txBody>
          <a:bodyPr/>
          <a:lstStyle/>
          <a:p>
            <a:r>
              <a:rPr lang="en-US" dirty="0" smtClean="0"/>
              <a:t>Bounds on normalized shear viscosity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060820"/>
            <a:ext cx="8686801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“Natural” units of shear viscosity: normalize by entropy density s</a:t>
            </a:r>
          </a:p>
          <a:p>
            <a:pPr lvl="1"/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>
                <a:latin typeface="+mn-lt"/>
                <a:sym typeface="Wingdings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/s is universally comparable between systems</a:t>
            </a:r>
          </a:p>
          <a:p>
            <a:pPr lvl="1"/>
            <a:endParaRPr lang="en-US" sz="2400" dirty="0">
              <a:latin typeface="+mn-lt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Conjectured bounds on </a:t>
            </a:r>
            <a:r>
              <a:rPr lang="en-US" sz="2400" dirty="0" smtClean="0">
                <a:latin typeface="Symbol" charset="2"/>
                <a:cs typeface="Symbol" charset="2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/s: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Kinetic </a:t>
            </a:r>
            <a:r>
              <a:rPr lang="en-US" sz="2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theory+uncertainty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principle (</a:t>
            </a:r>
            <a:r>
              <a:rPr lang="en-US" sz="2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Danielowicz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and </a:t>
            </a:r>
            <a:r>
              <a:rPr lang="en-US" sz="2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Gyulassy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r>
              <a:rPr lang="en-US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AdS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/CFT (</a:t>
            </a:r>
            <a:r>
              <a:rPr lang="en-US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Kovtun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Son, </a:t>
            </a:r>
            <a:r>
              <a:rPr lang="en-US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Starinets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Classical hydrodynamics : Scattering of sounds waves (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Kovtun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, Moore,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Romatschke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284066"/>
            <a:ext cx="1422400" cy="317500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4481357"/>
            <a:ext cx="2476500" cy="317500"/>
          </a:xfrm>
          <a:prstGeom prst="rect">
            <a:avLst/>
          </a:prstGeom>
          <a:ln>
            <a:noFill/>
          </a:ln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5575412"/>
            <a:ext cx="1384300" cy="317500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 rot="20060686">
            <a:off x="1406370" y="2644452"/>
            <a:ext cx="55692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Three very different physical pictures give numerically similar bounds….??</a:t>
            </a:r>
          </a:p>
        </p:txBody>
      </p:sp>
    </p:spTree>
    <p:extLst>
      <p:ext uri="{BB962C8B-B14F-4D97-AF65-F5344CB8AC3E}">
        <p14:creationId xmlns:p14="http://schemas.microsoft.com/office/powerpoint/2010/main" val="194320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: data vs. viscous hydrodynamics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ALICE Highlights and Upgrades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54" y="1085957"/>
            <a:ext cx="6006353" cy="4137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0837" y="738684"/>
            <a:ext cx="2015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arXiv:1405.4632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7563" y="5323712"/>
            <a:ext cx="5929828" cy="1200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Best current value: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/s~ 0.16-0.20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              systematic uncertainty under study </a:t>
            </a:r>
          </a:p>
          <a:p>
            <a:r>
              <a:rPr lang="en-US" sz="2400" dirty="0" smtClean="0">
                <a:latin typeface="Times New Roman"/>
                <a:ea typeface="Wingdings"/>
                <a:cs typeface="Times New Roman"/>
                <a:sym typeface="Wingdings"/>
              </a:rPr>
              <a:t>Close to bound </a:t>
            </a:r>
            <a:r>
              <a:rPr lang="en-US" sz="2400" dirty="0" smtClean="0">
                <a:latin typeface="Times New Roman"/>
                <a:ea typeface="Wingdings"/>
                <a:cs typeface="Times New Roman"/>
                <a:sym typeface="Wingdings"/>
              </a:rPr>
              <a:t>~0.1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latin typeface="Times New Roman"/>
                <a:cs typeface="Times New Roman"/>
              </a:rPr>
              <a:t>“almost-perfect liquid”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5526" y="1636891"/>
            <a:ext cx="29407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Precise measurements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Good agreement between ALICE data and viscous hydro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inite shear viscosity is needed</a:t>
            </a:r>
          </a:p>
        </p:txBody>
      </p:sp>
    </p:spTree>
    <p:extLst>
      <p:ext uri="{BB962C8B-B14F-4D97-AF65-F5344CB8AC3E}">
        <p14:creationId xmlns:p14="http://schemas.microsoft.com/office/powerpoint/2010/main" val="223750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21431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838200"/>
            <a:ext cx="20764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2552700"/>
            <a:ext cx="21621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951" name="Straight Arrow Connector 5"/>
          <p:cNvCxnSpPr>
            <a:cxnSpLocks noChangeShapeType="1"/>
          </p:cNvCxnSpPr>
          <p:nvPr/>
        </p:nvCxnSpPr>
        <p:spPr bwMode="auto">
          <a:xfrm flipV="1">
            <a:off x="6400800" y="1676400"/>
            <a:ext cx="914400" cy="3048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52" name="Straight Arrow Connector 30"/>
          <p:cNvCxnSpPr>
            <a:cxnSpLocks noChangeShapeType="1"/>
          </p:cNvCxnSpPr>
          <p:nvPr/>
        </p:nvCxnSpPr>
        <p:spPr bwMode="auto">
          <a:xfrm>
            <a:off x="6400800" y="2895600"/>
            <a:ext cx="914400" cy="2286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55" name="TextBox 9"/>
          <p:cNvSpPr txBox="1">
            <a:spLocks noChangeArrowheads="1"/>
          </p:cNvSpPr>
          <p:nvPr/>
        </p:nvSpPr>
        <p:spPr bwMode="auto">
          <a:xfrm>
            <a:off x="5029200" y="1371600"/>
            <a:ext cx="787400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Times New Roman"/>
                <a:cs typeface="Times New Roman"/>
              </a:rPr>
              <a:t>initial</a:t>
            </a:r>
          </a:p>
        </p:txBody>
      </p:sp>
      <p:sp>
        <p:nvSpPr>
          <p:cNvPr id="39956" name="TextBox 40"/>
          <p:cNvSpPr txBox="1">
            <a:spLocks noChangeArrowheads="1"/>
          </p:cNvSpPr>
          <p:nvPr/>
        </p:nvSpPr>
        <p:spPr bwMode="auto">
          <a:xfrm>
            <a:off x="7620000" y="2209800"/>
            <a:ext cx="658813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final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886200"/>
            <a:ext cx="3403600" cy="514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order moments of flow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3716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1295400"/>
            <a:ext cx="612217" cy="40011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charset="2"/>
                <a:cs typeface="Symbol" charset="2"/>
              </a:rPr>
              <a:t>h</a:t>
            </a:r>
            <a:r>
              <a:rPr lang="en-US" sz="2000" dirty="0" smtClean="0">
                <a:latin typeface="+mn-lt"/>
              </a:rPr>
              <a:t>=0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43600" y="3200400"/>
            <a:ext cx="954107" cy="40011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h</a:t>
            </a:r>
            <a:r>
              <a:rPr lang="en-US" sz="2000" dirty="0" smtClean="0">
                <a:latin typeface="+mn-lt"/>
              </a:rPr>
              <a:t>=1/4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</a:p>
        </p:txBody>
      </p:sp>
      <p:sp>
        <p:nvSpPr>
          <p:cNvPr id="11" name="Oval 10"/>
          <p:cNvSpPr/>
          <p:nvPr/>
        </p:nvSpPr>
        <p:spPr>
          <a:xfrm>
            <a:off x="6324600" y="3886200"/>
            <a:ext cx="838200" cy="609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3288" y="905933"/>
            <a:ext cx="44012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Initial density has large quantum fluctuations 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Small shear viscosity allows detailed pattern of fluctuations to persist during expansion of fireball </a:t>
            </a:r>
            <a:endParaRPr lang="en-US" sz="2000" dirty="0"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sz="2000" dirty="0" smtClean="0">
                <a:latin typeface="Times New Roman"/>
                <a:cs typeface="Times New Roman"/>
              </a:rPr>
              <a:t>observable in final state</a:t>
            </a:r>
          </a:p>
        </p:txBody>
      </p:sp>
      <p:pic>
        <p:nvPicPr>
          <p:cNvPr id="38" name="Picture 4" descr="aliceallflow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32051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s://encrypted-tbn3.google.com/images?q=tbn:ANd9GcQtuII-c0FEqDKM1HQh0X6KRWs03nvDDgaayHtbDcsa2Hxgyqdi1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5257800"/>
            <a:ext cx="2743200" cy="1371600"/>
          </a:xfrm>
          <a:prstGeom prst="rect">
            <a:avLst/>
          </a:prstGeom>
          <a:noFill/>
        </p:spPr>
      </p:pic>
      <p:pic>
        <p:nvPicPr>
          <p:cNvPr id="23" name="Picture 4" descr="http://blogs.discovermagazine.com/cosmicvariance/files/uploads/wmap3yea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5074286"/>
            <a:ext cx="2514600" cy="17837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91000" y="4629090"/>
            <a:ext cx="4673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WMAP measurement of the early universe</a:t>
            </a:r>
          </a:p>
        </p:txBody>
      </p:sp>
    </p:spTree>
    <p:extLst>
      <p:ext uri="{BB962C8B-B14F-4D97-AF65-F5344CB8AC3E}">
        <p14:creationId xmlns:p14="http://schemas.microsoft.com/office/powerpoint/2010/main" val="218760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Unexpected result: flow in </a:t>
            </a:r>
            <a:r>
              <a:rPr lang="en-US" dirty="0" err="1" smtClean="0"/>
              <a:t>p+Pb</a:t>
            </a:r>
            <a:r>
              <a:rPr lang="en-US" dirty="0" smtClean="0"/>
              <a:t> collisions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066962" y="3070123"/>
            <a:ext cx="3913266" cy="2832465"/>
            <a:chOff x="5066962" y="3070123"/>
            <a:chExt cx="3913266" cy="28324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13991" b="2505"/>
            <a:stretch/>
          </p:blipFill>
          <p:spPr>
            <a:xfrm>
              <a:off x="5066962" y="3325225"/>
              <a:ext cx="3637927" cy="257736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97810" y="3070123"/>
              <a:ext cx="3682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 New Roman"/>
                  <a:cs typeface="Times New Roman"/>
                </a:rPr>
                <a:t>P. </a:t>
              </a:r>
              <a:r>
                <a:rPr lang="en-US" sz="1600" i="1" dirty="0" err="1" smtClean="0">
                  <a:latin typeface="Times New Roman"/>
                  <a:cs typeface="Times New Roman"/>
                </a:rPr>
                <a:t>Bozek</a:t>
              </a:r>
              <a:r>
                <a:rPr lang="en-US" sz="1600" i="1" dirty="0" smtClean="0">
                  <a:latin typeface="Times New Roman"/>
                  <a:cs typeface="Times New Roman"/>
                </a:rPr>
                <a:t> et al., </a:t>
              </a:r>
              <a:r>
                <a:rPr lang="en-US" sz="1600" i="1" dirty="0" err="1" smtClean="0">
                  <a:latin typeface="Times New Roman"/>
                  <a:cs typeface="Times New Roman"/>
                </a:rPr>
                <a:t>Phys</a:t>
              </a:r>
              <a:r>
                <a:rPr lang="en-US" sz="1600" i="1" dirty="0" smtClean="0">
                  <a:latin typeface="Times New Roman"/>
                  <a:cs typeface="Times New Roman"/>
                </a:rPr>
                <a:t> Rev </a:t>
              </a:r>
              <a:r>
                <a:rPr lang="en-US" sz="1600" i="1" dirty="0" err="1" smtClean="0">
                  <a:latin typeface="Times New Roman"/>
                  <a:cs typeface="Times New Roman"/>
                </a:rPr>
                <a:t>Lett</a:t>
              </a:r>
              <a:r>
                <a:rPr lang="en-US" sz="1600" i="1" dirty="0" smtClean="0">
                  <a:latin typeface="Times New Roman"/>
                  <a:cs typeface="Times New Roman"/>
                </a:rPr>
                <a:t> 111, 172303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540" y="1324559"/>
            <a:ext cx="2540260" cy="1382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5755" y="5955131"/>
            <a:ext cx="727013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How small can a system be and still achieve equilibrium?</a:t>
            </a:r>
          </a:p>
        </p:txBody>
      </p:sp>
      <p:pic>
        <p:nvPicPr>
          <p:cNvPr id="10" name="Picture 9" descr="2013-Jul-15-Fig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7" y="1310289"/>
            <a:ext cx="4952325" cy="293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90800" y="4755444"/>
            <a:ext cx="2779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Compare to viscous hydro calculations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3060" y="962896"/>
            <a:ext cx="35630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 dirty="0" smtClean="0">
                <a:latin typeface="Times New Roman"/>
                <a:cs typeface="Times New Roman"/>
              </a:rPr>
              <a:t>ALICE, Phys.Lett</a:t>
            </a:r>
            <a:r>
              <a:rPr lang="hu-HU" sz="1600" i="1" dirty="0">
                <a:latin typeface="Times New Roman"/>
                <a:cs typeface="Times New Roman"/>
              </a:rPr>
              <a:t>. B726 (2013) 164-177</a:t>
            </a:r>
            <a:endParaRPr lang="en-US" sz="1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610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in QCD matter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15445"/>
            <a:ext cx="3749067" cy="2595945"/>
          </a:xfrm>
          <a:prstGeom prst="rect">
            <a:avLst/>
          </a:prstGeom>
        </p:spPr>
      </p:pic>
      <p:pic>
        <p:nvPicPr>
          <p:cNvPr id="7" name="Picture 6" descr="Jet_EvtDisplay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15" y="1778000"/>
            <a:ext cx="3755641" cy="321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8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1249"/>
            <a:ext cx="6705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Jet quenching in QCD</a:t>
            </a:r>
          </a:p>
        </p:txBody>
      </p:sp>
      <p:sp>
        <p:nvSpPr>
          <p:cNvPr id="47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0C3B3-3CB6-4A99-AC02-8B7457709D9D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4104" name="Picture 1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143000"/>
            <a:ext cx="3597275" cy="1560512"/>
          </a:xfrm>
        </p:spPr>
      </p:pic>
      <p:grpSp>
        <p:nvGrpSpPr>
          <p:cNvPr id="2" name="Group 38"/>
          <p:cNvGrpSpPr/>
          <p:nvPr/>
        </p:nvGrpSpPr>
        <p:grpSpPr>
          <a:xfrm>
            <a:off x="533400" y="838200"/>
            <a:ext cx="3286125" cy="1800225"/>
            <a:chOff x="1143000" y="838200"/>
            <a:chExt cx="3286125" cy="1800225"/>
          </a:xfrm>
        </p:grpSpPr>
        <p:sp>
          <p:nvSpPr>
            <p:cNvPr id="4117" name="Rectangle 15"/>
            <p:cNvSpPr>
              <a:spLocks noChangeArrowheads="1"/>
            </p:cNvSpPr>
            <p:nvPr/>
          </p:nvSpPr>
          <p:spPr bwMode="auto">
            <a:xfrm>
              <a:off x="1653903" y="1455420"/>
              <a:ext cx="2171676" cy="1038175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 w="158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8" name="Oval 16"/>
            <p:cNvSpPr>
              <a:spLocks noChangeArrowheads="1"/>
            </p:cNvSpPr>
            <p:nvPr/>
          </p:nvSpPr>
          <p:spPr bwMode="auto">
            <a:xfrm>
              <a:off x="3681164" y="1462188"/>
              <a:ext cx="276569" cy="1035468"/>
            </a:xfrm>
            <a:prstGeom prst="ellipse">
              <a:avLst/>
            </a:prstGeom>
            <a:solidFill>
              <a:srgbClr val="3366FF"/>
            </a:soli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9" name="Oval 17"/>
            <p:cNvSpPr>
              <a:spLocks noChangeArrowheads="1"/>
            </p:cNvSpPr>
            <p:nvPr/>
          </p:nvSpPr>
          <p:spPr bwMode="auto">
            <a:xfrm rot="10848373">
              <a:off x="1510850" y="1459481"/>
              <a:ext cx="276569" cy="1035468"/>
            </a:xfrm>
            <a:prstGeom prst="ellipse">
              <a:avLst/>
            </a:prstGeom>
            <a:solidFill>
              <a:srgbClr val="3366FF"/>
            </a:soli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20" name="Line 18"/>
            <p:cNvSpPr>
              <a:spLocks noChangeShapeType="1"/>
            </p:cNvSpPr>
            <p:nvPr/>
          </p:nvSpPr>
          <p:spPr bwMode="auto">
            <a:xfrm flipH="1">
              <a:off x="1143000" y="1981952"/>
              <a:ext cx="32289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21" name="Line 19"/>
            <p:cNvSpPr>
              <a:spLocks noChangeShapeType="1"/>
            </p:cNvSpPr>
            <p:nvPr/>
          </p:nvSpPr>
          <p:spPr bwMode="auto">
            <a:xfrm rot="10800965" flipH="1">
              <a:off x="4106235" y="1916981"/>
              <a:ext cx="32289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1837827" y="838200"/>
              <a:ext cx="1754780" cy="1800225"/>
              <a:chOff x="714" y="576"/>
              <a:chExt cx="1288" cy="1330"/>
            </a:xfrm>
          </p:grpSpPr>
          <p:sp>
            <p:nvSpPr>
              <p:cNvPr id="4123" name="Line 21"/>
              <p:cNvSpPr>
                <a:spLocks noChangeShapeType="1"/>
              </p:cNvSpPr>
              <p:nvPr/>
            </p:nvSpPr>
            <p:spPr bwMode="auto">
              <a:xfrm>
                <a:off x="714" y="1386"/>
                <a:ext cx="365" cy="0"/>
              </a:xfrm>
              <a:prstGeom prst="line">
                <a:avLst/>
              </a:prstGeom>
              <a:noFill/>
              <a:ln w="50800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4" name="Line 22"/>
              <p:cNvSpPr>
                <a:spLocks noChangeShapeType="1"/>
              </p:cNvSpPr>
              <p:nvPr/>
            </p:nvSpPr>
            <p:spPr bwMode="auto">
              <a:xfrm rot="10800000">
                <a:off x="1637" y="1380"/>
                <a:ext cx="365" cy="0"/>
              </a:xfrm>
              <a:prstGeom prst="line">
                <a:avLst/>
              </a:prstGeom>
              <a:noFill/>
              <a:ln w="50800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5" name="AutoShape 23"/>
              <p:cNvSpPr>
                <a:spLocks noChangeArrowheads="1"/>
              </p:cNvSpPr>
              <p:nvPr/>
            </p:nvSpPr>
            <p:spPr bwMode="auto">
              <a:xfrm>
                <a:off x="1273" y="1276"/>
                <a:ext cx="209" cy="210"/>
              </a:xfrm>
              <a:prstGeom prst="irregularSeal1">
                <a:avLst/>
              </a:prstGeom>
              <a:solidFill>
                <a:srgbClr val="FF9900"/>
              </a:solidFill>
              <a:ln w="1587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6" name="Line 24"/>
              <p:cNvSpPr>
                <a:spLocks noChangeShapeType="1"/>
              </p:cNvSpPr>
              <p:nvPr/>
            </p:nvSpPr>
            <p:spPr bwMode="auto">
              <a:xfrm flipV="1">
                <a:off x="1077" y="1385"/>
                <a:ext cx="29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7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1376" y="1384"/>
                <a:ext cx="26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8" name="Line 26"/>
              <p:cNvSpPr>
                <a:spLocks noChangeShapeType="1"/>
              </p:cNvSpPr>
              <p:nvPr/>
            </p:nvSpPr>
            <p:spPr bwMode="auto">
              <a:xfrm rot="6114803" flipV="1">
                <a:off x="1065" y="1634"/>
                <a:ext cx="527" cy="1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29" name="Line 27"/>
              <p:cNvSpPr>
                <a:spLocks noChangeShapeType="1"/>
              </p:cNvSpPr>
              <p:nvPr/>
            </p:nvSpPr>
            <p:spPr bwMode="auto">
              <a:xfrm rot="16570071" flipV="1">
                <a:off x="1173" y="1161"/>
                <a:ext cx="442" cy="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4" name="Group 28"/>
              <p:cNvGrpSpPr>
                <a:grpSpLocks/>
              </p:cNvGrpSpPr>
              <p:nvPr/>
            </p:nvGrpSpPr>
            <p:grpSpPr bwMode="auto">
              <a:xfrm>
                <a:off x="1362" y="576"/>
                <a:ext cx="101" cy="363"/>
                <a:chOff x="1265" y="384"/>
                <a:chExt cx="101" cy="363"/>
              </a:xfrm>
            </p:grpSpPr>
            <p:sp>
              <p:nvSpPr>
                <p:cNvPr id="4136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321" y="384"/>
                  <a:ext cx="35" cy="36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37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320" y="637"/>
                  <a:ext cx="46" cy="11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38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1265" y="590"/>
                  <a:ext cx="53" cy="15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39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1300" y="541"/>
                  <a:ext cx="19" cy="20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131" name="Freeform 33"/>
              <p:cNvSpPr>
                <a:spLocks/>
              </p:cNvSpPr>
              <p:nvPr/>
            </p:nvSpPr>
            <p:spPr bwMode="auto">
              <a:xfrm>
                <a:off x="1344" y="1545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32" name="Freeform 34"/>
              <p:cNvSpPr>
                <a:spLocks/>
              </p:cNvSpPr>
              <p:nvPr/>
            </p:nvSpPr>
            <p:spPr bwMode="auto">
              <a:xfrm rot="2179176">
                <a:off x="1264" y="1581"/>
                <a:ext cx="46" cy="198"/>
              </a:xfrm>
              <a:custGeom>
                <a:avLst/>
                <a:gdLst>
                  <a:gd name="T0" fmla="*/ 11 w 46"/>
                  <a:gd name="T1" fmla="*/ 0 h 198"/>
                  <a:gd name="T2" fmla="*/ 5 w 46"/>
                  <a:gd name="T3" fmla="*/ 39 h 198"/>
                  <a:gd name="T4" fmla="*/ 20 w 46"/>
                  <a:gd name="T5" fmla="*/ 78 h 198"/>
                  <a:gd name="T6" fmla="*/ 2 w 46"/>
                  <a:gd name="T7" fmla="*/ 105 h 198"/>
                  <a:gd name="T8" fmla="*/ 29 w 46"/>
                  <a:gd name="T9" fmla="*/ 117 h 198"/>
                  <a:gd name="T10" fmla="*/ 35 w 46"/>
                  <a:gd name="T11" fmla="*/ 144 h 198"/>
                  <a:gd name="T12" fmla="*/ 29 w 46"/>
                  <a:gd name="T13" fmla="*/ 171 h 198"/>
                  <a:gd name="T14" fmla="*/ 35 w 46"/>
                  <a:gd name="T15" fmla="*/ 198 h 1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"/>
                  <a:gd name="T25" fmla="*/ 0 h 198"/>
                  <a:gd name="T26" fmla="*/ 46 w 46"/>
                  <a:gd name="T27" fmla="*/ 198 h 19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" h="198">
                    <a:moveTo>
                      <a:pt x="11" y="0"/>
                    </a:moveTo>
                    <a:cubicBezTo>
                      <a:pt x="24" y="4"/>
                      <a:pt x="0" y="25"/>
                      <a:pt x="5" y="39"/>
                    </a:cubicBezTo>
                    <a:cubicBezTo>
                      <a:pt x="0" y="69"/>
                      <a:pt x="11" y="52"/>
                      <a:pt x="20" y="78"/>
                    </a:cubicBezTo>
                    <a:cubicBezTo>
                      <a:pt x="16" y="89"/>
                      <a:pt x="9" y="95"/>
                      <a:pt x="2" y="105"/>
                    </a:cubicBezTo>
                    <a:cubicBezTo>
                      <a:pt x="12" y="108"/>
                      <a:pt x="19" y="114"/>
                      <a:pt x="29" y="117"/>
                    </a:cubicBezTo>
                    <a:cubicBezTo>
                      <a:pt x="25" y="134"/>
                      <a:pt x="18" y="135"/>
                      <a:pt x="35" y="144"/>
                    </a:cubicBezTo>
                    <a:cubicBezTo>
                      <a:pt x="39" y="156"/>
                      <a:pt x="36" y="160"/>
                      <a:pt x="29" y="171"/>
                    </a:cubicBezTo>
                    <a:cubicBezTo>
                      <a:pt x="46" y="177"/>
                      <a:pt x="35" y="181"/>
                      <a:pt x="35" y="198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33" name="Freeform 35"/>
              <p:cNvSpPr>
                <a:spLocks/>
              </p:cNvSpPr>
              <p:nvPr/>
            </p:nvSpPr>
            <p:spPr bwMode="auto">
              <a:xfrm rot="10121092">
                <a:off x="1338" y="1641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34" name="Freeform 36"/>
              <p:cNvSpPr>
                <a:spLocks/>
              </p:cNvSpPr>
              <p:nvPr/>
            </p:nvSpPr>
            <p:spPr bwMode="auto">
              <a:xfrm rot="10121092">
                <a:off x="1308" y="1074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35" name="Freeform 37"/>
              <p:cNvSpPr>
                <a:spLocks/>
              </p:cNvSpPr>
              <p:nvPr/>
            </p:nvSpPr>
            <p:spPr bwMode="auto">
              <a:xfrm rot="-7396619">
                <a:off x="1412" y="1054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109" name="Oval 38"/>
          <p:cNvSpPr>
            <a:spLocks noChangeArrowheads="1"/>
          </p:cNvSpPr>
          <p:nvPr/>
        </p:nvSpPr>
        <p:spPr bwMode="auto">
          <a:xfrm rot="622550">
            <a:off x="1874838" y="2132013"/>
            <a:ext cx="392112" cy="779462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11" name="Line 40"/>
          <p:cNvSpPr>
            <a:spLocks noChangeShapeType="1"/>
          </p:cNvSpPr>
          <p:nvPr/>
        </p:nvSpPr>
        <p:spPr bwMode="auto">
          <a:xfrm flipV="1">
            <a:off x="2365375" y="2379663"/>
            <a:ext cx="1765300" cy="1301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8" name="Date Placeholder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819400" y="609600"/>
            <a:ext cx="3869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collisional and </a:t>
            </a:r>
            <a:r>
              <a:rPr lang="en-US" sz="2000" dirty="0" err="1">
                <a:latin typeface="Times New Roman"/>
                <a:cs typeface="Times New Roman"/>
              </a:rPr>
              <a:t>r</a:t>
            </a:r>
            <a:r>
              <a:rPr lang="en-US" sz="2000" dirty="0" err="1" smtClean="0">
                <a:latin typeface="Times New Roman"/>
                <a:cs typeface="Times New Roman"/>
              </a:rPr>
              <a:t>adiative</a:t>
            </a:r>
            <a:r>
              <a:rPr lang="en-US" sz="2000" dirty="0" smtClean="0">
                <a:latin typeface="Times New Roman"/>
                <a:cs typeface="Times New Roman"/>
              </a:rPr>
              <a:t> energy loss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676400"/>
            <a:ext cx="380999" cy="322384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7848600" y="1600200"/>
            <a:ext cx="0" cy="45720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524000" y="4095690"/>
            <a:ext cx="7239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= </a:t>
            </a:r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expectation value of Wilson loop of spatial extent L (incorporates effects of the medium) 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105400" y="2895600"/>
            <a:ext cx="2743200" cy="2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01000" y="2667000"/>
            <a:ext cx="33181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L</a:t>
            </a:r>
          </a:p>
        </p:txBody>
      </p:sp>
      <p:pic>
        <p:nvPicPr>
          <p:cNvPr id="59" name="Picture 5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889500"/>
            <a:ext cx="4356100" cy="825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" y="5086290"/>
            <a:ext cx="1915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Second moment:</a:t>
            </a:r>
          </a:p>
        </p:txBody>
      </p:sp>
      <p:sp>
        <p:nvSpPr>
          <p:cNvPr id="61" name="Text Box 45"/>
          <p:cNvSpPr txBox="1">
            <a:spLocks noChangeArrowheads="1"/>
          </p:cNvSpPr>
          <p:nvPr/>
        </p:nvSpPr>
        <p:spPr bwMode="auto">
          <a:xfrm>
            <a:off x="381000" y="5638800"/>
            <a:ext cx="7952568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Total medium-induced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jet energy loss (multiple soft scattering):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72" y="3352800"/>
            <a:ext cx="4572000" cy="6858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304800" y="2895600"/>
            <a:ext cx="3149600" cy="400110"/>
            <a:chOff x="304800" y="2895600"/>
            <a:chExt cx="3149600" cy="400110"/>
          </a:xfrm>
        </p:grpSpPr>
        <p:sp>
          <p:nvSpPr>
            <p:cNvPr id="12" name="TextBox 11"/>
            <p:cNvSpPr txBox="1"/>
            <p:nvPr/>
          </p:nvSpPr>
          <p:spPr>
            <a:xfrm>
              <a:off x="304800" y="2895600"/>
              <a:ext cx="28777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Probability distribution of </a:t>
              </a:r>
            </a:p>
          </p:txBody>
        </p:sp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971800"/>
              <a:ext cx="330200" cy="279400"/>
            </a:xfrm>
            <a:prstGeom prst="rect">
              <a:avLst/>
            </a:prstGeom>
          </p:spPr>
        </p:pic>
      </p:grp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91000"/>
            <a:ext cx="939800" cy="266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44" y="6172200"/>
            <a:ext cx="3127456" cy="48401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0490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7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9600"/>
            <a:ext cx="5502593" cy="5562600"/>
          </a:xfrm>
          <a:prstGeom prst="rect">
            <a:avLst/>
          </a:prstGeom>
        </p:spPr>
      </p:pic>
      <p:sp>
        <p:nvSpPr>
          <p:cNvPr id="1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 dirty="0"/>
          </a:p>
        </p:txBody>
      </p:sp>
      <p:sp>
        <p:nvSpPr>
          <p:cNvPr id="1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CED8-CD3C-DE4E-BA26-78A09363A5FB}" type="slidenum">
              <a:rPr lang="en-US"/>
              <a:pPr/>
              <a:t>2</a:t>
            </a:fld>
            <a:endParaRPr lang="en-US"/>
          </a:p>
        </p:txBody>
      </p:sp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QCD: running </a:t>
            </a:r>
            <a:r>
              <a:rPr lang="en-US" dirty="0"/>
              <a:t>of </a:t>
            </a:r>
            <a:r>
              <a:rPr lang="en-US" dirty="0" err="1">
                <a:latin typeface="Symbol" charset="2"/>
              </a:rPr>
              <a:t>a</a:t>
            </a:r>
            <a:r>
              <a:rPr lang="en-US" baseline="-25000" dirty="0" err="1"/>
              <a:t>S</a:t>
            </a:r>
            <a:endParaRPr lang="en-US" baseline="-25000" dirty="0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0500" y="1839912"/>
            <a:ext cx="2019300" cy="3113088"/>
            <a:chOff x="192" y="1495"/>
            <a:chExt cx="1272" cy="1961"/>
          </a:xfrm>
        </p:grpSpPr>
        <p:pic>
          <p:nvPicPr>
            <p:cNvPr id="819209" name="Picture 9" descr="atommovie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0" y="2400"/>
              <a:ext cx="985" cy="1056"/>
            </a:xfrm>
            <a:prstGeom prst="rect">
              <a:avLst/>
            </a:prstGeom>
            <a:noFill/>
          </p:spPr>
        </p:pic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92" y="1872"/>
              <a:ext cx="1272" cy="304"/>
              <a:chOff x="504" y="2296"/>
              <a:chExt cx="1320" cy="400"/>
            </a:xfrm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720" y="2296"/>
                <a:ext cx="864" cy="400"/>
                <a:chOff x="720" y="2296"/>
                <a:chExt cx="864" cy="400"/>
              </a:xfrm>
            </p:grpSpPr>
            <p:sp>
              <p:nvSpPr>
                <p:cNvPr id="819212" name="Oval 12"/>
                <p:cNvSpPr>
                  <a:spLocks noChangeArrowheads="1"/>
                </p:cNvSpPr>
                <p:nvPr/>
              </p:nvSpPr>
              <p:spPr bwMode="auto">
                <a:xfrm>
                  <a:off x="720" y="2448"/>
                  <a:ext cx="96" cy="9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3" name="Oval 13"/>
                <p:cNvSpPr>
                  <a:spLocks noChangeArrowheads="1"/>
                </p:cNvSpPr>
                <p:nvPr/>
              </p:nvSpPr>
              <p:spPr bwMode="auto">
                <a:xfrm>
                  <a:off x="1488" y="2448"/>
                  <a:ext cx="96" cy="96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4" name="Line 14"/>
                <p:cNvSpPr>
                  <a:spLocks noChangeShapeType="1"/>
                </p:cNvSpPr>
                <p:nvPr/>
              </p:nvSpPr>
              <p:spPr bwMode="auto">
                <a:xfrm>
                  <a:off x="768" y="2496"/>
                  <a:ext cx="76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5" name="Freeform 15"/>
                <p:cNvSpPr>
                  <a:spLocks/>
                </p:cNvSpPr>
                <p:nvPr/>
              </p:nvSpPr>
              <p:spPr bwMode="auto">
                <a:xfrm>
                  <a:off x="768" y="2400"/>
                  <a:ext cx="720" cy="4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384" y="0"/>
                    </a:cxn>
                    <a:cxn ang="0">
                      <a:pos x="720" y="48"/>
                    </a:cxn>
                  </a:cxnLst>
                  <a:rect l="0" t="0" r="r" b="b"/>
                  <a:pathLst>
                    <a:path w="720" h="48">
                      <a:moveTo>
                        <a:pt x="0" y="48"/>
                      </a:moveTo>
                      <a:cubicBezTo>
                        <a:pt x="132" y="24"/>
                        <a:pt x="264" y="0"/>
                        <a:pt x="384" y="0"/>
                      </a:cubicBezTo>
                      <a:cubicBezTo>
                        <a:pt x="504" y="0"/>
                        <a:pt x="664" y="40"/>
                        <a:pt x="720" y="48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6" name="Freeform 16"/>
                <p:cNvSpPr>
                  <a:spLocks/>
                </p:cNvSpPr>
                <p:nvPr/>
              </p:nvSpPr>
              <p:spPr bwMode="auto">
                <a:xfrm flipV="1">
                  <a:off x="768" y="2544"/>
                  <a:ext cx="720" cy="4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384" y="0"/>
                    </a:cxn>
                    <a:cxn ang="0">
                      <a:pos x="720" y="48"/>
                    </a:cxn>
                  </a:cxnLst>
                  <a:rect l="0" t="0" r="r" b="b"/>
                  <a:pathLst>
                    <a:path w="720" h="48">
                      <a:moveTo>
                        <a:pt x="0" y="48"/>
                      </a:moveTo>
                      <a:cubicBezTo>
                        <a:pt x="132" y="24"/>
                        <a:pt x="264" y="0"/>
                        <a:pt x="384" y="0"/>
                      </a:cubicBezTo>
                      <a:cubicBezTo>
                        <a:pt x="504" y="0"/>
                        <a:pt x="664" y="40"/>
                        <a:pt x="720" y="48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7" name="Freeform 17"/>
                <p:cNvSpPr>
                  <a:spLocks/>
                </p:cNvSpPr>
                <p:nvPr/>
              </p:nvSpPr>
              <p:spPr bwMode="auto">
                <a:xfrm>
                  <a:off x="768" y="2296"/>
                  <a:ext cx="768" cy="200"/>
                </a:xfrm>
                <a:custGeom>
                  <a:avLst/>
                  <a:gdLst/>
                  <a:ahLst/>
                  <a:cxnLst>
                    <a:cxn ang="0">
                      <a:pos x="0" y="152"/>
                    </a:cxn>
                    <a:cxn ang="0">
                      <a:pos x="384" y="8"/>
                    </a:cxn>
                    <a:cxn ang="0">
                      <a:pos x="768" y="200"/>
                    </a:cxn>
                  </a:cxnLst>
                  <a:rect l="0" t="0" r="r" b="b"/>
                  <a:pathLst>
                    <a:path w="768" h="200">
                      <a:moveTo>
                        <a:pt x="0" y="152"/>
                      </a:moveTo>
                      <a:cubicBezTo>
                        <a:pt x="128" y="76"/>
                        <a:pt x="256" y="0"/>
                        <a:pt x="384" y="8"/>
                      </a:cubicBezTo>
                      <a:cubicBezTo>
                        <a:pt x="512" y="16"/>
                        <a:pt x="640" y="108"/>
                        <a:pt x="768" y="20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8" name="Freeform 18"/>
                <p:cNvSpPr>
                  <a:spLocks/>
                </p:cNvSpPr>
                <p:nvPr/>
              </p:nvSpPr>
              <p:spPr bwMode="auto">
                <a:xfrm flipV="1">
                  <a:off x="768" y="2496"/>
                  <a:ext cx="768" cy="200"/>
                </a:xfrm>
                <a:custGeom>
                  <a:avLst/>
                  <a:gdLst/>
                  <a:ahLst/>
                  <a:cxnLst>
                    <a:cxn ang="0">
                      <a:pos x="0" y="152"/>
                    </a:cxn>
                    <a:cxn ang="0">
                      <a:pos x="384" y="8"/>
                    </a:cxn>
                    <a:cxn ang="0">
                      <a:pos x="768" y="200"/>
                    </a:cxn>
                  </a:cxnLst>
                  <a:rect l="0" t="0" r="r" b="b"/>
                  <a:pathLst>
                    <a:path w="768" h="200">
                      <a:moveTo>
                        <a:pt x="0" y="152"/>
                      </a:moveTo>
                      <a:cubicBezTo>
                        <a:pt x="128" y="76"/>
                        <a:pt x="256" y="0"/>
                        <a:pt x="384" y="8"/>
                      </a:cubicBezTo>
                      <a:cubicBezTo>
                        <a:pt x="512" y="16"/>
                        <a:pt x="640" y="108"/>
                        <a:pt x="768" y="20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9" name="Line 19"/>
                <p:cNvSpPr>
                  <a:spLocks noChangeShapeType="1"/>
                </p:cNvSpPr>
                <p:nvPr/>
              </p:nvSpPr>
              <p:spPr bwMode="auto">
                <a:xfrm>
                  <a:off x="1152" y="2688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20" name="Line 20"/>
                <p:cNvSpPr>
                  <a:spLocks noChangeShapeType="1"/>
                </p:cNvSpPr>
                <p:nvPr/>
              </p:nvSpPr>
              <p:spPr bwMode="auto">
                <a:xfrm>
                  <a:off x="1152" y="2496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21" name="Line 21"/>
                <p:cNvSpPr>
                  <a:spLocks noChangeShapeType="1"/>
                </p:cNvSpPr>
                <p:nvPr/>
              </p:nvSpPr>
              <p:spPr bwMode="auto">
                <a:xfrm>
                  <a:off x="1152" y="2400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22" name="Line 22"/>
                <p:cNvSpPr>
                  <a:spLocks noChangeShapeType="1"/>
                </p:cNvSpPr>
                <p:nvPr/>
              </p:nvSpPr>
              <p:spPr bwMode="auto">
                <a:xfrm>
                  <a:off x="1152" y="2304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23" name="Line 23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aphicFrame>
            <p:nvGraphicFramePr>
              <p:cNvPr id="819224" name="Object 24"/>
              <p:cNvGraphicFramePr>
                <a:graphicFrameLocks noChangeAspect="1"/>
              </p:cNvGraphicFramePr>
              <p:nvPr/>
            </p:nvGraphicFramePr>
            <p:xfrm>
              <a:off x="504" y="2352"/>
              <a:ext cx="168" cy="2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" name="Equation" r:id="rId5" imgW="152280" imgH="203040" progId="">
                      <p:embed/>
                    </p:oleObj>
                  </mc:Choice>
                  <mc:Fallback>
                    <p:oleObj name="Equation" r:id="rId5" imgW="152280" imgH="2030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4" y="2352"/>
                            <a:ext cx="168" cy="22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9225" name="Object 25"/>
              <p:cNvGraphicFramePr>
                <a:graphicFrameLocks noChangeAspect="1"/>
              </p:cNvGraphicFramePr>
              <p:nvPr/>
            </p:nvGraphicFramePr>
            <p:xfrm>
              <a:off x="1632" y="2352"/>
              <a:ext cx="192" cy="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7" name="Equation" r:id="rId7" imgW="152280" imgH="228600" progId="">
                      <p:embed/>
                    </p:oleObj>
                  </mc:Choice>
                  <mc:Fallback>
                    <p:oleObj name="Equation" r:id="rId7" imgW="152280" imgH="2286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2" y="2352"/>
                            <a:ext cx="192" cy="2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19226" name="Text Box 26"/>
            <p:cNvSpPr txBox="1">
              <a:spLocks noChangeArrowheads="1"/>
            </p:cNvSpPr>
            <p:nvPr/>
          </p:nvSpPr>
          <p:spPr bwMode="auto">
            <a:xfrm>
              <a:off x="348" y="1495"/>
              <a:ext cx="876" cy="233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Confinement</a:t>
              </a: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6172200" y="381000"/>
            <a:ext cx="2743200" cy="6316663"/>
            <a:chOff x="3888" y="240"/>
            <a:chExt cx="1728" cy="3979"/>
          </a:xfrm>
        </p:grpSpPr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3888" y="240"/>
              <a:ext cx="1728" cy="2880"/>
              <a:chOff x="3888" y="432"/>
              <a:chExt cx="1728" cy="2880"/>
            </a:xfrm>
          </p:grpSpPr>
          <p:sp>
            <p:nvSpPr>
              <p:cNvPr id="819229" name="Text Box 29"/>
              <p:cNvSpPr txBox="1">
                <a:spLocks noChangeArrowheads="1"/>
              </p:cNvSpPr>
              <p:nvPr/>
            </p:nvSpPr>
            <p:spPr bwMode="auto">
              <a:xfrm>
                <a:off x="4704" y="432"/>
                <a:ext cx="816" cy="407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latin typeface="Times New Roman"/>
                    <a:cs typeface="Times New Roman"/>
                  </a:rPr>
                  <a:t>Asymptotic Freedom</a:t>
                </a:r>
              </a:p>
            </p:txBody>
          </p:sp>
          <p:grpSp>
            <p:nvGrpSpPr>
              <p:cNvPr id="8" name="Group 30"/>
              <p:cNvGrpSpPr>
                <a:grpSpLocks/>
              </p:cNvGrpSpPr>
              <p:nvPr/>
            </p:nvGrpSpPr>
            <p:grpSpPr bwMode="auto">
              <a:xfrm>
                <a:off x="3888" y="1056"/>
                <a:ext cx="1728" cy="2256"/>
                <a:chOff x="3888" y="2304"/>
                <a:chExt cx="1728" cy="2256"/>
              </a:xfrm>
            </p:grpSpPr>
            <p:sp>
              <p:nvSpPr>
                <p:cNvPr id="819231" name="Rectangle 31"/>
                <p:cNvSpPr>
                  <a:spLocks noChangeArrowheads="1"/>
                </p:cNvSpPr>
                <p:nvPr/>
              </p:nvSpPr>
              <p:spPr bwMode="auto">
                <a:xfrm>
                  <a:off x="3888" y="2352"/>
                  <a:ext cx="1728" cy="22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9" name="Group 32"/>
                <p:cNvGrpSpPr>
                  <a:grpSpLocks/>
                </p:cNvGrpSpPr>
                <p:nvPr/>
              </p:nvGrpSpPr>
              <p:grpSpPr bwMode="auto">
                <a:xfrm>
                  <a:off x="3936" y="2304"/>
                  <a:ext cx="1542" cy="2256"/>
                  <a:chOff x="3978" y="1920"/>
                  <a:chExt cx="2358" cy="2928"/>
                </a:xfrm>
              </p:grpSpPr>
              <p:grpSp>
                <p:nvGrpSpPr>
                  <p:cNvPr id="10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5219" y="1920"/>
                    <a:ext cx="1117" cy="1251"/>
                    <a:chOff x="1758" y="564"/>
                    <a:chExt cx="1410" cy="1518"/>
                  </a:xfrm>
                </p:grpSpPr>
                <p:grpSp>
                  <p:nvGrpSpPr>
                    <p:cNvPr id="11" name="Group 34"/>
                    <p:cNvGrpSpPr>
                      <a:grpSpLocks/>
                    </p:cNvGrpSpPr>
                    <p:nvPr/>
                  </p:nvGrpSpPr>
                  <p:grpSpPr bwMode="auto">
                    <a:xfrm rot="831635">
                      <a:off x="1758" y="720"/>
                      <a:ext cx="1218" cy="1362"/>
                      <a:chOff x="1624" y="607"/>
                      <a:chExt cx="1218" cy="1362"/>
                    </a:xfrm>
                  </p:grpSpPr>
                  <p:sp>
                    <p:nvSpPr>
                      <p:cNvPr id="819235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 rot="3467527" flipH="1" flipV="1">
                        <a:off x="2156" y="981"/>
                        <a:ext cx="208" cy="1164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6600"/>
                        </a:solidFill>
                        <a:prstDash val="sysDot"/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36" name="Line 36"/>
                      <p:cNvSpPr>
                        <a:spLocks noChangeShapeType="1"/>
                      </p:cNvSpPr>
                      <p:nvPr/>
                    </p:nvSpPr>
                    <p:spPr bwMode="auto">
                      <a:xfrm rot="326890" flipH="1" flipV="1">
                        <a:off x="1624" y="785"/>
                        <a:ext cx="277" cy="1184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6600"/>
                        </a:solidFill>
                        <a:prstDash val="sysDot"/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37" name="Oval 37"/>
                      <p:cNvSpPr>
                        <a:spLocks noChangeArrowheads="1"/>
                      </p:cNvSpPr>
                      <p:nvPr/>
                    </p:nvSpPr>
                    <p:spPr bwMode="auto">
                      <a:xfrm rot="1234859">
                        <a:off x="1669" y="761"/>
                        <a:ext cx="1076" cy="320"/>
                      </a:xfrm>
                      <a:prstGeom prst="ellipse">
                        <a:avLst/>
                      </a:prstGeom>
                      <a:noFill/>
                      <a:ln w="38100">
                        <a:solidFill>
                          <a:srgbClr val="FF6600"/>
                        </a:solidFill>
                        <a:prstDash val="sysDot"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38" name="Line 38"/>
                      <p:cNvSpPr>
                        <a:spLocks noChangeShapeType="1"/>
                      </p:cNvSpPr>
                      <p:nvPr/>
                    </p:nvSpPr>
                    <p:spPr bwMode="auto">
                      <a:xfrm rot="326890" flipV="1">
                        <a:off x="1912" y="607"/>
                        <a:ext cx="319" cy="1327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6600"/>
                        </a:solidFill>
                        <a:prstDash val="sysDot"/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aphicFrame>
                  <p:nvGraphicFramePr>
                    <p:cNvPr id="819239" name="Object 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2640" y="564"/>
                    <a:ext cx="528" cy="39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1528" name="Equation" r:id="rId9" imgW="304560" imgH="228600" progId="Equation.3">
                            <p:embed/>
                          </p:oleObj>
                        </mc:Choice>
                        <mc:Fallback>
                          <p:oleObj name="Equation" r:id="rId9" imgW="304560" imgH="228600" progId="Equation.3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640" y="564"/>
                                  <a:ext cx="528" cy="396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sp>
                <p:nvSpPr>
                  <p:cNvPr id="819240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11" y="3358"/>
                    <a:ext cx="177" cy="3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>
                      <a:latin typeface="Tahoma" charset="0"/>
                      <a:ea typeface="Arial" charset="0"/>
                      <a:cs typeface="Arial" charset="0"/>
                    </a:endParaRPr>
                  </a:p>
                </p:txBody>
              </p:sp>
              <p:grpSp>
                <p:nvGrpSpPr>
                  <p:cNvPr id="12" name="Group 41"/>
                  <p:cNvGrpSpPr>
                    <a:grpSpLocks noChangeAspect="1"/>
                  </p:cNvGrpSpPr>
                  <p:nvPr/>
                </p:nvGrpSpPr>
                <p:grpSpPr bwMode="auto">
                  <a:xfrm rot="-8114256" flipH="1" flipV="1">
                    <a:off x="4658" y="3846"/>
                    <a:ext cx="559" cy="78"/>
                    <a:chOff x="804" y="3206"/>
                    <a:chExt cx="2344" cy="314"/>
                  </a:xfrm>
                </p:grpSpPr>
                <p:sp>
                  <p:nvSpPr>
                    <p:cNvPr id="819242" name="Freeform 4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04" y="3218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43" name="Freeform 4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36" y="3216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44" name="Freeform 4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68" y="3214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45" name="Freeform 4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800" y="3212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46" name="Freeform 4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32" y="3210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47" name="Freeform 4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64" y="3208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48" name="Freeform 4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796" y="3206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" name="Group 49"/>
                  <p:cNvGrpSpPr>
                    <a:grpSpLocks noChangeAspect="1"/>
                  </p:cNvGrpSpPr>
                  <p:nvPr/>
                </p:nvGrpSpPr>
                <p:grpSpPr bwMode="auto">
                  <a:xfrm rot="-11547">
                    <a:off x="4016" y="3710"/>
                    <a:ext cx="698" cy="50"/>
                    <a:chOff x="1392" y="1488"/>
                    <a:chExt cx="1584" cy="0"/>
                  </a:xfrm>
                </p:grpSpPr>
                <p:sp>
                  <p:nvSpPr>
                    <p:cNvPr id="819250" name="Line 5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488"/>
                      <a:ext cx="86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99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51" name="Line 5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488"/>
                      <a:ext cx="158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" name="Group 52"/>
                  <p:cNvGrpSpPr>
                    <a:grpSpLocks noChangeAspect="1"/>
                  </p:cNvGrpSpPr>
                  <p:nvPr/>
                </p:nvGrpSpPr>
                <p:grpSpPr bwMode="auto">
                  <a:xfrm rot="-2878041">
                    <a:off x="4566" y="3397"/>
                    <a:ext cx="826" cy="53"/>
                    <a:chOff x="1392" y="1488"/>
                    <a:chExt cx="1584" cy="0"/>
                  </a:xfrm>
                </p:grpSpPr>
                <p:sp>
                  <p:nvSpPr>
                    <p:cNvPr id="819253" name="Line 5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488"/>
                      <a:ext cx="86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99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54" name="Line 5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2" y="1488"/>
                      <a:ext cx="158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" name="Group 55"/>
                  <p:cNvGrpSpPr>
                    <a:grpSpLocks/>
                  </p:cNvGrpSpPr>
                  <p:nvPr/>
                </p:nvGrpSpPr>
                <p:grpSpPr bwMode="auto">
                  <a:xfrm flipH="1">
                    <a:off x="5537" y="4193"/>
                    <a:ext cx="229" cy="0"/>
                    <a:chOff x="384" y="3696"/>
                    <a:chExt cx="288" cy="0"/>
                  </a:xfrm>
                </p:grpSpPr>
                <p:sp>
                  <p:nvSpPr>
                    <p:cNvPr id="819256" name="Line 56"/>
                    <p:cNvSpPr>
                      <a:spLocks noChangeShapeType="1"/>
                    </p:cNvSpPr>
                    <p:nvPr/>
                  </p:nvSpPr>
                  <p:spPr bwMode="auto">
                    <a:xfrm rot="-11547">
                      <a:off x="432" y="3696"/>
                      <a:ext cx="145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57" name="Line 57"/>
                    <p:cNvSpPr>
                      <a:spLocks noChangeShapeType="1"/>
                    </p:cNvSpPr>
                    <p:nvPr/>
                  </p:nvSpPr>
                  <p:spPr bwMode="auto">
                    <a:xfrm rot="-11547">
                      <a:off x="384" y="3696"/>
                      <a:ext cx="288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58"/>
                  <p:cNvGrpSpPr>
                    <a:grpSpLocks/>
                  </p:cNvGrpSpPr>
                  <p:nvPr/>
                </p:nvGrpSpPr>
                <p:grpSpPr bwMode="auto">
                  <a:xfrm flipH="1">
                    <a:off x="5537" y="4273"/>
                    <a:ext cx="229" cy="0"/>
                    <a:chOff x="384" y="3696"/>
                    <a:chExt cx="288" cy="0"/>
                  </a:xfrm>
                </p:grpSpPr>
                <p:sp>
                  <p:nvSpPr>
                    <p:cNvPr id="819259" name="Line 59"/>
                    <p:cNvSpPr>
                      <a:spLocks noChangeShapeType="1"/>
                    </p:cNvSpPr>
                    <p:nvPr/>
                  </p:nvSpPr>
                  <p:spPr bwMode="auto">
                    <a:xfrm rot="-11547">
                      <a:off x="432" y="3696"/>
                      <a:ext cx="145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60" name="Line 60"/>
                    <p:cNvSpPr>
                      <a:spLocks noChangeShapeType="1"/>
                    </p:cNvSpPr>
                    <p:nvPr/>
                  </p:nvSpPr>
                  <p:spPr bwMode="auto">
                    <a:xfrm rot="-11547">
                      <a:off x="384" y="3696"/>
                      <a:ext cx="288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9261" name="Oval 6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728" y="3996"/>
                    <a:ext cx="76" cy="395"/>
                  </a:xfrm>
                  <a:prstGeom prst="ellipse">
                    <a:avLst/>
                  </a:prstGeom>
                  <a:solidFill>
                    <a:srgbClr val="0000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7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4016" y="3560"/>
                    <a:ext cx="229" cy="0"/>
                    <a:chOff x="384" y="3696"/>
                    <a:chExt cx="288" cy="0"/>
                  </a:xfrm>
                </p:grpSpPr>
                <p:sp>
                  <p:nvSpPr>
                    <p:cNvPr id="819263" name="Line 63"/>
                    <p:cNvSpPr>
                      <a:spLocks noChangeShapeType="1"/>
                    </p:cNvSpPr>
                    <p:nvPr/>
                  </p:nvSpPr>
                  <p:spPr bwMode="auto">
                    <a:xfrm rot="-11547">
                      <a:off x="432" y="3696"/>
                      <a:ext cx="145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64" name="Line 64"/>
                    <p:cNvSpPr>
                      <a:spLocks noChangeShapeType="1"/>
                    </p:cNvSpPr>
                    <p:nvPr/>
                  </p:nvSpPr>
                  <p:spPr bwMode="auto">
                    <a:xfrm rot="-11547">
                      <a:off x="384" y="3696"/>
                      <a:ext cx="288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4016" y="3640"/>
                    <a:ext cx="229" cy="0"/>
                    <a:chOff x="384" y="3696"/>
                    <a:chExt cx="288" cy="0"/>
                  </a:xfrm>
                </p:grpSpPr>
                <p:sp>
                  <p:nvSpPr>
                    <p:cNvPr id="819266" name="Line 66"/>
                    <p:cNvSpPr>
                      <a:spLocks noChangeShapeType="1"/>
                    </p:cNvSpPr>
                    <p:nvPr/>
                  </p:nvSpPr>
                  <p:spPr bwMode="auto">
                    <a:xfrm rot="-11547">
                      <a:off x="432" y="3696"/>
                      <a:ext cx="145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67" name="Line 67"/>
                    <p:cNvSpPr>
                      <a:spLocks noChangeShapeType="1"/>
                    </p:cNvSpPr>
                    <p:nvPr/>
                  </p:nvSpPr>
                  <p:spPr bwMode="auto">
                    <a:xfrm rot="-11547">
                      <a:off x="384" y="3696"/>
                      <a:ext cx="288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9268" name="Oval 6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978" y="3442"/>
                    <a:ext cx="76" cy="395"/>
                  </a:xfrm>
                  <a:prstGeom prst="ellipse">
                    <a:avLst/>
                  </a:prstGeom>
                  <a:solidFill>
                    <a:srgbClr val="00009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9" name="Group 69"/>
                  <p:cNvGrpSpPr>
                    <a:grpSpLocks noChangeAspect="1"/>
                  </p:cNvGrpSpPr>
                  <p:nvPr/>
                </p:nvGrpSpPr>
                <p:grpSpPr bwMode="auto">
                  <a:xfrm rot="-13330865" flipH="1" flipV="1">
                    <a:off x="4747" y="4216"/>
                    <a:ext cx="407" cy="57"/>
                    <a:chOff x="804" y="3206"/>
                    <a:chExt cx="2344" cy="314"/>
                  </a:xfrm>
                </p:grpSpPr>
                <p:sp>
                  <p:nvSpPr>
                    <p:cNvPr id="819270" name="Freeform 7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04" y="3218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71" name="Freeform 7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36" y="3216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72" name="Freeform 7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68" y="3214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73" name="Freeform 7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800" y="3212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74" name="Freeform 7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32" y="3210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75" name="Freeform 7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64" y="3208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76" name="Freeform 7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796" y="3206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" name="Group 77"/>
                  <p:cNvGrpSpPr>
                    <a:grpSpLocks noChangeAspect="1"/>
                  </p:cNvGrpSpPr>
                  <p:nvPr/>
                </p:nvGrpSpPr>
                <p:grpSpPr bwMode="auto">
                  <a:xfrm rot="-10761542" flipH="1" flipV="1">
                    <a:off x="5103" y="4048"/>
                    <a:ext cx="633" cy="88"/>
                    <a:chOff x="804" y="3206"/>
                    <a:chExt cx="2344" cy="314"/>
                  </a:xfrm>
                </p:grpSpPr>
                <p:sp>
                  <p:nvSpPr>
                    <p:cNvPr id="819278" name="Freeform 7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04" y="3218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79" name="Freeform 7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36" y="3216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80" name="Freeform 8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68" y="3214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81" name="Freeform 8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800" y="3212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82" name="Freeform 8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32" y="3210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83" name="Freeform 8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64" y="3208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84" name="Freeform 8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796" y="3206"/>
                      <a:ext cx="352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02"/>
                        </a:cxn>
                        <a:cxn ang="0">
                          <a:pos x="108" y="294"/>
                        </a:cxn>
                        <a:cxn ang="0">
                          <a:pos x="200" y="258"/>
                        </a:cxn>
                        <a:cxn ang="0">
                          <a:pos x="240" y="202"/>
                        </a:cxn>
                        <a:cxn ang="0">
                          <a:pos x="252" y="98"/>
                        </a:cxn>
                        <a:cxn ang="0">
                          <a:pos x="212" y="34"/>
                        </a:cxn>
                        <a:cxn ang="0">
                          <a:pos x="148" y="2"/>
                        </a:cxn>
                        <a:cxn ang="0">
                          <a:pos x="96" y="25"/>
                        </a:cxn>
                        <a:cxn ang="0">
                          <a:pos x="52" y="94"/>
                        </a:cxn>
                        <a:cxn ang="0">
                          <a:pos x="56" y="190"/>
                        </a:cxn>
                        <a:cxn ang="0">
                          <a:pos x="108" y="258"/>
                        </a:cxn>
                        <a:cxn ang="0">
                          <a:pos x="216" y="290"/>
                        </a:cxn>
                        <a:cxn ang="0">
                          <a:pos x="352" y="302"/>
                        </a:cxn>
                      </a:cxnLst>
                      <a:rect l="0" t="0" r="r" b="b"/>
                      <a:pathLst>
                        <a:path w="352" h="302">
                          <a:moveTo>
                            <a:pt x="0" y="302"/>
                          </a:moveTo>
                          <a:cubicBezTo>
                            <a:pt x="18" y="300"/>
                            <a:pt x="74" y="301"/>
                            <a:pt x="108" y="294"/>
                          </a:cubicBezTo>
                          <a:cubicBezTo>
                            <a:pt x="141" y="286"/>
                            <a:pt x="177" y="273"/>
                            <a:pt x="200" y="258"/>
                          </a:cubicBezTo>
                          <a:cubicBezTo>
                            <a:pt x="222" y="242"/>
                            <a:pt x="231" y="228"/>
                            <a:pt x="240" y="202"/>
                          </a:cubicBezTo>
                          <a:cubicBezTo>
                            <a:pt x="248" y="175"/>
                            <a:pt x="256" y="126"/>
                            <a:pt x="252" y="98"/>
                          </a:cubicBezTo>
                          <a:cubicBezTo>
                            <a:pt x="247" y="70"/>
                            <a:pt x="229" y="49"/>
                            <a:pt x="212" y="34"/>
                          </a:cubicBezTo>
                          <a:cubicBezTo>
                            <a:pt x="194" y="18"/>
                            <a:pt x="167" y="3"/>
                            <a:pt x="148" y="2"/>
                          </a:cubicBezTo>
                          <a:cubicBezTo>
                            <a:pt x="128" y="0"/>
                            <a:pt x="112" y="9"/>
                            <a:pt x="96" y="25"/>
                          </a:cubicBezTo>
                          <a:cubicBezTo>
                            <a:pt x="80" y="40"/>
                            <a:pt x="58" y="66"/>
                            <a:pt x="52" y="94"/>
                          </a:cubicBezTo>
                          <a:cubicBezTo>
                            <a:pt x="45" y="121"/>
                            <a:pt x="46" y="162"/>
                            <a:pt x="56" y="190"/>
                          </a:cubicBezTo>
                          <a:cubicBezTo>
                            <a:pt x="65" y="217"/>
                            <a:pt x="81" y="241"/>
                            <a:pt x="108" y="258"/>
                          </a:cubicBezTo>
                          <a:cubicBezTo>
                            <a:pt x="134" y="274"/>
                            <a:pt x="175" y="282"/>
                            <a:pt x="216" y="290"/>
                          </a:cubicBezTo>
                          <a:cubicBezTo>
                            <a:pt x="256" y="297"/>
                            <a:pt x="323" y="299"/>
                            <a:pt x="352" y="302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4474" y="2337"/>
                    <a:ext cx="1130" cy="2511"/>
                    <a:chOff x="818" y="1104"/>
                    <a:chExt cx="1426" cy="3046"/>
                  </a:xfrm>
                </p:grpSpPr>
                <p:grpSp>
                  <p:nvGrpSpPr>
                    <p:cNvPr id="22" name="Group 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8" y="3444"/>
                      <a:ext cx="549" cy="706"/>
                      <a:chOff x="818" y="3444"/>
                      <a:chExt cx="549" cy="706"/>
                    </a:xfrm>
                  </p:grpSpPr>
                  <p:sp>
                    <p:nvSpPr>
                      <p:cNvPr id="819287" name="Line 8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2836131" flipV="1">
                        <a:off x="818" y="3444"/>
                        <a:ext cx="283" cy="706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88" name="Line 8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2836131" flipV="1">
                        <a:off x="987" y="3495"/>
                        <a:ext cx="141" cy="56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89" name="Line 8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2836131" flipV="1">
                        <a:off x="1023" y="3507"/>
                        <a:ext cx="188" cy="28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90" name="Line 9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2836131" flipV="1">
                        <a:off x="950" y="3484"/>
                        <a:ext cx="282" cy="23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91" name="Line 9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2836131" flipV="1">
                        <a:off x="1126" y="3585"/>
                        <a:ext cx="47" cy="28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92" name="Line 9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73" y="3628"/>
                        <a:ext cx="188" cy="33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93" name="Oval 9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H="1">
                        <a:off x="1175" y="3526"/>
                        <a:ext cx="192" cy="19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3" name="Group 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37" y="1104"/>
                      <a:ext cx="507" cy="960"/>
                      <a:chOff x="1737" y="1104"/>
                      <a:chExt cx="507" cy="960"/>
                    </a:xfrm>
                  </p:grpSpPr>
                  <p:sp>
                    <p:nvSpPr>
                      <p:cNvPr id="819295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821" y="1386"/>
                        <a:ext cx="0" cy="51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96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821" y="1776"/>
                        <a:ext cx="339" cy="17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97" name="Line 9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821" y="1104"/>
                        <a:ext cx="423" cy="847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98" name="Line 9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821" y="1386"/>
                        <a:ext cx="141" cy="56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299" name="Line 9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821" y="1669"/>
                        <a:ext cx="188" cy="28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300" name="Line 10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821" y="1622"/>
                        <a:ext cx="47" cy="28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9301" name="Oval 10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H="1">
                        <a:off x="1737" y="1872"/>
                        <a:ext cx="192" cy="19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pic>
          <p:nvPicPr>
            <p:cNvPr id="819302" name="Picture 102"/>
            <p:cNvPicPr>
              <a:picLocks noChangeAspect="1" noChangeArrowheads="1"/>
            </p:cNvPicPr>
            <p:nvPr/>
          </p:nvPicPr>
          <p:blipFill>
            <a:blip r:embed="rId11"/>
            <a:srcRect t="29634"/>
            <a:stretch>
              <a:fillRect/>
            </a:stretch>
          </p:blipFill>
          <p:spPr bwMode="auto">
            <a:xfrm>
              <a:off x="4416" y="3024"/>
              <a:ext cx="1200" cy="1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sp>
        <p:nvSpPr>
          <p:cNvPr id="113" name="Date Placeholder 1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1752600" y="5943600"/>
            <a:ext cx="1371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Low momentum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686425" y="5867400"/>
            <a:ext cx="144074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High momentum</a:t>
            </a:r>
          </a:p>
        </p:txBody>
      </p:sp>
    </p:spTree>
    <p:extLst>
      <p:ext uri="{BB962C8B-B14F-4D97-AF65-F5344CB8AC3E}">
        <p14:creationId xmlns:p14="http://schemas.microsoft.com/office/powerpoint/2010/main" val="338903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310" y="11413"/>
            <a:ext cx="6146982" cy="9628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Jet quenching via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hadron suppression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88" y="2779895"/>
            <a:ext cx="4600223" cy="3576455"/>
          </a:xfrm>
          <a:prstGeom prst="rect">
            <a:avLst/>
          </a:prstGeom>
        </p:spPr>
      </p:pic>
      <p:pic>
        <p:nvPicPr>
          <p:cNvPr id="7" name="Immagine 33" descr="Fig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14" y="2878666"/>
            <a:ext cx="3317697" cy="374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5801" y="2528562"/>
            <a:ext cx="181539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PLB </a:t>
            </a:r>
            <a:r>
              <a:rPr lang="en-US" sz="1400" dirty="0">
                <a:latin typeface="Times New Roman"/>
                <a:cs typeface="Times New Roman"/>
              </a:rPr>
              <a:t>720 (2013</a:t>
            </a:r>
            <a:r>
              <a:rPr lang="en-US" sz="1400" dirty="0" smtClean="0">
                <a:latin typeface="Times New Roman"/>
                <a:cs typeface="Times New Roman"/>
              </a:rPr>
              <a:t>)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52</a:t>
            </a:r>
            <a:r>
              <a:rPr lang="en-US" sz="1400" dirty="0">
                <a:latin typeface="Times New Roman"/>
                <a:cs typeface="Times New Roman"/>
              </a:rPr>
              <a:t>-62</a:t>
            </a:r>
            <a:endParaRPr lang="en-US" sz="1400" dirty="0" smtClean="0">
              <a:latin typeface="Times New Roman"/>
              <a:cs typeface="Times New Roman"/>
            </a:endParaRP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1183371" y="2569103"/>
            <a:ext cx="1870075" cy="309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 dirty="0">
                <a:solidFill>
                  <a:srgbClr val="000000"/>
                </a:solidFill>
                <a:latin typeface="Times New Roman" charset="0"/>
              </a:rPr>
              <a:t>PLB </a:t>
            </a:r>
            <a:r>
              <a:rPr lang="it-IT" sz="1400" dirty="0">
                <a:solidFill>
                  <a:srgbClr val="000000"/>
                </a:solidFill>
                <a:latin typeface="Times New Roman" charset="0"/>
              </a:rPr>
              <a:t>696 (2011) 30-39 </a:t>
            </a:r>
            <a:endParaRPr lang="en-US" sz="1400" dirty="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" name="Group 38"/>
          <p:cNvGrpSpPr/>
          <p:nvPr/>
        </p:nvGrpSpPr>
        <p:grpSpPr>
          <a:xfrm>
            <a:off x="162418" y="467287"/>
            <a:ext cx="3286125" cy="1800225"/>
            <a:chOff x="1143000" y="838200"/>
            <a:chExt cx="3286125" cy="1800225"/>
          </a:xfrm>
        </p:grpSpPr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1653903" y="1455420"/>
              <a:ext cx="2171676" cy="1038175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 w="158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Oval 16"/>
            <p:cNvSpPr>
              <a:spLocks noChangeArrowheads="1"/>
            </p:cNvSpPr>
            <p:nvPr/>
          </p:nvSpPr>
          <p:spPr bwMode="auto">
            <a:xfrm>
              <a:off x="3681164" y="1462188"/>
              <a:ext cx="276569" cy="1035468"/>
            </a:xfrm>
            <a:prstGeom prst="ellipse">
              <a:avLst/>
            </a:prstGeom>
            <a:solidFill>
              <a:srgbClr val="3366FF"/>
            </a:soli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 rot="10848373">
              <a:off x="1510850" y="1459481"/>
              <a:ext cx="276569" cy="1035468"/>
            </a:xfrm>
            <a:prstGeom prst="ellipse">
              <a:avLst/>
            </a:prstGeom>
            <a:solidFill>
              <a:srgbClr val="3366FF"/>
            </a:soli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1143000" y="1981952"/>
              <a:ext cx="32289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rot="10800965" flipH="1">
              <a:off x="4106235" y="1916981"/>
              <a:ext cx="32289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1837827" y="838200"/>
              <a:ext cx="1754780" cy="1800225"/>
              <a:chOff x="714" y="576"/>
              <a:chExt cx="1288" cy="1330"/>
            </a:xfrm>
          </p:grpSpPr>
          <p:sp>
            <p:nvSpPr>
              <p:cNvPr id="17" name="Line 21"/>
              <p:cNvSpPr>
                <a:spLocks noChangeShapeType="1"/>
              </p:cNvSpPr>
              <p:nvPr/>
            </p:nvSpPr>
            <p:spPr bwMode="auto">
              <a:xfrm>
                <a:off x="714" y="1386"/>
                <a:ext cx="365" cy="0"/>
              </a:xfrm>
              <a:prstGeom prst="line">
                <a:avLst/>
              </a:prstGeom>
              <a:noFill/>
              <a:ln w="50800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 rot="10800000">
                <a:off x="1637" y="1380"/>
                <a:ext cx="365" cy="0"/>
              </a:xfrm>
              <a:prstGeom prst="line">
                <a:avLst/>
              </a:prstGeom>
              <a:noFill/>
              <a:ln w="50800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" name="AutoShape 23"/>
              <p:cNvSpPr>
                <a:spLocks noChangeArrowheads="1"/>
              </p:cNvSpPr>
              <p:nvPr/>
            </p:nvSpPr>
            <p:spPr bwMode="auto">
              <a:xfrm>
                <a:off x="1273" y="1276"/>
                <a:ext cx="209" cy="210"/>
              </a:xfrm>
              <a:prstGeom prst="irregularSeal1">
                <a:avLst/>
              </a:prstGeom>
              <a:solidFill>
                <a:srgbClr val="FF9900"/>
              </a:solidFill>
              <a:ln w="1587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Line 24"/>
              <p:cNvSpPr>
                <a:spLocks noChangeShapeType="1"/>
              </p:cNvSpPr>
              <p:nvPr/>
            </p:nvSpPr>
            <p:spPr bwMode="auto">
              <a:xfrm flipV="1">
                <a:off x="1077" y="1385"/>
                <a:ext cx="29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1376" y="1384"/>
                <a:ext cx="26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" name="Line 26"/>
              <p:cNvSpPr>
                <a:spLocks noChangeShapeType="1"/>
              </p:cNvSpPr>
              <p:nvPr/>
            </p:nvSpPr>
            <p:spPr bwMode="auto">
              <a:xfrm rot="6114803" flipV="1">
                <a:off x="1065" y="1634"/>
                <a:ext cx="527" cy="1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" name="Line 27"/>
              <p:cNvSpPr>
                <a:spLocks noChangeShapeType="1"/>
              </p:cNvSpPr>
              <p:nvPr/>
            </p:nvSpPr>
            <p:spPr bwMode="auto">
              <a:xfrm rot="16570071" flipV="1">
                <a:off x="1173" y="1161"/>
                <a:ext cx="442" cy="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24" name="Group 28"/>
              <p:cNvGrpSpPr>
                <a:grpSpLocks/>
              </p:cNvGrpSpPr>
              <p:nvPr/>
            </p:nvGrpSpPr>
            <p:grpSpPr bwMode="auto">
              <a:xfrm>
                <a:off x="1362" y="576"/>
                <a:ext cx="101" cy="363"/>
                <a:chOff x="1265" y="384"/>
                <a:chExt cx="101" cy="363"/>
              </a:xfrm>
            </p:grpSpPr>
            <p:sp>
              <p:nvSpPr>
                <p:cNvPr id="30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321" y="384"/>
                  <a:ext cx="35" cy="36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320" y="637"/>
                  <a:ext cx="46" cy="11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1265" y="590"/>
                  <a:ext cx="53" cy="15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1300" y="541"/>
                  <a:ext cx="19" cy="20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" name="Freeform 33"/>
              <p:cNvSpPr>
                <a:spLocks/>
              </p:cNvSpPr>
              <p:nvPr/>
            </p:nvSpPr>
            <p:spPr bwMode="auto">
              <a:xfrm>
                <a:off x="1344" y="1545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Freeform 34"/>
              <p:cNvSpPr>
                <a:spLocks/>
              </p:cNvSpPr>
              <p:nvPr/>
            </p:nvSpPr>
            <p:spPr bwMode="auto">
              <a:xfrm rot="2179176">
                <a:off x="1264" y="1581"/>
                <a:ext cx="46" cy="198"/>
              </a:xfrm>
              <a:custGeom>
                <a:avLst/>
                <a:gdLst>
                  <a:gd name="T0" fmla="*/ 11 w 46"/>
                  <a:gd name="T1" fmla="*/ 0 h 198"/>
                  <a:gd name="T2" fmla="*/ 5 w 46"/>
                  <a:gd name="T3" fmla="*/ 39 h 198"/>
                  <a:gd name="T4" fmla="*/ 20 w 46"/>
                  <a:gd name="T5" fmla="*/ 78 h 198"/>
                  <a:gd name="T6" fmla="*/ 2 w 46"/>
                  <a:gd name="T7" fmla="*/ 105 h 198"/>
                  <a:gd name="T8" fmla="*/ 29 w 46"/>
                  <a:gd name="T9" fmla="*/ 117 h 198"/>
                  <a:gd name="T10" fmla="*/ 35 w 46"/>
                  <a:gd name="T11" fmla="*/ 144 h 198"/>
                  <a:gd name="T12" fmla="*/ 29 w 46"/>
                  <a:gd name="T13" fmla="*/ 171 h 198"/>
                  <a:gd name="T14" fmla="*/ 35 w 46"/>
                  <a:gd name="T15" fmla="*/ 198 h 1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"/>
                  <a:gd name="T25" fmla="*/ 0 h 198"/>
                  <a:gd name="T26" fmla="*/ 46 w 46"/>
                  <a:gd name="T27" fmla="*/ 198 h 19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" h="198">
                    <a:moveTo>
                      <a:pt x="11" y="0"/>
                    </a:moveTo>
                    <a:cubicBezTo>
                      <a:pt x="24" y="4"/>
                      <a:pt x="0" y="25"/>
                      <a:pt x="5" y="39"/>
                    </a:cubicBezTo>
                    <a:cubicBezTo>
                      <a:pt x="0" y="69"/>
                      <a:pt x="11" y="52"/>
                      <a:pt x="20" y="78"/>
                    </a:cubicBezTo>
                    <a:cubicBezTo>
                      <a:pt x="16" y="89"/>
                      <a:pt x="9" y="95"/>
                      <a:pt x="2" y="105"/>
                    </a:cubicBezTo>
                    <a:cubicBezTo>
                      <a:pt x="12" y="108"/>
                      <a:pt x="19" y="114"/>
                      <a:pt x="29" y="117"/>
                    </a:cubicBezTo>
                    <a:cubicBezTo>
                      <a:pt x="25" y="134"/>
                      <a:pt x="18" y="135"/>
                      <a:pt x="35" y="144"/>
                    </a:cubicBezTo>
                    <a:cubicBezTo>
                      <a:pt x="39" y="156"/>
                      <a:pt x="36" y="160"/>
                      <a:pt x="29" y="171"/>
                    </a:cubicBezTo>
                    <a:cubicBezTo>
                      <a:pt x="46" y="177"/>
                      <a:pt x="35" y="181"/>
                      <a:pt x="35" y="198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Freeform 35"/>
              <p:cNvSpPr>
                <a:spLocks/>
              </p:cNvSpPr>
              <p:nvPr/>
            </p:nvSpPr>
            <p:spPr bwMode="auto">
              <a:xfrm rot="10121092">
                <a:off x="1338" y="1641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Freeform 36"/>
              <p:cNvSpPr>
                <a:spLocks/>
              </p:cNvSpPr>
              <p:nvPr/>
            </p:nvSpPr>
            <p:spPr bwMode="auto">
              <a:xfrm rot="10121092">
                <a:off x="1308" y="1074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Freeform 37"/>
              <p:cNvSpPr>
                <a:spLocks/>
              </p:cNvSpPr>
              <p:nvPr/>
            </p:nvSpPr>
            <p:spPr bwMode="auto">
              <a:xfrm rot="-7396619">
                <a:off x="1412" y="1054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74"/>
                  <a:gd name="T26" fmla="*/ 68 w 68"/>
                  <a:gd name="T27" fmla="*/ 174 h 1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32" y="1302465"/>
            <a:ext cx="4782173" cy="5995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</p:pic>
      <p:sp>
        <p:nvSpPr>
          <p:cNvPr id="36" name="Oval 35"/>
          <p:cNvSpPr/>
          <p:nvPr/>
        </p:nvSpPr>
        <p:spPr>
          <a:xfrm>
            <a:off x="1685182" y="366889"/>
            <a:ext cx="293691" cy="31290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06250" y="2958334"/>
            <a:ext cx="60785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R</a:t>
            </a:r>
            <a:r>
              <a:rPr lang="en-US" sz="2000" baseline="-25000" dirty="0" smtClean="0">
                <a:latin typeface="Times New Roman"/>
                <a:cs typeface="Times New Roman"/>
              </a:rPr>
              <a:t>AA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68422" y="2876165"/>
            <a:ext cx="60785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R</a:t>
            </a:r>
            <a:r>
              <a:rPr lang="en-US" sz="2000" baseline="-25000" dirty="0" smtClean="0">
                <a:latin typeface="Times New Roman"/>
                <a:cs typeface="Times New Roman"/>
              </a:rPr>
              <a:t>AA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56267" y="6376939"/>
            <a:ext cx="136926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p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latin typeface="Times New Roman"/>
                <a:cs typeface="Times New Roman"/>
              </a:rPr>
              <a:t> (</a:t>
            </a:r>
            <a:r>
              <a:rPr lang="en-US" sz="2000" dirty="0" err="1" smtClean="0">
                <a:latin typeface="Times New Roman"/>
                <a:cs typeface="Times New Roman"/>
              </a:rPr>
              <a:t>GeV</a:t>
            </a:r>
            <a:r>
              <a:rPr lang="en-US" sz="2000" dirty="0" smtClean="0">
                <a:latin typeface="Times New Roman"/>
                <a:cs typeface="Times New Roman"/>
              </a:rPr>
              <a:t>/c)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89318" y="6086896"/>
            <a:ext cx="136926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p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latin typeface="Times New Roman"/>
                <a:cs typeface="Times New Roman"/>
              </a:rPr>
              <a:t> (</a:t>
            </a:r>
            <a:r>
              <a:rPr lang="en-US" sz="2000" dirty="0" err="1" smtClean="0">
                <a:latin typeface="Times New Roman"/>
                <a:cs typeface="Times New Roman"/>
              </a:rPr>
              <a:t>GeV</a:t>
            </a:r>
            <a:r>
              <a:rPr lang="en-US" sz="2000" dirty="0" smtClean="0">
                <a:latin typeface="Times New Roman"/>
                <a:cs typeface="Times New Roman"/>
              </a:rPr>
              <a:t>/c)</a:t>
            </a:r>
          </a:p>
        </p:txBody>
      </p:sp>
    </p:spTree>
    <p:extLst>
      <p:ext uri="{BB962C8B-B14F-4D97-AF65-F5344CB8AC3E}">
        <p14:creationId xmlns:p14="http://schemas.microsoft.com/office/powerpoint/2010/main" val="163825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620000" cy="685800"/>
          </a:xfrm>
        </p:spPr>
        <p:txBody>
          <a:bodyPr/>
          <a:lstStyle/>
          <a:p>
            <a:r>
              <a:rPr lang="en-US" dirty="0" smtClean="0"/>
              <a:t>Measurement of    : data + modeling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180" t="5487" r="6260"/>
          <a:stretch/>
        </p:blipFill>
        <p:spPr>
          <a:xfrm>
            <a:off x="304800" y="762000"/>
            <a:ext cx="4487333" cy="37425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0200" y="685800"/>
            <a:ext cx="3291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JET Collaboration, arXiv:1312.5003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203200" cy="4191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8600" y="4343400"/>
            <a:ext cx="5867400" cy="1435100"/>
            <a:chOff x="533400" y="4800600"/>
            <a:chExt cx="5867400" cy="1435100"/>
          </a:xfrm>
        </p:grpSpPr>
        <p:sp>
          <p:nvSpPr>
            <p:cNvPr id="9" name="TextBox 8"/>
            <p:cNvSpPr txBox="1"/>
            <p:nvPr/>
          </p:nvSpPr>
          <p:spPr>
            <a:xfrm>
              <a:off x="533400" y="4800600"/>
              <a:ext cx="586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For a 10 </a:t>
              </a:r>
              <a:r>
                <a:rPr lang="en-US" sz="2400" dirty="0" err="1" smtClean="0">
                  <a:latin typeface="Times New Roman"/>
                  <a:cs typeface="Times New Roman"/>
                </a:rPr>
                <a:t>GeV</a:t>
              </a:r>
              <a:r>
                <a:rPr lang="en-US" sz="2400" dirty="0" smtClean="0">
                  <a:latin typeface="Times New Roman"/>
                  <a:cs typeface="Times New Roman"/>
                </a:rPr>
                <a:t> light quark at time 0.6 </a:t>
              </a:r>
              <a:r>
                <a:rPr lang="en-US" sz="2400" dirty="0" err="1" smtClean="0">
                  <a:latin typeface="Times New Roman"/>
                  <a:cs typeface="Times New Roman"/>
                </a:rPr>
                <a:t>fm</a:t>
              </a:r>
              <a:r>
                <a:rPr lang="en-US" sz="2400" dirty="0" smtClean="0">
                  <a:latin typeface="Times New Roman"/>
                  <a:cs typeface="Times New Roman"/>
                </a:rPr>
                <a:t>/c:</a:t>
              </a:r>
            </a:p>
          </p:txBody>
        </p:sp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311" y="5333294"/>
              <a:ext cx="4165600" cy="3683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5867400"/>
              <a:ext cx="4038600" cy="3683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181600" y="1828800"/>
            <a:ext cx="3581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Fit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pQCD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-based models to 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single-hadron suppression 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data at RHIC and LHC 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5410200" y="4876800"/>
            <a:ext cx="609600" cy="914400"/>
          </a:xfrm>
          <a:prstGeom prst="rightBrac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72200" y="47244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Compared to 5 years ago: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ignificant improvement in precision due to LHC data</a:t>
            </a: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7" y="6025967"/>
            <a:ext cx="6565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1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974666" cy="57855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First inclusive jet cross section for </a:t>
            </a:r>
            <a:r>
              <a:rPr lang="en-US" sz="3200" dirty="0" err="1" smtClean="0"/>
              <a:t>p+p</a:t>
            </a:r>
            <a:r>
              <a:rPr lang="en-US" sz="3200" dirty="0" smtClean="0"/>
              <a:t> @ 2.76 </a:t>
            </a:r>
            <a:r>
              <a:rPr lang="en-US" sz="3200" dirty="0" err="1"/>
              <a:t>TeV</a:t>
            </a:r>
            <a:r>
              <a:rPr lang="en-US" sz="320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3301C64-DFBC-6641-A224-85F3CDC46F2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Jet_cross_section_compare_NLO_04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2" y="1467202"/>
            <a:ext cx="4354560" cy="3725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1406" y="516067"/>
            <a:ext cx="2675884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Phys</a:t>
            </a:r>
            <a:r>
              <a:rPr lang="en-US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Lett</a:t>
            </a:r>
            <a:r>
              <a:rPr lang="en-US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B722 (2013)262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85209" y="5225138"/>
            <a:ext cx="6102990" cy="1468751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ALICE jets measurements: </a:t>
            </a:r>
            <a:r>
              <a:rPr lang="en-US" dirty="0">
                <a:latin typeface="Times New Roman"/>
                <a:cs typeface="Times New Roman"/>
              </a:rPr>
              <a:t>tracking + </a:t>
            </a:r>
            <a:r>
              <a:rPr lang="en-US" dirty="0" err="1" smtClean="0">
                <a:latin typeface="Times New Roman"/>
                <a:cs typeface="Times New Roman"/>
              </a:rPr>
              <a:t>EMCal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optimal approach for heavy ion jets up to ~150 </a:t>
            </a:r>
            <a:r>
              <a:rPr lang="en-US" dirty="0" err="1" smtClean="0">
                <a:latin typeface="Times New Roman"/>
                <a:cs typeface="Times New Roman"/>
              </a:rPr>
              <a:t>GeV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Anti-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lang="en-US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, R=0.4: </a:t>
            </a:r>
          </a:p>
          <a:p>
            <a:pPr marL="527775" indent="-311045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JER ~ 18%</a:t>
            </a:r>
          </a:p>
          <a:p>
            <a:pPr marL="527775" indent="-311045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JES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uncert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&lt; 3.6%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8364"/>
          <a:stretch/>
        </p:blipFill>
        <p:spPr>
          <a:xfrm>
            <a:off x="4871957" y="2437903"/>
            <a:ext cx="4021833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144" y="734650"/>
            <a:ext cx="517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p</a:t>
            </a:r>
            <a:r>
              <a:rPr lang="en-US" sz="2000" dirty="0" err="1" smtClean="0">
                <a:latin typeface="Times New Roman"/>
                <a:cs typeface="Times New Roman"/>
              </a:rPr>
              <a:t>+p</a:t>
            </a:r>
            <a:r>
              <a:rPr lang="en-US" sz="2000" dirty="0" smtClean="0">
                <a:latin typeface="Times New Roman"/>
                <a:cs typeface="Times New Roman"/>
              </a:rPr>
              <a:t> @ 2.76 </a:t>
            </a:r>
            <a:r>
              <a:rPr lang="en-US" sz="2000" dirty="0" err="1" smtClean="0">
                <a:latin typeface="Times New Roman"/>
                <a:cs typeface="Times New Roman"/>
              </a:rPr>
              <a:t>TeV</a:t>
            </a:r>
            <a:r>
              <a:rPr lang="en-US" sz="2000" dirty="0" smtClean="0">
                <a:latin typeface="Times New Roman"/>
                <a:cs typeface="Times New Roman"/>
              </a:rPr>
              <a:t> : brief 3-day run in March 2011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key r</a:t>
            </a:r>
            <a:r>
              <a:rPr lang="en-US" sz="2000" dirty="0" smtClean="0">
                <a:latin typeface="Times New Roman"/>
                <a:cs typeface="Times New Roman"/>
              </a:rPr>
              <a:t>eference data for </a:t>
            </a:r>
            <a:r>
              <a:rPr lang="en-US" sz="2000" dirty="0" err="1" smtClean="0">
                <a:latin typeface="Times New Roman"/>
                <a:cs typeface="Times New Roman"/>
              </a:rPr>
              <a:t>PbPb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53062" y="1120871"/>
            <a:ext cx="1511300" cy="1162611"/>
            <a:chOff x="317500" y="2031067"/>
            <a:chExt cx="2291773" cy="2179544"/>
          </a:xfrm>
        </p:grpSpPr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1495137" y="2031067"/>
              <a:ext cx="66386" cy="2159934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1466273" y="2435880"/>
              <a:ext cx="496455" cy="175512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 flipV="1">
              <a:off x="972705" y="2412066"/>
              <a:ext cx="502227" cy="1755122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H="1" flipV="1">
              <a:off x="1102591" y="3874434"/>
              <a:ext cx="363682" cy="292754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1495137" y="4048125"/>
              <a:ext cx="458932" cy="142875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1466273" y="2840691"/>
              <a:ext cx="750455" cy="1350309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841376" y="2347632"/>
              <a:ext cx="1244023" cy="190500"/>
            </a:xfrm>
            <a:prstGeom prst="ellipse">
              <a:avLst/>
            </a:prstGeom>
            <a:noFill/>
            <a:ln w="635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 anchor="ctr"/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V="1">
              <a:off x="1496580" y="3794592"/>
              <a:ext cx="523875" cy="381000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auto">
            <a:xfrm>
              <a:off x="580159" y="2307012"/>
              <a:ext cx="1766455" cy="271743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 anchor="ctr"/>
            <a:lstStyle/>
            <a:p>
              <a:endParaRPr lang="en-US"/>
            </a:p>
          </p:txBody>
        </p:sp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317500" y="2286000"/>
              <a:ext cx="2291773" cy="350184"/>
            </a:xfrm>
            <a:prstGeom prst="ellipse">
              <a:avLst/>
            </a:prstGeom>
            <a:noFill/>
            <a:ln w="63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 anchor="ctr"/>
            <a:lstStyle/>
            <a:p>
              <a:pPr algn="ctr" defTabSz="820583"/>
              <a:endParaRPr lang="zh-TW" altLang="en-US">
                <a:solidFill>
                  <a:srgbClr val="0000FF"/>
                </a:solidFill>
                <a:ea typeface="微軟正黑體" charset="0"/>
                <a:cs typeface="微軟正黑體" charset="0"/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H="1">
              <a:off x="1496580" y="2476500"/>
              <a:ext cx="588818" cy="171450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841376" y="2475100"/>
              <a:ext cx="655205" cy="171590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580159" y="2475100"/>
              <a:ext cx="916421" cy="17159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 flipH="1">
              <a:off x="1496580" y="2475100"/>
              <a:ext cx="850034" cy="17159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>
              <a:off x="1496580" y="2475100"/>
              <a:ext cx="1112693" cy="171590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317500" y="2494711"/>
              <a:ext cx="1179080" cy="171590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 flipV="1">
              <a:off x="1366694" y="2221567"/>
              <a:ext cx="129886" cy="1969434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841376" y="2349034"/>
              <a:ext cx="1244023" cy="190500"/>
            </a:xfrm>
            <a:prstGeom prst="ellipse">
              <a:avLst/>
            </a:prstGeom>
            <a:noFill/>
            <a:ln w="635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 anchor="ctr"/>
            <a:lstStyle/>
            <a:p>
              <a:endParaRPr 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1496580" y="2477901"/>
              <a:ext cx="588818" cy="171450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841376" y="2476500"/>
              <a:ext cx="655205" cy="171590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841376" y="2350434"/>
              <a:ext cx="1244023" cy="1905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 anchor="ctr"/>
            <a:lstStyle/>
            <a:p>
              <a:endParaRPr 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H="1">
              <a:off x="1496580" y="2479301"/>
              <a:ext cx="588818" cy="171450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606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IRC-safe jets in heavy </a:t>
            </a:r>
            <a:r>
              <a:rPr lang="en-US" dirty="0"/>
              <a:t>i</a:t>
            </a:r>
            <a:r>
              <a:rPr lang="en-US" dirty="0" smtClean="0"/>
              <a:t>on </a:t>
            </a:r>
            <a:r>
              <a:rPr lang="en-US" dirty="0"/>
              <a:t>c</a:t>
            </a:r>
            <a:r>
              <a:rPr lang="en-US" dirty="0" smtClean="0"/>
              <a:t>ollisions: </a:t>
            </a:r>
            <a:r>
              <a:rPr lang="en-US" dirty="0" err="1" smtClean="0"/>
              <a:t>hadron+jet</a:t>
            </a:r>
            <a:r>
              <a:rPr lang="en-US" dirty="0" smtClean="0"/>
              <a:t> correlations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12192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emi-inclusive yield of jets recoiling from a high </a:t>
            </a:r>
            <a:r>
              <a:rPr lang="en-US" dirty="0" err="1" smtClean="0">
                <a:latin typeface="Times New Roman"/>
                <a:cs typeface="Times New Roman"/>
              </a:rPr>
              <a:t>p</a:t>
            </a:r>
            <a:r>
              <a:rPr lang="en-US" baseline="-25000" dirty="0" err="1" smtClean="0">
                <a:latin typeface="Times New Roman"/>
                <a:cs typeface="Times New Roman"/>
              </a:rPr>
              <a:t>T</a:t>
            </a:r>
            <a:r>
              <a:rPr lang="en-US" dirty="0" smtClean="0">
                <a:latin typeface="Times New Roman"/>
                <a:cs typeface="Times New Roman"/>
              </a:rPr>
              <a:t> hadron trigger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61" y="1752600"/>
            <a:ext cx="4923695" cy="762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65100" y="891826"/>
            <a:ext cx="2273300" cy="1847910"/>
            <a:chOff x="165100" y="1371600"/>
            <a:chExt cx="2273300" cy="18479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" y="1371600"/>
              <a:ext cx="2273300" cy="169308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04800" y="2514600"/>
              <a:ext cx="762000" cy="609600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43000" y="2819400"/>
              <a:ext cx="1174645" cy="400110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/>
                  <a:cs typeface="Times New Roman"/>
                </a:rPr>
                <a:t>Recoil jet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329" y="3936999"/>
            <a:ext cx="4224736" cy="2709939"/>
            <a:chOff x="381000" y="3786020"/>
            <a:chExt cx="4482633" cy="30719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3786020"/>
              <a:ext cx="4482633" cy="307198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TextBox 16"/>
            <p:cNvSpPr txBox="1"/>
            <p:nvPr/>
          </p:nvSpPr>
          <p:spPr>
            <a:xfrm>
              <a:off x="1295400" y="4554379"/>
              <a:ext cx="100324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latin typeface="+mn-lt"/>
                </a:rPr>
                <a:t>8&lt;</a:t>
              </a:r>
              <a:r>
                <a:rPr lang="en-US" sz="900" b="1" dirty="0" err="1" smtClean="0">
                  <a:latin typeface="+mn-lt"/>
                </a:rPr>
                <a:t>p</a:t>
              </a:r>
              <a:r>
                <a:rPr lang="en-US" sz="900" b="1" baseline="-25000" dirty="0" err="1" smtClean="0">
                  <a:latin typeface="+mn-lt"/>
                </a:rPr>
                <a:t>T</a:t>
              </a:r>
              <a:r>
                <a:rPr lang="en-US" sz="900" b="1" baseline="30000" dirty="0" err="1" smtClean="0">
                  <a:latin typeface="+mn-lt"/>
                </a:rPr>
                <a:t>trig</a:t>
              </a:r>
              <a:r>
                <a:rPr lang="en-US" sz="900" b="1" dirty="0" smtClean="0">
                  <a:latin typeface="+mn-lt"/>
                </a:rPr>
                <a:t>&lt;9 </a:t>
              </a:r>
              <a:r>
                <a:rPr lang="en-US" sz="900" b="1" dirty="0" err="1" smtClean="0">
                  <a:latin typeface="+mn-lt"/>
                </a:rPr>
                <a:t>GeV</a:t>
              </a:r>
              <a:r>
                <a:rPr lang="en-US" sz="900" b="1" dirty="0" smtClean="0">
                  <a:latin typeface="+mn-lt"/>
                </a:rPr>
                <a:t>/c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95400" y="4798368"/>
              <a:ext cx="111866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  <a:latin typeface="+mn-lt"/>
                </a:rPr>
                <a:t>20&lt;</a:t>
              </a:r>
              <a:r>
                <a:rPr lang="en-US" sz="900" b="1" dirty="0" err="1" smtClean="0">
                  <a:solidFill>
                    <a:srgbClr val="FF0000"/>
                  </a:solidFill>
                  <a:latin typeface="+mn-lt"/>
                </a:rPr>
                <a:t>p</a:t>
              </a:r>
              <a:r>
                <a:rPr lang="en-US" sz="900" b="1" baseline="-25000" dirty="0" err="1" smtClean="0">
                  <a:solidFill>
                    <a:srgbClr val="FF0000"/>
                  </a:solidFill>
                  <a:latin typeface="+mn-lt"/>
                </a:rPr>
                <a:t>T</a:t>
              </a:r>
              <a:r>
                <a:rPr lang="en-US" sz="900" b="1" baseline="30000" dirty="0" err="1" smtClean="0">
                  <a:solidFill>
                    <a:srgbClr val="FF0000"/>
                  </a:solidFill>
                  <a:latin typeface="+mn-lt"/>
                </a:rPr>
                <a:t>trig</a:t>
              </a:r>
              <a:r>
                <a:rPr lang="en-US" sz="900" b="1" dirty="0" smtClean="0">
                  <a:solidFill>
                    <a:srgbClr val="FF0000"/>
                  </a:solidFill>
                  <a:latin typeface="+mn-lt"/>
                </a:rPr>
                <a:t>&lt;50 </a:t>
              </a:r>
              <a:r>
                <a:rPr lang="en-US" sz="900" b="1" dirty="0" err="1" smtClean="0">
                  <a:solidFill>
                    <a:srgbClr val="FF0000"/>
                  </a:solidFill>
                  <a:latin typeface="+mn-lt"/>
                </a:rPr>
                <a:t>GeV</a:t>
              </a:r>
              <a:r>
                <a:rPr lang="en-US" sz="900" b="1" dirty="0" smtClean="0">
                  <a:solidFill>
                    <a:srgbClr val="FF0000"/>
                  </a:solidFill>
                  <a:latin typeface="+mn-lt"/>
                </a:rPr>
                <a:t>/c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301064" y="4049889"/>
            <a:ext cx="4385736" cy="2681525"/>
            <a:chOff x="4301064" y="4049889"/>
            <a:chExt cx="4385736" cy="2681525"/>
          </a:xfrm>
        </p:grpSpPr>
        <p:grpSp>
          <p:nvGrpSpPr>
            <p:cNvPr id="33" name="Group 32"/>
            <p:cNvGrpSpPr/>
            <p:nvPr/>
          </p:nvGrpSpPr>
          <p:grpSpPr>
            <a:xfrm>
              <a:off x="4301064" y="4049889"/>
              <a:ext cx="4385736" cy="2681525"/>
              <a:chOff x="4301064" y="4049889"/>
              <a:chExt cx="4385736" cy="268152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01064" y="4049889"/>
                <a:ext cx="4385736" cy="2681525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7342784" y="4686148"/>
                <a:ext cx="1145827" cy="2321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+mn-lt"/>
                  </a:rPr>
                  <a:t>8&lt;</a:t>
                </a:r>
                <a:r>
                  <a:rPr lang="en-US" sz="1200" dirty="0" err="1" smtClean="0">
                    <a:latin typeface="+mn-lt"/>
                  </a:rPr>
                  <a:t>p</a:t>
                </a:r>
                <a:r>
                  <a:rPr lang="en-US" sz="1200" baseline="-25000" dirty="0" err="1" smtClean="0">
                    <a:latin typeface="+mn-lt"/>
                  </a:rPr>
                  <a:t>T</a:t>
                </a:r>
                <a:r>
                  <a:rPr lang="en-US" sz="1200" baseline="30000" dirty="0" err="1" smtClean="0">
                    <a:latin typeface="+mn-lt"/>
                  </a:rPr>
                  <a:t>trig</a:t>
                </a:r>
                <a:r>
                  <a:rPr lang="en-US" sz="1200" dirty="0" smtClean="0">
                    <a:latin typeface="+mn-lt"/>
                  </a:rPr>
                  <a:t>&lt;9 </a:t>
                </a:r>
                <a:r>
                  <a:rPr lang="en-US" sz="1200" dirty="0" err="1" smtClean="0">
                    <a:latin typeface="+mn-lt"/>
                  </a:rPr>
                  <a:t>GeV</a:t>
                </a:r>
                <a:r>
                  <a:rPr lang="en-US" sz="1200" dirty="0" smtClean="0">
                    <a:latin typeface="+mn-lt"/>
                  </a:rPr>
                  <a:t>/c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353383" y="4941650"/>
                <a:ext cx="1288684" cy="2321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  <a:latin typeface="+mn-lt"/>
                  </a:rPr>
                  <a:t>20&lt;</a:t>
                </a:r>
                <a:r>
                  <a:rPr lang="en-US" sz="1200" dirty="0" err="1" smtClean="0">
                    <a:solidFill>
                      <a:srgbClr val="FF0000"/>
                    </a:solidFill>
                    <a:latin typeface="+mn-lt"/>
                  </a:rPr>
                  <a:t>p</a:t>
                </a:r>
                <a:r>
                  <a:rPr lang="en-US" sz="1200" baseline="-25000" dirty="0" err="1" smtClean="0">
                    <a:solidFill>
                      <a:srgbClr val="FF0000"/>
                    </a:solidFill>
                    <a:latin typeface="+mn-lt"/>
                  </a:rPr>
                  <a:t>T</a:t>
                </a:r>
                <a:r>
                  <a:rPr lang="en-US" sz="1200" baseline="30000" dirty="0" err="1" smtClean="0">
                    <a:solidFill>
                      <a:srgbClr val="FF0000"/>
                    </a:solidFill>
                    <a:latin typeface="+mn-lt"/>
                  </a:rPr>
                  <a:t>trig</a:t>
                </a:r>
                <a:r>
                  <a:rPr lang="en-US" sz="1200" dirty="0" smtClean="0">
                    <a:solidFill>
                      <a:srgbClr val="FF0000"/>
                    </a:solidFill>
                    <a:latin typeface="+mn-lt"/>
                  </a:rPr>
                  <a:t>&lt;50 </a:t>
                </a:r>
                <a:r>
                  <a:rPr lang="en-US" sz="1200" dirty="0" err="1" smtClean="0">
                    <a:solidFill>
                      <a:srgbClr val="FF0000"/>
                    </a:solidFill>
                    <a:latin typeface="+mn-lt"/>
                  </a:rPr>
                  <a:t>GeV</a:t>
                </a:r>
                <a:r>
                  <a:rPr lang="en-US" sz="1200" dirty="0" smtClean="0">
                    <a:solidFill>
                      <a:srgbClr val="FF0000"/>
                    </a:solidFill>
                    <a:latin typeface="+mn-lt"/>
                  </a:rPr>
                  <a:t>/c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452701" y="5409779"/>
                <a:ext cx="1429205" cy="30959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/>
                    <a:cs typeface="Times New Roman"/>
                  </a:rPr>
                  <a:t>Central </a:t>
                </a:r>
                <a:r>
                  <a:rPr lang="en-US" dirty="0" err="1" smtClean="0">
                    <a:latin typeface="Times New Roman"/>
                    <a:cs typeface="Times New Roman"/>
                  </a:rPr>
                  <a:t>Pb+Pb</a:t>
                </a:r>
                <a:endParaRPr lang="en-US" dirty="0" smtClean="0"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 flipV="1">
              <a:off x="5928031" y="4241515"/>
              <a:ext cx="0" cy="2044014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556536" y="5547807"/>
            <a:ext cx="54568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p</a:t>
            </a:r>
            <a:r>
              <a:rPr lang="en-US" dirty="0" err="1" smtClean="0">
                <a:latin typeface="Times New Roman"/>
                <a:cs typeface="Times New Roman"/>
              </a:rPr>
              <a:t>+p</a:t>
            </a: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194" y="3005913"/>
            <a:ext cx="8862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Measure recoil jet spectru</a:t>
            </a:r>
            <a:r>
              <a:rPr lang="en-US" sz="2000" dirty="0">
                <a:latin typeface="Times New Roman"/>
                <a:cs typeface="Times New Roman"/>
              </a:rPr>
              <a:t>m</a:t>
            </a:r>
            <a:r>
              <a:rPr lang="en-US" sz="2000" dirty="0" smtClean="0">
                <a:latin typeface="Times New Roman"/>
                <a:cs typeface="Times New Roman"/>
              </a:rPr>
              <a:t> for  two exclusive hadron trigger </a:t>
            </a:r>
            <a:r>
              <a:rPr lang="en-US" sz="2000" dirty="0" err="1" smtClean="0">
                <a:latin typeface="Times New Roman"/>
                <a:cs typeface="Times New Roman"/>
              </a:rPr>
              <a:t>p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latin typeface="Times New Roman"/>
                <a:cs typeface="Times New Roman"/>
              </a:rPr>
              <a:t> intervals</a:t>
            </a:r>
          </a:p>
          <a:p>
            <a:r>
              <a:rPr lang="en-US" sz="20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Separate correlated from uncorrelated yield using ensemble-averaged distributions</a:t>
            </a:r>
          </a:p>
        </p:txBody>
      </p:sp>
      <p:sp>
        <p:nvSpPr>
          <p:cNvPr id="35" name="Oval 34"/>
          <p:cNvSpPr/>
          <p:nvPr/>
        </p:nvSpPr>
        <p:spPr>
          <a:xfrm>
            <a:off x="6574654" y="6273521"/>
            <a:ext cx="2112146" cy="43594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417802" y="6457890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edestal-corrected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0116" y="4063998"/>
            <a:ext cx="1739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ALICE simulation</a:t>
            </a:r>
            <a:endParaRPr lang="en-US" sz="16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791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/>
      <p:bldP spid="35" grpId="0" animBg="1"/>
      <p:bldP spid="36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219200"/>
          </a:xfrm>
        </p:spPr>
        <p:txBody>
          <a:bodyPr/>
          <a:lstStyle/>
          <a:p>
            <a:r>
              <a:rPr lang="en-US" dirty="0" smtClean="0"/>
              <a:t>IRC-safe jets: intra-jet broadening due to quenching?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0" y="3550384"/>
            <a:ext cx="3657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Ratio of differential recoil yields 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R=0.2/R=0.5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Compare ratios for central </a:t>
            </a:r>
          </a:p>
          <a:p>
            <a:r>
              <a:rPr lang="en-US" sz="2000" dirty="0" err="1" smtClean="0">
                <a:latin typeface="Times New Roman"/>
                <a:cs typeface="Times New Roman"/>
              </a:rPr>
              <a:t>Pb+Pb</a:t>
            </a:r>
            <a:r>
              <a:rPr lang="en-US" sz="2000" dirty="0" smtClean="0">
                <a:latin typeface="Times New Roman"/>
                <a:cs typeface="Times New Roman"/>
              </a:rPr>
              <a:t> and </a:t>
            </a:r>
            <a:r>
              <a:rPr lang="en-US" sz="2000" dirty="0" err="1" smtClean="0">
                <a:latin typeface="Times New Roman"/>
                <a:cs typeface="Times New Roman"/>
              </a:rPr>
              <a:t>p+p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5569803"/>
            <a:ext cx="678180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No evidence of intra-jet broadening due to quenching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within jet radius R</a:t>
            </a:r>
            <a:r>
              <a:rPr lang="en-US" sz="2400" dirty="0">
                <a:latin typeface="Times New Roman"/>
                <a:cs typeface="Times New Roman"/>
              </a:rPr>
              <a:t>~</a:t>
            </a:r>
            <a:r>
              <a:rPr lang="en-US" sz="2400" dirty="0" smtClean="0">
                <a:latin typeface="Times New Roman"/>
                <a:cs typeface="Times New Roman"/>
              </a:rPr>
              <a:t>0.5</a:t>
            </a:r>
          </a:p>
        </p:txBody>
      </p:sp>
      <p:grpSp>
        <p:nvGrpSpPr>
          <p:cNvPr id="9" name="Group 8"/>
          <p:cNvGrpSpPr/>
          <p:nvPr/>
        </p:nvGrpSpPr>
        <p:grpSpPr>
          <a:xfrm rot="13067696">
            <a:off x="5225182" y="1941338"/>
            <a:ext cx="1511300" cy="1162611"/>
            <a:chOff x="317500" y="2031067"/>
            <a:chExt cx="2291773" cy="2179544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1495137" y="2031067"/>
              <a:ext cx="66386" cy="2159934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1466273" y="2435880"/>
              <a:ext cx="496455" cy="175512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 flipV="1">
              <a:off x="972705" y="2412066"/>
              <a:ext cx="502227" cy="1755122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 flipV="1">
              <a:off x="1102591" y="3874434"/>
              <a:ext cx="363682" cy="292754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1495137" y="4048125"/>
              <a:ext cx="458932" cy="142875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1466273" y="2840691"/>
              <a:ext cx="750455" cy="1350309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841376" y="2347632"/>
              <a:ext cx="1244023" cy="190500"/>
            </a:xfrm>
            <a:prstGeom prst="ellipse">
              <a:avLst/>
            </a:prstGeom>
            <a:noFill/>
            <a:ln w="635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 anchor="ctr"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1496580" y="3794592"/>
              <a:ext cx="523875" cy="381000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580159" y="2307012"/>
              <a:ext cx="1766455" cy="271743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 anchor="ctr"/>
            <a:lstStyle/>
            <a:p>
              <a:endParaRPr lang="en-US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317500" y="2286000"/>
              <a:ext cx="2291773" cy="350184"/>
            </a:xfrm>
            <a:prstGeom prst="ellipse">
              <a:avLst/>
            </a:prstGeom>
            <a:noFill/>
            <a:ln w="63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 anchor="ctr"/>
            <a:lstStyle/>
            <a:p>
              <a:pPr algn="ctr" defTabSz="820583"/>
              <a:endParaRPr lang="zh-TW" altLang="en-US">
                <a:solidFill>
                  <a:srgbClr val="0000FF"/>
                </a:solidFill>
                <a:ea typeface="微軟正黑體" charset="0"/>
                <a:cs typeface="微軟正黑體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>
              <a:off x="1496580" y="2476500"/>
              <a:ext cx="588818" cy="171450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841376" y="2475100"/>
              <a:ext cx="655205" cy="171590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580159" y="2475100"/>
              <a:ext cx="916421" cy="17159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1496580" y="2475100"/>
              <a:ext cx="850034" cy="17159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1496580" y="2475100"/>
              <a:ext cx="1112693" cy="171590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317500" y="2494711"/>
              <a:ext cx="1179080" cy="171590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 flipV="1">
              <a:off x="1366694" y="2221567"/>
              <a:ext cx="129886" cy="1969434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841376" y="2349034"/>
              <a:ext cx="1244023" cy="190500"/>
            </a:xfrm>
            <a:prstGeom prst="ellipse">
              <a:avLst/>
            </a:prstGeom>
            <a:noFill/>
            <a:ln w="635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 anchor="ctr"/>
            <a:lstStyle/>
            <a:p>
              <a:endParaRPr lang="en-US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H="1">
              <a:off x="1496580" y="2477901"/>
              <a:ext cx="588818" cy="171450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841376" y="2476500"/>
              <a:ext cx="655205" cy="171590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841376" y="2350434"/>
              <a:ext cx="1244023" cy="1905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 anchor="ctr"/>
            <a:lstStyle/>
            <a:p>
              <a:endParaRPr lang="en-US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 flipH="1">
              <a:off x="1496580" y="2479301"/>
              <a:ext cx="588818" cy="171450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058" tIns="41029" rIns="82058" bIns="41029"/>
            <a:lstStyle/>
            <a:p>
              <a:endParaRPr lang="en-US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" y="1295400"/>
            <a:ext cx="4981904" cy="38862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705600" y="1447800"/>
            <a:ext cx="2273300" cy="1752600"/>
            <a:chOff x="165100" y="1371600"/>
            <a:chExt cx="2273300" cy="17526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" y="1371600"/>
              <a:ext cx="2273300" cy="1693085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304800" y="2514600"/>
              <a:ext cx="762000" cy="609600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59179" y="1623959"/>
            <a:ext cx="2700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/>
                <a:cs typeface="Times New Roman"/>
              </a:rPr>
              <a:t>Nucl.Phys</a:t>
            </a:r>
            <a:r>
              <a:rPr lang="en-US" sz="1400" i="1" dirty="0">
                <a:latin typeface="Times New Roman"/>
                <a:cs typeface="Times New Roman"/>
              </a:rPr>
              <a:t>. A904-905 (2013) </a:t>
            </a:r>
            <a:r>
              <a:rPr lang="en-US" sz="1400" i="1" dirty="0" smtClean="0">
                <a:latin typeface="Times New Roman"/>
                <a:cs typeface="Times New Roman"/>
              </a:rPr>
              <a:t>728c</a:t>
            </a:r>
            <a:endParaRPr lang="en-US" sz="14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67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038600" y="609600"/>
            <a:ext cx="4190999" cy="1560512"/>
            <a:chOff x="4267200" y="1143000"/>
            <a:chExt cx="4190999" cy="1560512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67200" y="1143000"/>
              <a:ext cx="3597275" cy="156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1658816"/>
              <a:ext cx="380999" cy="3223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7848600" y="1523999"/>
              <a:ext cx="0" cy="457201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Large-angle scattering off the QGP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" y="4114800"/>
            <a:ext cx="3465746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48242"/>
          <a:stretch/>
        </p:blipFill>
        <p:spPr>
          <a:xfrm>
            <a:off x="5410200" y="4572000"/>
            <a:ext cx="3352861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057400"/>
            <a:ext cx="1402307" cy="1278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609600"/>
            <a:ext cx="2875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Times New Roman"/>
                <a:cs typeface="Times New Roman"/>
              </a:rPr>
              <a:t>d</a:t>
            </a:r>
            <a:r>
              <a:rPr lang="en-US" sz="1600" i="1" dirty="0" err="1" smtClean="0">
                <a:latin typeface="Times New Roman"/>
                <a:cs typeface="Times New Roman"/>
              </a:rPr>
              <a:t>’Eramo</a:t>
            </a:r>
            <a:r>
              <a:rPr lang="en-US" sz="1600" i="1" dirty="0" smtClean="0">
                <a:latin typeface="Times New Roman"/>
                <a:cs typeface="Times New Roman"/>
              </a:rPr>
              <a:t> et al, arXiv:1211.1922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2209800"/>
            <a:ext cx="2406555" cy="10538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79826" y="2407853"/>
            <a:ext cx="46355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Look at the rate of large-angle deflections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(DIS-like scattering off the QGP)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w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hat are the quasi-particles at scale Q</a:t>
            </a:r>
            <a:r>
              <a:rPr lang="en-US" sz="20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?</a:t>
            </a:r>
            <a:endParaRPr 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Weak coupling: </a:t>
            </a:r>
            <a:r>
              <a:rPr lang="en-US" sz="2000" dirty="0" err="1" smtClean="0">
                <a:latin typeface="Times New Roman"/>
                <a:cs typeface="Times New Roman"/>
              </a:rPr>
              <a:t>pQCD</a:t>
            </a:r>
            <a:r>
              <a:rPr lang="en-US" sz="2000" dirty="0" smtClean="0">
                <a:latin typeface="Times New Roman"/>
                <a:cs typeface="Times New Roman"/>
              </a:rPr>
              <a:t> calculation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Strong coupling: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AdS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/CFT calculation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267200"/>
            <a:ext cx="1752600" cy="292100"/>
          </a:xfrm>
          <a:prstGeom prst="rect">
            <a:avLst/>
          </a:prstGeom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3352800" y="4611469"/>
            <a:ext cx="2153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Strong coupling: 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Gaussian distribution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52800" y="5449669"/>
            <a:ext cx="1634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Weak coupling: 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hard tail</a:t>
            </a:r>
          </a:p>
        </p:txBody>
      </p:sp>
      <p:sp>
        <p:nvSpPr>
          <p:cNvPr id="33" name="Oval 32"/>
          <p:cNvSpPr/>
          <p:nvPr/>
        </p:nvSpPr>
        <p:spPr>
          <a:xfrm rot="19811749">
            <a:off x="1535773" y="5365909"/>
            <a:ext cx="3810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20160462">
            <a:off x="5853460" y="5594258"/>
            <a:ext cx="3810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7840448">
            <a:off x="2216632" y="5446994"/>
            <a:ext cx="381000" cy="7620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19968384">
            <a:off x="6171539" y="5060454"/>
            <a:ext cx="381000" cy="7620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689600"/>
            <a:ext cx="482600" cy="4826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51" y="3885181"/>
            <a:ext cx="1016000" cy="5080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28600" y="39624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219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Discrete scattering centers or effectively continuous medium?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3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 animBg="1"/>
      <p:bldP spid="34" grpId="0" animBg="1"/>
      <p:bldP spid="35" grpId="0" animBg="1"/>
      <p:bldP spid="36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10600" cy="838200"/>
          </a:xfrm>
        </p:spPr>
        <p:txBody>
          <a:bodyPr/>
          <a:lstStyle/>
          <a:p>
            <a:r>
              <a:rPr lang="en-US" dirty="0" err="1" smtClean="0"/>
              <a:t>h+jet</a:t>
            </a:r>
            <a:r>
              <a:rPr lang="en-US" dirty="0" smtClean="0"/>
              <a:t> @ LHC: medium-induced </a:t>
            </a:r>
            <a:r>
              <a:rPr lang="en-US" dirty="0" err="1" smtClean="0"/>
              <a:t>acoplanarity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422" y="3352800"/>
            <a:ext cx="3048000" cy="2187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207" y="990600"/>
            <a:ext cx="3096793" cy="2222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914400"/>
            <a:ext cx="3355451" cy="24384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495800" y="1752600"/>
            <a:ext cx="838200" cy="8382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990600"/>
            <a:ext cx="2273300" cy="1693085"/>
          </a:xfrm>
          <a:prstGeom prst="rect">
            <a:avLst/>
          </a:prstGeom>
        </p:spPr>
      </p:pic>
      <p:sp>
        <p:nvSpPr>
          <p:cNvPr id="15" name="Arc 14"/>
          <p:cNvSpPr/>
          <p:nvPr/>
        </p:nvSpPr>
        <p:spPr>
          <a:xfrm rot="17862152">
            <a:off x="731602" y="985139"/>
            <a:ext cx="1441048" cy="1835085"/>
          </a:xfrm>
          <a:prstGeom prst="arc">
            <a:avLst>
              <a:gd name="adj1" fmla="val 11786445"/>
              <a:gd name="adj2" fmla="val 78111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1000" y="83820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Df</a:t>
            </a:r>
            <a:endParaRPr lang="en-US" sz="2400" b="1" dirty="0" smtClean="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42332" y="4095690"/>
            <a:ext cx="1853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Compare to </a:t>
            </a:r>
            <a:r>
              <a:rPr lang="en-US" sz="2000" dirty="0" err="1" smtClean="0">
                <a:latin typeface="Times New Roman"/>
                <a:cs typeface="Times New Roman"/>
              </a:rPr>
              <a:t>p+p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9" name="Oval 18"/>
          <p:cNvSpPr/>
          <p:nvPr/>
        </p:nvSpPr>
        <p:spPr>
          <a:xfrm>
            <a:off x="7315200" y="3657600"/>
            <a:ext cx="1371600" cy="4572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315200" y="1295400"/>
            <a:ext cx="1371600" cy="4572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699000" y="5704231"/>
            <a:ext cx="432646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Limited precision to search for medium-induced </a:t>
            </a:r>
            <a:r>
              <a:rPr lang="en-US" sz="2000" dirty="0" err="1" smtClean="0">
                <a:latin typeface="Times New Roman"/>
                <a:cs typeface="Times New Roman"/>
              </a:rPr>
              <a:t>acoplanarity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latin typeface="Times New Roman"/>
                <a:cs typeface="Times New Roman"/>
              </a:rPr>
              <a:t>Run </a:t>
            </a:r>
            <a:r>
              <a:rPr lang="en-US" sz="2000" dirty="0" smtClean="0">
                <a:latin typeface="Times New Roman"/>
                <a:cs typeface="Times New Roman"/>
              </a:rPr>
              <a:t>2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t="48242"/>
          <a:stretch/>
        </p:blipFill>
        <p:spPr>
          <a:xfrm>
            <a:off x="228600" y="4267200"/>
            <a:ext cx="3997642" cy="23622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343400"/>
            <a:ext cx="1752600" cy="292100"/>
          </a:xfrm>
          <a:prstGeom prst="rect">
            <a:avLst/>
          </a:prstGeom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533400" y="6519446"/>
            <a:ext cx="2875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+mn-lt"/>
              </a:rPr>
              <a:t>d</a:t>
            </a:r>
            <a:r>
              <a:rPr lang="en-US" sz="1600" i="1" dirty="0" err="1" smtClean="0">
                <a:latin typeface="+mn-lt"/>
              </a:rPr>
              <a:t>’Eramo</a:t>
            </a:r>
            <a:r>
              <a:rPr lang="en-US" sz="1600" i="1" dirty="0" smtClean="0">
                <a:latin typeface="+mn-lt"/>
              </a:rPr>
              <a:t> et al, arXiv:1211.1922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200400" y="2895600"/>
            <a:ext cx="3581400" cy="304800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3406914"/>
            <a:ext cx="3845242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“DIS off the QGP”: look at rate of large-angle scattering…?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latin typeface="Times New Roman"/>
                <a:cs typeface="Times New Roman"/>
              </a:rPr>
              <a:t>Run </a:t>
            </a:r>
            <a:r>
              <a:rPr lang="en-US" sz="2000" dirty="0" smtClean="0">
                <a:latin typeface="Times New Roman"/>
                <a:cs typeface="Times New Roman"/>
              </a:rPr>
              <a:t>2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92883" y="3150778"/>
            <a:ext cx="5333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Df</a:t>
            </a:r>
            <a:endParaRPr lang="en-US" sz="2400" dirty="0" smtClean="0">
              <a:latin typeface="Symbol" charset="2"/>
              <a:cs typeface="Symbol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25315" y="639157"/>
            <a:ext cx="2700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/>
                <a:cs typeface="Times New Roman"/>
              </a:rPr>
              <a:t>Nucl.Phys</a:t>
            </a:r>
            <a:r>
              <a:rPr lang="en-US" sz="1400" i="1" dirty="0">
                <a:latin typeface="Times New Roman"/>
                <a:cs typeface="Times New Roman"/>
              </a:rPr>
              <a:t>. A904-905 (2013) </a:t>
            </a:r>
            <a:r>
              <a:rPr lang="en-US" sz="1400" i="1" dirty="0" smtClean="0">
                <a:latin typeface="Times New Roman"/>
                <a:cs typeface="Times New Roman"/>
              </a:rPr>
              <a:t>728c</a:t>
            </a:r>
            <a:endParaRPr lang="en-US" sz="14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177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  <p:bldP spid="18" grpId="1"/>
      <p:bldP spid="19" grpId="0" animBg="1"/>
      <p:bldP spid="20" grpId="0" animBg="1"/>
      <p:bldP spid="21" grpId="0" animBg="1"/>
      <p:bldP spid="29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3222"/>
          </a:xfrm>
        </p:spPr>
        <p:txBody>
          <a:bodyPr>
            <a:normAutofit/>
          </a:bodyPr>
          <a:lstStyle/>
          <a:p>
            <a:r>
              <a:rPr lang="en-US" dirty="0" smtClean="0"/>
              <a:t>ALICE Run Plan: past, present and future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88469"/>
              </p:ext>
            </p:extLst>
          </p:nvPr>
        </p:nvGraphicFramePr>
        <p:xfrm>
          <a:off x="959553" y="818445"/>
          <a:ext cx="7253112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78"/>
                <a:gridCol w="1090175"/>
                <a:gridCol w="1727429"/>
                <a:gridCol w="1435667"/>
                <a:gridCol w="203386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√</a:t>
                      </a:r>
                      <a:r>
                        <a:rPr lang="en-US" dirty="0" err="1" smtClean="0"/>
                        <a:t>s</a:t>
                      </a:r>
                      <a:r>
                        <a:rPr lang="en-US" baseline="-25000" dirty="0" err="1" smtClean="0"/>
                        <a:t>NN</a:t>
                      </a:r>
                      <a:r>
                        <a:rPr lang="en-US" dirty="0" smtClean="0"/>
                        <a:t> [</a:t>
                      </a:r>
                      <a:r>
                        <a:rPr lang="en-US" dirty="0" err="1" smtClean="0"/>
                        <a:t>TeV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Lumi</a:t>
                      </a:r>
                      <a:r>
                        <a:rPr lang="en-US" dirty="0" smtClean="0"/>
                        <a:t>/events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Run 1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Pb+Pb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2.76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smtClean="0"/>
                        <a:t>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Pb+Pb</a:t>
                      </a:r>
                      <a:endParaRPr lang="en-US" dirty="0" smtClean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2.76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100 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smtClean="0"/>
                        <a:t>b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p+Pb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5.02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nb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LS1</a:t>
                      </a:r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Run 2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2015-17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Pb+Pb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nb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triggered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9</a:t>
                      </a:r>
                      <a:r>
                        <a:rPr lang="en-US" dirty="0" smtClean="0"/>
                        <a:t> events MB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p+Pb</a:t>
                      </a:r>
                      <a:r>
                        <a:rPr lang="en-US" dirty="0" smtClean="0"/>
                        <a:t> MB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~5.5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9</a:t>
                      </a:r>
                      <a:r>
                        <a:rPr lang="en-US" baseline="0" dirty="0" smtClean="0"/>
                        <a:t> events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r>
                        <a:rPr lang="en-US" dirty="0" smtClean="0"/>
                        <a:t> triggered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r>
                        <a:rPr lang="en-US" baseline="0" dirty="0" smtClean="0"/>
                        <a:t> (5.5?)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(48 weeks)</a:t>
                      </a:r>
                      <a:endParaRPr lang="en-US" baseline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r>
                        <a:rPr lang="en-US" dirty="0" smtClean="0"/>
                        <a:t> MB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9</a:t>
                      </a:r>
                      <a:r>
                        <a:rPr lang="en-US" baseline="0" dirty="0" smtClean="0"/>
                        <a:t> events (24 </a:t>
                      </a:r>
                      <a:r>
                        <a:rPr lang="en-US" baseline="0" dirty="0" err="1" smtClean="0"/>
                        <a:t>wks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LS2</a:t>
                      </a:r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Run 3</a:t>
                      </a:r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2019-22</a:t>
                      </a:r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Pb+Pb</a:t>
                      </a:r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</a:t>
                      </a:r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nb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 triggered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11</a:t>
                      </a:r>
                      <a:r>
                        <a:rPr lang="en-US" dirty="0" smtClean="0"/>
                        <a:t> events MB</a:t>
                      </a:r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2999" y="5605422"/>
            <a:ext cx="853310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Pb+Pb</a:t>
            </a:r>
            <a:r>
              <a:rPr lang="en-US" sz="2000" dirty="0" smtClean="0">
                <a:latin typeface="Times New Roman"/>
                <a:cs typeface="Times New Roman"/>
              </a:rPr>
              <a:t> running: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Triggerable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observables: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int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lumi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factor 10 increase Run 1</a:t>
            </a:r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Run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Run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Untriggerable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(soft) observables: factor 100 increase in events Run 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  <a:r>
              <a:rPr lang="en-US" sz="20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Run 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3</a:t>
            </a:r>
            <a:endParaRPr 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318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alice_technical_paper_ALICE-couleur-OK06_cut_nam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92137"/>
            <a:ext cx="8077200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414713" y="57150"/>
            <a:ext cx="2465387" cy="4000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  <a:ea typeface="ＭＳ Ｐゴシック" charset="-128"/>
              </a:rPr>
              <a:t>The ALICE Detector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8910" y="39813"/>
            <a:ext cx="425351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336699"/>
                </a:solidFill>
                <a:latin typeface="Calibri" charset="0"/>
                <a:cs typeface="Calibri" charset="0"/>
              </a:rPr>
              <a:t>The Current ALICE Detector</a:t>
            </a:r>
            <a:endParaRPr lang="en-US" sz="2800" dirty="0">
              <a:solidFill>
                <a:srgbClr val="336699"/>
              </a:solidFill>
              <a:latin typeface="Calibri" charset="0"/>
              <a:cs typeface="Calibri" charset="0"/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59600" y="6445250"/>
            <a:ext cx="21336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28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20981" y="3851226"/>
            <a:ext cx="5638619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LHC Run 3: Current readout of ALICE is too slow by factor ~100. Both TPC and ITS limit rate</a:t>
            </a:r>
            <a:endParaRPr lang="en-US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0" y="20992"/>
            <a:ext cx="965200" cy="812800"/>
          </a:xfrm>
          <a:prstGeom prst="rect">
            <a:avLst/>
          </a:prstGeom>
        </p:spPr>
      </p:pic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USLUO Nov 14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59" name="Group 9"/>
          <p:cNvGrpSpPr>
            <a:grpSpLocks/>
          </p:cNvGrpSpPr>
          <p:nvPr/>
        </p:nvGrpSpPr>
        <p:grpSpPr bwMode="auto">
          <a:xfrm>
            <a:off x="1658938" y="1230313"/>
            <a:ext cx="7305675" cy="5032375"/>
            <a:chOff x="978085" y="1332620"/>
            <a:chExt cx="7304616" cy="4873121"/>
          </a:xfrm>
        </p:grpSpPr>
        <p:pic>
          <p:nvPicPr>
            <p:cNvPr id="22427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085" y="1332620"/>
              <a:ext cx="7304616" cy="4873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 rot="16860000">
              <a:off x="4857287" y="-722577"/>
              <a:ext cx="482700" cy="5457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4748" y="2356437"/>
              <a:ext cx="350787" cy="3431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1750" y="836613"/>
            <a:ext cx="4611688" cy="923925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</a:bodyPr>
          <a:lstStyle/>
          <a:p>
            <a:pPr defTabSz="4570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New </a:t>
            </a:r>
            <a:r>
              <a:rPr lang="fr-FR" sz="1800" dirty="0" err="1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Inner</a:t>
            </a:r>
            <a:r>
              <a:rPr lang="fr-FR" sz="1800" dirty="0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Tracking</a:t>
            </a:r>
            <a:r>
              <a:rPr lang="fr-FR" sz="1800" dirty="0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 System (ITS)</a:t>
            </a: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 err="1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improved</a:t>
            </a:r>
            <a:r>
              <a:rPr lang="fr-FR" sz="1800" dirty="0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pointing</a:t>
            </a:r>
            <a:r>
              <a:rPr lang="fr-FR" sz="1800" dirty="0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precision</a:t>
            </a:r>
            <a:endParaRPr lang="fr-FR" sz="1800" dirty="0">
              <a:solidFill>
                <a:srgbClr val="008000"/>
              </a:solidFill>
              <a:latin typeface="Times New Roman"/>
              <a:ea typeface="MS PGothic" pitchFamily="34" charset="-128"/>
              <a:cs typeface="Times New Roman"/>
            </a:endParaRP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 err="1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less</a:t>
            </a:r>
            <a:r>
              <a:rPr lang="fr-FR" sz="1800" dirty="0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material</a:t>
            </a:r>
            <a:r>
              <a:rPr lang="fr-FR" sz="1800" dirty="0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en-GB" sz="1800" dirty="0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-&gt; thinnest tracker at the LHC</a:t>
            </a:r>
            <a:endParaRPr lang="fr-FR" sz="1800" dirty="0">
              <a:solidFill>
                <a:srgbClr val="008000"/>
              </a:solidFill>
              <a:latin typeface="Times New Roman"/>
              <a:ea typeface="MS PGothic" pitchFamily="34" charset="-128"/>
              <a:cs typeface="Times New Roman"/>
            </a:endParaRPr>
          </a:p>
        </p:txBody>
      </p:sp>
      <p:cxnSp>
        <p:nvCxnSpPr>
          <p:cNvPr id="13" name="Straight Arrow Connector 12"/>
          <p:cNvCxnSpPr>
            <a:cxnSpLocks noChangeShapeType="1"/>
            <a:stCxn id="11" idx="2"/>
          </p:cNvCxnSpPr>
          <p:nvPr/>
        </p:nvCxnSpPr>
        <p:spPr bwMode="auto">
          <a:xfrm>
            <a:off x="2338388" y="1760538"/>
            <a:ext cx="1560512" cy="1690687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-31750" y="2501106"/>
            <a:ext cx="3019425" cy="1738313"/>
          </a:xfrm>
          <a:prstGeom prst="rect">
            <a:avLst/>
          </a:prstGeom>
          <a:noFill/>
        </p:spPr>
        <p:txBody>
          <a:bodyPr lIns="91400" tIns="45702" rIns="91400" bIns="45702">
            <a:spAutoFit/>
          </a:bodyPr>
          <a:lstStyle/>
          <a:p>
            <a:pPr defTabSz="4570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7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Time Projection </a:t>
            </a:r>
            <a:r>
              <a:rPr lang="fr-FR" sz="1700" dirty="0" err="1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Chamber</a:t>
            </a:r>
            <a:r>
              <a:rPr lang="fr-FR" sz="17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 (TPC)</a:t>
            </a: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new GEM </a:t>
            </a:r>
            <a:r>
              <a:rPr lang="fr-FR" sz="1800" dirty="0" err="1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technology</a:t>
            </a:r>
            <a:r>
              <a:rPr lang="fr-FR" sz="18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 for </a:t>
            </a:r>
            <a:r>
              <a:rPr lang="fr-FR" sz="1800" dirty="0" err="1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readout</a:t>
            </a:r>
            <a:r>
              <a:rPr lang="fr-FR" sz="18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chambers</a:t>
            </a:r>
            <a:endParaRPr lang="fr-FR" sz="1800" dirty="0">
              <a:solidFill>
                <a:srgbClr val="4F81BD">
                  <a:lumMod val="75000"/>
                </a:srgbClr>
              </a:solidFill>
              <a:latin typeface="Times New Roman"/>
              <a:ea typeface="MS PGothic" pitchFamily="34" charset="-128"/>
              <a:cs typeface="Times New Roman"/>
            </a:endParaRP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 err="1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continuous</a:t>
            </a:r>
            <a:r>
              <a:rPr lang="fr-FR" sz="18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readout</a:t>
            </a:r>
            <a:endParaRPr lang="fr-FR" sz="1800" dirty="0">
              <a:solidFill>
                <a:srgbClr val="4F81BD">
                  <a:lumMod val="75000"/>
                </a:srgbClr>
              </a:solidFill>
              <a:latin typeface="Times New Roman"/>
              <a:ea typeface="MS PGothic" pitchFamily="34" charset="-128"/>
              <a:cs typeface="Times New Roman"/>
            </a:endParaRP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 err="1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faster</a:t>
            </a:r>
            <a:r>
              <a:rPr lang="fr-FR" sz="18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readout</a:t>
            </a:r>
            <a:r>
              <a:rPr lang="fr-FR" sz="1800" dirty="0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4F81BD">
                    <a:lumMod val="75000"/>
                  </a:srgbClr>
                </a:solidFill>
                <a:latin typeface="Times New Roman"/>
                <a:ea typeface="MS PGothic" pitchFamily="34" charset="-128"/>
                <a:cs typeface="Times New Roman"/>
              </a:rPr>
              <a:t>electronics</a:t>
            </a:r>
            <a:endParaRPr lang="fr-FR" sz="1800" dirty="0">
              <a:solidFill>
                <a:srgbClr val="4F81BD">
                  <a:lumMod val="75000"/>
                </a:srgbClr>
              </a:solidFill>
              <a:latin typeface="Times New Roman"/>
              <a:ea typeface="MS PGothic" pitchFamily="34" charset="-128"/>
              <a:cs typeface="Times New Roman"/>
            </a:endParaRP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fr-FR" sz="1800" dirty="0">
              <a:solidFill>
                <a:srgbClr val="4F81BD">
                  <a:lumMod val="75000"/>
                </a:srgbClr>
              </a:solidFill>
              <a:latin typeface="Calibri"/>
              <a:ea typeface="MS PGothic" pitchFamily="34" charset="-128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2489200" y="3665538"/>
            <a:ext cx="1460500" cy="317500"/>
          </a:xfrm>
          <a:prstGeom prst="straightConnector1">
            <a:avLst/>
          </a:prstGeom>
          <a:noFill/>
          <a:ln w="25400">
            <a:solidFill>
              <a:srgbClr val="37609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7510463" y="2170113"/>
            <a:ext cx="2251075" cy="1200150"/>
          </a:xfrm>
          <a:prstGeom prst="rect">
            <a:avLst/>
          </a:prstGeom>
          <a:noFill/>
        </p:spPr>
        <p:txBody>
          <a:bodyPr lIns="91400" tIns="45702" rIns="91400" bIns="45702">
            <a:spAutoFit/>
          </a:bodyPr>
          <a:lstStyle/>
          <a:p>
            <a:pPr defTabSz="4570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3366FF"/>
                </a:solidFill>
                <a:latin typeface="Times New Roman"/>
                <a:ea typeface="MS PGothic" pitchFamily="34" charset="-128"/>
                <a:cs typeface="Times New Roman"/>
              </a:rPr>
              <a:t>MUON ARM</a:t>
            </a: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 err="1">
                <a:solidFill>
                  <a:srgbClr val="3366FF"/>
                </a:solidFill>
                <a:latin typeface="Times New Roman"/>
                <a:ea typeface="MS PGothic" pitchFamily="34" charset="-128"/>
                <a:cs typeface="Times New Roman"/>
              </a:rPr>
              <a:t>continuous</a:t>
            </a:r>
            <a:r>
              <a:rPr lang="fr-FR" sz="1800" dirty="0">
                <a:solidFill>
                  <a:srgbClr val="3366FF"/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3366FF"/>
                </a:solidFill>
                <a:latin typeface="Times New Roman"/>
                <a:ea typeface="MS PGothic" pitchFamily="34" charset="-128"/>
                <a:cs typeface="Times New Roman"/>
              </a:rPr>
              <a:t>readout</a:t>
            </a:r>
            <a:r>
              <a:rPr lang="fr-FR" sz="1800" dirty="0">
                <a:solidFill>
                  <a:srgbClr val="3366FF"/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3366FF"/>
                </a:solidFill>
                <a:latin typeface="Times New Roman"/>
                <a:ea typeface="MS PGothic" pitchFamily="34" charset="-128"/>
                <a:cs typeface="Times New Roman"/>
              </a:rPr>
              <a:t>electronics</a:t>
            </a:r>
            <a:endParaRPr lang="fr-FR" sz="1800" dirty="0">
              <a:solidFill>
                <a:srgbClr val="3366FF"/>
              </a:solidFill>
              <a:latin typeface="Times New Roman"/>
              <a:ea typeface="MS PGothic" pitchFamily="34" charset="-128"/>
              <a:cs typeface="Times New Roman"/>
            </a:endParaRP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>
            <a:off x="6267450" y="2770188"/>
            <a:ext cx="1243013" cy="1092200"/>
          </a:xfrm>
          <a:prstGeom prst="straightConnector1">
            <a:avLst/>
          </a:prstGeom>
          <a:noFill/>
          <a:ln w="25400">
            <a:solidFill>
              <a:srgbClr val="3366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4932363" y="993775"/>
            <a:ext cx="4124325" cy="922338"/>
          </a:xfrm>
          <a:prstGeom prst="rect">
            <a:avLst/>
          </a:prstGeom>
          <a:noFill/>
        </p:spPr>
        <p:txBody>
          <a:bodyPr lIns="91400" tIns="45702" rIns="91400" bIns="45702">
            <a:spAutoFit/>
          </a:bodyPr>
          <a:lstStyle/>
          <a:p>
            <a:pPr defTabSz="4570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Muon </a:t>
            </a:r>
            <a:r>
              <a:rPr lang="fr-FR" sz="1800" dirty="0" err="1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Forward</a:t>
            </a:r>
            <a:r>
              <a:rPr lang="fr-FR" sz="1800" dirty="0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Tracker</a:t>
            </a:r>
            <a:r>
              <a:rPr lang="fr-FR" sz="1800" dirty="0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 (MFT)</a:t>
            </a: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new Si </a:t>
            </a:r>
            <a:r>
              <a:rPr lang="fr-FR" sz="1800" dirty="0" err="1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tracker</a:t>
            </a:r>
            <a:endParaRPr lang="fr-FR" sz="1800" dirty="0">
              <a:solidFill>
                <a:srgbClr val="660066"/>
              </a:solidFill>
              <a:latin typeface="Times New Roman"/>
              <a:ea typeface="MS PGothic" pitchFamily="34" charset="-128"/>
              <a:cs typeface="Times New Roman"/>
            </a:endParaRP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 err="1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Improved</a:t>
            </a:r>
            <a:r>
              <a:rPr lang="fr-FR" sz="1800" dirty="0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 MUON  </a:t>
            </a:r>
            <a:r>
              <a:rPr lang="fr-FR" sz="1800" dirty="0" err="1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pointing</a:t>
            </a:r>
            <a:r>
              <a:rPr lang="fr-FR" sz="1800" dirty="0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660066"/>
                </a:solidFill>
                <a:latin typeface="Times New Roman"/>
                <a:ea typeface="MS PGothic" pitchFamily="34" charset="-128"/>
                <a:cs typeface="Times New Roman"/>
              </a:rPr>
              <a:t>precision</a:t>
            </a:r>
            <a:endParaRPr lang="fr-FR" sz="1800" dirty="0">
              <a:solidFill>
                <a:srgbClr val="660066"/>
              </a:solidFill>
              <a:latin typeface="Times New Roman"/>
              <a:ea typeface="MS PGothic" pitchFamily="34" charset="-128"/>
              <a:cs typeface="Times New Roman"/>
            </a:endParaRPr>
          </a:p>
        </p:txBody>
      </p:sp>
      <p:cxnSp>
        <p:nvCxnSpPr>
          <p:cNvPr id="24" name="Straight Arrow Connector 23"/>
          <p:cNvCxnSpPr>
            <a:cxnSpLocks noChangeShapeType="1"/>
            <a:stCxn id="23" idx="2"/>
          </p:cNvCxnSpPr>
          <p:nvPr/>
        </p:nvCxnSpPr>
        <p:spPr bwMode="auto">
          <a:xfrm flipH="1">
            <a:off x="4335463" y="1916113"/>
            <a:ext cx="2659062" cy="1758950"/>
          </a:xfrm>
          <a:prstGeom prst="straightConnector1">
            <a:avLst/>
          </a:prstGeom>
          <a:noFill/>
          <a:ln w="25400">
            <a:solidFill>
              <a:srgbClr val="66006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  <a:stCxn id="21" idx="0"/>
          </p:cNvCxnSpPr>
          <p:nvPr/>
        </p:nvCxnSpPr>
        <p:spPr bwMode="auto">
          <a:xfrm flipH="1" flipV="1">
            <a:off x="4089400" y="4292600"/>
            <a:ext cx="541338" cy="1919288"/>
          </a:xfrm>
          <a:prstGeom prst="straightConnector1">
            <a:avLst/>
          </a:prstGeom>
          <a:noFill/>
          <a:ln w="25400">
            <a:solidFill>
              <a:srgbClr val="92D05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42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0"/>
            <a:ext cx="827087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72" name="TextBox 19"/>
          <p:cNvSpPr txBox="1">
            <a:spLocks noChangeArrowheads="1"/>
          </p:cNvSpPr>
          <p:nvPr/>
        </p:nvSpPr>
        <p:spPr bwMode="auto">
          <a:xfrm>
            <a:off x="6072188" y="6211888"/>
            <a:ext cx="16240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1800" dirty="0">
                <a:solidFill>
                  <a:srgbClr val="000000"/>
                </a:solidFill>
                <a:latin typeface="Times New Roman"/>
                <a:ea typeface="MS PGothic" charset="0"/>
                <a:cs typeface="Times New Roman"/>
              </a:rPr>
              <a:t>New Trigger </a:t>
            </a:r>
          </a:p>
          <a:p>
            <a:r>
              <a:rPr lang="fr-FR" sz="1800" dirty="0">
                <a:solidFill>
                  <a:srgbClr val="000000"/>
                </a:solidFill>
                <a:latin typeface="Times New Roman"/>
                <a:ea typeface="MS PGothic" charset="0"/>
                <a:cs typeface="Times New Roman"/>
              </a:rPr>
              <a:t>Detectors (FIT)</a:t>
            </a:r>
          </a:p>
        </p:txBody>
      </p:sp>
      <p:cxnSp>
        <p:nvCxnSpPr>
          <p:cNvPr id="25" name="Straight Arrow Connector 24"/>
          <p:cNvCxnSpPr>
            <a:cxnSpLocks noChangeShapeType="1"/>
            <a:stCxn id="224272" idx="0"/>
          </p:cNvCxnSpPr>
          <p:nvPr/>
        </p:nvCxnSpPr>
        <p:spPr bwMode="auto">
          <a:xfrm flipH="1" flipV="1">
            <a:off x="4397375" y="3757613"/>
            <a:ext cx="2486025" cy="24542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4274" name="TextBox 25"/>
          <p:cNvSpPr txBox="1">
            <a:spLocks noChangeArrowheads="1"/>
          </p:cNvSpPr>
          <p:nvPr/>
        </p:nvSpPr>
        <p:spPr bwMode="auto">
          <a:xfrm>
            <a:off x="100013" y="4114800"/>
            <a:ext cx="1500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1800" dirty="0">
                <a:solidFill>
                  <a:srgbClr val="000000"/>
                </a:solidFill>
                <a:latin typeface="Times New Roman"/>
                <a:ea typeface="MS PGothic" charset="0"/>
                <a:cs typeface="Times New Roman"/>
              </a:rPr>
              <a:t>New Central Trigger Processor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dirty="0" smtClean="0"/>
              <a:t>ALICE LS2 Upgrades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ALICE Highlights and Upgrades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05200" y="6211888"/>
            <a:ext cx="2251075" cy="646112"/>
          </a:xfrm>
          <a:prstGeom prst="rect">
            <a:avLst/>
          </a:prstGeom>
          <a:solidFill>
            <a:srgbClr val="FFFFFF"/>
          </a:solidFill>
        </p:spPr>
        <p:txBody>
          <a:bodyPr lIns="91400" tIns="45702" rIns="91400" bIns="45702">
            <a:spAutoFit/>
          </a:bodyPr>
          <a:lstStyle/>
          <a:p>
            <a:pPr defTabSz="4570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TOF, TRD</a:t>
            </a: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 err="1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Faster</a:t>
            </a:r>
            <a:r>
              <a:rPr lang="fr-FR" sz="1800" dirty="0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008000"/>
                </a:solidFill>
                <a:latin typeface="Times New Roman"/>
                <a:ea typeface="MS PGothic" pitchFamily="34" charset="-128"/>
                <a:cs typeface="Times New Roman"/>
              </a:rPr>
              <a:t>readout</a:t>
            </a:r>
            <a:endParaRPr lang="fr-FR" sz="1800" dirty="0">
              <a:solidFill>
                <a:srgbClr val="008000"/>
              </a:solidFill>
              <a:latin typeface="Times New Roman"/>
              <a:ea typeface="MS PGothic" pitchFamily="34" charset="-128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25" y="5059363"/>
            <a:ext cx="2829631" cy="1754187"/>
          </a:xfrm>
          <a:prstGeom prst="rect">
            <a:avLst/>
          </a:prstGeom>
          <a:solidFill>
            <a:srgbClr val="FFFFFF"/>
          </a:solidFill>
        </p:spPr>
        <p:txBody>
          <a:bodyPr wrap="square" lIns="91400" tIns="45702" rIns="91400" bIns="45702">
            <a:spAutoFit/>
          </a:bodyPr>
          <a:lstStyle/>
          <a:p>
            <a:pPr defTabSz="4570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Data Acquisition (DAQ)/                        High </a:t>
            </a:r>
            <a:r>
              <a:rPr lang="fr-FR" sz="1800" dirty="0" err="1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Level</a:t>
            </a:r>
            <a:r>
              <a:rPr lang="fr-FR" sz="1800" dirty="0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 Trigger (HLT)</a:t>
            </a: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new architecture</a:t>
            </a: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on line </a:t>
            </a:r>
            <a:r>
              <a:rPr lang="fr-FR" sz="1800" dirty="0" err="1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tracking</a:t>
            </a:r>
            <a:r>
              <a:rPr lang="fr-FR" sz="1800" dirty="0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 &amp; data compression</a:t>
            </a:r>
          </a:p>
          <a:p>
            <a:pPr marL="445903" indent="-182487" defTabSz="45701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800" dirty="0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50kHz </a:t>
            </a:r>
            <a:r>
              <a:rPr lang="fr-FR" sz="1800" dirty="0" err="1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Pbb</a:t>
            </a:r>
            <a:r>
              <a:rPr lang="fr-FR" sz="1800" dirty="0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 </a:t>
            </a:r>
            <a:r>
              <a:rPr lang="fr-FR" sz="1800" dirty="0" err="1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event</a:t>
            </a:r>
            <a:r>
              <a:rPr lang="fr-FR" sz="1800" dirty="0">
                <a:solidFill>
                  <a:srgbClr val="FF0000"/>
                </a:solidFill>
                <a:latin typeface="Times New Roman"/>
                <a:ea typeface="MS PGothic" pitchFamily="34" charset="-128"/>
                <a:cs typeface="Times New Roman"/>
              </a:rPr>
              <a:t> rate</a:t>
            </a:r>
          </a:p>
        </p:txBody>
      </p:sp>
    </p:spTree>
    <p:extLst>
      <p:ext uri="{BB962C8B-B14F-4D97-AF65-F5344CB8AC3E}">
        <p14:creationId xmlns:p14="http://schemas.microsoft.com/office/powerpoint/2010/main" val="67588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77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Now consider “matter”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1066800"/>
            <a:ext cx="3150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Phase structure of water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1143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Phase structure of QCD matter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5234190"/>
            <a:ext cx="110273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heat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sz="24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416844" y="3007644"/>
            <a:ext cx="1752553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compress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sz="2400" dirty="0" smtClean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5410200"/>
            <a:ext cx="1752553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compress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sz="2400" dirty="0" smtClean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708665" y="2377935"/>
            <a:ext cx="110273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heat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sz="2400" dirty="0" smtClean="0">
              <a:latin typeface="+mn-lt"/>
            </a:endParaRPr>
          </a:p>
        </p:txBody>
      </p:sp>
      <p:pic>
        <p:nvPicPr>
          <p:cNvPr id="21" name="Picture 2" descr="http://upload.wikimedia.org/wikipedia/commons/thumb/0/08/Phase_diagram_of_water.svg/700px-Phase_diagram_of_water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52462"/>
            <a:ext cx="3505200" cy="2924338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4562" y="1828800"/>
            <a:ext cx="3444378" cy="3378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317636">
            <a:off x="1451172" y="2945527"/>
            <a:ext cx="202223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Explored in detail</a:t>
            </a:r>
          </a:p>
        </p:txBody>
      </p:sp>
      <p:sp>
        <p:nvSpPr>
          <p:cNvPr id="15" name="TextBox 14"/>
          <p:cNvSpPr txBox="1"/>
          <p:nvPr/>
        </p:nvSpPr>
        <p:spPr>
          <a:xfrm rot="20142646">
            <a:off x="5741430" y="2585319"/>
            <a:ext cx="29837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Limited exploration to 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6068" y="571065"/>
            <a:ext cx="575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latin typeface="Times New Roman"/>
                <a:cs typeface="Times New Roman"/>
              </a:rPr>
              <a:t>Emergent phenomena not readily evident in the </a:t>
            </a:r>
            <a:r>
              <a:rPr lang="en-US" i="1" dirty="0" err="1" smtClean="0">
                <a:latin typeface="Times New Roman"/>
                <a:cs typeface="Times New Roman"/>
              </a:rPr>
              <a:t>Lagrangian</a:t>
            </a:r>
            <a:endParaRPr lang="en-US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367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6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ChangeArrowheads="1"/>
          </p:cNvSpPr>
          <p:nvPr/>
        </p:nvSpPr>
        <p:spPr bwMode="auto">
          <a:xfrm>
            <a:off x="6610350" y="2873375"/>
            <a:ext cx="504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b="1" u="none">
                <a:solidFill>
                  <a:srgbClr val="00B050"/>
                </a:solidFill>
                <a:latin typeface="Wingdings 2" charset="0"/>
                <a:cs typeface="Arial" charset="0"/>
              </a:rPr>
              <a:t>P</a:t>
            </a:r>
            <a:endParaRPr lang="en-US" sz="4000" u="none">
              <a:solidFill>
                <a:srgbClr val="00B050"/>
              </a:solidFill>
              <a:cs typeface="Arial" charset="0"/>
            </a:endParaRPr>
          </a:p>
        </p:txBody>
      </p:sp>
      <p:pic>
        <p:nvPicPr>
          <p:cNvPr id="15360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0"/>
            <a:ext cx="827087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6" name="TextBox 4"/>
          <p:cNvSpPr txBox="1">
            <a:spLocks noChangeArrowheads="1"/>
          </p:cNvSpPr>
          <p:nvPr/>
        </p:nvSpPr>
        <p:spPr bwMode="auto">
          <a:xfrm>
            <a:off x="7239000" y="1812925"/>
            <a:ext cx="198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800" b="1" u="none">
                <a:solidFill>
                  <a:srgbClr val="FF0000"/>
                </a:solidFill>
                <a:cs typeface="Arial" charset="0"/>
              </a:rPr>
              <a:t>TDR approved by  LHCC, UCG and RB</a:t>
            </a:r>
          </a:p>
        </p:txBody>
      </p:sp>
      <p:sp>
        <p:nvSpPr>
          <p:cNvPr id="153607" name="TextBox 6"/>
          <p:cNvSpPr txBox="1">
            <a:spLocks noChangeArrowheads="1"/>
          </p:cNvSpPr>
          <p:nvPr/>
        </p:nvSpPr>
        <p:spPr bwMode="auto">
          <a:xfrm>
            <a:off x="7239000" y="2916238"/>
            <a:ext cx="2057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800" b="1" u="none">
                <a:solidFill>
                  <a:srgbClr val="000000"/>
                </a:solidFill>
                <a:cs typeface="Arial" charset="0"/>
              </a:rPr>
              <a:t>TDR approved by LHCC and UCG</a:t>
            </a:r>
          </a:p>
        </p:txBody>
      </p:sp>
      <p:sp>
        <p:nvSpPr>
          <p:cNvPr id="153608" name="TextBox 7"/>
          <p:cNvSpPr txBox="1">
            <a:spLocks noChangeArrowheads="1"/>
          </p:cNvSpPr>
          <p:nvPr/>
        </p:nvSpPr>
        <p:spPr bwMode="auto">
          <a:xfrm>
            <a:off x="7162800" y="3973513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800" b="1" u="none">
                <a:solidFill>
                  <a:srgbClr val="000000"/>
                </a:solidFill>
                <a:cs typeface="Arial" charset="0"/>
              </a:rPr>
              <a:t>TDR submitted to LHCC, discussion in progress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17" y="1521179"/>
            <a:ext cx="2555857" cy="36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2" name="Rectangle 7"/>
          <p:cNvSpPr>
            <a:spLocks noChangeArrowheads="1"/>
          </p:cNvSpPr>
          <p:nvPr/>
        </p:nvSpPr>
        <p:spPr bwMode="auto">
          <a:xfrm>
            <a:off x="6657975" y="1773238"/>
            <a:ext cx="504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b="1" u="none">
                <a:solidFill>
                  <a:srgbClr val="00B050"/>
                </a:solidFill>
                <a:latin typeface="Wingdings 2" charset="0"/>
                <a:cs typeface="Arial" charset="0"/>
              </a:rPr>
              <a:t>P</a:t>
            </a:r>
            <a:endParaRPr lang="en-US" sz="4000" u="none">
              <a:solidFill>
                <a:srgbClr val="00B050"/>
              </a:solidFill>
              <a:cs typeface="Arial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15" y="1535290"/>
            <a:ext cx="2545785" cy="360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ALICE_TDR_Inner_tracking_System_140107_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8"/>
          <a:stretch>
            <a:fillRect/>
          </a:stretch>
        </p:blipFill>
        <p:spPr bwMode="auto">
          <a:xfrm>
            <a:off x="433623" y="1521179"/>
            <a:ext cx="2696927" cy="36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0877517">
            <a:off x="740230" y="2064071"/>
            <a:ext cx="215088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Approved by LHCC, UCG, RB </a:t>
            </a:r>
          </a:p>
        </p:txBody>
      </p:sp>
      <p:sp>
        <p:nvSpPr>
          <p:cNvPr id="16" name="TextBox 15"/>
          <p:cNvSpPr txBox="1"/>
          <p:nvPr/>
        </p:nvSpPr>
        <p:spPr>
          <a:xfrm rot="20877517">
            <a:off x="3680911" y="1962947"/>
            <a:ext cx="231768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Approved by LHCC, UCG</a:t>
            </a:r>
          </a:p>
        </p:txBody>
      </p:sp>
      <p:sp>
        <p:nvSpPr>
          <p:cNvPr id="17" name="TextBox 16"/>
          <p:cNvSpPr txBox="1"/>
          <p:nvPr/>
        </p:nvSpPr>
        <p:spPr>
          <a:xfrm rot="20877517">
            <a:off x="6660974" y="2098447"/>
            <a:ext cx="223509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Submitted to LHCC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LS2 Upgrade status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80136" y="890558"/>
            <a:ext cx="9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TDRs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0703" y="5383213"/>
            <a:ext cx="6814686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ALICE-USA Barrel Tracking Upgrade Proposal: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major contributions to both TPC and ITS upgrades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Total cost: ~$10M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Under discussion with DOE; CD1 reviews in spring 2015</a:t>
            </a:r>
          </a:p>
        </p:txBody>
      </p:sp>
    </p:spTree>
    <p:extLst>
      <p:ext uri="{BB962C8B-B14F-4D97-AF65-F5344CB8AC3E}">
        <p14:creationId xmlns:p14="http://schemas.microsoft.com/office/powerpoint/2010/main" val="18973167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4" descr="performance_pointin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09600"/>
            <a:ext cx="3159125" cy="30480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7" name="Picture 3" descr="its_layout_re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2"/>
          <a:stretch>
            <a:fillRect/>
          </a:stretch>
        </p:blipFill>
        <p:spPr bwMode="auto">
          <a:xfrm>
            <a:off x="76200" y="609600"/>
            <a:ext cx="5791200" cy="3673475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847725" y="0"/>
            <a:ext cx="67516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0" hangingPunct="0"/>
            <a:r>
              <a:rPr lang="en-US" sz="2800" b="1" u="none">
                <a:solidFill>
                  <a:srgbClr val="FF0000"/>
                </a:solidFill>
              </a:rPr>
              <a:t>New ITS Layout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4663" y="3657600"/>
            <a:ext cx="1431925" cy="461963"/>
          </a:xfrm>
          <a:prstGeom prst="rect">
            <a:avLst/>
          </a:prstGeom>
          <a:solidFill>
            <a:srgbClr val="4773B7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u="none" dirty="0"/>
              <a:t>12.5 G-pixel camera </a:t>
            </a:r>
          </a:p>
          <a:p>
            <a:pPr algn="ctr">
              <a:defRPr/>
            </a:pPr>
            <a:r>
              <a:rPr lang="en-US" sz="1200" u="none" dirty="0"/>
              <a:t>(~10 m</a:t>
            </a:r>
            <a:r>
              <a:rPr lang="en-US" sz="1200" u="none" baseline="30000" dirty="0"/>
              <a:t>2</a:t>
            </a:r>
            <a:r>
              <a:rPr lang="en-US" sz="1200" u="none" dirty="0"/>
              <a:t>)</a:t>
            </a:r>
          </a:p>
        </p:txBody>
      </p:sp>
      <p:sp>
        <p:nvSpPr>
          <p:cNvPr id="154630" name="TextBox 10"/>
          <p:cNvSpPr txBox="1">
            <a:spLocks noChangeArrowheads="1"/>
          </p:cNvSpPr>
          <p:nvPr/>
        </p:nvSpPr>
        <p:spPr bwMode="auto">
          <a:xfrm>
            <a:off x="76200" y="909638"/>
            <a:ext cx="1082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u="none">
                <a:solidFill>
                  <a:srgbClr val="AD4046"/>
                </a:solidFill>
                <a:latin typeface="Arial" charset="0"/>
              </a:rPr>
              <a:t>r coverage:</a:t>
            </a:r>
          </a:p>
          <a:p>
            <a:r>
              <a:rPr lang="en-US" sz="1200" u="none">
                <a:solidFill>
                  <a:srgbClr val="AD4046"/>
                </a:solidFill>
                <a:latin typeface="Arial" charset="0"/>
              </a:rPr>
              <a:t>22 – 400 mm</a:t>
            </a:r>
          </a:p>
        </p:txBody>
      </p:sp>
      <p:sp>
        <p:nvSpPr>
          <p:cNvPr id="154631" name="TextBox 12"/>
          <p:cNvSpPr txBox="1">
            <a:spLocks noChangeArrowheads="1"/>
          </p:cNvSpPr>
          <p:nvPr/>
        </p:nvSpPr>
        <p:spPr bwMode="auto">
          <a:xfrm>
            <a:off x="-1435100" y="3911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endParaRPr lang="en-US" sz="2400">
              <a:latin typeface="Arial" charset="0"/>
            </a:endParaRPr>
          </a:p>
        </p:txBody>
      </p:sp>
      <p:sp>
        <p:nvSpPr>
          <p:cNvPr id="154632" name="TextBox 13"/>
          <p:cNvSpPr txBox="1">
            <a:spLocks noChangeArrowheads="1"/>
          </p:cNvSpPr>
          <p:nvPr/>
        </p:nvSpPr>
        <p:spPr bwMode="auto">
          <a:xfrm>
            <a:off x="10058400" y="31623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endParaRPr lang="en-US" sz="2400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3700463"/>
            <a:ext cx="1585913" cy="338137"/>
          </a:xfrm>
          <a:prstGeom prst="rect">
            <a:avLst/>
          </a:prstGeom>
          <a:solidFill>
            <a:srgbClr val="4773B7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u="none" dirty="0">
                <a:solidFill>
                  <a:schemeClr val="bg1"/>
                </a:solidFill>
              </a:rPr>
              <a:t>7 layers of MAPS</a:t>
            </a:r>
          </a:p>
        </p:txBody>
      </p:sp>
      <p:sp>
        <p:nvSpPr>
          <p:cNvPr id="154634" name="TextBox 2"/>
          <p:cNvSpPr txBox="1">
            <a:spLocks noChangeArrowheads="1"/>
          </p:cNvSpPr>
          <p:nvPr/>
        </p:nvSpPr>
        <p:spPr bwMode="auto">
          <a:xfrm>
            <a:off x="76200" y="609600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u="none">
                <a:solidFill>
                  <a:srgbClr val="AD4046"/>
                </a:solidFill>
                <a:latin typeface="Symbol" charset="0"/>
                <a:cs typeface="Symbol" charset="0"/>
              </a:rPr>
              <a:t>h </a:t>
            </a:r>
            <a:r>
              <a:rPr lang="en-US" sz="1200" u="none">
                <a:solidFill>
                  <a:srgbClr val="AD4046"/>
                </a:solidFill>
                <a:latin typeface="Arial" charset="0"/>
              </a:rPr>
              <a:t>coverage: |</a:t>
            </a:r>
            <a:r>
              <a:rPr lang="en-US" sz="1200" u="none">
                <a:solidFill>
                  <a:srgbClr val="AD4046"/>
                </a:solidFill>
                <a:latin typeface="Symbol" charset="0"/>
                <a:cs typeface="Symbol" charset="0"/>
              </a:rPr>
              <a:t>h</a:t>
            </a:r>
            <a:r>
              <a:rPr lang="en-US" sz="1200" u="none">
                <a:solidFill>
                  <a:srgbClr val="AD4046"/>
                </a:solidFill>
                <a:latin typeface="Arial" charset="0"/>
              </a:rPr>
              <a:t>| ≤1.5 </a:t>
            </a:r>
          </a:p>
        </p:txBody>
      </p:sp>
      <p:pic>
        <p:nvPicPr>
          <p:cNvPr id="154635" name="Picture 11" descr="IBstaveEXPL3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8699" r="2963" b="4321"/>
          <a:stretch>
            <a:fillRect/>
          </a:stretch>
        </p:blipFill>
        <p:spPr bwMode="auto">
          <a:xfrm>
            <a:off x="71438" y="4402138"/>
            <a:ext cx="3128962" cy="237966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6" name="Picture 16" descr="IBstav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06900"/>
            <a:ext cx="2590800" cy="2365375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37" name="CasellaDiTesto 24"/>
          <p:cNvSpPr txBox="1">
            <a:spLocks noChangeArrowheads="1"/>
          </p:cNvSpPr>
          <p:nvPr/>
        </p:nvSpPr>
        <p:spPr bwMode="auto">
          <a:xfrm>
            <a:off x="9525" y="4343400"/>
            <a:ext cx="167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it-IT" sz="1200" u="none">
                <a:latin typeface="Arial" charset="0"/>
              </a:rPr>
              <a:t>Mean X/X0 = 0.282%</a:t>
            </a:r>
          </a:p>
        </p:txBody>
      </p:sp>
      <p:sp>
        <p:nvSpPr>
          <p:cNvPr id="154638" name="CasellaDiTesto 24"/>
          <p:cNvSpPr txBox="1">
            <a:spLocks noChangeArrowheads="1"/>
          </p:cNvSpPr>
          <p:nvPr/>
        </p:nvSpPr>
        <p:spPr bwMode="auto">
          <a:xfrm>
            <a:off x="5776913" y="5253038"/>
            <a:ext cx="1462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it-IT" sz="1200" u="none">
                <a:latin typeface="Arial" charset="0"/>
              </a:rPr>
              <a:t>Total weight </a:t>
            </a:r>
          </a:p>
          <a:p>
            <a:pPr algn="ctr"/>
            <a:r>
              <a:rPr lang="it-IT" sz="1200" u="none">
                <a:latin typeface="Arial" charset="0"/>
              </a:rPr>
              <a:t>1.4 grams</a:t>
            </a:r>
          </a:p>
        </p:txBody>
      </p:sp>
      <p:pic>
        <p:nvPicPr>
          <p:cNvPr id="154639" name="Picture 6" descr="performance_efficiency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16338"/>
            <a:ext cx="3176588" cy="306546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05600" y="606425"/>
            <a:ext cx="16033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u="none" dirty="0">
                <a:solidFill>
                  <a:srgbClr val="4773B7"/>
                </a:solidFill>
                <a:latin typeface="+mn-lt"/>
                <a:ea typeface="MS PGothic" pitchFamily="34" charset="-128"/>
                <a:cs typeface="+mn-cs"/>
              </a:rPr>
              <a:t>Pointing Resolution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32600" y="3711575"/>
            <a:ext cx="15319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u="none" dirty="0">
                <a:solidFill>
                  <a:srgbClr val="4773B7"/>
                </a:solidFill>
                <a:latin typeface="+mn-lt"/>
                <a:ea typeface="MS PGothic" pitchFamily="34" charset="-128"/>
                <a:cs typeface="+mn-cs"/>
              </a:rPr>
              <a:t>Tracking efficiency</a:t>
            </a:r>
          </a:p>
        </p:txBody>
      </p:sp>
      <p:cxnSp>
        <p:nvCxnSpPr>
          <p:cNvPr id="154642" name="Straight Arrow Connector 21"/>
          <p:cNvCxnSpPr>
            <a:cxnSpLocks noChangeShapeType="1"/>
          </p:cNvCxnSpPr>
          <p:nvPr/>
        </p:nvCxnSpPr>
        <p:spPr bwMode="auto">
          <a:xfrm flipH="1">
            <a:off x="2362200" y="2362200"/>
            <a:ext cx="1295400" cy="2057400"/>
          </a:xfrm>
          <a:prstGeom prst="straightConnector1">
            <a:avLst/>
          </a:prstGeom>
          <a:noFill/>
          <a:ln w="9525">
            <a:solidFill>
              <a:srgbClr val="4F81B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CasellaDiTesto 24"/>
          <p:cNvSpPr txBox="1"/>
          <p:nvPr/>
        </p:nvSpPr>
        <p:spPr>
          <a:xfrm>
            <a:off x="3352800" y="4419600"/>
            <a:ext cx="1219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 u="none" dirty="0">
                <a:latin typeface="+mn-lt"/>
                <a:ea typeface="MS PGothic" pitchFamily="34" charset="-128"/>
                <a:cs typeface="+mn-cs"/>
              </a:rPr>
              <a:t>Total </a:t>
            </a:r>
            <a:r>
              <a:rPr lang="it-IT" sz="1200" u="none" dirty="0" err="1">
                <a:latin typeface="+mn-lt"/>
                <a:ea typeface="MS PGothic" pitchFamily="34" charset="-128"/>
                <a:cs typeface="+mn-cs"/>
              </a:rPr>
              <a:t>weight</a:t>
            </a:r>
            <a:r>
              <a:rPr lang="it-IT" sz="1200" u="none" dirty="0">
                <a:latin typeface="+mn-lt"/>
                <a:ea typeface="MS PGothic" pitchFamily="34" charset="-128"/>
                <a:cs typeface="+mn-cs"/>
              </a:rPr>
              <a:t> </a:t>
            </a:r>
          </a:p>
          <a:p>
            <a:pPr algn="ctr">
              <a:defRPr/>
            </a:pPr>
            <a:r>
              <a:rPr lang="it-IT" sz="1200" u="none" dirty="0">
                <a:latin typeface="+mn-lt"/>
                <a:ea typeface="MS PGothic" pitchFamily="34" charset="-128"/>
                <a:cs typeface="+mn-cs"/>
              </a:rPr>
              <a:t>1.4 </a:t>
            </a:r>
            <a:r>
              <a:rPr lang="it-IT" sz="1200" u="none" dirty="0" err="1">
                <a:latin typeface="+mn-lt"/>
                <a:ea typeface="MS PGothic" pitchFamily="34" charset="-128"/>
                <a:cs typeface="+mn-cs"/>
              </a:rPr>
              <a:t>grams</a:t>
            </a:r>
            <a:endParaRPr lang="it-IT" sz="1200" u="none" dirty="0"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54644" name="Up Arrow 25"/>
          <p:cNvSpPr>
            <a:spLocks noChangeArrowheads="1"/>
          </p:cNvSpPr>
          <p:nvPr/>
        </p:nvSpPr>
        <p:spPr bwMode="auto">
          <a:xfrm flipV="1">
            <a:off x="7239000" y="2247900"/>
            <a:ext cx="76200" cy="838200"/>
          </a:xfrm>
          <a:prstGeom prst="upArrow">
            <a:avLst>
              <a:gd name="adj1" fmla="val 50000"/>
              <a:gd name="adj2" fmla="val 50009"/>
            </a:avLst>
          </a:prstGeom>
          <a:solidFill>
            <a:srgbClr val="4773B7"/>
          </a:solidFill>
          <a:ln w="9525">
            <a:solidFill>
              <a:srgbClr val="4F81BD"/>
            </a:solidFill>
            <a:round/>
            <a:headEnd/>
            <a:tailEnd/>
          </a:ln>
        </p:spPr>
        <p:txBody>
          <a:bodyPr wrap="none"/>
          <a:lstStyle/>
          <a:p>
            <a:endParaRPr lang="en-US" u="none">
              <a:latin typeface="Times New Roman" charset="0"/>
            </a:endParaRPr>
          </a:p>
        </p:txBody>
      </p:sp>
      <p:sp>
        <p:nvSpPr>
          <p:cNvPr id="154645" name="Up Arrow 26"/>
          <p:cNvSpPr>
            <a:spLocks noChangeArrowheads="1"/>
          </p:cNvSpPr>
          <p:nvPr/>
        </p:nvSpPr>
        <p:spPr bwMode="auto">
          <a:xfrm flipV="1">
            <a:off x="6858000" y="2387600"/>
            <a:ext cx="76200" cy="584200"/>
          </a:xfrm>
          <a:prstGeom prst="upArrow">
            <a:avLst>
              <a:gd name="adj1" fmla="val 50000"/>
              <a:gd name="adj2" fmla="val 50011"/>
            </a:avLst>
          </a:prstGeom>
          <a:solidFill>
            <a:srgbClr val="4773B7"/>
          </a:solidFill>
          <a:ln w="9525">
            <a:solidFill>
              <a:srgbClr val="4F81BD"/>
            </a:solidFill>
            <a:round/>
            <a:headEnd/>
            <a:tailEnd/>
          </a:ln>
        </p:spPr>
        <p:txBody>
          <a:bodyPr wrap="none"/>
          <a:lstStyle/>
          <a:p>
            <a:endParaRPr lang="en-US" u="none">
              <a:latin typeface="Times New Roman" charset="0"/>
            </a:endParaRPr>
          </a:p>
        </p:txBody>
      </p:sp>
      <p:sp>
        <p:nvSpPr>
          <p:cNvPr id="154646" name="TextBox 27"/>
          <p:cNvSpPr txBox="1">
            <a:spLocks noChangeArrowheads="1"/>
          </p:cNvSpPr>
          <p:nvPr/>
        </p:nvSpPr>
        <p:spPr bwMode="auto">
          <a:xfrm>
            <a:off x="6858000" y="2725738"/>
            <a:ext cx="355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000" u="none">
                <a:solidFill>
                  <a:srgbClr val="4773B7"/>
                </a:solidFill>
                <a:latin typeface="Arial" charset="0"/>
              </a:rPr>
              <a:t>x 3</a:t>
            </a:r>
          </a:p>
        </p:txBody>
      </p:sp>
      <p:sp>
        <p:nvSpPr>
          <p:cNvPr id="154647" name="TextBox 28"/>
          <p:cNvSpPr txBox="1">
            <a:spLocks noChangeArrowheads="1"/>
          </p:cNvSpPr>
          <p:nvPr/>
        </p:nvSpPr>
        <p:spPr bwMode="auto">
          <a:xfrm>
            <a:off x="7264400" y="2590800"/>
            <a:ext cx="376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000" u="none">
                <a:solidFill>
                  <a:srgbClr val="4773B7"/>
                </a:solidFill>
                <a:latin typeface="Arial" charset="0"/>
              </a:rPr>
              <a:t>X 7</a:t>
            </a:r>
          </a:p>
        </p:txBody>
      </p:sp>
      <p:pic>
        <p:nvPicPr>
          <p:cNvPr id="154648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3" y="0"/>
            <a:ext cx="5667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097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ttangolo 21"/>
          <p:cNvSpPr>
            <a:spLocks noChangeArrowheads="1"/>
          </p:cNvSpPr>
          <p:nvPr/>
        </p:nvSpPr>
        <p:spPr bwMode="auto">
          <a:xfrm>
            <a:off x="107950" y="-7938"/>
            <a:ext cx="8807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/>
          <a:p>
            <a:pPr algn="ctr"/>
            <a:r>
              <a:rPr lang="en-US" sz="4400" b="1" u="none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TPC Upgrade with GEMs</a:t>
            </a:r>
            <a:endParaRPr lang="it-IT" sz="4400" b="1" u="none">
              <a:solidFill>
                <a:srgbClr val="FF0000"/>
              </a:solidFill>
              <a:latin typeface="Times New Roman" charset="0"/>
              <a:ea typeface="Calibri" charset="0"/>
              <a:cs typeface="Times New Roman" charset="0"/>
            </a:endParaRPr>
          </a:p>
        </p:txBody>
      </p:sp>
      <p:pic>
        <p:nvPicPr>
          <p:cNvPr id="1587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8050"/>
            <a:ext cx="38893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2" descr="Capture-00398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800100"/>
            <a:ext cx="407511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21"/>
          <p:cNvSpPr/>
          <p:nvPr/>
        </p:nvSpPr>
        <p:spPr>
          <a:xfrm>
            <a:off x="4511675" y="2783600"/>
            <a:ext cx="4164013" cy="2154399"/>
          </a:xfrm>
          <a:prstGeom prst="rect">
            <a:avLst/>
          </a:prstGeom>
          <a:solidFill>
            <a:srgbClr val="FFFFFF"/>
          </a:solidFill>
          <a:ln>
            <a:solidFill>
              <a:srgbClr val="142F5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0" tIns="45702" rIns="91400" bIns="45702">
            <a:spAutoFit/>
          </a:bodyPr>
          <a:lstStyle/>
          <a:p>
            <a:pPr>
              <a:defRPr/>
            </a:pPr>
            <a:r>
              <a:rPr lang="en-US" sz="2000" u="none" dirty="0">
                <a:solidFill>
                  <a:srgbClr val="234F5A"/>
                </a:solidFill>
                <a:latin typeface="Times New Roman"/>
                <a:ea typeface="Calibri" pitchFamily="34" charset="0"/>
                <a:cs typeface="Times New Roman"/>
              </a:rPr>
              <a:t>Replacement of wire-chambers with GEM-chambers</a:t>
            </a:r>
          </a:p>
          <a:p>
            <a:pPr marL="285630" indent="-285630">
              <a:buFont typeface="Arial"/>
              <a:buChar char="•"/>
              <a:defRPr/>
            </a:pPr>
            <a:r>
              <a:rPr lang="en-US" u="none" dirty="0">
                <a:solidFill>
                  <a:srgbClr val="234F5A"/>
                </a:solidFill>
                <a:latin typeface="Times New Roman"/>
                <a:ea typeface="Calibri" pitchFamily="34" charset="0"/>
                <a:cs typeface="Times New Roman"/>
              </a:rPr>
              <a:t>100 m</a:t>
            </a:r>
            <a:r>
              <a:rPr lang="en-US" u="none" baseline="30000" dirty="0">
                <a:solidFill>
                  <a:srgbClr val="234F5A"/>
                </a:solidFill>
                <a:latin typeface="Times New Roman"/>
                <a:ea typeface="Calibri" pitchFamily="34" charset="0"/>
                <a:cs typeface="Times New Roman"/>
              </a:rPr>
              <a:t>2</a:t>
            </a:r>
            <a:r>
              <a:rPr lang="en-US" u="none" dirty="0">
                <a:solidFill>
                  <a:srgbClr val="234F5A"/>
                </a:solidFill>
                <a:latin typeface="Times New Roman"/>
                <a:ea typeface="Calibri" pitchFamily="34" charset="0"/>
                <a:cs typeface="Times New Roman"/>
              </a:rPr>
              <a:t> single-mask foils</a:t>
            </a:r>
          </a:p>
          <a:p>
            <a:pPr marL="285630" indent="-285630">
              <a:buFont typeface="Arial"/>
              <a:buChar char="•"/>
              <a:defRPr/>
            </a:pPr>
            <a:r>
              <a:rPr lang="en-US" u="none" dirty="0">
                <a:solidFill>
                  <a:srgbClr val="234F5A"/>
                </a:solidFill>
                <a:latin typeface="Times New Roman"/>
                <a:ea typeface="Calibri" pitchFamily="34" charset="0"/>
                <a:cs typeface="Times New Roman"/>
              </a:rPr>
              <a:t>Limit Ion-Back-Flow into drift volume</a:t>
            </a:r>
          </a:p>
          <a:p>
            <a:pPr marL="285630" indent="-285630">
              <a:buFont typeface="Arial"/>
              <a:buChar char="•"/>
              <a:defRPr/>
            </a:pPr>
            <a:r>
              <a:rPr lang="en-US" u="none" dirty="0">
                <a:solidFill>
                  <a:srgbClr val="234F5A"/>
                </a:solidFill>
                <a:latin typeface="Times New Roman"/>
                <a:ea typeface="Calibri" pitchFamily="34" charset="0"/>
                <a:cs typeface="Times New Roman"/>
              </a:rPr>
              <a:t>Maintain excellent </a:t>
            </a:r>
            <a:r>
              <a:rPr lang="en-US" u="none" dirty="0" err="1">
                <a:solidFill>
                  <a:srgbClr val="234F5A"/>
                </a:solidFill>
                <a:latin typeface="Times New Roman"/>
                <a:ea typeface="Calibri" pitchFamily="34" charset="0"/>
                <a:cs typeface="Times New Roman"/>
              </a:rPr>
              <a:t>dE</a:t>
            </a:r>
            <a:r>
              <a:rPr lang="en-US" u="none" dirty="0">
                <a:solidFill>
                  <a:srgbClr val="234F5A"/>
                </a:solidFill>
                <a:latin typeface="Times New Roman"/>
                <a:ea typeface="Calibri" pitchFamily="34" charset="0"/>
                <a:cs typeface="Times New Roman"/>
              </a:rPr>
              <a:t>/dx resolution</a:t>
            </a:r>
          </a:p>
          <a:p>
            <a:pPr>
              <a:defRPr/>
            </a:pPr>
            <a:r>
              <a:rPr lang="en-US" sz="2000" u="none" dirty="0">
                <a:solidFill>
                  <a:srgbClr val="234F5A"/>
                </a:solidFill>
                <a:latin typeface="Times New Roman"/>
                <a:ea typeface="Calibri" pitchFamily="34" charset="0"/>
                <a:cs typeface="Times New Roman"/>
              </a:rPr>
              <a:t>New readout electronics</a:t>
            </a:r>
          </a:p>
          <a:p>
            <a:pPr>
              <a:defRPr/>
            </a:pPr>
            <a:r>
              <a:rPr lang="en-US" sz="2000" u="none" dirty="0">
                <a:solidFill>
                  <a:srgbClr val="234F5A"/>
                </a:solidFill>
                <a:latin typeface="Times New Roman"/>
                <a:ea typeface="Calibri" pitchFamily="34" charset="0"/>
                <a:cs typeface="Times New Roman"/>
              </a:rPr>
              <a:t>Keep all other subsystems</a:t>
            </a:r>
          </a:p>
        </p:txBody>
      </p:sp>
      <p:pic>
        <p:nvPicPr>
          <p:cNvPr id="15872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2732088" cy="2663825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 flipV="1">
            <a:off x="3276600" y="3429000"/>
            <a:ext cx="990600" cy="18478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>
            <a:off x="3200400" y="6019800"/>
            <a:ext cx="6477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873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1" name="TextBox 13"/>
          <p:cNvSpPr txBox="1">
            <a:spLocks noChangeArrowheads="1"/>
          </p:cNvSpPr>
          <p:nvPr/>
        </p:nvSpPr>
        <p:spPr bwMode="auto">
          <a:xfrm>
            <a:off x="4511675" y="919163"/>
            <a:ext cx="4632325" cy="147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400" b="1" u="none" dirty="0">
                <a:solidFill>
                  <a:srgbClr val="234F5A"/>
                </a:solidFill>
                <a:latin typeface="Times New Roman"/>
                <a:cs typeface="Times New Roman"/>
              </a:rPr>
              <a:t>W</a:t>
            </a:r>
            <a:r>
              <a:rPr lang="en-US" sz="2200" b="1" u="none" dirty="0">
                <a:solidFill>
                  <a:srgbClr val="234F5A"/>
                </a:solidFill>
                <a:latin typeface="Times New Roman"/>
                <a:cs typeface="Times New Roman"/>
              </a:rPr>
              <a:t>orld Largest TPC </a:t>
            </a:r>
          </a:p>
          <a:p>
            <a:r>
              <a:rPr lang="en-US" sz="2200" b="1" u="none" dirty="0">
                <a:solidFill>
                  <a:srgbClr val="234F5A"/>
                </a:solidFill>
                <a:latin typeface="Times New Roman"/>
                <a:cs typeface="Times New Roman"/>
              </a:rPr>
              <a:t>ALICE key tracking and PID instrument</a:t>
            </a:r>
          </a:p>
          <a:p>
            <a:r>
              <a:rPr lang="en-US" sz="2200" b="1" u="none" dirty="0">
                <a:solidFill>
                  <a:srgbClr val="234F5A"/>
                </a:solidFill>
                <a:latin typeface="Times New Roman"/>
                <a:cs typeface="Times New Roman"/>
              </a:rPr>
              <a:t>500 million pixels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58729" name="TextBox 13"/>
          <p:cNvSpPr txBox="1">
            <a:spLocks noChangeArrowheads="1"/>
          </p:cNvSpPr>
          <p:nvPr/>
        </p:nvSpPr>
        <p:spPr bwMode="auto">
          <a:xfrm>
            <a:off x="4027664" y="5277556"/>
            <a:ext cx="5102225" cy="157003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91400" tIns="45702" rIns="91400" bIns="45702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400" u="none" dirty="0">
                <a:solidFill>
                  <a:srgbClr val="234F5A"/>
                </a:solidFill>
                <a:latin typeface="Times New Roman"/>
                <a:cs typeface="Times New Roman"/>
              </a:rPr>
              <a:t>Replace wire chambers with quadruple-GEM  or 2 GEMs + Micro </a:t>
            </a:r>
            <a:r>
              <a:rPr lang="en-US" sz="2400" u="none" dirty="0" err="1">
                <a:solidFill>
                  <a:srgbClr val="234F5A"/>
                </a:solidFill>
                <a:latin typeface="Times New Roman"/>
                <a:cs typeface="Times New Roman"/>
              </a:rPr>
              <a:t>Megas</a:t>
            </a:r>
            <a:r>
              <a:rPr lang="en-US" sz="2400" u="none" dirty="0">
                <a:solidFill>
                  <a:srgbClr val="234F5A"/>
                </a:solidFill>
                <a:latin typeface="Times New Roman"/>
                <a:cs typeface="Times New Roman"/>
              </a:rPr>
              <a:t>        (full scale prototypes for both in beam in late 2014) </a:t>
            </a:r>
          </a:p>
        </p:txBody>
      </p:sp>
    </p:spTree>
    <p:extLst>
      <p:ext uri="{BB962C8B-B14F-4D97-AF65-F5344CB8AC3E}">
        <p14:creationId xmlns:p14="http://schemas.microsoft.com/office/powerpoint/2010/main" val="302132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>
            <a:spLocks noGrp="1"/>
          </p:cNvSpPr>
          <p:nvPr>
            <p:ph idx="4294967295"/>
          </p:nvPr>
        </p:nvSpPr>
        <p:spPr>
          <a:xfrm>
            <a:off x="76200" y="914400"/>
            <a:ext cx="6348413" cy="57404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sz="2000" dirty="0" smtClean="0">
                <a:latin typeface="Calibri"/>
                <a:cs typeface="Calibri"/>
              </a:rPr>
              <a:t>Test beam campaign in Nov/Dec 2014 at PS and SPS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latin typeface="Calibri"/>
                <a:cs typeface="Calibri"/>
              </a:rPr>
              <a:t>Two full-size IROC prototypes being prepared</a:t>
            </a:r>
            <a:r>
              <a:rPr lang="en-US" sz="1800" dirty="0" smtClean="0">
                <a:latin typeface="Calibri"/>
                <a:cs typeface="Calibri"/>
              </a:rPr>
              <a:t>:</a:t>
            </a:r>
          </a:p>
          <a:p>
            <a:pPr marL="0" indent="0">
              <a:buFontTx/>
              <a:buNone/>
              <a:defRPr/>
            </a:pPr>
            <a:endParaRPr lang="en-US" sz="800" dirty="0">
              <a:latin typeface="Calibri"/>
              <a:cs typeface="Calibri"/>
            </a:endParaRPr>
          </a:p>
          <a:p>
            <a:pPr>
              <a:defRPr/>
            </a:pPr>
            <a:r>
              <a:rPr lang="en-US" sz="2000" b="1" dirty="0" smtClean="0">
                <a:latin typeface="Calibri"/>
                <a:cs typeface="Calibri"/>
              </a:rPr>
              <a:t>4 single</a:t>
            </a:r>
            <a:r>
              <a:rPr lang="en-US" sz="2000" b="1" dirty="0">
                <a:latin typeface="Calibri"/>
                <a:cs typeface="Calibri"/>
              </a:rPr>
              <a:t>-mask GEMs: S-LP-LP-</a:t>
            </a:r>
            <a:r>
              <a:rPr lang="en-US" sz="2000" b="1" dirty="0" smtClean="0">
                <a:latin typeface="Calibri"/>
                <a:cs typeface="Calibri"/>
              </a:rPr>
              <a:t>S</a:t>
            </a:r>
          </a:p>
          <a:p>
            <a:pPr marL="0" indent="0">
              <a:buFontTx/>
              <a:buNone/>
              <a:defRPr/>
            </a:pPr>
            <a:r>
              <a:rPr lang="en-US" sz="1800" dirty="0" smtClean="0">
                <a:latin typeface="Calibri"/>
                <a:cs typeface="Calibri"/>
              </a:rPr>
              <a:t>      </a:t>
            </a:r>
          </a:p>
        </p:txBody>
      </p:sp>
      <p:pic>
        <p:nvPicPr>
          <p:cNvPr id="16077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378075"/>
            <a:ext cx="4808538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Title 1"/>
          <p:cNvSpPr>
            <a:spLocks noGrp="1"/>
          </p:cNvSpPr>
          <p:nvPr>
            <p:ph type="title"/>
          </p:nvPr>
        </p:nvSpPr>
        <p:spPr>
          <a:xfrm>
            <a:off x="635000" y="228600"/>
            <a:ext cx="7210425" cy="612775"/>
          </a:xfrm>
        </p:spPr>
        <p:txBody>
          <a:bodyPr/>
          <a:lstStyle/>
          <a:p>
            <a:pPr algn="ctr"/>
            <a:r>
              <a:rPr lang="en-GB" sz="4000">
                <a:latin typeface="Calibri" charset="0"/>
                <a:ea typeface="MS PGothic" charset="0"/>
              </a:rPr>
              <a:t>TPC prototypes and test beams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1625" y="6356350"/>
            <a:ext cx="484188" cy="365125"/>
          </a:xfrm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24CF5BC-FBA3-804B-81FA-1974D6603C63}" type="slidenum">
              <a:rPr lang="en-US" sz="1000">
                <a:solidFill>
                  <a:srgbClr val="898989"/>
                </a:solidFill>
              </a:rPr>
              <a:pPr eaLnBrk="1" hangingPunct="1"/>
              <a:t>33</a:t>
            </a:fld>
            <a:endParaRPr lang="en-US" sz="1000">
              <a:solidFill>
                <a:srgbClr val="898989"/>
              </a:solidFill>
            </a:endParaRPr>
          </a:p>
        </p:txBody>
      </p:sp>
      <p:pic>
        <p:nvPicPr>
          <p:cNvPr id="1607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98575"/>
            <a:ext cx="3124200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5" name="Picture 12" descr="HIROC_xsecti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537200"/>
            <a:ext cx="471487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6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678363"/>
            <a:ext cx="4057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7" name="Content Placeholder 14"/>
          <p:cNvSpPr>
            <a:spLocks noGrp="1"/>
          </p:cNvSpPr>
          <p:nvPr>
            <p:ph idx="4294967295"/>
          </p:nvPr>
        </p:nvSpPr>
        <p:spPr>
          <a:xfrm>
            <a:off x="0" y="4135438"/>
            <a:ext cx="9144000" cy="5116512"/>
          </a:xfrm>
        </p:spPr>
        <p:txBody>
          <a:bodyPr/>
          <a:lstStyle/>
          <a:p>
            <a:r>
              <a:rPr lang="en-US" sz="1900" b="1">
                <a:latin typeface="Calibri" charset="0"/>
                <a:ea typeface="MS PGothic" charset="0"/>
                <a:cs typeface="Calibri" charset="0"/>
              </a:rPr>
              <a:t>MM-S-S: MicroMegas (400 LPI) + two standard GEMs</a:t>
            </a:r>
          </a:p>
        </p:txBody>
      </p:sp>
      <p:pic>
        <p:nvPicPr>
          <p:cNvPr id="16077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0"/>
            <a:ext cx="8096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ALICE Highlights and Upgrades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37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38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ALICE Highlights and Upgrades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55BD5-01F2-8849-BDDC-07E967A4814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2222" y="508001"/>
            <a:ext cx="8579556" cy="63709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 did not touch on many important ALICE measurements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Heavy flavor: collective flow, HF jet quenching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Times New Roman"/>
                <a:cs typeface="Times New Roman"/>
              </a:rPr>
              <a:t>Quarkonium</a:t>
            </a:r>
            <a:r>
              <a:rPr lang="en-US" sz="2000" dirty="0" smtClean="0">
                <a:latin typeface="Times New Roman"/>
                <a:cs typeface="Times New Roman"/>
              </a:rPr>
              <a:t> as a probe of </a:t>
            </a:r>
            <a:r>
              <a:rPr lang="en-US" sz="2000" dirty="0" err="1" smtClean="0">
                <a:latin typeface="Times New Roman"/>
                <a:cs typeface="Times New Roman"/>
              </a:rPr>
              <a:t>deconfinement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Results from </a:t>
            </a:r>
            <a:r>
              <a:rPr lang="en-US" sz="2000" dirty="0" err="1" smtClean="0">
                <a:latin typeface="Times New Roman"/>
                <a:cs typeface="Times New Roman"/>
              </a:rPr>
              <a:t>p+Pb</a:t>
            </a:r>
            <a:r>
              <a:rPr lang="en-US" sz="2000" dirty="0" smtClean="0">
                <a:latin typeface="Times New Roman"/>
                <a:cs typeface="Times New Roman"/>
              </a:rPr>
              <a:t> collisions: separating initial and final state effects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UPCs: LHC as a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latin typeface="Times New Roman"/>
                <a:cs typeface="Times New Roman"/>
              </a:rPr>
              <a:t>-hadron collider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Chiral symmetry restoration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The paradigm of the Quark-Gluon Plasma as a strongly-coupled liquid continues to stand up to scrutiny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Progress in quantitative measurement of transport properties: </a:t>
            </a:r>
            <a:r>
              <a:rPr lang="en-US" sz="2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qhat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/s; more to come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Run 2: factor 10 increase in precision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Definitive measurements of jet quenching (ALICE has unique approaches)</a:t>
            </a:r>
            <a:b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Run 3: major upgrade, qualitatively new physics: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Probes of chiral symmetry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Heavy flavor in jets and in bulk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888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112" y="2162210"/>
            <a:ext cx="6421722" cy="3844740"/>
          </a:xfrm>
          <a:prstGeom prst="rect">
            <a:avLst/>
          </a:prstGeom>
        </p:spPr>
      </p:pic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9144000" cy="838200"/>
          </a:xfrm>
        </p:spPr>
        <p:txBody>
          <a:bodyPr/>
          <a:lstStyle/>
          <a:p>
            <a:r>
              <a:rPr lang="en-US" dirty="0" smtClean="0"/>
              <a:t>Quantitative QCD thermodynamics</a:t>
            </a:r>
          </a:p>
        </p:txBody>
      </p:sp>
      <p:sp>
        <p:nvSpPr>
          <p:cNvPr id="1029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USLUO Nov 14 2014</a:t>
            </a:r>
          </a:p>
        </p:txBody>
      </p:sp>
      <p:sp>
        <p:nvSpPr>
          <p:cNvPr id="1030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ALICE Highlights and Upgrades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A408E-6C71-441D-A8F7-9AA9E11D12B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362200" y="1986845"/>
          <a:ext cx="1905000" cy="861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94" name="Equation" r:id="rId4" imgW="927000" imgH="419040" progId="Equation.3">
                  <p:embed/>
                </p:oleObj>
              </mc:Choice>
              <mc:Fallback>
                <p:oleObj name="Equation" r:id="rId4" imgW="927000" imgH="419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986845"/>
                        <a:ext cx="1905000" cy="8611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228127"/>
              </p:ext>
            </p:extLst>
          </p:nvPr>
        </p:nvGraphicFramePr>
        <p:xfrm>
          <a:off x="1600200" y="3136900"/>
          <a:ext cx="762000" cy="1203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95" name="Equation" r:id="rId6" imgW="241200" imgH="393480" progId="Equation.3">
                  <p:embed/>
                </p:oleObj>
              </mc:Choice>
              <mc:Fallback>
                <p:oleObj name="Equation" r:id="rId6" imgW="24120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136900"/>
                        <a:ext cx="762000" cy="120315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5523" y="609600"/>
            <a:ext cx="84912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Finite temperature QCD calculated numerically on </a:t>
            </a:r>
            <a:r>
              <a:rPr lang="en-US" sz="2400" dirty="0">
                <a:latin typeface="Times New Roman"/>
                <a:cs typeface="Times New Roman"/>
              </a:rPr>
              <a:t>the lattice</a:t>
            </a:r>
            <a:r>
              <a:rPr lang="en-US" sz="2400" dirty="0">
                <a:latin typeface="+mn-lt"/>
              </a:rPr>
              <a:t> (</a:t>
            </a:r>
            <a:r>
              <a:rPr lang="en-US" sz="2400" dirty="0" err="1">
                <a:latin typeface="Symbol" pitchFamily="18" charset="2"/>
              </a:rPr>
              <a:t>m</a:t>
            </a:r>
            <a:r>
              <a:rPr lang="en-US" sz="2400" baseline="-25000" dirty="0" err="1">
                <a:latin typeface="+mn-lt"/>
              </a:rPr>
              <a:t>B</a:t>
            </a:r>
            <a:r>
              <a:rPr lang="en-US" sz="2400" dirty="0">
                <a:latin typeface="+mn-lt"/>
              </a:rPr>
              <a:t>=0)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" y="5838676"/>
            <a:ext cx="3727450" cy="6461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Cross-over, not sharp phase transition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(like ionization of atomic plasma)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612891" y="4479767"/>
            <a:ext cx="1498618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>
            <a:off x="5693293" y="2349500"/>
            <a:ext cx="402707" cy="498510"/>
          </a:xfrm>
          <a:prstGeom prst="leftBrac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86000" y="1219200"/>
            <a:ext cx="6814586" cy="58477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Slow convergence to non-interacting </a:t>
            </a:r>
            <a:r>
              <a:rPr lang="en-US" sz="1600" dirty="0" err="1">
                <a:solidFill>
                  <a:srgbClr val="008000"/>
                </a:solidFill>
                <a:latin typeface="Times New Roman"/>
                <a:cs typeface="Times New Roman"/>
              </a:rPr>
              <a:t>Steffan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-Boltzmann limit</a:t>
            </a:r>
            <a:endParaRPr lang="en-US" sz="16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What carries energy - complex bound states of </a:t>
            </a:r>
            <a:r>
              <a:rPr lang="en-US" sz="16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q+g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? “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strongly-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coupled” plasma?</a:t>
            </a:r>
            <a:endParaRPr lang="en-US" sz="16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cxnSp>
        <p:nvCxnSpPr>
          <p:cNvPr id="22" name="Straight Arrow Connector 21"/>
          <p:cNvCxnSpPr>
            <a:endCxn id="20" idx="1"/>
          </p:cNvCxnSpPr>
          <p:nvPr/>
        </p:nvCxnSpPr>
        <p:spPr>
          <a:xfrm rot="16200000" flipH="1">
            <a:off x="4913058" y="1818519"/>
            <a:ext cx="794777" cy="765693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5920" y="2349500"/>
            <a:ext cx="203388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Energy density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1133" y="5700067"/>
            <a:ext cx="26497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Temperature [</a:t>
            </a:r>
            <a:r>
              <a:rPr lang="en-US" sz="2400" dirty="0" err="1" smtClean="0">
                <a:latin typeface="Times New Roman"/>
                <a:cs typeface="Times New Roman"/>
              </a:rPr>
              <a:t>MeV</a:t>
            </a:r>
            <a:r>
              <a:rPr lang="en-US" sz="2400" dirty="0" smtClean="0">
                <a:latin typeface="Times New Roman"/>
                <a:cs typeface="Times New Roman"/>
              </a:rPr>
              <a:t>]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6938715" y="3789808"/>
            <a:ext cx="3188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S. </a:t>
            </a:r>
            <a:r>
              <a:rPr lang="en-US" sz="1400" dirty="0" err="1" smtClean="0">
                <a:latin typeface="Times New Roman"/>
                <a:cs typeface="Times New Roman"/>
              </a:rPr>
              <a:t>Borsanyi</a:t>
            </a:r>
            <a:r>
              <a:rPr lang="en-US" sz="1400" dirty="0" smtClean="0">
                <a:latin typeface="Times New Roman"/>
                <a:cs typeface="Times New Roman"/>
              </a:rPr>
              <a:t> et al., JHEP 1011, 077 (2010)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733800"/>
            <a:ext cx="4572538" cy="2963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Studying hot QCD in the  Laboratory:</a:t>
            </a:r>
            <a:br>
              <a:rPr lang="en-US" dirty="0" smtClean="0"/>
            </a:br>
            <a:r>
              <a:rPr lang="en-US" dirty="0" smtClean="0"/>
              <a:t>high energy collisions of heavy nuclei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833E-3428-F540-B02E-E318675ECEBF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" name="Group 10"/>
          <p:cNvGrpSpPr/>
          <p:nvPr/>
        </p:nvGrpSpPr>
        <p:grpSpPr>
          <a:xfrm>
            <a:off x="609600" y="990600"/>
            <a:ext cx="7719555" cy="2438400"/>
            <a:chOff x="685800" y="1040309"/>
            <a:chExt cx="8001002" cy="2769691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685800" y="1447800"/>
              <a:ext cx="8001002" cy="2362200"/>
              <a:chOff x="48" y="1296"/>
              <a:chExt cx="6448" cy="1728"/>
            </a:xfrm>
          </p:grpSpPr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064" y="1296"/>
                <a:ext cx="1008" cy="1728"/>
              </a:xfrm>
              <a:prstGeom prst="rect">
                <a:avLst/>
              </a:prstGeom>
              <a:noFill/>
            </p:spPr>
          </p:pic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168" y="1296"/>
                <a:ext cx="1464" cy="1728"/>
              </a:xfrm>
              <a:prstGeom prst="rect">
                <a:avLst/>
              </a:prstGeom>
              <a:noFill/>
            </p:spPr>
          </p:pic>
          <p:pic>
            <p:nvPicPr>
              <p:cNvPr id="16" name="Picture 7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704" y="1296"/>
                <a:ext cx="1792" cy="1728"/>
              </a:xfrm>
              <a:prstGeom prst="rect">
                <a:avLst/>
              </a:prstGeom>
              <a:noFill/>
            </p:spPr>
          </p:pic>
          <p:pic>
            <p:nvPicPr>
              <p:cNvPr id="17" name="Picture 8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8" y="1296"/>
                <a:ext cx="1944" cy="1720"/>
              </a:xfrm>
              <a:prstGeom prst="rect">
                <a:avLst/>
              </a:prstGeom>
              <a:noFill/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134124" y="1040309"/>
              <a:ext cx="2527301" cy="5243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Model calculation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561508"/>
            <a:ext cx="3352800" cy="28392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52600" y="4152352"/>
            <a:ext cx="529389" cy="1353135"/>
          </a:xfrm>
          <a:prstGeom prst="ellipse">
            <a:avLst/>
          </a:prstGeom>
          <a:noFill/>
          <a:ln w="603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953000" y="1694865"/>
            <a:ext cx="529389" cy="1353135"/>
          </a:xfrm>
          <a:prstGeom prst="ellipse">
            <a:avLst/>
          </a:prstGeom>
          <a:noFill/>
          <a:ln w="603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-Down Arrow 26"/>
          <p:cNvSpPr/>
          <p:nvPr/>
        </p:nvSpPr>
        <p:spPr>
          <a:xfrm rot="2968354">
            <a:off x="3267961" y="2084169"/>
            <a:ext cx="779277" cy="2942812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19865604">
            <a:off x="4800350" y="5191923"/>
            <a:ext cx="26601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Real LHC </a:t>
            </a:r>
            <a:r>
              <a:rPr lang="en-US" dirty="0" err="1" smtClean="0">
                <a:latin typeface="Times New Roman"/>
                <a:cs typeface="Times New Roman"/>
              </a:rPr>
              <a:t>Pb+Pb</a:t>
            </a:r>
            <a:r>
              <a:rPr lang="en-US" dirty="0" smtClean="0">
                <a:latin typeface="Times New Roman"/>
                <a:cs typeface="Times New Roman"/>
              </a:rPr>
              <a:t> collision</a:t>
            </a:r>
          </a:p>
        </p:txBody>
      </p:sp>
    </p:spTree>
    <p:extLst>
      <p:ext uri="{BB962C8B-B14F-4D97-AF65-F5344CB8AC3E}">
        <p14:creationId xmlns:p14="http://schemas.microsoft.com/office/powerpoint/2010/main" val="298518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7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202" name="Picture 4" descr="ALIce_SETUP_final_cf"/>
            <p:cNvPicPr>
              <a:picLocks noChangeAspect="1" noChangeArrowheads="1"/>
            </p:cNvPicPr>
            <p:nvPr/>
          </p:nvPicPr>
          <p:blipFill>
            <a:blip r:embed="rId3"/>
            <a:srcRect r="4427"/>
            <a:stretch>
              <a:fillRect/>
            </a:stretch>
          </p:blipFill>
          <p:spPr bwMode="auto">
            <a:xfrm>
              <a:off x="0" y="224"/>
              <a:ext cx="5760" cy="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Rectangle 19"/>
            <p:cNvSpPr>
              <a:spLocks noChangeArrowheads="1"/>
            </p:cNvSpPr>
            <p:nvPr/>
          </p:nvSpPr>
          <p:spPr bwMode="auto">
            <a:xfrm>
              <a:off x="3878" y="375"/>
              <a:ext cx="1882" cy="128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endParaRPr lang="en-GB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3734" y="0"/>
              <a:ext cx="2026" cy="1495"/>
              <a:chOff x="2977" y="246"/>
              <a:chExt cx="2026" cy="1495"/>
            </a:xfrm>
          </p:grpSpPr>
          <p:pic>
            <p:nvPicPr>
              <p:cNvPr id="8206" name="Picture 15" descr="ALIce_SETUP_final_cf"/>
              <p:cNvPicPr>
                <a:picLocks noChangeAspect="1" noChangeArrowheads="1"/>
              </p:cNvPicPr>
              <p:nvPr/>
            </p:nvPicPr>
            <p:blipFill>
              <a:blip r:embed="rId4"/>
              <a:srcRect l="69832" t="6055" r="8464" b="71506"/>
              <a:stretch>
                <a:fillRect/>
              </a:stretch>
            </p:blipFill>
            <p:spPr bwMode="auto">
              <a:xfrm>
                <a:off x="3062" y="377"/>
                <a:ext cx="1941" cy="1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07" name="Picture 16" descr="ALIce_SETUP_final_cf"/>
              <p:cNvPicPr>
                <a:picLocks noChangeAspect="1" noChangeArrowheads="1"/>
              </p:cNvPicPr>
              <p:nvPr/>
            </p:nvPicPr>
            <p:blipFill>
              <a:blip r:embed="rId5"/>
              <a:srcRect l="94846" t="18721" b="70404"/>
              <a:stretch>
                <a:fillRect/>
              </a:stretch>
            </p:blipFill>
            <p:spPr bwMode="auto">
              <a:xfrm>
                <a:off x="4662" y="1033"/>
                <a:ext cx="337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08" name="Picture 17" descr="ALIce_SETUP_final_cf"/>
              <p:cNvPicPr>
                <a:picLocks noChangeAspect="1" noChangeArrowheads="1"/>
              </p:cNvPicPr>
              <p:nvPr/>
            </p:nvPicPr>
            <p:blipFill>
              <a:blip r:embed="rId6"/>
              <a:srcRect l="68111" r="13776" b="97302"/>
              <a:stretch>
                <a:fillRect/>
              </a:stretch>
            </p:blipFill>
            <p:spPr bwMode="auto">
              <a:xfrm>
                <a:off x="2977" y="246"/>
                <a:ext cx="148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205" name="Picture 23" descr="ALIce_SETUP_final_cf"/>
            <p:cNvPicPr>
              <a:picLocks noChangeAspect="1" noChangeArrowheads="1"/>
            </p:cNvPicPr>
            <p:nvPr/>
          </p:nvPicPr>
          <p:blipFill>
            <a:blip r:embed="rId3"/>
            <a:srcRect l="57576" t="26001" r="33315" b="68188"/>
            <a:stretch>
              <a:fillRect/>
            </a:stretch>
          </p:blipFill>
          <p:spPr bwMode="auto">
            <a:xfrm>
              <a:off x="3483" y="1296"/>
              <a:ext cx="549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A022A-20A3-4B87-95F3-19850ABDBCF8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457200" y="3234267"/>
            <a:ext cx="8450263" cy="30469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ALICE is the comprehensive heavy ion experiment at the LHC</a:t>
            </a:r>
          </a:p>
          <a:p>
            <a:pPr>
              <a:defRPr/>
            </a:pPr>
            <a:endParaRPr lang="en-US" sz="240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Design optimized </a:t>
            </a:r>
            <a:r>
              <a:rPr lang="en-US" sz="2400" dirty="0">
                <a:latin typeface="Times New Roman"/>
                <a:cs typeface="Times New Roman"/>
              </a:rPr>
              <a:t>for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</a:p>
          <a:p>
            <a:pPr lvl="1">
              <a:buFont typeface="Arial"/>
              <a:buChar char="•"/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huge </a:t>
            </a:r>
            <a:r>
              <a:rPr lang="en-US" sz="2400" dirty="0">
                <a:latin typeface="Times New Roman"/>
                <a:cs typeface="Times New Roman"/>
              </a:rPr>
              <a:t>particle multiplicities of nuclear </a:t>
            </a:r>
            <a:r>
              <a:rPr lang="en-US" sz="2400" dirty="0" smtClean="0">
                <a:latin typeface="Times New Roman"/>
                <a:cs typeface="Times New Roman"/>
              </a:rPr>
              <a:t>collisions </a:t>
            </a:r>
          </a:p>
          <a:p>
            <a:pPr lvl="1">
              <a:buFont typeface="Arial"/>
              <a:buChar char="•"/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efficient tracking over wide momentum range</a:t>
            </a:r>
          </a:p>
          <a:p>
            <a:pPr lvl="1">
              <a:buFont typeface="Arial"/>
              <a:buChar char="•"/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extensive particle identification </a:t>
            </a:r>
          </a:p>
          <a:p>
            <a:pPr lvl="1">
              <a:buFont typeface="Arial"/>
              <a:buChar char="•"/>
              <a:defRPr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low mass around vertex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latin typeface="Times New Roman"/>
                <a:cs typeface="Times New Roman"/>
              </a:rPr>
              <a:t> low </a:t>
            </a:r>
            <a:r>
              <a:rPr lang="en-US" sz="2400" dirty="0" err="1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 measurements</a:t>
            </a:r>
          </a:p>
          <a:p>
            <a:pPr lvl="3">
              <a:defRPr/>
            </a:pPr>
            <a:r>
              <a:rPr lang="en-US" sz="2400" dirty="0" smtClean="0">
                <a:latin typeface="Times New Roman"/>
                <a:cs typeface="Times New Roman"/>
              </a:rPr>
              <a:t>QGP “temperature” ~ </a:t>
            </a:r>
            <a:r>
              <a:rPr lang="en-US" sz="2400" dirty="0" smtClean="0">
                <a:latin typeface="Symbol" charset="2"/>
                <a:cs typeface="Symbol" charset="2"/>
              </a:rPr>
              <a:t>L</a:t>
            </a:r>
            <a:r>
              <a:rPr lang="en-US" sz="2400" baseline="-25000" dirty="0" smtClean="0">
                <a:latin typeface="Times New Roman"/>
                <a:cs typeface="Times New Roman"/>
              </a:rPr>
              <a:t>QCD</a:t>
            </a:r>
            <a:r>
              <a:rPr lang="en-US" sz="2400" dirty="0" smtClean="0">
                <a:latin typeface="Times New Roman"/>
                <a:cs typeface="Times New Roman"/>
              </a:rPr>
              <a:t> ~ few hundred MeV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0" y="76200"/>
            <a:ext cx="1693863" cy="7080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latin typeface="Times New Roman"/>
                <a:cs typeface="Times New Roman"/>
              </a:rPr>
              <a:t>ALICE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686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1752145-5C82-A448-9D22-F95E3E2B6B94}" type="slidenum">
              <a:rPr lang="en-US"/>
              <a:pPr/>
              <a:t>7</a:t>
            </a:fld>
            <a:endParaRPr lang="en-US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609" y="211680"/>
            <a:ext cx="6864687" cy="7619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ALICE Particle ID: TPC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63" y="1548675"/>
            <a:ext cx="6791169" cy="494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1200" y="959556"/>
            <a:ext cx="3498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/>
                <a:cs typeface="Times New Roman"/>
              </a:rPr>
              <a:t>Int. J. Mod. Phys. A 29 (2014) 1430044 </a:t>
            </a:r>
            <a:endParaRPr lang="en-US" sz="1600" i="1" dirty="0" smtClean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9200" y="0"/>
            <a:ext cx="7391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ALICE: Tomography via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-conversions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USLUO Nov 14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C26AD-F5B3-4856-8FA6-8D576149B8A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4992380" y="3819898"/>
            <a:ext cx="3909716" cy="2739750"/>
            <a:chOff x="685800" y="4014842"/>
            <a:chExt cx="3909716" cy="27397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4014842"/>
              <a:ext cx="3909716" cy="269075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5" name="TextBox 24"/>
            <p:cNvSpPr txBox="1"/>
            <p:nvPr/>
          </p:nvSpPr>
          <p:spPr>
            <a:xfrm>
              <a:off x="3919063" y="6354482"/>
              <a:ext cx="55331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+mn-lt"/>
                </a:rPr>
                <a:t>M</a:t>
              </a:r>
              <a:r>
                <a:rPr lang="en-US" sz="2000" baseline="-25000" dirty="0" err="1" smtClean="0">
                  <a:latin typeface="Symbol" charset="2"/>
                  <a:cs typeface="Symbol" charset="2"/>
                </a:rPr>
                <a:t>gg</a:t>
              </a:r>
              <a:endParaRPr lang="en-US" sz="2000" baseline="-25000" dirty="0" smtClean="0">
                <a:latin typeface="Symbol" charset="2"/>
                <a:cs typeface="Symbol" charset="2"/>
              </a:endParaRPr>
            </a:p>
          </p:txBody>
        </p:sp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7400" y="5410200"/>
              <a:ext cx="1968500" cy="2985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2439" y="1140182"/>
            <a:ext cx="3356722" cy="22521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704" y="1441449"/>
            <a:ext cx="961496" cy="2545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6223" y="910790"/>
            <a:ext cx="3278518" cy="2909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84" y="3805498"/>
            <a:ext cx="3480577" cy="27038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21200" y="522115"/>
            <a:ext cx="3498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/>
                <a:cs typeface="Times New Roman"/>
              </a:rPr>
              <a:t>Int. J. Mod. Phys. A 29 (2014) 1430044 </a:t>
            </a:r>
            <a:endParaRPr lang="en-US" sz="1600" i="1" dirty="0" smtClean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from the fireball: direct photons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USLUO Nov 14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ALICE Highlights and Upgrades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89" y="1072409"/>
            <a:ext cx="5829912" cy="406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 rot="19764293">
            <a:off x="1025587" y="1599263"/>
            <a:ext cx="831892" cy="165847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47342" y="3473525"/>
            <a:ext cx="2937363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xcess yield relative to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perturbative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expectation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889" y="5566288"/>
            <a:ext cx="5160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Exponential fit to excess yield: T=304±51 MeV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Compare PHENIX/RHIC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: T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=221±19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±19 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MeV</a:t>
            </a:r>
            <a:endParaRPr 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5450996" y="5566288"/>
            <a:ext cx="376067" cy="70788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19801" y="5581229"/>
            <a:ext cx="3019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Connection to temperature? Model studies ongoing…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87863" y="3578112"/>
            <a:ext cx="2946963" cy="1764372"/>
            <a:chOff x="5987863" y="3578112"/>
            <a:chExt cx="2946963" cy="17643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7863" y="3578112"/>
              <a:ext cx="2946963" cy="176437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H="1" flipV="1">
              <a:off x="6909537" y="3781437"/>
              <a:ext cx="9478" cy="118466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826" y="1009331"/>
            <a:ext cx="2499000" cy="18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EC1D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/>
            <a:cs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2521</TotalTime>
  <Words>2099</Words>
  <Application>Microsoft Macintosh PowerPoint</Application>
  <PresentationFormat>On-screen Show (4:3)</PresentationFormat>
  <Paragraphs>427</Paragraphs>
  <Slides>34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Equation</vt:lpstr>
      <vt:lpstr>ALICE Highlights and Upgrades</vt:lpstr>
      <vt:lpstr>QCD: running of aS</vt:lpstr>
      <vt:lpstr>Now consider “matter”</vt:lpstr>
      <vt:lpstr>Quantitative QCD thermodynamics</vt:lpstr>
      <vt:lpstr>Studying hot QCD in the  Laboratory: high energy collisions of heavy nuclei</vt:lpstr>
      <vt:lpstr>PowerPoint Presentation</vt:lpstr>
      <vt:lpstr>ALICE Particle ID: TPC dE/dx</vt:lpstr>
      <vt:lpstr>ALICE: Tomography via g-conversions</vt:lpstr>
      <vt:lpstr>Radiation from the fireball: direct photons</vt:lpstr>
      <vt:lpstr>Collective flow</vt:lpstr>
      <vt:lpstr>Elliptic flow of a degenerate Fermi fluid</vt:lpstr>
      <vt:lpstr>Collective Flow of QCD Matter</vt:lpstr>
      <vt:lpstr>Shear viscosity in a fluid</vt:lpstr>
      <vt:lpstr>Bounds on normalized shear viscosity</vt:lpstr>
      <vt:lpstr>v2: data vs. viscous hydrodynamics</vt:lpstr>
      <vt:lpstr>Higher order moments of flow</vt:lpstr>
      <vt:lpstr>Unexpected result: flow in p+Pb collisions</vt:lpstr>
      <vt:lpstr>Jets in QCD matter</vt:lpstr>
      <vt:lpstr>Jet quenching in QCD</vt:lpstr>
      <vt:lpstr>Jet quenching via high pT  hadron suppression</vt:lpstr>
      <vt:lpstr>Measurement of    : data + modeling</vt:lpstr>
      <vt:lpstr>First inclusive jet cross section for p+p @ 2.76 TeV </vt:lpstr>
      <vt:lpstr>IRC-safe jets in heavy ion collisions: hadron+jet correlations</vt:lpstr>
      <vt:lpstr>IRC-safe jets: intra-jet broadening due to quenching?</vt:lpstr>
      <vt:lpstr>Large-angle scattering off the QGP</vt:lpstr>
      <vt:lpstr>h+jet @ LHC: medium-induced acoplanarity?</vt:lpstr>
      <vt:lpstr>ALICE Run Plan: past, present and future</vt:lpstr>
      <vt:lpstr>PowerPoint Presentation</vt:lpstr>
      <vt:lpstr>ALICE LS2 Upgrades</vt:lpstr>
      <vt:lpstr>ALICE LS2 Upgrade status</vt:lpstr>
      <vt:lpstr>PowerPoint Presentation</vt:lpstr>
      <vt:lpstr>PowerPoint Presentation</vt:lpstr>
      <vt:lpstr>TPC prototypes and test beams</vt:lpstr>
      <vt:lpstr>Outlook</vt:lpstr>
    </vt:vector>
  </TitlesOfParts>
  <Company>LBNL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Jacobs</dc:creator>
  <cp:lastModifiedBy>Peter Jacobs</cp:lastModifiedBy>
  <cp:revision>297</cp:revision>
  <dcterms:created xsi:type="dcterms:W3CDTF">2011-06-20T01:07:22Z</dcterms:created>
  <dcterms:modified xsi:type="dcterms:W3CDTF">2014-11-13T05:06:19Z</dcterms:modified>
</cp:coreProperties>
</file>