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833" r:id="rId5"/>
    <p:sldMasterId id="2147483870" r:id="rId6"/>
    <p:sldMasterId id="2147483882" r:id="rId7"/>
  </p:sldMasterIdLst>
  <p:notesMasterIdLst>
    <p:notesMasterId r:id="rId40"/>
  </p:notesMasterIdLst>
  <p:sldIdLst>
    <p:sldId id="444" r:id="rId8"/>
    <p:sldId id="447" r:id="rId9"/>
    <p:sldId id="280" r:id="rId10"/>
    <p:sldId id="357" r:id="rId11"/>
    <p:sldId id="351" r:id="rId12"/>
    <p:sldId id="326" r:id="rId13"/>
    <p:sldId id="355" r:id="rId14"/>
    <p:sldId id="327" r:id="rId15"/>
    <p:sldId id="328" r:id="rId16"/>
    <p:sldId id="377" r:id="rId17"/>
    <p:sldId id="381" r:id="rId18"/>
    <p:sldId id="348" r:id="rId19"/>
    <p:sldId id="349" r:id="rId20"/>
    <p:sldId id="350" r:id="rId21"/>
    <p:sldId id="354" r:id="rId22"/>
    <p:sldId id="361" r:id="rId23"/>
    <p:sldId id="359" r:id="rId24"/>
    <p:sldId id="362" r:id="rId25"/>
    <p:sldId id="363" r:id="rId26"/>
    <p:sldId id="364" r:id="rId27"/>
    <p:sldId id="365" r:id="rId28"/>
    <p:sldId id="379" r:id="rId29"/>
    <p:sldId id="445" r:id="rId30"/>
    <p:sldId id="374" r:id="rId31"/>
    <p:sldId id="446" r:id="rId32"/>
    <p:sldId id="375" r:id="rId33"/>
    <p:sldId id="289" r:id="rId34"/>
    <p:sldId id="358" r:id="rId35"/>
    <p:sldId id="353" r:id="rId36"/>
    <p:sldId id="360" r:id="rId37"/>
    <p:sldId id="376" r:id="rId38"/>
    <p:sldId id="373" r:id="rId3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13"/>
    <a:srgbClr val="0000CC"/>
    <a:srgbClr val="000086"/>
    <a:srgbClr val="CCFFFF"/>
    <a:srgbClr val="000099"/>
    <a:srgbClr val="800000"/>
    <a:srgbClr val="000083"/>
    <a:srgbClr val="000074"/>
    <a:srgbClr val="71FFFF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2" autoAdjust="0"/>
    <p:restoredTop sz="94660"/>
  </p:normalViewPr>
  <p:slideViewPr>
    <p:cSldViewPr>
      <p:cViewPr varScale="1">
        <p:scale>
          <a:sx n="164" d="100"/>
          <a:sy n="164" d="100"/>
        </p:scale>
        <p:origin x="648" y="144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9B2E5-D583-448C-8749-C225EAE9E87D}" type="datetimeFigureOut">
              <a:rPr lang="en-US" smtClean="0"/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19C2D-2472-48CA-B0D5-A3EED847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7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944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CD87-9A74-4408-BA5D-EE2D4BD8521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BC49A7A-7364-47BF-99B7-7C58939AE863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C704D4-D4D7-4051-8488-931A1E774467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31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31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F46E9F4-F70B-4F4A-8A34-01340375BB15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6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8C0144-1AA8-405B-AFE6-708CEA3643EE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846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0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AA2D243-89C7-45C6-90E3-55396F6C4558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24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24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1205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05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20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3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91B548-801C-497B-AAFD-057203FC4B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C38AD0-8DBE-4DAC-B68B-A738423797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B0E43-A8C6-4D9D-89C1-D975FCF23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981200" y="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A39087-B05E-4FFF-8CC2-4B9B8D7FE2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5" y="27624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2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2" y="648019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873B5E-B871-4AF9-A5F8-74E54AF446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81" y="27625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3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7" y="648020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31073-3BFA-425E-8EAB-36EF693925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2" y="276241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16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08" y="6480191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8600"/>
            <a:ext cx="8077200" cy="914400"/>
          </a:xfrm>
          <a:solidFill>
            <a:srgbClr val="000086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2" descr="mailbox://D:/NEWMANCP/USLUO2013/US%20LUA%20Files%20to%20save%20as%20%27Official%27%20%20logo%20and%20cover%20page.eml?number=0&amp;part=1.1.2.2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79" y="228600"/>
            <a:ext cx="103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0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3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8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24C319-9CA0-4743-A9D1-57CEBC9C27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45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1"/>
            <a:ext cx="1447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676400" y="228601"/>
            <a:ext cx="79248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11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6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5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  <a:solidFill>
            <a:srgbClr val="000086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UEC</a:t>
            </a:r>
          </a:p>
          <a:p>
            <a:pPr>
              <a:defRPr/>
            </a:pPr>
            <a:r>
              <a:rPr lang="en-US" dirty="0" smtClean="0"/>
              <a:t>4/18/13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Quinn                          University of Mississippi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C6FF-23FB-4713-AB1E-B32469015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599" y="239416"/>
            <a:ext cx="1013891" cy="9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578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5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F3F074-93C4-4634-873F-72646475DF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4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81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3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8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82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79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18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644A2-FC29-4701-BAA6-FB5C27879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38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5EF5E-C8CF-47B7-922D-E6F1324EF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9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6DA2E8-7898-4632-9AC0-17683A857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86328-CD8B-41F6-B698-A66227F3BC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46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D1090C-4BAD-4347-A0FF-8FF8A6C75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310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6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6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CA8CA-169D-4165-87EF-6B510A31E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441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20B6D1-1FE3-49ED-A6D2-D96234212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9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266F9F-116A-4E2C-94D4-55E19599B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0510" y="0"/>
            <a:ext cx="2220310" cy="1006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288925" indent="-288925" defTabSz="1503363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5260975" algn="l"/>
                <a:tab pos="6118225" algn="l"/>
                <a:tab pos="8912225" algn="l"/>
              </a:tabLst>
            </a:pPr>
            <a:endParaRPr lang="en-US" sz="1900" b="1" smtClean="0">
              <a:solidFill>
                <a:srgbClr val="10253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8" y="-15651"/>
            <a:ext cx="1119352" cy="10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6CA6F-28BD-4BDD-A170-EADBBF33C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29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E349BC-9C77-4345-AF6F-B4D3FF48A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4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6DC824-FC2E-487A-ACD2-F22369F2CD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63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43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31CDA8-5C87-4214-822F-5E18B709C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1FD141-3896-486F-92AB-61B0CA7ECA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978359-0527-40F6-A3BE-1FF413F55E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3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FAC63C3-FB9C-4A71-8977-FD31AECC2778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03941" name="Line 5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2" name="Line 6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3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34400" y="76200"/>
            <a:ext cx="132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4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61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7650" y="228622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 userDrawn="1"/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58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7650" y="228616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8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11/11/2014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85FE3BF-E5CC-4257-BD05-B997E1024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"/>
            <a:ext cx="1733550" cy="76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65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energy.gov/hep/hepap/meetings/20140313/" TargetMode="Externa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uslua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4" r="27025" b="4597"/>
          <a:stretch/>
        </p:blipFill>
        <p:spPr bwMode="auto">
          <a:xfrm>
            <a:off x="7400318" y="3246590"/>
            <a:ext cx="2406250" cy="345921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1" r="193" b="70085"/>
          <a:stretch/>
        </p:blipFill>
        <p:spPr>
          <a:xfrm>
            <a:off x="155890" y="116890"/>
            <a:ext cx="9673910" cy="8737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386" y="1003176"/>
            <a:ext cx="2546368" cy="218110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6" name="Picture 2" descr="http://science.energy.gov/%7E/media/_/images/laboratories/argonne/argonne-national-laboratory-aeri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50" y="1021753"/>
            <a:ext cx="4389550" cy="21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RWEBjTkQ1jPhcBuE6GUfw4dzJHoFKpxrH6wdE4tbyzGSfo1W0-0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4" y="1003176"/>
            <a:ext cx="472440" cy="4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ample content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8" y="3238944"/>
            <a:ext cx="2614080" cy="1685159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907" y="4982263"/>
            <a:ext cx="2548154" cy="172354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737754" y="3215437"/>
            <a:ext cx="4662563" cy="3490367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tIns="182880">
            <a:noAutofit/>
          </a:bodyPr>
          <a:lstStyle/>
          <a:p>
            <a:pPr algn="ctr" fontAlgn="base"/>
            <a:endParaRPr lang="en-US" sz="1200" b="1" dirty="0" smtClean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32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LUA DC Trip Report</a:t>
            </a:r>
            <a:r>
              <a:rPr lang="en-US" sz="3200" b="1" dirty="0" smtClean="0">
                <a:solidFill>
                  <a:srgbClr val="CCFFFF"/>
                </a:solidFill>
              </a:rPr>
              <a:t> </a:t>
            </a:r>
            <a:endParaRPr lang="en-US" sz="3200" b="1" dirty="0">
              <a:solidFill>
                <a:srgbClr val="CCFFFF"/>
              </a:solidFill>
            </a:endParaRPr>
          </a:p>
          <a:p>
            <a:pPr algn="ctr" fontAlgn="base"/>
            <a:r>
              <a:rPr lang="en-US" sz="1600" dirty="0">
                <a:solidFill>
                  <a:srgbClr val="FFFFFF"/>
                </a:solidFill>
              </a:rPr>
              <a:t>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  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Harvey Newman,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Caltech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</a:t>
            </a:r>
            <a:r>
              <a:rPr lang="en-US" sz="28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LUEC Chair</a:t>
            </a:r>
            <a:endParaRPr lang="en-US" b="1" dirty="0" smtClean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endParaRPr lang="en-US" b="1" dirty="0">
              <a:solidFill>
                <a:srgbClr val="FFEE1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Argonne National Lab            </a:t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November 13, 2014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153" y="3249122"/>
            <a:ext cx="2593601" cy="345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r="25976"/>
          <a:stretch/>
        </p:blipFill>
        <p:spPr bwMode="auto">
          <a:xfrm>
            <a:off x="7162800" y="1003176"/>
            <a:ext cx="2643766" cy="22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4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663" y="171451"/>
            <a:ext cx="6688138" cy="479425"/>
          </a:xfrm>
        </p:spPr>
        <p:txBody>
          <a:bodyPr/>
          <a:lstStyle/>
          <a:p>
            <a:r>
              <a:rPr lang="en-US" dirty="0"/>
              <a:t>DC Trip &amp; </a:t>
            </a:r>
            <a:r>
              <a:rPr lang="en-US" dirty="0" smtClean="0"/>
              <a:t>P5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Key points from Steve Ritz’ (P5 chair) March 13 </a:t>
            </a:r>
            <a:r>
              <a:rPr lang="en-US" sz="2400" dirty="0">
                <a:hlinkClick r:id="rId2"/>
              </a:rPr>
              <a:t>Preliminary Comments to HEPAP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5 Scientific Drivers for HEP </a:t>
            </a:r>
          </a:p>
          <a:p>
            <a:pPr lvl="1"/>
            <a:r>
              <a:rPr lang="en-US" sz="2000" dirty="0"/>
              <a:t>Use the Higgs as a new tool for discovery.</a:t>
            </a:r>
          </a:p>
          <a:p>
            <a:pPr lvl="1"/>
            <a:r>
              <a:rPr lang="en-US" sz="2000" dirty="0"/>
              <a:t>Explore the physics associated with neutrino mass.</a:t>
            </a:r>
          </a:p>
          <a:p>
            <a:pPr lvl="1"/>
            <a:r>
              <a:rPr lang="en-US" sz="2000" dirty="0"/>
              <a:t>Identify the new physics of Dark Matter.</a:t>
            </a:r>
          </a:p>
          <a:p>
            <a:pPr lvl="1"/>
            <a:r>
              <a:rPr lang="en-US" sz="2000" dirty="0"/>
              <a:t>Test the nature of Dark Energy in detail, and probe the physics of the highest energy scales that governed the very early Universe.</a:t>
            </a:r>
          </a:p>
          <a:p>
            <a:pPr lvl="1"/>
            <a:r>
              <a:rPr lang="en-US" sz="2000" dirty="0"/>
              <a:t>Search for new particles and interactions; new physical principles.</a:t>
            </a:r>
            <a:endParaRPr lang="en-US" sz="1800" dirty="0"/>
          </a:p>
          <a:p>
            <a:r>
              <a:rPr lang="en-US" sz="2400" dirty="0"/>
              <a:t>These are intertwined, requiring a selected set of different, reinforcing experimental approaches</a:t>
            </a:r>
          </a:p>
        </p:txBody>
      </p:sp>
    </p:spTree>
    <p:extLst>
      <p:ext uri="{BB962C8B-B14F-4D97-AF65-F5344CB8AC3E}">
        <p14:creationId xmlns:p14="http://schemas.microsoft.com/office/powerpoint/2010/main" val="24799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3945"/>
            <a:ext cx="8382000" cy="9090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/>
              <a:t>Dear Colleague </a:t>
            </a:r>
            <a:r>
              <a:rPr lang="en-US" sz="3200" dirty="0" smtClean="0">
                <a:solidFill>
                  <a:srgbClr val="FFEE13"/>
                </a:solidFill>
              </a:rPr>
              <a:t>Letters in the House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>
                <a:solidFill>
                  <a:srgbClr val="FFEE13"/>
                </a:solidFill>
              </a:rPr>
              <a:t>Strong Sustained Support for DOE/SC; NSF at $ 7.5B</a:t>
            </a:r>
            <a:endParaRPr lang="en-US" sz="2400" dirty="0">
              <a:solidFill>
                <a:srgbClr val="FFEE1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99" y="1524000"/>
            <a:ext cx="4589061" cy="5275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1524000"/>
            <a:ext cx="4618090" cy="527519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4690" y="1143000"/>
            <a:ext cx="4589060" cy="381000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sz="2400" kern="0" dirty="0" smtClean="0"/>
              <a:t>March 25, due March 31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63750" y="1143000"/>
            <a:ext cx="4737450" cy="381000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sz="2400" kern="0" dirty="0" smtClean="0"/>
              <a:t>March 25, due March 27</a:t>
            </a:r>
          </a:p>
        </p:txBody>
      </p:sp>
    </p:spTree>
    <p:extLst>
      <p:ext uri="{BB962C8B-B14F-4D97-AF65-F5344CB8AC3E}">
        <p14:creationId xmlns:p14="http://schemas.microsoft.com/office/powerpoint/2010/main" val="19317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8324849" cy="914400"/>
          </a:xfrm>
        </p:spPr>
        <p:txBody>
          <a:bodyPr/>
          <a:lstStyle/>
          <a:p>
            <a:r>
              <a:rPr lang="en-US" sz="2800" dirty="0" smtClean="0"/>
              <a:t>2014 DC Trip: Congressional </a:t>
            </a:r>
            <a:br>
              <a:rPr lang="en-US" sz="2800" dirty="0" smtClean="0"/>
            </a:br>
            <a:r>
              <a:rPr lang="en-US" sz="2800" dirty="0" smtClean="0"/>
              <a:t>Meetings Coverage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5343" y="990600"/>
            <a:ext cx="9163050" cy="59436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CC"/>
                </a:solidFill>
              </a:rPr>
              <a:t>Excellent Committee coverage </a:t>
            </a:r>
          </a:p>
          <a:p>
            <a:pPr marL="0" indent="0">
              <a:buNone/>
            </a:pPr>
            <a:r>
              <a:rPr lang="en-US" sz="2400" dirty="0" smtClean="0"/>
              <a:t>*4 </a:t>
            </a:r>
            <a:r>
              <a:rPr lang="en-US" sz="2400" dirty="0"/>
              <a:t>House seats vacant at time of trip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1138251"/>
                  </p:ext>
                </p:extLst>
              </p:nvPr>
            </p:nvGraphicFramePr>
            <p:xfrm>
              <a:off x="235689" y="1151860"/>
              <a:ext cx="9213110" cy="486794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947692"/>
                    <a:gridCol w="1987976"/>
                    <a:gridCol w="2664918"/>
                    <a:gridCol w="1612524"/>
                  </a:tblGrid>
                  <a:tr h="74824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9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200" b="1" i="0" dirty="0" smtClean="0">
                                    <a:solidFill>
                                      <a:schemeClr val="bg1"/>
                                    </a:solidFill>
                                    <a:effectLst/>
                                  </a:rPr>
                                  <m:t>Senate</m:t>
                                </m:r>
                              </m:oMath>
                            </m:oMathPara>
                          </a14:m>
                          <a:endParaRPr lang="en-US" sz="22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22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Congress</a:t>
                          </a:r>
                          <a:endParaRPr lang="en-US" sz="22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531*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350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66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160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140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endParaRPr lang="en-US" sz="2200" b="1" i="0" dirty="0" smtClean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Senate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85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85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65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59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0" dirty="0" smtClean="0">
                              <a:solidFill>
                                <a:srgbClr val="0000CC"/>
                              </a:solidFill>
                            </a:rPr>
                            <a:t>91</a:t>
                          </a:r>
                          <a:endParaRPr lang="en-US" sz="2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95000"/>
                            </a:lnSpc>
                          </a:pPr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House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431*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265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61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95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81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1" dirty="0" smtClean="0">
                              <a:solidFill>
                                <a:srgbClr val="0000CC"/>
                              </a:solidFill>
                            </a:rPr>
                            <a:t>85</a:t>
                          </a:r>
                          <a:endParaRPr lang="en-US" sz="2800" b="1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1138251"/>
                  </p:ext>
                </p:extLst>
              </p:nvPr>
            </p:nvGraphicFramePr>
            <p:xfrm>
              <a:off x="235689" y="1151860"/>
              <a:ext cx="9213110" cy="4867940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947692"/>
                    <a:gridCol w="1987976"/>
                    <a:gridCol w="2664918"/>
                    <a:gridCol w="1612524"/>
                  </a:tblGrid>
                  <a:tr h="7482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blipFill rotWithShape="0">
                          <a:blip r:embed="rId2"/>
                          <a:stretch>
                            <a:fillRect l="-413" t="-4878" r="-216529" b="-5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22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Congress</a:t>
                          </a:r>
                          <a:endParaRPr lang="en-US" sz="22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531*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350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66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160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140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endParaRPr lang="en-US" sz="2200" b="1" i="0" dirty="0" smtClean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Senate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85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85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65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59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0" dirty="0" smtClean="0">
                              <a:solidFill>
                                <a:srgbClr val="0000CC"/>
                              </a:solidFill>
                            </a:rPr>
                            <a:t>91</a:t>
                          </a:r>
                          <a:endParaRPr lang="en-US" sz="2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95000"/>
                            </a:lnSpc>
                          </a:pPr>
                          <a:endParaRPr lang="en-US" sz="22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4894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2060"/>
                              </a:solidFill>
                            </a:rPr>
                            <a:t> House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431*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265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61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24982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95000"/>
                            </a:lnSpc>
                          </a:pPr>
                          <a:r>
                            <a:rPr lang="en-US" sz="2200" b="1" i="0" dirty="0" smtClean="0">
                              <a:solidFill>
                                <a:srgbClr val="0000CC"/>
                              </a:solidFill>
                            </a:rPr>
                            <a:t>Target Committees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95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400" b="1" i="0" dirty="0" smtClean="0">
                              <a:solidFill>
                                <a:srgbClr val="002060"/>
                              </a:solidFill>
                            </a:rPr>
                            <a:t>81</a:t>
                          </a:r>
                          <a:endParaRPr lang="en-US" sz="2400" b="1" i="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95000"/>
                            </a:lnSpc>
                          </a:pPr>
                          <a:r>
                            <a:rPr lang="en-US" sz="2800" b="1" i="1" dirty="0" smtClean="0">
                              <a:solidFill>
                                <a:srgbClr val="0000CC"/>
                              </a:solidFill>
                            </a:rPr>
                            <a:t>85</a:t>
                          </a:r>
                          <a:endParaRPr lang="en-US" sz="2800" b="1" i="1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7848600" y="6172200"/>
            <a:ext cx="1600200" cy="533400"/>
          </a:xfrm>
          <a:prstGeom prst="rect">
            <a:avLst/>
          </a:prstGeom>
          <a:solidFill>
            <a:srgbClr val="000086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Courtesy</a:t>
            </a:r>
            <a:br>
              <a:rPr lang="en-US" sz="1600" b="1" dirty="0" smtClean="0"/>
            </a:br>
            <a:r>
              <a:rPr lang="en-US" sz="1600" b="1" dirty="0" smtClean="0"/>
              <a:t>Breese Quinn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799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8305799" cy="914400"/>
          </a:xfrm>
        </p:spPr>
        <p:txBody>
          <a:bodyPr/>
          <a:lstStyle/>
          <a:p>
            <a:r>
              <a:rPr lang="en-US" sz="3200" dirty="0" smtClean="0"/>
              <a:t>Senate Appropriations Offices: Statistics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5688388"/>
            <a:ext cx="8455025" cy="1162050"/>
          </a:xfrm>
        </p:spPr>
        <p:txBody>
          <a:bodyPr/>
          <a:lstStyle/>
          <a:p>
            <a:r>
              <a:rPr lang="en-US" sz="2000" dirty="0" smtClean="0">
                <a:solidFill>
                  <a:srgbClr val="0000CC"/>
                </a:solidFill>
              </a:rPr>
              <a:t>Just a Few Notable misses (fewer than last year):</a:t>
            </a:r>
            <a:endParaRPr lang="en-US" sz="2000" dirty="0">
              <a:solidFill>
                <a:srgbClr val="0000CC"/>
              </a:solidFill>
            </a:endParaRPr>
          </a:p>
          <a:p>
            <a:pPr lvl="1"/>
            <a:r>
              <a:rPr lang="en-US" sz="1800" dirty="0"/>
              <a:t>Appropriations: McConnell (EW, CJS), Tester (EW), Leahy (CJS) </a:t>
            </a:r>
          </a:p>
          <a:p>
            <a:pPr lvl="1"/>
            <a:r>
              <a:rPr lang="en-US" sz="1800" dirty="0"/>
              <a:t>Energy &amp; Nat Res: Wyden (Energy)</a:t>
            </a:r>
          </a:p>
          <a:p>
            <a:pPr lvl="1"/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7580"/>
                  </p:ext>
                </p:extLst>
              </p:nvPr>
            </p:nvGraphicFramePr>
            <p:xfrm>
              <a:off x="228600" y="1143002"/>
              <a:ext cx="9372598" cy="4408546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996159"/>
                    <a:gridCol w="1229193"/>
                    <a:gridCol w="1382842"/>
                    <a:gridCol w="845070"/>
                    <a:gridCol w="1536492"/>
                    <a:gridCol w="1382842"/>
                  </a:tblGrid>
                  <a:tr h="80412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200" b="1" i="0" dirty="0" smtClean="0">
                                    <a:solidFill>
                                      <a:schemeClr val="bg1"/>
                                    </a:solidFill>
                                    <a:effectLst/>
                                  </a:rPr>
                                  <m:t>Senate</m:t>
                                </m:r>
                              </m:oMath>
                            </m:oMathPara>
                          </a14:m>
                          <a:endParaRPr lang="en-US" sz="32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1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Leadership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Committee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Staff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b="1" i="0" dirty="0" smtClean="0"/>
                            <a:t>Appropriations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28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i="0" dirty="0" smtClean="0"/>
                            <a:t>  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Energy &amp; Water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17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CJS&amp;RA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[NSF</a:t>
                          </a:r>
                          <a:r>
                            <a:rPr lang="en-US" sz="1800" b="1" i="0" baseline="0" dirty="0" smtClean="0">
                              <a:solidFill>
                                <a:srgbClr val="0000CC"/>
                              </a:solidFill>
                            </a:rPr>
                            <a:t> + NASA]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17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Energy+Nat</a:t>
                          </a:r>
                          <a:r>
                            <a:rPr lang="en-US" sz="1800" b="1" i="0" dirty="0" smtClean="0"/>
                            <a:t> Res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[ITER]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22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95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Energy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[DOE Labs]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16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94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ComSciTrans</a:t>
                          </a:r>
                          <a:r>
                            <a:rPr lang="en-US" sz="1800" b="1" i="0" dirty="0" smtClean="0"/>
                            <a:t> </a:t>
                          </a:r>
                          <a:r>
                            <a:rPr lang="en-US" sz="1600" b="1" i="0" dirty="0" smtClean="0">
                              <a:solidFill>
                                <a:srgbClr val="0000CC"/>
                              </a:solidFill>
                            </a:rPr>
                            <a:t>[S&amp;T</a:t>
                          </a:r>
                          <a:r>
                            <a:rPr lang="en-US" sz="1600" b="1" i="0" baseline="0" dirty="0" smtClean="0">
                              <a:solidFill>
                                <a:srgbClr val="0000CC"/>
                              </a:solidFill>
                            </a:rPr>
                            <a:t> R&amp;D]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Science&amp;Space</a:t>
                          </a:r>
                          <a:r>
                            <a:rPr lang="en-US" sz="1800" b="1" i="0" dirty="0" smtClean="0"/>
                            <a:t>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[NASA]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87580"/>
                  </p:ext>
                </p:extLst>
              </p:nvPr>
            </p:nvGraphicFramePr>
            <p:xfrm>
              <a:off x="228600" y="1143002"/>
              <a:ext cx="9372598" cy="4408546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996159"/>
                    <a:gridCol w="1229193"/>
                    <a:gridCol w="1382842"/>
                    <a:gridCol w="845070"/>
                    <a:gridCol w="1536492"/>
                    <a:gridCol w="1382842"/>
                  </a:tblGrid>
                  <a:tr h="804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blipFill rotWithShape="0">
                          <a:blip r:embed="rId2"/>
                          <a:stretch>
                            <a:fillRect l="-610" t="-2273" r="-216667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1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Leadership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Committee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Staff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b="1" i="0" dirty="0" smtClean="0"/>
                            <a:t>Appropriations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28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i="0" dirty="0" smtClean="0"/>
                            <a:t>  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Energy &amp; Water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17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CJS&amp;RA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[NSF</a:t>
                          </a:r>
                          <a:r>
                            <a:rPr lang="en-US" sz="1800" b="1" i="0" baseline="0" dirty="0" smtClean="0">
                              <a:solidFill>
                                <a:srgbClr val="0000CC"/>
                              </a:solidFill>
                            </a:rPr>
                            <a:t> + NASA]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17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88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Energy+Nat</a:t>
                          </a:r>
                          <a:r>
                            <a:rPr lang="en-US" sz="1800" b="1" i="0" dirty="0" smtClean="0"/>
                            <a:t> Res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[ITER]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22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95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Energy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[DOE Labs]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16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94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ComSciTrans</a:t>
                          </a:r>
                          <a:r>
                            <a:rPr lang="en-US" sz="1800" b="1" i="0" dirty="0" smtClean="0"/>
                            <a:t> </a:t>
                          </a:r>
                          <a:r>
                            <a:rPr lang="en-US" sz="1600" b="1" i="0" dirty="0" smtClean="0">
                              <a:solidFill>
                                <a:srgbClr val="0000CC"/>
                              </a:solidFill>
                            </a:rPr>
                            <a:t>[S&amp;T</a:t>
                          </a:r>
                          <a:r>
                            <a:rPr lang="en-US" sz="1600" b="1" i="0" baseline="0" dirty="0" smtClean="0">
                              <a:solidFill>
                                <a:srgbClr val="0000CC"/>
                              </a:solidFill>
                            </a:rPr>
                            <a:t> R&amp;D]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23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96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1491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b="1" i="0" dirty="0" smtClean="0"/>
                            <a:t>   </a:t>
                          </a:r>
                          <a:r>
                            <a:rPr lang="en-US" sz="1800" b="1" i="0" dirty="0" err="1" smtClean="0"/>
                            <a:t>Science&amp;Space</a:t>
                          </a:r>
                          <a:r>
                            <a:rPr lang="en-US" sz="1800" b="1" i="0" dirty="0" smtClean="0"/>
                            <a:t>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[NASA]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8305800" y="5562600"/>
            <a:ext cx="1447800" cy="533400"/>
          </a:xfrm>
          <a:prstGeom prst="rect">
            <a:avLst/>
          </a:prstGeom>
          <a:solidFill>
            <a:srgbClr val="000086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Courtesy</a:t>
            </a:r>
            <a:br>
              <a:rPr lang="en-US" sz="1600" dirty="0" smtClean="0"/>
            </a:br>
            <a:r>
              <a:rPr lang="en-US" sz="1600" dirty="0" smtClean="0"/>
              <a:t>Breese Quinn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24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8305799" cy="914400"/>
          </a:xfrm>
        </p:spPr>
        <p:txBody>
          <a:bodyPr/>
          <a:lstStyle/>
          <a:p>
            <a:r>
              <a:rPr lang="en-US" sz="3200" dirty="0" smtClean="0"/>
              <a:t>House Appropriations Offices: Statistics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4953000"/>
            <a:ext cx="8455025" cy="1695450"/>
          </a:xfrm>
        </p:spPr>
        <p:txBody>
          <a:bodyPr/>
          <a:lstStyle/>
          <a:p>
            <a:r>
              <a:rPr lang="en-US" sz="2000" dirty="0"/>
              <a:t>Notable misses:</a:t>
            </a:r>
          </a:p>
          <a:p>
            <a:pPr lvl="1"/>
            <a:r>
              <a:rPr lang="en-US" sz="1800" dirty="0"/>
              <a:t>Appropriations: Harris (CJS), Diaz-Balart (CJS), Farr, </a:t>
            </a:r>
            <a:r>
              <a:rPr lang="en-US" sz="1800" dirty="0" err="1"/>
              <a:t>Valadao</a:t>
            </a:r>
            <a:r>
              <a:rPr lang="en-US" sz="1800" dirty="0"/>
              <a:t>, Wasserman-Schultz, Price, Ryan</a:t>
            </a:r>
          </a:p>
          <a:p>
            <a:pPr lvl="1"/>
            <a:r>
              <a:rPr lang="en-US" sz="1800" dirty="0" err="1"/>
              <a:t>SciSpaceTech</a:t>
            </a:r>
            <a:r>
              <a:rPr lang="en-US" sz="1800" dirty="0"/>
              <a:t>: Massie (E,RT), Takano (E), </a:t>
            </a:r>
            <a:r>
              <a:rPr lang="en-US" sz="1800" dirty="0" err="1"/>
              <a:t>McCaul</a:t>
            </a:r>
            <a:r>
              <a:rPr lang="en-US" sz="1800" dirty="0"/>
              <a:t> (E), Peters (RT), </a:t>
            </a:r>
            <a:r>
              <a:rPr lang="en-US" sz="1800" dirty="0" err="1"/>
              <a:t>Bridenstine</a:t>
            </a:r>
            <a:r>
              <a:rPr lang="en-US" sz="1800" dirty="0"/>
              <a:t> (RT)</a:t>
            </a:r>
          </a:p>
          <a:p>
            <a:pPr lvl="1"/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2886816"/>
                  </p:ext>
                </p:extLst>
              </p:nvPr>
            </p:nvGraphicFramePr>
            <p:xfrm>
              <a:off x="228600" y="1143000"/>
              <a:ext cx="9372599" cy="3657597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590800"/>
                    <a:gridCol w="1297720"/>
                    <a:gridCol w="1437062"/>
                    <a:gridCol w="929863"/>
                    <a:gridCol w="1690661"/>
                    <a:gridCol w="1426493"/>
                  </a:tblGrid>
                  <a:tr h="63756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0" dirty="0" smtClean="0">
                                    <a:solidFill>
                                      <a:schemeClr val="bg1"/>
                                    </a:solidFill>
                                    <a:effectLst/>
                                  </a:rPr>
                                  <m:t>House</m:t>
                                </m:r>
                              </m:oMath>
                            </m:oMathPara>
                          </a14:m>
                          <a:endParaRPr lang="en-US" sz="2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16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Leadership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Committee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Staff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b="1" i="0" dirty="0" smtClean="0"/>
                            <a:t>Appropriations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51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44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Energy &amp; Water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CJS&amp;RA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[NSF+NASA]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9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82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b="1" i="0" dirty="0" smtClean="0"/>
                            <a:t>Space S&amp;T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[NASA]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39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87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 smtClean="0"/>
                            <a:t>Energy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lang="en-US" sz="2000" b="1" i="0" dirty="0" smtClean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16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81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b="1" i="0" dirty="0" err="1" smtClean="0"/>
                            <a:t>Res&amp;Tech</a:t>
                          </a:r>
                          <a:endParaRPr lang="en-US" sz="2200" b="1" i="0" dirty="0" smtClean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18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83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2886816"/>
                  </p:ext>
                </p:extLst>
              </p:nvPr>
            </p:nvGraphicFramePr>
            <p:xfrm>
              <a:off x="228600" y="1143000"/>
              <a:ext cx="9372599" cy="3657597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2590800"/>
                    <a:gridCol w="1297720"/>
                    <a:gridCol w="1437062"/>
                    <a:gridCol w="929863"/>
                    <a:gridCol w="1690661"/>
                    <a:gridCol w="1426493"/>
                  </a:tblGrid>
                  <a:tr h="6375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blipFill rotWithShape="0">
                          <a:blip r:embed="rId2"/>
                          <a:stretch>
                            <a:fillRect l="-471" t="-2857" r="-266588" b="-49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Total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Members</a:t>
                          </a:r>
                          <a:endParaRPr lang="en-US" sz="16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Scheduled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Meetings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Leadership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Committee</a:t>
                          </a:r>
                        </a:p>
                        <a:p>
                          <a:pPr algn="ctr"/>
                          <a:r>
                            <a:rPr lang="en-US" sz="1600" b="1" i="0" dirty="0" smtClean="0">
                              <a:solidFill>
                                <a:schemeClr val="bg1"/>
                              </a:solidFill>
                            </a:rPr>
                            <a:t>Staff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b="1" i="0" dirty="0" smtClean="0"/>
                            <a:t>Appropriations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51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44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86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Energy &amp; Water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100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CJS&amp;RA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[NSF+NASA]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11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9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82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000" b="1" i="0" dirty="0" smtClean="0"/>
                            <a:t>Space S&amp;T </a:t>
                          </a:r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[NASA]</a:t>
                          </a:r>
                          <a:endParaRPr lang="en-US" sz="1800" b="1" i="0" dirty="0" smtClean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39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34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87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 smtClean="0"/>
                            <a:t>Energy </a:t>
                          </a:r>
                          <a:r>
                            <a:rPr kumimoji="0" lang="en-U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[DOE]</a:t>
                          </a:r>
                          <a:endParaRPr lang="en-US" sz="2000" b="1" i="0" dirty="0" smtClean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16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13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81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50333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200" b="1" i="0" dirty="0" err="1" smtClean="0"/>
                            <a:t>Res&amp;Tech</a:t>
                          </a:r>
                          <a:endParaRPr lang="en-US" sz="2200" b="1" i="0" dirty="0" smtClean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18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/>
                            <a:t>15</a:t>
                          </a:r>
                          <a:endParaRPr lang="en-US" sz="2400" b="1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83</a:t>
                          </a:r>
                          <a:endParaRPr lang="en-US" sz="24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CH, RM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i="0" dirty="0" smtClean="0">
                              <a:solidFill>
                                <a:srgbClr val="0000CC"/>
                              </a:solidFill>
                            </a:rPr>
                            <a:t>Yes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8229600" y="4876800"/>
            <a:ext cx="1447800" cy="533400"/>
          </a:xfrm>
          <a:prstGeom prst="rect">
            <a:avLst/>
          </a:prstGeom>
          <a:solidFill>
            <a:srgbClr val="000086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Courtesy</a:t>
            </a:r>
            <a:br>
              <a:rPr lang="en-US" sz="1600" dirty="0" smtClean="0"/>
            </a:br>
            <a:r>
              <a:rPr lang="en-US" sz="1600" dirty="0" smtClean="0"/>
              <a:t>Breese Quinn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37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3945"/>
            <a:ext cx="8382000" cy="9090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/>
              <a:t>March 31: </a:t>
            </a:r>
            <a:r>
              <a:rPr lang="en-US" sz="2800" dirty="0" smtClean="0">
                <a:solidFill>
                  <a:srgbClr val="FFEE13"/>
                </a:solidFill>
              </a:rPr>
              <a:t>Letter to the HEP Community </a:t>
            </a:r>
            <a:br>
              <a:rPr lang="en-US" sz="2800" dirty="0" smtClean="0">
                <a:solidFill>
                  <a:srgbClr val="FFEE13"/>
                </a:solidFill>
              </a:rPr>
            </a:br>
            <a:r>
              <a:rPr lang="en-US" sz="2800" dirty="0" smtClean="0">
                <a:solidFill>
                  <a:srgbClr val="FFEE13"/>
                </a:solidFill>
              </a:rPr>
              <a:t>on P5 and the DC Trip</a:t>
            </a:r>
            <a:endParaRPr lang="en-US" sz="3200" dirty="0">
              <a:solidFill>
                <a:srgbClr val="FFEE1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3962400" cy="568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43000"/>
            <a:ext cx="4419600" cy="55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Feedback from Visits: </a:t>
            </a:r>
            <a:r>
              <a:rPr lang="en-US" sz="2800" dirty="0" smtClean="0">
                <a:solidFill>
                  <a:srgbClr val="FFEE13"/>
                </a:solidFill>
              </a:rPr>
              <a:t>Senate </a:t>
            </a:r>
            <a:r>
              <a:rPr lang="en-US" sz="2800" dirty="0">
                <a:solidFill>
                  <a:srgbClr val="FFEE13"/>
                </a:solidFill>
              </a:rPr>
              <a:t>Energy </a:t>
            </a:r>
            <a:r>
              <a:rPr lang="en-US" sz="2800" dirty="0" smtClean="0">
                <a:solidFill>
                  <a:srgbClr val="FFEE13"/>
                </a:solidFill>
              </a:rPr>
              <a:t/>
            </a:r>
            <a:br>
              <a:rPr lang="en-US" sz="2800" dirty="0" smtClean="0">
                <a:solidFill>
                  <a:srgbClr val="FFEE13"/>
                </a:solidFill>
              </a:rPr>
            </a:br>
            <a:r>
              <a:rPr lang="en-US" sz="2800" dirty="0" smtClean="0">
                <a:solidFill>
                  <a:srgbClr val="FFEE13"/>
                </a:solidFill>
              </a:rPr>
              <a:t>&amp; </a:t>
            </a:r>
            <a:r>
              <a:rPr lang="en-US" sz="2800" dirty="0">
                <a:solidFill>
                  <a:srgbClr val="FFEE13"/>
                </a:solidFill>
              </a:rPr>
              <a:t>Water Appropriations </a:t>
            </a:r>
            <a:r>
              <a:rPr lang="en-US" sz="2800" dirty="0" smtClean="0">
                <a:solidFill>
                  <a:srgbClr val="FFEE13"/>
                </a:solidFill>
              </a:rPr>
              <a:t>Subcommittee Briefing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1142998"/>
            <a:ext cx="9296400" cy="5715001"/>
          </a:xfrm>
        </p:spPr>
        <p:txBody>
          <a:bodyPr/>
          <a:lstStyle/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 smtClean="0">
                <a:solidFill>
                  <a:srgbClr val="0000CC"/>
                </a:solidFill>
              </a:rPr>
              <a:t>Concerned </a:t>
            </a:r>
            <a:r>
              <a:rPr lang="en-US" sz="1900" dirty="0">
                <a:solidFill>
                  <a:srgbClr val="0000CC"/>
                </a:solidFill>
              </a:rPr>
              <a:t>about FY15 budget proposal</a:t>
            </a:r>
          </a:p>
          <a:p>
            <a:pPr lvl="2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 smtClean="0">
                <a:solidFill>
                  <a:srgbClr val="000086"/>
                </a:solidFill>
              </a:rPr>
              <a:t>Were waiting </a:t>
            </a:r>
            <a:r>
              <a:rPr lang="en-US" sz="1900" dirty="0">
                <a:solidFill>
                  <a:srgbClr val="000086"/>
                </a:solidFill>
              </a:rPr>
              <a:t>on </a:t>
            </a:r>
            <a:r>
              <a:rPr lang="en-US" sz="1900" dirty="0" smtClean="0">
                <a:solidFill>
                  <a:srgbClr val="000086"/>
                </a:solidFill>
              </a:rPr>
              <a:t>the P5 Report;</a:t>
            </a:r>
            <a:r>
              <a:rPr lang="en-US" sz="1900" dirty="0" smtClean="0"/>
              <a:t> </a:t>
            </a:r>
            <a:r>
              <a:rPr lang="en-US" sz="1900" dirty="0"/>
              <a:t>not committing funds to projects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not </a:t>
            </a:r>
            <a:r>
              <a:rPr lang="en-US" sz="1900" dirty="0"/>
              <a:t>yet </a:t>
            </a:r>
            <a:r>
              <a:rPr lang="en-US" sz="1900" dirty="0" smtClean="0"/>
              <a:t>endorsed by P5</a:t>
            </a:r>
            <a:endParaRPr lang="en-US" sz="1900" dirty="0"/>
          </a:p>
          <a:p>
            <a:pPr lvl="2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 smtClean="0"/>
              <a:t>Thought cuts may </a:t>
            </a:r>
            <a:r>
              <a:rPr lang="en-US" sz="1900" dirty="0"/>
              <a:t>be too deep for current program</a:t>
            </a: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>
                <a:solidFill>
                  <a:srgbClr val="0000CC"/>
                </a:solidFill>
              </a:rPr>
              <a:t>Looking for clear direction </a:t>
            </a:r>
            <a:r>
              <a:rPr lang="en-US" sz="1900" dirty="0" smtClean="0">
                <a:solidFill>
                  <a:srgbClr val="0000CC"/>
                </a:solidFill>
              </a:rPr>
              <a:t>[priorities] in </a:t>
            </a:r>
            <a:r>
              <a:rPr lang="en-US" sz="1900" dirty="0">
                <a:solidFill>
                  <a:srgbClr val="0000CC"/>
                </a:solidFill>
              </a:rPr>
              <a:t>each frontier </a:t>
            </a:r>
            <a:r>
              <a:rPr lang="en-US" sz="1900" dirty="0" smtClean="0">
                <a:solidFill>
                  <a:srgbClr val="0000CC"/>
                </a:solidFill>
              </a:rPr>
              <a:t/>
            </a:r>
            <a:br>
              <a:rPr lang="en-US" sz="1900" dirty="0" smtClean="0">
                <a:solidFill>
                  <a:srgbClr val="0000CC"/>
                </a:solidFill>
              </a:rPr>
            </a:br>
            <a:r>
              <a:rPr lang="en-US" sz="1900" dirty="0" smtClean="0">
                <a:solidFill>
                  <a:srgbClr val="0000CC"/>
                </a:solidFill>
              </a:rPr>
              <a:t>(</a:t>
            </a:r>
            <a:r>
              <a:rPr lang="en-US" sz="1900" dirty="0">
                <a:solidFill>
                  <a:srgbClr val="0000CC"/>
                </a:solidFill>
              </a:rPr>
              <a:t>Energy, Intensity, Cosmic)</a:t>
            </a: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>
                <a:solidFill>
                  <a:srgbClr val="0000CC"/>
                </a:solidFill>
              </a:rPr>
              <a:t>P5 has to coalesce, bring field together around great opportunities</a:t>
            </a:r>
          </a:p>
          <a:p>
            <a:pPr lvl="2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/>
              <a:t>Don’t fall into Fusion/ITER trap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– </a:t>
            </a:r>
            <a:r>
              <a:rPr lang="en-US" sz="1900" dirty="0"/>
              <a:t>i.e</a:t>
            </a:r>
            <a:r>
              <a:rPr lang="en-US" sz="1900" dirty="0" smtClean="0"/>
              <a:t>. </a:t>
            </a:r>
            <a:r>
              <a:rPr lang="en-US" sz="1900" dirty="0" smtClean="0">
                <a:solidFill>
                  <a:srgbClr val="0000CC"/>
                </a:solidFill>
              </a:rPr>
              <a:t>avoid a </a:t>
            </a:r>
            <a:r>
              <a:rPr lang="en-US" sz="1900" dirty="0">
                <a:solidFill>
                  <a:srgbClr val="0000CC"/>
                </a:solidFill>
              </a:rPr>
              <a:t>report that </a:t>
            </a:r>
            <a:r>
              <a:rPr lang="en-US" sz="1900" dirty="0" smtClean="0">
                <a:solidFill>
                  <a:srgbClr val="0000CC"/>
                </a:solidFill>
              </a:rPr>
              <a:t>makes no </a:t>
            </a:r>
            <a:r>
              <a:rPr lang="en-US" sz="1900" dirty="0">
                <a:solidFill>
                  <a:srgbClr val="0000CC"/>
                </a:solidFill>
              </a:rPr>
              <a:t>hard choices</a:t>
            </a: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>
                <a:solidFill>
                  <a:srgbClr val="0000CC"/>
                </a:solidFill>
              </a:rPr>
              <a:t>NP and </a:t>
            </a:r>
            <a:r>
              <a:rPr lang="en-US" sz="1900" dirty="0" smtClean="0">
                <a:solidFill>
                  <a:srgbClr val="0000CC"/>
                </a:solidFill>
              </a:rPr>
              <a:t>FRIB: </a:t>
            </a:r>
            <a:r>
              <a:rPr lang="en-US" sz="1900" dirty="0">
                <a:solidFill>
                  <a:srgbClr val="0000CC"/>
                </a:solidFill>
              </a:rPr>
              <a:t>good communication strategy example to follow</a:t>
            </a: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 smtClean="0">
                <a:solidFill>
                  <a:srgbClr val="0000CC"/>
                </a:solidFill>
              </a:rPr>
              <a:t>We struggle </a:t>
            </a:r>
            <a:r>
              <a:rPr lang="en-US" sz="1900" dirty="0">
                <a:solidFill>
                  <a:srgbClr val="0000CC"/>
                </a:solidFill>
              </a:rPr>
              <a:t>with members of </a:t>
            </a:r>
            <a:r>
              <a:rPr lang="en-US" sz="1900" dirty="0" smtClean="0">
                <a:solidFill>
                  <a:srgbClr val="0000CC"/>
                </a:solidFill>
              </a:rPr>
              <a:t>Committee </a:t>
            </a:r>
            <a:r>
              <a:rPr lang="en-US" sz="1900" dirty="0">
                <a:solidFill>
                  <a:srgbClr val="0000CC"/>
                </a:solidFill>
              </a:rPr>
              <a:t>who say “I know I should care about this, but I just don’t.”  </a:t>
            </a:r>
            <a:r>
              <a:rPr lang="en-US" sz="1900" dirty="0"/>
              <a:t>We need to figure out how to reach out and convince them</a:t>
            </a:r>
            <a:r>
              <a:rPr lang="en-US" sz="1900" dirty="0" smtClean="0"/>
              <a:t>. </a:t>
            </a:r>
            <a:r>
              <a:rPr lang="en-US" sz="1900" dirty="0" smtClean="0">
                <a:solidFill>
                  <a:srgbClr val="0000CC"/>
                </a:solidFill>
              </a:rPr>
              <a:t>[A Republican Congress brings new challenge]</a:t>
            </a:r>
            <a:endParaRPr lang="en-US" sz="1900" dirty="0">
              <a:solidFill>
                <a:srgbClr val="0000CC"/>
              </a:solidFill>
            </a:endParaRP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/>
              <a:t>Key points about our field to communicate:</a:t>
            </a:r>
          </a:p>
          <a:p>
            <a:pPr lvl="2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>
                <a:solidFill>
                  <a:srgbClr val="0000CC"/>
                </a:solidFill>
              </a:rPr>
              <a:t>Benefit to other fields </a:t>
            </a:r>
            <a:r>
              <a:rPr lang="en-US" sz="1900" dirty="0"/>
              <a:t>(</a:t>
            </a:r>
            <a:r>
              <a:rPr lang="en-US" sz="1900" dirty="0" smtClean="0"/>
              <a:t>LCLS II</a:t>
            </a:r>
            <a:r>
              <a:rPr lang="en-US" sz="1900" dirty="0"/>
              <a:t>, medicine, etc.)</a:t>
            </a:r>
          </a:p>
          <a:p>
            <a:pPr lvl="2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1900" dirty="0">
                <a:solidFill>
                  <a:srgbClr val="0000CC"/>
                </a:solidFill>
              </a:rPr>
              <a:t>First attractor of students</a:t>
            </a: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  <a:buSzPct val="98000"/>
              <a:buFont typeface="Wingdings" panose="05000000000000000000" pitchFamily="2" charset="2"/>
              <a:buChar char="­"/>
            </a:pPr>
            <a:r>
              <a:rPr lang="en-US" sz="1900" dirty="0">
                <a:solidFill>
                  <a:srgbClr val="0000CC"/>
                </a:solidFill>
              </a:rPr>
              <a:t>Pat </a:t>
            </a:r>
            <a:r>
              <a:rPr lang="en-US" sz="1900" dirty="0" err="1">
                <a:solidFill>
                  <a:srgbClr val="0000CC"/>
                </a:solidFill>
              </a:rPr>
              <a:t>Dehmer</a:t>
            </a:r>
            <a:r>
              <a:rPr lang="en-US" sz="1900" dirty="0">
                <a:solidFill>
                  <a:srgbClr val="0000CC"/>
                </a:solidFill>
              </a:rPr>
              <a:t> is our biggest cheerleader.  </a:t>
            </a:r>
            <a:r>
              <a:rPr lang="en-US" sz="1900" dirty="0" smtClean="0">
                <a:solidFill>
                  <a:srgbClr val="000086"/>
                </a:solidFill>
              </a:rPr>
              <a:t>The country </a:t>
            </a:r>
            <a:r>
              <a:rPr lang="en-US" sz="1900" dirty="0">
                <a:solidFill>
                  <a:srgbClr val="000086"/>
                </a:solidFill>
              </a:rPr>
              <a:t>owes her a lot.  Give her something good, and she will push it</a:t>
            </a:r>
            <a:r>
              <a:rPr lang="en-US" sz="1900" dirty="0" smtClean="0">
                <a:solidFill>
                  <a:srgbClr val="000086"/>
                </a:solidFill>
              </a:rPr>
              <a:t>. </a:t>
            </a:r>
            <a:r>
              <a:rPr lang="en-US" sz="1900" dirty="0" smtClean="0">
                <a:solidFill>
                  <a:srgbClr val="0000CC"/>
                </a:solidFill>
              </a:rPr>
              <a:t>[We did; she did]</a:t>
            </a:r>
            <a:endParaRPr lang="en-US" sz="1900" dirty="0">
              <a:solidFill>
                <a:srgbClr val="0000CC"/>
              </a:solidFill>
            </a:endParaRPr>
          </a:p>
          <a:p>
            <a:pPr lvl="1">
              <a:lnSpc>
                <a:spcPct val="92000"/>
              </a:lnSpc>
              <a:spcBef>
                <a:spcPts val="0"/>
              </a:spcBef>
              <a:spcAft>
                <a:spcPts val="500"/>
              </a:spcAft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117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458200" cy="1371600"/>
          </a:xfrm>
        </p:spPr>
        <p:txBody>
          <a:bodyPr tIns="365760" anchor="ctr" anchorCtr="1"/>
          <a:lstStyle/>
          <a:p>
            <a:pPr>
              <a:defRPr/>
            </a:pPr>
            <a:r>
              <a:rPr lang="en-US" sz="3200" dirty="0" smtClean="0"/>
              <a:t>Feedback from Visits: </a:t>
            </a:r>
            <a:r>
              <a:rPr lang="en-US" sz="2600" dirty="0">
                <a:solidFill>
                  <a:srgbClr val="FFEE13"/>
                </a:solidFill>
              </a:rPr>
              <a:t>House Science Space and Technology </a:t>
            </a:r>
            <a:r>
              <a:rPr lang="en-US" sz="2600" dirty="0" smtClean="0">
                <a:solidFill>
                  <a:srgbClr val="FFEE13"/>
                </a:solidFill>
              </a:rPr>
              <a:t>Energy Subcommittee, </a:t>
            </a:r>
            <a:br>
              <a:rPr lang="en-US" sz="2600" dirty="0" smtClean="0">
                <a:solidFill>
                  <a:srgbClr val="FFEE13"/>
                </a:solidFill>
              </a:rPr>
            </a:br>
            <a:r>
              <a:rPr lang="en-US" sz="2600" dirty="0" smtClean="0">
                <a:solidFill>
                  <a:srgbClr val="FFEE13"/>
                </a:solidFill>
              </a:rPr>
              <a:t>and Research </a:t>
            </a:r>
            <a:r>
              <a:rPr lang="en-US" sz="2600" dirty="0">
                <a:solidFill>
                  <a:srgbClr val="FFEE13"/>
                </a:solidFill>
              </a:rPr>
              <a:t>&amp; Technology Subcommittee</a:t>
            </a:r>
            <a:br>
              <a:rPr lang="en-US" sz="2600" dirty="0">
                <a:solidFill>
                  <a:srgbClr val="FFEE13"/>
                </a:solidFill>
              </a:rPr>
            </a:br>
            <a:endParaRPr lang="en-US" sz="2600" dirty="0" smtClean="0">
              <a:solidFill>
                <a:srgbClr val="FFEE13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5025" cy="5143500"/>
          </a:xfrm>
        </p:spPr>
        <p:txBody>
          <a:bodyPr/>
          <a:lstStyle/>
          <a:p>
            <a:r>
              <a:rPr lang="en-US" sz="2400" dirty="0"/>
              <a:t>House Committee on </a:t>
            </a:r>
            <a:r>
              <a:rPr lang="en-US" sz="2200" dirty="0" smtClean="0"/>
              <a:t>Timing </a:t>
            </a:r>
            <a:r>
              <a:rPr lang="en-US" sz="2200" dirty="0"/>
              <a:t>of P5 </a:t>
            </a:r>
            <a:r>
              <a:rPr lang="en-US" sz="2200" dirty="0" smtClean="0"/>
              <a:t>didn’t </a:t>
            </a:r>
            <a:r>
              <a:rPr lang="en-US" sz="2200" dirty="0"/>
              <a:t>affect their committee too much</a:t>
            </a:r>
          </a:p>
          <a:p>
            <a:pPr lvl="1"/>
            <a:r>
              <a:rPr lang="en-US" sz="2200" dirty="0" smtClean="0"/>
              <a:t>Wanted </a:t>
            </a:r>
            <a:r>
              <a:rPr lang="en-US" sz="2200" dirty="0"/>
              <a:t>to know direct connection between specific experiments/projects and specific technology applications</a:t>
            </a:r>
          </a:p>
          <a:p>
            <a:pPr lvl="2"/>
            <a:r>
              <a:rPr lang="en-US" dirty="0" smtClean="0"/>
              <a:t> </a:t>
            </a:r>
            <a:r>
              <a:rPr lang="en-US" dirty="0" smtClean="0">
                <a:solidFill>
                  <a:srgbClr val="0000CC"/>
                </a:solidFill>
              </a:rPr>
              <a:t>Accelerators </a:t>
            </a:r>
            <a:r>
              <a:rPr lang="en-US" dirty="0">
                <a:solidFill>
                  <a:srgbClr val="0000CC"/>
                </a:solidFill>
              </a:rPr>
              <a:t>&amp; Beams booklet fit the bill fairly well</a:t>
            </a:r>
          </a:p>
          <a:p>
            <a:pPr lvl="1"/>
            <a:r>
              <a:rPr lang="en-US" sz="2200" dirty="0">
                <a:solidFill>
                  <a:srgbClr val="0000CC"/>
                </a:solidFill>
              </a:rPr>
              <a:t>Do want to get particle physics language of specific facilities (e.g. fully vetted LBNE) into their bill.</a:t>
            </a:r>
          </a:p>
          <a:p>
            <a:pPr lvl="2"/>
            <a:r>
              <a:rPr lang="en-US" dirty="0" smtClean="0"/>
              <a:t> Could </a:t>
            </a:r>
            <a:r>
              <a:rPr lang="en-US" dirty="0"/>
              <a:t>do it through amendments after P5 release</a:t>
            </a:r>
          </a:p>
          <a:p>
            <a:pPr lvl="1"/>
            <a:r>
              <a:rPr lang="en-US" sz="2200" dirty="0">
                <a:solidFill>
                  <a:srgbClr val="0000CC"/>
                </a:solidFill>
              </a:rPr>
              <a:t>Would like special event to pitch HEP, e.g. a hearing like Pier </a:t>
            </a:r>
            <a:r>
              <a:rPr lang="en-US" sz="2200" dirty="0" err="1">
                <a:solidFill>
                  <a:srgbClr val="0000CC"/>
                </a:solidFill>
              </a:rPr>
              <a:t>Oddone</a:t>
            </a:r>
            <a:r>
              <a:rPr lang="en-US" sz="2200" dirty="0">
                <a:solidFill>
                  <a:srgbClr val="0000CC"/>
                </a:solidFill>
              </a:rPr>
              <a:t> and Lisa Randall did.  Maybe a joint Energy and Research &amp; Technology hearing.</a:t>
            </a:r>
          </a:p>
        </p:txBody>
      </p:sp>
    </p:spTree>
    <p:extLst>
      <p:ext uri="{BB962C8B-B14F-4D97-AF65-F5344CB8AC3E}">
        <p14:creationId xmlns:p14="http://schemas.microsoft.com/office/powerpoint/2010/main" val="30288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Feedback from </a:t>
            </a:r>
            <a:r>
              <a:rPr lang="en-US" sz="2800" dirty="0"/>
              <a:t>Visits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FFEE13"/>
                </a:solidFill>
              </a:rPr>
              <a:t>Senate </a:t>
            </a:r>
            <a:r>
              <a:rPr lang="en-US" sz="2800" dirty="0">
                <a:solidFill>
                  <a:srgbClr val="FFEE13"/>
                </a:solidFill>
              </a:rPr>
              <a:t>Commerce, Science &amp; Transportation </a:t>
            </a:r>
            <a:r>
              <a:rPr lang="en-US" sz="2800" dirty="0" smtClean="0">
                <a:solidFill>
                  <a:srgbClr val="FFEE13"/>
                </a:solidFill>
              </a:rPr>
              <a:t>Committee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04800" y="1257300"/>
            <a:ext cx="8839200" cy="5295900"/>
          </a:xfrm>
        </p:spPr>
        <p:txBody>
          <a:bodyPr/>
          <a:lstStyle/>
          <a:p>
            <a:r>
              <a:rPr lang="en-US" sz="2200" dirty="0" smtClean="0"/>
              <a:t>Very </a:t>
            </a:r>
            <a:r>
              <a:rPr lang="en-US" sz="2200" dirty="0"/>
              <a:t>much want to see funding increases, but…</a:t>
            </a:r>
          </a:p>
          <a:p>
            <a:r>
              <a:rPr lang="en-US" sz="2200" dirty="0"/>
              <a:t>Very worried about FY16 and beyond (sequestration may be back).  </a:t>
            </a:r>
            <a:r>
              <a:rPr lang="en-US" sz="2200" dirty="0">
                <a:solidFill>
                  <a:srgbClr val="0000CC"/>
                </a:solidFill>
              </a:rPr>
              <a:t>Trend of shrinking fraction for HEP </a:t>
            </a:r>
            <a:r>
              <a:rPr lang="en-US" sz="2200" dirty="0" smtClean="0">
                <a:solidFill>
                  <a:srgbClr val="0000CC"/>
                </a:solidFill>
              </a:rPr>
              <a:t>is likely </a:t>
            </a:r>
            <a:r>
              <a:rPr lang="en-US" sz="2200" dirty="0">
                <a:solidFill>
                  <a:srgbClr val="0000CC"/>
                </a:solidFill>
              </a:rPr>
              <a:t>to continue absent some unforeseen change.</a:t>
            </a:r>
          </a:p>
          <a:p>
            <a:r>
              <a:rPr lang="en-US" sz="2200" dirty="0">
                <a:solidFill>
                  <a:srgbClr val="0000CC"/>
                </a:solidFill>
              </a:rPr>
              <a:t>We need to do more outreach, </a:t>
            </a:r>
            <a:r>
              <a:rPr lang="en-US" sz="2200" dirty="0"/>
              <a:t>particularly to Appropriations.  Definitely more than 1 visit/year.  </a:t>
            </a:r>
            <a:r>
              <a:rPr lang="en-US" sz="2200" dirty="0">
                <a:solidFill>
                  <a:srgbClr val="0000CC"/>
                </a:solidFill>
              </a:rPr>
              <a:t>Other larger groups come often. </a:t>
            </a:r>
            <a:r>
              <a:rPr lang="en-US" sz="2200" dirty="0"/>
              <a:t> Heard this message from DOE Germantown as well.</a:t>
            </a:r>
          </a:p>
          <a:p>
            <a:pPr lvl="1"/>
            <a:r>
              <a:rPr lang="en-US" sz="2200" dirty="0"/>
              <a:t>Focus on need for fundamental research, as distinct from applications like connections to medicine</a:t>
            </a:r>
          </a:p>
          <a:p>
            <a:pPr lvl="1"/>
            <a:r>
              <a:rPr lang="en-US" sz="2200" dirty="0">
                <a:solidFill>
                  <a:srgbClr val="0000CC"/>
                </a:solidFill>
              </a:rPr>
              <a:t>Were not aware of Higgs celebration event (shame on us!), </a:t>
            </a:r>
            <a:r>
              <a:rPr lang="en-US" sz="2200" dirty="0" smtClean="0">
                <a:solidFill>
                  <a:srgbClr val="0000CC"/>
                </a:solidFill>
              </a:rPr>
              <a:t/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/>
              <a:t>but </a:t>
            </a:r>
            <a:r>
              <a:rPr lang="en-US" sz="2200" dirty="0"/>
              <a:t>that’s just what they’re talking about.</a:t>
            </a:r>
          </a:p>
          <a:p>
            <a:r>
              <a:rPr lang="en-US" sz="2200" dirty="0">
                <a:solidFill>
                  <a:srgbClr val="0000CC"/>
                </a:solidFill>
              </a:rPr>
              <a:t>Liked </a:t>
            </a:r>
            <a:r>
              <a:rPr lang="en-US" sz="2200" dirty="0" smtClean="0">
                <a:solidFill>
                  <a:srgbClr val="0000CC"/>
                </a:solidFill>
              </a:rPr>
              <a:t>the inclusive </a:t>
            </a:r>
            <a:r>
              <a:rPr lang="en-US" sz="2200" dirty="0">
                <a:solidFill>
                  <a:srgbClr val="0000CC"/>
                </a:solidFill>
              </a:rPr>
              <a:t>nature of P5 process.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207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Feedback from Visits: 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EE13"/>
                </a:solidFill>
              </a:rPr>
              <a:t>OMB: </a:t>
            </a:r>
            <a:r>
              <a:rPr lang="en-US" sz="2800" dirty="0" smtClean="0"/>
              <a:t>Claire Cramer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839200" cy="5562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OMB’s Role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00CC"/>
                </a:solidFill>
              </a:rPr>
              <a:t>Ensure agency proposals reflect President’s policy </a:t>
            </a:r>
            <a:r>
              <a:rPr lang="en-US" sz="2000" dirty="0" smtClean="0">
                <a:solidFill>
                  <a:srgbClr val="0000CC"/>
                </a:solidFill>
              </a:rPr>
              <a:t>priorities; </a:t>
            </a:r>
            <a:r>
              <a:rPr lang="en-US" sz="2000" dirty="0" smtClean="0"/>
              <a:t>These </a:t>
            </a:r>
            <a:r>
              <a:rPr lang="en-US" sz="2000" dirty="0"/>
              <a:t>are climate change and renewable energy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Provide economic scenario guidance to agencies, receive budget plans from </a:t>
            </a:r>
            <a:r>
              <a:rPr lang="en-US" sz="2000" dirty="0" smtClean="0">
                <a:solidFill>
                  <a:srgbClr val="0000CC"/>
                </a:solidFill>
              </a:rPr>
              <a:t>agencies, </a:t>
            </a:r>
            <a:r>
              <a:rPr lang="en-US" sz="2000" dirty="0">
                <a:solidFill>
                  <a:srgbClr val="0000CC"/>
                </a:solidFill>
              </a:rPr>
              <a:t>and program value assignment from OSTP, </a:t>
            </a:r>
            <a:r>
              <a:rPr lang="en-US" sz="2000" dirty="0"/>
              <a:t>evaluate whether programs </a:t>
            </a:r>
            <a:r>
              <a:rPr lang="en-US" sz="2000" dirty="0" smtClean="0"/>
              <a:t>“fit”: the mission goals; funding profiles, and planning metrics (e.g. </a:t>
            </a:r>
            <a:r>
              <a:rPr lang="en-US" sz="2000" dirty="0" smtClean="0">
                <a:solidFill>
                  <a:srgbClr val="0000CC"/>
                </a:solidFill>
              </a:rPr>
              <a:t>facilities versus research percentage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Generally provide top line numbers, but </a:t>
            </a:r>
            <a:r>
              <a:rPr lang="en-US" sz="2000" dirty="0" smtClean="0">
                <a:solidFill>
                  <a:srgbClr val="0000CC"/>
                </a:solidFill>
              </a:rPr>
              <a:t>will </a:t>
            </a:r>
            <a:r>
              <a:rPr lang="en-US" sz="2000" dirty="0">
                <a:solidFill>
                  <a:srgbClr val="0000CC"/>
                </a:solidFill>
              </a:rPr>
              <a:t>drill down </a:t>
            </a:r>
            <a:r>
              <a:rPr lang="en-US" sz="2000" dirty="0" smtClean="0">
                <a:solidFill>
                  <a:srgbClr val="0000CC"/>
                </a:solidFill>
              </a:rPr>
              <a:t>several levels to individual </a:t>
            </a:r>
            <a:r>
              <a:rPr lang="en-US" sz="2000" dirty="0">
                <a:solidFill>
                  <a:srgbClr val="0000CC"/>
                </a:solidFill>
              </a:rPr>
              <a:t>grants </a:t>
            </a:r>
            <a:r>
              <a:rPr lang="en-US" sz="2000" dirty="0" smtClean="0">
                <a:solidFill>
                  <a:srgbClr val="0000CC"/>
                </a:solidFill>
              </a:rPr>
              <a:t>where needed,</a:t>
            </a:r>
            <a:r>
              <a:rPr lang="en-US" sz="2000" dirty="0" smtClean="0"/>
              <a:t> to </a:t>
            </a:r>
            <a:r>
              <a:rPr lang="en-US" sz="2000" dirty="0"/>
              <a:t>ensure consistency with President’s </a:t>
            </a:r>
            <a:r>
              <a:rPr lang="en-US" sz="2000" dirty="0" smtClean="0"/>
              <a:t>priorities, and </a:t>
            </a:r>
            <a:r>
              <a:rPr lang="en-US" sz="2000" dirty="0" smtClean="0">
                <a:solidFill>
                  <a:srgbClr val="0000CC"/>
                </a:solidFill>
              </a:rPr>
              <a:t>with the program goals and metrics</a:t>
            </a:r>
            <a:endParaRPr lang="en-US" sz="2000" dirty="0">
              <a:solidFill>
                <a:srgbClr val="0000CC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A key criterion </a:t>
            </a:r>
            <a:r>
              <a:rPr lang="en-US" sz="2000" dirty="0">
                <a:solidFill>
                  <a:srgbClr val="0000CC"/>
                </a:solidFill>
              </a:rPr>
              <a:t>for them is science</a:t>
            </a:r>
            <a:r>
              <a:rPr lang="en-US" sz="2000" dirty="0" smtClean="0">
                <a:solidFill>
                  <a:srgbClr val="0000CC"/>
                </a:solidFill>
              </a:rPr>
              <a:t>/$ [Or rather scientists/$] </a:t>
            </a:r>
            <a:endParaRPr lang="en-US" sz="2000" dirty="0">
              <a:solidFill>
                <a:srgbClr val="0000CC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Challenge for HEP – e.g. our facility </a:t>
            </a:r>
            <a:r>
              <a:rPr lang="en-US" sz="2000" dirty="0" smtClean="0"/>
              <a:t>users/$ is half </a:t>
            </a:r>
            <a:r>
              <a:rPr lang="en-US" sz="2000" dirty="0"/>
              <a:t>that of light sources.  We must focus on science quality instead of quantity.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Another problem for HEP has been </a:t>
            </a:r>
            <a:r>
              <a:rPr lang="en-US" sz="2000" dirty="0">
                <a:solidFill>
                  <a:srgbClr val="0000CC"/>
                </a:solidFill>
              </a:rPr>
              <a:t>‘bickering scientists’ </a:t>
            </a:r>
            <a:r>
              <a:rPr lang="en-US" sz="2000" dirty="0" smtClean="0">
                <a:solidFill>
                  <a:srgbClr val="0000CC"/>
                </a:solidFill>
              </a:rPr>
              <a:t/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/>
              <a:t>– </a:t>
            </a:r>
            <a:r>
              <a:rPr lang="en-US" sz="2000" dirty="0" smtClean="0">
                <a:solidFill>
                  <a:srgbClr val="0000CC"/>
                </a:solidFill>
              </a:rPr>
              <a:t>we have not shown a clear</a:t>
            </a:r>
            <a:r>
              <a:rPr lang="en-US" sz="2000" dirty="0">
                <a:solidFill>
                  <a:srgbClr val="0000CC"/>
                </a:solidFill>
              </a:rPr>
              <a:t>, unified, consistent set of priorities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P5 </a:t>
            </a:r>
            <a:r>
              <a:rPr lang="en-US" sz="2000" dirty="0" smtClean="0">
                <a:solidFill>
                  <a:srgbClr val="0000CC"/>
                </a:solidFill>
              </a:rPr>
              <a:t>is pivotal, and it must </a:t>
            </a:r>
            <a:r>
              <a:rPr lang="en-US" sz="2000" dirty="0">
                <a:solidFill>
                  <a:srgbClr val="0000CC"/>
                </a:solidFill>
              </a:rPr>
              <a:t>have broad support for </a:t>
            </a:r>
            <a:r>
              <a:rPr lang="en-US" sz="2000" dirty="0" smtClean="0">
                <a:solidFill>
                  <a:srgbClr val="0000CC"/>
                </a:solidFill>
              </a:rPr>
              <a:t>its priorities</a:t>
            </a:r>
            <a:r>
              <a:rPr lang="en-US" sz="2000" dirty="0">
                <a:solidFill>
                  <a:srgbClr val="0000CC"/>
                </a:solidFill>
              </a:rPr>
              <a:t>,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so </a:t>
            </a:r>
            <a:r>
              <a:rPr lang="en-US" sz="2000" dirty="0"/>
              <a:t>OSTP can provide </a:t>
            </a:r>
            <a:r>
              <a:rPr lang="en-US" sz="2000" dirty="0" smtClean="0"/>
              <a:t>OMB </a:t>
            </a:r>
            <a:r>
              <a:rPr lang="en-US" sz="2000" dirty="0"/>
              <a:t>with clear guidance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196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 txBox="1">
            <a:spLocks noGrp="1"/>
          </p:cNvSpPr>
          <p:nvPr/>
        </p:nvSpPr>
        <p:spPr bwMode="auto">
          <a:xfrm>
            <a:off x="7099300" y="635638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053DF4B-ED5F-47CC-9F7C-2D1E9E93AE8B}" type="slidenum">
              <a:rPr lang="en-US" sz="1200">
                <a:solidFill>
                  <a:srgbClr val="5F5F5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5F5F5F"/>
              </a:solidFill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1828800" y="15875"/>
            <a:ext cx="7924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   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LUA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Meeting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/>
            </a:r>
            <a:br>
              <a:rPr lang="en-US" sz="2600" b="1" dirty="0">
                <a:solidFill>
                  <a:srgbClr val="000064"/>
                </a:solidFill>
                <a:latin typeface="Arial" pitchFamily="34" charset="0"/>
              </a:rPr>
            </a:b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               Friday November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14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Agenda</a:t>
            </a: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838200"/>
            <a:ext cx="990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8:30 – </a:t>
            </a:r>
            <a:r>
              <a:rPr lang="en-US" sz="1900" b="1" dirty="0" smtClean="0">
                <a:solidFill>
                  <a:srgbClr val="000066"/>
                </a:solidFill>
              </a:rPr>
              <a:t>8:50      Intr</a:t>
            </a:r>
            <a:r>
              <a:rPr lang="en-US" sz="1900" b="1" dirty="0" smtClean="0">
                <a:solidFill>
                  <a:srgbClr val="002060"/>
                </a:solidFill>
              </a:rPr>
              <a:t>oduction</a:t>
            </a:r>
            <a:r>
              <a:rPr lang="en-US" sz="1900" b="1" dirty="0">
                <a:solidFill>
                  <a:srgbClr val="002060"/>
                </a:solidFill>
              </a:rPr>
              <a:t>; </a:t>
            </a:r>
            <a:r>
              <a:rPr lang="en-US" sz="1900" b="1" dirty="0" smtClean="0">
                <a:solidFill>
                  <a:srgbClr val="002060"/>
                </a:solidFill>
              </a:rPr>
              <a:t>2014 </a:t>
            </a:r>
            <a:r>
              <a:rPr lang="en-US" sz="1900" b="1" dirty="0">
                <a:solidFill>
                  <a:srgbClr val="002060"/>
                </a:solidFill>
              </a:rPr>
              <a:t>Trip to Washington    	Harvey Newman (Caltech)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8:50 – 9:20      US LUEC Committee Reports         	 Committee Chairs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9:20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10:32</a:t>
            </a:r>
            <a:endParaRPr lang="en-US" sz="1900" b="1" dirty="0">
              <a:solidFill>
                <a:srgbClr val="002060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10:32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10:55                                                      </a:t>
            </a:r>
            <a:r>
              <a:rPr lang="en-US" sz="1900" b="1" dirty="0">
                <a:solidFill>
                  <a:srgbClr val="002060"/>
                </a:solidFill>
              </a:rPr>
              <a:t>COFFEE BREAK 	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10:55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11:15  </a:t>
            </a:r>
            <a:r>
              <a:rPr lang="en-US" sz="1900" b="1" dirty="0" smtClean="0">
                <a:solidFill>
                  <a:srgbClr val="002060"/>
                </a:solidFill>
              </a:rPr>
              <a:t>US </a:t>
            </a:r>
            <a:r>
              <a:rPr lang="en-US" sz="1900" b="1" dirty="0">
                <a:solidFill>
                  <a:srgbClr val="002060"/>
                </a:solidFill>
              </a:rPr>
              <a:t>– CERN Relations and the LHC Program   </a:t>
            </a:r>
            <a:r>
              <a:rPr lang="en-US" sz="1900" b="1" dirty="0" err="1">
                <a:solidFill>
                  <a:srgbClr val="002060"/>
                </a:solidFill>
              </a:rPr>
              <a:t>Ruediger</a:t>
            </a:r>
            <a:r>
              <a:rPr lang="en-US" sz="1900" b="1" dirty="0">
                <a:solidFill>
                  <a:srgbClr val="002060"/>
                </a:solidFill>
              </a:rPr>
              <a:t> Voss (CERN</a:t>
            </a:r>
            <a:r>
              <a:rPr lang="en-US" sz="1900" b="1" dirty="0" smtClean="0">
                <a:solidFill>
                  <a:srgbClr val="002060"/>
                </a:solidFill>
              </a:rPr>
              <a:t>) [**]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11:15 – 11:35   </a:t>
            </a:r>
            <a:r>
              <a:rPr lang="en-US" sz="1900" b="1" dirty="0">
                <a:solidFill>
                  <a:srgbClr val="000066"/>
                </a:solidFill>
              </a:rPr>
              <a:t>Advisory Committee of CERN Users              </a:t>
            </a:r>
            <a:r>
              <a:rPr lang="en-US" sz="1900" b="1" dirty="0" err="1" smtClean="0">
                <a:solidFill>
                  <a:srgbClr val="000066"/>
                </a:solidFill>
              </a:rPr>
              <a:t>Sridhara</a:t>
            </a:r>
            <a:r>
              <a:rPr lang="en-US" sz="1900" b="1" dirty="0" smtClean="0">
                <a:solidFill>
                  <a:srgbClr val="000066"/>
                </a:solidFill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</a:rPr>
              <a:t>Dasu</a:t>
            </a:r>
            <a:r>
              <a:rPr lang="en-US" sz="1900" b="1" dirty="0" smtClean="0">
                <a:solidFill>
                  <a:srgbClr val="000066"/>
                </a:solidFill>
              </a:rPr>
              <a:t> (Wisconsin)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11:35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12:35</a:t>
            </a:r>
            <a:r>
              <a:rPr lang="en-US" sz="1900" b="1" dirty="0">
                <a:solidFill>
                  <a:srgbClr val="002060"/>
                </a:solidFill>
              </a:rPr>
              <a:t>	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12:35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1:45          LUNCH and Community Meeting on NSF and P5 Implementation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  </a:t>
            </a:r>
            <a:r>
              <a:rPr lang="en-US" sz="1900" b="1" dirty="0" smtClean="0">
                <a:solidFill>
                  <a:srgbClr val="002060"/>
                </a:solidFill>
              </a:rPr>
              <a:t>1:45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3:21</a:t>
            </a:r>
            <a:endParaRPr lang="en-US" sz="1900" b="1" dirty="0">
              <a:solidFill>
                <a:srgbClr val="002060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3:21 – 3:45     	                                                Afternoon Break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3:45 – 4:15     Outlook Following the P5 Report     	Andy Lankford (UC Irvine; HEPAP)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>
                <a:solidFill>
                  <a:srgbClr val="002060"/>
                </a:solidFill>
              </a:rPr>
              <a:t> </a:t>
            </a:r>
            <a:r>
              <a:rPr lang="en-US" sz="1900" b="1" smtClean="0">
                <a:solidFill>
                  <a:srgbClr val="002060"/>
                </a:solidFill>
              </a:rPr>
              <a:t>  4:15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4:45     US HEP Program Outlook                                Joe </a:t>
            </a:r>
            <a:r>
              <a:rPr lang="en-US" sz="1900" b="1" dirty="0" err="1" smtClean="0">
                <a:solidFill>
                  <a:srgbClr val="002060"/>
                </a:solidFill>
              </a:rPr>
              <a:t>Lykken</a:t>
            </a:r>
            <a:r>
              <a:rPr lang="en-US" sz="1900" b="1" dirty="0" smtClean="0">
                <a:solidFill>
                  <a:srgbClr val="002060"/>
                </a:solidFill>
              </a:rPr>
              <a:t> (</a:t>
            </a:r>
            <a:r>
              <a:rPr lang="en-US" sz="1900" b="1" dirty="0" err="1" smtClean="0">
                <a:solidFill>
                  <a:srgbClr val="002060"/>
                </a:solidFill>
              </a:rPr>
              <a:t>Fermilab</a:t>
            </a:r>
            <a:r>
              <a:rPr lang="en-US" sz="1900" b="1" dirty="0" smtClean="0">
                <a:solidFill>
                  <a:srgbClr val="002060"/>
                </a:solidFill>
              </a:rPr>
              <a:t>)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 </a:t>
            </a:r>
            <a:r>
              <a:rPr lang="en-US" sz="1900" b="1" dirty="0" smtClean="0">
                <a:solidFill>
                  <a:srgbClr val="000066"/>
                </a:solidFill>
              </a:rPr>
              <a:t>4:45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4:55     Lightning </a:t>
            </a:r>
            <a:r>
              <a:rPr lang="en-US" sz="1900" b="1" dirty="0">
                <a:solidFill>
                  <a:srgbClr val="000066"/>
                </a:solidFill>
              </a:rPr>
              <a:t>Round Winners Announcement	</a:t>
            </a:r>
            <a:r>
              <a:rPr lang="en-US" sz="1900" b="1" dirty="0" smtClean="0">
                <a:solidFill>
                  <a:srgbClr val="000066"/>
                </a:solidFill>
              </a:rPr>
              <a:t>Ken Bloom (Nebraska) 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 </a:t>
            </a:r>
            <a:r>
              <a:rPr lang="en-US" sz="1900" b="1" dirty="0" smtClean="0">
                <a:solidFill>
                  <a:srgbClr val="000066"/>
                </a:solidFill>
              </a:rPr>
              <a:t>4:55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5:40     Discussion; AOB </a:t>
            </a: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  5:40                  Adjourn                			               *TBC</a:t>
            </a:r>
            <a:endParaRPr lang="en-US" sz="1900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6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057900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 6:00 </a:t>
            </a:r>
            <a:r>
              <a:rPr lang="en-US" sz="1900" b="1" dirty="0">
                <a:solidFill>
                  <a:srgbClr val="000066"/>
                </a:solidFill>
              </a:rPr>
              <a:t>	        </a:t>
            </a:r>
            <a:r>
              <a:rPr lang="en-US" sz="1900" b="1" dirty="0" smtClean="0">
                <a:solidFill>
                  <a:srgbClr val="000066"/>
                </a:solidFill>
              </a:rPr>
              <a:t>  Dinner </a:t>
            </a:r>
            <a:r>
              <a:rPr lang="en-US" sz="1900" b="1" dirty="0">
                <a:solidFill>
                  <a:srgbClr val="000066"/>
                </a:solidFill>
              </a:rPr>
              <a:t>(self-organized</a:t>
            </a:r>
            <a:r>
              <a:rPr lang="en-US" sz="1900" b="1" dirty="0" smtClean="0">
                <a:solidFill>
                  <a:srgbClr val="000066"/>
                </a:solidFill>
              </a:rPr>
              <a:t>)                                                                 [**] by </a:t>
            </a:r>
            <a:r>
              <a:rPr lang="en-US" sz="1900" b="1" dirty="0" err="1" smtClean="0">
                <a:solidFill>
                  <a:srgbClr val="000066"/>
                </a:solidFill>
              </a:rPr>
              <a:t>Vydio</a:t>
            </a:r>
            <a:r>
              <a:rPr lang="en-US" sz="1900" b="1" dirty="0">
                <a:solidFill>
                  <a:srgbClr val="000066"/>
                </a:solidFill>
              </a:rPr>
              <a:t/>
            </a:r>
            <a:br>
              <a:rPr lang="en-US" sz="1900" b="1" dirty="0">
                <a:solidFill>
                  <a:srgbClr val="000066"/>
                </a:solidFill>
              </a:rPr>
            </a:br>
            <a:endParaRPr lang="en-US" b="1" dirty="0">
              <a:solidFill>
                <a:srgbClr val="000066"/>
              </a:solidFill>
            </a:endParaRPr>
          </a:p>
          <a:p>
            <a:pPr marL="288925" indent="-288925" defTabSz="1503363" fontAlgn="base">
              <a:lnSpc>
                <a:spcPct val="93000"/>
              </a:lnSpc>
              <a:spcAft>
                <a:spcPts val="700"/>
              </a:spcAft>
              <a:buSzPct val="95000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28800" y="1554009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2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28800" y="2904520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3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828800" y="3554046"/>
            <a:ext cx="7086600" cy="38472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</a:rPr>
              <a:t>Young Physicists’ Lightning Round Session 4</a:t>
            </a:r>
          </a:p>
        </p:txBody>
      </p:sp>
    </p:spTree>
    <p:extLst>
      <p:ext uri="{BB962C8B-B14F-4D97-AF65-F5344CB8AC3E}">
        <p14:creationId xmlns:p14="http://schemas.microsoft.com/office/powerpoint/2010/main" val="16897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000" dirty="0" smtClean="0"/>
              <a:t>Feedback from Visits: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>
                <a:solidFill>
                  <a:srgbClr val="FFEE13"/>
                </a:solidFill>
              </a:rPr>
              <a:t>OSTP:</a:t>
            </a:r>
            <a:r>
              <a:rPr lang="en-US" sz="3000" dirty="0" smtClean="0"/>
              <a:t> Phil </a:t>
            </a:r>
            <a:r>
              <a:rPr lang="en-US" sz="3000" dirty="0"/>
              <a:t>Rubin, Jo </a:t>
            </a:r>
            <a:r>
              <a:rPr lang="en-US" sz="3000" dirty="0" err="1" smtClean="0"/>
              <a:t>Handelsman</a:t>
            </a:r>
            <a:r>
              <a:rPr lang="en-US" sz="3000" dirty="0" smtClean="0"/>
              <a:t>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4669" y="1200149"/>
            <a:ext cx="8839200" cy="5295900"/>
          </a:xfrm>
        </p:spPr>
        <p:txBody>
          <a:bodyPr/>
          <a:lstStyle/>
          <a:p>
            <a:r>
              <a:rPr lang="en-US" sz="2400" dirty="0"/>
              <a:t>OSTP </a:t>
            </a:r>
            <a:r>
              <a:rPr lang="en-US" sz="2400" dirty="0" smtClean="0"/>
              <a:t>Mission</a:t>
            </a:r>
            <a:r>
              <a:rPr lang="en-US" sz="2400" dirty="0"/>
              <a:t>: set funding at high level, while ensuring </a:t>
            </a:r>
            <a:r>
              <a:rPr lang="en-US" sz="2400" dirty="0" smtClean="0"/>
              <a:t>the President’s </a:t>
            </a:r>
            <a:r>
              <a:rPr lang="en-US" sz="2400" dirty="0"/>
              <a:t>priorities </a:t>
            </a:r>
            <a:r>
              <a:rPr lang="en-US" sz="2400" dirty="0" smtClean="0"/>
              <a:t>are respected</a:t>
            </a:r>
            <a:endParaRPr lang="en-US" sz="2400" dirty="0"/>
          </a:p>
          <a:p>
            <a:pPr lvl="1"/>
            <a:r>
              <a:rPr lang="en-US" dirty="0" smtClean="0"/>
              <a:t>A more </a:t>
            </a:r>
            <a:r>
              <a:rPr lang="en-US" dirty="0"/>
              <a:t>upbeat meeting than last couple of years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not be getting explicit language supporting ‘basic science’ in </a:t>
            </a:r>
            <a:r>
              <a:rPr lang="en-US" dirty="0" err="1"/>
              <a:t>Holdren’s</a:t>
            </a:r>
            <a:r>
              <a:rPr lang="en-US" dirty="0"/>
              <a:t> </a:t>
            </a:r>
            <a:r>
              <a:rPr lang="en-US" dirty="0" smtClean="0"/>
              <a:t>memo to agencies </a:t>
            </a:r>
            <a:r>
              <a:rPr lang="en-US" dirty="0"/>
              <a:t>anytime soon</a:t>
            </a:r>
          </a:p>
          <a:p>
            <a:pPr lvl="2"/>
            <a:r>
              <a:rPr lang="en-US" sz="2400" dirty="0" smtClean="0"/>
              <a:t>“Science </a:t>
            </a:r>
            <a:r>
              <a:rPr lang="en-US" sz="2400" dirty="0"/>
              <a:t>and technology” references as close as we’ll get, but basic science is included in that</a:t>
            </a:r>
          </a:p>
          <a:p>
            <a:pPr lvl="1"/>
            <a:r>
              <a:rPr lang="en-US" dirty="0" smtClean="0"/>
              <a:t>They asked </a:t>
            </a:r>
            <a:r>
              <a:rPr lang="en-US" dirty="0"/>
              <a:t>if </a:t>
            </a:r>
            <a:r>
              <a:rPr lang="en-US" dirty="0" smtClean="0"/>
              <a:t>accelerators </a:t>
            </a:r>
            <a:r>
              <a:rPr lang="en-US" dirty="0"/>
              <a:t>are accessible to all who need </a:t>
            </a:r>
            <a:r>
              <a:rPr lang="en-US" dirty="0" smtClean="0"/>
              <a:t>them (versus say synchrotron radiation facilities in BES)</a:t>
            </a:r>
            <a:endParaRPr lang="en-US" dirty="0"/>
          </a:p>
          <a:p>
            <a:pPr lvl="2"/>
            <a:r>
              <a:rPr lang="en-US" sz="2400" dirty="0" smtClean="0"/>
              <a:t> This </a:t>
            </a:r>
            <a:r>
              <a:rPr lang="en-US" sz="2400" dirty="0" smtClean="0">
                <a:solidFill>
                  <a:srgbClr val="0000CC"/>
                </a:solidFill>
              </a:rPr>
              <a:t>echoes the science</a:t>
            </a:r>
            <a:r>
              <a:rPr lang="en-US" sz="2400" dirty="0">
                <a:solidFill>
                  <a:srgbClr val="0000CC"/>
                </a:solidFill>
              </a:rPr>
              <a:t>/$ concerns of OMB</a:t>
            </a:r>
          </a:p>
          <a:p>
            <a:pPr marL="914400" lvl="2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fld id="{CE4807F8-BEE5-47C0-B3DD-B1EB21AACB13}" type="slidenum">
              <a:rPr lang="en-US" sz="1200" b="0">
                <a:solidFill>
                  <a:srgbClr val="FFFF00"/>
                </a:solidFill>
              </a:rPr>
              <a:pPr/>
              <a:t>20</a:t>
            </a:fld>
            <a:endParaRPr lang="en-US" sz="1200" b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Feedback from Visits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EE13"/>
                </a:solidFill>
              </a:rPr>
              <a:t>DOE Office of Science: Pat </a:t>
            </a:r>
            <a:r>
              <a:rPr lang="en-US" sz="2800" dirty="0" err="1" smtClean="0">
                <a:solidFill>
                  <a:srgbClr val="FFEE13"/>
                </a:solidFill>
              </a:rPr>
              <a:t>Dehmer</a:t>
            </a:r>
            <a:endParaRPr lang="en-US" sz="2800" dirty="0" smtClean="0">
              <a:solidFill>
                <a:srgbClr val="FFEE13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296400" cy="5638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00CC"/>
                </a:solidFill>
              </a:rPr>
              <a:t>Strong </a:t>
            </a:r>
            <a:r>
              <a:rPr lang="en-US" sz="2100" dirty="0">
                <a:solidFill>
                  <a:srgbClr val="0000CC"/>
                </a:solidFill>
              </a:rPr>
              <a:t>focus on </a:t>
            </a:r>
            <a:r>
              <a:rPr lang="en-US" sz="2100" dirty="0" smtClean="0">
                <a:solidFill>
                  <a:srgbClr val="0000CC"/>
                </a:solidFill>
              </a:rPr>
              <a:t>the P5 </a:t>
            </a:r>
            <a:r>
              <a:rPr lang="en-US" sz="2100" dirty="0">
                <a:solidFill>
                  <a:srgbClr val="0000CC"/>
                </a:solidFill>
              </a:rPr>
              <a:t>report and how critical it is for future of HEP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Impressed </a:t>
            </a:r>
            <a:r>
              <a:rPr lang="en-US" sz="2000" dirty="0" smtClean="0">
                <a:solidFill>
                  <a:srgbClr val="0000CC"/>
                </a:solidFill>
              </a:rPr>
              <a:t>by </a:t>
            </a:r>
            <a:r>
              <a:rPr lang="en-US" sz="2000" dirty="0">
                <a:solidFill>
                  <a:srgbClr val="0000CC"/>
                </a:solidFill>
              </a:rPr>
              <a:t>Steve Ritz’ preliminary comments to </a:t>
            </a:r>
            <a:r>
              <a:rPr lang="en-US" sz="2000" dirty="0" smtClean="0">
                <a:solidFill>
                  <a:srgbClr val="0000CC"/>
                </a:solidFill>
              </a:rPr>
              <a:t>HEPAP; </a:t>
            </a:r>
            <a:r>
              <a:rPr lang="en-US" sz="2000" dirty="0"/>
              <a:t>concerned with HEPAP’s ensuing discussion: </a:t>
            </a:r>
            <a:r>
              <a:rPr lang="en-US" sz="2000" dirty="0" smtClean="0"/>
              <a:t>“</a:t>
            </a:r>
            <a:r>
              <a:rPr lang="en-US" sz="2000" dirty="0"/>
              <a:t>unity begins with HEPAP itself”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FY15 6.6% cut was "the best I could do, and it was </a:t>
            </a:r>
            <a:r>
              <a:rPr lang="en-US" sz="2000" dirty="0" smtClean="0">
                <a:solidFill>
                  <a:srgbClr val="0000CC"/>
                </a:solidFill>
              </a:rPr>
              <a:t>crappy’’</a:t>
            </a:r>
            <a:endParaRPr lang="en-US" sz="2000" dirty="0">
              <a:solidFill>
                <a:srgbClr val="0000CC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Partly due to HEP not being a priority, partly due to </a:t>
            </a:r>
            <a:r>
              <a:rPr lang="en-US" sz="2000" dirty="0" smtClean="0"/>
              <a:t>not having </a:t>
            </a:r>
            <a:br>
              <a:rPr lang="en-US" sz="2000" dirty="0" smtClean="0"/>
            </a:br>
            <a:r>
              <a:rPr lang="en-US" sz="2000" dirty="0" smtClean="0"/>
              <a:t> a long </a:t>
            </a:r>
            <a:r>
              <a:rPr lang="en-US" sz="2000" dirty="0"/>
              <a:t>term plan </a:t>
            </a:r>
            <a:r>
              <a:rPr lang="en-US" sz="2000" dirty="0" smtClean="0"/>
              <a:t>and demonstrated unity yet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With an inspiring, excellent P5 </a:t>
            </a:r>
            <a:r>
              <a:rPr lang="en-US" sz="2000" dirty="0" smtClean="0">
                <a:solidFill>
                  <a:srgbClr val="0000CC"/>
                </a:solidFill>
              </a:rPr>
              <a:t>report approved by HEPAP, </a:t>
            </a:r>
            <a:r>
              <a:rPr lang="en-US" sz="2000" dirty="0">
                <a:solidFill>
                  <a:srgbClr val="0000CC"/>
                </a:solidFill>
              </a:rPr>
              <a:t>and full community buy-in, </a:t>
            </a:r>
            <a:r>
              <a:rPr lang="en-US" sz="2000" dirty="0">
                <a:solidFill>
                  <a:srgbClr val="002060"/>
                </a:solidFill>
              </a:rPr>
              <a:t>she </a:t>
            </a:r>
            <a:r>
              <a:rPr lang="en-US" sz="2000" dirty="0" smtClean="0">
                <a:solidFill>
                  <a:srgbClr val="002060"/>
                </a:solidFill>
              </a:rPr>
              <a:t>said </a:t>
            </a:r>
            <a:r>
              <a:rPr lang="en-US" sz="2000" dirty="0" smtClean="0">
                <a:solidFill>
                  <a:srgbClr val="0000CC"/>
                </a:solidFill>
              </a:rPr>
              <a:t>she could take </a:t>
            </a:r>
            <a:r>
              <a:rPr lang="en-US" sz="2000" dirty="0">
                <a:solidFill>
                  <a:srgbClr val="0000CC"/>
                </a:solidFill>
              </a:rPr>
              <a:t>it to Congress and OMB </a:t>
            </a:r>
            <a:r>
              <a:rPr lang="en-US" sz="2000" dirty="0" smtClean="0">
                <a:solidFill>
                  <a:srgbClr val="0000CC"/>
                </a:solidFill>
              </a:rPr>
              <a:t/>
            </a:r>
            <a:br>
              <a:rPr lang="en-US" sz="20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in </a:t>
            </a:r>
            <a:r>
              <a:rPr lang="en-US" sz="2000" dirty="0">
                <a:solidFill>
                  <a:srgbClr val="0000CC"/>
                </a:solidFill>
              </a:rPr>
              <a:t>time for conferencing </a:t>
            </a:r>
            <a:r>
              <a:rPr lang="en-US" sz="2000" dirty="0" smtClean="0">
                <a:solidFill>
                  <a:srgbClr val="0000CC"/>
                </a:solidFill>
              </a:rPr>
              <a:t>and final markup of </a:t>
            </a:r>
            <a:r>
              <a:rPr lang="en-US" sz="2000" dirty="0">
                <a:solidFill>
                  <a:srgbClr val="0000CC"/>
                </a:solidFill>
              </a:rPr>
              <a:t>FY15 appropriations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May 22 P5 rollout will be a big media event – we better be prepared,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better prepare reporters, in order to avoid negative headlines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Learn from </a:t>
            </a:r>
            <a:r>
              <a:rPr lang="en-US" sz="2000" dirty="0" smtClean="0">
                <a:solidFill>
                  <a:srgbClr val="0000CC"/>
                </a:solidFill>
              </a:rPr>
              <a:t>the BES </a:t>
            </a:r>
            <a:r>
              <a:rPr lang="en-US" sz="2000" dirty="0">
                <a:solidFill>
                  <a:srgbClr val="0000CC"/>
                </a:solidFill>
              </a:rPr>
              <a:t>and NP recent successful strategic plans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Made real sacrifices to make highest </a:t>
            </a:r>
            <a:r>
              <a:rPr lang="en-US" sz="2000" dirty="0" smtClean="0">
                <a:solidFill>
                  <a:srgbClr val="0000CC"/>
                </a:solidFill>
              </a:rPr>
              <a:t>the priority </a:t>
            </a:r>
            <a:r>
              <a:rPr lang="en-US" sz="2000" dirty="0">
                <a:solidFill>
                  <a:srgbClr val="0000CC"/>
                </a:solidFill>
              </a:rPr>
              <a:t>science possible</a:t>
            </a:r>
            <a:r>
              <a:rPr lang="en-US" sz="2000" dirty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within </a:t>
            </a:r>
            <a:r>
              <a:rPr lang="en-US" sz="2000" dirty="0"/>
              <a:t>the constrained budgets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Don’t be the kid whining for a pony for Christmas, when Mom and Dad have already said NO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CC"/>
                </a:solidFill>
              </a:rPr>
              <a:t>If we fail with this P5, </a:t>
            </a:r>
            <a:r>
              <a:rPr lang="en-US" sz="2000" dirty="0" smtClean="0">
                <a:solidFill>
                  <a:srgbClr val="000086"/>
                </a:solidFill>
              </a:rPr>
              <a:t>she said: </a:t>
            </a:r>
            <a:r>
              <a:rPr lang="en-US" sz="2000" dirty="0" smtClean="0">
                <a:solidFill>
                  <a:srgbClr val="0000CC"/>
                </a:solidFill>
              </a:rPr>
              <a:t>“we </a:t>
            </a:r>
            <a:r>
              <a:rPr lang="en-US" sz="2000" dirty="0">
                <a:solidFill>
                  <a:srgbClr val="0000CC"/>
                </a:solidFill>
              </a:rPr>
              <a:t>are toast”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accent2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fld id="{CE4807F8-BEE5-47C0-B3DD-B1EB21AACB13}" type="slidenum">
              <a:rPr lang="en-US" sz="1200" b="0">
                <a:solidFill>
                  <a:srgbClr val="FFFF00"/>
                </a:solidFill>
              </a:rPr>
              <a:pPr/>
              <a:t>21</a:t>
            </a:fld>
            <a:endParaRPr lang="en-US" sz="1200" b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3945"/>
            <a:ext cx="8534400" cy="9090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/>
              <a:t>After the DC Trip: </a:t>
            </a:r>
            <a:r>
              <a:rPr lang="en-US" sz="3200" dirty="0" smtClean="0">
                <a:solidFill>
                  <a:srgbClr val="CCFFFF"/>
                </a:solidFill>
              </a:rPr>
              <a:t>Community Support </a:t>
            </a:r>
            <a:r>
              <a:rPr lang="en-US" sz="2800" dirty="0" smtClean="0">
                <a:solidFill>
                  <a:srgbClr val="CCFFFF"/>
                </a:solidFill>
              </a:rPr>
              <a:t>for the P5 Report: </a:t>
            </a:r>
            <a:r>
              <a:rPr lang="en-US" sz="2800" dirty="0" smtClean="0">
                <a:solidFill>
                  <a:srgbClr val="FFEE13"/>
                </a:solidFill>
              </a:rPr>
              <a:t>P5 Rollout Organizing Committee </a:t>
            </a:r>
            <a:endParaRPr lang="en-US" sz="2800" dirty="0">
              <a:solidFill>
                <a:srgbClr val="FFEE1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40597"/>
            <a:ext cx="3886200" cy="5052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contrast="46000"/>
          </a:blip>
          <a:srcRect t="10439"/>
          <a:stretch/>
        </p:blipFill>
        <p:spPr>
          <a:xfrm>
            <a:off x="4230665" y="2231871"/>
            <a:ext cx="5474075" cy="3974403"/>
          </a:xfrm>
          <a:prstGeom prst="rect">
            <a:avLst/>
          </a:prstGeom>
          <a:ln w="28575">
            <a:solidFill>
              <a:srgbClr val="000086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1142999"/>
            <a:ext cx="3962400" cy="533401"/>
          </a:xfrm>
          <a:prstGeom prst="rect">
            <a:avLst/>
          </a:prstGeom>
          <a:solidFill>
            <a:srgbClr val="000086"/>
          </a:solidFill>
          <a:ln w="9525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kern="0" dirty="0" smtClean="0">
                <a:solidFill>
                  <a:srgbClr val="CCFFFF"/>
                </a:solidFill>
              </a:rPr>
              <a:t>May 26 Letter from US LUEC, UEC, SLUO and DPF to OHEP,NSF/MPS</a:t>
            </a:r>
            <a:endParaRPr lang="en-US" sz="1600" kern="0" dirty="0">
              <a:solidFill>
                <a:srgbClr val="CC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191000" y="1143000"/>
            <a:ext cx="5562600" cy="533400"/>
          </a:xfrm>
          <a:prstGeom prst="rect">
            <a:avLst/>
          </a:prstGeom>
          <a:solidFill>
            <a:srgbClr val="000086"/>
          </a:solidFill>
          <a:ln w="9525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kern="0" dirty="0" smtClean="0"/>
              <a:t>June 23 </a:t>
            </a:r>
            <a:r>
              <a:rPr lang="en-US" sz="1800" kern="0" dirty="0" smtClean="0">
                <a:solidFill>
                  <a:srgbClr val="FFEE13"/>
                </a:solidFill>
              </a:rPr>
              <a:t>Community Letter Sent to Energy Secretary Moniz and NSF Director Cordova</a:t>
            </a:r>
            <a:endParaRPr lang="en-US" sz="1800" kern="0" dirty="0">
              <a:solidFill>
                <a:srgbClr val="FFEE13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191000" y="1664397"/>
            <a:ext cx="5562600" cy="545403"/>
          </a:xfrm>
          <a:prstGeom prst="rect">
            <a:avLst/>
          </a:prstGeom>
          <a:solidFill>
            <a:srgbClr val="000086"/>
          </a:solidFill>
          <a:ln w="9525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kern="0" dirty="0" smtClean="0">
                <a:solidFill>
                  <a:srgbClr val="CCFFFF"/>
                </a:solidFill>
              </a:rPr>
              <a:t>Reported by Andy Lankford </a:t>
            </a:r>
            <a:br>
              <a:rPr lang="en-US" sz="1800" kern="0" dirty="0" smtClean="0">
                <a:solidFill>
                  <a:srgbClr val="CCFFFF"/>
                </a:solidFill>
              </a:rPr>
            </a:br>
            <a:r>
              <a:rPr lang="en-US" sz="1800" kern="0" dirty="0" smtClean="0">
                <a:solidFill>
                  <a:srgbClr val="CCFFFF"/>
                </a:solidFill>
              </a:rPr>
              <a:t>at Sept. 29-30 HEPAP Meeting</a:t>
            </a:r>
            <a:endParaRPr lang="en-US" sz="1800" kern="0" dirty="0">
              <a:solidFill>
                <a:srgbClr val="CC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230665" y="6235325"/>
            <a:ext cx="5598850" cy="545403"/>
          </a:xfrm>
          <a:prstGeom prst="rect">
            <a:avLst/>
          </a:prstGeom>
          <a:solidFill>
            <a:srgbClr val="000086"/>
          </a:solidFill>
          <a:ln w="9525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kern="0" dirty="0" smtClean="0"/>
              <a:t>Community Letters to DOE and NSF and final </a:t>
            </a:r>
            <a:r>
              <a:rPr lang="en-US" sz="1800" kern="0" dirty="0"/>
              <a:t>signatory list at </a:t>
            </a:r>
            <a:r>
              <a:rPr lang="en-US" sz="1800" kern="0" dirty="0">
                <a:solidFill>
                  <a:srgbClr val="FFEE13"/>
                </a:solidFill>
              </a:rPr>
              <a:t>http://dpfnewsletter.org/?p=1065</a:t>
            </a:r>
          </a:p>
        </p:txBody>
      </p:sp>
    </p:spTree>
    <p:extLst>
      <p:ext uri="{BB962C8B-B14F-4D97-AF65-F5344CB8AC3E}">
        <p14:creationId xmlns:p14="http://schemas.microsoft.com/office/powerpoint/2010/main" val="4855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460" y="1657402"/>
            <a:ext cx="9525000" cy="5060718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 Science &amp; Engineering Festival in Washington DC- </a:t>
            </a:r>
            <a:b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largest STEM education event in the US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300 Schools, 750 STEM organizations presented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350,000 visitors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4 days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is the ideal forum to educate &amp; show our science!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USLUA joined forces with existing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exhibit</a:t>
            </a:r>
            <a:b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show a Higgs event display, and staff the booth </a:t>
            </a:r>
            <a:b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young LHC scientists.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2016: </a:t>
            </a:r>
            <a: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consolidating 3 separate LHC booths into One US LHC  exhibit: with </a:t>
            </a:r>
            <a:r>
              <a:rPr lang="en-US" sz="24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JHU and NYU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looking forward to the continued involvement </a:t>
            </a:r>
            <a:b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(more) US LHC scientists to represent us!</a:t>
            </a:r>
          </a:p>
        </p:txBody>
      </p:sp>
      <p:pic>
        <p:nvPicPr>
          <p:cNvPr id="4" name="Picture 3" descr="festival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"/>
          <a:stretch/>
        </p:blipFill>
        <p:spPr>
          <a:xfrm>
            <a:off x="762000" y="0"/>
            <a:ext cx="8467921" cy="1657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43715" y="1192178"/>
            <a:ext cx="3886206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http://usasciencefestival.org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6374813"/>
            <a:ext cx="9905999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With many thanks to Julia Thom, Evan Wolfe (</a:t>
            </a:r>
            <a:r>
              <a:rPr lang="en-US" sz="2400" b="1" dirty="0" err="1" smtClean="0">
                <a:solidFill>
                  <a:srgbClr val="FFFFFF"/>
                </a:solidFill>
              </a:rPr>
              <a:t>UVa</a:t>
            </a:r>
            <a:r>
              <a:rPr lang="en-US" sz="2400" b="1" dirty="0" smtClean="0">
                <a:solidFill>
                  <a:srgbClr val="FFFFFF"/>
                </a:solidFill>
              </a:rPr>
              <a:t>) and Rafael de Lima (NEU)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EE13"/>
                </a:solidFill>
              </a:rPr>
              <a:t>What Can You Do?</a:t>
            </a:r>
            <a:endParaRPr lang="en-US" dirty="0">
              <a:solidFill>
                <a:srgbClr val="FFEE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2998"/>
            <a:ext cx="9163050" cy="5715001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Be responsive</a:t>
            </a:r>
          </a:p>
          <a:p>
            <a:pPr lvl="1"/>
            <a:r>
              <a:rPr lang="en-US" sz="2000" dirty="0"/>
              <a:t>Periodically we </a:t>
            </a:r>
            <a:r>
              <a:rPr lang="en-US" sz="2000" dirty="0" smtClean="0"/>
              <a:t>will call </a:t>
            </a:r>
            <a:r>
              <a:rPr lang="en-US" sz="2000" dirty="0"/>
              <a:t>on the HEP user community to send letters to Congress.  Spend the 5-10 minutes to help when called on.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Stay unified; be ready</a:t>
            </a:r>
            <a:endParaRPr lang="en-US" sz="2400" dirty="0">
              <a:solidFill>
                <a:srgbClr val="0000CC"/>
              </a:solidFill>
            </a:endParaRPr>
          </a:p>
          <a:p>
            <a:pPr lvl="1"/>
            <a:r>
              <a:rPr lang="en-US" sz="2000" dirty="0"/>
              <a:t>P5 </a:t>
            </a:r>
            <a:r>
              <a:rPr lang="en-US" sz="2000" dirty="0" smtClean="0"/>
              <a:t>has delivered an outstanding report and the responses </a:t>
            </a:r>
            <a:br>
              <a:rPr lang="en-US" sz="2000" dirty="0" smtClean="0"/>
            </a:br>
            <a:r>
              <a:rPr lang="en-US" sz="2000" dirty="0" smtClean="0"/>
              <a:t>at every level in government are positive.</a:t>
            </a:r>
          </a:p>
          <a:p>
            <a:pPr lvl="1"/>
            <a:r>
              <a:rPr lang="en-US" sz="2000" dirty="0" smtClean="0"/>
              <a:t>We </a:t>
            </a:r>
            <a:r>
              <a:rPr lang="en-US" sz="2000" dirty="0"/>
              <a:t>will need everyone to </a:t>
            </a:r>
            <a:r>
              <a:rPr lang="en-US" sz="2000" dirty="0" smtClean="0"/>
              <a:t>pitch in and maintain a unified message.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CC"/>
                </a:solidFill>
              </a:rPr>
              <a:t>Working towards increased funding is a marathon; not a sprint. 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Be </a:t>
            </a:r>
            <a:r>
              <a:rPr lang="en-US" sz="2400" dirty="0">
                <a:solidFill>
                  <a:srgbClr val="0000CC"/>
                </a:solidFill>
              </a:rPr>
              <a:t>available</a:t>
            </a:r>
          </a:p>
          <a:p>
            <a:pPr lvl="1"/>
            <a:r>
              <a:rPr lang="en-US" sz="2000" dirty="0" smtClean="0"/>
              <a:t>We </a:t>
            </a:r>
            <a:r>
              <a:rPr lang="en-US" sz="2000" dirty="0"/>
              <a:t>will be asking you to make </a:t>
            </a:r>
            <a:r>
              <a:rPr lang="en-US" sz="2000" dirty="0" smtClean="0"/>
              <a:t>local </a:t>
            </a:r>
            <a:r>
              <a:rPr lang="en-US" sz="2000" dirty="0"/>
              <a:t>visits to your </a:t>
            </a:r>
            <a:r>
              <a:rPr lang="en-US" sz="2000" dirty="0" smtClean="0"/>
              <a:t>Congressmen in 2015.</a:t>
            </a:r>
            <a:endParaRPr lang="en-US" sz="2000" dirty="0"/>
          </a:p>
          <a:p>
            <a:r>
              <a:rPr lang="en-US" sz="2400" dirty="0" smtClean="0">
                <a:solidFill>
                  <a:srgbClr val="0000CC"/>
                </a:solidFill>
              </a:rPr>
              <a:t>How can you contribute ?  </a:t>
            </a:r>
          </a:p>
          <a:p>
            <a:pPr lvl="1"/>
            <a:r>
              <a:rPr lang="en-US" sz="2000" dirty="0" smtClean="0">
                <a:solidFill>
                  <a:srgbClr val="000086"/>
                </a:solidFill>
              </a:rPr>
              <a:t>Join our activities: helping young people, outreach, </a:t>
            </a:r>
            <a:r>
              <a:rPr lang="en-US" sz="2000" dirty="0" smtClean="0">
                <a:solidFill>
                  <a:srgbClr val="0000CC"/>
                </a:solidFill>
              </a:rPr>
              <a:t>fund raising</a:t>
            </a:r>
          </a:p>
          <a:p>
            <a:r>
              <a:rPr lang="en-US" sz="2400" dirty="0" smtClean="0">
                <a:solidFill>
                  <a:srgbClr val="0000CC"/>
                </a:solidFill>
              </a:rPr>
              <a:t>Want to do more ?</a:t>
            </a:r>
          </a:p>
          <a:p>
            <a:pPr lvl="1"/>
            <a:r>
              <a:rPr lang="en-US" sz="2000" dirty="0" smtClean="0">
                <a:solidFill>
                  <a:srgbClr val="000086"/>
                </a:solidFill>
              </a:rPr>
              <a:t>Run </a:t>
            </a:r>
            <a:r>
              <a:rPr lang="en-US" sz="2000" dirty="0">
                <a:solidFill>
                  <a:srgbClr val="000086"/>
                </a:solidFill>
              </a:rPr>
              <a:t>for </a:t>
            </a:r>
            <a:r>
              <a:rPr lang="en-US" sz="2000" dirty="0" smtClean="0">
                <a:solidFill>
                  <a:srgbClr val="000086"/>
                </a:solidFill>
              </a:rPr>
              <a:t>the US LUEC in the next election, coming up !</a:t>
            </a:r>
            <a:endParaRPr lang="en-US" sz="2000" dirty="0">
              <a:solidFill>
                <a:srgbClr val="00008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0C6FF-23FB-4713-AB1E-B32469015AA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r="63077" b="31639"/>
          <a:stretch/>
        </p:blipFill>
        <p:spPr>
          <a:xfrm>
            <a:off x="0" y="0"/>
            <a:ext cx="9906000" cy="6867308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1828800"/>
            <a:ext cx="9906000" cy="41910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have come a long way;</a:t>
            </a: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have a long way to go. Please help.</a:t>
            </a: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Run2 will be different. </a:t>
            </a:r>
            <a:b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 will be the next Congress. </a:t>
            </a:r>
            <a:endParaRPr lang="en-US" sz="34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If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your group members or colleagues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involved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the LHC Program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are not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already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Members,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ask them to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sign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up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4"/>
              </a:rPr>
              <a:t>ww.uslua.org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7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2362200"/>
            <a:ext cx="9906000" cy="36576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Extra Slides on P5 </a:t>
            </a:r>
            <a:br>
              <a:rPr lang="en-US" sz="4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4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DC trip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Rollout Campaign</a:t>
            </a:r>
            <a:endParaRPr lang="en-US" sz="4000" b="1" dirty="0">
              <a:solidFill>
                <a:srgbClr val="FFEE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28862" y="217025"/>
            <a:ext cx="409574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rgbClr val="FFFFFF"/>
                </a:solidFill>
              </a:rPr>
              <a:t>US HEP Community</a:t>
            </a:r>
          </a:p>
          <a:p>
            <a:pPr algn="ctr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rgbClr val="FFFFFF"/>
                </a:solidFill>
              </a:rPr>
              <a:t>Visit to Congress </a:t>
            </a:r>
          </a:p>
        </p:txBody>
      </p:sp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76" y="312739"/>
            <a:ext cx="8378824" cy="830262"/>
          </a:xfrm>
        </p:spPr>
        <p:txBody>
          <a:bodyPr/>
          <a:lstStyle/>
          <a:p>
            <a:r>
              <a:rPr lang="en-US" sz="2800" dirty="0" smtClean="0"/>
              <a:t>The Federal Budget Players</a:t>
            </a:r>
            <a:br>
              <a:rPr lang="en-US" sz="2800" dirty="0" smtClean="0"/>
            </a:br>
            <a:r>
              <a:rPr lang="en-US" sz="2800" dirty="0" smtClean="0"/>
              <a:t>Executive Branch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121" y="1173830"/>
            <a:ext cx="7596375" cy="568417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President: the White House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Deputy Chief of Staff (Science)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dirty="0" smtClean="0"/>
              <a:t>Office of Science &amp; Technology Policy (OSTP)</a:t>
            </a:r>
          </a:p>
          <a:p>
            <a:pPr marL="914400" lvl="2" indent="0"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None/>
            </a:pPr>
            <a:endParaRPr lang="en-US" dirty="0" smtClean="0"/>
          </a:p>
          <a:p>
            <a:pPr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dirty="0" smtClean="0"/>
              <a:t>Office of Management &amp; Budget (OMB)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Department of Energy (DOE)</a:t>
            </a:r>
          </a:p>
          <a:p>
            <a:pPr lvl="1"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sz="2200" dirty="0" smtClean="0"/>
              <a:t>Office of Science (</a:t>
            </a:r>
            <a:r>
              <a:rPr lang="en-US" sz="2200" dirty="0" err="1" smtClean="0"/>
              <a:t>OSc</a:t>
            </a:r>
            <a:r>
              <a:rPr lang="en-US" sz="2200" dirty="0" smtClean="0"/>
              <a:t>)</a:t>
            </a:r>
          </a:p>
          <a:p>
            <a:pPr lvl="2"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sz="2000" dirty="0" smtClean="0"/>
              <a:t> Office of High Energy Physics (OHEP)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National Science Foundation (NSF)</a:t>
            </a:r>
          </a:p>
          <a:p>
            <a:pPr lvl="1"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dirty="0" smtClean="0"/>
              <a:t> Math and Physical Sciences (MPS)</a:t>
            </a:r>
            <a:endParaRPr lang="en-US" dirty="0"/>
          </a:p>
          <a:p>
            <a:pPr lvl="2"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r>
              <a:rPr lang="en-US" sz="2000" dirty="0" smtClean="0"/>
              <a:t> Office </a:t>
            </a:r>
            <a:r>
              <a:rPr lang="en-US" sz="2000" dirty="0"/>
              <a:t>of High Energy Physics (OHEP)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AutoShape 2" descr="data:image/jpeg;base64,/9j/4AAQSkZJRgABAQAAAQABAAD/2wCEAAkGBxQSEhUTExQWFhUXGRgXGBgYGBodGhoaHBgcHB0dGyEcHiggIRwlHBohIjEhJSkrLy4uHB8zODMsNyktOisBCgoKDg0OGxAQGzQlICY0LDQ0LDQsLDQsMDQsLDQsNCwsNCwsLC8sLCwtLC0sLCwsLCwsLCwsLC8sLCwsLCwsNP/AABEIAOEA4QMBIgACEQEDEQH/xAAcAAACAwEBAQEAAAAAAAAAAAAABgQFBwMBAgj/xABHEAACAQIEBAMECAMFBgUFAAABAgMEEQAFEiEGEzFBIlFhBzJxgRQjQlKRobHRcsHhFTNikvAkQ4Kiw/EXNHN0s1Njg6Oy/8QAGgEAAgMBAQAAAAAAAAAAAAAAAAQCAwUBBv/EADQRAAEDAQYCCQMFAAMAAAAAAAEAAgMRBBIhMUHwBVETIjJhcYGRobHB0eEUI0JS8RUzov/aAAwDAQACEQMRAD8A3HBgwYEIwYMGBCMGDBgQjBgxVV2eImyeM+nT8e/yxRaLTFZ23pXUG8uak1jnGgVriFU5rEnVrnyXf+mF2armnNtyPursPn/XEeqaCAqKmphhLe6rOoY722ufPvuMYruLzzmlkir3nLfn5JgQNb2yrifiL7ifNj/IfviG+cTN0NvRQP6nEqeh0ITFEkj22EjlQdvMK1v8uIa1M89DHJAVjmlELAhLiMO6a/C3UqhbrbcdB0xX+mt82Ms13w/FPqpVjbk1eXqG7yfiRjz6JOezf5v64oM958OYZfTtWVDw1PPWS5jQkpGCtjDGhG7D8MNmT5UadpQJJXjcqyiWV5GQ6dLAM5LaNgRcnct6YHcGZSr5HGvf+F0TcgoX0Scdm/zf1x7/ALQveT8ScWebZklPEZZL2BVQqi7MzMFVVHdmYgD472GOX9plXijmTlmUlYzqDAsFLaGItZ9IYi1wdJ3va8f+HaMWyOHn/i70vMKGmbzL1a/owH/fEyDiI/bT5qf5H98ePnUHNkhZiHjCs90bSoe+klraADpPfscdfocMihlClWAKsh2IIuCLbEEb3xL9Nb4cY5q9zvzVcrG7MKdTZtE/RrHybb+mJ2FefJj9hr+h/fHCKpmgNtwPI7r8v6Ym3i88GFqjw/sMt+fkoGBruwU34MVNDniNs/gPn9n+nzxag42rPaorQ29E6u9Uu5jmmhXuDBgwwoowYMGBCMGDBgQjBgwYEIwYMGBCMGDBgQjEesrFiF2PwHc/DHDNMzWIW6ueg/mfTC6kbzsWY/Fj0A/12xj2/inRO6GEXpDpoPHfir4ob3WdkutbmMkx0i4B6KO/x88V+b1tPQoJKuSxNgsa7sxN7DyF7HckDbrj2fimGnTVDTVdSneWnhLoR5hmKh19UuPXHb6RSZ1QypE4eOQFDtZo36qSp3BBAI7G3cYUg4WXO6a1m8fYb9Fa6UAXWYLs0daSkgaCmiRgWgK62dNwQ8twqGxvZVaxHvMMHHuWpPQyrInMVLTaR1YRMHZVtuCyqV238WFnhAz5jSy0VXMYzTf7LUJGPrZAAQGZ2vZHUW8K3bSx1WNsOKV6xSxUjsZHaGSQsbamWNo18Sgbs2snYWJVrDsNctuEAaclVWoSan0vJRdddbllrjvPTr5js0YHyA+7bdj4GzSGeOYQSCSNZnZGB+xLaYC3VdLSMmk2I0YlcJNIKdYnikj5V40Z9PjjQlY2tqLgmMKSHAN74rQmXZZPNNzoqczheZEXUAspNnVOoPiIIAsbja979JvVFMflcGChe01uXJlk/wByuiQn/DICG/JcPOM14i4+yWewm11IQ3CiOTRq3F7PpUnci58zjkvtmolAVKepsOlxEP8AqHHTE9zQLpReaDmnXirLmmjiKDU0NRDPo28Yje7KL7atJJF9tQHTEbNomqp6QIjrHBN9IkkdWQXWN1RFDgFiTJckCwCm5vYFVT21UfenqR8BEf8AqDFlSe1vLX955Y/44mP/APGrB0UoHZReadVM4d5sz1lTDIgElXo8S6vqoQkJ0kMLEhXYXBG4Nt8NE1MDGY1JQW0gpsVHTwkdDbYEdMQcq4kpKk/UVMMjH7Kuur/L735Yn1kbsjKjBHIIViurSfO1xe3xxU6tccFIZKgyGtqJea6srwCoaKMOPGY0Ijdw4IBtIHtdTcKN974tqbMoppJoRctCwWQFTpBKhgA1tJNmGwNxfcDEAIcuy9UijaZoIgqqo3dwtgT5Bm3Y9rnFDU0U1LTR0CSLJPWs4eQizhnu9TPtsygEhdha8Yu2JFodVcqQmerygHdNvQ9PliNSV8kB0m9u6n+Xlj4/tFo6hKOmQzCKLXOXkYsinaIa2vqlezHSxGwuWXa9pG0dTHqFyLsu4IZWVirDfuGUg9tsY8/DC13S2Y3Hex+3x3K4SVwdirOirUlF1O/cHqMScJ88DwMGB+DD9D+2L/Ks0EosdnHUefqP2w5YOKdK7oJxdkHofDfgqZYbovNyVjgwYMbKoRgwYMCEYMGDAhGDBgwIRiBm2YiJdt3PQfzPpjvXVQiQsfkPM+WFVA0zszmw95m7AD+mMfilvdFSGHGR3t3/AG9VfDFe6zsl5FHr1SSNZBcu5xx44yKeopitLKUZLOsOldExU30S6hcg2tpuASTqv2l8R8OR11OIebIiWDIYmsNQ3Rzb3wDuBe3frYin4a4nmhmGX5lZaj/cz9I6legIPQSenc+R6x4fYRZ23hi/U70/1TkfeNNFdcG8SpX04lAKSKdE0R96OQdVIO9u49PIggUEuXfRc9heAWSsin+kIPd1RAMJLdLlio+JY/aNzifKZqWtjr6BNckzCKopr6VmFjZ79FZbbsemx+9q7Z1ncOW6qutYPVyLojhj30xg35cd7HTq3eVraiBsLKo0AMerrpvkqyeei713DkgzCSuinFNG0AjnaysXI3DgN4FKqANbX6Hw23Kvm/tHoaJn+hxmqnbZ53Y2PoZGuzKD0VQEHa2M54v41qcwY81tEQN1hQkIPIt99v8AEfkBid/4fTjL/wC0HbloqSM6SI4kBDlYwoturgqdRta5O4w0yz4DpD5Koyf1UXPuPa+r/vJ2SMk+CG8abAXFwdTdRszHqPTEbh/g+qrYpZaeIvyzGNNrF9ZYHSTYEqV3F+hv23buHs+y2LKTE6aagzSaDIqTtHKYVHPUaV0xiyjYEgge9a+F7hrj6qoqZ6eMh1ZkIEt3VEAYOgUno91vYi1j3NwwBQUaKKs45rvwFwK2YySrzYlEayBgHBcPpIQ2GzR8wg6lJBAIvvjhw5wpHNmQoZKlbh9JaNHZJGQ3kjVjpYEKrWYrY2O/S9FQZrNBzORI0PMAVtBIOkMGChveAuBuDcgWJ3N+UtdI0jyl25j6tbg2LawQ97W94Eg+dze9zidCuYJk4n4WigzI0SVIGp7XaN9MXM8USMbktdWUFgLC46726cfcE/2c8Kc6FmeOO6a/HrNw72IAWLUDZmI7+RwrJWyB0kDtrj06Gvcro9zST007W8rC3QY+q3MJJtHNdpNAKqXJJ0lixUt7xGpidztc2tjlDzRgrbPuC6ukhjlnhYBzICANWgJoszst1AbUbb9FJ7465BxxX0u8U7vGtrpJeSPfoPFut7fZI6H1x88Rca1VbDHDKwVIy9kj8EZUhAiFBsQmg6Sbnxny3Ys44ky+TKkgWEyVCvEHfwwO7rC4E50huYouVs++9zYnfhFRRwqug8k3cMe2GnlISrT6O521i7RE+v2k+YIHdsPq0cUjrVRaDIYyiSjxKUYg9iAy3VTcG+2xGMCp/Z7O+XHMEJkUorJEkbcwtzNL3G/gVQzBhfVtsN8VnCfGNTl7Xhe8ZN2ibeNvl9lv8S2PS9+mFX2UHGMq0SH+S3PLsmEQEUvONTJKZXqYw31vjDOC67JGUATluRYAadRUNhsAwucGcZ0+YpeM6JVF3hYjUvqPvJf7Q9L2O2JfFmfrQ0zTspdrhI416ySNsqj49eh2B2OEnBxddIxVwIpVc+LOI4KJIzObiSRYwgBLsCbEqo3Om4J/AbkX4zw6dMkbXQ2KsDiu4Q4Vl5pzDMSJK1x4V+xTJ2SMbjVY7n1O5uxa+zjNBE8cQjMpcnWiC7rHY3lI+6GsLdTfw3IsU7dYY7Q2g7QydvRSZIW4nJWmUZkJRY7OOvr6jFjhPqImhcMp9VP8jhny+sEqBh16EeRx3hdvdJWCfCRvuOe/FQmiA6zclJwYMGNlUIwYMGBCMGDFVxBWaE0Dq+3y7/t+OKLTaG2eJ0rshunmpMaXGgVRmlWZpLLuBso8/X5/piu4nqoqY00NQ5jppTIJZLlQzqoKRuw3VGux6i/LAOxYGQZjDEZVUPK5EcCHo0jbC/8AhG5Y9lVz2xZoRKggq0gMjqS0IbmIyg7lRIilgNr+Hw3HmCcLhkLnE2uXFzvYd28qJqQgdRuiTouOMvpiYMugmqT1MdJGxjX1H2Re+5QG/c7YsXlpc8o5UeGRZIyQY3ASaGUC6kX6E9idjuD3xb11VFl8JMVI5iW5ZaWKPwn1QMp3ve4BHmRikzvO1y2KevnRVnqSiRwggk6FIQOw2JGpmdhsAQoLWBbaFD2Rjpiqcs1C4g4o/sakSGSY1VcyC2skgW21sOojB2H2nI3PUjEq+eoqpDNLzJZJAzliDuqAliNrBEAN7bKAelsTYaCtzOZ5VjeeR5FEjKLhWfZdX3I7CwJsoC2vthn4V44p6TLaqieAyMwa2qU6JTIyxyqpVQ0ahBqG5vZtwbXfjj6MYYnVUOde8FIpsvyv+xjK0sJqxqp+aYpiFkctKFZNNywjDKJtO1tr6bYUIuLaxaYUyzyLGHaTZ21G6BdBN/7vYnR0uxxTSEXNhYE3Avew3sL97A2vj5xcG81Cq8Ax7j6VCQSBsBc/C4X9WA+eO5p7G27XUONu2lWOw8hqXr1HbAXBFFGx9FD5Hpf5WBv+BB+Bw85T7N66SMOUREkXSdTeJb6SrFQPvIDa99+mGmL2OqZI+ZVEry9LBIwrEhdAIJLACw6WPT1xDpcV26sd5Z8vM/hcn8Ap/DHzbG11XsXUS2jqmCmNwA6KxuyupJIKiw19LdsKeZey+vjUkIkohVgdLbtZ5HBVSN/fG177Eb7Y50uKLqQMeYlJT3NjceFnJtvpUE3t03Cdb9WGOBjOkMRsb2Pw6/Le1/j5HFgcFyisKjP6mSnNNJK8kWtHCuzNYorKACT7tm93p4V6Ww6NFlQygNzV+mEGn5whe5IIlICEj7DCLn21WPyxnOBTuDa/ob2PobEG3wIwFtUVU2kFRTus0YkjdFSVXAPhV7aWva2ltQG+xvbfpjZuH+JVzqnSNtCV1NJHUIrf3bvEbhh1IUglWtcrquL7YR+I+Pop8rhohTBCi3Yxu6rGUdhEAG1GQaNyGPVhY3FxQZhk9blkokdHheOQrHJtZmUXvHfd0sdza1msetsVSR3xjgdFNrrvgv0VLmk7KFjpnWY7Hm6RFH5szKx1gdlS5OwOnciXlWWiEHcvI51SSN7zt622AHQKNlGwxQcIcZfT6Npo0DVEQHNhBsS3XwX7OAdN9r7E7HE6Gmkq1WSoflwMoYQRsd1O4M0gsW2tdFsvUEyDGY5pFQcEwDXFc24ip56w0COHfltIWTcIyvpKsRtq36drEHcjHTL6kwS+Lp0Yenn/ADwvezCBZ5KvMQgVJX5FMoAAWmh8I0ge6CQLjbdDi+krIqpGlhZW5cjxPpINijW7fI/BhjK4rZiwi0Q9pmz6fdWxOqLrsinAG+PcU/DtZqUxnqvT+H+n7YuMbVktLbRC2Vuu6JV7S11CjBgwYYUUYUK2UzzbdCdK/Ad/54Ys4qNETHufCPn/AE3wu5fKkSyTysFjjUksegFrk/h+uPPcYcZ547INcTv19k1ALrS9VfE6ZhFURVFLTxTwQIyckuVlcuBqkTbSCFGkXu28mx1Yi5PnlJmtWOauh6cWjppxplErWLvp7lQqqttx4yQLri44f45payY08fMSUAsEljKF1H2lv1HobG19tjjpxfw3R1aXqkUMCqpKDpkVibIFbqSWIAU3BJG2NYUbRpFFWccQvW3zBpVfRHBAVqDcaXZrOitfvGl3J2IEq72JxhfFudTZxXHkqzjxJTxA76FubgG3jYDUR16Deww8+0msOXZZDl6yF5pxeaQklmAsZGJJv43sov8AZBHbGd5NllVAozH6OeVTmKUGVXVHLN9Wy2sXUNZjY2sBc74bszABf8gqpHaK94ZzqbIKkCenUtMkbyglhIsTXIVRcKHB3Nwemm464S8wrpJ5DLKVLt7xVEQE+do1Vb+trnF9xrxrNmTRNISirGoaNWPLMgLXkVe11I63I33ws4baNTmqijHZIfCHNtJJX4Eef4g7dRq8jggOkhhYkb2IuCO4PmPMeRxZ5NURQVMUki66ZnVmU720sCQfNkvY/eRvJ8Re6mSAEz8A8ByVemokISm8aGx8bizJta4AvsSd7oNt7jUcsoaDKDpDpGrjYyuoO1yVDNYkAlmsfvNhM4u9p5B5VEoUaSrs62Kt0GkarbWJJII2/FKpaeqzKYLd5pHjdSGPRobSD3vCupdI7DVI/nvQanHe6VU1p9R7UKQAxRiSRuYqCy2UnUFDXP2b+l9umIP/AIvQ/VPyJtLBrm6XFr7AXsencjqPW2X/AEeIUpnE9qhX2i0HcLYa9RNh4yTuLntbSxxZZtNRLJAYopDHG8v0iNz7zKqBxGVIspBsPX06hFHU3gP8RVaE3tihDO3Im0ogIPh1G5UWIvYe+O577Da82j9rNNukgkjcuUbw6lBuQWuPsjSe19umMvoGo5JqnmxSLDKRHDHEwujOpKBmbV4V0AkgHcA2IuuILRwNTvUc4iczahBoNtB1PqLjb3gVtuR395bAArTen5Qt2zWmy/NkSHWkmg3ZonUsBsdJZbkAkKSNui4zT2h+zt6MPPB46SMKvX6yME7323Gpjv1+s3AC3wv1FLVZbMoJeGSOG/hPvNLewuNmIFiRvfkfg68He1NgRDWjWmyqyLdnfp4xfe57gDqu2+wKje9ELKGh8JbawsL9ixPQW9Ax8rKPMY4YYOIqqKpq5pIk5dMrswVbb6j2ttdyAB5KoPRTinqX1EsbAm2w6AWsAPSwsPQDzxcxxOe959yiQvaCukgkWWFgsi7q2lWsfOzAj8sOWd5zVZ/UCJIEvGJXiIU6wojLaHYHR42QWuNmIANr3RcX3CXFdRl7u0DN4kZQhZuXrNgHZOjMoBtf07bGZGozXApHD2Z1GT1ytIhUgATRXUkxsL2IBNnAswBsQbX2O+38c1ksmXlaJTNJVKI4inTRILs5OwVeXfxEgAlcYhnOSVtQpzB6YgTNKz8uN1VdAUtI4NwgcktckAkMcaJ7E+ImkppaK4MsILw6uhRj0PeyufkHHlhS0MykGYVsZ/imzI+F2WnigqGHKjRUFPGTy2sBczNYGUk3JWyp4iCrWBxd1U0MJjVtC84rCo2F7KxVR5jqAB54TY83zbMP/LQpQQ7gzT2eU2NjoQbCxBHiFj1BxKo/Z5TRkz1U0tRUCx+kTSEFCDcGMXstjuL3thNzR/M+StB5K1gcwTegNj6qf6b4cAcKeZyJKqTROrobrqRgykgkbEbbEEH4YvMjqNcS+a+E/Lp+VsZPCXfp7TJZTlmN+noVZOLzQ9WGDBgx6JKqg4om9xPix/Qfzwt8S1ckMVMEppKkcznyxxrc6EF1PxEhjYDqdBt0NrjPG1TkeVlH4fucROIuKWppBT09JLVyhFd1j2WNCSFLNYjUdJsvU2OPOWSs3EJpaVph9PonHdWIBKOf8Y09bLSiGdaGqheRi9XFpaJWiZGHi8BJ1ggFreG56YY8k4OgE8dTPVS1tQAXjd5PAtrAtGinSBcja5HTFll09LmtOHkgDAMyPHPGNcbqbMrA9GH8xisfI6bJ6evqqZNGqLUF1MQGRW0gaiSAXbpjaLsLowO9VTTVYv7Sc7+lZhPJfwI3Jj/hjJG3oW1N/wAWLii41qctpZMsaJo20MdYlYSxySgSIy9lUKygqN7lmvfYq/CmYPTVUM0ZkHLOp+WAWMajVILHYjQpvfba56YvfaJxwc0MLBHhCBtUWoMmq/hcMACzaTY6htbbqcaQbSjaYJauqTmJJuTcnck9SfM4MGDFiimHhWCCbXBIAJCdUbg2bYbqD07XAPmcdsz4eeHUL64TY6gDeMjYMy9bC9ja/hJ7gYWAxG4NiNwfI41PKK1ZoUcPqNgCxsDqA3DW6N6+XmMZ1qL4nXwcDp9kzEGvF05rPHUlSGFnjsjjb3dlVtuuk2XyIEfW5xeLNNXTKlLTJHMEUKsAYXeO+ppCSb6hI4Zm2JdQSbEm0zrINZEsYAcDSydFkXoVP3Wt4b9OlrWFnX2Z1dNTQlUZVKrrqzMAjWtsxPTQgBXSLgG9wCSR1kzZG4em9P8AFF0ZacUt0HslqJCWeeCJb+EBmlcBiVUNp22IPRyLj0x3l9miMhP9oJta5NO/dViJ2a+7ID5j4HFxm/tPpogFpad5wAF5jytGCLa0awDMx62JAYFW6Wx7lfGtVVoXp8rWVVsh5bstvE2pQwHUDS2nyk/GdciorrwdwFLRVDMZ4ZUkUIQjaZPCW6AgA+IWPiHRvhiRUezOiDMzxzszFmNywAu2vYxgC1/U/HHOn9oMMcimro6mlkW5K+94QyD/AHio2jVICNIsSD1sMT6Li2hNmSvKWVQVkjmjBUREr7wH2dLki4tfzFgHVCUuLMpSg/2uOmEysSribWya2ULE4LG/gIsADYX0jSSCM0QEKNHvv4IwCeh2LC/UWOhT6numNn4i4iy+VZFWZqmaUSKI1V2RdarqGpgAFXlq1lIN0FhfqlZRw+qtzXsz20qnVEW1rf4mIO9tiWPnvW+ZsYod7+MFJsZecEv5ZkEkwVV8MIuS5vZ26FlHUr2HQafIuce8UUsFOiwoNUxOp3JuwHYeQJ6kDy+GHSvrFijd2bTYe8LEg22C9i3l2HYWvjKJJCxLMSWJuSepOOWVz5nXjgBpzUpQ2MUGZXmDBgxpJZO0PF9ZX08eUqolDqFBd3aVnVzLrLE+6NNtJB8Ite9sUvAud/Q62nqL2TUFfsOW/ha/8N9XxUYl8DcZyZY8joC4ddPLLlY9Vx42G9yALC1ve67WMDjDMZKqqknlEg5wEiK7aisbjUqqbDwC507Dbe1ycV3a1bTBSrqv0+08cdwWVLDWbkAAMx8W+27XwsZr7Rctj8HPWdj0SFTKWPkCvgv88Q8rySnzijy+pql5vLiYEXYAv4Ua+ki9njO3rhtyzJ6emFoIY4h30Iq3+JAufnjJoxudaprE5JX4RrxPHVoKeWnUSCeKKVNDCOReunpZpY5Tt54Y+GJvEyeYv+G38/yx8x5fKaszs6CPlGIRKpJbxhg7OSNxYgKF21Hc4jZUdFQo9Sv6j9cZFtcIrdDMNcD8fUq1grG5qbcGDBj0iTSifFUn/wBQ/k39MUc2cV9PU1TRZa1RDJNcSLOiMdEUcRAUgmwMZ8gbnF3Rbzj+Jv54YMeZ4M4XZHEVq4p2YZBZvl3GrU8lS0+W5gnOmEnhg1KtoIoutwDvGWuPPHx7Ss+E+R85QVWpeMID1080ut/UpHcj440vGX+3dQtDToosPpANv/xSfvjdiLXSNwS7gQ0pD9mXE1NQzSPVQo68tijCPVNrOlNCEkLpKMxOryO+9iv8T1cUtVM8ARYS31YSIRAJ2GgAeIXsT3Ivfphy9m65U1NVCv1KSYVYyOAhOpynK0ASK3hOrc7X3tfGf1Y+scAIAGYARklNiR4CSSV8iSSRYknGmKXilzkuWDBgxNRRh64JrA8PKLgshNktY6L32P2hf0227YRcNPAco5joSm4vYoS5t91h0HocKW1tYT3K6A0enH0BuL7b9vj1Hl37ehxEzOCVQJqZisurRbShLhmFlAYWJ1AEA9xt13l73PvbG+9j28rX9P8AW9RxJm7QmBF8PuyhgPErK11ZRaxKsA1j7xFtsZEN6+LqckpdNVZZzXpMVimihP0HQat40F5Jg28a2ADDwyKyfxsLhRd2yTMY5pFpbtC8kEcjxqzRsokUnRdCCsyizdAbeQBBz+t4vlndHkCCRSGiSBAIjONJ50tyzPpPLdbdQyjbcO18AZdTUbPVTziSaTU9hvoAchri28pLXuOoLabgXLT4o3SCQ5jLE+aVBdSgTXx3kkcmWyw2LFY2aMsxZhIi6kN2N92AB9CcYpX5jUyrFUTKZlhVIlLpdLMdek3BBvGsaG/XW1yTjZsw4npnvdjpIKsN7kXZdt9JWyk/BlO1mxkFDTvJI1C06RU4Znbm+CNpApK32JFwugDtGtwTbe4vaSKFRLSFZZXDzA9a6IssxLWRAqqCdyotcA+9vc79T1xMPe5sL7772+P5W+Prio4Qr9Ymhvq0jWGtuxYnUSD0u2+mwsCB1xa+XXc9rDttba+3wGM+W90hvJyOl0UVLxjViOnKBwGk2CWuxS+/wHrve+2EDDdx9LuiAp5kaDr+JY7W9BbCjjWsLaRA80nOavRgwYMOKlTsirBDURSN7isC40K+pPtLpfwtcXFjtvfa2Gb2i8WU9fyTT06QhV0uDEokXQbIocbcvSRZVtaxB2thNiPiX3eo94XXr9od18x5Y0Djqryp6KnWiQ60klB5bMiq7qhZ3WVWkdG0gLuuykXFrYgcwujJMvs2zaVMkmMIDSwTkIpOzAtHIVJ7BtbLft1xc5hmueKhf6PQxKLA6nkci7BR7rW2vvhX9ksckmWZlFELyG5jG27mHwjcgbsoxpWYRy11K0aFqV3AD8yLUydCQtmCk+TAkfPGdKQ2Q4DNMNxCo4Y82SanesmpOTzgrJAr3OtWRd3XpqYbYuajw1F/JwfzBx2zWgqJVgQPF4ZYZZX0spIjlV9KLdrFtNiS22+2+3DN9pW+X6DGBxx37LH8nD6pmAYkJwwYMGPTJJKFDtOP4m/Q4sK6qKSxguqIVkJLW3YaNIuSPvMfM2xA92pP/qEfi2O3E/0YIjVMHPUPZU5JmIYqTcIATewIuBtfHmOD4NkbycU7NoVAp89jcwA1cBn5rIY4nUcxdTJbQXZttnuN9vK91n2+L/sVOfKoA/GKT9sX1JXamAp8qdVWRA7usEWgXRiQoYyFgh1AaR2xD9tlLryt2/8ApyxP+Lcv/qY3o8JWpd2LSs99nHBtJXwzmeoCuvLYBCVeNdTA6jIojIe4AtexC79RhErYSkjoVKFWZdJYMVsSLFgAGI+8BY9Rhn4B4OmzLnxo5jjCX1n+7aVWUqji9yNJY7X0nSfjRcQ5UaSplpzq+qYpd00FrfaC3Nlbqu+6kHGmO0cUsclX46JAzKzqpIS2ogXte9ifTY7454veEa7kyOWB5ZADsBfRudLH/D1B+OOTPLGFzRUqLjQVCmV/DAWPmBtkgLEdzIovff7Jv09LfClyOv5EyuWcL0cJa5Hlvta9sPFbVLLEY4yDzbxKRutiviYW6qFBP4DvhHzykWKd40BsgXcm5N1Ukn5tbywjZJXSgskz+myq4JCcVpx389/KxsfLr279cVXEuSiqSMxlVlSwGokAr5E2PfcH44qOE88BTkytbTYR9ALWCqotuWJJv5jDW62NiBvt6EnbcD4/6OEXNfBJ3ha4LZGqy4R4GBpYpJWKz+MNazJbW4XyNwpO4I99vSzHQ8JxobyOZO9raVPx3JP4+fnjtw/WjVTUundqNKjXcbX2K2879748peIw8FJNyyPpU3JC6vc8bLqvbf3b22xpAWckOcMUt+mtdOqMD3jWpHs0+i51/CkbtqRuX6WuvyFxb8fK1sUPE/BSilnkDlpliOj7KCxBJIFyfCCNzsCdtzhnqs9CLWtoJ+iFQd/f1eW23548zSvDM1MV/vKN59V9gCCum38/yx27Z714DFc/T2q7iMPEcgfghZXwvkX0USPKVaUi3hJNlNtrkDcnr8Bi3UW89ut7dfiTexHw+Xb5QdLdrfLpY28zc4W+Ks7EaGKJvGbh7aSALFWRgenYi3rb1ywHzyd5TRLY2pc4kzDnzsQXKjZQ9rr5gW2tcYh5bRNPKkMenW5CjUwVfmT0H+hc2x80NG8zpFGpZ3YIoHcnoP8AXYE9saBw5Sxw0qn6NqnjnWRmYgrI1po0j+yVFrkdQNSSMStwNzCNoaFn4uNSqKbhAI1bqnTl0a7nbXJJoBAVeyFzbUe3S5vZWxqVJL9MlqGjp4zI6yPA7sAsCsNP0hw1tjpAQhCwWNDYXu2WkAbA3HY9Ljsd998dYSc0EL6jUkgAAkkAAmwJJ6E3Fh63FvMY0DjrhjL6ajgkpalGeRpG3bnF9IQNEkkS6AELfatqLddtkrI8vNRURQhXbmOqnlrqYKT4mA76Rdt7Cw6jrhm4/wCBpMsWIazKp1M73UKHZrALHqLg6UF2OxuovtjpOIxXBkmT2TyvHlmZyx31gNot98QnTb/iIw3/ANs53GBry2CY9zFUKn5OSf1xSeyzKHkyWpVDpeoeblnyIRUW/prTDNk3tDo5VtPItLUL4ZYZjoKOOoBawYX6EdrXAxny4vdQVxTDcgog40rA0aTZXNCZJYouZzFeNOZIqamKr/i+ZsMXGb/3rfL9BiJHxDFX1McFK3NihYS1EoB5Y0gmONW6M5k0ttcAIe/SZU+Kot5uB+gxgcdFYmMpQlw+CmYMyU34MGDHpUklPO10zk/Bh+H7jFlmLScomAI0mxQOSFO4vcgEgaSdwD8DjjxPDuj/ABU/qP5460BDwgHpYqfh0/THmbN+zb5ojr1vr9U6etG0qjGUV8nMLVcMIkPiEEBZgdITZ5XO9lAvo7dsWHFOWmpoaiDYu8LqPLXpuv8AzAYp8ppauZOWKuGBIiYilNEplGglPE0hZVJ03sI+4sT1LJlNByIxGJJJLFjqkbU5LMWNzYX8RPbbp2xsuNCqQvy7wvLIKqAwPy5XblI9r6ecpiJ232Dk7dLXxP4y4dqqJ41rH1SyKxHjZ7IraQdbbG5udI6C17FrCTxrRy5dmc4hd4iWMkbxsVPLl8VgV3sDdf8AhxOzlszzOn+lytekijLH6waFeFAjXX3ua7eIXH+862vbWDq0cMilaaJIww8G1EaSHXIUY7C5ARgbbG42YHcG462wvYs+HjFzfrjHoIsRIpYH4H7JFup8ziFpaHROB9lW8VaU6ve+s6dQdmULpuy2senW+3XfbFXmNBrpncAGWokjI+bAIPgE/mcdZq2ihAMZjLXFhHfc+pX9D16Y+vpGrkOqMIkLMQ3VWIsL7ns5I674yGBzaOAI8RTLGmepokQSw4qnzbht0aNadGc6dTPe3ivsbkgDpsBv8cd8p4oMYEM4uFJUuPFYAHyvqYt1N8e5zxTJYrHGUDA2dgbkdCUHS3rviBw1kH0i7MSsam2w3Jte1+wt1O/XDjQTDW0ZD133eq0bOZKrXuBsxSetgZGDBKJ4zpNwNM7WH+W34455V/5DJ/8A3o/+aTEPglYaOpV7COMo0RNrAFrEMx62uLEnpcE7A2mZV/5DJ/8A3o/+aTC7XB2I7/kL01nfeYO66P8AzIpea/3ed/xRfoMcOLMwSCcPIwVWy0RXPnJKEH4ar+licd81/u87/ii/QYqeJpY6ieN18Sx06RXtdS25a3mLMBf+L59e4NFTvEqMrg1mOop6xsWf5xxXdWjhGxAGvpsVs23nfo2FV2JJJJJPUk3J+Jw4cS8MKqNNCCukXZLeGw627g97dLeWFGCFnZUQFmYgKo3JJ7DD1lMVyrPP8rAlv3qOT1wNmAhpJOWpSUyO30jwnRoRUB0lbaUWcva9yBJ22wzu6vSLz3iIDtI8JXQyjTIhR2XTYW0oXHVEcAsHsIXDWSNBSLzVKOpZ3U9Q2ttJuDs2i3xUjr0xT8Q55DFTvSmIF2YMbEgst7hZLG6qCEAC6SVjVbIoRjKoeahRyzUbi6aolR6yOMU9I5WNPGA0wKGMKqjfQI9XgsAAXO5Jwk4lVmYyygK7kqpJVBYIlwAdKjZRZQLDy+OIuL2igUCVd8KcLS5jJJDBp1onMAcHSbMBpLAHSTe4uLHSRtiPxRFJFUNDM5dqcLThipXwxiwAB30jsT1Fj3xfZFS5hQQx5lA+mmIEhPMIR2DmPlPHe7OSLDYi1jqFjav4ZpZcyr6eKaSSbUw1tI7OeUnicXYkgEAjyuw88RLqVOgXaaLf+Act+jZdSxEWYRhmHk7+Nh/mY4m5nkFLUkNPTwysNgzxqzW8rkXt6Yk0+YRSMyJIjMhKuqsCykdQwBuD8cScY5cb1U2AKUUeioo4EEcUaRoOiooVR57AWxU5WNdQp/xFv1P64tswk0xsfS347Yh8MQ3dm8hb8f8At+eMe1/vW2GLvqd+RVo6rHFMeDBgx6dJKDnVPriYdx4h8v6XxS5FNuyee4/n/r0w0YUKqMwTbdAbj+E/02x53i7egnjtQyyO/X2TUBvNLFcy1KqypvqcMQAD0W1yT0HUddzf0No8ebR8oSyfVKX5dpCAdXM5YB3IuWHS/lgzWmaaIclxHICGjk0hgpsQfCdjdWIsfPCnPQU8NTyxBLmVaRrd5ShWJW8ILFgIorhbBUXUQvfGmwBwUSSFWe3Lh3m06ViDxweGS3eJj1/4W39AznCFwtxtXxwmgpit5AqQBVhUo+oFt2ADNItxdiTci2+N8gkE6PFNFpJXTJGxDKyOCNiOqmxG9jsbjpf88cQ5TJk+YbKrhG5tOZAWVl+ySARdkP8AzKDaxGHrK+rbh0yVMgxqFUZ9k89K6LUrokljE2g+8Azuo1AbAnTe3YEdDcCtxoVRWZjxC8Maj6uIRrLZkCK5LAzFbhyCu9gCAQQMIVTSyRNoljeN+6upVh8mAOHGnmqSEzcJLTA6bl5nBv4CAotuATsB5nvt837h+nhYyRGMMyqGIb3QjEqB56iR+X45HlOYGncyKATpZRfpc23P4dMEOcTpKZlmdZDYlgbXsQQCBsV290i3pjJtnD5Zi646mVK8692lFBjGiW+4VC2DidKdKcGtiaaKIh4yi6SRbSFIVhYjuLgEAG1hhLk43gJCx0nIiXoIytzve5WwAPqDf1xS1fGFTNIjTyao1O8YFo9JFmGkdfCTa97dsVecUfJnkiHRW2+BAI/IjFVi4YGGk/azADjdHOgwHtr3Jl1oIdRuXurrMuK5JSEgVkuQL+87EnYCw2J26XJxoNCtVTxUMVShVYJY5tNhe4N3VWB0k+Ikjsxtcdo3sP4XVg+YSi+ljHALXsQPG4Hdt9I8rMca7VwI6lGUEbAg7i9r2Hqq3N/Mg4dkhaBdZhRWRTvY69VZs4nrJKyOAAR1Thm1D3QBpXWRcBb7kDc269RjM5qmry2dqepUkpbwObgjezI2/hIvbt2sCDj9L0lIkShI1Crtb4kbXv1vcrc+mEz2vcOrV0DzAWmplaVT9rQP7xD5iwuD5qPW/YoxSj8arksznm9XYFPgBZXFxyiMrCn5n3ldgF79LA369CPx2w1cDz0FVK89NTcieMAN00DWbeEBgvYi4Cm18KHs+4LNe5kkOmnQjVY+Nz91e4Hm3yFze23U1GkahI0VFUBVCgAADt8r/nhe08Phf2SQe5xoRyIyI8lxsztUocb1Ahop5LvqvZZE2IdmAU2PuqOl+vcWNrYgThh41ziaaqnjeZ3jjkaNV6KRGzKGKg2LdTqO+/boF7DHD4JYoz0pqSchWgFAABXkq5XNceqjFlw/kktbKYYAGkCPIF6atO9gegJ7XsL7XGINNTPIwSJHkc9ERSzHa+wAJOHpIa/h6cSFvqn1BV5gCzExGzGLVq+rZluSBYjSG8Qu646aqsKHnPFmYwwHLqh7lS3NEnLmYqyppjYsGAK2LXB1AsOhXDL7LMpkpqCszNVvKYpVpwRfZASWt3BdQLf/AG/XCblVDNnGYBdKI8h1zvGukBQRrlIuRrN+1gWI2uScfo3J+SIhHBblxEwgDoOX4SPkRY+oOFLTJdbdGuatjbU1Sm3E+U0UAmikhkZvEOXpeoldupb7Ws9y9vL0x9ZdxVX3jlqqAQ00jpGDzbyx8xgiM6EDYuygiwIve22L2i4TooZufFSwpLe+oILg+a9lPwtjnNQVMk68+SE0qfWaUVldpUYNHr1FgUUjV4SDqVeouMJlzP8AforaFd89m91Pmf0H88WuRQaIR5t4vx6flbFBGpnmt94/go/phvAttjI4S39RaZLUcuyN7zVs5utDF7gwYMejSiMVHENHqTWOq9f4f6dfxxb48IwvarO20ROidruqkxxa6oS5ktTcaD1G4+HcY5VJkpnmeKmafnMrnlvGrBhGkdm5jKNNo1sQSdzsLXPPMaYwS3Xp1U/y+WLilqA6hh8x5HGFw2dza2aXtNw8Rv2om5AD1hkVV5BS1GuSoqtKySBFWFG1JEiFiBqsNTkuSzWA2UDpiHx9womY0/KJCzLdoXPZtrg99DbA/I9QMM2KXMeGoZXEw1JUKSUnDMXQ+VibGPfeM+Eg9BjXa6jq5KojCi/PuQ8QVeUTyKiLHKGVZQ6AvpQ3MdzcBG7lRc+Eg9MXGW8G1Oax1NeJkc+IqrSkuHDqeXIXACqIibG9vc7Xw3Z5ldPnschheNcwpi0b6TdJApIG/eNuqt1W9jjMFzaso9dIWeJRzUkgIsrc1NL8wC2slbWYk2FtJAtjUY+/3FKkU8FTyJpJU2uCQbEMNvIqSCPUEg4+caRlHCuXvlTVDyzCYhp9H1XNKwB0kEQPWMs1y1vsC/TGeGmflc7SeXr5ertr06tPx074tDgVGi5YkZjWtNI0r21Na9umwA2/DEfBjtBWq4tG9j3F4pZ/o0rWimIHMeSyQKqyOdIPhGtyLnbz32xu8DpLGkkZDI66kI6EOL6vmtzj8hYacl4/raZ6YiUtHTKUWI7KyHqrW6m1gCfd0j1vW+OpqFIFfpYgBd+gWx+A3U/IX+YOMd9sPHEcqfQobSAiKYTxyXG+q6bdfARvfo1jhHznjqsqKiacStFzUMJRD4RFvZN+p3J1bG5JFr4WQMcbFQ1KC5W3DvEM9DI0kBALLpIYEqdwb2BG4tse1zjSKX2vw2XXTSg9wrIygX7E6SfmB88ZFgxYWA5rgK9kkLEs27MSxPmSbn88eKN7frjstG5ieYKeWjKjN2VnDFQf8h/LzGNEpuH8uOTGctNzrmo0BoefpQmBgBb+4D3YvpuLXttbAXURRVWccBSUtBBXfSYUJ1XtIWu2omLkNGp1MVF+oA03uN7V/EXFNVmsiJIiu2u0KonjW4toDdWB2J1X3F9htiDFnFZMiUavI6MqRJAoupCtqWy2tr1b6/e672xr3APCkGVtC1U6GuqLrGtx9WAt2VLnc22Zx5hR18VMknRipxOim1t5WnAPDcOXR/RWcGsnjaWUqfEFUhfCeyqXABPVix+HCt4Kmo3NRlEnLY7yUsrM0MvzY3V/W/zUXvbcTTJFNHJFGXqIrzSaFGoU+krJzD1N1XwJ1Z41sLKxDJrut0INxdTfY3G247YzjI6t7mrw0ZJIh48inilgmWWlrVFhATaRpDbRyCdnu1rA7EdQVuTf1E8iwRxzMrTFV5rILKTbew8if9DESKnkkqPpdXBHGacNHAqsshYuBrkD6QQPsKthbxkjcW7UUDVEu/Tqx8h5fyxk8VnwFnhHXf7b+/JXRD+Tsgrbhyj0qZD1bYfD+p/QYuceKoAsNgNhj3GzZLM2zQtibp86lLPfedVGDBgwyoIwYMGBCjZhRiVCp69QfI4WKaZoJCGHow/mMOGK7N8tEouNnHT19DjG4pYHSUngwkb7jlvwTEMoHVdkvh6lAocsoU28RIA32G59dsIGaZtLnEr0dC5SkQ6aqrX7fnFCe9x1buP8NtbDDKFDRSqGjYFXRhcWOxBB6gjqMWeQ5ZFTQJDAAIlvpA8ixO57ne1zue++OWC3MnZWnXGY5d6nIwg9yX+KDFlOVSNTKI+SF5VgCdbOoub9SSfFfqL4+eIODFzOnQ1aJFVhABLFc6Ta9iGALJqJ8JO3Yi+OPtIQVEuX0JJAmqDLJYkXigQs4uCCL3632Iv2xOoqypmDxQNHPDay1cgNrEG40gBZyNvGhVDcgm6nVoCoaHA45135qo0rRYNxVwpU5e+mdPCdklW5jfrsD2PXwmx69Rvhmyr2irBlv0MRaZWWYGeJI4zGxusZAVQGbTsz+FgDcEtjVZIpYI0pBBNmEen6152hB022UawqysSOhO32m6YRs49mdLVM30CU08w3ammDC25FwD41W42Ya1PbbDTLQHCj/XeSqMdMlR8K+zyKry56o1ChkYsRCrSOESIs0RQ6PrSbEWuLeYOFDJsgqKtZGpoml5ZjDKm7DmFgpt3UFdz2uD0uRPzzhvMKJdE0UqxI5lDIS0QewGvUnutZRYtYj03xN4Q9odRl8EsMWlg2kxhlUqh1EuWtZm1Dbc/puyCSKtNVXTmlSSBlLgjeO+u24WzBCSRcW1EC97XI8xjmRbqOwPyIuD8LG+HX2c8T01HUyyT066ZElFwzaEXSX5SxtfUGdFUamNrr6355bxLSnNjXzpMI3ZmaMlJLNIpR1YkDVCFY2Gm9rDtvKp5LlEnqpJAAJJ6AC5Pwx6YzpViCFa4ViLKbWvY9Da4v5Xw6cY53SNmcc0CyrFTuqaYzGqkQN4DAR7qki+4PW48sd/adxdTV/wBH5MAUrGHLByNDOxMkTIAAdwDqBBN7/Hl44YIolrN+GKqliE1REYlaQxKGO7ELq1La4KW6MDY9umGus4AhTKVrvpHLaQxSKJ1ZdKFGvGOWGLMzEMraRcKuwucVmf8AtEqKmjjpSEhRNSssagRtFpQRoA2ojTZhsehXFfkPD+YVistPFK0cujWzeGNtHuEs+x09rXIFwOuOEmlSaLvgmGl9o+nKzQ6WMoQBZpFjkFxLfllGDeEReFXNzcDYC1lbhrhipr5NNPHe3vSHaNP4mt1t9kXNu2NCyv2ZU1K0ZzCbnSv7lLBqu5HXp42A7sNCjubYbHzuWkqqKnenjpKOYsiBCpYSW8KSWGhNRPRC1z9rY4XdOBhHv7qYZ/ZVUeWU/D8AlETzSsUSaqKHREjsASB2X/AtyxsGIuuHHOOGKHMFDzQxy61UrIPe09V0upvp3vYG258zi4qqdZEaORQyOCrKdwQRYg/LCDw9UtlNUMuqGvSTEmimY+6Sd4HPnc7fEfesqYcX4g9bfwrqAYaKRDwdWURZstrLqx1GCrXWrEAKPrFAcWUAAeQG+Ljglp0p2iqoeQYnZUAYMnKvdNDD7KjwAHcBVvucSskzZpnqGtenVl5E2wWRSg1hd/EquDZ7WYEWvYk8swrTIdK3032Hdj/rthG328WdnXxcchrvmrI47xwXzWVDTOFUG17KPP1wyZbRCJNPc7sfM/tiPk+Wcoam98/kPL44s8c4XYHsJtE/bd7D7/GXNRmlB6rckYMGDG0l0YMGDAhGDBgwIRgwYMCFXZrlYlFxs47+fof3xQQVDwMVIPqp/UYcMRa6hSUWYb9iOo/15YxrfwsyO6ezm7IPQ+O/FMRTUF12SWqrh+mrKhKmW8miPlrEx+rFySxZftXuBZrr4Rti+JAFzYAD4AAfyxRVVFJA1+3Zh0+f7HBVzJUwSU8xZVlRo2ZDY2YWPY22+IwpDxLrdFaRccOeW/bvVpjwvMxX1PX1KVDsYGelCqoKEGQOCSz8vqyEELtdrpspDYV8mVc2zOWrILUtGORT3BGqY2Mj22IKjax80PUYtuIp8xho5VgVapyhWOVCElF9tTJurMBvdCLt9gDFjwplkdBQRRqbrHGXdvvNbU7b7je+x6Cw7Y2QQG1GZw/KozKr8vzyorKuqip2iiipWERZ42keSSxvsJE0oCLdybdR25R5FS10lRHV0ESyQsqtIu3M1LqDIyhXtp0nc7Ekb6bmq4phegm/tmk8UUgT6ZD99DbTIvYMLj9ehbGh05VhrX7YVr+Yttf5YHG6Kt2dUDHNINb7HaB90aeL0WQMP/2Kx/PFbJ7EoPs1cw+KIf0th84m4jjoEWWZJOSWCtIgDCMnoWF9VidrqDixoasSosihgrbjWjI1vMqwDD5gY700oFaouNWYx+xKD7VXMfgiD98WNH7HKBDd3qJfRnVR/wAiqfzxouF2l4uilq/occU5lUFpNSaFjUEC7FyCwJIA0BgeoNsHTSu1RcaEUHB2X0gLx0sQKAtqZdbiwubM92v88V+UGfM6IVArJIOerhUgWIrGLsoBZ0MhcDqVZNxsFw5YQZPZ8I5JDl1dNRuSGaJSHiBboeWSNjawJJ6EDpbEWur2jjzzXSKZJppsvYtFPLp+kxwyQkjZGLtGSw7gExAgdQGIws57TTZzRvGsIpwrNpaYgyc6FitkCGyjWGTmFr21WXcHFpwTmVS/0inrCjT00ioZEFlkV4w6tawAax3AA6jbE2ZKwySIrQRQXDLLYtJY+8ug2TUDezkkdLq2+CpafBGYUXgTPzXUau91nS8M42DLKmzbHoT71rd7dscqvJ3nsMyMEkMb6o40Q2kI915dV97G3LXw9blgbAoaKmpGd4Iw00hLSTvYu7MbsS1h1O+lQF8hiTTUklQ1+3dj0Hw/YYybRxNt/o7KLzj6DeyrWxYVfgF5UVLTEIo26Ko/1/2xe5TlQi8Tbv8AkPh6+uJFBl6RDw7nux6n+npiXhiwcLLH9PaDef7D8/GnNVyTVF1uSMGDBjaS6MGDBgQjBgwYEIwYMGBCMGDBgQjBgwYELwi+xxUV2RK28Z0ny+z/AExcYML2myQ2ht2VtfnyUmPc01CT3imgPdR59VP8sdZMxWRGjmS6OrI1iRdWFiOt+h6g4aiMQKnJ4n+zpPmu35dMYruE2mz42WTD+p39kwJ2u7YSnNw7BNF9G+kzLSki9PdANIIPLDleYI7j3Q2w2BAsA2KAAAOna3TFbPw8w9xgfjt++Ihy6dOit/wn9jfEHWy2x4TQk94/FflTDYz2XK3rKRJUMcih0NiVPS4IIPxBAIPYgY74XzUTr11j4r+4x5/akn3h+AxX/wAzCMHNcPL8rvQnRMOOK0qCRpQo1sqoW7lVLFR8AWJ+eKQ5pJ94fgMeionbprPwX9hgHGYTg1rj5D7o6E6pgxRZtl1PJOk7SSK6I0f1UjJqDEEa9BBOkg2BNvEdulvBl879Vb/iP7nEqHh5j7zAfDf9sTbbLbJ/0wkd5w+3yuFsY7TlCpaiOBSkEdgSWZmJZmY2BZ2YlmawA1MSdh5YFSWc7Xb8lH8sX9Nk0SdtR/xb/l0xYAW6YsHCrVaDW1SYf1G/uomdrewFT0OQqu8h1HyHT9zi4VQBYCw8hj3BjZs1khszbsTafPmUu97nZowYMGGVBGDBgwIRgwYMCEYMGDAhGDBgwIRgwYMCEYMGDAhGDBgwIRgwYMCEYMGDAhGPGwYMBQhce4MGOBCMGDBjqEYMGDAhGDBgwIRgwYMCEYMGDAhGDBgwIRgwYMCF/9k=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QTEhUUExQWFhUXGR8ZGBgYFx4gIBwgIB0dHCAfHx4eHCghHCIoIB0hITEhJSorLi4uHyE0ODMsNygtLisBCgoKDg0OGxAQGywkICQtNCw0LCwsLCwsLywsLCwsLCwsLywsLCwsLC8sLCwsLCwsLC8sLCwsLCwsNCwsLCwsLP/AABEIAOEA4QMBEQACEQEDEQH/xAAcAAACAwEBAQEAAAAAAAAAAAAFBgAEBwMBAgj/xABLEAACAQIEAwUEBwQHBwEJAAABAgMEEQAFEiEGMUEHEyJRYTJxgaEUI0JSkbHBFXLR8DNigpKy4fEkRFN0osLD0ggWNFRjc4OEo//EABsBAAIDAQEBAAAAAAAAAAAAAAAEAgMFAQYH/8QARREAAQMCAwMJBgQCCAcBAQAAAQACAwQREiExBUFREyJhcYGRocHRBhQyseHwFSNCUjPxJENicnOCssI0RFOSotLiFiX/2gAMAwEAAhEDEQA/ANxwIUwIUwIUwIUwIUwIUwIUwIUOBCG1eeQx/a1HyXf58vnjOn2rSw5F1zwGf08Vcyne7ch37flk/oYSfU3P5WA/HGf+L1E3/DxE9Jz9B4q73djfjcve4rn5sqelwP8ACCfng5Lasurg3u8gfmjFTt3XXjZFKRd6k+vM/mwx38IqXfHOfE+a57wwaNXBsmhHtVS/Fl/Vsd/AAfikcUe99C7nhhQL96wHO9h/HHPwBg0kKPezwXzDkrEXiqtQ81Jt+IY4Pweob8E58R5o95YdWr7+iVqezIH9Lg/4h+uOe77Vi+F4d99I813HA7UWXn7bnj/podvMXHz3GD8UrIP48WXEfZCOQjd8DlepOIIX5toP9bb58sOwbYpZcicJ6cvHRVOpnt6UUVgRcbjGmCCLhUL3HUKYEKYEKYEKYEKYEKYEKYEKYEKYEKYEKYEKYEKYEKYELwnATZCC1/ESKdMQ7xuW3L/P4fjjFqdsxsOCEY3dGn17EyymJzdkFVGW1FRvM+hfuj+A2/G5wt7lW1mdQ/C3gPT1uVPlYo/gFyg83EmXwSmCCOWtqV2aOFO8K2NjqY2jSx2O9x1xqU+yKaEXDb9Jz+ngqX1D3b1Mq4+NYlZBDC9NXU8bMsUwBuQNuXS+kH94EXxpFlrcFTdJ+V5hPX5TNXTZtUQSxmQBUZIkDINSrZFDtcFdr3364nbC+wC4mjgjNJ67IZWqvG7RzR6iB41CsoJ6Hqt+unzxF4DX5ISH2d1eXrQIKjKp6qUF7yR0feA+IkDXfmBt6YlI3nIC0DtXyqpq8sQUiltLJI8AJvJGFPg2ILWJB03ubbbgAxjIDs0FBezhMvqqmKoodVHUQ3+k0eo6XUoyX0kgHSzDxAbHmoJBx14cBnohX8hzaom4krYRNJ9GijB7vUSuoJEvI8tyx2tuL44RzAULrS8e1ktbXQ01GlTDSOFJWTRJ1BtqurnUr2HhvbHMIAFyhMuTTUmY06VES+F79NLqw2KsB9oHbqOouLHCFTs2nlPPaL8RkfvrVzJnt0K5rlUsY10sutTva43/AO1vljJOzKqlOKlfccD92PgrxOx+UgVij4isdE6lG87G3xHMfPFsG2QHcnUtwO47vUeKi+myuw3CORuGAIIIPIjG21wcMTTcJYgjIr6xJcUwIUwIUwIUwIUwIUwIUwIUwIUwIUwIUwIVTMMwSFbud+gHM+7+OFaqsipm4pD1DeVZHG55sEDCT1hufq4fLz/9Xv5Yww2r2kbu5kfz9fkmbxwaZlHKDLY4R4F36seZ+ONulooaZtox270s+Vz9V0payOTV3bo+hijaWB0sLEqbHYgEbHfcYcsq1knFjHLOIYKtABFWoY3ubDVshubbAN3Tk7/a2xa3nMI4Lia+FeEZ0zCozKseLvpV7tY4blEQaRuzKCzWQDkOvmAIF2QAXVnGQ8IpUtm+VNZHil7+lJ+ybsv91lMYPvvzAxaXWs5cTr2a8TtUUU1HUR93U0iNE6hbAhQVBAGwYcio9COdhW8WNwhA+yziN6CgEE2X5i7iRmHd0rEWa1tyRjrwHOyKE55zxz9HemMlLUdzLD3kpWJi0BNtIkA5faBHO464hhXUuZPBHW55HX0UciQRxN38zRtGszsGUKoYAsRcEm32R1sTK9m2K4hvZhmSrJnmZt4kDsynzAMslh8NAHwxJ+gCAjHYvEKfK5a2oaxmeSeR228K7XPxVm/tY5J8VkBA+CuImosjra5hpaepkanXzdwqC3K4DBifRDiTm3eGoU7LMnD0YekzNoq7UzTRE6kuW2WSF7Emwt3i2N2bc2GOSHPRAWmZxmFPFHAuYSRLJLZA26qZNN20kklFuOZPUAnfCc9LHUNwvbdTZI5huCuElDNSktCS8fMqf1H6jGC+kqtnnHTnEzePv5j5JsSRzZPyKLZXmyTDbZuqnn8PMY1aLaEVU3m5O3j71CXlhdHroiGH1UpgQpgQpgQpgQpgQpgQpgQpgQpgQhec5uIRpHikPJfL1P8ADrjM2htFtMMLc3nQeZ+81fDCX5nRU8tyZnbvanxMdwp/X/04TpNmPldy9XmTu9fTTirJJw0YI0SzHNI4bqTqk0M6QoV7yQILkIhI1HG+AlEiVfFMeYSSUPfqkdZTK9JLE5V1ax1JKA1w1xfTsGUMvO+J4bZoVns+z8eCGeaNZ7tD9ChhCiAxFgzEKWIDWvrOlDdQADzHDghXu1XhFsyoxFFpEySK8ZY2A+y1yATbSSdgdwMDHYShHqGoMEES1UqGVUAdhfxECxIHPfnhWeqhhzkcB8+7VTbG52gQU19FFM9RHTqZn9qbSAx5baz4rbDblsMZUu3oAbRtLvD6+CvbSO3myHV3aVChIMtOp8jJqP4A4gNobQlzigPaD9FLkYm/E5B5e16nBt9IT4RSH56bYn//AGXZiMD/ALfNy5anG/5+i8j7X6f/AOYX4wyf+nBbbQ/qwe1v/sj+jcfmitH2nQPYd9Tn016T/wBRxD33aUf8SC/UD5XRyUJ0ciFTX0dVC8M0P1UttfdtYNbcEshUnliUe34wbSMLT3+h8EGkP6TdCKbs8o5lWH6bWPTA3FI0/g6bW0htItsL7dDjWg2jBP8Aw3AnuPdql3RObqEL7UMtf6TQxyUzrlNMQ0hhTWNhyZF8SoAAtyOTNa52w4w2B4qtOcceV1rJXqaeQ0/j75SLpZT/AEnUaQdQDciAdsQzGS6sg7R2lrkizGTUsMlSsFJGf+EA5aQg8i7AfAdRY4ujNsguFa2/Ess2ZikpdBhp11VsjC4BYeCNSCPFsSTyG/VSMU4bC5XV0T6PWBpqGVS8blW07eJTYgg2Kn15HnyN8YlfsrEeWp+a8Z8L+h+e/imYp7c1+YRLJs51nu5RplG3lf8AgfTHdn7SMp5GYWePH69HciaDDzm6IzjYSymBCmBCmBCmBCmBCmBCmBCF53mohWy7yN7I8vU/zvjM2jtAUzcLc3nQeZ+81fDDjNzouGSZQVPey7yHff7P+f5Yp2ds4sPLz5vPh9fkpTTX5rdERXMYjMYA4MqqHZBzCk2BPlc42Uskauy58pm/aGuWpikUJXM/idRclZksPCi3sY12C2Ntr4ne+SFak4FjkkqApUUdSUqVMZ0yRVAP9JCwXYMtjudiTbYkYMSEy1FRBTFmsodyC2lRqcgAAtbnsLXPlhCrr4aYc858BqrI4nP0SJxb2mRwXVpNJ/4ce7/E/Z+XxxlMk2htD+AMDOOnjr3BMYYovizKynOe0yokJEKrED9o+J/xO3y+ONGm9m4GnFO4vPcPXxVb6txybklGvzSaY3lld/3mJHwHIY3IaWGEWjYB1BLOe52pXxQUEk7iOGNpHPJVBJ8unT1xc5wGqitLyzsLrnF5ZYItrgXLm/kbCw94JxQagbgu2XSu7CK1UZo54JCBcL4lLHqASLD0uR8McFQN4RZZznmRVFHIYqmJonHQ8jyOzC6tzG4Jxe14douKtR10kRvFI6HzViPyOISwRyi0jQesXXWuLdCmrKe0eqisJdMy/wBYaW+DKPzBxiVPs5SyZx3YejMdx8iEyyreNc1qHCfalHLZe80t/wAOb/tfr6D5YzHx7S2fmfzGd/1HiFaORl6Cmuuyulr6d6ZSabvXDyrEFUyEWuGNvECAAbWOw6bHQotqQ1OQNncD5cVTJA5nUlft1on+jUEFMm/0hUiRRsCEKoo6D0HpjWiIuSVQU15JRQZNl7PPJuLy1Ep3Mkjc7dWJPhUc+XW5xWeccl1InDOX5lXT1GcU7JSl7CCEr4Z1Xa0trXBAtr535aQBixxaBhXFptZljVEUcjKIqjQpYA3AawJXVYXsdg2MbaOzm1IxMyeND6/eSYhmLMjovrI81LnupdpV2362/XFWzdoGQ8hNk8eP1/mpTQ25zdEaxsJZTAhTAhTAhTAhTAhVMzrlhjLnnyA8z5YVrKptNEZHdg4lWRxl7rBCshoGdvpE27NuoP5/wxlbMpHSv97nzJ0Hn6dCvnkDRybF98SZ+9O8MUMBqJ5tZSMSKg0xhS51NtfxCw636AE49CBfVKLPssl01Rk1VKUrVQNTCbieGpOlYxKykvJTtsVKki5UHa4x0j7+/vsQtdZQRY7g874ghKvFHF8cCMQ6qq+1IeQ9FH2j/IvjCqtpvkk93oxicd/pu7TkE1HAAMcmQWC8V9oss5ZactGh5uT43+P2fhv69MPUGwGRnlak439OYHr25dCjLVE5MyCRib7nHotEopgQiGQZRJV1EVPECXkYLsL2HVj6AXJ9BiL3YRdC/UXDuR02UUpjjYAC7yzSFQT6sdgAOQHQficmeoN7DMq9kd8zokniXtSLVCU2WqlTK5trYnRc/ZUXGo+t7dBfEY6R7xjlJA8fopOkDcmhTIO1Bo6iSlzNUp5UJGuMnRcdGF2Km3W/vtgko3MGKIkjghsodk4J5zXL6XNqTupGWSN/FHIhBs1iAykbXFzt7weuCCdwdZ2q5JGLXGi/LfEORzUU709QumRPI3BB3DKeoI/gbEEY2GuDhcJdDsSQpgQmzhfjuemISQmWIW2J8S/ut+h292MPaGw4annx8x/EaHrHmM+tMxVLmZHMLeeEeNYqmNSWEiXHiI8SEdHHO48/jvzxkQ189HJyFaOp33qOnXirnQtkGKPuVTi7gyozKvg7+VTlsa94I0uCz7DS2/i1X2ccl1ABSdR9HHIMN2796TIzzWgxRqqhVAVVAAAFgANgAOgAxBCXafjmjklEaO7KXEQmWJzDrJsE73ToJJ2Fja5AvjtkK3n+Vl/rY9pF3262/UdPwxjbUoDKOWiye3xt5jd3JmCXDzXaFWckzMTJv7a7MP19xxfs2uFVFc/ENR59qhNFybuhEcaKpUwIUwIUwIXhOAmyEsoPplRc/wBDHy9f9fyGPMtB2lV4j/DZ4/z+SdP5Edt5V/JOIYqkStGGEcUphEjABJCLAmM38S6jpvyJG18entZJLzifh5axEGt4pYm7yGaM2aNrWuOhBBIKnYg+4gBshV+G8hmhllnqagTzSrGhZYhGNMesi6hjdiXNz7gALYCUIJx3xlHBExLWjGxI5yH7q+n88secqamWvl91pdN7t1vT56DpcjjbE3G9fnXiTiOask1SGyD2IxyUfqfM/kNsem2fs6GiZhZrvO8/ToSssrpDcoPh9VI5wjw6a2Yxh9Cqupmtfa4FgLi53xnbT2gKKIPtck2A0VsMXKOshWYU/dyyRhtQR2XUOtiRf42vhyCTlI2vItcA24XGircLEha3/wCzjlQaepqWB+rRY1N9ruSW+SD8cVVB0CAjHbJmCCWhSp7z6I7u8wQ2LadOleRvzO2178xa4Qoue9zt6YmyACzSjgo42qCBVB23y9g1ibOwDkiMEHVGV/tEWBGsaRLj5pdeV0FLIsGoVJqEY/tBi1yBrVdQJjNzdgCTexsPHfVgBcL203IWhdkNdEa2tjo+8FGQsiCQ7q5PLlttdevsDc88Z1eC3C46q+DO43Lh/wC0hRLqo5wtndZEZrcwNDKCfTU1vefLDtMbqlwWN0kQZ0Vm0hmALHoCbE/DnhiRxawuAuQNOK4Bc2RvjfIUo6gRRszKUD3a19ywtt+7f44ztkV76yAyPABBtl2HzVs8YjdYJfxqKlX8lziWlkEkLWPUHkw8mHUfyLYVq6OKqj5OUXHiOkKbJHMN2r9BdnfHaTxi2wG0kZ3MZPUean+d7jHkmum2TNyM2cZ0P34jtHS6Q2duJuqe8/omqaSaKOTQ0sTIrjpqUgHbpv0x6Nrg4BwORSRFslmmeVrUggSpWLRRqJYsvoy0jO0Y2lmcoO7iT29xz3JYi2LALrieeDc6nnVkqo0EoCyK8JLQyRyXZGR+pG6kf1bjZhiJFl1eZrCaaYTxjwsbOPfz/Hn7xjzVdG6hqBVRjmnIj59+vWnYiJWYHapihlDKGU3BFxj0Mb2yND26HNJkEGxX3ia4pgQpgQgnE9aVQRL7Um23ly+fL8cYu2aksjELPifl2fXTvTNMy5xHQKnxBlVUuXSQ0JQVDrbUzFeftFSAfFbZb2tsb7Y0aClbTRNj7+kqqV5e66yk8TF0pcmroRl0SMoqGJIDxpuqg/ZDsN31EbX1G5GNDB+oZqpaxm/EIgmoqWnjWV529kNYJCq+KS4B2G1r+1uBioDeurjxtxEkEbgtpVReRvIfdHqfL1A64wNp1UkjxR0+bna+ndmeATUEYA5R+gX5k4pz96yYyNcINo06KP4nmT+gGPQ7O2eyihwN13nifTgl5ZTI65QfD6qV2symaIXkjZR522/EbYpjqIpDZrgpujc3UJq7J9JqZVLaS0JAA5nxLe3qBv8A6YwvaXEKdjgLgO8jr0JijtiI6FczDste5MM6kdBICD+K3v8AgMLw+1DCPzYyOog+BspOoj+kpy7C6VqSqrKOfaV0jkQC5VlUurMDy5so335+WNdlXFVxiWLTTt4FLuY6M2K69slH3slBDNJ3NM0j97IQLKQFtcm1vDrt8djimg5jncfu6smNwElJmruzs+ZDXlotR+EfWlbDw+PxghG53vqW5IOnGiW23apdePnEiIsyZiO9zElKwWH1XNbt4/APFcWtsDbSBpwYb5W0QmXsjy8QZjWx003f0ojX6wAWZiwMfIkEhS4PLe+2EdoHExt9fv6K+DIngifbqGqHosvh0GRtUrXNtIVdKk+QPj/u4mZ2UsRlk0HDuUA0vdYJMyrsuIINRMCBzWMHf+0wFvwxi1PtPzSIGZ8Xeg9Uyyj/AHHuQbtOq4XqUWEhu6jEbEG42Jst+pF9/wDXD/s9FMync6UWxOuO4Z9qqqnNLgBuSzRZbLL/AEcbN6gbfjyxtSTxx/GQFQ1jnaBcJoijFWFmBsR64sa4OAI0XCLGxVvJc1kpplliNmHMdGHVT5g/58xherpY6qIxSDI+B4jpUmPLHXC/SnZ5xZHURJY+BtgCd0fqp/nqD1x5SilkoZzRz6fpPy7D4HJOStEreUb2p2WlQOzhF1sArNpF2AvYE8yBc2B8zj0KTQTPM1psupdIeGCylYIyDYnoBGnibfnp33x0ZoXfI8wWvokkK6e8WzoeaODZ1N97q4I38sVVEDZmOjdoVJji03C4cN1BR3p35qSV/X+PxOMTZEronupJNW6efqmahocBIEw430opgQocCEtZUPpFS8x9lNl/IfK595x5yi/pla+oPwtyHl69ZTkv5cQZvKFcJ1VXmDvWrVmKkMjJDAiRtqWNiut3dSVLEE6VtYW3x6UgDJJozxrQUM0KrXopRnWNGIN1dzpXSyi6XPXYee2BpIOSEA4Y4MiycTyrI0zv9XCX5pH7Wjbb27sbWBsNgcKbRruQhLzru61ZDHjdZY12ocSmeYwIxKRtdz99+v8Ad5e+/pinYFAY2Gpl+N+fUD669VlZVS3OAaBI2PRJRTAhPvBeamSMxOdTJso+1p+OzAeWMHaNOGPxtFge6/kn6eTEMJVjM+G42PeQnupAb6kuLHzK8194xXFWuAwSDE07jn/PtUnwA5tyKaOH82kEaxzENMqEBSw1SMGO4J5ggrvbbe9sec2hRtEpfELMJve2TRbfwzv15WVsbiBZ2vzVQTVMOYR5jCWkVVCyU4ADiPqq81cnd7X1brtvjV2XXQQRe7yDDn8W4np0tuHDLVLzxOecQ7lq9bRU2Z0gbSJoZVDW6g+fmrg7Ecwbjzxqyxua7GzVUscLYXLKs67LJKWoiqKBBUIjBmp5ilyQeQLAKVI238Q6XNrWx19wWy5dKHQ72r5ybsymq6uWpzCJaeN2LdxGy3JPQaNlUf3j1vcnHZa4BobFmeKGw73LT44KPJ6R5NKwxRgtpBGp2tyuxu7m1hc+XIDFUUb3vxv1Q9wAwtWRVIqa2vOZShoQCBFEo1OFC+EN1UNffYk6jZbb4S2jtKDk3UzLOvqTkOw7yNdQBxvkpwwuuHnJduOs3E1P9Fj3qHKl4wb6ANzqYeEb2HPGdsSjdHP7xIOYL2PEnIWGpV878TcA1S/k/CKJ4prOfX2QfK3Nj+AxuT7Rc7KPIeP0VcdMBm5XuJcx+jQfV2VjslwL+pVR7Nh1tiikh5eXnZjf9TvVkz8Dclm5N9zzx6MCyzVMCEzcB8RGknAY/UyWVx5eT/Dr6X9MY+2tnCrgu0c9uY6eI7fmr6eXk3Z6FfqPh3Me9jsTd12Pr5H44Q2VW+8Q2d8Tcj5H73qdRHgdloUv11DDRVJkp6CarrJtTiQnZRf2TNIbRKL2Crva2xxrBUKp2dcUpO5VpKZZJ7zCmgRrxG7FzNIdjIxO4IHs7XwOCEe4liMbx1CcwbN+nyuPwx53bEZhkZVs1BsfLzHcnKc4gYyj8MoZQw5EAj443Y3iRoe3Q5pQixsV94muIbxDVd3A3m3hHx5/K+M7as/I0riNTkO36XV1OzE8IdDmdPQU8JqZViErWDNsNRUsATyXwrzNh+OO7JpuSpmjecz2/SyJ34nlIsWR5jl8jzZNJDV0UrGT6OWUhSdzpOoC1tgVbcWuDa+NW7SLO1VCvVNTmeaotLNl30OIyI00zy38KOHsi6QdRKgA7j88RsBvXVO1nibuIpGU7r9XH++eZ+Fr/wBn1x5uRn4htAQfoZr2a+NgnG/lRYt5X5wJvuce00SCN8O8OPUiST2YolLO9uZAJ0jzP5D4A51dtFlKWM1c4gAdZtc9Hz+VsURfc7ggmNFVK5lFf3EqyaQ1uYPkdvgcU1EPKxll7Kcb8DrrSqDMFmjWQAlTe2rYjoRf/W+PNywmN5YdVpNeHC6+aqFJI9MillHPzsOvwBvfmPjjrHOY67TYocA4WKHHM5KZ0SodnhJvDPvqU2t47bsLf2gOR6YJaCOpaXwAB+9u49XA+B38VSXGM2dmNxTTDmk9IHq6UoZQgaoj5xzpvZ9rAOACQy8x58sJ7MrTFKKeS+Amwvq08ONt3QV2aPE3ENfmr+U9ucUvgkoZTKxCxpCRJrJ2A3CkEnbYNj076bjZJB1tFdzvtTmpYCz5VUQykWBkH1QJ/wDqBfF7rAn0xGOBt7CyC4nVKuUVtXmSisrXV1iJ7iMgKgts8mwtqFjpLXsQeWxGHtqvEb/dY73IzI1z0b277Z27QmqaK4xlA63O3qJTT0JKg7S1BZixHoWJKrubdSSeVzedLs1lPGJqsXO5lhYddsifAdNgumQvdhj71dyujjhUiIEj7x5sR1/E+4YnNK+V1393D78VaxrWCzVcacRoWOwVSSfabbc+73YpDS51uPYp3sLrOeIs2+kyBgulQLC/M+pOPRUlNyDLE3JWdNJjN0Kw0qkbynhx6inlmi8TREXjtuVIJuvmRbl19+xzqnaMdNUMikyDhrwPT0dO75WsiL2lw3IJjRVS3Tsc4n1RqrnxRWjf1Q+yfha39n1x42uZ+H7QEo+CTXz8bFPxnlYsO8LSOPMvjlo5DIksqRK0phjlaPvQqtdGK7kHy8wMegac0mkyl+nL3cdP9FpYmgaqghpY9QmMZQ93JKwHtalOpV3BO+28st64tKq4e+hKkEFluAeYPMX9xwpVwCeF0Z3jx3eKsjdhcCh/ClTqiKHmht8DuPnfGbsOcvgMZ1abdh+yrqptnX4o3jaSyXOJPrJoYfM3PxNvyBx57a/51RFT8Tc/fUCnKfmsc9Vs2pqHMqiahngaU0qozMTZVMouoUq4bVZb8rW6749GLtzCTSNQdmcMimpybMZ4PEV3DgEqd1vZGsDtuG6jFnKfuC5ZO3CQzCnpZzmUqSyI1o2XTYrpFjcKpN2NvEAdvXCdZO2GJ0g3Dx3eKnG3E4BYT2s5qZKlYQbiJbt++25+VvnhX2bpsMDp3avPgPrdXVb7uwjclDKsveomSFPac2Hp5k+gFz8MblTUMp4nSv0A++/RLMaXODQtunytIMvlgjGywSC/Ukobk+pO+PnLKp9RXMmk1L29guMuxaxYGxlo4LJ8l4Mq6kBlTQh5PIdIPu2LH3gWx7ir2zSUxwudc8G5n0HaVmsp3vzAXHifI1pHEXfCSS13CrYLfkL33PW1htbzxbs6udWMMmDC3dc5nstp2rksYjNr3KYuBP6B9j7e51XHL7pNh77YS2n/ABR1cPNNUvwI4Obb+Rvf9TyPywjwV6rZtTh6OZX+yGYE9CBqHzOLYHllQ0t3/wAlCRoMZBRg0BmgpY6OTRSP4ZdPtFdJJ8R3FyCpHME/DGH7wIZ5X1TLyjNt9L3G7xG6wXcOJrQw81XODquDSyU8CwiOcQq55u7OEF2vc7led+YG9rYlU01W+pixSYnuGK25tsxloNDoF1j4ww2bYDLrWqR8Pw91JG6BhKpWRWZmU36C59kdPLHrGXAF9VnG25fm3s7rqrve5B/2cLrlWQXVUO5IvyJB26G97HCG24KXkuWcPzDk0tyJdpY9XflYEK+mc/Fh3IxkccQglkgFlkkew6hdZVR+HT1xXOZcbWTG5AF+u2fir4g3AS3eVaJ2+IB3+O5H5DliverFQ4oI+iSWGrluGsBv6Hxe4jDFFfl2+l/5Kuf+GVndOqllDsVUndgL2Hna4v7r49C8uDSWi54Xt45rOFr5puruzuoCCSB450IBXSbEg9QDsRb1xgw+0VOXYJmlhGWeY8M/BMupH2u3NMPZNTPGtSrqVYMgIYWI2Y8j78ZPtNIyQxOYQQQcx2K+jBGIFAe0zh0QTCeMWjlO4HJX5ke48x8cans/tE1EXIvPOb4t+mncqKqLC7ENCqHZ3mncVqAnwy/Vt8fZ/wCq3wvhrbtLy9G62recOzXwuoUz8Mg6cl+p8hqe8gW+5Hhb4f5WPxwpsuo5ema46jI9n0sVKdmF5VylpkjRY41VEUWVVAAAHQAbDGgqVWqs5p42VHniV3YIil1DMzGwAF7kk47YoQqi+qrnTpICR8fF/EY87T/0fab49zxfz9U4/nwA8Ex49Ck0u0/jr2P3Bt8AF/MnHnovzdquP7R5AeZTjubTjpSJW1mcUVbXzxZd30M8lwwYFysa92hARybWF9JW++PTANItdJIfwb2kxZZSQ0lXR1cRQG7FPaLMXJs5UjduW+OlmLMFF1pPEmYBqaJhdRJZ7NzAtqsbG1xcY87t+QtgEY1cfl9bJukbdxPBflDN60zTyyn7blvgTsPgNseopYRDCyMbgAlHuxOJWh9kuTWV6phu31cfuHtH4mw+B88eU9p6y7m0zd2Z8h59ydo48i8rRCMeTTyE8U50tJTvKd29lB5seXwHM+gOHtm0RrKgRDTUngPvIdKrmk5Nt1g9ROzszuSzMSWJ6k7k4+nMY1jQxosBksckk3KbOz5x9aukX2Oq/i9wFt8ZO1R8Jv2bk3SHUJpIOo7NyHO9+vlc/Ij0xl5WTW9DOJ7Cil6eMenUdLDp6Yaormpb1evWqpv4RSzw7xfPRxyRx6SH3GoX0nkSN+o6HyHrd2v2RBWPa+S4tw3jgUpFO6MEBbtwXwcWhoZJQ0Yh0zd2wszSaDu4O4s7Ft97jGZR0srKuWeS2dwOq+XULABWySNMbWhaMzY1UusI43qo6VaxZWX6TZoABYF0e7RtpHkj7nlcMPTGE3Z8vvzI2A8mHcpfcDvF+saa705yo5Ik62slPgaxpZhz8Y2+Att78am0/wCM3qXKb4CmB1N1sDz8j5HkCF+Qwhcff2fFMIHxy1qdQVuSwsWPiHXYEfDnh3ZovLcHd2Kip+BIWN5ILSuyviG96SQ+bRE/iyf9w/temPIe0mzv+aYOh3kfI9ifpJf0HsWkWx5BPIdxDlQqaeSE/aHhPkw3U/j8r4boao0tQ2UbtereoSMxtLVgRDRv1VlPxBB/Q4+ojC9vEEeBWNmCv1V2d5l3sQPSRFkA943/ADGPHbGvDNNTHcfkbeieqec1r0n8P8ItnUb1tZWVQWWWQJBG4VY1VyoUggjp0A8zcknHpS/DkAkkzZZ2T5ZAySLE5eNg6u0r3VlIYGwIXYi+4tiJeSuovn50VEEg67fAEfo2PN7U/KrIZezuP1TkHOjc1MePQpNLnDxvLUv6/mWP6Y8/sjnVM7+n5kpuoyY0JWHFtXHw4K9nV6o2a7ILHVUaANKgD2DbHpMILrBJrRzCGTS4DgizXAs3ncct/LFa6kTtVqu7p5LbaIGt6E3UfkMYG0Byu0IIjxB8fom4conOX5iRSSABcnYAY9iSALlIrcXpI6amgilUmBF0yEA2DW9pwOaX1X5gFlJ5XHzQzPqaiSRh55NxxtwHTa1ugEDgtfCGNAOilBBTo6NSSrZzZokk1Iw6sFudBXncW8jzGIyvme0idpy3kWIPC++/A9Y0XWhoPMKz/tPzjvqnulPgg8PvY+0fhsvwOPXeztHyNNyp1fn2bvXtSNXJifbghEHDUrxwum/elufJQORJ9QCfw88ajq1jXua7d4pEyAEgr3g6oVKgBglmBF3NrddvXa2I7QYXQ3F8uCbpzZ+ae5FA3svwF9vMm9/wOMIEnJPFeSop1RyLdHFmHl68zbpvfyx1pIs5pzGiDbQ6KrwtwylLVrUtplWNi0cbDa9joYm/2Tva3MDfHpKAGuiJvhtkcr+YXndq1woJGtw4ri+tvIrT/wD39m2+rj6X9rfz67XPLnb1w1+EH9/h9Vl//oh/0v8Ay/8Alc146n2ukR87BhvY7jxG29jb0I63B+EO/f8A+P1Xf/0Q/wCl/wCX/wApJ4/p/wBopC8gVamPwGVQQHQnYFbmxBJNwep232pqKd1FCZS7Fbda2vaU5QbUFbOIgzDe+d76dgVGmpY4VWKIeEHc89Tfjv522+WPMPkfI4vfr5L1DWhowtXVUBPJdtt1Nj573JBxG9lJKHHdQpeNFCbC91NzvtY/hfGtsxhDXON0nVEXAS9l9E80ixxKWdjYAfzsPXGo5wAuUqiFBl08QaqTwpAwtJ0ZgwAC/e359LXv5YplDJWGJ2YcLd6k0lpuFsIz5TDBONopfa8LMwNiQoCb3uCL78vXHzZ1E5kskJ+JvSANdc+ixWvygLQ7cV0jzKaRl7umdUuNTzEIdN99Kbte33tOIGCJgOOQE8G559J07rruJx0Hess7S8t7mtZgLLKBIPedm/6gT8ce49n6nlqMNOreb6eGXYs2qZhk61rPYlWFqeAE9HjPwJI+VsZTxyW2XAfqHlf5hXfFT9SJZhlFHTVE4jzhqHvH7yWnE0QAZgG1KJBdNV77fkAB6DnEaJNU5MtyVlIqc2kqQb373MLj8EZR8LYM+C6mjNpopKOCSB+8jB0o973ABW9+u688ef8AaFv5LXcHeRTdIecR0I1+1Bh73wKrkkO4Wj1JML21G1/eD/HGfsE3bI7pVtXqFnuZdkGWU4tLmMkAP/FliUH8QOuPStlfuSdkSyTs9YvFNT5zNNGkiOVEhZHCsGKkrLbcC3I+7EXO3EIXx23SkU1Rb7kY/GRb/I48/wDFtmMHcP8Aa4pwZU5+94WKcD0ne10CnkH1n+wC36Y3dsTclRSOHC3fl5peBuKQBa/nWXuQ8sLziXTZVjkUA25Aq/gO97k7898fP6eZoIjkDcN94N+8Z+S03tOovdVKWo7j6SxkjlWGPU2mJFbV4jpcobFvDysPa92LnR8uY2BpaXG2ZJFssxfO2fToog4bm97LKuGq1fpV57Mst1csLi7G9z09oDH0CqiIhtHlh0t0fRYstyL71oymOCMgbJGL2vew3sPM+Q+GMI45HX3lJXxOtvWX5vljU7IHI1susqB7O5AF+p2/1x6GCZswNtBl1p1j8WYTtkObrURi5+sGzarbm3NVHMev+uMSppjC/LTy6StWKQPHSr7LbYjw+XUevz9SPwxQDdT0RfKaEmF5FtoWVYz56nsBt5XON7ZNdHTRO5S+ZHyWDtXY8+0Z2iC2TTqbaZ8CiE+UOne3K/VSJE2/2ntpttuPEN8ax2xTi+uWWn1WQz2Trn4bFvOBcMzoL33dClRlLp3tyv1UiRNY/ae2m2248Q3xw7YpxfXLLT6oZ7JV78Ni3nAuGZ0F77uhVs6yh0inLabQuiPv1axFtt9iMJbR2hFPA5jL3uN3SndmbDqaOeOaXDhcDaxz3jggQv8AZ5fn6C/Ln1GPMda9T1LhmOYR08ZZuYsAAQGPQbHnb9PgLIoXzOwj6KL3hguVmtRM0shZjd3O52G5+Qx6RjGxtDRoFmOcXG5Wh8O5D9EcP9Is7Q6hoYaWfUSUDezaygb89TEezcLvfi3IQXMIEWgss5YXUJEARqILFpmuL6bKwW2wAW9zfEmnnoRrs/rS9BURAnXAe9SxsfvgAjoWQ39GPnjy+3oAysjl3PGE7+j5EdyepnXjI4Zpqn4gg1d00ysNAu8Dsz6rgEBY1Yr531E/PGE2jltygaRno4AC3WSAe5MmRul+5KnaVD3lHSTm+oeBrgg3K73B3G6HY+eN72dkwVUsI0OY7D6FLVQuxrkx9hEp7oelQwHuKJ/E4ntPm7XiPFo+bgoxZwO++CduPq7J6RmmrYIJqhwCEMaySNYaRs3srYWubDY8zjda1zsglVmVJRU+aOJKiTLsrpL3WGJoEmf3mwPxYAcrIeeLs2ZDNc1WtyQ0qZfGlG6PBGwVCj6xte/iubm5N98ef29nSkniE1S/Gh/0k4857y9OYAr+W1TxUlZJGNUkaM6r5sqMQPxGNv2fHNe0/uStXqEv8G9neX1VLFV1OqsnnQSSSvK/tMPEtlYDwnw2O4t05D0Ze4GwSa9zfhejyypo5qEtBPJURxGESMwmjdgsl1ZibKp1X5AgdbYMRcDdCrdt6f7NUfuxn/8AouPPjLbUfSP9rk5/yx+96y3snjvWsfuxMfmo/XD3tM61GBxcPkT5KujH5nYtCreHlY6otYLPqcipmTYtdtIUlb+lh78eQjrXNGF9shYc1p3ZXvmnjGDmPmUF4ovFl9ZYy7yKqmViW0/VA+1vb2rX88aeywJK+G4GQJ5trX53DsVU2UTvPsWf8HQa6i3gOxBR/tAixA2O4529MexrnYYt/WNxWPKbNTpLRKNSxqbJpaxJYG24Hi3A62vbwjGSJHEBzjrcJAOBedx3lDs7oFqPpFQw8MURSO/UgFi3u8Vh8fLF8EjocEQ1JuflbwTEUgsMO9LU2XS0kcU+sq73sAPZFup8yDyth8Sx1DnREXATUcvO5u5MOUcUI9lltG17AnlYC9yT1Jv+PvvnT0D2ZszC0I6hrsjktDyCUNl8hUgj6TTkW8iyH9b4pa0tjIP7h5LQoCDU5fsd/pKOZt/v3/OU/wD4sTf+rrHknKf+o/w3/wC5eZz/AL9/zlP/AOLA/wDV1jyRTf1H+G//AHLhxOR3WZXNv9qh5/ux4H6SdY8khUfw6f8Aun/UVl2Z8TQxDwESNYEAcudiG8jb+edyGhkkPOyH3olHztbpmkjMcweZtTkm3sg9Be9sbcMLIm2aEi95cblOmW5NTQU4eS8ryxWbQQ2gnUxAF+ZAEd7+0bD2sVOe5xXEcqsqjdkRj3cei8hYaWa7SM4Bvpu1m6+FNVriTasOK6krNOIR3UsEaoTIw1yqACQL/VqQASgsoF+inYAgBhjMwSuIn2SS/wC1SJ9lojce5l/QnGD7TsvTNfvDvmCmqM88joTpHXQJEsUtUYXBBZBpjYbW0KqoCVvyIuTbmceYMUz5C9keIcc3DrJJ146W4JvE0CxNvBDuMIb5U9+8IVwyGUkvpMlhqvvyba+9rX3vh7ZD7bTbpmCDh0vhubbt27K+mShOPyT59av9hCfVD1qD8kTGjtTPa0Q/sj5uVMP8B33wRntB4ry2nrpErMt+kOqoO9Kq1wVDAeLlbVyGN5jHEZJRBIu0Ph/rlNv/ANanP5vg5N19fFF1oNNV08uWRS0sIghkbUsYVVt4mB8KEqL2vtjD29lSkHiEzS/GqXcnHmeRcnsQTBwztLUL/W/IsMbux+bPOzp8ylKnNjSgVf2S0bSNJBJU0hY3ZaeXSpP7pU29wsB5Y9Hyh3pOyI8LdnVHRS9+veTVHITTvqYXFjbYAbbXte1xexOAvJyXUK7W6XVBNYc4Gt71u38Medrfy9pQScbDxt5puLOFwWO9kTf7XIPOE/40w97UD+itP9ryKhR/GepNkuRJMzNFSUoTUw1zKxZyGIYhVtYXvYk3PO1secbVuiaA+R97DJtgBlkLno3WTXJhxyA7VU4sowmWVEaxLGUdSyxkld2Q3W4BFwRcEbG/PmW9kyl20Y3FxNwczrocj3feihM20RFlmeSU/eTItmbfkjAN71LG1xzx7aofhjJy7dO1ZbzYLSBlzRqSaiZgB9uxt8gT+OMHlg82DBnwSEhBFzlbPJUayoTue7RgyyShTpt4RfWynfYkBhbFzGOMmIixA7zoCotJYMZ0103brLtm/EtPC2/1kijYKOV/M8l5dN8Qho5pBlkFcyNzh0LO5pHqJix8TyNf+fQD8AMbgDIY7aAJ1jdGhbJwJl3cZXKurUTVwk+V9SDbGTPPywJtbMeS2tlx4Ki39h3+kpszb/fv+cp//Fip/wCrrHktCn/qP8N/+5eZz/v3/OU//iwP/V1jyRTf1H+G/wD3KhxxTCSlzRGvY1MPL92PFjZDGXuHEeSzqpodDTg/tP8AqKwLNctaB9Lbg7qfMfxxqwTtmbcLJkYWGypYvUFp0eXd3Gt+aKo6+0FVdiNxfSrC24YAgE7FLFcqS4cY1oVItc+tSLvYC72NtCqeQup1FthYDxEWMoxc6LiTuIs5+ksmmNYo0UBY0AABNtR2HU/IDDDGYVxMHZJGTWOegib5sox5/wBp3AUgHFw+RTdGOf2J0jrIpLPJPVo5F9hMiLfoAECMB5nVfnjzBikZzWMYR/lJPXnceCbxA5knxVXi2q15TMdYk8QUPa2rTMouQNgdrGwAuDsOWGtkx4Npxi1tTbhdh8OHQozG8J+96P8AYhS2ggNuZkf5lR+mNGb8zbR/sj/b6lUjKn6/VGJ+2ahjqJYJknRopHjLhVZDoYrcWbVva/s49AIyRcJO6sZj2pZc9NO8FTG0yRO0aSIy6nCkqtmUarmw2Pxwcm4ahF0SzOoL0NMxRY2kCyMi8lLIWYD4tjz3tC60DW/2vIpukHPJ6EU/ZWGfclHlVWo/BXyL98G3xAb9DhKn/K2q9v7h6H1Vj+dADwRl6+MGQawWjXU6L4nUEEg6Fu29jYW3ttfHorJNU8tztKql+k0n1qsrGINdNZUstjdSVBZbXt8MFrHNCW5szXMMvp6sLYSAhlvfSTdWF7b2ZSMYO34iI2SDVp+f1ATdIcy3isM4CvT5oYm5/WRH4XP5rjQ21ao2byrf7Lu/+arp+ZNbsWi1uZNCZhFTswS7szSKsYuNRsSS3nsFte+PHxwNlwl7wL5WAJPDoHjoni4tvYKpHTGRJqZ2hvURNIqxg7H2SzFjqcklNyB7J22xeJRE9k7Q7mOAN7ddhbIb8s9VHDcFptmFissZVirCzKbEeRGPpDXBwDhoVkkWyTLw1lIn8dRL9WNgpk3J9d7gfgTjPq5+S5sTc+NlTI/Dk0J5y3JN1ghRWZyRZjpAUAsTsCdvQE3I5YzeUdK65NrdqVgpuUJF9dSVKvsqSQTjvXFUSWhvbu2AAut9NyeYvcEbbGxu4ytcywNrfPpWjFCGDk9OCFDgP9nL31VVUwlsbQ6xqt1K6rEnpYDrz6Hs87p24Y2lMRtDDdxVSfi4QIyxS6tTK2lbEFkOpTcjax8t+nLFMNJK/Iiw6fvVMCq5I4mHOxHfkUVy7iWqmi1yu15mWV/q0GtkIAYeAfdGy7YrqAWSFu69/vqVkNTJhaQfhBA0yBvfvuUQnzesnaRYyWkmdZNAVAGdQNFiwuLaR1t59cQYS99jvOal7xJG0EH4QQNNDqNN9+tLUnGs7GSKtZ0kLhpQUC3dQFBKqoINhy5dcOzUbzcxm4KVFVia1r/0iw6tV3pKOhrwY5a6OnZfYLDmT5swVdPS2q/4b1wtngOLDqoyOY8WumjhXsxipRLJV91Vahph03K7jY2I3YnYcwLHffFklU6UhrclARhouVS7Ru8o4I5PA3eMVFmOxtckggE+4fHbZroHNkcWqtzSBdZDUTs7FnJLHmf55AcgOmHwABYKtc8dQtO7L6XuaaepZWIYhVCgkkLz0gbm7G3wx4z2km5WeOnaRlmb6XPHsHitCkbhaXlMlLW0gGmKp7jSPYaQrpAH/Dm9kAeQGMR8VSTd8eK+8C9+1uvemA5m42++lB+0WvJy6O48UzJcAEdC5NjuNwNjuL41NgQD39xGjAfT1VNS78odK0bgaFaOkaSTZaeAaj+6upv8Pzxfsn8+qmqOJsO03+QChUc1jWLhlParlNWoWYiJj9iePw/3hdLe8jHpDG4JK6nGfBlJWULnL6akaaQqEliEYAGoFm1LYHw35XNyMca4g5oTBn6Ay08I5C23oSB+QOPObX/MqYYum/eR6FO0/NY5yZcegSaXM/8Aq6iGXpyPwO/yb5Y89tT8isin3aH76inIOdG5iV+Mc/8A2XmgqO5eZayn7vu4x4jLC9wfdoktsCcela3EEklvhOsz5YTDR0CwRGSR1aoFjGrsWCgMVuBc76DfyGJEM3lGaeOCeGKqnoJqeraJ3aR5E7omw1We26rbx6jttvhHaEIqIHMG8eIzHirInYHArEu0KnalzCOpQe2VkH7yEBh8gT+9hXYcjaqgdTv3Xb2HTz7lbUjBKHjrWmUwWQpUI7aXQbC1mHNSdr3Go8iOe98eNkxRYoXgXB7QdDbrstAWPOC7VdXHENUjqgJtdiBc+W/M+mK443yGzAT1LpcBqss7SsjAf6XDZopT4yu4V/Pb73538xj23s/XlzPdZcnN0vvH0+VlnVUdjjGhSnklQkc8TyeyrAna/LG/UMc+JzW6kJJ4JaQEcXjNhWw1Oi6QNdY9RF+huw6keluljvdeOiDIiy+Z3ohbyea0DNu1ejenBWKUzMLhL6e7cbAhxyAFyNPO+9t8K+4yE4SRbimJHNc3p8+KyfP6Pu5mFyytZ1Y82VtwSep6E+Yxo00mOMHeMj1hLtdiFymrsl4MFfUM8ovTwWZxy1sfZS/QbEk9APXHZpMIsFMBb/V5ZFLGEZFK2sg02AGwBA+yL2VQOlzucJEA5FSBI0XLIcpiiQCNB4lG55sdIYhm573PoCg8sRawNFguucXG5SZ2w8IJVUrVkQHf04uxtu6D2lf+unO/lf4MRPwmyiVjnCPC8lbJtdYlPjkty9B5t+XX1ZkkDQogLZ8np4suptIDyxRanKnSWsTckbKCRa/Q2Fr74z5Gl97ZEq1rrarJO0HjH9pSowiEaxBlTe7EE3Go8uVth67nDdNT8kDc3uovfiSphlQV7JMqepmSGMbsdz0UdWPoMLVlUylhMr9B4ncFONhe7CFs1dlvdxRQpAJqeNbPHrAZvIgGyv1YgkXJB6Y+dsqeVlfK9+F7jkbZDzG4AgHJapZZoaBcKllEgcxKkxbSxVqaVBqjXxFb6l7xWUWGskg225jFs4LQ4uba4uHg5E5X0OEg8LXCizO1j2feaoZ6fpea09ON0px3knv2ax/BB/aONCi/oey5JzrJzR8vU9irk/MmDeGa0/Psknmyp4IB46grrNwCELLqIvsfALW9caexoORpm31Offp4WS9Q/E89CodreT030NI1p4u/lkip4ZDGLpqZVvqAuAF23NrkY1WOIKoQzLuAaakzqlSlaUBYXnmRnutgRHH0vu5Lbk+xtjpeSM1xO0H1tex6Ri34C35k481H+ftQu3MH0+ZKdPMgtxTHj0KTQriam1wE9U8X4c/kTjL2xBytKSNW592vgr6Z2F/WqcuYTfQ1mpoVnnWy92zBdXiCt4zsu1m38sX7Nn5enY4nO1j1j7uozMwvIQWs4izaONpJKGliRQSzSVYsoHUkLh+wVSqdnXGWYZm5cwQRUqEgyWclz91LkfFiNvK/KT2hq4hPbBwz3sUmgeIfWx/9y/hfb93Hm43/AIftK5+CTz9D4FO25WHpCTOyziEFTSSHxLdornmObL8OY9L+WO+0mziHe9MGRyd17j26d3FdpJcsBTLNJDFPJNUuocHTCG5qmldo15sWbVcqCenTGE0SyRNjhGWptxufiO4AWtfLemDhDi5331Kv9OMmpJIC30k3EGwYQqoUySXNlYnkCQfZHMG1oj5Oz2Ptg/VuxE3s3iANe06HPmK+RGu7oSDn3BMiDvaW88Bvaw8a2NiGXncHY7XBBuBj1lDtyOT8uo5j/A9IPT/IlIyUxGbMwlEi2N5LKYEIhnGYCbudKkd3EsZv1K3392+KIIjHivvJPeoNba6fuxjilYXakl3SZgI0A9qRyq3dvuhRy9eROIzsvmrAt20nVcG+5JboWHgVR6At+PqDhVSXKCMrGF3HhAJ6jbWjAeSnUPgcCEm9rnFqUtO8KPoq5UV0KrcMhbS4OxG6htjseY3xbGzEVwrPOAONYY4kp57JYkK4UBdNr+M3G97i9rna/U4sliN7hcBTLxhnsP0Ko0TRsxjtpVwT4yFvYG9t8VsacQXViGHlFFcj4dqKo2hjJXq52Ue8/oLn0wjWbRp6QXldnwGp7PsKyOJz9AtPyjLYstjKrdpDYzTFDZF3Gq1xdQRuATa4ZrDHiqysl2lJiOTR8Lb6n1O6+ugzWgxghFt+8o9SVMgk7uXSwZS0ciAgMBa6sLmzAEEEGzC+wtjMkjYWY2XFsiDu6R0dmXTdXAm9iuPEeZxUsTVDhS4UonmxO4W/O1wCfQXxdQUslXKIG6E3PQBv8h1rkrwwYih/ZHkTyXnluZKltbHroBvf01G5/u43do4amrjoo/gj18+4ZdZKWi5kZkOpTBxMldX5lNFQVP0Y5ciWBvaR5hqN7XGkKoG6tuDtvj0jcLW5hJLlB2lVlCwizmidATYVEIujfC+k7bnS1/6uO8mHfCVy6e8tzGkliavp9Dh0sZQpUuEuApuAdjcb9cK1Eohjc924KbG4nAL54TgOh5DzdufoP8ycZGwojyTpnauPy+t0xVO5waNyPY3EqvGW4seRxwgEWKEuZCxhnkgbkTdf59V/LHntmE0tU+ldocx99I+Scn57BIEmcSZJXZpmElPVHuMtpiGOgkCUEahdjza3PolvPc+nBDRcapJfec9psFPoocngFVKBoQRgmNbDpp3ktzNrDmdWARk5uyRdNWXUlXPQR/TUVKtQSQpBB8uWwJHMDa+MvatGKmEhuozHp2q+CTA7PRfnvj3JGoqoTRXVHbWhG2hxuV9N9x6bdMWbGrW1lOYZc3NFiDvHHyPT1oqIzG/E3Qp74N4uWsTQxCVCjdejf1lF9x5jp88eZ2tsh9G/G3OM7+HQfIpyCcSC29EaHJdJEkjsZi2qR1JUPsQEt/wxsQnmN73N0JarEMDRzbWAOdun+8d5+lrGx2zOv34K9UuIoiVAFhZQB1Oyge9iB8cUMBkeAe3q3+CmcglitpaOqpYqisREeUL4476rsbC1gS3O9iDbGvBUVdLO6KmcSG3yNrWHgOyyXc2N7Q541S3nPZlKt2ppBIOiP4W/H2T8dONuk9p4nc2duE8RmPUeKXfRkfCbpJzDLpYG0yxsjeTC1/d5j1GPRQVEU7cUTgR0JVzHNNiFwjkKkMpIINwQbEEciD0OLlFaFw32s1FNHSQlA8cDsZDfxSK2rbfkV1Eg9SB8aHQA3IXbonn/AGzTfTO8pFAp0jMao43a/wBs25EG1h5e/aLafLNF1l1VVvIQZHZyBYFiTYbmwvyG52wwABouLkqkmwFyeQx0kAXKE0ZNwFVz2LKIU+9JsfgvP8bYxKvb1JBk04zwb66d10wyle7XJN/D/CNAjqCTUvv4iD3V15gW8BPPwksdj5YwK3bVdI02/LHAfFY7887dIATUdPGDx+SZc1qmh0AJeDQ3eBLhlA0+JbHcAE3UWNtxuLHGgYJbknn3Fr5gnPI3+Zy48Uw44epDKelcBBT1Aaw1xLKxZZE6lH9obHSw8QGxCrdbMvkabmVltxIyIPSNOkaE6XOarAP6Sr7JDRo0sjlIl9hCRaO4F1QDc3I2G9uQsL4pYJqx4iY27jqeNt56t5377lTOGMXOiz5JZM4rVBBWnj3t91b73P3m5f6Y9YWRbFoyRnI7fxPoPvMpG5qJOgL9FcKZYIog1rFgAB91RyHp/pijY9IYozLJ8T8+z66rtRJiOEaBLXGfDVbHV/tHK2XvygSeB/ZmA5HcjxAWHMbAWI3vttcLWclVWkz/ADWtiel/ZZp3kBR5pZAY0BFi4UrdyOii+9ueCwGd0I5WUS01PT0EHJVVffbYE+rNdj648/tuZz8NMzVx/l4/JOUzQLvO5NNLAERUHJRbGxDEIo2xt0AslnOxEkrri1RUwIQHielI0zp7SEX919j8D+eMLbMDgG1MfxM+X0PzTVM8ZsOhQLj7h5MzpopHqnp4I9T1ADHSUA1G68iysosSNgWNjtjZo6ps0Ykbv8DwS8jC11ireRw5XldEtRF3cMDord627yAjULn2nO+yD1sMXkucVFLuVcZZjmdXG2XwCKhiku8s9x3w3DLcA22JsFBsQpYjljpaGjPVcRrtB4WSoifUPA/tW5q3Rx8f53OPN18MlHOK2D/MPvcd/TmnYXCRvJuX5rzfLZaOcxsSrobqy3Fx0ZT/ADY+7HqKWpirYA9uYORB8QUm9jo3WKd+Ge0jYJWD3SqP8Sj81/Drjze0fZvV9L/2nyPke9ORVe5/enaV+/CyQujxgMRpPN9JC+K9rAk7Ec7G+2PNBpgcWStIdlrwvnl58Mt6bvizackDy/Lij08c7C1NEryMdkuAFRVJ2IBvIzdWCcrAB6WbE174x8biANTnmSevIAcL9JNTW2IB3BXpK9pKqnUMUUNIxjIIZlEbAMwNjpLMCB6XO+yriERwPJFzYZ6gEkZDpsM/TMzxXeFbr6iKWYUskQkVlJJIBAKgGxB3B0sDccrjzGK4WyxR+8RuwkcNbHyuLd664tccBF0k8R9nQI72ibUOfdlr/wBxuvuP49MeloPaPPk6sWP7vUeY7kpLSb2dyzuWIqSrAqwNiCLEH1B5Y9Y1wcA5puCkSLar5x1CZeFuDJquzH6uHq7Dn+6Pte/l69MY+0dswUfN+J/Abus7vmr4qd0megWlZPlFLSEpToHnCk6nvckW8Jk0kIeR0je29uuPHVdbU1fOmdZl9Bp12vc9Z70+yNkeTRmqtVm6SKn0pDFf2kYkxSKeZVtgWUjVoYBhpIsb3x1lM5hPInF0/qB6RwOlxlmDdcLwfiy+SKROIatkJASpGtfLvEAVh/aTSwH9VsKuBlpw7ezI/wB05juNx2hWDmvtx+aIVlJraMnTZG1EMt7+EjbfY3IN9+XLyojkwBwzzFsuv7CmW3sljOOLqOi1rCBJKWZiqHYMTc6m5DfoPwGNmk2PV1lnSc1uWZ1sNLDzKXfPHHkMys3r8xqcxnVW8bsbIi7KvnYdPMk9Budsevhp6bZsBIyAzJOp6/IdyQc98rlufAHCsVHTs8hAjjBkmkPJiouf7Kjp5epOPNRB+1arl5B+W3IDy8z3JtxEDMI1KYOEOIK2slaZqYR0MgBgLuBKRv4yo+y2xtcW6agb49K4AJJOOIoXxNKFUsxsALnEJHtY0udoF0Ak2CX8hiM0z1Dja9lHy+Q2+OMHZjHVNQ+rf1D76Bl3puchjBGEx49Ck1MCFMCF8yIGBBFwRYjEXNDgWu0K6DY3CWqJvo0zQSbxScr8t9t/8Jx52kedn1Rp3/A7Q/L0PonJBy0eMahIcfZ3CmbLDUiolo9LSUaDU0UZ1aniewOgAm45Bha5J2PqeUOHJI2TzxBxMlKyUdHCJqtltHTpYLGv35CNo0G3qdgPMQAvmV1B6/NMxy8xzV8lPUUsjiOYRxlDBr2DKSfGl9jq33GOFrXjCi9lU7ROBUnjsRYDeOQC5jJ6HzU/zvY4805s2yZuWhzjOo+/A9h6XQWztwu1X58zjKZaaQxzLpYcj0YeanqP5549dS1cVVGJIjceI6D0pJ7HMNiueXZlLA2qGRkP9U8/eOR9xxKeminbhlaHDp+8lxr3NN2lOmVdpLW0VcSyodiygAn3qfC3yx56q9mmXx0zi08Dp36jxTTKs6PF06UtbFVsKilmV5I43VY22ALkbsLa13UC+4sNvPHm5aeWkHI1DCASDcZ6X03HXTXimw5r+c0rlX07pUUyoTfup9cht4dRiLSG+1+dha1yNrXt2J7XQyOdxbYcbYrD16OlDgQ4AdPkuwrRrp4qayxGUq1uZCozHbmATp8R3a9xsQTDkua+SbN1r95AHnkMha3QO4swG6Lnm1DR1ZBlhLDX3YmUWuwJXTdTqbxXW5BW/XFtLU1lILRPtlfCc8tb2OQyz1vZReyN+o7UNy3hzLVKukMkt9WjWshUlQSQAwCk7HY+Xphufau0XAtc8N42tfPquR2KDYYhmBdE6rODNSCSkNmDKCjAA/8A2yPs6rgAjowIOEGUwiqME+ljnu/vdNsyR0ZqwvxMuz76FwyqrEbxhZQlLIDNCWHO4JaEknbSTrA58x9kg2Txl7XEtvIOa7s0d26Hdv3rjTYjPLUeivxWKSmoREpn8RWU2sbkG6kWCsAHF7MGY3GKCHY2thJLxlzfpvGmWVgFPccWnSlnNO0KngAjpYzKUGlXYnSANuZ8bchztfzxt03s7PMcdQ7DfOw19B4pZ9W1uTBdJGc8WVVTcSSkIfsJ4V9xtu3xJx6Sk2TS0ubG58Tmfp2WSj53v1KF0NFJM6xxKXdtgB/Ow9TsMOTTRwsMkhsBvVbWlxsFu3ZtwCIF1NYuR9bL0Uc9CX+Z68z0GPHTTTbYmsLtiae/6/L5vgNp28XFP1NPSZjR1EFNKrRFXp2ZPskqVJF+fO4PJue4x6GOJsLQxosBuSbnFxuUmKvEkaLSRR0gSNQi1VxchRYEqzne3P6vF/M1Uc104Pqq6nzRaSeuSt7yJ5J1XfuCtrb9LkgW258hsccdYi4CE4Z9UmWRaaPz8Z+fy5n4Y81tSZ1RKKOLt++jU9idgaGN5RyOUlOI0VF5KLf543IIWwxiNmgSrnFxuV2xaoqYEKYEKYEIfnWXCaO32hup9fL3HCG0KJtVFh/UND97irYZeTdfchuWVbSxvTO7xy6SodTZhta4uCNS89739d8K7Kri/wDo83xt477eY8deKsnitz26Fc8jyamyqld5HGq2upqZD4pG6sxJJ53stzz2uTc7ZJcUskiJZ+Ipw7Bocphe6g7NUMp/Lp5Dcbm5Wfwda5qnPinO6um7x1oUnpUXU7CcB9NruRGUsdIvtq3tiosa8YXaFdvbMIHn/CtPmFKksY7yCRQ6W2dNQvdevvHwIOPPTUVRQS8vR6b26/zHiNycbK2UYZO9YbxRwXPSEsB3kPR1HL98fZ9/L16Y3NnbagqwGnmv4Hf1Hf8ANLy07o89QlnGwqF1pal42DxsUYcmU2IxCSJkjSx4uDuK6CQbhaRw5x5HOvcV6rvYd4R4W321D7JvY6ht7rY8htDYEkLuWoyf7u8dR3jo1609FVBwwyJymoC9QtQrJYQui2Xe7FSG1X8Qsuwttc7m+POtmDIjCQfiBPZfK245pstu7F0Kjk0zItHThQCsf1yspupRByPIEycjuCLkeeLqhoc6WW+p5tjrc+ndoVBhsGt71wyGtWMODNfTPLEIRpJu0/hYAeLYNve9h5WN7KqJ0liG6tacWe5mY4bslxjgN+85dq7VWTMZyY9UZUo4e3gddeoxNvckMCykDwhgPfBlUBFz8wbi28G1sQ6xkRvtddLOdl99C5ZvmdLl6sXOty7Sxw+ElS176droDckk+bW8sX0lHU7QcAwWFgC7OxA48T0DovxXHvZEM+5ZXxFxFNWPqkayg+GMeyvw6n1O+PcUOzoaNmGMZ7zvP3wWbJK6Q5oRh5Vo5w5wtPWN4F0x9ZG9ke77x9B8bYza/asFGOebu/aNfoOk+KtihdJpot24D7P44E8IIB9qRvbf3fdX+dzvjzYiqdqPEs/Nj3AeXqexNlzIBhbmUyrnmjMky7uQkTU7Sq5N9ZDAFQOlhqJvcnbl19DFCyKMNYLAbkm5xcblJHFvD8+T1JzPLVvTn/4umHs25lgByXrcDwHfdSQGGkPGF3eopwp+NKCsip0BEordSdyRdhZWLiRRewFtJPLcEXG+Kywgrq9p8qpMriaOjhVHkN782O5tdjdiBeygn9cZe09o+7swtzedB5+nFXwQ4zc6Itw/lndKXf8ApH536Dnb39T/AJYr2XQmBmOT43a9HR69PUuzy4zYaBF8ayXUwIUwIUwIUwIUwIQbPcqL/WxbSr5dbfqP8sY+0tnmUieHJ48frw7kzBNh5rtEHzHKqXNolhq08cbBhY6W2I1WPMBh4WH5EAi7Zm0+XGF2TxqPMfeSjNDgzGi7VOcdxmNJQogip2hcqdICsy2CxJ5aVBYgea+uNS2V1QgnbDxcsFOaKA66uqHdKi7lVfwkkDkWB0qOZJv0xKNtzc6LhRaiyuto8tpYaQQPNCq96kpYB9iXVGHIljsx22F+eIkgm66qmV5vS5jI8JVqatjv3sDjxDzO3hkXf2lN7EE8xjLrtkRVHPHNdxHmPsq+KoczLUJQ4u7Ko2JdV7lvvxi6H3r0+FvjhJldtDZ+Uo5RnH6694Vpjil+HIrMc34FrILkR96v3o9/+n2vlbG1S7do58sWE8HZeOnil300jd1+pLUiFSQQQRzBGNcEEXCoRXJeJaml2ikIX7h3X8Dy94scJVezaaqzlbnxGR7/AFVjJns0KbKTtTkA+sp0Y+asV+RDYw5fZaIn8uQjrAPomRWneF3l7VPuUv4y/oExU32V/dL3N+qka3g3xQPM+0OrlBCFYR/UG/8AeNyPeLY0qf2do4jdwLj06dwt43VL6qR2mSVZJGdiWJZidyTck/rjba1rBYCwCWJJRzKeDaye2mIov3pPCPnufgDjNqts0dP8T7ng3M+g7SrmU8jty0jhTsoS4aQGdvXwxj9W/nbGHJtWurubStwN/dv79B2XKZEMUWbzcrQMwlosrSJqtvbYJGAh0g7emkAA3uxGw2GLqPYzGHHLz3a56fXrKhJUk5NyCrccLnEM61dE6TwICGpAliR1PMmQ7bEEEbAKbtfbZhtYpVZ7RcVpLPS189U5rYakJNBIO7SKGTVG/dJvqtfck6ttwLXxMtIuBohbrnTTCF/oyRvNbwLKxVSfUhSfhtflcc8UBdShwxwzT5REzkI9XLcu6qFG5voQAeCMHoOdh6AKbQ2iymZc67hxVsUReUdyXLWZvpE27HdQenrb8h0xmbPonySe9VPxHQcOn0G7rV00oA5NmiP43kopgQpgQpgQpgQpgQpgQpgQguc5PrPexeGUb7bX/gcY+0NmmQ8tBk8eP1+ymYZrc12iF1cNPmEf0auj8SsCpuVIYcipFirenX5YNn7V5Q8lNzXjx9D0dyJYLc5uYXHLODMsyvVVkBWXnPO5YrqOnYnZSSbXAvva+Nsuc7JLILxZntdlKSVYnhrKWZiUVzoeNnF1EZFxJGLX087D3tjrWhxsuK72P8MNT0zVVRc1VYe9kLcwpJYA+RNyx5bkA+zgkdc2GgQEqdn3aIKUV0eYVMkghkVKdD45G8UgKr9pj4VF2NhtuL7yezIWRdPC5lTPTCprYHoAzBR3pVSSeRspNv7ag/njKqNlU0xzbY8Rl9O9XMne3eqz8N0dat4pqapX10Pb4re34YzvwaeE3p5S3vHy9Ff7y13xtQGu7IYGJIpx745SPkTb5YmH7ZiyDg7u87Fc/o7uhB5exmO/s1I9AyEf4Dif4ntdusTT2HycuclAf1ffcvI+xmPyqT/aQf8AZjv4ptY6RN7j/wCyORg/d99yK0fZBALXgJ/flP5Kf0xDlttSbw3/ALfqV21OOnvR3/3UpKFO9menpkvbVpAufLUbEn03xWdk1U//ABExPRmfnYeC77wxvwNRLLa2gaKaWmb6Y0MfeMsZDsb6rKF2Go6DZefLzGHafY9LFY4bnpz8NPBVPqHu32StxvxJnUNIatYYaSBGS8erXNpLWuxtoUG6iw8QvzxrsY34UuSnDiHK4c4yzSpGmaNZYWP2WtdT6c7EeRYYiCWuXUI7HuJGnpmpai61VGe6kDcyouFJ8yLFT+7friUjbG43rgVzjLs/os0TvNklZbpUR23BFwWHKReXPe3IjHGvLV1GKjNPo8UcbMJZwiqxAsCwABYi5tc72vf88ZO0Npspua3N50Hr95q+KAvzOi+MqylmbvqjdjuFPT3j9OmFKLZ8kj/earN24cOvyG7rVkswAwR6I/jeSimBCmBCmBCmBCmBCmBCmBCmBCmBCHZtk6TC/sv0Yfr5jGdXbNiqhc5O4+vFXRTOj6kHNY8QMNWgkiYabkagR5b7MPQ74zYq6poXCOqF27nD13/NXuiZKMTNeCXarswpZpYJIJX+iRyGRqQsWjJO50Bj9XcgXU7EE2049DBVMlZijIPT96JNzC02KvZjnOaVcr09FTNRop0yVVUBf/8AFGCQ224a5HQ6Ti0BoFyuJJ7IKFYc7r6eW0sqaysrqNV1kALC99JYPc2OLZTdgIXAtU4j4koad44aySNDICyiQXXawNyRYc+tuuKAurN8ho6Wo4mZqWOEQU0GsGFV0M5A8Xh8JN5efmnpi03DM1xbPildS9xnxlTZbFrnbxMD3cYBLOR0G2w3HiOwviTWlxsEKnwJ2gU2ZraM6Jwup4WuSova4awDjluOVxcC+OvYW6rl024gurK+0nNBR5tRVVXEZaJYmRSBcRzFiS9jsTpC7c7BiN1xawXaQNVxO/DddQ1Jaoo2idnVRI0ezWFyoddiCLm2oXxWQRkV1BeKKXMq1p6SOOngpGHdtPIWd3VkBJjjFgCCbXY8xcHHQQM0IF2L5s8cNVlr6TUUbv3as2kMuo33sTYSXu1jYOu2JyjPFxXAvYuz96qplr8yK0wlUK9NTyEBl22mkBGq9hdU2OlTfFckzI2XcQAN5XQ0k2Ca/wBokqtPRJpRFCKQLBVAsAL+yABa5x52baktS7kqMf5vvTrKcbA1gxSdyI5TkixeNzrk536D3X6+pw3Q7LZAeUfzn8eHV669SrlnL8hkEXxrJdTAhTAhTAhTAhTAhTAhTAhTAhTAhTAhTAhfE0SsCrAEHocQfG2RuF4uOldBINwgNTkDIddM5U/dJ/Xr7jjDl2Q+J3KUjsJ4ffmmm1AcLSBeQ8QPGdNRGQfvAfpyPvBxyPbEkJwVbCDxH38iumnDs4yh2XcKUv7R/aNPMwlcMJYybhgwtyNmQ3APUbWt1xtQVsU7bRuB+fdqlXRubqFb4hr6lJWX9miqpyou6SR6/UGOS2oXJtY4vCilXsZyZ458xnkp3pu9mAjiaPRpS7sAosBbxAbbeHFkjrgBcC1LFS6s/wC2DgqXMoYRTiLvY5CbuSDpYWIBAPUAkW6fA2RvwG64VQ7I+zybLZqmSo7piwCRMhJOm5LHcDSD4dtzt6b9lkx2QAtPxUuoHxjJKtPeOlSrGoCSBreNDsdN7rcEhvELWB5c8dCEg8K8It+1o6unopcvp40cSrI4+sZgRpVFZrKLg89PhFgCMTL7tsVxPfFWURVGjvqmaKNb6o4pdAlvbZ7eIgWOykc8LS1EcIvI4Dr8lNrHO0CG5dNTUy9zl9Kq+qpa/qftP72OMebbeN2CmaXHw7tfkmW0thd5sr0WSyzENUubdFH82HwxWzZlRUux1b/8o+7DsXTOxgtGEdpqZI10ooUen6+eNyGCOFuCMWCVc4uNyu2LVFTAhTAhTAhTAhTAhTAhTAhTAhTAhTAhTAhTAhTAhTAhfE0SsLMAw8iL4g+NsgwvAI6V0EjMIPVcNRtuhKH03H4Hf54yJ9hwPN4yWnozH32phtU4a5qv9ErIvYcSDyJv/i/Q4o932nT/AMN4eOn6+qnjgfqLL39tzp/SQH3i4/QjB+KVkX8WHuuPVHIRu+Fy+04qj+0jj3WP6jE2+0EH6muHd6hcNI7cQuw4mh/r/wB3/PFw25SdPco+6yKHiWH+t/d/zwfjlJxPcj3WRcX4qi6I599h+uKne0FPua7w9V0Uj+IXx+35n/o4D7zc/kB+eK/xepk/gwnrNz5D5qXu7B8Tl53NbLzYRj0IH5XPzwcntSf4iGD74XPijFAzTNdafhlL3ldnPXoP4n8cWxbCivimcXHu+viouqnaNFkZp6ZEFkUKPQfzfGvFDHEMMbQB0Jdzi7MldcWqKmBCmBCmBCmBCmBCmBCmBCmBCmBCmBCmBCmBCmBCmBCmBCmBCmBCmBCmBCmBCGZvywhWaK6JKdXzx5Sp+NPs0XxBzxCH4l12iacmx6miSMqM41EupgQpgQpgQpgQpgQpgQpgQpgQpgQpgQpgQpgQv//Z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data:image/jpeg;base64,/9j/4AAQSkZJRgABAQAAAQABAAD/2wCEAAkGBxQTEhUUExQWFhUXGR8ZGBgYFx4gIBwgIB0dHCAfHx4eHCghHCIoIB0hITEhJSorLi4uHyE0ODMsNygtLisBCgoKDg0OGxAQGywkICQtNCw0LCwsLCwsLywsLCwsLCwsLywsLCwsLC8sLCwsLCwsLC8sLCwsLCwsNCwsLCwsLP/AABEIAOEA4QMBEQACEQEDEQH/xAAcAAACAwEBAQEAAAAAAAAAAAAFBgAEBwMBAgj/xABLEAACAQIEAwUEBwQHBwEJAAABAgMEEQAFEiEGMUEHEyJRYTJxgaEUI0JSkbHBFXLR8DNigpKy4fEkRFN0osLD0ggWNFRjc4OEo//EABsBAAIDAQEBAAAAAAAAAAAAAAAEAgMFAQYH/8QARREAAQMCAwMJBgQCCAcBAQAAAQACAwQREiExBUFREyJhcYGRocHRBhQyseHwFSNCUjPxJENicnOCssI0RFOSotLiFiX/2gAMAwEAAhEDEQA/ANxwIUwIUwIUwIUwIUwIUwIUwIUOBCG1eeQx/a1HyXf58vnjOn2rSw5F1zwGf08Vcyne7ch37flk/oYSfU3P5WA/HGf+L1E3/DxE9Jz9B4q73djfjcve4rn5sqelwP8ACCfng5Lasurg3u8gfmjFTt3XXjZFKRd6k+vM/mwx38IqXfHOfE+a57wwaNXBsmhHtVS/Fl/Vsd/AAfikcUe99C7nhhQL96wHO9h/HHPwBg0kKPezwXzDkrEXiqtQ81Jt+IY4Pweob8E58R5o95YdWr7+iVqezIH9Lg/4h+uOe77Vi+F4d99I813HA7UWXn7bnj/podvMXHz3GD8UrIP48WXEfZCOQjd8DlepOIIX5toP9bb58sOwbYpZcicJ6cvHRVOpnt6UUVgRcbjGmCCLhUL3HUKYEKYEKYEKYEKYEKYEKYEKYEKYEKYEKYEKYEKYEKYELwnATZCC1/ESKdMQ7xuW3L/P4fjjFqdsxsOCEY3dGn17EyymJzdkFVGW1FRvM+hfuj+A2/G5wt7lW1mdQ/C3gPT1uVPlYo/gFyg83EmXwSmCCOWtqV2aOFO8K2NjqY2jSx2O9x1xqU+yKaEXDb9Jz+ngqX1D3b1Mq4+NYlZBDC9NXU8bMsUwBuQNuXS+kH94EXxpFlrcFTdJ+V5hPX5TNXTZtUQSxmQBUZIkDINSrZFDtcFdr3364nbC+wC4mjgjNJ67IZWqvG7RzR6iB41CsoJ6Hqt+unzxF4DX5ISH2d1eXrQIKjKp6qUF7yR0feA+IkDXfmBt6YlI3nIC0DtXyqpq8sQUiltLJI8AJvJGFPg2ILWJB03ubbbgAxjIDs0FBezhMvqqmKoodVHUQ3+k0eo6XUoyX0kgHSzDxAbHmoJBx14cBnohX8hzaom4krYRNJ9GijB7vUSuoJEvI8tyx2tuL44RzAULrS8e1ktbXQ01GlTDSOFJWTRJ1BtqurnUr2HhvbHMIAFyhMuTTUmY06VES+F79NLqw2KsB9oHbqOouLHCFTs2nlPPaL8RkfvrVzJnt0K5rlUsY10sutTva43/AO1vljJOzKqlOKlfccD92PgrxOx+UgVij4isdE6lG87G3xHMfPFsG2QHcnUtwO47vUeKi+myuw3CORuGAIIIPIjG21wcMTTcJYgjIr6xJcUwIUwIUwIUwIUwIUwIUwIUwIUwIUwIUwIVTMMwSFbud+gHM+7+OFaqsipm4pD1DeVZHG55sEDCT1hufq4fLz/9Xv5Yww2r2kbu5kfz9fkmbxwaZlHKDLY4R4F36seZ+ONulooaZtox270s+Vz9V0payOTV3bo+hijaWB0sLEqbHYgEbHfcYcsq1knFjHLOIYKtABFWoY3ubDVshubbAN3Tk7/a2xa3nMI4Lia+FeEZ0zCozKseLvpV7tY4blEQaRuzKCzWQDkOvmAIF2QAXVnGQ8IpUtm+VNZHil7+lJ+ybsv91lMYPvvzAxaXWs5cTr2a8TtUUU1HUR93U0iNE6hbAhQVBAGwYcio9COdhW8WNwhA+yziN6CgEE2X5i7iRmHd0rEWa1tyRjrwHOyKE55zxz9HemMlLUdzLD3kpWJi0BNtIkA5faBHO464hhXUuZPBHW55HX0UciQRxN38zRtGszsGUKoYAsRcEm32R1sTK9m2K4hvZhmSrJnmZt4kDsynzAMslh8NAHwxJ+gCAjHYvEKfK5a2oaxmeSeR228K7XPxVm/tY5J8VkBA+CuImosjra5hpaepkanXzdwqC3K4DBifRDiTm3eGoU7LMnD0YekzNoq7UzTRE6kuW2WSF7Emwt3i2N2bc2GOSHPRAWmZxmFPFHAuYSRLJLZA26qZNN20kklFuOZPUAnfCc9LHUNwvbdTZI5huCuElDNSktCS8fMqf1H6jGC+kqtnnHTnEzePv5j5JsSRzZPyKLZXmyTDbZuqnn8PMY1aLaEVU3m5O3j71CXlhdHroiGH1UpgQpgQpgQpgQpgQpgQpgQpgQpgQhec5uIRpHikPJfL1P8ADrjM2htFtMMLc3nQeZ+81fDCX5nRU8tyZnbvanxMdwp/X/04TpNmPldy9XmTu9fTTirJJw0YI0SzHNI4bqTqk0M6QoV7yQILkIhI1HG+AlEiVfFMeYSSUPfqkdZTK9JLE5V1ax1JKA1w1xfTsGUMvO+J4bZoVns+z8eCGeaNZ7tD9ChhCiAxFgzEKWIDWvrOlDdQADzHDghXu1XhFsyoxFFpEySK8ZY2A+y1yATbSSdgdwMDHYShHqGoMEES1UqGVUAdhfxECxIHPfnhWeqhhzkcB8+7VTbG52gQU19FFM9RHTqZn9qbSAx5baz4rbDblsMZUu3oAbRtLvD6+CvbSO3myHV3aVChIMtOp8jJqP4A4gNobQlzigPaD9FLkYm/E5B5e16nBt9IT4RSH56bYn//AGXZiMD/ALfNy5anG/5+i8j7X6f/AOYX4wyf+nBbbQ/qwe1v/sj+jcfmitH2nQPYd9Tn016T/wBRxD33aUf8SC/UD5XRyUJ0ciFTX0dVC8M0P1UttfdtYNbcEshUnliUe34wbSMLT3+h8EGkP6TdCKbs8o5lWH6bWPTA3FI0/g6bW0htItsL7dDjWg2jBP8Aw3AnuPdql3RObqEL7UMtf6TQxyUzrlNMQ0hhTWNhyZF8SoAAtyOTNa52w4w2B4qtOcceV1rJXqaeQ0/j75SLpZT/AEnUaQdQDciAdsQzGS6sg7R2lrkizGTUsMlSsFJGf+EA5aQg8i7AfAdRY4ujNsguFa2/Ess2ZikpdBhp11VsjC4BYeCNSCPFsSTyG/VSMU4bC5XV0T6PWBpqGVS8blW07eJTYgg2Kn15HnyN8YlfsrEeWp+a8Z8L+h+e/imYp7c1+YRLJs51nu5RplG3lf8AgfTHdn7SMp5GYWePH69HciaDDzm6IzjYSymBCmBCmBCmBCmBCmBCmBCF53mohWy7yN7I8vU/zvjM2jtAUzcLc3nQeZ+81fDDjNzouGSZQVPey7yHff7P+f5Yp2ds4sPLz5vPh9fkpTTX5rdERXMYjMYA4MqqHZBzCk2BPlc42Uskauy58pm/aGuWpikUJXM/idRclZksPCi3sY12C2Ntr4ne+SFak4FjkkqApUUdSUqVMZ0yRVAP9JCwXYMtjudiTbYkYMSEy1FRBTFmsodyC2lRqcgAAtbnsLXPlhCrr4aYc858BqrI4nP0SJxb2mRwXVpNJ/4ce7/E/Z+XxxlMk2htD+AMDOOnjr3BMYYovizKynOe0yokJEKrED9o+J/xO3y+ONGm9m4GnFO4vPcPXxVb6txybklGvzSaY3lld/3mJHwHIY3IaWGEWjYB1BLOe52pXxQUEk7iOGNpHPJVBJ8unT1xc5wGqitLyzsLrnF5ZYItrgXLm/kbCw94JxQagbgu2XSu7CK1UZo54JCBcL4lLHqASLD0uR8McFQN4RZZznmRVFHIYqmJonHQ8jyOzC6tzG4Jxe14douKtR10kRvFI6HzViPyOISwRyi0jQesXXWuLdCmrKe0eqisJdMy/wBYaW+DKPzBxiVPs5SyZx3YejMdx8iEyyreNc1qHCfalHLZe80t/wAOb/tfr6D5YzHx7S2fmfzGd/1HiFaORl6Cmuuyulr6d6ZSabvXDyrEFUyEWuGNvECAAbWOw6bHQotqQ1OQNncD5cVTJA5nUlft1on+jUEFMm/0hUiRRsCEKoo6D0HpjWiIuSVQU15JRQZNl7PPJuLy1Ep3Mkjc7dWJPhUc+XW5xWeccl1InDOX5lXT1GcU7JSl7CCEr4Z1Xa0trXBAtr535aQBixxaBhXFptZljVEUcjKIqjQpYA3AawJXVYXsdg2MbaOzm1IxMyeND6/eSYhmLMjovrI81LnupdpV2362/XFWzdoGQ8hNk8eP1/mpTQ25zdEaxsJZTAhTAhTAhTAhTAhVMzrlhjLnnyA8z5YVrKptNEZHdg4lWRxl7rBCshoGdvpE27NuoP5/wxlbMpHSv97nzJ0Hn6dCvnkDRybF98SZ+9O8MUMBqJ5tZSMSKg0xhS51NtfxCw636AE49CBfVKLPssl01Rk1VKUrVQNTCbieGpOlYxKykvJTtsVKki5UHa4x0j7+/vsQtdZQRY7g874ghKvFHF8cCMQ6qq+1IeQ9FH2j/IvjCqtpvkk93oxicd/pu7TkE1HAAMcmQWC8V9oss5ZactGh5uT43+P2fhv69MPUGwGRnlak439OYHr25dCjLVE5MyCRib7nHotEopgQiGQZRJV1EVPECXkYLsL2HVj6AXJ9BiL3YRdC/UXDuR02UUpjjYAC7yzSFQT6sdgAOQHQficmeoN7DMq9kd8zokniXtSLVCU2WqlTK5trYnRc/ZUXGo+t7dBfEY6R7xjlJA8fopOkDcmhTIO1Bo6iSlzNUp5UJGuMnRcdGF2Km3W/vtgko3MGKIkjghsodk4J5zXL6XNqTupGWSN/FHIhBs1iAykbXFzt7weuCCdwdZ2q5JGLXGi/LfEORzUU709QumRPI3BB3DKeoI/gbEEY2GuDhcJdDsSQpgQmzhfjuemISQmWIW2J8S/ut+h292MPaGw4annx8x/EaHrHmM+tMxVLmZHMLeeEeNYqmNSWEiXHiI8SEdHHO48/jvzxkQ189HJyFaOp33qOnXirnQtkGKPuVTi7gyozKvg7+VTlsa94I0uCz7DS2/i1X2ccl1ABSdR9HHIMN2796TIzzWgxRqqhVAVVAAAFgANgAOgAxBCXafjmjklEaO7KXEQmWJzDrJsE73ToJJ2Fja5AvjtkK3n+Vl/rY9pF3262/UdPwxjbUoDKOWiye3xt5jd3JmCXDzXaFWckzMTJv7a7MP19xxfs2uFVFc/ENR59qhNFybuhEcaKpUwIUwIUwIXhOAmyEsoPplRc/wBDHy9f9fyGPMtB2lV4j/DZ4/z+SdP5Edt5V/JOIYqkStGGEcUphEjABJCLAmM38S6jpvyJG18entZJLzifh5axEGt4pYm7yGaM2aNrWuOhBBIKnYg+4gBshV+G8hmhllnqagTzSrGhZYhGNMesi6hjdiXNz7gALYCUIJx3xlHBExLWjGxI5yH7q+n88secqamWvl91pdN7t1vT56DpcjjbE3G9fnXiTiOask1SGyD2IxyUfqfM/kNsem2fs6GiZhZrvO8/ToSssrpDcoPh9VI5wjw6a2Yxh9Cqupmtfa4FgLi53xnbT2gKKIPtck2A0VsMXKOshWYU/dyyRhtQR2XUOtiRf42vhyCTlI2vItcA24XGircLEha3/wCzjlQaepqWB+rRY1N9ruSW+SD8cVVB0CAjHbJmCCWhSp7z6I7u8wQ2LadOleRvzO2178xa4Qoue9zt6YmyACzSjgo42qCBVB23y9g1ibOwDkiMEHVGV/tEWBGsaRLj5pdeV0FLIsGoVJqEY/tBi1yBrVdQJjNzdgCTexsPHfVgBcL203IWhdkNdEa2tjo+8FGQsiCQ7q5PLlttdevsDc88Z1eC3C46q+DO43Lh/wC0hRLqo5wtndZEZrcwNDKCfTU1vefLDtMbqlwWN0kQZ0Vm0hmALHoCbE/DnhiRxawuAuQNOK4Bc2RvjfIUo6gRRszKUD3a19ywtt+7f44ztkV76yAyPABBtl2HzVs8YjdYJfxqKlX8lziWlkEkLWPUHkw8mHUfyLYVq6OKqj5OUXHiOkKbJHMN2r9BdnfHaTxi2wG0kZ3MZPUean+d7jHkmum2TNyM2cZ0P34jtHS6Q2duJuqe8/omqaSaKOTQ0sTIrjpqUgHbpv0x6Nrg4BwORSRFslmmeVrUggSpWLRRqJYsvoy0jO0Y2lmcoO7iT29xz3JYi2LALrieeDc6nnVkqo0EoCyK8JLQyRyXZGR+pG6kf1bjZhiJFl1eZrCaaYTxjwsbOPfz/Hn7xjzVdG6hqBVRjmnIj59+vWnYiJWYHapihlDKGU3BFxj0Mb2yND26HNJkEGxX3ia4pgQpgQgnE9aVQRL7Um23ly+fL8cYu2aksjELPifl2fXTvTNMy5xHQKnxBlVUuXSQ0JQVDrbUzFeftFSAfFbZb2tsb7Y0aClbTRNj7+kqqV5e66yk8TF0pcmroRl0SMoqGJIDxpuqg/ZDsN31EbX1G5GNDB+oZqpaxm/EIgmoqWnjWV529kNYJCq+KS4B2G1r+1uBioDeurjxtxEkEbgtpVReRvIfdHqfL1A64wNp1UkjxR0+bna+ndmeATUEYA5R+gX5k4pz96yYyNcINo06KP4nmT+gGPQ7O2eyihwN13nifTgl5ZTI65QfD6qV2symaIXkjZR522/EbYpjqIpDZrgpujc3UJq7J9JqZVLaS0JAA5nxLe3qBv8A6YwvaXEKdjgLgO8jr0JijtiI6FczDste5MM6kdBICD+K3v8AgMLw+1DCPzYyOog+BspOoj+kpy7C6VqSqrKOfaV0jkQC5VlUurMDy5so335+WNdlXFVxiWLTTt4FLuY6M2K69slH3slBDNJ3NM0j97IQLKQFtcm1vDrt8djimg5jncfu6smNwElJmruzs+ZDXlotR+EfWlbDw+PxghG53vqW5IOnGiW23apdePnEiIsyZiO9zElKwWH1XNbt4/APFcWtsDbSBpwYb5W0QmXsjy8QZjWx003f0ojX6wAWZiwMfIkEhS4PLe+2EdoHExt9fv6K+DIngifbqGqHosvh0GRtUrXNtIVdKk+QPj/u4mZ2UsRlk0HDuUA0vdYJMyrsuIINRMCBzWMHf+0wFvwxi1PtPzSIGZ8Xeg9Uyyj/AHHuQbtOq4XqUWEhu6jEbEG42Jst+pF9/wDXD/s9FMync6UWxOuO4Z9qqqnNLgBuSzRZbLL/AEcbN6gbfjyxtSTxx/GQFQ1jnaBcJoijFWFmBsR64sa4OAI0XCLGxVvJc1kpplliNmHMdGHVT5g/58xherpY6qIxSDI+B4jpUmPLHXC/SnZ5xZHURJY+BtgCd0fqp/nqD1x5SilkoZzRz6fpPy7D4HJOStEreUb2p2WlQOzhF1sArNpF2AvYE8yBc2B8zj0KTQTPM1psupdIeGCylYIyDYnoBGnibfnp33x0ZoXfI8wWvokkK6e8WzoeaODZ1N97q4I38sVVEDZmOjdoVJji03C4cN1BR3p35qSV/X+PxOMTZEronupJNW6efqmahocBIEw430opgQocCEtZUPpFS8x9lNl/IfK595x5yi/pla+oPwtyHl69ZTkv5cQZvKFcJ1VXmDvWrVmKkMjJDAiRtqWNiut3dSVLEE6VtYW3x6UgDJJozxrQUM0KrXopRnWNGIN1dzpXSyi6XPXYee2BpIOSEA4Y4MiycTyrI0zv9XCX5pH7Wjbb27sbWBsNgcKbRruQhLzru61ZDHjdZY12ocSmeYwIxKRtdz99+v8Ad5e+/pinYFAY2Gpl+N+fUD669VlZVS3OAaBI2PRJRTAhPvBeamSMxOdTJso+1p+OzAeWMHaNOGPxtFge6/kn6eTEMJVjM+G42PeQnupAb6kuLHzK8194xXFWuAwSDE07jn/PtUnwA5tyKaOH82kEaxzENMqEBSw1SMGO4J5ggrvbbe9sec2hRtEpfELMJve2TRbfwzv15WVsbiBZ2vzVQTVMOYR5jCWkVVCyU4ADiPqq81cnd7X1brtvjV2XXQQRe7yDDn8W4np0tuHDLVLzxOecQ7lq9bRU2Z0gbSJoZVDW6g+fmrg7Ecwbjzxqyxua7GzVUscLYXLKs67LJKWoiqKBBUIjBmp5ilyQeQLAKVI238Q6XNrWx19wWy5dKHQ72r5ybsymq6uWpzCJaeN2LdxGy3JPQaNlUf3j1vcnHZa4BobFmeKGw73LT44KPJ6R5NKwxRgtpBGp2tyuxu7m1hc+XIDFUUb3vxv1Q9wAwtWRVIqa2vOZShoQCBFEo1OFC+EN1UNffYk6jZbb4S2jtKDk3UzLOvqTkOw7yNdQBxvkpwwuuHnJduOs3E1P9Fj3qHKl4wb6ANzqYeEb2HPGdsSjdHP7xIOYL2PEnIWGpV878TcA1S/k/CKJ4prOfX2QfK3Nj+AxuT7Rc7KPIeP0VcdMBm5XuJcx+jQfV2VjslwL+pVR7Nh1tiikh5eXnZjf9TvVkz8Dclm5N9zzx6MCyzVMCEzcB8RGknAY/UyWVx5eT/Dr6X9MY+2tnCrgu0c9uY6eI7fmr6eXk3Z6FfqPh3Me9jsTd12Pr5H44Q2VW+8Q2d8Tcj5H73qdRHgdloUv11DDRVJkp6CarrJtTiQnZRf2TNIbRKL2Crva2xxrBUKp2dcUpO5VpKZZJ7zCmgRrxG7FzNIdjIxO4IHs7XwOCEe4liMbx1CcwbN+nyuPwx53bEZhkZVs1BsfLzHcnKc4gYyj8MoZQw5EAj443Y3iRoe3Q5pQixsV94muIbxDVd3A3m3hHx5/K+M7as/I0riNTkO36XV1OzE8IdDmdPQU8JqZViErWDNsNRUsATyXwrzNh+OO7JpuSpmjecz2/SyJ34nlIsWR5jl8jzZNJDV0UrGT6OWUhSdzpOoC1tgVbcWuDa+NW7SLO1VCvVNTmeaotLNl30OIyI00zy38KOHsi6QdRKgA7j88RsBvXVO1nibuIpGU7r9XH++eZ+Fr/wBn1x5uRn4htAQfoZr2a+NgnG/lRYt5X5wJvuce00SCN8O8OPUiST2YolLO9uZAJ0jzP5D4A51dtFlKWM1c4gAdZtc9Hz+VsURfc7ggmNFVK5lFf3EqyaQ1uYPkdvgcU1EPKxll7Kcb8DrrSqDMFmjWQAlTe2rYjoRf/W+PNywmN5YdVpNeHC6+aqFJI9MillHPzsOvwBvfmPjjrHOY67TYocA4WKHHM5KZ0SodnhJvDPvqU2t47bsLf2gOR6YJaCOpaXwAB+9u49XA+B38VSXGM2dmNxTTDmk9IHq6UoZQgaoj5xzpvZ9rAOACQy8x58sJ7MrTFKKeS+Amwvq08ONt3QV2aPE3ENfmr+U9ucUvgkoZTKxCxpCRJrJ2A3CkEnbYNj076bjZJB1tFdzvtTmpYCz5VUQykWBkH1QJ/wDqBfF7rAn0xGOBt7CyC4nVKuUVtXmSisrXV1iJ7iMgKgts8mwtqFjpLXsQeWxGHtqvEb/dY73IzI1z0b277Z27QmqaK4xlA63O3qJTT0JKg7S1BZixHoWJKrubdSSeVzedLs1lPGJqsXO5lhYddsifAdNgumQvdhj71dyujjhUiIEj7x5sR1/E+4YnNK+V1393D78VaxrWCzVcacRoWOwVSSfabbc+73YpDS51uPYp3sLrOeIs2+kyBgulQLC/M+pOPRUlNyDLE3JWdNJjN0Kw0qkbynhx6inlmi8TREXjtuVIJuvmRbl19+xzqnaMdNUMikyDhrwPT0dO75WsiL2lw3IJjRVS3Tsc4n1RqrnxRWjf1Q+yfha39n1x42uZ+H7QEo+CTXz8bFPxnlYsO8LSOPMvjlo5DIksqRK0phjlaPvQqtdGK7kHy8wMegac0mkyl+nL3cdP9FpYmgaqghpY9QmMZQ93JKwHtalOpV3BO+28st64tKq4e+hKkEFluAeYPMX9xwpVwCeF0Z3jx3eKsjdhcCh/ClTqiKHmht8DuPnfGbsOcvgMZ1abdh+yrqptnX4o3jaSyXOJPrJoYfM3PxNvyBx57a/51RFT8Tc/fUCnKfmsc9Vs2pqHMqiahngaU0qozMTZVMouoUq4bVZb8rW6749GLtzCTSNQdmcMimpybMZ4PEV3DgEqd1vZGsDtuG6jFnKfuC5ZO3CQzCnpZzmUqSyI1o2XTYrpFjcKpN2NvEAdvXCdZO2GJ0g3Dx3eKnG3E4BYT2s5qZKlYQbiJbt++25+VvnhX2bpsMDp3avPgPrdXVb7uwjclDKsveomSFPac2Hp5k+gFz8MblTUMp4nSv0A++/RLMaXODQtunytIMvlgjGywSC/Ukobk+pO+PnLKp9RXMmk1L29guMuxaxYGxlo4LJ8l4Mq6kBlTQh5PIdIPu2LH3gWx7ir2zSUxwudc8G5n0HaVmsp3vzAXHifI1pHEXfCSS13CrYLfkL33PW1htbzxbs6udWMMmDC3dc5nstp2rksYjNr3KYuBP6B9j7e51XHL7pNh77YS2n/ABR1cPNNUvwI4Obb+Rvf9TyPywjwV6rZtTh6OZX+yGYE9CBqHzOLYHllQ0t3/wAlCRoMZBRg0BmgpY6OTRSP4ZdPtFdJJ8R3FyCpHME/DGH7wIZ5X1TLyjNt9L3G7xG6wXcOJrQw81XODquDSyU8CwiOcQq55u7OEF2vc7led+YG9rYlU01W+pixSYnuGK25tsxloNDoF1j4ww2bYDLrWqR8Pw91JG6BhKpWRWZmU36C59kdPLHrGXAF9VnG25fm3s7rqrve5B/2cLrlWQXVUO5IvyJB26G97HCG24KXkuWcPzDk0tyJdpY9XflYEK+mc/Fh3IxkccQglkgFlkkew6hdZVR+HT1xXOZcbWTG5AF+u2fir4g3AS3eVaJ2+IB3+O5H5DliverFQ4oI+iSWGrluGsBv6Hxe4jDFFfl2+l/5Kuf+GVndOqllDsVUndgL2Hna4v7r49C8uDSWi54Xt45rOFr5puruzuoCCSB450IBXSbEg9QDsRb1xgw+0VOXYJmlhGWeY8M/BMupH2u3NMPZNTPGtSrqVYMgIYWI2Y8j78ZPtNIyQxOYQQQcx2K+jBGIFAe0zh0QTCeMWjlO4HJX5ke48x8cans/tE1EXIvPOb4t+mncqKqLC7ENCqHZ3mncVqAnwy/Vt8fZ/wCq3wvhrbtLy9G62recOzXwuoUz8Mg6cl+p8hqe8gW+5Hhb4f5WPxwpsuo5ema46jI9n0sVKdmF5VylpkjRY41VEUWVVAAAHQAbDGgqVWqs5p42VHniV3YIil1DMzGwAF7kk47YoQqi+qrnTpICR8fF/EY87T/0fab49zxfz9U4/nwA8Ex49Ck0u0/jr2P3Bt8AF/MnHnovzdquP7R5AeZTjubTjpSJW1mcUVbXzxZd30M8lwwYFysa92hARybWF9JW++PTANItdJIfwb2kxZZSQ0lXR1cRQG7FPaLMXJs5UjduW+OlmLMFF1pPEmYBqaJhdRJZ7NzAtqsbG1xcY87t+QtgEY1cfl9bJukbdxPBflDN60zTyyn7blvgTsPgNseopYRDCyMbgAlHuxOJWh9kuTWV6phu31cfuHtH4mw+B88eU9p6y7m0zd2Z8h59ydo48i8rRCMeTTyE8U50tJTvKd29lB5seXwHM+gOHtm0RrKgRDTUngPvIdKrmk5Nt1g9ROzszuSzMSWJ6k7k4+nMY1jQxosBksckk3KbOz5x9aukX2Oq/i9wFt8ZO1R8Jv2bk3SHUJpIOo7NyHO9+vlc/Ij0xl5WTW9DOJ7Cil6eMenUdLDp6Yaormpb1evWqpv4RSzw7xfPRxyRx6SH3GoX0nkSN+o6HyHrd2v2RBWPa+S4tw3jgUpFO6MEBbtwXwcWhoZJQ0Yh0zd2wszSaDu4O4s7Ft97jGZR0srKuWeS2dwOq+XULABWySNMbWhaMzY1UusI43qo6VaxZWX6TZoABYF0e7RtpHkj7nlcMPTGE3Z8vvzI2A8mHcpfcDvF+saa705yo5Ik62slPgaxpZhz8Y2+Att78am0/wCM3qXKb4CmB1N1sDz8j5HkCF+Qwhcff2fFMIHxy1qdQVuSwsWPiHXYEfDnh3ZovLcHd2Kip+BIWN5ILSuyviG96SQ+bRE/iyf9w/temPIe0mzv+aYOh3kfI9ifpJf0HsWkWx5BPIdxDlQqaeSE/aHhPkw3U/j8r4boao0tQ2UbtereoSMxtLVgRDRv1VlPxBB/Q4+ojC9vEEeBWNmCv1V2d5l3sQPSRFkA943/ADGPHbGvDNNTHcfkbeieqec1r0n8P8ItnUb1tZWVQWWWQJBG4VY1VyoUggjp0A8zcknHpS/DkAkkzZZ2T5ZAySLE5eNg6u0r3VlIYGwIXYi+4tiJeSuovn50VEEg67fAEfo2PN7U/KrIZezuP1TkHOjc1MePQpNLnDxvLUv6/mWP6Y8/sjnVM7+n5kpuoyY0JWHFtXHw4K9nV6o2a7ILHVUaANKgD2DbHpMILrBJrRzCGTS4DgizXAs3ncct/LFa6kTtVqu7p5LbaIGt6E3UfkMYG0Byu0IIjxB8fom4conOX5iRSSABcnYAY9iSALlIrcXpI6amgilUmBF0yEA2DW9pwOaX1X5gFlJ5XHzQzPqaiSRh55NxxtwHTa1ugEDgtfCGNAOilBBTo6NSSrZzZokk1Iw6sFudBXncW8jzGIyvme0idpy3kWIPC++/A9Y0XWhoPMKz/tPzjvqnulPgg8PvY+0fhsvwOPXeztHyNNyp1fn2bvXtSNXJifbghEHDUrxwum/elufJQORJ9QCfw88ajq1jXua7d4pEyAEgr3g6oVKgBglmBF3NrddvXa2I7QYXQ3F8uCbpzZ+ae5FA3svwF9vMm9/wOMIEnJPFeSop1RyLdHFmHl68zbpvfyx1pIs5pzGiDbQ6KrwtwylLVrUtplWNi0cbDa9joYm/2Tva3MDfHpKAGuiJvhtkcr+YXndq1woJGtw4ri+tvIrT/wD39m2+rj6X9rfz67XPLnb1w1+EH9/h9Vl//oh/0v8Ay/8Alc146n2ukR87BhvY7jxG29jb0I63B+EO/f8A+P1Xf/0Q/wCl/wCX/wApJ4/p/wBopC8gVamPwGVQQHQnYFbmxBJNwep232pqKd1FCZS7Fbda2vaU5QbUFbOIgzDe+d76dgVGmpY4VWKIeEHc89Tfjv522+WPMPkfI4vfr5L1DWhowtXVUBPJdtt1Nj573JBxG9lJKHHdQpeNFCbC91NzvtY/hfGtsxhDXON0nVEXAS9l9E80ixxKWdjYAfzsPXGo5wAuUqiFBl08QaqTwpAwtJ0ZgwAC/e359LXv5YplDJWGJ2YcLd6k0lpuFsIz5TDBONopfa8LMwNiQoCb3uCL78vXHzZ1E5kskJ+JvSANdc+ixWvygLQ7cV0jzKaRl7umdUuNTzEIdN99Kbte33tOIGCJgOOQE8G559J07rruJx0Hess7S8t7mtZgLLKBIPedm/6gT8ce49n6nlqMNOreb6eGXYs2qZhk61rPYlWFqeAE9HjPwJI+VsZTxyW2XAfqHlf5hXfFT9SJZhlFHTVE4jzhqHvH7yWnE0QAZgG1KJBdNV77fkAB6DnEaJNU5MtyVlIqc2kqQb373MLj8EZR8LYM+C6mjNpopKOCSB+8jB0o973ABW9+u688ef8AaFv5LXcHeRTdIecR0I1+1Bh73wKrkkO4Wj1JML21G1/eD/HGfsE3bI7pVtXqFnuZdkGWU4tLmMkAP/FliUH8QOuPStlfuSdkSyTs9YvFNT5zNNGkiOVEhZHCsGKkrLbcC3I+7EXO3EIXx23SkU1Rb7kY/GRb/I48/wDFtmMHcP8Aa4pwZU5+94WKcD0ne10CnkH1n+wC36Y3dsTclRSOHC3fl5peBuKQBa/nWXuQ8sLziXTZVjkUA25Aq/gO97k7898fP6eZoIjkDcN94N+8Z+S03tOovdVKWo7j6SxkjlWGPU2mJFbV4jpcobFvDysPa92LnR8uY2BpaXG2ZJFssxfO2fToog4bm97LKuGq1fpV57Mst1csLi7G9z09oDH0CqiIhtHlh0t0fRYstyL71oymOCMgbJGL2vew3sPM+Q+GMI45HX3lJXxOtvWX5vljU7IHI1susqB7O5AF+p2/1x6GCZswNtBl1p1j8WYTtkObrURi5+sGzarbm3NVHMev+uMSppjC/LTy6StWKQPHSr7LbYjw+XUevz9SPwxQDdT0RfKaEmF5FtoWVYz56nsBt5XON7ZNdHTRO5S+ZHyWDtXY8+0Z2iC2TTqbaZ8CiE+UOne3K/VSJE2/2ntpttuPEN8ax2xTi+uWWn1WQz2Trn4bFvOBcMzoL33dClRlLp3tyv1UiRNY/ae2m2248Q3xw7YpxfXLLT6oZ7JV78Ni3nAuGZ0F77uhVs6yh0inLabQuiPv1axFtt9iMJbR2hFPA5jL3uN3SndmbDqaOeOaXDhcDaxz3jggQv8AZ5fn6C/Ln1GPMda9T1LhmOYR08ZZuYsAAQGPQbHnb9PgLIoXzOwj6KL3hguVmtRM0shZjd3O52G5+Qx6RjGxtDRoFmOcXG5Wh8O5D9EcP9Is7Q6hoYaWfUSUDezaygb89TEezcLvfi3IQXMIEWgss5YXUJEARqILFpmuL6bKwW2wAW9zfEmnnoRrs/rS9BURAnXAe9SxsfvgAjoWQ39GPnjy+3oAysjl3PGE7+j5EdyepnXjI4Zpqn4gg1d00ysNAu8Dsz6rgEBY1Yr531E/PGE2jltygaRno4AC3WSAe5MmRul+5KnaVD3lHSTm+oeBrgg3K73B3G6HY+eN72dkwVUsI0OY7D6FLVQuxrkx9hEp7oelQwHuKJ/E4ntPm7XiPFo+bgoxZwO++CduPq7J6RmmrYIJqhwCEMaySNYaRs3srYWubDY8zjda1zsglVmVJRU+aOJKiTLsrpL3WGJoEmf3mwPxYAcrIeeLs2ZDNc1WtyQ0qZfGlG6PBGwVCj6xte/iubm5N98ef29nSkniE1S/Gh/0k4857y9OYAr+W1TxUlZJGNUkaM6r5sqMQPxGNv2fHNe0/uStXqEv8G9neX1VLFV1OqsnnQSSSvK/tMPEtlYDwnw2O4t05D0Ze4GwSa9zfhejyypo5qEtBPJURxGESMwmjdgsl1ZibKp1X5AgdbYMRcDdCrdt6f7NUfuxn/8AouPPjLbUfSP9rk5/yx+96y3snjvWsfuxMfmo/XD3tM61GBxcPkT5KujH5nYtCreHlY6otYLPqcipmTYtdtIUlb+lh78eQjrXNGF9shYc1p3ZXvmnjGDmPmUF4ovFl9ZYy7yKqmViW0/VA+1vb2rX88aeywJK+G4GQJ5trX53DsVU2UTvPsWf8HQa6i3gOxBR/tAixA2O4529MexrnYYt/WNxWPKbNTpLRKNSxqbJpaxJYG24Hi3A62vbwjGSJHEBzjrcJAOBedx3lDs7oFqPpFQw8MURSO/UgFi3u8Vh8fLF8EjocEQ1JuflbwTEUgsMO9LU2XS0kcU+sq73sAPZFup8yDyth8Sx1DnREXATUcvO5u5MOUcUI9lltG17AnlYC9yT1Jv+PvvnT0D2ZszC0I6hrsjktDyCUNl8hUgj6TTkW8iyH9b4pa0tjIP7h5LQoCDU5fsd/pKOZt/v3/OU/wD4sTf+rrHknKf+o/w3/wC5eZz/AL9/zlP/AOLA/wDV1jyRTf1H+G//AHLhxOR3WZXNv9qh5/ux4H6SdY8khUfw6f8Aun/UVl2Z8TQxDwESNYEAcudiG8jb+edyGhkkPOyH3olHztbpmkjMcweZtTkm3sg9Be9sbcMLIm2aEi95cblOmW5NTQU4eS8ryxWbQQ2gnUxAF+ZAEd7+0bD2sVOe5xXEcqsqjdkRj3cei8hYaWa7SM4Bvpu1m6+FNVriTasOK6krNOIR3UsEaoTIw1yqACQL/VqQASgsoF+inYAgBhjMwSuIn2SS/wC1SJ9lojce5l/QnGD7TsvTNfvDvmCmqM88joTpHXQJEsUtUYXBBZBpjYbW0KqoCVvyIuTbmceYMUz5C9keIcc3DrJJ146W4JvE0CxNvBDuMIb5U9+8IVwyGUkvpMlhqvvyba+9rX3vh7ZD7bTbpmCDh0vhubbt27K+mShOPyT59av9hCfVD1qD8kTGjtTPa0Q/sj5uVMP8B33wRntB4ry2nrpErMt+kOqoO9Kq1wVDAeLlbVyGN5jHEZJRBIu0Ph/rlNv/ANanP5vg5N19fFF1oNNV08uWRS0sIghkbUsYVVt4mB8KEqL2vtjD29lSkHiEzS/GqXcnHmeRcnsQTBwztLUL/W/IsMbux+bPOzp8ylKnNjSgVf2S0bSNJBJU0hY3ZaeXSpP7pU29wsB5Y9Hyh3pOyI8LdnVHRS9+veTVHITTvqYXFjbYAbbXte1xexOAvJyXUK7W6XVBNYc4Gt71u38Medrfy9pQScbDxt5puLOFwWO9kTf7XIPOE/40w97UD+itP9ryKhR/GepNkuRJMzNFSUoTUw1zKxZyGIYhVtYXvYk3PO1secbVuiaA+R97DJtgBlkLno3WTXJhxyA7VU4sowmWVEaxLGUdSyxkld2Q3W4BFwRcEbG/PmW9kyl20Y3FxNwczrocj3feihM20RFlmeSU/eTItmbfkjAN71LG1xzx7aofhjJy7dO1ZbzYLSBlzRqSaiZgB9uxt8gT+OMHlg82DBnwSEhBFzlbPJUayoTue7RgyyShTpt4RfWynfYkBhbFzGOMmIixA7zoCotJYMZ0103brLtm/EtPC2/1kijYKOV/M8l5dN8Qho5pBlkFcyNzh0LO5pHqJix8TyNf+fQD8AMbgDIY7aAJ1jdGhbJwJl3cZXKurUTVwk+V9SDbGTPPywJtbMeS2tlx4Ki39h3+kpszb/fv+cp//Fip/wCrrHktCn/qP8N/+5eZz/v3/OU//iwP/V1jyRTf1H+G/wD3KhxxTCSlzRGvY1MPL92PFjZDGXuHEeSzqpodDTg/tP8AqKwLNctaB9Lbg7qfMfxxqwTtmbcLJkYWGypYvUFp0eXd3Gt+aKo6+0FVdiNxfSrC24YAgE7FLFcqS4cY1oVItc+tSLvYC72NtCqeQup1FthYDxEWMoxc6LiTuIs5+ksmmNYo0UBY0AABNtR2HU/IDDDGYVxMHZJGTWOegib5sox5/wBp3AUgHFw+RTdGOf2J0jrIpLPJPVo5F9hMiLfoAECMB5nVfnjzBikZzWMYR/lJPXnceCbxA5knxVXi2q15TMdYk8QUPa2rTMouQNgdrGwAuDsOWGtkx4Npxi1tTbhdh8OHQozG8J+96P8AYhS2ggNuZkf5lR+mNGb8zbR/sj/b6lUjKn6/VGJ+2ahjqJYJknRopHjLhVZDoYrcWbVva/s49AIyRcJO6sZj2pZc9NO8FTG0yRO0aSIy6nCkqtmUarmw2Pxwcm4ahF0SzOoL0NMxRY2kCyMi8lLIWYD4tjz3tC60DW/2vIpukHPJ6EU/ZWGfclHlVWo/BXyL98G3xAb9DhKn/K2q9v7h6H1Vj+dADwRl6+MGQawWjXU6L4nUEEg6Fu29jYW3ttfHorJNU8tztKql+k0n1qsrGINdNZUstjdSVBZbXt8MFrHNCW5szXMMvp6sLYSAhlvfSTdWF7b2ZSMYO34iI2SDVp+f1ATdIcy3isM4CvT5oYm5/WRH4XP5rjQ21ao2byrf7Lu/+arp+ZNbsWi1uZNCZhFTswS7szSKsYuNRsSS3nsFte+PHxwNlwl7wL5WAJPDoHjoni4tvYKpHTGRJqZ2hvURNIqxg7H2SzFjqcklNyB7J22xeJRE9k7Q7mOAN7ddhbIb8s9VHDcFptmFissZVirCzKbEeRGPpDXBwDhoVkkWyTLw1lIn8dRL9WNgpk3J9d7gfgTjPq5+S5sTc+NlTI/Dk0J5y3JN1ghRWZyRZjpAUAsTsCdvQE3I5YzeUdK65NrdqVgpuUJF9dSVKvsqSQTjvXFUSWhvbu2AAut9NyeYvcEbbGxu4ytcywNrfPpWjFCGDk9OCFDgP9nL31VVUwlsbQ6xqt1K6rEnpYDrz6Hs87p24Y2lMRtDDdxVSfi4QIyxS6tTK2lbEFkOpTcjax8t+nLFMNJK/Iiw6fvVMCq5I4mHOxHfkUVy7iWqmi1yu15mWV/q0GtkIAYeAfdGy7YrqAWSFu69/vqVkNTJhaQfhBA0yBvfvuUQnzesnaRYyWkmdZNAVAGdQNFiwuLaR1t59cQYS99jvOal7xJG0EH4QQNNDqNN9+tLUnGs7GSKtZ0kLhpQUC3dQFBKqoINhy5dcOzUbzcxm4KVFVia1r/0iw6tV3pKOhrwY5a6OnZfYLDmT5swVdPS2q/4b1wtngOLDqoyOY8WumjhXsxipRLJV91Vahph03K7jY2I3YnYcwLHffFklU6UhrclARhouVS7Ru8o4I5PA3eMVFmOxtckggE+4fHbZroHNkcWqtzSBdZDUTs7FnJLHmf55AcgOmHwABYKtc8dQtO7L6XuaaepZWIYhVCgkkLz0gbm7G3wx4z2km5WeOnaRlmb6XPHsHitCkbhaXlMlLW0gGmKp7jSPYaQrpAH/Dm9kAeQGMR8VSTd8eK+8C9+1uvemA5m42++lB+0WvJy6O48UzJcAEdC5NjuNwNjuL41NgQD39xGjAfT1VNS78odK0bgaFaOkaSTZaeAaj+6upv8Pzxfsn8+qmqOJsO03+QChUc1jWLhlParlNWoWYiJj9iePw/3hdLe8jHpDG4JK6nGfBlJWULnL6akaaQqEliEYAGoFm1LYHw35XNyMca4g5oTBn6Ay08I5C23oSB+QOPObX/MqYYum/eR6FO0/NY5yZcegSaXM/8Aq6iGXpyPwO/yb5Y89tT8isin3aH76inIOdG5iV+Mc/8A2XmgqO5eZayn7vu4x4jLC9wfdoktsCcela3EEklvhOsz5YTDR0CwRGSR1aoFjGrsWCgMVuBc76DfyGJEM3lGaeOCeGKqnoJqeraJ3aR5E7omw1We26rbx6jttvhHaEIqIHMG8eIzHirInYHArEu0KnalzCOpQe2VkH7yEBh8gT+9hXYcjaqgdTv3Xb2HTz7lbUjBKHjrWmUwWQpUI7aXQbC1mHNSdr3Go8iOe98eNkxRYoXgXB7QdDbrstAWPOC7VdXHENUjqgJtdiBc+W/M+mK443yGzAT1LpcBqss7SsjAf6XDZopT4yu4V/Pb73538xj23s/XlzPdZcnN0vvH0+VlnVUdjjGhSnklQkc8TyeyrAna/LG/UMc+JzW6kJJ4JaQEcXjNhWw1Oi6QNdY9RF+huw6keluljvdeOiDIiy+Z3ohbyea0DNu1ejenBWKUzMLhL6e7cbAhxyAFyNPO+9t8K+4yE4SRbimJHNc3p8+KyfP6Pu5mFyytZ1Y82VtwSep6E+Yxo00mOMHeMj1hLtdiFymrsl4MFfUM8ovTwWZxy1sfZS/QbEk9APXHZpMIsFMBb/V5ZFLGEZFK2sg02AGwBA+yL2VQOlzucJEA5FSBI0XLIcpiiQCNB4lG55sdIYhm573PoCg8sRawNFguucXG5SZ2w8IJVUrVkQHf04uxtu6D2lf+unO/lf4MRPwmyiVjnCPC8lbJtdYlPjkty9B5t+XX1ZkkDQogLZ8np4suptIDyxRanKnSWsTckbKCRa/Q2Fr74z5Gl97ZEq1rrarJO0HjH9pSowiEaxBlTe7EE3Go8uVth67nDdNT8kDc3uovfiSphlQV7JMqepmSGMbsdz0UdWPoMLVlUylhMr9B4ncFONhe7CFs1dlvdxRQpAJqeNbPHrAZvIgGyv1YgkXJB6Y+dsqeVlfK9+F7jkbZDzG4AgHJapZZoaBcKllEgcxKkxbSxVqaVBqjXxFb6l7xWUWGskg225jFs4LQ4uba4uHg5E5X0OEg8LXCizO1j2feaoZ6fpea09ON0px3knv2ax/BB/aONCi/oey5JzrJzR8vU9irk/MmDeGa0/Psknmyp4IB46grrNwCELLqIvsfALW9caexoORpm31Offp4WS9Q/E89CodreT030NI1p4u/lkip4ZDGLpqZVvqAuAF23NrkY1WOIKoQzLuAaakzqlSlaUBYXnmRnutgRHH0vu5Lbk+xtjpeSM1xO0H1tex6Ri34C35k481H+ftQu3MH0+ZKdPMgtxTHj0KTQriam1wE9U8X4c/kTjL2xBytKSNW592vgr6Z2F/WqcuYTfQ1mpoVnnWy92zBdXiCt4zsu1m38sX7Nn5enY4nO1j1j7uozMwvIQWs4izaONpJKGliRQSzSVYsoHUkLh+wVSqdnXGWYZm5cwQRUqEgyWclz91LkfFiNvK/KT2hq4hPbBwz3sUmgeIfWx/9y/hfb93Hm43/AIftK5+CTz9D4FO25WHpCTOyziEFTSSHxLdornmObL8OY9L+WO+0mziHe9MGRyd17j26d3FdpJcsBTLNJDFPJNUuocHTCG5qmldo15sWbVcqCenTGE0SyRNjhGWptxufiO4AWtfLemDhDi5331Kv9OMmpJIC30k3EGwYQqoUySXNlYnkCQfZHMG1oj5Oz2Ptg/VuxE3s3iANe06HPmK+RGu7oSDn3BMiDvaW88Bvaw8a2NiGXncHY7XBBuBj1lDtyOT8uo5j/A9IPT/IlIyUxGbMwlEi2N5LKYEIhnGYCbudKkd3EsZv1K3392+KIIjHivvJPeoNba6fuxjilYXakl3SZgI0A9qRyq3dvuhRy9eROIzsvmrAt20nVcG+5JboWHgVR6At+PqDhVSXKCMrGF3HhAJ6jbWjAeSnUPgcCEm9rnFqUtO8KPoq5UV0KrcMhbS4OxG6htjseY3xbGzEVwrPOAONYY4kp57JYkK4UBdNr+M3G97i9rna/U4sliN7hcBTLxhnsP0Ko0TRsxjtpVwT4yFvYG9t8VsacQXViGHlFFcj4dqKo2hjJXq52Ue8/oLn0wjWbRp6QXldnwGp7PsKyOJz9AtPyjLYstjKrdpDYzTFDZF3Gq1xdQRuATa4ZrDHiqysl2lJiOTR8Lb6n1O6+ugzWgxghFt+8o9SVMgk7uXSwZS0ciAgMBa6sLmzAEEEGzC+wtjMkjYWY2XFsiDu6R0dmXTdXAm9iuPEeZxUsTVDhS4UonmxO4W/O1wCfQXxdQUslXKIG6E3PQBv8h1rkrwwYih/ZHkTyXnluZKltbHroBvf01G5/u43do4amrjoo/gj18+4ZdZKWi5kZkOpTBxMldX5lNFQVP0Y5ciWBvaR5hqN7XGkKoG6tuDtvj0jcLW5hJLlB2lVlCwizmidATYVEIujfC+k7bnS1/6uO8mHfCVy6e8tzGkliavp9Dh0sZQpUuEuApuAdjcb9cK1Eohjc924KbG4nAL54TgOh5DzdufoP8ycZGwojyTpnauPy+t0xVO5waNyPY3EqvGW4seRxwgEWKEuZCxhnkgbkTdf59V/LHntmE0tU+ldocx99I+Scn57BIEmcSZJXZpmElPVHuMtpiGOgkCUEahdjza3PolvPc+nBDRcapJfec9psFPoocngFVKBoQRgmNbDpp3ktzNrDmdWARk5uyRdNWXUlXPQR/TUVKtQSQpBB8uWwJHMDa+MvatGKmEhuozHp2q+CTA7PRfnvj3JGoqoTRXVHbWhG2hxuV9N9x6bdMWbGrW1lOYZc3NFiDvHHyPT1oqIzG/E3Qp74N4uWsTQxCVCjdejf1lF9x5jp88eZ2tsh9G/G3OM7+HQfIpyCcSC29EaHJdJEkjsZi2qR1JUPsQEt/wxsQnmN73N0JarEMDRzbWAOdun+8d5+lrGx2zOv34K9UuIoiVAFhZQB1Oyge9iB8cUMBkeAe3q3+CmcglitpaOqpYqisREeUL4476rsbC1gS3O9iDbGvBUVdLO6KmcSG3yNrWHgOyyXc2N7Q541S3nPZlKt2ppBIOiP4W/H2T8dONuk9p4nc2duE8RmPUeKXfRkfCbpJzDLpYG0yxsjeTC1/d5j1GPRQVEU7cUTgR0JVzHNNiFwjkKkMpIINwQbEEciD0OLlFaFw32s1FNHSQlA8cDsZDfxSK2rbfkV1Eg9SB8aHQA3IXbonn/AGzTfTO8pFAp0jMao43a/wBs25EG1h5e/aLafLNF1l1VVvIQZHZyBYFiTYbmwvyG52wwABouLkqkmwFyeQx0kAXKE0ZNwFVz2LKIU+9JsfgvP8bYxKvb1JBk04zwb66d10wyle7XJN/D/CNAjqCTUvv4iD3V15gW8BPPwksdj5YwK3bVdI02/LHAfFY7887dIATUdPGDx+SZc1qmh0AJeDQ3eBLhlA0+JbHcAE3UWNtxuLHGgYJbknn3Fr5gnPI3+Zy48Uw44epDKelcBBT1Aaw1xLKxZZE6lH9obHSw8QGxCrdbMvkabmVltxIyIPSNOkaE6XOarAP6Sr7JDRo0sjlIl9hCRaO4F1QDc3I2G9uQsL4pYJqx4iY27jqeNt56t5377lTOGMXOiz5JZM4rVBBWnj3t91b73P3m5f6Y9YWRbFoyRnI7fxPoPvMpG5qJOgL9FcKZYIog1rFgAB91RyHp/pijY9IYozLJ8T8+z66rtRJiOEaBLXGfDVbHV/tHK2XvygSeB/ZmA5HcjxAWHMbAWI3vttcLWclVWkz/ADWtiel/ZZp3kBR5pZAY0BFi4UrdyOii+9ueCwGd0I5WUS01PT0EHJVVffbYE+rNdj648/tuZz8NMzVx/l4/JOUzQLvO5NNLAERUHJRbGxDEIo2xt0AslnOxEkrri1RUwIQHielI0zp7SEX919j8D+eMLbMDgG1MfxM+X0PzTVM8ZsOhQLj7h5MzpopHqnp4I9T1ADHSUA1G68iysosSNgWNjtjZo6ps0Ykbv8DwS8jC11ireRw5XldEtRF3cMDord627yAjULn2nO+yD1sMXkucVFLuVcZZjmdXG2XwCKhiku8s9x3w3DLcA22JsFBsQpYjljpaGjPVcRrtB4WSoifUPA/tW5q3Rx8f53OPN18MlHOK2D/MPvcd/TmnYXCRvJuX5rzfLZaOcxsSrobqy3Fx0ZT/ADY+7HqKWpirYA9uYORB8QUm9jo3WKd+Ge0jYJWD3SqP8Sj81/Drjze0fZvV9L/2nyPke9ORVe5/enaV+/CyQujxgMRpPN9JC+K9rAk7Ec7G+2PNBpgcWStIdlrwvnl58Mt6bvizackDy/Lij08c7C1NEryMdkuAFRVJ2IBvIzdWCcrAB6WbE174x8biANTnmSevIAcL9JNTW2IB3BXpK9pKqnUMUUNIxjIIZlEbAMwNjpLMCB6XO+yriERwPJFzYZ6gEkZDpsM/TMzxXeFbr6iKWYUskQkVlJJIBAKgGxB3B0sDccrjzGK4WyxR+8RuwkcNbHyuLd664tccBF0k8R9nQI72ibUOfdlr/wBxuvuP49MeloPaPPk6sWP7vUeY7kpLSb2dyzuWIqSrAqwNiCLEH1B5Y9Y1wcA5puCkSLar5x1CZeFuDJquzH6uHq7Dn+6Pte/l69MY+0dswUfN+J/Abus7vmr4qd0megWlZPlFLSEpToHnCk6nvckW8Jk0kIeR0je29uuPHVdbU1fOmdZl9Bp12vc9Z70+yNkeTRmqtVm6SKn0pDFf2kYkxSKeZVtgWUjVoYBhpIsb3x1lM5hPInF0/qB6RwOlxlmDdcLwfiy+SKROIatkJASpGtfLvEAVh/aTSwH9VsKuBlpw7ezI/wB05juNx2hWDmvtx+aIVlJraMnTZG1EMt7+EjbfY3IN9+XLyojkwBwzzFsuv7CmW3sljOOLqOi1rCBJKWZiqHYMTc6m5DfoPwGNmk2PV1lnSc1uWZ1sNLDzKXfPHHkMys3r8xqcxnVW8bsbIi7KvnYdPMk9Budsevhp6bZsBIyAzJOp6/IdyQc98rlufAHCsVHTs8hAjjBkmkPJiouf7Kjp5epOPNRB+1arl5B+W3IDy8z3JtxEDMI1KYOEOIK2slaZqYR0MgBgLuBKRv4yo+y2xtcW6agb49K4AJJOOIoXxNKFUsxsALnEJHtY0udoF0Ak2CX8hiM0z1Dja9lHy+Q2+OMHZjHVNQ+rf1D76Bl3puchjBGEx49Ck1MCFMCF8yIGBBFwRYjEXNDgWu0K6DY3CWqJvo0zQSbxScr8t9t/8Jx52kedn1Rp3/A7Q/L0PonJBy0eMahIcfZ3CmbLDUiolo9LSUaDU0UZ1aniewOgAm45Bha5J2PqeUOHJI2TzxBxMlKyUdHCJqtltHTpYLGv35CNo0G3qdgPMQAvmV1B6/NMxy8xzV8lPUUsjiOYRxlDBr2DKSfGl9jq33GOFrXjCi9lU7ROBUnjsRYDeOQC5jJ6HzU/zvY4805s2yZuWhzjOo+/A9h6XQWztwu1X58zjKZaaQxzLpYcj0YeanqP5549dS1cVVGJIjceI6D0pJ7HMNiueXZlLA2qGRkP9U8/eOR9xxKeminbhlaHDp+8lxr3NN2lOmVdpLW0VcSyodiygAn3qfC3yx56q9mmXx0zi08Dp36jxTTKs6PF06UtbFVsKilmV5I43VY22ALkbsLa13UC+4sNvPHm5aeWkHI1DCASDcZ6X03HXTXimw5r+c0rlX07pUUyoTfup9cht4dRiLSG+1+dha1yNrXt2J7XQyOdxbYcbYrD16OlDgQ4AdPkuwrRrp4qayxGUq1uZCozHbmATp8R3a9xsQTDkua+SbN1r95AHnkMha3QO4swG6Lnm1DR1ZBlhLDX3YmUWuwJXTdTqbxXW5BW/XFtLU1lILRPtlfCc8tb2OQyz1vZReyN+o7UNy3hzLVKukMkt9WjWshUlQSQAwCk7HY+Xphufau0XAtc8N42tfPquR2KDYYhmBdE6rODNSCSkNmDKCjAA/8A2yPs6rgAjowIOEGUwiqME+ljnu/vdNsyR0ZqwvxMuz76FwyqrEbxhZQlLIDNCWHO4JaEknbSTrA58x9kg2Txl7XEtvIOa7s0d26Hdv3rjTYjPLUeivxWKSmoREpn8RWU2sbkG6kWCsAHF7MGY3GKCHY2thJLxlzfpvGmWVgFPccWnSlnNO0KngAjpYzKUGlXYnSANuZ8bchztfzxt03s7PMcdQ7DfOw19B4pZ9W1uTBdJGc8WVVTcSSkIfsJ4V9xtu3xJx6Sk2TS0ubG58Tmfp2WSj53v1KF0NFJM6xxKXdtgB/Ow9TsMOTTRwsMkhsBvVbWlxsFu3ZtwCIF1NYuR9bL0Uc9CX+Z68z0GPHTTTbYmsLtiae/6/L5vgNp28XFP1NPSZjR1EFNKrRFXp2ZPskqVJF+fO4PJue4x6GOJsLQxosBuSbnFxuUmKvEkaLSRR0gSNQi1VxchRYEqzne3P6vF/M1Uc104Pqq6nzRaSeuSt7yJ5J1XfuCtrb9LkgW258hsccdYi4CE4Z9UmWRaaPz8Z+fy5n4Y81tSZ1RKKOLt++jU9idgaGN5RyOUlOI0VF5KLf543IIWwxiNmgSrnFxuV2xaoqYEKYEKYEIfnWXCaO32hup9fL3HCG0KJtVFh/UND97irYZeTdfchuWVbSxvTO7xy6SodTZhta4uCNS89739d8K7Kri/wDo83xt477eY8deKsnitz26Fc8jyamyqld5HGq2upqZD4pG6sxJJ53stzz2uTc7ZJcUskiJZ+Ipw7Bocphe6g7NUMp/Lp5Dcbm5Wfwda5qnPinO6um7x1oUnpUXU7CcB9NruRGUsdIvtq3tiosa8YXaFdvbMIHn/CtPmFKksY7yCRQ6W2dNQvdevvHwIOPPTUVRQS8vR6b26/zHiNycbK2UYZO9YbxRwXPSEsB3kPR1HL98fZ9/L16Y3NnbagqwGnmv4Hf1Hf8ANLy07o89QlnGwqF1pal42DxsUYcmU2IxCSJkjSx4uDuK6CQbhaRw5x5HOvcV6rvYd4R4W321D7JvY6ht7rY8htDYEkLuWoyf7u8dR3jo1609FVBwwyJymoC9QtQrJYQui2Xe7FSG1X8Qsuwttc7m+POtmDIjCQfiBPZfK245pstu7F0Kjk0zItHThQCsf1yspupRByPIEycjuCLkeeLqhoc6WW+p5tjrc+ndoVBhsGt71wyGtWMODNfTPLEIRpJu0/hYAeLYNve9h5WN7KqJ0liG6tacWe5mY4bslxjgN+85dq7VWTMZyY9UZUo4e3gddeoxNvckMCykDwhgPfBlUBFz8wbi28G1sQ6xkRvtddLOdl99C5ZvmdLl6sXOty7Sxw+ElS176droDckk+bW8sX0lHU7QcAwWFgC7OxA48T0DovxXHvZEM+5ZXxFxFNWPqkayg+GMeyvw6n1O+PcUOzoaNmGMZ7zvP3wWbJK6Q5oRh5Vo5w5wtPWN4F0x9ZG9ke77x9B8bYza/asFGOebu/aNfoOk+KtihdJpot24D7P44E8IIB9qRvbf3fdX+dzvjzYiqdqPEs/Nj3AeXqexNlzIBhbmUyrnmjMky7uQkTU7Sq5N9ZDAFQOlhqJvcnbl19DFCyKMNYLAbkm5xcblJHFvD8+T1JzPLVvTn/4umHs25lgByXrcDwHfdSQGGkPGF3eopwp+NKCsip0BEordSdyRdhZWLiRRewFtJPLcEXG+Kywgrq9p8qpMriaOjhVHkN782O5tdjdiBeygn9cZe09o+7swtzedB5+nFXwQ4zc6Itw/lndKXf8ApH536Dnb39T/AJYr2XQmBmOT43a9HR69PUuzy4zYaBF8ayXUwIUwIUwIUwIUwIQbPcqL/WxbSr5dbfqP8sY+0tnmUieHJ48frw7kzBNh5rtEHzHKqXNolhq08cbBhY6W2I1WPMBh4WH5EAi7Zm0+XGF2TxqPMfeSjNDgzGi7VOcdxmNJQogip2hcqdICsy2CxJ5aVBYgea+uNS2V1QgnbDxcsFOaKA66uqHdKi7lVfwkkDkWB0qOZJv0xKNtzc6LhRaiyuto8tpYaQQPNCq96kpYB9iXVGHIljsx22F+eIkgm66qmV5vS5jI8JVqatjv3sDjxDzO3hkXf2lN7EE8xjLrtkRVHPHNdxHmPsq+KoczLUJQ4u7Ko2JdV7lvvxi6H3r0+FvjhJldtDZ+Uo5RnH6694Vpjil+HIrMc34FrILkR96v3o9/+n2vlbG1S7do58sWE8HZeOnil300jd1+pLUiFSQQQRzBGNcEEXCoRXJeJaml2ikIX7h3X8Dy94scJVezaaqzlbnxGR7/AFVjJns0KbKTtTkA+sp0Y+asV+RDYw5fZaIn8uQjrAPomRWneF3l7VPuUv4y/oExU32V/dL3N+qka3g3xQPM+0OrlBCFYR/UG/8AeNyPeLY0qf2do4jdwLj06dwt43VL6qR2mSVZJGdiWJZidyTck/rjba1rBYCwCWJJRzKeDaye2mIov3pPCPnufgDjNqts0dP8T7ng3M+g7SrmU8jty0jhTsoS4aQGdvXwxj9W/nbGHJtWurubStwN/dv79B2XKZEMUWbzcrQMwlosrSJqtvbYJGAh0g7emkAA3uxGw2GLqPYzGHHLz3a56fXrKhJUk5NyCrccLnEM61dE6TwICGpAliR1PMmQ7bEEEbAKbtfbZhtYpVZ7RcVpLPS189U5rYakJNBIO7SKGTVG/dJvqtfck6ttwLXxMtIuBohbrnTTCF/oyRvNbwLKxVSfUhSfhtflcc8UBdShwxwzT5REzkI9XLcu6qFG5voQAeCMHoOdh6AKbQ2iymZc67hxVsUReUdyXLWZvpE27HdQenrb8h0xmbPonySe9VPxHQcOn0G7rV00oA5NmiP43kopgQpgQpgQpgQpgQpgQpgQguc5PrPexeGUb7bX/gcY+0NmmQ8tBk8eP1+ymYZrc12iF1cNPmEf0auj8SsCpuVIYcipFirenX5YNn7V5Q8lNzXjx9D0dyJYLc5uYXHLODMsyvVVkBWXnPO5YrqOnYnZSSbXAvva+Nsuc7JLILxZntdlKSVYnhrKWZiUVzoeNnF1EZFxJGLX087D3tjrWhxsuK72P8MNT0zVVRc1VYe9kLcwpJYA+RNyx5bkA+zgkdc2GgQEqdn3aIKUV0eYVMkghkVKdD45G8UgKr9pj4VF2NhtuL7yezIWRdPC5lTPTCprYHoAzBR3pVSSeRspNv7ag/njKqNlU0xzbY8Rl9O9XMne3eqz8N0dat4pqapX10Pb4re34YzvwaeE3p5S3vHy9Ff7y13xtQGu7IYGJIpx745SPkTb5YmH7ZiyDg7u87Fc/o7uhB5exmO/s1I9AyEf4Dif4ntdusTT2HycuclAf1ffcvI+xmPyqT/aQf8AZjv4ptY6RN7j/wCyORg/d99yK0fZBALXgJ/flP5Kf0xDlttSbw3/ALfqV21OOnvR3/3UpKFO9menpkvbVpAufLUbEn03xWdk1U//ABExPRmfnYeC77wxvwNRLLa2gaKaWmb6Y0MfeMsZDsb6rKF2Go6DZefLzGHafY9LFY4bnpz8NPBVPqHu32StxvxJnUNIatYYaSBGS8erXNpLWuxtoUG6iw8QvzxrsY34UuSnDiHK4c4yzSpGmaNZYWP2WtdT6c7EeRYYiCWuXUI7HuJGnpmpai61VGe6kDcyouFJ8yLFT+7friUjbG43rgVzjLs/os0TvNklZbpUR23BFwWHKReXPe3IjHGvLV1GKjNPo8UcbMJZwiqxAsCwABYi5tc72vf88ZO0Npspua3N50Hr95q+KAvzOi+MqylmbvqjdjuFPT3j9OmFKLZ8kj/earN24cOvyG7rVkswAwR6I/jeSimBCmBCmBCmBCmBCmBCmBCmBCmBCHZtk6TC/sv0Yfr5jGdXbNiqhc5O4+vFXRTOj6kHNY8QMNWgkiYabkagR5b7MPQ74zYq6poXCOqF27nD13/NXuiZKMTNeCXarswpZpYJIJX+iRyGRqQsWjJO50Bj9XcgXU7EE2049DBVMlZijIPT96JNzC02KvZjnOaVcr09FTNRop0yVVUBf/8AFGCQ224a5HQ6Ti0BoFyuJJ7IKFYc7r6eW0sqaysrqNV1kALC99JYPc2OLZTdgIXAtU4j4koad44aySNDICyiQXXawNyRYc+tuuKAurN8ho6Wo4mZqWOEQU0GsGFV0M5A8Xh8JN5efmnpi03DM1xbPildS9xnxlTZbFrnbxMD3cYBLOR0G2w3HiOwviTWlxsEKnwJ2gU2ZraM6Jwup4WuSova4awDjluOVxcC+OvYW6rl024gurK+0nNBR5tRVVXEZaJYmRSBcRzFiS9jsTpC7c7BiN1xawXaQNVxO/DddQ1Jaoo2idnVRI0ezWFyoddiCLm2oXxWQRkV1BeKKXMq1p6SOOngpGHdtPIWd3VkBJjjFgCCbXY8xcHHQQM0IF2L5s8cNVlr6TUUbv3as2kMuo33sTYSXu1jYOu2JyjPFxXAvYuz96qplr8yK0wlUK9NTyEBl22mkBGq9hdU2OlTfFckzI2XcQAN5XQ0k2Ca/wBokqtPRJpRFCKQLBVAsAL+yABa5x52baktS7kqMf5vvTrKcbA1gxSdyI5TkixeNzrk536D3X6+pw3Q7LZAeUfzn8eHV669SrlnL8hkEXxrJdTAhTAhTAhTAhTAhTAhTAhTAhTAhTAhTAhfE0SsCrAEHocQfG2RuF4uOldBINwgNTkDIddM5U/dJ/Xr7jjDl2Q+J3KUjsJ4ffmmm1AcLSBeQ8QPGdNRGQfvAfpyPvBxyPbEkJwVbCDxH38iumnDs4yh2XcKUv7R/aNPMwlcMJYybhgwtyNmQ3APUbWt1xtQVsU7bRuB+fdqlXRubqFb4hr6lJWX9miqpyou6SR6/UGOS2oXJtY4vCilXsZyZ458xnkp3pu9mAjiaPRpS7sAosBbxAbbeHFkjrgBcC1LFS6s/wC2DgqXMoYRTiLvY5CbuSDpYWIBAPUAkW6fA2RvwG64VQ7I+zybLZqmSo7piwCRMhJOm5LHcDSD4dtzt6b9lkx2QAtPxUuoHxjJKtPeOlSrGoCSBreNDsdN7rcEhvELWB5c8dCEg8K8It+1o6unopcvp40cSrI4+sZgRpVFZrKLg89PhFgCMTL7tsVxPfFWURVGjvqmaKNb6o4pdAlvbZ7eIgWOykc8LS1EcIvI4Dr8lNrHO0CG5dNTUy9zl9Kq+qpa/qftP72OMebbeN2CmaXHw7tfkmW0thd5sr0WSyzENUubdFH82HwxWzZlRUux1b/8o+7DsXTOxgtGEdpqZI10ooUen6+eNyGCOFuCMWCVc4uNyu2LVFTAhTAhTAhTAhTAhTAhTAhTAhTAhTAhTAhTAhTAhTAhfE0SsLMAw8iL4g+NsgwvAI6V0EjMIPVcNRtuhKH03H4Hf54yJ9hwPN4yWnozH32phtU4a5qv9ErIvYcSDyJv/i/Q4o932nT/AMN4eOn6+qnjgfqLL39tzp/SQH3i4/QjB+KVkX8WHuuPVHIRu+Fy+04qj+0jj3WP6jE2+0EH6muHd6hcNI7cQuw4mh/r/wB3/PFw25SdPco+6yKHiWH+t/d/zwfjlJxPcj3WRcX4qi6I599h+uKne0FPua7w9V0Uj+IXx+35n/o4D7zc/kB+eK/xepk/gwnrNz5D5qXu7B8Tl53NbLzYRj0IH5XPzwcntSf4iGD74XPijFAzTNdafhlL3ldnPXoP4n8cWxbCivimcXHu+viouqnaNFkZp6ZEFkUKPQfzfGvFDHEMMbQB0Jdzi7MldcWqKmBCmBCmBCmBCmBCmBCmBCmBCmBCmBCmBCmBCmBCmBCmBCmBCmBCmBCmBCmBCGZvywhWaK6JKdXzx5Sp+NPs0XxBzxCH4l12iacmx6miSMqM41EupgQpgQpgQpgQpgQpgQpgQpgQpgQpgQpgQpgQv//Z"/>
          <p:cNvSpPr>
            <a:spLocks noChangeAspect="1" noChangeArrowheads="1"/>
          </p:cNvSpPr>
          <p:nvPr/>
        </p:nvSpPr>
        <p:spPr bwMode="auto">
          <a:xfrm>
            <a:off x="841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http://upload.wikimedia.org/wikipedia/commons/7/73/US-OfficeOfManagementAndBudget-Seal.svg"/>
          <p:cNvSpPr>
            <a:spLocks noChangeAspect="1" noChangeArrowheads="1"/>
          </p:cNvSpPr>
          <p:nvPr/>
        </p:nvSpPr>
        <p:spPr bwMode="auto">
          <a:xfrm>
            <a:off x="536575" y="-2757488"/>
            <a:ext cx="57531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ttp://upload.wikimedia.org/wikipedia/commons/thumb/7/73/US-OfficeOfManagementAndBudget-Seal.svg/480px-US-OfficeOfManagementAndBudget-Seal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8" y="3503298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 descr="http://upload.wikimedia.org/wikipedia/commons/1/18/US-President-Seal.svg"/>
          <p:cNvSpPr>
            <a:spLocks noChangeAspect="1" noChangeArrowheads="1"/>
          </p:cNvSpPr>
          <p:nvPr/>
        </p:nvSpPr>
        <p:spPr bwMode="auto">
          <a:xfrm>
            <a:off x="536575" y="-2560638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8" descr="http://upload.wikimedia.org/wikipedia/commons/1/18/US-President-Seal.svg"/>
          <p:cNvSpPr>
            <a:spLocks noChangeAspect="1" noChangeArrowheads="1"/>
          </p:cNvSpPr>
          <p:nvPr/>
        </p:nvSpPr>
        <p:spPr bwMode="auto">
          <a:xfrm>
            <a:off x="688975" y="-2408238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66" name="Picture 22" descr="http://jurist.org/feature/potus_se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8" y="1165226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://upload.wikimedia.org/wikipedia/commons/thumb/5/59/US-OfficeOfScienceAndTechnologyPolicy-2003Seal.svg/479px-US-OfficeOfScienceAndTechnologyPolicy-2003Sea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6" y="2316957"/>
            <a:ext cx="106457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i576.photobucket.com/albums/ss201/bloggerkolowski/New_DOE_Seal_Color_042808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5" y="46482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medcitynews.com/wp-content/uploads/NSF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5638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1"/>
            <a:ext cx="8382000" cy="914400"/>
          </a:xfrm>
        </p:spPr>
        <p:txBody>
          <a:bodyPr/>
          <a:lstStyle/>
          <a:p>
            <a:r>
              <a:rPr lang="en-US" dirty="0">
                <a:solidFill>
                  <a:srgbClr val="FFEE13"/>
                </a:solidFill>
              </a:rPr>
              <a:t>DC Trip </a:t>
            </a:r>
            <a:r>
              <a:rPr lang="en-US" dirty="0" smtClean="0">
                <a:solidFill>
                  <a:srgbClr val="FFEE13"/>
                </a:solidFill>
              </a:rPr>
              <a:t>and P5: </a:t>
            </a:r>
            <a:r>
              <a:rPr lang="en-US" dirty="0" smtClean="0"/>
              <a:t>Context in DC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163050" cy="5638800"/>
          </a:xfrm>
        </p:spPr>
        <p:txBody>
          <a:bodyPr/>
          <a:lstStyle/>
          <a:p>
            <a:pPr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HEP has acquired a </a:t>
            </a:r>
            <a:r>
              <a:rPr lang="en-US" sz="2200" dirty="0" smtClean="0"/>
              <a:t>“less </a:t>
            </a:r>
            <a:r>
              <a:rPr lang="en-US" sz="2200" dirty="0"/>
              <a:t>than stellar </a:t>
            </a:r>
            <a:r>
              <a:rPr lang="en-US" sz="2200" dirty="0" smtClean="0"/>
              <a:t>reputation” </a:t>
            </a:r>
            <a:r>
              <a:rPr lang="en-US" sz="2200" dirty="0"/>
              <a:t>in DC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in </a:t>
            </a:r>
            <a:r>
              <a:rPr lang="en-US" sz="2200" dirty="0"/>
              <a:t>some respects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>
                <a:solidFill>
                  <a:srgbClr val="0000CC"/>
                </a:solidFill>
              </a:rPr>
              <a:t>Impression: We can’t </a:t>
            </a:r>
            <a:r>
              <a:rPr lang="en-US" sz="2200" dirty="0">
                <a:solidFill>
                  <a:srgbClr val="0000CC"/>
                </a:solidFill>
              </a:rPr>
              <a:t>make choices; </a:t>
            </a:r>
            <a:r>
              <a:rPr lang="en-US" sz="2200" dirty="0" smtClean="0">
                <a:solidFill>
                  <a:srgbClr val="0000CC"/>
                </a:solidFill>
              </a:rPr>
              <a:t>there is discord rather than </a:t>
            </a:r>
            <a:r>
              <a:rPr lang="en-US" sz="2200" dirty="0">
                <a:solidFill>
                  <a:srgbClr val="0000CC"/>
                </a:solidFill>
              </a:rPr>
              <a:t>unity </a:t>
            </a:r>
            <a:r>
              <a:rPr lang="en-US" sz="2200" dirty="0" smtClean="0">
                <a:solidFill>
                  <a:srgbClr val="0000CC"/>
                </a:solidFill>
              </a:rPr>
              <a:t>in our community </a:t>
            </a:r>
            <a:r>
              <a:rPr lang="en-US" sz="2200" dirty="0" smtClean="0"/>
              <a:t>[OMB, OSTP, Office of Science]</a:t>
            </a:r>
            <a:endParaRPr lang="en-US" sz="2200" dirty="0"/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Non-optimal timing of final </a:t>
            </a:r>
            <a:r>
              <a:rPr lang="en-US" sz="2200" dirty="0" smtClean="0"/>
              <a:t>report (May 22)</a:t>
            </a:r>
            <a:endParaRPr lang="en-US" sz="2200" dirty="0"/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Report public </a:t>
            </a:r>
            <a:r>
              <a:rPr lang="en-US" sz="2200" dirty="0"/>
              <a:t>3 months after President’s budget request (OMB), </a:t>
            </a:r>
            <a:r>
              <a:rPr lang="en-US" sz="2200" dirty="0" smtClean="0"/>
              <a:t>2 </a:t>
            </a:r>
            <a:r>
              <a:rPr lang="en-US" sz="2200" dirty="0"/>
              <a:t>months after DC Trip and Appropriations markups (Congress)</a:t>
            </a:r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Big </a:t>
            </a:r>
            <a:r>
              <a:rPr lang="en-US" sz="2200" dirty="0"/>
              <a:t>challenge to our </a:t>
            </a:r>
            <a:r>
              <a:rPr lang="en-US" sz="2200" dirty="0" smtClean="0"/>
              <a:t>message during our trip:</a:t>
            </a:r>
            <a:endParaRPr lang="en-US" sz="2200" dirty="0"/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Major players in DC (OMB, Appropriations) </a:t>
            </a:r>
            <a:r>
              <a:rPr lang="en-US" sz="2200" dirty="0" smtClean="0"/>
              <a:t>knew </a:t>
            </a:r>
            <a:r>
              <a:rPr lang="en-US" sz="2200" dirty="0"/>
              <a:t>P5 </a:t>
            </a:r>
            <a:r>
              <a:rPr lang="en-US" sz="2200" dirty="0" smtClean="0"/>
              <a:t>was </a:t>
            </a:r>
            <a:r>
              <a:rPr lang="en-US" sz="2200" dirty="0"/>
              <a:t>coming, but </a:t>
            </a:r>
            <a:r>
              <a:rPr lang="en-US" sz="2200" dirty="0" smtClean="0"/>
              <a:t>took </a:t>
            </a:r>
            <a:r>
              <a:rPr lang="en-US" sz="2200" dirty="0"/>
              <a:t>a “wait &amp; see” approach to FY15 funding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/>
              <a:t>We </a:t>
            </a:r>
            <a:r>
              <a:rPr lang="en-US" sz="2200" dirty="0" smtClean="0"/>
              <a:t>couldn’t give </a:t>
            </a:r>
            <a:r>
              <a:rPr lang="en-US" sz="2200" dirty="0"/>
              <a:t>them any specifics, but </a:t>
            </a:r>
            <a:r>
              <a:rPr lang="en-US" sz="2200" dirty="0" smtClean="0"/>
              <a:t>gave a consistent message consistent with </a:t>
            </a:r>
            <a:r>
              <a:rPr lang="en-US" sz="2200" dirty="0"/>
              <a:t>P5 report </a:t>
            </a:r>
            <a:r>
              <a:rPr lang="en-US" sz="2200" dirty="0" smtClean="0"/>
              <a:t>(based preliminary information from the March HEPAP meeting)</a:t>
            </a:r>
            <a:endParaRPr lang="en-US" sz="2200" dirty="0"/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 smtClean="0"/>
              <a:t>Approach: </a:t>
            </a:r>
            <a:r>
              <a:rPr lang="en-US" sz="2200" dirty="0" smtClean="0">
                <a:solidFill>
                  <a:srgbClr val="0000CC"/>
                </a:solidFill>
              </a:rPr>
              <a:t>compelling and consistent on the science;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   necessarily vague on the P5 Report</a:t>
            </a:r>
            <a:endParaRPr lang="en-US" sz="2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2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7937" y="1495646"/>
            <a:ext cx="3758640" cy="4856458"/>
          </a:xfrm>
          <a:prstGeom prst="rect">
            <a:avLst/>
          </a:prstGeom>
          <a:solidFill>
            <a:srgbClr val="FFFFCC"/>
          </a:solidFill>
          <a:ln w="222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Darin </a:t>
            </a:r>
            <a:r>
              <a:rPr lang="en-US" b="1" kern="0" dirty="0" smtClean="0">
                <a:solidFill>
                  <a:srgbClr val="0000CC"/>
                </a:solidFill>
              </a:rPr>
              <a:t>Acosta (Florida) 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 err="1" smtClean="0">
                <a:solidFill>
                  <a:srgbClr val="0000CC"/>
                </a:solidFill>
              </a:rPr>
              <a:t>Sapta</a:t>
            </a:r>
            <a:r>
              <a:rPr lang="en-US" b="1" kern="0" dirty="0" smtClean="0">
                <a:solidFill>
                  <a:srgbClr val="0000CC"/>
                </a:solidFill>
              </a:rPr>
              <a:t>. Bhattacharya (Brown) 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Kevin </a:t>
            </a:r>
            <a:r>
              <a:rPr lang="en-US" b="1" kern="0" dirty="0" smtClean="0">
                <a:solidFill>
                  <a:srgbClr val="002060"/>
                </a:solidFill>
              </a:rPr>
              <a:t>Black (Boston)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Yi Chen </a:t>
            </a:r>
            <a:r>
              <a:rPr lang="en-US" b="1" kern="0" dirty="0" smtClean="0">
                <a:solidFill>
                  <a:srgbClr val="0000CC"/>
                </a:solidFill>
              </a:rPr>
              <a:t>(Caltech)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 err="1">
                <a:solidFill>
                  <a:srgbClr val="0000CC"/>
                </a:solidFill>
              </a:rPr>
              <a:t>Sridhara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Dasu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smtClean="0">
                <a:solidFill>
                  <a:srgbClr val="0000CC"/>
                </a:solidFill>
              </a:rPr>
              <a:t>(Wisconsin)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Adam Davis </a:t>
            </a:r>
            <a:r>
              <a:rPr lang="en-US" b="1" kern="0" dirty="0" smtClean="0">
                <a:solidFill>
                  <a:srgbClr val="002060"/>
                </a:solidFill>
              </a:rPr>
              <a:t>(Cincinnati)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Sarah </a:t>
            </a:r>
            <a:r>
              <a:rPr lang="en-US" b="1" kern="0" dirty="0" smtClean="0">
                <a:solidFill>
                  <a:srgbClr val="002060"/>
                </a:solidFill>
              </a:rPr>
              <a:t>Demers (Yale)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Andrew Hard </a:t>
            </a:r>
            <a:r>
              <a:rPr lang="en-US" b="1" kern="0" dirty="0" smtClean="0">
                <a:solidFill>
                  <a:srgbClr val="0000CC"/>
                </a:solidFill>
              </a:rPr>
              <a:t>(Wisconsin)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66"/>
                </a:solidFill>
              </a:rPr>
              <a:t>Andrew Leister </a:t>
            </a:r>
            <a:r>
              <a:rPr lang="en-US" b="1" kern="0" dirty="0" smtClean="0">
                <a:solidFill>
                  <a:srgbClr val="000066"/>
                </a:solidFill>
              </a:rPr>
              <a:t>(Yale)</a:t>
            </a:r>
            <a:endParaRPr lang="en-US" b="1" kern="0" dirty="0">
              <a:solidFill>
                <a:srgbClr val="000066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Chris Lester </a:t>
            </a:r>
            <a:r>
              <a:rPr lang="en-US" b="1" kern="0" dirty="0" smtClean="0">
                <a:solidFill>
                  <a:srgbClr val="002060"/>
                </a:solidFill>
              </a:rPr>
              <a:t>(Penn)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Dan </a:t>
            </a:r>
            <a:r>
              <a:rPr lang="en-US" b="1" kern="0" dirty="0" smtClean="0">
                <a:solidFill>
                  <a:srgbClr val="0000CC"/>
                </a:solidFill>
              </a:rPr>
              <a:t>Marlow (Princeton)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Samuel Meehan </a:t>
            </a:r>
            <a:r>
              <a:rPr lang="en-US" b="1" kern="0" dirty="0" smtClean="0">
                <a:solidFill>
                  <a:srgbClr val="0000CC"/>
                </a:solidFill>
              </a:rPr>
              <a:t>(Chicago)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 err="1" smtClean="0">
                <a:solidFill>
                  <a:srgbClr val="002060"/>
                </a:solidFill>
              </a:rPr>
              <a:t>Hari</a:t>
            </a:r>
            <a:r>
              <a:rPr lang="en-US" b="1" kern="0" dirty="0" smtClean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Namasivayam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</a:rPr>
              <a:t>(UT Dallas)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Harvey Newman </a:t>
            </a:r>
            <a:r>
              <a:rPr lang="en-US" b="1" kern="0" dirty="0" smtClean="0">
                <a:solidFill>
                  <a:srgbClr val="0000CC"/>
                </a:solidFill>
              </a:rPr>
              <a:t>(Caltech)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66"/>
                </a:solidFill>
              </a:rPr>
              <a:t>Danny Noonan </a:t>
            </a:r>
            <a:r>
              <a:rPr lang="en-US" b="1" kern="0" dirty="0" smtClean="0">
                <a:solidFill>
                  <a:srgbClr val="000066"/>
                </a:solidFill>
              </a:rPr>
              <a:t>(Kansas)</a:t>
            </a:r>
            <a:endParaRPr lang="en-US" b="1" kern="0" dirty="0">
              <a:solidFill>
                <a:srgbClr val="000066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 err="1">
                <a:solidFill>
                  <a:srgbClr val="002060"/>
                </a:solidFill>
              </a:rPr>
              <a:t>Saehanseul</a:t>
            </a:r>
            <a:r>
              <a:rPr lang="en-US" b="1" kern="0" dirty="0">
                <a:solidFill>
                  <a:srgbClr val="002060"/>
                </a:solidFill>
              </a:rPr>
              <a:t> Oh </a:t>
            </a:r>
            <a:r>
              <a:rPr lang="en-US" b="1" kern="0" dirty="0" smtClean="0">
                <a:solidFill>
                  <a:srgbClr val="002060"/>
                </a:solidFill>
              </a:rPr>
              <a:t>(Yale)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00CC"/>
                </a:solidFill>
              </a:rPr>
              <a:t>Isobel </a:t>
            </a:r>
            <a:r>
              <a:rPr lang="en-US" b="1" kern="0" dirty="0" err="1">
                <a:solidFill>
                  <a:srgbClr val="0000CC"/>
                </a:solidFill>
              </a:rPr>
              <a:t>Ojalvo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smtClean="0">
                <a:solidFill>
                  <a:srgbClr val="0000CC"/>
                </a:solidFill>
              </a:rPr>
              <a:t>(Wisconsin)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 err="1">
                <a:solidFill>
                  <a:srgbClr val="0000CC"/>
                </a:solidFill>
              </a:rPr>
              <a:t>Neeti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 smtClean="0">
                <a:solidFill>
                  <a:srgbClr val="0000CC"/>
                </a:solidFill>
              </a:rPr>
              <a:t>Parashar</a:t>
            </a:r>
            <a:r>
              <a:rPr lang="en-US" b="1" kern="0" dirty="0" smtClean="0">
                <a:solidFill>
                  <a:srgbClr val="0000CC"/>
                </a:solidFill>
              </a:rPr>
              <a:t> (Purdue Calumet)</a:t>
            </a:r>
            <a:endParaRPr lang="en-US" b="1" kern="0" dirty="0">
              <a:solidFill>
                <a:srgbClr val="0000CC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Jacob Searcy </a:t>
            </a:r>
            <a:r>
              <a:rPr lang="en-US" b="1" kern="0" dirty="0" smtClean="0">
                <a:solidFill>
                  <a:srgbClr val="002060"/>
                </a:solidFill>
              </a:rPr>
              <a:t>(Michigan)</a:t>
            </a:r>
            <a:endParaRPr lang="en-US" b="1" kern="0" dirty="0">
              <a:solidFill>
                <a:srgbClr val="002060"/>
              </a:solidFill>
            </a:endParaRPr>
          </a:p>
          <a:p>
            <a:pPr>
              <a:lnSpc>
                <a:spcPct val="86000"/>
              </a:lnSpc>
            </a:pPr>
            <a:r>
              <a:rPr lang="en-US" b="1" kern="0" dirty="0">
                <a:solidFill>
                  <a:srgbClr val="002060"/>
                </a:solidFill>
              </a:rPr>
              <a:t>Mike </a:t>
            </a:r>
            <a:r>
              <a:rPr lang="en-US" b="1" kern="0" dirty="0" err="1" smtClean="0">
                <a:solidFill>
                  <a:srgbClr val="002060"/>
                </a:solidFill>
              </a:rPr>
              <a:t>Tuts</a:t>
            </a:r>
            <a:r>
              <a:rPr lang="en-US" b="1" kern="0" dirty="0" smtClean="0">
                <a:solidFill>
                  <a:srgbClr val="002060"/>
                </a:solidFill>
              </a:rPr>
              <a:t> (Columbia)</a:t>
            </a:r>
            <a:endParaRPr lang="en-US" b="1" kern="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23999" y="220672"/>
            <a:ext cx="8262577" cy="922328"/>
          </a:xfrm>
          <a:prstGeom prst="rect">
            <a:avLst/>
          </a:prstGeom>
          <a:solidFill>
            <a:srgbClr val="000066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FFFFFF"/>
                </a:solidFill>
                <a:latin typeface="Arial" pitchFamily="34" charset="0"/>
              </a:rPr>
              <a:t>HEP DC Trip 2014: 50 People, </a:t>
            </a:r>
            <a:r>
              <a:rPr lang="en-US" sz="2600" b="1" dirty="0" smtClean="0">
                <a:solidFill>
                  <a:srgbClr val="FFEE13"/>
                </a:solidFill>
                <a:latin typeface="Arial" pitchFamily="34" charset="0"/>
              </a:rPr>
              <a:t>20 from USLUA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sz="2400" b="1" dirty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rgbClr val="FFEE13"/>
                </a:solidFill>
                <a:latin typeface="Arial" pitchFamily="34" charset="0"/>
              </a:rPr>
              <a:t>Visited </a:t>
            </a:r>
            <a:r>
              <a:rPr lang="en-US" sz="2400" b="1" i="1" dirty="0" smtClean="0">
                <a:solidFill>
                  <a:srgbClr val="71FFFF"/>
                </a:solidFill>
                <a:latin typeface="Arial" pitchFamily="34" charset="0"/>
              </a:rPr>
              <a:t>&gt;350[*] Offices</a:t>
            </a:r>
            <a:r>
              <a:rPr lang="en-US" sz="2400" b="1" dirty="0" smtClean="0">
                <a:solidFill>
                  <a:srgbClr val="FFEE13"/>
                </a:solidFill>
                <a:latin typeface="Arial" pitchFamily="34" charset="0"/>
              </a:rPr>
              <a:t> in Congress + Executive Branch</a:t>
            </a:r>
            <a:endParaRPr lang="en-US" sz="2400" b="1" dirty="0">
              <a:solidFill>
                <a:srgbClr val="FFEE13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49322" y="1607637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49322" y="3448722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49320" y="4666263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41185" y="2568866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9321" y="3984710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9320" y="3041835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 contrast="13000"/>
          </a:blip>
          <a:srcRect/>
          <a:stretch>
            <a:fillRect/>
          </a:stretch>
        </p:blipFill>
        <p:spPr bwMode="auto">
          <a:xfrm>
            <a:off x="1676400" y="1143005"/>
            <a:ext cx="4299510" cy="5211913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lum bright="14000" contrast="15000"/>
          </a:blip>
          <a:srcRect/>
          <a:stretch>
            <a:fillRect/>
          </a:stretch>
        </p:blipFill>
        <p:spPr bwMode="auto">
          <a:xfrm>
            <a:off x="304800" y="1143008"/>
            <a:ext cx="5715003" cy="5202225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3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46282" r="30550" b="4596"/>
          <a:stretch/>
        </p:blipFill>
        <p:spPr bwMode="auto">
          <a:xfrm>
            <a:off x="152420" y="1143000"/>
            <a:ext cx="5875518" cy="5209054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19" y="6358975"/>
            <a:ext cx="9634158" cy="400110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www.fermilab-uec.org/mediaWiki/index.php?title=DC2014 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[login]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08887" y="1155590"/>
            <a:ext cx="3777690" cy="341632"/>
          </a:xfrm>
          <a:prstGeom prst="rect">
            <a:avLst/>
          </a:prstGeom>
          <a:solidFill>
            <a:srgbClr val="FFFFCC"/>
          </a:solidFill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b="1" u="sng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USLUA        </a:t>
            </a:r>
            <a:endPara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49320" y="4927585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53451" y="5168407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800000"/>
                </a:solidFill>
              </a:rPr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67875" y="5639845"/>
            <a:ext cx="404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*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142894" y="5948543"/>
            <a:ext cx="5885042" cy="400110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[*]</a:t>
            </a: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A record; </a:t>
            </a:r>
            <a:r>
              <a:rPr lang="en-US" sz="20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we ran out of folders for Congress</a:t>
            </a:r>
            <a:endParaRPr lang="en-US" sz="20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1905000" y="5553127"/>
            <a:ext cx="4131070" cy="400110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Special thanks 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 Breese Quinn</a:t>
            </a:r>
            <a:endParaRPr lang="en-US" sz="20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Feedback from Visits: </a:t>
            </a:r>
            <a:r>
              <a:rPr lang="en-US" sz="2800" dirty="0" smtClean="0">
                <a:solidFill>
                  <a:srgbClr val="FFEE13"/>
                </a:solidFill>
              </a:rPr>
              <a:t>House </a:t>
            </a:r>
            <a:r>
              <a:rPr lang="en-US" sz="2800" dirty="0">
                <a:solidFill>
                  <a:srgbClr val="FFEE13"/>
                </a:solidFill>
              </a:rPr>
              <a:t>Energy </a:t>
            </a:r>
            <a:r>
              <a:rPr lang="en-US" sz="2800" dirty="0" smtClean="0">
                <a:solidFill>
                  <a:srgbClr val="FFEE13"/>
                </a:solidFill>
              </a:rPr>
              <a:t/>
            </a:r>
            <a:br>
              <a:rPr lang="en-US" sz="2800" dirty="0" smtClean="0">
                <a:solidFill>
                  <a:srgbClr val="FFEE13"/>
                </a:solidFill>
              </a:rPr>
            </a:br>
            <a:r>
              <a:rPr lang="en-US" sz="2800" dirty="0" smtClean="0">
                <a:solidFill>
                  <a:srgbClr val="FFEE13"/>
                </a:solidFill>
              </a:rPr>
              <a:t>&amp; </a:t>
            </a:r>
            <a:r>
              <a:rPr lang="en-US" sz="2800" dirty="0">
                <a:solidFill>
                  <a:srgbClr val="FFEE13"/>
                </a:solidFill>
              </a:rPr>
              <a:t>Water Appropriations </a:t>
            </a:r>
            <a:r>
              <a:rPr lang="en-US" sz="2800" dirty="0" smtClean="0">
                <a:solidFill>
                  <a:srgbClr val="FFEE13"/>
                </a:solidFill>
              </a:rPr>
              <a:t>Subcommittee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200149"/>
            <a:ext cx="8839200" cy="5295900"/>
          </a:xfrm>
        </p:spPr>
        <p:txBody>
          <a:bodyPr/>
          <a:lstStyle/>
          <a:p>
            <a:r>
              <a:rPr lang="en-US" sz="2400" dirty="0" smtClean="0"/>
              <a:t>Wanted </a:t>
            </a:r>
            <a:r>
              <a:rPr lang="en-US" sz="2400" dirty="0"/>
              <a:t>to know impacts of the $50M cut in FY15 budget proposal (</a:t>
            </a:r>
            <a:r>
              <a:rPr lang="en-US" sz="2400" dirty="0">
                <a:solidFill>
                  <a:srgbClr val="0000CC"/>
                </a:solidFill>
              </a:rPr>
              <a:t>what stops or gets delayed</a:t>
            </a:r>
            <a:r>
              <a:rPr lang="en-US" sz="2400" dirty="0"/>
              <a:t>)</a:t>
            </a:r>
          </a:p>
          <a:p>
            <a:r>
              <a:rPr lang="en-US" sz="2400" dirty="0" smtClean="0"/>
              <a:t>Hoped </a:t>
            </a:r>
            <a:r>
              <a:rPr lang="en-US" sz="2400" dirty="0"/>
              <a:t>to get some of that money back during conferencing (P5 too late for initial markup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     [Note Added: but in time for the final markup]</a:t>
            </a:r>
            <a:endParaRPr lang="en-US" sz="2400" dirty="0">
              <a:solidFill>
                <a:srgbClr val="0000CC"/>
              </a:solidFill>
            </a:endParaRPr>
          </a:p>
          <a:p>
            <a:r>
              <a:rPr lang="en-US" sz="2400" dirty="0" smtClean="0"/>
              <a:t>They wanted </a:t>
            </a:r>
            <a:r>
              <a:rPr lang="en-US" sz="2400" dirty="0"/>
              <a:t>to get P5 report significantly sooner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than </a:t>
            </a:r>
            <a:r>
              <a:rPr lang="en-US" sz="2400" dirty="0"/>
              <a:t>May 22</a:t>
            </a:r>
          </a:p>
          <a:p>
            <a:r>
              <a:rPr lang="en-US" sz="2400" dirty="0"/>
              <a:t>Very focused on LBNE, seems like they </a:t>
            </a:r>
            <a:r>
              <a:rPr lang="en-US" sz="2400" dirty="0" smtClean="0"/>
              <a:t>expected </a:t>
            </a:r>
            <a:r>
              <a:rPr lang="en-US" sz="2400" dirty="0"/>
              <a:t>it to be top priority</a:t>
            </a:r>
          </a:p>
        </p:txBody>
      </p:sp>
    </p:spTree>
    <p:extLst>
      <p:ext uri="{BB962C8B-B14F-4D97-AF65-F5344CB8AC3E}">
        <p14:creationId xmlns:p14="http://schemas.microsoft.com/office/powerpoint/2010/main" val="33024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Trip and P5 </a:t>
            </a:r>
            <a:r>
              <a:rPr lang="en-US" dirty="0" err="1" smtClean="0"/>
              <a:t>Followup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rgbClr val="FFEE13"/>
                </a:solidFill>
              </a:rPr>
              <a:t>With UEC, SLUO, DPF, DFB</a:t>
            </a:r>
            <a:endParaRPr lang="en-US" sz="2400" dirty="0">
              <a:solidFill>
                <a:srgbClr val="FFEE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Working </a:t>
            </a:r>
            <a:r>
              <a:rPr lang="en-US" sz="2000" dirty="0"/>
              <a:t>with P5, DOE, DPF, House S&amp;NL Caucus, House </a:t>
            </a:r>
            <a:r>
              <a:rPr lang="en-US" sz="2000" dirty="0" smtClean="0"/>
              <a:t>Space S&amp;T </a:t>
            </a:r>
            <a:r>
              <a:rPr lang="en-US" sz="2000" dirty="0"/>
              <a:t>Committee on summer rollout events</a:t>
            </a:r>
          </a:p>
          <a:p>
            <a:pPr lvl="2"/>
            <a:r>
              <a:rPr lang="en-US" sz="2000" dirty="0" smtClean="0"/>
              <a:t> House </a:t>
            </a:r>
            <a:r>
              <a:rPr lang="en-US" sz="2000" dirty="0"/>
              <a:t>S&amp;NL hosted event similar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to the Higgs  Celebration</a:t>
            </a:r>
            <a:endParaRPr lang="en-US" sz="2000" dirty="0"/>
          </a:p>
          <a:p>
            <a:pPr lvl="2"/>
            <a:r>
              <a:rPr lang="en-US" sz="2000" dirty="0" smtClean="0"/>
              <a:t> Committee </a:t>
            </a:r>
            <a:r>
              <a:rPr lang="en-US" sz="2000" dirty="0"/>
              <a:t>Hearings</a:t>
            </a:r>
          </a:p>
          <a:p>
            <a:pPr lvl="2"/>
            <a:r>
              <a:rPr lang="en-US" sz="2000" dirty="0" smtClean="0"/>
              <a:t> Targeted </a:t>
            </a:r>
            <a:r>
              <a:rPr lang="en-US" sz="2000" dirty="0"/>
              <a:t>office visits by smaller </a:t>
            </a:r>
            <a:r>
              <a:rPr lang="en-US" sz="2000" dirty="0" smtClean="0"/>
              <a:t>groups</a:t>
            </a:r>
            <a:endParaRPr lang="en-US" sz="2000" dirty="0"/>
          </a:p>
          <a:p>
            <a:r>
              <a:rPr lang="en-US" sz="2000" dirty="0" smtClean="0"/>
              <a:t>We will mount a large </a:t>
            </a:r>
            <a:r>
              <a:rPr lang="en-US" sz="2000" dirty="0"/>
              <a:t>local office visit </a:t>
            </a:r>
            <a:r>
              <a:rPr lang="en-US" sz="2000" dirty="0" smtClean="0"/>
              <a:t>efforts to </a:t>
            </a:r>
            <a:r>
              <a:rPr lang="en-US" sz="2000" dirty="0"/>
              <a:t>support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previous </a:t>
            </a:r>
            <a:r>
              <a:rPr lang="en-US" sz="2000" dirty="0"/>
              <a:t>two </a:t>
            </a:r>
            <a:r>
              <a:rPr lang="en-US" sz="2000" dirty="0" smtClean="0"/>
              <a:t>points</a:t>
            </a:r>
          </a:p>
          <a:p>
            <a:pPr lvl="1"/>
            <a:r>
              <a:rPr lang="en-US" sz="2000" dirty="0" smtClean="0"/>
              <a:t>Aiming to reach all the key committee members </a:t>
            </a:r>
            <a:br>
              <a:rPr lang="en-US" sz="2000" dirty="0" smtClean="0"/>
            </a:br>
            <a:r>
              <a:rPr lang="en-US" sz="2000" dirty="0" smtClean="0"/>
              <a:t> in their home districts; through their constituents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69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Trip and the P5 Rollout/</a:t>
            </a:r>
            <a:r>
              <a:rPr lang="en-US" dirty="0" err="1" smtClean="0"/>
              <a:t>Followup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EE13"/>
                </a:solidFill>
              </a:rPr>
              <a:t>With UEC, SLUO, DPF, DFB</a:t>
            </a:r>
            <a:endParaRPr lang="en-US" sz="2600" dirty="0">
              <a:solidFill>
                <a:srgbClr val="FFEE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70" y="1143000"/>
            <a:ext cx="9328150" cy="5717909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200" dirty="0">
                <a:solidFill>
                  <a:srgbClr val="0000CC"/>
                </a:solidFill>
              </a:rPr>
              <a:t>Follow up </a:t>
            </a:r>
            <a:r>
              <a:rPr lang="en-US" sz="2200" dirty="0" smtClean="0">
                <a:solidFill>
                  <a:srgbClr val="0000CC"/>
                </a:solidFill>
              </a:rPr>
              <a:t>communications with Congress</a:t>
            </a:r>
            <a:endParaRPr lang="en-US" sz="2200" dirty="0">
              <a:solidFill>
                <a:srgbClr val="0000CC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/>
              <a:t>Thank you notes, </a:t>
            </a:r>
            <a:r>
              <a:rPr lang="en-US" sz="2200" dirty="0" smtClean="0"/>
              <a:t>Dear Colleague Letters, Appropriations </a:t>
            </a:r>
            <a:r>
              <a:rPr lang="en-US" sz="2200" dirty="0"/>
              <a:t>requests, </a:t>
            </a:r>
            <a:r>
              <a:rPr lang="en-US" sz="2200" dirty="0" smtClean="0"/>
              <a:t>provide </a:t>
            </a:r>
            <a:r>
              <a:rPr lang="en-US" sz="2200" dirty="0"/>
              <a:t>requested </a:t>
            </a:r>
            <a:r>
              <a:rPr lang="en-US" sz="2200" dirty="0" smtClean="0"/>
              <a:t>info; </a:t>
            </a:r>
            <a:r>
              <a:rPr lang="en-US" sz="2200" dirty="0" smtClean="0">
                <a:solidFill>
                  <a:srgbClr val="0000CC"/>
                </a:solidFill>
              </a:rPr>
              <a:t>Alerts on the P5 Report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0000CC"/>
                </a:solidFill>
              </a:rPr>
              <a:t>UEC/USLUA/SLUO Submitted joint written </a:t>
            </a:r>
            <a:r>
              <a:rPr lang="en-US" sz="2200" dirty="0">
                <a:solidFill>
                  <a:srgbClr val="0000CC"/>
                </a:solidFill>
              </a:rPr>
              <a:t>testimony </a:t>
            </a:r>
            <a:r>
              <a:rPr lang="en-US" sz="2200" dirty="0" smtClean="0">
                <a:solidFill>
                  <a:srgbClr val="0000CC"/>
                </a:solidFill>
              </a:rPr>
              <a:t/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to the E&amp;W Appropriations subcommittee</a:t>
            </a:r>
            <a:endParaRPr lang="en-US" sz="2200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200" dirty="0">
                <a:solidFill>
                  <a:srgbClr val="0000CC"/>
                </a:solidFill>
              </a:rPr>
              <a:t>P5 </a:t>
            </a:r>
            <a:r>
              <a:rPr lang="en-US" sz="2200" dirty="0" smtClean="0">
                <a:solidFill>
                  <a:srgbClr val="0000CC"/>
                </a:solidFill>
              </a:rPr>
              <a:t>Rollout: Letters, Visits and Events</a:t>
            </a:r>
          </a:p>
          <a:p>
            <a:pPr marL="628650" lvl="1" indent="-401638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/>
              <a:t>Letters to alert and prepare the community in March - April</a:t>
            </a:r>
          </a:p>
          <a:p>
            <a:pPr marL="628650" lvl="1" indent="-401638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0000CC"/>
                </a:solidFill>
              </a:rPr>
              <a:t>Letter of support of P5 Plan to </a:t>
            </a:r>
            <a:r>
              <a:rPr lang="en-US" sz="2200" dirty="0" err="1" smtClean="0">
                <a:solidFill>
                  <a:srgbClr val="0000CC"/>
                </a:solidFill>
              </a:rPr>
              <a:t>Siegrist</a:t>
            </a:r>
            <a:r>
              <a:rPr lang="en-US" sz="2200" dirty="0" smtClean="0">
                <a:solidFill>
                  <a:srgbClr val="0000CC"/>
                </a:solidFill>
              </a:rPr>
              <a:t>; signed by the Executive Committees May 26, to support 1st briefings to decision makers</a:t>
            </a:r>
          </a:p>
          <a:p>
            <a:pPr marL="628650" lvl="1" indent="-401638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0000CC"/>
                </a:solidFill>
              </a:rPr>
              <a:t>Community notes/visits/calls to key Appropriators on the E&amp;W Subcommittees in home offices, to affect FY15 HEP funding</a:t>
            </a:r>
          </a:p>
          <a:p>
            <a:pPr marL="628650" lvl="1" indent="-401638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Testimony to key committees June 5 and 10, organized by DPF </a:t>
            </a:r>
            <a:endParaRPr lang="en-US" sz="2200" dirty="0">
              <a:solidFill>
                <a:srgbClr val="800000"/>
              </a:solidFill>
            </a:endParaRPr>
          </a:p>
          <a:p>
            <a:pPr marL="684213" lvl="1" indent="-4540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 smtClean="0">
                <a:solidFill>
                  <a:srgbClr val="0000CC"/>
                </a:solidFill>
              </a:rPr>
              <a:t>Community Support Letter to Moniz (DOE) and Cordova (NSF) </a:t>
            </a:r>
            <a:r>
              <a:rPr lang="en-US" sz="2200" dirty="0" smtClean="0"/>
              <a:t>being finalized now, with an online signing mechanism: </a:t>
            </a:r>
          </a:p>
          <a:p>
            <a:pPr marL="1025525" lvl="2" indent="-3968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A major signup campaign: 2331 signatures</a:t>
            </a:r>
          </a:p>
          <a:p>
            <a:pPr marL="1025525" lvl="2" indent="-3968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 smtClean="0"/>
              <a:t>This strong community support, with the report itself, </a:t>
            </a:r>
            <a:br>
              <a:rPr lang="en-US" dirty="0" smtClean="0"/>
            </a:br>
            <a:r>
              <a:rPr lang="en-US" dirty="0" smtClean="0"/>
              <a:t> left its mark</a:t>
            </a:r>
            <a:endParaRPr lang="en-US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95621"/>
                  </p:ext>
                </p:extLst>
              </p:nvPr>
            </p:nvGraphicFramePr>
            <p:xfrm>
              <a:off x="4495799" y="1143000"/>
              <a:ext cx="4724401" cy="487679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6242"/>
                    <a:gridCol w="1019132"/>
                    <a:gridCol w="1160081"/>
                    <a:gridCol w="1068946"/>
                  </a:tblGrid>
                  <a:tr h="1146655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000" b="1" i="0" dirty="0" smtClean="0">
                                    <a:solidFill>
                                      <a:schemeClr val="bg1"/>
                                    </a:solidFill>
                                    <a:effectLst/>
                                  </a:rPr>
                                  <m:t>Program</m:t>
                                </m:r>
                              </m:oMath>
                            </m:oMathPara>
                          </a14:m>
                          <a:endParaRPr lang="en-US" sz="20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FY14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Enacted</a:t>
                          </a:r>
                          <a:endParaRPr lang="en-US" sz="1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FY15 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Proposed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smtClean="0">
                              <a:solidFill>
                                <a:schemeClr val="bg1"/>
                              </a:solidFill>
                            </a:rPr>
                            <a:t>% Change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665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Office of Science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5,066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5,111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+0.9%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BES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1,712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1,807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+5.5%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BER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610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628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+3.0%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65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 smtClean="0"/>
                            <a:t>Adv</a:t>
                          </a:r>
                          <a:r>
                            <a:rPr lang="en-US" sz="1800" b="1" i="0" dirty="0" smtClean="0"/>
                            <a:t> Computing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478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541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+13.2%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NP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569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594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+4.3%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Fusion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505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416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800000"/>
                              </a:solidFill>
                            </a:rPr>
                            <a:t>-17.6%</a:t>
                          </a:r>
                          <a:endParaRPr lang="en-US" sz="1800" b="1" i="0" dirty="0">
                            <a:solidFill>
                              <a:srgbClr val="800000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HEP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797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744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800000"/>
                              </a:solidFill>
                            </a:rPr>
                            <a:t>-6.6%</a:t>
                          </a:r>
                          <a:endParaRPr lang="en-US" sz="1800" b="1" i="0" dirty="0">
                            <a:solidFill>
                              <a:srgbClr val="800000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95621"/>
                  </p:ext>
                </p:extLst>
              </p:nvPr>
            </p:nvGraphicFramePr>
            <p:xfrm>
              <a:off x="4495799" y="1143000"/>
              <a:ext cx="4724401" cy="4876799"/>
            </p:xfrm>
            <a:graphic>
              <a:graphicData uri="http://schemas.openxmlformats.org/drawingml/2006/table">
                <a:tbl>
                  <a:tblPr firstRow="1" bandRow="1">
                    <a:effectLst>
                      <a:outerShdw blurRad="50800" dist="76200" dir="2700000" algn="tl" rotWithShape="0">
                        <a:prstClr val="black">
                          <a:alpha val="70000"/>
                        </a:prstClr>
                      </a:outerShdw>
                    </a:effectLst>
                    <a:tableStyleId>{5C22544A-7EE6-4342-B048-85BDC9FD1C3A}</a:tableStyleId>
                  </a:tblPr>
                  <a:tblGrid>
                    <a:gridCol w="1476242"/>
                    <a:gridCol w="1019132"/>
                    <a:gridCol w="1160081"/>
                    <a:gridCol w="1068946"/>
                  </a:tblGrid>
                  <a:tr h="1146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blipFill rotWithShape="0">
                          <a:blip r:embed="rId3"/>
                          <a:stretch>
                            <a:fillRect l="-1240" t="-1596" r="-228926" b="-3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FY14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Enacted</a:t>
                          </a:r>
                          <a:endParaRPr lang="en-US" sz="1800" b="1" i="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FY15 </a:t>
                          </a:r>
                        </a:p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chemeClr val="bg1"/>
                              </a:solidFill>
                            </a:rPr>
                            <a:t>Proposed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 smtClean="0">
                              <a:solidFill>
                                <a:schemeClr val="bg1"/>
                              </a:solidFill>
                            </a:rPr>
                            <a:t>% Change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000066"/>
                        </a:solidFill>
                      </a:tcPr>
                    </a:tc>
                  </a:tr>
                  <a:tr h="665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Office of Science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5,066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5,111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+0.9%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BES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1,712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1,807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+5.5%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BER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610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628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+3.0%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66573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err="1" smtClean="0"/>
                            <a:t>Adv</a:t>
                          </a:r>
                          <a:r>
                            <a:rPr lang="en-US" sz="1800" b="1" i="0" dirty="0" smtClean="0"/>
                            <a:t> Computing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478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541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+13.2%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NP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569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594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0000CC"/>
                              </a:solidFill>
                            </a:rPr>
                            <a:t>+4.3%</a:t>
                          </a:r>
                          <a:endParaRPr lang="en-US" sz="1800" b="1" i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Fusion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505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416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800000"/>
                              </a:solidFill>
                            </a:rPr>
                            <a:t>-17.6%</a:t>
                          </a:r>
                          <a:endParaRPr lang="en-US" sz="1800" b="1" i="0" dirty="0">
                            <a:solidFill>
                              <a:srgbClr val="800000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  <a:tr h="4797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HEP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797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/>
                            <a:t>744</a:t>
                          </a:r>
                          <a:endParaRPr lang="en-US" sz="1800" b="1" i="0" dirty="0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i="0" dirty="0" smtClean="0">
                              <a:solidFill>
                                <a:srgbClr val="800000"/>
                              </a:solidFill>
                            </a:rPr>
                            <a:t>-6.6%</a:t>
                          </a:r>
                          <a:endParaRPr lang="en-US" sz="1800" b="1" i="0" dirty="0">
                            <a:solidFill>
                              <a:srgbClr val="800000"/>
                            </a:solidFill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571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cell3D prstMaterial="dkEdge">
                          <a:bevel prst="slope"/>
                          <a:lightRig rig="flood" dir="t"/>
                        </a:cell3D>
                        <a:solidFill>
                          <a:srgbClr val="CCECFF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228600"/>
            <a:ext cx="8229600" cy="914400"/>
          </a:xfrm>
        </p:spPr>
        <p:txBody>
          <a:bodyPr/>
          <a:lstStyle/>
          <a:p>
            <a:r>
              <a:rPr lang="en-US" sz="3200" dirty="0" smtClean="0"/>
              <a:t>Background to the DC Trip: HEP </a:t>
            </a:r>
            <a:br>
              <a:rPr lang="en-US" sz="3200" dirty="0" smtClean="0"/>
            </a:br>
            <a:r>
              <a:rPr lang="en-US" sz="2800" dirty="0" smtClean="0">
                <a:solidFill>
                  <a:srgbClr val="CCFFFF"/>
                </a:solidFill>
              </a:rPr>
              <a:t>funding vs other fields in the Office of Science</a:t>
            </a:r>
            <a:endParaRPr lang="en-US" sz="2800" dirty="0">
              <a:solidFill>
                <a:srgbClr val="CC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0C6FF-23FB-4713-AB1E-B32469015A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26719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428" y="6019800"/>
            <a:ext cx="9144000" cy="769441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</a:rPr>
              <a:t>The Basic Science fields that have prospered </a:t>
            </a:r>
            <a:br>
              <a:rPr lang="en-US" sz="2200" b="1" dirty="0" smtClean="0">
                <a:solidFill>
                  <a:srgbClr val="FFFFFF"/>
                </a:solidFill>
              </a:rPr>
            </a:br>
            <a:r>
              <a:rPr lang="en-US" sz="2200" b="1" dirty="0" smtClean="0">
                <a:solidFill>
                  <a:srgbClr val="FFEE13"/>
                </a:solidFill>
              </a:rPr>
              <a:t>have unified behind a clear strategic plan. </a:t>
            </a:r>
            <a:r>
              <a:rPr lang="en-US" sz="2200" b="1" dirty="0" smtClean="0">
                <a:solidFill>
                  <a:srgbClr val="CCFFFF"/>
                </a:solidFill>
              </a:rPr>
              <a:t>P5 was our response. </a:t>
            </a:r>
            <a:endParaRPr lang="en-US" sz="2200" b="1" dirty="0">
              <a:solidFill>
                <a:srgbClr val="CC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185" y="5562599"/>
            <a:ext cx="1211415" cy="458945"/>
          </a:xfrm>
          <a:prstGeom prst="rect">
            <a:avLst/>
          </a:prstGeom>
          <a:solidFill>
            <a:srgbClr val="000086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Courtesy</a:t>
            </a:r>
            <a:br>
              <a:rPr lang="en-US" sz="1400" b="1" dirty="0" smtClean="0"/>
            </a:br>
            <a:r>
              <a:rPr lang="en-US" sz="1400" b="1" dirty="0" smtClean="0"/>
              <a:t>Lee Roberts</a:t>
            </a:r>
            <a:endParaRPr lang="en-US" sz="1400" b="1" dirty="0"/>
          </a:p>
        </p:txBody>
      </p:sp>
      <p:sp>
        <p:nvSpPr>
          <p:cNvPr id="11" name="Right Arrow 10"/>
          <p:cNvSpPr/>
          <p:nvPr/>
        </p:nvSpPr>
        <p:spPr>
          <a:xfrm>
            <a:off x="2895600" y="2423566"/>
            <a:ext cx="673608" cy="256033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80956" y="2416871"/>
            <a:ext cx="1447800" cy="444600"/>
          </a:xfrm>
          <a:prstGeom prst="rect">
            <a:avLst/>
          </a:prstGeom>
          <a:solidFill>
            <a:schemeClr val="tx1"/>
          </a:solidFill>
          <a:ln w="15875">
            <a:solidFill>
              <a:srgbClr val="FFE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200" b="1" dirty="0" smtClean="0"/>
              <a:t>30% Reduction in Real Terms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636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SC_0223-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3" t="28064"/>
          <a:stretch/>
        </p:blipFill>
        <p:spPr bwMode="auto">
          <a:xfrm>
            <a:off x="4243696" y="4141861"/>
            <a:ext cx="2521154" cy="18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048" y="294145"/>
            <a:ext cx="7390952" cy="747639"/>
          </a:xfrm>
        </p:spPr>
        <p:txBody>
          <a:bodyPr/>
          <a:lstStyle/>
          <a:p>
            <a:r>
              <a:rPr lang="en-US" dirty="0" smtClean="0"/>
              <a:t>DC </a:t>
            </a:r>
            <a:r>
              <a:rPr lang="en-US" dirty="0"/>
              <a:t>Trip: </a:t>
            </a:r>
            <a:r>
              <a:rPr lang="en-US" dirty="0" smtClean="0"/>
              <a:t>Packet Materials</a:t>
            </a:r>
            <a:br>
              <a:rPr lang="en-US" dirty="0" smtClean="0"/>
            </a:br>
            <a:r>
              <a:rPr lang="en-US" sz="2400" dirty="0" smtClean="0">
                <a:solidFill>
                  <a:srgbClr val="FFEE13"/>
                </a:solidFill>
              </a:rPr>
              <a:t>Great help from </a:t>
            </a:r>
            <a:r>
              <a:rPr lang="en-US" sz="2400" dirty="0" err="1" smtClean="0">
                <a:solidFill>
                  <a:srgbClr val="FFEE13"/>
                </a:solidFill>
              </a:rPr>
              <a:t>Femilab</a:t>
            </a:r>
            <a:r>
              <a:rPr lang="en-US" sz="2400" dirty="0" smtClean="0">
                <a:solidFill>
                  <a:srgbClr val="FFEE13"/>
                </a:solidFill>
              </a:rPr>
              <a:t> and DPF, DPB</a:t>
            </a:r>
            <a:endParaRPr lang="en-US" sz="2400" dirty="0">
              <a:solidFill>
                <a:srgbClr val="FFEE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72" y="1147940"/>
            <a:ext cx="8455025" cy="5372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400" dirty="0" smtClean="0"/>
              <a:t>Produce </a:t>
            </a:r>
            <a:r>
              <a:rPr lang="en-US" sz="2400" dirty="0"/>
              <a:t>&amp; collect packet materials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Message brochure, science information, accelerator </a:t>
            </a:r>
            <a:r>
              <a:rPr lang="en-US" sz="2000" dirty="0" smtClean="0"/>
              <a:t>tech. </a:t>
            </a:r>
            <a:br>
              <a:rPr lang="en-US" sz="2000" dirty="0" smtClean="0"/>
            </a:br>
            <a:r>
              <a:rPr lang="en-US" sz="2000" dirty="0" smtClean="0"/>
              <a:t>&amp; </a:t>
            </a:r>
            <a:r>
              <a:rPr lang="en-US" sz="2000" dirty="0"/>
              <a:t>benefits to society literature, maps, “souvenirs”, etc.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MASSIVE help from 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2000" dirty="0" err="1"/>
              <a:t>Fermilab</a:t>
            </a:r>
            <a:r>
              <a:rPr lang="en-US" sz="2000" dirty="0"/>
              <a:t> </a:t>
            </a:r>
            <a:r>
              <a:rPr lang="en-US" sz="2000" dirty="0" smtClean="0"/>
              <a:t>Communications </a:t>
            </a:r>
            <a:r>
              <a:rPr lang="en-US" sz="2000" dirty="0"/>
              <a:t>– Katie </a:t>
            </a:r>
            <a:r>
              <a:rPr lang="en-US" sz="2000" dirty="0" err="1" smtClean="0"/>
              <a:t>Yurkewicz</a:t>
            </a:r>
            <a:endParaRPr lang="en-US" sz="2000" dirty="0"/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Fermilab Users Office – Barb Book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Symmetry </a:t>
            </a:r>
            <a:r>
              <a:rPr lang="en-US" sz="2000" dirty="0"/>
              <a:t>– </a:t>
            </a:r>
            <a:r>
              <a:rPr lang="en-US" sz="2000" dirty="0" err="1"/>
              <a:t>Kelen</a:t>
            </a:r>
            <a:r>
              <a:rPr lang="en-US" sz="2000" dirty="0"/>
              <a:t> Tuttle</a:t>
            </a:r>
          </a:p>
          <a:p>
            <a:pPr lvl="2">
              <a:spcBef>
                <a:spcPts val="0"/>
              </a:spcBef>
              <a:spcAft>
                <a:spcPts val="400"/>
              </a:spcAft>
            </a:pPr>
            <a:r>
              <a:rPr lang="en-US" sz="2000" dirty="0"/>
              <a:t>DPF, DPB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6410"/>
            <a:ext cx="2500313" cy="191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3" y="4209921"/>
            <a:ext cx="1819275" cy="177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132286"/>
            <a:ext cx="1327515" cy="29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edition4th_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61" y="4118155"/>
            <a:ext cx="2286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4273" y="6248400"/>
            <a:ext cx="4114800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   </a:t>
            </a:r>
            <a:r>
              <a:rPr lang="en-US" sz="2400" b="1" dirty="0" smtClean="0">
                <a:solidFill>
                  <a:srgbClr val="FFFFFF"/>
                </a:solidFill>
              </a:rPr>
              <a:t>350 Sets and We Ran Out</a:t>
            </a:r>
            <a:endParaRPr lang="en-US" sz="2000" b="1" dirty="0">
              <a:solidFill>
                <a:srgbClr val="FFEA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4" y="457200"/>
            <a:ext cx="6781800" cy="533400"/>
          </a:xfrm>
          <a:solidFill>
            <a:srgbClr val="000066"/>
          </a:solidFill>
          <a:ln w="19050">
            <a:solidFill>
              <a:srgbClr val="FFFF00"/>
            </a:solidFill>
          </a:ln>
        </p:spPr>
        <p:txBody>
          <a:bodyPr/>
          <a:lstStyle/>
          <a:p>
            <a:pPr eaLnBrk="1" hangingPunct="1"/>
            <a:r>
              <a:rPr lang="en-US" sz="3200" dirty="0" smtClean="0"/>
              <a:t>HEP Messages on the Hill</a:t>
            </a:r>
          </a:p>
        </p:txBody>
      </p:sp>
      <p:sp>
        <p:nvSpPr>
          <p:cNvPr id="523268" name="Rectangle 3"/>
          <p:cNvSpPr>
            <a:spLocks noChangeArrowheads="1"/>
          </p:cNvSpPr>
          <p:nvPr/>
        </p:nvSpPr>
        <p:spPr bwMode="auto">
          <a:xfrm>
            <a:off x="0" y="1143000"/>
            <a:ext cx="9906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342900" fontAlgn="base">
              <a:lnSpc>
                <a:spcPct val="93000"/>
              </a:lnSpc>
              <a:spcAft>
                <a:spcPts val="600"/>
              </a:spcAft>
              <a:buClr>
                <a:srgbClr val="800000"/>
              </a:buClr>
              <a:buSzPct val="90000"/>
              <a:buFont typeface="Wingdings" panose="05000000000000000000" pitchFamily="2" charset="2"/>
              <a:buChar char="u"/>
            </a:pPr>
            <a:r>
              <a:rPr lang="en-US" sz="2000" b="1" u="sng" dirty="0">
                <a:solidFill>
                  <a:srgbClr val="800000"/>
                </a:solidFill>
              </a:rPr>
              <a:t>OUR ASK: </a:t>
            </a:r>
            <a:r>
              <a:rPr lang="en-US" sz="2000" b="1" dirty="0">
                <a:solidFill>
                  <a:srgbClr val="0000CC"/>
                </a:solidFill>
              </a:rPr>
              <a:t>Please provide sustained funding </a:t>
            </a:r>
            <a:r>
              <a:rPr lang="en-US" sz="2000" b="1" dirty="0">
                <a:solidFill>
                  <a:srgbClr val="800000"/>
                </a:solidFill>
              </a:rPr>
              <a:t>for HEP</a:t>
            </a:r>
            <a:r>
              <a:rPr lang="en-US" sz="2000" b="1" dirty="0">
                <a:solidFill>
                  <a:srgbClr val="0000CC"/>
                </a:solidFill>
              </a:rPr>
              <a:t> as part of </a:t>
            </a:r>
            <a:r>
              <a:rPr lang="en-US" sz="2000" b="1" dirty="0" smtClean="0">
                <a:solidFill>
                  <a:srgbClr val="0000CC"/>
                </a:solidFill>
              </a:rPr>
              <a:t/>
            </a:r>
            <a:br>
              <a:rPr lang="en-US" sz="2000" b="1" dirty="0" smtClean="0">
                <a:solidFill>
                  <a:srgbClr val="0000CC"/>
                </a:solidFill>
              </a:rPr>
            </a:br>
            <a:r>
              <a:rPr lang="en-US" sz="2000" b="1" dirty="0" smtClean="0">
                <a:solidFill>
                  <a:srgbClr val="0000CC"/>
                </a:solidFill>
              </a:rPr>
              <a:t>the </a:t>
            </a:r>
            <a:r>
              <a:rPr lang="en-US" sz="2000" b="1" dirty="0">
                <a:solidFill>
                  <a:srgbClr val="0000CC"/>
                </a:solidFill>
              </a:rPr>
              <a:t>science portfolio of the DOE Office of Science and the NSF</a:t>
            </a:r>
          </a:p>
          <a:p>
            <a:pPr marL="746125" lvl="2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“Sustained” means: </a:t>
            </a:r>
            <a:r>
              <a:rPr lang="en-US" sz="2000" b="1" dirty="0" smtClean="0">
                <a:solidFill>
                  <a:srgbClr val="000066"/>
                </a:solidFill>
              </a:rPr>
              <a:t>At the Level of the </a:t>
            </a:r>
            <a:r>
              <a:rPr lang="en-US" sz="2000" b="1" dirty="0" smtClean="0">
                <a:solidFill>
                  <a:srgbClr val="800000"/>
                </a:solidFill>
              </a:rPr>
              <a:t>Enacted FY14 Budget; $ 795M</a:t>
            </a:r>
          </a:p>
          <a:p>
            <a:pPr marL="746125" lvl="2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  Slightly Above P5 Scenario B: $ 775M</a:t>
            </a:r>
          </a:p>
          <a:p>
            <a:pPr marL="288925" lvl="1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Dear Colleague Letters </a:t>
            </a:r>
            <a:r>
              <a:rPr lang="en-US" sz="2000" b="1" dirty="0" smtClean="0">
                <a:solidFill>
                  <a:srgbClr val="0000CC"/>
                </a:solidFill>
              </a:rPr>
              <a:t>released just as we began our visits to Congress</a:t>
            </a:r>
            <a:r>
              <a:rPr lang="en-US" sz="2000" b="1" dirty="0" smtClean="0">
                <a:solidFill>
                  <a:srgbClr val="800000"/>
                </a:solidFill>
              </a:rPr>
              <a:t/>
            </a:r>
            <a:br>
              <a:rPr lang="en-US" sz="2000" b="1" dirty="0" smtClean="0">
                <a:solidFill>
                  <a:srgbClr val="800000"/>
                </a:solidFill>
              </a:rPr>
            </a:br>
            <a:r>
              <a:rPr lang="en-US" sz="2000" b="1" dirty="0" smtClean="0">
                <a:solidFill>
                  <a:srgbClr val="0000CC"/>
                </a:solidFill>
              </a:rPr>
              <a:t>provided a focus: Support for NSF and the DOE Office of Science</a:t>
            </a:r>
          </a:p>
          <a:p>
            <a:pPr marL="288925" lvl="1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u="sng" dirty="0" smtClean="0">
                <a:solidFill>
                  <a:srgbClr val="800000"/>
                </a:solidFill>
              </a:rPr>
              <a:t>Thank </a:t>
            </a:r>
            <a:r>
              <a:rPr lang="en-US" sz="2000" b="1" u="sng" dirty="0">
                <a:solidFill>
                  <a:srgbClr val="800000"/>
                </a:solidFill>
              </a:rPr>
              <a:t>you ! </a:t>
            </a:r>
            <a:r>
              <a:rPr lang="en-US" sz="2000" b="1" dirty="0">
                <a:solidFill>
                  <a:srgbClr val="000066"/>
                </a:solidFill>
              </a:rPr>
              <a:t>For our funding in a </a:t>
            </a:r>
            <a:r>
              <a:rPr lang="en-US" sz="2000" b="1" dirty="0" smtClean="0">
                <a:solidFill>
                  <a:srgbClr val="000066"/>
                </a:solidFill>
              </a:rPr>
              <a:t>difficult </a:t>
            </a:r>
            <a:r>
              <a:rPr lang="en-US" sz="2000" b="1" dirty="0">
                <a:solidFill>
                  <a:srgbClr val="000066"/>
                </a:solidFill>
              </a:rPr>
              <a:t>budget climate</a:t>
            </a:r>
          </a:p>
          <a:p>
            <a:pPr indent="-342900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Communicated the excitement of our field: </a:t>
            </a:r>
            <a:r>
              <a:rPr lang="en-US" sz="2000" b="1" i="1" dirty="0" smtClean="0">
                <a:solidFill>
                  <a:srgbClr val="800000"/>
                </a:solidFill>
              </a:rPr>
              <a:t>especially the young physicists   </a:t>
            </a:r>
            <a:endParaRPr lang="en-US" sz="2000" b="1" i="1" dirty="0">
              <a:solidFill>
                <a:srgbClr val="800000"/>
              </a:solidFill>
            </a:endParaRPr>
          </a:p>
          <a:p>
            <a:pPr marL="746125" lvl="2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i="1" dirty="0">
                <a:solidFill>
                  <a:srgbClr val="0000CC"/>
                </a:solidFill>
              </a:rPr>
              <a:t>Higgs Discovery, prospects of new discoveries at </a:t>
            </a:r>
            <a:r>
              <a:rPr lang="en-US" sz="2000" b="1" i="1" dirty="0" smtClean="0">
                <a:solidFill>
                  <a:srgbClr val="0000CC"/>
                </a:solidFill>
              </a:rPr>
              <a:t>Run2;</a:t>
            </a:r>
            <a:br>
              <a:rPr lang="en-US" sz="2000" b="1" i="1" dirty="0" smtClean="0">
                <a:solidFill>
                  <a:srgbClr val="0000CC"/>
                </a:solidFill>
              </a:rPr>
            </a:br>
            <a:r>
              <a:rPr lang="en-US" sz="2000" b="1" i="1" dirty="0" smtClean="0">
                <a:solidFill>
                  <a:srgbClr val="0000CC"/>
                </a:solidFill>
              </a:rPr>
              <a:t>Neutrinos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smtClean="0">
                <a:solidFill>
                  <a:srgbClr val="0000CC"/>
                </a:solidFill>
              </a:rPr>
              <a:t>DM, Dark Energy, Inflation</a:t>
            </a:r>
          </a:p>
          <a:p>
            <a:pPr marL="288925" lvl="1" indent="-288925" fontAlgn="base">
              <a:lnSpc>
                <a:spcPct val="93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Education </a:t>
            </a:r>
            <a:r>
              <a:rPr lang="en-US" sz="2000" b="1" dirty="0">
                <a:solidFill>
                  <a:srgbClr val="800000"/>
                </a:solidFill>
              </a:rPr>
              <a:t>and outreach</a:t>
            </a:r>
          </a:p>
          <a:p>
            <a:pPr marL="808038" lvl="2" indent="-350838" fontAlgn="base">
              <a:lnSpc>
                <a:spcPct val="90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>
                <a:solidFill>
                  <a:srgbClr val="000066"/>
                </a:solidFill>
              </a:rPr>
              <a:t>We first attract the very young to </a:t>
            </a:r>
            <a:r>
              <a:rPr lang="en-US" sz="2000" b="1" dirty="0" smtClean="0">
                <a:solidFill>
                  <a:srgbClr val="000066"/>
                </a:solidFill>
              </a:rPr>
              <a:t>science; train </a:t>
            </a:r>
            <a:r>
              <a:rPr lang="en-US" sz="2000" b="1" dirty="0">
                <a:solidFill>
                  <a:srgbClr val="000066"/>
                </a:solidFill>
              </a:rPr>
              <a:t>the problem </a:t>
            </a:r>
            <a:r>
              <a:rPr lang="en-US" sz="2000" b="1" dirty="0" smtClean="0">
                <a:solidFill>
                  <a:srgbClr val="000066"/>
                </a:solidFill>
              </a:rPr>
              <a:t>solvers, </a:t>
            </a:r>
            <a:br>
              <a:rPr lang="en-US" sz="2000" b="1" dirty="0" smtClean="0">
                <a:solidFill>
                  <a:srgbClr val="000066"/>
                </a:solidFill>
              </a:rPr>
            </a:br>
            <a:r>
              <a:rPr lang="en-US" sz="2000" b="1" dirty="0" smtClean="0">
                <a:solidFill>
                  <a:srgbClr val="000066"/>
                </a:solidFill>
              </a:rPr>
              <a:t>the innovators, the discoverers; and the teachers</a:t>
            </a:r>
            <a:endParaRPr lang="en-US" sz="2000" b="1" dirty="0">
              <a:solidFill>
                <a:srgbClr val="000066"/>
              </a:solidFill>
            </a:endParaRPr>
          </a:p>
          <a:p>
            <a:pPr marL="808038" lvl="2" indent="-350838" fontAlgn="base">
              <a:lnSpc>
                <a:spcPct val="90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000066"/>
                </a:solidFill>
              </a:rPr>
              <a:t>Essential </a:t>
            </a:r>
            <a:r>
              <a:rPr lang="en-US" sz="2000" b="1" dirty="0">
                <a:solidFill>
                  <a:srgbClr val="000066"/>
                </a:solidFill>
              </a:rPr>
              <a:t>to the progress and leadership of our nation</a:t>
            </a:r>
          </a:p>
          <a:p>
            <a:pPr marL="449263" lvl="1" indent="-334963" fontAlgn="base">
              <a:lnSpc>
                <a:spcPct val="90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We </a:t>
            </a:r>
            <a:r>
              <a:rPr lang="en-US" sz="2000" b="1" dirty="0">
                <a:solidFill>
                  <a:srgbClr val="800000"/>
                </a:solidFill>
              </a:rPr>
              <a:t>are the stewards of particle accelerators</a:t>
            </a:r>
          </a:p>
          <a:p>
            <a:pPr marL="906463" lvl="2" indent="-334963" fontAlgn="base">
              <a:lnSpc>
                <a:spcPct val="90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>
                <a:solidFill>
                  <a:srgbClr val="000066"/>
                </a:solidFill>
              </a:rPr>
              <a:t>Medical </a:t>
            </a:r>
            <a:r>
              <a:rPr lang="en-US" sz="2000" b="1" dirty="0" smtClean="0">
                <a:solidFill>
                  <a:srgbClr val="000066"/>
                </a:solidFill>
              </a:rPr>
              <a:t>research, diagnosis &amp; treatment, industrial processes, security</a:t>
            </a:r>
          </a:p>
          <a:p>
            <a:pPr marL="449263" lvl="1" indent="-334963" fontAlgn="base">
              <a:lnSpc>
                <a:spcPct val="90000"/>
              </a:lnSpc>
              <a:spcAft>
                <a:spcPts val="600"/>
              </a:spcAft>
              <a:buClr>
                <a:srgbClr val="000064"/>
              </a:buClr>
              <a:buSzPct val="90000"/>
              <a:buFont typeface="Wingdings" pitchFamily="2" charset="2"/>
              <a:buChar char="r"/>
            </a:pPr>
            <a:r>
              <a:rPr lang="en-US" sz="2000" b="1" dirty="0" smtClean="0">
                <a:solidFill>
                  <a:srgbClr val="800000"/>
                </a:solidFill>
              </a:rPr>
              <a:t>Innovation</a:t>
            </a:r>
            <a:r>
              <a:rPr lang="en-US" sz="2000" b="1" dirty="0">
                <a:solidFill>
                  <a:srgbClr val="800000"/>
                </a:solidFill>
              </a:rPr>
              <a:t>: Electronics, imaging, grids, networks &amp; </a:t>
            </a:r>
            <a:r>
              <a:rPr lang="en-US" sz="2000" b="1" dirty="0" smtClean="0">
                <a:solidFill>
                  <a:srgbClr val="800000"/>
                </a:solidFill>
              </a:rPr>
              <a:t>the world </a:t>
            </a:r>
            <a:r>
              <a:rPr lang="en-US" sz="2000" b="1" dirty="0">
                <a:solidFill>
                  <a:srgbClr val="800000"/>
                </a:solidFill>
              </a:rPr>
              <a:t>wide </a:t>
            </a:r>
            <a:r>
              <a:rPr lang="en-US" sz="2000" b="1" dirty="0" smtClean="0">
                <a:solidFill>
                  <a:srgbClr val="800000"/>
                </a:solidFill>
              </a:rPr>
              <a:t>web</a:t>
            </a:r>
          </a:p>
        </p:txBody>
      </p:sp>
    </p:spTree>
    <p:extLst>
      <p:ext uri="{BB962C8B-B14F-4D97-AF65-F5344CB8AC3E}">
        <p14:creationId xmlns:p14="http://schemas.microsoft.com/office/powerpoint/2010/main" val="38264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140" y="228600"/>
            <a:ext cx="8382000" cy="917599"/>
          </a:xfrm>
        </p:spPr>
        <p:txBody>
          <a:bodyPr/>
          <a:lstStyle/>
          <a:p>
            <a:r>
              <a:rPr lang="en-US" sz="2800" dirty="0"/>
              <a:t>DC Trip </a:t>
            </a:r>
            <a:r>
              <a:rPr lang="en-US" sz="2800" dirty="0" smtClean="0"/>
              <a:t>and P5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EE13"/>
                </a:solidFill>
              </a:rPr>
              <a:t>The 2014 Messages We Delivered</a:t>
            </a:r>
            <a:endParaRPr lang="en-US" sz="2800" dirty="0">
              <a:solidFill>
                <a:srgbClr val="FFEE1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9144000" cy="53721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CC"/>
                </a:solidFill>
              </a:rPr>
              <a:t>We </a:t>
            </a:r>
            <a:r>
              <a:rPr lang="en-US" sz="2200" dirty="0">
                <a:solidFill>
                  <a:srgbClr val="0000CC"/>
                </a:solidFill>
              </a:rPr>
              <a:t>are in the midst of an incredibly exciting and productive period of discovery in HEP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Highlighting, e.g. Higgs, Muon g-2, neutrinos, </a:t>
            </a:r>
            <a:r>
              <a:rPr lang="en-US" sz="2000" dirty="0" smtClean="0"/>
              <a:t>dark matter, </a:t>
            </a:r>
            <a:br>
              <a:rPr lang="en-US" sz="2000" dirty="0" smtClean="0"/>
            </a:br>
            <a:r>
              <a:rPr lang="en-US" sz="2000" dirty="0" smtClean="0"/>
              <a:t> dark energy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Wealth of great ideas for future projects, but </a:t>
            </a:r>
            <a:r>
              <a:rPr lang="en-US" sz="2000" dirty="0" smtClean="0"/>
              <a:t>we understand </a:t>
            </a:r>
            <a:br>
              <a:rPr lang="en-US" sz="2000" dirty="0" smtClean="0"/>
            </a:br>
            <a:r>
              <a:rPr lang="en-US" sz="2000" dirty="0" smtClean="0"/>
              <a:t>we </a:t>
            </a:r>
            <a:r>
              <a:rPr lang="en-US" sz="2000" dirty="0"/>
              <a:t>can’t pursue them all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0000CC"/>
                </a:solidFill>
              </a:rPr>
              <a:t>All particle physics is global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Emphasize scientific and funding </a:t>
            </a:r>
            <a:r>
              <a:rPr lang="en-US" sz="2000" u="sng" dirty="0"/>
              <a:t>partnerships</a:t>
            </a:r>
            <a:r>
              <a:rPr lang="en-US" sz="2000" dirty="0"/>
              <a:t> in projects abroad (LHC) and at home (neutrinos)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Maximize global resources, minimize unnecessary </a:t>
            </a:r>
            <a:r>
              <a:rPr lang="en-US" sz="2000" dirty="0" smtClean="0"/>
              <a:t>duplication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Maintain US leadership </a:t>
            </a:r>
            <a:r>
              <a:rPr lang="en-US" sz="2000" dirty="0" smtClean="0">
                <a:solidFill>
                  <a:srgbClr val="0000CC"/>
                </a:solidFill>
              </a:rPr>
              <a:t>at home and abroad </a:t>
            </a:r>
            <a:r>
              <a:rPr lang="en-US" sz="2000" dirty="0" smtClean="0"/>
              <a:t>through partnership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CC"/>
                </a:solidFill>
              </a:rPr>
              <a:t>The whole </a:t>
            </a:r>
            <a:r>
              <a:rPr lang="en-US" sz="2200" dirty="0">
                <a:solidFill>
                  <a:srgbClr val="0000CC"/>
                </a:solidFill>
              </a:rPr>
              <a:t>field is eagerly anticipating </a:t>
            </a:r>
            <a:r>
              <a:rPr lang="en-US" sz="2200" dirty="0" smtClean="0">
                <a:solidFill>
                  <a:srgbClr val="0000CC"/>
                </a:solidFill>
              </a:rPr>
              <a:t>the P5 </a:t>
            </a:r>
            <a:r>
              <a:rPr lang="en-US" sz="2200" dirty="0">
                <a:solidFill>
                  <a:srgbClr val="0000CC"/>
                </a:solidFill>
              </a:rPr>
              <a:t>report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Community is fully behind the thorough, and fully inclusive process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It has prepared us to accept the hard choices that will be made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will come back to Congress </a:t>
            </a:r>
            <a:r>
              <a:rPr lang="en-US" sz="2000" dirty="0" smtClean="0"/>
              <a:t>the report </a:t>
            </a:r>
            <a:br>
              <a:rPr lang="en-US" sz="2000" dirty="0" smtClean="0"/>
            </a:b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0000CC"/>
                </a:solidFill>
              </a:rPr>
              <a:t>[Rapidly, and we did]</a:t>
            </a:r>
            <a:endParaRPr lang="en-US" sz="2000" dirty="0">
              <a:solidFill>
                <a:srgbClr val="0000CC"/>
              </a:solidFill>
            </a:endParaRP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60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2014 HEP Brochure Page 1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1143001"/>
            <a:ext cx="9220199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1143000"/>
            <a:ext cx="2895600" cy="1447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60460" y="4959980"/>
            <a:ext cx="2667000" cy="1828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985292" y="1471509"/>
            <a:ext cx="519908" cy="484632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022520" y="5562600"/>
            <a:ext cx="519908" cy="484632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2014 HEP Brochure Page 2 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599" y="1143000"/>
            <a:ext cx="9320221" cy="558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5257800"/>
            <a:ext cx="2971800" cy="1524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2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15466</TotalTime>
  <Words>1761</Words>
  <Application>Microsoft Office PowerPoint</Application>
  <PresentationFormat>A4 Paper (210x297 mm)</PresentationFormat>
  <Paragraphs>463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 Unicode MS</vt:lpstr>
      <vt:lpstr>MS PGothic</vt:lpstr>
      <vt:lpstr>Arial</vt:lpstr>
      <vt:lpstr>Calibri</vt:lpstr>
      <vt:lpstr>FermiLgo</vt:lpstr>
      <vt:lpstr>Helvetica</vt:lpstr>
      <vt:lpstr>Times</vt:lpstr>
      <vt:lpstr>Times New Roman</vt:lpstr>
      <vt:lpstr>Wingdings</vt:lpstr>
      <vt:lpstr>Wingdings 3</vt:lpstr>
      <vt:lpstr>5_Onsite template 2002</vt:lpstr>
      <vt:lpstr>1_Office Theme</vt:lpstr>
      <vt:lpstr>3_Blank Presentation</vt:lpstr>
      <vt:lpstr>1_Blank Presentation</vt:lpstr>
      <vt:lpstr>5_Blank Presentation</vt:lpstr>
      <vt:lpstr>Office Theme</vt:lpstr>
      <vt:lpstr>7_Office Theme</vt:lpstr>
      <vt:lpstr>PowerPoint Presentation</vt:lpstr>
      <vt:lpstr>PowerPoint Presentation</vt:lpstr>
      <vt:lpstr>PowerPoint Presentation</vt:lpstr>
      <vt:lpstr>Background to the DC Trip: HEP  funding vs other fields in the Office of Science</vt:lpstr>
      <vt:lpstr>DC Trip: Packet Materials Great help from Femilab and DPF, DPB</vt:lpstr>
      <vt:lpstr>HEP Messages on the Hill</vt:lpstr>
      <vt:lpstr>DC Trip and P5 The 2014 Messages We Delivered</vt:lpstr>
      <vt:lpstr>2014 HEP Brochure Page 1</vt:lpstr>
      <vt:lpstr>2014 HEP Brochure Page 2 </vt:lpstr>
      <vt:lpstr>DC Trip &amp; P5</vt:lpstr>
      <vt:lpstr>Dear Colleague Letters in the House  Strong Sustained Support for DOE/SC; NSF at $ 7.5B</vt:lpstr>
      <vt:lpstr>2014 DC Trip: Congressional  Meetings Coverage</vt:lpstr>
      <vt:lpstr>Senate Appropriations Offices: Statistics</vt:lpstr>
      <vt:lpstr>House Appropriations Offices: Statistics</vt:lpstr>
      <vt:lpstr>March 31: Letter to the HEP Community  on P5 and the DC Trip</vt:lpstr>
      <vt:lpstr>Feedback from Visits: Senate Energy  &amp; Water Appropriations Subcommittee Briefing</vt:lpstr>
      <vt:lpstr>Feedback from Visits: House Science Space and Technology Energy Subcommittee,  and Research &amp; Technology Subcommittee </vt:lpstr>
      <vt:lpstr>Feedback from Visits: Senate Commerce, Science &amp; Transportation Committee</vt:lpstr>
      <vt:lpstr>Feedback from Visits:  OMB: Claire Cramer </vt:lpstr>
      <vt:lpstr>Feedback from Visits: OSTP: Phil Rubin, Jo Handelsman </vt:lpstr>
      <vt:lpstr>Feedback from Visits DOE Office of Science: Pat Dehmer</vt:lpstr>
      <vt:lpstr>After the DC Trip: Community Support for the P5 Report: P5 Rollout Organizing Committee </vt:lpstr>
      <vt:lpstr>PowerPoint Presentation</vt:lpstr>
      <vt:lpstr>What Can You Do?</vt:lpstr>
      <vt:lpstr>PowerPoint Presentation</vt:lpstr>
      <vt:lpstr>PowerPoint Presentation</vt:lpstr>
      <vt:lpstr>PowerPoint Presentation</vt:lpstr>
      <vt:lpstr>The Federal Budget Players Executive Branch</vt:lpstr>
      <vt:lpstr>DC Trip and P5: Context in DC</vt:lpstr>
      <vt:lpstr>Feedback from Visits: House Energy  &amp; Water Appropriations Subcommittee</vt:lpstr>
      <vt:lpstr>DC Trip and P5 Followup With UEC, SLUO, DPF, DFB</vt:lpstr>
      <vt:lpstr>DC Trip and the P5 Rollout/Followup With UEC, SLUO, DPF, DFB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Harvey Newman</dc:creator>
  <cp:lastModifiedBy>Harvey</cp:lastModifiedBy>
  <cp:revision>272</cp:revision>
  <dcterms:created xsi:type="dcterms:W3CDTF">2013-11-03T16:47:35Z</dcterms:created>
  <dcterms:modified xsi:type="dcterms:W3CDTF">2014-11-12T00:20:59Z</dcterms:modified>
</cp:coreProperties>
</file>