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8" r:id="rId12"/>
    <p:sldId id="264" r:id="rId13"/>
    <p:sldId id="269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6FC9"/>
    <a:srgbClr val="F773CB"/>
    <a:srgbClr val="FF3399"/>
    <a:srgbClr val="305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60"/>
  </p:normalViewPr>
  <p:slideViewPr>
    <p:cSldViewPr>
      <p:cViewPr>
        <p:scale>
          <a:sx n="46" d="100"/>
          <a:sy n="46" d="100"/>
        </p:scale>
        <p:origin x="-37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183A6-9004-444A-A3BD-C2F59CE3597A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D4863-9FFA-4D23-8BCA-2B2BC08C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9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4863-9FFA-4D23-8BCA-2B2BC08C0C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54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0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2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4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1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2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5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0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6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1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6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2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y.de/about_desy/career/academic_careers/fellowships/index_eng.html" TargetMode="External"/><Relationship Id="rId2" Type="http://schemas.openxmlformats.org/officeDocument/2006/relationships/hyperlink" Target="COFUND%20Fellowships%20at%20CERN%20-%20Careers%20at%20CER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Usha-mallik@uiow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dresource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hopeline.com/gradhelp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luo.org/" TargetMode="External"/><Relationship Id="rId2" Type="http://schemas.openxmlformats.org/officeDocument/2006/relationships/hyperlink" Target="https://www.usluo.org/cern-guide-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scms.web.cern.ch/uscms/" TargetMode="External"/><Relationship Id="rId4" Type="http://schemas.openxmlformats.org/officeDocument/2006/relationships/hyperlink" Target="http://www.usatlas.bnl.gov/twiki/bin/view/Support/CERNVisitorInfo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tlas.web.cern.ch/Atlas/GROUPS/GENERAL/JOBS/jobs.html" TargetMode="External"/><Relationship Id="rId2" Type="http://schemas.openxmlformats.org/officeDocument/2006/relationships/hyperlink" Target="http://lpc.fnal.gov/fellows/2012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hcb.web.cern.ch/lhcb/lhcb_page/collaboration/jobs/default.html" TargetMode="External"/><Relationship Id="rId5" Type="http://schemas.openxmlformats.org/officeDocument/2006/relationships/hyperlink" Target="http://aliceinfo.cern.ch/" TargetMode="External"/><Relationship Id="rId4" Type="http://schemas.openxmlformats.org/officeDocument/2006/relationships/hyperlink" Target="http://cms.web.cern.ch/org/job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jobs.web.cern.ch/latest-jobs" TargetMode="External"/><Relationship Id="rId2" Type="http://schemas.openxmlformats.org/officeDocument/2006/relationships/hyperlink" Target="https://cms.web.cern.ch/news/cms-fps-new-scholarship-support-young-scientis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nspirehep.net/collection/Jobs" TargetMode="External"/><Relationship Id="rId4" Type="http://schemas.openxmlformats.org/officeDocument/2006/relationships/hyperlink" Target="https://espace.cern.ch/atlas-forums/default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Quality of Life for US youth at CERN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13024"/>
            <a:ext cx="6934200" cy="2568575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</a:rPr>
              <a:t>Usha </a:t>
            </a:r>
            <a:r>
              <a:rPr lang="en-US" sz="2800" i="1" dirty="0" err="1" smtClean="0">
                <a:solidFill>
                  <a:schemeClr val="bg2">
                    <a:lumMod val="25000"/>
                  </a:schemeClr>
                </a:solidFill>
              </a:rPr>
              <a:t>Mallik</a:t>
            </a:r>
            <a:endParaRPr lang="en-US" sz="28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</a:rPr>
              <a:t>On behalf of Committee on Quality of Life </a:t>
            </a:r>
            <a:endParaRPr lang="en-US" sz="2400" i="1" dirty="0" smtClean="0"/>
          </a:p>
          <a:p>
            <a:r>
              <a:rPr lang="en-US" sz="2400" i="1" dirty="0" smtClean="0"/>
              <a:t>US-LUA Annual Users’ Association Meeting</a:t>
            </a:r>
          </a:p>
          <a:p>
            <a:r>
              <a:rPr lang="en-US" sz="2400" i="1" dirty="0" smtClean="0"/>
              <a:t>Argonne National Lab, IL 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 smtClean="0"/>
              <a:t>Nov 13, 2014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50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1000"/>
            <a:ext cx="8382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Other possibilities:</a:t>
            </a:r>
          </a:p>
          <a:p>
            <a:endParaRPr lang="en-US" sz="2400" dirty="0"/>
          </a:p>
          <a:p>
            <a:r>
              <a:rPr lang="en-US" sz="2400" dirty="0"/>
              <a:t>CERN fellowships</a:t>
            </a:r>
          </a:p>
          <a:p>
            <a:endParaRPr lang="en-US" sz="2400" dirty="0"/>
          </a:p>
          <a:p>
            <a:r>
              <a:rPr lang="en-US" sz="2400" dirty="0">
                <a:hlinkClick r:id="rId2" action="ppaction://hlinkfile"/>
              </a:rPr>
              <a:t>COFUND Fellowships at CERN - Careers at CERN</a:t>
            </a:r>
            <a:r>
              <a:rPr lang="en-US" sz="2400" dirty="0"/>
              <a:t>  (in several fields)</a:t>
            </a:r>
          </a:p>
          <a:p>
            <a:r>
              <a:rPr lang="en-US" sz="2400" dirty="0"/>
              <a:t>Complements CERN fellowships (with Marie Curie), open </a:t>
            </a:r>
            <a:r>
              <a:rPr lang="en-US" sz="2400" dirty="0" smtClean="0"/>
              <a:t>to all</a:t>
            </a:r>
          </a:p>
          <a:p>
            <a:endParaRPr lang="en-US" sz="2400" dirty="0"/>
          </a:p>
          <a:p>
            <a:r>
              <a:rPr lang="en-US" sz="2400" dirty="0" smtClean="0"/>
              <a:t>Several countries offer fellowships for one or two years in</a:t>
            </a:r>
            <a:br>
              <a:rPr lang="en-US" sz="2400" dirty="0" smtClean="0"/>
            </a:br>
            <a:r>
              <a:rPr lang="en-US" sz="2400" dirty="0" smtClean="0"/>
              <a:t>France (labs), Italy (INFN)…….</a:t>
            </a:r>
          </a:p>
          <a:p>
            <a:r>
              <a:rPr lang="en-US" sz="2400" dirty="0" smtClean="0"/>
              <a:t>Young scientists fellowship (DESY) </a:t>
            </a:r>
          </a:p>
          <a:p>
            <a:r>
              <a:rPr lang="en-US" sz="2400" dirty="0" smtClean="0">
                <a:hlinkClick r:id="rId3"/>
              </a:rPr>
              <a:t>http://www.desy.de/about_desy/career/academic_careers/fellowships/index_eng.html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We can post jobs near </a:t>
            </a:r>
            <a:r>
              <a:rPr lang="en-US" sz="2400" dirty="0" smtClean="0"/>
              <a:t>CERN outside HEP</a:t>
            </a:r>
          </a:p>
          <a:p>
            <a:endParaRPr lang="en-US" sz="2400" dirty="0" smtClean="0"/>
          </a:p>
          <a:p>
            <a:r>
              <a:rPr lang="en-US" sz="2400" dirty="0" smtClean="0"/>
              <a:t>Also </a:t>
            </a:r>
            <a:r>
              <a:rPr lang="en-US" sz="2400" dirty="0"/>
              <a:t>can post similar jobs in the U.S.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0722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8655" y="609600"/>
            <a:ext cx="8839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 new and critically important topic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endParaRPr lang="en-US" sz="3200" dirty="0"/>
          </a:p>
          <a:p>
            <a:r>
              <a:rPr lang="en-US" sz="3200" dirty="0" smtClean="0"/>
              <a:t>Issue of Time management!</a:t>
            </a:r>
          </a:p>
          <a:p>
            <a:endParaRPr lang="en-US" sz="3200" dirty="0"/>
          </a:p>
          <a:p>
            <a:r>
              <a:rPr lang="en-US" sz="3200" dirty="0" smtClean="0"/>
              <a:t>Many a careers have risen and fallen from the difference of knowing how to manage ones time </a:t>
            </a:r>
          </a:p>
          <a:p>
            <a:r>
              <a:rPr lang="en-US" sz="3200" dirty="0" smtClean="0"/>
              <a:t>or not</a:t>
            </a:r>
          </a:p>
          <a:p>
            <a:endParaRPr lang="en-US" sz="3200" dirty="0"/>
          </a:p>
          <a:p>
            <a:r>
              <a:rPr lang="en-US" sz="3200" dirty="0" smtClean="0"/>
              <a:t>Increasingly critical in highly competitive areas</a:t>
            </a:r>
            <a:endParaRPr lang="en-US" sz="3200" dirty="0"/>
          </a:p>
          <a:p>
            <a:r>
              <a:rPr lang="en-US" sz="3200" dirty="0" smtClean="0"/>
              <a:t>Intend to start, obvious place is the web</a:t>
            </a:r>
          </a:p>
          <a:p>
            <a:r>
              <a:rPr lang="en-US" sz="3200" dirty="0" smtClean="0"/>
              <a:t>But, more organized effort !</a:t>
            </a:r>
          </a:p>
        </p:txBody>
      </p:sp>
    </p:spTree>
    <p:extLst>
      <p:ext uri="{BB962C8B-B14F-4D97-AF65-F5344CB8AC3E}">
        <p14:creationId xmlns:p14="http://schemas.microsoft.com/office/powerpoint/2010/main" val="2997757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066800"/>
            <a:ext cx="868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Other </a:t>
            </a:r>
            <a:r>
              <a:rPr lang="en-US" sz="3200" b="1" dirty="0">
                <a:solidFill>
                  <a:srgbClr val="FF0000"/>
                </a:solidFill>
              </a:rPr>
              <a:t>s</a:t>
            </a:r>
            <a:r>
              <a:rPr lang="en-US" sz="3200" b="1" dirty="0" smtClean="0">
                <a:solidFill>
                  <a:srgbClr val="FF0000"/>
                </a:solidFill>
              </a:rPr>
              <a:t>ocial aspects:</a:t>
            </a:r>
          </a:p>
          <a:p>
            <a:endParaRPr lang="en-US" sz="3200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Learning a bit of rudimentary </a:t>
            </a:r>
            <a:r>
              <a:rPr lang="en-US" sz="2800" b="1" dirty="0">
                <a:solidFill>
                  <a:srgbClr val="FF0000"/>
                </a:solidFill>
              </a:rPr>
              <a:t>F</a:t>
            </a:r>
            <a:r>
              <a:rPr lang="en-US" sz="2800" b="1" dirty="0" smtClean="0">
                <a:solidFill>
                  <a:srgbClr val="FF0000"/>
                </a:solidFill>
              </a:rPr>
              <a:t>rench to get by is useful:</a:t>
            </a: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list places or opportunities or groups to learn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7553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r>
              <a:rPr lang="en-US" dirty="0" smtClean="0"/>
              <a:t>A proper USLUO updated current database</a:t>
            </a:r>
          </a:p>
          <a:p>
            <a:endParaRPr lang="en-US" dirty="0"/>
          </a:p>
          <a:p>
            <a:r>
              <a:rPr lang="en-US" dirty="0" smtClean="0"/>
              <a:t>A good web page with a bulletin where information can </a:t>
            </a:r>
            <a:r>
              <a:rPr lang="en-US" dirty="0"/>
              <a:t>b</a:t>
            </a:r>
            <a:r>
              <a:rPr lang="en-US" dirty="0" smtClean="0"/>
              <a:t>e posted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45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295400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Conclusion: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/>
              <a:t>Many thanks to Sarah who stared this committee !</a:t>
            </a:r>
            <a:endParaRPr lang="en-US" sz="2800" dirty="0"/>
          </a:p>
          <a:p>
            <a:r>
              <a:rPr lang="en-US" sz="2800" dirty="0" smtClean="0"/>
              <a:t>Please send us your ideas and comments to help !</a:t>
            </a:r>
          </a:p>
          <a:p>
            <a:r>
              <a:rPr lang="en-US" sz="2800" dirty="0" smtClean="0">
                <a:solidFill>
                  <a:srgbClr val="FB6FC9"/>
                </a:solidFill>
              </a:rPr>
              <a:t>It takes a village !</a:t>
            </a:r>
            <a:endParaRPr lang="en-US" sz="2800" dirty="0">
              <a:solidFill>
                <a:srgbClr val="FB6FC9"/>
              </a:solidFill>
            </a:endParaRPr>
          </a:p>
          <a:p>
            <a:r>
              <a:rPr lang="en-US" sz="2800" dirty="0" smtClean="0"/>
              <a:t>Especially if and when you know something that would be helpful to the young folks, like a web page, a new area of expansion ….</a:t>
            </a:r>
          </a:p>
          <a:p>
            <a:endParaRPr lang="en-US" sz="3200" dirty="0"/>
          </a:p>
          <a:p>
            <a:r>
              <a:rPr lang="en-US" sz="2800" dirty="0" smtClean="0">
                <a:hlinkClick r:id="rId2"/>
              </a:rPr>
              <a:t>Usha-mallik@uiowa.edu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1768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962400"/>
            <a:ext cx="8610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help them find some support system for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Mental</a:t>
            </a:r>
            <a:r>
              <a:rPr lang="en-US" sz="2400" dirty="0"/>
              <a:t> </a:t>
            </a:r>
            <a:r>
              <a:rPr lang="en-US" sz="2400" dirty="0" smtClean="0"/>
              <a:t>and Social well-being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Help toward their future goals</a:t>
            </a:r>
          </a:p>
          <a:p>
            <a:r>
              <a:rPr lang="en-US" sz="2800" dirty="0" smtClean="0"/>
              <a:t>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685800"/>
            <a:ext cx="84582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Major concerns :</a:t>
            </a:r>
          </a:p>
          <a:p>
            <a:r>
              <a:rPr lang="en-US" sz="2800" dirty="0" smtClean="0"/>
              <a:t>Talented young people, away from </a:t>
            </a:r>
            <a:r>
              <a:rPr lang="en-US" sz="2800" dirty="0"/>
              <a:t>familiar surrounding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under stress</a:t>
            </a:r>
          </a:p>
          <a:p>
            <a:r>
              <a:rPr lang="en-US" sz="2800" dirty="0"/>
              <a:t>	</a:t>
            </a:r>
            <a:r>
              <a:rPr lang="en-US" sz="2400" dirty="0" smtClean="0"/>
              <a:t>can suffer </a:t>
            </a:r>
            <a:r>
              <a:rPr lang="en-US" sz="2400" dirty="0"/>
              <a:t>serious self-doubts</a:t>
            </a:r>
          </a:p>
          <a:p>
            <a:r>
              <a:rPr lang="en-US" dirty="0"/>
              <a:t>	</a:t>
            </a:r>
            <a:r>
              <a:rPr lang="en-US" sz="2400" dirty="0"/>
              <a:t>special circumstances can be </a:t>
            </a:r>
            <a:r>
              <a:rPr lang="en-US" sz="2400" dirty="0" smtClean="0"/>
              <a:t>challenging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some have language difficulties</a:t>
            </a:r>
            <a:endParaRPr lang="en-US" sz="2400" dirty="0"/>
          </a:p>
          <a:p>
            <a:r>
              <a:rPr lang="en-US" dirty="0"/>
              <a:t>	</a:t>
            </a:r>
            <a:r>
              <a:rPr lang="en-US" sz="2400" dirty="0"/>
              <a:t>other </a:t>
            </a:r>
            <a:r>
              <a:rPr lang="en-US" sz="2400" dirty="0" smtClean="0"/>
              <a:t>integr</a:t>
            </a:r>
            <a:r>
              <a:rPr lang="en-US" sz="2400" dirty="0"/>
              <a:t>a</a:t>
            </a:r>
            <a:r>
              <a:rPr lang="en-US" sz="2400" dirty="0" smtClean="0"/>
              <a:t>tion issues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572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102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/>
              <a:t>H</a:t>
            </a:r>
            <a:r>
              <a:rPr lang="en-US" sz="2800" dirty="0" smtClean="0"/>
              <a:t>elps </a:t>
            </a:r>
            <a:r>
              <a:rPr lang="en-US" sz="2800" dirty="0"/>
              <a:t>them </a:t>
            </a:r>
            <a:r>
              <a:rPr lang="en-US" sz="2800" dirty="0" smtClean="0"/>
              <a:t>get </a:t>
            </a:r>
            <a:r>
              <a:rPr lang="en-US" sz="2800" dirty="0"/>
              <a:t>to know each </a:t>
            </a:r>
            <a:r>
              <a:rPr lang="en-US" sz="2800" dirty="0" smtClean="0"/>
              <a:t>other from other areas </a:t>
            </a:r>
            <a:endParaRPr lang="en-US" sz="2800" dirty="0"/>
          </a:p>
          <a:p>
            <a:pPr lvl="1"/>
            <a:r>
              <a:rPr lang="en-US" sz="2800" dirty="0" smtClean="0"/>
              <a:t>Provide relaxation without any burden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24029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General Recreation and </a:t>
            </a:r>
            <a:r>
              <a:rPr lang="en-US" sz="2800" dirty="0"/>
              <a:t>O</a:t>
            </a:r>
            <a:r>
              <a:rPr lang="en-US" sz="2800" dirty="0" smtClean="0"/>
              <a:t>verall Socialization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2192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  <a:r>
              <a:rPr lang="en-US" sz="2800" dirty="0" smtClean="0"/>
              <a:t>et-togethers </a:t>
            </a:r>
            <a:r>
              <a:rPr lang="en-US" sz="2800" dirty="0"/>
              <a:t>at </a:t>
            </a:r>
            <a:r>
              <a:rPr lang="en-US" sz="2800" dirty="0" smtClean="0"/>
              <a:t>CERN, in evenings </a:t>
            </a:r>
          </a:p>
          <a:p>
            <a:r>
              <a:rPr lang="en-US" sz="2800" dirty="0" smtClean="0"/>
              <a:t>	for drinks </a:t>
            </a:r>
            <a:r>
              <a:rPr lang="en-US" sz="2800" dirty="0"/>
              <a:t>and </a:t>
            </a:r>
            <a:r>
              <a:rPr lang="en-US" sz="2800" dirty="0" smtClean="0"/>
              <a:t>food with </a:t>
            </a:r>
            <a:r>
              <a:rPr lang="en-US" sz="2800" dirty="0"/>
              <a:t>US LUA </a:t>
            </a:r>
            <a:r>
              <a:rPr lang="en-US" sz="2800" dirty="0" smtClean="0"/>
              <a:t>support</a:t>
            </a:r>
          </a:p>
          <a:p>
            <a:r>
              <a:rPr lang="en-US" sz="2800" dirty="0"/>
              <a:t>	</a:t>
            </a:r>
            <a:r>
              <a:rPr lang="en-US" sz="2400" dirty="0" smtClean="0"/>
              <a:t>Summer 2013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Winter 2013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Summer 2014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Winter 2014 (to come)</a:t>
            </a:r>
          </a:p>
          <a:p>
            <a:r>
              <a:rPr lang="en-US" sz="2400" dirty="0" smtClean="0"/>
              <a:t>Popular, between 120 and 250 attendees</a:t>
            </a:r>
          </a:p>
          <a:p>
            <a:pPr lvl="1"/>
            <a:r>
              <a:rPr lang="en-US" sz="2400" dirty="0"/>
              <a:t>Many eager and kind volunteers</a:t>
            </a:r>
          </a:p>
          <a:p>
            <a:pPr lvl="1"/>
            <a:r>
              <a:rPr lang="en-US" sz="2400" dirty="0"/>
              <a:t>Secretaries also eager to </a:t>
            </a:r>
            <a:r>
              <a:rPr lang="en-US" sz="2400" dirty="0" smtClean="0"/>
              <a:t>help</a:t>
            </a:r>
          </a:p>
          <a:p>
            <a:pPr lvl="1"/>
            <a:r>
              <a:rPr lang="en-US" sz="2400" dirty="0" smtClean="0"/>
              <a:t>(Notified via USLUO.org, </a:t>
            </a:r>
            <a:r>
              <a:rPr lang="en-US" sz="2400" b="1" dirty="0">
                <a:solidFill>
                  <a:srgbClr val="7030A0"/>
                </a:solidFill>
              </a:rPr>
              <a:t>ask your </a:t>
            </a:r>
            <a:r>
              <a:rPr lang="en-US" sz="2400" b="1" dirty="0" smtClean="0">
                <a:solidFill>
                  <a:srgbClr val="7030A0"/>
                </a:solidFill>
              </a:rPr>
              <a:t>group </a:t>
            </a:r>
            <a:r>
              <a:rPr lang="en-US" sz="2400" b="1" dirty="0">
                <a:solidFill>
                  <a:srgbClr val="7030A0"/>
                </a:solidFill>
              </a:rPr>
              <a:t>to sign up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125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28600"/>
            <a:ext cx="8763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Concerns for a few isolated ones, special cases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Need an extra helping hand</a:t>
            </a:r>
          </a:p>
          <a:p>
            <a:r>
              <a:rPr lang="en-US" sz="2800" dirty="0" smtClean="0"/>
              <a:t>Hard to get to know them</a:t>
            </a:r>
          </a:p>
          <a:p>
            <a:r>
              <a:rPr lang="en-US" sz="2800" dirty="0" smtClean="0"/>
              <a:t>Find out through friends, concerned colleagues</a:t>
            </a:r>
          </a:p>
          <a:p>
            <a:endParaRPr lang="en-US" sz="2800" dirty="0"/>
          </a:p>
          <a:p>
            <a:r>
              <a:rPr lang="en-US" sz="2800" dirty="0" smtClean="0"/>
              <a:t>Recent News:</a:t>
            </a:r>
          </a:p>
          <a:p>
            <a:r>
              <a:rPr lang="en-US" sz="2800" dirty="0" smtClean="0"/>
              <a:t>Visit by Nick </a:t>
            </a:r>
            <a:r>
              <a:rPr lang="en-US" sz="2800" dirty="0" err="1" smtClean="0"/>
              <a:t>Repak</a:t>
            </a:r>
            <a:r>
              <a:rPr lang="en-US" sz="2800" dirty="0" smtClean="0"/>
              <a:t>, Executive </a:t>
            </a:r>
            <a:r>
              <a:rPr lang="en-US" sz="2400" dirty="0" smtClean="0"/>
              <a:t>Director of Grad Resources</a:t>
            </a:r>
          </a:p>
          <a:p>
            <a:r>
              <a:rPr lang="en-US" sz="2400" dirty="0" smtClean="0">
                <a:hlinkClick r:id="rId2"/>
              </a:rPr>
              <a:t>www.gradresources.org</a:t>
            </a:r>
            <a:endParaRPr lang="en-US" sz="2400" dirty="0" smtClean="0"/>
          </a:p>
          <a:p>
            <a:r>
              <a:rPr lang="en-US" sz="2400" dirty="0" smtClean="0"/>
              <a:t>Met with a few concerned youth, </a:t>
            </a:r>
            <a:r>
              <a:rPr lang="en-US" sz="2400" i="1" dirty="0" smtClean="0">
                <a:solidFill>
                  <a:srgbClr val="FF0000"/>
                </a:solidFill>
              </a:rPr>
              <a:t>started a small support group</a:t>
            </a:r>
          </a:p>
          <a:p>
            <a:endParaRPr lang="en-US" sz="2400" dirty="0"/>
          </a:p>
          <a:p>
            <a:r>
              <a:rPr lang="en-US" sz="2400" dirty="0" smtClean="0"/>
              <a:t>Recently, connection to WHO, Department of Mental </a:t>
            </a:r>
            <a:r>
              <a:rPr lang="en-US" sz="2400" dirty="0"/>
              <a:t>H</a:t>
            </a:r>
            <a:r>
              <a:rPr lang="en-US" sz="2400" dirty="0" smtClean="0"/>
              <a:t>ealth and  Substance Abuse, specifically, suicide prevention </a:t>
            </a:r>
          </a:p>
          <a:p>
            <a:r>
              <a:rPr lang="en-US" sz="2400" dirty="0" smtClean="0"/>
              <a:t>Through email correspondence with Nick</a:t>
            </a:r>
          </a:p>
          <a:p>
            <a:r>
              <a:rPr lang="en-US" sz="2400" dirty="0" smtClean="0"/>
              <a:t>Opened correspondence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015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60960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Names of medical and psychological help available</a:t>
            </a:r>
            <a:endParaRPr lang="en-US" sz="2800" dirty="0"/>
          </a:p>
          <a:p>
            <a:r>
              <a:rPr lang="en-US" sz="2800" dirty="0" smtClean="0"/>
              <a:t>list of LHC/CERN people to go to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for example:</a:t>
            </a:r>
            <a:br>
              <a:rPr lang="en-US" sz="2800" dirty="0" smtClean="0"/>
            </a:br>
            <a:r>
              <a:rPr lang="en-US" sz="2400" dirty="0" smtClean="0"/>
              <a:t>            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/>
              <a:t>H</a:t>
            </a:r>
            <a:r>
              <a:rPr lang="en-US" sz="2400" dirty="0" smtClean="0"/>
              <a:t>ead of CERN medical service: </a:t>
            </a:r>
            <a:r>
              <a:rPr lang="en-US" sz="2400" dirty="0" err="1" smtClean="0"/>
              <a:t>Dr</a:t>
            </a:r>
            <a:r>
              <a:rPr lang="en-US" sz="2400" dirty="0" smtClean="0"/>
              <a:t> Veronique </a:t>
            </a:r>
            <a:r>
              <a:rPr lang="en-US" sz="2400" dirty="0" err="1" smtClean="0"/>
              <a:t>Fassnacht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 </a:t>
            </a:r>
            <a:r>
              <a:rPr lang="en-US" sz="2400" dirty="0" smtClean="0"/>
              <a:t>           </a:t>
            </a:r>
            <a:r>
              <a:rPr lang="en-US" sz="2400" dirty="0"/>
              <a:t> </a:t>
            </a:r>
            <a:r>
              <a:rPr lang="en-US" sz="2400" dirty="0" smtClean="0"/>
              <a:t> CERN psychologist (new appointment) </a:t>
            </a:r>
            <a:r>
              <a:rPr lang="en-US" sz="2400" dirty="0"/>
              <a:t>Christiane </a:t>
            </a:r>
            <a:r>
              <a:rPr lang="en-US" sz="2400" dirty="0" smtClean="0"/>
              <a:t>Reis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</a:t>
            </a:r>
            <a:r>
              <a:rPr lang="en-US" sz="2400" dirty="0"/>
              <a:t> </a:t>
            </a:r>
            <a:r>
              <a:rPr lang="en-US" sz="2400" dirty="0" smtClean="0"/>
              <a:t> people with experience and sufficient maturity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this would all be informal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3962400"/>
            <a:ext cx="8305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Information obtained from Nick </a:t>
            </a:r>
            <a:r>
              <a:rPr lang="en-US" sz="2800" dirty="0" err="1" smtClean="0"/>
              <a:t>Repak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r>
              <a:rPr lang="en-US" sz="2400" dirty="0" smtClean="0"/>
              <a:t>24-hour help hotline</a:t>
            </a:r>
          </a:p>
          <a:p>
            <a:r>
              <a:rPr lang="en-US" sz="2400" dirty="0"/>
              <a:t>National Grad Crisis-Line (800-GRAD-HLP 800-</a:t>
            </a:r>
            <a:r>
              <a:rPr lang="en-US" sz="2400" b="1" dirty="0"/>
              <a:t>472-3457)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/>
              <a:t>available </a:t>
            </a:r>
            <a:r>
              <a:rPr lang="en-US" sz="2400" dirty="0" smtClean="0"/>
              <a:t>from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://hopeline.com/gradhelp.html</a:t>
            </a:r>
            <a:r>
              <a:rPr lang="en-US" sz="2400" dirty="0"/>
              <a:t>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Eurodoc</a:t>
            </a:r>
            <a:r>
              <a:rPr lang="en-US" sz="2400" dirty="0" smtClean="0"/>
              <a:t> Newsletter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882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8686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400" dirty="0"/>
              <a:t>A</a:t>
            </a:r>
            <a:r>
              <a:rPr lang="en-US" sz="2400" dirty="0" smtClean="0"/>
              <a:t> set of knowhow upon arrival exists at</a:t>
            </a:r>
          </a:p>
          <a:p>
            <a:r>
              <a:rPr lang="en-US" sz="2400" dirty="0" smtClean="0">
                <a:hlinkClick r:id="rId2"/>
              </a:rPr>
              <a:t>https://www.usluo.org/cern-guide-2</a:t>
            </a:r>
            <a:endParaRPr lang="en-US" sz="2400" dirty="0" smtClean="0"/>
          </a:p>
          <a:p>
            <a:r>
              <a:rPr lang="en-US" sz="2400" dirty="0" smtClean="0"/>
              <a:t>From the </a:t>
            </a:r>
            <a:r>
              <a:rPr lang="en-US" sz="2400" dirty="0" smtClean="0">
                <a:hlinkClick r:id="rId3"/>
              </a:rPr>
              <a:t>https://www.usluo.org</a:t>
            </a:r>
            <a:r>
              <a:rPr lang="en-US" sz="2400" dirty="0" smtClean="0"/>
              <a:t> page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For ATLAS people</a:t>
            </a:r>
          </a:p>
          <a:p>
            <a:r>
              <a:rPr lang="en-US" sz="2400" dirty="0" smtClean="0">
                <a:hlinkClick r:id="rId4"/>
              </a:rPr>
              <a:t>http://www.usatlas.bnl.gov/twiki/bin/view/Support/CERNVisitorInfo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U</a:t>
            </a:r>
            <a:r>
              <a:rPr lang="en-US" sz="2400" dirty="0" smtClean="0"/>
              <a:t>seful link to CMS website</a:t>
            </a:r>
          </a:p>
          <a:p>
            <a:r>
              <a:rPr lang="en-US" sz="2400" dirty="0" smtClean="0">
                <a:hlinkClick r:id="rId5"/>
              </a:rPr>
              <a:t>http://uscms.web.cern.ch/uscms/</a:t>
            </a:r>
            <a:endParaRPr lang="en-US" sz="2400" dirty="0" smtClean="0"/>
          </a:p>
          <a:p>
            <a:r>
              <a:rPr lang="en-US" sz="2400" dirty="0" smtClean="0"/>
              <a:t> </a:t>
            </a:r>
          </a:p>
          <a:p>
            <a:r>
              <a:rPr lang="en-US" sz="2400" dirty="0"/>
              <a:t>Some visa </a:t>
            </a:r>
            <a:r>
              <a:rPr lang="en-US" sz="2400" dirty="0" smtClean="0"/>
              <a:t>information is also helpful </a:t>
            </a:r>
            <a:r>
              <a:rPr lang="en-US" sz="2400" dirty="0"/>
              <a:t>to the U.S. students and postdocs since many are not U.S. citizens and have to keep it in mind.</a:t>
            </a:r>
          </a:p>
          <a:p>
            <a:r>
              <a:rPr lang="en-US" sz="2400" dirty="0"/>
              <a:t>USLUA (Harvey Newman) has already kept us current with the visa </a:t>
            </a:r>
            <a:r>
              <a:rPr lang="en-US" sz="2400" dirty="0" smtClean="0"/>
              <a:t>issue, needs vigilance, and regular updates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164812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Other </a:t>
            </a:r>
            <a:r>
              <a:rPr lang="en-US" sz="3200" dirty="0"/>
              <a:t>U</a:t>
            </a:r>
            <a:r>
              <a:rPr lang="en-US" sz="3200" dirty="0" smtClean="0"/>
              <a:t>seful Information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99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7991" y="838200"/>
            <a:ext cx="8382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Future Career Paths:</a:t>
            </a:r>
          </a:p>
          <a:p>
            <a:endParaRPr lang="en-US" sz="3200" dirty="0" smtClean="0"/>
          </a:p>
          <a:p>
            <a:r>
              <a:rPr lang="en-US" sz="2800" dirty="0" smtClean="0"/>
              <a:t>HEP trained physicists are a very qualified work force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to serve the society</a:t>
            </a:r>
          </a:p>
          <a:p>
            <a:endParaRPr lang="en-US" sz="2800" dirty="0" smtClean="0"/>
          </a:p>
          <a:p>
            <a:r>
              <a:rPr lang="en-US" sz="2800" dirty="0"/>
              <a:t>1</a:t>
            </a:r>
            <a:r>
              <a:rPr lang="en-US" sz="2800" dirty="0" smtClean="0"/>
              <a:t>) Opportunities in the field</a:t>
            </a:r>
          </a:p>
          <a:p>
            <a:endParaRPr lang="en-US" sz="2800" dirty="0" smtClean="0"/>
          </a:p>
          <a:p>
            <a:r>
              <a:rPr lang="en-US" sz="2800" dirty="0"/>
              <a:t>2</a:t>
            </a:r>
            <a:r>
              <a:rPr lang="en-US" sz="2800" dirty="0" smtClean="0"/>
              <a:t>) Opportunities outside the field  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We need to provide a link to both !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152400"/>
            <a:ext cx="7162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3050F0"/>
                </a:solidFill>
              </a:rPr>
              <a:t>Now about </a:t>
            </a:r>
            <a:r>
              <a:rPr lang="en-US" sz="3200" b="1" dirty="0">
                <a:solidFill>
                  <a:srgbClr val="3050F0"/>
                </a:solidFill>
              </a:rPr>
              <a:t>future career 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9144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Opportunities in the field (CERN related)</a:t>
            </a:r>
            <a:endParaRPr lang="en-US" sz="2800" dirty="0" smtClean="0"/>
          </a:p>
          <a:p>
            <a:pPr marL="457200" indent="-457200">
              <a:buAutoNum type="arabicParenR"/>
            </a:pP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US-ATLAS (ATLAS Analysis Support Center</a:t>
            </a:r>
            <a:r>
              <a:rPr lang="en-US" sz="2400" dirty="0"/>
              <a:t>) fellowships for </a:t>
            </a:r>
            <a:r>
              <a:rPr lang="en-US" sz="2400" dirty="0" smtClean="0"/>
              <a:t>postdocs and young Assistant Professors, each year at the labs</a:t>
            </a:r>
          </a:p>
          <a:p>
            <a:pPr lvl="1"/>
            <a:endParaRPr lang="en-US" sz="2400" dirty="0"/>
          </a:p>
          <a:p>
            <a:pPr marL="457200" indent="-457200">
              <a:buAutoNum type="arabicParenR" startAt="2"/>
            </a:pPr>
            <a:r>
              <a:rPr lang="en-US" sz="2400" dirty="0" smtClean="0"/>
              <a:t>LPC (CMS) fellowships for postdocs at FNAL (by DOE, NSF, FNAL)</a:t>
            </a:r>
          </a:p>
          <a:p>
            <a:r>
              <a:rPr lang="en-US" sz="2400" dirty="0" smtClean="0"/>
              <a:t>       </a:t>
            </a:r>
            <a:r>
              <a:rPr lang="en-US" sz="2400" dirty="0">
                <a:hlinkClick r:id="rId2"/>
              </a:rPr>
              <a:t>http://lpc.fnal.gov/fellows/2012.shtml</a:t>
            </a:r>
            <a:endParaRPr lang="en-US" sz="2400" dirty="0"/>
          </a:p>
          <a:p>
            <a:endParaRPr lang="en-US" sz="2400" dirty="0" smtClean="0"/>
          </a:p>
          <a:p>
            <a:pPr marL="457200" indent="-457200">
              <a:buAutoNum type="arabicParenR" startAt="3"/>
            </a:pPr>
            <a:r>
              <a:rPr lang="en-US" sz="2400" dirty="0" smtClean="0"/>
              <a:t>General ATLAS job-list page (includes non-ATLAS jobs)</a:t>
            </a:r>
          </a:p>
          <a:p>
            <a:r>
              <a:rPr lang="en-US" sz="2400" dirty="0" smtClean="0">
                <a:hlinkClick r:id="rId3"/>
              </a:rPr>
              <a:t>http://atlas.web.cern.ch/Atlas/GROUPS/GENERAL/JOBS/jobs.html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4)   CMS </a:t>
            </a:r>
            <a:r>
              <a:rPr lang="en-US" sz="2400" dirty="0"/>
              <a:t>job page </a:t>
            </a:r>
            <a:r>
              <a:rPr lang="en-US" sz="2400" dirty="0">
                <a:hlinkClick r:id="rId4"/>
              </a:rPr>
              <a:t>http://cms.web.cern.ch/org/jobs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457200" indent="-457200">
              <a:buAutoNum type="arabicParenR" startAt="5"/>
            </a:pPr>
            <a:r>
              <a:rPr lang="en-US" sz="2400" dirty="0" smtClean="0"/>
              <a:t>ALICE </a:t>
            </a:r>
            <a:r>
              <a:rPr lang="en-US" sz="2400" dirty="0"/>
              <a:t>jobs  </a:t>
            </a:r>
            <a:r>
              <a:rPr lang="en-US" sz="2400" dirty="0">
                <a:hlinkClick r:id="rId5"/>
              </a:rPr>
              <a:t>http://aliceinfo.cern.ch/</a:t>
            </a:r>
            <a:r>
              <a:rPr lang="en-US" sz="2400" dirty="0"/>
              <a:t> at the </a:t>
            </a:r>
            <a:r>
              <a:rPr lang="en-US" sz="2400" dirty="0" smtClean="0"/>
              <a:t>bottom</a:t>
            </a:r>
          </a:p>
          <a:p>
            <a:endParaRPr lang="en-US" sz="2400" dirty="0"/>
          </a:p>
          <a:p>
            <a:r>
              <a:rPr lang="en-US" sz="2400" dirty="0" smtClean="0"/>
              <a:t> 6</a:t>
            </a:r>
            <a:r>
              <a:rPr lang="en-US" sz="2400" dirty="0"/>
              <a:t>) </a:t>
            </a:r>
            <a:r>
              <a:rPr lang="en-US" sz="2400" dirty="0" err="1"/>
              <a:t>LHCb</a:t>
            </a:r>
            <a:r>
              <a:rPr lang="en-US" sz="2400" dirty="0"/>
              <a:t> job list</a:t>
            </a:r>
          </a:p>
          <a:p>
            <a:r>
              <a:rPr lang="en-US" sz="2200" dirty="0">
                <a:hlinkClick r:id="rId6"/>
              </a:rPr>
              <a:t>http://</a:t>
            </a:r>
            <a:r>
              <a:rPr lang="en-US" sz="2200" dirty="0" smtClean="0">
                <a:hlinkClick r:id="rId6"/>
              </a:rPr>
              <a:t>lhcb.web.cern.ch/lhcb/lhcb_page/collaboration/jobs/default.html</a:t>
            </a:r>
            <a:endParaRPr lang="en-US" sz="2200" dirty="0"/>
          </a:p>
          <a:p>
            <a:r>
              <a:rPr lang="en-US" sz="2400" dirty="0" smtClean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43610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796" y="56138"/>
            <a:ext cx="8763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Opportunities (continued)</a:t>
            </a:r>
          </a:p>
          <a:p>
            <a:endParaRPr lang="en-US" sz="2400" dirty="0"/>
          </a:p>
          <a:p>
            <a:r>
              <a:rPr lang="en-US" sz="2400" dirty="0"/>
              <a:t>7</a:t>
            </a:r>
            <a:r>
              <a:rPr lang="en-US" sz="2400" dirty="0" smtClean="0"/>
              <a:t>) </a:t>
            </a:r>
            <a:r>
              <a:rPr lang="en-US" sz="2400" dirty="0"/>
              <a:t>CMS FPS: to support  young scientists (for Masters or Ph.D. students </a:t>
            </a:r>
            <a:br>
              <a:rPr lang="en-US" sz="2400" dirty="0"/>
            </a:br>
            <a:r>
              <a:rPr lang="en-US" sz="2400" dirty="0"/>
              <a:t>     and postdocs (set up with support from </a:t>
            </a:r>
            <a:r>
              <a:rPr lang="en-US" sz="2400" dirty="0" err="1"/>
              <a:t>Incandela</a:t>
            </a:r>
            <a:r>
              <a:rPr lang="en-US" sz="2400" dirty="0"/>
              <a:t>)</a:t>
            </a:r>
          </a:p>
          <a:p>
            <a:r>
              <a:rPr lang="en-US" sz="2400" dirty="0">
                <a:hlinkClick r:id="rId2"/>
              </a:rPr>
              <a:t>https://cms.web.cern.ch/news/cms-fps-new-scholarship-support-young-scientists</a:t>
            </a:r>
            <a:endParaRPr lang="en-US" sz="2400" dirty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8)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jobs.web.cern.ch/latest-jobs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/>
              <a:t>9) </a:t>
            </a: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espace.cern.ch/atlas-forums/default.aspx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r>
              <a:rPr lang="en-US" sz="2400" dirty="0"/>
              <a:t>9</a:t>
            </a:r>
            <a:r>
              <a:rPr lang="en-US" sz="2400" dirty="0" smtClean="0"/>
              <a:t>) </a:t>
            </a:r>
            <a:r>
              <a:rPr lang="en-US" sz="2400" dirty="0"/>
              <a:t>Graduate students support in ATLAS (established by </a:t>
            </a:r>
            <a:r>
              <a:rPr lang="en-US" sz="2400" dirty="0" err="1"/>
              <a:t>Gianotti</a:t>
            </a:r>
            <a:r>
              <a:rPr lang="en-US" sz="2400" dirty="0"/>
              <a:t>/</a:t>
            </a:r>
            <a:r>
              <a:rPr lang="en-US" sz="2400" dirty="0" err="1"/>
              <a:t>Jenni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10) Inspire list  </a:t>
            </a:r>
            <a:r>
              <a:rPr lang="en-US" sz="2400" dirty="0" smtClean="0">
                <a:hlinkClick r:id="rId5"/>
              </a:rPr>
              <a:t>http://inspirehep.net/collection/Jobs</a:t>
            </a: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3759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581</Words>
  <Application>Microsoft Office PowerPoint</Application>
  <PresentationFormat>On-screen Show (4:3)</PresentationFormat>
  <Paragraphs>151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Quality of Life for US youth at CERN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Urgent</vt:lpstr>
      <vt:lpstr>PowerPoint Presentation</vt:lpstr>
    </vt:vector>
  </TitlesOfParts>
  <Company>The University of Iowa, Physics and Astronomy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Message from the Well-being Committee</dc:title>
  <dc:creator>Usha Mallik</dc:creator>
  <cp:lastModifiedBy>Lauren Raino</cp:lastModifiedBy>
  <cp:revision>140</cp:revision>
  <dcterms:created xsi:type="dcterms:W3CDTF">2013-11-05T18:52:52Z</dcterms:created>
  <dcterms:modified xsi:type="dcterms:W3CDTF">2014-11-13T21:35:46Z</dcterms:modified>
</cp:coreProperties>
</file>